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5" r:id="rId2"/>
    <p:sldId id="261" r:id="rId3"/>
    <p:sldId id="345" r:id="rId4"/>
    <p:sldId id="344" r:id="rId5"/>
    <p:sldId id="296" r:id="rId6"/>
    <p:sldId id="298" r:id="rId7"/>
    <p:sldId id="300" r:id="rId8"/>
    <p:sldId id="299" r:id="rId9"/>
    <p:sldId id="303" r:id="rId10"/>
    <p:sldId id="302" r:id="rId11"/>
    <p:sldId id="297" r:id="rId12"/>
    <p:sldId id="304" r:id="rId13"/>
    <p:sldId id="306" r:id="rId14"/>
    <p:sldId id="307" r:id="rId15"/>
    <p:sldId id="313" r:id="rId16"/>
    <p:sldId id="312" r:id="rId17"/>
    <p:sldId id="308" r:id="rId18"/>
    <p:sldId id="309" r:id="rId19"/>
    <p:sldId id="310" r:id="rId20"/>
    <p:sldId id="311" r:id="rId21"/>
    <p:sldId id="314" r:id="rId22"/>
    <p:sldId id="318" r:id="rId23"/>
    <p:sldId id="315" r:id="rId24"/>
    <p:sldId id="319" r:id="rId25"/>
    <p:sldId id="317" r:id="rId26"/>
    <p:sldId id="316" r:id="rId27"/>
    <p:sldId id="321" r:id="rId28"/>
    <p:sldId id="322" r:id="rId29"/>
    <p:sldId id="320"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2" r:id="rId49"/>
    <p:sldId id="341" r:id="rId50"/>
    <p:sldId id="34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3" autoAdjust="0"/>
    <p:restoredTop sz="87053" autoAdjust="0"/>
  </p:normalViewPr>
  <p:slideViewPr>
    <p:cSldViewPr>
      <p:cViewPr varScale="1">
        <p:scale>
          <a:sx n="72" d="100"/>
          <a:sy n="72" d="100"/>
        </p:scale>
        <p:origin x="-103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advise students</a:t>
            </a:r>
            <a:r>
              <a:rPr lang="en-US" baseline="0" dirty="0" smtClean="0"/>
              <a:t> that this is one of the most important, but also most </a:t>
            </a:r>
            <a:r>
              <a:rPr lang="en-US" dirty="0" smtClean="0"/>
              <a:t>difficult</a:t>
            </a:r>
            <a:r>
              <a:rPr lang="en-US" baseline="0" dirty="0" smtClean="0"/>
              <a:t> lectures in the course, advise them on ways to get help if they need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just the mathematical</a:t>
            </a:r>
            <a:r>
              <a:rPr lang="en-US" baseline="0" dirty="0" smtClean="0"/>
              <a:t> form of the row and column quotients.  The previous slide used the first form, with the summation.  But that sum is just the </a:t>
            </a:r>
            <a:r>
              <a:rPr lang="en-US" baseline="0" dirty="0" err="1" smtClean="0"/>
              <a:t>univariate</a:t>
            </a:r>
            <a:r>
              <a:rPr lang="en-US" baseline="0" dirty="0" smtClean="0"/>
              <a:t> probability, and so is equivalent to the second form.  You might want to flash back two slides for the formula for the </a:t>
            </a:r>
            <a:r>
              <a:rPr lang="en-US" baseline="0" dirty="0" err="1" smtClean="0"/>
              <a:t>univariate</a:t>
            </a:r>
            <a:r>
              <a:rPr lang="en-US" baseline="0" dirty="0" smtClean="0"/>
              <a:t> probability.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a:t>
            </a:r>
            <a:r>
              <a:rPr lang="en-US" dirty="0" err="1" smtClean="0"/>
              <a:t>Bayes</a:t>
            </a:r>
            <a:r>
              <a:rPr lang="en-US" dirty="0" smtClean="0"/>
              <a:t> Theorem is extremely</a:t>
            </a:r>
            <a:r>
              <a:rPr lang="en-US" baseline="0" dirty="0" smtClean="0"/>
              <a:t>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back</a:t>
            </a:r>
            <a:r>
              <a:rPr lang="en-US" baseline="0" dirty="0" smtClean="0"/>
              <a:t> to remind students where these come from.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a:t>
            </a:r>
            <a:r>
              <a:rPr lang="en-US" baseline="0" dirty="0" smtClean="0"/>
              <a:t> that only the </a:t>
            </a:r>
            <a:r>
              <a:rPr lang="en-US" baseline="0" dirty="0" err="1" smtClean="0"/>
              <a:t>deniminators</a:t>
            </a:r>
            <a:r>
              <a:rPr lang="en-US" baseline="0" dirty="0" smtClean="0"/>
              <a:t> are different, corresponding to the three ways to write the </a:t>
            </a:r>
            <a:r>
              <a:rPr lang="en-US" baseline="0" dirty="0" err="1" smtClean="0"/>
              <a:t>univariate</a:t>
            </a:r>
            <a:r>
              <a:rPr lang="en-US" baseline="0" dirty="0" smtClean="0"/>
              <a:t> probability.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a:t>
            </a:r>
            <a:r>
              <a:rPr lang="en-US" baseline="0" dirty="0" smtClean="0"/>
              <a:t> slide gives an example.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see if anyone can come up with similar examples from popular culture.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Bayesian</a:t>
            </a:r>
            <a:r>
              <a:rPr lang="en-US" baseline="0" dirty="0" smtClean="0"/>
              <a:t> Inference will be important in deriving a key result of Chapter 5, so anything that you can do between now and then to ensure that the students understand it will be very valuable.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Flashing</a:t>
            </a:r>
            <a:r>
              <a:rPr lang="en-US" baseline="0" dirty="0" smtClean="0"/>
              <a:t> back to the table of P(</a:t>
            </a:r>
            <a:r>
              <a:rPr lang="en-US" baseline="0" dirty="0" err="1" smtClean="0"/>
              <a:t>c|s</a:t>
            </a:r>
            <a:r>
              <a:rPr lang="en-US" baseline="0" dirty="0" smtClean="0"/>
              <a:t>) to show where the numerical values come from is helpful.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things go,</a:t>
            </a:r>
            <a:r>
              <a:rPr lang="en-US" baseline="0" dirty="0" smtClean="0"/>
              <a:t> this is a fairly big improvement in probability, so the measurement was very valuable.  Nevertheless, we are still not especially sure that the bird is a pigeon.</a:t>
            </a:r>
          </a:p>
          <a:p>
            <a:endParaRPr lang="en-US" baseline="0" dirty="0" smtClean="0"/>
          </a:p>
          <a:p>
            <a:r>
              <a:rPr lang="en-US" baseline="0" dirty="0" smtClean="0"/>
              <a:t>This problem routinely arises with medical tests.  A positive test greatly increased the probability that a person has a given medical condition.  However, the improvement might be, say, from 1% to 30%, so many people, maybe even the majority of people, who have positive tests will not have the condition.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continuous variables</a:t>
            </a:r>
            <a:r>
              <a:rPr lang="en-US" baseline="0" dirty="0" smtClean="0"/>
              <a:t> work just like discrete variables, with the sums turned into integrals.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cloud analogy,</a:t>
            </a:r>
            <a:r>
              <a:rPr lang="en-US" baseline="0" dirty="0" smtClean="0"/>
              <a:t> mentioned in red, is usually very helpful in getting students to understand higher dimensional </a:t>
            </a:r>
            <a:r>
              <a:rPr lang="en-US" baseline="0" dirty="0" err="1" smtClean="0"/>
              <a:t>p.d.f.’s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the d</a:t>
            </a:r>
            <a:r>
              <a:rPr lang="en-US" baseline="-25000" dirty="0" smtClean="0"/>
              <a:t>1</a:t>
            </a:r>
            <a:r>
              <a:rPr lang="en-US" baseline="0" dirty="0" smtClean="0"/>
              <a:t> and d</a:t>
            </a:r>
            <a:r>
              <a:rPr lang="en-US" baseline="-25000" dirty="0" smtClean="0"/>
              <a:t>2</a:t>
            </a:r>
            <a:r>
              <a:rPr lang="en-US" baseline="0" dirty="0" smtClean="0"/>
              <a:t> must take on some value, so the total probability must be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a:t>
            </a:r>
            <a:r>
              <a:rPr lang="en-US" baseline="0" dirty="0" smtClean="0"/>
              <a:t> and compare with the discrete case.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Wave</a:t>
            </a:r>
            <a:r>
              <a:rPr lang="en-US" baseline="0" dirty="0" smtClean="0"/>
              <a:t> your arms first vertically, then horizontally, to indicate the directions of integration.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mean, point of the presence of the d</a:t>
            </a:r>
            <a:r>
              <a:rPr lang="en-US" baseline="-25000" dirty="0" smtClean="0"/>
              <a:t>1</a:t>
            </a:r>
            <a:r>
              <a:rPr lang="en-US" baseline="0" dirty="0" smtClean="0"/>
              <a:t> and d</a:t>
            </a:r>
            <a:r>
              <a:rPr lang="en-US" baseline="-25000" dirty="0" smtClean="0"/>
              <a:t>2</a:t>
            </a:r>
            <a:r>
              <a:rPr lang="en-US" baseline="0" dirty="0" smtClean="0"/>
              <a:t> factors.</a:t>
            </a:r>
          </a:p>
          <a:p>
            <a:r>
              <a:rPr lang="en-US" baseline="0" dirty="0" smtClean="0"/>
              <a:t>For the variance, point out the quadratic terms.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Correlation</a:t>
            </a:r>
            <a:r>
              <a:rPr lang="en-US" baseline="0" dirty="0" smtClean="0"/>
              <a:t> is something new, not exhibited by last lecture’s </a:t>
            </a:r>
            <a:r>
              <a:rPr lang="en-US" baseline="0" dirty="0" err="1" smtClean="0"/>
              <a:t>univariate</a:t>
            </a:r>
            <a:r>
              <a:rPr lang="en-US" baseline="0" dirty="0" smtClean="0"/>
              <a:t> </a:t>
            </a:r>
            <a:r>
              <a:rPr lang="en-US" baseline="0" dirty="0" err="1" smtClean="0"/>
              <a:t>p.d.f.’s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class</a:t>
            </a:r>
            <a:r>
              <a:rPr lang="en-US" baseline="0" dirty="0" smtClean="0"/>
              <a:t> offer other examples of correlation, and add them to the list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positive correlation, point out that the right tip of the elliptical cloud occurs with both d</a:t>
            </a:r>
            <a:r>
              <a:rPr lang="en-US" baseline="-25000" dirty="0" smtClean="0"/>
              <a:t>1</a:t>
            </a:r>
            <a:r>
              <a:rPr lang="en-US" baseline="0" dirty="0" smtClean="0"/>
              <a:t> and d</a:t>
            </a:r>
            <a:r>
              <a:rPr lang="en-US" baseline="-25000" dirty="0" smtClean="0"/>
              <a:t>2</a:t>
            </a:r>
            <a:r>
              <a:rPr lang="en-US" baseline="0" dirty="0" smtClean="0"/>
              <a:t> greater than their means, and the left tip with both d</a:t>
            </a:r>
            <a:r>
              <a:rPr lang="en-US" baseline="-25000" dirty="0" smtClean="0"/>
              <a:t>1</a:t>
            </a:r>
            <a:r>
              <a:rPr lang="en-US" baseline="0" dirty="0" smtClean="0"/>
              <a:t> and d</a:t>
            </a:r>
            <a:r>
              <a:rPr lang="en-US" baseline="-25000" dirty="0" smtClean="0"/>
              <a:t>2</a:t>
            </a:r>
            <a:r>
              <a:rPr lang="en-US" baseline="0" dirty="0" smtClean="0"/>
              <a:t> less than their means.  Point out the opposite for the negative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the </a:t>
            </a:r>
            <a:r>
              <a:rPr lang="en-US" baseline="0" dirty="0" smtClean="0"/>
              <a:t>key property of the function s(d</a:t>
            </a:r>
            <a:r>
              <a:rPr lang="en-US" baseline="-25000" dirty="0" smtClean="0"/>
              <a:t>1</a:t>
            </a:r>
            <a:r>
              <a:rPr lang="en-US" baseline="0" dirty="0" smtClean="0"/>
              <a:t>,d</a:t>
            </a:r>
            <a:r>
              <a:rPr lang="en-US" baseline="-25000" dirty="0" smtClean="0"/>
              <a:t>2</a:t>
            </a:r>
            <a:r>
              <a:rPr lang="en-US" baseline="0" dirty="0" smtClean="0"/>
              <a:t>) is that it has quadrants of alternating sign.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a:t>
            </a:r>
            <a:r>
              <a:rPr lang="en-US" baseline="0" dirty="0" smtClean="0"/>
              <a:t> and compare with the variance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generalization of the often heard “nonsense in – nonsense out’” rule”: Noisy data in,</a:t>
            </a:r>
          </a:p>
          <a:p>
            <a:r>
              <a:rPr lang="en-US" baseline="0" dirty="0" smtClean="0"/>
              <a:t>imprecise conclusions out.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matrix</a:t>
            </a:r>
            <a:r>
              <a:rPr lang="en-US" baseline="0" dirty="0" smtClean="0"/>
              <a:t> is very important, because it appears in the error propagation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Grouping</a:t>
            </a:r>
            <a:r>
              <a:rPr lang="en-US" baseline="0" dirty="0" smtClean="0"/>
              <a:t> conceptually-similar quantities into a vector is almost always helpful.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 vector is the same length as</a:t>
            </a:r>
            <a:r>
              <a:rPr lang="en-US" baseline="0" dirty="0" smtClean="0"/>
              <a:t> </a:t>
            </a:r>
            <a:r>
              <a:rPr lang="en-US" b="1" baseline="0" dirty="0" smtClean="0"/>
              <a:t>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 each of the elements.</a:t>
            </a:r>
            <a:r>
              <a:rPr lang="en-US" baseline="0" dirty="0" smtClean="0"/>
              <a:t>  Point out that the variances are on the main diagonal.  The </a:t>
            </a:r>
            <a:r>
              <a:rPr lang="en-US" baseline="0" dirty="0" err="1" smtClean="0"/>
              <a:t>C</a:t>
            </a:r>
            <a:r>
              <a:rPr lang="en-US" baseline="-25000" dirty="0" err="1" smtClean="0"/>
              <a:t>ij</a:t>
            </a:r>
            <a:r>
              <a:rPr lang="en-US" baseline="0" dirty="0" smtClean="0"/>
              <a:t> off-</a:t>
            </a:r>
            <a:r>
              <a:rPr lang="en-US" baseline="0" dirty="0" err="1" smtClean="0"/>
              <a:t>diagional</a:t>
            </a:r>
            <a:r>
              <a:rPr lang="en-US" baseline="0" dirty="0" smtClean="0"/>
              <a:t> element quantifies the correlation between variables </a:t>
            </a:r>
            <a:r>
              <a:rPr lang="en-US" baseline="0" dirty="0" err="1" smtClean="0"/>
              <a:t>d</a:t>
            </a:r>
            <a:r>
              <a:rPr lang="en-US" baseline="-25000" dirty="0" err="1" smtClean="0"/>
              <a:t>i</a:t>
            </a:r>
            <a:r>
              <a:rPr lang="en-US" baseline="0" dirty="0" smtClean="0"/>
              <a:t> and </a:t>
            </a:r>
            <a:r>
              <a:rPr lang="en-US" baseline="0" dirty="0" err="1" smtClean="0"/>
              <a:t>d</a:t>
            </a:r>
            <a:r>
              <a:rPr lang="en-US" baseline="-25000" dirty="0" err="1" smtClean="0"/>
              <a:t>j</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next slide compares this formula to the </a:t>
            </a:r>
            <a:r>
              <a:rPr lang="en-US" baseline="0" dirty="0" err="1" smtClean="0"/>
              <a:t>univatiate</a:t>
            </a:r>
            <a:r>
              <a:rPr lang="en-US" baseline="0" dirty="0" smtClean="0"/>
              <a:t> version. Students should be referred to the text if they are interested in where this formula comes from.  It shows that the formula is quadratic in the data, has unit area, mean </a:t>
            </a:r>
            <a:r>
              <a:rPr lang="en-US" b="1" baseline="0" dirty="0" smtClean="0"/>
              <a:t>d</a:t>
            </a:r>
            <a:r>
              <a:rPr lang="en-US" baseline="0" dirty="0" smtClean="0"/>
              <a:t>-bar and covariance, </a:t>
            </a:r>
            <a:r>
              <a:rPr lang="en-US" b="1" baseline="0" dirty="0" smtClean="0"/>
              <a:t>C</a:t>
            </a:r>
            <a:r>
              <a:rPr lang="en-US" b="0" baseline="0" dirty="0" smtClean="0"/>
              <a:t>, and thus is a generalization of the </a:t>
            </a:r>
            <a:r>
              <a:rPr lang="en-US" b="0" baseline="0" dirty="0" err="1" smtClean="0"/>
              <a:t>univariate</a:t>
            </a:r>
            <a:r>
              <a:rPr lang="en-US" b="0" baseline="0" dirty="0" smtClean="0"/>
              <a:t> Normal </a:t>
            </a:r>
            <a:r>
              <a:rPr lang="en-US" b="0" baseline="0" dirty="0" err="1" smtClean="0"/>
              <a:t>p.d.f</a:t>
            </a:r>
            <a:r>
              <a:rPr lang="en-US" b="0" baseline="0" dirty="0" smtClean="0"/>
              <a:t>.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slides</a:t>
            </a:r>
            <a:r>
              <a:rPr lang="en-US" baseline="0" dirty="0" smtClean="0"/>
              <a:t> shows the similarities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wish to skip</a:t>
            </a:r>
            <a:r>
              <a:rPr lang="en-US" baseline="0" dirty="0" smtClean="0"/>
              <a:t> this slide and the next, if you judge that the class cant handle the necessary level of mathematics.  The class doesn’t necessarily need to know where the “Answer” comes from, but only to understand it and to apply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you didn’t</a:t>
            </a:r>
            <a:r>
              <a:rPr lang="en-US" baseline="0" dirty="0" smtClean="0"/>
              <a:t> feel like removing A from the scale before you weighed B.</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any error in</a:t>
            </a:r>
            <a:r>
              <a:rPr lang="en-US" baseline="0" dirty="0" smtClean="0"/>
              <a:t> measuring d</a:t>
            </a:r>
            <a:r>
              <a:rPr lang="en-US" baseline="-25000" dirty="0" smtClean="0"/>
              <a:t>2</a:t>
            </a:r>
            <a:r>
              <a:rPr lang="en-US" baseline="0" dirty="0" smtClean="0"/>
              <a:t> effects m</a:t>
            </a:r>
            <a:r>
              <a:rPr lang="en-US" baseline="-25000" dirty="0" smtClean="0"/>
              <a:t>1</a:t>
            </a:r>
            <a:r>
              <a:rPr lang="en-US" baseline="0" dirty="0" smtClean="0"/>
              <a:t> and m</a:t>
            </a:r>
            <a:r>
              <a:rPr lang="en-US" baseline="-25000" dirty="0" smtClean="0"/>
              <a:t>2</a:t>
            </a:r>
            <a:r>
              <a:rPr lang="en-US" baseline="0" dirty="0" smtClean="0"/>
              <a:t> equally.  If d</a:t>
            </a:r>
            <a:r>
              <a:rPr lang="en-US" baseline="-25000" dirty="0" smtClean="0"/>
              <a:t>2</a:t>
            </a:r>
            <a:r>
              <a:rPr lang="en-US" baseline="0" dirty="0" smtClean="0"/>
              <a:t> is </a:t>
            </a:r>
            <a:r>
              <a:rPr lang="en-US" baseline="0" dirty="0" err="1" smtClean="0"/>
              <a:t>overrestimated</a:t>
            </a:r>
            <a:r>
              <a:rPr lang="en-US" baseline="0" dirty="0" smtClean="0"/>
              <a:t>, then both m</a:t>
            </a:r>
            <a:r>
              <a:rPr lang="en-US" baseline="-25000" dirty="0" smtClean="0"/>
              <a:t>1</a:t>
            </a:r>
            <a:r>
              <a:rPr lang="en-US" baseline="0" dirty="0" smtClean="0"/>
              <a:t> and m</a:t>
            </a:r>
            <a:r>
              <a:rPr lang="en-US" baseline="-25000" dirty="0" smtClean="0"/>
              <a:t>2</a:t>
            </a:r>
            <a:r>
              <a:rPr lang="en-US" baseline="0" dirty="0" smtClean="0"/>
              <a:t> will tend to be overestimated, too. Thus we expect to find that m</a:t>
            </a:r>
            <a:r>
              <a:rPr lang="en-US" baseline="-25000" dirty="0" smtClean="0"/>
              <a:t>1</a:t>
            </a:r>
            <a:r>
              <a:rPr lang="en-US" baseline="0" dirty="0" smtClean="0"/>
              <a:t> and m</a:t>
            </a:r>
            <a:r>
              <a:rPr lang="en-US" baseline="-25000" dirty="0" smtClean="0"/>
              <a:t>2</a:t>
            </a:r>
            <a:r>
              <a:rPr lang="en-US" baseline="0" dirty="0" smtClean="0"/>
              <a:t> are highly correlated.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a:t>
            </a:r>
            <a:r>
              <a:rPr lang="en-US" baseline="0" dirty="0" smtClean="0"/>
              <a:t> flash back a slide and convince students that this matrix agrees with the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a:t>
            </a:r>
            <a:r>
              <a:rPr lang="en-US" baseline="0" dirty="0" smtClean="0"/>
              <a:t> is something that can be easily measured, so its plays the role of the “data”.  Species is the more meaningful biological property, so it plays the role of the “model parameter”.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means</a:t>
            </a:r>
            <a:r>
              <a:rPr lang="en-US" baseline="0" dirty="0" smtClean="0"/>
              <a:t> of the model parameters is just the formulas applied to the means of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do the matrix multiplications</a:t>
            </a:r>
            <a:r>
              <a:rPr lang="en-US" baseline="0" dirty="0" smtClean="0"/>
              <a:t> </a:t>
            </a:r>
            <a:r>
              <a:rPr lang="en-US" dirty="0" smtClean="0"/>
              <a:t>on the board.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of designing a good experimental design is ensuring that the variance of the model parameters is smaller than the variance of the data.  Ensuring that the model parameters are uncorrelated is more difficult, but it can sometimes be accomplished.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students that the width of the distribution is proportional to the square root of the variance. The data are uncorrelated, so its </a:t>
            </a:r>
            <a:r>
              <a:rPr lang="en-US" baseline="0" dirty="0" err="1" smtClean="0"/>
              <a:t>p.d.f</a:t>
            </a:r>
            <a:r>
              <a:rPr lang="en-US" baseline="0" dirty="0" smtClean="0"/>
              <a:t>. is not “tilted”.  The data have equal variance, so the pattern is circular (as contrasted to elliptical). Point out that the model parameters have unequal variance and a positive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these percentages are computed by from the number of birds in each category, divided by the total number of birds.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Emphasize that a bird must have some color and some species, so the sum over all colors and all species must be 100%.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each of the row and column sums out loud.  For example, the first column sum is:</a:t>
            </a:r>
          </a:p>
          <a:p>
            <a:r>
              <a:rPr lang="en-US" baseline="0" dirty="0" smtClean="0"/>
              <a:t>30% tan pigeons +10% tan gulls = 40% tan birds.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mathematical</a:t>
            </a:r>
            <a:r>
              <a:rPr lang="en-US" baseline="0" dirty="0" smtClean="0"/>
              <a:t> form of the row and column sums.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each of the row and column divisions out loud.  For example, the first column quotient is:</a:t>
            </a:r>
          </a:p>
          <a:p>
            <a:r>
              <a:rPr lang="en-US" baseline="0" dirty="0" smtClean="0"/>
              <a:t>Step 1: 30% tan pigeons +10% tan gulls = 40% tan birds.</a:t>
            </a:r>
          </a:p>
          <a:p>
            <a:r>
              <a:rPr lang="en-US" baseline="0" dirty="0" smtClean="0"/>
              <a:t>Step 2: 30% tan pigeons / 40% tan birds = 75% of tan birds are pigeons</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4:</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Multivariate Distributions</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914400" y="2590800"/>
          <a:ext cx="3429000" cy="1235825"/>
        </p:xfrm>
        <a:graphic>
          <a:graphicData uri="http://schemas.openxmlformats.org/drawingml/2006/table">
            <a:tbl>
              <a:tblPr firstRow="1" bandRow="1">
                <a:tableStyleId>{073A0DAA-6AF3-43AB-8588-CEC1D06C72B9}</a:tableStyleId>
              </a:tblPr>
              <a:tblGrid>
                <a:gridCol w="1143000"/>
                <a:gridCol w="1143000"/>
                <a:gridCol w="1143000"/>
              </a:tblGrid>
              <a:tr h="44334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tan,</a:t>
                      </a:r>
                      <a:r>
                        <a:rPr lang="en-US" sz="2000" b="0" i="1" dirty="0" smtClean="0">
                          <a:solidFill>
                            <a:schemeClr val="tx1"/>
                          </a:solidFill>
                          <a:latin typeface="Times New Roman" pitchFamily="18" charset="0"/>
                          <a:cs typeface="Times New Roman" pitchFamily="18" charset="0"/>
                        </a:rPr>
                        <a:t> t</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white, </a:t>
                      </a:r>
                      <a:r>
                        <a:rPr lang="en-US" sz="2000" b="0" i="1" dirty="0" smtClean="0">
                          <a:solidFill>
                            <a:schemeClr val="tx1"/>
                          </a:solidFill>
                          <a:latin typeface="Times New Roman" pitchFamily="18" charset="0"/>
                          <a:cs typeface="Times New Roman" pitchFamily="18" charset="0"/>
                        </a:rPr>
                        <a:t>w</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pigeon, </a:t>
                      </a:r>
                      <a:r>
                        <a:rPr lang="en-US" sz="2000" i="1" dirty="0" smtClean="0">
                          <a:solidFill>
                            <a:schemeClr val="tx1"/>
                          </a:solidFill>
                          <a:latin typeface="Times New Roman" pitchFamily="18" charset="0"/>
                          <a:cs typeface="Times New Roman" pitchFamily="18" charset="0"/>
                        </a:rPr>
                        <a:t>p</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30%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20%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gull, </a:t>
                      </a:r>
                      <a:r>
                        <a:rPr lang="en-US" sz="2000" i="1" dirty="0" smtClean="0">
                          <a:solidFill>
                            <a:schemeClr val="tx1"/>
                          </a:solidFill>
                          <a:latin typeface="Times New Roman" pitchFamily="18" charset="0"/>
                          <a:cs typeface="Times New Roman" pitchFamily="18" charset="0"/>
                        </a:rPr>
                        <a:t>g</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10%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40%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2819400" y="2209800"/>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color, </a:t>
            </a:r>
            <a:r>
              <a:rPr lang="en-US" i="1" dirty="0" smtClean="0">
                <a:latin typeface="Times New Roman" pitchFamily="18" charset="0"/>
                <a:cs typeface="Times New Roman" pitchFamily="18" charset="0"/>
              </a:rPr>
              <a:t>c</a:t>
            </a:r>
            <a:endParaRPr lang="en-US" i="1" dirty="0">
              <a:latin typeface="Times New Roman" pitchFamily="18" charset="0"/>
              <a:cs typeface="Times New Roman" pitchFamily="18" charset="0"/>
            </a:endParaRPr>
          </a:p>
        </p:txBody>
      </p:sp>
      <p:sp>
        <p:nvSpPr>
          <p:cNvPr id="54" name="TextBox 53"/>
          <p:cNvSpPr txBox="1"/>
          <p:nvPr/>
        </p:nvSpPr>
        <p:spPr>
          <a:xfrm rot="16200000">
            <a:off x="85316" y="3038883"/>
            <a:ext cx="11131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species, </a:t>
            </a:r>
            <a:r>
              <a:rPr lang="en-US" i="1" dirty="0" smtClean="0">
                <a:latin typeface="Times New Roman" pitchFamily="18" charset="0"/>
                <a:cs typeface="Times New Roman" pitchFamily="18" charset="0"/>
              </a:rPr>
              <a:t>s</a:t>
            </a:r>
            <a:endParaRPr lang="en-US" i="1" dirty="0">
              <a:latin typeface="Times New Roman" pitchFamily="18" charset="0"/>
              <a:cs typeface="Times New Roman" pitchFamily="18" charset="0"/>
            </a:endParaRPr>
          </a:p>
        </p:txBody>
      </p:sp>
      <p:sp>
        <p:nvSpPr>
          <p:cNvPr id="57" name="TextBox 56"/>
          <p:cNvSpPr txBox="1"/>
          <p:nvPr/>
        </p:nvSpPr>
        <p:spPr>
          <a:xfrm>
            <a:off x="838200" y="2209800"/>
            <a:ext cx="10668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a:t>
            </a:r>
            <a:r>
              <a:rPr lang="en-US" sz="2000" i="1" dirty="0" err="1" smtClean="0">
                <a:latin typeface="Times New Roman" pitchFamily="18" charset="0"/>
                <a:cs typeface="Times New Roman" pitchFamily="18" charset="0"/>
              </a:rPr>
              <a:t>s,c</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cxnSp>
        <p:nvCxnSpPr>
          <p:cNvPr id="61" name="Straight Arrow Connector 60"/>
          <p:cNvCxnSpPr/>
          <p:nvPr/>
        </p:nvCxnSpPr>
        <p:spPr>
          <a:xfrm>
            <a:off x="4572000" y="33528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471601" y="2438400"/>
            <a:ext cx="685800" cy="646331"/>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divide by row  sums</a:t>
            </a:r>
            <a:endParaRPr lang="en-US" sz="1200" dirty="0">
              <a:latin typeface="Times New Roman" pitchFamily="18" charset="0"/>
              <a:cs typeface="Times New Roman" pitchFamily="18" charset="0"/>
            </a:endParaRPr>
          </a:p>
        </p:txBody>
      </p:sp>
      <p:cxnSp>
        <p:nvCxnSpPr>
          <p:cNvPr id="65" name="Straight Arrow Connector 64"/>
          <p:cNvCxnSpPr/>
          <p:nvPr/>
        </p:nvCxnSpPr>
        <p:spPr>
          <a:xfrm rot="16200000" flipH="1">
            <a:off x="2350894" y="4484494"/>
            <a:ext cx="1066800" cy="2261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971800" y="4267200"/>
            <a:ext cx="2462599"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divide by column sums</a:t>
            </a:r>
            <a:endParaRPr lang="en-US" dirty="0">
              <a:latin typeface="Times New Roman" pitchFamily="18" charset="0"/>
              <a:cs typeface="Times New Roman" pitchFamily="18" charset="0"/>
            </a:endParaRPr>
          </a:p>
        </p:txBody>
      </p:sp>
      <p:graphicFrame>
        <p:nvGraphicFramePr>
          <p:cNvPr id="70" name="Table 69"/>
          <p:cNvGraphicFramePr>
            <a:graphicFrameLocks noGrp="1"/>
          </p:cNvGraphicFramePr>
          <p:nvPr/>
        </p:nvGraphicFramePr>
        <p:xfrm>
          <a:off x="5486400" y="2590800"/>
          <a:ext cx="3505200" cy="1235825"/>
        </p:xfrm>
        <a:graphic>
          <a:graphicData uri="http://schemas.openxmlformats.org/drawingml/2006/table">
            <a:tbl>
              <a:tblPr firstRow="1" bandRow="1">
                <a:tableStyleId>{073A0DAA-6AF3-43AB-8588-CEC1D06C72B9}</a:tableStyleId>
              </a:tblPr>
              <a:tblGrid>
                <a:gridCol w="1168400"/>
                <a:gridCol w="1168400"/>
                <a:gridCol w="1168400"/>
              </a:tblGrid>
              <a:tr h="44334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tan, </a:t>
                      </a:r>
                      <a:r>
                        <a:rPr lang="en-US" sz="2000" b="0" i="1" dirty="0" smtClean="0">
                          <a:solidFill>
                            <a:schemeClr val="tx1"/>
                          </a:solidFill>
                          <a:latin typeface="Times New Roman" pitchFamily="18" charset="0"/>
                          <a:cs typeface="Times New Roman" pitchFamily="18" charset="0"/>
                        </a:rPr>
                        <a:t>t</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white, </a:t>
                      </a:r>
                      <a:r>
                        <a:rPr lang="en-US" sz="2000" b="0" i="1" dirty="0" smtClean="0">
                          <a:solidFill>
                            <a:schemeClr val="tx1"/>
                          </a:solidFill>
                          <a:latin typeface="Times New Roman" pitchFamily="18" charset="0"/>
                          <a:cs typeface="Times New Roman" pitchFamily="18" charset="0"/>
                        </a:rPr>
                        <a:t>w</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pigeon, </a:t>
                      </a:r>
                      <a:r>
                        <a:rPr lang="en-US" sz="2000" i="1" dirty="0" smtClean="0">
                          <a:solidFill>
                            <a:schemeClr val="tx1"/>
                          </a:solidFill>
                          <a:latin typeface="Times New Roman" pitchFamily="18" charset="0"/>
                          <a:cs typeface="Times New Roman" pitchFamily="18" charset="0"/>
                        </a:rPr>
                        <a:t>p</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60%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40%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gull, </a:t>
                      </a:r>
                      <a:r>
                        <a:rPr lang="en-US" sz="2000" i="1" dirty="0" smtClean="0">
                          <a:solidFill>
                            <a:schemeClr val="tx1"/>
                          </a:solidFill>
                          <a:latin typeface="Times New Roman" pitchFamily="18" charset="0"/>
                          <a:cs typeface="Times New Roman" pitchFamily="18" charset="0"/>
                        </a:rPr>
                        <a:t>g</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20%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80%</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1" name="TextBox 70"/>
          <p:cNvSpPr txBox="1"/>
          <p:nvPr/>
        </p:nvSpPr>
        <p:spPr>
          <a:xfrm>
            <a:off x="6934200" y="2209800"/>
            <a:ext cx="1447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color, </a:t>
            </a:r>
            <a:r>
              <a:rPr lang="en-US" i="1" dirty="0" smtClean="0">
                <a:latin typeface="Times New Roman" pitchFamily="18" charset="0"/>
                <a:cs typeface="Times New Roman" pitchFamily="18" charset="0"/>
              </a:rPr>
              <a:t>c</a:t>
            </a:r>
            <a:endParaRPr lang="en-US" i="1" dirty="0">
              <a:latin typeface="Times New Roman" pitchFamily="18" charset="0"/>
              <a:cs typeface="Times New Roman" pitchFamily="18" charset="0"/>
            </a:endParaRPr>
          </a:p>
        </p:txBody>
      </p:sp>
      <p:sp>
        <p:nvSpPr>
          <p:cNvPr id="72" name="TextBox 71"/>
          <p:cNvSpPr txBox="1"/>
          <p:nvPr/>
        </p:nvSpPr>
        <p:spPr>
          <a:xfrm rot="16200000">
            <a:off x="4690951" y="3038883"/>
            <a:ext cx="11131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species, </a:t>
            </a:r>
            <a:r>
              <a:rPr lang="en-US" i="1" dirty="0" smtClean="0">
                <a:latin typeface="Times New Roman" pitchFamily="18" charset="0"/>
                <a:cs typeface="Times New Roman" pitchFamily="18" charset="0"/>
              </a:rPr>
              <a:t>s</a:t>
            </a:r>
            <a:endParaRPr lang="en-US" i="1" dirty="0">
              <a:latin typeface="Times New Roman" pitchFamily="18" charset="0"/>
              <a:cs typeface="Times New Roman" pitchFamily="18" charset="0"/>
            </a:endParaRPr>
          </a:p>
        </p:txBody>
      </p:sp>
      <p:sp>
        <p:nvSpPr>
          <p:cNvPr id="73" name="TextBox 72"/>
          <p:cNvSpPr txBox="1"/>
          <p:nvPr/>
        </p:nvSpPr>
        <p:spPr>
          <a:xfrm>
            <a:off x="5486400" y="2209800"/>
            <a:ext cx="13716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a:t>
            </a:r>
            <a:r>
              <a:rPr lang="en-US" sz="2000" i="1" dirty="0" err="1" smtClean="0">
                <a:latin typeface="Times New Roman" pitchFamily="18" charset="0"/>
                <a:cs typeface="Times New Roman" pitchFamily="18" charset="0"/>
              </a:rPr>
              <a:t>c|s</a:t>
            </a:r>
            <a:r>
              <a:rPr lang="en-US" sz="20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graphicFrame>
        <p:nvGraphicFramePr>
          <p:cNvPr id="74" name="Table 73"/>
          <p:cNvGraphicFramePr>
            <a:graphicFrameLocks noGrp="1"/>
          </p:cNvGraphicFramePr>
          <p:nvPr/>
        </p:nvGraphicFramePr>
        <p:xfrm>
          <a:off x="914400" y="5393575"/>
          <a:ext cx="3429000" cy="1235825"/>
        </p:xfrm>
        <a:graphic>
          <a:graphicData uri="http://schemas.openxmlformats.org/drawingml/2006/table">
            <a:tbl>
              <a:tblPr firstRow="1" bandRow="1">
                <a:tableStyleId>{073A0DAA-6AF3-43AB-8588-CEC1D06C72B9}</a:tableStyleId>
              </a:tblPr>
              <a:tblGrid>
                <a:gridCol w="1143000"/>
                <a:gridCol w="1143000"/>
                <a:gridCol w="1143000"/>
              </a:tblGrid>
              <a:tr h="443345">
                <a:tc>
                  <a:txBody>
                    <a:body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tan, </a:t>
                      </a:r>
                      <a:r>
                        <a:rPr lang="en-US" sz="2000" b="0" i="1" dirty="0" smtClean="0">
                          <a:solidFill>
                            <a:schemeClr val="tx1"/>
                          </a:solidFill>
                          <a:latin typeface="Times New Roman" pitchFamily="18" charset="0"/>
                          <a:cs typeface="Times New Roman" pitchFamily="18" charset="0"/>
                        </a:rPr>
                        <a:t>t</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chemeClr val="tx1"/>
                          </a:solidFill>
                          <a:latin typeface="Times New Roman" pitchFamily="18" charset="0"/>
                          <a:cs typeface="Times New Roman" pitchFamily="18" charset="0"/>
                        </a:rPr>
                        <a:t>white, </a:t>
                      </a:r>
                      <a:r>
                        <a:rPr lang="en-US" sz="2000" b="0" i="1" dirty="0" smtClean="0">
                          <a:solidFill>
                            <a:schemeClr val="tx1"/>
                          </a:solidFill>
                          <a:latin typeface="Times New Roman" pitchFamily="18" charset="0"/>
                          <a:cs typeface="Times New Roman" pitchFamily="18" charset="0"/>
                        </a:rPr>
                        <a:t>w</a:t>
                      </a:r>
                      <a:endParaRPr lang="en-US" sz="20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pigeon, </a:t>
                      </a:r>
                      <a:r>
                        <a:rPr lang="en-US" sz="2000" i="1" dirty="0" smtClean="0">
                          <a:solidFill>
                            <a:schemeClr val="tx1"/>
                          </a:solidFill>
                          <a:latin typeface="Times New Roman" pitchFamily="18" charset="0"/>
                          <a:cs typeface="Times New Roman" pitchFamily="18" charset="0"/>
                        </a:rPr>
                        <a:t>p</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75%</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33%</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2000" dirty="0" smtClean="0">
                          <a:solidFill>
                            <a:schemeClr val="tx1"/>
                          </a:solidFill>
                          <a:latin typeface="Times New Roman" pitchFamily="18" charset="0"/>
                          <a:cs typeface="Times New Roman" pitchFamily="18" charset="0"/>
                        </a:rPr>
                        <a:t>gull, </a:t>
                      </a:r>
                      <a:r>
                        <a:rPr lang="en-US" sz="2000" i="1" dirty="0" smtClean="0">
                          <a:solidFill>
                            <a:schemeClr val="tx1"/>
                          </a:solidFill>
                          <a:latin typeface="Times New Roman" pitchFamily="18" charset="0"/>
                          <a:cs typeface="Times New Roman" pitchFamily="18" charset="0"/>
                        </a:rPr>
                        <a:t>g</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25%</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smtClean="0">
                          <a:solidFill>
                            <a:schemeClr val="tx1"/>
                          </a:solidFill>
                          <a:latin typeface="Times New Roman" pitchFamily="18" charset="0"/>
                          <a:cs typeface="Times New Roman" pitchFamily="18" charset="0"/>
                        </a:rPr>
                        <a:t>67%</a:t>
                      </a:r>
                      <a:endParaRPr lang="en-US" sz="20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5" name="TextBox 74"/>
          <p:cNvSpPr txBox="1"/>
          <p:nvPr/>
        </p:nvSpPr>
        <p:spPr>
          <a:xfrm>
            <a:off x="3505200" y="5029199"/>
            <a:ext cx="1600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color, </a:t>
            </a:r>
            <a:r>
              <a:rPr lang="en-US" i="1" dirty="0" smtClean="0">
                <a:latin typeface="Times New Roman" pitchFamily="18" charset="0"/>
                <a:cs typeface="Times New Roman" pitchFamily="18" charset="0"/>
              </a:rPr>
              <a:t>c</a:t>
            </a:r>
            <a:endParaRPr lang="en-US" i="1" dirty="0">
              <a:latin typeface="Times New Roman" pitchFamily="18" charset="0"/>
              <a:cs typeface="Times New Roman" pitchFamily="18" charset="0"/>
            </a:endParaRPr>
          </a:p>
        </p:txBody>
      </p:sp>
      <p:sp>
        <p:nvSpPr>
          <p:cNvPr id="76" name="TextBox 75"/>
          <p:cNvSpPr txBox="1"/>
          <p:nvPr/>
        </p:nvSpPr>
        <p:spPr>
          <a:xfrm rot="16200000">
            <a:off x="85315" y="5782085"/>
            <a:ext cx="111310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species, </a:t>
            </a:r>
            <a:r>
              <a:rPr lang="en-US" i="1" dirty="0" smtClean="0">
                <a:latin typeface="Times New Roman" pitchFamily="18" charset="0"/>
                <a:cs typeface="Times New Roman" pitchFamily="18" charset="0"/>
              </a:rPr>
              <a:t>s</a:t>
            </a:r>
            <a:endParaRPr lang="en-US" i="1" dirty="0">
              <a:latin typeface="Times New Roman" pitchFamily="18" charset="0"/>
              <a:cs typeface="Times New Roman" pitchFamily="18" charset="0"/>
            </a:endParaRPr>
          </a:p>
        </p:txBody>
      </p:sp>
      <p:sp>
        <p:nvSpPr>
          <p:cNvPr id="77" name="TextBox 76"/>
          <p:cNvSpPr txBox="1"/>
          <p:nvPr/>
        </p:nvSpPr>
        <p:spPr>
          <a:xfrm>
            <a:off x="914400" y="5040868"/>
            <a:ext cx="11430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P(</a:t>
            </a:r>
            <a:r>
              <a:rPr lang="en-US" sz="2000" i="1" dirty="0" err="1" smtClean="0">
                <a:latin typeface="Times New Roman" pitchFamily="18" charset="0"/>
                <a:cs typeface="Times New Roman" pitchFamily="18" charset="0"/>
              </a:rPr>
              <a:t>s|c</a:t>
            </a:r>
            <a:r>
              <a:rPr lang="en-US" sz="2000" i="1" dirty="0" smtClean="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18" name="TextBox 17"/>
          <p:cNvSpPr txBox="1"/>
          <p:nvPr/>
        </p:nvSpPr>
        <p:spPr>
          <a:xfrm>
            <a:off x="57152" y="228600"/>
            <a:ext cx="8991600" cy="1077218"/>
          </a:xfrm>
          <a:prstGeom prst="rect">
            <a:avLst/>
          </a:prstGeom>
          <a:noFill/>
        </p:spPr>
        <p:txBody>
          <a:bodyPr wrap="square" rtlCol="0">
            <a:spAutoFit/>
          </a:bodyPr>
          <a:lstStyle/>
          <a:p>
            <a:r>
              <a:rPr lang="en-US" sz="3200" dirty="0" smtClean="0">
                <a:latin typeface="Times New Roman" pitchFamily="18" charset="0"/>
                <a:ea typeface="Cambria Math" pitchFamily="18" charset="0"/>
                <a:cs typeface="Times New Roman" pitchFamily="18" charset="0"/>
              </a:rPr>
              <a:t>Conditional probabilities: probability of one thing, given that you know another</a:t>
            </a:r>
            <a:endParaRPr lang="en-US" sz="3200" dirty="0">
              <a:latin typeface="Times New Roman" pitchFamily="18" charset="0"/>
              <a:ea typeface="Cambria Math" pitchFamily="18" charset="0"/>
              <a:cs typeface="Times New Roman" pitchFamily="18" charset="0"/>
            </a:endParaRPr>
          </a:p>
        </p:txBody>
      </p:sp>
      <p:sp>
        <p:nvSpPr>
          <p:cNvPr id="19" name="TextBox 18"/>
          <p:cNvSpPr txBox="1"/>
          <p:nvPr/>
        </p:nvSpPr>
        <p:spPr>
          <a:xfrm>
            <a:off x="6705600" y="1219200"/>
            <a:ext cx="16002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color, given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0" name="Freeform 19"/>
          <p:cNvSpPr/>
          <p:nvPr/>
        </p:nvSpPr>
        <p:spPr>
          <a:xfrm>
            <a:off x="5734050" y="1819275"/>
            <a:ext cx="1100138" cy="357188"/>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0" y="4114800"/>
            <a:ext cx="12192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species, given color</a:t>
            </a:r>
            <a:endParaRPr lang="en-US" dirty="0">
              <a:solidFill>
                <a:srgbClr val="FF0000"/>
              </a:solidFill>
              <a:latin typeface="Cambria Math" pitchFamily="18" charset="0"/>
              <a:ea typeface="Cambria Math" pitchFamily="18" charset="0"/>
              <a:cs typeface="Times New Roman" pitchFamily="18" charset="0"/>
            </a:endParaRPr>
          </a:p>
        </p:txBody>
      </p:sp>
      <p:sp>
        <p:nvSpPr>
          <p:cNvPr id="23" name="TextBox 22"/>
          <p:cNvSpPr txBox="1"/>
          <p:nvPr/>
        </p:nvSpPr>
        <p:spPr>
          <a:xfrm>
            <a:off x="1447800" y="1295400"/>
            <a:ext cx="16002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color and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4" name="Freeform 23"/>
          <p:cNvSpPr/>
          <p:nvPr/>
        </p:nvSpPr>
        <p:spPr>
          <a:xfrm>
            <a:off x="1014408" y="1600200"/>
            <a:ext cx="566738" cy="533400"/>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flipH="1">
            <a:off x="1143000" y="4495800"/>
            <a:ext cx="228600" cy="533400"/>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 name="connsiteX0" fmla="*/ 0 w 1100138"/>
              <a:gd name="connsiteY0" fmla="*/ 357188 h 357188"/>
              <a:gd name="connsiteX1" fmla="*/ 371475 w 1100138"/>
              <a:gd name="connsiteY1" fmla="*/ 142875 h 357188"/>
              <a:gd name="connsiteX2" fmla="*/ 1100138 w 1100138"/>
              <a:gd name="connsiteY2" fmla="*/ 0 h 357188"/>
            </a:gdLst>
            <a:ahLst/>
            <a:cxnLst>
              <a:cxn ang="0">
                <a:pos x="connsiteX0" y="connsiteY0"/>
              </a:cxn>
              <a:cxn ang="0">
                <a:pos x="connsiteX1" y="connsiteY1"/>
              </a:cxn>
              <a:cxn ang="0">
                <a:pos x="connsiteX2" y="connsiteY2"/>
              </a:cxn>
            </a:cxnLst>
            <a:rect l="l" t="t" r="r" b="b"/>
            <a:pathLst>
              <a:path w="1100138" h="357188">
                <a:moveTo>
                  <a:pt x="0" y="357188"/>
                </a:moveTo>
                <a:cubicBezTo>
                  <a:pt x="140494" y="252412"/>
                  <a:pt x="188119" y="202406"/>
                  <a:pt x="371475" y="142875"/>
                </a:cubicBezTo>
                <a:cubicBezTo>
                  <a:pt x="554831" y="83344"/>
                  <a:pt x="948333" y="29766"/>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calculation of conditional probabilities</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9050" t="58926" r="27104" b="25921"/>
          <a:stretch>
            <a:fillRect/>
          </a:stretch>
        </p:blipFill>
        <p:spPr bwMode="auto">
          <a:xfrm>
            <a:off x="609600" y="2057400"/>
            <a:ext cx="5469467" cy="1447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9206" t="53221" r="26508" b="28524"/>
          <a:stretch>
            <a:fillRect/>
          </a:stretch>
        </p:blipFill>
        <p:spPr bwMode="auto">
          <a:xfrm>
            <a:off x="685800" y="3962400"/>
            <a:ext cx="5410200" cy="1703211"/>
          </a:xfrm>
          <a:prstGeom prst="rect">
            <a:avLst/>
          </a:prstGeom>
          <a:noFill/>
          <a:ln w="9525">
            <a:noFill/>
            <a:miter lim="800000"/>
            <a:headEnd/>
            <a:tailEnd/>
          </a:ln>
        </p:spPr>
      </p:pic>
      <p:sp>
        <p:nvSpPr>
          <p:cNvPr id="6" name="TextBox 5"/>
          <p:cNvSpPr txBox="1"/>
          <p:nvPr/>
        </p:nvSpPr>
        <p:spPr>
          <a:xfrm>
            <a:off x="6858000" y="2209800"/>
            <a:ext cx="1676400" cy="1200329"/>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divide each species by fraction of birds of that color</a:t>
            </a:r>
            <a:endParaRPr lang="en-US" dirty="0">
              <a:solidFill>
                <a:srgbClr val="FF0000"/>
              </a:solidFill>
              <a:latin typeface="Cambria Math" pitchFamily="18" charset="0"/>
              <a:ea typeface="Cambria Math" pitchFamily="18" charset="0"/>
              <a:cs typeface="Times New Roman" pitchFamily="18" charset="0"/>
            </a:endParaRPr>
          </a:p>
        </p:txBody>
      </p:sp>
      <p:sp>
        <p:nvSpPr>
          <p:cNvPr id="7" name="TextBox 6"/>
          <p:cNvSpPr txBox="1"/>
          <p:nvPr/>
        </p:nvSpPr>
        <p:spPr>
          <a:xfrm>
            <a:off x="6858000" y="4343400"/>
            <a:ext cx="1676400" cy="1200329"/>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divide each color by fraction of birds of that species</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Bayes</a:t>
            </a:r>
            <a:r>
              <a:rPr lang="en-US" dirty="0" smtClean="0">
                <a:latin typeface="Times New Roman" pitchFamily="18" charset="0"/>
                <a:cs typeface="Times New Roman" pitchFamily="18" charset="0"/>
              </a:rPr>
              <a:t> Theorem</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9050" t="58926" r="27104" b="25921"/>
          <a:stretch>
            <a:fillRect/>
          </a:stretch>
        </p:blipFill>
        <p:spPr bwMode="auto">
          <a:xfrm>
            <a:off x="76201" y="2057400"/>
            <a:ext cx="3352800" cy="8875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9206" t="53221" r="26508" b="28524"/>
          <a:stretch>
            <a:fillRect/>
          </a:stretch>
        </p:blipFill>
        <p:spPr bwMode="auto">
          <a:xfrm>
            <a:off x="76200" y="2895600"/>
            <a:ext cx="3388661" cy="1066800"/>
          </a:xfrm>
          <a:prstGeom prst="rect">
            <a:avLst/>
          </a:prstGeom>
          <a:noFill/>
          <a:ln w="9525">
            <a:noFill/>
            <a:miter lim="800000"/>
            <a:headEnd/>
            <a:tailEnd/>
          </a:ln>
        </p:spPr>
      </p:pic>
      <p:sp>
        <p:nvSpPr>
          <p:cNvPr id="7" name="TextBox 6"/>
          <p:cNvSpPr txBox="1"/>
          <p:nvPr/>
        </p:nvSpPr>
        <p:spPr>
          <a:xfrm>
            <a:off x="3733800" y="2667000"/>
            <a:ext cx="26670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same, so solving for </a:t>
            </a:r>
            <a:r>
              <a:rPr lang="en-US" i="1" dirty="0" smtClean="0">
                <a:solidFill>
                  <a:srgbClr val="FF0000"/>
                </a:solidFill>
                <a:latin typeface="Cambria Math" pitchFamily="18" charset="0"/>
                <a:ea typeface="Cambria Math" pitchFamily="18" charset="0"/>
                <a:cs typeface="Times New Roman" pitchFamily="18" charset="0"/>
              </a:rPr>
              <a:t>P(</a:t>
            </a:r>
            <a:r>
              <a:rPr lang="en-US" i="1" dirty="0" err="1" smtClean="0">
                <a:solidFill>
                  <a:srgbClr val="FF0000"/>
                </a:solidFill>
                <a:latin typeface="Cambria Math" pitchFamily="18" charset="0"/>
                <a:ea typeface="Cambria Math" pitchFamily="18" charset="0"/>
                <a:cs typeface="Times New Roman" pitchFamily="18" charset="0"/>
              </a:rPr>
              <a:t>s,c</a:t>
            </a:r>
            <a:r>
              <a:rPr lang="en-US" i="1" dirty="0" smtClean="0">
                <a:solidFill>
                  <a:srgbClr val="FF0000"/>
                </a:solidFill>
                <a:latin typeface="Cambria Math" pitchFamily="18" charset="0"/>
                <a:ea typeface="Cambria Math" pitchFamily="18" charset="0"/>
                <a:cs typeface="Times New Roman" pitchFamily="18" charset="0"/>
              </a:rPr>
              <a:t>)</a:t>
            </a:r>
            <a:endParaRPr lang="en-US" i="1" dirty="0">
              <a:solidFill>
                <a:srgbClr val="FF0000"/>
              </a:solidFill>
              <a:latin typeface="Cambria Math" pitchFamily="18" charset="0"/>
              <a:ea typeface="Cambria Math" pitchFamily="18" charset="0"/>
              <a:cs typeface="Times New Roman" pitchFamily="18" charset="0"/>
            </a:endParaRPr>
          </a:p>
        </p:txBody>
      </p:sp>
      <p:pic>
        <p:nvPicPr>
          <p:cNvPr id="2050" name="Picture 2"/>
          <p:cNvPicPr>
            <a:picLocks noChangeAspect="1" noChangeArrowheads="1"/>
          </p:cNvPicPr>
          <p:nvPr/>
        </p:nvPicPr>
        <p:blipFill>
          <a:blip r:embed="rId5" cstate="print"/>
          <a:srcRect l="36190" t="37584" r="29524" b="51678"/>
          <a:stretch>
            <a:fillRect/>
          </a:stretch>
        </p:blipFill>
        <p:spPr bwMode="auto">
          <a:xfrm>
            <a:off x="2514600" y="4114800"/>
            <a:ext cx="4114800" cy="762000"/>
          </a:xfrm>
          <a:prstGeom prst="rect">
            <a:avLst/>
          </a:prstGeom>
          <a:noFill/>
          <a:ln w="9525">
            <a:noFill/>
            <a:miter lim="800000"/>
            <a:headEnd/>
            <a:tailEnd/>
          </a:ln>
        </p:spPr>
      </p:pic>
      <p:sp>
        <p:nvSpPr>
          <p:cNvPr id="8" name="Oval 7"/>
          <p:cNvSpPr/>
          <p:nvPr/>
        </p:nvSpPr>
        <p:spPr>
          <a:xfrm>
            <a:off x="2514600" y="2133600"/>
            <a:ext cx="7620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4600" y="3124200"/>
            <a:ext cx="7620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335215" y="2461846"/>
            <a:ext cx="393896" cy="323557"/>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V="1">
            <a:off x="3352800" y="2953043"/>
            <a:ext cx="393896" cy="323557"/>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V="1">
            <a:off x="3429000" y="3048000"/>
            <a:ext cx="2514600" cy="10668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p:cNvPicPr>
            <a:picLocks noChangeAspect="1" noChangeArrowheads="1"/>
          </p:cNvPicPr>
          <p:nvPr/>
        </p:nvPicPr>
        <p:blipFill>
          <a:blip r:embed="rId6" cstate="print"/>
          <a:srcRect l="26032" t="36510" r="52381" b="50604"/>
          <a:stretch>
            <a:fillRect/>
          </a:stretch>
        </p:blipFill>
        <p:spPr bwMode="auto">
          <a:xfrm>
            <a:off x="5562600" y="4876800"/>
            <a:ext cx="2590800" cy="914400"/>
          </a:xfrm>
          <a:prstGeom prst="rect">
            <a:avLst/>
          </a:prstGeom>
          <a:noFill/>
          <a:ln w="9525">
            <a:noFill/>
            <a:miter lim="800000"/>
            <a:headEnd/>
            <a:tailEnd/>
          </a:ln>
        </p:spPr>
      </p:pic>
      <p:pic>
        <p:nvPicPr>
          <p:cNvPr id="15" name="Picture 3"/>
          <p:cNvPicPr>
            <a:picLocks noChangeAspect="1" noChangeArrowheads="1"/>
          </p:cNvPicPr>
          <p:nvPr/>
        </p:nvPicPr>
        <p:blipFill>
          <a:blip r:embed="rId6" cstate="print"/>
          <a:srcRect l="26032" t="60134" r="52381" b="28054"/>
          <a:stretch>
            <a:fillRect/>
          </a:stretch>
        </p:blipFill>
        <p:spPr bwMode="auto">
          <a:xfrm>
            <a:off x="5638800" y="5791200"/>
            <a:ext cx="2590800" cy="838200"/>
          </a:xfrm>
          <a:prstGeom prst="rect">
            <a:avLst/>
          </a:prstGeom>
          <a:noFill/>
          <a:ln w="9525">
            <a:noFill/>
            <a:miter lim="800000"/>
            <a:headEnd/>
            <a:tailEnd/>
          </a:ln>
        </p:spPr>
      </p:pic>
      <p:sp>
        <p:nvSpPr>
          <p:cNvPr id="16" name="Freeform 15"/>
          <p:cNvSpPr/>
          <p:nvPr/>
        </p:nvSpPr>
        <p:spPr>
          <a:xfrm flipH="1" flipV="1">
            <a:off x="3505200" y="4648200"/>
            <a:ext cx="1905000" cy="10668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667000" y="5105400"/>
            <a:ext cx="16764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rearrange</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smtClean="0">
                <a:latin typeface="Times New Roman" pitchFamily="18" charset="0"/>
                <a:cs typeface="Times New Roman" pitchFamily="18" charset="0"/>
              </a:rPr>
              <a:t>3 ways to write </a:t>
            </a:r>
            <a:r>
              <a:rPr lang="en-US" i="1" dirty="0" smtClean="0">
                <a:latin typeface="Cambria Math" pitchFamily="18" charset="0"/>
                <a:ea typeface="Cambria Math" pitchFamily="18" charset="0"/>
                <a:cs typeface="Times New Roman" pitchFamily="18" charset="0"/>
              </a:rPr>
              <a:t>P(c)</a:t>
            </a:r>
            <a:r>
              <a:rPr lang="en-US" dirty="0" smtClean="0">
                <a:latin typeface="Times New Roman" pitchFamily="18" charset="0"/>
                <a:cs typeface="Times New Roman" pitchFamily="18" charset="0"/>
              </a:rPr>
              <a:t> and </a:t>
            </a:r>
            <a:r>
              <a:rPr lang="en-US" i="1" dirty="0" smtClean="0">
                <a:latin typeface="Cambria Math" pitchFamily="18" charset="0"/>
                <a:ea typeface="Cambria Math" pitchFamily="18" charset="0"/>
                <a:cs typeface="Times New Roman" pitchFamily="18" charset="0"/>
              </a:rPr>
              <a:t>P(s)</a:t>
            </a:r>
            <a:endParaRPr lang="en-US" i="1" dirty="0">
              <a:latin typeface="Cambria Math" pitchFamily="18" charset="0"/>
              <a:ea typeface="Cambria Math" pitchFamily="18" charset="0"/>
              <a:cs typeface="Times New Roman" pitchFamily="18" charset="0"/>
            </a:endParaRPr>
          </a:p>
        </p:txBody>
      </p:sp>
      <p:pic>
        <p:nvPicPr>
          <p:cNvPr id="18" name="Picture 2"/>
          <p:cNvPicPr>
            <a:picLocks noChangeAspect="1" noChangeArrowheads="1"/>
          </p:cNvPicPr>
          <p:nvPr/>
        </p:nvPicPr>
        <p:blipFill>
          <a:blip r:embed="rId3" cstate="print"/>
          <a:srcRect l="54603" t="31141" r="5396" b="53825"/>
          <a:stretch>
            <a:fillRect/>
          </a:stretch>
        </p:blipFill>
        <p:spPr bwMode="auto">
          <a:xfrm>
            <a:off x="2209800" y="4072467"/>
            <a:ext cx="4648200" cy="1032933"/>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12698" t="31141" r="50476" b="54899"/>
          <a:stretch>
            <a:fillRect/>
          </a:stretch>
        </p:blipFill>
        <p:spPr bwMode="auto">
          <a:xfrm>
            <a:off x="2209800" y="3234267"/>
            <a:ext cx="4419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en-US" dirty="0" smtClean="0">
                <a:latin typeface="Times New Roman" pitchFamily="18" charset="0"/>
                <a:cs typeface="Times New Roman" pitchFamily="18" charset="0"/>
              </a:rPr>
              <a:t>so 3 ways to write </a:t>
            </a:r>
            <a:r>
              <a:rPr lang="en-US" dirty="0" err="1" smtClean="0">
                <a:latin typeface="Times New Roman" pitchFamily="18" charset="0"/>
                <a:cs typeface="Times New Roman" pitchFamily="18" charset="0"/>
              </a:rPr>
              <a:t>Bayes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Therem</a:t>
            </a:r>
            <a:endParaRPr lang="en-US" i="1" dirty="0">
              <a:latin typeface="Cambria Math"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3" cstate="print"/>
          <a:srcRect l="24762" t="33289" r="18730" b="24832"/>
          <a:stretch>
            <a:fillRect/>
          </a:stretch>
        </p:blipFill>
        <p:spPr bwMode="auto">
          <a:xfrm>
            <a:off x="1219200" y="2362200"/>
            <a:ext cx="6781800" cy="2971800"/>
          </a:xfrm>
          <a:prstGeom prst="rect">
            <a:avLst/>
          </a:prstGeom>
          <a:noFill/>
          <a:ln w="9525">
            <a:noFill/>
            <a:miter lim="800000"/>
            <a:headEnd/>
            <a:tailEnd/>
          </a:ln>
        </p:spPr>
      </p:pic>
      <p:sp>
        <p:nvSpPr>
          <p:cNvPr id="6" name="TextBox 5"/>
          <p:cNvSpPr txBox="1"/>
          <p:nvPr/>
        </p:nvSpPr>
        <p:spPr>
          <a:xfrm>
            <a:off x="4648200" y="5486400"/>
            <a:ext cx="41148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last way seems the most complicated, but it is also the most useful</a:t>
            </a:r>
            <a:endParaRPr lang="en-US" dirty="0">
              <a:solidFill>
                <a:srgbClr val="FF0000"/>
              </a:solidFill>
              <a:latin typeface="Cambria Math" pitchFamily="18" charset="0"/>
              <a:ea typeface="Cambria Math" pitchFamily="18" charset="0"/>
              <a:cs typeface="Times New Roman" pitchFamily="18" charset="0"/>
            </a:endParaRPr>
          </a:p>
        </p:txBody>
      </p:sp>
      <p:sp>
        <p:nvSpPr>
          <p:cNvPr id="7" name="Freeform 6"/>
          <p:cNvSpPr/>
          <p:nvPr/>
        </p:nvSpPr>
        <p:spPr>
          <a:xfrm>
            <a:off x="7793502" y="4600135"/>
            <a:ext cx="354037" cy="872197"/>
          </a:xfrm>
          <a:custGeom>
            <a:avLst/>
            <a:gdLst>
              <a:gd name="connsiteX0" fmla="*/ 0 w 354037"/>
              <a:gd name="connsiteY0" fmla="*/ 0 h 872197"/>
              <a:gd name="connsiteX1" fmla="*/ 309489 w 354037"/>
              <a:gd name="connsiteY1" fmla="*/ 365760 h 872197"/>
              <a:gd name="connsiteX2" fmla="*/ 267286 w 354037"/>
              <a:gd name="connsiteY2" fmla="*/ 872197 h 872197"/>
            </a:gdLst>
            <a:ahLst/>
            <a:cxnLst>
              <a:cxn ang="0">
                <a:pos x="connsiteX0" y="connsiteY0"/>
              </a:cxn>
              <a:cxn ang="0">
                <a:pos x="connsiteX1" y="connsiteY1"/>
              </a:cxn>
              <a:cxn ang="0">
                <a:pos x="connsiteX2" y="connsiteY2"/>
              </a:cxn>
            </a:cxnLst>
            <a:rect l="l" t="t" r="r" b="b"/>
            <a:pathLst>
              <a:path w="354037" h="872197">
                <a:moveTo>
                  <a:pt x="0" y="0"/>
                </a:moveTo>
                <a:cubicBezTo>
                  <a:pt x="132470" y="110197"/>
                  <a:pt x="264941" y="220394"/>
                  <a:pt x="309489" y="365760"/>
                </a:cubicBezTo>
                <a:cubicBezTo>
                  <a:pt x="354037" y="511126"/>
                  <a:pt x="310661" y="691661"/>
                  <a:pt x="267286" y="87219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848600" y="3124200"/>
            <a:ext cx="437271" cy="2319997"/>
          </a:xfrm>
          <a:custGeom>
            <a:avLst/>
            <a:gdLst>
              <a:gd name="connsiteX0" fmla="*/ 0 w 354037"/>
              <a:gd name="connsiteY0" fmla="*/ 0 h 872197"/>
              <a:gd name="connsiteX1" fmla="*/ 309489 w 354037"/>
              <a:gd name="connsiteY1" fmla="*/ 365760 h 872197"/>
              <a:gd name="connsiteX2" fmla="*/ 267286 w 354037"/>
              <a:gd name="connsiteY2" fmla="*/ 872197 h 872197"/>
            </a:gdLst>
            <a:ahLst/>
            <a:cxnLst>
              <a:cxn ang="0">
                <a:pos x="connsiteX0" y="connsiteY0"/>
              </a:cxn>
              <a:cxn ang="0">
                <a:pos x="connsiteX1" y="connsiteY1"/>
              </a:cxn>
              <a:cxn ang="0">
                <a:pos x="connsiteX2" y="connsiteY2"/>
              </a:cxn>
            </a:cxnLst>
            <a:rect l="l" t="t" r="r" b="b"/>
            <a:pathLst>
              <a:path w="354037" h="872197">
                <a:moveTo>
                  <a:pt x="0" y="0"/>
                </a:moveTo>
                <a:cubicBezTo>
                  <a:pt x="132470" y="110197"/>
                  <a:pt x="264941" y="220394"/>
                  <a:pt x="309489" y="365760"/>
                </a:cubicBezTo>
                <a:cubicBezTo>
                  <a:pt x="354037" y="511126"/>
                  <a:pt x="310661" y="691661"/>
                  <a:pt x="267286" y="87219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12732" t="31989" r="55036" b="49491"/>
          <a:stretch>
            <a:fillRect/>
          </a:stretch>
        </p:blipFill>
        <p:spPr bwMode="auto">
          <a:xfrm>
            <a:off x="1828800" y="2057400"/>
            <a:ext cx="5098473" cy="1752600"/>
          </a:xfrm>
          <a:prstGeom prst="rect">
            <a:avLst/>
          </a:prstGeom>
          <a:noFill/>
          <a:ln w="9525">
            <a:noFill/>
            <a:miter lim="800000"/>
            <a:headEnd/>
            <a:tailEnd/>
          </a:ln>
        </p:spPr>
      </p:pic>
      <p:sp>
        <p:nvSpPr>
          <p:cNvPr id="2" name="Title 1"/>
          <p:cNvSpPr>
            <a:spLocks noGrp="1"/>
          </p:cNvSpPr>
          <p:nvPr>
            <p:ph type="title"/>
          </p:nvPr>
        </p:nvSpPr>
        <p:spPr>
          <a:xfrm>
            <a:off x="0" y="609600"/>
            <a:ext cx="9144000" cy="914400"/>
          </a:xfrm>
        </p:spPr>
        <p:txBody>
          <a:bodyPr/>
          <a:lstStyle/>
          <a:p>
            <a:r>
              <a:rPr lang="en-US" sz="5400" dirty="0" smtClean="0">
                <a:latin typeface="Times New Roman" pitchFamily="18" charset="0"/>
                <a:ea typeface="Cambria Math" pitchFamily="18" charset="0"/>
                <a:cs typeface="Times New Roman" pitchFamily="18" charset="0"/>
              </a:rPr>
              <a:t>Beware!</a:t>
            </a:r>
            <a:endParaRPr lang="en-US" sz="5400" dirty="0">
              <a:latin typeface="Times New Roman" pitchFamily="18" charset="0"/>
              <a:ea typeface="Cambria Math" pitchFamily="18" charset="0"/>
              <a:cs typeface="Times New Roman" pitchFamily="18" charset="0"/>
            </a:endParaRPr>
          </a:p>
        </p:txBody>
      </p:sp>
      <p:sp>
        <p:nvSpPr>
          <p:cNvPr id="6" name="Title 1"/>
          <p:cNvSpPr txBox="1">
            <a:spLocks/>
          </p:cNvSpPr>
          <p:nvPr/>
        </p:nvSpPr>
        <p:spPr bwMode="auto">
          <a:xfrm>
            <a:off x="0" y="46482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major cause of error both</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smtClean="0">
                <a:solidFill>
                  <a:schemeClr val="tx2"/>
                </a:solidFill>
                <a:latin typeface="Times New Roman" pitchFamily="18" charset="0"/>
                <a:ea typeface="Cambria Math" pitchFamily="18" charset="0"/>
                <a:cs typeface="Times New Roman" pitchFamily="18" charset="0"/>
              </a:rPr>
              <a:t>among scientists and the general public</a:t>
            </a:r>
            <a:endPar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latin typeface="Times New Roman" pitchFamily="18" charset="0"/>
                <a:ea typeface="Cambria Math" pitchFamily="18" charset="0"/>
                <a:cs typeface="Times New Roman" pitchFamily="18" charset="0"/>
              </a:rPr>
              <a:t>example</a:t>
            </a:r>
            <a:endParaRPr lang="en-US" dirty="0">
              <a:latin typeface="Times New Roman" pitchFamily="18" charset="0"/>
              <a:ea typeface="Cambria Math" pitchFamily="18" charset="0"/>
              <a:cs typeface="Times New Roman" pitchFamily="18" charset="0"/>
            </a:endParaRPr>
          </a:p>
        </p:txBody>
      </p:sp>
      <p:sp>
        <p:nvSpPr>
          <p:cNvPr id="5" name="Title 1"/>
          <p:cNvSpPr txBox="1">
            <a:spLocks/>
          </p:cNvSpPr>
          <p:nvPr/>
        </p:nvSpPr>
        <p:spPr bwMode="auto">
          <a:xfrm>
            <a:off x="0" y="1524000"/>
            <a:ext cx="9144000" cy="510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probability</a:t>
            </a:r>
            <a:r>
              <a:rPr kumimoji="0" lang="en-US" sz="2800" b="0" i="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that a dead person succumbed to pancreatic cancer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(as contrasted to some other cause of death)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smtClean="0">
                <a:solidFill>
                  <a:schemeClr val="tx2"/>
                </a:solidFill>
                <a:latin typeface="Times New Roman" pitchFamily="18" charset="0"/>
                <a:ea typeface="Cambria Math" pitchFamily="18" charset="0"/>
                <a:cs typeface="Times New Roman" pitchFamily="18" charset="0"/>
              </a:rPr>
              <a:t>P(</a:t>
            </a:r>
            <a:r>
              <a:rPr lang="en-US" sz="2800" kern="0" baseline="0" dirty="0" err="1" smtClean="0">
                <a:solidFill>
                  <a:schemeClr val="tx2"/>
                </a:solidFill>
                <a:latin typeface="Times New Roman" pitchFamily="18" charset="0"/>
                <a:ea typeface="Cambria Math" pitchFamily="18" charset="0"/>
                <a:cs typeface="Times New Roman" pitchFamily="18" charset="0"/>
              </a:rPr>
              <a:t>cancer|death</a:t>
            </a:r>
            <a:r>
              <a:rPr lang="en-US" sz="2800" kern="0" baseline="0" dirty="0" smtClean="0">
                <a:solidFill>
                  <a:schemeClr val="tx2"/>
                </a:solidFill>
                <a:latin typeface="Times New Roman" pitchFamily="18" charset="0"/>
                <a:ea typeface="Cambria Math" pitchFamily="18" charset="0"/>
                <a:cs typeface="Times New Roman" pitchFamily="18" charset="0"/>
              </a:rPr>
              <a:t>)</a:t>
            </a:r>
            <a:r>
              <a:rPr lang="en-US" sz="2800" kern="0" dirty="0" smtClean="0">
                <a:solidFill>
                  <a:schemeClr val="tx2"/>
                </a:solidFill>
                <a:latin typeface="Times New Roman" pitchFamily="18" charset="0"/>
                <a:ea typeface="Cambria Math" pitchFamily="18" charset="0"/>
                <a:cs typeface="Times New Roman" pitchFamily="18" charset="0"/>
              </a:rPr>
              <a:t> = 1.4%</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smtClean="0">
              <a:solidFill>
                <a:schemeClr val="tx2"/>
              </a:solidFill>
              <a:latin typeface="Times New Roman" pitchFamily="18" charset="0"/>
              <a:ea typeface="Cambria Math" pitchFamily="18" charset="0"/>
              <a:cs typeface="Times New Roman" pitchFamily="18" charset="0"/>
            </a:endParaRP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probability that a person diagnosed with pancreatic cancer</a:t>
            </a: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will die of it in the next five years</a:t>
            </a: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P(</a:t>
            </a:r>
            <a:r>
              <a:rPr lang="en-US" sz="2800" kern="0" dirty="0" err="1" smtClean="0">
                <a:solidFill>
                  <a:schemeClr val="tx2"/>
                </a:solidFill>
                <a:latin typeface="Times New Roman" pitchFamily="18" charset="0"/>
                <a:ea typeface="Cambria Math" pitchFamily="18" charset="0"/>
                <a:cs typeface="Times New Roman" pitchFamily="18" charset="0"/>
              </a:rPr>
              <a:t>death|cancer</a:t>
            </a:r>
            <a:r>
              <a:rPr lang="en-US" sz="2800" kern="0" dirty="0" smtClean="0">
                <a:solidFill>
                  <a:schemeClr val="tx2"/>
                </a:solidFill>
                <a:latin typeface="Times New Roman" pitchFamily="18" charset="0"/>
                <a:ea typeface="Cambria Math" pitchFamily="18" charset="0"/>
                <a:cs typeface="Times New Roman" pitchFamily="18" charset="0"/>
              </a:rPr>
              <a:t>) = 90%</a:t>
            </a:r>
          </a:p>
          <a:p>
            <a:pPr lvl="0" algn="ctr">
              <a:defRPr/>
            </a:pPr>
            <a:endParaRPr lang="en-US" sz="2800" kern="0" dirty="0" smtClean="0">
              <a:solidFill>
                <a:schemeClr val="tx2"/>
              </a:solidFill>
              <a:latin typeface="Times New Roman" pitchFamily="18" charset="0"/>
              <a:ea typeface="Cambria Math" pitchFamily="18" charset="0"/>
              <a:cs typeface="Times New Roman" pitchFamily="18" charset="0"/>
            </a:endParaRPr>
          </a:p>
          <a:p>
            <a:pPr lvl="0" algn="ctr">
              <a:defRPr/>
            </a:pPr>
            <a:r>
              <a:rPr lang="en-US" sz="2800" kern="0" dirty="0" smtClean="0">
                <a:solidFill>
                  <a:schemeClr val="tx2"/>
                </a:solidFill>
                <a:latin typeface="Times New Roman" pitchFamily="18" charset="0"/>
                <a:ea typeface="Cambria Math" pitchFamily="18" charset="0"/>
                <a:cs typeface="Times New Roman" pitchFamily="18" charset="0"/>
              </a:rPr>
              <a:t>vastly different numbers</a:t>
            </a:r>
          </a:p>
          <a:p>
            <a:pPr lvl="0" algn="ctr">
              <a:defRPr/>
            </a:pPr>
            <a:endParaRPr lang="en-US" sz="2400" kern="0" dirty="0" smtClean="0">
              <a:solidFill>
                <a:schemeClr val="tx2"/>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kern="0" dirty="0" smtClean="0">
              <a:solidFill>
                <a:schemeClr val="tx2"/>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Times New Roman" pitchFamily="18" charset="0"/>
                <a:cs typeface="Times New Roman" pitchFamily="18" charset="0"/>
              </a:rPr>
              <a:t>Bayesian Inference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“updating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pPr algn="ctr">
              <a:buNone/>
            </a:pPr>
            <a:r>
              <a:rPr lang="en-US" dirty="0" smtClean="0">
                <a:latin typeface="Times New Roman" pitchFamily="18" charset="0"/>
                <a:cs typeface="Times New Roman" pitchFamily="18" charset="0"/>
              </a:rPr>
              <a:t>An observer on the island has sighted a bird.</a:t>
            </a:r>
          </a:p>
          <a:p>
            <a:pPr algn="ctr">
              <a:buNone/>
            </a:pPr>
            <a:r>
              <a:rPr lang="en-US" dirty="0" smtClean="0">
                <a:latin typeface="Times New Roman" pitchFamily="18" charset="0"/>
                <a:cs typeface="Times New Roman" pitchFamily="18" charset="0"/>
              </a:rPr>
              <a:t>We want to know whether it’s a pigeon.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when the observer says, “bird sighted”, the probability that it’s a pigeon is:</a:t>
            </a:r>
          </a:p>
          <a:p>
            <a:pPr algn="ctr">
              <a:buNone/>
            </a:pPr>
            <a:r>
              <a:rPr lang="en-US" sz="5400" i="1" dirty="0" smtClean="0">
                <a:latin typeface="Cambria Math" pitchFamily="18" charset="0"/>
                <a:ea typeface="Cambria Math" pitchFamily="18" charset="0"/>
                <a:cs typeface="Times New Roman" pitchFamily="18" charset="0"/>
              </a:rPr>
              <a:t>P(s=p) = 50%</a:t>
            </a:r>
          </a:p>
          <a:p>
            <a:pPr algn="ctr">
              <a:buNone/>
            </a:pPr>
            <a:endParaRPr lang="en-US" i="1" dirty="0" smtClean="0">
              <a:latin typeface="Cambria Math" pitchFamily="18" charset="0"/>
              <a:ea typeface="Cambria Math" pitchFamily="18" charset="0"/>
              <a:cs typeface="Times New Roman" pitchFamily="18" charset="0"/>
            </a:endParaRPr>
          </a:p>
          <a:p>
            <a:pPr algn="ctr">
              <a:buNone/>
            </a:pPr>
            <a:r>
              <a:rPr lang="en-US" dirty="0" smtClean="0">
                <a:latin typeface="Times New Roman" pitchFamily="18" charset="0"/>
                <a:cs typeface="Times New Roman" pitchFamily="18" charset="0"/>
              </a:rPr>
              <a:t>since pigeons comprise half of the birds on the island.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638800"/>
          </a:xfrm>
        </p:spPr>
        <p:txBody>
          <a:bodyPr/>
          <a:lstStyle/>
          <a:p>
            <a:pPr algn="ctr">
              <a:buNone/>
            </a:pPr>
            <a:r>
              <a:rPr lang="en-US" dirty="0" smtClean="0">
                <a:latin typeface="Times New Roman" pitchFamily="18" charset="0"/>
                <a:cs typeface="Times New Roman" pitchFamily="18" charset="0"/>
              </a:rPr>
              <a:t>Now the observer says, “the bird is tan”.</a:t>
            </a:r>
          </a:p>
          <a:p>
            <a:pPr algn="ctr">
              <a:buNone/>
            </a:pPr>
            <a:r>
              <a:rPr lang="en-US" dirty="0" smtClean="0">
                <a:latin typeface="Times New Roman" pitchFamily="18" charset="0"/>
                <a:cs typeface="Times New Roman" pitchFamily="18" charset="0"/>
              </a:rPr>
              <a:t>The probability that it’s a pigeon changes.</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We now want to know</a:t>
            </a:r>
          </a:p>
          <a:p>
            <a:pPr algn="ctr">
              <a:buNone/>
            </a:pPr>
            <a:r>
              <a:rPr lang="en-US" i="1" dirty="0" smtClean="0">
                <a:latin typeface="Cambria Math" pitchFamily="18" charset="0"/>
                <a:ea typeface="Cambria Math" pitchFamily="18" charset="0"/>
                <a:cs typeface="Times New Roman" pitchFamily="18" charset="0"/>
              </a:rPr>
              <a:t>P(s=</a:t>
            </a:r>
            <a:r>
              <a:rPr lang="en-US" i="1" dirty="0" err="1" smtClean="0">
                <a:latin typeface="Cambria Math" pitchFamily="18" charset="0"/>
                <a:ea typeface="Cambria Math" pitchFamily="18" charset="0"/>
                <a:cs typeface="Times New Roman" pitchFamily="18" charset="0"/>
              </a:rPr>
              <a:t>p|c</a:t>
            </a:r>
            <a:r>
              <a:rPr lang="en-US" i="1" dirty="0" smtClean="0">
                <a:latin typeface="Cambria Math" pitchFamily="18" charset="0"/>
                <a:ea typeface="Cambria Math" pitchFamily="18" charset="0"/>
                <a:cs typeface="Times New Roman" pitchFamily="18" charset="0"/>
              </a:rPr>
              <a:t>=t) </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The conditional probability that it’s a pigeon, given that we have observed its color to be tan.</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4762" t="38658" r="64444" b="51678"/>
          <a:stretch>
            <a:fillRect/>
          </a:stretch>
        </p:blipFill>
        <p:spPr bwMode="auto">
          <a:xfrm>
            <a:off x="2362200" y="990600"/>
            <a:ext cx="1295400" cy="685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3494" t="36510" r="19999" b="48457"/>
          <a:stretch>
            <a:fillRect/>
          </a:stretch>
        </p:blipFill>
        <p:spPr bwMode="auto">
          <a:xfrm>
            <a:off x="3733800" y="846408"/>
            <a:ext cx="1981200" cy="1066800"/>
          </a:xfrm>
          <a:prstGeom prst="rect">
            <a:avLst/>
          </a:prstGeom>
          <a:noFill/>
          <a:ln w="9525">
            <a:noFill/>
            <a:miter lim="800000"/>
            <a:headEnd/>
            <a:tailEnd/>
          </a:ln>
        </p:spPr>
      </p:pic>
      <p:sp>
        <p:nvSpPr>
          <p:cNvPr id="3" name="Content Placeholder 2"/>
          <p:cNvSpPr>
            <a:spLocks noGrp="1"/>
          </p:cNvSpPr>
          <p:nvPr>
            <p:ph idx="1"/>
          </p:nvPr>
        </p:nvSpPr>
        <p:spPr>
          <a:xfrm>
            <a:off x="0" y="304800"/>
            <a:ext cx="3352800" cy="762000"/>
          </a:xfrm>
        </p:spPr>
        <p:txBody>
          <a:bodyPr/>
          <a:lstStyle/>
          <a:p>
            <a:pPr>
              <a:buNone/>
            </a:pPr>
            <a:r>
              <a:rPr lang="en-US" dirty="0" smtClean="0">
                <a:latin typeface="Times New Roman" pitchFamily="18" charset="0"/>
                <a:cs typeface="Times New Roman" pitchFamily="18" charset="0"/>
              </a:rPr>
              <a:t>we use the formula</a:t>
            </a:r>
          </a:p>
          <a:p>
            <a:pPr>
              <a:buNone/>
            </a:pPr>
            <a:endParaRPr lang="en-US"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srcRect l="25990" t="25430" r="21395" b="20530"/>
          <a:stretch>
            <a:fillRect/>
          </a:stretch>
        </p:blipFill>
        <p:spPr bwMode="auto">
          <a:xfrm>
            <a:off x="1219200" y="2514600"/>
            <a:ext cx="6324600" cy="3886200"/>
          </a:xfrm>
          <a:prstGeom prst="rect">
            <a:avLst/>
          </a:prstGeom>
          <a:noFill/>
          <a:ln w="9525">
            <a:noFill/>
            <a:miter lim="800000"/>
            <a:headEnd/>
            <a:tailEnd/>
          </a:ln>
        </p:spPr>
      </p:pic>
      <p:sp>
        <p:nvSpPr>
          <p:cNvPr id="6" name="Freeform 5"/>
          <p:cNvSpPr/>
          <p:nvPr/>
        </p:nvSpPr>
        <p:spPr>
          <a:xfrm flipV="1">
            <a:off x="6172200" y="3657600"/>
            <a:ext cx="533400" cy="381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248400" y="3200400"/>
            <a:ext cx="26670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 of tan pigeons</a:t>
            </a:r>
            <a:endParaRPr lang="en-US" i="1" dirty="0">
              <a:solidFill>
                <a:srgbClr val="FF0000"/>
              </a:solidFill>
              <a:latin typeface="Cambria Math" pitchFamily="18" charset="0"/>
              <a:ea typeface="Cambria Math" pitchFamily="18" charset="0"/>
              <a:cs typeface="Times New Roman" pitchFamily="18" charset="0"/>
            </a:endParaRPr>
          </a:p>
        </p:txBody>
      </p:sp>
      <p:sp>
        <p:nvSpPr>
          <p:cNvPr id="8" name="TextBox 7"/>
          <p:cNvSpPr txBox="1"/>
          <p:nvPr/>
        </p:nvSpPr>
        <p:spPr>
          <a:xfrm>
            <a:off x="6248400" y="3581400"/>
            <a:ext cx="26670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 of tan birds</a:t>
            </a:r>
            <a:endParaRPr lang="en-US" i="1" dirty="0">
              <a:solidFill>
                <a:srgbClr val="FF0000"/>
              </a:solidFill>
              <a:latin typeface="Cambria Math" pitchFamily="18" charset="0"/>
              <a:ea typeface="Cambria Math" pitchFamily="18" charset="0"/>
              <a:cs typeface="Times New Roman" pitchFamily="18" charset="0"/>
            </a:endParaRPr>
          </a:p>
        </p:txBody>
      </p:sp>
      <p:cxnSp>
        <p:nvCxnSpPr>
          <p:cNvPr id="10" name="Straight Connector 9"/>
          <p:cNvCxnSpPr/>
          <p:nvPr/>
        </p:nvCxnSpPr>
        <p:spPr>
          <a:xfrm>
            <a:off x="6829864" y="3609536"/>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04</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r>
              <a:rPr lang="en-US" dirty="0" smtClean="0">
                <a:latin typeface="Times New Roman" pitchFamily="18" charset="0"/>
                <a:cs typeface="Times New Roman" pitchFamily="18" charset="0"/>
              </a:rPr>
              <a:t>observation of the bird’s color changed the probability that is was a pigeon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from </a:t>
            </a:r>
            <a:r>
              <a:rPr lang="en-US" i="1" dirty="0" smtClean="0">
                <a:latin typeface="Cambria Math" pitchFamily="18" charset="0"/>
                <a:ea typeface="Cambria Math" pitchFamily="18" charset="0"/>
                <a:cs typeface="Times New Roman" pitchFamily="18" charset="0"/>
              </a:rPr>
              <a:t>50%</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 </a:t>
            </a:r>
            <a:r>
              <a:rPr lang="en-US" i="1" dirty="0" smtClean="0">
                <a:latin typeface="Cambria Math" pitchFamily="18" charset="0"/>
                <a:ea typeface="Cambria Math" pitchFamily="18" charset="0"/>
                <a:cs typeface="Times New Roman" pitchFamily="18" charset="0"/>
              </a:rPr>
              <a:t>75%</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thus </a:t>
            </a:r>
            <a:r>
              <a:rPr lang="en-US" dirty="0" err="1" smtClean="0">
                <a:latin typeface="Times New Roman" pitchFamily="18" charset="0"/>
                <a:cs typeface="Times New Roman" pitchFamily="18" charset="0"/>
              </a:rPr>
              <a:t>Bayes</a:t>
            </a:r>
            <a:r>
              <a:rPr lang="en-US" dirty="0" smtClean="0">
                <a:latin typeface="Times New Roman" pitchFamily="18" charset="0"/>
                <a:cs typeface="Times New Roman" pitchFamily="18" charset="0"/>
              </a:rPr>
              <a:t> Theorem offers a way to assess the value of an observation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latin typeface="Times New Roman" pitchFamily="18" charset="0"/>
                <a:cs typeface="Times New Roman" pitchFamily="18" charset="0"/>
              </a:rPr>
              <a:t>continuous variables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371600"/>
            <a:ext cx="9144000" cy="762000"/>
          </a:xfrm>
        </p:spPr>
        <p:txBody>
          <a:bodyPr/>
          <a:lstStyle/>
          <a:p>
            <a:pPr>
              <a:buNone/>
            </a:pPr>
            <a:r>
              <a:rPr lang="en-US" dirty="0" smtClean="0">
                <a:latin typeface="Times New Roman" pitchFamily="18" charset="0"/>
                <a:cs typeface="Times New Roman" pitchFamily="18" charset="0"/>
              </a:rPr>
              <a:t>joint probability density function, </a:t>
            </a:r>
            <a:r>
              <a:rPr lang="en-US" i="1" dirty="0" smtClean="0">
                <a:latin typeface="Cambria Math" pitchFamily="18" charset="0"/>
                <a:ea typeface="Cambria Math" pitchFamily="18" charset="0"/>
                <a:cs typeface="Times New Roman" pitchFamily="18" charset="0"/>
              </a:rPr>
              <a:t>p(d</a:t>
            </a:r>
            <a:r>
              <a:rPr lang="en-US" i="1" baseline="-25000" dirty="0" smtClean="0">
                <a:latin typeface="Cambria Math" pitchFamily="18" charset="0"/>
                <a:ea typeface="Cambria Math" pitchFamily="18" charset="0"/>
                <a:cs typeface="Times New Roman" pitchFamily="18" charset="0"/>
              </a:rPr>
              <a:t>1</a:t>
            </a:r>
            <a:r>
              <a:rPr lang="en-US" i="1" dirty="0" smtClean="0">
                <a:latin typeface="Cambria Math" pitchFamily="18" charset="0"/>
                <a:ea typeface="Cambria Math" pitchFamily="18" charset="0"/>
                <a:cs typeface="Times New Roman" pitchFamily="18" charset="0"/>
              </a:rPr>
              <a:t>, d</a:t>
            </a:r>
            <a:r>
              <a:rPr lang="en-US" i="1" baseline="-25000" dirty="0" smtClean="0">
                <a:latin typeface="Cambria Math" pitchFamily="18" charset="0"/>
                <a:ea typeface="Cambria Math" pitchFamily="18" charset="0"/>
                <a:cs typeface="Times New Roman" pitchFamily="18" charset="0"/>
              </a:rPr>
              <a:t>2</a:t>
            </a:r>
            <a:r>
              <a:rPr lang="en-US" i="1" dirty="0" smtClean="0">
                <a:latin typeface="Cambria Math" pitchFamily="18" charset="0"/>
                <a:ea typeface="Cambria Math" pitchFamily="18" charset="0"/>
                <a:cs typeface="Times New Roman" pitchFamily="18" charset="0"/>
              </a:rPr>
              <a:t>) </a:t>
            </a:r>
          </a:p>
          <a:p>
            <a:pPr algn="ctr">
              <a:buNone/>
            </a:pPr>
            <a:endParaRPr lang="en-US" sz="2400" i="1" dirty="0">
              <a:latin typeface="Cambria Math" pitchFamily="18" charset="0"/>
              <a:ea typeface="Cambria Math" pitchFamily="18" charset="0"/>
              <a:cs typeface="Times New Roman" pitchFamily="18" charset="0"/>
            </a:endParaRPr>
          </a:p>
        </p:txBody>
      </p:sp>
      <p:pic>
        <p:nvPicPr>
          <p:cNvPr id="7170" name="Picture 2"/>
          <p:cNvPicPr>
            <a:picLocks noChangeAspect="1" noChangeArrowheads="1"/>
          </p:cNvPicPr>
          <p:nvPr/>
        </p:nvPicPr>
        <p:blipFill>
          <a:blip r:embed="rId3" cstate="print"/>
          <a:srcRect l="29160" t="34967" r="31537" b="48079"/>
          <a:stretch>
            <a:fillRect/>
          </a:stretch>
        </p:blipFill>
        <p:spPr bwMode="auto">
          <a:xfrm>
            <a:off x="2819400" y="4419600"/>
            <a:ext cx="4724400" cy="1219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9222" t="19562" r="18985" b="73004"/>
          <a:stretch>
            <a:fillRect/>
          </a:stretch>
        </p:blipFill>
        <p:spPr bwMode="auto">
          <a:xfrm>
            <a:off x="28129" y="3540369"/>
            <a:ext cx="8795997" cy="633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19200" y="228600"/>
            <a:ext cx="6337934" cy="5867400"/>
            <a:chOff x="1295400" y="1114889"/>
            <a:chExt cx="3129844" cy="3051048"/>
          </a:xfrm>
        </p:grpSpPr>
        <p:pic>
          <p:nvPicPr>
            <p:cNvPr id="3" name="Picture 3"/>
            <p:cNvPicPr>
              <a:picLocks noChangeAspect="1" noChangeArrowheads="1"/>
            </p:cNvPicPr>
            <p:nvPr/>
          </p:nvPicPr>
          <p:blipFill>
            <a:blip r:embed="rId3" cstate="print"/>
            <a:srcRect/>
            <a:stretch>
              <a:fillRect/>
            </a:stretch>
          </p:blipFill>
          <p:spPr bwMode="auto">
            <a:xfrm>
              <a:off x="1628775" y="1527512"/>
              <a:ext cx="2556278" cy="2514600"/>
            </a:xfrm>
            <a:prstGeom prst="rect">
              <a:avLst/>
            </a:prstGeom>
            <a:noFill/>
            <a:ln w="9525">
              <a:noFill/>
              <a:miter lim="800000"/>
              <a:headEnd/>
              <a:tailEnd/>
            </a:ln>
          </p:spPr>
        </p:pic>
        <p:sp>
          <p:nvSpPr>
            <p:cNvPr id="18" name="TextBox 17"/>
            <p:cNvSpPr txBox="1"/>
            <p:nvPr/>
          </p:nvSpPr>
          <p:spPr>
            <a:xfrm>
              <a:off x="1295400" y="3781960"/>
              <a:ext cx="533400" cy="368101"/>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1</a:t>
              </a:r>
              <a:endParaRPr lang="en-US" sz="4000" i="1" baseline="-25000" dirty="0">
                <a:latin typeface="Times New Roman" pitchFamily="18" charset="0"/>
                <a:cs typeface="Times New Roman" pitchFamily="18" charset="0"/>
              </a:endParaRPr>
            </a:p>
          </p:txBody>
        </p:sp>
        <p:cxnSp>
          <p:nvCxnSpPr>
            <p:cNvPr id="69" name="Straight Arrow Connector 68"/>
            <p:cNvCxnSpPr/>
            <p:nvPr/>
          </p:nvCxnSpPr>
          <p:spPr>
            <a:xfrm rot="5400000">
              <a:off x="348456" y="28316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291" y="1608457"/>
              <a:ext cx="2650603" cy="5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91844" y="1194137"/>
              <a:ext cx="533400" cy="368101"/>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endParaRPr lang="en-US" sz="4000" i="1" baseline="-25000" dirty="0">
                <a:latin typeface="Times New Roman" pitchFamily="18" charset="0"/>
                <a:cs typeface="Times New Roman" pitchFamily="18" charset="0"/>
              </a:endParaRPr>
            </a:p>
          </p:txBody>
        </p:sp>
        <p:sp>
          <p:nvSpPr>
            <p:cNvPr id="61" name="TextBox 60"/>
            <p:cNvSpPr txBox="1"/>
            <p:nvPr/>
          </p:nvSpPr>
          <p:spPr>
            <a:xfrm>
              <a:off x="1445919" y="1114889"/>
              <a:ext cx="990600" cy="368101"/>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p(d</a:t>
              </a:r>
              <a:r>
                <a:rPr lang="en-US" sz="4000" i="1" baseline="-25000" dirty="0" smtClean="0">
                  <a:latin typeface="Times New Roman" pitchFamily="18" charset="0"/>
                  <a:cs typeface="Times New Roman" pitchFamily="18" charset="0"/>
                </a:rPr>
                <a:t>1</a:t>
              </a:r>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r>
                <a:rPr lang="en-US" sz="4000" i="1" dirty="0" smtClean="0">
                  <a:latin typeface="Times New Roman" pitchFamily="18" charset="0"/>
                  <a:cs typeface="Times New Roman" pitchFamily="18" charset="0"/>
                </a:rPr>
                <a:t>)</a:t>
              </a:r>
              <a:endParaRPr lang="en-US" sz="4000" i="1" dirty="0">
                <a:latin typeface="Times New Roman" pitchFamily="18" charset="0"/>
                <a:cs typeface="Times New Roman" pitchFamily="18" charset="0"/>
              </a:endParaRPr>
            </a:p>
          </p:txBody>
        </p:sp>
      </p:grpSp>
      <p:sp>
        <p:nvSpPr>
          <p:cNvPr id="21" name="Rectangle 20"/>
          <p:cNvSpPr/>
          <p:nvPr/>
        </p:nvSpPr>
        <p:spPr>
          <a:xfrm>
            <a:off x="4343400" y="2590800"/>
            <a:ext cx="1447800" cy="1600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Straight Connector 22"/>
          <p:cNvCxnSpPr/>
          <p:nvPr/>
        </p:nvCxnSpPr>
        <p:spPr>
          <a:xfrm rot="5400000" flipH="1" flipV="1">
            <a:off x="4224340" y="1028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5638796" y="1028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6200" y="152400"/>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r>
              <a:rPr lang="en-US" sz="4000" i="1" baseline="30000" dirty="0" smtClean="0">
                <a:latin typeface="Times New Roman" pitchFamily="18" charset="0"/>
                <a:cs typeface="Times New Roman" pitchFamily="18" charset="0"/>
              </a:rPr>
              <a:t>L</a:t>
            </a:r>
            <a:endParaRPr lang="en-US" sz="4000" i="1" baseline="30000" dirty="0">
              <a:latin typeface="Times New Roman" pitchFamily="18" charset="0"/>
              <a:cs typeface="Times New Roman" pitchFamily="18" charset="0"/>
            </a:endParaRPr>
          </a:p>
        </p:txBody>
      </p:sp>
      <p:sp>
        <p:nvSpPr>
          <p:cNvPr id="27" name="TextBox 26"/>
          <p:cNvSpPr txBox="1"/>
          <p:nvPr/>
        </p:nvSpPr>
        <p:spPr>
          <a:xfrm>
            <a:off x="5334000" y="152400"/>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2</a:t>
            </a:r>
            <a:r>
              <a:rPr lang="en-US" sz="4000" i="1" baseline="30000" dirty="0" smtClean="0">
                <a:latin typeface="Times New Roman" pitchFamily="18" charset="0"/>
                <a:cs typeface="Times New Roman" pitchFamily="18" charset="0"/>
              </a:rPr>
              <a:t>L</a:t>
            </a:r>
            <a:endParaRPr lang="en-US" sz="4000" i="1" baseline="30000" dirty="0">
              <a:latin typeface="Times New Roman" pitchFamily="18" charset="0"/>
              <a:cs typeface="Times New Roman" pitchFamily="18" charset="0"/>
            </a:endParaRPr>
          </a:p>
        </p:txBody>
      </p:sp>
      <p:cxnSp>
        <p:nvCxnSpPr>
          <p:cNvPr id="32" name="Straight Connector 31"/>
          <p:cNvCxnSpPr/>
          <p:nvPr/>
        </p:nvCxnSpPr>
        <p:spPr>
          <a:xfrm rot="10800000" flipH="1" flipV="1">
            <a:off x="1757360" y="4190999"/>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flipV="1">
            <a:off x="1752600" y="2590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33448" y="2238376"/>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1</a:t>
            </a:r>
            <a:r>
              <a:rPr lang="en-US" sz="4000" i="1" baseline="30000" dirty="0" smtClean="0">
                <a:latin typeface="Times New Roman" pitchFamily="18" charset="0"/>
                <a:cs typeface="Times New Roman" pitchFamily="18" charset="0"/>
              </a:rPr>
              <a:t>L</a:t>
            </a:r>
            <a:endParaRPr lang="en-US" sz="4000" i="1" baseline="30000" dirty="0">
              <a:latin typeface="Times New Roman" pitchFamily="18" charset="0"/>
              <a:cs typeface="Times New Roman" pitchFamily="18" charset="0"/>
            </a:endParaRPr>
          </a:p>
        </p:txBody>
      </p:sp>
      <p:sp>
        <p:nvSpPr>
          <p:cNvPr id="35" name="TextBox 34"/>
          <p:cNvSpPr txBox="1"/>
          <p:nvPr/>
        </p:nvSpPr>
        <p:spPr>
          <a:xfrm>
            <a:off x="914400" y="3826018"/>
            <a:ext cx="1080135"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d</a:t>
            </a:r>
            <a:r>
              <a:rPr lang="en-US" sz="4000" i="1" baseline="-25000" dirty="0" smtClean="0">
                <a:latin typeface="Times New Roman" pitchFamily="18" charset="0"/>
                <a:cs typeface="Times New Roman" pitchFamily="18" charset="0"/>
              </a:rPr>
              <a:t>1</a:t>
            </a:r>
            <a:r>
              <a:rPr lang="en-US" sz="4000" i="1" baseline="30000" dirty="0" smtClean="0">
                <a:latin typeface="Times New Roman" pitchFamily="18" charset="0"/>
                <a:cs typeface="Times New Roman" pitchFamily="18" charset="0"/>
              </a:rPr>
              <a:t>R</a:t>
            </a:r>
            <a:endParaRPr lang="en-US" sz="4000" i="1" baseline="30000" dirty="0">
              <a:latin typeface="Times New Roman" pitchFamily="18" charset="0"/>
              <a:cs typeface="Times New Roman" pitchFamily="18" charset="0"/>
            </a:endParaRPr>
          </a:p>
        </p:txBody>
      </p:sp>
      <p:sp>
        <p:nvSpPr>
          <p:cNvPr id="36" name="Freeform 35"/>
          <p:cNvSpPr/>
          <p:nvPr/>
        </p:nvSpPr>
        <p:spPr>
          <a:xfrm>
            <a:off x="5867400" y="3276600"/>
            <a:ext cx="1676400" cy="1143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7543800" y="457200"/>
            <a:ext cx="1371600" cy="2585323"/>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if the probability density function , </a:t>
            </a:r>
            <a:r>
              <a:rPr lang="en-US" i="1" dirty="0" smtClean="0">
                <a:solidFill>
                  <a:srgbClr val="FF0000"/>
                </a:solidFill>
                <a:latin typeface="Cambria Math" pitchFamily="18" charset="0"/>
                <a:ea typeface="Cambria Math" pitchFamily="18" charset="0"/>
                <a:cs typeface="Times New Roman" pitchFamily="18" charset="0"/>
              </a:rPr>
              <a:t>p(d</a:t>
            </a:r>
            <a:r>
              <a:rPr lang="en-US" i="1" baseline="-25000" dirty="0" smtClean="0">
                <a:solidFill>
                  <a:srgbClr val="FF0000"/>
                </a:solidFill>
                <a:latin typeface="Cambria Math" pitchFamily="18" charset="0"/>
                <a:ea typeface="Cambria Math" pitchFamily="18" charset="0"/>
                <a:cs typeface="Times New Roman" pitchFamily="18" charset="0"/>
              </a:rPr>
              <a:t>1</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a:t>
            </a:r>
            <a:r>
              <a:rPr lang="en-US" i="1" dirty="0" smtClean="0">
                <a:solidFill>
                  <a:srgbClr val="FF0000"/>
                </a:solidFill>
                <a:latin typeface="Cambria Math" pitchFamily="18" charset="0"/>
                <a:ea typeface="Cambria Math" pitchFamily="18" charset="0"/>
                <a:cs typeface="Times New Roman" pitchFamily="18" charset="0"/>
              </a:rPr>
              <a:t>),  </a:t>
            </a:r>
            <a:r>
              <a:rPr lang="en-US" dirty="0" smtClean="0">
                <a:solidFill>
                  <a:srgbClr val="FF0000"/>
                </a:solidFill>
                <a:latin typeface="Times New Roman" pitchFamily="18" charset="0"/>
                <a:ea typeface="Cambria Math" pitchFamily="18" charset="0"/>
                <a:cs typeface="Times New Roman" pitchFamily="18" charset="0"/>
              </a:rPr>
              <a:t>is though of as a cloud made of water vapor</a:t>
            </a:r>
            <a:endParaRPr lang="en-US" i="1" dirty="0">
              <a:solidFill>
                <a:srgbClr val="FF0000"/>
              </a:solidFill>
              <a:latin typeface="Cambria Math" pitchFamily="18" charset="0"/>
              <a:ea typeface="Cambria Math" pitchFamily="18" charset="0"/>
              <a:cs typeface="Times New Roman" pitchFamily="18" charset="0"/>
            </a:endParaRPr>
          </a:p>
        </p:txBody>
      </p:sp>
      <p:sp>
        <p:nvSpPr>
          <p:cNvPr id="42" name="TextBox 41"/>
          <p:cNvSpPr txBox="1"/>
          <p:nvPr/>
        </p:nvSpPr>
        <p:spPr>
          <a:xfrm>
            <a:off x="7620000" y="3429000"/>
            <a:ext cx="1371600" cy="2308324"/>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probability that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1</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a:t>
            </a:r>
            <a:r>
              <a:rPr lang="en-US" i="1" dirty="0" smtClean="0">
                <a:solidFill>
                  <a:srgbClr val="FF0000"/>
                </a:solidFill>
                <a:latin typeface="Cambria Math" pitchFamily="18" charset="0"/>
                <a:ea typeface="Cambria Math" pitchFamily="18" charset="0"/>
                <a:cs typeface="Times New Roman" pitchFamily="18" charset="0"/>
              </a:rPr>
              <a:t>) </a:t>
            </a:r>
            <a:r>
              <a:rPr lang="en-US" dirty="0" smtClean="0">
                <a:solidFill>
                  <a:srgbClr val="FF0000"/>
                </a:solidFill>
                <a:latin typeface="Times New Roman" pitchFamily="18" charset="0"/>
                <a:ea typeface="Cambria Math" pitchFamily="18" charset="0"/>
                <a:cs typeface="Times New Roman" pitchFamily="18" charset="0"/>
              </a:rPr>
              <a:t>is in the box given by the total mass of water vapor in the box</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smtClean="0">
                <a:latin typeface="Times New Roman" pitchFamily="18" charset="0"/>
                <a:cs typeface="Times New Roman" pitchFamily="18" charset="0"/>
              </a:rPr>
              <a:t>normalized to unit total probability</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l="22187" t="61457" r="23930" b="23709"/>
          <a:stretch>
            <a:fillRect/>
          </a:stretch>
        </p:blipFill>
        <p:spPr bwMode="auto">
          <a:xfrm>
            <a:off x="152400" y="3124200"/>
            <a:ext cx="8790214"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err="1" smtClean="0">
                <a:latin typeface="Times New Roman" pitchFamily="18" charset="0"/>
                <a:cs typeface="Times New Roman" pitchFamily="18" charset="0"/>
              </a:rPr>
              <a:t>univariate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p.d.f.’s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integrate away” one of the variables</a:t>
            </a:r>
            <a:endParaRPr lang="en-US" sz="3200" dirty="0">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3" cstate="print"/>
          <a:srcRect l="20951" t="37039" r="21953" b="44441"/>
          <a:stretch>
            <a:fillRect/>
          </a:stretch>
        </p:blipFill>
        <p:spPr bwMode="auto">
          <a:xfrm>
            <a:off x="29980" y="2819400"/>
            <a:ext cx="9081655" cy="1752600"/>
          </a:xfrm>
          <a:prstGeom prst="rect">
            <a:avLst/>
          </a:prstGeom>
          <a:noFill/>
          <a:ln w="9525">
            <a:noFill/>
            <a:miter lim="800000"/>
            <a:headEnd/>
            <a:tailEnd/>
          </a:ln>
        </p:spPr>
      </p:pic>
      <p:sp>
        <p:nvSpPr>
          <p:cNvPr id="5" name="TextBox 4"/>
          <p:cNvSpPr txBox="1"/>
          <p:nvPr/>
        </p:nvSpPr>
        <p:spPr>
          <a:xfrm>
            <a:off x="228600" y="4267200"/>
            <a:ext cx="39624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a:t>
            </a:r>
            <a:r>
              <a:rPr lang="en-US" dirty="0" err="1" smtClean="0">
                <a:solidFill>
                  <a:srgbClr val="FF0000"/>
                </a:solidFill>
                <a:latin typeface="Times New Roman" pitchFamily="18" charset="0"/>
                <a:ea typeface="Cambria Math" pitchFamily="18" charset="0"/>
                <a:cs typeface="Times New Roman" pitchFamily="18" charset="0"/>
              </a:rPr>
              <a:t>p.d.f</a:t>
            </a:r>
            <a:r>
              <a:rPr lang="en-US" dirty="0" smtClean="0">
                <a:solidFill>
                  <a:srgbClr val="FF0000"/>
                </a:solidFill>
                <a:latin typeface="Times New Roman" pitchFamily="18" charset="0"/>
                <a:ea typeface="Cambria Math" pitchFamily="18" charset="0"/>
                <a:cs typeface="Times New Roman" pitchFamily="18" charset="0"/>
              </a:rPr>
              <a:t>.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1  </a:t>
            </a:r>
            <a:r>
              <a:rPr lang="en-US" dirty="0" smtClean="0">
                <a:solidFill>
                  <a:srgbClr val="FF0000"/>
                </a:solidFill>
                <a:latin typeface="Times New Roman" pitchFamily="18" charset="0"/>
                <a:ea typeface="Cambria Math" pitchFamily="18" charset="0"/>
                <a:cs typeface="Times New Roman" pitchFamily="18" charset="0"/>
              </a:rPr>
              <a:t>irrespective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a:t>
            </a:r>
            <a:endParaRPr lang="en-US" dirty="0" smtClean="0">
              <a:solidFill>
                <a:srgbClr val="FF0000"/>
              </a:solidFill>
              <a:latin typeface="Times New Roman" pitchFamily="18" charset="0"/>
              <a:ea typeface="Cambria Math" pitchFamily="18" charset="0"/>
              <a:cs typeface="Times New Roman" pitchFamily="18" charset="0"/>
            </a:endParaRPr>
          </a:p>
        </p:txBody>
      </p:sp>
      <p:sp>
        <p:nvSpPr>
          <p:cNvPr id="6" name="TextBox 5"/>
          <p:cNvSpPr txBox="1"/>
          <p:nvPr/>
        </p:nvSpPr>
        <p:spPr>
          <a:xfrm>
            <a:off x="5024432" y="4267200"/>
            <a:ext cx="39624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the </a:t>
            </a:r>
            <a:r>
              <a:rPr lang="en-US" dirty="0" err="1" smtClean="0">
                <a:solidFill>
                  <a:srgbClr val="FF0000"/>
                </a:solidFill>
                <a:latin typeface="Times New Roman" pitchFamily="18" charset="0"/>
                <a:ea typeface="Cambria Math" pitchFamily="18" charset="0"/>
                <a:cs typeface="Times New Roman" pitchFamily="18" charset="0"/>
              </a:rPr>
              <a:t>p.d.f</a:t>
            </a:r>
            <a:r>
              <a:rPr lang="en-US" dirty="0" smtClean="0">
                <a:solidFill>
                  <a:srgbClr val="FF0000"/>
                </a:solidFill>
                <a:latin typeface="Times New Roman" pitchFamily="18" charset="0"/>
                <a:ea typeface="Cambria Math" pitchFamily="18" charset="0"/>
                <a:cs typeface="Times New Roman" pitchFamily="18" charset="0"/>
              </a:rPr>
              <a:t>.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2  </a:t>
            </a:r>
            <a:r>
              <a:rPr lang="en-US" dirty="0" smtClean="0">
                <a:solidFill>
                  <a:srgbClr val="FF0000"/>
                </a:solidFill>
                <a:latin typeface="Times New Roman" pitchFamily="18" charset="0"/>
                <a:ea typeface="Cambria Math" pitchFamily="18" charset="0"/>
                <a:cs typeface="Times New Roman" pitchFamily="18" charset="0"/>
              </a:rPr>
              <a:t>irrespective of </a:t>
            </a:r>
            <a:r>
              <a:rPr lang="en-US" i="1" dirty="0" smtClean="0">
                <a:solidFill>
                  <a:srgbClr val="FF0000"/>
                </a:solidFill>
                <a:latin typeface="Cambria Math" pitchFamily="18" charset="0"/>
                <a:ea typeface="Cambria Math" pitchFamily="18" charset="0"/>
                <a:cs typeface="Times New Roman" pitchFamily="18" charset="0"/>
              </a:rPr>
              <a:t>d</a:t>
            </a:r>
            <a:r>
              <a:rPr lang="en-US" i="1" baseline="-25000" dirty="0" smtClean="0">
                <a:solidFill>
                  <a:srgbClr val="FF0000"/>
                </a:solidFill>
                <a:latin typeface="Cambria Math" pitchFamily="18" charset="0"/>
                <a:ea typeface="Cambria Math" pitchFamily="18" charset="0"/>
                <a:cs typeface="Times New Roman" pitchFamily="18" charset="0"/>
              </a:rPr>
              <a:t>1</a:t>
            </a:r>
            <a:endParaRPr lang="en-US" dirty="0" smtClean="0">
              <a:solidFill>
                <a:srgbClr val="FF0000"/>
              </a:solidFill>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95400" y="228600"/>
            <a:ext cx="6400800" cy="6489885"/>
            <a:chOff x="1295400" y="1194137"/>
            <a:chExt cx="4654950" cy="4140862"/>
          </a:xfrm>
        </p:grpSpPr>
        <p:pic>
          <p:nvPicPr>
            <p:cNvPr id="1029" name="Picture 5"/>
            <p:cNvPicPr>
              <a:picLocks noChangeAspect="1" noChangeArrowheads="1"/>
            </p:cNvPicPr>
            <p:nvPr/>
          </p:nvPicPr>
          <p:blipFill>
            <a:blip r:embed="rId3" cstate="print"/>
            <a:srcRect/>
            <a:stretch>
              <a:fillRect/>
            </a:stretch>
          </p:blipFill>
          <p:spPr bwMode="auto">
            <a:xfrm rot="16200000">
              <a:off x="2648190" y="3381267"/>
              <a:ext cx="605741" cy="278467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43168" y="1498937"/>
              <a:ext cx="543232" cy="267375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1628775" y="1527512"/>
              <a:ext cx="2556278" cy="2514600"/>
            </a:xfrm>
            <a:prstGeom prst="rect">
              <a:avLst/>
            </a:prstGeom>
            <a:noFill/>
            <a:ln w="9525">
              <a:noFill/>
              <a:miter lim="800000"/>
              <a:headEnd/>
              <a:tailEnd/>
            </a:ln>
          </p:spPr>
        </p:pic>
        <p:sp>
          <p:nvSpPr>
            <p:cNvPr id="18" name="TextBox 17"/>
            <p:cNvSpPr txBox="1"/>
            <p:nvPr/>
          </p:nvSpPr>
          <p:spPr>
            <a:xfrm>
              <a:off x="1295400" y="3781959"/>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348456" y="28316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291" y="1608457"/>
              <a:ext cx="2650603" cy="5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0" y="1244210"/>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cxnSp>
          <p:nvCxnSpPr>
            <p:cNvPr id="39" name="Straight Arrow Connector 38"/>
            <p:cNvCxnSpPr/>
            <p:nvPr/>
          </p:nvCxnSpPr>
          <p:spPr>
            <a:xfrm rot="5400000">
              <a:off x="3742217" y="29078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48200" y="3781960"/>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53" name="Straight Arrow Connector 52"/>
            <p:cNvCxnSpPr/>
            <p:nvPr/>
          </p:nvCxnSpPr>
          <p:spPr>
            <a:xfrm>
              <a:off x="4267200" y="2868949"/>
              <a:ext cx="5334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44539" y="2069285"/>
              <a:ext cx="1392222" cy="60876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integrate over </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55" name="TextBox 54"/>
            <p:cNvSpPr txBox="1"/>
            <p:nvPr/>
          </p:nvSpPr>
          <p:spPr>
            <a:xfrm>
              <a:off x="3013298" y="4062676"/>
              <a:ext cx="1593148" cy="608767"/>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integrate over </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56" name="Straight Arrow Connector 55"/>
            <p:cNvCxnSpPr/>
            <p:nvPr/>
          </p:nvCxnSpPr>
          <p:spPr>
            <a:xfrm rot="5400000">
              <a:off x="2551112" y="4326537"/>
              <a:ext cx="53498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79024" y="4933037"/>
              <a:ext cx="264770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14800" y="5001159"/>
              <a:ext cx="5334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1752600" y="1194137"/>
              <a:ext cx="9906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62" name="TextBox 61"/>
            <p:cNvSpPr txBox="1"/>
            <p:nvPr/>
          </p:nvSpPr>
          <p:spPr>
            <a:xfrm>
              <a:off x="1618525" y="4326935"/>
              <a:ext cx="9906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63" name="TextBox 62"/>
            <p:cNvSpPr txBox="1"/>
            <p:nvPr/>
          </p:nvSpPr>
          <p:spPr>
            <a:xfrm>
              <a:off x="4959750" y="1228862"/>
              <a:ext cx="990600" cy="33384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smtClean="0">
                <a:latin typeface="Times New Roman" pitchFamily="18" charset="0"/>
                <a:cs typeface="Times New Roman" pitchFamily="18" charset="0"/>
              </a:rPr>
              <a:t>mean and variance calculated in usual way</a:t>
            </a:r>
            <a:endParaRPr lang="en-US" sz="4000" dirty="0">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3" cstate="print"/>
          <a:srcRect l="12938" t="31989" r="13939" b="36022"/>
          <a:stretch>
            <a:fillRect/>
          </a:stretch>
        </p:blipFill>
        <p:spPr bwMode="auto">
          <a:xfrm>
            <a:off x="1" y="2743200"/>
            <a:ext cx="914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029200"/>
          </a:xfrm>
        </p:spPr>
        <p:txBody>
          <a:bodyPr/>
          <a:lstStyle/>
          <a:p>
            <a:r>
              <a:rPr lang="en-US" sz="4000" dirty="0" smtClean="0">
                <a:latin typeface="Times New Roman" pitchFamily="18" charset="0"/>
                <a:cs typeface="Times New Roman" pitchFamily="18" charset="0"/>
              </a:rPr>
              <a:t>correlation</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tendency of random variable </a:t>
            </a:r>
            <a:r>
              <a:rPr lang="en-US" sz="4000" i="1" dirty="0" smtClean="0">
                <a:latin typeface="Cambria Math" pitchFamily="18" charset="0"/>
                <a:ea typeface="Cambria Math" pitchFamily="18" charset="0"/>
                <a:cs typeface="Times New Roman" pitchFamily="18" charset="0"/>
              </a:rPr>
              <a:t>d</a:t>
            </a:r>
            <a:r>
              <a:rPr lang="en-US" sz="4000" i="1" baseline="-25000" dirty="0" smtClean="0">
                <a:latin typeface="Cambria Math" pitchFamily="18" charset="0"/>
                <a:ea typeface="Cambria Math" pitchFamily="18" charset="0"/>
                <a:cs typeface="Times New Roman" pitchFamily="18" charset="0"/>
              </a:rPr>
              <a:t>1</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to be large/small</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when random variable </a:t>
            </a:r>
            <a:r>
              <a:rPr lang="en-US" sz="4000" i="1" dirty="0" smtClean="0">
                <a:latin typeface="Cambria Math" pitchFamily="18" charset="0"/>
                <a:ea typeface="Cambria Math" pitchFamily="18" charset="0"/>
                <a:cs typeface="Times New Roman" pitchFamily="18" charset="0"/>
              </a:rPr>
              <a:t>d</a:t>
            </a:r>
            <a:r>
              <a:rPr lang="en-US" sz="4000" i="1" baseline="-25000" dirty="0" smtClean="0">
                <a:latin typeface="Cambria Math" pitchFamily="18" charset="0"/>
                <a:ea typeface="Cambria Math" pitchFamily="18" charset="0"/>
                <a:cs typeface="Times New Roman" pitchFamily="18" charset="0"/>
              </a:rPr>
              <a:t>2 </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is large/small</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486400"/>
          </a:xfrm>
        </p:spPr>
        <p:txBody>
          <a:bodyPr/>
          <a:lstStyle/>
          <a:p>
            <a:pPr>
              <a:buNone/>
            </a:pPr>
            <a:r>
              <a:rPr lang="en-US" dirty="0" smtClean="0">
                <a:latin typeface="Times New Roman" pitchFamily="18" charset="0"/>
                <a:cs typeface="Times New Roman" pitchFamily="18" charset="0"/>
              </a:rPr>
              <a:t>positive correlation:</a:t>
            </a:r>
          </a:p>
          <a:p>
            <a:pPr>
              <a:buNone/>
            </a:pPr>
            <a:r>
              <a:rPr lang="en-US" dirty="0" smtClean="0">
                <a:latin typeface="Times New Roman" pitchFamily="18" charset="0"/>
                <a:cs typeface="Times New Roman" pitchFamily="18" charset="0"/>
              </a:rPr>
              <a:t>	tall people tend to weigh more than short people</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negative correlation:</a:t>
            </a:r>
          </a:p>
          <a:p>
            <a:pPr>
              <a:buNone/>
            </a:pPr>
            <a:r>
              <a:rPr lang="en-US" dirty="0" smtClean="0">
                <a:latin typeface="Times New Roman" pitchFamily="18" charset="0"/>
                <a:cs typeface="Times New Roman" pitchFamily="18" charset="0"/>
              </a:rPr>
              <a:t>	long-time smokers tend to die young</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65769" y="1594720"/>
            <a:ext cx="8725831" cy="4272680"/>
            <a:chOff x="884500" y="1082848"/>
            <a:chExt cx="7175671" cy="3239524"/>
          </a:xfrm>
        </p:grpSpPr>
        <p:pic>
          <p:nvPicPr>
            <p:cNvPr id="2" name="Picture 2"/>
            <p:cNvPicPr>
              <a:picLocks noChangeAspect="1" noChangeArrowheads="1"/>
            </p:cNvPicPr>
            <p:nvPr/>
          </p:nvPicPr>
          <p:blipFill>
            <a:blip r:embed="rId3" cstate="print"/>
            <a:srcRect/>
            <a:stretch>
              <a:fillRect/>
            </a:stretch>
          </p:blipFill>
          <p:spPr bwMode="auto">
            <a:xfrm>
              <a:off x="886424" y="1757344"/>
              <a:ext cx="6846047" cy="2209800"/>
            </a:xfrm>
            <a:prstGeom prst="rect">
              <a:avLst/>
            </a:prstGeom>
            <a:noFill/>
            <a:ln w="9525">
              <a:noFill/>
              <a:miter lim="800000"/>
              <a:headEnd/>
              <a:tailEnd/>
            </a:ln>
          </p:spPr>
        </p:pic>
        <p:sp>
          <p:nvSpPr>
            <p:cNvPr id="18" name="TextBox 17"/>
            <p:cNvSpPr txBox="1"/>
            <p:nvPr/>
          </p:nvSpPr>
          <p:spPr>
            <a:xfrm>
              <a:off x="884500" y="3925669"/>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16200000" flipH="1">
              <a:off x="-22356"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95362" y="1875412"/>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89714" y="1429495"/>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947163" y="1082848"/>
              <a:ext cx="2057400" cy="723399"/>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positive correlation</a:t>
              </a:r>
              <a:endParaRPr lang="en-US" sz="2800" i="1" dirty="0">
                <a:latin typeface="Times New Roman" pitchFamily="18" charset="0"/>
                <a:cs typeface="Times New Roman" pitchFamily="18" charset="0"/>
              </a:endParaRPr>
            </a:p>
          </p:txBody>
        </p:sp>
        <p:sp>
          <p:nvSpPr>
            <p:cNvPr id="27" name="TextBox 26"/>
            <p:cNvSpPr txBox="1"/>
            <p:nvPr/>
          </p:nvSpPr>
          <p:spPr>
            <a:xfrm>
              <a:off x="3222893" y="3925669"/>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16200000" flipH="1">
              <a:off x="2235012"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55111" y="187779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45579" y="1429495"/>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0" name="TextBox 39"/>
            <p:cNvSpPr txBox="1"/>
            <p:nvPr/>
          </p:nvSpPr>
          <p:spPr>
            <a:xfrm>
              <a:off x="5532700" y="3925669"/>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42" name="Straight Arrow Connector 41"/>
            <p:cNvCxnSpPr/>
            <p:nvPr/>
          </p:nvCxnSpPr>
          <p:spPr>
            <a:xfrm rot="16200000" flipH="1">
              <a:off x="4521669"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41768" y="1880174"/>
              <a:ext cx="21544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526771" y="1429495"/>
              <a:ext cx="533400" cy="396703"/>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20" name="TextBox 19"/>
            <p:cNvSpPr txBox="1"/>
            <p:nvPr/>
          </p:nvSpPr>
          <p:spPr>
            <a:xfrm>
              <a:off x="3328354" y="1082848"/>
              <a:ext cx="2039075" cy="723399"/>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negative correlation</a:t>
              </a:r>
              <a:endParaRPr lang="en-US" sz="2800" i="1" dirty="0">
                <a:latin typeface="Times New Roman" pitchFamily="18" charset="0"/>
                <a:cs typeface="Times New Roman" pitchFamily="18" charset="0"/>
              </a:endParaRPr>
            </a:p>
          </p:txBody>
        </p:sp>
        <p:sp>
          <p:nvSpPr>
            <p:cNvPr id="21" name="TextBox 20"/>
            <p:cNvSpPr txBox="1"/>
            <p:nvPr/>
          </p:nvSpPr>
          <p:spPr>
            <a:xfrm>
              <a:off x="5521557" y="1256171"/>
              <a:ext cx="2057400" cy="396703"/>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uncorrelated</a:t>
              </a:r>
              <a:endParaRPr lang="en-US" sz="2800" i="1" dirty="0">
                <a:latin typeface="Times New Roman" pitchFamily="18" charset="0"/>
                <a:cs typeface="Times New Roman" pitchFamily="18" charset="0"/>
              </a:endParaRPr>
            </a:p>
          </p:txBody>
        </p:sp>
      </p:grpSp>
      <p:sp>
        <p:nvSpPr>
          <p:cNvPr id="2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shape of </a:t>
            </a:r>
            <a:r>
              <a:rPr lang="en-US" sz="4000" kern="0" dirty="0" err="1" smtClean="0">
                <a:solidFill>
                  <a:schemeClr val="tx2"/>
                </a:solidFill>
                <a:latin typeface="Times New Roman" pitchFamily="18" charset="0"/>
                <a:ea typeface="+mj-ea"/>
                <a:cs typeface="Times New Roman" pitchFamily="18" charset="0"/>
              </a:rPr>
              <a:t>p.d.f</a:t>
            </a:r>
            <a:r>
              <a:rPr lang="en-US" sz="4000" kern="0" dirty="0" smtClean="0">
                <a:solidFill>
                  <a:schemeClr val="tx2"/>
                </a:solidFill>
                <a:latin typeface="Times New Roman" pitchFamily="18" charset="0"/>
                <a:ea typeface="+mj-ea"/>
                <a:cs typeface="Times New Roman" pitchFamily="18" charset="0"/>
              </a:rPr>
              <a:t>.</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understanding propagation of error</a:t>
            </a:r>
          </a:p>
          <a:p>
            <a:pPr algn="ctr">
              <a:buNone/>
            </a:pPr>
            <a:r>
              <a:rPr lang="en-US" dirty="0" smtClean="0">
                <a:latin typeface="Times New Roman" pitchFamily="18" charset="0"/>
                <a:cs typeface="Times New Roman" pitchFamily="18" charset="0"/>
              </a:rPr>
              <a:t>from many data</a:t>
            </a:r>
          </a:p>
          <a:p>
            <a:pPr algn="ctr">
              <a:buNone/>
            </a:pPr>
            <a:r>
              <a:rPr lang="en-US" dirty="0" smtClean="0">
                <a:latin typeface="Times New Roman" pitchFamily="18" charset="0"/>
                <a:cs typeface="Times New Roman" pitchFamily="18" charset="0"/>
              </a:rPr>
              <a:t>to several inferences</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00016" y="1371599"/>
            <a:ext cx="9015409" cy="4196972"/>
            <a:chOff x="871621" y="1680627"/>
            <a:chExt cx="7281779" cy="2818506"/>
          </a:xfrm>
        </p:grpSpPr>
        <p:pic>
          <p:nvPicPr>
            <p:cNvPr id="1028" name="Picture 4"/>
            <p:cNvPicPr>
              <a:picLocks noChangeAspect="1" noChangeArrowheads="1"/>
            </p:cNvPicPr>
            <p:nvPr/>
          </p:nvPicPr>
          <p:blipFill>
            <a:blip r:embed="rId3" cstate="print"/>
            <a:srcRect/>
            <a:stretch>
              <a:fillRect/>
            </a:stretch>
          </p:blipFill>
          <p:spPr bwMode="auto">
            <a:xfrm>
              <a:off x="994700" y="1988403"/>
              <a:ext cx="6682450" cy="2141259"/>
            </a:xfrm>
            <a:prstGeom prst="rect">
              <a:avLst/>
            </a:prstGeom>
            <a:noFill/>
            <a:ln w="9525">
              <a:noFill/>
              <a:miter lim="800000"/>
              <a:headEnd/>
              <a:tailEnd/>
            </a:ln>
          </p:spPr>
        </p:pic>
        <p:sp>
          <p:nvSpPr>
            <p:cNvPr id="18" name="TextBox 17"/>
            <p:cNvSpPr txBox="1"/>
            <p:nvPr/>
          </p:nvSpPr>
          <p:spPr>
            <a:xfrm>
              <a:off x="871621" y="4134882"/>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16200000" flipH="1">
              <a:off x="-5689" y="3106335"/>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11368"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95600" y="1708733"/>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990600" y="1683603"/>
              <a:ext cx="2057400" cy="351372"/>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27" name="TextBox 26"/>
            <p:cNvSpPr txBox="1"/>
            <p:nvPr/>
          </p:nvSpPr>
          <p:spPr>
            <a:xfrm>
              <a:off x="3145619" y="4134882"/>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16200000" flipH="1">
              <a:off x="2258162" y="3108716"/>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77600"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60167" y="1702232"/>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0" name="TextBox 39"/>
            <p:cNvSpPr txBox="1"/>
            <p:nvPr/>
          </p:nvSpPr>
          <p:spPr>
            <a:xfrm>
              <a:off x="5416789" y="4147761"/>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42" name="Straight Arrow Connector 41"/>
            <p:cNvCxnSpPr/>
            <p:nvPr/>
          </p:nvCxnSpPr>
          <p:spPr>
            <a:xfrm rot="16200000" flipH="1">
              <a:off x="4521669" y="3108716"/>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41769"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0" y="1759803"/>
              <a:ext cx="533400" cy="351372"/>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20" name="TextBox 19"/>
            <p:cNvSpPr txBox="1"/>
            <p:nvPr/>
          </p:nvSpPr>
          <p:spPr>
            <a:xfrm>
              <a:off x="3276601" y="1683603"/>
              <a:ext cx="1981200" cy="351372"/>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s(d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24" name="Rectangle 23"/>
            <p:cNvSpPr/>
            <p:nvPr/>
          </p:nvSpPr>
          <p:spPr>
            <a:xfrm>
              <a:off x="6248400" y="4080528"/>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62600" y="1680627"/>
              <a:ext cx="1981200" cy="351372"/>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s(d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 p(d</a:t>
              </a:r>
              <a:r>
                <a:rPr lang="en-US" sz="2800" i="1" baseline="-25000" dirty="0" smtClean="0">
                  <a:latin typeface="Times New Roman" pitchFamily="18" charset="0"/>
                  <a:cs typeface="Times New Roman" pitchFamily="18" charset="0"/>
                </a:rPr>
                <a:t>1</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cxnSp>
          <p:nvCxnSpPr>
            <p:cNvPr id="35" name="Straight Connector 34"/>
            <p:cNvCxnSpPr/>
            <p:nvPr/>
          </p:nvCxnSpPr>
          <p:spPr>
            <a:xfrm>
              <a:off x="1023934"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1345842" y="3000440"/>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18075"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3621801" y="3002821"/>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5866326" y="3055203"/>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86200" y="1912203"/>
              <a:ext cx="1371600" cy="1015663"/>
            </a:xfrm>
            <a:prstGeom prst="rect">
              <a:avLst/>
            </a:prstGeom>
            <a:noFill/>
          </p:spPr>
          <p:txBody>
            <a:bodyPr wrap="square" rtlCol="0">
              <a:spAutoFit/>
            </a:bodyPr>
            <a:lstStyle/>
            <a:p>
              <a:r>
                <a:rPr lang="en-US" sz="6000" dirty="0" smtClean="0">
                  <a:solidFill>
                    <a:schemeClr val="bg1"/>
                  </a:solidFill>
                  <a:latin typeface="Times New Roman" pitchFamily="18" charset="0"/>
                  <a:cs typeface="Times New Roman" pitchFamily="18" charset="0"/>
                </a:rPr>
                <a:t>+</a:t>
              </a:r>
              <a:endParaRPr lang="en-US" sz="6000" dirty="0">
                <a:solidFill>
                  <a:schemeClr val="bg1"/>
                </a:solidFill>
                <a:latin typeface="Times New Roman" pitchFamily="18" charset="0"/>
                <a:cs typeface="Times New Roman" pitchFamily="18" charset="0"/>
              </a:endParaRPr>
            </a:p>
          </p:txBody>
        </p:sp>
        <p:sp>
          <p:nvSpPr>
            <p:cNvPr id="53" name="TextBox 52"/>
            <p:cNvSpPr txBox="1"/>
            <p:nvPr/>
          </p:nvSpPr>
          <p:spPr>
            <a:xfrm>
              <a:off x="4731150" y="2725340"/>
              <a:ext cx="579700" cy="1015663"/>
            </a:xfrm>
            <a:prstGeom prst="rect">
              <a:avLst/>
            </a:prstGeom>
            <a:noFill/>
          </p:spPr>
          <p:txBody>
            <a:bodyPr wrap="square" rtlCol="0">
              <a:spAutoFit/>
            </a:bodyPr>
            <a:lstStyle/>
            <a:p>
              <a:r>
                <a:rPr lang="en-US" sz="6000" dirty="0" smtClean="0">
                  <a:solidFill>
                    <a:schemeClr val="bg1"/>
                  </a:solidFill>
                  <a:latin typeface="Times New Roman" pitchFamily="18" charset="0"/>
                  <a:cs typeface="Times New Roman" pitchFamily="18" charset="0"/>
                </a:rPr>
                <a:t>+</a:t>
              </a:r>
              <a:endParaRPr lang="en-US" sz="6000" dirty="0">
                <a:solidFill>
                  <a:schemeClr val="bg1"/>
                </a:solidFill>
                <a:latin typeface="Times New Roman" pitchFamily="18" charset="0"/>
                <a:cs typeface="Times New Roman" pitchFamily="18" charset="0"/>
              </a:endParaRPr>
            </a:p>
          </p:txBody>
        </p:sp>
        <p:sp>
          <p:nvSpPr>
            <p:cNvPr id="54" name="TextBox 53"/>
            <p:cNvSpPr txBox="1"/>
            <p:nvPr/>
          </p:nvSpPr>
          <p:spPr>
            <a:xfrm>
              <a:off x="4724400" y="1842753"/>
              <a:ext cx="1371600" cy="1015663"/>
            </a:xfrm>
            <a:prstGeom prst="rect">
              <a:avLst/>
            </a:prstGeom>
            <a:noFill/>
          </p:spPr>
          <p:txBody>
            <a:bodyPr wrap="square" rtlCol="0">
              <a:spAutoFit/>
            </a:bodyPr>
            <a:lstStyle/>
            <a:p>
              <a:r>
                <a:rPr lang="en-US" sz="6000" dirty="0" smtClean="0">
                  <a:solidFill>
                    <a:schemeClr val="bg1"/>
                  </a:solidFill>
                  <a:latin typeface="Symbol" pitchFamily="18" charset="2"/>
                  <a:cs typeface="Times New Roman" pitchFamily="18" charset="0"/>
                </a:rPr>
                <a:t>-</a:t>
              </a:r>
              <a:endParaRPr lang="en-US" sz="6000" dirty="0">
                <a:solidFill>
                  <a:schemeClr val="bg1"/>
                </a:solidFill>
                <a:latin typeface="Symbol" pitchFamily="18" charset="2"/>
                <a:cs typeface="Times New Roman" pitchFamily="18" charset="0"/>
              </a:endParaRPr>
            </a:p>
          </p:txBody>
        </p:sp>
        <p:sp>
          <p:nvSpPr>
            <p:cNvPr id="55" name="TextBox 54"/>
            <p:cNvSpPr txBox="1"/>
            <p:nvPr/>
          </p:nvSpPr>
          <p:spPr>
            <a:xfrm>
              <a:off x="3909350" y="2651054"/>
              <a:ext cx="785150" cy="1015663"/>
            </a:xfrm>
            <a:prstGeom prst="rect">
              <a:avLst/>
            </a:prstGeom>
            <a:noFill/>
          </p:spPr>
          <p:txBody>
            <a:bodyPr wrap="square" rtlCol="0">
              <a:spAutoFit/>
            </a:bodyPr>
            <a:lstStyle/>
            <a:p>
              <a:r>
                <a:rPr lang="en-US" sz="6000" dirty="0" smtClean="0">
                  <a:solidFill>
                    <a:schemeClr val="bg1"/>
                  </a:solidFill>
                  <a:latin typeface="Symbol" pitchFamily="18" charset="2"/>
                  <a:cs typeface="Times New Roman" pitchFamily="18" charset="0"/>
                </a:rPr>
                <a:t>-</a:t>
              </a:r>
              <a:endParaRPr lang="en-US" sz="6000" dirty="0">
                <a:solidFill>
                  <a:schemeClr val="bg1"/>
                </a:solidFill>
                <a:latin typeface="Symbol" pitchFamily="18" charset="2"/>
                <a:cs typeface="Times New Roman" pitchFamily="18" charset="0"/>
              </a:endParaRPr>
            </a:p>
          </p:txBody>
        </p:sp>
      </p:grpSp>
      <p:sp>
        <p:nvSpPr>
          <p:cNvPr id="3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quantifying correlation</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4" name="TextBox 33"/>
          <p:cNvSpPr txBox="1"/>
          <p:nvPr/>
        </p:nvSpPr>
        <p:spPr>
          <a:xfrm>
            <a:off x="6781800" y="5029200"/>
            <a:ext cx="13716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now multiply and integrate</a:t>
            </a:r>
            <a:endParaRPr lang="en-US" i="1" dirty="0">
              <a:solidFill>
                <a:srgbClr val="FF0000"/>
              </a:solidFill>
              <a:latin typeface="Cambria Math" pitchFamily="18" charset="0"/>
              <a:ea typeface="Cambria Math" pitchFamily="18" charset="0"/>
              <a:cs typeface="Times New Roman" pitchFamily="18" charset="0"/>
            </a:endParaRPr>
          </a:p>
        </p:txBody>
      </p:sp>
      <p:sp>
        <p:nvSpPr>
          <p:cNvPr id="36" name="TextBox 35"/>
          <p:cNvSpPr txBox="1"/>
          <p:nvPr/>
        </p:nvSpPr>
        <p:spPr>
          <a:xfrm>
            <a:off x="914400" y="5105400"/>
            <a:ext cx="1371600" cy="369332"/>
          </a:xfrm>
          <a:prstGeom prst="rect">
            <a:avLst/>
          </a:prstGeom>
          <a:noFill/>
        </p:spPr>
        <p:txBody>
          <a:bodyPr wrap="square" rtlCol="0">
            <a:spAutoFit/>
          </a:bodyPr>
          <a:lstStyle/>
          <a:p>
            <a:pPr algn="ctr"/>
            <a:r>
              <a:rPr lang="en-US" dirty="0" err="1" smtClean="0">
                <a:solidFill>
                  <a:srgbClr val="FF0000"/>
                </a:solidFill>
                <a:latin typeface="Times New Roman" pitchFamily="18" charset="0"/>
                <a:ea typeface="Cambria Math" pitchFamily="18" charset="0"/>
                <a:cs typeface="Times New Roman" pitchFamily="18" charset="0"/>
              </a:rPr>
              <a:t>p.d.f</a:t>
            </a:r>
            <a:r>
              <a:rPr lang="en-US" dirty="0" smtClean="0">
                <a:solidFill>
                  <a:srgbClr val="FF0000"/>
                </a:solidFill>
                <a:latin typeface="Times New Roman" pitchFamily="18" charset="0"/>
                <a:ea typeface="Cambria Math" pitchFamily="18" charset="0"/>
                <a:cs typeface="Times New Roman" pitchFamily="18" charset="0"/>
              </a:rPr>
              <a:t>.</a:t>
            </a:r>
            <a:endParaRPr lang="en-US" i="1" dirty="0">
              <a:solidFill>
                <a:srgbClr val="FF0000"/>
              </a:solidFill>
              <a:latin typeface="Cambria Math" pitchFamily="18" charset="0"/>
              <a:ea typeface="Cambria Math" pitchFamily="18" charset="0"/>
              <a:cs typeface="Times New Roman" pitchFamily="18" charset="0"/>
            </a:endParaRPr>
          </a:p>
        </p:txBody>
      </p:sp>
      <p:sp>
        <p:nvSpPr>
          <p:cNvPr id="38" name="TextBox 37"/>
          <p:cNvSpPr txBox="1"/>
          <p:nvPr/>
        </p:nvSpPr>
        <p:spPr>
          <a:xfrm>
            <a:off x="3733800" y="5029200"/>
            <a:ext cx="13716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4-quadrant function</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Times New Roman" pitchFamily="18" charset="0"/>
                <a:cs typeface="Times New Roman" pitchFamily="18" charset="0"/>
              </a:rPr>
              <a:t>covariance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quantifies correlation</a:t>
            </a:r>
            <a:endParaRPr lang="en-US" dirty="0">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3" cstate="print"/>
          <a:srcRect l="28416" t="50509" r="30378" b="36022"/>
          <a:stretch>
            <a:fillRect/>
          </a:stretch>
        </p:blipFill>
        <p:spPr bwMode="auto">
          <a:xfrm>
            <a:off x="71440" y="2659742"/>
            <a:ext cx="8896350" cy="1694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Cambria Math" pitchFamily="18" charset="0"/>
                <a:cs typeface="Times New Roman" pitchFamily="18" charset="0"/>
              </a:rPr>
              <a:t>combine variance and covariance into a matrix, </a:t>
            </a:r>
            <a:r>
              <a:rPr lang="en-US" b="1" dirty="0" smtClean="0">
                <a:latin typeface="Cambria Math" pitchFamily="18" charset="0"/>
                <a:ea typeface="Cambria Math" pitchFamily="18" charset="0"/>
              </a:rPr>
              <a:t>C</a:t>
            </a:r>
            <a:endParaRPr lang="en-US" b="1" dirty="0">
              <a:latin typeface="Cambria Math" pitchFamily="18" charset="0"/>
              <a:ea typeface="Cambria Math" pitchFamily="18" charset="0"/>
            </a:endParaRPr>
          </a:p>
        </p:txBody>
      </p:sp>
      <p:pic>
        <p:nvPicPr>
          <p:cNvPr id="12290" name="Picture 2"/>
          <p:cNvPicPr>
            <a:picLocks noGrp="1" noChangeAspect="1" noChangeArrowheads="1"/>
          </p:cNvPicPr>
          <p:nvPr>
            <p:ph idx="1"/>
          </p:nvPr>
        </p:nvPicPr>
        <p:blipFill>
          <a:blip r:embed="rId3" cstate="print"/>
          <a:srcRect l="29397" t="30305" r="29397" b="56226"/>
          <a:stretch>
            <a:fillRect/>
          </a:stretch>
        </p:blipFill>
        <p:spPr bwMode="auto">
          <a:xfrm>
            <a:off x="685800" y="1905000"/>
            <a:ext cx="8001000" cy="1524000"/>
          </a:xfrm>
          <a:prstGeom prst="rect">
            <a:avLst/>
          </a:prstGeom>
          <a:noFill/>
          <a:ln w="9525">
            <a:noFill/>
            <a:miter lim="800000"/>
            <a:headEnd/>
            <a:tailEnd/>
          </a:ln>
        </p:spPr>
      </p:pic>
      <p:sp>
        <p:nvSpPr>
          <p:cNvPr id="5" name="Double Bracket 4"/>
          <p:cNvSpPr/>
          <p:nvPr/>
        </p:nvSpPr>
        <p:spPr>
          <a:xfrm>
            <a:off x="3124200" y="3810000"/>
            <a:ext cx="3124200" cy="25908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1371600" y="4572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2886072"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4572000" y="54102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4724400"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0" name="Title 1"/>
          <p:cNvSpPr txBox="1">
            <a:spLocks/>
          </p:cNvSpPr>
          <p:nvPr/>
        </p:nvSpPr>
        <p:spPr bwMode="auto">
          <a:xfrm>
            <a:off x="2895600" y="54102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1" name="TextBox 10"/>
          <p:cNvSpPr txBox="1"/>
          <p:nvPr/>
        </p:nvSpPr>
        <p:spPr>
          <a:xfrm>
            <a:off x="6858000" y="5562600"/>
            <a:ext cx="13716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note that </a:t>
            </a:r>
            <a:r>
              <a:rPr lang="en-US" b="1" dirty="0" smtClean="0">
                <a:solidFill>
                  <a:srgbClr val="FF0000"/>
                </a:solidFill>
                <a:latin typeface="Cambria Math" pitchFamily="18" charset="0"/>
                <a:ea typeface="Cambria Math" pitchFamily="18" charset="0"/>
                <a:cs typeface="Times New Roman" pitchFamily="18" charset="0"/>
              </a:rPr>
              <a:t>C</a:t>
            </a:r>
            <a:r>
              <a:rPr lang="en-US" dirty="0" smtClean="0">
                <a:solidFill>
                  <a:srgbClr val="FF0000"/>
                </a:solidFill>
                <a:latin typeface="Times New Roman" pitchFamily="18" charset="0"/>
                <a:ea typeface="Cambria Math" pitchFamily="18" charset="0"/>
                <a:cs typeface="Times New Roman" pitchFamily="18" charset="0"/>
              </a:rPr>
              <a:t> is symmetric</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latin typeface="Times New Roman" pitchFamily="18" charset="0"/>
                <a:ea typeface="Cambria Math" pitchFamily="18" charset="0"/>
                <a:cs typeface="Times New Roman" pitchFamily="18" charset="0"/>
              </a:rPr>
              <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many random variables</a:t>
            </a:r>
            <a:r>
              <a:rPr lang="en-US" dirty="0" smtClean="0"/>
              <a:t/>
            </a:r>
            <a:br>
              <a:rPr lang="en-US" dirty="0" smtClean="0"/>
            </a:br>
            <a:r>
              <a:rPr lang="en-US" i="1" dirty="0" smtClean="0">
                <a:latin typeface="Cambria Math" pitchFamily="18" charset="0"/>
                <a:ea typeface="Cambria Math" pitchFamily="18" charset="0"/>
              </a:rPr>
              <a:t>d</a:t>
            </a:r>
            <a:r>
              <a:rPr lang="en-US" i="1"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2</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3</a:t>
            </a:r>
            <a:r>
              <a:rPr lang="en-US" i="1"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d</a:t>
            </a:r>
            <a:r>
              <a:rPr lang="en-US" i="1" baseline="-25000" dirty="0" err="1" smtClean="0">
                <a:latin typeface="Cambria Math" pitchFamily="18" charset="0"/>
                <a:ea typeface="Cambria Math" pitchFamily="18" charset="0"/>
              </a:rPr>
              <a:t>N</a:t>
            </a:r>
            <a:r>
              <a:rPr lang="en-US" i="1" baseline="-25000" dirty="0" smtClean="0">
                <a:latin typeface="Cambria Math" pitchFamily="18" charset="0"/>
                <a:ea typeface="Cambria Math" pitchFamily="18" charset="0"/>
              </a:rPr>
              <a:t/>
            </a:r>
            <a:br>
              <a:rPr lang="en-US" i="1" baseline="-25000" dirty="0" smtClean="0">
                <a:latin typeface="Cambria Math" pitchFamily="18" charset="0"/>
                <a:ea typeface="Cambria Math" pitchFamily="18" charset="0"/>
              </a:rPr>
            </a:br>
            <a:r>
              <a:rPr lang="en-US" i="1" baseline="-25000" dirty="0" smtClean="0">
                <a:latin typeface="Cambria Math" pitchFamily="18" charset="0"/>
                <a:ea typeface="Cambria Math" pitchFamily="18" charset="0"/>
              </a:rPr>
              <a:t/>
            </a:r>
            <a:br>
              <a:rPr lang="en-US" i="1" baseline="-25000" dirty="0" smtClean="0">
                <a:latin typeface="Cambria Math" pitchFamily="18" charset="0"/>
                <a:ea typeface="Cambria Math" pitchFamily="18" charset="0"/>
              </a:rPr>
            </a:br>
            <a:r>
              <a:rPr lang="en-US" i="1" baseline="-25000" dirty="0" smtClean="0">
                <a:latin typeface="Cambria Math" pitchFamily="18" charset="0"/>
                <a:ea typeface="Cambria Math" pitchFamily="18" charset="0"/>
              </a:rPr>
              <a:t/>
            </a:r>
            <a:br>
              <a:rPr lang="en-US" i="1" baseline="-25000" dirty="0" smtClean="0">
                <a:latin typeface="Cambria Math" pitchFamily="18" charset="0"/>
                <a:ea typeface="Cambria Math" pitchFamily="18" charset="0"/>
              </a:rPr>
            </a:br>
            <a:r>
              <a:rPr lang="en-US" i="1" dirty="0" smtClean="0">
                <a:latin typeface="Cambria Math" pitchFamily="18" charset="0"/>
                <a:ea typeface="Cambria Math" pitchFamily="18" charset="0"/>
              </a:rPr>
              <a:t>write </a:t>
            </a:r>
            <a:r>
              <a:rPr lang="en-US" i="1" dirty="0" err="1" smtClean="0">
                <a:latin typeface="Cambria Math" pitchFamily="18" charset="0"/>
                <a:ea typeface="Cambria Math" pitchFamily="18" charset="0"/>
              </a:rPr>
              <a:t>d’s</a:t>
            </a:r>
            <a:r>
              <a:rPr lang="en-US" i="1" dirty="0" smtClean="0">
                <a:latin typeface="Cambria Math" pitchFamily="18" charset="0"/>
                <a:ea typeface="Cambria Math" pitchFamily="18" charset="0"/>
              </a:rPr>
              <a:t> a </a:t>
            </a:r>
            <a:r>
              <a:rPr lang="en-US" i="1" dirty="0" err="1" smtClean="0">
                <a:latin typeface="Cambria Math" pitchFamily="18" charset="0"/>
                <a:ea typeface="Cambria Math" pitchFamily="18" charset="0"/>
              </a:rPr>
              <a:t>a</a:t>
            </a:r>
            <a:r>
              <a:rPr lang="en-US" i="1" dirty="0" smtClean="0">
                <a:latin typeface="Cambria Math" pitchFamily="18" charset="0"/>
                <a:ea typeface="Cambria Math" pitchFamily="18" charset="0"/>
              </a:rPr>
              <a:t> vector</a:t>
            </a:r>
            <a:br>
              <a:rPr lang="en-US" i="1" dirty="0" smtClean="0">
                <a:latin typeface="Cambria Math" pitchFamily="18" charset="0"/>
                <a:ea typeface="Cambria Math" pitchFamily="18" charset="0"/>
              </a:rPr>
            </a:br>
            <a:r>
              <a:rPr lang="en-US" i="1" dirty="0" smtClean="0">
                <a:latin typeface="Cambria Math" pitchFamily="18" charset="0"/>
                <a:ea typeface="Cambria Math" pitchFamily="18" charset="0"/>
              </a:rPr>
              <a:t/>
            </a:r>
            <a:br>
              <a:rPr lang="en-US" i="1" dirty="0" smtClean="0">
                <a:latin typeface="Cambria Math" pitchFamily="18" charset="0"/>
                <a:ea typeface="Cambria Math" pitchFamily="18" charset="0"/>
              </a:rPr>
            </a:br>
            <a:r>
              <a:rPr lang="en-US" b="1" dirty="0" smtClean="0">
                <a:latin typeface="Cambria Math" pitchFamily="18" charset="0"/>
                <a:ea typeface="Cambria Math" pitchFamily="18" charset="0"/>
              </a:rPr>
              <a:t>d</a:t>
            </a:r>
            <a:r>
              <a:rPr lang="en-US" i="1" dirty="0" smtClean="0">
                <a:latin typeface="Cambria Math" pitchFamily="18" charset="0"/>
                <a:ea typeface="Cambria Math" pitchFamily="18" charset="0"/>
              </a:rPr>
              <a:t> = [d</a:t>
            </a:r>
            <a:r>
              <a:rPr lang="en-US" i="1"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2</a:t>
            </a:r>
            <a:r>
              <a:rPr lang="en-US" i="1" dirty="0" smtClean="0">
                <a:latin typeface="Cambria Math" pitchFamily="18" charset="0"/>
                <a:ea typeface="Cambria Math" pitchFamily="18" charset="0"/>
              </a:rPr>
              <a:t>, d</a:t>
            </a:r>
            <a:r>
              <a:rPr lang="en-US" i="1" baseline="-25000" dirty="0" smtClean="0">
                <a:latin typeface="Cambria Math" pitchFamily="18" charset="0"/>
                <a:ea typeface="Cambria Math" pitchFamily="18" charset="0"/>
              </a:rPr>
              <a:t>3</a:t>
            </a:r>
            <a:r>
              <a:rPr lang="en-US" i="1"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d</a:t>
            </a:r>
            <a:r>
              <a:rPr lang="en-US" i="1" baseline="-25000" dirty="0" err="1" smtClean="0">
                <a:latin typeface="Cambria Math" pitchFamily="18" charset="0"/>
                <a:ea typeface="Cambria Math" pitchFamily="18" charset="0"/>
              </a:rPr>
              <a:t>N</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a:t>
            </a:r>
            <a:r>
              <a:rPr lang="en-US" i="1" baseline="30000" dirty="0" smtClean="0">
                <a:latin typeface="Cambria Math" pitchFamily="18" charset="0"/>
                <a:ea typeface="Cambria Math" pitchFamily="18" charset="0"/>
              </a:rPr>
              <a:t>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Times New Roman" pitchFamily="18" charset="0"/>
                <a:cs typeface="Times New Roman" pitchFamily="18" charset="0"/>
              </a:rPr>
              <a:t>the mean is then a vector, too</a:t>
            </a:r>
            <a:endParaRPr lang="en-US" dirty="0">
              <a:latin typeface="Times New Roman" pitchFamily="18" charset="0"/>
              <a:cs typeface="Times New Roman" pitchFamily="18" charset="0"/>
            </a:endParaRPr>
          </a:p>
        </p:txBody>
      </p:sp>
      <p:sp>
        <p:nvSpPr>
          <p:cNvPr id="5" name="Rectangle 4"/>
          <p:cNvSpPr/>
          <p:nvPr/>
        </p:nvSpPr>
        <p:spPr>
          <a:xfrm>
            <a:off x="2010427" y="3116759"/>
            <a:ext cx="5152373" cy="769441"/>
          </a:xfrm>
          <a:prstGeom prst="rect">
            <a:avLst/>
          </a:prstGeom>
        </p:spPr>
        <p:txBody>
          <a:bodyPr wrap="none">
            <a:spAutoFit/>
          </a:bodyPr>
          <a:lstStyle/>
          <a:p>
            <a:r>
              <a:rPr lang="en-US" sz="4400" b="1" kern="0" dirty="0" smtClean="0">
                <a:solidFill>
                  <a:srgbClr val="000000"/>
                </a:solidFill>
                <a:latin typeface="Cambria Math" pitchFamily="18" charset="0"/>
                <a:ea typeface="Cambria Math" pitchFamily="18" charset="0"/>
                <a:cs typeface="+mj-cs"/>
              </a:rPr>
              <a:t>d</a:t>
            </a:r>
            <a:r>
              <a:rPr lang="en-US" sz="4400" i="1" kern="0" dirty="0" smtClean="0">
                <a:solidFill>
                  <a:srgbClr val="000000"/>
                </a:solidFill>
                <a:latin typeface="Cambria Math" pitchFamily="18" charset="0"/>
                <a:ea typeface="Cambria Math" pitchFamily="18" charset="0"/>
                <a:cs typeface="+mj-cs"/>
              </a:rPr>
              <a:t> = [d</a:t>
            </a:r>
            <a:r>
              <a:rPr lang="en-US" sz="4400" i="1" kern="0" baseline="-25000" dirty="0" smtClean="0">
                <a:solidFill>
                  <a:srgbClr val="000000"/>
                </a:solidFill>
                <a:latin typeface="Cambria Math" pitchFamily="18" charset="0"/>
                <a:ea typeface="Cambria Math" pitchFamily="18" charset="0"/>
                <a:cs typeface="+mj-cs"/>
              </a:rPr>
              <a:t>1</a:t>
            </a:r>
            <a:r>
              <a:rPr lang="en-US" sz="4400" i="1" kern="0" dirty="0" smtClean="0">
                <a:solidFill>
                  <a:srgbClr val="000000"/>
                </a:solidFill>
                <a:latin typeface="Cambria Math" pitchFamily="18" charset="0"/>
                <a:ea typeface="Cambria Math" pitchFamily="18" charset="0"/>
                <a:cs typeface="+mj-cs"/>
              </a:rPr>
              <a:t>, d</a:t>
            </a:r>
            <a:r>
              <a:rPr lang="en-US" sz="4400" i="1" kern="0" baseline="-25000" dirty="0" smtClean="0">
                <a:solidFill>
                  <a:srgbClr val="000000"/>
                </a:solidFill>
                <a:latin typeface="Cambria Math" pitchFamily="18" charset="0"/>
                <a:ea typeface="Cambria Math" pitchFamily="18" charset="0"/>
                <a:cs typeface="+mj-cs"/>
              </a:rPr>
              <a:t>2</a:t>
            </a:r>
            <a:r>
              <a:rPr lang="en-US" sz="4400" i="1" kern="0" dirty="0" smtClean="0">
                <a:solidFill>
                  <a:srgbClr val="000000"/>
                </a:solidFill>
                <a:latin typeface="Cambria Math" pitchFamily="18" charset="0"/>
                <a:ea typeface="Cambria Math" pitchFamily="18" charset="0"/>
                <a:cs typeface="+mj-cs"/>
              </a:rPr>
              <a:t>, d</a:t>
            </a:r>
            <a:r>
              <a:rPr lang="en-US" sz="4400" i="1" kern="0" baseline="-25000" dirty="0" smtClean="0">
                <a:solidFill>
                  <a:srgbClr val="000000"/>
                </a:solidFill>
                <a:latin typeface="Cambria Math" pitchFamily="18" charset="0"/>
                <a:ea typeface="Cambria Math" pitchFamily="18" charset="0"/>
                <a:cs typeface="+mj-cs"/>
              </a:rPr>
              <a:t>3</a:t>
            </a:r>
            <a:r>
              <a:rPr lang="en-US" sz="4400" i="1" kern="0" dirty="0" smtClean="0">
                <a:solidFill>
                  <a:srgbClr val="000000"/>
                </a:solidFill>
                <a:latin typeface="Cambria Math" pitchFamily="18" charset="0"/>
                <a:ea typeface="Cambria Math" pitchFamily="18" charset="0"/>
                <a:cs typeface="+mj-cs"/>
              </a:rPr>
              <a:t> … </a:t>
            </a:r>
            <a:r>
              <a:rPr lang="en-US" sz="4400" i="1" kern="0" dirty="0" err="1" smtClean="0">
                <a:solidFill>
                  <a:srgbClr val="000000"/>
                </a:solidFill>
                <a:latin typeface="Cambria Math" pitchFamily="18" charset="0"/>
                <a:ea typeface="Cambria Math" pitchFamily="18" charset="0"/>
                <a:cs typeface="+mj-cs"/>
              </a:rPr>
              <a:t>d</a:t>
            </a:r>
            <a:r>
              <a:rPr lang="en-US" sz="4400" i="1" kern="0" baseline="-25000" dirty="0" err="1" smtClean="0">
                <a:solidFill>
                  <a:srgbClr val="000000"/>
                </a:solidFill>
                <a:latin typeface="Cambria Math" pitchFamily="18" charset="0"/>
                <a:ea typeface="Cambria Math" pitchFamily="18" charset="0"/>
                <a:cs typeface="+mj-cs"/>
              </a:rPr>
              <a:t>N</a:t>
            </a:r>
            <a:r>
              <a:rPr lang="en-US" sz="4400" i="1" kern="0" baseline="-25000" dirty="0" smtClean="0">
                <a:solidFill>
                  <a:srgbClr val="000000"/>
                </a:solidFill>
                <a:latin typeface="Cambria Math" pitchFamily="18" charset="0"/>
                <a:ea typeface="Cambria Math" pitchFamily="18" charset="0"/>
                <a:cs typeface="+mj-cs"/>
              </a:rPr>
              <a:t> </a:t>
            </a:r>
            <a:r>
              <a:rPr lang="en-US" sz="4400" i="1" kern="0" dirty="0" smtClean="0">
                <a:solidFill>
                  <a:srgbClr val="000000"/>
                </a:solidFill>
                <a:latin typeface="Cambria Math" pitchFamily="18" charset="0"/>
                <a:ea typeface="Cambria Math" pitchFamily="18" charset="0"/>
                <a:cs typeface="+mj-cs"/>
              </a:rPr>
              <a:t>]</a:t>
            </a:r>
            <a:r>
              <a:rPr lang="en-US" sz="4400" i="1" kern="0" baseline="30000" dirty="0" smtClean="0">
                <a:solidFill>
                  <a:srgbClr val="000000"/>
                </a:solidFill>
                <a:latin typeface="Cambria Math" pitchFamily="18" charset="0"/>
                <a:ea typeface="Cambria Math" pitchFamily="18" charset="0"/>
                <a:cs typeface="+mj-cs"/>
              </a:rPr>
              <a:t>T</a:t>
            </a:r>
            <a:endParaRPr lang="en-US" dirty="0"/>
          </a:p>
        </p:txBody>
      </p:sp>
      <p:cxnSp>
        <p:nvCxnSpPr>
          <p:cNvPr id="7" name="Straight Connector 6"/>
          <p:cNvCxnSpPr/>
          <p:nvPr/>
        </p:nvCxnSpPr>
        <p:spPr>
          <a:xfrm>
            <a:off x="2162827" y="308342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490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98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440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82027" y="311675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Cambria Math" pitchFamily="18" charset="0"/>
                <a:cs typeface="Times New Roman" pitchFamily="18" charset="0"/>
              </a:rPr>
              <a:t>and the covariance is an </a:t>
            </a:r>
            <a:r>
              <a:rPr lang="en-US" i="1" dirty="0" smtClean="0">
                <a:latin typeface="Cambria Math" pitchFamily="18" charset="0"/>
                <a:ea typeface="Cambria Math" pitchFamily="18" charset="0"/>
                <a:cs typeface="Times New Roman" pitchFamily="18" charset="0"/>
              </a:rPr>
              <a:t>N×N</a:t>
            </a:r>
            <a:r>
              <a:rPr lang="en-US" dirty="0" smtClean="0">
                <a:latin typeface="Times New Roman" pitchFamily="18" charset="0"/>
                <a:ea typeface="Cambria Math" pitchFamily="18" charset="0"/>
                <a:cs typeface="Times New Roman" pitchFamily="18" charset="0"/>
              </a:rPr>
              <a:t> matrix, </a:t>
            </a:r>
            <a:r>
              <a:rPr lang="en-US" b="1" dirty="0" smtClean="0">
                <a:latin typeface="Cambria Math" pitchFamily="18" charset="0"/>
                <a:ea typeface="Cambria Math" pitchFamily="18" charset="0"/>
              </a:rPr>
              <a:t>C</a:t>
            </a:r>
            <a:endParaRPr lang="en-US" b="1" dirty="0">
              <a:latin typeface="Cambria Math" pitchFamily="18" charset="0"/>
              <a:ea typeface="Cambria Math" pitchFamily="18" charset="0"/>
            </a:endParaRPr>
          </a:p>
        </p:txBody>
      </p:sp>
      <p:sp>
        <p:nvSpPr>
          <p:cNvPr id="5" name="Double Bracket 4"/>
          <p:cNvSpPr/>
          <p:nvPr/>
        </p:nvSpPr>
        <p:spPr>
          <a:xfrm>
            <a:off x="1676400" y="1828800"/>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9718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1676400" y="204788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3214684" y="28051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3214684" y="194786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719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4" name="Title 1"/>
          <p:cNvSpPr txBox="1">
            <a:spLocks/>
          </p:cNvSpPr>
          <p:nvPr/>
        </p:nvSpPr>
        <p:spPr bwMode="auto">
          <a:xfrm>
            <a:off x="5715000" y="45291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9669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957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8194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719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9383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7765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7671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454818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455294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45577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7" name="TextBox 26"/>
          <p:cNvSpPr txBox="1"/>
          <p:nvPr/>
        </p:nvSpPr>
        <p:spPr>
          <a:xfrm>
            <a:off x="4343400" y="6096000"/>
            <a:ext cx="44958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variance on the main diagonal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28313" t="45965" r="24938" b="41997"/>
          <a:stretch>
            <a:fillRect/>
          </a:stretch>
        </p:blipFill>
        <p:spPr bwMode="auto">
          <a:xfrm>
            <a:off x="665018" y="2438400"/>
            <a:ext cx="7869382" cy="1219200"/>
          </a:xfrm>
          <a:prstGeom prst="rect">
            <a:avLst/>
          </a:prstGeom>
          <a:noFill/>
          <a:ln w="9525">
            <a:noFill/>
            <a:miter lim="800000"/>
            <a:headEnd/>
            <a:tailEnd/>
          </a:ln>
        </p:spPr>
      </p:pic>
      <p:sp>
        <p:nvSpPr>
          <p:cNvPr id="8" name="Title 1"/>
          <p:cNvSpPr txBox="1">
            <a:spLocks/>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Times New Roman" pitchFamily="18" charset="0"/>
                <a:ea typeface="+mj-ea"/>
                <a:cs typeface="Times New Roman" pitchFamily="18" charset="0"/>
              </a:rPr>
              <a:t>multivariate Normal p.d.f.</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Freeform 9"/>
          <p:cNvSpPr/>
          <p:nvPr/>
        </p:nvSpPr>
        <p:spPr>
          <a:xfrm rot="4587646" flipV="1">
            <a:off x="3312962" y="3542387"/>
            <a:ext cx="533400" cy="381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179618" y="3962400"/>
            <a:ext cx="1447800" cy="1477328"/>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square root of determinant of covariance matrix</a:t>
            </a:r>
            <a:endParaRPr lang="en-US" i="1" dirty="0">
              <a:solidFill>
                <a:srgbClr val="FF0000"/>
              </a:solidFill>
              <a:latin typeface="Cambria Math" pitchFamily="18" charset="0"/>
              <a:ea typeface="Cambria Math" pitchFamily="18" charset="0"/>
              <a:cs typeface="Times New Roman" pitchFamily="18" charset="0"/>
            </a:endParaRPr>
          </a:p>
        </p:txBody>
      </p:sp>
      <p:sp>
        <p:nvSpPr>
          <p:cNvPr id="12" name="Freeform 11"/>
          <p:cNvSpPr/>
          <p:nvPr/>
        </p:nvSpPr>
        <p:spPr>
          <a:xfrm rot="4587646" flipV="1">
            <a:off x="6485827" y="3445465"/>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532418" y="3962400"/>
            <a:ext cx="1447800" cy="923330"/>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inverse of covariance matrix</a:t>
            </a:r>
            <a:endParaRPr lang="en-US" i="1" dirty="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012354" flipV="1">
            <a:off x="7161247" y="2150130"/>
            <a:ext cx="586895" cy="527728"/>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019800" y="1676400"/>
            <a:ext cx="14478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data minus its mean</a:t>
            </a:r>
            <a:endParaRPr lang="en-US" i="1" dirty="0">
              <a:solidFill>
                <a:srgbClr val="FF0000"/>
              </a:solidFill>
              <a:latin typeface="Cambria Math" pitchFamily="18" charset="0"/>
              <a:ea typeface="Cambria Math" pitchFamily="18" charset="0"/>
              <a:cs typeface="Times New Roman" pitchFamily="18" charset="0"/>
            </a:endParaRPr>
          </a:p>
        </p:txBody>
      </p:sp>
      <p:sp>
        <p:nvSpPr>
          <p:cNvPr id="16" name="Freeform 15"/>
          <p:cNvSpPr/>
          <p:nvPr/>
        </p:nvSpPr>
        <p:spPr>
          <a:xfrm rot="4587646" flipH="1" flipV="1">
            <a:off x="5767120" y="2140601"/>
            <a:ext cx="586895" cy="527728"/>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31728" t="53186" r="4060" b="32410"/>
          <a:stretch>
            <a:fillRect/>
          </a:stretch>
        </p:blipFill>
        <p:spPr bwMode="auto">
          <a:xfrm>
            <a:off x="762000" y="4114800"/>
            <a:ext cx="7971692" cy="1219200"/>
          </a:xfrm>
          <a:prstGeom prst="rect">
            <a:avLst/>
          </a:prstGeom>
          <a:noFill/>
          <a:ln w="9525">
            <a:noFill/>
            <a:miter lim="800000"/>
            <a:headEnd/>
            <a:tailEnd/>
          </a:ln>
        </p:spPr>
      </p:pic>
      <p:sp>
        <p:nvSpPr>
          <p:cNvPr id="2" name="Title 1"/>
          <p:cNvSpPr>
            <a:spLocks noGrp="1"/>
          </p:cNvSpPr>
          <p:nvPr>
            <p:ph type="title"/>
          </p:nvPr>
        </p:nvSpPr>
        <p:spPr>
          <a:xfrm>
            <a:off x="0" y="428640"/>
            <a:ext cx="9144000" cy="1143000"/>
          </a:xfrm>
        </p:spPr>
        <p:txBody>
          <a:bodyPr/>
          <a:lstStyle/>
          <a:p>
            <a:r>
              <a:rPr lang="en-US" dirty="0" smtClean="0">
                <a:latin typeface="Times New Roman" pitchFamily="18" charset="0"/>
                <a:cs typeface="Times New Roman" pitchFamily="18" charset="0"/>
              </a:rPr>
              <a:t>compare with </a:t>
            </a:r>
            <a:r>
              <a:rPr lang="en-US" dirty="0" err="1" smtClean="0">
                <a:latin typeface="Times New Roman" pitchFamily="18" charset="0"/>
                <a:cs typeface="Times New Roman" pitchFamily="18" charset="0"/>
              </a:rPr>
              <a:t>univariate</a:t>
            </a:r>
            <a:r>
              <a:rPr lang="en-US" dirty="0" smtClean="0">
                <a:latin typeface="Times New Roman" pitchFamily="18" charset="0"/>
                <a:cs typeface="Times New Roman" pitchFamily="18" charset="0"/>
              </a:rPr>
              <a:t>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4" cstate="print"/>
          <a:srcRect l="28313" t="45965" r="24938" b="41997"/>
          <a:stretch>
            <a:fillRect/>
          </a:stretch>
        </p:blipFill>
        <p:spPr bwMode="auto">
          <a:xfrm>
            <a:off x="762000" y="2667000"/>
            <a:ext cx="786938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31728" t="53186" r="4060" b="32410"/>
          <a:stretch>
            <a:fillRect/>
          </a:stretch>
        </p:blipFill>
        <p:spPr bwMode="auto">
          <a:xfrm>
            <a:off x="762000" y="4114800"/>
            <a:ext cx="7971692" cy="12192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corresponding terms</a:t>
            </a:r>
            <a:endParaRPr lang="en-US"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28313" t="45965" r="24938" b="41997"/>
          <a:stretch>
            <a:fillRect/>
          </a:stretch>
        </p:blipFill>
        <p:spPr bwMode="auto">
          <a:xfrm>
            <a:off x="762000" y="1676400"/>
            <a:ext cx="7869382" cy="1219200"/>
          </a:xfrm>
          <a:prstGeom prst="rect">
            <a:avLst/>
          </a:prstGeom>
          <a:noFill/>
          <a:ln w="9525">
            <a:noFill/>
            <a:miter lim="800000"/>
            <a:headEnd/>
            <a:tailEnd/>
          </a:ln>
        </p:spPr>
      </p:pic>
      <p:sp>
        <p:nvSpPr>
          <p:cNvPr id="7" name="Oval 6"/>
          <p:cNvSpPr/>
          <p:nvPr/>
        </p:nvSpPr>
        <p:spPr>
          <a:xfrm>
            <a:off x="3157536" y="2152648"/>
            <a:ext cx="762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495800"/>
            <a:ext cx="1066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7" idx="4"/>
            <a:endCxn id="9" idx="0"/>
          </p:cNvCxnSpPr>
          <p:nvPr/>
        </p:nvCxnSpPr>
        <p:spPr>
          <a:xfrm rot="16200000" flipH="1">
            <a:off x="2807492" y="3721892"/>
            <a:ext cx="1504952" cy="42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214936" y="1905000"/>
            <a:ext cx="133826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38800" y="4248152"/>
            <a:ext cx="1057272"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4"/>
            <a:endCxn id="16" idx="0"/>
          </p:cNvCxnSpPr>
          <p:nvPr/>
        </p:nvCxnSpPr>
        <p:spPr>
          <a:xfrm rot="16200000" flipH="1">
            <a:off x="5273276" y="3353992"/>
            <a:ext cx="1504952" cy="283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553200" y="1828800"/>
            <a:ext cx="609599"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05600" y="4248152"/>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0" idx="4"/>
            <a:endCxn id="21" idx="0"/>
          </p:cNvCxnSpPr>
          <p:nvPr/>
        </p:nvCxnSpPr>
        <p:spPr>
          <a:xfrm rot="16200000" flipH="1">
            <a:off x="6181724" y="3419476"/>
            <a:ext cx="1504952"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153272" y="1905000"/>
            <a:ext cx="133826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34240" y="4248152"/>
            <a:ext cx="1143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6" idx="4"/>
            <a:endCxn id="27" idx="0"/>
          </p:cNvCxnSpPr>
          <p:nvPr/>
        </p:nvCxnSpPr>
        <p:spPr>
          <a:xfrm rot="16200000" flipH="1">
            <a:off x="7111596" y="3454008"/>
            <a:ext cx="1504952" cy="83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17952" y="2166936"/>
            <a:ext cx="707571"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400" y="4510088"/>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8" idx="4"/>
            <a:endCxn id="19" idx="0"/>
          </p:cNvCxnSpPr>
          <p:nvPr/>
        </p:nvCxnSpPr>
        <p:spPr>
          <a:xfrm rot="16200000" flipH="1">
            <a:off x="1759743" y="3717131"/>
            <a:ext cx="1504952" cy="809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error propagation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96962"/>
            <a:ext cx="8229600" cy="5532438"/>
          </a:xfrm>
        </p:spPr>
        <p:txBody>
          <a:bodyPr/>
          <a:lstStyle/>
          <a:p>
            <a:pPr>
              <a:buNone/>
            </a:pP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is Normal with mean </a:t>
            </a:r>
            <a:r>
              <a:rPr lang="en-US" b="1"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and covariance,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given model parameters </a:t>
            </a:r>
            <a:r>
              <a:rPr lang="en-US" b="1" dirty="0" smtClean="0">
                <a:latin typeface="Cambria Math" pitchFamily="18" charset="0"/>
                <a:ea typeface="Cambria Math" pitchFamily="18" charset="0"/>
                <a:cs typeface="Times New Roman" pitchFamily="18" charset="0"/>
              </a:rPr>
              <a:t>m</a:t>
            </a:r>
            <a:endParaRPr lang="en-US" dirty="0" smtClean="0">
              <a:latin typeface="Times New Roman" pitchFamily="18" charset="0"/>
              <a:ea typeface="Cambria Math" pitchFamily="18" charset="0"/>
              <a:cs typeface="Times New Roman" pitchFamily="18" charset="0"/>
            </a:endParaRPr>
          </a:p>
          <a:p>
            <a:pPr>
              <a:buNone/>
            </a:pPr>
            <a:r>
              <a:rPr lang="en-US" dirty="0" smtClean="0">
                <a:latin typeface="Times New Roman" pitchFamily="18" charset="0"/>
                <a:ea typeface="Cambria Math" pitchFamily="18" charset="0"/>
                <a:cs typeface="Times New Roman" pitchFamily="18" charset="0"/>
              </a:rPr>
              <a:t>where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is a linear function of </a:t>
            </a:r>
            <a:r>
              <a:rPr lang="en-US" b="1" dirty="0" smtClean="0">
                <a:latin typeface="Cambria Math" pitchFamily="18" charset="0"/>
                <a:ea typeface="Cambria Math" pitchFamily="18" charset="0"/>
                <a:cs typeface="Times New Roman" pitchFamily="18" charset="0"/>
              </a:rPr>
              <a:t>d</a:t>
            </a:r>
            <a:endParaRPr lang="en-US" dirty="0" smtClean="0">
              <a:latin typeface="Times New Roman" pitchFamily="18" charset="0"/>
              <a:cs typeface="Times New Roman" pitchFamily="18" charset="0"/>
            </a:endParaRPr>
          </a:p>
          <a:p>
            <a:pPr>
              <a:buNone/>
            </a:pP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err="1" smtClean="0">
                <a:latin typeface="Cambria Math" pitchFamily="18" charset="0"/>
                <a:ea typeface="Cambria Math" pitchFamily="18" charset="0"/>
                <a:cs typeface="Times New Roman" pitchFamily="18" charset="0"/>
              </a:rPr>
              <a:t>Md</a:t>
            </a:r>
            <a:endParaRPr lang="en-US" b="1" dirty="0" smtClean="0">
              <a:latin typeface="Cambria Math" pitchFamily="18" charset="0"/>
              <a:ea typeface="Cambria Math"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Q1. What is </a:t>
            </a: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Q2. What is its mean </a:t>
            </a:r>
            <a:r>
              <a:rPr lang="en-US" b="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covariance </a:t>
            </a:r>
            <a:r>
              <a:rPr lang="en-US" b="1" dirty="0" smtClean="0">
                <a:latin typeface="Cambria Math" pitchFamily="18" charset="0"/>
                <a:ea typeface="Cambria Math" pitchFamily="18" charset="0"/>
                <a:cs typeface="Times New Roman" pitchFamily="18" charset="0"/>
              </a:rPr>
              <a:t>C</a:t>
            </a:r>
            <a:r>
              <a:rPr lang="en-US" i="1" baseline="-25000"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a:t>
            </a:r>
          </a:p>
        </p:txBody>
      </p:sp>
      <p:cxnSp>
        <p:nvCxnSpPr>
          <p:cNvPr id="5" name="Straight Connector 4"/>
          <p:cNvCxnSpPr/>
          <p:nvPr/>
        </p:nvCxnSpPr>
        <p:spPr>
          <a:xfrm>
            <a:off x="4953000" y="116840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536733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lstStyle/>
          <a:p>
            <a:r>
              <a:rPr lang="en-US" dirty="0" smtClean="0">
                <a:latin typeface="Times New Roman" pitchFamily="18" charset="0"/>
                <a:cs typeface="Times New Roman" pitchFamily="18" charset="0"/>
              </a:rPr>
              <a:t>probability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3429000"/>
            <a:ext cx="9144000" cy="609600"/>
          </a:xfrm>
        </p:spPr>
        <p:txBody>
          <a:bodyPr/>
          <a:lstStyle/>
          <a:p>
            <a:pPr algn="ctr">
              <a:buNone/>
            </a:pPr>
            <a:r>
              <a:rPr lang="en-US" dirty="0" smtClean="0">
                <a:latin typeface="Times New Roman" pitchFamily="18" charset="0"/>
                <a:cs typeface="Times New Roman" pitchFamily="18" charset="0"/>
              </a:rPr>
              <a:t>with several variables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Answer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96962"/>
            <a:ext cx="8229600" cy="5380038"/>
          </a:xfrm>
        </p:spPr>
        <p:txBody>
          <a:bodyPr/>
          <a:lstStyle/>
          <a:p>
            <a:pPr>
              <a:buNone/>
            </a:pPr>
            <a:r>
              <a:rPr lang="en-US" dirty="0" smtClean="0">
                <a:latin typeface="Times New Roman" pitchFamily="18" charset="0"/>
                <a:cs typeface="Times New Roman" pitchFamily="18" charset="0"/>
              </a:rPr>
              <a:t>Q1: What is </a:t>
            </a: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A1: </a:t>
            </a:r>
            <a:r>
              <a:rPr lang="en-US" i="1"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latin typeface="Times New Roman" pitchFamily="18" charset="0"/>
                <a:cs typeface="Times New Roman" pitchFamily="18" charset="0"/>
              </a:rPr>
              <a:t> is Normal</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Q2: What is its mean </a:t>
            </a:r>
            <a:r>
              <a:rPr lang="en-US" b="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covariance </a:t>
            </a:r>
            <a:r>
              <a:rPr lang="en-US" b="1" dirty="0" smtClean="0">
                <a:latin typeface="Cambria Math" pitchFamily="18" charset="0"/>
                <a:ea typeface="Cambria Math" pitchFamily="18" charset="0"/>
                <a:cs typeface="Times New Roman" pitchFamily="18" charset="0"/>
              </a:rPr>
              <a:t>C</a:t>
            </a:r>
            <a:r>
              <a:rPr lang="en-US" i="1" baseline="-25000"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A2: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 </a:t>
            </a:r>
            <a:r>
              <a:rPr lang="en-US" b="1" dirty="0" err="1" smtClean="0">
                <a:latin typeface="Cambria Math" pitchFamily="18" charset="0"/>
                <a:ea typeface="Cambria Math" pitchFamily="18" charset="0"/>
                <a:cs typeface="Times New Roman" pitchFamily="18" charset="0"/>
              </a:rPr>
              <a:t>Md</a:t>
            </a:r>
            <a:endParaRPr lang="en-US" b="1" dirty="0" smtClean="0">
              <a:latin typeface="Cambria Math" pitchFamily="18" charset="0"/>
              <a:ea typeface="Cambria Math" pitchFamily="18" charset="0"/>
              <a:cs typeface="Times New Roman" pitchFamily="18" charset="0"/>
            </a:endParaRPr>
          </a:p>
          <a:p>
            <a:pPr>
              <a:buNone/>
            </a:pPr>
            <a:r>
              <a:rPr lang="en-US" dirty="0" smtClean="0">
                <a:latin typeface="Times New Roman" pitchFamily="18" charset="0"/>
                <a:cs typeface="Times New Roman" pitchFamily="18" charset="0"/>
              </a:rPr>
              <a:t>                   and</a:t>
            </a:r>
          </a:p>
          <a:p>
            <a:pPr>
              <a:buNone/>
            </a:pPr>
            <a:r>
              <a:rPr lang="en-US" dirty="0" smtClean="0">
                <a:latin typeface="Times New Roman"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 C</a:t>
            </a:r>
            <a:r>
              <a:rPr lang="en-US" i="1" baseline="-25000" dirty="0" smtClean="0">
                <a:latin typeface="Cambria Math" pitchFamily="18" charset="0"/>
                <a:ea typeface="Cambria Math" pitchFamily="18" charset="0"/>
                <a:cs typeface="Times New Roman" pitchFamily="18" charset="0"/>
              </a:rPr>
              <a:t>m</a:t>
            </a:r>
            <a:r>
              <a:rPr lang="en-US" i="1"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M </a:t>
            </a:r>
            <a:r>
              <a:rPr lang="en-US" b="1" dirty="0" err="1" smtClean="0">
                <a:latin typeface="Cambria Math" pitchFamily="18" charset="0"/>
                <a:ea typeface="Cambria Math" pitchFamily="18" charset="0"/>
                <a:cs typeface="Times New Roman" pitchFamily="18" charset="0"/>
              </a:rPr>
              <a:t>C</a:t>
            </a:r>
            <a:r>
              <a:rPr lang="en-US" i="1" baseline="-25000" dirty="0" err="1" smtClean="0">
                <a:latin typeface="Cambria Math" pitchFamily="18" charset="0"/>
                <a:ea typeface="Cambria Math" pitchFamily="18" charset="0"/>
                <a:cs typeface="Times New Roman" pitchFamily="18" charset="0"/>
              </a:rPr>
              <a:t>d</a:t>
            </a:r>
            <a:r>
              <a:rPr lang="en-US" i="1" baseline="-25000"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M</a:t>
            </a:r>
            <a:r>
              <a:rPr lang="en-US" i="1" baseline="30000" dirty="0" smtClean="0">
                <a:latin typeface="Cambria Math" pitchFamily="18" charset="0"/>
                <a:ea typeface="Cambria Math" pitchFamily="18" charset="0"/>
                <a:cs typeface="Times New Roman" pitchFamily="18" charset="0"/>
              </a:rPr>
              <a:t>T</a:t>
            </a:r>
            <a:endParaRPr lang="en-US" baseline="30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cxnSp>
        <p:nvCxnSpPr>
          <p:cNvPr id="6" name="Straight Connector 5"/>
          <p:cNvCxnSpPr/>
          <p:nvPr/>
        </p:nvCxnSpPr>
        <p:spPr>
          <a:xfrm>
            <a:off x="4105280" y="356235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69582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46767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dirty="0" smtClean="0">
                <a:latin typeface="Times New Roman" pitchFamily="18" charset="0"/>
                <a:cs typeface="Times New Roman" pitchFamily="18" charset="0"/>
              </a:rPr>
              <a:t>where the answer comes from</a:t>
            </a:r>
            <a:endParaRPr lang="en-US" dirty="0">
              <a:latin typeface="Times New Roman" pitchFamily="18" charset="0"/>
              <a:cs typeface="Times New Roman" pitchFamily="18" charset="0"/>
            </a:endParaRPr>
          </a:p>
        </p:txBody>
      </p:sp>
      <p:pic>
        <p:nvPicPr>
          <p:cNvPr id="15362" name="Picture 2"/>
          <p:cNvPicPr>
            <a:picLocks noGrp="1" noChangeAspect="1" noChangeArrowheads="1"/>
          </p:cNvPicPr>
          <p:nvPr>
            <p:ph idx="1"/>
          </p:nvPr>
        </p:nvPicPr>
        <p:blipFill>
          <a:blip r:embed="rId3" cstate="print"/>
          <a:srcRect l="28385" t="33432" r="7485" b="51838"/>
          <a:stretch>
            <a:fillRect/>
          </a:stretch>
        </p:blipFill>
        <p:spPr bwMode="auto">
          <a:xfrm>
            <a:off x="858715" y="4648200"/>
            <a:ext cx="6704135" cy="1143000"/>
          </a:xfrm>
          <a:prstGeom prst="rect">
            <a:avLst/>
          </a:prstGeom>
          <a:noFill/>
          <a:ln w="9525">
            <a:noFill/>
            <a:miter lim="800000"/>
            <a:headEnd/>
            <a:tailEnd/>
          </a:ln>
        </p:spPr>
      </p:pic>
      <p:sp>
        <p:nvSpPr>
          <p:cNvPr id="10" name="Title 1"/>
          <p:cNvSpPr txBox="1">
            <a:spLocks/>
          </p:cNvSpPr>
          <p:nvPr/>
        </p:nvSpPr>
        <p:spPr bwMode="auto">
          <a:xfrm>
            <a:off x="152400" y="1447800"/>
            <a:ext cx="82296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transform </a:t>
            </a: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to </a:t>
            </a:r>
            <a:r>
              <a:rPr kumimoji="0" lang="en-US" sz="320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endParaRPr lang="en-US" sz="3200" kern="0" dirty="0" smtClean="0">
              <a:solidFill>
                <a:schemeClr val="tx2"/>
              </a:solidFill>
              <a:latin typeface="Cambria Math" pitchFamily="18" charset="0"/>
              <a:ea typeface="Cambria Math" pitchFamily="18" charset="0"/>
              <a:cs typeface="Times New Roman" pitchFamily="18" charset="0"/>
            </a:endParaRPr>
          </a:p>
          <a:p>
            <a:pPr lvl="0"/>
            <a:r>
              <a:rPr lang="en-US" sz="3200" kern="0" dirty="0" smtClean="0">
                <a:solidFill>
                  <a:schemeClr val="tx2"/>
                </a:solidFill>
                <a:latin typeface="Cambria Math" pitchFamily="18" charset="0"/>
                <a:ea typeface="Cambria Math" pitchFamily="18" charset="0"/>
                <a:cs typeface="Times New Roman" pitchFamily="18" charset="0"/>
              </a:rPr>
              <a:t>starting with a Normal </a:t>
            </a:r>
            <a:r>
              <a:rPr lang="en-US" sz="3200" kern="0" dirty="0" err="1" smtClean="0">
                <a:solidFill>
                  <a:schemeClr val="tx2"/>
                </a:solidFill>
                <a:latin typeface="Cambria Math" pitchFamily="18" charset="0"/>
                <a:ea typeface="Cambria Math" pitchFamily="18" charset="0"/>
                <a:cs typeface="Times New Roman" pitchFamily="18" charset="0"/>
              </a:rPr>
              <a:t>p.d.f</a:t>
            </a:r>
            <a:r>
              <a:rPr lang="en-US" sz="3200" kern="0" dirty="0" smtClean="0">
                <a:solidFill>
                  <a:schemeClr val="tx2"/>
                </a:solidFill>
                <a:latin typeface="Cambria Math" pitchFamily="18" charset="0"/>
                <a:ea typeface="Cambria Math" pitchFamily="18" charset="0"/>
                <a:cs typeface="Times New Roman" pitchFamily="18" charset="0"/>
              </a:rPr>
              <a:t>. for </a:t>
            </a:r>
            <a:r>
              <a:rPr lang="en-US" sz="3200" i="1" kern="0" dirty="0" smtClean="0">
                <a:solidFill>
                  <a:schemeClr val="tx2"/>
                </a:solidFill>
                <a:latin typeface="Cambria Math" pitchFamily="18" charset="0"/>
                <a:ea typeface="Cambria Math" pitchFamily="18" charset="0"/>
                <a:cs typeface="Times New Roman" pitchFamily="18" charset="0"/>
              </a:rPr>
              <a:t>p</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d</a:t>
            </a:r>
            <a:r>
              <a:rPr lang="en-US" sz="3200" kern="0" dirty="0" smtClean="0">
                <a:solidFill>
                  <a:schemeClr val="tx2"/>
                </a:solidFill>
                <a:latin typeface="Cambria Math" pitchFamily="18" charset="0"/>
                <a:ea typeface="Cambria Math"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3200" kern="0" dirty="0" smtClean="0">
              <a:solidFill>
                <a:schemeClr val="tx2"/>
              </a:solidFill>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Cambria Math" pitchFamily="18" charset="0"/>
                <a:ea typeface="Cambria Math" pitchFamily="18" charset="0"/>
                <a:cs typeface="Times New Roman" pitchFamily="18" charset="0"/>
              </a:rPr>
              <a:t>and the multivariate transformation rule:</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1" name="Picture 2"/>
          <p:cNvPicPr>
            <a:picLocks noChangeAspect="1" noChangeArrowheads="1"/>
          </p:cNvPicPr>
          <p:nvPr/>
        </p:nvPicPr>
        <p:blipFill>
          <a:blip r:embed="rId3" cstate="print"/>
          <a:srcRect l="28385" t="54961" r="7485" b="26910"/>
          <a:stretch>
            <a:fillRect/>
          </a:stretch>
        </p:blipFill>
        <p:spPr bwMode="auto">
          <a:xfrm>
            <a:off x="2133600" y="5638800"/>
            <a:ext cx="5810250" cy="12192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l="28313" t="45965" r="24938" b="41997"/>
          <a:stretch>
            <a:fillRect/>
          </a:stretch>
        </p:blipFill>
        <p:spPr bwMode="auto">
          <a:xfrm>
            <a:off x="762000" y="2590800"/>
            <a:ext cx="7869382" cy="1219200"/>
          </a:xfrm>
          <a:prstGeom prst="rect">
            <a:avLst/>
          </a:prstGeom>
          <a:noFill/>
          <a:ln w="9525">
            <a:noFill/>
            <a:miter lim="800000"/>
            <a:headEnd/>
            <a:tailEnd/>
          </a:ln>
        </p:spPr>
      </p:pic>
      <p:sp>
        <p:nvSpPr>
          <p:cNvPr id="14" name="Freeform 13"/>
          <p:cNvSpPr/>
          <p:nvPr/>
        </p:nvSpPr>
        <p:spPr>
          <a:xfrm rot="12036405" flipH="1" flipV="1">
            <a:off x="7353818" y="5154731"/>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96200" y="5595936"/>
            <a:ext cx="14478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determinant</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this is not as hard as it looks</a:t>
            </a:r>
            <a:endParaRPr lang="en-US"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srcRect l="6043" t="54513" r="4060" b="27433"/>
          <a:stretch>
            <a:fillRect/>
          </a:stretch>
        </p:blipFill>
        <p:spPr bwMode="auto">
          <a:xfrm>
            <a:off x="0" y="2667000"/>
            <a:ext cx="9067800" cy="1219200"/>
          </a:xfrm>
          <a:prstGeom prst="rect">
            <a:avLst/>
          </a:prstGeom>
          <a:noFill/>
          <a:ln w="9525">
            <a:noFill/>
            <a:miter lim="800000"/>
            <a:headEnd/>
            <a:tailEnd/>
          </a:ln>
        </p:spPr>
      </p:pic>
      <p:sp>
        <p:nvSpPr>
          <p:cNvPr id="10" name="Title 1"/>
          <p:cNvSpPr txBox="1">
            <a:spLocks/>
          </p:cNvSpPr>
          <p:nvPr/>
        </p:nvSpPr>
        <p:spPr bwMode="auto">
          <a:xfrm>
            <a:off x="0" y="1828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because the </a:t>
            </a:r>
            <a:r>
              <a:rPr lang="en-US" sz="3200" kern="0" dirty="0" err="1" smtClean="0">
                <a:solidFill>
                  <a:schemeClr val="tx2"/>
                </a:solidFill>
                <a:latin typeface="Times New Roman" pitchFamily="18" charset="0"/>
                <a:ea typeface="+mj-ea"/>
                <a:cs typeface="Times New Roman" pitchFamily="18" charset="0"/>
              </a:rPr>
              <a:t>Jacobian</a:t>
            </a:r>
            <a:r>
              <a:rPr lang="en-US" sz="3200" kern="0" dirty="0" smtClean="0">
                <a:solidFill>
                  <a:schemeClr val="tx2"/>
                </a:solidFill>
                <a:latin typeface="Times New Roman" pitchFamily="18" charset="0"/>
                <a:ea typeface="+mj-ea"/>
                <a:cs typeface="Times New Roman" pitchFamily="18" charset="0"/>
              </a:rPr>
              <a:t> determinant </a:t>
            </a:r>
            <a:r>
              <a:rPr lang="en-US" sz="3200" i="1" kern="0" dirty="0" smtClean="0">
                <a:solidFill>
                  <a:schemeClr val="tx2"/>
                </a:solidFill>
                <a:latin typeface="Cambria Math" pitchFamily="18" charset="0"/>
                <a:ea typeface="Cambria Math" pitchFamily="18" charset="0"/>
                <a:cs typeface="Times New Roman" pitchFamily="18" charset="0"/>
              </a:rPr>
              <a:t>J</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 </a:t>
            </a:r>
            <a:r>
              <a:rPr lang="en-US" sz="3200" kern="0" dirty="0" smtClean="0">
                <a:solidFill>
                  <a:schemeClr val="tx2"/>
                </a:solidFill>
                <a:latin typeface="Times New Roman" pitchFamily="18" charset="0"/>
                <a:ea typeface="+mj-ea"/>
                <a:cs typeface="Times New Roman" pitchFamily="18" charset="0"/>
              </a:rPr>
              <a:t>is constant:</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bwMode="auto">
          <a:xfrm>
            <a:off x="0" y="4267200"/>
            <a:ext cx="9144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so, starting with </a:t>
            </a:r>
            <a:r>
              <a:rPr lang="en-US" sz="3200" i="1" kern="0" dirty="0" smtClean="0">
                <a:solidFill>
                  <a:schemeClr val="tx2"/>
                </a:solidFill>
                <a:latin typeface="Cambria Math" pitchFamily="18" charset="0"/>
                <a:ea typeface="Cambria Math" pitchFamily="18" charset="0"/>
                <a:cs typeface="Times New Roman" pitchFamily="18" charset="0"/>
              </a:rPr>
              <a:t>p</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d</a:t>
            </a:r>
            <a:r>
              <a:rPr lang="en-US" sz="3200" kern="0" dirty="0" smtClean="0">
                <a:solidFill>
                  <a:schemeClr val="tx2"/>
                </a:solidFill>
                <a:latin typeface="Cambria Math" pitchFamily="18" charset="0"/>
                <a:ea typeface="Cambria Math" pitchFamily="18" charset="0"/>
                <a:cs typeface="Times New Roman" pitchFamily="18" charset="0"/>
              </a:rPr>
              <a:t>), </a:t>
            </a:r>
            <a:r>
              <a:rPr lang="en-US" sz="3200" kern="0" dirty="0" smtClean="0">
                <a:solidFill>
                  <a:schemeClr val="tx2"/>
                </a:solidFill>
                <a:latin typeface="Times New Roman" pitchFamily="18" charset="0"/>
                <a:ea typeface="+mj-ea"/>
                <a:cs typeface="Times New Roman" pitchFamily="18" charset="0"/>
              </a:rPr>
              <a:t>replaces every occurrence of </a:t>
            </a:r>
            <a:r>
              <a:rPr lang="en-US" sz="3200" b="1" kern="0" dirty="0" smtClean="0">
                <a:solidFill>
                  <a:schemeClr val="tx2"/>
                </a:solidFill>
                <a:latin typeface="Cambria Math" pitchFamily="18" charset="0"/>
                <a:ea typeface="Cambria Math" pitchFamily="18" charset="0"/>
                <a:cs typeface="Times New Roman" pitchFamily="18" charset="0"/>
              </a:rPr>
              <a:t>d</a:t>
            </a:r>
            <a:r>
              <a:rPr lang="en-US" sz="3200" kern="0" dirty="0" smtClean="0">
                <a:solidFill>
                  <a:schemeClr val="tx2"/>
                </a:solidFill>
                <a:latin typeface="Times New Roman" pitchFamily="18" charset="0"/>
                <a:ea typeface="+mj-ea"/>
                <a:cs typeface="Times New Roman" pitchFamily="18" charset="0"/>
              </a:rPr>
              <a:t> with </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baseline="30000" dirty="0" smtClean="0">
                <a:solidFill>
                  <a:schemeClr val="tx2"/>
                </a:solidFill>
                <a:latin typeface="Cambria Math" pitchFamily="18" charset="0"/>
                <a:ea typeface="Cambria Math" pitchFamily="18" charset="0"/>
                <a:cs typeface="Times New Roman" pitchFamily="18" charset="0"/>
              </a:rPr>
              <a:t>-1</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Times New Roman" pitchFamily="18" charset="0"/>
                <a:ea typeface="+mj-ea"/>
                <a:cs typeface="Times New Roman" pitchFamily="18" charset="0"/>
              </a:rPr>
              <a:t> and multiply the result by </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baseline="30000" dirty="0" smtClean="0">
                <a:solidFill>
                  <a:schemeClr val="tx2"/>
                </a:solidFill>
                <a:latin typeface="Cambria Math" pitchFamily="18" charset="0"/>
                <a:ea typeface="Cambria Math" pitchFamily="18" charset="0"/>
                <a:cs typeface="Times New Roman" pitchFamily="18" charset="0"/>
              </a:rPr>
              <a:t>-1</a:t>
            </a:r>
            <a:r>
              <a:rPr lang="en-US" sz="3200" kern="0" dirty="0" smtClean="0">
                <a:solidFill>
                  <a:schemeClr val="tx2"/>
                </a:solidFill>
                <a:latin typeface="Cambria Math" pitchFamily="18" charset="0"/>
                <a:ea typeface="Cambria Math" pitchFamily="18" charset="0"/>
                <a:cs typeface="Times New Roman" pitchFamily="18" charset="0"/>
              </a:rPr>
              <a:t>|.   This yields:</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l="27196" t="50508" r="27136" b="32698"/>
          <a:stretch>
            <a:fillRect/>
          </a:stretch>
        </p:blipFill>
        <p:spPr bwMode="auto">
          <a:xfrm>
            <a:off x="1066800" y="1981200"/>
            <a:ext cx="7389091" cy="1600200"/>
          </a:xfrm>
          <a:prstGeom prst="rect">
            <a:avLst/>
          </a:prstGeom>
          <a:noFill/>
          <a:ln w="9525">
            <a:noFill/>
            <a:miter lim="800000"/>
            <a:headEnd/>
            <a:tailEnd/>
          </a:ln>
        </p:spPr>
      </p:pic>
      <p:sp>
        <p:nvSpPr>
          <p:cNvPr id="5" name="Rectangle 4"/>
          <p:cNvSpPr/>
          <p:nvPr/>
        </p:nvSpPr>
        <p:spPr>
          <a:xfrm>
            <a:off x="228600" y="2286000"/>
            <a:ext cx="1055097" cy="523220"/>
          </a:xfrm>
          <a:prstGeom prst="rect">
            <a:avLst/>
          </a:prstGeom>
        </p:spPr>
        <p:txBody>
          <a:bodyPr wrap="none">
            <a:spAutoFit/>
          </a:bodyPr>
          <a:lstStyle/>
          <a:p>
            <a:r>
              <a:rPr lang="en-US" sz="2800" i="1" kern="0" dirty="0" smtClean="0">
                <a:solidFill>
                  <a:schemeClr val="tx2"/>
                </a:solidFill>
                <a:latin typeface="Cambria Math" pitchFamily="18" charset="0"/>
                <a:ea typeface="Cambria Math" pitchFamily="18" charset="0"/>
                <a:cs typeface="Times New Roman" pitchFamily="18" charset="0"/>
              </a:rPr>
              <a:t>p</a:t>
            </a:r>
            <a:r>
              <a:rPr lang="en-US" sz="2800" kern="0" dirty="0" smtClean="0">
                <a:solidFill>
                  <a:schemeClr val="tx2"/>
                </a:solidFill>
                <a:latin typeface="Cambria Math" pitchFamily="18" charset="0"/>
                <a:ea typeface="Cambria Math" pitchFamily="18" charset="0"/>
                <a:cs typeface="Times New Roman" pitchFamily="18" charset="0"/>
              </a:rPr>
              <a:t>(</a:t>
            </a:r>
            <a:r>
              <a:rPr lang="en-US" sz="2800" b="1" kern="0" dirty="0" smtClean="0">
                <a:solidFill>
                  <a:schemeClr val="tx2"/>
                </a:solidFill>
                <a:latin typeface="Cambria Math" pitchFamily="18" charset="0"/>
                <a:ea typeface="Cambria Math" pitchFamily="18" charset="0"/>
                <a:cs typeface="Times New Roman" pitchFamily="18" charset="0"/>
              </a:rPr>
              <a:t>m</a:t>
            </a:r>
            <a:r>
              <a:rPr lang="en-US" sz="2800" kern="0" dirty="0" smtClean="0">
                <a:solidFill>
                  <a:schemeClr val="tx2"/>
                </a:solidFill>
                <a:latin typeface="Cambria Math" pitchFamily="18" charset="0"/>
                <a:ea typeface="Cambria Math" pitchFamily="18" charset="0"/>
                <a:cs typeface="Times New Roman" pitchFamily="18" charset="0"/>
              </a:rPr>
              <a:t>) </a:t>
            </a:r>
            <a:endParaRPr lang="en-US" sz="2800" dirty="0"/>
          </a:p>
        </p:txBody>
      </p:sp>
      <p:pic>
        <p:nvPicPr>
          <p:cNvPr id="17411" name="Picture 3"/>
          <p:cNvPicPr>
            <a:picLocks noChangeAspect="1" noChangeArrowheads="1"/>
          </p:cNvPicPr>
          <p:nvPr/>
        </p:nvPicPr>
        <p:blipFill>
          <a:blip r:embed="rId3" cstate="print"/>
          <a:srcRect l="36190" t="49596" r="36508" b="39622"/>
          <a:stretch>
            <a:fillRect/>
          </a:stretch>
        </p:blipFill>
        <p:spPr bwMode="auto">
          <a:xfrm>
            <a:off x="2133600" y="4456093"/>
            <a:ext cx="4648200" cy="1080977"/>
          </a:xfrm>
          <a:prstGeom prst="rect">
            <a:avLst/>
          </a:prstGeom>
          <a:noFill/>
          <a:ln w="9525">
            <a:noFill/>
            <a:miter lim="800000"/>
            <a:headEnd/>
            <a:tailEnd/>
          </a:ln>
        </p:spPr>
      </p:pic>
      <p:sp>
        <p:nvSpPr>
          <p:cNvPr id="7" name="Rectangle 6"/>
          <p:cNvSpPr/>
          <p:nvPr/>
        </p:nvSpPr>
        <p:spPr>
          <a:xfrm>
            <a:off x="1143000" y="3743980"/>
            <a:ext cx="1059906" cy="523220"/>
          </a:xfrm>
          <a:prstGeom prst="rect">
            <a:avLst/>
          </a:prstGeom>
        </p:spPr>
        <p:txBody>
          <a:bodyPr wrap="none">
            <a:spAutoFit/>
          </a:bodyPr>
          <a:lstStyle/>
          <a:p>
            <a:r>
              <a:rPr lang="en-US" sz="2800" kern="0" dirty="0" smtClean="0">
                <a:solidFill>
                  <a:schemeClr val="tx2"/>
                </a:solidFill>
                <a:latin typeface="Times New Roman" pitchFamily="18" charset="0"/>
                <a:ea typeface="Cambria Math" pitchFamily="18" charset="0"/>
                <a:cs typeface="Times New Roman" pitchFamily="18" charset="0"/>
              </a:rPr>
              <a:t>where</a:t>
            </a:r>
            <a:endParaRPr lang="en-US" sz="2800" dirty="0">
              <a:latin typeface="Times New Roman" pitchFamily="18" charset="0"/>
              <a:cs typeface="Times New Roman" pitchFamily="18" charset="0"/>
            </a:endParaRPr>
          </a:p>
        </p:txBody>
      </p:sp>
      <p:sp>
        <p:nvSpPr>
          <p:cNvPr id="8" name="Freeform 7"/>
          <p:cNvSpPr/>
          <p:nvPr/>
        </p:nvSpPr>
        <p:spPr>
          <a:xfrm rot="12036405" flipH="1" flipV="1">
            <a:off x="4991619" y="5419824"/>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562600" y="5599093"/>
            <a:ext cx="2362199" cy="954107"/>
          </a:xfrm>
          <a:prstGeom prst="rect">
            <a:avLst/>
          </a:prstGeom>
          <a:noFill/>
        </p:spPr>
        <p:txBody>
          <a:bodyPr wrap="square" rtlCol="0">
            <a:spAutoFit/>
          </a:bodyPr>
          <a:lstStyle/>
          <a:p>
            <a:pPr algn="ctr"/>
            <a:r>
              <a:rPr lang="en-US" sz="2800" dirty="0" smtClean="0">
                <a:solidFill>
                  <a:srgbClr val="FF0000"/>
                </a:solidFill>
                <a:latin typeface="Times New Roman" pitchFamily="18" charset="0"/>
                <a:ea typeface="Cambria Math" pitchFamily="18" charset="0"/>
                <a:cs typeface="Times New Roman" pitchFamily="18" charset="0"/>
              </a:rPr>
              <a:t>rule for error propagation</a:t>
            </a:r>
            <a:endParaRPr lang="en-US" sz="2800" i="1" dirty="0">
              <a:solidFill>
                <a:srgbClr val="FF0000"/>
              </a:solidFill>
              <a:latin typeface="Cambria Math" pitchFamily="18" charset="0"/>
              <a:ea typeface="Cambria Math" pitchFamily="18" charset="0"/>
              <a:cs typeface="Times New Roman" pitchFamily="18" charset="0"/>
            </a:endParaRPr>
          </a:p>
        </p:txBody>
      </p:sp>
      <p:sp>
        <p:nvSpPr>
          <p:cNvPr id="10" name="Title 1"/>
          <p:cNvSpPr>
            <a:spLocks noGrp="1"/>
          </p:cNvSpPr>
          <p:nvPr>
            <p:ph type="title"/>
          </p:nvPr>
        </p:nvSpPr>
        <p:spPr>
          <a:xfrm>
            <a:off x="533400" y="304800"/>
            <a:ext cx="8229600" cy="11430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for model parameters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example</a:t>
            </a:r>
            <a:endParaRPr lang="en-US" dirty="0">
              <a:latin typeface="Times New Roman" pitchFamily="18" charset="0"/>
              <a:cs typeface="Times New Roman" pitchFamily="18" charset="0"/>
            </a:endParaRPr>
          </a:p>
        </p:txBody>
      </p:sp>
      <p:grpSp>
        <p:nvGrpSpPr>
          <p:cNvPr id="20" name="Group 19"/>
          <p:cNvGrpSpPr/>
          <p:nvPr/>
        </p:nvGrpSpPr>
        <p:grpSpPr>
          <a:xfrm>
            <a:off x="1371600" y="1745769"/>
            <a:ext cx="2209800" cy="1676400"/>
            <a:chOff x="1371600" y="2286000"/>
            <a:chExt cx="2209800" cy="1676400"/>
          </a:xfrm>
        </p:grpSpPr>
        <p:sp>
          <p:nvSpPr>
            <p:cNvPr id="10" name="Rectangle 9"/>
            <p:cNvSpPr/>
            <p:nvPr/>
          </p:nvSpPr>
          <p:spPr>
            <a:xfrm>
              <a:off x="2276472" y="3352800"/>
              <a:ext cx="3810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22860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52600" y="3505200"/>
              <a:ext cx="1447800" cy="457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0800000">
              <a:off x="1371600" y="3200400"/>
              <a:ext cx="22098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28864" y="3562352"/>
              <a:ext cx="352425" cy="333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036022">
              <a:off x="2474119" y="3659981"/>
              <a:ext cx="152400" cy="4571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181632" y="1136169"/>
            <a:ext cx="2209800" cy="2286000"/>
            <a:chOff x="4267200" y="1676400"/>
            <a:chExt cx="2209800" cy="2286000"/>
          </a:xfrm>
        </p:grpSpPr>
        <p:sp>
          <p:nvSpPr>
            <p:cNvPr id="6" name="Rectangle 5"/>
            <p:cNvSpPr/>
            <p:nvPr/>
          </p:nvSpPr>
          <p:spPr>
            <a:xfrm>
              <a:off x="4648200" y="16764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72072" y="3352800"/>
              <a:ext cx="3810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48200" y="22860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48200" y="3505200"/>
              <a:ext cx="1447800" cy="457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4267200" y="3200400"/>
              <a:ext cx="22098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24464" y="3562352"/>
              <a:ext cx="352425" cy="333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167890">
              <a:off x="5393531" y="3721893"/>
              <a:ext cx="152400" cy="4571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1"/>
          <p:cNvSpPr txBox="1">
            <a:spLocks/>
          </p:cNvSpPr>
          <p:nvPr/>
        </p:nvSpPr>
        <p:spPr bwMode="auto">
          <a:xfrm>
            <a:off x="866776" y="3409952"/>
            <a:ext cx="32766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measurement</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1: weight of A</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3" name="TextBox 22"/>
          <p:cNvSpPr txBox="1"/>
          <p:nvPr/>
        </p:nvSpPr>
        <p:spPr>
          <a:xfrm>
            <a:off x="2162176" y="17552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sp>
        <p:nvSpPr>
          <p:cNvPr id="24" name="TextBox 23"/>
          <p:cNvSpPr txBox="1"/>
          <p:nvPr/>
        </p:nvSpPr>
        <p:spPr>
          <a:xfrm>
            <a:off x="6000752" y="17981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sp>
        <p:nvSpPr>
          <p:cNvPr id="25" name="TextBox 24"/>
          <p:cNvSpPr txBox="1"/>
          <p:nvPr/>
        </p:nvSpPr>
        <p:spPr>
          <a:xfrm>
            <a:off x="6019800" y="9906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sp>
        <p:nvSpPr>
          <p:cNvPr id="26" name="Title 1"/>
          <p:cNvSpPr txBox="1">
            <a:spLocks/>
          </p:cNvSpPr>
          <p:nvPr/>
        </p:nvSpPr>
        <p:spPr bwMode="auto">
          <a:xfrm>
            <a:off x="4691064" y="3200400"/>
            <a:ext cx="3276600" cy="2286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d</a:t>
            </a:r>
            <a:r>
              <a:rPr lang="en-US" sz="2800" i="1" kern="0" baseline="-25000" dirty="0" smtClean="0">
                <a:solidFill>
                  <a:schemeClr val="tx2"/>
                </a:solidFill>
                <a:latin typeface="Cambria Math" pitchFamily="18" charset="0"/>
                <a:ea typeface="Cambria Math"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measurement</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2: combined weight of A and B</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7" name="Title 1"/>
          <p:cNvSpPr txBox="1">
            <a:spLocks/>
          </p:cNvSpPr>
          <p:nvPr/>
        </p:nvSpPr>
        <p:spPr bwMode="auto">
          <a:xfrm>
            <a:off x="0" y="5334000"/>
            <a:ext cx="91440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suppose the measurements are </a:t>
            </a:r>
            <a:r>
              <a:rPr lang="en-US" sz="2800" kern="0" dirty="0" smtClean="0">
                <a:solidFill>
                  <a:schemeClr val="tx2"/>
                </a:solidFill>
                <a:latin typeface="Times New Roman" pitchFamily="18" charset="0"/>
                <a:ea typeface="Cambria Math" pitchFamily="18" charset="0"/>
                <a:cs typeface="Times New Roman" pitchFamily="18" charset="0"/>
              </a:rPr>
              <a:t>uncorrelated and that  both have the same variance, </a:t>
            </a:r>
            <a:r>
              <a:rPr lang="el-GR" sz="2800" kern="0" dirty="0" smtClean="0">
                <a:solidFill>
                  <a:schemeClr val="tx2"/>
                </a:solidFill>
                <a:latin typeface="Cambria Math"/>
                <a:ea typeface="Cambria Math"/>
                <a:cs typeface="Times New Roman" pitchFamily="18" charset="0"/>
              </a:rPr>
              <a:t>σ</a:t>
            </a:r>
            <a:r>
              <a:rPr lang="en-US" sz="2800" kern="0" baseline="-25000" dirty="0" smtClean="0">
                <a:solidFill>
                  <a:schemeClr val="tx2"/>
                </a:solidFill>
                <a:latin typeface="Times New Roman" pitchFamily="18" charset="0"/>
                <a:ea typeface="Cambria Math" pitchFamily="18" charset="0"/>
                <a:cs typeface="Times New Roman" pitchFamily="18" charset="0"/>
              </a:rPr>
              <a:t>d</a:t>
            </a:r>
            <a:r>
              <a:rPr lang="en-US" sz="2800" kern="0" baseline="30000" dirty="0" smtClean="0">
                <a:solidFill>
                  <a:schemeClr val="tx2"/>
                </a:solidFill>
                <a:latin typeface="Times New Roman" pitchFamily="18" charset="0"/>
                <a:ea typeface="Cambria Math" pitchFamily="18" charset="0"/>
                <a:cs typeface="Times New Roman" pitchFamily="18" charset="0"/>
              </a:rPr>
              <a:t>2</a:t>
            </a:r>
            <a:endParaRPr kumimoji="0" lang="en-US" sz="2800" b="0" u="none" strike="noStrike" kern="0" cap="none" spc="0" normalizeH="0" baseline="3000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latin typeface="Times New Roman" pitchFamily="18" charset="0"/>
                <a:cs typeface="Times New Roman" pitchFamily="18" charset="0"/>
              </a:rPr>
              <a:t>model parameters</a:t>
            </a:r>
            <a:endParaRPr lang="en-US" dirty="0">
              <a:latin typeface="Times New Roman" pitchFamily="18" charset="0"/>
              <a:cs typeface="Times New Roman" pitchFamily="18" charset="0"/>
            </a:endParaRPr>
          </a:p>
        </p:txBody>
      </p:sp>
      <p:sp>
        <p:nvSpPr>
          <p:cNvPr id="22" name="Title 1"/>
          <p:cNvSpPr txBox="1">
            <a:spLocks/>
          </p:cNvSpPr>
          <p:nvPr/>
        </p:nvSpPr>
        <p:spPr bwMode="auto">
          <a:xfrm>
            <a:off x="0" y="1066800"/>
            <a:ext cx="2133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weight</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of B</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30" name="Group 29"/>
          <p:cNvGrpSpPr/>
          <p:nvPr/>
        </p:nvGrpSpPr>
        <p:grpSpPr>
          <a:xfrm>
            <a:off x="4800600" y="2362200"/>
            <a:ext cx="1447800" cy="838200"/>
            <a:chOff x="4343400" y="2279169"/>
            <a:chExt cx="1447800" cy="838200"/>
          </a:xfrm>
        </p:grpSpPr>
        <p:sp>
          <p:nvSpPr>
            <p:cNvPr id="15" name="Rectangle 14"/>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81520" y="23315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31" name="Group 30"/>
          <p:cNvGrpSpPr/>
          <p:nvPr/>
        </p:nvGrpSpPr>
        <p:grpSpPr>
          <a:xfrm>
            <a:off x="2667000" y="1295400"/>
            <a:ext cx="1447800" cy="769441"/>
            <a:chOff x="4343400" y="1524000"/>
            <a:chExt cx="1447800" cy="769441"/>
          </a:xfrm>
        </p:grpSpPr>
        <p:sp>
          <p:nvSpPr>
            <p:cNvPr id="6" name="Rectangle 5"/>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sp>
        <p:nvSpPr>
          <p:cNvPr id="26" name="Title 1"/>
          <p:cNvSpPr txBox="1">
            <a:spLocks/>
          </p:cNvSpPr>
          <p:nvPr/>
        </p:nvSpPr>
        <p:spPr bwMode="auto">
          <a:xfrm>
            <a:off x="0" y="2895600"/>
            <a:ext cx="259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1</a:t>
            </a:r>
            <a:r>
              <a:rPr lang="en-US" sz="2800" i="1" kern="0" dirty="0" smtClean="0">
                <a:solidFill>
                  <a:schemeClr val="tx2"/>
                </a:solidFill>
                <a:latin typeface="Cambria Math" pitchFamily="18" charset="0"/>
                <a:ea typeface="Cambria Math" pitchFamily="18" charset="0"/>
                <a:cs typeface="Times New Roman" pitchFamily="18" charset="0"/>
              </a:rPr>
              <a:t> = d</a:t>
            </a:r>
            <a:r>
              <a:rPr lang="en-US" sz="2800" i="1" kern="0" baseline="-25000" dirty="0" smtClean="0">
                <a:solidFill>
                  <a:schemeClr val="tx2"/>
                </a:solidFill>
                <a:latin typeface="Cambria Math" pitchFamily="18" charset="0"/>
                <a:ea typeface="Cambria Math" pitchFamily="18" charset="0"/>
                <a:cs typeface="Times New Roman" pitchFamily="18" charset="0"/>
              </a:rPr>
              <a:t>2 </a:t>
            </a:r>
            <a:r>
              <a:rPr lang="en-US" sz="2800" i="1" kern="0" dirty="0" smtClean="0">
                <a:solidFill>
                  <a:schemeClr val="tx2"/>
                </a:solidFill>
                <a:latin typeface="Cambria Math" pitchFamily="18" charset="0"/>
                <a:ea typeface="Cambria Math" pitchFamily="18" charset="0"/>
                <a:cs typeface="Times New Roman" pitchFamily="18" charset="0"/>
              </a:rPr>
              <a:t>– d</a:t>
            </a:r>
            <a:r>
              <a:rPr lang="en-US" sz="2800" i="1" kern="0" baseline="-25000" dirty="0" smtClean="0">
                <a:solidFill>
                  <a:schemeClr val="tx2"/>
                </a:solidFill>
                <a:latin typeface="Cambria Math" pitchFamily="18" charset="0"/>
                <a:ea typeface="Cambria Math" pitchFamily="18" charset="0"/>
                <a:cs typeface="Times New Roman" pitchFamily="18" charset="0"/>
              </a:rPr>
              <a:t>1</a:t>
            </a:r>
          </a:p>
        </p:txBody>
      </p:sp>
      <p:sp>
        <p:nvSpPr>
          <p:cNvPr id="28" name="Title 1"/>
          <p:cNvSpPr txBox="1">
            <a:spLocks/>
          </p:cNvSpPr>
          <p:nvPr/>
        </p:nvSpPr>
        <p:spPr bwMode="auto">
          <a:xfrm>
            <a:off x="8915400" y="4495800"/>
            <a:ext cx="32766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1</a:t>
            </a:r>
          </a:p>
        </p:txBody>
      </p:sp>
      <p:grpSp>
        <p:nvGrpSpPr>
          <p:cNvPr id="32" name="Group 31"/>
          <p:cNvGrpSpPr/>
          <p:nvPr/>
        </p:nvGrpSpPr>
        <p:grpSpPr>
          <a:xfrm>
            <a:off x="4800600" y="1295400"/>
            <a:ext cx="1447800" cy="769441"/>
            <a:chOff x="4343400" y="1524000"/>
            <a:chExt cx="1447800" cy="769441"/>
          </a:xfrm>
        </p:grpSpPr>
        <p:sp>
          <p:nvSpPr>
            <p:cNvPr id="33" name="Rectangle 32"/>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sp>
        <p:nvSpPr>
          <p:cNvPr id="35" name="Title 1"/>
          <p:cNvSpPr txBox="1">
            <a:spLocks/>
          </p:cNvSpPr>
          <p:nvPr/>
        </p:nvSpPr>
        <p:spPr bwMode="auto">
          <a:xfrm>
            <a:off x="4138612" y="1447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7" name="Title 1"/>
          <p:cNvSpPr txBox="1">
            <a:spLocks/>
          </p:cNvSpPr>
          <p:nvPr/>
        </p:nvSpPr>
        <p:spPr bwMode="auto">
          <a:xfrm>
            <a:off x="0" y="4419600"/>
            <a:ext cx="2133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weight</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of B</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smtClean="0">
                <a:solidFill>
                  <a:schemeClr val="tx2"/>
                </a:solidFill>
                <a:latin typeface="Times New Roman" pitchFamily="18" charset="0"/>
                <a:ea typeface="Cambria Math" pitchFamily="18" charset="0"/>
                <a:cs typeface="Times New Roman" pitchFamily="18" charset="0"/>
              </a:rPr>
              <a:t>minus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weight of A</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38" name="Group 37"/>
          <p:cNvGrpSpPr/>
          <p:nvPr/>
        </p:nvGrpSpPr>
        <p:grpSpPr>
          <a:xfrm>
            <a:off x="2667000" y="5042940"/>
            <a:ext cx="1447800" cy="838200"/>
            <a:chOff x="4343400" y="2279169"/>
            <a:chExt cx="1447800" cy="838200"/>
          </a:xfrm>
        </p:grpSpPr>
        <p:sp>
          <p:nvSpPr>
            <p:cNvPr id="39" name="Rectangle 38"/>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781520" y="23315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41" name="Group 40"/>
          <p:cNvGrpSpPr/>
          <p:nvPr/>
        </p:nvGrpSpPr>
        <p:grpSpPr>
          <a:xfrm>
            <a:off x="2667000" y="4038600"/>
            <a:ext cx="1447800" cy="769441"/>
            <a:chOff x="4343400" y="1524000"/>
            <a:chExt cx="1447800" cy="769441"/>
          </a:xfrm>
        </p:grpSpPr>
        <p:sp>
          <p:nvSpPr>
            <p:cNvPr id="42" name="Rectangle 41"/>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grpSp>
        <p:nvGrpSpPr>
          <p:cNvPr id="44" name="Group 43"/>
          <p:cNvGrpSpPr/>
          <p:nvPr/>
        </p:nvGrpSpPr>
        <p:grpSpPr>
          <a:xfrm>
            <a:off x="6934200" y="3810000"/>
            <a:ext cx="1447800" cy="838200"/>
            <a:chOff x="1752600" y="2202969"/>
            <a:chExt cx="1447800" cy="838200"/>
          </a:xfrm>
        </p:grpSpPr>
        <p:sp>
          <p:nvSpPr>
            <p:cNvPr id="45" name="Rectangle 44"/>
            <p:cNvSpPr/>
            <p:nvPr/>
          </p:nvSpPr>
          <p:spPr>
            <a:xfrm>
              <a:off x="1752600" y="22029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162176" y="22124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48" name="Group 47"/>
          <p:cNvGrpSpPr/>
          <p:nvPr/>
        </p:nvGrpSpPr>
        <p:grpSpPr>
          <a:xfrm>
            <a:off x="6934200" y="5029200"/>
            <a:ext cx="1447800" cy="855145"/>
            <a:chOff x="1752600" y="2126769"/>
            <a:chExt cx="1447800" cy="855145"/>
          </a:xfrm>
        </p:grpSpPr>
        <p:sp>
          <p:nvSpPr>
            <p:cNvPr id="49" name="Rectangle 48"/>
            <p:cNvSpPr/>
            <p:nvPr/>
          </p:nvSpPr>
          <p:spPr>
            <a:xfrm>
              <a:off x="1752600" y="21267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162176" y="22124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51" name="Group 50"/>
          <p:cNvGrpSpPr/>
          <p:nvPr/>
        </p:nvGrpSpPr>
        <p:grpSpPr>
          <a:xfrm>
            <a:off x="6834188" y="1850030"/>
            <a:ext cx="1447800" cy="838200"/>
            <a:chOff x="1752600" y="2202969"/>
            <a:chExt cx="1447800" cy="838200"/>
          </a:xfrm>
        </p:grpSpPr>
        <p:sp>
          <p:nvSpPr>
            <p:cNvPr id="52" name="Rectangle 51"/>
            <p:cNvSpPr/>
            <p:nvPr/>
          </p:nvSpPr>
          <p:spPr>
            <a:xfrm>
              <a:off x="1752600" y="22029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162176" y="2212473"/>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sp>
        <p:nvSpPr>
          <p:cNvPr id="54" name="Title 1"/>
          <p:cNvSpPr txBox="1">
            <a:spLocks/>
          </p:cNvSpPr>
          <p:nvPr/>
        </p:nvSpPr>
        <p:spPr bwMode="auto">
          <a:xfrm>
            <a:off x="6172200" y="1905008"/>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5" name="Title 1"/>
          <p:cNvSpPr txBox="1">
            <a:spLocks/>
          </p:cNvSpPr>
          <p:nvPr/>
        </p:nvSpPr>
        <p:spPr bwMode="auto">
          <a:xfrm>
            <a:off x="3001780" y="4572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6" name="Title 1"/>
          <p:cNvSpPr txBox="1">
            <a:spLocks/>
          </p:cNvSpPr>
          <p:nvPr/>
        </p:nvSpPr>
        <p:spPr bwMode="auto">
          <a:xfrm>
            <a:off x="5167860" y="1858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nvGrpSpPr>
          <p:cNvPr id="57" name="Group 56"/>
          <p:cNvGrpSpPr/>
          <p:nvPr/>
        </p:nvGrpSpPr>
        <p:grpSpPr>
          <a:xfrm>
            <a:off x="4852988" y="5029200"/>
            <a:ext cx="1447800" cy="838200"/>
            <a:chOff x="4343400" y="2279169"/>
            <a:chExt cx="1447800" cy="838200"/>
          </a:xfrm>
        </p:grpSpPr>
        <p:sp>
          <p:nvSpPr>
            <p:cNvPr id="58" name="Rectangle 57"/>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781520" y="2331545"/>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endParaRPr lang="en-US" sz="4400" dirty="0">
                <a:latin typeface="Times New Roman" pitchFamily="18" charset="0"/>
                <a:cs typeface="Times New Roman" pitchFamily="18" charset="0"/>
              </a:endParaRPr>
            </a:p>
          </p:txBody>
        </p:sp>
      </p:grpSp>
      <p:grpSp>
        <p:nvGrpSpPr>
          <p:cNvPr id="60" name="Group 59"/>
          <p:cNvGrpSpPr/>
          <p:nvPr/>
        </p:nvGrpSpPr>
        <p:grpSpPr>
          <a:xfrm>
            <a:off x="4852988" y="3962400"/>
            <a:ext cx="1447800" cy="769441"/>
            <a:chOff x="4343400" y="1524000"/>
            <a:chExt cx="1447800" cy="769441"/>
          </a:xfrm>
        </p:grpSpPr>
        <p:sp>
          <p:nvSpPr>
            <p:cNvPr id="61" name="Rectangle 60"/>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00568" y="1524000"/>
              <a:ext cx="7620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a:t>
              </a:r>
              <a:endParaRPr lang="en-US" sz="4400" dirty="0">
                <a:latin typeface="Times New Roman" pitchFamily="18" charset="0"/>
                <a:cs typeface="Times New Roman" pitchFamily="18" charset="0"/>
              </a:endParaRPr>
            </a:p>
          </p:txBody>
        </p:sp>
      </p:grpSp>
      <p:sp>
        <p:nvSpPr>
          <p:cNvPr id="63" name="Title 1"/>
          <p:cNvSpPr txBox="1">
            <a:spLocks/>
          </p:cNvSpPr>
          <p:nvPr/>
        </p:nvSpPr>
        <p:spPr bwMode="auto">
          <a:xfrm>
            <a:off x="4114800" y="4572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4" name="Title 1"/>
          <p:cNvSpPr txBox="1">
            <a:spLocks/>
          </p:cNvSpPr>
          <p:nvPr/>
        </p:nvSpPr>
        <p:spPr bwMode="auto">
          <a:xfrm>
            <a:off x="5220248" y="4525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5" name="Title 1"/>
          <p:cNvSpPr txBox="1">
            <a:spLocks/>
          </p:cNvSpPr>
          <p:nvPr/>
        </p:nvSpPr>
        <p:spPr bwMode="auto">
          <a:xfrm>
            <a:off x="6248400" y="4495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6" name="Title 1"/>
          <p:cNvSpPr txBox="1">
            <a:spLocks/>
          </p:cNvSpPr>
          <p:nvPr/>
        </p:nvSpPr>
        <p:spPr bwMode="auto">
          <a:xfrm>
            <a:off x="7239000" y="4525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7" name="Title 1"/>
          <p:cNvSpPr txBox="1">
            <a:spLocks/>
          </p:cNvSpPr>
          <p:nvPr/>
        </p:nvSpPr>
        <p:spPr bwMode="auto">
          <a:xfrm>
            <a:off x="0" y="6019800"/>
            <a:ext cx="259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smtClean="0">
                <a:solidFill>
                  <a:schemeClr val="tx2"/>
                </a:solidFill>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2</a:t>
            </a:r>
            <a:r>
              <a:rPr lang="en-US" sz="2800" i="1" kern="0" dirty="0" smtClean="0">
                <a:solidFill>
                  <a:schemeClr val="tx2"/>
                </a:solidFill>
                <a:latin typeface="Cambria Math" pitchFamily="18" charset="0"/>
                <a:ea typeface="Cambria Math" pitchFamily="18" charset="0"/>
                <a:cs typeface="Times New Roman" pitchFamily="18" charset="0"/>
              </a:rPr>
              <a:t> = d</a:t>
            </a:r>
            <a:r>
              <a:rPr lang="en-US" sz="2800" i="1" kern="0" baseline="-25000" dirty="0" smtClean="0">
                <a:solidFill>
                  <a:schemeClr val="tx2"/>
                </a:solidFill>
                <a:latin typeface="Cambria Math" pitchFamily="18" charset="0"/>
                <a:ea typeface="Cambria Math" pitchFamily="18" charset="0"/>
                <a:cs typeface="Times New Roman" pitchFamily="18" charset="0"/>
              </a:rPr>
              <a:t>2 </a:t>
            </a:r>
            <a:r>
              <a:rPr lang="en-US" sz="2800" i="1" kern="0" dirty="0" smtClean="0">
                <a:solidFill>
                  <a:schemeClr val="tx2"/>
                </a:solidFill>
                <a:latin typeface="Cambria Math" pitchFamily="18" charset="0"/>
                <a:ea typeface="Cambria Math" pitchFamily="18" charset="0"/>
                <a:cs typeface="Times New Roman" pitchFamily="18" charset="0"/>
              </a:rPr>
              <a:t>– 2d</a:t>
            </a:r>
            <a:r>
              <a:rPr lang="en-US" sz="2800" i="1" kern="0" baseline="-25000" dirty="0" smtClean="0">
                <a:solidFill>
                  <a:schemeClr val="tx2"/>
                </a:solidFill>
                <a:latin typeface="Cambria Math" pitchFamily="18" charset="0"/>
                <a:ea typeface="Cambria Math" pitchFamily="18" charset="0"/>
                <a:cs typeface="Times New Roman" pitchFamily="18" charset="0"/>
              </a:rPr>
              <a:t>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3352800"/>
          </a:xfrm>
        </p:spPr>
        <p:txBody>
          <a:bodyPr/>
          <a:lstStyle/>
          <a:p>
            <a:r>
              <a:rPr lang="en-US" dirty="0" smtClean="0">
                <a:latin typeface="Times New Roman" pitchFamily="18" charset="0"/>
                <a:ea typeface="Cambria Math" pitchFamily="18" charset="0"/>
                <a:cs typeface="Times New Roman" pitchFamily="18" charset="0"/>
              </a:rPr>
              <a:t>linear rule relating model parameters to data</a:t>
            </a:r>
            <a:r>
              <a:rPr lang="en-US" b="1" dirty="0" smtClean="0">
                <a:latin typeface="Cambria Math" pitchFamily="18" charset="0"/>
                <a:ea typeface="Cambria Math" pitchFamily="18" charset="0"/>
                <a:cs typeface="Times New Roman" pitchFamily="18" charset="0"/>
              </a:rPr>
              <a:t/>
            </a:r>
            <a:br>
              <a:rPr lang="en-US" b="1" dirty="0" smtClean="0">
                <a:latin typeface="Cambria Math" pitchFamily="18" charset="0"/>
                <a:ea typeface="Cambria Math" pitchFamily="18" charset="0"/>
                <a:cs typeface="Times New Roman" pitchFamily="18" charset="0"/>
              </a:rPr>
            </a:br>
            <a:r>
              <a:rPr lang="en-US" b="1" dirty="0" smtClean="0">
                <a:latin typeface="Cambria Math" pitchFamily="18" charset="0"/>
                <a:ea typeface="Cambria Math" pitchFamily="18" charset="0"/>
                <a:cs typeface="Times New Roman" pitchFamily="18" charset="0"/>
              </a:rPr>
              <a:t/>
            </a:r>
            <a:br>
              <a:rPr lang="en-US" b="1" dirty="0" smtClean="0">
                <a:latin typeface="Cambria Math" pitchFamily="18" charset="0"/>
                <a:ea typeface="Cambria Math" pitchFamily="18" charset="0"/>
                <a:cs typeface="Times New Roman" pitchFamily="18" charset="0"/>
              </a:rPr>
            </a:br>
            <a:r>
              <a:rPr lang="en-US" b="1" dirty="0" smtClean="0">
                <a:latin typeface="Cambria Math" pitchFamily="18" charset="0"/>
                <a:ea typeface="Cambria Math" pitchFamily="18" charset="0"/>
                <a:cs typeface="Times New Roman" pitchFamily="18" charset="0"/>
              </a:rPr>
              <a:t>m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 M d</a:t>
            </a:r>
            <a:br>
              <a:rPr lang="en-US" b="1" dirty="0" smtClean="0">
                <a:latin typeface="Cambria Math" pitchFamily="18" charset="0"/>
                <a:ea typeface="Cambria Math"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with</a:t>
            </a:r>
            <a:endParaRPr lang="en-US"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cstate="print"/>
          <a:srcRect l="58071" t="31309" r="19771" b="55735"/>
          <a:stretch>
            <a:fillRect/>
          </a:stretch>
        </p:blipFill>
        <p:spPr bwMode="auto">
          <a:xfrm>
            <a:off x="2819400" y="4724400"/>
            <a:ext cx="3683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latin typeface="Times New Roman" pitchFamily="18" charset="0"/>
                <a:cs typeface="Times New Roman" pitchFamily="18" charset="0"/>
              </a:rPr>
              <a:t>so the means of the model parameters are</a:t>
            </a:r>
            <a:endParaRPr lang="en-US"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cstate="print"/>
          <a:srcRect l="10697" t="36707" r="35053" b="52497"/>
          <a:stretch>
            <a:fillRect/>
          </a:stretch>
        </p:blipFill>
        <p:spPr bwMode="auto">
          <a:xfrm>
            <a:off x="228600" y="3071824"/>
            <a:ext cx="865632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latin typeface="Times New Roman" pitchFamily="18" charset="0"/>
                <a:cs typeface="Times New Roman" pitchFamily="18" charset="0"/>
              </a:rPr>
              <a:t>and the covariance matrix is</a:t>
            </a:r>
            <a:endParaRPr lang="en-US"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cstate="print"/>
          <a:srcRect l="15473" t="70444" r="39160" b="16736"/>
          <a:stretch>
            <a:fillRect/>
          </a:stretch>
        </p:blipFill>
        <p:spPr bwMode="auto">
          <a:xfrm>
            <a:off x="238120" y="3048000"/>
            <a:ext cx="8763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4495800"/>
          </a:xfrm>
        </p:spPr>
        <p:txBody>
          <a:bodyPr/>
          <a:lstStyle/>
          <a:p>
            <a:r>
              <a:rPr lang="en-US" sz="3200" dirty="0" smtClean="0"/>
              <a:t/>
            </a:r>
            <a:br>
              <a:rPr lang="en-US" sz="3200" dirty="0" smtClean="0"/>
            </a:br>
            <a:r>
              <a:rPr lang="en-US" sz="3200" dirty="0" smtClean="0">
                <a:latin typeface="Times New Roman" pitchFamily="18" charset="0"/>
                <a:cs typeface="Times New Roman" pitchFamily="18" charset="0"/>
              </a:rPr>
              <a:t>model parameters are correlated, even though data are uncorrelated</a:t>
            </a:r>
            <a:br>
              <a:rPr lang="en-US" sz="3200" dirty="0" smtClean="0">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bad</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variance of model parameters different than </a:t>
            </a:r>
            <a:r>
              <a:rPr lang="en-US" sz="3200" dirty="0" smtClean="0">
                <a:solidFill>
                  <a:srgbClr val="FF3300"/>
                </a:solidFill>
                <a:latin typeface="Times New Roman" pitchFamily="18" charset="0"/>
                <a:cs typeface="Times New Roman" pitchFamily="18" charset="0"/>
              </a:rPr>
              <a:t>variance of data</a:t>
            </a:r>
            <a:br>
              <a:rPr lang="en-US" sz="3200" dirty="0" smtClean="0">
                <a:solidFill>
                  <a:srgbClr val="FF3300"/>
                </a:solidFill>
                <a:latin typeface="Times New Roman" pitchFamily="18" charset="0"/>
                <a:cs typeface="Times New Roman" pitchFamily="18" charset="0"/>
              </a:rPr>
            </a:br>
            <a:r>
              <a:rPr lang="en-US" sz="3200" dirty="0" smtClean="0">
                <a:solidFill>
                  <a:srgbClr val="FF3300"/>
                </a:solidFill>
                <a:latin typeface="Times New Roman" pitchFamily="18" charset="0"/>
                <a:cs typeface="Times New Roman" pitchFamily="18" charset="0"/>
              </a:rPr>
              <a:t>bad if bigger</a:t>
            </a:r>
            <a:r>
              <a:rPr lang="en-US" sz="3200" dirty="0" smtClean="0">
                <a:latin typeface="Times New Roman" pitchFamily="18" charset="0"/>
                <a:cs typeface="Times New Roman" pitchFamily="18" charset="0"/>
              </a:rPr>
              <a:t>, </a:t>
            </a:r>
            <a:r>
              <a:rPr lang="en-US" sz="3200" dirty="0" smtClean="0">
                <a:solidFill>
                  <a:srgbClr val="92D050"/>
                </a:solidFill>
                <a:latin typeface="Times New Roman" pitchFamily="18" charset="0"/>
                <a:cs typeface="Times New Roman" pitchFamily="18" charset="0"/>
              </a:rPr>
              <a:t>good if smaller</a:t>
            </a:r>
            <a:r>
              <a:rPr lang="en-US" dirty="0" smtClean="0"/>
              <a:t/>
            </a:r>
            <a:br>
              <a:rPr lang="en-US" dirty="0" smtClean="0"/>
            </a:br>
            <a:endParaRPr lang="en-US" dirty="0"/>
          </a:p>
        </p:txBody>
      </p:sp>
      <p:pic>
        <p:nvPicPr>
          <p:cNvPr id="19458" name="Picture 2"/>
          <p:cNvPicPr>
            <a:picLocks noChangeAspect="1" noChangeArrowheads="1"/>
          </p:cNvPicPr>
          <p:nvPr/>
        </p:nvPicPr>
        <p:blipFill>
          <a:blip r:embed="rId3" cstate="print"/>
          <a:srcRect l="15473" t="70444" r="39160" b="16736"/>
          <a:stretch>
            <a:fillRect/>
          </a:stretch>
        </p:blipFill>
        <p:spPr bwMode="auto">
          <a:xfrm>
            <a:off x="228600" y="304800"/>
            <a:ext cx="8763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lstStyle/>
          <a:p>
            <a:pPr marL="0" algn="ctr">
              <a:buNone/>
            </a:pPr>
            <a:r>
              <a:rPr lang="en-US" dirty="0" smtClean="0">
                <a:latin typeface="Times New Roman" pitchFamily="18" charset="0"/>
                <a:cs typeface="Times New Roman" pitchFamily="18" charset="0"/>
              </a:rPr>
              <a:t>example</a:t>
            </a:r>
          </a:p>
          <a:p>
            <a:pPr marL="0" algn="ctr">
              <a:buNone/>
            </a:pPr>
            <a:r>
              <a:rPr lang="en-US" dirty="0" smtClean="0">
                <a:latin typeface="Times New Roman" pitchFamily="18" charset="0"/>
                <a:cs typeface="Times New Roman" pitchFamily="18" charset="0"/>
              </a:rPr>
              <a:t>100 birds live on an island</a:t>
            </a:r>
          </a:p>
          <a:p>
            <a:pPr marL="0" algn="ctr">
              <a:buNone/>
            </a:pPr>
            <a:endParaRPr lang="en-US" dirty="0" smtClean="0">
              <a:latin typeface="Times New Roman" pitchFamily="18" charset="0"/>
              <a:cs typeface="Times New Roman" pitchFamily="18" charset="0"/>
            </a:endParaRPr>
          </a:p>
          <a:p>
            <a:pPr marL="0" algn="ctr">
              <a:buNone/>
            </a:pPr>
            <a:endParaRPr lang="en-US" dirty="0" smtClean="0">
              <a:latin typeface="Times New Roman" pitchFamily="18" charset="0"/>
              <a:cs typeface="Times New Roman" pitchFamily="18" charset="0"/>
            </a:endParaRPr>
          </a:p>
          <a:p>
            <a:pPr marL="0" algn="ctr">
              <a:buNone/>
            </a:pPr>
            <a:r>
              <a:rPr lang="en-US" dirty="0" smtClean="0">
                <a:latin typeface="Times New Roman" pitchFamily="18" charset="0"/>
                <a:cs typeface="Times New Roman" pitchFamily="18" charset="0"/>
              </a:rPr>
              <a:t>30 tan pigeons</a:t>
            </a:r>
          </a:p>
          <a:p>
            <a:pPr marL="0" algn="ctr">
              <a:buNone/>
            </a:pPr>
            <a:r>
              <a:rPr lang="en-US" dirty="0" smtClean="0">
                <a:latin typeface="Times New Roman" pitchFamily="18" charset="0"/>
                <a:cs typeface="Times New Roman" pitchFamily="18" charset="0"/>
              </a:rPr>
              <a:t>20 white pigeons</a:t>
            </a:r>
          </a:p>
          <a:p>
            <a:pPr marL="0" algn="ctr">
              <a:buNone/>
            </a:pPr>
            <a:r>
              <a:rPr lang="en-US" dirty="0" smtClean="0">
                <a:latin typeface="Times New Roman" pitchFamily="18" charset="0"/>
                <a:cs typeface="Times New Roman" pitchFamily="18" charset="0"/>
              </a:rPr>
              <a:t>10 tan gulls</a:t>
            </a:r>
          </a:p>
          <a:p>
            <a:pPr marL="0" algn="ctr">
              <a:buNone/>
            </a:pPr>
            <a:r>
              <a:rPr lang="en-US" dirty="0" smtClean="0">
                <a:latin typeface="Times New Roman" pitchFamily="18" charset="0"/>
                <a:cs typeface="Times New Roman" pitchFamily="18" charset="0"/>
              </a:rPr>
              <a:t> 40 white gulls</a:t>
            </a:r>
          </a:p>
          <a:p>
            <a:pPr marL="0" algn="ctr">
              <a:buNone/>
            </a:pPr>
            <a:endParaRPr lang="en-US" dirty="0" smtClean="0">
              <a:latin typeface="Times New Roman" pitchFamily="18" charset="0"/>
              <a:cs typeface="Times New Roman" pitchFamily="18" charset="0"/>
            </a:endParaRPr>
          </a:p>
          <a:p>
            <a:pPr marL="0" algn="ctr">
              <a:buNone/>
            </a:pPr>
            <a:r>
              <a:rPr lang="en-US" dirty="0" smtClean="0">
                <a:latin typeface="Times New Roman" pitchFamily="18" charset="0"/>
                <a:cs typeface="Times New Roman" pitchFamily="18" charset="0"/>
              </a:rPr>
              <a:t>treat the species and color of the birds as random variables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1000" y="1057870"/>
            <a:ext cx="8458200" cy="4414111"/>
            <a:chOff x="1376620" y="1326975"/>
            <a:chExt cx="5786180" cy="3002272"/>
          </a:xfrm>
        </p:grpSpPr>
        <p:pic>
          <p:nvPicPr>
            <p:cNvPr id="1026" name="Picture 2"/>
            <p:cNvPicPr>
              <a:picLocks noChangeAspect="1" noChangeArrowheads="1"/>
            </p:cNvPicPr>
            <p:nvPr/>
          </p:nvPicPr>
          <p:blipFill>
            <a:blip r:embed="rId3" cstate="print"/>
            <a:srcRect/>
            <a:stretch>
              <a:fillRect/>
            </a:stretch>
          </p:blipFill>
          <p:spPr bwMode="auto">
            <a:xfrm>
              <a:off x="4580466" y="1836003"/>
              <a:ext cx="2039392" cy="195297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811797" y="1779512"/>
              <a:ext cx="2046218" cy="2057400"/>
            </a:xfrm>
            <a:prstGeom prst="rect">
              <a:avLst/>
            </a:prstGeom>
            <a:noFill/>
            <a:ln w="9525">
              <a:noFill/>
              <a:miter lim="800000"/>
              <a:headEnd/>
              <a:tailEnd/>
            </a:ln>
          </p:spPr>
        </p:pic>
        <p:sp>
          <p:nvSpPr>
            <p:cNvPr id="18" name="TextBox 17"/>
            <p:cNvSpPr txBox="1"/>
            <p:nvPr/>
          </p:nvSpPr>
          <p:spPr>
            <a:xfrm>
              <a:off x="1676400" y="3969604"/>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721519" y="2867084"/>
              <a:ext cx="22717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1833026"/>
              <a:ext cx="2324100" cy="29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19175" y="1378803"/>
              <a:ext cx="990426" cy="31400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p(d</a:t>
              </a:r>
              <a:r>
                <a:rPr lang="en-US" sz="2400" i="1" baseline="-250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cxnSp>
          <p:nvCxnSpPr>
            <p:cNvPr id="26" name="Straight Connector 25"/>
            <p:cNvCxnSpPr/>
            <p:nvPr/>
          </p:nvCxnSpPr>
          <p:spPr>
            <a:xfrm rot="5400000">
              <a:off x="3736191" y="1781234"/>
              <a:ext cx="90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38313" y="3741003"/>
              <a:ext cx="119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76620" y="3555566"/>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39" name="TextBox 38"/>
            <p:cNvSpPr txBox="1"/>
            <p:nvPr/>
          </p:nvSpPr>
          <p:spPr>
            <a:xfrm>
              <a:off x="1428748" y="1637942"/>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46" name="TextBox 45"/>
            <p:cNvSpPr txBox="1"/>
            <p:nvPr/>
          </p:nvSpPr>
          <p:spPr>
            <a:xfrm>
              <a:off x="3565986" y="1326976"/>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47" name="TextBox 46"/>
            <p:cNvSpPr txBox="1"/>
            <p:nvPr/>
          </p:nvSpPr>
          <p:spPr>
            <a:xfrm>
              <a:off x="1741514" y="1326975"/>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48" name="TextBox 47"/>
            <p:cNvSpPr txBox="1"/>
            <p:nvPr/>
          </p:nvSpPr>
          <p:spPr>
            <a:xfrm>
              <a:off x="3878752" y="1430631"/>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50" name="TextBox 49"/>
            <p:cNvSpPr txBox="1"/>
            <p:nvPr/>
          </p:nvSpPr>
          <p:spPr>
            <a:xfrm>
              <a:off x="4419600" y="3973377"/>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51" name="Straight Arrow Connector 50"/>
            <p:cNvCxnSpPr/>
            <p:nvPr/>
          </p:nvCxnSpPr>
          <p:spPr>
            <a:xfrm rot="5400000">
              <a:off x="3464719" y="2870857"/>
              <a:ext cx="22717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0" y="1836799"/>
              <a:ext cx="2324100" cy="29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257800" y="1382577"/>
              <a:ext cx="990600" cy="31400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p(m</a:t>
              </a:r>
              <a:r>
                <a:rPr lang="en-US" sz="2400" i="1" baseline="-250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cxnSp>
          <p:nvCxnSpPr>
            <p:cNvPr id="54" name="Straight Connector 53"/>
            <p:cNvCxnSpPr/>
            <p:nvPr/>
          </p:nvCxnSpPr>
          <p:spPr>
            <a:xfrm rot="5400000">
              <a:off x="6479391" y="1785007"/>
              <a:ext cx="90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81513" y="3744776"/>
              <a:ext cx="119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087263" y="3555567"/>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7" name="TextBox 56"/>
            <p:cNvSpPr txBox="1"/>
            <p:nvPr/>
          </p:nvSpPr>
          <p:spPr>
            <a:xfrm>
              <a:off x="4087263" y="1689770"/>
              <a:ext cx="533400" cy="355870"/>
            </a:xfrm>
            <a:prstGeom prst="rect">
              <a:avLst/>
            </a:prstGeom>
            <a:noFill/>
          </p:spPr>
          <p:txBody>
            <a:bodyPr wrap="square" rtlCol="0">
              <a:spAutoFit/>
            </a:bodyPr>
            <a:lstStyle/>
            <a:p>
              <a:r>
                <a:rPr lang="en-US" sz="2800" i="1" dirty="0" smtClean="0">
                  <a:latin typeface="Symbol" pitchFamily="18" charset="2"/>
                  <a:cs typeface="Times New Roman" pitchFamily="18" charset="0"/>
                </a:rPr>
                <a:t>-</a:t>
              </a:r>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8" name="TextBox 57"/>
            <p:cNvSpPr txBox="1"/>
            <p:nvPr/>
          </p:nvSpPr>
          <p:spPr>
            <a:xfrm>
              <a:off x="6224501" y="1378804"/>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9" name="TextBox 58"/>
            <p:cNvSpPr txBox="1"/>
            <p:nvPr/>
          </p:nvSpPr>
          <p:spPr>
            <a:xfrm>
              <a:off x="4347902" y="1378803"/>
              <a:ext cx="533400" cy="355870"/>
            </a:xfrm>
            <a:prstGeom prst="rect">
              <a:avLst/>
            </a:prstGeom>
            <a:noFill/>
          </p:spPr>
          <p:txBody>
            <a:bodyPr wrap="square" rtlCol="0">
              <a:spAutoFit/>
            </a:bodyPr>
            <a:lstStyle/>
            <a:p>
              <a:r>
                <a:rPr lang="en-US" sz="2800" i="1" dirty="0" smtClean="0">
                  <a:latin typeface="Symbol" pitchFamily="18" charset="2"/>
                  <a:cs typeface="Times New Roman" pitchFamily="18" charset="0"/>
                </a:rPr>
                <a:t>-</a:t>
              </a:r>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62" name="TextBox 61"/>
            <p:cNvSpPr txBox="1"/>
            <p:nvPr/>
          </p:nvSpPr>
          <p:spPr>
            <a:xfrm>
              <a:off x="6629400" y="1458777"/>
              <a:ext cx="533400" cy="35587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grpSp>
      <p:sp>
        <p:nvSpPr>
          <p:cNvPr id="28" name="Rectangle 27"/>
          <p:cNvSpPr/>
          <p:nvPr/>
        </p:nvSpPr>
        <p:spPr>
          <a:xfrm>
            <a:off x="5029200" y="5706070"/>
            <a:ext cx="3276600" cy="923330"/>
          </a:xfrm>
          <a:prstGeom prst="rect">
            <a:avLst/>
          </a:prstGeom>
        </p:spPr>
        <p:txBody>
          <a:bodyPr wrap="square">
            <a:spAutoFit/>
          </a:bodyPr>
          <a:lstStyle/>
          <a:p>
            <a:r>
              <a:rPr lang="en-US" i="1" dirty="0" smtClean="0">
                <a:latin typeface="Times New Roman" pitchFamily="18" charset="0"/>
                <a:cs typeface="Times New Roman" pitchFamily="18" charset="0"/>
              </a:rPr>
              <a:t>The model parameters, (m</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m</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have mean (10, -5), variance (10, 25) and covariance,15. </a:t>
            </a:r>
            <a:endParaRPr lang="en-US" dirty="0">
              <a:latin typeface="Times New Roman" pitchFamily="18" charset="0"/>
              <a:cs typeface="Times New Roman" pitchFamily="18" charset="0"/>
            </a:endParaRPr>
          </a:p>
        </p:txBody>
      </p:sp>
      <p:sp>
        <p:nvSpPr>
          <p:cNvPr id="29" name="Rectangle 28"/>
          <p:cNvSpPr/>
          <p:nvPr/>
        </p:nvSpPr>
        <p:spPr>
          <a:xfrm>
            <a:off x="1143000" y="5706070"/>
            <a:ext cx="2819400" cy="923330"/>
          </a:xfrm>
          <a:prstGeom prst="rect">
            <a:avLst/>
          </a:prstGeom>
        </p:spPr>
        <p:txBody>
          <a:bodyPr wrap="square">
            <a:spAutoFit/>
          </a:bodyPr>
          <a:lstStyle/>
          <a:p>
            <a:r>
              <a:rPr lang="en-US" dirty="0" smtClean="0">
                <a:latin typeface="Times New Roman" pitchFamily="18" charset="0"/>
                <a:cs typeface="Times New Roman" pitchFamily="18" charset="0"/>
              </a:rPr>
              <a:t>The data, </a:t>
            </a:r>
            <a:r>
              <a:rPr lang="en-US" i="1" dirty="0" smtClean="0">
                <a:latin typeface="Times New Roman" pitchFamily="18" charset="0"/>
                <a:cs typeface="Times New Roman" pitchFamily="18" charset="0"/>
              </a:rPr>
              <a:t>(d</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d</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have mean (15, 25), variance (5, 5) and zero covariance</a:t>
            </a:r>
            <a:endParaRPr lang="en-US" dirty="0">
              <a:latin typeface="Times New Roman" pitchFamily="18" charset="0"/>
              <a:cs typeface="Times New Roman" pitchFamily="18" charset="0"/>
            </a:endParaRPr>
          </a:p>
        </p:txBody>
      </p:sp>
      <p:sp>
        <p:nvSpPr>
          <p:cNvPr id="3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 with specific</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values of </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and </a:t>
            </a:r>
            <a:r>
              <a:rPr kumimoji="0" lang="el-GR"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σ</a:t>
            </a:r>
            <a:r>
              <a:rPr kumimoji="0" lang="en-US" sz="32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32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2" name="Straight Connector 31"/>
          <p:cNvCxnSpPr/>
          <p:nvPr/>
        </p:nvCxnSpPr>
        <p:spPr>
          <a:xfrm>
            <a:off x="6477000" y="37624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1143000" y="2438400"/>
          <a:ext cx="7162800" cy="3810000"/>
        </p:xfrm>
        <a:graphic>
          <a:graphicData uri="http://schemas.openxmlformats.org/drawingml/2006/table">
            <a:tbl>
              <a:tblPr firstRow="1" bandRow="1">
                <a:tableStyleId>{073A0DAA-6AF3-43AB-8588-CEC1D06C72B9}</a:tableStyleId>
              </a:tblPr>
              <a:tblGrid>
                <a:gridCol w="2387600"/>
                <a:gridCol w="2387600"/>
                <a:gridCol w="2387600"/>
              </a:tblGrid>
              <a:tr h="1336396">
                <a:tc>
                  <a:txBody>
                    <a:bodyPr/>
                    <a:lstStyle/>
                    <a:p>
                      <a:pPr algn="ct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smtClean="0">
                          <a:solidFill>
                            <a:schemeClr val="tx1"/>
                          </a:solidFill>
                          <a:latin typeface="Times New Roman" pitchFamily="18" charset="0"/>
                          <a:cs typeface="Times New Roman" pitchFamily="18" charset="0"/>
                        </a:rPr>
                        <a:t>tan, t</a:t>
                      </a:r>
                      <a:endParaRPr lang="en-US" sz="40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smtClean="0">
                          <a:solidFill>
                            <a:schemeClr val="tx1"/>
                          </a:solidFill>
                          <a:latin typeface="Times New Roman" pitchFamily="18" charset="0"/>
                          <a:cs typeface="Times New Roman" pitchFamily="18" charset="0"/>
                        </a:rPr>
                        <a:t>white, w</a:t>
                      </a:r>
                      <a:endParaRPr lang="en-US" sz="40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36396">
                <a:tc>
                  <a:txBody>
                    <a:bodyPr/>
                    <a:lstStyle/>
                    <a:p>
                      <a:pPr algn="ctr"/>
                      <a:r>
                        <a:rPr lang="en-US" sz="4000" dirty="0" smtClean="0">
                          <a:solidFill>
                            <a:schemeClr val="tx1"/>
                          </a:solidFill>
                          <a:latin typeface="Times New Roman" pitchFamily="18" charset="0"/>
                          <a:cs typeface="Times New Roman" pitchFamily="18" charset="0"/>
                        </a:rPr>
                        <a:t>pigeon, p</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30%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20%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37208">
                <a:tc>
                  <a:txBody>
                    <a:bodyPr/>
                    <a:lstStyle/>
                    <a:p>
                      <a:pPr algn="ctr"/>
                      <a:r>
                        <a:rPr lang="en-US" sz="4000" dirty="0" smtClean="0">
                          <a:solidFill>
                            <a:schemeClr val="tx1"/>
                          </a:solidFill>
                          <a:latin typeface="Times New Roman" pitchFamily="18" charset="0"/>
                          <a:cs typeface="Times New Roman" pitchFamily="18" charset="0"/>
                        </a:rPr>
                        <a:t>gull, g</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10%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smtClean="0">
                          <a:solidFill>
                            <a:schemeClr val="tx1"/>
                          </a:solidFill>
                          <a:latin typeface="Times New Roman" pitchFamily="18" charset="0"/>
                          <a:cs typeface="Times New Roman" pitchFamily="18" charset="0"/>
                        </a:rPr>
                        <a:t>40%</a:t>
                      </a: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3505200" y="1600200"/>
            <a:ext cx="4742725"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color, c</a:t>
            </a:r>
            <a:endParaRPr lang="en-US" sz="4000" dirty="0">
              <a:latin typeface="Times New Roman" pitchFamily="18" charset="0"/>
              <a:cs typeface="Times New Roman" pitchFamily="18" charset="0"/>
            </a:endParaRPr>
          </a:p>
        </p:txBody>
      </p:sp>
      <p:sp>
        <p:nvSpPr>
          <p:cNvPr id="54" name="TextBox 53"/>
          <p:cNvSpPr txBox="1"/>
          <p:nvPr/>
        </p:nvSpPr>
        <p:spPr>
          <a:xfrm rot="16200000">
            <a:off x="-663182" y="4625583"/>
            <a:ext cx="2643851"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species, s</a:t>
            </a:r>
            <a:endParaRPr lang="en-US" sz="4000" dirty="0">
              <a:latin typeface="Times New Roman" pitchFamily="18" charset="0"/>
              <a:cs typeface="Times New Roman" pitchFamily="18" charset="0"/>
            </a:endParaRPr>
          </a:p>
        </p:txBody>
      </p:sp>
      <p:sp>
        <p:nvSpPr>
          <p:cNvPr id="6" name="TextBox 5"/>
          <p:cNvSpPr txBox="1"/>
          <p:nvPr/>
        </p:nvSpPr>
        <p:spPr>
          <a:xfrm>
            <a:off x="685800" y="228600"/>
            <a:ext cx="7086600" cy="707886"/>
          </a:xfrm>
          <a:prstGeom prst="rect">
            <a:avLst/>
          </a:prstGeom>
          <a:noFill/>
        </p:spPr>
        <p:txBody>
          <a:bodyPr wrap="square" rtlCol="0">
            <a:spAutoFit/>
          </a:bodyPr>
          <a:lstStyle/>
          <a:p>
            <a:r>
              <a:rPr lang="en-US" sz="4000" dirty="0" smtClean="0">
                <a:latin typeface="Times New Roman" pitchFamily="18" charset="0"/>
                <a:ea typeface="Cambria Math" pitchFamily="18" charset="0"/>
                <a:cs typeface="Times New Roman" pitchFamily="18" charset="0"/>
              </a:rPr>
              <a:t>Joint Probability, </a:t>
            </a:r>
            <a:r>
              <a:rPr lang="en-US" sz="4000" i="1" dirty="0" smtClean="0">
                <a:latin typeface="Cambria Math" pitchFamily="18" charset="0"/>
                <a:ea typeface="Cambria Math" pitchFamily="18" charset="0"/>
                <a:cs typeface="Times New Roman" pitchFamily="18" charset="0"/>
              </a:rPr>
              <a:t>P(</a:t>
            </a:r>
            <a:r>
              <a:rPr lang="en-US" sz="4000" i="1" dirty="0" err="1" smtClean="0">
                <a:latin typeface="Cambria Math" pitchFamily="18" charset="0"/>
                <a:ea typeface="Cambria Math" pitchFamily="18" charset="0"/>
                <a:cs typeface="Times New Roman" pitchFamily="18" charset="0"/>
              </a:rPr>
              <a:t>s,c</a:t>
            </a:r>
            <a:r>
              <a:rPr lang="en-US" sz="4000" i="1" dirty="0" smtClean="0">
                <a:latin typeface="Cambria Math" pitchFamily="18" charset="0"/>
                <a:ea typeface="Cambria Math" pitchFamily="18" charset="0"/>
                <a:cs typeface="Times New Roman" pitchFamily="18" charset="0"/>
              </a:rPr>
              <a:t>)</a:t>
            </a:r>
            <a:endParaRPr lang="en-US" sz="4000" dirty="0">
              <a:latin typeface="Cambria Math" pitchFamily="18" charset="0"/>
              <a:ea typeface="Cambria Math" pitchFamily="18" charset="0"/>
              <a:cs typeface="Times New Roman" pitchFamily="18" charset="0"/>
            </a:endParaRPr>
          </a:p>
        </p:txBody>
      </p:sp>
      <p:sp>
        <p:nvSpPr>
          <p:cNvPr id="7" name="TextBox 6"/>
          <p:cNvSpPr txBox="1"/>
          <p:nvPr/>
        </p:nvSpPr>
        <p:spPr>
          <a:xfrm>
            <a:off x="3505200" y="952496"/>
            <a:ext cx="5257800" cy="369332"/>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that a bird has a species, s, and a color, c.</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Times New Roman" pitchFamily="18" charset="0"/>
                <a:cs typeface="Times New Roman" pitchFamily="18" charset="0"/>
              </a:rPr>
              <a:t>probabilities must add up to 100%</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4216" t="47036" r="14117" b="36864"/>
          <a:stretch>
            <a:fillRect/>
          </a:stretch>
        </p:blipFill>
        <p:spPr bwMode="auto">
          <a:xfrm>
            <a:off x="1066800" y="3276600"/>
            <a:ext cx="709507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1877199" y="3124200"/>
          <a:ext cx="2743200" cy="1219199"/>
        </p:xfrm>
        <a:graphic>
          <a:graphicData uri="http://schemas.openxmlformats.org/drawingml/2006/table">
            <a:tbl>
              <a:tblPr firstRow="1" bandRow="1">
                <a:tableStyleId>{073A0DAA-6AF3-43AB-8588-CEC1D06C72B9}</a:tableStyleId>
              </a:tblPr>
              <a:tblGrid>
                <a:gridCol w="914400"/>
                <a:gridCol w="914400"/>
                <a:gridCol w="914400"/>
              </a:tblGrid>
              <a:tr h="443345">
                <a:tc>
                  <a:txBody>
                    <a:body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Times New Roman" pitchFamily="18" charset="0"/>
                          <a:cs typeface="Times New Roman" pitchFamily="18" charset="0"/>
                        </a:rPr>
                        <a:t>tan, </a:t>
                      </a:r>
                      <a:r>
                        <a:rPr lang="en-US" sz="1200" b="0" i="1" dirty="0" smtClean="0">
                          <a:solidFill>
                            <a:schemeClr val="tx1"/>
                          </a:solidFill>
                          <a:latin typeface="Times New Roman" pitchFamily="18" charset="0"/>
                          <a:cs typeface="Times New Roman" pitchFamily="18" charset="0"/>
                        </a:rPr>
                        <a:t>t</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Times New Roman" pitchFamily="18" charset="0"/>
                          <a:cs typeface="Times New Roman" pitchFamily="18" charset="0"/>
                        </a:rPr>
                        <a:t>white, </a:t>
                      </a:r>
                      <a:r>
                        <a:rPr lang="en-US" sz="1200" b="0" i="1" dirty="0" smtClean="0">
                          <a:solidFill>
                            <a:schemeClr val="tx1"/>
                          </a:solidFill>
                          <a:latin typeface="Times New Roman" pitchFamily="18" charset="0"/>
                          <a:cs typeface="Times New Roman" pitchFamily="18" charset="0"/>
                        </a:rPr>
                        <a:t>w</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dirty="0" smtClean="0">
                          <a:solidFill>
                            <a:schemeClr val="tx1"/>
                          </a:solidFill>
                          <a:latin typeface="Times New Roman" pitchFamily="18" charset="0"/>
                          <a:cs typeface="Times New Roman" pitchFamily="18" charset="0"/>
                        </a:rPr>
                        <a:t>pigeon, </a:t>
                      </a:r>
                      <a:r>
                        <a:rPr lang="en-US" sz="1200" i="1" dirty="0" smtClean="0">
                          <a:solidFill>
                            <a:schemeClr val="tx1"/>
                          </a:solidFill>
                          <a:latin typeface="Times New Roman" pitchFamily="18" charset="0"/>
                          <a:cs typeface="Times New Roman" pitchFamily="18" charset="0"/>
                        </a:rPr>
                        <a:t>p</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30%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20%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dirty="0" smtClean="0">
                          <a:solidFill>
                            <a:schemeClr val="tx1"/>
                          </a:solidFill>
                          <a:latin typeface="Times New Roman" pitchFamily="18" charset="0"/>
                          <a:cs typeface="Times New Roman" pitchFamily="18" charset="0"/>
                        </a:rPr>
                        <a:t>gull, </a:t>
                      </a:r>
                      <a:r>
                        <a:rPr lang="en-US" sz="1200" i="1" dirty="0" smtClean="0">
                          <a:solidFill>
                            <a:schemeClr val="tx1"/>
                          </a:solidFill>
                          <a:latin typeface="Times New Roman" pitchFamily="18" charset="0"/>
                          <a:cs typeface="Times New Roman" pitchFamily="18" charset="0"/>
                        </a:rPr>
                        <a:t>g</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10%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solidFill>
                            <a:schemeClr val="tx1"/>
                          </a:solidFill>
                          <a:latin typeface="Times New Roman" pitchFamily="18" charset="0"/>
                          <a:cs typeface="Times New Roman" pitchFamily="18" charset="0"/>
                        </a:rPr>
                        <a:t>40%</a:t>
                      </a:r>
                      <a:endParaRPr lang="en-US" sz="120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3324999" y="2743200"/>
            <a:ext cx="685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color,</a:t>
            </a:r>
            <a:r>
              <a:rPr lang="en-US" sz="1200" i="1" dirty="0" smtClean="0">
                <a:latin typeface="Times New Roman" pitchFamily="18" charset="0"/>
                <a:cs typeface="Times New Roman" pitchFamily="18" charset="0"/>
              </a:rPr>
              <a:t> c</a:t>
            </a:r>
            <a:endParaRPr lang="en-US" sz="1200" i="1" dirty="0">
              <a:latin typeface="Times New Roman" pitchFamily="18" charset="0"/>
              <a:cs typeface="Times New Roman" pitchFamily="18" charset="0"/>
            </a:endParaRPr>
          </a:p>
        </p:txBody>
      </p:sp>
      <p:sp>
        <p:nvSpPr>
          <p:cNvPr id="54" name="TextBox 53"/>
          <p:cNvSpPr txBox="1"/>
          <p:nvPr/>
        </p:nvSpPr>
        <p:spPr>
          <a:xfrm rot="16200000">
            <a:off x="1205299" y="3717801"/>
            <a:ext cx="914401"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species, </a:t>
            </a:r>
            <a:r>
              <a:rPr lang="en-US" sz="1200" i="1" dirty="0" smtClean="0">
                <a:latin typeface="Times New Roman" pitchFamily="18" charset="0"/>
                <a:cs typeface="Times New Roman" pitchFamily="18" charset="0"/>
              </a:rPr>
              <a:t>s</a:t>
            </a:r>
            <a:endParaRPr lang="en-US" sz="1200" i="1" dirty="0">
              <a:latin typeface="Times New Roman" pitchFamily="18" charset="0"/>
              <a:cs typeface="Times New Roman" pitchFamily="18" charset="0"/>
            </a:endParaRPr>
          </a:p>
        </p:txBody>
      </p:sp>
      <p:graphicFrame>
        <p:nvGraphicFramePr>
          <p:cNvPr id="55" name="Table 54"/>
          <p:cNvGraphicFramePr>
            <a:graphicFrameLocks noGrp="1"/>
          </p:cNvGraphicFramePr>
          <p:nvPr/>
        </p:nvGraphicFramePr>
        <p:xfrm>
          <a:off x="5610999" y="3124200"/>
          <a:ext cx="1828800" cy="1219199"/>
        </p:xfrm>
        <a:graphic>
          <a:graphicData uri="http://schemas.openxmlformats.org/drawingml/2006/table">
            <a:tbl>
              <a:tblPr firstRow="1" bandRow="1">
                <a:tableStyleId>{073A0DAA-6AF3-43AB-8588-CEC1D06C72B9}</a:tableStyleId>
              </a:tblPr>
              <a:tblGrid>
                <a:gridCol w="914400"/>
                <a:gridCol w="914400"/>
              </a:tblGrid>
              <a:tr h="443345">
                <a:tc>
                  <a:txBody>
                    <a:bodyPr/>
                    <a:lstStyle/>
                    <a:p>
                      <a:pPr algn="ctr"/>
                      <a:endParaRPr lang="en-US"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b="0" dirty="0" smtClean="0">
                          <a:solidFill>
                            <a:schemeClr val="tx1"/>
                          </a:solidFill>
                          <a:latin typeface="Times New Roman" pitchFamily="18" charset="0"/>
                          <a:cs typeface="Times New Roman" pitchFamily="18" charset="0"/>
                        </a:rPr>
                        <a:t>pigeon, </a:t>
                      </a:r>
                      <a:r>
                        <a:rPr lang="en-US" sz="1200" b="0" i="1" dirty="0" smtClean="0">
                          <a:solidFill>
                            <a:schemeClr val="tx1"/>
                          </a:solidFill>
                          <a:latin typeface="Times New Roman" pitchFamily="18" charset="0"/>
                          <a:cs typeface="Times New Roman" pitchFamily="18" charset="0"/>
                        </a:rPr>
                        <a:t>p</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latin typeface="Times New Roman" pitchFamily="18" charset="0"/>
                          <a:cs typeface="Times New Roman" pitchFamily="18" charset="0"/>
                        </a:rPr>
                        <a:t>50%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b="0" dirty="0" smtClean="0">
                          <a:solidFill>
                            <a:schemeClr val="tx1"/>
                          </a:solidFill>
                          <a:latin typeface="Times New Roman" pitchFamily="18" charset="0"/>
                          <a:cs typeface="Times New Roman" pitchFamily="18" charset="0"/>
                        </a:rPr>
                        <a:t>gull, </a:t>
                      </a:r>
                      <a:r>
                        <a:rPr lang="en-US" sz="1200" b="0" i="1" dirty="0" smtClean="0">
                          <a:solidFill>
                            <a:schemeClr val="tx1"/>
                          </a:solidFill>
                          <a:latin typeface="Times New Roman" pitchFamily="18" charset="0"/>
                          <a:cs typeface="Times New Roman" pitchFamily="18" charset="0"/>
                        </a:rPr>
                        <a:t>g</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latin typeface="Times New Roman" pitchFamily="18" charset="0"/>
                          <a:cs typeface="Times New Roman" pitchFamily="18" charset="0"/>
                        </a:rPr>
                        <a:t>50%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7" name="TextBox 56"/>
          <p:cNvSpPr txBox="1"/>
          <p:nvPr/>
        </p:nvSpPr>
        <p:spPr>
          <a:xfrm>
            <a:off x="1877199" y="2743200"/>
            <a:ext cx="6858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a:t>
            </a:r>
            <a:r>
              <a:rPr lang="en-US" sz="1200" i="1" dirty="0" err="1" smtClean="0">
                <a:latin typeface="Times New Roman" pitchFamily="18" charset="0"/>
                <a:cs typeface="Times New Roman" pitchFamily="18" charset="0"/>
              </a:rPr>
              <a:t>s,c</a:t>
            </a:r>
            <a:r>
              <a:rPr lang="en-US" sz="1200" i="1" dirty="0" smtClean="0">
                <a:latin typeface="Times New Roman" pitchFamily="18" charset="0"/>
                <a:cs typeface="Times New Roman" pitchFamily="18" charset="0"/>
              </a:rPr>
              <a:t>)</a:t>
            </a:r>
            <a:endParaRPr lang="en-US" sz="1200" i="1" dirty="0">
              <a:latin typeface="Times New Roman" pitchFamily="18" charset="0"/>
              <a:cs typeface="Times New Roman" pitchFamily="18" charset="0"/>
            </a:endParaRPr>
          </a:p>
        </p:txBody>
      </p:sp>
      <p:sp>
        <p:nvSpPr>
          <p:cNvPr id="58" name="TextBox 57"/>
          <p:cNvSpPr txBox="1"/>
          <p:nvPr/>
        </p:nvSpPr>
        <p:spPr>
          <a:xfrm>
            <a:off x="5534799" y="2743200"/>
            <a:ext cx="6858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P(s)</a:t>
            </a:r>
            <a:endParaRPr lang="en-US" sz="1200" i="1" dirty="0">
              <a:latin typeface="Times New Roman" pitchFamily="18" charset="0"/>
              <a:cs typeface="Times New Roman" pitchFamily="18" charset="0"/>
            </a:endParaRPr>
          </a:p>
        </p:txBody>
      </p:sp>
      <p:cxnSp>
        <p:nvCxnSpPr>
          <p:cNvPr id="61" name="Straight Arrow Connector 60"/>
          <p:cNvCxnSpPr/>
          <p:nvPr/>
        </p:nvCxnSpPr>
        <p:spPr>
          <a:xfrm>
            <a:off x="4848999" y="38862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72799" y="3276600"/>
            <a:ext cx="685800"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sum rows</a:t>
            </a:r>
            <a:endParaRPr lang="en-US" sz="1200" dirty="0">
              <a:latin typeface="Times New Roman" pitchFamily="18" charset="0"/>
              <a:cs typeface="Times New Roman" pitchFamily="18" charset="0"/>
            </a:endParaRPr>
          </a:p>
        </p:txBody>
      </p:sp>
      <p:graphicFrame>
        <p:nvGraphicFramePr>
          <p:cNvPr id="63" name="Table 62"/>
          <p:cNvGraphicFramePr>
            <a:graphicFrameLocks noGrp="1"/>
          </p:cNvGraphicFramePr>
          <p:nvPr/>
        </p:nvGraphicFramePr>
        <p:xfrm>
          <a:off x="2807999" y="5188528"/>
          <a:ext cx="1828800" cy="831272"/>
        </p:xfrm>
        <a:graphic>
          <a:graphicData uri="http://schemas.openxmlformats.org/drawingml/2006/table">
            <a:tbl>
              <a:tblPr firstRow="1" bandRow="1">
                <a:tableStyleId>{073A0DAA-6AF3-43AB-8588-CEC1D06C72B9}</a:tableStyleId>
              </a:tblPr>
              <a:tblGrid>
                <a:gridCol w="914400"/>
                <a:gridCol w="914400"/>
              </a:tblGrid>
              <a:tr h="443345">
                <a:tc>
                  <a:txBody>
                    <a:bodyPr/>
                    <a:lstStyle/>
                    <a:p>
                      <a:pPr algn="ctr"/>
                      <a:r>
                        <a:rPr lang="en-US" sz="1200" b="0" dirty="0" smtClean="0">
                          <a:solidFill>
                            <a:schemeClr val="tx1"/>
                          </a:solidFill>
                          <a:latin typeface="Times New Roman" pitchFamily="18" charset="0"/>
                          <a:cs typeface="Times New Roman" pitchFamily="18" charset="0"/>
                        </a:rPr>
                        <a:t>tan, </a:t>
                      </a:r>
                      <a:r>
                        <a:rPr lang="en-US" sz="1200" b="0" i="1" dirty="0" smtClean="0">
                          <a:solidFill>
                            <a:schemeClr val="tx1"/>
                          </a:solidFill>
                          <a:latin typeface="Times New Roman" pitchFamily="18" charset="0"/>
                          <a:cs typeface="Times New Roman" pitchFamily="18" charset="0"/>
                        </a:rPr>
                        <a:t>t</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latin typeface="Times New Roman" pitchFamily="18" charset="0"/>
                          <a:cs typeface="Times New Roman" pitchFamily="18" charset="0"/>
                        </a:rPr>
                        <a:t>white, </a:t>
                      </a:r>
                      <a:r>
                        <a:rPr lang="en-US" sz="1200" b="0" i="1" dirty="0" smtClean="0">
                          <a:solidFill>
                            <a:schemeClr val="tx1"/>
                          </a:solidFill>
                          <a:latin typeface="Times New Roman" pitchFamily="18" charset="0"/>
                          <a:cs typeface="Times New Roman" pitchFamily="18" charset="0"/>
                        </a:rPr>
                        <a:t>w</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7927">
                <a:tc>
                  <a:txBody>
                    <a:bodyPr/>
                    <a:lstStyle/>
                    <a:p>
                      <a:pPr algn="ctr"/>
                      <a:r>
                        <a:rPr lang="en-US" sz="1200" b="0" i="1" dirty="0" smtClean="0">
                          <a:solidFill>
                            <a:schemeClr val="tx1"/>
                          </a:solidFill>
                          <a:latin typeface="Times New Roman" pitchFamily="18" charset="0"/>
                          <a:cs typeface="Times New Roman" pitchFamily="18" charset="0"/>
                        </a:rPr>
                        <a:t>40%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latin typeface="Times New Roman" pitchFamily="18" charset="0"/>
                          <a:cs typeface="Times New Roman" pitchFamily="18" charset="0"/>
                        </a:rPr>
                        <a:t>60%</a:t>
                      </a:r>
                      <a:endParaRPr lang="en-US" sz="1200" b="0" i="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5" name="Straight Arrow Connector 64"/>
          <p:cNvCxnSpPr/>
          <p:nvPr/>
        </p:nvCxnSpPr>
        <p:spPr>
          <a:xfrm rot="5400000">
            <a:off x="3521455" y="4761706"/>
            <a:ext cx="382588"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58399" y="4514485"/>
            <a:ext cx="838200" cy="461665"/>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sum columns</a:t>
            </a:r>
            <a:endParaRPr lang="en-US" sz="1200" dirty="0">
              <a:latin typeface="Times New Roman" pitchFamily="18" charset="0"/>
              <a:cs typeface="Times New Roman" pitchFamily="18" charset="0"/>
            </a:endParaRPr>
          </a:p>
        </p:txBody>
      </p:sp>
      <p:sp>
        <p:nvSpPr>
          <p:cNvPr id="68" name="TextBox 67"/>
          <p:cNvSpPr txBox="1"/>
          <p:nvPr/>
        </p:nvSpPr>
        <p:spPr>
          <a:xfrm>
            <a:off x="2703824" y="4888201"/>
            <a:ext cx="6858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P(c)</a:t>
            </a:r>
            <a:endParaRPr lang="en-US" sz="1200" i="1" dirty="0">
              <a:latin typeface="Times New Roman" pitchFamily="18" charset="0"/>
              <a:cs typeface="Times New Roman" pitchFamily="18" charset="0"/>
            </a:endParaRPr>
          </a:p>
        </p:txBody>
      </p:sp>
      <p:sp>
        <p:nvSpPr>
          <p:cNvPr id="15" name="TextBox 14"/>
          <p:cNvSpPr txBox="1"/>
          <p:nvPr/>
        </p:nvSpPr>
        <p:spPr>
          <a:xfrm rot="16200000">
            <a:off x="5015299" y="3747701"/>
            <a:ext cx="914401"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species, </a:t>
            </a:r>
            <a:r>
              <a:rPr lang="en-US" sz="1200" i="1" dirty="0" smtClean="0">
                <a:latin typeface="Times New Roman" pitchFamily="18" charset="0"/>
                <a:cs typeface="Times New Roman" pitchFamily="18" charset="0"/>
              </a:rPr>
              <a:t>s</a:t>
            </a:r>
            <a:endParaRPr lang="en-US" sz="1200" i="1" dirty="0">
              <a:latin typeface="Times New Roman" pitchFamily="18" charset="0"/>
              <a:cs typeface="Times New Roman" pitchFamily="18" charset="0"/>
            </a:endParaRPr>
          </a:p>
        </p:txBody>
      </p:sp>
      <p:sp>
        <p:nvSpPr>
          <p:cNvPr id="17" name="TextBox 16"/>
          <p:cNvSpPr txBox="1"/>
          <p:nvPr/>
        </p:nvSpPr>
        <p:spPr>
          <a:xfrm>
            <a:off x="3324999" y="4912326"/>
            <a:ext cx="685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color, </a:t>
            </a:r>
            <a:r>
              <a:rPr lang="en-US" sz="1200" i="1" dirty="0" smtClean="0">
                <a:latin typeface="Times New Roman" pitchFamily="18" charset="0"/>
                <a:cs typeface="Times New Roman" pitchFamily="18" charset="0"/>
              </a:rPr>
              <a:t>c</a:t>
            </a:r>
            <a:endParaRPr lang="en-US" sz="1200" i="1" dirty="0">
              <a:latin typeface="Times New Roman" pitchFamily="18" charset="0"/>
              <a:cs typeface="Times New Roman" pitchFamily="18" charset="0"/>
            </a:endParaRPr>
          </a:p>
        </p:txBody>
      </p:sp>
      <p:sp>
        <p:nvSpPr>
          <p:cNvPr id="16" name="TextBox 15"/>
          <p:cNvSpPr txBox="1"/>
          <p:nvPr/>
        </p:nvSpPr>
        <p:spPr>
          <a:xfrm>
            <a:off x="0" y="228600"/>
            <a:ext cx="9144000" cy="1077218"/>
          </a:xfrm>
          <a:prstGeom prst="rect">
            <a:avLst/>
          </a:prstGeom>
          <a:noFill/>
        </p:spPr>
        <p:txBody>
          <a:bodyPr wrap="square" rtlCol="0">
            <a:spAutoFit/>
          </a:bodyPr>
          <a:lstStyle/>
          <a:p>
            <a:r>
              <a:rPr lang="en-US" sz="3200" dirty="0" err="1" smtClean="0">
                <a:latin typeface="Times New Roman" pitchFamily="18" charset="0"/>
                <a:ea typeface="Cambria Math" pitchFamily="18" charset="0"/>
                <a:cs typeface="Times New Roman" pitchFamily="18" charset="0"/>
              </a:rPr>
              <a:t>Univariate</a:t>
            </a:r>
            <a:r>
              <a:rPr lang="en-US" sz="3200" dirty="0" smtClean="0">
                <a:latin typeface="Times New Roman" pitchFamily="18" charset="0"/>
                <a:ea typeface="Cambria Math" pitchFamily="18" charset="0"/>
                <a:cs typeface="Times New Roman" pitchFamily="18" charset="0"/>
              </a:rPr>
              <a:t> probabilities can be calculated by summing the rows and columns of </a:t>
            </a:r>
            <a:r>
              <a:rPr lang="en-US" sz="3200" i="1" dirty="0" smtClean="0">
                <a:latin typeface="Cambria Math" pitchFamily="18" charset="0"/>
                <a:ea typeface="Cambria Math" pitchFamily="18" charset="0"/>
                <a:cs typeface="Times New Roman" pitchFamily="18" charset="0"/>
              </a:rPr>
              <a:t>P(</a:t>
            </a:r>
            <a:r>
              <a:rPr lang="en-US" sz="3200" i="1" dirty="0" err="1" smtClean="0">
                <a:latin typeface="Cambria Math" pitchFamily="18" charset="0"/>
                <a:ea typeface="Cambria Math" pitchFamily="18" charset="0"/>
                <a:cs typeface="Times New Roman" pitchFamily="18" charset="0"/>
              </a:rPr>
              <a:t>s,c</a:t>
            </a:r>
            <a:r>
              <a:rPr lang="en-US" sz="3200" i="1" dirty="0" smtClean="0">
                <a:latin typeface="Cambria Math" pitchFamily="18" charset="0"/>
                <a:ea typeface="Cambria Math" pitchFamily="18" charset="0"/>
                <a:cs typeface="Times New Roman" pitchFamily="18" charset="0"/>
              </a:rPr>
              <a:t>)</a:t>
            </a:r>
            <a:endParaRPr lang="en-US" sz="3200" dirty="0">
              <a:latin typeface="Cambria Math" pitchFamily="18" charset="0"/>
              <a:ea typeface="Cambria Math" pitchFamily="18" charset="0"/>
              <a:cs typeface="Times New Roman" pitchFamily="18" charset="0"/>
            </a:endParaRPr>
          </a:p>
        </p:txBody>
      </p:sp>
      <p:sp>
        <p:nvSpPr>
          <p:cNvPr id="18" name="TextBox 17"/>
          <p:cNvSpPr txBox="1"/>
          <p:nvPr/>
        </p:nvSpPr>
        <p:spPr>
          <a:xfrm>
            <a:off x="6019800" y="1524000"/>
            <a:ext cx="2819400" cy="646331"/>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species, irrespective of color</a:t>
            </a:r>
            <a:endParaRPr lang="en-US" dirty="0">
              <a:solidFill>
                <a:srgbClr val="FF0000"/>
              </a:solidFill>
              <a:latin typeface="Cambria Math" pitchFamily="18" charset="0"/>
              <a:ea typeface="Cambria Math" pitchFamily="18" charset="0"/>
              <a:cs typeface="Times New Roman" pitchFamily="18" charset="0"/>
            </a:endParaRPr>
          </a:p>
        </p:txBody>
      </p:sp>
      <p:sp>
        <p:nvSpPr>
          <p:cNvPr id="19" name="Freeform 18"/>
          <p:cNvSpPr/>
          <p:nvPr/>
        </p:nvSpPr>
        <p:spPr>
          <a:xfrm>
            <a:off x="5886450" y="2200275"/>
            <a:ext cx="1100138" cy="357188"/>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14400" y="5486400"/>
            <a:ext cx="1371600" cy="1200329"/>
          </a:xfrm>
          <a:prstGeom prst="rect">
            <a:avLst/>
          </a:prstGeom>
          <a:noFill/>
        </p:spPr>
        <p:txBody>
          <a:bodyPr wrap="square" rtlCol="0">
            <a:spAutoFit/>
          </a:bodyPr>
          <a:lstStyle/>
          <a:p>
            <a:pPr algn="ctr"/>
            <a:r>
              <a:rPr lang="en-US" dirty="0" smtClean="0">
                <a:solidFill>
                  <a:srgbClr val="FF0000"/>
                </a:solidFill>
                <a:latin typeface="Times New Roman" pitchFamily="18" charset="0"/>
                <a:ea typeface="Cambria Math" pitchFamily="18" charset="0"/>
                <a:cs typeface="Times New Roman" pitchFamily="18" charset="0"/>
              </a:rPr>
              <a:t>probability of color, irrespective of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1" name="Freeform 20"/>
          <p:cNvSpPr/>
          <p:nvPr/>
        </p:nvSpPr>
        <p:spPr>
          <a:xfrm>
            <a:off x="1543050" y="4900613"/>
            <a:ext cx="1114425" cy="514350"/>
          </a:xfrm>
          <a:custGeom>
            <a:avLst/>
            <a:gdLst>
              <a:gd name="connsiteX0" fmla="*/ 0 w 1114425"/>
              <a:gd name="connsiteY0" fmla="*/ 514350 h 514350"/>
              <a:gd name="connsiteX1" fmla="*/ 571500 w 1114425"/>
              <a:gd name="connsiteY1" fmla="*/ 42862 h 514350"/>
              <a:gd name="connsiteX2" fmla="*/ 700088 w 1114425"/>
              <a:gd name="connsiteY2" fmla="*/ 257175 h 514350"/>
              <a:gd name="connsiteX3" fmla="*/ 1114425 w 1114425"/>
              <a:gd name="connsiteY3" fmla="*/ 157162 h 514350"/>
            </a:gdLst>
            <a:ahLst/>
            <a:cxnLst>
              <a:cxn ang="0">
                <a:pos x="connsiteX0" y="connsiteY0"/>
              </a:cxn>
              <a:cxn ang="0">
                <a:pos x="connsiteX1" y="connsiteY1"/>
              </a:cxn>
              <a:cxn ang="0">
                <a:pos x="connsiteX2" y="connsiteY2"/>
              </a:cxn>
              <a:cxn ang="0">
                <a:pos x="connsiteX3" y="connsiteY3"/>
              </a:cxn>
            </a:cxnLst>
            <a:rect l="l" t="t" r="r" b="b"/>
            <a:pathLst>
              <a:path w="1114425" h="514350">
                <a:moveTo>
                  <a:pt x="0" y="514350"/>
                </a:moveTo>
                <a:cubicBezTo>
                  <a:pt x="227409" y="300037"/>
                  <a:pt x="454819" y="85725"/>
                  <a:pt x="571500" y="42862"/>
                </a:cubicBezTo>
                <a:cubicBezTo>
                  <a:pt x="688181" y="0"/>
                  <a:pt x="609600" y="238125"/>
                  <a:pt x="700088" y="257175"/>
                </a:cubicBezTo>
                <a:cubicBezTo>
                  <a:pt x="790576" y="276225"/>
                  <a:pt x="952500" y="216693"/>
                  <a:pt x="1114425" y="157162"/>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3219" t="68769" r="38811" b="16622"/>
          <a:stretch>
            <a:fillRect/>
          </a:stretch>
        </p:blipFill>
        <p:spPr bwMode="auto">
          <a:xfrm>
            <a:off x="2133600" y="1919068"/>
            <a:ext cx="4572000" cy="103808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8942" t="56013" r="52933" b="31265"/>
          <a:stretch>
            <a:fillRect/>
          </a:stretch>
        </p:blipFill>
        <p:spPr bwMode="auto">
          <a:xfrm>
            <a:off x="2209800" y="4357468"/>
            <a:ext cx="4572000" cy="900332"/>
          </a:xfrm>
          <a:prstGeom prst="rect">
            <a:avLst/>
          </a:prstGeom>
          <a:noFill/>
          <a:ln w="9525">
            <a:noFill/>
            <a:miter lim="800000"/>
            <a:headEnd/>
            <a:tailEnd/>
          </a:ln>
        </p:spPr>
      </p:pic>
      <p:sp>
        <p:nvSpPr>
          <p:cNvPr id="6" name="TextBox 5"/>
          <p:cNvSpPr txBox="1"/>
          <p:nvPr/>
        </p:nvSpPr>
        <p:spPr>
          <a:xfrm>
            <a:off x="0" y="3877992"/>
            <a:ext cx="9144000" cy="584775"/>
          </a:xfrm>
          <a:prstGeom prst="rect">
            <a:avLst/>
          </a:prstGeom>
          <a:noFill/>
        </p:spPr>
        <p:txBody>
          <a:bodyPr wrap="square" rtlCol="0">
            <a:spAutoFit/>
          </a:bodyPr>
          <a:lstStyle/>
          <a:p>
            <a:pPr algn="ctr"/>
            <a:r>
              <a:rPr lang="en-US" sz="3200" dirty="0" smtClean="0">
                <a:latin typeface="Times New Roman" pitchFamily="18" charset="0"/>
                <a:ea typeface="Cambria Math" pitchFamily="18" charset="0"/>
                <a:cs typeface="Times New Roman" pitchFamily="18" charset="0"/>
              </a:rPr>
              <a:t>probability of species, irrespective of color</a:t>
            </a:r>
            <a:endParaRPr lang="en-US" sz="3200" dirty="0">
              <a:latin typeface="Cambria Math" pitchFamily="18" charset="0"/>
              <a:ea typeface="Cambria Math" pitchFamily="18" charset="0"/>
              <a:cs typeface="Times New Roman" pitchFamily="18" charset="0"/>
            </a:endParaRPr>
          </a:p>
        </p:txBody>
      </p:sp>
      <p:sp>
        <p:nvSpPr>
          <p:cNvPr id="7" name="TextBox 6"/>
          <p:cNvSpPr txBox="1"/>
          <p:nvPr/>
        </p:nvSpPr>
        <p:spPr>
          <a:xfrm>
            <a:off x="0" y="1467728"/>
            <a:ext cx="9144000" cy="584775"/>
          </a:xfrm>
          <a:prstGeom prst="rect">
            <a:avLst/>
          </a:prstGeom>
          <a:noFill/>
        </p:spPr>
        <p:txBody>
          <a:bodyPr wrap="square" rtlCol="0">
            <a:spAutoFit/>
          </a:bodyPr>
          <a:lstStyle/>
          <a:p>
            <a:pPr algn="ctr"/>
            <a:r>
              <a:rPr lang="en-US" sz="3200" dirty="0" smtClean="0">
                <a:latin typeface="Times New Roman" pitchFamily="18" charset="0"/>
                <a:ea typeface="Cambria Math" pitchFamily="18" charset="0"/>
                <a:cs typeface="Times New Roman" pitchFamily="18" charset="0"/>
              </a:rPr>
              <a:t>probability of color, irrespective of species</a:t>
            </a:r>
            <a:endParaRPr lang="en-US" sz="32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2353</Words>
  <Application>Microsoft Office PowerPoint</Application>
  <PresentationFormat>On-screen Show (4:3)</PresentationFormat>
  <Paragraphs>431</Paragraphs>
  <Slides>50</Slides>
  <Notes>43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Slide 1</vt:lpstr>
      <vt:lpstr>Slide 2</vt:lpstr>
      <vt:lpstr>purpose of the lecture</vt:lpstr>
      <vt:lpstr>probability</vt:lpstr>
      <vt:lpstr>Slide 5</vt:lpstr>
      <vt:lpstr>Slide 6</vt:lpstr>
      <vt:lpstr>probabilities must add up to 100%</vt:lpstr>
      <vt:lpstr>Slide 8</vt:lpstr>
      <vt:lpstr>Slide 9</vt:lpstr>
      <vt:lpstr>Slide 10</vt:lpstr>
      <vt:lpstr>calculation of conditional probabilities</vt:lpstr>
      <vt:lpstr>Bayes Theorem</vt:lpstr>
      <vt:lpstr>3 ways to write P(c) and P(s)</vt:lpstr>
      <vt:lpstr>so 3 ways to write Bayes Therem</vt:lpstr>
      <vt:lpstr>Beware!</vt:lpstr>
      <vt:lpstr>example</vt:lpstr>
      <vt:lpstr>Bayesian Inference “updating information”</vt:lpstr>
      <vt:lpstr>Slide 18</vt:lpstr>
      <vt:lpstr>Slide 19</vt:lpstr>
      <vt:lpstr>observation of the bird’s color changed the probability that is was a pigeon  from 50%  to 75%  thus Bayes Theorem offers a way to assess the value of an observation </vt:lpstr>
      <vt:lpstr>continuous variables</vt:lpstr>
      <vt:lpstr>Slide 22</vt:lpstr>
      <vt:lpstr>normalized to unit total probability</vt:lpstr>
      <vt:lpstr>univariate p.d.f.’s “integrate away” one of the variables</vt:lpstr>
      <vt:lpstr>Slide 25</vt:lpstr>
      <vt:lpstr>mean and variance calculated in usual way</vt:lpstr>
      <vt:lpstr>correlation  tendency of random variable d1 to be large/small when random variable d2  is large/small</vt:lpstr>
      <vt:lpstr>Slide 28</vt:lpstr>
      <vt:lpstr>Slide 29</vt:lpstr>
      <vt:lpstr>Slide 30</vt:lpstr>
      <vt:lpstr>covariance quantifies correlation</vt:lpstr>
      <vt:lpstr>combine variance and covariance into a matrix, C</vt:lpstr>
      <vt:lpstr> many random variables d1, d2, d3 … dN   write d’s a a vector  d = [d1, d2, d3 … dN ]T </vt:lpstr>
      <vt:lpstr>the mean is then a vector, too</vt:lpstr>
      <vt:lpstr>and the covariance is an N×N matrix, C</vt:lpstr>
      <vt:lpstr>Slide 36</vt:lpstr>
      <vt:lpstr>compare with univariate Normal p.d.f.</vt:lpstr>
      <vt:lpstr>corresponding terms</vt:lpstr>
      <vt:lpstr>error propagation</vt:lpstr>
      <vt:lpstr>Answer</vt:lpstr>
      <vt:lpstr>where the answer comes from</vt:lpstr>
      <vt:lpstr>this is not as hard as it looks</vt:lpstr>
      <vt:lpstr>Normal p.d.f. for model parameters</vt:lpstr>
      <vt:lpstr>example</vt:lpstr>
      <vt:lpstr>model parameters</vt:lpstr>
      <vt:lpstr>linear rule relating model parameters to data  m = M d  with</vt:lpstr>
      <vt:lpstr>so the means of the model parameters are</vt:lpstr>
      <vt:lpstr>and the covariance matrix is</vt:lpstr>
      <vt:lpstr> model parameters are correlated, even though data are uncorrelated bad  variance of model parameters different than variance of data bad if bigger, good if smaller </vt:lpstr>
      <vt:lpstr>Slide 50</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313</cp:revision>
  <dcterms:created xsi:type="dcterms:W3CDTF">2008-08-25T18:59:31Z</dcterms:created>
  <dcterms:modified xsi:type="dcterms:W3CDTF">2013-01-01T15:21:01Z</dcterms:modified>
</cp:coreProperties>
</file>