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5" r:id="rId2"/>
    <p:sldId id="261" r:id="rId3"/>
    <p:sldId id="414" r:id="rId4"/>
    <p:sldId id="375" r:id="rId5"/>
    <p:sldId id="376" r:id="rId6"/>
    <p:sldId id="377" r:id="rId7"/>
    <p:sldId id="378" r:id="rId8"/>
    <p:sldId id="379" r:id="rId9"/>
    <p:sldId id="380" r:id="rId10"/>
    <p:sldId id="381" r:id="rId11"/>
    <p:sldId id="413" r:id="rId12"/>
    <p:sldId id="383" r:id="rId13"/>
    <p:sldId id="382" r:id="rId14"/>
    <p:sldId id="384" r:id="rId15"/>
    <p:sldId id="385" r:id="rId16"/>
    <p:sldId id="389" r:id="rId17"/>
    <p:sldId id="387" r:id="rId18"/>
    <p:sldId id="390" r:id="rId19"/>
    <p:sldId id="392" r:id="rId20"/>
    <p:sldId id="391" r:id="rId21"/>
    <p:sldId id="393" r:id="rId22"/>
    <p:sldId id="394" r:id="rId23"/>
    <p:sldId id="395" r:id="rId24"/>
    <p:sldId id="396" r:id="rId25"/>
    <p:sldId id="397" r:id="rId26"/>
    <p:sldId id="398" r:id="rId27"/>
    <p:sldId id="401" r:id="rId28"/>
    <p:sldId id="399" r:id="rId29"/>
    <p:sldId id="408" r:id="rId30"/>
    <p:sldId id="386" r:id="rId31"/>
    <p:sldId id="402" r:id="rId32"/>
    <p:sldId id="404" r:id="rId33"/>
    <p:sldId id="405" r:id="rId34"/>
    <p:sldId id="406" r:id="rId35"/>
    <p:sldId id="407" r:id="rId36"/>
    <p:sldId id="410" r:id="rId37"/>
    <p:sldId id="411" r:id="rId38"/>
    <p:sldId id="41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3" autoAdjust="0"/>
    <p:restoredTop sz="89316" autoAdjust="0"/>
  </p:normalViewPr>
  <p:slideViewPr>
    <p:cSldViewPr>
      <p:cViewPr varScale="1">
        <p:scale>
          <a:sx n="75" d="100"/>
          <a:sy n="75" d="100"/>
        </p:scale>
        <p:origin x="-10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9/26/2012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a:t>
            </a:r>
            <a:r>
              <a:rPr lang="en-US" baseline="0" dirty="0" smtClean="0"/>
              <a:t>result was derived in the previous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to come up with a few more.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knowledge and experience is based on past experiments, so the possibility that it is erroneous always remains.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Example: soil has density will be around 1500 kg/m</a:t>
            </a:r>
            <a:r>
              <a:rPr lang="en-US" baseline="30000" dirty="0" smtClean="0">
                <a:latin typeface="Times New Roman" pitchFamily="18" charset="0"/>
                <a:cs typeface="Times New Roman" pitchFamily="18" charset="0"/>
              </a:rPr>
              <a:t>3 </a:t>
            </a:r>
            <a:r>
              <a:rPr lang="en-US" dirty="0" smtClean="0">
                <a:latin typeface="Times New Roman" pitchFamily="18" charset="0"/>
                <a:cs typeface="Times New Roman" pitchFamily="18" charset="0"/>
              </a:rPr>
              <a:t>give or take 500 or so.</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m-bar = 1500, sigma2=500.</a:t>
            </a:r>
          </a:p>
          <a:p>
            <a:pPr algn="l">
              <a:buNone/>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distribution is peaked near</a:t>
            </a:r>
            <a:r>
              <a:rPr lang="en-US" baseline="0" dirty="0" smtClean="0"/>
              <a:t> m</a:t>
            </a:r>
            <a:r>
              <a:rPr lang="en-US" baseline="-25000" dirty="0" smtClean="0"/>
              <a:t>1</a:t>
            </a:r>
            <a:r>
              <a:rPr lang="en-US" baseline="0" dirty="0" smtClean="0"/>
              <a:t>=10, m</a:t>
            </a:r>
            <a:r>
              <a:rPr lang="en-US" baseline="-25000" dirty="0" smtClean="0"/>
              <a:t>2</a:t>
            </a:r>
            <a:r>
              <a:rPr lang="en-US" baseline="0" dirty="0" smtClean="0"/>
              <a:t>=20.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two slides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the</a:t>
            </a:r>
            <a:r>
              <a:rPr lang="en-US" baseline="0" dirty="0" smtClean="0"/>
              <a:t> matrix H has only one row.  Multiplying m by it just sums the elements of 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a slide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the standard form of a multivariate Normal distribution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a:t>
            </a:r>
            <a:r>
              <a:rPr lang="en-US" baseline="0" dirty="0" smtClean="0"/>
              <a:t> pattern as with the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is almost the least-squares error of Chapter 4, except that now each component error is weighted by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datum, d</a:t>
            </a:r>
            <a:r>
              <a:rPr lang="en-US" baseline="-25000" dirty="0" smtClean="0"/>
              <a:t>1</a:t>
            </a:r>
            <a:r>
              <a:rPr lang="en-US" baseline="0" dirty="0" smtClean="0"/>
              <a:t>, is the difference between the two model parameters.  Its measured value is d</a:t>
            </a:r>
            <a:r>
              <a:rPr lang="en-US" baseline="-25000" dirty="0" smtClean="0"/>
              <a:t>1</a:t>
            </a:r>
            <a:r>
              <a:rPr lang="en-US" baseline="0" dirty="0" smtClean="0"/>
              <a:t>=0</a:t>
            </a:r>
            <a:r>
              <a:rPr lang="en-US" sz="1200" i="0" dirty="0" smtClean="0">
                <a:latin typeface="Cambria Math" pitchFamily="18" charset="0"/>
                <a:ea typeface="Cambria Math" pitchFamily="18" charset="0"/>
                <a:cs typeface="Times New Roman" pitchFamily="18" charset="0"/>
              </a:rPr>
              <a:t>±3, that is, the model parameters</a:t>
            </a:r>
            <a:r>
              <a:rPr lang="en-US" sz="1200" i="0" baseline="0" dirty="0" smtClean="0">
                <a:latin typeface="Cambria Math" pitchFamily="18" charset="0"/>
                <a:ea typeface="Cambria Math" pitchFamily="18" charset="0"/>
                <a:cs typeface="Times New Roman" pitchFamily="18" charset="0"/>
              </a:rPr>
              <a:t> are the same up to the precision of measurement.  The conditional </a:t>
            </a:r>
            <a:r>
              <a:rPr lang="en-US" sz="1200" i="0" baseline="0" dirty="0" err="1" smtClean="0">
                <a:latin typeface="Cambria Math" pitchFamily="18" charset="0"/>
                <a:ea typeface="Cambria Math" pitchFamily="18" charset="0"/>
                <a:cs typeface="Times New Roman" pitchFamily="18" charset="0"/>
              </a:rPr>
              <a:t>p.d.f</a:t>
            </a:r>
            <a:r>
              <a:rPr lang="en-US" sz="1200" i="0" baseline="0" dirty="0" smtClean="0">
                <a:latin typeface="Cambria Math" pitchFamily="18" charset="0"/>
                <a:ea typeface="Cambria Math" pitchFamily="18" charset="0"/>
                <a:cs typeface="Times New Roman" pitchFamily="18" charset="0"/>
              </a:rPr>
              <a:t>., p(</a:t>
            </a:r>
            <a:r>
              <a:rPr lang="en-US" sz="1200" i="0" baseline="0" dirty="0" err="1" smtClean="0">
                <a:latin typeface="Cambria Math" pitchFamily="18" charset="0"/>
                <a:ea typeface="Cambria Math" pitchFamily="18" charset="0"/>
                <a:cs typeface="Times New Roman" pitchFamily="18" charset="0"/>
              </a:rPr>
              <a:t>d|m</a:t>
            </a:r>
            <a:r>
              <a:rPr lang="en-US" sz="1200" i="0" baseline="0" dirty="0" smtClean="0">
                <a:latin typeface="Cambria Math" pitchFamily="18" charset="0"/>
                <a:ea typeface="Cambria Math" pitchFamily="18" charset="0"/>
                <a:cs typeface="Times New Roman" pitchFamily="18" charset="0"/>
              </a:rPr>
              <a:t>), is large when the two model parameters are equal, or nearly, equal.  And it is small when the two model parameters are different.  This can be interpreted to mean, an observed datum of zero is likely only for the case m</a:t>
            </a:r>
            <a:r>
              <a:rPr lang="en-US" sz="1200" i="0" baseline="-25000" dirty="0" smtClean="0">
                <a:latin typeface="Cambria Math" pitchFamily="18" charset="0"/>
                <a:ea typeface="Cambria Math" pitchFamily="18" charset="0"/>
                <a:cs typeface="Times New Roman" pitchFamily="18" charset="0"/>
              </a:rPr>
              <a:t>1</a:t>
            </a:r>
            <a:r>
              <a:rPr lang="en-US" sz="1200" i="0" baseline="0" dirty="0" smtClean="0">
                <a:latin typeface="Cambria Math"/>
                <a:ea typeface="Cambria Math"/>
                <a:cs typeface="Times New Roman" pitchFamily="18" charset="0"/>
              </a:rPr>
              <a:t>≈</a:t>
            </a:r>
            <a:r>
              <a:rPr lang="en-US" sz="1200" i="0" baseline="0" dirty="0" smtClean="0">
                <a:latin typeface="Cambria Math" pitchFamily="18" charset="0"/>
                <a:ea typeface="Cambria Math" pitchFamily="18" charset="0"/>
                <a:cs typeface="Times New Roman" pitchFamily="18" charset="0"/>
              </a:rPr>
              <a:t>m</a:t>
            </a:r>
            <a:r>
              <a:rPr lang="en-US" sz="1200" i="0" baseline="-25000" dirty="0" smtClean="0">
                <a:latin typeface="Cambria Math" pitchFamily="18" charset="0"/>
                <a:ea typeface="Cambria Math" pitchFamily="18" charset="0"/>
                <a:cs typeface="Times New Roman" pitchFamily="18" charset="0"/>
              </a:rPr>
              <a:t>2</a:t>
            </a:r>
            <a:r>
              <a:rPr lang="en-US" sz="1200" i="0" baseline="0" dirty="0" smtClean="0">
                <a:latin typeface="Cambria Math" pitchFamily="18" charset="0"/>
                <a:ea typeface="Cambria Math" pitchFamily="18" charset="0"/>
                <a:cs typeface="Times New Roman" pitchFamily="18" charset="0"/>
              </a:rPr>
              <a:t>.</a:t>
            </a:r>
            <a:endParaRPr lang="en-US" i="0" baseline="0"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only thing we will do with this formula is maximize it with respect</a:t>
            </a:r>
            <a:r>
              <a:rPr lang="en-US" baseline="0" dirty="0" smtClean="0"/>
              <a:t> to m. </a:t>
            </a:r>
            <a:r>
              <a:rPr lang="en-US" dirty="0" smtClean="0"/>
              <a:t>The denominator is not</a:t>
            </a:r>
            <a:r>
              <a:rPr lang="en-US" baseline="0" dirty="0" smtClean="0"/>
              <a:t> a function of model parameters, so it will not effect the results of the maximization.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a slide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a:t>
            </a:r>
            <a:r>
              <a:rPr lang="en-US" baseline="0" dirty="0" smtClean="0"/>
              <a:t> differences from ordinary least squares are 1) the error depends on both the prediction error and the error in the prior information.  2) all component errors are weighted by their certainty - the more certain, the more weight that they are given.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is just the product of A) and B).  Note</a:t>
            </a:r>
            <a:r>
              <a:rPr lang="en-US" baseline="0" dirty="0" smtClean="0"/>
              <a:t> that peak of C) is not at the peak of A) (the prior information),, nor along the line in C), but somewhere in between.  The solution is a compromise between the prior information and the observations.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flash back a slide to show the</a:t>
            </a:r>
            <a:r>
              <a:rPr lang="en-US" baseline="0" dirty="0" smtClean="0"/>
              <a:t> standard form of the Normal </a:t>
            </a:r>
            <a:r>
              <a:rPr lang="en-US" baseline="0" dirty="0" err="1" smtClean="0"/>
              <a:t>p.d.f</a:t>
            </a:r>
            <a:r>
              <a:rPr lang="en-US" baseline="0" dirty="0" smtClean="0"/>
              <a:t>.</a:t>
            </a:r>
          </a:p>
          <a:p>
            <a:r>
              <a:rPr lang="en-US" dirty="0" smtClean="0"/>
              <a:t>Mention</a:t>
            </a:r>
            <a:r>
              <a:rPr lang="en-US" baseline="0" dirty="0" smtClean="0"/>
              <a:t> that variance is a measure of the width of the </a:t>
            </a:r>
            <a:r>
              <a:rPr lang="en-US" baseline="0" dirty="0" err="1" smtClean="0"/>
              <a:t>p.d.f</a:t>
            </a:r>
            <a:r>
              <a:rPr lang="en-US" baseline="0" dirty="0" smtClean="0"/>
              <a:t>, so that 1/variance is a measure of it narrowness, that is, its certainty.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applied</a:t>
            </a:r>
            <a:r>
              <a:rPr lang="en-US" baseline="0" dirty="0" smtClean="0"/>
              <a:t> sensibly, prior information stabilizes the solutions to </a:t>
            </a:r>
            <a:r>
              <a:rPr lang="en-US" baseline="0" smtClean="0"/>
              <a:t>data analysis </a:t>
            </a:r>
            <a:r>
              <a:rPr lang="en-US" baseline="0" dirty="0" smtClean="0"/>
              <a:t>problems.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discuss this solution</a:t>
            </a:r>
            <a:r>
              <a:rPr lang="en-US" baseline="0" dirty="0" smtClean="0"/>
              <a:t> further in the next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Ordinary</a:t>
            </a:r>
            <a:r>
              <a:rPr lang="en-US" baseline="0" dirty="0" smtClean="0"/>
              <a:t> least squares does not always work.  The purpose of this lecture is to develop a new version of least squares that always works.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adding more data points at the same x* does not help.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this </a:t>
            </a:r>
            <a:r>
              <a:rPr lang="en-US" baseline="0" dirty="0" smtClean="0"/>
              <a:t>result was derived in the previous lecture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each term in the general</a:t>
            </a:r>
            <a:r>
              <a:rPr lang="en-US" baseline="0" dirty="0" smtClean="0"/>
              <a:t> formula (top) simplifies to the result in the bottom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how each term in the general</a:t>
            </a:r>
            <a:r>
              <a:rPr lang="en-US" baseline="0" dirty="0" smtClean="0"/>
              <a:t> formula (top) simplifies to the result in the bottom formula.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a:t>
            </a:r>
            <a:r>
              <a:rPr lang="en-US" dirty="0" smtClean="0"/>
              <a:t>arger the</a:t>
            </a:r>
            <a:r>
              <a:rPr lang="en-US" baseline="0" dirty="0" smtClean="0"/>
              <a:t> problem, the more likely that it will have a non-unique solution.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7:</a:t>
            </a:r>
          </a:p>
          <a:p>
            <a:pPr marL="342900" lvl="0" indent="-342900" algn="ctr">
              <a:lnSpc>
                <a:spcPct val="90000"/>
              </a:lnSpc>
              <a:spcBef>
                <a:spcPct val="20000"/>
              </a:spcBef>
              <a:defRPr/>
            </a:pPr>
            <a:r>
              <a:rPr lang="en-US" sz="4000" dirty="0" smtClean="0">
                <a:latin typeface="Times New Roman" pitchFamily="18" charset="0"/>
                <a:cs typeface="Times New Roman" pitchFamily="18" charset="0"/>
              </a:rPr>
              <a:t>Prior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96400" cy="4648200"/>
          </a:xfrm>
        </p:spPr>
        <p:txBody>
          <a:bodyPr/>
          <a:lstStyle/>
          <a:p>
            <a:r>
              <a:rPr lang="en-US" dirty="0" smtClean="0">
                <a:latin typeface="Times New Roman" pitchFamily="18" charset="0"/>
                <a:ea typeface="Cambria Math" pitchFamily="18" charset="0"/>
                <a:cs typeface="Times New Roman" pitchFamily="18" charset="0"/>
              </a:rPr>
              <a:t>if</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i="1" baseline="30000" dirty="0" smtClean="0">
                <a:latin typeface="Cambria Math" pitchFamily="18" charset="0"/>
                <a:ea typeface="Cambria Math" pitchFamily="18" charset="0"/>
                <a:cs typeface="Times New Roman" pitchFamily="18" charset="0"/>
              </a:rPr>
              <a:t>-1</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ea typeface="Cambria Math" pitchFamily="18" charset="0"/>
                <a:cs typeface="Times New Roman" pitchFamily="18" charset="0"/>
              </a:rPr>
              <a:t>is singular</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least squares solution doesn’t exist</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if</a:t>
            </a: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i="1" baseline="30000" dirty="0" smtClean="0">
                <a:latin typeface="Cambria Math" pitchFamily="18" charset="0"/>
                <a:ea typeface="Cambria Math" pitchFamily="18" charset="0"/>
                <a:cs typeface="Times New Roman" pitchFamily="18" charset="0"/>
              </a:rPr>
              <a:t>-1</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ea typeface="Cambria Math" pitchFamily="18" charset="0"/>
                <a:cs typeface="Times New Roman" pitchFamily="18" charset="0"/>
              </a:rPr>
              <a:t>is almost singular</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least squares is useless</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because it has high variance</a:t>
            </a:r>
            <a:endParaRPr lang="en-US"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24664" t="50000" r="70082" b="40217"/>
          <a:stretch>
            <a:fillRect/>
          </a:stretch>
        </p:blipFill>
        <p:spPr bwMode="auto">
          <a:xfrm>
            <a:off x="2947510" y="4953000"/>
            <a:ext cx="914400" cy="9906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59690" t="50000" r="27272" b="40217"/>
          <a:stretch>
            <a:fillRect/>
          </a:stretch>
        </p:blipFill>
        <p:spPr bwMode="auto">
          <a:xfrm>
            <a:off x="3750733" y="4940508"/>
            <a:ext cx="2269067" cy="990600"/>
          </a:xfrm>
          <a:prstGeom prst="rect">
            <a:avLst/>
          </a:prstGeom>
          <a:noFill/>
          <a:ln w="9525">
            <a:noFill/>
            <a:miter lim="800000"/>
            <a:headEnd/>
            <a:tailEnd/>
          </a:ln>
        </p:spPr>
      </p:pic>
      <p:sp>
        <p:nvSpPr>
          <p:cNvPr id="7" name="Freeform 6"/>
          <p:cNvSpPr/>
          <p:nvPr/>
        </p:nvSpPr>
        <p:spPr>
          <a:xfrm>
            <a:off x="5297714" y="5747657"/>
            <a:ext cx="1349829" cy="711200"/>
          </a:xfrm>
          <a:custGeom>
            <a:avLst/>
            <a:gdLst>
              <a:gd name="connsiteX0" fmla="*/ 0 w 1349829"/>
              <a:gd name="connsiteY0" fmla="*/ 0 h 711200"/>
              <a:gd name="connsiteX1" fmla="*/ 870857 w 1349829"/>
              <a:gd name="connsiteY1" fmla="*/ 232229 h 711200"/>
              <a:gd name="connsiteX2" fmla="*/ 682172 w 1349829"/>
              <a:gd name="connsiteY2" fmla="*/ 478972 h 711200"/>
              <a:gd name="connsiteX3" fmla="*/ 1349829 w 1349829"/>
              <a:gd name="connsiteY3" fmla="*/ 711200 h 711200"/>
            </a:gdLst>
            <a:ahLst/>
            <a:cxnLst>
              <a:cxn ang="0">
                <a:pos x="connsiteX0" y="connsiteY0"/>
              </a:cxn>
              <a:cxn ang="0">
                <a:pos x="connsiteX1" y="connsiteY1"/>
              </a:cxn>
              <a:cxn ang="0">
                <a:pos x="connsiteX2" y="connsiteY2"/>
              </a:cxn>
              <a:cxn ang="0">
                <a:pos x="connsiteX3" y="connsiteY3"/>
              </a:cxn>
            </a:cxnLst>
            <a:rect l="l" t="t" r="r" b="b"/>
            <a:pathLst>
              <a:path w="1349829" h="711200">
                <a:moveTo>
                  <a:pt x="0" y="0"/>
                </a:moveTo>
                <a:cubicBezTo>
                  <a:pt x="378581" y="76200"/>
                  <a:pt x="757162" y="152400"/>
                  <a:pt x="870857" y="232229"/>
                </a:cubicBezTo>
                <a:cubicBezTo>
                  <a:pt x="984552" y="312058"/>
                  <a:pt x="602343" y="399144"/>
                  <a:pt x="682172" y="478972"/>
                </a:cubicBezTo>
                <a:cubicBezTo>
                  <a:pt x="762001" y="558800"/>
                  <a:pt x="1055915" y="635000"/>
                  <a:pt x="1349829" y="71120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6582228" y="6172200"/>
            <a:ext cx="1524000" cy="5220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rgbClr val="FF0000"/>
                </a:solidFill>
                <a:effectLst/>
                <a:uLnTx/>
                <a:uFillTx/>
                <a:latin typeface="Times New Roman" pitchFamily="18" charset="0"/>
                <a:ea typeface="+mj-ea"/>
                <a:cs typeface="Times New Roman" pitchFamily="18" charset="0"/>
              </a:rPr>
              <a:t>very large</a:t>
            </a:r>
            <a:endParaRPr kumimoji="0" lang="en-US" sz="2400" b="0" i="1"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1143000"/>
          </a:xfrm>
        </p:spPr>
        <p:txBody>
          <a:bodyPr/>
          <a:lstStyle/>
          <a:p>
            <a:r>
              <a:rPr lang="en-US" dirty="0" smtClean="0">
                <a:latin typeface="Times New Roman" pitchFamily="18" charset="0"/>
                <a:cs typeface="Times New Roman" pitchFamily="18" charset="0"/>
              </a:rPr>
              <a:t>guiding principle for avoiding failure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533400" y="2667000"/>
            <a:ext cx="8229600" cy="3276600"/>
          </a:xfrm>
        </p:spPr>
        <p:txBody>
          <a:bodyPr/>
          <a:lstStyle/>
          <a:p>
            <a:pPr algn="ctr">
              <a:buNone/>
            </a:pPr>
            <a:r>
              <a:rPr lang="en-US" dirty="0" smtClean="0">
                <a:latin typeface="Times New Roman" pitchFamily="18" charset="0"/>
                <a:cs typeface="Times New Roman" pitchFamily="18" charset="0"/>
              </a:rPr>
              <a:t>add information to the problem that guarantees that matrices like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are never singular</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such information is called</a:t>
            </a:r>
          </a:p>
          <a:p>
            <a:pPr algn="ctr">
              <a:buNone/>
            </a:pPr>
            <a:r>
              <a:rPr lang="en-US" dirty="0" smtClean="0">
                <a:latin typeface="Times New Roman" pitchFamily="18" charset="0"/>
                <a:cs typeface="Times New Roman" pitchFamily="18" charset="0"/>
              </a:rPr>
              <a:t>prior information</a:t>
            </a:r>
          </a:p>
          <a:p>
            <a:pPr algn="ctr">
              <a:buNone/>
            </a:pPr>
            <a:endParaRPr lang="en-US" dirty="0" smtClean="0">
              <a:latin typeface="Times New Roman" pitchFamily="18" charset="0"/>
              <a:cs typeface="Times New Roman" pitchFamily="18" charset="0"/>
            </a:endParaRPr>
          </a:p>
          <a:p>
            <a:pPr algn="ctr">
              <a:buNone/>
            </a:pPr>
            <a:endParaRPr lang="en-US"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latin typeface="Times New Roman" pitchFamily="18" charset="0"/>
                <a:cs typeface="Times New Roman" pitchFamily="18" charset="0"/>
              </a:rPr>
              <a:t>examples of 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257800"/>
          </a:xfrm>
        </p:spPr>
        <p:txBody>
          <a:bodyPr/>
          <a:lstStyle/>
          <a:p>
            <a:pPr algn="ctr">
              <a:buNone/>
            </a:pPr>
            <a:r>
              <a:rPr lang="en-US" dirty="0" smtClean="0">
                <a:latin typeface="Times New Roman" pitchFamily="18" charset="0"/>
                <a:cs typeface="Times New Roman" pitchFamily="18" charset="0"/>
              </a:rPr>
              <a:t>soil has density will be around 1500 kg/m</a:t>
            </a:r>
            <a:r>
              <a:rPr lang="en-US" baseline="30000" dirty="0" smtClean="0">
                <a:latin typeface="Times New Roman" pitchFamily="18" charset="0"/>
                <a:cs typeface="Times New Roman" pitchFamily="18" charset="0"/>
              </a:rPr>
              <a:t>3</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give or take 500 or so</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chemical components sum to 100%</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pollutant transport is subject to the diffusion equation</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water in rivers always flows downhill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2590800"/>
            <a:ext cx="8991600" cy="1905000"/>
          </a:xfrm>
        </p:spPr>
        <p:txBody>
          <a:bodyPr/>
          <a:lstStyle/>
          <a:p>
            <a:pPr algn="ctr">
              <a:buNone/>
            </a:pPr>
            <a:r>
              <a:rPr lang="en-US" dirty="0" smtClean="0">
                <a:latin typeface="Times New Roman" pitchFamily="18" charset="0"/>
                <a:cs typeface="Times New Roman" pitchFamily="18" charset="0"/>
              </a:rPr>
              <a:t>things we know about the solution</a:t>
            </a:r>
          </a:p>
          <a:p>
            <a:pPr algn="ctr">
              <a:buNone/>
            </a:pPr>
            <a:r>
              <a:rPr lang="en-US" dirty="0" smtClean="0">
                <a:latin typeface="Times New Roman" pitchFamily="18" charset="0"/>
                <a:cs typeface="Times New Roman" pitchFamily="18" charset="0"/>
              </a:rPr>
              <a:t>based on our knowledge and experience</a:t>
            </a:r>
          </a:p>
          <a:p>
            <a:pPr algn="ctr">
              <a:buNone/>
            </a:pPr>
            <a:r>
              <a:rPr lang="en-US" dirty="0" smtClean="0">
                <a:latin typeface="Times New Roman" pitchFamily="18" charset="0"/>
                <a:cs typeface="Times New Roman" pitchFamily="18" charset="0"/>
              </a:rPr>
              <a:t>but not directly based on data</a:t>
            </a:r>
            <a:endParaRPr lang="en-US"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simplest prior information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600200" y="2667000"/>
            <a:ext cx="6096000" cy="685800"/>
          </a:xfrm>
        </p:spPr>
        <p:txBody>
          <a:bodyPr/>
          <a:lstStyle/>
          <a:p>
            <a:pPr algn="ctr">
              <a:buNone/>
            </a:pPr>
            <a:r>
              <a:rPr lang="en-US" sz="4000" b="1" dirty="0" smtClean="0">
                <a:latin typeface="Cambria Math" pitchFamily="18" charset="0"/>
                <a:ea typeface="Cambria Math" pitchFamily="18" charset="0"/>
              </a:rPr>
              <a:t>m</a:t>
            </a:r>
            <a:r>
              <a:rPr lang="en-US" sz="4000" dirty="0" smtClean="0"/>
              <a:t> </a:t>
            </a:r>
            <a:r>
              <a:rPr lang="en-US" sz="4000" dirty="0" smtClean="0">
                <a:latin typeface="Times New Roman" pitchFamily="18" charset="0"/>
                <a:cs typeface="Times New Roman" pitchFamily="18" charset="0"/>
              </a:rPr>
              <a:t>is near some value, </a:t>
            </a:r>
            <a:r>
              <a:rPr lang="en-US" sz="4000" b="1" dirty="0" smtClean="0">
                <a:latin typeface="Cambria Math" pitchFamily="18" charset="0"/>
                <a:ea typeface="Cambria Math" pitchFamily="18" charset="0"/>
                <a:cs typeface="Times New Roman" pitchFamily="18" charset="0"/>
              </a:rPr>
              <a:t>m</a:t>
            </a:r>
            <a:endParaRPr lang="en-US" sz="4000" b="1" dirty="0">
              <a:latin typeface="Cambria Math" pitchFamily="18" charset="0"/>
              <a:ea typeface="Cambria Math" pitchFamily="18" charset="0"/>
              <a:cs typeface="Times New Roman" pitchFamily="18" charset="0"/>
            </a:endParaRPr>
          </a:p>
        </p:txBody>
      </p:sp>
      <p:cxnSp>
        <p:nvCxnSpPr>
          <p:cNvPr id="5" name="Straight Connector 4"/>
          <p:cNvCxnSpPr/>
          <p:nvPr/>
        </p:nvCxnSpPr>
        <p:spPr>
          <a:xfrm>
            <a:off x="6734628" y="2819400"/>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09600" y="4114800"/>
            <a:ext cx="8229600" cy="1143000"/>
            <a:chOff x="228600" y="4343400"/>
            <a:chExt cx="8229600" cy="1143000"/>
          </a:xfrm>
        </p:grpSpPr>
        <p:sp>
          <p:nvSpPr>
            <p:cNvPr id="7" name="Title 1"/>
            <p:cNvSpPr txBox="1">
              <a:spLocks/>
            </p:cNvSpPr>
            <p:nvPr/>
          </p:nvSpPr>
          <p:spPr bwMode="auto">
            <a:xfrm>
              <a:off x="228600" y="434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lang="en-US" sz="4400" b="1" dirty="0" smtClean="0">
                  <a:latin typeface="Cambria Math" pitchFamily="18" charset="0"/>
                  <a:ea typeface="Cambria Math" pitchFamily="18" charset="0"/>
                </a:rPr>
                <a:t>m</a:t>
              </a: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a:t>
              </a:r>
              <a:r>
                <a:rPr kumimoji="0" lang="en-US" sz="4400" b="0" i="0" u="none" strike="noStrike" kern="0" cap="none" spc="0" normalizeH="0" baseline="0" noProof="0" dirty="0" smtClean="0">
                  <a:ln>
                    <a:noFill/>
                  </a:ln>
                  <a:solidFill>
                    <a:schemeClr val="tx2"/>
                  </a:solidFill>
                  <a:effectLst/>
                  <a:uLnTx/>
                  <a:uFillTx/>
                  <a:latin typeface="Cambria Math"/>
                  <a:ea typeface="Cambria Math"/>
                  <a:cs typeface="Times New Roman" pitchFamily="18" charset="0"/>
                </a:rPr>
                <a:t>≈ </a:t>
              </a:r>
              <a:r>
                <a:rPr lang="en-US" sz="4400" b="1" dirty="0" smtClean="0">
                  <a:latin typeface="Cambria Math" pitchFamily="18" charset="0"/>
                  <a:ea typeface="Cambria Math" pitchFamily="18" charset="0"/>
                  <a:cs typeface="Times New Roman" pitchFamily="18" charset="0"/>
                </a:rPr>
                <a:t>m</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cxnSp>
          <p:nvCxnSpPr>
            <p:cNvPr id="8" name="Straight Connector 7"/>
            <p:cNvCxnSpPr/>
            <p:nvPr/>
          </p:nvCxnSpPr>
          <p:spPr>
            <a:xfrm>
              <a:off x="4695372" y="4731654"/>
              <a:ext cx="38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Content Placeholder 2"/>
          <p:cNvSpPr txBox="1">
            <a:spLocks/>
          </p:cNvSpPr>
          <p:nvPr/>
        </p:nvSpPr>
        <p:spPr bwMode="auto">
          <a:xfrm>
            <a:off x="1752600" y="53340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4000" i="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4000" b="1" i="0"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mn-cs"/>
              </a:rPr>
              <a:t>C</a:t>
            </a:r>
            <a:r>
              <a:rPr kumimoji="0" lang="en-US" sz="4000" i="1" u="none" strike="noStrike" kern="0" cap="none" spc="0" normalizeH="0" baseline="-25000" noProof="0" dirty="0" err="1" smtClean="0">
                <a:ln>
                  <a:noFill/>
                </a:ln>
                <a:solidFill>
                  <a:schemeClr val="tx1"/>
                </a:solidFill>
                <a:effectLst/>
                <a:uLnTx/>
                <a:uFillTx/>
                <a:latin typeface="Cambria Math" pitchFamily="18" charset="0"/>
                <a:ea typeface="Cambria Math" pitchFamily="18" charset="0"/>
                <a:cs typeface="+mn-cs"/>
              </a:rPr>
              <a:t>m</a:t>
            </a:r>
            <a:r>
              <a:rPr kumimoji="0" lang="en-US" sz="4000" i="1" u="none" strike="noStrike" kern="0" cap="none" spc="0" normalizeH="0" baseline="30000" noProof="0" dirty="0" err="1" smtClean="0">
                <a:ln>
                  <a:noFill/>
                </a:ln>
                <a:solidFill>
                  <a:schemeClr val="tx1"/>
                </a:solidFill>
                <a:effectLst/>
                <a:uLnTx/>
                <a:uFillTx/>
                <a:latin typeface="Cambria Math" pitchFamily="18" charset="0"/>
                <a:ea typeface="Cambria Math" pitchFamily="18" charset="0"/>
                <a:cs typeface="+mn-cs"/>
              </a:rPr>
              <a:t>p</a:t>
            </a:r>
            <a:endParaRPr kumimoji="0" lang="en-US" sz="40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use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prepresent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14615" t="24665" r="30103" b="60322"/>
          <a:stretch>
            <a:fillRect/>
          </a:stretch>
        </p:blipFill>
        <p:spPr bwMode="auto">
          <a:xfrm>
            <a:off x="0" y="2971800"/>
            <a:ext cx="8997043" cy="1447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28600" y="914401"/>
            <a:ext cx="4267200" cy="4942819"/>
            <a:chOff x="854632" y="1050281"/>
            <a:chExt cx="2545923" cy="2739295"/>
          </a:xfrm>
        </p:grpSpPr>
        <p:pic>
          <p:nvPicPr>
            <p:cNvPr id="1026" name="Picture 2"/>
            <p:cNvPicPr>
              <a:picLocks noChangeAspect="1" noChangeArrowheads="1"/>
            </p:cNvPicPr>
            <p:nvPr/>
          </p:nvPicPr>
          <p:blipFill>
            <a:blip r:embed="rId3" cstate="print"/>
            <a:srcRect/>
            <a:stretch>
              <a:fillRect/>
            </a:stretch>
          </p:blipFill>
          <p:spPr bwMode="auto">
            <a:xfrm>
              <a:off x="1295400" y="1781175"/>
              <a:ext cx="1628775" cy="1590675"/>
            </a:xfrm>
            <a:prstGeom prst="rect">
              <a:avLst/>
            </a:prstGeom>
            <a:noFill/>
            <a:ln w="9525">
              <a:noFill/>
              <a:miter lim="800000"/>
              <a:headEnd/>
              <a:tailEnd/>
            </a:ln>
          </p:spPr>
        </p:pic>
        <p:cxnSp>
          <p:nvCxnSpPr>
            <p:cNvPr id="8" name="Straight Arrow Connector 7"/>
            <p:cNvCxnSpPr/>
            <p:nvPr/>
          </p:nvCxnSpPr>
          <p:spPr>
            <a:xfrm rot="5400000">
              <a:off x="368301" y="2602706"/>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1100" y="1781175"/>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71575" y="3362319"/>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69194" y="2200271"/>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45601" y="1724025"/>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52635" y="172878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27409" y="3499609"/>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4" name="TextBox 33"/>
            <p:cNvSpPr txBox="1"/>
            <p:nvPr/>
          </p:nvSpPr>
          <p:spPr>
            <a:xfrm>
              <a:off x="2886058" y="1742302"/>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m</a:t>
              </a:r>
              <a:r>
                <a:rPr lang="en-US" sz="1200" i="1" baseline="-25000" dirty="0" smtClean="0">
                  <a:latin typeface="Times New Roman" pitchFamily="18" charset="0"/>
                  <a:cs typeface="Times New Roman" pitchFamily="18" charset="0"/>
                </a:rPr>
                <a:t>2</a:t>
              </a:r>
              <a:endParaRPr lang="en-US" sz="1200" i="1" baseline="-25000" dirty="0">
                <a:latin typeface="Times New Roman" pitchFamily="18" charset="0"/>
                <a:cs typeface="Times New Roman" pitchFamily="18" charset="0"/>
              </a:endParaRPr>
            </a:p>
          </p:txBody>
        </p:sp>
        <p:sp>
          <p:nvSpPr>
            <p:cNvPr id="35" name="TextBox 34"/>
            <p:cNvSpPr txBox="1"/>
            <p:nvPr/>
          </p:nvSpPr>
          <p:spPr>
            <a:xfrm>
              <a:off x="942978" y="1638301"/>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6" name="TextBox 35"/>
            <p:cNvSpPr txBox="1"/>
            <p:nvPr/>
          </p:nvSpPr>
          <p:spPr>
            <a:xfrm>
              <a:off x="854632" y="3209154"/>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37" name="TextBox 36"/>
            <p:cNvSpPr txBox="1"/>
            <p:nvPr/>
          </p:nvSpPr>
          <p:spPr>
            <a:xfrm>
              <a:off x="854632" y="2052642"/>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10</a:t>
              </a:r>
              <a:endParaRPr lang="en-US" sz="2800" i="1" baseline="-25000" dirty="0">
                <a:latin typeface="Times New Roman" pitchFamily="18" charset="0"/>
                <a:cs typeface="Times New Roman" pitchFamily="18" charset="0"/>
              </a:endParaRPr>
            </a:p>
          </p:txBody>
        </p:sp>
        <p:sp>
          <p:nvSpPr>
            <p:cNvPr id="38" name="TextBox 37"/>
            <p:cNvSpPr txBox="1"/>
            <p:nvPr/>
          </p:nvSpPr>
          <p:spPr>
            <a:xfrm>
              <a:off x="1162060" y="1442265"/>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39" name="TextBox 38"/>
            <p:cNvSpPr txBox="1"/>
            <p:nvPr/>
          </p:nvSpPr>
          <p:spPr>
            <a:xfrm>
              <a:off x="1943096" y="1426177"/>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40" name="TextBox 39"/>
            <p:cNvSpPr txBox="1"/>
            <p:nvPr/>
          </p:nvSpPr>
          <p:spPr>
            <a:xfrm>
              <a:off x="2743200" y="1442265"/>
              <a:ext cx="457200"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71" name="TextBox 70"/>
            <p:cNvSpPr txBox="1"/>
            <p:nvPr/>
          </p:nvSpPr>
          <p:spPr>
            <a:xfrm>
              <a:off x="1172873" y="1050281"/>
              <a:ext cx="2227682" cy="289967"/>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a:t>
              </a:r>
              <a:r>
                <a:rPr lang="en-US" sz="2800" i="1" baseline="-25000" dirty="0" smtClean="0">
                  <a:latin typeface="Times New Roman" pitchFamily="18" charset="0"/>
                  <a:cs typeface="Times New Roman" pitchFamily="18" charset="0"/>
                </a:rPr>
                <a:t>p</a:t>
              </a:r>
              <a:r>
                <a:rPr lang="en-US" sz="2800" i="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grpSp>
      <p:sp>
        <p:nvSpPr>
          <p:cNvPr id="74" name="TextBox 73"/>
          <p:cNvSpPr txBox="1"/>
          <p:nvPr/>
        </p:nvSpPr>
        <p:spPr>
          <a:xfrm>
            <a:off x="5029200" y="304800"/>
            <a:ext cx="2743200" cy="6186309"/>
          </a:xfrm>
          <a:prstGeom prst="rect">
            <a:avLst/>
          </a:prstGeom>
          <a:noFill/>
        </p:spPr>
        <p:txBody>
          <a:bodyPr wrap="square" rtlCol="0">
            <a:spAutoFit/>
          </a:bodyPr>
          <a:lstStyle/>
          <a:p>
            <a:r>
              <a:rPr lang="en-US" sz="3600" dirty="0" smtClean="0">
                <a:latin typeface="Times New Roman" pitchFamily="18" charset="0"/>
                <a:cs typeface="Times New Roman" pitchFamily="18" charset="0"/>
              </a:rPr>
              <a:t>prior information</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example:</a:t>
            </a:r>
          </a:p>
          <a:p>
            <a:endParaRPr lang="en-US" sz="3600" dirty="0" smtClean="0">
              <a:latin typeface="Times New Roman" pitchFamily="18" charset="0"/>
              <a:cs typeface="Times New Roman" pitchFamily="18" charset="0"/>
            </a:endParaRPr>
          </a:p>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 = 10 ± 5</a:t>
            </a:r>
          </a:p>
          <a:p>
            <a:endParaRPr lang="en-US" sz="3600" dirty="0" smtClean="0">
              <a:latin typeface="Cambria Math" pitchFamily="18" charset="0"/>
              <a:ea typeface="Cambria Math" pitchFamily="18" charset="0"/>
              <a:cs typeface="Times New Roman" pitchFamily="18" charset="0"/>
            </a:endParaRPr>
          </a:p>
          <a:p>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2</a:t>
            </a:r>
            <a:r>
              <a:rPr lang="en-US" sz="3600" i="1" dirty="0" smtClean="0">
                <a:latin typeface="Cambria Math" pitchFamily="18" charset="0"/>
                <a:ea typeface="Cambria Math" pitchFamily="18" charset="0"/>
                <a:cs typeface="Times New Roman" pitchFamily="18" charset="0"/>
              </a:rPr>
              <a:t> = 20 ± 5</a:t>
            </a:r>
          </a:p>
          <a:p>
            <a:endParaRPr lang="en-US" sz="3600" dirty="0" smtClean="0">
              <a:latin typeface="Cambria Math" pitchFamily="18" charset="0"/>
              <a:ea typeface="Cambria Math" pitchFamily="18" charset="0"/>
              <a:cs typeface="Times New Roman" pitchFamily="18" charset="0"/>
            </a:endParaRPr>
          </a:p>
          <a:p>
            <a:r>
              <a:rPr lang="en-US" sz="3600" dirty="0" smtClean="0">
                <a:latin typeface="Cambria Math" pitchFamily="18" charset="0"/>
                <a:ea typeface="Cambria Math" pitchFamily="18" charset="0"/>
                <a:cs typeface="Times New Roman" pitchFamily="18" charset="0"/>
              </a:rPr>
              <a:t>m</a:t>
            </a:r>
            <a:r>
              <a:rPr lang="en-US" sz="3600" baseline="-25000" dirty="0" smtClean="0">
                <a:latin typeface="Cambria Math" pitchFamily="18" charset="0"/>
                <a:ea typeface="Cambria Math" pitchFamily="18" charset="0"/>
                <a:cs typeface="Times New Roman" pitchFamily="18" charset="0"/>
              </a:rPr>
              <a:t>1</a:t>
            </a:r>
            <a:r>
              <a:rPr lang="en-US" sz="3600" dirty="0" smtClean="0">
                <a:latin typeface="Cambria Math" pitchFamily="18" charset="0"/>
                <a:ea typeface="Cambria Math" pitchFamily="18" charset="0"/>
                <a:cs typeface="Times New Roman" pitchFamily="18" charset="0"/>
              </a:rPr>
              <a:t> and m</a:t>
            </a:r>
            <a:r>
              <a:rPr lang="en-US" sz="3600" baseline="-25000" dirty="0" smtClean="0">
                <a:latin typeface="Cambria Math" pitchFamily="18" charset="0"/>
                <a:ea typeface="Cambria Math" pitchFamily="18" charset="0"/>
                <a:cs typeface="Times New Roman" pitchFamily="18" charset="0"/>
              </a:rPr>
              <a:t>2</a:t>
            </a:r>
            <a:r>
              <a:rPr lang="en-US" sz="3600" dirty="0" smtClean="0">
                <a:latin typeface="Cambria Math" pitchFamily="18" charset="0"/>
                <a:ea typeface="Cambria Math" pitchFamily="18" charset="0"/>
                <a:cs typeface="Times New Roman" pitchFamily="18" charset="0"/>
              </a:rPr>
              <a:t> uncorrelated  </a:t>
            </a:r>
            <a:endParaRPr lang="en-US" sz="3600"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prior information”</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51603" t="42839" r="17027" b="46099"/>
          <a:stretch>
            <a:fillRect/>
          </a:stretch>
        </p:blipFill>
        <p:spPr bwMode="auto">
          <a:xfrm>
            <a:off x="2209800" y="2514600"/>
            <a:ext cx="5105400" cy="10668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5250" t="26810" r="76489" b="59249"/>
          <a:stretch>
            <a:fillRect/>
          </a:stretch>
        </p:blipFill>
        <p:spPr bwMode="auto">
          <a:xfrm>
            <a:off x="2590800" y="4936760"/>
            <a:ext cx="1371600" cy="1371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9134" t="38204" r="54448" b="43566"/>
          <a:stretch>
            <a:fillRect/>
          </a:stretch>
        </p:blipFill>
        <p:spPr bwMode="auto">
          <a:xfrm>
            <a:off x="4163518" y="4495800"/>
            <a:ext cx="2779647" cy="1828800"/>
          </a:xfrm>
          <a:prstGeom prst="rect">
            <a:avLst/>
          </a:prstGeom>
          <a:noFill/>
          <a:ln w="9525">
            <a:noFill/>
            <a:miter lim="800000"/>
            <a:headEnd/>
            <a:tailEnd/>
          </a:ln>
        </p:spPr>
      </p:pic>
      <p:sp>
        <p:nvSpPr>
          <p:cNvPr id="6" name="Freeform 5"/>
          <p:cNvSpPr/>
          <p:nvPr/>
        </p:nvSpPr>
        <p:spPr>
          <a:xfrm>
            <a:off x="5321508" y="3282846"/>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6477000" y="2743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errors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linear prior information</a:t>
            </a:r>
            <a:endParaRPr lang="en-US" dirty="0">
              <a:latin typeface="Times New Roman" pitchFamily="18" charset="0"/>
              <a:cs typeface="Times New Roman" pitchFamily="18" charset="0"/>
            </a:endParaRPr>
          </a:p>
        </p:txBody>
      </p:sp>
      <p:sp>
        <p:nvSpPr>
          <p:cNvPr id="10" name="Content Placeholder 2"/>
          <p:cNvSpPr txBox="1">
            <a:spLocks/>
          </p:cNvSpPr>
          <p:nvPr/>
        </p:nvSpPr>
        <p:spPr bwMode="auto">
          <a:xfrm>
            <a:off x="1600200" y="4876800"/>
            <a:ext cx="6096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with covariance </a:t>
            </a:r>
            <a:r>
              <a:rPr kumimoji="0" lang="en-US" sz="2800" b="1" i="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mn-cs"/>
              </a:rPr>
              <a:t>C</a:t>
            </a:r>
            <a:r>
              <a:rPr kumimoji="0" lang="en-US" sz="2800" i="1" u="none" strike="noStrike" kern="0" cap="none" spc="0" normalizeH="0" baseline="-25000" noProof="0" dirty="0" smtClean="0">
                <a:ln>
                  <a:noFill/>
                </a:ln>
                <a:solidFill>
                  <a:schemeClr val="tx1"/>
                </a:solidFill>
                <a:effectLst/>
                <a:uLnTx/>
                <a:uFillTx/>
                <a:latin typeface="Cambria Math" pitchFamily="18" charset="0"/>
                <a:ea typeface="Cambria Math" pitchFamily="18" charset="0"/>
                <a:cs typeface="+mn-cs"/>
              </a:rPr>
              <a:t>h</a:t>
            </a:r>
            <a:endParaRPr kumimoji="0" lang="en-US" sz="2800" i="1" u="none" strike="noStrike" kern="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25847" t="30688" r="26241" b="46032"/>
          <a:stretch>
            <a:fillRect/>
          </a:stretch>
        </p:blipFill>
        <p:spPr bwMode="auto">
          <a:xfrm>
            <a:off x="0" y="1981200"/>
            <a:ext cx="9144000" cy="243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dirty="0" smtClean="0">
                <a:latin typeface="Times New Roman" pitchFamily="18" charset="0"/>
                <a:cs typeface="Times New Roman" pitchFamily="18" charset="0"/>
              </a:rPr>
              <a:t>example relevant to chemical constituents</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cstate="print"/>
          <a:srcRect l="34673" t="32804" r="36328" b="42857"/>
          <a:stretch>
            <a:fillRect/>
          </a:stretch>
        </p:blipFill>
        <p:spPr bwMode="auto">
          <a:xfrm>
            <a:off x="533400" y="2133600"/>
            <a:ext cx="7772400" cy="3886200"/>
          </a:xfrm>
          <a:prstGeom prst="rect">
            <a:avLst/>
          </a:prstGeom>
          <a:noFill/>
          <a:ln w="9525">
            <a:noFill/>
            <a:miter lim="800000"/>
            <a:headEnd/>
            <a:tailEnd/>
          </a:ln>
        </p:spPr>
      </p:pic>
      <p:sp>
        <p:nvSpPr>
          <p:cNvPr id="6" name="Freeform 5"/>
          <p:cNvSpPr/>
          <p:nvPr/>
        </p:nvSpPr>
        <p:spPr>
          <a:xfrm>
            <a:off x="3733800" y="5638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91000" y="5943600"/>
            <a:ext cx="1905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7010400" y="5562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7696200" y="5943600"/>
            <a:ext cx="1371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h</a:t>
            </a:r>
            <a:endParaRPr kumimoji="0" lang="en-US" sz="3200" b="1" i="0" u="none" strike="noStrike" kern="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cxnSp>
        <p:nvCxnSpPr>
          <p:cNvPr id="12" name="Straight Connector 11"/>
          <p:cNvCxnSpPr/>
          <p:nvPr/>
        </p:nvCxnSpPr>
        <p:spPr>
          <a:xfrm rot="10800000">
            <a:off x="8281988" y="6026944"/>
            <a:ext cx="152400" cy="0"/>
          </a:xfrm>
          <a:prstGeom prst="line">
            <a:avLst/>
          </a:prstGeom>
          <a:ln w="28575">
            <a:solidFill>
              <a:srgbClr val="FF33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br>
              <a:rPr lang="en-US" sz="1600"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07		Prior Information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use 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to represent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prior information</a:t>
            </a: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cstate="print"/>
          <a:srcRect l="11348" t="34921" r="32545" b="53439"/>
          <a:stretch>
            <a:fillRect/>
          </a:stretch>
        </p:blipFill>
        <p:spPr bwMode="auto">
          <a:xfrm>
            <a:off x="198620" y="2971800"/>
            <a:ext cx="8631382" cy="1066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prior information”</a:t>
            </a:r>
            <a:endParaRPr lang="en-US" dirty="0">
              <a:latin typeface="Times New Roman" pitchFamily="18" charset="0"/>
              <a:cs typeface="Times New Roman" pitchFamily="18" charset="0"/>
            </a:endParaRPr>
          </a:p>
        </p:txBody>
      </p:sp>
      <p:sp>
        <p:nvSpPr>
          <p:cNvPr id="7" name="Title 1"/>
          <p:cNvSpPr txBox="1">
            <a:spLocks/>
          </p:cNvSpPr>
          <p:nvPr/>
        </p:nvSpPr>
        <p:spPr bwMode="auto">
          <a:xfrm>
            <a:off x="6477000" y="25933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individual</a:t>
            </a:r>
            <a:b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b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errors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6146" name="Picture 2"/>
          <p:cNvPicPr>
            <a:picLocks noChangeAspect="1" noChangeArrowheads="1"/>
          </p:cNvPicPr>
          <p:nvPr/>
        </p:nvPicPr>
        <p:blipFill>
          <a:blip r:embed="rId3" cstate="print"/>
          <a:srcRect l="35303" t="47619" r="30024" b="42857"/>
          <a:stretch>
            <a:fillRect/>
          </a:stretch>
        </p:blipFill>
        <p:spPr bwMode="auto">
          <a:xfrm>
            <a:off x="1447800" y="2286000"/>
            <a:ext cx="6324600" cy="1034935"/>
          </a:xfrm>
          <a:prstGeom prst="rect">
            <a:avLst/>
          </a:prstGeom>
          <a:noFill/>
          <a:ln w="9525">
            <a:noFill/>
            <a:miter lim="800000"/>
            <a:headEnd/>
            <a:tailEnd/>
          </a:ln>
        </p:spPr>
      </p:pic>
      <p:sp>
        <p:nvSpPr>
          <p:cNvPr id="6" name="Freeform 5"/>
          <p:cNvSpPr/>
          <p:nvPr/>
        </p:nvSpPr>
        <p:spPr>
          <a:xfrm>
            <a:off x="5410200" y="30480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7" name="Picture 3"/>
          <p:cNvPicPr>
            <a:picLocks noChangeAspect="1" noChangeArrowheads="1"/>
          </p:cNvPicPr>
          <p:nvPr/>
        </p:nvPicPr>
        <p:blipFill>
          <a:blip r:embed="rId3" cstate="print"/>
          <a:srcRect l="12175" t="34127" r="79630" b="51058"/>
          <a:stretch>
            <a:fillRect/>
          </a:stretch>
        </p:blipFill>
        <p:spPr bwMode="auto">
          <a:xfrm>
            <a:off x="2133600" y="4724400"/>
            <a:ext cx="1768929" cy="1905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69364" t="34127" r="14397" b="53428"/>
          <a:stretch>
            <a:fillRect/>
          </a:stretch>
        </p:blipFill>
        <p:spPr bwMode="auto">
          <a:xfrm>
            <a:off x="3886200" y="4724400"/>
            <a:ext cx="3505200" cy="1600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20458" t="34921" r="32545" b="53439"/>
          <a:stretch>
            <a:fillRect/>
          </a:stretch>
        </p:blipFill>
        <p:spPr bwMode="auto">
          <a:xfrm>
            <a:off x="1752600" y="3886200"/>
            <a:ext cx="7229802" cy="1066800"/>
          </a:xfrm>
          <a:prstGeom prst="rect">
            <a:avLst/>
          </a:prstGeom>
          <a:noFill/>
          <a:ln w="9525">
            <a:noFill/>
            <a:miter lim="800000"/>
            <a:headEnd/>
            <a:tailEnd/>
          </a:ln>
        </p:spPr>
      </p:pic>
      <p:sp>
        <p:nvSpPr>
          <p:cNvPr id="5" name="TextBox 4"/>
          <p:cNvSpPr txBox="1"/>
          <p:nvPr/>
        </p:nvSpPr>
        <p:spPr>
          <a:xfrm>
            <a:off x="3124200" y="5410200"/>
            <a:ext cx="6019800" cy="1200329"/>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(Technically, the </a:t>
            </a:r>
            <a:r>
              <a:rPr lang="en-US" sz="2400" dirty="0" err="1" smtClean="0">
                <a:solidFill>
                  <a:srgbClr val="FF0000"/>
                </a:solidFill>
                <a:latin typeface="Times New Roman" pitchFamily="18" charset="0"/>
                <a:cs typeface="Times New Roman" pitchFamily="18" charset="0"/>
              </a:rPr>
              <a:t>p.d.f.’s</a:t>
            </a:r>
            <a:r>
              <a:rPr lang="en-US" sz="2400" dirty="0" smtClean="0">
                <a:solidFill>
                  <a:srgbClr val="FF0000"/>
                </a:solidFill>
                <a:latin typeface="Times New Roman" pitchFamily="18" charset="0"/>
                <a:cs typeface="Times New Roman" pitchFamily="18" charset="0"/>
              </a:rPr>
              <a:t> are only proportional when the </a:t>
            </a:r>
            <a:r>
              <a:rPr lang="en-US" sz="2400" dirty="0" err="1" smtClean="0">
                <a:solidFill>
                  <a:srgbClr val="FF0000"/>
                </a:solidFill>
                <a:latin typeface="Times New Roman" pitchFamily="18" charset="0"/>
                <a:cs typeface="Times New Roman" pitchFamily="18" charset="0"/>
              </a:rPr>
              <a:t>Jacobian</a:t>
            </a:r>
            <a:r>
              <a:rPr lang="en-US" sz="2400" dirty="0" smtClean="0">
                <a:solidFill>
                  <a:srgbClr val="FF0000"/>
                </a:solidFill>
                <a:latin typeface="Times New Roman" pitchFamily="18" charset="0"/>
                <a:cs typeface="Times New Roman" pitchFamily="18" charset="0"/>
              </a:rPr>
              <a:t> Determinant is constant, which it is in this case).</a:t>
            </a:r>
            <a:endParaRPr lang="en-US" sz="2400" dirty="0">
              <a:solidFill>
                <a:srgbClr val="FF0000"/>
              </a:solidFill>
              <a:latin typeface="Times New Roman" pitchFamily="18" charset="0"/>
              <a:cs typeface="Times New Roman" pitchFamily="18" charset="0"/>
            </a:endParaRPr>
          </a:p>
        </p:txBody>
      </p:sp>
      <p:sp>
        <p:nvSpPr>
          <p:cNvPr id="8" name="Title 1"/>
          <p:cNvSpPr txBox="1">
            <a:spLocks/>
          </p:cNvSpPr>
          <p:nvPr/>
        </p:nvSpPr>
        <p:spPr bwMode="auto">
          <a:xfrm>
            <a:off x="0" y="3886200"/>
            <a:ext cx="1905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p</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32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lang="en-US" sz="3200" kern="0" dirty="0" smtClean="0">
                <a:solidFill>
                  <a:schemeClr val="tx2"/>
                </a:solidFill>
                <a:latin typeface="Cambria Math" pitchFamily="18" charset="0"/>
                <a:ea typeface="Cambria Math" pitchFamily="18" charset="0"/>
                <a:cs typeface="Times New Roman" pitchFamily="18" charset="0"/>
              </a:rPr>
              <a:t> ∝</a:t>
            </a:r>
            <a:r>
              <a:rPr kumimoji="0" lang="en-US" sz="3200" b="0"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3200" b="0"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bwMode="auto">
          <a:xfrm>
            <a:off x="0" y="22098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so we can view this formula as a </a:t>
            </a:r>
            <a:r>
              <a:rPr kumimoji="0" lang="en-US" sz="28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p.d.f</a:t>
            </a: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 for the model parameters, </a:t>
            </a:r>
            <a:r>
              <a:rPr kumimoji="0" lang="en-US" sz="2800" b="1" i="0"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m</a:t>
            </a:r>
            <a:endParaRPr kumimoji="0" lang="en-US" sz="2800" b="1" i="0"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 name="Title 1"/>
          <p:cNvSpPr>
            <a:spLocks noGrp="1"/>
          </p:cNvSpPr>
          <p:nvPr>
            <p:ph type="title"/>
          </p:nvPr>
        </p:nvSpPr>
        <p:spPr>
          <a:xfrm>
            <a:off x="457200" y="304800"/>
            <a:ext cx="8229600" cy="1143000"/>
          </a:xfrm>
        </p:spPr>
        <p:txBody>
          <a:bodyPr/>
          <a:lstStyle/>
          <a:p>
            <a:r>
              <a:rPr lang="en-US" dirty="0" smtClean="0">
                <a:latin typeface="Times New Roman" pitchFamily="18" charset="0"/>
                <a:cs typeface="Times New Roman" pitchFamily="18" charset="0"/>
              </a:rPr>
              <a:t>since </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h</a:t>
            </a:r>
            <a:r>
              <a:rPr lang="en-US" dirty="0" smtClean="0">
                <a:latin typeface="Cambria Math"/>
                <a:ea typeface="Cambria Math"/>
                <a:cs typeface="Times New Roman" pitchFamily="18" charset="0"/>
              </a:rPr>
              <a:t/>
            </a:r>
            <a:br>
              <a:rPr lang="en-US" dirty="0" smtClean="0">
                <a:latin typeface="Cambria Math"/>
                <a:ea typeface="Cambria Math"/>
                <a:cs typeface="Times New Roman" pitchFamily="18" charset="0"/>
              </a:rPr>
            </a:br>
            <a:r>
              <a:rPr lang="en-US" dirty="0" smtClean="0">
                <a:latin typeface="Cambria Math" pitchFamily="18" charset="0"/>
                <a:ea typeface="Cambria Math" pitchFamily="18" charset="0"/>
                <a:cs typeface="Times New Roman" pitchFamily="18" charset="0"/>
              </a:rPr>
              <a:t> </a:t>
            </a:r>
            <a:r>
              <a:rPr lang="en-US" i="1" dirty="0" smtClean="0">
                <a:latin typeface="Cambria Math" pitchFamily="18" charset="0"/>
                <a:ea typeface="Cambria Math" pitchFamily="18" charset="0"/>
                <a:cs typeface="Times New Roman" pitchFamily="18" charset="0"/>
              </a:rPr>
              <a:t>p</a:t>
            </a:r>
            <a:r>
              <a:rPr lang="en-US" i="1" baseline="-25000"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 ∝ </a:t>
            </a:r>
            <a:r>
              <a:rPr lang="en-US" i="1" dirty="0" smtClean="0">
                <a:latin typeface="Cambria Math" pitchFamily="18" charset="0"/>
                <a:ea typeface="Cambria Math" pitchFamily="18" charset="0"/>
                <a:cs typeface="Times New Roman" pitchFamily="18" charset="0"/>
              </a:rPr>
              <a:t>p</a:t>
            </a:r>
            <a:r>
              <a:rPr lang="en-US" i="1" baseline="-25000" dirty="0" smtClean="0">
                <a:latin typeface="Cambria Math" pitchFamily="18" charset="0"/>
                <a:ea typeface="Cambria Math" pitchFamily="18" charset="0"/>
                <a:cs typeface="Times New Roman" pitchFamily="18" charset="0"/>
              </a:rPr>
              <a:t>p</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h</a:t>
            </a:r>
            <a:r>
              <a:rPr lang="en-US" dirty="0" smtClean="0">
                <a:latin typeface="Cambria Math" pitchFamily="18" charset="0"/>
                <a:ea typeface="Cambria Math" pitchFamily="18" charset="0"/>
                <a:cs typeface="Times New Roman" pitchFamily="18" charset="0"/>
              </a:rPr>
              <a:t>) </a:t>
            </a:r>
            <a:endParaRPr lang="en-US" dirty="0">
              <a:latin typeface="Cambria Math" pitchFamily="18" charset="0"/>
              <a:ea typeface="Cambria Math"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now suppose that we observe some data:</a:t>
            </a:r>
          </a:p>
          <a:p>
            <a:pPr algn="ctr">
              <a:buNone/>
            </a:pPr>
            <a:endParaRPr lang="en-US" sz="4000"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d</a:t>
            </a:r>
            <a:r>
              <a:rPr lang="en-US" sz="4000" dirty="0" smtClean="0">
                <a:latin typeface="Times New Roman" pitchFamily="18" charset="0"/>
                <a:cs typeface="Times New Roman" pitchFamily="18" charset="0"/>
              </a:rPr>
              <a:t> </a:t>
            </a:r>
            <a:r>
              <a:rPr lang="en-US" sz="4000" dirty="0" smtClean="0">
                <a:latin typeface="Cambria Math"/>
                <a:ea typeface="Cambria Math"/>
                <a:cs typeface="Times New Roman" pitchFamily="18" charset="0"/>
              </a:rPr>
              <a:t>= </a:t>
            </a:r>
            <a:r>
              <a:rPr lang="en-US" sz="4000" b="1" dirty="0" smtClean="0">
                <a:latin typeface="Times New Roman" pitchFamily="18" charset="0"/>
                <a:cs typeface="Times New Roman" pitchFamily="18" charset="0"/>
              </a:rPr>
              <a:t>d</a:t>
            </a:r>
            <a:r>
              <a:rPr lang="en-US" sz="4000" i="1" baseline="30000" dirty="0" smtClean="0">
                <a:latin typeface="Times New Roman" pitchFamily="18" charset="0"/>
                <a:cs typeface="Times New Roman" pitchFamily="18" charset="0"/>
              </a:rPr>
              <a:t>obs</a:t>
            </a:r>
          </a:p>
          <a:p>
            <a:pPr algn="ctr">
              <a:buNone/>
            </a:pPr>
            <a:endParaRPr lang="en-US" sz="4000" dirty="0" smtClean="0">
              <a:latin typeface="Times New Roman" pitchFamily="18" charset="0"/>
              <a:cs typeface="Times New Roman" pitchFamily="18" charset="0"/>
            </a:endParaRPr>
          </a:p>
          <a:p>
            <a:pPr algn="ctr">
              <a:buNone/>
            </a:pPr>
            <a:r>
              <a:rPr lang="en-US" sz="4000" dirty="0" smtClean="0">
                <a:latin typeface="Times New Roman" pitchFamily="18" charset="0"/>
                <a:cs typeface="Times New Roman" pitchFamily="18" charset="0"/>
              </a:rPr>
              <a:t>with covariance </a:t>
            </a:r>
            <a:r>
              <a:rPr lang="en-US" sz="4000" b="1" dirty="0" err="1" smtClean="0">
                <a:latin typeface="Times New Roman" pitchFamily="18" charset="0"/>
                <a:cs typeface="Times New Roman" pitchFamily="18" charset="0"/>
              </a:rPr>
              <a:t>C</a:t>
            </a:r>
            <a:r>
              <a:rPr lang="en-US" sz="4000" i="1" baseline="-25000" dirty="0" err="1" smtClean="0">
                <a:latin typeface="Times New Roman" pitchFamily="18" charset="0"/>
                <a:cs typeface="Times New Roman" pitchFamily="18" charset="0"/>
              </a:rPr>
              <a:t>d</a:t>
            </a:r>
            <a:endParaRPr lang="en-US" sz="4000" i="1" baseline="-25000" dirty="0" smtClean="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use Normal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 to represent the observations</a:t>
            </a:r>
          </a:p>
          <a:p>
            <a:pPr algn="ctr">
              <a:buNone/>
            </a:pPr>
            <a:endParaRPr lang="en-US" sz="4000"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d</a:t>
            </a:r>
            <a:endParaRPr lang="en-US" i="1" baseline="30000" dirty="0" smtClean="0">
              <a:latin typeface="Times New Roman" pitchFamily="18" charset="0"/>
              <a:cs typeface="Times New Roman" pitchFamily="18" charset="0"/>
            </a:endParaRPr>
          </a:p>
          <a:p>
            <a:pPr algn="ctr">
              <a:buNone/>
            </a:pPr>
            <a:endParaRPr lang="en-US" sz="4000"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with covariance </a:t>
            </a:r>
            <a:r>
              <a:rPr lang="en-US" b="1" dirty="0" err="1" smtClean="0">
                <a:latin typeface="Times New Roman" pitchFamily="18" charset="0"/>
                <a:cs typeface="Times New Roman" pitchFamily="18" charset="0"/>
              </a:rPr>
              <a:t>C</a:t>
            </a:r>
            <a:r>
              <a:rPr lang="en-US" i="1" baseline="-25000" dirty="0" err="1" smtClean="0">
                <a:latin typeface="Times New Roman" pitchFamily="18" charset="0"/>
                <a:cs typeface="Times New Roman" pitchFamily="18" charset="0"/>
              </a:rPr>
              <a:t>d</a:t>
            </a:r>
            <a:endParaRPr lang="en-US" i="1" baseline="-25000" dirty="0" smtClean="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724400"/>
          </a:xfrm>
        </p:spPr>
        <p:txBody>
          <a:bodyPr/>
          <a:lstStyle/>
          <a:p>
            <a:pPr algn="ctr">
              <a:buNone/>
            </a:pPr>
            <a:r>
              <a:rPr lang="en-US" sz="4000" dirty="0" smtClean="0">
                <a:latin typeface="Times New Roman" pitchFamily="18" charset="0"/>
                <a:cs typeface="Times New Roman" pitchFamily="18" charset="0"/>
              </a:rPr>
              <a:t>now assume that the mean of the data is predicted by the model:</a:t>
            </a:r>
          </a:p>
          <a:p>
            <a:pPr algn="ctr">
              <a:buNone/>
            </a:pPr>
            <a:endParaRPr lang="en-US" sz="4000" dirty="0" smtClean="0">
              <a:latin typeface="Times New Roman" pitchFamily="18" charset="0"/>
              <a:cs typeface="Times New Roman" pitchFamily="18" charset="0"/>
            </a:endParaRPr>
          </a:p>
          <a:p>
            <a:pPr algn="ctr">
              <a:buNone/>
            </a:pPr>
            <a:r>
              <a:rPr lang="en-US" sz="4000" b="1" dirty="0" smtClean="0">
                <a:latin typeface="Times New Roman" pitchFamily="18" charset="0"/>
                <a:cs typeface="Times New Roman" pitchFamily="18" charset="0"/>
              </a:rPr>
              <a:t>d</a:t>
            </a:r>
            <a:r>
              <a:rPr lang="en-US" sz="4000" dirty="0" smtClean="0">
                <a:latin typeface="Times New Roman" pitchFamily="18" charset="0"/>
                <a:cs typeface="Times New Roman" pitchFamily="18" charset="0"/>
              </a:rPr>
              <a:t> </a:t>
            </a:r>
            <a:r>
              <a:rPr lang="en-US" sz="4000" dirty="0" smtClean="0">
                <a:latin typeface="Cambria Math"/>
                <a:ea typeface="Cambria Math"/>
                <a:cs typeface="Times New Roman" pitchFamily="18" charset="0"/>
              </a:rPr>
              <a:t>= </a:t>
            </a:r>
            <a:r>
              <a:rPr lang="en-US" sz="4000" b="1" dirty="0" smtClean="0">
                <a:latin typeface="Cambria Math"/>
                <a:ea typeface="Cambria Math"/>
                <a:cs typeface="Times New Roman" pitchFamily="18" charset="0"/>
              </a:rPr>
              <a:t>Gm</a:t>
            </a:r>
            <a:endParaRPr lang="en-US" sz="4000" b="1" i="1" baseline="30000" dirty="0" smtClean="0">
              <a:latin typeface="Times New Roman" pitchFamily="18" charset="0"/>
              <a:cs typeface="Times New Roman" pitchFamily="18" charset="0"/>
            </a:endParaRPr>
          </a:p>
        </p:txBody>
      </p:sp>
      <p:cxnSp>
        <p:nvCxnSpPr>
          <p:cNvPr id="5" name="Straight Connector 4"/>
          <p:cNvCxnSpPr/>
          <p:nvPr/>
        </p:nvCxnSpPr>
        <p:spPr>
          <a:xfrm>
            <a:off x="3810000" y="3429000"/>
            <a:ext cx="22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represent the observations with a</a:t>
            </a:r>
          </a:p>
          <a:p>
            <a:pPr algn="ctr">
              <a:buNone/>
            </a:pPr>
            <a:r>
              <a:rPr lang="en-US" sz="4000" dirty="0" smtClean="0">
                <a:latin typeface="Times New Roman" pitchFamily="18" charset="0"/>
                <a:cs typeface="Times New Roman" pitchFamily="18" charset="0"/>
              </a:rPr>
              <a:t>Normal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cstate="print"/>
          <a:srcRect l="24438" t="40212" r="22459" b="43915"/>
          <a:stretch>
            <a:fillRect/>
          </a:stretch>
        </p:blipFill>
        <p:spPr bwMode="auto">
          <a:xfrm>
            <a:off x="1524000" y="2438400"/>
            <a:ext cx="7274560" cy="1295400"/>
          </a:xfrm>
          <a:prstGeom prst="rect">
            <a:avLst/>
          </a:prstGeom>
          <a:noFill/>
          <a:ln w="9525">
            <a:noFill/>
            <a:miter lim="800000"/>
            <a:headEnd/>
            <a:tailEnd/>
          </a:ln>
        </p:spPr>
      </p:pic>
      <p:sp>
        <p:nvSpPr>
          <p:cNvPr id="7" name="Title 1"/>
          <p:cNvSpPr txBox="1">
            <a:spLocks/>
          </p:cNvSpPr>
          <p:nvPr/>
        </p:nvSpPr>
        <p:spPr bwMode="auto">
          <a:xfrm>
            <a:off x="3657600" y="43434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mean of data predicted by the model</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8674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rot="20546231" flipH="1">
            <a:off x="4656544" y="3340999"/>
            <a:ext cx="685801" cy="1676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705600" y="32766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observations weighted by their certainty</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1" name="Content Placeholder 2"/>
          <p:cNvSpPr txBox="1">
            <a:spLocks/>
          </p:cNvSpPr>
          <p:nvPr/>
        </p:nvSpPr>
        <p:spPr bwMode="auto">
          <a:xfrm>
            <a:off x="-14514" y="2772228"/>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Normal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defines an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“error in data”</a:t>
            </a:r>
            <a:endParaRPr lang="en-US"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cstate="print"/>
          <a:srcRect l="40977" t="53968" r="22459" b="36508"/>
          <a:stretch>
            <a:fillRect/>
          </a:stretch>
        </p:blipFill>
        <p:spPr bwMode="auto">
          <a:xfrm>
            <a:off x="1066800" y="2362200"/>
            <a:ext cx="7366000" cy="114300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79559" t="39364" r="2285" b="46667"/>
          <a:stretch>
            <a:fillRect/>
          </a:stretch>
        </p:blipFill>
        <p:spPr bwMode="auto">
          <a:xfrm>
            <a:off x="3581400" y="4419600"/>
            <a:ext cx="3657600" cy="1676400"/>
          </a:xfrm>
          <a:prstGeom prst="rect">
            <a:avLst/>
          </a:prstGeom>
          <a:noFill/>
          <a:ln w="9525">
            <a:noFill/>
            <a:miter lim="800000"/>
            <a:headEnd/>
            <a:tailEnd/>
          </a:ln>
        </p:spPr>
      </p:pic>
      <p:sp>
        <p:nvSpPr>
          <p:cNvPr id="11" name="Content Placeholder 2"/>
          <p:cNvSpPr txBox="1">
            <a:spLocks/>
          </p:cNvSpPr>
          <p:nvPr/>
        </p:nvSpPr>
        <p:spPr bwMode="auto">
          <a:xfrm>
            <a:off x="1905000" y="5105400"/>
            <a:ext cx="1905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p(</a:t>
            </a:r>
            <a:r>
              <a:rPr kumimoji="0" lang="en-US" sz="28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r>
              <a:rPr kumimoji="0" lang="en-US" sz="28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p>
        </p:txBody>
      </p:sp>
      <p:sp>
        <p:nvSpPr>
          <p:cNvPr id="12" name="Freeform 11"/>
          <p:cNvSpPr/>
          <p:nvPr/>
        </p:nvSpPr>
        <p:spPr>
          <a:xfrm flipH="1">
            <a:off x="838201" y="3276600"/>
            <a:ext cx="609600" cy="1143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
          <p:cNvSpPr txBox="1">
            <a:spLocks/>
          </p:cNvSpPr>
          <p:nvPr/>
        </p:nvSpPr>
        <p:spPr bwMode="auto">
          <a:xfrm>
            <a:off x="0" y="3505200"/>
            <a:ext cx="1905000" cy="2514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least-squares error</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think of </a:t>
            </a:r>
            <a:r>
              <a:rPr lang="en-US" sz="4000" i="1" dirty="0" smtClean="0">
                <a:latin typeface="Cambria Math" pitchFamily="18" charset="0"/>
                <a:ea typeface="Cambria Math" pitchFamily="18" charset="0"/>
                <a:cs typeface="Times New Roman" pitchFamily="18" charset="0"/>
              </a:rPr>
              <a:t>p</a:t>
            </a:r>
            <a:r>
              <a:rPr lang="en-US" sz="4000" dirty="0" smtClean="0">
                <a:latin typeface="Cambria Math" pitchFamily="18" charset="0"/>
                <a:ea typeface="Cambria Math" pitchFamily="18" charset="0"/>
                <a:cs typeface="Times New Roman" pitchFamily="18" charset="0"/>
              </a:rPr>
              <a:t>(</a:t>
            </a:r>
            <a:r>
              <a:rPr lang="en-US" sz="4000" b="1" dirty="0" smtClean="0">
                <a:latin typeface="Cambria Math" pitchFamily="18" charset="0"/>
                <a:ea typeface="Cambria Math" pitchFamily="18" charset="0"/>
                <a:cs typeface="Times New Roman" pitchFamily="18" charset="0"/>
              </a:rPr>
              <a:t>d</a:t>
            </a:r>
            <a:r>
              <a:rPr lang="en-US" sz="4000" dirty="0" smtClean="0">
                <a:latin typeface="Cambria Math" pitchFamily="18" charset="0"/>
                <a:ea typeface="Cambria Math" pitchFamily="18" charset="0"/>
                <a:cs typeface="Times New Roman" pitchFamily="18" charset="0"/>
              </a:rPr>
              <a:t>)</a:t>
            </a:r>
            <a:r>
              <a:rPr lang="en-US" sz="4000" dirty="0" smtClean="0">
                <a:latin typeface="Times New Roman" pitchFamily="18" charset="0"/>
                <a:cs typeface="Times New Roman" pitchFamily="18" charset="0"/>
              </a:rPr>
              <a:t> as a</a:t>
            </a:r>
          </a:p>
          <a:p>
            <a:pPr algn="ctr">
              <a:buNone/>
            </a:pPr>
            <a:r>
              <a:rPr lang="en-US" sz="4000" dirty="0" smtClean="0">
                <a:latin typeface="Times New Roman" pitchFamily="18" charset="0"/>
                <a:cs typeface="Times New Roman" pitchFamily="18" charset="0"/>
              </a:rPr>
              <a:t>conditional </a:t>
            </a:r>
            <a:r>
              <a:rPr lang="en-US" sz="4000" dirty="0" err="1" smtClean="0">
                <a:latin typeface="Times New Roman" pitchFamily="18" charset="0"/>
                <a:cs typeface="Times New Roman" pitchFamily="18" charset="0"/>
              </a:rPr>
              <a:t>p.d.f</a:t>
            </a:r>
            <a:r>
              <a:rPr lang="en-US" sz="4000" dirty="0" smtClean="0">
                <a:latin typeface="Times New Roman" pitchFamily="18" charset="0"/>
                <a:cs typeface="Times New Roman" pitchFamily="18" charset="0"/>
              </a:rPr>
              <a:t>.</a:t>
            </a:r>
          </a:p>
        </p:txBody>
      </p:sp>
      <p:pic>
        <p:nvPicPr>
          <p:cNvPr id="8194" name="Picture 2"/>
          <p:cNvPicPr>
            <a:picLocks noChangeAspect="1" noChangeArrowheads="1"/>
          </p:cNvPicPr>
          <p:nvPr/>
        </p:nvPicPr>
        <p:blipFill>
          <a:blip r:embed="rId2" cstate="print"/>
          <a:srcRect l="13869" t="40212" r="22459" b="43915"/>
          <a:stretch>
            <a:fillRect/>
          </a:stretch>
        </p:blipFill>
        <p:spPr bwMode="auto">
          <a:xfrm>
            <a:off x="76200" y="2590800"/>
            <a:ext cx="8722360" cy="1295400"/>
          </a:xfrm>
          <a:prstGeom prst="rect">
            <a:avLst/>
          </a:prstGeom>
          <a:noFill/>
          <a:ln w="9525">
            <a:noFill/>
            <a:miter lim="800000"/>
            <a:headEnd/>
            <a:tailEnd/>
          </a:ln>
        </p:spPr>
      </p:pic>
      <p:sp>
        <p:nvSpPr>
          <p:cNvPr id="7" name="Title 1"/>
          <p:cNvSpPr txBox="1">
            <a:spLocks/>
          </p:cNvSpPr>
          <p:nvPr/>
        </p:nvSpPr>
        <p:spPr bwMode="auto">
          <a:xfrm>
            <a:off x="1676400" y="38862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probability that a particular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set of data values will be observed</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8" name="Freeform 7"/>
          <p:cNvSpPr/>
          <p:nvPr/>
        </p:nvSpPr>
        <p:spPr>
          <a:xfrm>
            <a:off x="533400" y="35052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bwMode="auto">
          <a:xfrm>
            <a:off x="3810000" y="38100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given a</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Freeform 8"/>
          <p:cNvSpPr/>
          <p:nvPr/>
        </p:nvSpPr>
        <p:spPr>
          <a:xfrm>
            <a:off x="5334000" y="3505200"/>
            <a:ext cx="1219200" cy="12954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6629400" y="41148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particular choice of model parameters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04799" y="843336"/>
            <a:ext cx="4854323" cy="5024064"/>
            <a:chOff x="3056893" y="1099332"/>
            <a:chExt cx="2720783" cy="2634405"/>
          </a:xfrm>
        </p:grpSpPr>
        <p:pic>
          <p:nvPicPr>
            <p:cNvPr id="1027" name="Picture 3"/>
            <p:cNvPicPr>
              <a:picLocks noChangeAspect="1" noChangeArrowheads="1"/>
            </p:cNvPicPr>
            <p:nvPr/>
          </p:nvPicPr>
          <p:blipFill>
            <a:blip r:embed="rId3" cstate="print"/>
            <a:srcRect/>
            <a:stretch>
              <a:fillRect/>
            </a:stretch>
          </p:blipFill>
          <p:spPr bwMode="auto">
            <a:xfrm>
              <a:off x="3495666" y="1781175"/>
              <a:ext cx="1609725" cy="1600200"/>
            </a:xfrm>
            <a:prstGeom prst="rect">
              <a:avLst/>
            </a:prstGeom>
            <a:noFill/>
            <a:ln w="9525">
              <a:noFill/>
              <a:miter lim="800000"/>
              <a:headEnd/>
              <a:tailEnd/>
            </a:ln>
          </p:spPr>
        </p:pic>
        <p:cxnSp>
          <p:nvCxnSpPr>
            <p:cNvPr id="42" name="Straight Arrow Connector 41"/>
            <p:cNvCxnSpPr/>
            <p:nvPr/>
          </p:nvCxnSpPr>
          <p:spPr>
            <a:xfrm rot="5400000">
              <a:off x="2559065" y="2602714"/>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1864" y="1781183"/>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62339" y="3362327"/>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59958" y="2200279"/>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65" y="172403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43399" y="1728791"/>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20476" y="1658716"/>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9" name="TextBox 48"/>
            <p:cNvSpPr txBox="1"/>
            <p:nvPr/>
          </p:nvSpPr>
          <p:spPr>
            <a:xfrm>
              <a:off x="3133742" y="1638309"/>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50" name="TextBox 49"/>
            <p:cNvSpPr txBox="1"/>
            <p:nvPr/>
          </p:nvSpPr>
          <p:spPr>
            <a:xfrm>
              <a:off x="3056893" y="3209162"/>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51" name="TextBox 50"/>
            <p:cNvSpPr txBox="1"/>
            <p:nvPr/>
          </p:nvSpPr>
          <p:spPr>
            <a:xfrm>
              <a:off x="3056894" y="2052650"/>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10</a:t>
              </a:r>
              <a:endParaRPr lang="en-US" sz="2800" i="1" baseline="-25000" dirty="0">
                <a:latin typeface="Times New Roman" pitchFamily="18" charset="0"/>
                <a:cs typeface="Times New Roman" pitchFamily="18" charset="0"/>
              </a:endParaRPr>
            </a:p>
          </p:txBody>
        </p:sp>
        <p:sp>
          <p:nvSpPr>
            <p:cNvPr id="52" name="TextBox 51"/>
            <p:cNvSpPr txBox="1"/>
            <p:nvPr/>
          </p:nvSpPr>
          <p:spPr>
            <a:xfrm>
              <a:off x="3355858" y="1418980"/>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0</a:t>
              </a:r>
              <a:endParaRPr lang="en-US" sz="2800" i="1" baseline="-25000" dirty="0">
                <a:latin typeface="Times New Roman" pitchFamily="18" charset="0"/>
                <a:cs typeface="Times New Roman" pitchFamily="18" charset="0"/>
              </a:endParaRPr>
            </a:p>
          </p:txBody>
        </p:sp>
        <p:sp>
          <p:nvSpPr>
            <p:cNvPr id="53" name="TextBox 52"/>
            <p:cNvSpPr txBox="1"/>
            <p:nvPr/>
          </p:nvSpPr>
          <p:spPr>
            <a:xfrm>
              <a:off x="4167331" y="1379024"/>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20</a:t>
              </a:r>
              <a:endParaRPr lang="en-US" sz="2800" i="1" baseline="-25000" dirty="0">
                <a:latin typeface="Times New Roman" pitchFamily="18" charset="0"/>
                <a:cs typeface="Times New Roman" pitchFamily="18" charset="0"/>
              </a:endParaRPr>
            </a:p>
          </p:txBody>
        </p:sp>
        <p:sp>
          <p:nvSpPr>
            <p:cNvPr id="54" name="TextBox 53"/>
            <p:cNvSpPr txBox="1"/>
            <p:nvPr/>
          </p:nvSpPr>
          <p:spPr>
            <a:xfrm>
              <a:off x="4936095" y="1339068"/>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40</a:t>
              </a:r>
              <a:endParaRPr lang="en-US" sz="2800" i="1" baseline="-25000" dirty="0">
                <a:latin typeface="Times New Roman" pitchFamily="18" charset="0"/>
                <a:cs typeface="Times New Roman" pitchFamily="18" charset="0"/>
              </a:endParaRPr>
            </a:p>
          </p:txBody>
        </p:sp>
        <p:sp>
          <p:nvSpPr>
            <p:cNvPr id="72" name="TextBox 71"/>
            <p:cNvSpPr txBox="1"/>
            <p:nvPr/>
          </p:nvSpPr>
          <p:spPr>
            <a:xfrm>
              <a:off x="3355858" y="1099332"/>
              <a:ext cx="1371600" cy="27435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p(</a:t>
              </a:r>
              <a:r>
                <a:rPr lang="en-US" sz="2800" b="1" dirty="0" err="1" smtClean="0">
                  <a:latin typeface="Times New Roman" pitchFamily="18" charset="0"/>
                  <a:cs typeface="Times New Roman" pitchFamily="18" charset="0"/>
                </a:rPr>
                <a:t>d</a:t>
              </a:r>
              <a:r>
                <a:rPr lang="en-US" sz="2800" i="1"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55" name="TextBox 54"/>
            <p:cNvSpPr txBox="1"/>
            <p:nvPr/>
          </p:nvSpPr>
          <p:spPr>
            <a:xfrm>
              <a:off x="3355858" y="3456738"/>
              <a:ext cx="457200" cy="27699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grpSp>
      <p:sp>
        <p:nvSpPr>
          <p:cNvPr id="74" name="TextBox 73"/>
          <p:cNvSpPr txBox="1"/>
          <p:nvPr/>
        </p:nvSpPr>
        <p:spPr>
          <a:xfrm>
            <a:off x="5105400" y="1"/>
            <a:ext cx="4038600" cy="6186309"/>
          </a:xfrm>
          <a:prstGeom prst="rect">
            <a:avLst/>
          </a:prstGeom>
          <a:noFill/>
        </p:spPr>
        <p:txBody>
          <a:bodyPr wrap="square" rtlCol="0">
            <a:spAutoFit/>
          </a:bodyPr>
          <a:lstStyle/>
          <a:p>
            <a:r>
              <a:rPr lang="en-US" sz="3600" dirty="0" smtClean="0">
                <a:latin typeface="Times New Roman" pitchFamily="18" charset="0"/>
                <a:cs typeface="Times New Roman" pitchFamily="18" charset="0"/>
              </a:rPr>
              <a:t>example:</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one datum</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2 model parameters</a:t>
            </a:r>
          </a:p>
          <a:p>
            <a:endParaRPr lang="en-US" sz="3600" dirty="0" smtClean="0">
              <a:latin typeface="Times New Roman" pitchFamily="18" charset="0"/>
              <a:cs typeface="Times New Roman" pitchFamily="18" charset="0"/>
            </a:endParaRPr>
          </a:p>
          <a:p>
            <a:r>
              <a:rPr lang="en-US" sz="3600" dirty="0" smtClean="0">
                <a:latin typeface="Cambria Math" pitchFamily="18" charset="0"/>
                <a:ea typeface="Cambria Math" pitchFamily="18" charset="0"/>
                <a:cs typeface="Times New Roman" pitchFamily="18" charset="0"/>
              </a:rPr>
              <a:t>model</a:t>
            </a:r>
          </a:p>
          <a:p>
            <a:r>
              <a:rPr lang="en-US" sz="3600" i="1" dirty="0" smtClean="0">
                <a:latin typeface="Cambria Math" pitchFamily="18" charset="0"/>
                <a:ea typeface="Cambria Math" pitchFamily="18" charset="0"/>
                <a:cs typeface="Times New Roman" pitchFamily="18" charset="0"/>
              </a:rPr>
              <a:t>d</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=m</a:t>
            </a:r>
            <a:r>
              <a:rPr lang="en-US" sz="3600" i="1" baseline="-25000" dirty="0" smtClean="0">
                <a:latin typeface="Cambria Math" pitchFamily="18" charset="0"/>
                <a:ea typeface="Cambria Math" pitchFamily="18" charset="0"/>
                <a:cs typeface="Times New Roman" pitchFamily="18" charset="0"/>
              </a:rPr>
              <a:t>1</a:t>
            </a:r>
            <a:r>
              <a:rPr lang="en-US" sz="3600" i="1" dirty="0" smtClean="0">
                <a:latin typeface="Cambria Math" pitchFamily="18" charset="0"/>
                <a:ea typeface="Cambria Math" pitchFamily="18" charset="0"/>
                <a:cs typeface="Times New Roman" pitchFamily="18" charset="0"/>
              </a:rPr>
              <a:t> –m</a:t>
            </a:r>
            <a:r>
              <a:rPr lang="en-US" sz="3600" i="1" baseline="-25000" dirty="0" smtClean="0">
                <a:latin typeface="Cambria Math" pitchFamily="18" charset="0"/>
                <a:ea typeface="Cambria Math" pitchFamily="18" charset="0"/>
                <a:cs typeface="Times New Roman" pitchFamily="18" charset="0"/>
              </a:rPr>
              <a:t>2</a:t>
            </a:r>
            <a:r>
              <a:rPr lang="en-US" sz="3600" i="1" dirty="0" smtClean="0">
                <a:latin typeface="Cambria Math" pitchFamily="18" charset="0"/>
                <a:ea typeface="Cambria Math" pitchFamily="18" charset="0"/>
                <a:cs typeface="Times New Roman" pitchFamily="18" charset="0"/>
              </a:rPr>
              <a:t> </a:t>
            </a:r>
          </a:p>
          <a:p>
            <a:endParaRPr lang="en-US" sz="3600" dirty="0" smtClean="0">
              <a:latin typeface="Times New Roman" pitchFamily="18" charset="0"/>
              <a:cs typeface="Times New Roman" pitchFamily="18" charset="0"/>
            </a:endParaRPr>
          </a:p>
          <a:p>
            <a:r>
              <a:rPr lang="en-US" sz="3600" dirty="0" smtClean="0">
                <a:latin typeface="Times New Roman" pitchFamily="18" charset="0"/>
                <a:cs typeface="Times New Roman" pitchFamily="18" charset="0"/>
              </a:rPr>
              <a:t>one observation</a:t>
            </a:r>
          </a:p>
          <a:p>
            <a:r>
              <a:rPr lang="en-US" sz="3600" i="1" dirty="0" smtClean="0">
                <a:latin typeface="Cambria Math" pitchFamily="18" charset="0"/>
                <a:ea typeface="Cambria Math" pitchFamily="18" charset="0"/>
                <a:cs typeface="Times New Roman" pitchFamily="18" charset="0"/>
              </a:rPr>
              <a:t>d</a:t>
            </a:r>
            <a:r>
              <a:rPr lang="en-US" sz="3600" i="1" baseline="-25000" dirty="0" smtClean="0">
                <a:latin typeface="Cambria Math" pitchFamily="18" charset="0"/>
                <a:ea typeface="Cambria Math" pitchFamily="18" charset="0"/>
                <a:cs typeface="Times New Roman" pitchFamily="18" charset="0"/>
              </a:rPr>
              <a:t>1</a:t>
            </a:r>
            <a:r>
              <a:rPr lang="en-US" sz="3600" i="1" baseline="30000" dirty="0" smtClean="0">
                <a:latin typeface="Cambria Math" pitchFamily="18" charset="0"/>
                <a:ea typeface="Cambria Math" pitchFamily="18" charset="0"/>
                <a:cs typeface="Times New Roman" pitchFamily="18" charset="0"/>
              </a:rPr>
              <a:t>obs</a:t>
            </a:r>
            <a:r>
              <a:rPr lang="en-US" sz="3600" i="1" dirty="0" smtClean="0">
                <a:latin typeface="Cambria Math" pitchFamily="18" charset="0"/>
                <a:ea typeface="Cambria Math" pitchFamily="18" charset="0"/>
                <a:cs typeface="Times New Roman" pitchFamily="18" charset="0"/>
              </a:rPr>
              <a:t> = 0 ± 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understand the advantages and limitations of supplementing observations with</a:t>
            </a:r>
          </a:p>
          <a:p>
            <a:pPr algn="ctr">
              <a:buNone/>
            </a:pPr>
            <a:r>
              <a:rPr lang="en-US" dirty="0" smtClean="0">
                <a:latin typeface="Times New Roman" pitchFamily="18" charset="0"/>
                <a:cs typeface="Times New Roman" pitchFamily="18" charset="0"/>
              </a:rPr>
              <a:t>prior information</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0804" t="34921" r="30654" b="38624"/>
          <a:stretch>
            <a:fillRect/>
          </a:stretch>
        </p:blipFill>
        <p:spPr bwMode="auto">
          <a:xfrm>
            <a:off x="1600200" y="4419600"/>
            <a:ext cx="5867400" cy="1905000"/>
          </a:xfrm>
          <a:prstGeom prst="rect">
            <a:avLst/>
          </a:prstGeom>
          <a:noFill/>
          <a:ln w="9525">
            <a:noFill/>
            <a:miter lim="800000"/>
            <a:headEnd/>
            <a:tailEnd/>
          </a:ln>
        </p:spPr>
      </p:pic>
      <p:sp>
        <p:nvSpPr>
          <p:cNvPr id="5" name="Content Placeholder 2"/>
          <p:cNvSpPr>
            <a:spLocks noGrp="1"/>
          </p:cNvSpPr>
          <p:nvPr>
            <p:ph idx="1"/>
          </p:nvPr>
        </p:nvSpPr>
        <p:spPr>
          <a:xfrm>
            <a:off x="0" y="304800"/>
            <a:ext cx="9144000" cy="1600200"/>
          </a:xfrm>
        </p:spPr>
        <p:txBody>
          <a:bodyPr/>
          <a:lstStyle/>
          <a:p>
            <a:pPr algn="ctr">
              <a:buNone/>
            </a:pPr>
            <a:r>
              <a:rPr lang="en-US" sz="4000" dirty="0" smtClean="0">
                <a:latin typeface="Times New Roman" pitchFamily="18" charset="0"/>
                <a:cs typeface="Times New Roman" pitchFamily="18" charset="0"/>
              </a:rPr>
              <a:t>now use </a:t>
            </a:r>
            <a:r>
              <a:rPr lang="en-US" sz="4000" dirty="0" err="1" smtClean="0">
                <a:latin typeface="Times New Roman" pitchFamily="18" charset="0"/>
                <a:cs typeface="Times New Roman" pitchFamily="18" charset="0"/>
              </a:rPr>
              <a:t>Bayes</a:t>
            </a:r>
            <a:r>
              <a:rPr lang="en-US" sz="4000" dirty="0" smtClean="0">
                <a:latin typeface="Times New Roman" pitchFamily="18" charset="0"/>
                <a:cs typeface="Times New Roman" pitchFamily="18" charset="0"/>
              </a:rPr>
              <a:t> theorem to</a:t>
            </a:r>
          </a:p>
          <a:p>
            <a:pPr algn="ctr">
              <a:buNone/>
            </a:pPr>
            <a:r>
              <a:rPr lang="en-US" sz="4000" dirty="0" smtClean="0">
                <a:latin typeface="Times New Roman" pitchFamily="18" charset="0"/>
                <a:cs typeface="Times New Roman" pitchFamily="18" charset="0"/>
              </a:rPr>
              <a:t>update</a:t>
            </a:r>
          </a:p>
          <a:p>
            <a:pPr algn="ctr">
              <a:buNone/>
            </a:pPr>
            <a:r>
              <a:rPr lang="en-US" sz="4000" dirty="0" smtClean="0">
                <a:latin typeface="Times New Roman" pitchFamily="18" charset="0"/>
                <a:cs typeface="Times New Roman" pitchFamily="18" charset="0"/>
              </a:rPr>
              <a:t>the prior information</a:t>
            </a:r>
          </a:p>
          <a:p>
            <a:pPr algn="ctr">
              <a:buNone/>
            </a:pPr>
            <a:r>
              <a:rPr lang="en-US" sz="4000" dirty="0" smtClean="0">
                <a:latin typeface="Times New Roman" pitchFamily="18" charset="0"/>
                <a:cs typeface="Times New Roman" pitchFamily="18" charset="0"/>
              </a:rPr>
              <a:t>with the</a:t>
            </a:r>
          </a:p>
          <a:p>
            <a:pPr algn="ctr">
              <a:buNone/>
            </a:pPr>
            <a:r>
              <a:rPr lang="en-US" sz="4000" dirty="0" smtClean="0">
                <a:latin typeface="Times New Roman" pitchFamily="18" charset="0"/>
                <a:cs typeface="Times New Roman" pitchFamily="18" charset="0"/>
              </a:rPr>
              <a:t>observations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l="20804" t="34921" r="30654" b="38624"/>
          <a:stretch>
            <a:fillRect/>
          </a:stretch>
        </p:blipFill>
        <p:spPr bwMode="auto">
          <a:xfrm>
            <a:off x="1600200" y="1600200"/>
            <a:ext cx="5867400" cy="1905000"/>
          </a:xfrm>
          <a:prstGeom prst="rect">
            <a:avLst/>
          </a:prstGeom>
          <a:noFill/>
          <a:ln w="9525">
            <a:noFill/>
            <a:miter lim="800000"/>
            <a:headEnd/>
            <a:tailEnd/>
          </a:ln>
        </p:spPr>
      </p:pic>
      <p:sp>
        <p:nvSpPr>
          <p:cNvPr id="5" name="Oval 4"/>
          <p:cNvSpPr/>
          <p:nvPr/>
        </p:nvSpPr>
        <p:spPr>
          <a:xfrm>
            <a:off x="5029200" y="2514600"/>
            <a:ext cx="1676400" cy="1066800"/>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bwMode="auto">
          <a:xfrm>
            <a:off x="6781800" y="36576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ignore for a moment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 name="Freeform 6"/>
          <p:cNvSpPr/>
          <p:nvPr/>
        </p:nvSpPr>
        <p:spPr>
          <a:xfrm>
            <a:off x="5943600" y="33528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l="14949" t="26938" r="3862" b="25921"/>
          <a:stretch>
            <a:fillRect/>
          </a:stretch>
        </p:blipFill>
        <p:spPr bwMode="auto">
          <a:xfrm>
            <a:off x="0" y="2253343"/>
            <a:ext cx="9126242" cy="3156857"/>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p>
            <a:r>
              <a:rPr lang="en-US" sz="2800" dirty="0" err="1" smtClean="0">
                <a:latin typeface="Times New Roman" pitchFamily="18" charset="0"/>
                <a:cs typeface="Times New Roman" pitchFamily="18" charset="0"/>
              </a:rPr>
              <a:t>Bayes</a:t>
            </a:r>
            <a:r>
              <a:rPr lang="en-US" sz="2800" dirty="0" smtClean="0">
                <a:latin typeface="Times New Roman" pitchFamily="18" charset="0"/>
                <a:cs typeface="Times New Roman" pitchFamily="18" charset="0"/>
              </a:rPr>
              <a:t> Theorem in words</a:t>
            </a:r>
            <a:endParaRPr lang="en-US"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so the updated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for the model parameters is:</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cstate="print"/>
          <a:srcRect l="20804" t="33863" r="8589" b="42857"/>
          <a:stretch>
            <a:fillRect/>
          </a:stretch>
        </p:blipFill>
        <p:spPr bwMode="auto">
          <a:xfrm>
            <a:off x="228599" y="2362200"/>
            <a:ext cx="8922327" cy="1752600"/>
          </a:xfrm>
          <a:prstGeom prst="rect">
            <a:avLst/>
          </a:prstGeom>
          <a:noFill/>
          <a:ln w="9525">
            <a:noFill/>
            <a:miter lim="800000"/>
            <a:headEnd/>
            <a:tailEnd/>
          </a:ln>
        </p:spPr>
      </p:pic>
      <p:sp>
        <p:nvSpPr>
          <p:cNvPr id="6" name="Left Brace 5"/>
          <p:cNvSpPr/>
          <p:nvPr/>
        </p:nvSpPr>
        <p:spPr>
          <a:xfrm rot="16200000">
            <a:off x="2781300" y="3162300"/>
            <a:ext cx="609600" cy="2667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6743700" y="3086100"/>
            <a:ext cx="609600" cy="26670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2133600" y="42672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data part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Title 1"/>
          <p:cNvSpPr txBox="1">
            <a:spLocks/>
          </p:cNvSpPr>
          <p:nvPr/>
        </p:nvSpPr>
        <p:spPr bwMode="auto">
          <a:xfrm>
            <a:off x="5791200" y="4267200"/>
            <a:ext cx="27432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prior information</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part</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09800"/>
          </a:xfrm>
        </p:spPr>
        <p:txBody>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p.d.f</a:t>
            </a:r>
            <a:r>
              <a:rPr lang="en-US" dirty="0" smtClean="0">
                <a:latin typeface="Times New Roman" pitchFamily="18" charset="0"/>
                <a:cs typeface="Times New Roman" pitchFamily="18" charset="0"/>
              </a:rPr>
              <a:t>. defines a</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“total error”</a:t>
            </a:r>
            <a:endParaRPr lang="en-US"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3" cstate="print"/>
          <a:srcRect l="33609" t="52116" r="17849" b="32011"/>
          <a:stretch>
            <a:fillRect/>
          </a:stretch>
        </p:blipFill>
        <p:spPr bwMode="auto">
          <a:xfrm>
            <a:off x="1524000" y="2286000"/>
            <a:ext cx="5867400" cy="1143000"/>
          </a:xfrm>
          <a:prstGeom prst="rect">
            <a:avLst/>
          </a:prstGeom>
          <a:noFill/>
          <a:ln w="9525">
            <a:noFill/>
            <a:miter lim="800000"/>
            <a:headEnd/>
            <a:tailEnd/>
          </a:ln>
        </p:spPr>
      </p:pic>
      <p:sp>
        <p:nvSpPr>
          <p:cNvPr id="13" name="Title 1"/>
          <p:cNvSpPr txBox="1">
            <a:spLocks/>
          </p:cNvSpPr>
          <p:nvPr/>
        </p:nvSpPr>
        <p:spPr bwMode="auto">
          <a:xfrm>
            <a:off x="2514600" y="3581400"/>
            <a:ext cx="1905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least</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squares error in the data</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14" name="Title 1"/>
          <p:cNvSpPr txBox="1">
            <a:spLocks/>
          </p:cNvSpPr>
          <p:nvPr/>
        </p:nvSpPr>
        <p:spPr bwMode="auto">
          <a:xfrm>
            <a:off x="6400800" y="3581400"/>
            <a:ext cx="16002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weighted error</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in the </a:t>
            </a: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prior information</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pic>
        <p:nvPicPr>
          <p:cNvPr id="15" name="Picture 2"/>
          <p:cNvPicPr>
            <a:picLocks noChangeAspect="1" noChangeArrowheads="1"/>
          </p:cNvPicPr>
          <p:nvPr/>
        </p:nvPicPr>
        <p:blipFill>
          <a:blip r:embed="rId4" cstate="print"/>
          <a:srcRect l="40977" t="53968" r="22459" b="36508"/>
          <a:stretch>
            <a:fillRect/>
          </a:stretch>
        </p:blipFill>
        <p:spPr bwMode="auto">
          <a:xfrm>
            <a:off x="3962400" y="5486400"/>
            <a:ext cx="4419597" cy="685800"/>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35303" t="47619" r="30024" b="42857"/>
          <a:stretch>
            <a:fillRect/>
          </a:stretch>
        </p:blipFill>
        <p:spPr bwMode="auto">
          <a:xfrm>
            <a:off x="3810000" y="6051666"/>
            <a:ext cx="4927592" cy="806334"/>
          </a:xfrm>
          <a:prstGeom prst="rect">
            <a:avLst/>
          </a:prstGeom>
          <a:noFill/>
          <a:ln w="9525">
            <a:noFill/>
            <a:miter lim="800000"/>
            <a:headEnd/>
            <a:tailEnd/>
          </a:ln>
        </p:spPr>
      </p:pic>
      <p:sp>
        <p:nvSpPr>
          <p:cNvPr id="17" name="Title 1"/>
          <p:cNvSpPr txBox="1">
            <a:spLocks/>
          </p:cNvSpPr>
          <p:nvPr/>
        </p:nvSpPr>
        <p:spPr bwMode="auto">
          <a:xfrm>
            <a:off x="1905000" y="5715000"/>
            <a:ext cx="2362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solidFill>
                <a:latin typeface="Times New Roman" pitchFamily="18" charset="0"/>
                <a:ea typeface="Cambria Math" pitchFamily="18" charset="0"/>
                <a:cs typeface="Times New Roman" pitchFamily="18" charset="0"/>
              </a:rPr>
              <a:t>with</a:t>
            </a:r>
            <a:endParaRPr kumimoji="0" lang="en-US" sz="2800" b="0" i="0" u="none" strike="noStrike" kern="0" cap="none" spc="0" normalizeH="0" baseline="0" noProof="0" dirty="0">
              <a:ln>
                <a:noFill/>
              </a:ln>
              <a:solidFill>
                <a:schemeClr val="tx2"/>
              </a:solidFill>
              <a:effectLst/>
              <a:uLnTx/>
              <a:uFillTx/>
              <a:latin typeface="Times New Roman" pitchFamily="18" charset="0"/>
              <a:ea typeface="Cambria Math" pitchFamily="18" charset="0"/>
              <a:cs typeface="Times New Roman" pitchFamily="18" charset="0"/>
            </a:endParaRPr>
          </a:p>
        </p:txBody>
      </p:sp>
      <p:sp>
        <p:nvSpPr>
          <p:cNvPr id="18" name="Freeform 17"/>
          <p:cNvSpPr/>
          <p:nvPr/>
        </p:nvSpPr>
        <p:spPr>
          <a:xfrm>
            <a:off x="6019800" y="3276600"/>
            <a:ext cx="1169233" cy="614597"/>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flipH="1">
            <a:off x="3429000" y="3200400"/>
            <a:ext cx="533400" cy="6858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6858000"/>
          </a:xfrm>
        </p:spPr>
        <p:txBody>
          <a:bodyPr/>
          <a:lstStyle/>
          <a:p>
            <a:r>
              <a:rPr lang="en-US" sz="4000" dirty="0" smtClean="0">
                <a:latin typeface="Times New Roman" pitchFamily="18" charset="0"/>
                <a:cs typeface="Times New Roman" pitchFamily="18" charset="0"/>
              </a:rPr>
              <a:t>Generalized Principle of Least Squares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the best </a:t>
            </a:r>
            <a:r>
              <a:rPr lang="en-US" sz="2800" b="1" dirty="0" err="1" smtClean="0">
                <a:latin typeface="Cambria Math" pitchFamily="18" charset="0"/>
                <a:ea typeface="Cambria Math" pitchFamily="18" charset="0"/>
                <a:cs typeface="Times New Roman" pitchFamily="18" charset="0"/>
              </a:rPr>
              <a:t>m</a:t>
            </a:r>
            <a:r>
              <a:rPr lang="en-US" sz="2800" i="1" baseline="30000" dirty="0" err="1" smtClean="0">
                <a:latin typeface="Cambria Math" pitchFamily="18" charset="0"/>
                <a:ea typeface="Cambria Math" pitchFamily="18" charset="0"/>
                <a:cs typeface="Times New Roman" pitchFamily="18" charset="0"/>
              </a:rPr>
              <a:t>est</a:t>
            </a:r>
            <a:r>
              <a:rPr lang="en-US" sz="2800" dirty="0" smtClean="0">
                <a:latin typeface="Times New Roman" pitchFamily="18" charset="0"/>
                <a:cs typeface="Times New Roman" pitchFamily="18" charset="0"/>
              </a:rPr>
              <a:t> is the one that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minimizes the total error with respect to </a:t>
            </a:r>
            <a:r>
              <a:rPr lang="en-US" sz="2800" b="1" dirty="0" smtClean="0">
                <a:latin typeface="Cambria Math" pitchFamily="18" charset="0"/>
                <a:ea typeface="Cambria Math" pitchFamily="18" charset="0"/>
                <a:cs typeface="Times New Roman" pitchFamily="18" charset="0"/>
              </a:rPr>
              <a:t>m</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which is the same one as the one that</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maximized </a:t>
            </a:r>
            <a:r>
              <a:rPr lang="en-US" sz="2800" i="1" dirty="0" smtClean="0">
                <a:latin typeface="Cambria Math" pitchFamily="18" charset="0"/>
                <a:ea typeface="Cambria Math" pitchFamily="18" charset="0"/>
                <a:cs typeface="Times New Roman" pitchFamily="18" charset="0"/>
              </a:rPr>
              <a:t>p(</a:t>
            </a:r>
            <a:r>
              <a:rPr lang="en-US" sz="2800" b="1" dirty="0" err="1" smtClean="0">
                <a:latin typeface="Cambria Math" pitchFamily="18" charset="0"/>
                <a:ea typeface="Cambria Math" pitchFamily="18" charset="0"/>
                <a:cs typeface="Times New Roman" pitchFamily="18" charset="0"/>
              </a:rPr>
              <a:t>m</a:t>
            </a:r>
            <a:r>
              <a:rPr lang="en-US" sz="2800" dirty="0" err="1" smtClean="0">
                <a:latin typeface="Cambria Math" pitchFamily="18" charset="0"/>
                <a:ea typeface="Cambria Math" pitchFamily="18" charset="0"/>
                <a:cs typeface="Times New Roman" pitchFamily="18" charset="0"/>
              </a:rPr>
              <a:t>|</a:t>
            </a:r>
            <a:r>
              <a:rPr lang="en-US" sz="2800" b="1" dirty="0" err="1" smtClean="0">
                <a:latin typeface="Cambria Math" pitchFamily="18" charset="0"/>
                <a:ea typeface="Cambria Math" pitchFamily="18" charset="0"/>
                <a:cs typeface="Times New Roman" pitchFamily="18" charset="0"/>
              </a:rPr>
              <a:t>d</a:t>
            </a:r>
            <a:r>
              <a:rPr lang="en-US" sz="2800" i="1" dirty="0" smtClean="0">
                <a:latin typeface="Cambria Math" pitchFamily="18" charset="0"/>
                <a:ea typeface="Cambria Math" pitchFamily="18" charset="0"/>
                <a:cs typeface="Times New Roman" pitchFamily="18" charset="0"/>
              </a:rPr>
              <a:t>) </a:t>
            </a:r>
            <a:r>
              <a:rPr lang="en-US" sz="2800" dirty="0" smtClean="0">
                <a:latin typeface="Times New Roman" pitchFamily="18" charset="0"/>
                <a:ea typeface="Cambria Math" pitchFamily="18" charset="0"/>
                <a:cs typeface="Times New Roman" pitchFamily="18" charset="0"/>
              </a:rPr>
              <a:t>with respect to</a:t>
            </a:r>
            <a:r>
              <a:rPr lang="en-US" sz="2800" i="1" dirty="0" smtClean="0">
                <a:latin typeface="Cambria Math" pitchFamily="18" charset="0"/>
                <a:ea typeface="Cambria Math" pitchFamily="18" charset="0"/>
                <a:cs typeface="Times New Roman" pitchFamily="18" charset="0"/>
              </a:rPr>
              <a:t> </a:t>
            </a:r>
            <a:r>
              <a:rPr lang="en-US" sz="2800" b="1" dirty="0" smtClean="0">
                <a:latin typeface="Cambria Math" pitchFamily="18" charset="0"/>
                <a:ea typeface="Cambria Math" pitchFamily="18" charset="0"/>
                <a:cs typeface="Times New Roman" pitchFamily="18" charset="0"/>
              </a:rPr>
              <a:t>m</a:t>
            </a:r>
            <a:endParaRPr lang="en-US" sz="2800" b="1" dirty="0">
              <a:latin typeface="Cambria Math" pitchFamily="18" charset="0"/>
              <a:ea typeface="Cambria Math"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46712" y="1295400"/>
            <a:ext cx="8997288" cy="3753594"/>
            <a:chOff x="900095" y="1049321"/>
            <a:chExt cx="6935427" cy="2789400"/>
          </a:xfrm>
        </p:grpSpPr>
        <p:pic>
          <p:nvPicPr>
            <p:cNvPr id="1026" name="Picture 2"/>
            <p:cNvPicPr>
              <a:picLocks noChangeAspect="1" noChangeArrowheads="1"/>
            </p:cNvPicPr>
            <p:nvPr/>
          </p:nvPicPr>
          <p:blipFill>
            <a:blip r:embed="rId3" cstate="print"/>
            <a:srcRect/>
            <a:stretch>
              <a:fillRect/>
            </a:stretch>
          </p:blipFill>
          <p:spPr bwMode="auto">
            <a:xfrm>
              <a:off x="1295400" y="1781175"/>
              <a:ext cx="1628775" cy="15906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495666" y="1781175"/>
              <a:ext cx="1609725" cy="16002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715000" y="1781175"/>
              <a:ext cx="1619250" cy="1581150"/>
            </a:xfrm>
            <a:prstGeom prst="rect">
              <a:avLst/>
            </a:prstGeom>
            <a:noFill/>
            <a:ln w="9525">
              <a:noFill/>
              <a:miter lim="800000"/>
              <a:headEnd/>
              <a:tailEnd/>
            </a:ln>
          </p:spPr>
        </p:pic>
        <p:cxnSp>
          <p:nvCxnSpPr>
            <p:cNvPr id="8" name="Straight Arrow Connector 7"/>
            <p:cNvCxnSpPr/>
            <p:nvPr/>
          </p:nvCxnSpPr>
          <p:spPr>
            <a:xfrm rot="5400000">
              <a:off x="368301" y="2602706"/>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181100" y="1781175"/>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71575" y="3362319"/>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169194" y="2200271"/>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845601" y="1724025"/>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052635" y="172878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04679" y="3443903"/>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4" name="TextBox 33"/>
            <p:cNvSpPr txBox="1"/>
            <p:nvPr/>
          </p:nvSpPr>
          <p:spPr>
            <a:xfrm>
              <a:off x="2972998" y="1338368"/>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35" name="TextBox 34"/>
            <p:cNvSpPr txBox="1"/>
            <p:nvPr/>
          </p:nvSpPr>
          <p:spPr>
            <a:xfrm>
              <a:off x="942978" y="1638301"/>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6" name="TextBox 35"/>
            <p:cNvSpPr txBox="1"/>
            <p:nvPr/>
          </p:nvSpPr>
          <p:spPr>
            <a:xfrm>
              <a:off x="900095" y="3209154"/>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37" name="TextBox 36"/>
            <p:cNvSpPr txBox="1"/>
            <p:nvPr/>
          </p:nvSpPr>
          <p:spPr>
            <a:xfrm>
              <a:off x="904842" y="2052642"/>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baseline="-25000" dirty="0">
                <a:latin typeface="Times New Roman" pitchFamily="18" charset="0"/>
                <a:cs typeface="Times New Roman" pitchFamily="18" charset="0"/>
              </a:endParaRPr>
            </a:p>
          </p:txBody>
        </p:sp>
        <p:sp>
          <p:nvSpPr>
            <p:cNvPr id="38" name="TextBox 37"/>
            <p:cNvSpPr txBox="1"/>
            <p:nvPr/>
          </p:nvSpPr>
          <p:spPr>
            <a:xfrm>
              <a:off x="1162060" y="1442265"/>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39" name="TextBox 38"/>
            <p:cNvSpPr txBox="1"/>
            <p:nvPr/>
          </p:nvSpPr>
          <p:spPr>
            <a:xfrm>
              <a:off x="1943096" y="1442265"/>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baseline="-25000" dirty="0">
                <a:latin typeface="Times New Roman" pitchFamily="18" charset="0"/>
                <a:cs typeface="Times New Roman" pitchFamily="18" charset="0"/>
              </a:endParaRPr>
            </a:p>
          </p:txBody>
        </p:sp>
        <p:sp>
          <p:nvSpPr>
            <p:cNvPr id="40" name="TextBox 39"/>
            <p:cNvSpPr txBox="1"/>
            <p:nvPr/>
          </p:nvSpPr>
          <p:spPr>
            <a:xfrm>
              <a:off x="2743200" y="1442265"/>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42" name="Straight Arrow Connector 41"/>
            <p:cNvCxnSpPr/>
            <p:nvPr/>
          </p:nvCxnSpPr>
          <p:spPr>
            <a:xfrm rot="5400000">
              <a:off x="2559065" y="2602714"/>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3371864" y="1781183"/>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362339" y="3362327"/>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359958" y="2200279"/>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036365" y="1724033"/>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243399" y="1728791"/>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29424" y="1338368"/>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2</a:t>
              </a:r>
              <a:endParaRPr lang="en-US" sz="2800" i="1" baseline="-25000" dirty="0">
                <a:latin typeface="Times New Roman" pitchFamily="18" charset="0"/>
                <a:cs typeface="Times New Roman" pitchFamily="18" charset="0"/>
              </a:endParaRPr>
            </a:p>
          </p:txBody>
        </p:sp>
        <p:sp>
          <p:nvSpPr>
            <p:cNvPr id="49" name="TextBox 48"/>
            <p:cNvSpPr txBox="1"/>
            <p:nvPr/>
          </p:nvSpPr>
          <p:spPr>
            <a:xfrm>
              <a:off x="3133742" y="1638309"/>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50" name="TextBox 49"/>
            <p:cNvSpPr txBox="1"/>
            <p:nvPr/>
          </p:nvSpPr>
          <p:spPr>
            <a:xfrm>
              <a:off x="3090859" y="3209162"/>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51" name="TextBox 50"/>
            <p:cNvSpPr txBox="1"/>
            <p:nvPr/>
          </p:nvSpPr>
          <p:spPr>
            <a:xfrm>
              <a:off x="3095606" y="205265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10</a:t>
              </a:r>
              <a:endParaRPr lang="en-US" sz="1200" i="1" baseline="-25000" dirty="0">
                <a:latin typeface="Times New Roman" pitchFamily="18" charset="0"/>
                <a:cs typeface="Times New Roman" pitchFamily="18" charset="0"/>
              </a:endParaRPr>
            </a:p>
          </p:txBody>
        </p:sp>
        <p:sp>
          <p:nvSpPr>
            <p:cNvPr id="52" name="TextBox 51"/>
            <p:cNvSpPr txBox="1"/>
            <p:nvPr/>
          </p:nvSpPr>
          <p:spPr>
            <a:xfrm>
              <a:off x="3352824" y="144227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53" name="TextBox 52"/>
            <p:cNvSpPr txBox="1"/>
            <p:nvPr/>
          </p:nvSpPr>
          <p:spPr>
            <a:xfrm>
              <a:off x="4133860" y="144227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20</a:t>
              </a:r>
              <a:endParaRPr lang="en-US" sz="1200" i="1" baseline="-25000" dirty="0">
                <a:latin typeface="Times New Roman" pitchFamily="18" charset="0"/>
                <a:cs typeface="Times New Roman" pitchFamily="18" charset="0"/>
              </a:endParaRPr>
            </a:p>
          </p:txBody>
        </p:sp>
        <p:sp>
          <p:nvSpPr>
            <p:cNvPr id="54" name="TextBox 53"/>
            <p:cNvSpPr txBox="1"/>
            <p:nvPr/>
          </p:nvSpPr>
          <p:spPr>
            <a:xfrm>
              <a:off x="4933964" y="144227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cxnSp>
          <p:nvCxnSpPr>
            <p:cNvPr id="56" name="Straight Arrow Connector 55"/>
            <p:cNvCxnSpPr/>
            <p:nvPr/>
          </p:nvCxnSpPr>
          <p:spPr>
            <a:xfrm rot="5400000">
              <a:off x="4797443" y="2606675"/>
              <a:ext cx="1858169" cy="55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610242" y="1785144"/>
              <a:ext cx="1933574"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5600717" y="3366288"/>
              <a:ext cx="123825" cy="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598336" y="2324097"/>
              <a:ext cx="12620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7274743" y="1727994"/>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6296028" y="1732752"/>
              <a:ext cx="114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378322" y="1389079"/>
              <a:ext cx="457200" cy="343076"/>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m</a:t>
              </a:r>
              <a:r>
                <a:rPr lang="en-US" sz="2400" i="1" baseline="-25000" dirty="0" smtClean="0">
                  <a:latin typeface="Times New Roman" pitchFamily="18" charset="0"/>
                  <a:cs typeface="Times New Roman" pitchFamily="18" charset="0"/>
                </a:rPr>
                <a:t>2</a:t>
              </a:r>
              <a:endParaRPr lang="en-US" sz="2400" i="1" baseline="-25000" dirty="0">
                <a:latin typeface="Times New Roman" pitchFamily="18" charset="0"/>
                <a:cs typeface="Times New Roman" pitchFamily="18" charset="0"/>
              </a:endParaRPr>
            </a:p>
          </p:txBody>
        </p:sp>
        <p:sp>
          <p:nvSpPr>
            <p:cNvPr id="63" name="TextBox 62"/>
            <p:cNvSpPr txBox="1"/>
            <p:nvPr/>
          </p:nvSpPr>
          <p:spPr>
            <a:xfrm>
              <a:off x="5410208" y="164227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64" name="TextBox 63"/>
            <p:cNvSpPr txBox="1"/>
            <p:nvPr/>
          </p:nvSpPr>
          <p:spPr>
            <a:xfrm>
              <a:off x="5334000" y="3213123"/>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66" name="TextBox 65"/>
            <p:cNvSpPr txBox="1"/>
            <p:nvPr/>
          </p:nvSpPr>
          <p:spPr>
            <a:xfrm>
              <a:off x="5591202" y="144224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0</a:t>
              </a:r>
              <a:endParaRPr lang="en-US" sz="1200" i="1" baseline="-25000" dirty="0">
                <a:latin typeface="Times New Roman" pitchFamily="18" charset="0"/>
                <a:cs typeface="Times New Roman" pitchFamily="18" charset="0"/>
              </a:endParaRPr>
            </a:p>
          </p:txBody>
        </p:sp>
        <p:sp>
          <p:nvSpPr>
            <p:cNvPr id="67" name="TextBox 66"/>
            <p:cNvSpPr txBox="1"/>
            <p:nvPr/>
          </p:nvSpPr>
          <p:spPr>
            <a:xfrm>
              <a:off x="6176963" y="144224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15</a:t>
              </a:r>
              <a:endParaRPr lang="en-US" sz="1200" i="1" baseline="-25000" dirty="0">
                <a:latin typeface="Times New Roman" pitchFamily="18" charset="0"/>
                <a:cs typeface="Times New Roman" pitchFamily="18" charset="0"/>
              </a:endParaRPr>
            </a:p>
          </p:txBody>
        </p:sp>
        <p:sp>
          <p:nvSpPr>
            <p:cNvPr id="68" name="TextBox 67"/>
            <p:cNvSpPr txBox="1"/>
            <p:nvPr/>
          </p:nvSpPr>
          <p:spPr>
            <a:xfrm>
              <a:off x="7172342" y="1442240"/>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40</a:t>
              </a:r>
              <a:endParaRPr lang="en-US" sz="1200" i="1" baseline="-25000" dirty="0">
                <a:latin typeface="Times New Roman" pitchFamily="18" charset="0"/>
                <a:cs typeface="Times New Roman" pitchFamily="18" charset="0"/>
              </a:endParaRPr>
            </a:p>
          </p:txBody>
        </p:sp>
        <p:sp>
          <p:nvSpPr>
            <p:cNvPr id="69" name="TextBox 68"/>
            <p:cNvSpPr txBox="1"/>
            <p:nvPr/>
          </p:nvSpPr>
          <p:spPr>
            <a:xfrm>
              <a:off x="5334000" y="2181227"/>
              <a:ext cx="4572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13</a:t>
              </a:r>
              <a:endParaRPr lang="en-US" sz="1200" i="1" baseline="-25000" dirty="0">
                <a:latin typeface="Times New Roman" pitchFamily="18" charset="0"/>
                <a:cs typeface="Times New Roman" pitchFamily="18" charset="0"/>
              </a:endParaRPr>
            </a:p>
          </p:txBody>
        </p:sp>
        <p:sp>
          <p:nvSpPr>
            <p:cNvPr id="71" name="TextBox 70"/>
            <p:cNvSpPr txBox="1"/>
            <p:nvPr/>
          </p:nvSpPr>
          <p:spPr>
            <a:xfrm>
              <a:off x="1198168" y="1049321"/>
              <a:ext cx="13716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A) p</a:t>
              </a:r>
              <a:r>
                <a:rPr lang="en-US" sz="2800" i="1" baseline="-25000" dirty="0" smtClean="0">
                  <a:latin typeface="Times New Roman" pitchFamily="18" charset="0"/>
                  <a:cs typeface="Times New Roman" pitchFamily="18" charset="0"/>
                </a:rPr>
                <a:t>p</a:t>
              </a:r>
              <a:r>
                <a:rPr lang="en-US" sz="2800" i="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72" name="TextBox 71"/>
            <p:cNvSpPr txBox="1"/>
            <p:nvPr/>
          </p:nvSpPr>
          <p:spPr>
            <a:xfrm>
              <a:off x="3371461" y="1105947"/>
              <a:ext cx="13716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 p(</a:t>
              </a:r>
              <a:r>
                <a:rPr lang="en-US" sz="2800" b="1" dirty="0" err="1" smtClean="0">
                  <a:latin typeface="Times New Roman" pitchFamily="18" charset="0"/>
                  <a:cs typeface="Times New Roman" pitchFamily="18" charset="0"/>
                </a:rPr>
                <a:t>d</a:t>
              </a:r>
              <a:r>
                <a:rPr lang="en-US" sz="2800" i="1"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m</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73" name="TextBox 72"/>
            <p:cNvSpPr txBox="1"/>
            <p:nvPr/>
          </p:nvSpPr>
          <p:spPr>
            <a:xfrm>
              <a:off x="5603491" y="1105947"/>
              <a:ext cx="13716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C) p(</a:t>
              </a:r>
              <a:r>
                <a:rPr lang="en-US" sz="2800" b="1" dirty="0" err="1" smtClean="0">
                  <a:latin typeface="Times New Roman" pitchFamily="18" charset="0"/>
                  <a:cs typeface="Times New Roman" pitchFamily="18" charset="0"/>
                </a:rPr>
                <a:t>m</a:t>
              </a:r>
              <a:r>
                <a:rPr lang="en-US" sz="2800" i="1" dirty="0" err="1"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d</a:t>
              </a:r>
              <a:r>
                <a:rPr lang="en-US" sz="2800" i="1" dirty="0" smtClean="0">
                  <a:latin typeface="Times New Roman" pitchFamily="18" charset="0"/>
                  <a:cs typeface="Times New Roman" pitchFamily="18" charset="0"/>
                </a:rPr>
                <a:t>)</a:t>
              </a:r>
              <a:endParaRPr lang="en-US" sz="2800" i="1" baseline="-25000" dirty="0">
                <a:latin typeface="Times New Roman" pitchFamily="18" charset="0"/>
                <a:cs typeface="Times New Roman" pitchFamily="18" charset="0"/>
              </a:endParaRPr>
            </a:p>
          </p:txBody>
        </p:sp>
        <p:sp>
          <p:nvSpPr>
            <p:cNvPr id="55" name="TextBox 54"/>
            <p:cNvSpPr txBox="1"/>
            <p:nvPr/>
          </p:nvSpPr>
          <p:spPr>
            <a:xfrm>
              <a:off x="3321239" y="3449902"/>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65" name="TextBox 64"/>
            <p:cNvSpPr txBox="1"/>
            <p:nvPr/>
          </p:nvSpPr>
          <p:spPr>
            <a:xfrm>
              <a:off x="5571129" y="3449127"/>
              <a:ext cx="457200" cy="38881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grpSp>
      <p:sp>
        <p:nvSpPr>
          <p:cNvPr id="74" name="Title 1"/>
          <p:cNvSpPr txBox="1">
            <a:spLocks/>
          </p:cNvSpPr>
          <p:nvPr/>
        </p:nvSpPr>
        <p:spPr bwMode="auto">
          <a:xfrm>
            <a:off x="457200" y="30480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continuing the example …</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75" name="Oval 74"/>
          <p:cNvSpPr/>
          <p:nvPr/>
        </p:nvSpPr>
        <p:spPr>
          <a:xfrm>
            <a:off x="7162800" y="2952464"/>
            <a:ext cx="76200" cy="76200"/>
          </a:xfrm>
          <a:prstGeom prst="ellipse">
            <a:avLst/>
          </a:prstGeom>
          <a:solidFill>
            <a:srgbClr val="FF33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itle 1"/>
          <p:cNvSpPr txBox="1">
            <a:spLocks/>
          </p:cNvSpPr>
          <p:nvPr/>
        </p:nvSpPr>
        <p:spPr bwMode="auto">
          <a:xfrm>
            <a:off x="6934200" y="5105400"/>
            <a:ext cx="1905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smtClean="0">
                <a:solidFill>
                  <a:srgbClr val="FF0000"/>
                </a:solidFill>
                <a:latin typeface="Times New Roman" pitchFamily="18" charset="0"/>
                <a:ea typeface="+mj-ea"/>
                <a:cs typeface="Times New Roman" pitchFamily="18" charset="0"/>
              </a:rPr>
              <a:t>best estimate of the model parameters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77" name="Freeform 76"/>
          <p:cNvSpPr/>
          <p:nvPr/>
        </p:nvSpPr>
        <p:spPr>
          <a:xfrm>
            <a:off x="7217392" y="3124200"/>
            <a:ext cx="685800" cy="1905000"/>
          </a:xfrm>
          <a:custGeom>
            <a:avLst/>
            <a:gdLst>
              <a:gd name="connsiteX0" fmla="*/ 0 w 1169233"/>
              <a:gd name="connsiteY0" fmla="*/ 0 h 614597"/>
              <a:gd name="connsiteX1" fmla="*/ 359764 w 1169233"/>
              <a:gd name="connsiteY1" fmla="*/ 149902 h 614597"/>
              <a:gd name="connsiteX2" fmla="*/ 134912 w 1169233"/>
              <a:gd name="connsiteY2" fmla="*/ 344774 h 614597"/>
              <a:gd name="connsiteX3" fmla="*/ 1169233 w 1169233"/>
              <a:gd name="connsiteY3" fmla="*/ 614597 h 614597"/>
            </a:gdLst>
            <a:ahLst/>
            <a:cxnLst>
              <a:cxn ang="0">
                <a:pos x="connsiteX0" y="connsiteY0"/>
              </a:cxn>
              <a:cxn ang="0">
                <a:pos x="connsiteX1" y="connsiteY1"/>
              </a:cxn>
              <a:cxn ang="0">
                <a:pos x="connsiteX2" y="connsiteY2"/>
              </a:cxn>
              <a:cxn ang="0">
                <a:pos x="connsiteX3" y="connsiteY3"/>
              </a:cxn>
            </a:cxnLst>
            <a:rect l="l" t="t" r="r" b="b"/>
            <a:pathLst>
              <a:path w="1169233" h="614597">
                <a:moveTo>
                  <a:pt x="0" y="0"/>
                </a:moveTo>
                <a:cubicBezTo>
                  <a:pt x="168639" y="46220"/>
                  <a:pt x="337279" y="92440"/>
                  <a:pt x="359764" y="149902"/>
                </a:cubicBezTo>
                <a:cubicBezTo>
                  <a:pt x="382249" y="207364"/>
                  <a:pt x="1" y="267325"/>
                  <a:pt x="134912" y="344774"/>
                </a:cubicBezTo>
                <a:cubicBezTo>
                  <a:pt x="269824" y="422223"/>
                  <a:pt x="719528" y="518410"/>
                  <a:pt x="1169233" y="614597"/>
                </a:cubicBezTo>
              </a:path>
            </a:pathLst>
          </a:custGeom>
          <a:ln w="38100">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962400"/>
          </a:xfrm>
        </p:spPr>
        <p:txBody>
          <a:bodyPr/>
          <a:lstStyle/>
          <a:p>
            <a:r>
              <a:rPr lang="en-US" sz="4800" dirty="0" smtClean="0">
                <a:latin typeface="Times New Roman" pitchFamily="18" charset="0"/>
                <a:cs typeface="Times New Roman" pitchFamily="18" charset="0"/>
              </a:rPr>
              <a:t>generalized least squares</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
            </a:r>
            <a:br>
              <a:rPr lang="en-US" sz="48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find the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that minimizes</a:t>
            </a:r>
            <a:endParaRPr lang="en-US"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3" cstate="print"/>
          <a:srcRect l="33609" t="52116" r="17849" b="32011"/>
          <a:stretch>
            <a:fillRect/>
          </a:stretch>
        </p:blipFill>
        <p:spPr bwMode="auto">
          <a:xfrm>
            <a:off x="1752600" y="4267200"/>
            <a:ext cx="5867400" cy="1143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362200"/>
          </a:xfrm>
        </p:spPr>
        <p:txBody>
          <a:bodyPr/>
          <a:lstStyle/>
          <a:p>
            <a:r>
              <a:rPr lang="en-US" sz="4800" dirty="0" smtClean="0">
                <a:latin typeface="Times New Roman" pitchFamily="18" charset="0"/>
                <a:cs typeface="Times New Roman" pitchFamily="18" charset="0"/>
              </a:rPr>
              <a:t>generalized least squares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solution</a:t>
            </a:r>
            <a:endParaRPr lang="en-US" sz="48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3" cstate="print"/>
          <a:srcRect l="68716" t="44444" r="3546" b="24868"/>
          <a:stretch>
            <a:fillRect/>
          </a:stretch>
        </p:blipFill>
        <p:spPr bwMode="auto">
          <a:xfrm>
            <a:off x="609600" y="4419600"/>
            <a:ext cx="3352800" cy="2209800"/>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l="49370" t="42593" r="15957" b="27778"/>
          <a:stretch>
            <a:fillRect/>
          </a:stretch>
        </p:blipFill>
        <p:spPr bwMode="auto">
          <a:xfrm>
            <a:off x="4419600" y="4267200"/>
            <a:ext cx="4191000" cy="2133600"/>
          </a:xfrm>
          <a:prstGeom prst="rect">
            <a:avLst/>
          </a:prstGeom>
          <a:noFill/>
          <a:ln w="9525">
            <a:noFill/>
            <a:miter lim="800000"/>
            <a:headEnd/>
            <a:tailEnd/>
          </a:ln>
        </p:spPr>
      </p:pic>
      <p:pic>
        <p:nvPicPr>
          <p:cNvPr id="13316" name="Picture 4"/>
          <p:cNvPicPr>
            <a:picLocks noChangeAspect="1" noChangeArrowheads="1"/>
          </p:cNvPicPr>
          <p:nvPr/>
        </p:nvPicPr>
        <p:blipFill>
          <a:blip r:embed="rId5" cstate="print"/>
          <a:srcRect l="39283" t="56349" r="27935" b="29894"/>
          <a:stretch>
            <a:fillRect/>
          </a:stretch>
        </p:blipFill>
        <p:spPr bwMode="auto">
          <a:xfrm>
            <a:off x="1905000" y="2057400"/>
            <a:ext cx="5181600" cy="1295400"/>
          </a:xfrm>
          <a:prstGeom prst="rect">
            <a:avLst/>
          </a:prstGeom>
          <a:noFill/>
          <a:ln w="9525">
            <a:noFill/>
            <a:miter lim="800000"/>
            <a:headEnd/>
            <a:tailEnd/>
          </a:ln>
        </p:spPr>
      </p:pic>
      <p:sp>
        <p:nvSpPr>
          <p:cNvPr id="7" name="Title 1"/>
          <p:cNvSpPr txBox="1">
            <a:spLocks/>
          </p:cNvSpPr>
          <p:nvPr/>
        </p:nvSpPr>
        <p:spPr bwMode="auto">
          <a:xfrm>
            <a:off x="3276600" y="3276600"/>
            <a:ext cx="41910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pattern same as ordinary least squares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9" name="Right Brace 8"/>
          <p:cNvSpPr/>
          <p:nvPr/>
        </p:nvSpPr>
        <p:spPr>
          <a:xfrm rot="5400000">
            <a:off x="4912056" y="2209800"/>
            <a:ext cx="685800" cy="2667000"/>
          </a:xfrm>
          <a:prstGeom prst="righ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1" name="Title 1"/>
          <p:cNvSpPr txBox="1">
            <a:spLocks/>
          </p:cNvSpPr>
          <p:nvPr/>
        </p:nvSpPr>
        <p:spPr bwMode="auto">
          <a:xfrm>
            <a:off x="4953000" y="6248400"/>
            <a:ext cx="4191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mj-ea"/>
                <a:cs typeface="Times New Roman" pitchFamily="18" charset="0"/>
              </a:rPr>
              <a:t>but with more</a:t>
            </a:r>
            <a:r>
              <a:rPr kumimoji="0" lang="en-US" sz="2000" b="0" i="0" u="none" strike="noStrike" kern="0" cap="none" spc="0" normalizeH="0" noProof="0" dirty="0" smtClean="0">
                <a:ln>
                  <a:noFill/>
                </a:ln>
                <a:solidFill>
                  <a:srgbClr val="FF0000"/>
                </a:solidFill>
                <a:effectLst/>
                <a:uLnTx/>
                <a:uFillTx/>
                <a:latin typeface="Times New Roman" pitchFamily="18" charset="0"/>
                <a:ea typeface="+mj-ea"/>
                <a:cs typeface="Times New Roman" pitchFamily="18" charset="0"/>
              </a:rPr>
              <a:t> complicated matrices</a:t>
            </a:r>
            <a:endParaRPr kumimoji="0" lang="en-US" sz="2000" b="0" i="0" u="none" strike="noStrike" kern="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latin typeface="Times New Roman" pitchFamily="18" charset="0"/>
                <a:cs typeface="Times New Roman" pitchFamily="18" charset="0"/>
              </a:rPr>
              <a:t>when least-squares fails</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a:off x="96156"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315356"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3706" y="44577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9" name="TextBox 8"/>
          <p:cNvSpPr txBox="1"/>
          <p:nvPr/>
        </p:nvSpPr>
        <p:spPr>
          <a:xfrm>
            <a:off x="875394" y="1831977"/>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10" name="Oval 9"/>
          <p:cNvSpPr/>
          <p:nvPr/>
        </p:nvSpPr>
        <p:spPr>
          <a:xfrm>
            <a:off x="2277381" y="32004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81729" y="38480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81729" y="36194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81729" y="37337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81729" y="3533771"/>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2229756"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81729" y="33908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181729" y="30860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182131" y="4523601"/>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22" name="Straight Arrow Connector 21"/>
          <p:cNvCxnSpPr/>
          <p:nvPr/>
        </p:nvCxnSpPr>
        <p:spPr>
          <a:xfrm rot="5400000">
            <a:off x="3981450"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5200650"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239000" y="44577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25" name="TextBox 24"/>
          <p:cNvSpPr txBox="1"/>
          <p:nvPr/>
        </p:nvSpPr>
        <p:spPr>
          <a:xfrm>
            <a:off x="4818744" y="1817463"/>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26" name="Oval 25"/>
          <p:cNvSpPr/>
          <p:nvPr/>
        </p:nvSpPr>
        <p:spPr>
          <a:xfrm>
            <a:off x="6181729" y="3162296"/>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6115050"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47016" y="4451554"/>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31" name="Straight Connector 30"/>
          <p:cNvCxnSpPr/>
          <p:nvPr/>
        </p:nvCxnSpPr>
        <p:spPr>
          <a:xfrm>
            <a:off x="5029200" y="3548067"/>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62956" y="324802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2926446"/>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35" name="TextBox 34"/>
          <p:cNvSpPr txBox="1"/>
          <p:nvPr/>
        </p:nvSpPr>
        <p:spPr>
          <a:xfrm>
            <a:off x="4581073" y="3288534"/>
            <a:ext cx="4953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37" name="Straight Connector 36"/>
          <p:cNvCxnSpPr/>
          <p:nvPr/>
        </p:nvCxnSpPr>
        <p:spPr>
          <a:xfrm flipV="1">
            <a:off x="1305831" y="280987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15356" y="288607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15356" y="312420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72756" y="274320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V="1">
            <a:off x="5205408" y="308610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14933" y="316230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214933" y="340043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272333" y="301943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noProof="0" dirty="0" smtClean="0">
                <a:solidFill>
                  <a:schemeClr val="tx2"/>
                </a:solidFill>
                <a:latin typeface="Times New Roman" pitchFamily="18" charset="0"/>
                <a:ea typeface="+mj-ea"/>
                <a:cs typeface="Times New Roman" pitchFamily="18" charset="0"/>
              </a:rPr>
              <a:t>fitting of straight line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cases</a:t>
            </a:r>
            <a:r>
              <a:rPr kumimoji="0" lang="en-US" sz="28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were there’s more than one solution</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9" name="Title 1"/>
          <p:cNvSpPr txBox="1">
            <a:spLocks/>
          </p:cNvSpPr>
          <p:nvPr/>
        </p:nvSpPr>
        <p:spPr bwMode="auto">
          <a:xfrm>
            <a:off x="91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exactly 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any lines passing through point</a:t>
            </a:r>
          </a:p>
          <a:p>
            <a:pPr algn="ctr"/>
            <a:r>
              <a:rPr lang="en-US" sz="2400" kern="0" dirty="0" smtClean="0">
                <a:solidFill>
                  <a:schemeClr val="tx2"/>
                </a:solidFill>
                <a:latin typeface="Times New Roman" pitchFamily="18" charset="0"/>
                <a:cs typeface="Times New Roman" pitchFamily="18" charset="0"/>
              </a:rPr>
              <a:t>one point</a:t>
            </a:r>
          </a:p>
        </p:txBody>
      </p:sp>
      <p:sp>
        <p:nvSpPr>
          <p:cNvPr id="41" name="Title 1"/>
          <p:cNvSpPr txBox="1">
            <a:spLocks/>
          </p:cNvSpPr>
          <p:nvPr/>
        </p:nvSpPr>
        <p:spPr bwMode="auto">
          <a:xfrm>
            <a:off x="472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minimum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all</a:t>
            </a:r>
            <a:r>
              <a:rPr lang="en-US" sz="2400" kern="0" noProof="0" dirty="0" smtClean="0">
                <a:solidFill>
                  <a:schemeClr val="tx2"/>
                </a:solidFill>
                <a:latin typeface="Times New Roman" pitchFamily="18" charset="0"/>
                <a:ea typeface="+mj-ea"/>
                <a:cs typeface="Times New Roman" pitchFamily="18" charset="0"/>
              </a:rPr>
              <a:t> </a:t>
            </a:r>
            <a:r>
              <a:rPr lang="en-US" sz="2400" kern="0" baseline="0" noProof="0" dirty="0" smtClean="0">
                <a:solidFill>
                  <a:schemeClr val="tx2"/>
                </a:solidFill>
                <a:latin typeface="Times New Roman" pitchFamily="18" charset="0"/>
                <a:ea typeface="+mj-ea"/>
                <a:cs typeface="Times New Roman" pitchFamily="18" charset="0"/>
              </a:rPr>
              <a:t>lines passing through point </a:t>
            </a:r>
            <a:r>
              <a:rPr lang="en-US" sz="2400" i="1" kern="0" baseline="0" noProof="0" dirty="0" smtClean="0">
                <a:solidFill>
                  <a:schemeClr val="tx2"/>
                </a:solidFill>
                <a:latin typeface="Cambria Math" pitchFamily="18" charset="0"/>
                <a:ea typeface="Cambria Math" pitchFamily="18" charset="0"/>
                <a:cs typeface="Times New Roman" pitchFamily="18" charset="0"/>
              </a:rPr>
              <a:t>x*</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2819400"/>
          </a:xfrm>
        </p:spPr>
        <p:txBody>
          <a:bodyPr/>
          <a:lstStyle/>
          <a:p>
            <a:r>
              <a:rPr lang="en-US" dirty="0" smtClean="0">
                <a:latin typeface="Times New Roman" pitchFamily="18" charset="0"/>
                <a:cs typeface="Times New Roman" pitchFamily="18" charset="0"/>
              </a:rPr>
              <a:t>when determinant of </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 </a:t>
            </a:r>
            <a:r>
              <a:rPr lang="en-US" dirty="0" smtClean="0">
                <a:latin typeface="Times New Roman" pitchFamily="18" charset="0"/>
                <a:cs typeface="Times New Roman" pitchFamily="18" charset="0"/>
              </a:rPr>
              <a:t>is zero</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that is, </a:t>
            </a:r>
            <a:r>
              <a:rPr lang="en-US" i="1" dirty="0" smtClean="0">
                <a:latin typeface="Cambria Math" pitchFamily="18" charset="0"/>
                <a:ea typeface="Cambria Math" pitchFamily="18" charset="0"/>
                <a:cs typeface="Times New Roman" pitchFamily="18" charset="0"/>
              </a:rPr>
              <a:t>D=0</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Cambria Math" pitchFamily="18" charset="0"/>
                <a:ea typeface="Cambria Math" pitchFamily="18" charset="0"/>
                <a:cs typeface="Times New Roman" pitchFamily="18" charset="0"/>
              </a:rPr>
              <a:t> [</a:t>
            </a:r>
            <a:r>
              <a:rPr lang="en-US" b="1" dirty="0" smtClean="0">
                <a:latin typeface="Cambria Math" pitchFamily="18" charset="0"/>
                <a:ea typeface="Cambria Math" pitchFamily="18" charset="0"/>
                <a:cs typeface="Times New Roman" pitchFamily="18" charset="0"/>
              </a:rPr>
              <a:t>G</a:t>
            </a:r>
            <a:r>
              <a:rPr lang="en-US" i="1" baseline="30000" dirty="0" smtClean="0">
                <a:latin typeface="Cambria Math" pitchFamily="18" charset="0"/>
                <a:ea typeface="Cambria Math" pitchFamily="18" charset="0"/>
                <a:cs typeface="Times New Roman" pitchFamily="18" charset="0"/>
              </a:rPr>
              <a:t>T</a:t>
            </a:r>
            <a:r>
              <a:rPr lang="en-US" b="1" dirty="0" smtClean="0">
                <a:latin typeface="Cambria Math" pitchFamily="18" charset="0"/>
                <a:ea typeface="Cambria Math" pitchFamily="18" charset="0"/>
                <a:cs typeface="Times New Roman" pitchFamily="18" charset="0"/>
              </a:rPr>
              <a:t>G</a:t>
            </a:r>
            <a:r>
              <a:rPr lang="en-US" dirty="0" smtClean="0">
                <a:latin typeface="Cambria Math" pitchFamily="18" charset="0"/>
                <a:ea typeface="Cambria Math" pitchFamily="18" charset="0"/>
                <a:cs typeface="Times New Roman" pitchFamily="18" charset="0"/>
              </a:rPr>
              <a:t>]</a:t>
            </a:r>
            <a:r>
              <a:rPr lang="en-US" i="1" baseline="30000" dirty="0" smtClean="0">
                <a:latin typeface="Cambria Math" pitchFamily="18" charset="0"/>
                <a:ea typeface="Cambria Math" pitchFamily="18" charset="0"/>
                <a:cs typeface="Times New Roman" pitchFamily="18" charset="0"/>
              </a:rPr>
              <a:t>-1</a:t>
            </a:r>
            <a:r>
              <a:rPr lang="en-US" dirty="0" smtClean="0">
                <a:latin typeface="Cambria Math" pitchFamily="18" charset="0"/>
                <a:ea typeface="Cambria Math" pitchFamily="18" charset="0"/>
                <a:cs typeface="Times New Roman" pitchFamily="18" charset="0"/>
              </a:rPr>
              <a:t>  is singular</a:t>
            </a:r>
            <a:endParaRPr lang="en-US" dirty="0">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3" cstate="print"/>
          <a:srcRect l="34504" t="45457" r="30630" b="30972"/>
          <a:stretch>
            <a:fillRect/>
          </a:stretch>
        </p:blipFill>
        <p:spPr bwMode="auto">
          <a:xfrm>
            <a:off x="2209800" y="3657600"/>
            <a:ext cx="4724400" cy="183726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a:off x="96156" y="3200400"/>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315356" y="4419600"/>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3706" y="44577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9" name="TextBox 8"/>
          <p:cNvSpPr txBox="1"/>
          <p:nvPr/>
        </p:nvSpPr>
        <p:spPr>
          <a:xfrm>
            <a:off x="875394" y="1831977"/>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10" name="Oval 9"/>
          <p:cNvSpPr/>
          <p:nvPr/>
        </p:nvSpPr>
        <p:spPr>
          <a:xfrm>
            <a:off x="2277381" y="3200400"/>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5400000">
            <a:off x="2229756" y="4495800"/>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82131" y="4523601"/>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33" name="Straight Connector 32"/>
          <p:cNvCxnSpPr/>
          <p:nvPr/>
        </p:nvCxnSpPr>
        <p:spPr>
          <a:xfrm>
            <a:off x="1162956" y="324802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85800" y="2926446"/>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cxnSp>
        <p:nvCxnSpPr>
          <p:cNvPr id="37" name="Straight Connector 36"/>
          <p:cNvCxnSpPr/>
          <p:nvPr/>
        </p:nvCxnSpPr>
        <p:spPr>
          <a:xfrm flipV="1">
            <a:off x="1305831" y="2809873"/>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15356" y="2886074"/>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315356" y="3124200"/>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372756" y="2743200"/>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noProof="0" dirty="0" smtClean="0">
                <a:solidFill>
                  <a:schemeClr val="tx2"/>
                </a:solidFill>
                <a:latin typeface="Cambria Math" pitchFamily="18" charset="0"/>
                <a:ea typeface="Cambria Math" pitchFamily="18" charset="0"/>
                <a:cs typeface="Times New Roman" pitchFamily="18" charset="0"/>
              </a:rPr>
              <a:t>N=1</a:t>
            </a:r>
            <a:r>
              <a:rPr lang="en-US" sz="4400" kern="0" noProof="0" dirty="0" smtClean="0">
                <a:solidFill>
                  <a:schemeClr val="tx2"/>
                </a:solidFill>
                <a:latin typeface="Times New Roman" pitchFamily="18" charset="0"/>
                <a:ea typeface="+mj-ea"/>
                <a:cs typeface="Times New Roman" pitchFamily="18" charset="0"/>
              </a:rPr>
              <a:t> case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39" name="Title 1"/>
          <p:cNvSpPr txBox="1">
            <a:spLocks/>
          </p:cNvSpPr>
          <p:nvPr/>
        </p:nvSpPr>
        <p:spPr bwMode="auto">
          <a:xfrm>
            <a:off x="914400" y="5105400"/>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exactly 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any lines passing through point</a:t>
            </a:r>
          </a:p>
          <a:p>
            <a:pPr algn="ctr"/>
            <a:r>
              <a:rPr lang="en-US" sz="2400" kern="0" dirty="0" smtClean="0">
                <a:solidFill>
                  <a:schemeClr val="tx2"/>
                </a:solidFill>
                <a:latin typeface="Times New Roman" pitchFamily="18" charset="0"/>
                <a:cs typeface="Times New Roman" pitchFamily="18" charset="0"/>
              </a:rPr>
              <a:t>one point</a:t>
            </a:r>
          </a:p>
        </p:txBody>
      </p:sp>
      <p:pic>
        <p:nvPicPr>
          <p:cNvPr id="2050" name="Picture 2"/>
          <p:cNvPicPr>
            <a:picLocks noChangeAspect="1" noChangeArrowheads="1"/>
          </p:cNvPicPr>
          <p:nvPr/>
        </p:nvPicPr>
        <p:blipFill>
          <a:blip r:embed="rId3" cstate="print"/>
          <a:srcRect l="38455" t="41644" r="34437" b="45205"/>
          <a:stretch>
            <a:fillRect/>
          </a:stretch>
        </p:blipFill>
        <p:spPr bwMode="auto">
          <a:xfrm>
            <a:off x="4267200" y="3962400"/>
            <a:ext cx="4368800" cy="12192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l="34504" t="45457" r="30630" b="30972"/>
          <a:stretch>
            <a:fillRect/>
          </a:stretch>
        </p:blipFill>
        <p:spPr bwMode="auto">
          <a:xfrm>
            <a:off x="4038600" y="2133600"/>
            <a:ext cx="4724400" cy="1837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838329" y="35546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838329" y="33260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38329" y="34403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38329" y="3240308"/>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838329" y="30974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38329" y="27926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a:off x="-361950" y="2906937"/>
            <a:ext cx="2438400" cy="1588"/>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857250" y="4126137"/>
            <a:ext cx="2286794" cy="794"/>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895600" y="4164237"/>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endParaRPr lang="en-US" sz="2800" i="1" dirty="0">
              <a:latin typeface="Times New Roman" pitchFamily="18" charset="0"/>
              <a:cs typeface="Times New Roman" pitchFamily="18" charset="0"/>
            </a:endParaRPr>
          </a:p>
        </p:txBody>
      </p:sp>
      <p:sp>
        <p:nvSpPr>
          <p:cNvPr id="25" name="TextBox 24"/>
          <p:cNvSpPr txBox="1"/>
          <p:nvPr/>
        </p:nvSpPr>
        <p:spPr>
          <a:xfrm>
            <a:off x="475344" y="1524000"/>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endParaRPr lang="en-US" sz="2800" i="1" dirty="0">
              <a:latin typeface="Times New Roman" pitchFamily="18" charset="0"/>
              <a:cs typeface="Times New Roman" pitchFamily="18" charset="0"/>
            </a:endParaRPr>
          </a:p>
        </p:txBody>
      </p:sp>
      <p:sp>
        <p:nvSpPr>
          <p:cNvPr id="26" name="Oval 25"/>
          <p:cNvSpPr/>
          <p:nvPr/>
        </p:nvSpPr>
        <p:spPr>
          <a:xfrm>
            <a:off x="1838329" y="2868833"/>
            <a:ext cx="76200" cy="762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rot="5400000">
            <a:off x="1771650" y="4202337"/>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03616" y="4158091"/>
            <a:ext cx="6096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x</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31" name="Straight Connector 30"/>
          <p:cNvCxnSpPr/>
          <p:nvPr/>
        </p:nvCxnSpPr>
        <p:spPr>
          <a:xfrm>
            <a:off x="685800" y="3254604"/>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37673" y="2995071"/>
            <a:ext cx="495300" cy="523220"/>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d</a:t>
            </a:r>
            <a:r>
              <a:rPr lang="en-US" sz="2800" i="1" baseline="30000" dirty="0" smtClean="0">
                <a:latin typeface="Times New Roman" pitchFamily="18" charset="0"/>
                <a:cs typeface="Times New Roman" pitchFamily="18" charset="0"/>
              </a:rPr>
              <a:t>*</a:t>
            </a:r>
            <a:endParaRPr lang="en-US" sz="2800" i="1" baseline="30000" dirty="0">
              <a:latin typeface="Times New Roman" pitchFamily="18" charset="0"/>
              <a:cs typeface="Times New Roman" pitchFamily="18" charset="0"/>
            </a:endParaRPr>
          </a:p>
        </p:txBody>
      </p:sp>
      <p:cxnSp>
        <p:nvCxnSpPr>
          <p:cNvPr id="44" name="Straight Connector 43"/>
          <p:cNvCxnSpPr/>
          <p:nvPr/>
        </p:nvCxnSpPr>
        <p:spPr>
          <a:xfrm flipV="1">
            <a:off x="862008" y="2792640"/>
            <a:ext cx="213360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71533" y="2868841"/>
            <a:ext cx="213360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71533" y="3106967"/>
            <a:ext cx="20574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928933" y="2725967"/>
            <a:ext cx="1524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p:cNvSpPr txBox="1">
            <a:spLocks/>
          </p:cNvSpPr>
          <p:nvPr/>
        </p:nvSpPr>
        <p:spPr bwMode="auto">
          <a:xfrm>
            <a:off x="3810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noProof="0" dirty="0" smtClean="0">
                <a:solidFill>
                  <a:schemeClr val="tx2"/>
                </a:solidFill>
                <a:latin typeface="Cambria Math" pitchFamily="18" charset="0"/>
                <a:ea typeface="Cambria Math" pitchFamily="18" charset="0"/>
                <a:cs typeface="Times New Roman" pitchFamily="18" charset="0"/>
              </a:rPr>
              <a:t>x</a:t>
            </a:r>
            <a:r>
              <a:rPr lang="en-US" sz="4400" i="1" kern="0" baseline="-25000" noProof="0" dirty="0" smtClean="0">
                <a:solidFill>
                  <a:schemeClr val="tx2"/>
                </a:solidFill>
                <a:latin typeface="Cambria Math" pitchFamily="18" charset="0"/>
                <a:ea typeface="Cambria Math" pitchFamily="18" charset="0"/>
                <a:cs typeface="Times New Roman" pitchFamily="18" charset="0"/>
              </a:rPr>
              <a:t>i </a:t>
            </a:r>
            <a:r>
              <a:rPr lang="en-US" sz="4400" i="1" kern="0" noProof="0" dirty="0" smtClean="0">
                <a:solidFill>
                  <a:schemeClr val="tx2"/>
                </a:solidFill>
                <a:latin typeface="Cambria Math" pitchFamily="18" charset="0"/>
                <a:ea typeface="Cambria Math" pitchFamily="18" charset="0"/>
                <a:cs typeface="Times New Roman" pitchFamily="18" charset="0"/>
              </a:rPr>
              <a:t>=x*</a:t>
            </a:r>
            <a:r>
              <a:rPr lang="en-US" sz="4400" kern="0" noProof="0" dirty="0" smtClean="0">
                <a:solidFill>
                  <a:schemeClr val="tx2"/>
                </a:solidFill>
                <a:latin typeface="Times New Roman" pitchFamily="18" charset="0"/>
                <a:ea typeface="+mj-ea"/>
                <a:cs typeface="Times New Roman" pitchFamily="18" charset="0"/>
              </a:rPr>
              <a:t> case</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41" name="Title 1"/>
          <p:cNvSpPr txBox="1">
            <a:spLocks/>
          </p:cNvSpPr>
          <p:nvPr/>
        </p:nvSpPr>
        <p:spPr bwMode="auto">
          <a:xfrm>
            <a:off x="381000" y="4811937"/>
            <a:ext cx="33528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dirty="0" smtClean="0">
                <a:ln>
                  <a:noFill/>
                </a:ln>
                <a:solidFill>
                  <a:schemeClr val="tx2"/>
                </a:solidFill>
                <a:effectLst/>
                <a:uLnTx/>
                <a:uFillTx/>
                <a:latin typeface="Times New Roman" pitchFamily="18" charset="0"/>
                <a:ea typeface="+mj-ea"/>
                <a:cs typeface="Times New Roman" pitchFamily="18" charset="0"/>
              </a:rPr>
              <a:t>E</a:t>
            </a:r>
            <a:r>
              <a:rPr kumimoji="0" lang="en-US" sz="2400" b="0" i="0" u="none" strike="noStrike" kern="0" cap="none" spc="0" normalizeH="0" dirty="0" smtClean="0">
                <a:ln>
                  <a:noFill/>
                </a:ln>
                <a:solidFill>
                  <a:schemeClr val="tx2"/>
                </a:solidFill>
                <a:effectLst/>
                <a:uLnTx/>
                <a:uFillTx/>
                <a:latin typeface="Times New Roman" pitchFamily="18" charset="0"/>
                <a:ea typeface="+mj-ea"/>
                <a:cs typeface="Times New Roman" pitchFamily="18" charset="0"/>
              </a:rPr>
              <a:t> minimum</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baseline="0" noProof="0" dirty="0" smtClean="0">
                <a:solidFill>
                  <a:schemeClr val="tx2"/>
                </a:solidFill>
                <a:latin typeface="Times New Roman" pitchFamily="18" charset="0"/>
                <a:ea typeface="+mj-ea"/>
                <a:cs typeface="Times New Roman" pitchFamily="18" charset="0"/>
              </a:rPr>
              <a:t>for any lines passing through point </a:t>
            </a:r>
            <a:r>
              <a:rPr lang="en-US" sz="2400" i="1" kern="0" baseline="0" noProof="0" dirty="0" smtClean="0">
                <a:solidFill>
                  <a:schemeClr val="tx2"/>
                </a:solidFill>
                <a:latin typeface="Cambria Math" pitchFamily="18" charset="0"/>
                <a:ea typeface="Cambria Math" pitchFamily="18" charset="0"/>
                <a:cs typeface="Times New Roman" pitchFamily="18" charset="0"/>
              </a:rPr>
              <a:t>x*</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3074" name="Picture 2"/>
          <p:cNvPicPr>
            <a:picLocks noChangeAspect="1" noChangeArrowheads="1"/>
          </p:cNvPicPr>
          <p:nvPr/>
        </p:nvPicPr>
        <p:blipFill>
          <a:blip r:embed="rId3" cstate="print"/>
          <a:srcRect l="32782" t="26301" r="29393" b="61644"/>
          <a:stretch>
            <a:fillRect/>
          </a:stretch>
        </p:blipFill>
        <p:spPr bwMode="auto">
          <a:xfrm>
            <a:off x="4114800" y="4038600"/>
            <a:ext cx="4572000" cy="838200"/>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l="34504" t="45457" r="30630" b="30972"/>
          <a:stretch>
            <a:fillRect/>
          </a:stretch>
        </p:blipFill>
        <p:spPr bwMode="auto">
          <a:xfrm>
            <a:off x="3962400" y="1752600"/>
            <a:ext cx="4724400" cy="18372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2362200"/>
          </a:xfrm>
        </p:spPr>
        <p:txBody>
          <a:bodyPr/>
          <a:lstStyle/>
          <a:p>
            <a:r>
              <a:rPr lang="en-US" dirty="0" smtClean="0">
                <a:latin typeface="Times New Roman" pitchFamily="18" charset="0"/>
                <a:cs typeface="Times New Roman" pitchFamily="18" charset="0"/>
              </a:rPr>
              <a:t>least-squares fails when the data do not</a:t>
            </a:r>
            <a:br>
              <a:rPr lang="en-US"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uniquely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determine the solution</a:t>
            </a:r>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4890</TotalTime>
  <Words>1332</Words>
  <Application>Microsoft Office PowerPoint</Application>
  <PresentationFormat>On-screen Show (4:3)</PresentationFormat>
  <Paragraphs>255</Paragraphs>
  <Slides>38</Slides>
  <Notes>30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Slide 1</vt:lpstr>
      <vt:lpstr>Slide 2</vt:lpstr>
      <vt:lpstr>purpose of the lecture</vt:lpstr>
      <vt:lpstr>when least-squares fails</vt:lpstr>
      <vt:lpstr>Slide 5</vt:lpstr>
      <vt:lpstr>when determinant of [GTG] is zero that is, D=0  [GTG]-1  is singular</vt:lpstr>
      <vt:lpstr>Slide 7</vt:lpstr>
      <vt:lpstr>Slide 8</vt:lpstr>
      <vt:lpstr>least-squares fails when the data do not uniquely determine the solution</vt:lpstr>
      <vt:lpstr>if [GTG]-1  is singular least squares solution doesn’t exist  if [GTG]-1  is almost singular least squares is useless because it has high variance</vt:lpstr>
      <vt:lpstr>guiding principle for avoiding failure</vt:lpstr>
      <vt:lpstr>examples of prior information</vt:lpstr>
      <vt:lpstr>prior information</vt:lpstr>
      <vt:lpstr>simplest prior information</vt:lpstr>
      <vt:lpstr>use Normal p.d.f. to prepresent prior information</vt:lpstr>
      <vt:lpstr>Slide 16</vt:lpstr>
      <vt:lpstr>Normal p.d.f. defines an “error in prior information”</vt:lpstr>
      <vt:lpstr>linear prior information</vt:lpstr>
      <vt:lpstr>example relevant to chemical constituents</vt:lpstr>
      <vt:lpstr>use Normal p.d.f. to represent prior information</vt:lpstr>
      <vt:lpstr>Normal p.d.f. defines an “error in prior information”</vt:lpstr>
      <vt:lpstr>since m ∝ h  pp(m) ∝ pp(h) </vt:lpstr>
      <vt:lpstr>Slide 23</vt:lpstr>
      <vt:lpstr>Slide 24</vt:lpstr>
      <vt:lpstr>Slide 25</vt:lpstr>
      <vt:lpstr>Slide 26</vt:lpstr>
      <vt:lpstr>Normal p.d.f. defines an “error in data”</vt:lpstr>
      <vt:lpstr>Slide 28</vt:lpstr>
      <vt:lpstr>Slide 29</vt:lpstr>
      <vt:lpstr>Slide 30</vt:lpstr>
      <vt:lpstr>Slide 31</vt:lpstr>
      <vt:lpstr>Bayes Theorem in words</vt:lpstr>
      <vt:lpstr>so the updated p.d.f. for the model parameters is:</vt:lpstr>
      <vt:lpstr>this p.d.f. defines a “total error”</vt:lpstr>
      <vt:lpstr>Generalized Principle of Least Squares   the best mest is the one that  minimizes the total error with respect to m   which is the same one as the one that   maximized p(m|d) with respect to m</vt:lpstr>
      <vt:lpstr>Slide 36</vt:lpstr>
      <vt:lpstr>generalized least squares   find the m that minimizes</vt:lpstr>
      <vt:lpstr>generalized least squares solution</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436</cp:revision>
  <dcterms:created xsi:type="dcterms:W3CDTF">2008-08-25T18:59:31Z</dcterms:created>
  <dcterms:modified xsi:type="dcterms:W3CDTF">2012-09-26T14:01:34Z</dcterms:modified>
</cp:coreProperties>
</file>