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95" r:id="rId2"/>
    <p:sldId id="261" r:id="rId3"/>
    <p:sldId id="455" r:id="rId4"/>
    <p:sldId id="415" r:id="rId5"/>
    <p:sldId id="413" r:id="rId6"/>
    <p:sldId id="383" r:id="rId7"/>
    <p:sldId id="390" r:id="rId8"/>
    <p:sldId id="414" r:id="rId9"/>
    <p:sldId id="392" r:id="rId10"/>
    <p:sldId id="391" r:id="rId11"/>
    <p:sldId id="393" r:id="rId12"/>
    <p:sldId id="395" r:id="rId13"/>
    <p:sldId id="398" r:id="rId14"/>
    <p:sldId id="401" r:id="rId15"/>
    <p:sldId id="407" r:id="rId16"/>
    <p:sldId id="412" r:id="rId17"/>
    <p:sldId id="416" r:id="rId18"/>
    <p:sldId id="417" r:id="rId19"/>
    <p:sldId id="419" r:id="rId20"/>
    <p:sldId id="418" r:id="rId21"/>
    <p:sldId id="420" r:id="rId22"/>
    <p:sldId id="424" r:id="rId23"/>
    <p:sldId id="425" r:id="rId24"/>
    <p:sldId id="426" r:id="rId25"/>
    <p:sldId id="433" r:id="rId26"/>
    <p:sldId id="434" r:id="rId27"/>
    <p:sldId id="435" r:id="rId28"/>
    <p:sldId id="436" r:id="rId29"/>
    <p:sldId id="422" r:id="rId30"/>
    <p:sldId id="423" r:id="rId31"/>
    <p:sldId id="421" r:id="rId32"/>
    <p:sldId id="427" r:id="rId33"/>
    <p:sldId id="428" r:id="rId34"/>
    <p:sldId id="429" r:id="rId35"/>
    <p:sldId id="431" r:id="rId36"/>
    <p:sldId id="430" r:id="rId37"/>
    <p:sldId id="441" r:id="rId38"/>
    <p:sldId id="438" r:id="rId39"/>
    <p:sldId id="440" r:id="rId40"/>
    <p:sldId id="439" r:id="rId41"/>
    <p:sldId id="437" r:id="rId42"/>
    <p:sldId id="432" r:id="rId43"/>
    <p:sldId id="443" r:id="rId44"/>
    <p:sldId id="442" r:id="rId45"/>
    <p:sldId id="444" r:id="rId46"/>
    <p:sldId id="445" r:id="rId47"/>
    <p:sldId id="446" r:id="rId48"/>
    <p:sldId id="447" r:id="rId49"/>
    <p:sldId id="448" r:id="rId50"/>
    <p:sldId id="450" r:id="rId51"/>
    <p:sldId id="451" r:id="rId52"/>
    <p:sldId id="449" r:id="rId53"/>
    <p:sldId id="452" r:id="rId54"/>
    <p:sldId id="454" r:id="rId55"/>
    <p:sldId id="45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1" autoAdjust="0"/>
    <p:restoredTop sz="89316" autoAdjust="0"/>
  </p:normalViewPr>
  <p:slideViewPr>
    <p:cSldViewPr>
      <p:cViewPr varScale="1">
        <p:scale>
          <a:sx n="75" d="100"/>
          <a:sy n="75" d="100"/>
        </p:scale>
        <p:origin x="-10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error is zero when the prior information equation, </a:t>
            </a:r>
            <a:r>
              <a:rPr lang="en-US" dirty="0" err="1" smtClean="0"/>
              <a:t>Hm</a:t>
            </a:r>
            <a:r>
              <a:rPr lang="en-US" dirty="0" smtClean="0"/>
              <a:t>=h-bar, is satisfied exactly.</a:t>
            </a:r>
            <a:endParaRPr lang="en-US" baseline="0" dirty="0" smtClean="0"/>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the covariance matrix, </a:t>
            </a:r>
            <a:r>
              <a:rPr lang="en-US" baseline="0" dirty="0" err="1" smtClean="0"/>
              <a:t>Cd</a:t>
            </a:r>
            <a:r>
              <a:rPr lang="en-US" baseline="0" dirty="0" smtClean="0"/>
              <a:t>, represents the quality of the data,</a:t>
            </a:r>
          </a:p>
          <a:p>
            <a:r>
              <a:rPr lang="en-US" baseline="0" dirty="0" smtClean="0"/>
              <a:t>that is, whether it is accurate or inaccurate.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just</a:t>
            </a:r>
            <a:r>
              <a:rPr lang="en-US" baseline="0" dirty="0" smtClean="0"/>
              <a:t> a standard Normal </a:t>
            </a:r>
            <a:r>
              <a:rPr lang="en-US" baseline="0" dirty="0" err="1" smtClean="0"/>
              <a:t>p.d.f</a:t>
            </a:r>
            <a:r>
              <a:rPr lang="en-US" baseline="0" dirty="0" smtClean="0"/>
              <a:t>. with the mean set to </a:t>
            </a:r>
            <a:r>
              <a:rPr lang="en-US" b="1" baseline="0" dirty="0" smtClean="0"/>
              <a:t>Gm</a:t>
            </a:r>
            <a:r>
              <a:rPr lang="en-US" baseline="0" dirty="0" smtClean="0"/>
              <a:t> and the variance to </a:t>
            </a:r>
            <a:r>
              <a:rPr lang="en-US" baseline="0" dirty="0" err="1" smtClean="0"/>
              <a:t>C</a:t>
            </a:r>
            <a:r>
              <a:rPr lang="en-US" baseline="-25000" dirty="0" err="1" smtClean="0"/>
              <a:t>d</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almost the least-squares error of Chapter 4, except that now each component error is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a:t>
            </a:r>
            <a:r>
              <a:rPr lang="en-US" baseline="0" dirty="0" smtClean="0"/>
              <a:t> differences from ordinary least squares are 1) the error depends on both the prediction error and the error in the prior information.  2) all component errors are weighted by their certainty - the more certain, the more weight that they are given.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solution has been arranged to look as much like ordinary least squares as possible.</a:t>
            </a:r>
          </a:p>
          <a:p>
            <a:r>
              <a:rPr lang="en-US" baseline="0" dirty="0" smtClean="0"/>
              <a:t>Some students may not have ever encountered the square root of a matrix, C.</a:t>
            </a:r>
          </a:p>
          <a:p>
            <a:r>
              <a:rPr lang="en-US" baseline="0" dirty="0" smtClean="0"/>
              <a:t>In this lecture, however, we will always assume that the matrix C is diagonal, so that</a:t>
            </a:r>
          </a:p>
          <a:p>
            <a:r>
              <a:rPr lang="en-US" baseline="0" dirty="0" smtClean="0"/>
              <a:t>   its square root is just the square root of its diagonal elements.</a:t>
            </a:r>
          </a:p>
          <a:p>
            <a:r>
              <a:rPr lang="en-US" baseline="0" dirty="0" smtClean="0"/>
              <a:t>So you might review show on the board that when you multiply a </a:t>
            </a:r>
            <a:r>
              <a:rPr lang="en-US" baseline="0" dirty="0" err="1" smtClean="0"/>
              <a:t>diaginal</a:t>
            </a:r>
            <a:r>
              <a:rPr lang="en-US" baseline="0" dirty="0" smtClean="0"/>
              <a:t> matrix by itself,</a:t>
            </a:r>
          </a:p>
          <a:p>
            <a:r>
              <a:rPr lang="en-US" baseline="0" dirty="0" smtClean="0"/>
              <a:t>   you just square its diagonal elements.</a:t>
            </a:r>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a:t>
            </a:r>
            <a:r>
              <a:rPr lang="en-US" baseline="0" dirty="0" smtClean="0"/>
              <a:t> show on the board how the general form reduces to this simpler one.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top</a:t>
            </a:r>
            <a:r>
              <a:rPr lang="en-US" baseline="0" dirty="0" smtClean="0"/>
              <a:t> part is just the data equation,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bottom part</a:t>
            </a:r>
            <a:r>
              <a:rPr lang="en-US" baseline="0" dirty="0" smtClean="0"/>
              <a:t> is just the prior information equation,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is no prior information,</a:t>
            </a:r>
            <a:r>
              <a:rPr lang="en-US" baseline="0" dirty="0" smtClean="0"/>
              <a:t> the top part (from 2 </a:t>
            </a:r>
            <a:r>
              <a:rPr lang="en-US" baseline="0" dirty="0" err="1" smtClean="0"/>
              <a:t>lides</a:t>
            </a:r>
            <a:r>
              <a:rPr lang="en-US" baseline="0" dirty="0" smtClean="0"/>
              <a:t> back) is the only part.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left half of the data has large variance, and the right half has small variance.</a:t>
            </a:r>
          </a:p>
          <a:p>
            <a:r>
              <a:rPr lang="en-US" baseline="0" dirty="0" smtClean="0"/>
              <a:t>The straight-line fit (green line ) more closely fits the right hand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right half of the data has large variance, and the left half has small variance.</a:t>
            </a:r>
          </a:p>
          <a:p>
            <a:r>
              <a:rPr lang="en-US" baseline="0" dirty="0" smtClean="0"/>
              <a:t>The straight-line fit (green line ) more closely fits the left hand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many cases where a list of model parameters fluctuate around zero.</a:t>
            </a:r>
          </a:p>
          <a:p>
            <a:r>
              <a:rPr lang="en-US" baseline="0" dirty="0" smtClean="0"/>
              <a:t>For example, suppose that the model parameters represent the amount of deposition</a:t>
            </a:r>
          </a:p>
          <a:p>
            <a:r>
              <a:rPr lang="en-US" baseline="0" dirty="0" smtClean="0"/>
              <a:t> (when they are positive) and erosion (when they are negative) at different locations</a:t>
            </a:r>
          </a:p>
          <a:p>
            <a:r>
              <a:rPr lang="en-US" baseline="0" dirty="0" smtClean="0"/>
              <a:t>  along a river bed.</a:t>
            </a:r>
            <a:endParaRPr lang="en-US" baseline="0" dirty="0"/>
          </a:p>
          <a:p>
            <a:r>
              <a:rPr lang="en-US" baseline="0" dirty="0" smtClean="0"/>
              <a:t>In these cases, a solution that is near zero is almost always better than a solution</a:t>
            </a:r>
          </a:p>
          <a:p>
            <a:r>
              <a:rPr lang="en-US" baseline="0" dirty="0" smtClean="0"/>
              <a:t>  that wildly fluctuating, in an Occam’s razor sense.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 through the math on</a:t>
            </a:r>
            <a:r>
              <a:rPr lang="en-US" baseline="0" dirty="0" smtClean="0"/>
              <a:t> the board</a:t>
            </a:r>
            <a:r>
              <a:rPr lang="en-US" dirty="0" smtClean="0"/>
              <a:t>, step by step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small</a:t>
            </a:r>
            <a:r>
              <a:rPr lang="en-US" baseline="0" dirty="0" smtClean="0"/>
              <a:t> </a:t>
            </a:r>
            <a:r>
              <a:rPr lang="el-GR" sz="1200" kern="0" dirty="0" smtClean="0">
                <a:solidFill>
                  <a:schemeClr val="tx2"/>
                </a:solidFill>
                <a:latin typeface="Cambria Math"/>
                <a:ea typeface="Cambria Math"/>
                <a:cs typeface="Times New Roman" pitchFamily="18" charset="0"/>
              </a:rPr>
              <a:t>ε</a:t>
            </a:r>
            <a:r>
              <a:rPr lang="en-US" sz="1200" kern="0" dirty="0" smtClean="0">
                <a:solidFill>
                  <a:schemeClr val="tx2"/>
                </a:solidFill>
                <a:latin typeface="Cambria Math"/>
                <a:ea typeface="Cambria Math"/>
                <a:cs typeface="Times New Roman" pitchFamily="18" charset="0"/>
              </a:rPr>
              <a:t> </a:t>
            </a:r>
            <a:r>
              <a:rPr lang="en-US" baseline="0" dirty="0" smtClean="0"/>
              <a:t>case occurs when </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d</a:t>
            </a:r>
            <a:r>
              <a:rPr lang="en-US" sz="1200" kern="0" dirty="0" smtClean="0">
                <a:solidFill>
                  <a:schemeClr val="tx2"/>
                </a:solidFill>
                <a:latin typeface="Cambria Math"/>
                <a:ea typeface="Cambria Math"/>
                <a:cs typeface="Times New Roman" pitchFamily="18" charset="0"/>
              </a:rPr>
              <a:t>&lt;&lt;</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m</a:t>
            </a:r>
            <a:r>
              <a:rPr lang="en-US" sz="1200" kern="0" dirty="0" smtClean="0">
                <a:solidFill>
                  <a:schemeClr val="tx2"/>
                </a:solidFill>
                <a:latin typeface="Cambria Math"/>
                <a:ea typeface="Cambria Math"/>
                <a:cs typeface="Times New Roman" pitchFamily="18" charset="0"/>
              </a:rPr>
              <a:t>, that is, the data are much more certain</a:t>
            </a:r>
            <a:r>
              <a:rPr lang="en-US" sz="1200" kern="0" baseline="0" dirty="0" smtClean="0">
                <a:solidFill>
                  <a:schemeClr val="tx2"/>
                </a:solidFill>
                <a:latin typeface="Cambria Math"/>
                <a:ea typeface="Cambria Math"/>
                <a:cs typeface="Times New Roman" pitchFamily="18" charset="0"/>
              </a:rPr>
              <a:t> than is the prior information.</a:t>
            </a:r>
          </a:p>
          <a:p>
            <a:r>
              <a:rPr lang="en-US" sz="1200" kern="0" baseline="0" dirty="0" smtClean="0">
                <a:solidFill>
                  <a:schemeClr val="tx2"/>
                </a:solidFill>
                <a:latin typeface="Cambria Math"/>
                <a:ea typeface="Cambria Math"/>
                <a:cs typeface="Times New Roman" pitchFamily="18" charset="0"/>
              </a:rPr>
              <a:t>That case corresponds to the ordinary least squares solution.</a:t>
            </a:r>
          </a:p>
          <a:p>
            <a:r>
              <a:rPr lang="en-US" sz="1200" kern="0" baseline="0" dirty="0" smtClean="0">
                <a:solidFill>
                  <a:schemeClr val="tx2"/>
                </a:solidFill>
                <a:latin typeface="Cambria Math"/>
                <a:ea typeface="Cambria Math"/>
                <a:cs typeface="Times New Roman" pitchFamily="18" charset="0"/>
              </a:rPr>
              <a:t>The large </a:t>
            </a:r>
            <a:r>
              <a:rPr lang="el-GR" sz="1200" kern="0" dirty="0" smtClean="0">
                <a:solidFill>
                  <a:schemeClr val="tx2"/>
                </a:solidFill>
                <a:latin typeface="Cambria Math"/>
                <a:ea typeface="Cambria Math"/>
                <a:cs typeface="Times New Roman" pitchFamily="18" charset="0"/>
              </a:rPr>
              <a:t>ε</a:t>
            </a:r>
            <a:r>
              <a:rPr lang="en-US" sz="1200" kern="0" dirty="0" smtClean="0">
                <a:solidFill>
                  <a:schemeClr val="tx2"/>
                </a:solidFill>
                <a:latin typeface="Cambria Math"/>
                <a:ea typeface="Cambria Math"/>
                <a:cs typeface="Times New Roman" pitchFamily="18" charset="0"/>
              </a:rPr>
              <a:t> </a:t>
            </a:r>
            <a:r>
              <a:rPr lang="en-US" baseline="0" dirty="0" smtClean="0"/>
              <a:t>case occurs when </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d</a:t>
            </a:r>
            <a:r>
              <a:rPr lang="en-US" sz="1200" i="0" kern="0" baseline="0" dirty="0" smtClean="0">
                <a:solidFill>
                  <a:schemeClr val="tx2"/>
                </a:solidFill>
                <a:latin typeface="Cambria Math"/>
                <a:ea typeface="Cambria Math"/>
                <a:cs typeface="Times New Roman" pitchFamily="18" charset="0"/>
              </a:rPr>
              <a:t>&gt;&gt;</a:t>
            </a:r>
            <a:r>
              <a:rPr lang="el-GR" sz="1200" dirty="0" smtClean="0">
                <a:latin typeface="Cambria Math"/>
                <a:ea typeface="Cambria Math"/>
                <a:cs typeface="Times New Roman" pitchFamily="18" charset="0"/>
              </a:rPr>
              <a:t>σ</a:t>
            </a:r>
            <a:r>
              <a:rPr lang="en-US" sz="1200" i="1" baseline="-25000" dirty="0" smtClean="0">
                <a:latin typeface="Cambria Math" pitchFamily="18" charset="0"/>
                <a:ea typeface="Cambria Math" pitchFamily="18" charset="0"/>
                <a:cs typeface="Times New Roman" pitchFamily="18" charset="0"/>
              </a:rPr>
              <a:t>m</a:t>
            </a:r>
            <a:r>
              <a:rPr lang="en-US" sz="1200" kern="0" dirty="0" smtClean="0">
                <a:solidFill>
                  <a:schemeClr val="tx2"/>
                </a:solidFill>
                <a:latin typeface="Cambria Math"/>
                <a:ea typeface="Cambria Math"/>
                <a:cs typeface="Times New Roman" pitchFamily="18" charset="0"/>
              </a:rPr>
              <a:t>, that is, </a:t>
            </a:r>
            <a:r>
              <a:rPr lang="en-US" sz="1200" kern="0" baseline="0" dirty="0" smtClean="0">
                <a:solidFill>
                  <a:schemeClr val="tx2"/>
                </a:solidFill>
                <a:latin typeface="Cambria Math"/>
                <a:ea typeface="Cambria Math"/>
                <a:cs typeface="Times New Roman" pitchFamily="18" charset="0"/>
              </a:rPr>
              <a:t>prior information is much more certain than the data.</a:t>
            </a:r>
          </a:p>
          <a:p>
            <a:r>
              <a:rPr lang="en-US" sz="1200" kern="0" baseline="0" dirty="0" smtClean="0">
                <a:solidFill>
                  <a:schemeClr val="tx2"/>
                </a:solidFill>
                <a:latin typeface="Cambria Math"/>
                <a:ea typeface="Cambria Math"/>
                <a:cs typeface="Times New Roman" pitchFamily="18" charset="0"/>
              </a:rPr>
              <a:t>That case simply returns the prior values of the model parameters – zero.</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 eye(M) </a:t>
            </a:r>
            <a:r>
              <a:rPr lang="en-US" smtClean="0"/>
              <a:t>function retuirns</a:t>
            </a:r>
            <a:r>
              <a:rPr lang="en-US" baseline="0" smtClean="0"/>
              <a:t> </a:t>
            </a:r>
            <a:r>
              <a:rPr lang="en-US" dirty="0" smtClean="0"/>
              <a:t>an M</a:t>
            </a:r>
            <a:r>
              <a:rPr lang="en-US" dirty="0" smtClean="0">
                <a:latin typeface="Cambria Math"/>
                <a:ea typeface="Cambria Math"/>
              </a:rPr>
              <a:t>×</a:t>
            </a:r>
            <a:r>
              <a:rPr lang="en-US" dirty="0" smtClean="0"/>
              <a:t>M</a:t>
            </a:r>
            <a:r>
              <a:rPr lang="en-US" baseline="0" dirty="0" smtClean="0"/>
              <a:t> </a:t>
            </a:r>
            <a:r>
              <a:rPr lang="en-US" baseline="0" smtClean="0"/>
              <a:t>identify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almost always have some intuitive idea about how smooth a curve should be.</a:t>
            </a:r>
          </a:p>
          <a:p>
            <a:r>
              <a:rPr lang="en-US" baseline="0" dirty="0" smtClean="0"/>
              <a:t>Have the class think about air temperature during the course of the day.</a:t>
            </a:r>
          </a:p>
          <a:p>
            <a:r>
              <a:rPr lang="en-US" baseline="0" dirty="0" smtClean="0"/>
              <a:t>How smooth is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process cannot capture all the nuances of m(x).</a:t>
            </a:r>
          </a:p>
          <a:p>
            <a:r>
              <a:rPr lang="en-US" dirty="0" smtClean="0"/>
              <a:t>The increment</a:t>
            </a:r>
            <a:r>
              <a:rPr lang="en-US" baseline="0" dirty="0" smtClean="0"/>
              <a:t>s much be chosen small enough so as not to miss significant features in m(x).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column-vector, m, is called a “time series”.</a:t>
            </a:r>
          </a:p>
          <a:p>
            <a:r>
              <a:rPr lang="en-US" baseline="0" dirty="0" smtClean="0"/>
              <a:t>This lingo makes the most sense when the independent variable, x, corresponds to time.</a:t>
            </a:r>
          </a:p>
          <a:p>
            <a:r>
              <a:rPr lang="en-US" baseline="0" dirty="0" smtClean="0"/>
              <a:t>However, the term is often used even when x refers to position or some more abstract quantity.</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lecture</a:t>
            </a:r>
            <a:r>
              <a:rPr lang="en-US" baseline="0" dirty="0" smtClean="0"/>
              <a:t> mostly consists of examples.  You might consider using </a:t>
            </a:r>
            <a:r>
              <a:rPr lang="en-US" baseline="0" dirty="0" err="1" smtClean="0"/>
              <a:t>MatLab</a:t>
            </a:r>
            <a:r>
              <a:rPr lang="en-US" baseline="0" dirty="0" smtClean="0"/>
              <a:t> during the lecture, to solve some</a:t>
            </a:r>
          </a:p>
          <a:p>
            <a:r>
              <a:rPr lang="en-US" baseline="0" dirty="0" smtClean="0"/>
              <a:t>of the exemplary problems </a:t>
            </a:r>
            <a:r>
              <a:rPr lang="en-US" baseline="0" smtClean="0"/>
              <a:t>in real-time.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the intuitive quantity, “smoothness”, has been replaced</a:t>
            </a:r>
          </a:p>
          <a:p>
            <a:r>
              <a:rPr lang="en-US" baseline="0" dirty="0" smtClean="0"/>
              <a:t>by a more precisely defined mathematical one.  Whether it precisely captures</a:t>
            </a:r>
          </a:p>
          <a:p>
            <a:r>
              <a:rPr lang="en-US" baseline="0" dirty="0" smtClean="0"/>
              <a:t>the intuitive notion of smoothness is debatable.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derivation uses the definition of the derivative (sans the limit) that one often sees in an elementary calculus course.</a:t>
            </a:r>
          </a:p>
          <a:p>
            <a:r>
              <a:rPr lang="en-US" baseline="0" dirty="0" smtClean="0"/>
              <a:t>These formula are often referred to as ‘finite difference’ approximations to the derivative.</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it</a:t>
            </a:r>
            <a:r>
              <a:rPr lang="en-US" baseline="0" dirty="0" smtClean="0"/>
              <a:t> takes 3 points to calculate the 2</a:t>
            </a:r>
            <a:r>
              <a:rPr lang="en-US" baseline="30000" dirty="0" smtClean="0"/>
              <a:t>nd</a:t>
            </a:r>
            <a:r>
              <a:rPr lang="en-US" baseline="0" dirty="0" smtClean="0"/>
              <a:t> derivative – the central point and one on each side.</a:t>
            </a:r>
          </a:p>
          <a:p>
            <a:r>
              <a:rPr lang="en-US" baseline="0" dirty="0" smtClean="0"/>
              <a:t>The is going to be a problem at the ends, because there is no point to the left of the first model parameter,</a:t>
            </a:r>
          </a:p>
          <a:p>
            <a:r>
              <a:rPr lang="en-US" baseline="0" dirty="0" smtClean="0"/>
              <a:t>and no point to the right of the last.</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derivative requires only 2 points.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matrix</a:t>
            </a:r>
            <a:r>
              <a:rPr lang="en-US" baseline="0" dirty="0" smtClean="0"/>
              <a:t> is square.  Given </a:t>
            </a:r>
            <a:r>
              <a:rPr lang="en-US" dirty="0" smtClean="0"/>
              <a:t>M</a:t>
            </a:r>
            <a:r>
              <a:rPr lang="en-US" baseline="0" dirty="0" smtClean="0"/>
              <a:t> model parameters, one can form M-2 second derivatives of the interior points and</a:t>
            </a:r>
          </a:p>
          <a:p>
            <a:r>
              <a:rPr lang="en-US" baseline="0" dirty="0" smtClean="0"/>
              <a:t>2 first derivatives at the end points.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might</a:t>
            </a:r>
            <a:r>
              <a:rPr lang="en-US" baseline="0" dirty="0" smtClean="0"/>
              <a:t> be though of as a type of interpolation (although the term “interpolation” is usually reserved for the</a:t>
            </a:r>
          </a:p>
          <a:p>
            <a:r>
              <a:rPr lang="en-US" baseline="0" dirty="0" smtClean="0"/>
              <a:t>case where the resulting curve passes exactly through the observed data, whereas in this case, it will only pass</a:t>
            </a:r>
          </a:p>
          <a:p>
            <a:r>
              <a:rPr lang="en-US" baseline="0" dirty="0" smtClean="0"/>
              <a:t>near them).</a:t>
            </a:r>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model parameters is the whole time-series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a:t>
            </a:r>
            <a:r>
              <a:rPr lang="en-US" baseline="0" dirty="0" smtClean="0"/>
              <a:t> are the known values of the time-series.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Multiply</a:t>
            </a:r>
            <a:r>
              <a:rPr lang="en-US" baseline="0" dirty="0" smtClean="0"/>
              <a:t> out the first row, to show that it yields m</a:t>
            </a:r>
            <a:r>
              <a:rPr lang="en-US" baseline="-25000" dirty="0" smtClean="0"/>
              <a:t>3</a:t>
            </a:r>
            <a:r>
              <a:rPr lang="en-US" baseline="0" dirty="0" smtClean="0"/>
              <a:t>=d</a:t>
            </a:r>
            <a:r>
              <a:rPr lang="en-US" baseline="-25000" dirty="0" smtClean="0"/>
              <a:t>3</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same matrix as was shown a few slides earlier.  Now it is put to use.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the</a:t>
            </a:r>
            <a:r>
              <a:rPr lang="en-US" baseline="0" dirty="0" smtClean="0"/>
              <a:t> students</a:t>
            </a:r>
            <a:r>
              <a:rPr lang="en-US" dirty="0" smtClean="0"/>
              <a:t> that least squares fails when the data do not uniquely</a:t>
            </a:r>
            <a:r>
              <a:rPr lang="en-US" baseline="0" dirty="0" smtClean="0"/>
              <a:t> specify the solution.</a:t>
            </a:r>
          </a:p>
          <a:p>
            <a:r>
              <a:rPr lang="en-US" baseline="0" dirty="0" smtClean="0"/>
              <a:t>Mathematically, this corresponds to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being singular.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the class that the top row is the data equation weighted by its certainty, and that</a:t>
            </a:r>
          </a:p>
          <a:p>
            <a:r>
              <a:rPr lang="en-US" baseline="0" dirty="0" smtClean="0"/>
              <a:t>the bottom row is the prior information equation weighted by its certainty.  In the gap-filling</a:t>
            </a:r>
          </a:p>
          <a:p>
            <a:r>
              <a:rPr lang="en-US" baseline="0" dirty="0" smtClean="0"/>
              <a:t>problem, we give precedence to the data, and so assume that the data are much more</a:t>
            </a:r>
          </a:p>
          <a:p>
            <a:r>
              <a:rPr lang="en-US" baseline="0" dirty="0" smtClean="0"/>
              <a:t>certain than the prior information of smoothness.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the</a:t>
            </a:r>
            <a:r>
              <a:rPr lang="en-US" baseline="0" dirty="0" smtClean="0"/>
              <a:t> class of the meaning of the back-slash operator.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estimated</a:t>
            </a:r>
            <a:r>
              <a:rPr lang="en-US" baseline="0" dirty="0" smtClean="0"/>
              <a:t> model parameters form a smooth curve that satisfies the data to a high degree of approximation.</a:t>
            </a:r>
          </a:p>
          <a:p>
            <a:r>
              <a:rPr lang="en-US" baseline="0" dirty="0" smtClean="0"/>
              <a:t>(Actually, the error is negligibly small).</a:t>
            </a:r>
          </a:p>
        </p:txBody>
      </p:sp>
      <p:sp>
        <p:nvSpPr>
          <p:cNvPr id="4" name="Slide Number Placeholder 3"/>
          <p:cNvSpPr>
            <a:spLocks noGrp="1"/>
          </p:cNvSpPr>
          <p:nvPr>
            <p:ph type="sldNum" sz="quarter" idx="10"/>
          </p:nvPr>
        </p:nvSpPr>
        <p:spPr/>
        <p:txBody>
          <a:bodyPr/>
          <a:lstStyle/>
          <a:p>
            <a:fld id="{FD466815-0D95-47C5-9249-8299F627C374}"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this is a practical discussion that is relevant when solving large (and hence interesting)</a:t>
            </a:r>
          </a:p>
          <a:p>
            <a:r>
              <a:rPr lang="en-US" baseline="0" dirty="0" smtClean="0"/>
              <a:t>least squares 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might flash back to the G and H for the gap-filling problem, and examine how sparse</a:t>
            </a:r>
          </a:p>
          <a:p>
            <a:r>
              <a:rPr lang="en-US" baseline="0" dirty="0" smtClean="0"/>
              <a:t>  they are.  The fraction N/(NM) of the elements of G are non-zero.  The fraction 3M/(M</a:t>
            </a:r>
            <a:r>
              <a:rPr lang="en-US" baseline="30000" dirty="0" smtClean="0"/>
              <a:t>2</a:t>
            </a:r>
            <a:r>
              <a:rPr lang="en-US" baseline="0" dirty="0" smtClean="0"/>
              <a:t>) of</a:t>
            </a:r>
          </a:p>
          <a:p>
            <a:r>
              <a:rPr lang="en-US" baseline="0" dirty="0" smtClean="0"/>
              <a:t>  the elements of H are non-zero.   Note that these fractions decrease rapidly as N and M increase.</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Except</a:t>
            </a:r>
            <a:r>
              <a:rPr lang="en-US" baseline="0" dirty="0" smtClean="0"/>
              <a:t> for the initial allocation, the operation of sparse matrices are completely transparent in </a:t>
            </a:r>
            <a:r>
              <a:rPr lang="en-US" baseline="0" dirty="0" err="1" smtClean="0"/>
              <a:t>MatLab</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little</a:t>
            </a:r>
            <a:r>
              <a:rPr lang="en-US" baseline="0" dirty="0" smtClean="0"/>
              <a:t> complicated, but necessary if the students want to tackle large least-squares 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image is 41</a:t>
            </a:r>
            <a:r>
              <a:rPr lang="en-US" baseline="0" dirty="0" smtClean="0">
                <a:latin typeface="Cambria Math"/>
                <a:ea typeface="Cambria Math"/>
              </a:rPr>
              <a:t>×</a:t>
            </a:r>
            <a:r>
              <a:rPr lang="en-US" baseline="0" dirty="0" smtClean="0"/>
              <a:t>41, so there are 1681 model parameters.  The matrix, H, is 1681</a:t>
            </a:r>
            <a:r>
              <a:rPr lang="en-US" baseline="0" dirty="0" smtClean="0">
                <a:latin typeface="Cambria Math"/>
                <a:ea typeface="Cambria Math"/>
              </a:rPr>
              <a:t>×</a:t>
            </a:r>
            <a:r>
              <a:rPr lang="en-US" baseline="0" dirty="0" smtClean="0"/>
              <a:t>1681 and has</a:t>
            </a:r>
          </a:p>
          <a:p>
            <a:r>
              <a:rPr lang="en-US" baseline="0" dirty="0" smtClean="0"/>
              <a:t>2.8 million elements. So this relatively “small” problem benefits significantly from the use of sparse</a:t>
            </a:r>
          </a:p>
          <a:p>
            <a:r>
              <a:rPr lang="en-US" baseline="0" smtClean="0"/>
              <a:t>matrices.</a:t>
            </a:r>
            <a:endParaRPr lang="en-US" baseline="0"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during the last lecture, the </a:t>
            </a:r>
            <a:r>
              <a:rPr lang="en-US" baseline="0" dirty="0" smtClean="0"/>
              <a:t>class came up with more examples, mention them here.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the covariance</a:t>
            </a:r>
            <a:r>
              <a:rPr lang="en-US" baseline="0" dirty="0" smtClean="0"/>
              <a:t> matrix represents the quality of the prior information.</a:t>
            </a:r>
          </a:p>
          <a:p>
            <a:r>
              <a:rPr lang="en-US" baseline="0" dirty="0" smtClean="0"/>
              <a:t>Is it inaccurate or accurate?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a:t>
            </a:r>
            <a:r>
              <a:rPr lang="en-US" baseline="0" dirty="0" smtClean="0"/>
              <a:t> a pointer to show that the known values of (10, 20) wind up in h and the confidence limits of (5,5) wind up in C</a:t>
            </a:r>
            <a:r>
              <a:rPr lang="en-US" baseline="-25000" dirty="0" smtClean="0"/>
              <a: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a:t>
            </a:r>
            <a:r>
              <a:rPr lang="en-US" baseline="0" dirty="0" smtClean="0"/>
              <a:t> matrix H has only one row.  Multiplying m by it just sums the elements of 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  It has mean, h-bar, and covariance, C</a:t>
            </a:r>
            <a:r>
              <a:rPr lang="en-US" baseline="-25000" dirty="0" smtClean="0"/>
              <a: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8:</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200" dirty="0" smtClean="0">
                <a:latin typeface="Times New Roman" pitchFamily="18" charset="0"/>
                <a:cs typeface="Times New Roman" pitchFamily="18" charset="0"/>
              </a:rPr>
              <a:t>Solving Generalized Least Squares Problems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use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to represent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l="11348" t="34921" r="32545" b="53439"/>
          <a:stretch>
            <a:fillRect/>
          </a:stretch>
        </p:blipFill>
        <p:spPr bwMode="auto">
          <a:xfrm>
            <a:off x="198620" y="2971800"/>
            <a:ext cx="8631382" cy="1066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prior information”</a:t>
            </a:r>
            <a:endParaRPr lang="en-US" dirty="0">
              <a:latin typeface="Times New Roman" pitchFamily="18" charset="0"/>
              <a:cs typeface="Times New Roman" pitchFamily="18" charset="0"/>
            </a:endParaRPr>
          </a:p>
        </p:txBody>
      </p:sp>
      <p:sp>
        <p:nvSpPr>
          <p:cNvPr id="7" name="Title 1"/>
          <p:cNvSpPr txBox="1">
            <a:spLocks/>
          </p:cNvSpPr>
          <p:nvPr/>
        </p:nvSpPr>
        <p:spPr bwMode="auto">
          <a:xfrm>
            <a:off x="6172200" y="3886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errors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6146" name="Picture 2"/>
          <p:cNvPicPr>
            <a:picLocks noChangeAspect="1" noChangeArrowheads="1"/>
          </p:cNvPicPr>
          <p:nvPr/>
        </p:nvPicPr>
        <p:blipFill>
          <a:blip r:embed="rId3" cstate="print"/>
          <a:srcRect l="35303" t="47619" r="30024" b="42857"/>
          <a:stretch>
            <a:fillRect/>
          </a:stretch>
        </p:blipFill>
        <p:spPr bwMode="auto">
          <a:xfrm>
            <a:off x="1143000" y="3578900"/>
            <a:ext cx="6324600" cy="1034935"/>
          </a:xfrm>
          <a:prstGeom prst="rect">
            <a:avLst/>
          </a:prstGeom>
          <a:noFill/>
          <a:ln w="9525">
            <a:noFill/>
            <a:miter lim="800000"/>
            <a:headEnd/>
            <a:tailEnd/>
          </a:ln>
        </p:spPr>
      </p:pic>
      <p:sp>
        <p:nvSpPr>
          <p:cNvPr id="6" name="Freeform 5"/>
          <p:cNvSpPr/>
          <p:nvPr/>
        </p:nvSpPr>
        <p:spPr>
          <a:xfrm>
            <a:off x="5105400" y="43409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now suppose that we observe some data:</a:t>
            </a:r>
          </a:p>
          <a:p>
            <a:pPr algn="ctr">
              <a:buNone/>
            </a:pPr>
            <a:endParaRPr lang="en-US" sz="4000"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d</a:t>
            </a:r>
            <a:r>
              <a:rPr lang="en-US" sz="4000" dirty="0" smtClean="0">
                <a:latin typeface="Times New Roman" pitchFamily="18" charset="0"/>
                <a:cs typeface="Times New Roman" pitchFamily="18" charset="0"/>
              </a:rPr>
              <a:t> </a:t>
            </a:r>
            <a:r>
              <a:rPr lang="en-US" sz="4000" dirty="0" smtClean="0">
                <a:latin typeface="Cambria Math"/>
                <a:ea typeface="Cambria Math"/>
                <a:cs typeface="Times New Roman" pitchFamily="18" charset="0"/>
              </a:rPr>
              <a:t>= </a:t>
            </a:r>
            <a:r>
              <a:rPr lang="en-US" sz="4000" b="1" dirty="0" smtClean="0">
                <a:latin typeface="Times New Roman" pitchFamily="18" charset="0"/>
                <a:cs typeface="Times New Roman" pitchFamily="18" charset="0"/>
              </a:rPr>
              <a:t>d</a:t>
            </a:r>
            <a:r>
              <a:rPr lang="en-US" sz="4000" i="1" baseline="30000" dirty="0" smtClean="0">
                <a:latin typeface="Times New Roman" pitchFamily="18" charset="0"/>
                <a:cs typeface="Times New Roman" pitchFamily="18" charset="0"/>
              </a:rPr>
              <a:t>obs</a:t>
            </a: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with covariance </a:t>
            </a:r>
            <a:r>
              <a:rPr lang="en-US" sz="4000" b="1" dirty="0" err="1" smtClean="0">
                <a:latin typeface="Times New Roman" pitchFamily="18" charset="0"/>
                <a:cs typeface="Times New Roman" pitchFamily="18" charset="0"/>
              </a:rPr>
              <a:t>C</a:t>
            </a:r>
            <a:r>
              <a:rPr lang="en-US" sz="4000" i="1" baseline="-25000" dirty="0" err="1" smtClean="0">
                <a:latin typeface="Times New Roman" pitchFamily="18" charset="0"/>
                <a:cs typeface="Times New Roman" pitchFamily="18" charset="0"/>
              </a:rPr>
              <a:t>d</a:t>
            </a:r>
            <a:endParaRPr lang="en-US" sz="4000" i="1" baseline="-25000" dirty="0" smtClean="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represent the observations with a</a:t>
            </a:r>
          </a:p>
          <a:p>
            <a:pPr algn="ctr">
              <a:buNone/>
            </a:pPr>
            <a:r>
              <a:rPr lang="en-US" sz="4000" dirty="0" smtClean="0">
                <a:latin typeface="Times New Roman" pitchFamily="18" charset="0"/>
                <a:cs typeface="Times New Roman" pitchFamily="18" charset="0"/>
              </a:rPr>
              <a:t>Normal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3" cstate="print"/>
          <a:srcRect l="24438" t="40212" r="22459" b="43915"/>
          <a:stretch>
            <a:fillRect/>
          </a:stretch>
        </p:blipFill>
        <p:spPr bwMode="auto">
          <a:xfrm>
            <a:off x="1524000" y="2438400"/>
            <a:ext cx="7274560" cy="1295400"/>
          </a:xfrm>
          <a:prstGeom prst="rect">
            <a:avLst/>
          </a:prstGeom>
          <a:noFill/>
          <a:ln w="9525">
            <a:noFill/>
            <a:miter lim="800000"/>
            <a:headEnd/>
            <a:tailEnd/>
          </a:ln>
        </p:spPr>
      </p:pic>
      <p:sp>
        <p:nvSpPr>
          <p:cNvPr id="7" name="Title 1"/>
          <p:cNvSpPr txBox="1">
            <a:spLocks/>
          </p:cNvSpPr>
          <p:nvPr/>
        </p:nvSpPr>
        <p:spPr bwMode="auto">
          <a:xfrm>
            <a:off x="3657600" y="43434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mean of data predicted by the model</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58674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20546231" flipH="1">
            <a:off x="4656544" y="3340999"/>
            <a:ext cx="685801" cy="1676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705600" y="29718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observations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Content Placeholder 2"/>
          <p:cNvSpPr txBox="1">
            <a:spLocks/>
          </p:cNvSpPr>
          <p:nvPr/>
        </p:nvSpPr>
        <p:spPr bwMode="auto">
          <a:xfrm>
            <a:off x="-14514" y="2772228"/>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this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data”</a:t>
            </a:r>
            <a:endParaRPr 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l="40977" t="53968" r="22459" b="36508"/>
          <a:stretch>
            <a:fillRect/>
          </a:stretch>
        </p:blipFill>
        <p:spPr bwMode="auto">
          <a:xfrm>
            <a:off x="1066800" y="3048000"/>
            <a:ext cx="7366000" cy="1143000"/>
          </a:xfrm>
          <a:prstGeom prst="rect">
            <a:avLst/>
          </a:prstGeom>
          <a:noFill/>
          <a:ln w="9525">
            <a:noFill/>
            <a:miter lim="800000"/>
            <a:headEnd/>
            <a:tailEnd/>
          </a:ln>
        </p:spPr>
      </p:pic>
      <p:sp>
        <p:nvSpPr>
          <p:cNvPr id="12" name="Freeform 11"/>
          <p:cNvSpPr/>
          <p:nvPr/>
        </p:nvSpPr>
        <p:spPr>
          <a:xfrm flipH="1">
            <a:off x="4876800" y="4038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4800600" y="41910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by</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its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flipH="1">
            <a:off x="2971800" y="4038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2819400" y="4267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prediction error</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0"/>
          </a:xfrm>
        </p:spPr>
        <p:txBody>
          <a:bodyPr/>
          <a:lstStyle/>
          <a:p>
            <a:r>
              <a:rPr lang="en-US" sz="4000" dirty="0" smtClean="0">
                <a:latin typeface="Times New Roman" pitchFamily="18" charset="0"/>
                <a:cs typeface="Times New Roman" pitchFamily="18" charset="0"/>
              </a:rPr>
              <a:t>Generalized Principle of Least Squares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the best </a:t>
            </a:r>
            <a:r>
              <a:rPr lang="en-US" sz="2800" b="1" dirty="0" err="1" smtClean="0">
                <a:latin typeface="Cambria Math" pitchFamily="18" charset="0"/>
                <a:ea typeface="Cambria Math" pitchFamily="18" charset="0"/>
                <a:cs typeface="Times New Roman" pitchFamily="18" charset="0"/>
              </a:rPr>
              <a:t>m</a:t>
            </a:r>
            <a:r>
              <a:rPr lang="en-US" sz="2800" i="1" baseline="30000" dirty="0" err="1" smtClean="0">
                <a:latin typeface="Cambria Math" pitchFamily="18" charset="0"/>
                <a:ea typeface="Cambria Math" pitchFamily="18" charset="0"/>
                <a:cs typeface="Times New Roman" pitchFamily="18" charset="0"/>
              </a:rPr>
              <a:t>est</a:t>
            </a:r>
            <a:r>
              <a:rPr lang="en-US" sz="2800" dirty="0" smtClean="0">
                <a:latin typeface="Times New Roman" pitchFamily="18" charset="0"/>
                <a:cs typeface="Times New Roman" pitchFamily="18" charset="0"/>
              </a:rPr>
              <a:t> is the one that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minimizes the total error with respect to </a:t>
            </a:r>
            <a:r>
              <a:rPr lang="en-US" sz="2800" b="1" dirty="0" smtClean="0">
                <a:latin typeface="Cambria Math" pitchFamily="18" charset="0"/>
                <a:ea typeface="Cambria Math" pitchFamily="18" charset="0"/>
                <a:cs typeface="Times New Roman" pitchFamily="18" charset="0"/>
              </a:rPr>
              <a:t>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justified by </a:t>
            </a:r>
            <a:r>
              <a:rPr lang="en-US" sz="2800" dirty="0" err="1" smtClean="0">
                <a:latin typeface="Times New Roman" pitchFamily="18" charset="0"/>
                <a:cs typeface="Times New Roman" pitchFamily="18" charset="0"/>
              </a:rPr>
              <a:t>Bayes</a:t>
            </a:r>
            <a:r>
              <a:rPr lang="en-US" sz="2800" dirty="0" smtClean="0">
                <a:latin typeface="Times New Roman" pitchFamily="18" charset="0"/>
                <a:cs typeface="Times New Roman" pitchFamily="18" charset="0"/>
              </a:rPr>
              <a:t> Theorem</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in the last lecture</a:t>
            </a:r>
            <a:endParaRPr lang="en-US" sz="2800" b="1" dirty="0">
              <a:latin typeface="Cambria Math" pitchFamily="18" charset="0"/>
              <a:ea typeface="Cambria Math"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sz="4800" dirty="0" smtClean="0">
                <a:latin typeface="Times New Roman" pitchFamily="18" charset="0"/>
                <a:cs typeface="Times New Roman" pitchFamily="18" charset="0"/>
              </a:rPr>
              <a:t>generalized least squares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solution</a:t>
            </a:r>
            <a:endParaRPr lang="en-US" sz="48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l="68716" t="44444" r="3546" b="24868"/>
          <a:stretch>
            <a:fillRect/>
          </a:stretch>
        </p:blipFill>
        <p:spPr bwMode="auto">
          <a:xfrm>
            <a:off x="609600" y="4419600"/>
            <a:ext cx="3352800" cy="220980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l="49370" t="42593" r="15957" b="27778"/>
          <a:stretch>
            <a:fillRect/>
          </a:stretch>
        </p:blipFill>
        <p:spPr bwMode="auto">
          <a:xfrm>
            <a:off x="4419600" y="4267200"/>
            <a:ext cx="4191000" cy="21336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l="39283" t="56349" r="27935" b="29894"/>
          <a:stretch>
            <a:fillRect/>
          </a:stretch>
        </p:blipFill>
        <p:spPr bwMode="auto">
          <a:xfrm>
            <a:off x="1905000" y="2057400"/>
            <a:ext cx="5181600" cy="1295400"/>
          </a:xfrm>
          <a:prstGeom prst="rect">
            <a:avLst/>
          </a:prstGeom>
          <a:noFill/>
          <a:ln w="9525">
            <a:noFill/>
            <a:miter lim="800000"/>
            <a:headEnd/>
            <a:tailEnd/>
          </a:ln>
        </p:spPr>
      </p:pic>
      <p:sp>
        <p:nvSpPr>
          <p:cNvPr id="7" name="Title 1"/>
          <p:cNvSpPr txBox="1">
            <a:spLocks/>
          </p:cNvSpPr>
          <p:nvPr/>
        </p:nvSpPr>
        <p:spPr bwMode="auto">
          <a:xfrm>
            <a:off x="3276600" y="3276600"/>
            <a:ext cx="47244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pattern same as ordinary least squares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rot="5400000">
            <a:off x="4912056" y="2209800"/>
            <a:ext cx="685800" cy="2667000"/>
          </a:xfrm>
          <a:prstGeom prst="righ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 name="Title 1"/>
          <p:cNvSpPr txBox="1">
            <a:spLocks/>
          </p:cNvSpPr>
          <p:nvPr/>
        </p:nvSpPr>
        <p:spPr bwMode="auto">
          <a:xfrm>
            <a:off x="4724400" y="6248400"/>
            <a:ext cx="4419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but with more</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complicated matrices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572000"/>
          </a:xfrm>
        </p:spPr>
        <p:txBody>
          <a:bodyPr/>
          <a:lstStyle/>
          <a:p>
            <a:r>
              <a:rPr lang="en-US" sz="4800" dirty="0" smtClean="0">
                <a:latin typeface="Times New Roman" pitchFamily="18" charset="0"/>
                <a:cs typeface="Times New Roman" pitchFamily="18" charset="0"/>
              </a:rPr>
              <a:t>(new material)</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How to use the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Generalized Least Squares Equations</a:t>
            </a:r>
            <a:endParaRPr lang="en-US" sz="4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2" name="Title 1"/>
          <p:cNvSpPr>
            <a:spLocks noGrp="1"/>
          </p:cNvSpPr>
          <p:nvPr>
            <p:ph type="title"/>
          </p:nvPr>
        </p:nvSpPr>
        <p:spPr>
          <a:xfrm>
            <a:off x="457200" y="533400"/>
            <a:ext cx="8229600" cy="2743200"/>
          </a:xfrm>
        </p:spPr>
        <p:txBody>
          <a:bodyPr/>
          <a:lstStyle/>
          <a:p>
            <a:r>
              <a:rPr lang="en-US" sz="4800" dirty="0" smtClean="0">
                <a:latin typeface="Times New Roman" pitchFamily="18" charset="0"/>
                <a:cs typeface="Times New Roman" pitchFamily="18" charset="0"/>
              </a:rPr>
              <a:t>Generalized least squares is equivalent to solving</a:t>
            </a:r>
            <a:br>
              <a:rPr lang="en-US" sz="4800" dirty="0" smtClean="0">
                <a:latin typeface="Times New Roman" pitchFamily="18" charset="0"/>
                <a:cs typeface="Times New Roman" pitchFamily="18" charset="0"/>
              </a:rPr>
            </a:br>
            <a:r>
              <a:rPr lang="en-US" sz="4800" b="1" dirty="0" smtClean="0">
                <a:latin typeface="Cambria Math" pitchFamily="18" charset="0"/>
                <a:ea typeface="Cambria Math" pitchFamily="18" charset="0"/>
                <a:cs typeface="Times New Roman" pitchFamily="18" charset="0"/>
              </a:rPr>
              <a:t>F m = f</a:t>
            </a: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by ordinary least squares</a:t>
            </a:r>
            <a:endParaRPr lang="en-US" sz="4800" dirty="0">
              <a:latin typeface="Times New Roman" pitchFamily="18" charset="0"/>
              <a:cs typeface="Times New Roman" pitchFamily="18" charset="0"/>
            </a:endParaRPr>
          </a:p>
        </p:txBody>
      </p:sp>
      <p:sp>
        <p:nvSpPr>
          <p:cNvPr id="13" name="Double Bracket 12"/>
          <p:cNvSpPr/>
          <p:nvPr/>
        </p:nvSpPr>
        <p:spPr>
          <a:xfrm>
            <a:off x="23622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334000"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000" b="1" dirty="0" smtClean="0">
                          <a:solidFill>
                            <a:schemeClr val="tx1"/>
                          </a:solidFill>
                          <a:latin typeface="Cambria Math" pitchFamily="18" charset="0"/>
                          <a:ea typeface="Cambria Math" pitchFamily="18" charset="0"/>
                          <a:cs typeface="Times New Roman" pitchFamily="18" charset="0"/>
                        </a:rPr>
                        <a:t>C</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a:t>
                      </a:r>
                      <a:r>
                        <a:rPr lang="en-US" sz="4000" b="0" i="1" baseline="30000" dirty="0" smtClean="0">
                          <a:solidFill>
                            <a:schemeClr val="tx1"/>
                          </a:solidFill>
                          <a:latin typeface="Cambria Math"/>
                          <a:ea typeface="Cambria Math"/>
                          <a:cs typeface="Times New Roman" pitchFamily="18" charset="0"/>
                        </a:rPr>
                        <a:t>½</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6" name="Double Bracket 15"/>
          <p:cNvSpPr/>
          <p:nvPr/>
        </p:nvSpPr>
        <p:spPr>
          <a:xfrm>
            <a:off x="52578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4267200" y="38100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4038600" y="46863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2" name="Title 1"/>
          <p:cNvSpPr>
            <a:spLocks noGrp="1"/>
          </p:cNvSpPr>
          <p:nvPr>
            <p:ph type="title"/>
          </p:nvPr>
        </p:nvSpPr>
        <p:spPr>
          <a:xfrm>
            <a:off x="0" y="304800"/>
            <a:ext cx="9144000" cy="3352800"/>
          </a:xfrm>
        </p:spPr>
        <p:txBody>
          <a:bodyPr/>
          <a:lstStyle/>
          <a:p>
            <a:r>
              <a:rPr lang="en-US" sz="4800" dirty="0" smtClean="0">
                <a:latin typeface="Times New Roman" pitchFamily="18" charset="0"/>
                <a:cs typeface="Times New Roman" pitchFamily="18" charset="0"/>
              </a:rPr>
              <a:t>uncorrelated, uniform variance case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b="1" dirty="0" smtClean="0">
                <a:solidFill>
                  <a:schemeClr val="tx1"/>
                </a:solidFill>
                <a:latin typeface="Cambria Math" pitchFamily="18" charset="0"/>
                <a:ea typeface="Cambria Math" pitchFamily="18" charset="0"/>
                <a:cs typeface="Times New Roman" pitchFamily="18" charset="0"/>
              </a:rPr>
              <a:t> </a:t>
            </a:r>
            <a:r>
              <a:rPr lang="en-US" sz="4800" b="1" dirty="0" err="1" smtClean="0">
                <a:solidFill>
                  <a:schemeClr val="tx1"/>
                </a:solidFill>
                <a:latin typeface="Cambria Math" pitchFamily="18" charset="0"/>
                <a:ea typeface="Cambria Math" pitchFamily="18" charset="0"/>
                <a:cs typeface="Times New Roman" pitchFamily="18" charset="0"/>
              </a:rPr>
              <a:t>C</a:t>
            </a:r>
            <a:r>
              <a:rPr lang="en-US" sz="4800" i="1" baseline="-25000" dirty="0" err="1" smtClean="0">
                <a:solidFill>
                  <a:schemeClr val="tx1"/>
                </a:solidFill>
                <a:latin typeface="Cambria Math" pitchFamily="18" charset="0"/>
                <a:ea typeface="Cambria Math" pitchFamily="18" charset="0"/>
                <a:cs typeface="Times New Roman" pitchFamily="18" charset="0"/>
              </a:rPr>
              <a:t>d</a:t>
            </a:r>
            <a:r>
              <a:rPr lang="en-US" sz="4800" dirty="0" smtClean="0">
                <a:latin typeface="Cambria Math" pitchFamily="18" charset="0"/>
                <a:ea typeface="Cambria Math" pitchFamily="18" charset="0"/>
                <a:cs typeface="Times New Roman" pitchFamily="18" charset="0"/>
              </a:rPr>
              <a:t>  = </a:t>
            </a:r>
            <a:r>
              <a:rPr lang="el-GR" sz="4800" dirty="0" smtClean="0">
                <a:latin typeface="Cambria Math"/>
                <a:ea typeface="Cambria Math"/>
                <a:cs typeface="Times New Roman" pitchFamily="18" charset="0"/>
              </a:rPr>
              <a:t>σ</a:t>
            </a:r>
            <a:r>
              <a:rPr lang="en-US" sz="4800" i="1" baseline="-25000" dirty="0" smtClean="0">
                <a:solidFill>
                  <a:schemeClr val="tx1"/>
                </a:solidFill>
                <a:latin typeface="Cambria Math" pitchFamily="18" charset="0"/>
                <a:ea typeface="Cambria Math" pitchFamily="18" charset="0"/>
                <a:cs typeface="Times New Roman" pitchFamily="18" charset="0"/>
              </a:rPr>
              <a:t>d</a:t>
            </a:r>
            <a:r>
              <a:rPr lang="en-US" sz="4800" i="1" baseline="30000" dirty="0" smtClean="0">
                <a:solidFill>
                  <a:schemeClr val="tx1"/>
                </a:solidFill>
                <a:latin typeface="Cambria Math" pitchFamily="18" charset="0"/>
                <a:ea typeface="Cambria Math" pitchFamily="18" charset="0"/>
                <a:cs typeface="Times New Roman" pitchFamily="18" charset="0"/>
              </a:rPr>
              <a:t>2</a:t>
            </a:r>
            <a:r>
              <a:rPr lang="en-US" sz="4800" i="1" dirty="0" smtClean="0">
                <a:solidFill>
                  <a:schemeClr val="tx1"/>
                </a:solidFill>
                <a:latin typeface="Cambria Math" pitchFamily="18" charset="0"/>
                <a:ea typeface="Cambria Math" pitchFamily="18" charset="0"/>
                <a:cs typeface="Times New Roman" pitchFamily="18" charset="0"/>
              </a:rPr>
              <a:t> </a:t>
            </a:r>
            <a:r>
              <a:rPr lang="en-US" sz="4800" b="1" dirty="0" smtClean="0">
                <a:solidFill>
                  <a:schemeClr val="tx1"/>
                </a:solidFill>
                <a:latin typeface="Cambria Math" pitchFamily="18" charset="0"/>
                <a:ea typeface="Cambria Math" pitchFamily="18" charset="0"/>
                <a:cs typeface="Times New Roman" pitchFamily="18" charset="0"/>
              </a:rPr>
              <a:t>I</a:t>
            </a:r>
            <a:r>
              <a:rPr lang="en-US" sz="4800" dirty="0" smtClean="0">
                <a:latin typeface="Cambria Math" pitchFamily="18" charset="0"/>
                <a:ea typeface="Cambria Math" pitchFamily="18" charset="0"/>
                <a:cs typeface="Times New Roman" pitchFamily="18" charset="0"/>
              </a:rPr>
              <a:t/>
            </a:r>
            <a:br>
              <a:rPr lang="en-US" sz="4800" dirty="0" smtClean="0">
                <a:latin typeface="Cambria Math" pitchFamily="18" charset="0"/>
                <a:ea typeface="Cambria Math" pitchFamily="18" charset="0"/>
                <a:cs typeface="Times New Roman" pitchFamily="18" charset="0"/>
              </a:rPr>
            </a:br>
            <a:r>
              <a:rPr lang="en-US" sz="4800" b="1" dirty="0" smtClean="0">
                <a:solidFill>
                  <a:schemeClr val="tx1"/>
                </a:solidFill>
                <a:latin typeface="Cambria Math" pitchFamily="18" charset="0"/>
                <a:ea typeface="Cambria Math" pitchFamily="18" charset="0"/>
                <a:cs typeface="Times New Roman" pitchFamily="18" charset="0"/>
              </a:rPr>
              <a:t> C</a:t>
            </a:r>
            <a:r>
              <a:rPr lang="en-US" sz="4800" i="1" baseline="-25000" dirty="0" smtClean="0">
                <a:solidFill>
                  <a:schemeClr val="tx1"/>
                </a:solidFill>
                <a:latin typeface="Cambria Math" pitchFamily="18" charset="0"/>
                <a:ea typeface="Cambria Math" pitchFamily="18" charset="0"/>
                <a:cs typeface="Times New Roman" pitchFamily="18" charset="0"/>
              </a:rPr>
              <a:t>h</a:t>
            </a:r>
            <a:r>
              <a:rPr lang="en-US" sz="4800" dirty="0" smtClean="0">
                <a:latin typeface="Cambria Math" pitchFamily="18" charset="0"/>
                <a:ea typeface="Cambria Math" pitchFamily="18" charset="0"/>
                <a:cs typeface="Times New Roman" pitchFamily="18" charset="0"/>
              </a:rPr>
              <a:t>  = </a:t>
            </a:r>
            <a:r>
              <a:rPr lang="el-GR" sz="4800" dirty="0" smtClean="0">
                <a:latin typeface="Cambria Math"/>
                <a:ea typeface="Cambria Math"/>
                <a:cs typeface="Times New Roman" pitchFamily="18" charset="0"/>
              </a:rPr>
              <a:t>σ</a:t>
            </a:r>
            <a:r>
              <a:rPr lang="en-US" sz="4800" i="1" baseline="-25000" dirty="0" smtClean="0">
                <a:solidFill>
                  <a:schemeClr val="tx1"/>
                </a:solidFill>
                <a:latin typeface="Cambria Math" pitchFamily="18" charset="0"/>
                <a:ea typeface="Cambria Math" pitchFamily="18" charset="0"/>
                <a:cs typeface="Times New Roman" pitchFamily="18" charset="0"/>
              </a:rPr>
              <a:t>h</a:t>
            </a:r>
            <a:r>
              <a:rPr lang="en-US" sz="4800" i="1" baseline="30000" dirty="0" smtClean="0">
                <a:solidFill>
                  <a:schemeClr val="tx1"/>
                </a:solidFill>
                <a:latin typeface="Cambria Math" pitchFamily="18" charset="0"/>
                <a:ea typeface="Cambria Math" pitchFamily="18" charset="0"/>
                <a:cs typeface="Times New Roman" pitchFamily="18" charset="0"/>
              </a:rPr>
              <a:t>2</a:t>
            </a:r>
            <a:r>
              <a:rPr lang="en-US" sz="4800" i="1" dirty="0" smtClean="0">
                <a:solidFill>
                  <a:schemeClr val="tx1"/>
                </a:solidFill>
                <a:latin typeface="Cambria Math" pitchFamily="18" charset="0"/>
                <a:ea typeface="Cambria Math" pitchFamily="18" charset="0"/>
                <a:cs typeface="Times New Roman" pitchFamily="18" charset="0"/>
              </a:rPr>
              <a:t> </a:t>
            </a:r>
            <a:r>
              <a:rPr lang="en-US" sz="4800" b="1" dirty="0" smtClean="0">
                <a:solidFill>
                  <a:schemeClr val="tx1"/>
                </a:solidFill>
                <a:latin typeface="Cambria Math" pitchFamily="18" charset="0"/>
                <a:ea typeface="Cambria Math" pitchFamily="18" charset="0"/>
                <a:cs typeface="Times New Roman" pitchFamily="18" charset="0"/>
              </a:rPr>
              <a:t>I </a:t>
            </a:r>
            <a:endParaRPr lang="en-US" sz="4800" dirty="0">
              <a:latin typeface="Cambria Math" pitchFamily="18" charset="0"/>
              <a:ea typeface="Cambria Math" pitchFamily="18" charset="0"/>
              <a:cs typeface="Times New Roman" pitchFamily="18" charset="0"/>
            </a:endParaRPr>
          </a:p>
        </p:txBody>
      </p:sp>
      <p:sp>
        <p:nvSpPr>
          <p:cNvPr id="13" name="Double Bracket 12"/>
          <p:cNvSpPr/>
          <p:nvPr/>
        </p:nvSpPr>
        <p:spPr>
          <a:xfrm>
            <a:off x="23622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334000" y="4008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6" name="Double Bracket 15"/>
          <p:cNvSpPr/>
          <p:nvPr/>
        </p:nvSpPr>
        <p:spPr>
          <a:xfrm>
            <a:off x="5257800" y="4038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4343400" y="38100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4038600" y="47244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lstStyle/>
          <a:p>
            <a:pPr>
              <a:spcBef>
                <a:spcPts val="100"/>
              </a:spcBef>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08		Solving Generalized Least Squares Problems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23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Confidence Limits of Spectra, Bootstraps</a:t>
            </a: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4800" dirty="0" smtClean="0">
                <a:latin typeface="Times New Roman" pitchFamily="18" charset="0"/>
                <a:cs typeface="Times New Roman" pitchFamily="18" charset="0"/>
              </a:rPr>
              <a:t>top part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sp>
        <p:nvSpPr>
          <p:cNvPr id="17" name="Title 1"/>
          <p:cNvSpPr txBox="1">
            <a:spLocks/>
          </p:cNvSpPr>
          <p:nvPr/>
        </p:nvSpPr>
        <p:spPr bwMode="auto">
          <a:xfrm>
            <a:off x="2971800" y="1676400"/>
            <a:ext cx="6096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4419600" y="3886200"/>
            <a:ext cx="41910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4800" b="1"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d</a:t>
            </a:r>
            <a:r>
              <a:rPr lang="en-US" sz="4800" i="1" baseline="30000" dirty="0" smtClean="0">
                <a:latin typeface="Cambria Math" pitchFamily="18" charset="0"/>
                <a:ea typeface="Cambria Math" pitchFamily="18" charset="0"/>
                <a:cs typeface="Times New Roman" pitchFamily="18" charset="0"/>
              </a:rPr>
              <a:t>-1</a:t>
            </a:r>
            <a:r>
              <a:rPr lang="en-US" sz="4800" i="1" dirty="0" smtClean="0">
                <a:latin typeface="Cambria Math"/>
                <a:ea typeface="Cambria Math"/>
                <a:cs typeface="Times New Roman" pitchFamily="18" charset="0"/>
              </a:rPr>
              <a:t>  </a:t>
            </a:r>
            <a:r>
              <a:rPr lang="en-US" sz="4800" dirty="0" smtClean="0">
                <a:latin typeface="Cambria Math"/>
                <a:ea typeface="Cambria Math"/>
                <a:cs typeface="Times New Roman" pitchFamily="18" charset="0"/>
              </a:rPr>
              <a:t>{</a:t>
            </a:r>
            <a:r>
              <a:rPr lang="en-US" sz="4800" i="1" dirty="0" smtClean="0">
                <a:latin typeface="Cambria Math"/>
                <a:ea typeface="Cambria Math"/>
                <a:cs typeface="Times New Roman" pitchFamily="18" charset="0"/>
              </a:rPr>
              <a:t> </a:t>
            </a:r>
            <a:r>
              <a:rPr lang="en-US" sz="4800" b="1" dirty="0" smtClean="0">
                <a:latin typeface="Cambria Math"/>
                <a:ea typeface="Cambria Math"/>
                <a:cs typeface="Times New Roman" pitchFamily="18" charset="0"/>
              </a:rPr>
              <a:t>Gm</a:t>
            </a:r>
            <a:r>
              <a:rPr lang="en-US" sz="4800" kern="0" dirty="0" smtClean="0">
                <a:solidFill>
                  <a:schemeClr val="tx2"/>
                </a:solidFill>
                <a:latin typeface="Times New Roman" pitchFamily="18" charset="0"/>
                <a:cs typeface="Times New Roman" pitchFamily="18" charset="0"/>
              </a:rPr>
              <a:t>=</a:t>
            </a:r>
            <a:r>
              <a:rPr lang="en-US" sz="4800" b="1" dirty="0" smtClean="0">
                <a:latin typeface="Cambria Math"/>
                <a:ea typeface="Cambria Math"/>
                <a:cs typeface="Times New Roman" pitchFamily="18" charset="0"/>
              </a:rPr>
              <a:t>d  </a:t>
            </a:r>
            <a:r>
              <a:rPr lang="en-US" sz="4800" dirty="0" smtClean="0">
                <a:latin typeface="Cambria Math"/>
                <a:ea typeface="Cambria Math"/>
                <a:cs typeface="Times New Roman" pitchFamily="18" charset="0"/>
              </a:rPr>
              <a:t>}</a:t>
            </a:r>
            <a:endParaRPr kumimoji="0" lang="en-US" sz="480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Title 1"/>
          <p:cNvSpPr txBox="1">
            <a:spLocks/>
          </p:cNvSpPr>
          <p:nvPr/>
        </p:nvSpPr>
        <p:spPr bwMode="auto">
          <a:xfrm>
            <a:off x="6172200" y="5105400"/>
            <a:ext cx="1981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equation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graphicFrame>
        <p:nvGraphicFramePr>
          <p:cNvPr id="11" name="Table 10"/>
          <p:cNvGraphicFramePr>
            <a:graphicFrameLocks noGrp="1"/>
          </p:cNvGraphicFramePr>
          <p:nvPr/>
        </p:nvGraphicFramePr>
        <p:xfrm>
          <a:off x="638628"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2" name="Double Bracket 11"/>
          <p:cNvSpPr/>
          <p:nvPr/>
        </p:nvSpPr>
        <p:spPr>
          <a:xfrm>
            <a:off x="6096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 name="Table 17"/>
          <p:cNvGraphicFramePr>
            <a:graphicFrameLocks noGrp="1"/>
          </p:cNvGraphicFramePr>
          <p:nvPr/>
        </p:nvGraphicFramePr>
        <p:xfrm>
          <a:off x="3581400"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9" name="Double Bracket 18"/>
          <p:cNvSpPr/>
          <p:nvPr/>
        </p:nvSpPr>
        <p:spPr>
          <a:xfrm>
            <a:off x="35052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bwMode="auto">
          <a:xfrm>
            <a:off x="2514600" y="16764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Oval 7"/>
          <p:cNvSpPr/>
          <p:nvPr/>
        </p:nvSpPr>
        <p:spPr>
          <a:xfrm>
            <a:off x="609600" y="1600200"/>
            <a:ext cx="4724400" cy="1447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auto">
          <a:xfrm>
            <a:off x="4572000" y="60198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certainty of measurement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2" name="Freeform 21"/>
          <p:cNvSpPr/>
          <p:nvPr/>
        </p:nvSpPr>
        <p:spPr>
          <a:xfrm rot="20546231" flipH="1">
            <a:off x="4810065" y="5368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5341257" y="2261810"/>
            <a:ext cx="1451429" cy="1366761"/>
          </a:xfrm>
          <a:custGeom>
            <a:avLst/>
            <a:gdLst>
              <a:gd name="connsiteX0" fmla="*/ 0 w 1451429"/>
              <a:gd name="connsiteY0" fmla="*/ 45961 h 1366761"/>
              <a:gd name="connsiteX1" fmla="*/ 972457 w 1451429"/>
              <a:gd name="connsiteY1" fmla="*/ 220133 h 1366761"/>
              <a:gd name="connsiteX2" fmla="*/ 1451429 w 1451429"/>
              <a:gd name="connsiteY2" fmla="*/ 1366761 h 1366761"/>
            </a:gdLst>
            <a:ahLst/>
            <a:cxnLst>
              <a:cxn ang="0">
                <a:pos x="connsiteX0" y="connsiteY0"/>
              </a:cxn>
              <a:cxn ang="0">
                <a:pos x="connsiteX1" y="connsiteY1"/>
              </a:cxn>
              <a:cxn ang="0">
                <a:pos x="connsiteX2" y="connsiteY2"/>
              </a:cxn>
            </a:cxnLst>
            <a:rect l="l" t="t" r="r" b="b"/>
            <a:pathLst>
              <a:path w="1451429" h="1366761">
                <a:moveTo>
                  <a:pt x="0" y="45961"/>
                </a:moveTo>
                <a:cubicBezTo>
                  <a:pt x="365276" y="22980"/>
                  <a:pt x="730552" y="0"/>
                  <a:pt x="972457" y="220133"/>
                </a:cubicBezTo>
                <a:cubicBezTo>
                  <a:pt x="1214362" y="440266"/>
                  <a:pt x="1332895" y="903513"/>
                  <a:pt x="1451429" y="1366761"/>
                </a:cubicBezTo>
              </a:path>
            </a:pathLst>
          </a:custGeom>
          <a:ln w="381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2286000" y="25908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4800" dirty="0" smtClean="0">
                <a:latin typeface="Times New Roman" pitchFamily="18" charset="0"/>
                <a:cs typeface="Times New Roman" pitchFamily="18" charset="0"/>
              </a:rPr>
              <a:t>bottom part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prior information equation weighted by its certainty</a:t>
            </a:r>
            <a:endParaRPr lang="en-US" sz="3200" dirty="0">
              <a:latin typeface="Times New Roman" pitchFamily="18" charset="0"/>
              <a:cs typeface="Times New Roman" pitchFamily="18" charset="0"/>
            </a:endParaRPr>
          </a:p>
        </p:txBody>
      </p:sp>
      <p:sp>
        <p:nvSpPr>
          <p:cNvPr id="9" name="Title 1"/>
          <p:cNvSpPr txBox="1">
            <a:spLocks/>
          </p:cNvSpPr>
          <p:nvPr/>
        </p:nvSpPr>
        <p:spPr bwMode="auto">
          <a:xfrm>
            <a:off x="4419600" y="3886200"/>
            <a:ext cx="41910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l-GR" sz="4800" b="1"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h</a:t>
            </a:r>
            <a:r>
              <a:rPr lang="en-US" sz="4800" i="1" baseline="30000" dirty="0" smtClean="0">
                <a:latin typeface="Cambria Math" pitchFamily="18" charset="0"/>
                <a:ea typeface="Cambria Math" pitchFamily="18" charset="0"/>
                <a:cs typeface="Times New Roman" pitchFamily="18" charset="0"/>
              </a:rPr>
              <a:t>-1</a:t>
            </a:r>
            <a:r>
              <a:rPr lang="en-US" sz="4800" i="1" dirty="0" smtClean="0">
                <a:latin typeface="Cambria Math"/>
                <a:ea typeface="Cambria Math"/>
                <a:cs typeface="Times New Roman" pitchFamily="18" charset="0"/>
              </a:rPr>
              <a:t>  </a:t>
            </a:r>
            <a:r>
              <a:rPr lang="en-US" sz="4800" dirty="0" smtClean="0">
                <a:latin typeface="Cambria Math"/>
                <a:ea typeface="Cambria Math"/>
                <a:cs typeface="Times New Roman" pitchFamily="18" charset="0"/>
              </a:rPr>
              <a:t>{</a:t>
            </a:r>
            <a:r>
              <a:rPr lang="en-US" sz="4800" i="1" dirty="0" smtClean="0">
                <a:latin typeface="Cambria Math"/>
                <a:ea typeface="Cambria Math"/>
                <a:cs typeface="Times New Roman" pitchFamily="18" charset="0"/>
              </a:rPr>
              <a:t> </a:t>
            </a:r>
            <a:r>
              <a:rPr lang="en-US" sz="4800" b="1" dirty="0" err="1" smtClean="0">
                <a:latin typeface="Cambria Math"/>
                <a:ea typeface="Cambria Math"/>
                <a:cs typeface="Times New Roman" pitchFamily="18" charset="0"/>
              </a:rPr>
              <a:t>Hm</a:t>
            </a:r>
            <a:r>
              <a:rPr lang="en-US" sz="4800" kern="0" dirty="0" smtClean="0">
                <a:solidFill>
                  <a:schemeClr val="tx2"/>
                </a:solidFill>
                <a:latin typeface="Times New Roman" pitchFamily="18" charset="0"/>
                <a:cs typeface="Times New Roman" pitchFamily="18" charset="0"/>
              </a:rPr>
              <a:t>=</a:t>
            </a:r>
            <a:r>
              <a:rPr lang="en-US" sz="4800" b="1" dirty="0" smtClean="0">
                <a:latin typeface="Cambria Math"/>
                <a:ea typeface="Cambria Math"/>
                <a:cs typeface="Times New Roman" pitchFamily="18" charset="0"/>
              </a:rPr>
              <a:t>h  </a:t>
            </a:r>
            <a:r>
              <a:rPr lang="en-US" sz="4800" dirty="0" smtClean="0">
                <a:latin typeface="Cambria Math"/>
                <a:ea typeface="Cambria Math"/>
                <a:cs typeface="Times New Roman" pitchFamily="18" charset="0"/>
              </a:rPr>
              <a:t>}</a:t>
            </a:r>
            <a:endParaRPr kumimoji="0" lang="en-US" sz="480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0" name="Title 1"/>
          <p:cNvSpPr txBox="1">
            <a:spLocks/>
          </p:cNvSpPr>
          <p:nvPr/>
        </p:nvSpPr>
        <p:spPr bwMode="auto">
          <a:xfrm>
            <a:off x="6172200" y="5105400"/>
            <a:ext cx="1981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prior information equation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graphicFrame>
        <p:nvGraphicFramePr>
          <p:cNvPr id="11" name="Table 10"/>
          <p:cNvGraphicFramePr>
            <a:graphicFrameLocks noGrp="1"/>
          </p:cNvGraphicFramePr>
          <p:nvPr/>
        </p:nvGraphicFramePr>
        <p:xfrm>
          <a:off x="638628"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2" name="Double Bracket 11"/>
          <p:cNvSpPr/>
          <p:nvPr/>
        </p:nvSpPr>
        <p:spPr>
          <a:xfrm>
            <a:off x="6096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8" name="Table 17"/>
          <p:cNvGraphicFramePr>
            <a:graphicFrameLocks noGrp="1"/>
          </p:cNvGraphicFramePr>
          <p:nvPr/>
        </p:nvGraphicFramePr>
        <p:xfrm>
          <a:off x="3581400" y="18745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9" name="Double Bracket 18"/>
          <p:cNvSpPr/>
          <p:nvPr/>
        </p:nvSpPr>
        <p:spPr>
          <a:xfrm>
            <a:off x="3505200" y="19050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bwMode="auto">
          <a:xfrm>
            <a:off x="2743200" y="1676400"/>
            <a:ext cx="914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Oval 7"/>
          <p:cNvSpPr/>
          <p:nvPr/>
        </p:nvSpPr>
        <p:spPr>
          <a:xfrm>
            <a:off x="609600" y="2971800"/>
            <a:ext cx="4724400" cy="1447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auto">
          <a:xfrm>
            <a:off x="4572000" y="60198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certainty of </a:t>
            </a:r>
            <a:r>
              <a:rPr lang="en-US" sz="2000" kern="0" dirty="0" smtClean="0">
                <a:solidFill>
                  <a:srgbClr val="FF0000"/>
                </a:solidFill>
                <a:latin typeface="Times New Roman" pitchFamily="18" charset="0"/>
                <a:ea typeface="+mj-ea"/>
                <a:cs typeface="Times New Roman" pitchFamily="18" charset="0"/>
              </a:rPr>
              <a:t>prior information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22" name="Freeform 21"/>
          <p:cNvSpPr/>
          <p:nvPr/>
        </p:nvSpPr>
        <p:spPr>
          <a:xfrm rot="20546231" flipH="1">
            <a:off x="4810065" y="5368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334000" y="3657600"/>
            <a:ext cx="1524000" cy="609600"/>
          </a:xfrm>
          <a:custGeom>
            <a:avLst/>
            <a:gdLst>
              <a:gd name="connsiteX0" fmla="*/ 0 w 1451429"/>
              <a:gd name="connsiteY0" fmla="*/ 45961 h 1366761"/>
              <a:gd name="connsiteX1" fmla="*/ 972457 w 1451429"/>
              <a:gd name="connsiteY1" fmla="*/ 220133 h 1366761"/>
              <a:gd name="connsiteX2" fmla="*/ 1451429 w 1451429"/>
              <a:gd name="connsiteY2" fmla="*/ 1366761 h 1366761"/>
            </a:gdLst>
            <a:ahLst/>
            <a:cxnLst>
              <a:cxn ang="0">
                <a:pos x="connsiteX0" y="connsiteY0"/>
              </a:cxn>
              <a:cxn ang="0">
                <a:pos x="connsiteX1" y="connsiteY1"/>
              </a:cxn>
              <a:cxn ang="0">
                <a:pos x="connsiteX2" y="connsiteY2"/>
              </a:cxn>
            </a:cxnLst>
            <a:rect l="l" t="t" r="r" b="b"/>
            <a:pathLst>
              <a:path w="1451429" h="1366761">
                <a:moveTo>
                  <a:pt x="0" y="45961"/>
                </a:moveTo>
                <a:cubicBezTo>
                  <a:pt x="365276" y="22980"/>
                  <a:pt x="730552" y="0"/>
                  <a:pt x="972457" y="220133"/>
                </a:cubicBezTo>
                <a:cubicBezTo>
                  <a:pt x="1214362" y="440266"/>
                  <a:pt x="1332895" y="903513"/>
                  <a:pt x="1451429" y="1366761"/>
                </a:cubicBezTo>
              </a:path>
            </a:pathLst>
          </a:custGeom>
          <a:ln w="38100">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2286000" y="25527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676400"/>
          </a:xfrm>
        </p:spPr>
        <p:txBody>
          <a:bodyPr/>
          <a:lstStyle/>
          <a:p>
            <a:r>
              <a:rPr lang="en-US" sz="4800" dirty="0" smtClean="0">
                <a:latin typeface="Times New Roman" pitchFamily="18" charset="0"/>
                <a:cs typeface="Times New Roman" pitchFamily="18" charset="0"/>
              </a:rPr>
              <a:t>example</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no prior information but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graphicFrame>
        <p:nvGraphicFramePr>
          <p:cNvPr id="26" name="Table 25"/>
          <p:cNvGraphicFramePr>
            <a:graphicFrameLocks noGrp="1"/>
          </p:cNvGraphicFramePr>
          <p:nvPr/>
        </p:nvGraphicFramePr>
        <p:xfrm>
          <a:off x="381000" y="2590800"/>
          <a:ext cx="6096000" cy="20167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d1</a:t>
                      </a:r>
                      <a:r>
                        <a:rPr lang="en-US" sz="2400" b="0" baseline="30000" dirty="0" smtClean="0">
                          <a:solidFill>
                            <a:schemeClr val="tx1"/>
                          </a:solidFill>
                          <a:latin typeface="Cambria Math"/>
                          <a:ea typeface="Cambria Math"/>
                        </a:rPr>
                        <a:t>-1</a:t>
                      </a:r>
                      <a:r>
                        <a:rPr lang="en-US" sz="2400" b="0" dirty="0" smtClean="0">
                          <a:solidFill>
                            <a:schemeClr val="tx1"/>
                          </a:solidFill>
                          <a:latin typeface="Cambria Math"/>
                          <a:ea typeface="Cambria Math"/>
                        </a:rPr>
                        <a:t>G</a:t>
                      </a:r>
                      <a:r>
                        <a:rPr lang="en-US" sz="2400" b="0" baseline="-25000" dirty="0" smtClean="0">
                          <a:solidFill>
                            <a:schemeClr val="tx1"/>
                          </a:solidFill>
                          <a:latin typeface="Cambria Math"/>
                          <a:ea typeface="Cambria Math"/>
                        </a:rPr>
                        <a:t>11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d1</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12</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d1</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1M</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p>
                      <a:pPr algn="ct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d2</a:t>
                      </a:r>
                      <a:r>
                        <a:rPr lang="en-US" sz="2400" b="0" baseline="30000" dirty="0" smtClean="0">
                          <a:solidFill>
                            <a:schemeClr val="tx1"/>
                          </a:solidFill>
                          <a:latin typeface="Cambria Math"/>
                          <a:ea typeface="Cambria Math"/>
                        </a:rPr>
                        <a:t>-1</a:t>
                      </a:r>
                      <a:r>
                        <a:rPr lang="en-US" sz="2400" b="0" dirty="0" smtClean="0">
                          <a:solidFill>
                            <a:schemeClr val="tx1"/>
                          </a:solidFill>
                          <a:latin typeface="Cambria Math"/>
                          <a:ea typeface="Cambria Math"/>
                        </a:rPr>
                        <a:t>G</a:t>
                      </a:r>
                      <a:r>
                        <a:rPr lang="en-US" sz="2400" b="0" baseline="-25000" dirty="0" smtClean="0">
                          <a:solidFill>
                            <a:schemeClr val="tx1"/>
                          </a:solidFill>
                          <a:latin typeface="Cambria Math"/>
                          <a:ea typeface="Cambria Math"/>
                        </a:rPr>
                        <a:t>21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d2</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22</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d2</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2M</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dN</a:t>
                      </a:r>
                      <a:r>
                        <a:rPr lang="en-US" sz="2400" b="0" baseline="30000" dirty="0" smtClean="0">
                          <a:solidFill>
                            <a:schemeClr val="tx1"/>
                          </a:solidFill>
                          <a:latin typeface="Cambria Math"/>
                          <a:ea typeface="Cambria Math"/>
                        </a:rPr>
                        <a:t>-1</a:t>
                      </a:r>
                      <a:r>
                        <a:rPr lang="en-US" sz="2400" b="0" dirty="0" smtClean="0">
                          <a:solidFill>
                            <a:schemeClr val="tx1"/>
                          </a:solidFill>
                          <a:latin typeface="Cambria Math"/>
                          <a:ea typeface="Cambria Math"/>
                        </a:rPr>
                        <a:t>G</a:t>
                      </a:r>
                      <a:r>
                        <a:rPr lang="en-US" sz="2400" b="0" baseline="-25000" dirty="0" smtClean="0">
                          <a:solidFill>
                            <a:schemeClr val="tx1"/>
                          </a:solidFill>
                          <a:latin typeface="Cambria Math"/>
                          <a:ea typeface="Cambria Math"/>
                        </a:rPr>
                        <a:t>N1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dN</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N2</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smtClean="0">
                          <a:ln>
                            <a:noFill/>
                          </a:ln>
                          <a:solidFill>
                            <a:srgbClr val="000000"/>
                          </a:solidFill>
                          <a:effectLst/>
                          <a:uLnTx/>
                          <a:uFillTx/>
                          <a:latin typeface="Cambria Math"/>
                          <a:ea typeface="Cambria Math"/>
                          <a:cs typeface="+mn-cs"/>
                        </a:rPr>
                        <a:t>σ</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dN</a:t>
                      </a:r>
                      <a:r>
                        <a:rPr kumimoji="0" lang="en-US" sz="2400" b="0" i="0" u="none" strike="noStrike" kern="1200" cap="none" spc="0" normalizeH="0" baseline="30000" noProof="0" dirty="0" smtClean="0">
                          <a:ln>
                            <a:noFill/>
                          </a:ln>
                          <a:solidFill>
                            <a:srgbClr val="000000"/>
                          </a:solidFill>
                          <a:effectLst/>
                          <a:uLnTx/>
                          <a:uFillTx/>
                          <a:latin typeface="Cambria Math"/>
                          <a:ea typeface="Cambria Math"/>
                          <a:cs typeface="+mn-cs"/>
                        </a:rPr>
                        <a:t>-1</a:t>
                      </a:r>
                      <a:r>
                        <a:rPr kumimoji="0" lang="en-US" sz="2400" b="0" i="0" u="none" strike="noStrike" kern="1200" cap="none" spc="0" normalizeH="0" baseline="0" noProof="0" dirty="0" smtClean="0">
                          <a:ln>
                            <a:noFill/>
                          </a:ln>
                          <a:solidFill>
                            <a:srgbClr val="000000"/>
                          </a:solidFill>
                          <a:effectLst/>
                          <a:uLnTx/>
                          <a:uFillTx/>
                          <a:latin typeface="Cambria Math"/>
                          <a:ea typeface="Cambria Math"/>
                          <a:cs typeface="+mn-cs"/>
                        </a:rPr>
                        <a:t>G</a:t>
                      </a:r>
                      <a:r>
                        <a:rPr kumimoji="0" lang="en-US" sz="2400" b="0" i="0" u="none" strike="noStrike" kern="1200" cap="none" spc="0" normalizeH="0" baseline="-25000" noProof="0" dirty="0" smtClean="0">
                          <a:ln>
                            <a:noFill/>
                          </a:ln>
                          <a:solidFill>
                            <a:srgbClr val="000000"/>
                          </a:solidFill>
                          <a:effectLst/>
                          <a:uLnTx/>
                          <a:uFillTx/>
                          <a:latin typeface="Cambria Math"/>
                          <a:ea typeface="Cambria Math"/>
                          <a:cs typeface="+mn-cs"/>
                        </a:rPr>
                        <a:t>NM</a:t>
                      </a:r>
                      <a:endParaRPr kumimoji="0" lang="en-US" sz="2400" b="0" i="0" u="none" strike="noStrike" kern="1200" cap="none" spc="0" normalizeH="0" baseline="-25000" noProof="0" dirty="0" smtClean="0">
                        <a:ln>
                          <a:noFill/>
                        </a:ln>
                        <a:solidFill>
                          <a:srgbClr val="000000"/>
                        </a:solidFill>
                        <a:effectLst/>
                        <a:uLnTx/>
                        <a:uFillTx/>
                        <a:latin typeface="Cambria Math" pitchFamily="18" charset="0"/>
                        <a:ea typeface="Cambria Math" pitchFamily="18" charset="0"/>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27" name="Table 26"/>
          <p:cNvGraphicFramePr>
            <a:graphicFrameLocks noGrp="1"/>
          </p:cNvGraphicFramePr>
          <p:nvPr/>
        </p:nvGraphicFramePr>
        <p:xfrm>
          <a:off x="7543800" y="2590800"/>
          <a:ext cx="1371600" cy="2057400"/>
        </p:xfrm>
        <a:graphic>
          <a:graphicData uri="http://schemas.openxmlformats.org/drawingml/2006/table">
            <a:tbl>
              <a:tblPr firstRow="1" bandRow="1">
                <a:tableStyleId>{5C22544A-7EE6-4342-B048-85BDC9FD1C3A}</a:tableStyleId>
              </a:tblPr>
              <a:tblGrid>
                <a:gridCol w="1371600"/>
              </a:tblGrid>
              <a:tr h="51435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d1</a:t>
                      </a:r>
                      <a:r>
                        <a:rPr lang="en-US" sz="2400" b="0" baseline="30000" dirty="0" smtClean="0">
                          <a:solidFill>
                            <a:schemeClr val="tx1"/>
                          </a:solidFill>
                          <a:latin typeface="Cambria Math"/>
                          <a:ea typeface="Cambria Math"/>
                        </a:rPr>
                        <a:t>-1</a:t>
                      </a:r>
                      <a:r>
                        <a:rPr lang="en-US" sz="2400" b="0" baseline="0" dirty="0" smtClean="0">
                          <a:solidFill>
                            <a:schemeClr val="tx1"/>
                          </a:solidFill>
                          <a:latin typeface="Cambria Math"/>
                          <a:ea typeface="Cambria Math"/>
                        </a:rPr>
                        <a:t>d</a:t>
                      </a:r>
                      <a:r>
                        <a:rPr lang="en-US" sz="2400" b="0" baseline="-25000" dirty="0" smtClean="0">
                          <a:solidFill>
                            <a:schemeClr val="tx1"/>
                          </a:solidFill>
                          <a:latin typeface="Cambria Math"/>
                          <a:ea typeface="Cambria Math"/>
                        </a:rPr>
                        <a:t>1</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1435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d2</a:t>
                      </a:r>
                      <a:r>
                        <a:rPr lang="en-US" sz="2400" b="0" baseline="30000" dirty="0" smtClean="0">
                          <a:solidFill>
                            <a:schemeClr val="tx1"/>
                          </a:solidFill>
                          <a:latin typeface="Cambria Math"/>
                          <a:ea typeface="Cambria Math"/>
                        </a:rPr>
                        <a:t>-1</a:t>
                      </a:r>
                      <a:r>
                        <a:rPr lang="en-US" sz="2400" b="0" baseline="0" dirty="0" smtClean="0">
                          <a:solidFill>
                            <a:schemeClr val="tx1"/>
                          </a:solidFill>
                          <a:latin typeface="Cambria Math"/>
                          <a:ea typeface="Cambria Math"/>
                        </a:rPr>
                        <a:t>d</a:t>
                      </a:r>
                      <a:r>
                        <a:rPr lang="en-US" sz="2400" b="0" baseline="-25000" dirty="0" smtClean="0">
                          <a:solidFill>
                            <a:schemeClr val="tx1"/>
                          </a:solidFill>
                          <a:latin typeface="Cambria Math"/>
                          <a:ea typeface="Cambria Math"/>
                        </a:rPr>
                        <a:t>2</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514350">
                <a:tc>
                  <a:txBody>
                    <a:bodyPr/>
                    <a:lstStyle/>
                    <a:p>
                      <a:pPr algn="ctr"/>
                      <a:r>
                        <a:rPr lang="en-US" dirty="0" smtClean="0">
                          <a:solidFill>
                            <a:schemeClr val="tx1"/>
                          </a:solidFill>
                          <a:latin typeface="Cambria Math" pitchFamily="18" charset="0"/>
                          <a:ea typeface="Cambria Math" pitchFamily="18" charset="0"/>
                        </a:rPr>
                        <a:t>…</a:t>
                      </a:r>
                      <a:endParaRPr lang="en-US"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514350">
                <a:tc>
                  <a:txBody>
                    <a:bodyPr/>
                    <a:lstStyle/>
                    <a:p>
                      <a:pPr algn="ctr"/>
                      <a:r>
                        <a:rPr lang="el-GR" sz="2400" b="0" dirty="0" smtClean="0">
                          <a:solidFill>
                            <a:schemeClr val="tx1"/>
                          </a:solidFill>
                          <a:latin typeface="Cambria Math"/>
                          <a:ea typeface="Cambria Math"/>
                        </a:rPr>
                        <a:t>σ</a:t>
                      </a:r>
                      <a:r>
                        <a:rPr lang="en-US" sz="2400" b="0" baseline="-25000" dirty="0" smtClean="0">
                          <a:solidFill>
                            <a:schemeClr val="tx1"/>
                          </a:solidFill>
                          <a:latin typeface="Cambria Math"/>
                          <a:ea typeface="Cambria Math"/>
                        </a:rPr>
                        <a:t>dN</a:t>
                      </a:r>
                      <a:r>
                        <a:rPr lang="en-US" sz="2400" b="0" baseline="30000" dirty="0" smtClean="0">
                          <a:solidFill>
                            <a:schemeClr val="tx1"/>
                          </a:solidFill>
                          <a:latin typeface="Cambria Math"/>
                          <a:ea typeface="Cambria Math"/>
                        </a:rPr>
                        <a:t>-1</a:t>
                      </a:r>
                      <a:r>
                        <a:rPr lang="en-US" sz="2400" b="0" baseline="0" dirty="0" smtClean="0">
                          <a:solidFill>
                            <a:schemeClr val="tx1"/>
                          </a:solidFill>
                          <a:latin typeface="Cambria Math"/>
                          <a:ea typeface="Cambria Math"/>
                        </a:rPr>
                        <a:t>d</a:t>
                      </a:r>
                      <a:r>
                        <a:rPr lang="en-US" sz="2400" b="0" baseline="-25000" dirty="0" smtClean="0">
                          <a:solidFill>
                            <a:schemeClr val="tx1"/>
                          </a:solidFill>
                          <a:latin typeface="Cambria Math"/>
                          <a:ea typeface="Cambria Math"/>
                        </a:rPr>
                        <a:t>N</a:t>
                      </a:r>
                      <a:endParaRPr lang="en-US" sz="2400" b="0"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28" name="Double Bracket 27"/>
          <p:cNvSpPr/>
          <p:nvPr/>
        </p:nvSpPr>
        <p:spPr>
          <a:xfrm>
            <a:off x="457200" y="2514600"/>
            <a:ext cx="6096000" cy="2438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Double Bracket 28"/>
          <p:cNvSpPr/>
          <p:nvPr/>
        </p:nvSpPr>
        <p:spPr>
          <a:xfrm>
            <a:off x="7620000" y="2514600"/>
            <a:ext cx="1295400" cy="2438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itle 1"/>
          <p:cNvSpPr txBox="1">
            <a:spLocks/>
          </p:cNvSpPr>
          <p:nvPr/>
        </p:nvSpPr>
        <p:spPr bwMode="auto">
          <a:xfrm>
            <a:off x="6375400" y="2895600"/>
            <a:ext cx="18288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1" name="Title 1"/>
          <p:cNvSpPr txBox="1">
            <a:spLocks/>
          </p:cNvSpPr>
          <p:nvPr/>
        </p:nvSpPr>
        <p:spPr bwMode="auto">
          <a:xfrm>
            <a:off x="0" y="5181600"/>
            <a:ext cx="9144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called “weighted least squares”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6464300" y="3429000"/>
            <a:ext cx="762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36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lstStyle/>
          <a:p>
            <a:r>
              <a:rPr lang="en-US" sz="4800" dirty="0" smtClean="0">
                <a:latin typeface="Times New Roman" pitchFamily="18" charset="0"/>
                <a:cs typeface="Times New Roman" pitchFamily="18" charset="0"/>
              </a:rPr>
              <a:t>straight line fit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no prior information but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pic>
        <p:nvPicPr>
          <p:cNvPr id="15" name="Picture 2"/>
          <p:cNvPicPr>
            <a:picLocks noChangeAspect="1" noChangeArrowheads="1"/>
          </p:cNvPicPr>
          <p:nvPr/>
        </p:nvPicPr>
        <p:blipFill>
          <a:blip r:embed="rId3" cstate="print"/>
          <a:srcRect l="7000" t="4976" r="4273" b="5924"/>
          <a:stretch>
            <a:fillRect/>
          </a:stretch>
        </p:blipFill>
        <p:spPr bwMode="auto">
          <a:xfrm>
            <a:off x="1752600" y="1828800"/>
            <a:ext cx="5834975" cy="4495800"/>
          </a:xfrm>
          <a:prstGeom prst="rect">
            <a:avLst/>
          </a:prstGeom>
          <a:noFill/>
          <a:ln w="9525">
            <a:noFill/>
            <a:miter lim="800000"/>
            <a:headEnd/>
            <a:tailEnd/>
          </a:ln>
          <a:effectLst/>
        </p:spPr>
      </p:pic>
      <p:cxnSp>
        <p:nvCxnSpPr>
          <p:cNvPr id="23" name="Straight Connector 22"/>
          <p:cNvCxnSpPr/>
          <p:nvPr/>
        </p:nvCxnSpPr>
        <p:spPr>
          <a:xfrm flipV="1">
            <a:off x="2133600" y="3077029"/>
            <a:ext cx="5080000" cy="91440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3352800" y="53340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high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rot="20546231" flipH="1">
            <a:off x="3590865" y="468235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953000" y="42672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low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rot="20546231" flipH="1">
            <a:off x="5536173" y="353935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5961744" y="2104572"/>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92D050"/>
                </a:solidFill>
                <a:effectLst/>
                <a:uLnTx/>
                <a:uFillTx/>
                <a:latin typeface="Times New Roman" pitchFamily="18" charset="0"/>
                <a:ea typeface="+mj-ea"/>
                <a:cs typeface="Times New Roman" pitchFamily="18" charset="0"/>
              </a:rPr>
              <a:t>fit</a:t>
            </a:r>
            <a:endParaRPr kumimoji="0" lang="en-US" sz="2000" b="0" i="0" u="none" strike="noStrike" kern="0" cap="none" spc="0" normalizeH="0" baseline="0" noProof="0" dirty="0">
              <a:ln>
                <a:noFill/>
              </a:ln>
              <a:solidFill>
                <a:srgbClr val="92D050"/>
              </a:solidFill>
              <a:effectLst/>
              <a:uLnTx/>
              <a:uFillTx/>
              <a:latin typeface="Times New Roman" pitchFamily="18" charset="0"/>
              <a:ea typeface="+mj-ea"/>
              <a:cs typeface="Times New Roman" pitchFamily="18" charset="0"/>
            </a:endParaRPr>
          </a:p>
        </p:txBody>
      </p:sp>
      <p:sp>
        <p:nvSpPr>
          <p:cNvPr id="10" name="Freeform 9"/>
          <p:cNvSpPr/>
          <p:nvPr/>
        </p:nvSpPr>
        <p:spPr>
          <a:xfrm rot="20546231" flipV="1">
            <a:off x="6375259" y="2465585"/>
            <a:ext cx="277717" cy="63143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l="7233" t="4976" r="4521" b="5924"/>
          <a:stretch>
            <a:fillRect/>
          </a:stretch>
        </p:blipFill>
        <p:spPr bwMode="auto">
          <a:xfrm>
            <a:off x="1828800" y="1785258"/>
            <a:ext cx="5838931" cy="4498848"/>
          </a:xfrm>
          <a:prstGeom prst="rect">
            <a:avLst/>
          </a:prstGeom>
          <a:noFill/>
          <a:ln w="9525">
            <a:noFill/>
            <a:miter lim="800000"/>
            <a:headEnd/>
            <a:tailEnd/>
          </a:ln>
          <a:effectLst/>
        </p:spPr>
      </p:pic>
      <p:sp>
        <p:nvSpPr>
          <p:cNvPr id="2" name="Title 1"/>
          <p:cNvSpPr>
            <a:spLocks noGrp="1"/>
          </p:cNvSpPr>
          <p:nvPr>
            <p:ph type="title"/>
          </p:nvPr>
        </p:nvSpPr>
        <p:spPr>
          <a:xfrm>
            <a:off x="0" y="76200"/>
            <a:ext cx="9144000" cy="1524000"/>
          </a:xfrm>
        </p:spPr>
        <p:txBody>
          <a:bodyPr/>
          <a:lstStyle/>
          <a:p>
            <a:r>
              <a:rPr lang="en-US" sz="4800" dirty="0" smtClean="0">
                <a:latin typeface="Times New Roman" pitchFamily="18" charset="0"/>
                <a:cs typeface="Times New Roman" pitchFamily="18" charset="0"/>
              </a:rPr>
              <a:t>straight line fit</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no prior information but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data equation weighted by its certainty</a:t>
            </a:r>
            <a:endParaRPr lang="en-US" sz="3200" dirty="0">
              <a:latin typeface="Times New Roman" pitchFamily="18" charset="0"/>
              <a:cs typeface="Times New Roman" pitchFamily="18" charset="0"/>
            </a:endParaRPr>
          </a:p>
        </p:txBody>
      </p:sp>
      <p:cxnSp>
        <p:nvCxnSpPr>
          <p:cNvPr id="23" name="Straight Connector 22"/>
          <p:cNvCxnSpPr/>
          <p:nvPr/>
        </p:nvCxnSpPr>
        <p:spPr>
          <a:xfrm flipV="1">
            <a:off x="2133600" y="3120571"/>
            <a:ext cx="5283200" cy="87086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bwMode="auto">
          <a:xfrm>
            <a:off x="5105400" y="48768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high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rot="20546231" flipH="1">
            <a:off x="2981265" y="39965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2438400" y="47244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with low variance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rot="20546231" flipH="1">
            <a:off x="5724465" y="4225154"/>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2895600" y="2637972"/>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92D050"/>
                </a:solidFill>
                <a:effectLst/>
                <a:uLnTx/>
                <a:uFillTx/>
                <a:latin typeface="Times New Roman" pitchFamily="18" charset="0"/>
                <a:ea typeface="+mj-ea"/>
                <a:cs typeface="Times New Roman" pitchFamily="18" charset="0"/>
              </a:rPr>
              <a:t>fit</a:t>
            </a:r>
            <a:endParaRPr kumimoji="0" lang="en-US" sz="2000" b="0" i="0" u="none" strike="noStrike" kern="0" cap="none" spc="0" normalizeH="0" baseline="0" noProof="0" dirty="0">
              <a:ln>
                <a:noFill/>
              </a:ln>
              <a:solidFill>
                <a:srgbClr val="92D050"/>
              </a:solidFill>
              <a:effectLst/>
              <a:uLnTx/>
              <a:uFillTx/>
              <a:latin typeface="Times New Roman" pitchFamily="18" charset="0"/>
              <a:ea typeface="+mj-ea"/>
              <a:cs typeface="Times New Roman" pitchFamily="18" charset="0"/>
            </a:endParaRPr>
          </a:p>
        </p:txBody>
      </p:sp>
      <p:sp>
        <p:nvSpPr>
          <p:cNvPr id="16" name="Freeform 15"/>
          <p:cNvSpPr/>
          <p:nvPr/>
        </p:nvSpPr>
        <p:spPr>
          <a:xfrm rot="20546231" flipV="1">
            <a:off x="3309115" y="2998985"/>
            <a:ext cx="277717" cy="63143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92D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096000"/>
          </a:xfrm>
        </p:spPr>
        <p:txBody>
          <a:bodyPr/>
          <a:lstStyle/>
          <a:p>
            <a:pPr lvl="0"/>
            <a:r>
              <a:rPr lang="en-US" sz="4800" dirty="0" smtClean="0">
                <a:latin typeface="Times New Roman" pitchFamily="18" charset="0"/>
                <a:cs typeface="Times New Roman" pitchFamily="18" charset="0"/>
              </a:rPr>
              <a:t>another example</a:t>
            </a:r>
            <a:br>
              <a:rPr lang="en-US" sz="48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prior information that the model parameters are small </a:t>
            </a:r>
            <a:r>
              <a:rPr lang="en-US" sz="4000" b="1" dirty="0" smtClean="0">
                <a:latin typeface="Times New Roman" pitchFamily="18" charset="0"/>
                <a:cs typeface="Times New Roman" pitchFamily="18" charset="0"/>
              </a:rPr>
              <a:t>m</a:t>
            </a:r>
            <a:r>
              <a:rPr lang="en-US" sz="4000" dirty="0" smtClean="0">
                <a:latin typeface="Cambria Math"/>
                <a:ea typeface="Cambria Math"/>
                <a:cs typeface="Times New Roman" pitchFamily="18" charset="0"/>
              </a:rPr>
              <a:t>≈</a:t>
            </a:r>
            <a:r>
              <a:rPr lang="en-US" sz="4000" dirty="0" smtClean="0">
                <a:latin typeface="Times New Roman" pitchFamily="18" charset="0"/>
                <a:cs typeface="Times New Roman" pitchFamily="18" charset="0"/>
              </a:rPr>
              <a:t>0</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b="1" dirty="0" smtClean="0">
                <a:latin typeface="Cambria Math" pitchFamily="18" charset="0"/>
                <a:ea typeface="Cambria Math" pitchFamily="18" charset="0"/>
                <a:cs typeface="Times New Roman" pitchFamily="18" charset="0"/>
              </a:rPr>
              <a:t>H</a:t>
            </a:r>
            <a:r>
              <a:rPr lang="en-US" sz="4000" dirty="0" smtClean="0">
                <a:latin typeface="Cambria Math" pitchFamily="18" charset="0"/>
                <a:ea typeface="Cambria Math" pitchFamily="18" charset="0"/>
                <a:cs typeface="Times New Roman" pitchFamily="18" charset="0"/>
              </a:rPr>
              <a:t>=</a:t>
            </a:r>
            <a:r>
              <a:rPr lang="en-US" sz="4000" b="1" dirty="0" smtClean="0">
                <a:latin typeface="Cambria Math" pitchFamily="18" charset="0"/>
                <a:ea typeface="Cambria Math" pitchFamily="18" charset="0"/>
                <a:cs typeface="Times New Roman" pitchFamily="18" charset="0"/>
              </a:rPr>
              <a:t>I</a:t>
            </a:r>
            <a:r>
              <a:rPr lang="en-US" sz="4000" dirty="0" smtClean="0">
                <a:latin typeface="Cambria Math" pitchFamily="18" charset="0"/>
                <a:ea typeface="Cambria Math" pitchFamily="18" charset="0"/>
                <a:cs typeface="Times New Roman" pitchFamily="18" charset="0"/>
              </a:rPr>
              <a:t/>
            </a:r>
            <a:br>
              <a:rPr lang="en-US" sz="4000" dirty="0" smtClean="0">
                <a:latin typeface="Cambria Math" pitchFamily="18" charset="0"/>
                <a:ea typeface="Cambria Math" pitchFamily="18" charset="0"/>
                <a:cs typeface="Times New Roman" pitchFamily="18" charset="0"/>
              </a:rPr>
            </a:br>
            <a:r>
              <a:rPr lang="en-US" sz="4000" b="1" dirty="0" smtClean="0">
                <a:latin typeface="Cambria Math" pitchFamily="18" charset="0"/>
                <a:ea typeface="Cambria Math" pitchFamily="18" charset="0"/>
                <a:cs typeface="Times New Roman" pitchFamily="18" charset="0"/>
              </a:rPr>
              <a:t>h</a:t>
            </a:r>
            <a:r>
              <a:rPr lang="en-US" sz="4000" dirty="0" smtClean="0">
                <a:latin typeface="Cambria Math" pitchFamily="18" charset="0"/>
                <a:ea typeface="Cambria Math" pitchFamily="18" charset="0"/>
                <a:cs typeface="Times New Roman" pitchFamily="18" charset="0"/>
              </a:rPr>
              <a:t>=0</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assume uncorrelated with uniform variances</a:t>
            </a:r>
            <a:br>
              <a:rPr lang="en-US" sz="3200" dirty="0" smtClean="0">
                <a:latin typeface="Times New Roman" pitchFamily="18" charset="0"/>
                <a:cs typeface="Times New Roman" pitchFamily="18" charset="0"/>
              </a:rPr>
            </a:br>
            <a:r>
              <a:rPr lang="en-US" sz="4000" b="1" dirty="0" err="1" smtClean="0">
                <a:solidFill>
                  <a:schemeClr val="tx1"/>
                </a:solidFill>
                <a:latin typeface="Cambria Math" pitchFamily="18" charset="0"/>
                <a:ea typeface="Cambria Math" pitchFamily="18" charset="0"/>
                <a:cs typeface="Times New Roman" pitchFamily="18" charset="0"/>
              </a:rPr>
              <a:t>C</a:t>
            </a:r>
            <a:r>
              <a:rPr lang="en-US" sz="4000" i="1" baseline="-25000" dirty="0" err="1" smtClean="0">
                <a:solidFill>
                  <a:schemeClr val="tx1"/>
                </a:solidFill>
                <a:latin typeface="Cambria Math" pitchFamily="18" charset="0"/>
                <a:ea typeface="Cambria Math" pitchFamily="18" charset="0"/>
                <a:cs typeface="Times New Roman" pitchFamily="18" charset="0"/>
              </a:rPr>
              <a:t>d</a:t>
            </a:r>
            <a:r>
              <a:rPr lang="en-US" sz="4000" dirty="0" smtClean="0">
                <a:latin typeface="Cambria Math" pitchFamily="18" charset="0"/>
                <a:ea typeface="Cambria Math" pitchFamily="18" charset="0"/>
                <a:cs typeface="Times New Roman" pitchFamily="18" charset="0"/>
              </a:rPr>
              <a:t>  = </a:t>
            </a:r>
            <a:r>
              <a:rPr lang="el-GR" sz="4000" dirty="0" smtClean="0">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d</a:t>
            </a:r>
            <a:r>
              <a:rPr lang="en-US" sz="4000" i="1" baseline="30000" dirty="0" smtClean="0">
                <a:solidFill>
                  <a:schemeClr val="tx1"/>
                </a:solidFill>
                <a:latin typeface="Cambria Math" pitchFamily="18" charset="0"/>
                <a:ea typeface="Cambria Math" pitchFamily="18" charset="0"/>
                <a:cs typeface="Times New Roman" pitchFamily="18" charset="0"/>
              </a:rPr>
              <a:t>2</a:t>
            </a:r>
            <a:r>
              <a:rPr lang="en-US" sz="4000" i="1" dirty="0" smtClean="0">
                <a:solidFill>
                  <a:schemeClr val="tx1"/>
                </a:solidFill>
                <a:latin typeface="Cambria Math" pitchFamily="18" charset="0"/>
                <a:ea typeface="Cambria Math" pitchFamily="18" charset="0"/>
                <a:cs typeface="Times New Roman" pitchFamily="18" charset="0"/>
              </a:rPr>
              <a:t> </a:t>
            </a:r>
            <a:r>
              <a:rPr lang="en-US" sz="4000" b="1" dirty="0" smtClean="0">
                <a:solidFill>
                  <a:schemeClr val="tx1"/>
                </a:solidFill>
                <a:latin typeface="Cambria Math" pitchFamily="18" charset="0"/>
                <a:ea typeface="Cambria Math" pitchFamily="18" charset="0"/>
                <a:cs typeface="Times New Roman" pitchFamily="18" charset="0"/>
              </a:rPr>
              <a:t>I</a:t>
            </a:r>
            <a:r>
              <a:rPr lang="en-US" sz="4000" dirty="0" smtClean="0">
                <a:latin typeface="Cambria Math" pitchFamily="18" charset="0"/>
                <a:ea typeface="Cambria Math" pitchFamily="18" charset="0"/>
                <a:cs typeface="Times New Roman" pitchFamily="18" charset="0"/>
              </a:rPr>
              <a:t/>
            </a:r>
            <a:br>
              <a:rPr lang="en-US" sz="4000" dirty="0" smtClean="0">
                <a:latin typeface="Cambria Math" pitchFamily="18" charset="0"/>
                <a:ea typeface="Cambria Math" pitchFamily="18" charset="0"/>
                <a:cs typeface="Times New Roman" pitchFamily="18" charset="0"/>
              </a:rPr>
            </a:br>
            <a:r>
              <a:rPr lang="en-US" sz="4000" b="1" dirty="0" smtClean="0">
                <a:solidFill>
                  <a:schemeClr val="tx1"/>
                </a:solidFill>
                <a:latin typeface="Cambria Math" pitchFamily="18" charset="0"/>
                <a:ea typeface="Cambria Math" pitchFamily="18" charset="0"/>
                <a:cs typeface="Times New Roman" pitchFamily="18" charset="0"/>
              </a:rPr>
              <a:t> C</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dirty="0" smtClean="0">
                <a:latin typeface="Cambria Math" pitchFamily="18" charset="0"/>
                <a:ea typeface="Cambria Math" pitchFamily="18" charset="0"/>
                <a:cs typeface="Times New Roman" pitchFamily="18" charset="0"/>
              </a:rPr>
              <a:t>  = </a:t>
            </a:r>
            <a:r>
              <a:rPr lang="el-GR" sz="4000" dirty="0" smtClean="0">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i="1" baseline="30000" dirty="0" smtClean="0">
                <a:solidFill>
                  <a:schemeClr val="tx1"/>
                </a:solidFill>
                <a:latin typeface="Cambria Math" pitchFamily="18" charset="0"/>
                <a:ea typeface="Cambria Math" pitchFamily="18" charset="0"/>
                <a:cs typeface="Times New Roman" pitchFamily="18" charset="0"/>
              </a:rPr>
              <a:t>2</a:t>
            </a:r>
            <a:r>
              <a:rPr lang="en-US" sz="4000" i="1" dirty="0" smtClean="0">
                <a:solidFill>
                  <a:schemeClr val="tx1"/>
                </a:solidFill>
                <a:latin typeface="Cambria Math" pitchFamily="18" charset="0"/>
                <a:ea typeface="Cambria Math" pitchFamily="18" charset="0"/>
                <a:cs typeface="Times New Roman" pitchFamily="18" charset="0"/>
              </a:rPr>
              <a:t> </a:t>
            </a:r>
            <a:r>
              <a:rPr lang="en-US" sz="4000" b="1" dirty="0" smtClean="0">
                <a:solidFill>
                  <a:schemeClr val="tx1"/>
                </a:solidFill>
                <a:latin typeface="Cambria Math" pitchFamily="18" charset="0"/>
                <a:ea typeface="Cambria Math" pitchFamily="18" charset="0"/>
                <a:cs typeface="Times New Roman" pitchFamily="18" charset="0"/>
              </a:rPr>
              <a:t>I </a:t>
            </a:r>
            <a:r>
              <a:rPr lang="en-US" sz="3200" dirty="0" smtClean="0">
                <a:latin typeface="Cambria Math" pitchFamily="18" charset="0"/>
                <a:ea typeface="Cambria Math" pitchFamily="18" charset="0"/>
                <a:cs typeface="Times New Roman" pitchFamily="18" charset="0"/>
              </a:rPr>
              <a:t/>
            </a:r>
            <a:br>
              <a:rPr lang="en-US" sz="3200" dirty="0" smtClean="0">
                <a:latin typeface="Cambria Math" pitchFamily="18" charset="0"/>
                <a:ea typeface="Cambria Math" pitchFamily="18" charset="0"/>
                <a:cs typeface="Times New Roman" pitchFamily="18" charset="0"/>
              </a:rPr>
            </a:br>
            <a:endParaRPr lang="en-US" sz="32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238828" y="1722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I</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3" name="Double Bracket 12"/>
          <p:cNvSpPr/>
          <p:nvPr/>
        </p:nvSpPr>
        <p:spPr>
          <a:xfrm>
            <a:off x="2209800" y="1752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181600" y="17221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0</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16" name="Double Bracket 15"/>
          <p:cNvSpPr/>
          <p:nvPr/>
        </p:nvSpPr>
        <p:spPr>
          <a:xfrm>
            <a:off x="5105400" y="17526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3810000" y="1447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9" name="Title 1"/>
          <p:cNvSpPr>
            <a:spLocks noGrp="1"/>
          </p:cNvSpPr>
          <p:nvPr>
            <p:ph type="title"/>
          </p:nvPr>
        </p:nvSpPr>
        <p:spPr>
          <a:xfrm>
            <a:off x="0" y="-76200"/>
            <a:ext cx="9144000" cy="1143000"/>
          </a:xfrm>
        </p:spPr>
        <p:txBody>
          <a:bodyPr/>
          <a:lstStyle/>
          <a:p>
            <a:pPr lvl="0"/>
            <a:r>
              <a:rPr lang="en-US" sz="3200" b="1" dirty="0" smtClean="0">
                <a:latin typeface="Times New Roman" pitchFamily="18" charset="0"/>
                <a:cs typeface="Times New Roman" pitchFamily="18" charset="0"/>
              </a:rPr>
              <a:t>Fm</a:t>
            </a:r>
            <a:r>
              <a:rPr lang="en-US" sz="3200" dirty="0" smtClean="0">
                <a:latin typeface="Cambria Math"/>
                <a:ea typeface="Cambria Math"/>
                <a:cs typeface="Times New Roman" pitchFamily="18" charset="0"/>
              </a:rPr>
              <a:t>=</a:t>
            </a:r>
            <a:r>
              <a:rPr lang="en-US" sz="3200" b="1" dirty="0" smtClean="0">
                <a:latin typeface="Cambria Math"/>
                <a:ea typeface="Cambria Math"/>
                <a:cs typeface="Times New Roman" pitchFamily="18" charset="0"/>
              </a:rPr>
              <a:t>h</a:t>
            </a:r>
            <a:endParaRPr lang="en-US" sz="3200" dirty="0">
              <a:latin typeface="Times New Roman" pitchFamily="18" charset="0"/>
              <a:cs typeface="Times New Roman" pitchFamily="18" charset="0"/>
            </a:endParaRPr>
          </a:p>
        </p:txBody>
      </p:sp>
      <p:sp>
        <p:nvSpPr>
          <p:cNvPr id="20" name="Down Arrow 19"/>
          <p:cNvSpPr/>
          <p:nvPr/>
        </p:nvSpPr>
        <p:spPr>
          <a:xfrm>
            <a:off x="4038600" y="1143000"/>
            <a:ext cx="990600" cy="533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038600" y="5029200"/>
            <a:ext cx="990600" cy="533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bwMode="auto">
          <a:xfrm>
            <a:off x="0" y="40386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3" name="Title 1"/>
          <p:cNvSpPr txBox="1">
            <a:spLocks/>
          </p:cNvSpPr>
          <p:nvPr/>
        </p:nvSpPr>
        <p:spPr bwMode="auto">
          <a:xfrm>
            <a:off x="0" y="5715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smtClean="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l-GR" sz="3200" dirty="0" smtClean="0">
                <a:latin typeface="Cambria Math"/>
                <a:ea typeface="Cambria Math"/>
                <a:cs typeface="Times New Roman" pitchFamily="18" charset="0"/>
              </a:rPr>
              <a:t> σ</a:t>
            </a:r>
            <a:r>
              <a:rPr lang="en-US" sz="3200" i="1" baseline="-25000" dirty="0" smtClean="0">
                <a:latin typeface="Cambria Math" pitchFamily="18" charset="0"/>
                <a:ea typeface="Cambria Math" pitchFamily="18" charset="0"/>
                <a:cs typeface="Times New Roman" pitchFamily="18" charset="0"/>
              </a:rPr>
              <a:t>d</a:t>
            </a:r>
            <a:r>
              <a:rPr lang="en-US" sz="3200" b="1" dirty="0" smtClean="0">
                <a:latin typeface="Cambria Math" pitchFamily="18" charset="0"/>
                <a:ea typeface="Cambria Math" pitchFamily="18" charset="0"/>
                <a:cs typeface="Times New Roman" pitchFamily="18" charset="0"/>
              </a:rPr>
              <a:t>/</a:t>
            </a:r>
            <a:r>
              <a:rPr lang="el-GR" sz="3200" dirty="0" smtClean="0">
                <a:latin typeface="Cambria Math"/>
                <a:ea typeface="Cambria Math"/>
                <a:cs typeface="Times New Roman" pitchFamily="18" charset="0"/>
              </a:rPr>
              <a:t>σ</a:t>
            </a:r>
            <a:r>
              <a:rPr lang="en-US" sz="3200" i="1" baseline="-25000" dirty="0" smtClean="0">
                <a:latin typeface="Cambria Math" pitchFamily="18" charset="0"/>
                <a:ea typeface="Cambria Math" pitchFamily="18" charset="0"/>
                <a:cs typeface="Times New Roman" pitchFamily="18" charset="0"/>
              </a:rPr>
              <a:t>m</a:t>
            </a:r>
            <a:endParaRPr lang="en-US" sz="3200" b="1" dirty="0" smtClean="0">
              <a:latin typeface="Cambria Math" pitchFamily="18" charset="0"/>
              <a:ea typeface="Cambria Math" pitchFamily="18" charset="0"/>
            </a:endParaRPr>
          </a:p>
          <a:p>
            <a:pPr lvl="0" algn="ct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381000"/>
            <a:ext cx="9144000" cy="1143000"/>
          </a:xfrm>
        </p:spPr>
        <p:txBody>
          <a:bodyPr/>
          <a:lstStyle/>
          <a:p>
            <a:pPr lvl="0"/>
            <a:r>
              <a:rPr lang="en-US" sz="4000" dirty="0" smtClean="0">
                <a:latin typeface="Times New Roman" pitchFamily="18" charset="0"/>
                <a:ea typeface="Cambria Math" pitchFamily="18" charset="0"/>
                <a:cs typeface="Times New Roman" pitchFamily="18" charset="0"/>
              </a:rPr>
              <a:t>called “damped least squares”</a:t>
            </a:r>
            <a:endParaRPr lang="en-US" sz="4000" dirty="0">
              <a:latin typeface="Times New Roman" pitchFamily="18" charset="0"/>
              <a:ea typeface="Cambria Math" pitchFamily="18" charset="0"/>
              <a:cs typeface="Times New Roman" pitchFamily="18" charset="0"/>
            </a:endParaRPr>
          </a:p>
        </p:txBody>
      </p:sp>
      <p:sp>
        <p:nvSpPr>
          <p:cNvPr id="23" name="Title 1"/>
          <p:cNvSpPr txBox="1">
            <a:spLocks/>
          </p:cNvSpPr>
          <p:nvPr/>
        </p:nvSpPr>
        <p:spPr bwMode="auto">
          <a:xfrm>
            <a:off x="0" y="2286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smtClean="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l-GR" sz="3200" dirty="0" smtClean="0">
                <a:latin typeface="Cambria Math"/>
                <a:ea typeface="Cambria Math"/>
                <a:cs typeface="Times New Roman" pitchFamily="18" charset="0"/>
              </a:rPr>
              <a:t> σ</a:t>
            </a:r>
            <a:r>
              <a:rPr lang="en-US" sz="3200" i="1" baseline="-25000" dirty="0" smtClean="0">
                <a:latin typeface="Cambria Math" pitchFamily="18" charset="0"/>
                <a:ea typeface="Cambria Math" pitchFamily="18" charset="0"/>
                <a:cs typeface="Times New Roman" pitchFamily="18" charset="0"/>
              </a:rPr>
              <a:t>d</a:t>
            </a:r>
            <a:r>
              <a:rPr lang="en-US" sz="3200" b="1" dirty="0" smtClean="0">
                <a:latin typeface="Cambria Math" pitchFamily="18" charset="0"/>
                <a:ea typeface="Cambria Math" pitchFamily="18" charset="0"/>
                <a:cs typeface="Times New Roman" pitchFamily="18" charset="0"/>
              </a:rPr>
              <a:t>/</a:t>
            </a:r>
            <a:r>
              <a:rPr lang="el-GR" sz="3200" dirty="0" smtClean="0">
                <a:latin typeface="Cambria Math"/>
                <a:ea typeface="Cambria Math"/>
                <a:cs typeface="Times New Roman" pitchFamily="18" charset="0"/>
              </a:rPr>
              <a:t>σ</a:t>
            </a:r>
            <a:r>
              <a:rPr lang="en-US" sz="3200" i="1" baseline="-25000" dirty="0" smtClean="0">
                <a:latin typeface="Cambria Math" pitchFamily="18" charset="0"/>
                <a:ea typeface="Cambria Math" pitchFamily="18" charset="0"/>
                <a:cs typeface="Times New Roman" pitchFamily="18" charset="0"/>
              </a:rPr>
              <a:t>m</a:t>
            </a:r>
            <a:endParaRPr lang="en-US" sz="3200" b="1" dirty="0" smtClean="0">
              <a:latin typeface="Cambria Math" pitchFamily="18" charset="0"/>
              <a:ea typeface="Cambria Math" pitchFamily="18" charset="0"/>
            </a:endParaRPr>
          </a:p>
          <a:p>
            <a:pPr lvl="0" algn="ct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0" y="3810000"/>
            <a:ext cx="91440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n-US" sz="3200" dirty="0" smtClean="0">
                <a:latin typeface="Cambria Math"/>
                <a:ea typeface="Cambria Math"/>
                <a:cs typeface="Times New Roman" pitchFamily="18" charset="0"/>
              </a:rPr>
              <a:t>0:  </a:t>
            </a:r>
            <a:r>
              <a:rPr kumimoji="0" lang="en-US" sz="32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minimize the prediction error</a:t>
            </a:r>
          </a:p>
          <a:p>
            <a:pPr lvl="0" algn="ct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n-US" sz="3200" dirty="0" smtClean="0">
                <a:latin typeface="Cambria Math"/>
                <a:ea typeface="Cambria Math"/>
                <a:cs typeface="Times New Roman" pitchFamily="18" charset="0"/>
              </a:rPr>
              <a:t>:  </a:t>
            </a:r>
            <a:r>
              <a:rPr lang="en-US" sz="3200" kern="0" dirty="0" smtClean="0">
                <a:solidFill>
                  <a:schemeClr val="tx2"/>
                </a:solidFill>
                <a:latin typeface="Times New Roman" pitchFamily="18" charset="0"/>
                <a:ea typeface="Cambria Math" pitchFamily="18" charset="0"/>
                <a:cs typeface="Times New Roman" pitchFamily="18" charset="0"/>
              </a:rPr>
              <a:t>minimize the size of the model parameters</a:t>
            </a:r>
          </a:p>
          <a:p>
            <a:pPr lvl="0" algn="ctr"/>
            <a:r>
              <a:rPr lang="en-US" sz="3200" kern="0" dirty="0" smtClean="0">
                <a:solidFill>
                  <a:schemeClr val="tx2"/>
                </a:solidFill>
                <a:latin typeface="Cambria Math"/>
                <a:ea typeface="Cambria Math"/>
                <a:cs typeface="Times New Roman" pitchFamily="18" charset="0"/>
              </a:rPr>
              <a:t>0&lt;</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&lt;∞: minimize a combination of the two</a:t>
            </a:r>
            <a:endParaRPr kumimoji="0" lang="en-US" sz="32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0" y="1676400"/>
            <a:ext cx="9144000" cy="1905000"/>
          </a:xfrm>
        </p:spPr>
        <p:txBody>
          <a:bodyPr/>
          <a:lstStyle/>
          <a:p>
            <a:pPr lvl="0"/>
            <a:r>
              <a:rPr lang="en-US" sz="3200" dirty="0" smtClean="0">
                <a:latin typeface="Times New Roman" pitchFamily="18" charset="0"/>
                <a:ea typeface="Cambria Math" pitchFamily="18" charset="0"/>
                <a:cs typeface="Times New Roman" pitchFamily="18" charset="0"/>
              </a:rPr>
              <a:t>advantages:</a:t>
            </a:r>
            <a:br>
              <a:rPr lang="en-US" sz="3200" dirty="0" smtClean="0">
                <a:latin typeface="Times New Roman" pitchFamily="18" charset="0"/>
                <a:ea typeface="Cambria Math" pitchFamily="18" charset="0"/>
                <a:cs typeface="Times New Roman" pitchFamily="18" charset="0"/>
              </a:rPr>
            </a:br>
            <a:r>
              <a:rPr lang="en-US" sz="3200" dirty="0" smtClean="0">
                <a:latin typeface="Times New Roman" pitchFamily="18" charset="0"/>
                <a:ea typeface="Cambria Math" pitchFamily="18" charset="0"/>
                <a:cs typeface="Times New Roman" pitchFamily="18" charset="0"/>
              </a:rPr>
              <a:t>really easy to code</a:t>
            </a:r>
            <a:br>
              <a:rPr lang="en-US" sz="3200" dirty="0" smtClean="0">
                <a:latin typeface="Times New Roman" pitchFamily="18" charset="0"/>
                <a:ea typeface="Cambria Math" pitchFamily="18" charset="0"/>
                <a:cs typeface="Times New Roman" pitchFamily="18" charset="0"/>
              </a:rPr>
            </a:br>
            <a:r>
              <a:rPr lang="en-US" sz="3200" dirty="0" err="1" smtClean="0">
                <a:latin typeface="Courier New" pitchFamily="49" charset="0"/>
                <a:ea typeface="Cambria Math" pitchFamily="18" charset="0"/>
                <a:cs typeface="Courier New" pitchFamily="49" charset="0"/>
              </a:rPr>
              <a:t>mest</a:t>
            </a:r>
            <a:r>
              <a:rPr lang="en-US" sz="3200" dirty="0" smtClean="0">
                <a:latin typeface="Courier New" pitchFamily="49" charset="0"/>
                <a:ea typeface="Cambria Math" pitchFamily="18" charset="0"/>
                <a:cs typeface="Courier New" pitchFamily="49" charset="0"/>
              </a:rPr>
              <a:t> = (G’*G+(e^2)*eye(M))\(G’*d);</a:t>
            </a:r>
            <a:r>
              <a:rPr lang="en-US" sz="3200" dirty="0" smtClean="0">
                <a:latin typeface="Times New Roman" pitchFamily="18" charset="0"/>
                <a:ea typeface="Cambria Math" pitchFamily="18" charset="0"/>
                <a:cs typeface="Times New Roman" pitchFamily="18" charset="0"/>
              </a:rPr>
              <a:t/>
            </a:r>
            <a:br>
              <a:rPr lang="en-US" sz="3200" dirty="0" smtClean="0">
                <a:latin typeface="Times New Roman" pitchFamily="18" charset="0"/>
                <a:ea typeface="Cambria Math" pitchFamily="18" charset="0"/>
                <a:cs typeface="Times New Roman" pitchFamily="18" charset="0"/>
              </a:rPr>
            </a:br>
            <a:r>
              <a:rPr lang="en-US" sz="3200" dirty="0" smtClean="0">
                <a:latin typeface="Times New Roman" pitchFamily="18" charset="0"/>
                <a:ea typeface="Cambria Math" pitchFamily="18" charset="0"/>
                <a:cs typeface="Times New Roman" pitchFamily="18" charset="0"/>
              </a:rPr>
              <a:t>always works</a:t>
            </a:r>
            <a:endParaRPr lang="en-US" sz="3200" dirty="0">
              <a:latin typeface="Times New Roman" pitchFamily="18" charset="0"/>
              <a:ea typeface="Cambria Math" pitchFamily="18" charset="0"/>
              <a:cs typeface="Times New Roman" pitchFamily="18" charset="0"/>
            </a:endParaRPr>
          </a:p>
        </p:txBody>
      </p:sp>
      <p:sp>
        <p:nvSpPr>
          <p:cNvPr id="23" name="Title 1"/>
          <p:cNvSpPr txBox="1">
            <a:spLocks/>
          </p:cNvSpPr>
          <p:nvPr/>
        </p:nvSpPr>
        <p:spPr bwMode="auto">
          <a:xfrm>
            <a:off x="0" y="381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en-US" sz="3200" b="1" kern="0" dirty="0" smtClean="0">
                <a:solidFill>
                  <a:schemeClr val="tx2"/>
                </a:solidFill>
                <a:latin typeface="Cambria Math" pitchFamily="18" charset="0"/>
                <a:ea typeface="Cambria Math" pitchFamily="18" charset="0"/>
                <a:cs typeface="Times New Roman" pitchFamily="18" charset="0"/>
              </a:rPr>
              <a:t>m</a:t>
            </a:r>
            <a:r>
              <a:rPr lang="en-US" sz="3200" kern="0" dirty="0" smtClean="0">
                <a:solidFill>
                  <a:schemeClr val="tx2"/>
                </a:solidFill>
                <a:latin typeface="Cambria Math" pitchFamily="18" charset="0"/>
                <a:ea typeface="Cambria Math" pitchFamily="18" charset="0"/>
                <a:cs typeface="Times New Roman" pitchFamily="18" charset="0"/>
              </a:rPr>
              <a:t>=</a:t>
            </a:r>
            <a:r>
              <a:rPr lang="en-US" sz="3200" b="1" kern="0" dirty="0" smtClean="0">
                <a:solidFill>
                  <a:schemeClr val="tx2"/>
                </a:solidFill>
                <a:latin typeface="Cambria Math" pitchFamily="18" charset="0"/>
                <a:ea typeface="Cambria Math" pitchFamily="18" charset="0"/>
                <a:cs typeface="Times New Roman" pitchFamily="18" charset="0"/>
              </a:rPr>
              <a:t>[G</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 + </a:t>
            </a:r>
            <a:r>
              <a:rPr kumimoji="0" lang="el-GR" sz="320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ε</a:t>
            </a:r>
            <a:r>
              <a:rPr kumimoji="0" lang="en-US" sz="3200" i="0" u="none" strike="noStrike" kern="0" cap="none" spc="0" normalizeH="0" baseline="30000" noProof="0" dirty="0" smtClean="0">
                <a:ln>
                  <a:noFill/>
                </a:ln>
                <a:solidFill>
                  <a:schemeClr val="tx2"/>
                </a:solidFill>
                <a:effectLst/>
                <a:uLnTx/>
                <a:uFillTx/>
                <a:latin typeface="Cambria Math"/>
                <a:ea typeface="Cambria Math"/>
                <a:cs typeface="Times New Roman" pitchFamily="18" charset="0"/>
              </a:rPr>
              <a:t>2</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320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-1</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G</a:t>
            </a:r>
            <a:r>
              <a:rPr kumimoji="0" lang="en-US" sz="3200" b="1"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 </a:t>
            </a: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with </a:t>
            </a:r>
            <a:r>
              <a:rPr lang="el-GR" sz="3200" kern="0" dirty="0" smtClean="0">
                <a:solidFill>
                  <a:schemeClr val="tx2"/>
                </a:solidFill>
                <a:latin typeface="Cambria Math"/>
                <a:ea typeface="Cambria Math"/>
                <a:cs typeface="Times New Roman" pitchFamily="18" charset="0"/>
              </a:rPr>
              <a:t>ε</a:t>
            </a:r>
            <a:r>
              <a:rPr lang="en-US" sz="3200" kern="0" dirty="0" smtClean="0">
                <a:solidFill>
                  <a:schemeClr val="tx2"/>
                </a:solidFill>
                <a:latin typeface="Cambria Math"/>
                <a:ea typeface="Cambria Math"/>
                <a:cs typeface="Times New Roman" pitchFamily="18" charset="0"/>
              </a:rPr>
              <a:t>=</a:t>
            </a:r>
            <a:r>
              <a:rPr lang="el-GR" sz="3200" dirty="0" smtClean="0">
                <a:latin typeface="Cambria Math"/>
                <a:ea typeface="Cambria Math"/>
                <a:cs typeface="Times New Roman" pitchFamily="18" charset="0"/>
              </a:rPr>
              <a:t> σ</a:t>
            </a:r>
            <a:r>
              <a:rPr lang="en-US" sz="3200" i="1" baseline="-25000" dirty="0" smtClean="0">
                <a:latin typeface="Cambria Math" pitchFamily="18" charset="0"/>
                <a:ea typeface="Cambria Math" pitchFamily="18" charset="0"/>
                <a:cs typeface="Times New Roman" pitchFamily="18" charset="0"/>
              </a:rPr>
              <a:t>d</a:t>
            </a:r>
            <a:r>
              <a:rPr lang="en-US" sz="3200" b="1" dirty="0" smtClean="0">
                <a:latin typeface="Cambria Math" pitchFamily="18" charset="0"/>
                <a:ea typeface="Cambria Math" pitchFamily="18" charset="0"/>
                <a:cs typeface="Times New Roman" pitchFamily="18" charset="0"/>
              </a:rPr>
              <a:t>/</a:t>
            </a:r>
            <a:r>
              <a:rPr lang="el-GR" sz="3200" dirty="0" smtClean="0">
                <a:latin typeface="Cambria Math"/>
                <a:ea typeface="Cambria Math"/>
                <a:cs typeface="Times New Roman" pitchFamily="18" charset="0"/>
              </a:rPr>
              <a:t>σ</a:t>
            </a:r>
            <a:r>
              <a:rPr lang="en-US" sz="3200" i="1" baseline="-25000" dirty="0" smtClean="0">
                <a:latin typeface="Cambria Math" pitchFamily="18" charset="0"/>
                <a:ea typeface="Cambria Math" pitchFamily="18" charset="0"/>
                <a:cs typeface="Times New Roman" pitchFamily="18" charset="0"/>
              </a:rPr>
              <a:t>m</a:t>
            </a:r>
            <a:endParaRPr lang="en-US" sz="3200" b="1" dirty="0" smtClean="0">
              <a:latin typeface="Cambria Math" pitchFamily="18" charset="0"/>
              <a:ea typeface="Cambria Math" pitchFamily="18" charset="0"/>
            </a:endParaRPr>
          </a:p>
          <a:p>
            <a:pPr lvl="0" algn="ctr"/>
            <a:r>
              <a:rPr kumimoji="0" lang="en-US" sz="3200" b="1" i="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bwMode="auto">
          <a:xfrm>
            <a:off x="0" y="4419600"/>
            <a:ext cx="9144000" cy="1981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3200" kern="0" dirty="0" smtClean="0">
                <a:solidFill>
                  <a:schemeClr val="tx2"/>
                </a:solidFill>
                <a:latin typeface="Times New Roman" pitchFamily="18" charset="0"/>
                <a:ea typeface="Cambria Math"/>
                <a:cs typeface="Times New Roman" pitchFamily="18" charset="0"/>
              </a:rPr>
              <a:t>disadvantages:</a:t>
            </a:r>
          </a:p>
          <a:p>
            <a:pPr lvl="0" algn="ctr"/>
            <a:r>
              <a:rPr lang="en-US" sz="3200" kern="0" dirty="0" smtClean="0">
                <a:solidFill>
                  <a:schemeClr val="tx2"/>
                </a:solidFill>
                <a:latin typeface="Times New Roman" pitchFamily="18" charset="0"/>
                <a:ea typeface="Cambria Math"/>
                <a:cs typeface="Times New Roman" pitchFamily="18" charset="0"/>
              </a:rPr>
              <a:t>often need to determine </a:t>
            </a:r>
            <a:r>
              <a:rPr lang="el-GR" sz="3200" kern="0" dirty="0" smtClean="0">
                <a:solidFill>
                  <a:schemeClr val="tx2"/>
                </a:solidFill>
                <a:latin typeface="Times New Roman" pitchFamily="18" charset="0"/>
                <a:ea typeface="Cambria Math"/>
                <a:cs typeface="Times New Roman" pitchFamily="18" charset="0"/>
              </a:rPr>
              <a:t>ε</a:t>
            </a:r>
            <a:r>
              <a:rPr lang="en-US" sz="3200" kern="0" dirty="0" smtClean="0">
                <a:solidFill>
                  <a:schemeClr val="tx2"/>
                </a:solidFill>
                <a:latin typeface="Times New Roman" pitchFamily="18" charset="0"/>
                <a:ea typeface="Cambria Math"/>
                <a:cs typeface="Times New Roman" pitchFamily="18" charset="0"/>
              </a:rPr>
              <a:t> empirically</a:t>
            </a:r>
          </a:p>
          <a:p>
            <a:pPr lvl="0" algn="ctr"/>
            <a:r>
              <a:rPr kumimoji="0" lang="en-US" sz="3200" b="0" i="0" u="none" strike="noStrike" kern="0" cap="none" spc="0" normalizeH="0" baseline="0" noProof="0" dirty="0" smtClean="0">
                <a:ln>
                  <a:noFill/>
                </a:ln>
                <a:solidFill>
                  <a:schemeClr val="tx2"/>
                </a:solidFill>
                <a:effectLst/>
                <a:uLnTx/>
                <a:uFillTx/>
                <a:latin typeface="Times New Roman" pitchFamily="18" charset="0"/>
                <a:ea typeface="Cambria Math"/>
                <a:cs typeface="Times New Roman" pitchFamily="18" charset="0"/>
              </a:rPr>
              <a:t>prior </a:t>
            </a:r>
            <a:r>
              <a:rPr lang="en-US" sz="3200" kern="0" dirty="0" smtClean="0">
                <a:solidFill>
                  <a:schemeClr val="tx2"/>
                </a:solidFill>
                <a:latin typeface="Times New Roman" pitchFamily="18" charset="0"/>
                <a:ea typeface="Cambria Math"/>
                <a:cs typeface="Times New Roman" pitchFamily="18" charset="0"/>
              </a:rPr>
              <a:t>information that the model parameters are small not always sensible</a:t>
            </a:r>
            <a:endParaRPr kumimoji="0" lang="en-US" sz="32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sz="4800" dirty="0" smtClean="0">
                <a:latin typeface="Times New Roman" pitchFamily="18" charset="0"/>
                <a:cs typeface="Times New Roman" pitchFamily="18" charset="0"/>
              </a:rPr>
              <a:t>smoothness as prior information</a:t>
            </a:r>
            <a:endParaRPr lang="en-US" sz="4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use prior information to solve exemplary problems</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953000"/>
          </a:xfrm>
        </p:spPr>
        <p:txBody>
          <a:bodyPr/>
          <a:lstStyle/>
          <a:p>
            <a:r>
              <a:rPr lang="en-US" sz="4800" dirty="0" smtClean="0">
                <a:latin typeface="Times New Roman" pitchFamily="18" charset="0"/>
                <a:cs typeface="Times New Roman" pitchFamily="18" charset="0"/>
              </a:rPr>
              <a:t>model parameters represent the values of a function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i="1" dirty="0" smtClean="0">
                <a:latin typeface="Cambria Math" pitchFamily="18" charset="0"/>
                <a:ea typeface="Cambria Math" pitchFamily="18" charset="0"/>
                <a:cs typeface="Times New Roman" pitchFamily="18" charset="0"/>
              </a:rPr>
              <a:t>m(x)</a:t>
            </a:r>
            <a:br>
              <a:rPr lang="en-US" sz="4800" i="1" dirty="0" smtClean="0">
                <a:latin typeface="Cambria Math" pitchFamily="18" charset="0"/>
                <a:ea typeface="Cambria Math"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at equally spaced increments along the </a:t>
            </a:r>
            <a:r>
              <a:rPr lang="en-US" sz="4800" i="1" dirty="0" smtClean="0">
                <a:latin typeface="Times New Roman" pitchFamily="18" charset="0"/>
                <a:cs typeface="Times New Roman" pitchFamily="18" charset="0"/>
              </a:rPr>
              <a:t>x</a:t>
            </a:r>
            <a:r>
              <a:rPr lang="en-US" sz="4800" dirty="0" smtClean="0">
                <a:latin typeface="Times New Roman" pitchFamily="18" charset="0"/>
                <a:cs typeface="Times New Roman" pitchFamily="18" charset="0"/>
              </a:rPr>
              <a:t>-axis</a:t>
            </a:r>
            <a:endParaRPr lang="en-US" sz="4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latin typeface="Times New Roman" pitchFamily="18" charset="0"/>
                <a:cs typeface="Times New Roman" pitchFamily="18" charset="0"/>
              </a:rPr>
              <a:t>function approximated by its values at a sequence of </a:t>
            </a:r>
            <a:r>
              <a:rPr lang="en-US" i="1" dirty="0" err="1" smtClean="0">
                <a:latin typeface="Cambria Math" pitchFamily="18" charset="0"/>
                <a:ea typeface="Cambria Math" pitchFamily="18" charset="0"/>
                <a:cs typeface="Times New Roman" pitchFamily="18" charset="0"/>
              </a:rPr>
              <a:t>x</a:t>
            </a:r>
            <a:r>
              <a:rPr lang="en-US" dirty="0" err="1" smtClean="0">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sp>
        <p:nvSpPr>
          <p:cNvPr id="4" name="Freeform 3"/>
          <p:cNvSpPr/>
          <p:nvPr/>
        </p:nvSpPr>
        <p:spPr>
          <a:xfrm>
            <a:off x="1509486" y="23331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465943" y="21444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152400" y="2667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373256" y="34870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905000" y="32366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96886" y="28629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88772" y="26198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80658" y="24855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472544" y="24565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64430" y="256540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56316" y="27395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648202" y="294640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40088" y="31677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431974" y="33056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23860" y="33709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15746" y="32838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607632" y="31133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999518" y="28629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391400" y="25436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bwMode="auto">
          <a:xfrm>
            <a:off x="3505200" y="2057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9" name="Title 1"/>
          <p:cNvSpPr txBox="1">
            <a:spLocks/>
          </p:cNvSpPr>
          <p:nvPr/>
        </p:nvSpPr>
        <p:spPr bwMode="auto">
          <a:xfrm>
            <a:off x="4114800" y="2286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lang="en-US" sz="2800" i="1" kern="0" baseline="-25000" dirty="0" smtClean="0">
                <a:solidFill>
                  <a:schemeClr val="tx2"/>
                </a:solidFill>
                <a:latin typeface="Cambria Math" pitchFamily="18" charset="0"/>
                <a:ea typeface="Cambria Math" pitchFamily="18" charset="0"/>
                <a:cs typeface="Times New Roman" pitchFamily="18" charset="0"/>
              </a:rPr>
              <a:t>i+1</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33" name="Straight Connector 32"/>
          <p:cNvCxnSpPr/>
          <p:nvPr/>
        </p:nvCxnSpPr>
        <p:spPr>
          <a:xfrm rot="5400000" flipH="1" flipV="1">
            <a:off x="3204031" y="3352800"/>
            <a:ext cx="1436913" cy="2177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708400" y="3465286"/>
            <a:ext cx="1240971"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 name="Title 1"/>
          <p:cNvSpPr txBox="1">
            <a:spLocks/>
          </p:cNvSpPr>
          <p:nvPr/>
        </p:nvSpPr>
        <p:spPr bwMode="auto">
          <a:xfrm>
            <a:off x="3175002" y="3810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28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3733800" y="38100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smtClean="0">
                <a:solidFill>
                  <a:schemeClr val="tx2"/>
                </a:solidFill>
                <a:latin typeface="Cambria Math" pitchFamily="18" charset="0"/>
                <a:ea typeface="Cambria Math" pitchFamily="18" charset="0"/>
                <a:cs typeface="Times New Roman" pitchFamily="18" charset="0"/>
              </a:rPr>
              <a:t>i+1</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0" name="Right Brace 39"/>
          <p:cNvSpPr/>
          <p:nvPr/>
        </p:nvSpPr>
        <p:spPr>
          <a:xfrm rot="5400000">
            <a:off x="3944256" y="4457700"/>
            <a:ext cx="381000" cy="4572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itle 1"/>
          <p:cNvSpPr txBox="1">
            <a:spLocks/>
          </p:cNvSpPr>
          <p:nvPr/>
        </p:nvSpPr>
        <p:spPr bwMode="auto">
          <a:xfrm>
            <a:off x="3429000" y="4724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l-GR" sz="2800" b="0" i="1"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Δ</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42" name="Title 1"/>
          <p:cNvSpPr txBox="1">
            <a:spLocks/>
          </p:cNvSpPr>
          <p:nvPr/>
        </p:nvSpPr>
        <p:spPr bwMode="auto">
          <a:xfrm>
            <a:off x="228600" y="5715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6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Courier New" pitchFamily="49" charset="0"/>
              </a:rPr>
              <a:t>m(x</a:t>
            </a:r>
            <a:r>
              <a:rPr lang="en-US" sz="3600" i="1" kern="0" dirty="0" smtClean="0">
                <a:solidFill>
                  <a:schemeClr val="tx2"/>
                </a:solidFill>
                <a:latin typeface="Cambria Math" pitchFamily="18" charset="0"/>
                <a:ea typeface="Cambria Math" pitchFamily="18" charset="0"/>
                <a:cs typeface="Courier New" pitchFamily="49" charset="0"/>
              </a:rPr>
              <a:t>) → </a:t>
            </a:r>
            <a:r>
              <a:rPr lang="en-US" sz="3600" b="1" kern="0" dirty="0" smtClean="0">
                <a:solidFill>
                  <a:schemeClr val="tx2"/>
                </a:solidFill>
                <a:latin typeface="Cambria Math" pitchFamily="18" charset="0"/>
                <a:ea typeface="Cambria Math" pitchFamily="18" charset="0"/>
                <a:cs typeface="Courier New" pitchFamily="49" charset="0"/>
              </a:rPr>
              <a:t>m</a:t>
            </a:r>
            <a:r>
              <a:rPr lang="en-US" sz="3600" i="1" kern="0" dirty="0" smtClean="0">
                <a:solidFill>
                  <a:schemeClr val="tx2"/>
                </a:solidFill>
                <a:latin typeface="Cambria Math" pitchFamily="18" charset="0"/>
                <a:ea typeface="Cambria Math" pitchFamily="18" charset="0"/>
                <a:cs typeface="Courier New" pitchFamily="49" charset="0"/>
              </a:rPr>
              <a:t>=[m</a:t>
            </a:r>
            <a:r>
              <a:rPr lang="en-US" sz="3600" i="1" kern="0" baseline="-25000" dirty="0" smtClean="0">
                <a:solidFill>
                  <a:schemeClr val="tx2"/>
                </a:solidFill>
                <a:latin typeface="Cambria Math" pitchFamily="18" charset="0"/>
                <a:ea typeface="Cambria Math" pitchFamily="18" charset="0"/>
                <a:cs typeface="Courier New" pitchFamily="49" charset="0"/>
              </a:rPr>
              <a:t>1</a:t>
            </a:r>
            <a:r>
              <a:rPr lang="en-US" sz="3600" i="1" kern="0" dirty="0" smtClean="0">
                <a:solidFill>
                  <a:schemeClr val="tx2"/>
                </a:solidFill>
                <a:latin typeface="Cambria Math" pitchFamily="18" charset="0"/>
                <a:ea typeface="Cambria Math" pitchFamily="18" charset="0"/>
                <a:cs typeface="Courier New" pitchFamily="49" charset="0"/>
              </a:rPr>
              <a:t>, m</a:t>
            </a:r>
            <a:r>
              <a:rPr lang="en-US" sz="3600" i="1" kern="0" baseline="-25000" dirty="0" smtClean="0">
                <a:solidFill>
                  <a:schemeClr val="tx2"/>
                </a:solidFill>
                <a:latin typeface="Cambria Math" pitchFamily="18" charset="0"/>
                <a:ea typeface="Cambria Math" pitchFamily="18" charset="0"/>
                <a:cs typeface="Courier New" pitchFamily="49" charset="0"/>
              </a:rPr>
              <a:t>2</a:t>
            </a:r>
            <a:r>
              <a:rPr lang="en-US" sz="3600" i="1" kern="0" dirty="0" smtClean="0">
                <a:solidFill>
                  <a:schemeClr val="tx2"/>
                </a:solidFill>
                <a:latin typeface="Cambria Math" pitchFamily="18" charset="0"/>
                <a:ea typeface="Cambria Math" pitchFamily="18" charset="0"/>
                <a:cs typeface="Courier New" pitchFamily="49" charset="0"/>
              </a:rPr>
              <a:t>, m</a:t>
            </a:r>
            <a:r>
              <a:rPr lang="en-US" sz="3600" i="1" kern="0" baseline="-25000" dirty="0" smtClean="0">
                <a:solidFill>
                  <a:schemeClr val="tx2"/>
                </a:solidFill>
                <a:latin typeface="Cambria Math" pitchFamily="18" charset="0"/>
                <a:ea typeface="Cambria Math" pitchFamily="18" charset="0"/>
                <a:cs typeface="Courier New" pitchFamily="49" charset="0"/>
              </a:rPr>
              <a:t>3</a:t>
            </a:r>
            <a:r>
              <a:rPr lang="en-US" sz="3600" i="1" kern="0" dirty="0" smtClean="0">
                <a:solidFill>
                  <a:schemeClr val="tx2"/>
                </a:solidFill>
                <a:latin typeface="Cambria Math" pitchFamily="18" charset="0"/>
                <a:ea typeface="Cambria Math" pitchFamily="18" charset="0"/>
                <a:cs typeface="Courier New" pitchFamily="49" charset="0"/>
              </a:rPr>
              <a:t>, …, </a:t>
            </a:r>
            <a:r>
              <a:rPr lang="en-US" sz="3600" i="1" kern="0" dirty="0" err="1" smtClean="0">
                <a:solidFill>
                  <a:schemeClr val="tx2"/>
                </a:solidFill>
                <a:latin typeface="Cambria Math" pitchFamily="18" charset="0"/>
                <a:ea typeface="Cambria Math" pitchFamily="18" charset="0"/>
                <a:cs typeface="Courier New" pitchFamily="49" charset="0"/>
              </a:rPr>
              <a:t>m</a:t>
            </a:r>
            <a:r>
              <a:rPr lang="en-US" sz="3600" i="1" kern="0" baseline="-25000" dirty="0" err="1" smtClean="0">
                <a:solidFill>
                  <a:schemeClr val="tx2"/>
                </a:solidFill>
                <a:latin typeface="Cambria Math" pitchFamily="18" charset="0"/>
                <a:ea typeface="Cambria Math" pitchFamily="18" charset="0"/>
                <a:cs typeface="Courier New" pitchFamily="49" charset="0"/>
              </a:rPr>
              <a:t>M</a:t>
            </a:r>
            <a:r>
              <a:rPr lang="en-US" sz="3600" i="1" kern="0" dirty="0" smtClean="0">
                <a:solidFill>
                  <a:schemeClr val="tx2"/>
                </a:solidFill>
                <a:latin typeface="Cambria Math" pitchFamily="18" charset="0"/>
                <a:ea typeface="Cambria Math" pitchFamily="18" charset="0"/>
                <a:cs typeface="Courier New" pitchFamily="49" charset="0"/>
              </a:rPr>
              <a:t>]</a:t>
            </a:r>
            <a:r>
              <a:rPr lang="en-US" sz="3600" i="1" kern="0" baseline="30000" dirty="0" smtClean="0">
                <a:solidFill>
                  <a:schemeClr val="tx2"/>
                </a:solidFill>
                <a:latin typeface="Cambria Math" pitchFamily="18" charset="0"/>
                <a:ea typeface="Cambria Math" pitchFamily="18" charset="0"/>
                <a:cs typeface="Courier New" pitchFamily="49" charset="0"/>
              </a:rPr>
              <a:t>T</a:t>
            </a:r>
            <a:r>
              <a:rPr lang="en-US" sz="3600" i="1" kern="0" dirty="0" smtClean="0">
                <a:solidFill>
                  <a:schemeClr val="tx2"/>
                </a:solidFill>
                <a:latin typeface="Cambria Math" pitchFamily="18" charset="0"/>
                <a:ea typeface="Cambria Math" pitchFamily="18" charset="0"/>
                <a:cs typeface="Courier New" pitchFamily="49" charset="0"/>
              </a:rPr>
              <a:t> </a:t>
            </a:r>
            <a:endParaRPr kumimoji="0" lang="en-US" sz="36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Courier New" pitchFamily="49"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19800"/>
          </a:xfrm>
        </p:spPr>
        <p:txBody>
          <a:bodyPr/>
          <a:lstStyle/>
          <a:p>
            <a:r>
              <a:rPr lang="en-US" sz="4800" dirty="0" smtClean="0">
                <a:latin typeface="Times New Roman" pitchFamily="18" charset="0"/>
                <a:cs typeface="Times New Roman" pitchFamily="18" charset="0"/>
              </a:rPr>
              <a:t>rough function has large second derivative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 smooth function</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is one that is not rough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a smooth function has a small second derivative</a:t>
            </a:r>
            <a:endParaRPr lang="en-US" sz="4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latin typeface="Times New Roman" pitchFamily="18" charset="0"/>
                <a:cs typeface="Times New Roman" pitchFamily="18" charset="0"/>
              </a:rPr>
              <a:t>approximate expressions for second derivative</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15748" t="38723" r="15747" b="27604"/>
          <a:stretch>
            <a:fillRect/>
          </a:stretch>
        </p:blipFill>
        <p:spPr bwMode="auto">
          <a:xfrm>
            <a:off x="0" y="2438400"/>
            <a:ext cx="9060180" cy="3124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57086" y="28665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13543" y="26778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2098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220856" y="40204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752600" y="377008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4486" y="33963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36372" y="3153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8258" y="30189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20144" y="29899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030" y="309880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03916" y="3272976"/>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5802" y="3479802"/>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87688" y="37011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9574" y="38390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71460" y="39043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63346" y="38172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55232" y="36467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47118" y="33963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39000" y="30770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0" y="51816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2800" b="0" u="none" strike="noStrike" kern="0" cap="none" spc="0" normalizeH="0" baseline="0" noProof="0" dirty="0" err="1" smtClean="0">
                <a:ln>
                  <a:noFill/>
                </a:ln>
                <a:solidFill>
                  <a:schemeClr val="tx2"/>
                </a:solidFill>
                <a:effectLst/>
                <a:uLnTx/>
                <a:uFillTx/>
                <a:latin typeface="Times New Roman" pitchFamily="18" charset="0"/>
                <a:ea typeface="Cambria Math" pitchFamily="18" charset="0"/>
                <a:cs typeface="Times New Roman" pitchFamily="18" charset="0"/>
              </a:rPr>
              <a:t>-th</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row of </a:t>
            </a: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r>
              <a:rPr lang="el-GR" sz="2800" i="1" kern="0" dirty="0" smtClean="0">
                <a:solidFill>
                  <a:schemeClr val="tx2"/>
                </a:solidFill>
                <a:latin typeface="Cambria Math"/>
                <a:ea typeface="Cambria Math"/>
                <a:cs typeface="Times New Roman" pitchFamily="18" charset="0"/>
              </a:rPr>
              <a:t>Δ</a:t>
            </a:r>
            <a:r>
              <a:rPr lang="en-US" sz="2800" i="1" kern="0" dirty="0" smtClean="0">
                <a:solidFill>
                  <a:schemeClr val="tx2"/>
                </a:solidFill>
                <a:latin typeface="Cambria Math" pitchFamily="18" charset="0"/>
                <a:ea typeface="Cambria Math" pitchFamily="18" charset="0"/>
                <a:cs typeface="Times New Roman" pitchFamily="18" charset="0"/>
              </a:rPr>
              <a:t>x)</a:t>
            </a:r>
            <a:r>
              <a:rPr lang="en-US" sz="2800" i="1" kern="0" baseline="30000" dirty="0" smtClean="0">
                <a:solidFill>
                  <a:schemeClr val="tx2"/>
                </a:solidFill>
                <a:latin typeface="Cambria Math" pitchFamily="18" charset="0"/>
                <a:ea typeface="Cambria Math" pitchFamily="18" charset="0"/>
                <a:cs typeface="Times New Roman" pitchFamily="18" charset="0"/>
              </a:rPr>
              <a:t>-2 </a:t>
            </a:r>
            <a:r>
              <a:rPr lang="en-US" sz="2800" i="1" kern="0" dirty="0" smtClean="0">
                <a:solidFill>
                  <a:schemeClr val="tx2"/>
                </a:solidFill>
                <a:latin typeface="Cambria Math" pitchFamily="18" charset="0"/>
                <a:ea typeface="Cambria Math" pitchFamily="18" charset="0"/>
                <a:cs typeface="Times New Roman" pitchFamily="18" charset="0"/>
              </a:rPr>
              <a:t>[ 0, 0, 0, … 0, 1, -2, 1, 0, …. 0, 0, 0]</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3421746" y="4343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err="1" smtClean="0">
                <a:solidFill>
                  <a:schemeClr val="tx2"/>
                </a:solidFill>
                <a:latin typeface="Cambria Math" pitchFamily="18" charset="0"/>
                <a:ea typeface="Cambria Math" pitchFamily="18" charset="0"/>
                <a:cs typeface="Times New Roman" pitchFamily="18" charset="0"/>
              </a:rPr>
              <a:t>i</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a:endCxn id="14" idx="0"/>
          </p:cNvCxnSpPr>
          <p:nvPr/>
        </p:nvCxnSpPr>
        <p:spPr>
          <a:xfrm rot="5400000" flipH="1" flipV="1">
            <a:off x="3525159" y="3917043"/>
            <a:ext cx="1299024" cy="1089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096000" y="6096000"/>
            <a:ext cx="457200" cy="1588"/>
          </a:xfrm>
          <a:prstGeom prst="straightConnector1">
            <a:avLst/>
          </a:pr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itle 1"/>
          <p:cNvSpPr txBox="1">
            <a:spLocks/>
          </p:cNvSpPr>
          <p:nvPr/>
        </p:nvSpPr>
        <p:spPr bwMode="auto">
          <a:xfrm>
            <a:off x="5562600" y="6096000"/>
            <a:ext cx="16002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column </a:t>
            </a:r>
            <a:r>
              <a:rPr kumimoji="0" lang="en-US" sz="2000" b="0" i="1" u="none" strike="noStrike" kern="0" cap="none" spc="0" normalizeH="0" baseline="0" noProof="0" dirty="0" err="1" smtClean="0">
                <a:ln>
                  <a:noFill/>
                </a:ln>
                <a:solidFill>
                  <a:srgbClr val="FF0000"/>
                </a:solidFill>
                <a:effectLst/>
                <a:uLnTx/>
                <a:uFillTx/>
                <a:latin typeface="Cambria Math" pitchFamily="18" charset="0"/>
                <a:ea typeface="Cambria Math" pitchFamily="18" charset="0"/>
                <a:cs typeface="Times New Roman" pitchFamily="18" charset="0"/>
              </a:rPr>
              <a:t>i</a:t>
            </a:r>
            <a:endParaRPr kumimoji="0" lang="en-US" sz="20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42" name="Title 1"/>
          <p:cNvSpPr txBox="1">
            <a:spLocks/>
          </p:cNvSpPr>
          <p:nvPr/>
        </p:nvSpPr>
        <p:spPr bwMode="auto">
          <a:xfrm>
            <a:off x="304800" y="5867400"/>
            <a:ext cx="213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2</a:t>
            </a:r>
            <a:r>
              <a:rPr kumimoji="0" lang="en-US" sz="2000" b="0" i="0" u="none" strike="noStrike" kern="0" cap="none" spc="0" normalizeH="0" baseline="30000" noProof="0" dirty="0" smtClean="0">
                <a:ln>
                  <a:noFill/>
                </a:ln>
                <a:solidFill>
                  <a:srgbClr val="FF0000"/>
                </a:solidFill>
                <a:effectLst/>
                <a:uLnTx/>
                <a:uFillTx/>
                <a:latin typeface="Times New Roman" pitchFamily="18" charset="0"/>
                <a:ea typeface="+mj-ea"/>
                <a:cs typeface="Times New Roman" pitchFamily="18" charset="0"/>
              </a:rPr>
              <a:t>nd</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derivative at </a:t>
            </a:r>
            <a:r>
              <a:rPr kumimoji="0" lang="en-US" sz="2000" b="0"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x</a:t>
            </a:r>
            <a:r>
              <a:rPr kumimoji="0" lang="en-US" sz="2000" b="0" i="0"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i</a:t>
            </a:r>
            <a:endParaRPr kumimoji="0" lang="en-US" sz="20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3" name="Picture 2"/>
          <p:cNvPicPr>
            <a:picLocks noGrp="1" noChangeAspect="1" noChangeArrowheads="1"/>
          </p:cNvPicPr>
          <p:nvPr>
            <p:ph idx="1"/>
          </p:nvPr>
        </p:nvPicPr>
        <p:blipFill>
          <a:blip r:embed="rId3" cstate="print"/>
          <a:srcRect l="57808" t="60077" r="15747" b="27604"/>
          <a:stretch>
            <a:fillRect/>
          </a:stretch>
        </p:blipFill>
        <p:spPr bwMode="auto">
          <a:xfrm>
            <a:off x="3665220" y="457200"/>
            <a:ext cx="3497580" cy="1143000"/>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l="15748" t="60077" r="74457" b="27604"/>
          <a:stretch>
            <a:fillRect/>
          </a:stretch>
        </p:blipFill>
        <p:spPr bwMode="auto">
          <a:xfrm>
            <a:off x="2217420" y="457200"/>
            <a:ext cx="1295400" cy="1143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lstStyle/>
          <a:p>
            <a:r>
              <a:rPr lang="en-US" dirty="0" smtClean="0">
                <a:latin typeface="Times New Roman" pitchFamily="18" charset="0"/>
                <a:cs typeface="Times New Roman" pitchFamily="18" charset="0"/>
              </a:rPr>
              <a:t>what to do about </a:t>
            </a:r>
            <a:r>
              <a:rPr lang="en-US" dirty="0" smtClean="0">
                <a:latin typeface="Cambria Math" pitchFamily="18" charset="0"/>
                <a:ea typeface="Cambria Math" pitchFamily="18" charset="0"/>
                <a:cs typeface="Times New Roman" pitchFamily="18" charset="0"/>
              </a:rPr>
              <a:t>m</a:t>
            </a:r>
            <a:r>
              <a:rPr lang="en-US" baseline="-25000" dirty="0" smtClean="0">
                <a:latin typeface="Cambria Math" pitchFamily="18" charset="0"/>
                <a:ea typeface="Cambria Math" pitchFamily="18" charset="0"/>
                <a:cs typeface="Times New Roman" pitchFamily="18" charset="0"/>
              </a:rPr>
              <a:t>1</a:t>
            </a:r>
            <a:r>
              <a:rPr lang="en-US" dirty="0" smtClean="0">
                <a:latin typeface="Times New Roman" pitchFamily="18" charset="0"/>
                <a:cs typeface="Times New Roman" pitchFamily="18" charset="0"/>
              </a:rPr>
              <a:t> and </a:t>
            </a:r>
            <a:r>
              <a:rPr lang="en-US" dirty="0" err="1" smtClean="0">
                <a:latin typeface="Cambria Math" pitchFamily="18" charset="0"/>
                <a:ea typeface="Cambria Math" pitchFamily="18" charset="0"/>
                <a:cs typeface="Times New Roman" pitchFamily="18" charset="0"/>
              </a:rPr>
              <a:t>m</a:t>
            </a:r>
            <a:r>
              <a:rPr lang="en-US" baseline="-25000" dirty="0" err="1"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not enough points for 2</a:t>
            </a:r>
            <a:r>
              <a:rPr lang="en-US" baseline="30000" dirty="0" smtClean="0">
                <a:latin typeface="Times New Roman" pitchFamily="18" charset="0"/>
                <a:cs typeface="Times New Roman" pitchFamily="18" charset="0"/>
              </a:rPr>
              <a:t>nd</a:t>
            </a:r>
            <a:r>
              <a:rPr lang="en-US" dirty="0" smtClean="0">
                <a:latin typeface="Times New Roman" pitchFamily="18" charset="0"/>
                <a:cs typeface="Times New Roman" pitchFamily="18" charset="0"/>
              </a:rPr>
              <a:t> derivative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two possibilities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 prior information for </a:t>
            </a:r>
            <a:r>
              <a:rPr lang="en-US" dirty="0" smtClean="0">
                <a:latin typeface="Cambria Math" pitchFamily="18" charset="0"/>
                <a:ea typeface="Cambria Math" pitchFamily="18" charset="0"/>
                <a:cs typeface="Times New Roman" pitchFamily="18" charset="0"/>
              </a:rPr>
              <a:t>m</a:t>
            </a:r>
            <a:r>
              <a:rPr lang="en-US" baseline="-25000" dirty="0" smtClean="0">
                <a:latin typeface="Cambria Math" pitchFamily="18" charset="0"/>
                <a:ea typeface="Cambria Math" pitchFamily="18" charset="0"/>
                <a:cs typeface="Times New Roman" pitchFamily="18" charset="0"/>
              </a:rPr>
              <a:t>1</a:t>
            </a:r>
            <a:r>
              <a:rPr lang="en-US" dirty="0" smtClean="0">
                <a:latin typeface="Times New Roman" pitchFamily="18" charset="0"/>
                <a:cs typeface="Times New Roman" pitchFamily="18" charset="0"/>
              </a:rPr>
              <a:t> and </a:t>
            </a:r>
            <a:r>
              <a:rPr lang="en-US" dirty="0" err="1" smtClean="0">
                <a:latin typeface="Cambria Math" pitchFamily="18" charset="0"/>
                <a:ea typeface="Cambria Math" pitchFamily="18" charset="0"/>
                <a:cs typeface="Times New Roman" pitchFamily="18" charset="0"/>
              </a:rPr>
              <a:t>m</a:t>
            </a:r>
            <a:r>
              <a:rPr lang="en-US" baseline="-25000" dirty="0" err="1" smtClean="0">
                <a:latin typeface="Cambria Math" pitchFamily="18" charset="0"/>
                <a:ea typeface="Cambria Math" pitchFamily="18" charset="0"/>
                <a:cs typeface="Times New Roman" pitchFamily="18" charset="0"/>
              </a:rPr>
              <a:t>M</a:t>
            </a:r>
            <a:r>
              <a:rPr lang="en-US" baseline="-25000"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 about flatness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(first derivative)</a:t>
            </a:r>
            <a:endParaRPr lang="en-US"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1357086" y="2866571"/>
            <a:ext cx="6241143" cy="1465943"/>
          </a:xfrm>
          <a:custGeom>
            <a:avLst/>
            <a:gdLst>
              <a:gd name="connsiteX0" fmla="*/ 0 w 6241143"/>
              <a:gd name="connsiteY0" fmla="*/ 1465943 h 1465943"/>
              <a:gd name="connsiteX1" fmla="*/ 1828800 w 6241143"/>
              <a:gd name="connsiteY1" fmla="*/ 188686 h 1465943"/>
              <a:gd name="connsiteX2" fmla="*/ 4368800 w 6241143"/>
              <a:gd name="connsiteY2" fmla="*/ 1103086 h 1465943"/>
              <a:gd name="connsiteX3" fmla="*/ 6241143 w 6241143"/>
              <a:gd name="connsiteY3" fmla="*/ 0 h 1465943"/>
            </a:gdLst>
            <a:ahLst/>
            <a:cxnLst>
              <a:cxn ang="0">
                <a:pos x="connsiteX0" y="connsiteY0"/>
              </a:cxn>
              <a:cxn ang="0">
                <a:pos x="connsiteX1" y="connsiteY1"/>
              </a:cxn>
              <a:cxn ang="0">
                <a:pos x="connsiteX2" y="connsiteY2"/>
              </a:cxn>
              <a:cxn ang="0">
                <a:pos x="connsiteX3" y="connsiteY3"/>
              </a:cxn>
            </a:cxnLst>
            <a:rect l="l" t="t" r="r" b="b"/>
            <a:pathLst>
              <a:path w="6241143" h="1465943">
                <a:moveTo>
                  <a:pt x="0" y="1465943"/>
                </a:moveTo>
                <a:cubicBezTo>
                  <a:pt x="550333" y="857552"/>
                  <a:pt x="1100667" y="249162"/>
                  <a:pt x="1828800" y="188686"/>
                </a:cubicBezTo>
                <a:cubicBezTo>
                  <a:pt x="2556933" y="128210"/>
                  <a:pt x="3633410" y="1134534"/>
                  <a:pt x="4368800" y="1103086"/>
                </a:cubicBezTo>
                <a:cubicBezTo>
                  <a:pt x="5104191" y="1071638"/>
                  <a:pt x="5672667" y="535819"/>
                  <a:pt x="6241143"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313543" y="2677885"/>
            <a:ext cx="6458857" cy="1741715"/>
          </a:xfrm>
          <a:custGeom>
            <a:avLst/>
            <a:gdLst>
              <a:gd name="connsiteX0" fmla="*/ 14514 w 6458857"/>
              <a:gd name="connsiteY0" fmla="*/ 0 h 1741715"/>
              <a:gd name="connsiteX1" fmla="*/ 0 w 6458857"/>
              <a:gd name="connsiteY1" fmla="*/ 1741715 h 1741715"/>
              <a:gd name="connsiteX2" fmla="*/ 6458857 w 6458857"/>
              <a:gd name="connsiteY2" fmla="*/ 1741715 h 1741715"/>
            </a:gdLst>
            <a:ahLst/>
            <a:cxnLst>
              <a:cxn ang="0">
                <a:pos x="connsiteX0" y="connsiteY0"/>
              </a:cxn>
              <a:cxn ang="0">
                <a:pos x="connsiteX1" y="connsiteY1"/>
              </a:cxn>
              <a:cxn ang="0">
                <a:pos x="connsiteX2" y="connsiteY2"/>
              </a:cxn>
            </a:cxnLst>
            <a:rect l="l" t="t" r="r" b="b"/>
            <a:pathLst>
              <a:path w="6458857" h="1741715">
                <a:moveTo>
                  <a:pt x="14514" y="0"/>
                </a:moveTo>
                <a:lnTo>
                  <a:pt x="0" y="1741715"/>
                </a:lnTo>
                <a:lnTo>
                  <a:pt x="6458857" y="1741715"/>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0" y="22098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bwMode="auto">
          <a:xfrm>
            <a:off x="7220856" y="4020456"/>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r>
            <a:br>
              <a:rPr kumimoji="0" lang="en-US" sz="48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b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1752600" y="3770088"/>
            <a:ext cx="152400" cy="152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44486" y="3396342"/>
            <a:ext cx="152400" cy="152400"/>
          </a:xfrm>
          <a:prstGeom prst="ellipse">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36372" y="315323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28258" y="301897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20144" y="298995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712030" y="309880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103916" y="327297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95802" y="347980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87688" y="370114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279574" y="3839022"/>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71460" y="390433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63346" y="3817254"/>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455232" y="3646716"/>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47118" y="339634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239000" y="307704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1"/>
          <p:cNvSpPr txBox="1">
            <a:spLocks/>
          </p:cNvSpPr>
          <p:nvPr/>
        </p:nvSpPr>
        <p:spPr bwMode="auto">
          <a:xfrm>
            <a:off x="0" y="51816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first</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row of </a:t>
            </a: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r>
              <a:rPr lang="el-GR" sz="2800" i="1" kern="0" dirty="0" smtClean="0">
                <a:solidFill>
                  <a:schemeClr val="tx2"/>
                </a:solidFill>
                <a:latin typeface="Cambria Math"/>
                <a:ea typeface="Cambria Math"/>
                <a:cs typeface="Times New Roman" pitchFamily="18" charset="0"/>
              </a:rPr>
              <a:t>Δ</a:t>
            </a:r>
            <a:r>
              <a:rPr lang="en-US" sz="2800" i="1" kern="0" dirty="0" smtClean="0">
                <a:solidFill>
                  <a:schemeClr val="tx2"/>
                </a:solidFill>
                <a:latin typeface="Cambria Math" pitchFamily="18" charset="0"/>
                <a:ea typeface="Cambria Math" pitchFamily="18" charset="0"/>
                <a:cs typeface="Times New Roman" pitchFamily="18" charset="0"/>
              </a:rPr>
              <a:t>x)</a:t>
            </a:r>
            <a:r>
              <a:rPr lang="en-US" sz="2800" i="1" kern="0" baseline="30000" dirty="0" smtClean="0">
                <a:solidFill>
                  <a:schemeClr val="tx2"/>
                </a:solidFill>
                <a:latin typeface="Cambria Math" pitchFamily="18" charset="0"/>
                <a:ea typeface="Cambria Math" pitchFamily="18" charset="0"/>
                <a:cs typeface="Times New Roman" pitchFamily="18" charset="0"/>
              </a:rPr>
              <a:t>-1 </a:t>
            </a:r>
            <a:r>
              <a:rPr lang="en-US" sz="2800" i="1" kern="0" dirty="0" smtClean="0">
                <a:solidFill>
                  <a:schemeClr val="tx2"/>
                </a:solidFill>
                <a:latin typeface="Cambria Math" pitchFamily="18" charset="0"/>
                <a:ea typeface="Cambria Math" pitchFamily="18" charset="0"/>
                <a:cs typeface="Times New Roman" pitchFamily="18" charset="0"/>
              </a:rPr>
              <a:t>[ -1, 1, 0, … 0]</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9" name="Title 1"/>
          <p:cNvSpPr txBox="1">
            <a:spLocks/>
          </p:cNvSpPr>
          <p:nvPr/>
        </p:nvSpPr>
        <p:spPr bwMode="auto">
          <a:xfrm>
            <a:off x="1143000" y="4343400"/>
            <a:ext cx="14478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x</a:t>
            </a:r>
            <a:r>
              <a:rPr lang="en-US" sz="2800" i="1" kern="0" baseline="-25000" dirty="0" smtClean="0">
                <a:solidFill>
                  <a:schemeClr val="tx2"/>
                </a:solidFill>
                <a:latin typeface="Cambria Math" pitchFamily="18" charset="0"/>
                <a:ea typeface="Cambria Math" pitchFamily="18" charset="0"/>
                <a:cs typeface="Times New Roman" pitchFamily="18" charset="0"/>
              </a:rPr>
              <a:t>1</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cxnSp>
        <p:nvCxnSpPr>
          <p:cNvPr id="30" name="Straight Connector 29"/>
          <p:cNvCxnSpPr/>
          <p:nvPr/>
        </p:nvCxnSpPr>
        <p:spPr>
          <a:xfrm rot="5400000" flipH="1" flipV="1">
            <a:off x="1476831" y="4154716"/>
            <a:ext cx="711196" cy="725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bwMode="auto">
          <a:xfrm>
            <a:off x="1676400" y="5791200"/>
            <a:ext cx="2133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1st derivative at </a:t>
            </a:r>
            <a:r>
              <a:rPr kumimoji="0" lang="en-US" sz="2000" b="0"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x</a:t>
            </a:r>
            <a:r>
              <a:rPr kumimoji="0" lang="en-US" sz="2000" b="0" i="0" u="none" strike="noStrike" kern="0" cap="none" spc="0" normalizeH="0" baseline="-25000" noProof="0" dirty="0" smtClean="0">
                <a:ln>
                  <a:noFill/>
                </a:ln>
                <a:solidFill>
                  <a:srgbClr val="FF0000"/>
                </a:solidFill>
                <a:effectLst/>
                <a:uLnTx/>
                <a:uFillTx/>
                <a:latin typeface="Cambria Math" pitchFamily="18" charset="0"/>
                <a:ea typeface="Cambria Math" pitchFamily="18" charset="0"/>
                <a:cs typeface="Times New Roman" pitchFamily="18" charset="0"/>
              </a:rPr>
              <a:t>1</a:t>
            </a:r>
            <a:endParaRPr kumimoji="0" lang="en-US" sz="2000" b="0" i="1" u="none" strike="noStrike" kern="0" cap="none" spc="0" normalizeH="0" baseline="-25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43" name="Picture 2"/>
          <p:cNvPicPr>
            <a:picLocks noGrp="1" noChangeAspect="1" noChangeArrowheads="1"/>
          </p:cNvPicPr>
          <p:nvPr>
            <p:ph idx="1"/>
          </p:nvPr>
        </p:nvPicPr>
        <p:blipFill>
          <a:blip r:embed="rId3" cstate="print"/>
          <a:srcRect l="55503" t="42831" r="30669" b="45672"/>
          <a:stretch>
            <a:fillRect/>
          </a:stretch>
        </p:blipFill>
        <p:spPr bwMode="auto">
          <a:xfrm>
            <a:off x="4038600" y="1066800"/>
            <a:ext cx="1828800" cy="1066800"/>
          </a:xfrm>
          <a:prstGeom prst="rect">
            <a:avLst/>
          </a:prstGeom>
          <a:noFill/>
          <a:ln w="9525">
            <a:noFill/>
            <a:miter lim="800000"/>
            <a:headEnd/>
            <a:tailEnd/>
          </a:ln>
        </p:spPr>
      </p:pic>
      <p:pic>
        <p:nvPicPr>
          <p:cNvPr id="44" name="Picture 2"/>
          <p:cNvPicPr>
            <a:picLocks noChangeAspect="1" noChangeArrowheads="1"/>
          </p:cNvPicPr>
          <p:nvPr/>
        </p:nvPicPr>
        <p:blipFill>
          <a:blip r:embed="rId3" cstate="print"/>
          <a:srcRect l="28424" t="42830" r="63510" b="46493"/>
          <a:stretch>
            <a:fillRect/>
          </a:stretch>
        </p:blipFill>
        <p:spPr bwMode="auto">
          <a:xfrm>
            <a:off x="2819400" y="1066800"/>
            <a:ext cx="1066800" cy="9906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949" t="35356" r="18241" b="19186"/>
          <a:stretch>
            <a:fillRect/>
          </a:stretch>
        </p:blipFill>
        <p:spPr bwMode="auto">
          <a:xfrm>
            <a:off x="67733" y="1828800"/>
            <a:ext cx="9076267" cy="3657600"/>
          </a:xfrm>
          <a:prstGeom prst="rect">
            <a:avLst/>
          </a:prstGeom>
          <a:noFill/>
          <a:ln w="9525">
            <a:noFill/>
            <a:miter lim="800000"/>
            <a:headEnd/>
            <a:tailEnd/>
          </a:ln>
        </p:spPr>
      </p:pic>
      <p:sp>
        <p:nvSpPr>
          <p:cNvPr id="5" name="Title 1"/>
          <p:cNvSpPr txBox="1">
            <a:spLocks/>
          </p:cNvSpPr>
          <p:nvPr/>
        </p:nvSpPr>
        <p:spPr bwMode="auto">
          <a:xfrm>
            <a:off x="0" y="304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“smooth interior” / “flat ends” version</a:t>
            </a:r>
            <a:r>
              <a:rPr kumimoji="0" lang="en-US" sz="2800" b="0"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of </a:t>
            </a:r>
            <a:r>
              <a:rPr kumimoji="0" lang="en-US" sz="2800" b="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Hm</a:t>
            </a:r>
            <a:r>
              <a:rPr kumimoji="0" lang="en-US" sz="28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endParaRPr kumimoji="0" lang="en-US" sz="4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0" y="5791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480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20457" y="5791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72857" y="59436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05857" y="38862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01457" y="5410200"/>
            <a:ext cx="590550" cy="707886"/>
          </a:xfrm>
          <a:prstGeom prst="rect">
            <a:avLst/>
          </a:prstGeom>
          <a:noFill/>
        </p:spPr>
        <p:txBody>
          <a:bodyPr wrap="square" rtlCol="0">
            <a:spAutoFit/>
          </a:bodyPr>
          <a:lstStyle/>
          <a:p>
            <a:r>
              <a:rPr lang="en-US" sz="4000" i="1" dirty="0" smtClean="0">
                <a:latin typeface="Times New Roman" pitchFamily="18" charset="0"/>
                <a:cs typeface="Times New Roman" pitchFamily="18" charset="0"/>
              </a:rPr>
              <a:t>x</a:t>
            </a:r>
            <a:endParaRPr lang="en-US" sz="4000" i="1" dirty="0">
              <a:latin typeface="Times New Roman" pitchFamily="18" charset="0"/>
              <a:cs typeface="Times New Roman" pitchFamily="18" charset="0"/>
            </a:endParaRPr>
          </a:p>
        </p:txBody>
      </p:sp>
      <p:sp>
        <p:nvSpPr>
          <p:cNvPr id="9" name="TextBox 8"/>
          <p:cNvSpPr txBox="1"/>
          <p:nvPr/>
        </p:nvSpPr>
        <p:spPr>
          <a:xfrm rot="16200000">
            <a:off x="602501" y="3417958"/>
            <a:ext cx="3276601" cy="707886"/>
          </a:xfrm>
          <a:prstGeom prst="rect">
            <a:avLst/>
          </a:prstGeom>
          <a:noFill/>
        </p:spPr>
        <p:txBody>
          <a:bodyPr wrap="square" rtlCol="0">
            <a:spAutoFit/>
          </a:bodyPr>
          <a:lstStyle/>
          <a:p>
            <a:pPr algn="ctr"/>
            <a:r>
              <a:rPr lang="en-US" sz="4000" i="1" dirty="0" smtClean="0">
                <a:latin typeface="Cambria Math" pitchFamily="18" charset="0"/>
                <a:ea typeface="Cambria Math" pitchFamily="18" charset="0"/>
                <a:cs typeface="Times New Roman" pitchFamily="18" charset="0"/>
              </a:rPr>
              <a:t>m = d</a:t>
            </a:r>
            <a:endParaRPr lang="en-US" sz="4000" i="1" dirty="0">
              <a:latin typeface="Cambria Math" pitchFamily="18" charset="0"/>
              <a:ea typeface="Cambria Math" pitchFamily="18" charset="0"/>
              <a:cs typeface="Times New Roman" pitchFamily="18" charset="0"/>
            </a:endParaRPr>
          </a:p>
        </p:txBody>
      </p:sp>
      <p:sp>
        <p:nvSpPr>
          <p:cNvPr id="12" name="Freeform 11"/>
          <p:cNvSpPr/>
          <p:nvPr/>
        </p:nvSpPr>
        <p:spPr>
          <a:xfrm>
            <a:off x="2721428" y="2133600"/>
            <a:ext cx="4136572" cy="3265714"/>
          </a:xfrm>
          <a:custGeom>
            <a:avLst/>
            <a:gdLst>
              <a:gd name="connsiteX0" fmla="*/ 0 w 4136572"/>
              <a:gd name="connsiteY0" fmla="*/ 0 h 3265714"/>
              <a:gd name="connsiteX1" fmla="*/ 0 w 4136572"/>
              <a:gd name="connsiteY1" fmla="*/ 3265714 h 3265714"/>
              <a:gd name="connsiteX2" fmla="*/ 4136572 w 4136572"/>
              <a:gd name="connsiteY2" fmla="*/ 3265714 h 3265714"/>
            </a:gdLst>
            <a:ahLst/>
            <a:cxnLst>
              <a:cxn ang="0">
                <a:pos x="connsiteX0" y="connsiteY0"/>
              </a:cxn>
              <a:cxn ang="0">
                <a:pos x="connsiteX1" y="connsiteY1"/>
              </a:cxn>
              <a:cxn ang="0">
                <a:pos x="connsiteX2" y="connsiteY2"/>
              </a:cxn>
            </a:cxnLst>
            <a:rect l="l" t="t" r="r" b="b"/>
            <a:pathLst>
              <a:path w="4136572" h="3265714">
                <a:moveTo>
                  <a:pt x="0" y="0"/>
                </a:moveTo>
                <a:lnTo>
                  <a:pt x="0" y="3265714"/>
                </a:lnTo>
                <a:lnTo>
                  <a:pt x="4136572" y="3265714"/>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2739344" y="345519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25571" y="298631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618139" y="359943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98144" y="294912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06486" y="311694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69695" y="304527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205616" y="289355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993571" y="300082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501924" y="416072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74457" y="4499428"/>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72857" y="449217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56164" y="432196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070237" y="4475049"/>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831659" y="4093822"/>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760900" y="393076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14143" y="444137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966392" y="42490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968535" y="3096532"/>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27600" y="32076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872264" y="330438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630057" y="389708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123542" y="289560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582682" y="412432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477000" y="4292600"/>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931886" y="3050268"/>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894842" y="408588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827711" y="3940515"/>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71811" y="381510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522685" y="3207657"/>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88428" y="3015343"/>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32400" y="2884714"/>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49549" y="4077381"/>
            <a:ext cx="116114" cy="11611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itle 1"/>
          <p:cNvSpPr txBox="1">
            <a:spLocks/>
          </p:cNvSpPr>
          <p:nvPr/>
        </p:nvSpPr>
        <p:spPr bwMode="auto">
          <a:xfrm>
            <a:off x="0" y="0"/>
            <a:ext cx="91440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kern="0" dirty="0" smtClean="0">
                <a:solidFill>
                  <a:schemeClr val="tx2"/>
                </a:solidFill>
                <a:latin typeface="Times New Roman" pitchFamily="18" charset="0"/>
                <a:ea typeface="Cambria Math" pitchFamily="18" charset="0"/>
                <a:cs typeface="Times New Roman" pitchFamily="18" charset="0"/>
              </a:rPr>
              <a:t>example </a:t>
            </a:r>
            <a:r>
              <a:rPr kumimoji="0" lang="en-US" sz="40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problem</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t>
            </a:r>
          </a:p>
          <a:p>
            <a:pPr lvl="0" algn="ctr"/>
            <a:r>
              <a:rPr lang="en-US" sz="2800" kern="0" dirty="0" smtClean="0">
                <a:solidFill>
                  <a:schemeClr val="tx2"/>
                </a:solidFill>
                <a:latin typeface="Times New Roman" pitchFamily="18" charset="0"/>
                <a:ea typeface="Cambria Math" pitchFamily="18" charset="0"/>
                <a:cs typeface="Times New Roman" pitchFamily="18" charset="0"/>
              </a:rPr>
              <a:t>to </a:t>
            </a: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fill</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in the missing model parameters so that</a:t>
            </a:r>
          </a:p>
          <a:p>
            <a:pPr lvl="0" algn="ctr"/>
            <a:r>
              <a:rPr lang="en-US" sz="2800" i="0" kern="0" baseline="0" dirty="0" smtClean="0">
                <a:solidFill>
                  <a:schemeClr val="tx2"/>
                </a:solidFill>
                <a:latin typeface="Times New Roman" pitchFamily="18" charset="0"/>
                <a:ea typeface="Cambria Math" pitchFamily="18" charset="0"/>
                <a:cs typeface="Times New Roman" pitchFamily="18" charset="0"/>
              </a:rPr>
              <a:t>the</a:t>
            </a:r>
            <a:r>
              <a:rPr lang="en-US" sz="2800" i="0" kern="0" dirty="0" smtClean="0">
                <a:solidFill>
                  <a:schemeClr val="tx2"/>
                </a:solidFill>
                <a:latin typeface="Times New Roman" pitchFamily="18" charset="0"/>
                <a:ea typeface="Cambria Math" pitchFamily="18" charset="0"/>
                <a:cs typeface="Times New Roman" pitchFamily="18" charset="0"/>
              </a:rPr>
              <a:t> resulting curve is smooth</a:t>
            </a:r>
            <a:endParaRPr kumimoji="0" lang="en-US" sz="48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676400"/>
          </a:xfrm>
        </p:spPr>
        <p:txBody>
          <a:bodyPr/>
          <a:lstStyle/>
          <a:p>
            <a:r>
              <a:rPr lang="en-US" dirty="0" smtClean="0">
                <a:latin typeface="Times New Roman" pitchFamily="18" charset="0"/>
                <a:ea typeface="Cambria Math" pitchFamily="18" charset="0"/>
                <a:cs typeface="Times New Roman" pitchFamily="18" charset="0"/>
              </a:rPr>
              <a:t>the model parameters, </a:t>
            </a:r>
            <a:r>
              <a:rPr lang="en-US" b="1" dirty="0" smtClean="0">
                <a:latin typeface="Cambria Math" pitchFamily="18" charset="0"/>
                <a:ea typeface="Cambria Math" pitchFamily="18" charset="0"/>
                <a:cs typeface="Times New Roman" pitchFamily="18" charset="0"/>
              </a:rPr>
              <a:t>m</a:t>
            </a:r>
            <a:br>
              <a:rPr lang="en-US" b="1" dirty="0" smtClean="0">
                <a:latin typeface="Cambria Math"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an ordered list of all model parameters</a:t>
            </a:r>
            <a:endParaRPr lang="en-US" dirty="0">
              <a:latin typeface="Times New Roman" pitchFamily="18" charset="0"/>
              <a:ea typeface="Cambria Math" pitchFamily="18" charset="0"/>
              <a:cs typeface="Times New Roman" pitchFamily="18" charset="0"/>
            </a:endParaRPr>
          </a:p>
        </p:txBody>
      </p:sp>
      <p:graphicFrame>
        <p:nvGraphicFramePr>
          <p:cNvPr id="5" name="Table 4"/>
          <p:cNvGraphicFramePr>
            <a:graphicFrameLocks noGrp="1"/>
          </p:cNvGraphicFramePr>
          <p:nvPr/>
        </p:nvGraphicFramePr>
        <p:xfrm>
          <a:off x="4539343" y="2661920"/>
          <a:ext cx="870857" cy="259588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1</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2</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4</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8" name="Double Bracket 7"/>
          <p:cNvSpPr/>
          <p:nvPr/>
        </p:nvSpPr>
        <p:spPr>
          <a:xfrm>
            <a:off x="4539343" y="2738120"/>
            <a:ext cx="838200" cy="2514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txBox="1">
            <a:spLocks/>
          </p:cNvSpPr>
          <p:nvPr/>
        </p:nvSpPr>
        <p:spPr bwMode="auto">
          <a:xfrm>
            <a:off x="2819400" y="35052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4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sz="4800" dirty="0" smtClean="0">
                <a:latin typeface="Times New Roman" pitchFamily="18" charset="0"/>
                <a:cs typeface="Times New Roman" pitchFamily="18" charset="0"/>
              </a:rPr>
              <a:t>review of last lecture</a:t>
            </a:r>
            <a:endParaRPr lang="en-US" sz="4800"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667000"/>
          </a:xfrm>
        </p:spPr>
        <p:txBody>
          <a:bodyPr/>
          <a:lstStyle/>
          <a:p>
            <a:r>
              <a:rPr lang="en-US" dirty="0" smtClean="0">
                <a:latin typeface="Times New Roman" pitchFamily="18" charset="0"/>
                <a:ea typeface="Cambria Math" pitchFamily="18" charset="0"/>
                <a:cs typeface="Times New Roman" pitchFamily="18" charset="0"/>
              </a:rPr>
              <a:t>the data, </a:t>
            </a:r>
            <a:r>
              <a:rPr lang="en-US" b="1" dirty="0" smtClean="0">
                <a:latin typeface="Cambria Math" pitchFamily="18" charset="0"/>
                <a:ea typeface="Cambria Math" pitchFamily="18" charset="0"/>
                <a:cs typeface="Times New Roman" pitchFamily="18" charset="0"/>
              </a:rPr>
              <a:t>d</a:t>
            </a:r>
            <a:br>
              <a:rPr lang="en-US" b="1" dirty="0" smtClean="0">
                <a:latin typeface="Cambria Math"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just</a:t>
            </a:r>
            <a:r>
              <a:rPr lang="en-US" b="1" dirty="0" smtClean="0">
                <a:latin typeface="Times New Roman" pitchFamily="18" charset="0"/>
                <a:ea typeface="Cambria Math" pitchFamily="18" charset="0"/>
                <a:cs typeface="Times New Roman" pitchFamily="18" charset="0"/>
              </a:rPr>
              <a:t> </a:t>
            </a:r>
            <a:r>
              <a:rPr lang="en-US" dirty="0" smtClean="0">
                <a:latin typeface="Times New Roman" pitchFamily="18" charset="0"/>
                <a:ea typeface="Cambria Math" pitchFamily="18" charset="0"/>
                <a:cs typeface="Times New Roman" pitchFamily="18" charset="0"/>
              </a:rPr>
              <a:t>the model parameters that were measured</a:t>
            </a:r>
            <a:endParaRPr lang="en-US" dirty="0">
              <a:latin typeface="Times New Roman" pitchFamily="18" charset="0"/>
              <a:ea typeface="Cambria Math" pitchFamily="18" charset="0"/>
              <a:cs typeface="Times New Roman" pitchFamily="18" charset="0"/>
            </a:endParaRPr>
          </a:p>
        </p:txBody>
      </p:sp>
      <p:sp>
        <p:nvSpPr>
          <p:cNvPr id="16" name="Title 1"/>
          <p:cNvSpPr txBox="1">
            <a:spLocks/>
          </p:cNvSpPr>
          <p:nvPr/>
        </p:nvSpPr>
        <p:spPr bwMode="auto">
          <a:xfrm>
            <a:off x="2438400" y="39624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44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a:r>
            <a:b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graphicFrame>
        <p:nvGraphicFramePr>
          <p:cNvPr id="18" name="Table 17"/>
          <p:cNvGraphicFramePr>
            <a:graphicFrameLocks noGrp="1"/>
          </p:cNvGraphicFramePr>
          <p:nvPr/>
        </p:nvGraphicFramePr>
        <p:xfrm>
          <a:off x="3962400" y="3810000"/>
          <a:ext cx="870857" cy="111252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3</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5</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17" name="Double Bracket 16"/>
          <p:cNvSpPr/>
          <p:nvPr/>
        </p:nvSpPr>
        <p:spPr>
          <a:xfrm>
            <a:off x="4114800" y="33528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 name="Table 18"/>
          <p:cNvGraphicFramePr>
            <a:graphicFrameLocks noGrp="1"/>
          </p:cNvGraphicFramePr>
          <p:nvPr/>
        </p:nvGraphicFramePr>
        <p:xfrm>
          <a:off x="5301343" y="3810000"/>
          <a:ext cx="870857" cy="111252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3</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5</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20" name="Double Bracket 19"/>
          <p:cNvSpPr/>
          <p:nvPr/>
        </p:nvSpPr>
        <p:spPr>
          <a:xfrm>
            <a:off x="5453743" y="33528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txBox="1">
            <a:spLocks/>
          </p:cNvSpPr>
          <p:nvPr/>
        </p:nvSpPr>
        <p:spPr bwMode="auto">
          <a:xfrm>
            <a:off x="4049484" y="3962400"/>
            <a:ext cx="19812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
            </a:r>
            <a:br>
              <a:rPr kumimoji="0" lang="en-US" sz="440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br>
            <a:endParaRPr kumimoji="0" lang="en-US" sz="440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447800"/>
          </a:xfrm>
        </p:spPr>
        <p:txBody>
          <a:bodyPr/>
          <a:lstStyle/>
          <a:p>
            <a:r>
              <a:rPr lang="en-US" b="1" dirty="0" smtClean="0">
                <a:latin typeface="Cambria Math" pitchFamily="18" charset="0"/>
                <a:ea typeface="Cambria Math" pitchFamily="18" charset="0"/>
              </a:rPr>
              <a:t>data equation</a:t>
            </a:r>
            <a:br>
              <a:rPr lang="en-US" b="1" dirty="0" smtClean="0">
                <a:latin typeface="Cambria Math" pitchFamily="18" charset="0"/>
                <a:ea typeface="Cambria Math" pitchFamily="18" charset="0"/>
              </a:rPr>
            </a:br>
            <a:r>
              <a:rPr lang="en-US" b="1" dirty="0" smtClean="0">
                <a:latin typeface="Cambria Math" pitchFamily="18" charset="0"/>
                <a:ea typeface="Cambria Math" pitchFamily="18" charset="0"/>
              </a:rPr>
              <a:t>Gm</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d</a:t>
            </a:r>
            <a:endParaRPr lang="en-US" b="1" dirty="0">
              <a:latin typeface="Cambria Math" pitchFamily="18" charset="0"/>
              <a:ea typeface="Cambria Math" pitchFamily="18" charset="0"/>
            </a:endParaRPr>
          </a:p>
        </p:txBody>
      </p:sp>
      <p:graphicFrame>
        <p:nvGraphicFramePr>
          <p:cNvPr id="4" name="Table 3"/>
          <p:cNvGraphicFramePr>
            <a:graphicFrameLocks noGrp="1"/>
          </p:cNvGraphicFramePr>
          <p:nvPr/>
        </p:nvGraphicFramePr>
        <p:xfrm>
          <a:off x="609600" y="2819400"/>
          <a:ext cx="5181603" cy="1676400"/>
        </p:xfrm>
        <a:graphic>
          <a:graphicData uri="http://schemas.openxmlformats.org/drawingml/2006/table">
            <a:tbl>
              <a:tblPr firstRow="1" bandRow="1">
                <a:tableStyleId>{5C22544A-7EE6-4342-B048-85BDC9FD1C3A}</a:tableStyleId>
              </a:tblPr>
              <a:tblGrid>
                <a:gridCol w="740229"/>
                <a:gridCol w="740229"/>
                <a:gridCol w="740229"/>
                <a:gridCol w="740229"/>
                <a:gridCol w="740229"/>
                <a:gridCol w="740229"/>
                <a:gridCol w="740229"/>
              </a:tblGrid>
              <a:tr h="419100">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1</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419100">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1</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419100">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419100">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1</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b="0" dirty="0" smtClean="0">
                          <a:solidFill>
                            <a:schemeClr val="tx1"/>
                          </a:solidFill>
                          <a:latin typeface="Cambria Math" pitchFamily="18" charset="0"/>
                          <a:ea typeface="Cambria Math" pitchFamily="18" charset="0"/>
                        </a:rPr>
                        <a:t>0</a:t>
                      </a:r>
                      <a:endParaRPr lang="en-US" b="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5" name="Table 4"/>
          <p:cNvGraphicFramePr>
            <a:graphicFrameLocks noGrp="1"/>
          </p:cNvGraphicFramePr>
          <p:nvPr/>
        </p:nvGraphicFramePr>
        <p:xfrm>
          <a:off x="5943600" y="2362200"/>
          <a:ext cx="870857" cy="259588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1</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2</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4</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m</a:t>
                      </a:r>
                      <a:r>
                        <a:rPr lang="en-US" sz="1800" b="0" i="1" baseline="-25000" dirty="0" smtClean="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6" name="Table 5"/>
          <p:cNvGraphicFramePr>
            <a:graphicFrameLocks noGrp="1"/>
          </p:cNvGraphicFramePr>
          <p:nvPr/>
        </p:nvGraphicFramePr>
        <p:xfrm>
          <a:off x="7358743" y="3200400"/>
          <a:ext cx="870857" cy="1112520"/>
        </p:xfrm>
        <a:graphic>
          <a:graphicData uri="http://schemas.openxmlformats.org/drawingml/2006/table">
            <a:tbl>
              <a:tblPr firstRow="1" bandRow="1">
                <a:tableStyleId>{5C22544A-7EE6-4342-B048-85BDC9FD1C3A}</a:tableStyleId>
              </a:tblPr>
              <a:tblGrid>
                <a:gridCol w="870857"/>
              </a:tblGrid>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3</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a:txBody>
                    <a:bodyPr/>
                    <a:lstStyle/>
                    <a:p>
                      <a:pPr algn="ct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5</a:t>
                      </a:r>
                      <a:endParaRPr lang="en-US" sz="1800" b="0" i="1" baseline="-25000" dirty="0">
                        <a:solidFill>
                          <a:schemeClr val="tx1"/>
                        </a:solidFill>
                        <a:latin typeface="Cambria Math" pitchFamily="18" charset="0"/>
                        <a:ea typeface="Cambria Math"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dirty="0" smtClean="0">
                          <a:solidFill>
                            <a:schemeClr val="tx1"/>
                          </a:solidFill>
                          <a:latin typeface="Cambria Math" pitchFamily="18" charset="0"/>
                          <a:ea typeface="Cambria Math" pitchFamily="18" charset="0"/>
                        </a:rPr>
                        <a:t>d</a:t>
                      </a:r>
                      <a:r>
                        <a:rPr lang="en-US" sz="1800" b="0" i="1" baseline="-25000" dirty="0" smtClean="0">
                          <a:solidFill>
                            <a:schemeClr val="tx1"/>
                          </a:solidFill>
                          <a:latin typeface="Cambria Math" pitchFamily="18" charset="0"/>
                          <a:ea typeface="Cambria Math" pitchFamily="18" charset="0"/>
                        </a:rPr>
                        <a:t>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7" name="Double Bracket 6"/>
          <p:cNvSpPr/>
          <p:nvPr/>
        </p:nvSpPr>
        <p:spPr>
          <a:xfrm>
            <a:off x="685800" y="2667000"/>
            <a:ext cx="49530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ouble Bracket 7"/>
          <p:cNvSpPr/>
          <p:nvPr/>
        </p:nvSpPr>
        <p:spPr>
          <a:xfrm>
            <a:off x="5943600" y="2438400"/>
            <a:ext cx="838200" cy="25146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Double Bracket 8"/>
          <p:cNvSpPr/>
          <p:nvPr/>
        </p:nvSpPr>
        <p:spPr>
          <a:xfrm>
            <a:off x="7511143" y="2743200"/>
            <a:ext cx="533400" cy="1905000"/>
          </a:xfrm>
          <a:prstGeom prst="bracketPair">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
          <p:cNvSpPr txBox="1">
            <a:spLocks/>
          </p:cNvSpPr>
          <p:nvPr/>
        </p:nvSpPr>
        <p:spPr bwMode="auto">
          <a:xfrm>
            <a:off x="6477000" y="3053080"/>
            <a:ext cx="1219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mj-cs"/>
              </a:rPr>
              <a:t>=</a:t>
            </a:r>
            <a:endParaRPr kumimoji="0" lang="en-US" sz="44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mj-cs"/>
            </a:endParaRPr>
          </a:p>
        </p:txBody>
      </p:sp>
      <p:sp>
        <p:nvSpPr>
          <p:cNvPr id="12" name="Freeform 11"/>
          <p:cNvSpPr/>
          <p:nvPr/>
        </p:nvSpPr>
        <p:spPr>
          <a:xfrm rot="20546231" flipH="1">
            <a:off x="7477066" y="4763635"/>
            <a:ext cx="321761" cy="61749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6019800" y="5567680"/>
            <a:ext cx="2514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are just model</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parameters that have been observed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rot="20546231" flipH="1">
            <a:off x="2863801" y="4453437"/>
            <a:ext cx="321761" cy="84905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1066800" y="5415280"/>
            <a:ext cx="3810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kernel “associates</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 measured model parameter with an unknown model parameter</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2949" t="35356" r="18241" b="19186"/>
          <a:stretch>
            <a:fillRect/>
          </a:stretch>
        </p:blipFill>
        <p:spPr bwMode="auto">
          <a:xfrm>
            <a:off x="67733" y="1828800"/>
            <a:ext cx="9076267" cy="3657600"/>
          </a:xfrm>
          <a:prstGeom prst="rect">
            <a:avLst/>
          </a:prstGeom>
          <a:noFill/>
          <a:ln w="9525">
            <a:noFill/>
            <a:miter lim="800000"/>
            <a:headEnd/>
            <a:tailEnd/>
          </a:ln>
        </p:spPr>
      </p:pic>
      <p:sp>
        <p:nvSpPr>
          <p:cNvPr id="5" name="Title 1"/>
          <p:cNvSpPr txBox="1">
            <a:spLocks/>
          </p:cNvSpPr>
          <p:nvPr/>
        </p:nvSpPr>
        <p:spPr bwMode="auto">
          <a:xfrm>
            <a:off x="0" y="3048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600" b="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The </a:t>
            </a:r>
            <a:r>
              <a:rPr lang="en-US" sz="3600" kern="0" dirty="0" smtClean="0">
                <a:solidFill>
                  <a:schemeClr val="tx2"/>
                </a:solidFill>
                <a:latin typeface="Cambria Math" pitchFamily="18" charset="0"/>
                <a:ea typeface="Cambria Math" pitchFamily="18" charset="0"/>
                <a:cs typeface="Times New Roman" pitchFamily="18" charset="0"/>
              </a:rPr>
              <a:t>prior information equation, </a:t>
            </a:r>
            <a:r>
              <a:rPr kumimoji="0" lang="en-US" sz="3600" b="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Hm</a:t>
            </a:r>
            <a:r>
              <a:rPr kumimoji="0" lang="en-US" sz="36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6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p>
          <a:p>
            <a:pPr lvl="0" algn="ctr"/>
            <a:r>
              <a:rPr lang="en-US" sz="2800" kern="0" dirty="0" smtClean="0">
                <a:solidFill>
                  <a:schemeClr val="tx2"/>
                </a:solidFill>
                <a:latin typeface="Cambria Math" pitchFamily="18" charset="0"/>
                <a:ea typeface="Cambria Math" pitchFamily="18" charset="0"/>
                <a:cs typeface="Times New Roman" pitchFamily="18" charset="0"/>
              </a:rPr>
              <a:t>“smooth interior” / “flat ends”</a:t>
            </a:r>
            <a:endParaRPr kumimoji="0" lang="en-US" sz="28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bwMode="auto">
          <a:xfrm>
            <a:off x="0" y="5791200"/>
            <a:ext cx="9144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28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h</a:t>
            </a:r>
            <a:r>
              <a:rPr kumimoji="0" lang="en-US" sz="280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=0</a:t>
            </a:r>
            <a:endParaRPr kumimoji="0" lang="en-US" sz="480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2391228" y="23317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G</a:t>
                      </a:r>
                      <a:endParaRPr lang="en-US" sz="4000" b="1" i="0" baseline="0" dirty="0" smtClean="0">
                        <a:solidFill>
                          <a:schemeClr val="tx1"/>
                        </a:solidFill>
                        <a:latin typeface="Cambria Math" pitchFamily="18" charset="0"/>
                        <a:ea typeface="Cambria Math" pitchFamily="18" charset="0"/>
                      </a:endParaRPr>
                    </a:p>
                    <a:p>
                      <a:endParaRPr lang="en-US" sz="4000" dirty="0">
                        <a:solidFill>
                          <a:schemeClr val="tx1"/>
                        </a:solidFill>
                      </a:endParaRPr>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4000" dirty="0" smtClean="0">
                          <a:solidFill>
                            <a:schemeClr val="tx1"/>
                          </a:solidFill>
                          <a:latin typeface="Cambria Math"/>
                          <a:ea typeface="Cambria Math"/>
                          <a:cs typeface="Times New Roman" pitchFamily="18" charset="0"/>
                        </a:rPr>
                        <a:t>σ</a:t>
                      </a:r>
                      <a:r>
                        <a:rPr lang="en-US" sz="4000" i="1" baseline="-25000" dirty="0" smtClean="0">
                          <a:solidFill>
                            <a:schemeClr val="tx1"/>
                          </a:solidFill>
                          <a:latin typeface="Cambria Math" pitchFamily="18" charset="0"/>
                          <a:ea typeface="Cambria Math" pitchFamily="18" charset="0"/>
                          <a:cs typeface="Times New Roman" pitchFamily="18" charset="0"/>
                        </a:rPr>
                        <a:t>h</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pitchFamily="18" charset="0"/>
                          <a:ea typeface="Cambria Math" pitchFamily="18" charset="0"/>
                          <a:cs typeface="Times New Roman" pitchFamily="18" charset="0"/>
                        </a:rPr>
                        <a:t>H</a:t>
                      </a:r>
                      <a:endParaRPr lang="en-US" sz="4000" b="1" i="0" baseline="0" dirty="0" smtClean="0">
                        <a:solidFill>
                          <a:schemeClr val="tx1"/>
                        </a:solidFill>
                        <a:latin typeface="Cambria Math" pitchFamily="18" charset="0"/>
                        <a:ea typeface="Cambria Math" pitchFamily="18" charset="0"/>
                      </a:endParaRPr>
                    </a:p>
                    <a:p>
                      <a:endParaRPr lang="en-US" sz="4000" dirty="0"/>
                    </a:p>
                  </a:txBody>
                  <a:tcPr>
                    <a:solidFill>
                      <a:schemeClr val="bg1"/>
                    </a:solidFill>
                  </a:tcPr>
                </a:tc>
              </a:tr>
            </a:tbl>
          </a:graphicData>
        </a:graphic>
      </p:graphicFrame>
      <p:sp>
        <p:nvSpPr>
          <p:cNvPr id="2" name="Title 1"/>
          <p:cNvSpPr>
            <a:spLocks noGrp="1"/>
          </p:cNvSpPr>
          <p:nvPr>
            <p:ph type="title"/>
          </p:nvPr>
        </p:nvSpPr>
        <p:spPr>
          <a:xfrm>
            <a:off x="0" y="304800"/>
            <a:ext cx="9144000" cy="1371600"/>
          </a:xfrm>
        </p:spPr>
        <p:txBody>
          <a:bodyPr/>
          <a:lstStyle/>
          <a:p>
            <a:r>
              <a:rPr lang="en-US" sz="4800" dirty="0" smtClean="0">
                <a:latin typeface="Times New Roman" pitchFamily="18" charset="0"/>
                <a:cs typeface="Times New Roman" pitchFamily="18" charset="0"/>
              </a:rPr>
              <a:t>put them together into the</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Generalized Least Squares equation</a:t>
            </a:r>
            <a:br>
              <a:rPr lang="en-US" sz="4800" dirty="0" smtClean="0">
                <a:latin typeface="Times New Roman" pitchFamily="18" charset="0"/>
                <a:cs typeface="Times New Roman" pitchFamily="18" charset="0"/>
              </a:rPr>
            </a:br>
            <a:endParaRPr lang="en-US" sz="4800" dirty="0">
              <a:latin typeface="Cambria Math" pitchFamily="18" charset="0"/>
              <a:ea typeface="Cambria Math" pitchFamily="18" charset="0"/>
              <a:cs typeface="Times New Roman" pitchFamily="18" charset="0"/>
            </a:endParaRPr>
          </a:p>
        </p:txBody>
      </p:sp>
      <p:sp>
        <p:nvSpPr>
          <p:cNvPr id="13" name="Double Bracket 12"/>
          <p:cNvSpPr/>
          <p:nvPr/>
        </p:nvSpPr>
        <p:spPr>
          <a:xfrm>
            <a:off x="2362200" y="23622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5" name="Table 14"/>
          <p:cNvGraphicFramePr>
            <a:graphicFrameLocks noGrp="1"/>
          </p:cNvGraphicFramePr>
          <p:nvPr/>
        </p:nvGraphicFramePr>
        <p:xfrm>
          <a:off x="5867400" y="2331720"/>
          <a:ext cx="1676400" cy="2621280"/>
        </p:xfrm>
        <a:graphic>
          <a:graphicData uri="http://schemas.openxmlformats.org/drawingml/2006/table">
            <a:tbl>
              <a:tblPr firstRow="1" bandRow="1">
                <a:tableStyleId>{5C22544A-7EE6-4342-B048-85BDC9FD1C3A}</a:tableStyleId>
              </a:tblPr>
              <a:tblGrid>
                <a:gridCol w="16764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4000" b="0" dirty="0" smtClean="0">
                          <a:solidFill>
                            <a:schemeClr val="tx1"/>
                          </a:solidFill>
                          <a:latin typeface="Cambria Math"/>
                          <a:ea typeface="Cambria Math"/>
                          <a:cs typeface="Times New Roman" pitchFamily="18" charset="0"/>
                        </a:rPr>
                        <a:t>σ</a:t>
                      </a:r>
                      <a:r>
                        <a:rPr lang="en-US" sz="4000" b="0" i="1" baseline="-25000" dirty="0" smtClean="0">
                          <a:solidFill>
                            <a:schemeClr val="tx1"/>
                          </a:solidFill>
                          <a:latin typeface="Cambria Math" pitchFamily="18" charset="0"/>
                          <a:ea typeface="Cambria Math" pitchFamily="18" charset="0"/>
                          <a:cs typeface="Times New Roman" pitchFamily="18" charset="0"/>
                        </a:rPr>
                        <a:t>d</a:t>
                      </a:r>
                      <a:r>
                        <a:rPr lang="en-US" sz="4000" b="0" i="1" baseline="30000" dirty="0" smtClean="0">
                          <a:solidFill>
                            <a:schemeClr val="tx1"/>
                          </a:solidFill>
                          <a:latin typeface="Cambria Math" pitchFamily="18" charset="0"/>
                          <a:ea typeface="Cambria Math" pitchFamily="18" charset="0"/>
                          <a:cs typeface="Times New Roman" pitchFamily="18" charset="0"/>
                        </a:rPr>
                        <a:t>-1</a:t>
                      </a:r>
                      <a:r>
                        <a:rPr lang="en-US" sz="4000" b="1" i="0" baseline="0" dirty="0" smtClean="0">
                          <a:solidFill>
                            <a:schemeClr val="tx1"/>
                          </a:solidFill>
                          <a:latin typeface="Cambria Math"/>
                          <a:ea typeface="Cambria Math"/>
                          <a:cs typeface="Times New Roman" pitchFamily="18" charset="0"/>
                        </a:rPr>
                        <a:t>d</a:t>
                      </a:r>
                      <a:endParaRPr lang="en-US" sz="4000" b="1" i="0" baseline="0" dirty="0" smtClean="0">
                        <a:solidFill>
                          <a:schemeClr val="tx1"/>
                        </a:solidFill>
                        <a:latin typeface="Cambria Math" pitchFamily="18" charset="0"/>
                        <a:ea typeface="Cambria Math" pitchFamily="18" charset="0"/>
                      </a:endParaRPr>
                    </a:p>
                    <a:p>
                      <a:pPr algn="ctr"/>
                      <a:endParaRPr lang="en-US" sz="4000" dirty="0"/>
                    </a:p>
                  </a:txBody>
                  <a:tcPr>
                    <a:solidFill>
                      <a:schemeClr val="bg1"/>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schemeClr val="tx1"/>
                          </a:solidFill>
                          <a:latin typeface="Cambria Math"/>
                          <a:ea typeface="Cambria Math"/>
                          <a:cs typeface="Times New Roman" pitchFamily="18" charset="0"/>
                        </a:rPr>
                        <a:t>0</a:t>
                      </a:r>
                      <a:endParaRPr lang="en-US" sz="4000" b="1" i="0" baseline="0" dirty="0" smtClean="0">
                        <a:solidFill>
                          <a:schemeClr val="tx1"/>
                        </a:solidFill>
                        <a:latin typeface="Cambria Math" pitchFamily="18" charset="0"/>
                        <a:ea typeface="Cambria Math" pitchFamily="18" charset="0"/>
                      </a:endParaRPr>
                    </a:p>
                    <a:p>
                      <a:pPr algn="ctr"/>
                      <a:endParaRPr lang="en-US" sz="4000" dirty="0"/>
                    </a:p>
                  </a:txBody>
                  <a:tcPr>
                    <a:solidFill>
                      <a:schemeClr val="bg1"/>
                    </a:solidFill>
                  </a:tcPr>
                </a:tc>
              </a:tr>
            </a:tbl>
          </a:graphicData>
        </a:graphic>
      </p:graphicFrame>
      <p:sp>
        <p:nvSpPr>
          <p:cNvPr id="16" name="Double Bracket 15"/>
          <p:cNvSpPr/>
          <p:nvPr/>
        </p:nvSpPr>
        <p:spPr>
          <a:xfrm>
            <a:off x="5867400" y="2362200"/>
            <a:ext cx="1600200" cy="21336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
          <p:cNvSpPr txBox="1">
            <a:spLocks/>
          </p:cNvSpPr>
          <p:nvPr/>
        </p:nvSpPr>
        <p:spPr bwMode="auto">
          <a:xfrm>
            <a:off x="838200" y="2209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 =</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4800600" y="2209800"/>
            <a:ext cx="1295400" cy="2362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f =</a:t>
            </a:r>
            <a:endParaRPr kumimoji="0" lang="en-US" sz="4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152400" y="5334000"/>
            <a:ext cx="91440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4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choose </a:t>
            </a:r>
            <a:r>
              <a:rPr lang="el-GR" sz="4800"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d</a:t>
            </a:r>
            <a:r>
              <a:rPr lang="en-US" sz="4800" b="1" dirty="0" smtClean="0">
                <a:latin typeface="Cambria Math" pitchFamily="18" charset="0"/>
                <a:ea typeface="Cambria Math" pitchFamily="18" charset="0"/>
                <a:cs typeface="Times New Roman" pitchFamily="18" charset="0"/>
              </a:rPr>
              <a:t>/</a:t>
            </a:r>
            <a:r>
              <a:rPr lang="el-GR" sz="4800" dirty="0" smtClean="0">
                <a:latin typeface="Cambria Math"/>
                <a:ea typeface="Cambria Math"/>
                <a:cs typeface="Times New Roman" pitchFamily="18" charset="0"/>
              </a:rPr>
              <a:t>σ</a:t>
            </a:r>
            <a:r>
              <a:rPr lang="en-US" sz="4800" i="1" baseline="-25000" dirty="0" smtClean="0">
                <a:latin typeface="Cambria Math" pitchFamily="18" charset="0"/>
                <a:ea typeface="Cambria Math" pitchFamily="18" charset="0"/>
                <a:cs typeface="Times New Roman" pitchFamily="18" charset="0"/>
              </a:rPr>
              <a:t>m  </a:t>
            </a:r>
            <a:r>
              <a:rPr lang="en-US" sz="4800" dirty="0" smtClean="0">
                <a:latin typeface="Times New Roman" pitchFamily="18" charset="0"/>
                <a:ea typeface="Cambria Math" pitchFamily="18" charset="0"/>
                <a:cs typeface="Times New Roman" pitchFamily="18" charset="0"/>
              </a:rPr>
              <a:t>to be &lt;&lt; 1</a:t>
            </a:r>
          </a:p>
          <a:p>
            <a:pPr lvl="0" algn="ctr"/>
            <a:r>
              <a:rPr lang="en-US" sz="2800" kern="0" dirty="0" smtClean="0">
                <a:solidFill>
                  <a:schemeClr val="tx2"/>
                </a:solidFill>
                <a:latin typeface="Times New Roman" pitchFamily="18" charset="0"/>
                <a:ea typeface="Cambria Math" pitchFamily="18" charset="0"/>
                <a:cs typeface="Times New Roman" pitchFamily="18" charset="0"/>
              </a:rPr>
              <a:t>data takes precedence over prior information</a:t>
            </a:r>
            <a:r>
              <a:rPr kumimoji="0" lang="en-US" sz="2800" b="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4800" b="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r>
            <a:br>
              <a:rPr kumimoji="0" lang="en-US" sz="4800" b="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br>
            <a:endParaRPr kumimoji="0" lang="en-US" sz="4800" b="0" u="none" strike="noStrike" kern="0" cap="none" spc="0" normalizeH="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143000"/>
          </a:xfrm>
        </p:spPr>
        <p:txBody>
          <a:bodyPr/>
          <a:lstStyle/>
          <a:p>
            <a:r>
              <a:rPr lang="en-US" dirty="0" smtClean="0">
                <a:latin typeface="Times New Roman" pitchFamily="18" charset="0"/>
                <a:cs typeface="Times New Roman" pitchFamily="18" charset="0"/>
              </a:rPr>
              <a:t>the solution using </a:t>
            </a:r>
            <a:r>
              <a:rPr lang="en-US" dirty="0" err="1" smtClean="0">
                <a:latin typeface="Times New Roman" pitchFamily="18" charset="0"/>
                <a:cs typeface="Times New Roman" pitchFamily="18" charset="0"/>
              </a:rPr>
              <a:t>MatLab</a:t>
            </a:r>
            <a:endParaRPr lang="en-US"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3" cstate="print"/>
          <a:srcRect l="3873" t="23571" r="3873" b="57909"/>
          <a:stretch>
            <a:fillRect/>
          </a:stretch>
        </p:blipFill>
        <p:spPr bwMode="auto">
          <a:xfrm>
            <a:off x="1752600" y="3429000"/>
            <a:ext cx="5943600" cy="8382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143" t="5714" r="7143" b="4762"/>
          <a:stretch>
            <a:fillRect/>
          </a:stretch>
        </p:blipFill>
        <p:spPr bwMode="auto">
          <a:xfrm>
            <a:off x="2209799" y="2105680"/>
            <a:ext cx="4572000" cy="3581400"/>
          </a:xfrm>
          <a:prstGeom prst="rect">
            <a:avLst/>
          </a:prstGeom>
          <a:noFill/>
          <a:ln w="9525">
            <a:noFill/>
            <a:miter lim="800000"/>
            <a:headEnd/>
            <a:tailEnd/>
          </a:ln>
          <a:effectLst/>
        </p:spPr>
      </p:pic>
      <p:sp>
        <p:nvSpPr>
          <p:cNvPr id="5" name="Rectangle 4"/>
          <p:cNvSpPr/>
          <p:nvPr/>
        </p:nvSpPr>
        <p:spPr>
          <a:xfrm>
            <a:off x="4495799" y="56108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57632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81199" y="370588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38649" y="5572780"/>
            <a:ext cx="3048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9" name="TextBox 8"/>
          <p:cNvSpPr txBox="1"/>
          <p:nvPr/>
        </p:nvSpPr>
        <p:spPr>
          <a:xfrm rot="16200000">
            <a:off x="330487" y="3527792"/>
            <a:ext cx="3276601" cy="584775"/>
          </a:xfrm>
          <a:prstGeom prst="rect">
            <a:avLst/>
          </a:prstGeom>
          <a:noFill/>
        </p:spPr>
        <p:txBody>
          <a:bodyPr wrap="square" rtlCol="0">
            <a:spAutoFit/>
          </a:bodyPr>
          <a:lstStyle/>
          <a:p>
            <a:pPr algn="ctr"/>
            <a:r>
              <a:rPr lang="en-US" sz="3200" i="1" dirty="0" smtClean="0">
                <a:latin typeface="Times New Roman" pitchFamily="18" charset="0"/>
                <a:cs typeface="Times New Roman" pitchFamily="18" charset="0"/>
              </a:rPr>
              <a:t>m = d</a:t>
            </a:r>
            <a:endParaRPr lang="en-US" sz="3200" i="1" dirty="0">
              <a:latin typeface="Times New Roman" pitchFamily="18" charset="0"/>
              <a:cs typeface="Times New Roman" pitchFamily="18" charset="0"/>
            </a:endParaRPr>
          </a:p>
        </p:txBody>
      </p:sp>
      <p:sp>
        <p:nvSpPr>
          <p:cNvPr id="10" name="Title 1"/>
          <p:cNvSpPr txBox="1">
            <a:spLocks/>
          </p:cNvSpPr>
          <p:nvPr/>
        </p:nvSpPr>
        <p:spPr bwMode="auto">
          <a:xfrm>
            <a:off x="0" y="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graph of the solution</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2" name="Freeform 11"/>
          <p:cNvSpPr/>
          <p:nvPr/>
        </p:nvSpPr>
        <p:spPr>
          <a:xfrm>
            <a:off x="2518228" y="1877080"/>
            <a:ext cx="4492171" cy="3570514"/>
          </a:xfrm>
          <a:custGeom>
            <a:avLst/>
            <a:gdLst>
              <a:gd name="connsiteX0" fmla="*/ 0 w 4122057"/>
              <a:gd name="connsiteY0" fmla="*/ 0 h 3280228"/>
              <a:gd name="connsiteX1" fmla="*/ 14514 w 4122057"/>
              <a:gd name="connsiteY1" fmla="*/ 3280228 h 3280228"/>
              <a:gd name="connsiteX2" fmla="*/ 4122057 w 4122057"/>
              <a:gd name="connsiteY2" fmla="*/ 3280228 h 3280228"/>
            </a:gdLst>
            <a:ahLst/>
            <a:cxnLst>
              <a:cxn ang="0">
                <a:pos x="connsiteX0" y="connsiteY0"/>
              </a:cxn>
              <a:cxn ang="0">
                <a:pos x="connsiteX1" y="connsiteY1"/>
              </a:cxn>
              <a:cxn ang="0">
                <a:pos x="connsiteX2" y="connsiteY2"/>
              </a:cxn>
            </a:cxnLst>
            <a:rect l="l" t="t" r="r" b="b"/>
            <a:pathLst>
              <a:path w="4122057" h="3280228">
                <a:moveTo>
                  <a:pt x="0" y="0"/>
                </a:moveTo>
                <a:lnTo>
                  <a:pt x="14514" y="3280228"/>
                </a:lnTo>
                <a:lnTo>
                  <a:pt x="4122057" y="3280228"/>
                </a:lnTo>
              </a:path>
            </a:pathLst>
          </a:cu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5334000" y="2260596"/>
            <a:ext cx="3810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solution passes</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close to data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baseline="0" dirty="0" smtClean="0">
                <a:solidFill>
                  <a:srgbClr val="FF0000"/>
                </a:solidFill>
                <a:latin typeface="Times New Roman" pitchFamily="18" charset="0"/>
                <a:ea typeface="+mj-ea"/>
                <a:cs typeface="Times New Roman" pitchFamily="18" charset="0"/>
              </a:rPr>
              <a:t>solution</a:t>
            </a:r>
            <a:r>
              <a:rPr lang="en-US" sz="2000" kern="0" dirty="0" smtClean="0">
                <a:solidFill>
                  <a:srgbClr val="FF0000"/>
                </a:solidFill>
                <a:latin typeface="Times New Roman" pitchFamily="18" charset="0"/>
                <a:ea typeface="+mj-ea"/>
                <a:cs typeface="Times New Roman" pitchFamily="18" charset="0"/>
              </a:rPr>
              <a:t> is smooth</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rot="19030092">
            <a:off x="5550153" y="2898507"/>
            <a:ext cx="1686565" cy="849052"/>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Two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issues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334000"/>
          </a:xfrm>
        </p:spPr>
        <p:txBody>
          <a:bodyPr/>
          <a:lstStyle/>
          <a:p>
            <a:pPr marL="514350" indent="-514350">
              <a:buNone/>
            </a:pPr>
            <a:r>
              <a:rPr lang="en-US" b="1" dirty="0" smtClean="0">
                <a:latin typeface="Times New Roman" pitchFamily="18" charset="0"/>
                <a:cs typeface="Times New Roman" pitchFamily="18" charset="0"/>
              </a:rPr>
              <a:t>Issue 1</a:t>
            </a:r>
            <a:r>
              <a:rPr lang="en-US" dirty="0" smtClean="0">
                <a:latin typeface="Times New Roman" pitchFamily="18" charset="0"/>
                <a:cs typeface="Times New Roman" pitchFamily="18" charset="0"/>
              </a:rPr>
              <a:t>: matrices like </a:t>
            </a:r>
            <a:r>
              <a:rPr lang="en-US" b="1" dirty="0" smtClean="0">
                <a:latin typeface="Cambria Math" pitchFamily="18" charset="0"/>
                <a:ea typeface="Cambria Math" pitchFamily="18" charset="0"/>
                <a:cs typeface="Times New Roman" pitchFamily="18" charset="0"/>
              </a:rPr>
              <a:t>G</a:t>
            </a:r>
            <a:r>
              <a:rPr lang="en-US" dirty="0" smtClean="0">
                <a:latin typeface="Times New Roman" pitchFamily="18" charset="0"/>
                <a:cs typeface="Times New Roman" pitchFamily="18" charset="0"/>
              </a:rPr>
              <a:t> and</a:t>
            </a:r>
            <a:r>
              <a:rPr lang="en-US" b="1" dirty="0" smtClean="0">
                <a:latin typeface="Cambria Math" pitchFamily="18" charset="0"/>
                <a:ea typeface="Cambria Math" pitchFamily="18" charset="0"/>
                <a:cs typeface="Times New Roman" pitchFamily="18" charset="0"/>
              </a:rPr>
              <a:t> F </a:t>
            </a:r>
            <a:r>
              <a:rPr lang="en-US" dirty="0" smtClean="0">
                <a:latin typeface="Times New Roman" pitchFamily="18" charset="0"/>
                <a:cs typeface="Times New Roman" pitchFamily="18" charset="0"/>
              </a:rPr>
              <a:t>can be quite big, but contain mostly zeros.</a:t>
            </a:r>
          </a:p>
          <a:p>
            <a:pPr marL="514350" indent="-514350">
              <a:buNone/>
            </a:pPr>
            <a:r>
              <a:rPr lang="en-US" dirty="0" smtClean="0">
                <a:latin typeface="Times New Roman" pitchFamily="18" charset="0"/>
                <a:cs typeface="Times New Roman" pitchFamily="18" charset="0"/>
              </a:rPr>
              <a:t>Solution 1: Use “sparse matrices” which don’t store the zeros</a:t>
            </a:r>
          </a:p>
          <a:p>
            <a:pPr marL="514350" indent="-514350">
              <a:buNone/>
            </a:pPr>
            <a:endParaRPr lang="en-US" dirty="0" smtClean="0">
              <a:latin typeface="Times New Roman" pitchFamily="18" charset="0"/>
              <a:cs typeface="Times New Roman" pitchFamily="18" charset="0"/>
            </a:endParaRPr>
          </a:p>
          <a:p>
            <a:pPr marL="514350" indent="-514350">
              <a:buNone/>
            </a:pPr>
            <a:r>
              <a:rPr lang="en-US" b="1" dirty="0" smtClean="0">
                <a:latin typeface="Times New Roman" pitchFamily="18" charset="0"/>
                <a:cs typeface="Times New Roman" pitchFamily="18" charset="0"/>
              </a:rPr>
              <a:t>Issue 2</a:t>
            </a:r>
            <a:r>
              <a:rPr lang="en-US" dirty="0" smtClean="0">
                <a:latin typeface="Times New Roman" pitchFamily="18" charset="0"/>
                <a:cs typeface="Times New Roman" pitchFamily="18" charset="0"/>
              </a:rPr>
              <a:t>:  matrices like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are not as sparse as </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p>
          <a:p>
            <a:pPr marL="514350" indent="-514350">
              <a:buNone/>
            </a:pPr>
            <a:r>
              <a:rPr lang="en-US" dirty="0" smtClean="0">
                <a:latin typeface="Times New Roman" pitchFamily="18" charset="0"/>
                <a:cs typeface="Times New Roman" pitchFamily="18" charset="0"/>
              </a:rPr>
              <a:t>Solution 2: Solve equation by a method, such as “</a:t>
            </a:r>
            <a:r>
              <a:rPr lang="en-US" dirty="0" err="1" smtClean="0">
                <a:latin typeface="Times New Roman" pitchFamily="18" charset="0"/>
                <a:cs typeface="Times New Roman" pitchFamily="18" charset="0"/>
              </a:rPr>
              <a:t>biconjugate</a:t>
            </a:r>
            <a:r>
              <a:rPr lang="en-US" dirty="0" smtClean="0">
                <a:latin typeface="Times New Roman" pitchFamily="18" charset="0"/>
                <a:cs typeface="Times New Roman" pitchFamily="18" charset="0"/>
              </a:rPr>
              <a:t> gradients”  that doesn’t require the calculation of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 </a:t>
            </a:r>
          </a:p>
          <a:p>
            <a:pPr>
              <a:buNone/>
            </a:pPr>
            <a:r>
              <a:rPr lang="en-US" dirty="0" smtClean="0"/>
              <a:t>		</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5181600"/>
          </a:xfrm>
        </p:spPr>
        <p:txBody>
          <a:bodyPr/>
          <a:lstStyle/>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Using “sparse matrices” which don’t store the zeros:</a:t>
            </a:r>
          </a:p>
          <a:p>
            <a:pPr>
              <a:buNone/>
            </a:pPr>
            <a:endParaRPr lang="en-US" dirty="0" smtClean="0">
              <a:latin typeface="Times New Roman" pitchFamily="18" charset="0"/>
              <a:cs typeface="Times New Roman" pitchFamily="18" charset="0"/>
            </a:endParaRPr>
          </a:p>
          <a:p>
            <a:pPr>
              <a:buNone/>
            </a:pPr>
            <a:r>
              <a:rPr lang="en-US" dirty="0" smtClean="0">
                <a:latin typeface="Courier New" pitchFamily="49" charset="0"/>
                <a:cs typeface="Courier New" pitchFamily="49" charset="0"/>
              </a:rPr>
              <a:t>N=200000;</a:t>
            </a:r>
          </a:p>
          <a:p>
            <a:pPr>
              <a:buNone/>
            </a:pPr>
            <a:r>
              <a:rPr lang="en-US" dirty="0" smtClean="0">
                <a:latin typeface="Courier New" pitchFamily="49" charset="0"/>
                <a:cs typeface="Courier New" pitchFamily="49" charset="0"/>
              </a:rPr>
              <a:t>M=100000;</a:t>
            </a:r>
          </a:p>
          <a:p>
            <a:pPr>
              <a:buNone/>
            </a:pPr>
            <a:r>
              <a:rPr lang="en-US" dirty="0" smtClean="0">
                <a:latin typeface="Courier New" pitchFamily="49" charset="0"/>
                <a:cs typeface="Courier New" pitchFamily="49" charset="0"/>
              </a:rPr>
              <a:t>F=</a:t>
            </a:r>
            <a:r>
              <a:rPr lang="en-US" dirty="0" err="1" smtClean="0">
                <a:latin typeface="Courier New" pitchFamily="49" charset="0"/>
                <a:cs typeface="Courier New" pitchFamily="49" charset="0"/>
              </a:rPr>
              <a:t>spalloc</a:t>
            </a:r>
            <a:r>
              <a:rPr lang="en-US" dirty="0" smtClean="0">
                <a:latin typeface="Courier New" pitchFamily="49" charset="0"/>
                <a:cs typeface="Courier New" pitchFamily="49" charset="0"/>
              </a:rPr>
              <a:t>(N,M,3*M);</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creates a </a:t>
            </a:r>
            <a:r>
              <a:rPr lang="en-US" i="1" dirty="0" smtClean="0">
                <a:latin typeface="Cambria Math" pitchFamily="18" charset="0"/>
                <a:ea typeface="Cambria Math" pitchFamily="18" charset="0"/>
                <a:cs typeface="Times New Roman" pitchFamily="18" charset="0"/>
              </a:rPr>
              <a:t>200000× 100000  </a:t>
            </a:r>
            <a:r>
              <a:rPr lang="en-US" dirty="0" smtClean="0">
                <a:latin typeface="Times New Roman" pitchFamily="18" charset="0"/>
                <a:cs typeface="Times New Roman" pitchFamily="18" charset="0"/>
              </a:rPr>
              <a:t>matrix that can hold up to </a:t>
            </a:r>
            <a:r>
              <a:rPr lang="en-US" i="1" dirty="0" smtClean="0">
                <a:latin typeface="Cambria Math" pitchFamily="18" charset="0"/>
                <a:ea typeface="Cambria Math" pitchFamily="18" charset="0"/>
                <a:cs typeface="Times New Roman" pitchFamily="18" charset="0"/>
              </a:rPr>
              <a:t>300000</a:t>
            </a:r>
            <a:r>
              <a:rPr lang="en-US" dirty="0" smtClean="0">
                <a:latin typeface="Times New Roman" pitchFamily="18" charset="0"/>
                <a:cs typeface="Times New Roman" pitchFamily="18" charset="0"/>
              </a:rPr>
              <a:t>  non-zero elements.</a:t>
            </a:r>
            <a:r>
              <a:rPr lang="en-US" dirty="0" smtClean="0"/>
              <a:t>	</a:t>
            </a:r>
            <a:endParaRPr lang="en-US" dirty="0"/>
          </a:p>
        </p:txBody>
      </p:sp>
      <p:sp>
        <p:nvSpPr>
          <p:cNvPr id="5" name="Title 1"/>
          <p:cNvSpPr txBox="1">
            <a:spLocks/>
          </p:cNvSpPr>
          <p:nvPr/>
        </p:nvSpPr>
        <p:spPr bwMode="auto">
          <a:xfrm>
            <a:off x="2659698" y="41910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“sparse allocate”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a:off x="2209800" y="4211784"/>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1447800" y="6019800"/>
            <a:ext cx="7696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note that an</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ordinary matrix would have 20,000,000,000 elements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09800"/>
            <a:ext cx="9144000" cy="2514600"/>
          </a:xfrm>
        </p:spPr>
        <p:txBody>
          <a:bodyPr/>
          <a:lstStyle/>
          <a:p>
            <a:pPr marL="514350" indent="-514350">
              <a:buNone/>
            </a:pPr>
            <a:r>
              <a:rPr lang="en-US" dirty="0" smtClean="0">
                <a:latin typeface="Times New Roman" pitchFamily="18" charset="0"/>
                <a:cs typeface="Times New Roman" pitchFamily="18" charset="0"/>
              </a:rPr>
              <a:t>Once allocated, sparse matrices are used just like ordinary matrices …</a:t>
            </a: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                            … they just consume less memory.</a:t>
            </a:r>
            <a:r>
              <a:rPr lang="en-US" dirty="0" smtClean="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181600"/>
          </a:xfrm>
        </p:spPr>
        <p:txBody>
          <a:bodyPr/>
          <a:lstStyle/>
          <a:p>
            <a:pPr marL="514350" indent="-514350">
              <a:buNone/>
            </a:pPr>
            <a:r>
              <a:rPr lang="en-US" dirty="0" smtClean="0">
                <a:latin typeface="Times New Roman" pitchFamily="18" charset="0"/>
                <a:cs typeface="Times New Roman" pitchFamily="18" charset="0"/>
              </a:rPr>
              <a:t>Issue 2: Use </a:t>
            </a:r>
            <a:r>
              <a:rPr lang="en-US" dirty="0" err="1" smtClean="0">
                <a:latin typeface="Times New Roman" pitchFamily="18" charset="0"/>
                <a:cs typeface="Times New Roman" pitchFamily="18" charset="0"/>
              </a:rPr>
              <a:t>biconjugate</a:t>
            </a:r>
            <a:r>
              <a:rPr lang="en-US" dirty="0" smtClean="0">
                <a:latin typeface="Times New Roman" pitchFamily="18" charset="0"/>
                <a:cs typeface="Times New Roman" pitchFamily="18" charset="0"/>
              </a:rPr>
              <a:t> gradient solver to avoid calculating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and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a:t>
            </a:r>
            <a:endParaRPr lang="en-US" dirty="0" smtClean="0">
              <a:latin typeface="Times New Roman" pitchFamily="18" charset="0"/>
              <a:cs typeface="Times New Roman" pitchFamily="18" charset="0"/>
            </a:endParaRPr>
          </a:p>
          <a:p>
            <a:pPr marL="514350" indent="-514350">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Suppose that we want to solve </a:t>
            </a:r>
            <a:r>
              <a:rPr lang="en-US" b="1" dirty="0" smtClean="0">
                <a:latin typeface="Times New Roman" pitchFamily="18" charset="0"/>
                <a:cs typeface="Times New Roman" pitchFamily="18" charset="0"/>
              </a:rPr>
              <a:t>F</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F m = </a:t>
            </a:r>
            <a:r>
              <a:rPr lang="en-US" b="1" dirty="0" err="1" smtClean="0">
                <a:latin typeface="Times New Roman" pitchFamily="18" charset="0"/>
                <a:cs typeface="Times New Roman" pitchFamily="18" charset="0"/>
              </a:rPr>
              <a:t>F</a:t>
            </a:r>
            <a:r>
              <a:rPr lang="en-US" b="1" baseline="30000" dirty="0" err="1" smtClean="0">
                <a:latin typeface="Times New Roman" pitchFamily="18" charset="0"/>
                <a:cs typeface="Times New Roman" pitchFamily="18" charset="0"/>
              </a:rPr>
              <a:t>T</a:t>
            </a:r>
            <a:r>
              <a:rPr lang="en-US" b="1" dirty="0" err="1" smtClean="0">
                <a:latin typeface="Times New Roman" pitchFamily="18" charset="0"/>
                <a:cs typeface="Times New Roman" pitchFamily="18" charset="0"/>
              </a:rPr>
              <a:t>f</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standard way would be:</a:t>
            </a:r>
          </a:p>
          <a:p>
            <a:pPr>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mest</a:t>
            </a:r>
            <a:r>
              <a:rPr lang="en-US" dirty="0" smtClean="0">
                <a:latin typeface="Courier New" pitchFamily="49" charset="0"/>
                <a:cs typeface="Courier New" pitchFamily="49" charset="0"/>
              </a:rPr>
              <a:t> = (F’F)\(</a:t>
            </a:r>
            <a:r>
              <a:rPr lang="en-US" dirty="0" err="1" smtClean="0">
                <a:latin typeface="Courier New" pitchFamily="49" charset="0"/>
                <a:cs typeface="Courier New" pitchFamily="49" charset="0"/>
              </a:rPr>
              <a:t>F’f</a:t>
            </a:r>
            <a:r>
              <a:rPr lang="en-US" dirty="0" smtClean="0">
                <a:latin typeface="Courier New" pitchFamily="49" charset="0"/>
                <a:cs typeface="Courier New" pitchFamily="49" charset="0"/>
              </a:rPr>
              <a:t>);</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but that requires that we compute </a:t>
            </a:r>
            <a:r>
              <a:rPr lang="en-US" dirty="0" smtClean="0">
                <a:latin typeface="Courier New" pitchFamily="49" charset="0"/>
                <a:cs typeface="Courier New" pitchFamily="49" charset="0"/>
              </a:rPr>
              <a:t>F’F</a:t>
            </a:r>
            <a:endParaRPr lang="en-US" dirty="0" smtClean="0">
              <a:latin typeface="Times New Roman" pitchFamily="18" charset="0"/>
              <a:cs typeface="Times New Roman" pitchFamily="18" charset="0"/>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lstStyle/>
          <a:p>
            <a:r>
              <a:rPr lang="en-US" dirty="0" smtClean="0">
                <a:latin typeface="Times New Roman" pitchFamily="18" charset="0"/>
                <a:cs typeface="Times New Roman" pitchFamily="18" charset="0"/>
              </a:rPr>
              <a:t>failure-proof least-squares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2667000"/>
            <a:ext cx="8229600" cy="3276600"/>
          </a:xfrm>
        </p:spPr>
        <p:txBody>
          <a:bodyPr/>
          <a:lstStyle/>
          <a:p>
            <a:pPr algn="ctr">
              <a:buNone/>
            </a:pPr>
            <a:r>
              <a:rPr lang="en-US" dirty="0" smtClean="0">
                <a:latin typeface="Times New Roman" pitchFamily="18" charset="0"/>
                <a:cs typeface="Times New Roman" pitchFamily="18" charset="0"/>
              </a:rPr>
              <a:t>add information to the problem that guarantees that matrices like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are never singular</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such information is called</a:t>
            </a:r>
          </a:p>
          <a:p>
            <a:pPr algn="ctr">
              <a:buNone/>
            </a:pPr>
            <a:r>
              <a:rPr lang="en-US" dirty="0" smtClean="0">
                <a:latin typeface="Times New Roman" pitchFamily="18" charset="0"/>
                <a:cs typeface="Times New Roman" pitchFamily="18" charset="0"/>
              </a:rPr>
              <a:t>prior information</a:t>
            </a:r>
          </a:p>
          <a:p>
            <a:pPr algn="ctr">
              <a:buNone/>
            </a:pPr>
            <a:endParaRPr lang="en-US" dirty="0" smtClean="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lstStyle/>
          <a:p>
            <a:pPr marL="514350" indent="-514350">
              <a:buNone/>
            </a:pPr>
            <a:r>
              <a:rPr lang="en-US" dirty="0" smtClean="0">
                <a:latin typeface="Times New Roman" pitchFamily="18" charset="0"/>
                <a:cs typeface="Times New Roman" pitchFamily="18" charset="0"/>
              </a:rPr>
              <a:t>a “</a:t>
            </a:r>
            <a:r>
              <a:rPr lang="en-US" dirty="0" err="1" smtClean="0">
                <a:latin typeface="Times New Roman" pitchFamily="18" charset="0"/>
                <a:cs typeface="Times New Roman" pitchFamily="18" charset="0"/>
              </a:rPr>
              <a:t>biconjugate</a:t>
            </a:r>
            <a:r>
              <a:rPr lang="en-US" dirty="0" smtClean="0">
                <a:latin typeface="Times New Roman" pitchFamily="18" charset="0"/>
                <a:cs typeface="Times New Roman" pitchFamily="18" charset="0"/>
              </a:rPr>
              <a:t> gradient” solver requires only that we be able to multiply a vector, </a:t>
            </a:r>
            <a:r>
              <a:rPr lang="en-US" b="1" dirty="0" smtClean="0">
                <a:latin typeface="Times New Roman" pitchFamily="18" charset="0"/>
                <a:cs typeface="Times New Roman" pitchFamily="18" charset="0"/>
              </a:rPr>
              <a:t>v</a:t>
            </a:r>
            <a:r>
              <a:rPr lang="en-US" dirty="0" smtClean="0">
                <a:latin typeface="Times New Roman" pitchFamily="18" charset="0"/>
                <a:cs typeface="Times New Roman" pitchFamily="18" charset="0"/>
              </a:rPr>
              <a:t>, by </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 where the solver supplies the vector, </a:t>
            </a:r>
            <a:r>
              <a:rPr lang="en-US" b="1" dirty="0" smtClean="0">
                <a:latin typeface="Times New Roman" pitchFamily="18" charset="0"/>
                <a:cs typeface="Times New Roman" pitchFamily="18" charset="0"/>
              </a:rPr>
              <a:t>v</a:t>
            </a:r>
            <a:r>
              <a:rPr lang="en-US" dirty="0" smtClean="0">
                <a:latin typeface="Times New Roman" pitchFamily="18" charset="0"/>
                <a:cs typeface="Times New Roman" pitchFamily="18" charset="0"/>
              </a:rPr>
              <a:t>.</a:t>
            </a:r>
          </a:p>
          <a:p>
            <a:pPr marL="514350" indent="-514350">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so we have to calculate </a:t>
            </a:r>
            <a:r>
              <a:rPr lang="en-US" b="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G</a:t>
            </a:r>
            <a:r>
              <a:rPr lang="en-US" b="1" baseline="30000" dirty="0" smtClean="0">
                <a:latin typeface="Times New Roman" pitchFamily="18" charset="0"/>
                <a:cs typeface="Times New Roman" pitchFamily="18" charset="0"/>
              </a:rPr>
              <a:t>T</a:t>
            </a:r>
            <a:r>
              <a:rPr lang="en-US" b="1" dirty="0" smtClean="0">
                <a:latin typeface="Times New Roman" pitchFamily="18" charset="0"/>
                <a:cs typeface="Times New Roman" pitchFamily="18" charset="0"/>
              </a:rPr>
              <a:t>G v</a:t>
            </a: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the trick is to calculate </a:t>
            </a:r>
            <a:r>
              <a:rPr lang="en-US" b="1" dirty="0" smtClean="0">
                <a:latin typeface="Times New Roman" pitchFamily="18" charset="0"/>
                <a:cs typeface="Times New Roman" pitchFamily="18" charset="0"/>
              </a:rPr>
              <a:t>t=</a:t>
            </a:r>
            <a:r>
              <a:rPr lang="en-US" b="1" dirty="0" err="1" smtClean="0">
                <a:latin typeface="Times New Roman" pitchFamily="18" charset="0"/>
                <a:cs typeface="Times New Roman" pitchFamily="18" charset="0"/>
              </a:rPr>
              <a:t>Gv</a:t>
            </a:r>
            <a:r>
              <a:rPr lang="en-US" dirty="0" smtClean="0">
                <a:latin typeface="Times New Roman" pitchFamily="18" charset="0"/>
                <a:cs typeface="Times New Roman" pitchFamily="18" charset="0"/>
              </a:rPr>
              <a:t> first,</a:t>
            </a:r>
          </a:p>
          <a:p>
            <a:pPr marL="514350" indent="-514350">
              <a:buNone/>
            </a:pPr>
            <a:r>
              <a:rPr lang="en-US" dirty="0" smtClean="0">
                <a:latin typeface="Times New Roman" pitchFamily="18" charset="0"/>
                <a:cs typeface="Times New Roman" pitchFamily="18" charset="0"/>
              </a:rPr>
              <a:t>       and then calculate </a:t>
            </a:r>
            <a:r>
              <a:rPr lang="en-US" b="1" dirty="0" smtClean="0">
                <a:latin typeface="Times New Roman" pitchFamily="18" charset="0"/>
                <a:cs typeface="Times New Roman" pitchFamily="18" charset="0"/>
              </a:rPr>
              <a:t>y=</a:t>
            </a:r>
            <a:r>
              <a:rPr lang="en-US" b="1" dirty="0" err="1" smtClean="0">
                <a:latin typeface="Times New Roman" pitchFamily="18" charset="0"/>
                <a:cs typeface="Times New Roman" pitchFamily="18" charset="0"/>
              </a:rPr>
              <a:t>G’t</a:t>
            </a:r>
            <a:endParaRPr lang="en-US" b="1" dirty="0" smtClean="0">
              <a:latin typeface="Times New Roman" pitchFamily="18" charset="0"/>
              <a:cs typeface="Times New Roman" pitchFamily="18" charset="0"/>
            </a:endParaRPr>
          </a:p>
          <a:p>
            <a:pPr marL="514350" indent="-514350">
              <a:buNone/>
            </a:pPr>
            <a:endParaRPr lang="en-US" b="1" dirty="0" smtClean="0">
              <a:latin typeface="Times New Roman" pitchFamily="18" charset="0"/>
              <a:cs typeface="Times New Roman" pitchFamily="18" charset="0"/>
            </a:endParaRPr>
          </a:p>
          <a:p>
            <a:pPr marL="514350" indent="-514350">
              <a:buNone/>
            </a:pPr>
            <a:r>
              <a:rPr lang="en-US" dirty="0" smtClean="0">
                <a:latin typeface="Times New Roman" pitchFamily="18" charset="0"/>
                <a:cs typeface="Times New Roman" pitchFamily="18" charset="0"/>
              </a:rPr>
              <a:t>this is done in a </a:t>
            </a:r>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function,</a:t>
            </a:r>
            <a:r>
              <a:rPr lang="en-US" b="1" dirty="0" smtClean="0">
                <a:latin typeface="Times New Roman" pitchFamily="18" charset="0"/>
                <a:cs typeface="Times New Roman" pitchFamily="18" charset="0"/>
              </a:rPr>
              <a:t> </a:t>
            </a:r>
            <a:r>
              <a:rPr lang="en-US" dirty="0" err="1" smtClean="0">
                <a:latin typeface="Courier New" pitchFamily="49" charset="0"/>
                <a:cs typeface="Courier New" pitchFamily="49" charset="0"/>
              </a:rPr>
              <a:t>afun</a:t>
            </a:r>
            <a:r>
              <a:rPr lang="en-US" dirty="0" smtClean="0">
                <a:latin typeface="Courier New" pitchFamily="49" charset="0"/>
                <a:cs typeface="Courier New" pitchFamily="49" charset="0"/>
              </a:rPr>
              <a:t>()</a:t>
            </a:r>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latin typeface="Courier New" pitchFamily="49" charset="0"/>
                <a:cs typeface="Courier New" pitchFamily="49" charset="0"/>
              </a:rPr>
              <a:t>function y = </a:t>
            </a:r>
            <a:r>
              <a:rPr lang="en-US" dirty="0" err="1" smtClean="0">
                <a:latin typeface="Courier New" pitchFamily="49" charset="0"/>
                <a:cs typeface="Courier New" pitchFamily="49" charset="0"/>
              </a:rPr>
              <a:t>afun</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v,transp_flag</a:t>
            </a:r>
            <a:r>
              <a:rPr lang="en-US" dirty="0" smtClean="0">
                <a:latin typeface="Courier New" pitchFamily="49" charset="0"/>
                <a:cs typeface="Courier New" pitchFamily="49" charset="0"/>
              </a:rPr>
              <a:t>) </a:t>
            </a:r>
          </a:p>
          <a:p>
            <a:pPr>
              <a:buNone/>
            </a:pPr>
            <a:r>
              <a:rPr lang="en-US" dirty="0" smtClean="0">
                <a:latin typeface="Courier New" pitchFamily="49" charset="0"/>
                <a:cs typeface="Courier New" pitchFamily="49" charset="0"/>
              </a:rPr>
              <a:t>global F; </a:t>
            </a:r>
          </a:p>
          <a:p>
            <a:pPr>
              <a:buNone/>
            </a:pPr>
            <a:r>
              <a:rPr lang="en-US" dirty="0" smtClean="0">
                <a:latin typeface="Courier New" pitchFamily="49" charset="0"/>
                <a:cs typeface="Courier New" pitchFamily="49" charset="0"/>
              </a:rPr>
              <a:t>t = F*v; </a:t>
            </a:r>
          </a:p>
          <a:p>
            <a:pPr>
              <a:buNone/>
            </a:pPr>
            <a:r>
              <a:rPr lang="en-US" dirty="0" smtClean="0">
                <a:latin typeface="Courier New" pitchFamily="49" charset="0"/>
                <a:cs typeface="Courier New" pitchFamily="49" charset="0"/>
              </a:rPr>
              <a:t>y = F'*t; </a:t>
            </a:r>
          </a:p>
          <a:p>
            <a:pPr>
              <a:buNone/>
            </a:pPr>
            <a:r>
              <a:rPr lang="en-US" dirty="0" smtClean="0">
                <a:latin typeface="Courier New" pitchFamily="49" charset="0"/>
                <a:cs typeface="Courier New" pitchFamily="49" charset="0"/>
              </a:rPr>
              <a:t>return</a:t>
            </a:r>
            <a:endParaRPr lang="en-US" dirty="0">
              <a:latin typeface="Courier New" pitchFamily="49" charset="0"/>
              <a:cs typeface="Courier New" pitchFamily="49" charset="0"/>
            </a:endParaRPr>
          </a:p>
        </p:txBody>
      </p:sp>
      <p:sp>
        <p:nvSpPr>
          <p:cNvPr id="4" name="Freeform 3"/>
          <p:cNvSpPr/>
          <p:nvPr/>
        </p:nvSpPr>
        <p:spPr>
          <a:xfrm>
            <a:off x="6400800" y="2209800"/>
            <a:ext cx="685800" cy="914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bwMode="auto">
          <a:xfrm>
            <a:off x="6248400" y="31242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ignore this variable; its never used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5181600"/>
          </a:xfrm>
        </p:spPr>
        <p:txBody>
          <a:bodyPr/>
          <a:lstStyle/>
          <a:p>
            <a:pPr>
              <a:buNone/>
            </a:pPr>
            <a:r>
              <a:rPr lang="en-US" dirty="0" smtClean="0">
                <a:latin typeface="Times New Roman" pitchFamily="18" charset="0"/>
                <a:cs typeface="Times New Roman" pitchFamily="18" charset="0"/>
              </a:rPr>
              <a:t>the </a:t>
            </a:r>
            <a:r>
              <a:rPr lang="en-US" dirty="0" err="1" smtClean="0">
                <a:latin typeface="Courier New" pitchFamily="49" charset="0"/>
                <a:cs typeface="Courier New" pitchFamily="49" charset="0"/>
              </a:rPr>
              <a:t>bicg</a:t>
            </a:r>
            <a:r>
              <a:rPr lang="en-US" dirty="0" smtClean="0">
                <a:latin typeface="Courier New" pitchFamily="49" charset="0"/>
                <a:cs typeface="Courier New" pitchFamily="49" charset="0"/>
              </a:rPr>
              <a:t>()</a:t>
            </a:r>
            <a:r>
              <a:rPr lang="en-US" dirty="0" smtClean="0">
                <a:latin typeface="Times New Roman" pitchFamily="18" charset="0"/>
                <a:cs typeface="Times New Roman" pitchFamily="18" charset="0"/>
              </a:rPr>
              <a:t>solver is passed a “handle” to this function</a:t>
            </a:r>
            <a:endParaRPr lang="en-US" dirty="0" smtClean="0">
              <a:latin typeface="Courier New" pitchFamily="49" charset="0"/>
              <a:cs typeface="Courier New" pitchFamily="49" charset="0"/>
            </a:endParaRP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so, the new way of solving the generalized inverse problem is:</a:t>
            </a:r>
          </a:p>
          <a:p>
            <a:pPr>
              <a:buNone/>
            </a:pPr>
            <a:endParaRPr lang="en-US" dirty="0" smtClean="0">
              <a:latin typeface="Times New Roman" pitchFamily="18" charset="0"/>
              <a:cs typeface="Times New Roman" pitchFamily="18" charset="0"/>
            </a:endParaRPr>
          </a:p>
          <a:p>
            <a:pPr>
              <a:buNone/>
            </a:pPr>
            <a:r>
              <a:rPr lang="en-US" dirty="0" smtClean="0">
                <a:latin typeface="Courier New" pitchFamily="49" charset="0"/>
                <a:cs typeface="Courier New" pitchFamily="49" charset="0"/>
              </a:rPr>
              <a:t>clear F;</a:t>
            </a:r>
          </a:p>
          <a:p>
            <a:pPr>
              <a:buNone/>
            </a:pPr>
            <a:r>
              <a:rPr lang="en-US" dirty="0" smtClean="0">
                <a:latin typeface="Courier New" pitchFamily="49" charset="0"/>
                <a:cs typeface="Courier New" pitchFamily="49" charset="0"/>
              </a:rPr>
              <a:t>global F;</a:t>
            </a:r>
          </a:p>
          <a:p>
            <a:pPr>
              <a:buNone/>
            </a:pPr>
            <a:r>
              <a:rPr lang="en-US" dirty="0" smtClean="0">
                <a:latin typeface="Courier New" pitchFamily="49" charset="0"/>
                <a:cs typeface="Courier New" pitchFamily="49" charset="0"/>
              </a:rPr>
              <a:t>…</a:t>
            </a:r>
          </a:p>
          <a:p>
            <a:pPr>
              <a:buNone/>
            </a:pPr>
            <a:r>
              <a:rPr lang="en-US" dirty="0" err="1" smtClean="0">
                <a:solidFill>
                  <a:srgbClr val="000000"/>
                </a:solidFill>
                <a:latin typeface="Courier New"/>
              </a:rPr>
              <a:t>mest</a:t>
            </a:r>
            <a:r>
              <a:rPr lang="en-US" dirty="0" smtClean="0">
                <a:solidFill>
                  <a:srgbClr val="000000"/>
                </a:solidFill>
                <a:latin typeface="Courier New"/>
              </a:rPr>
              <a:t>=</a:t>
            </a:r>
            <a:r>
              <a:rPr lang="en-US" dirty="0" err="1" smtClean="0">
                <a:solidFill>
                  <a:srgbClr val="000000"/>
                </a:solidFill>
                <a:latin typeface="Courier New"/>
              </a:rPr>
              <a:t>bicg</a:t>
            </a:r>
            <a:r>
              <a:rPr lang="en-US" dirty="0" smtClean="0">
                <a:solidFill>
                  <a:srgbClr val="000000"/>
                </a:solidFill>
                <a:latin typeface="Courier New"/>
              </a:rPr>
              <a:t>(@</a:t>
            </a:r>
            <a:r>
              <a:rPr lang="en-US" dirty="0" err="1" smtClean="0">
                <a:solidFill>
                  <a:srgbClr val="000000"/>
                </a:solidFill>
                <a:latin typeface="Courier New"/>
              </a:rPr>
              <a:t>afun,F</a:t>
            </a:r>
            <a:r>
              <a:rPr lang="en-US" dirty="0" smtClean="0">
                <a:solidFill>
                  <a:srgbClr val="000000"/>
                </a:solidFill>
                <a:latin typeface="Courier New"/>
              </a:rPr>
              <a:t>'*f,1e-10,3*L); </a:t>
            </a:r>
            <a:endParaRPr lang="en-US" dirty="0"/>
          </a:p>
        </p:txBody>
      </p:sp>
      <p:sp>
        <p:nvSpPr>
          <p:cNvPr id="5" name="Title 1"/>
          <p:cNvSpPr txBox="1">
            <a:spLocks/>
          </p:cNvSpPr>
          <p:nvPr/>
        </p:nvSpPr>
        <p:spPr bwMode="auto">
          <a:xfrm>
            <a:off x="1143000" y="58674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for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biconjugate</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a:off x="1752600" y="5713017"/>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124200" y="5791200"/>
            <a:ext cx="1143000" cy="6096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886200" y="58674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“handle” to the function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a:off x="2971800" y="3733800"/>
            <a:ext cx="152400" cy="9144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3276600" y="38100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put at the top of the </a:t>
            </a: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MatLab</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 script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82056"/>
            <a:ext cx="9144000" cy="762000"/>
          </a:xfrm>
        </p:spPr>
        <p:txBody>
          <a:bodyPr/>
          <a:lstStyle/>
          <a:p>
            <a:pPr>
              <a:buNone/>
            </a:pPr>
            <a:r>
              <a:rPr lang="en-US" dirty="0" err="1" smtClean="0">
                <a:solidFill>
                  <a:srgbClr val="000000"/>
                </a:solidFill>
                <a:latin typeface="Courier New"/>
              </a:rPr>
              <a:t>mest</a:t>
            </a:r>
            <a:r>
              <a:rPr lang="en-US" dirty="0" smtClean="0">
                <a:solidFill>
                  <a:srgbClr val="000000"/>
                </a:solidFill>
                <a:latin typeface="Courier New"/>
              </a:rPr>
              <a:t>=</a:t>
            </a:r>
            <a:r>
              <a:rPr lang="en-US" dirty="0" err="1" smtClean="0">
                <a:solidFill>
                  <a:srgbClr val="000000"/>
                </a:solidFill>
                <a:latin typeface="Courier New"/>
              </a:rPr>
              <a:t>bicg</a:t>
            </a:r>
            <a:r>
              <a:rPr lang="en-US" dirty="0" smtClean="0">
                <a:solidFill>
                  <a:srgbClr val="000000"/>
                </a:solidFill>
                <a:latin typeface="Courier New"/>
              </a:rPr>
              <a:t>(@</a:t>
            </a:r>
            <a:r>
              <a:rPr lang="en-US" dirty="0" err="1" smtClean="0">
                <a:solidFill>
                  <a:srgbClr val="000000"/>
                </a:solidFill>
                <a:latin typeface="Courier New"/>
              </a:rPr>
              <a:t>afun,F</a:t>
            </a:r>
            <a:r>
              <a:rPr lang="en-US" dirty="0" smtClean="0">
                <a:solidFill>
                  <a:srgbClr val="000000"/>
                </a:solidFill>
                <a:latin typeface="Courier New"/>
              </a:rPr>
              <a:t>'*f,1e-10,Niter); </a:t>
            </a:r>
            <a:endParaRPr lang="en-US" dirty="0"/>
          </a:p>
        </p:txBody>
      </p:sp>
      <p:sp>
        <p:nvSpPr>
          <p:cNvPr id="5" name="Title 1"/>
          <p:cNvSpPr txBox="1">
            <a:spLocks/>
          </p:cNvSpPr>
          <p:nvPr/>
        </p:nvSpPr>
        <p:spPr bwMode="auto">
          <a:xfrm>
            <a:off x="1295400" y="24964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for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biconjugate</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6" name="Freeform 5"/>
          <p:cNvSpPr/>
          <p:nvPr/>
        </p:nvSpPr>
        <p:spPr>
          <a:xfrm>
            <a:off x="1371600" y="2344056"/>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3276600" y="2191656"/>
            <a:ext cx="838200" cy="12192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429000" y="34108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“handle” to the multiply function</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Title 1"/>
          <p:cNvSpPr txBox="1">
            <a:spLocks/>
          </p:cNvSpPr>
          <p:nvPr/>
        </p:nvSpPr>
        <p:spPr bwMode="auto">
          <a:xfrm>
            <a:off x="4419600" y="24964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r.h</a:t>
            </a:r>
            <a:r>
              <a:rPr lang="en-US" sz="2000" kern="0" dirty="0" smtClean="0">
                <a:solidFill>
                  <a:srgbClr val="FF0000"/>
                </a:solidFill>
                <a:latin typeface="Times New Roman" pitchFamily="18" charset="0"/>
                <a:ea typeface="+mj-ea"/>
                <a:cs typeface="Times New Roman" pitchFamily="18" charset="0"/>
              </a:rPr>
              <a:t>.s of equation </a:t>
            </a:r>
            <a:r>
              <a:rPr lang="en-US" sz="2000" b="1" kern="0" dirty="0" err="1" smtClean="0">
                <a:solidFill>
                  <a:srgbClr val="FF0000"/>
                </a:solidFill>
                <a:latin typeface="Cambria Math" pitchFamily="18" charset="0"/>
                <a:ea typeface="Cambria Math" pitchFamily="18" charset="0"/>
                <a:cs typeface="Courier New" pitchFamily="49" charset="0"/>
              </a:rPr>
              <a:t>F</a:t>
            </a:r>
            <a:r>
              <a:rPr lang="en-US" sz="2000" b="1" kern="0" baseline="30000" dirty="0" err="1" smtClean="0">
                <a:solidFill>
                  <a:srgbClr val="FF0000"/>
                </a:solidFill>
                <a:latin typeface="Cambria Math" pitchFamily="18" charset="0"/>
                <a:ea typeface="Cambria Math" pitchFamily="18" charset="0"/>
                <a:cs typeface="Courier New" pitchFamily="49" charset="0"/>
              </a:rPr>
              <a:t>T</a:t>
            </a:r>
            <a:r>
              <a:rPr lang="en-US" sz="2000" b="1" kern="0" dirty="0" err="1" smtClean="0">
                <a:solidFill>
                  <a:srgbClr val="FF0000"/>
                </a:solidFill>
                <a:latin typeface="Cambria Math" pitchFamily="18" charset="0"/>
                <a:ea typeface="Cambria Math" pitchFamily="18" charset="0"/>
                <a:cs typeface="Courier New" pitchFamily="49" charset="0"/>
              </a:rPr>
              <a:t>Fm</a:t>
            </a:r>
            <a:r>
              <a:rPr lang="en-US" sz="2000" b="1" kern="0" dirty="0" smtClean="0">
                <a:solidFill>
                  <a:srgbClr val="FF0000"/>
                </a:solidFill>
                <a:latin typeface="Cambria Math" pitchFamily="18" charset="0"/>
                <a:ea typeface="Cambria Math" pitchFamily="18" charset="0"/>
                <a:cs typeface="Courier New" pitchFamily="49" charset="0"/>
              </a:rPr>
              <a:t>=</a:t>
            </a:r>
            <a:r>
              <a:rPr lang="en-US" sz="2000" b="1" kern="0" dirty="0" err="1" smtClean="0">
                <a:solidFill>
                  <a:srgbClr val="FF0000"/>
                </a:solidFill>
                <a:latin typeface="Cambria Math" pitchFamily="18" charset="0"/>
                <a:ea typeface="Cambria Math" pitchFamily="18" charset="0"/>
                <a:cs typeface="Courier New" pitchFamily="49" charset="0"/>
              </a:rPr>
              <a:t>F</a:t>
            </a:r>
            <a:r>
              <a:rPr lang="en-US" sz="2000" b="1" kern="0" baseline="30000" dirty="0" err="1" smtClean="0">
                <a:solidFill>
                  <a:srgbClr val="FF0000"/>
                </a:solidFill>
                <a:latin typeface="Cambria Math" pitchFamily="18" charset="0"/>
                <a:ea typeface="Cambria Math" pitchFamily="18" charset="0"/>
                <a:cs typeface="Courier New" pitchFamily="49" charset="0"/>
              </a:rPr>
              <a:t>T</a:t>
            </a:r>
            <a:r>
              <a:rPr lang="en-US" sz="2000" b="1" kern="0" dirty="0" err="1" smtClean="0">
                <a:solidFill>
                  <a:srgbClr val="FF0000"/>
                </a:solidFill>
                <a:latin typeface="Cambria Math" pitchFamily="18" charset="0"/>
                <a:ea typeface="Cambria Math" pitchFamily="18" charset="0"/>
                <a:cs typeface="Courier New" pitchFamily="49" charset="0"/>
              </a:rPr>
              <a:t>f</a:t>
            </a:r>
            <a:r>
              <a:rPr lang="en-US" sz="2000" kern="0" dirty="0" smtClean="0">
                <a:solidFill>
                  <a:srgbClr val="FF0000"/>
                </a:solidFill>
                <a:latin typeface="Times New Roman" pitchFamily="18" charset="0"/>
                <a:ea typeface="+mj-ea"/>
                <a:cs typeface="Times New Roman" pitchFamily="18" charset="0"/>
              </a:rPr>
              <a:t>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2" name="Freeform 11"/>
          <p:cNvSpPr/>
          <p:nvPr/>
        </p:nvSpPr>
        <p:spPr>
          <a:xfrm>
            <a:off x="4419600" y="2344056"/>
            <a:ext cx="433719" cy="415641"/>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4953000" y="667656"/>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tolerance</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Freeform 13"/>
          <p:cNvSpPr/>
          <p:nvPr/>
        </p:nvSpPr>
        <p:spPr>
          <a:xfrm flipV="1">
            <a:off x="5334000" y="1235696"/>
            <a:ext cx="381000" cy="422559"/>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itle 1"/>
          <p:cNvSpPr txBox="1">
            <a:spLocks/>
          </p:cNvSpPr>
          <p:nvPr/>
        </p:nvSpPr>
        <p:spPr bwMode="auto">
          <a:xfrm>
            <a:off x="6825342" y="304800"/>
            <a:ext cx="1981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maximum number of iterations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6" name="Freeform 15"/>
          <p:cNvSpPr/>
          <p:nvPr/>
        </p:nvSpPr>
        <p:spPr>
          <a:xfrm flipV="1">
            <a:off x="6858000" y="1143000"/>
            <a:ext cx="381000" cy="422559"/>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ontent Placeholder 2"/>
          <p:cNvSpPr txBox="1">
            <a:spLocks/>
          </p:cNvSpPr>
          <p:nvPr/>
        </p:nvSpPr>
        <p:spPr bwMode="auto">
          <a:xfrm>
            <a:off x="0" y="4630056"/>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sz="2800" kern="0" dirty="0" smtClean="0">
                <a:latin typeface="Times New Roman" pitchFamily="18" charset="0"/>
                <a:cs typeface="Times New Roman" pitchFamily="18" charset="0"/>
              </a:rPr>
              <a:t>T</a:t>
            </a: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he solution is by iterative improvement of an initial guess. </a:t>
            </a:r>
            <a:r>
              <a:rPr lang="en-US" sz="2800" kern="0" dirty="0" smtClean="0">
                <a:latin typeface="Times New Roman" pitchFamily="18" charset="0"/>
                <a:cs typeface="Times New Roman" pitchFamily="18" charset="0"/>
              </a:rPr>
              <a:t>The iterations stop when the tolerance falls beneath the specified level (good) or, regardless, when the maximum number of iterations is reached (bad).</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1"/>
          <p:cNvSpPr txBox="1">
            <a:spLocks/>
          </p:cNvSpPr>
          <p:nvPr/>
        </p:nvSpPr>
        <p:spPr bwMode="auto">
          <a:xfrm>
            <a:off x="0" y="0"/>
            <a:ext cx="9144000" cy="68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000" kern="0" dirty="0" smtClean="0">
                <a:solidFill>
                  <a:schemeClr val="tx2"/>
                </a:solidFill>
                <a:latin typeface="Times New Roman" pitchFamily="18" charset="0"/>
                <a:ea typeface="Cambria Math" pitchFamily="18" charset="0"/>
                <a:cs typeface="Times New Roman" pitchFamily="18" charset="0"/>
              </a:rPr>
              <a:t>example </a:t>
            </a:r>
            <a:r>
              <a:rPr kumimoji="0" lang="en-US" sz="40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of a large </a:t>
            </a:r>
            <a:r>
              <a:rPr kumimoji="0" lang="en-US" sz="4000" b="0" u="none" strike="noStrike" kern="0" cap="none" spc="0" normalizeH="0" baseline="0" noProof="0" dirty="0" err="1" smtClean="0">
                <a:ln>
                  <a:noFill/>
                </a:ln>
                <a:solidFill>
                  <a:schemeClr val="tx2"/>
                </a:solidFill>
                <a:effectLst/>
                <a:uLnTx/>
                <a:uFillTx/>
                <a:latin typeface="Times New Roman" pitchFamily="18" charset="0"/>
                <a:ea typeface="Cambria Math" pitchFamily="18" charset="0"/>
                <a:cs typeface="Times New Roman" pitchFamily="18" charset="0"/>
              </a:rPr>
              <a:t>proble</a:t>
            </a:r>
            <a:r>
              <a:rPr lang="en-US" sz="4000" kern="0" dirty="0" smtClean="0">
                <a:solidFill>
                  <a:schemeClr val="tx2"/>
                </a:solidFill>
                <a:latin typeface="Times New Roman" pitchFamily="18" charset="0"/>
                <a:ea typeface="Cambria Math" pitchFamily="18" charset="0"/>
                <a:cs typeface="Times New Roman" pitchFamily="18" charset="0"/>
              </a:rPr>
              <a:t>m</a:t>
            </a:r>
          </a:p>
          <a:p>
            <a:pPr lvl="0" algn="ctr"/>
            <a:endPar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fill</a:t>
            </a: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 in the missing model parameters</a:t>
            </a:r>
          </a:p>
          <a:p>
            <a:pPr lvl="0" algn="ctr"/>
            <a:r>
              <a:rPr lang="en-US" sz="2800" kern="0" dirty="0" smtClean="0">
                <a:solidFill>
                  <a:schemeClr val="tx2"/>
                </a:solidFill>
                <a:latin typeface="Times New Roman" pitchFamily="18" charset="0"/>
                <a:ea typeface="Cambria Math" pitchFamily="18" charset="0"/>
                <a:cs typeface="Times New Roman" pitchFamily="18" charset="0"/>
              </a:rPr>
              <a:t>that represents a 2D function m(</a:t>
            </a:r>
            <a:r>
              <a:rPr lang="en-US" sz="2800" kern="0" dirty="0" err="1" smtClean="0">
                <a:solidFill>
                  <a:schemeClr val="tx2"/>
                </a:solidFill>
                <a:latin typeface="Times New Roman" pitchFamily="18" charset="0"/>
                <a:ea typeface="Cambria Math" pitchFamily="18" charset="0"/>
                <a:cs typeface="Times New Roman" pitchFamily="18" charset="0"/>
              </a:rPr>
              <a:t>x,y</a:t>
            </a:r>
            <a:r>
              <a:rPr lang="en-US" sz="2800" kern="0" dirty="0" smtClean="0">
                <a:solidFill>
                  <a:schemeClr val="tx2"/>
                </a:solidFill>
                <a:latin typeface="Times New Roman" pitchFamily="18" charset="0"/>
                <a:ea typeface="Cambria Math" pitchFamily="18" charset="0"/>
                <a:cs typeface="Times New Roman" pitchFamily="18" charset="0"/>
              </a:rPr>
              <a:t>)</a:t>
            </a:r>
          </a:p>
          <a:p>
            <a:pPr lvl="0" algn="ctr"/>
            <a:r>
              <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rPr>
              <a:t>so that</a:t>
            </a:r>
          </a:p>
          <a:p>
            <a:pPr lvl="0" algn="ctr"/>
            <a:endParaRPr kumimoji="0" lang="en-US" sz="2800" b="0" u="none" strike="noStrike" kern="0" cap="none" spc="0" normalizeH="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lang="en-US" sz="2800" i="0" kern="0" baseline="0" dirty="0" smtClean="0">
                <a:solidFill>
                  <a:schemeClr val="tx2"/>
                </a:solidFill>
                <a:latin typeface="Times New Roman" pitchFamily="18" charset="0"/>
                <a:ea typeface="Cambria Math" pitchFamily="18" charset="0"/>
                <a:cs typeface="Times New Roman" pitchFamily="18" charset="0"/>
              </a:rPr>
              <a:t>the</a:t>
            </a:r>
            <a:r>
              <a:rPr lang="en-US" sz="2800" i="0" kern="0" dirty="0" smtClean="0">
                <a:solidFill>
                  <a:schemeClr val="tx2"/>
                </a:solidFill>
                <a:latin typeface="Times New Roman" pitchFamily="18" charset="0"/>
                <a:ea typeface="Cambria Math" pitchFamily="18" charset="0"/>
                <a:cs typeface="Times New Roman" pitchFamily="18" charset="0"/>
              </a:rPr>
              <a:t> function passes through measured data points</a:t>
            </a:r>
          </a:p>
          <a:p>
            <a:pPr lvl="0" algn="ctr"/>
            <a:r>
              <a:rPr lang="en-US" sz="2800" i="1" kern="0" dirty="0" smtClean="0">
                <a:solidFill>
                  <a:schemeClr val="tx2"/>
                </a:solidFill>
                <a:latin typeface="Cambria Math" pitchFamily="18" charset="0"/>
                <a:ea typeface="Cambria Math" pitchFamily="18" charset="0"/>
                <a:cs typeface="Courier New" pitchFamily="49" charset="0"/>
              </a:rPr>
              <a:t>m(</a:t>
            </a:r>
            <a:r>
              <a:rPr lang="en-US" sz="2800" i="1" kern="0" dirty="0" err="1" smtClean="0">
                <a:solidFill>
                  <a:schemeClr val="tx2"/>
                </a:solidFill>
                <a:latin typeface="Cambria Math" pitchFamily="18" charset="0"/>
                <a:ea typeface="Cambria Math" pitchFamily="18" charset="0"/>
                <a:cs typeface="Courier New" pitchFamily="49" charset="0"/>
              </a:rPr>
              <a:t>x</a:t>
            </a:r>
            <a:r>
              <a:rPr lang="en-US" sz="2800" i="1" kern="0" baseline="-25000" dirty="0" err="1" smtClean="0">
                <a:solidFill>
                  <a:schemeClr val="tx2"/>
                </a:solidFill>
                <a:latin typeface="Cambria Math" pitchFamily="18" charset="0"/>
                <a:ea typeface="Cambria Math" pitchFamily="18" charset="0"/>
                <a:cs typeface="Courier New" pitchFamily="49" charset="0"/>
              </a:rPr>
              <a:t>i</a:t>
            </a:r>
            <a:r>
              <a:rPr lang="en-US" sz="2800" i="1" kern="0" dirty="0" err="1" smtClean="0">
                <a:solidFill>
                  <a:schemeClr val="tx2"/>
                </a:solidFill>
                <a:latin typeface="Cambria Math" pitchFamily="18" charset="0"/>
                <a:ea typeface="Cambria Math" pitchFamily="18" charset="0"/>
                <a:cs typeface="Courier New" pitchFamily="49" charset="0"/>
              </a:rPr>
              <a:t>,y</a:t>
            </a:r>
            <a:r>
              <a:rPr lang="en-US" sz="2800" i="1" kern="0" baseline="-25000" dirty="0" err="1" smtClean="0">
                <a:solidFill>
                  <a:schemeClr val="tx2"/>
                </a:solidFill>
                <a:latin typeface="Cambria Math" pitchFamily="18" charset="0"/>
                <a:ea typeface="Cambria Math" pitchFamily="18" charset="0"/>
                <a:cs typeface="Courier New" pitchFamily="49" charset="0"/>
              </a:rPr>
              <a:t>i</a:t>
            </a:r>
            <a:r>
              <a:rPr lang="en-US" sz="2800" i="1" kern="0" dirty="0" smtClean="0">
                <a:solidFill>
                  <a:schemeClr val="tx2"/>
                </a:solidFill>
                <a:latin typeface="Cambria Math" pitchFamily="18" charset="0"/>
                <a:ea typeface="Cambria Math" pitchFamily="18" charset="0"/>
                <a:cs typeface="Courier New" pitchFamily="49" charset="0"/>
              </a:rPr>
              <a:t>) = </a:t>
            </a:r>
            <a:r>
              <a:rPr lang="en-US" sz="2800" i="1" kern="0" dirty="0" err="1" smtClean="0">
                <a:solidFill>
                  <a:schemeClr val="tx2"/>
                </a:solidFill>
                <a:latin typeface="Cambria Math" pitchFamily="18" charset="0"/>
                <a:ea typeface="Cambria Math" pitchFamily="18" charset="0"/>
                <a:cs typeface="Courier New" pitchFamily="49" charset="0"/>
              </a:rPr>
              <a:t>d</a:t>
            </a:r>
            <a:r>
              <a:rPr lang="en-US" sz="2800" i="1" kern="0" baseline="-25000" dirty="0" err="1" smtClean="0">
                <a:solidFill>
                  <a:schemeClr val="tx2"/>
                </a:solidFill>
                <a:latin typeface="Cambria Math" pitchFamily="18" charset="0"/>
                <a:ea typeface="Cambria Math" pitchFamily="18" charset="0"/>
                <a:cs typeface="Courier New" pitchFamily="49" charset="0"/>
              </a:rPr>
              <a:t>i</a:t>
            </a:r>
            <a:endParaRPr lang="en-US" sz="2800" i="1" kern="0" baseline="-25000" dirty="0" smtClean="0">
              <a:solidFill>
                <a:schemeClr val="tx2"/>
              </a:solidFill>
              <a:latin typeface="Cambria Math" pitchFamily="18" charset="0"/>
              <a:ea typeface="Cambria Math" pitchFamily="18" charset="0"/>
              <a:cs typeface="Courier New" pitchFamily="49" charset="0"/>
            </a:endParaRPr>
          </a:p>
          <a:p>
            <a:pPr lvl="0" algn="ctr"/>
            <a:endParaRPr lang="en-US" sz="2800" i="1" kern="0" dirty="0" smtClean="0">
              <a:solidFill>
                <a:schemeClr val="tx2"/>
              </a:solidFill>
              <a:latin typeface="Cambria Math" pitchFamily="18" charset="0"/>
              <a:ea typeface="Cambria Math" pitchFamily="18" charset="0"/>
              <a:cs typeface="Courier New" pitchFamily="49" charset="0"/>
            </a:endParaRPr>
          </a:p>
          <a:p>
            <a:pPr lvl="0" algn="ctr"/>
            <a:r>
              <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and</a:t>
            </a:r>
          </a:p>
          <a:p>
            <a:pPr lvl="0" algn="ctr"/>
            <a:endParaRPr kumimoji="0" lang="en-US" sz="28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lang="en-US" sz="2800" i="0" kern="0" dirty="0" smtClean="0">
                <a:solidFill>
                  <a:schemeClr val="tx2"/>
                </a:solidFill>
                <a:latin typeface="Times New Roman" pitchFamily="18" charset="0"/>
                <a:ea typeface="Cambria Math" pitchFamily="18" charset="0"/>
                <a:cs typeface="Times New Roman" pitchFamily="18" charset="0"/>
              </a:rPr>
              <a:t>the function satisfies the diffusion equation</a:t>
            </a:r>
          </a:p>
          <a:p>
            <a:pPr lvl="0" algn="ct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30000" noProof="0" dirty="0" smtClean="0">
                <a:ln>
                  <a:noFill/>
                </a:ln>
                <a:solidFill>
                  <a:schemeClr val="tx2"/>
                </a:solidFill>
                <a:effectLst/>
                <a:uLnTx/>
                <a:uFillTx/>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dx</a:t>
            </a:r>
            <a:r>
              <a:rPr lang="en-US" sz="2800" i="1" kern="0" baseline="30000" dirty="0" smtClean="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 d</a:t>
            </a:r>
            <a:r>
              <a:rPr lang="en-US" sz="2800" i="1" kern="0" baseline="30000" dirty="0" smtClean="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smtClean="0">
                <a:ln>
                  <a:noFill/>
                </a:ln>
                <a:solidFill>
                  <a:schemeClr val="tx2"/>
                </a:solidFill>
                <a:effectLst/>
                <a:uLnTx/>
                <a:uFillTx/>
                <a:latin typeface="Cambria Math" pitchFamily="18" charset="0"/>
                <a:ea typeface="Cambria Math" pitchFamily="18" charset="0"/>
                <a:cs typeface="Times New Roman" pitchFamily="18" charset="0"/>
              </a:rPr>
              <a:t>dy</a:t>
            </a:r>
            <a:r>
              <a:rPr lang="en-US" sz="2800" i="1" kern="0" baseline="30000" dirty="0" smtClean="0">
                <a:solidFill>
                  <a:schemeClr val="tx2"/>
                </a:solidFill>
                <a:latin typeface="Cambria Math" pitchFamily="18" charset="0"/>
                <a:ea typeface="Cambria Math" pitchFamily="18" charset="0"/>
                <a:cs typeface="Times New Roman" pitchFamily="18" charset="0"/>
              </a:rPr>
              <a:t>2</a:t>
            </a:r>
            <a:r>
              <a:rPr kumimoji="0" lang="en-US" sz="28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 0</a:t>
            </a:r>
            <a:endParaRPr kumimoji="0" lang="en-US" sz="48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05228" y="417286"/>
            <a:ext cx="9038774" cy="5602514"/>
            <a:chOff x="975520" y="1490796"/>
            <a:chExt cx="5250081" cy="3081204"/>
          </a:xfrm>
        </p:grpSpPr>
        <p:pic>
          <p:nvPicPr>
            <p:cNvPr id="1026" name="Picture 2"/>
            <p:cNvPicPr>
              <a:picLocks noChangeAspect="1" noChangeArrowheads="1"/>
            </p:cNvPicPr>
            <p:nvPr/>
          </p:nvPicPr>
          <p:blipFill>
            <a:blip r:embed="rId3" cstate="print"/>
            <a:srcRect/>
            <a:stretch>
              <a:fillRect/>
            </a:stretch>
          </p:blipFill>
          <p:spPr bwMode="auto">
            <a:xfrm>
              <a:off x="1181622" y="2203966"/>
              <a:ext cx="2286000" cy="21945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23570" y="2203966"/>
              <a:ext cx="2286000" cy="2194560"/>
            </a:xfrm>
            <a:prstGeom prst="rect">
              <a:avLst/>
            </a:prstGeom>
            <a:noFill/>
            <a:ln w="9525">
              <a:noFill/>
              <a:miter lim="800000"/>
              <a:headEnd/>
              <a:tailEnd/>
            </a:ln>
          </p:spPr>
        </p:pic>
        <p:cxnSp>
          <p:nvCxnSpPr>
            <p:cNvPr id="21" name="Straight Arrow Connector 20"/>
            <p:cNvCxnSpPr/>
            <p:nvPr/>
          </p:nvCxnSpPr>
          <p:spPr>
            <a:xfrm rot="5400000" flipH="1" flipV="1">
              <a:off x="65763" y="3399522"/>
              <a:ext cx="2330092" cy="1486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1219366" y="2240672"/>
              <a:ext cx="2376813" cy="24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72222" y="1883926"/>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y</a:t>
              </a:r>
              <a:endParaRPr lang="en-US" sz="3200" i="1" baseline="-25000" dirty="0">
                <a:latin typeface="Times New Roman" pitchFamily="18" charset="0"/>
                <a:cs typeface="Times New Roman" pitchFamily="18" charset="0"/>
              </a:endParaRPr>
            </a:p>
          </p:txBody>
        </p:sp>
        <p:sp>
          <p:nvSpPr>
            <p:cNvPr id="27" name="TextBox 26"/>
            <p:cNvSpPr txBox="1"/>
            <p:nvPr/>
          </p:nvSpPr>
          <p:spPr>
            <a:xfrm>
              <a:off x="975520" y="3189050"/>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x</a:t>
              </a:r>
              <a:endParaRPr lang="en-US" sz="3200" i="1" baseline="-25000" dirty="0">
                <a:latin typeface="Times New Roman" pitchFamily="18" charset="0"/>
                <a:cs typeface="Times New Roman" pitchFamily="18" charset="0"/>
              </a:endParaRPr>
            </a:p>
          </p:txBody>
        </p:sp>
        <p:sp>
          <p:nvSpPr>
            <p:cNvPr id="30" name="TextBox 29"/>
            <p:cNvSpPr txBox="1"/>
            <p:nvPr/>
          </p:nvSpPr>
          <p:spPr>
            <a:xfrm>
              <a:off x="1126000" y="1490796"/>
              <a:ext cx="2545167" cy="287754"/>
            </a:xfrm>
            <a:prstGeom prst="rect">
              <a:avLst/>
            </a:prstGeom>
            <a:noFill/>
          </p:spPr>
          <p:txBody>
            <a:bodyPr wrap="square" rtlCol="0">
              <a:spAutoFit/>
            </a:bodyPr>
            <a:lstStyle/>
            <a:p>
              <a:r>
                <a:rPr lang="en-US" sz="2800" dirty="0" smtClean="0">
                  <a:latin typeface="Times New Roman" pitchFamily="18" charset="0"/>
                  <a:cs typeface="Times New Roman" pitchFamily="18" charset="0"/>
                </a:rPr>
                <a:t>A) observed, </a:t>
              </a:r>
              <a:r>
                <a:rPr lang="en-US" sz="2800" i="1" dirty="0" err="1" smtClean="0">
                  <a:latin typeface="Cambria Math" pitchFamily="18" charset="0"/>
                  <a:ea typeface="Cambria Math" pitchFamily="18" charset="0"/>
                  <a:cs typeface="Times New Roman" pitchFamily="18" charset="0"/>
                </a:rPr>
                <a:t>d</a:t>
              </a:r>
              <a:r>
                <a:rPr lang="en-US" sz="2800" i="1" baseline="-25000" dirty="0" err="1" smtClean="0">
                  <a:latin typeface="Cambria Math" pitchFamily="18" charset="0"/>
                  <a:ea typeface="Cambria Math" pitchFamily="18" charset="0"/>
                  <a:cs typeface="Times New Roman" pitchFamily="18" charset="0"/>
                </a:rPr>
                <a:t>i</a:t>
              </a:r>
              <a:r>
                <a:rPr lang="en-US" sz="2800" i="1" baseline="30000" dirty="0" err="1" smtClean="0">
                  <a:latin typeface="Cambria Math" pitchFamily="18" charset="0"/>
                  <a:ea typeface="Cambria Math" pitchFamily="18" charset="0"/>
                  <a:cs typeface="Times New Roman" pitchFamily="18" charset="0"/>
                </a:rPr>
                <a:t>obs</a:t>
              </a:r>
              <a:r>
                <a:rPr lang="en-US" sz="2800" i="1" dirty="0" smtClean="0">
                  <a:latin typeface="Cambria Math" pitchFamily="18" charset="0"/>
                  <a:ea typeface="Cambria Math" pitchFamily="18" charset="0"/>
                  <a:cs typeface="Times New Roman" pitchFamily="18" charset="0"/>
                </a:rPr>
                <a:t>=m(x</a:t>
              </a:r>
              <a:r>
                <a:rPr lang="en-US" sz="2800" i="1" baseline="-25000" dirty="0" smtClean="0">
                  <a:latin typeface="Cambria Math" pitchFamily="18" charset="0"/>
                  <a:ea typeface="Cambria Math" pitchFamily="18" charset="0"/>
                  <a:cs typeface="Times New Roman" pitchFamily="18" charset="0"/>
                </a:rPr>
                <a:t>i</a:t>
              </a:r>
              <a:r>
                <a:rPr lang="en-US" sz="2800" i="1" dirty="0" smtClean="0">
                  <a:latin typeface="Cambria Math" pitchFamily="18" charset="0"/>
                  <a:ea typeface="Cambria Math" pitchFamily="18" charset="0"/>
                  <a:cs typeface="Times New Roman" pitchFamily="18" charset="0"/>
                </a:rPr>
                <a:t>,</a:t>
              </a:r>
              <a:r>
                <a:rPr lang="en-US" sz="2800" i="1" baseline="-25000" dirty="0" smtClean="0">
                  <a:latin typeface="Cambria Math" pitchFamily="18" charset="0"/>
                  <a:ea typeface="Cambria Math" pitchFamily="18" charset="0"/>
                  <a:cs typeface="Times New Roman" pitchFamily="18" charset="0"/>
                </a:rPr>
                <a:t>  </a:t>
              </a:r>
              <a:r>
                <a:rPr lang="en-US" sz="2800" i="1" dirty="0" err="1" smtClean="0">
                  <a:latin typeface="Cambria Math" pitchFamily="18" charset="0"/>
                  <a:ea typeface="Cambria Math" pitchFamily="18" charset="0"/>
                  <a:cs typeface="Times New Roman" pitchFamily="18" charset="0"/>
                </a:rPr>
                <a:t>y</a:t>
              </a:r>
              <a:r>
                <a:rPr lang="en-US" sz="2800" i="1" baseline="-25000" dirty="0" err="1" smtClean="0">
                  <a:latin typeface="Cambria Math" pitchFamily="18" charset="0"/>
                  <a:ea typeface="Cambria Math" pitchFamily="18" charset="0"/>
                  <a:cs typeface="Times New Roman" pitchFamily="18" charset="0"/>
                </a:rPr>
                <a:t>i</a:t>
              </a:r>
              <a:r>
                <a:rPr lang="en-US" sz="2800" i="1" dirty="0" smtClean="0">
                  <a:latin typeface="Cambria Math" pitchFamily="18" charset="0"/>
                  <a:ea typeface="Cambria Math" pitchFamily="18" charset="0"/>
                  <a:cs typeface="Times New Roman" pitchFamily="18" charset="0"/>
                </a:rPr>
                <a:t>)</a:t>
              </a:r>
              <a:endParaRPr lang="en-US" sz="2800" i="1" baseline="-25000" dirty="0">
                <a:latin typeface="Cambria Math" pitchFamily="18" charset="0"/>
                <a:ea typeface="Cambria Math" pitchFamily="18" charset="0"/>
                <a:cs typeface="Times New Roman" pitchFamily="18" charset="0"/>
              </a:endParaRPr>
            </a:p>
          </p:txBody>
        </p:sp>
        <p:cxnSp>
          <p:nvCxnSpPr>
            <p:cNvPr id="33" name="Straight Arrow Connector 32"/>
            <p:cNvCxnSpPr/>
            <p:nvPr/>
          </p:nvCxnSpPr>
          <p:spPr>
            <a:xfrm rot="5400000" flipH="1" flipV="1">
              <a:off x="2695185" y="3399522"/>
              <a:ext cx="2330092" cy="1486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3848788" y="2240672"/>
              <a:ext cx="2376813" cy="247"/>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801644" y="1883926"/>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y</a:t>
              </a:r>
              <a:endParaRPr lang="en-US" sz="3200" i="1" baseline="-25000" dirty="0">
                <a:latin typeface="Times New Roman" pitchFamily="18" charset="0"/>
                <a:cs typeface="Times New Roman" pitchFamily="18" charset="0"/>
              </a:endParaRPr>
            </a:p>
          </p:txBody>
        </p:sp>
        <p:sp>
          <p:nvSpPr>
            <p:cNvPr id="36" name="TextBox 35"/>
            <p:cNvSpPr txBox="1"/>
            <p:nvPr/>
          </p:nvSpPr>
          <p:spPr>
            <a:xfrm>
              <a:off x="3585973" y="3189764"/>
              <a:ext cx="609600" cy="321608"/>
            </a:xfrm>
            <a:prstGeom prst="rect">
              <a:avLst/>
            </a:prstGeom>
            <a:noFill/>
          </p:spPr>
          <p:txBody>
            <a:bodyPr wrap="square" rtlCol="0">
              <a:spAutoFit/>
            </a:bodyPr>
            <a:lstStyle/>
            <a:p>
              <a:r>
                <a:rPr lang="en-US" sz="3200" i="1" dirty="0" smtClean="0">
                  <a:latin typeface="Times New Roman" pitchFamily="18" charset="0"/>
                  <a:cs typeface="Times New Roman" pitchFamily="18" charset="0"/>
                </a:rPr>
                <a:t>x</a:t>
              </a:r>
              <a:endParaRPr lang="en-US" sz="3200" i="1" baseline="-25000" dirty="0">
                <a:latin typeface="Times New Roman" pitchFamily="18" charset="0"/>
                <a:cs typeface="Times New Roman" pitchFamily="18" charset="0"/>
              </a:endParaRPr>
            </a:p>
          </p:txBody>
        </p:sp>
        <p:sp>
          <p:nvSpPr>
            <p:cNvPr id="37" name="TextBox 36"/>
            <p:cNvSpPr txBox="1"/>
            <p:nvPr/>
          </p:nvSpPr>
          <p:spPr>
            <a:xfrm>
              <a:off x="3747040" y="1502769"/>
              <a:ext cx="2118986" cy="287754"/>
            </a:xfrm>
            <a:prstGeom prst="rect">
              <a:avLst/>
            </a:prstGeom>
            <a:noFill/>
          </p:spPr>
          <p:txBody>
            <a:bodyPr wrap="square" rtlCol="0">
              <a:spAutoFit/>
            </a:bodyPr>
            <a:lstStyle/>
            <a:p>
              <a:r>
                <a:rPr lang="en-US" sz="2800" dirty="0" smtClean="0">
                  <a:latin typeface="Times New Roman" pitchFamily="18" charset="0"/>
                  <a:cs typeface="Times New Roman" pitchFamily="18" charset="0"/>
                </a:rPr>
                <a:t>B) predicted,  </a:t>
              </a:r>
              <a:r>
                <a:rPr lang="en-US" sz="2800" i="1" dirty="0" smtClean="0">
                  <a:latin typeface="Times New Roman" pitchFamily="18" charset="0"/>
                  <a:cs typeface="Times New Roman" pitchFamily="18" charset="0"/>
                </a:rPr>
                <a:t>m(</a:t>
              </a:r>
              <a:r>
                <a:rPr lang="en-US" sz="2800" i="1" dirty="0" err="1" smtClean="0">
                  <a:latin typeface="Times New Roman" pitchFamily="18" charset="0"/>
                  <a:cs typeface="Times New Roman" pitchFamily="18" charset="0"/>
                </a:rPr>
                <a:t>x,y</a:t>
              </a:r>
              <a:r>
                <a:rPr lang="en-US" sz="2800" i="1" dirty="0" smtClean="0">
                  <a:latin typeface="Times New Roman" pitchFamily="18" charset="0"/>
                  <a:cs typeface="Times New Roman" pitchFamily="18" charset="0"/>
                </a:rPr>
                <a:t>)</a:t>
              </a:r>
              <a:endParaRPr lang="en-US" sz="2800" baseline="-25000" dirty="0">
                <a:latin typeface="Times New Roman" pitchFamily="18" charset="0"/>
                <a:cs typeface="Times New Roman" pitchFamily="18" charset="0"/>
              </a:endParaRPr>
            </a:p>
          </p:txBody>
        </p:sp>
      </p:grpSp>
      <p:sp>
        <p:nvSpPr>
          <p:cNvPr id="15" name="TextBox 14"/>
          <p:cNvSpPr txBox="1"/>
          <p:nvPr/>
        </p:nvSpPr>
        <p:spPr>
          <a:xfrm>
            <a:off x="1752600" y="6096000"/>
            <a:ext cx="5791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(see text for details on how its done)</a:t>
            </a:r>
            <a:endParaRPr lang="en-US" sz="2800" i="1" baseline="-250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examples of 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257800"/>
          </a:xfrm>
        </p:spPr>
        <p:txBody>
          <a:bodyPr/>
          <a:lstStyle/>
          <a:p>
            <a:pPr algn="ctr">
              <a:buNone/>
            </a:pPr>
            <a:r>
              <a:rPr lang="en-US" dirty="0" smtClean="0">
                <a:latin typeface="Times New Roman" pitchFamily="18" charset="0"/>
                <a:cs typeface="Times New Roman" pitchFamily="18" charset="0"/>
              </a:rPr>
              <a:t>soil has density will be around 1500 kg/m</a:t>
            </a:r>
            <a:r>
              <a:rPr lang="en-US" baseline="30000" dirty="0" smtClean="0">
                <a:latin typeface="Times New Roman" pitchFamily="18" charset="0"/>
                <a:cs typeface="Times New Roman" pitchFamily="18" charset="0"/>
              </a:rPr>
              <a:t>3</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give or take 500 or so</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chemical components sum to 100%</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pollutant transport is subject to the diffusion equation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water in rivers always flows downhill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linear prior information</a:t>
            </a:r>
            <a:endParaRPr lang="en-US" dirty="0">
              <a:latin typeface="Times New Roman" pitchFamily="18" charset="0"/>
              <a:cs typeface="Times New Roman" pitchFamily="18" charset="0"/>
            </a:endParaRPr>
          </a:p>
        </p:txBody>
      </p:sp>
      <p:sp>
        <p:nvSpPr>
          <p:cNvPr id="10" name="Content Placeholder 2"/>
          <p:cNvSpPr txBox="1">
            <a:spLocks/>
          </p:cNvSpPr>
          <p:nvPr/>
        </p:nvSpPr>
        <p:spPr bwMode="auto">
          <a:xfrm>
            <a:off x="1600200" y="48768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2800" b="1" i="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mn-cs"/>
              </a:rPr>
              <a:t>C</a:t>
            </a:r>
            <a:r>
              <a:rPr kumimoji="0" lang="en-US" sz="2800" i="1" u="none" strike="noStrike" kern="0" cap="none" spc="0" normalizeH="0" baseline="-25000" noProof="0" dirty="0" smtClean="0">
                <a:ln>
                  <a:noFill/>
                </a:ln>
                <a:solidFill>
                  <a:schemeClr val="tx1"/>
                </a:solidFill>
                <a:effectLst/>
                <a:uLnTx/>
                <a:uFillTx/>
                <a:latin typeface="Cambria Math" pitchFamily="18" charset="0"/>
                <a:ea typeface="Cambria Math" pitchFamily="18" charset="0"/>
                <a:cs typeface="+mn-cs"/>
              </a:rPr>
              <a:t>h</a:t>
            </a:r>
            <a:endParaRPr kumimoji="0" lang="en-US" sz="28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25847" t="30688" r="26241" b="46032"/>
          <a:stretch>
            <a:fillRect/>
          </a:stretch>
        </p:blipFill>
        <p:spPr bwMode="auto">
          <a:xfrm>
            <a:off x="0" y="1981200"/>
            <a:ext cx="9144000" cy="2438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simplest example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model parameters near known values</a:t>
            </a:r>
            <a:endParaRPr lang="en-US" dirty="0">
              <a:latin typeface="Times New Roman" pitchFamily="18" charset="0"/>
              <a:cs typeface="Times New Roman" pitchFamily="18" charset="0"/>
            </a:endParaRPr>
          </a:p>
        </p:txBody>
      </p:sp>
      <p:sp>
        <p:nvSpPr>
          <p:cNvPr id="4" name="TextBox 3"/>
          <p:cNvSpPr txBox="1"/>
          <p:nvPr/>
        </p:nvSpPr>
        <p:spPr>
          <a:xfrm>
            <a:off x="762000" y="2514600"/>
            <a:ext cx="2743200" cy="2862322"/>
          </a:xfrm>
          <a:prstGeom prst="rect">
            <a:avLst/>
          </a:prstGeom>
          <a:noFill/>
        </p:spPr>
        <p:txBody>
          <a:bodyPr wrap="square" rtlCol="0">
            <a:spAutoFit/>
          </a:bodyPr>
          <a:lstStyle/>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 = 10 ± 5</a:t>
            </a:r>
            <a:endParaRPr lang="en-US" sz="3600" dirty="0" smtClean="0">
              <a:latin typeface="Cambria Math" pitchFamily="18" charset="0"/>
              <a:ea typeface="Cambria Math" pitchFamily="18" charset="0"/>
              <a:cs typeface="Times New Roman" pitchFamily="18" charset="0"/>
            </a:endParaRPr>
          </a:p>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2</a:t>
            </a:r>
            <a:r>
              <a:rPr lang="en-US" sz="3600" i="1" dirty="0" smtClean="0">
                <a:latin typeface="Cambria Math" pitchFamily="18" charset="0"/>
                <a:ea typeface="Cambria Math" pitchFamily="18" charset="0"/>
                <a:cs typeface="Times New Roman" pitchFamily="18" charset="0"/>
              </a:rPr>
              <a:t> = 20 ± 5</a:t>
            </a:r>
          </a:p>
          <a:p>
            <a:endParaRPr lang="en-US" sz="3600" dirty="0" smtClean="0">
              <a:latin typeface="Cambria Math" pitchFamily="18" charset="0"/>
              <a:ea typeface="Cambria Math" pitchFamily="18" charset="0"/>
              <a:cs typeface="Times New Roman" pitchFamily="18" charset="0"/>
            </a:endParaRPr>
          </a:p>
          <a:p>
            <a:r>
              <a:rPr lang="en-US" sz="3600" dirty="0" smtClean="0">
                <a:latin typeface="Cambria Math" pitchFamily="18" charset="0"/>
                <a:ea typeface="Cambria Math" pitchFamily="18" charset="0"/>
                <a:cs typeface="Times New Roman" pitchFamily="18" charset="0"/>
              </a:rPr>
              <a:t>m</a:t>
            </a:r>
            <a:r>
              <a:rPr lang="en-US" sz="3600" baseline="-25000" dirty="0" smtClean="0">
                <a:latin typeface="Cambria Math" pitchFamily="18" charset="0"/>
                <a:ea typeface="Cambria Math" pitchFamily="18" charset="0"/>
                <a:cs typeface="Times New Roman" pitchFamily="18" charset="0"/>
              </a:rPr>
              <a:t>1</a:t>
            </a:r>
            <a:r>
              <a:rPr lang="en-US" sz="3600" dirty="0" smtClean="0">
                <a:latin typeface="Cambria Math" pitchFamily="18" charset="0"/>
                <a:ea typeface="Cambria Math" pitchFamily="18" charset="0"/>
                <a:cs typeface="Times New Roman" pitchFamily="18" charset="0"/>
              </a:rPr>
              <a:t> and m</a:t>
            </a:r>
            <a:r>
              <a:rPr lang="en-US" sz="3600" baseline="-25000" dirty="0" smtClean="0">
                <a:latin typeface="Cambria Math" pitchFamily="18" charset="0"/>
                <a:ea typeface="Cambria Math" pitchFamily="18" charset="0"/>
                <a:cs typeface="Times New Roman" pitchFamily="18" charset="0"/>
              </a:rPr>
              <a:t>2</a:t>
            </a:r>
            <a:r>
              <a:rPr lang="en-US" sz="3600" dirty="0" smtClean="0">
                <a:latin typeface="Cambria Math" pitchFamily="18" charset="0"/>
                <a:ea typeface="Cambria Math" pitchFamily="18" charset="0"/>
                <a:cs typeface="Times New Roman" pitchFamily="18" charset="0"/>
              </a:rPr>
              <a:t> uncorrelated  </a:t>
            </a:r>
            <a:endParaRPr lang="en-US" sz="3600" dirty="0">
              <a:latin typeface="Cambria Math" pitchFamily="18" charset="0"/>
              <a:ea typeface="Cambria Math" pitchFamily="18" charset="0"/>
              <a:cs typeface="Times New Roman" pitchFamily="18" charset="0"/>
            </a:endParaRPr>
          </a:p>
        </p:txBody>
      </p:sp>
      <p:sp>
        <p:nvSpPr>
          <p:cNvPr id="6" name="TextBox 5"/>
          <p:cNvSpPr txBox="1"/>
          <p:nvPr/>
        </p:nvSpPr>
        <p:spPr>
          <a:xfrm>
            <a:off x="4953000" y="2133600"/>
            <a:ext cx="3505200" cy="3416320"/>
          </a:xfrm>
          <a:prstGeom prst="rect">
            <a:avLst/>
          </a:prstGeom>
          <a:noFill/>
        </p:spPr>
        <p:txBody>
          <a:bodyPr wrap="square" rtlCol="0">
            <a:spAutoFit/>
          </a:bodyPr>
          <a:lstStyle/>
          <a:p>
            <a:r>
              <a:rPr lang="en-US" sz="3600" b="1" dirty="0" err="1" smtClean="0">
                <a:latin typeface="Cambria Math" pitchFamily="18" charset="0"/>
                <a:ea typeface="Cambria Math" pitchFamily="18" charset="0"/>
                <a:cs typeface="Times New Roman" pitchFamily="18" charset="0"/>
              </a:rPr>
              <a:t>Hm</a:t>
            </a:r>
            <a:r>
              <a:rPr lang="en-US" sz="3600" b="1" dirty="0" smtClean="0">
                <a:latin typeface="Cambria Math" pitchFamily="18" charset="0"/>
                <a:ea typeface="Cambria Math" pitchFamily="18" charset="0"/>
                <a:cs typeface="Times New Roman" pitchFamily="18" charset="0"/>
              </a:rPr>
              <a:t> </a:t>
            </a:r>
            <a:r>
              <a:rPr lang="en-US" sz="3600" dirty="0" smtClean="0">
                <a:latin typeface="Cambria Math" pitchFamily="18" charset="0"/>
                <a:ea typeface="Cambria Math" pitchFamily="18" charset="0"/>
                <a:cs typeface="Times New Roman" pitchFamily="18" charset="0"/>
              </a:rPr>
              <a:t>=</a:t>
            </a:r>
            <a:r>
              <a:rPr lang="en-US" sz="3600" b="1" dirty="0" smtClean="0">
                <a:latin typeface="Cambria Math" pitchFamily="18" charset="0"/>
                <a:ea typeface="Cambria Math" pitchFamily="18" charset="0"/>
                <a:cs typeface="Times New Roman" pitchFamily="18" charset="0"/>
              </a:rPr>
              <a:t> h   </a:t>
            </a:r>
            <a:r>
              <a:rPr lang="en-US" sz="3600" dirty="0" smtClean="0">
                <a:latin typeface="Times New Roman" pitchFamily="18" charset="0"/>
                <a:ea typeface="Cambria Math" pitchFamily="18" charset="0"/>
                <a:cs typeface="Times New Roman" pitchFamily="18" charset="0"/>
              </a:rPr>
              <a:t>with</a:t>
            </a:r>
          </a:p>
          <a:p>
            <a:endParaRPr lang="en-US" sz="3600" dirty="0" smtClean="0">
              <a:latin typeface="Times New Roman" pitchFamily="18" charset="0"/>
              <a:ea typeface="Cambria Math" pitchFamily="18" charset="0"/>
              <a:cs typeface="Times New Roman" pitchFamily="18" charset="0"/>
            </a:endParaRPr>
          </a:p>
          <a:p>
            <a:r>
              <a:rPr lang="en-US" sz="3600" b="1" dirty="0" smtClean="0">
                <a:latin typeface="Cambria Math" pitchFamily="18" charset="0"/>
                <a:ea typeface="Cambria Math" pitchFamily="18" charset="0"/>
                <a:cs typeface="Times New Roman" pitchFamily="18" charset="0"/>
              </a:rPr>
              <a:t>H</a:t>
            </a:r>
            <a:r>
              <a:rPr lang="en-US" sz="3600" dirty="0" smtClean="0">
                <a:latin typeface="Cambria Math" pitchFamily="18" charset="0"/>
                <a:ea typeface="Cambria Math" pitchFamily="18" charset="0"/>
                <a:cs typeface="Times New Roman" pitchFamily="18" charset="0"/>
              </a:rPr>
              <a:t>=</a:t>
            </a:r>
            <a:r>
              <a:rPr lang="en-US" sz="3600" b="1" dirty="0" smtClean="0">
                <a:latin typeface="Cambria Math" pitchFamily="18" charset="0"/>
                <a:ea typeface="Cambria Math" pitchFamily="18" charset="0"/>
                <a:cs typeface="Times New Roman" pitchFamily="18" charset="0"/>
              </a:rPr>
              <a:t>I</a:t>
            </a:r>
          </a:p>
          <a:p>
            <a:r>
              <a:rPr lang="en-US" sz="3600" b="1" dirty="0" smtClean="0">
                <a:latin typeface="Cambria Math" pitchFamily="18" charset="0"/>
                <a:ea typeface="Cambria Math" pitchFamily="18" charset="0"/>
                <a:cs typeface="Times New Roman" pitchFamily="18" charset="0"/>
              </a:rPr>
              <a:t>h</a:t>
            </a:r>
            <a:r>
              <a:rPr lang="en-US" sz="3600" dirty="0" smtClean="0">
                <a:latin typeface="Cambria Math" pitchFamily="18" charset="0"/>
                <a:ea typeface="Cambria Math" pitchFamily="18" charset="0"/>
                <a:cs typeface="Times New Roman" pitchFamily="18" charset="0"/>
              </a:rPr>
              <a:t> = [</a:t>
            </a:r>
            <a:r>
              <a:rPr lang="en-US" sz="3600" i="1" dirty="0" smtClean="0">
                <a:latin typeface="Cambria Math" pitchFamily="18" charset="0"/>
                <a:ea typeface="Cambria Math" pitchFamily="18" charset="0"/>
                <a:cs typeface="Times New Roman" pitchFamily="18" charset="0"/>
              </a:rPr>
              <a:t>10, 20</a:t>
            </a:r>
            <a:r>
              <a:rPr lang="en-US" sz="3600" dirty="0" smtClean="0">
                <a:latin typeface="Cambria Math" pitchFamily="18" charset="0"/>
                <a:ea typeface="Cambria Math" pitchFamily="18" charset="0"/>
                <a:cs typeface="Times New Roman" pitchFamily="18" charset="0"/>
              </a:rPr>
              <a:t>]</a:t>
            </a:r>
            <a:r>
              <a:rPr lang="en-US" sz="3600" i="1" baseline="30000" dirty="0" smtClean="0">
                <a:latin typeface="Cambria Math" pitchFamily="18" charset="0"/>
                <a:ea typeface="Cambria Math" pitchFamily="18" charset="0"/>
                <a:cs typeface="Times New Roman" pitchFamily="18" charset="0"/>
              </a:rPr>
              <a:t>T</a:t>
            </a:r>
          </a:p>
          <a:p>
            <a:endParaRPr lang="en-US" sz="3600" dirty="0" smtClean="0">
              <a:latin typeface="Times New Roman" pitchFamily="18" charset="0"/>
              <a:ea typeface="Cambria Math" pitchFamily="18" charset="0"/>
              <a:cs typeface="Times New Roman" pitchFamily="18" charset="0"/>
            </a:endParaRPr>
          </a:p>
          <a:p>
            <a:r>
              <a:rPr lang="en-US" sz="3600" b="1" dirty="0" smtClean="0">
                <a:latin typeface="Cambria Math" pitchFamily="18" charset="0"/>
                <a:ea typeface="Cambria Math" pitchFamily="18" charset="0"/>
                <a:cs typeface="Times New Roman" pitchFamily="18" charset="0"/>
              </a:rPr>
              <a:t>C</a:t>
            </a:r>
            <a:r>
              <a:rPr lang="en-US" sz="3600" i="1" baseline="-25000" dirty="0" smtClean="0">
                <a:latin typeface="Cambria Math" pitchFamily="18" charset="0"/>
                <a:ea typeface="Cambria Math" pitchFamily="18" charset="0"/>
                <a:cs typeface="Times New Roman" pitchFamily="18" charset="0"/>
              </a:rPr>
              <a:t>h</a:t>
            </a:r>
            <a:r>
              <a:rPr lang="en-US" sz="3600" dirty="0" smtClean="0">
                <a:latin typeface="Times New Roman" pitchFamily="18" charset="0"/>
                <a:ea typeface="Cambria Math" pitchFamily="18" charset="0"/>
                <a:cs typeface="Times New Roman" pitchFamily="18" charset="0"/>
              </a:rPr>
              <a:t>= </a:t>
            </a:r>
            <a:endParaRPr lang="en-US" sz="3600" dirty="0">
              <a:latin typeface="Times New Roman" pitchFamily="18" charset="0"/>
              <a:ea typeface="Cambria Math" pitchFamily="18" charset="0"/>
              <a:cs typeface="Times New Roman" pitchFamily="18" charset="0"/>
            </a:endParaRPr>
          </a:p>
        </p:txBody>
      </p:sp>
      <p:graphicFrame>
        <p:nvGraphicFramePr>
          <p:cNvPr id="8" name="Table 7"/>
          <p:cNvGraphicFramePr>
            <a:graphicFrameLocks noGrp="1"/>
          </p:cNvGraphicFramePr>
          <p:nvPr/>
        </p:nvGraphicFramePr>
        <p:xfrm>
          <a:off x="6096000" y="5257800"/>
          <a:ext cx="1447800" cy="1280160"/>
        </p:xfrm>
        <a:graphic>
          <a:graphicData uri="http://schemas.openxmlformats.org/drawingml/2006/table">
            <a:tbl>
              <a:tblPr firstRow="1" bandRow="1">
                <a:tableStyleId>{5C22544A-7EE6-4342-B048-85BDC9FD1C3A}</a:tableStyleId>
              </a:tblPr>
              <a:tblGrid>
                <a:gridCol w="723900"/>
                <a:gridCol w="723900"/>
              </a:tblGrid>
              <a:tr h="609600">
                <a:tc>
                  <a:txBody>
                    <a:bodyPr/>
                    <a:lstStyle/>
                    <a:p>
                      <a:r>
                        <a:rPr lang="en-US" b="0" i="1" dirty="0" smtClean="0">
                          <a:solidFill>
                            <a:schemeClr val="tx1"/>
                          </a:solidFill>
                          <a:latin typeface="Cambria Math" pitchFamily="18" charset="0"/>
                          <a:ea typeface="Cambria Math" pitchFamily="18" charset="0"/>
                        </a:rPr>
                        <a:t>5</a:t>
                      </a:r>
                      <a:r>
                        <a:rPr lang="en-US" b="0" i="1" baseline="30000" dirty="0" smtClean="0">
                          <a:solidFill>
                            <a:schemeClr val="tx1"/>
                          </a:solidFill>
                          <a:latin typeface="Cambria Math" pitchFamily="18" charset="0"/>
                          <a:ea typeface="Cambria Math" pitchFamily="18" charset="0"/>
                        </a:rPr>
                        <a:t>2</a:t>
                      </a:r>
                      <a:endParaRPr lang="en-US" b="0" i="1" baseline="30000" dirty="0">
                        <a:solidFill>
                          <a:schemeClr val="tx1"/>
                        </a:solidFill>
                        <a:latin typeface="Cambria Math" pitchFamily="18" charset="0"/>
                        <a:ea typeface="Cambria Math"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latin typeface="Cambria Math" pitchFamily="18" charset="0"/>
                          <a:ea typeface="Cambria Math" pitchFamily="18" charset="0"/>
                        </a:rPr>
                        <a:t>0</a:t>
                      </a:r>
                      <a:endParaRPr lang="en-US" b="0" i="1" baseline="30000" dirty="0" smtClean="0">
                        <a:solidFill>
                          <a:schemeClr val="tx1"/>
                        </a:solidFill>
                        <a:latin typeface="Cambria Math" pitchFamily="18" charset="0"/>
                        <a:ea typeface="Cambria Math" pitchFamily="18" charset="0"/>
                      </a:endParaRPr>
                    </a:p>
                    <a:p>
                      <a:endParaRPr lang="en-US" i="1" dirty="0"/>
                    </a:p>
                  </a:txBody>
                  <a:tcPr>
                    <a:solidFill>
                      <a:schemeClr val="bg1"/>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chemeClr val="tx1"/>
                          </a:solidFill>
                          <a:latin typeface="Cambria Math" pitchFamily="18" charset="0"/>
                          <a:ea typeface="Cambria Math" pitchFamily="18" charset="0"/>
                        </a:rPr>
                        <a:t>0</a:t>
                      </a:r>
                      <a:endParaRPr lang="en-US" b="0" i="1" baseline="30000" dirty="0" smtClean="0">
                        <a:solidFill>
                          <a:schemeClr val="tx1"/>
                        </a:solidFill>
                        <a:latin typeface="Cambria Math" pitchFamily="18" charset="0"/>
                        <a:ea typeface="Cambria Math" pitchFamily="18" charset="0"/>
                      </a:endParaRPr>
                    </a:p>
                    <a:p>
                      <a:endParaRPr lang="en-US" i="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chemeClr val="tx1"/>
                          </a:solidFill>
                          <a:latin typeface="Cambria Math" pitchFamily="18" charset="0"/>
                          <a:ea typeface="Cambria Math" pitchFamily="18" charset="0"/>
                        </a:rPr>
                        <a:t>5</a:t>
                      </a:r>
                      <a:r>
                        <a:rPr lang="en-US" i="1" baseline="30000" dirty="0" smtClean="0">
                          <a:solidFill>
                            <a:schemeClr val="tx1"/>
                          </a:solidFill>
                          <a:latin typeface="Cambria Math" pitchFamily="18" charset="0"/>
                          <a:ea typeface="Cambria Math" pitchFamily="18" charset="0"/>
                        </a:rPr>
                        <a:t>2</a:t>
                      </a:r>
                    </a:p>
                    <a:p>
                      <a:endParaRPr lang="en-US" i="1" dirty="0"/>
                    </a:p>
                  </a:txBody>
                  <a:tcPr>
                    <a:solidFill>
                      <a:schemeClr val="bg1"/>
                    </a:solidFill>
                  </a:tcPr>
                </a:tc>
              </a:tr>
            </a:tbl>
          </a:graphicData>
        </a:graphic>
      </p:graphicFrame>
      <p:sp>
        <p:nvSpPr>
          <p:cNvPr id="7" name="Double Bracket 6"/>
          <p:cNvSpPr/>
          <p:nvPr/>
        </p:nvSpPr>
        <p:spPr>
          <a:xfrm>
            <a:off x="5936346" y="4953000"/>
            <a:ext cx="1447800" cy="1676400"/>
          </a:xfrm>
          <a:prstGeom prst="bracketPair">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Arrow 8"/>
          <p:cNvSpPr/>
          <p:nvPr/>
        </p:nvSpPr>
        <p:spPr>
          <a:xfrm>
            <a:off x="3962400" y="3352800"/>
            <a:ext cx="609600" cy="12192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latin typeface="Times New Roman" pitchFamily="18" charset="0"/>
                <a:cs typeface="Times New Roman" pitchFamily="18" charset="0"/>
              </a:rPr>
              <a:t>another example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relevant to chemical constituents</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l="34673" t="32804" r="36328" b="42857"/>
          <a:stretch>
            <a:fillRect/>
          </a:stretch>
        </p:blipFill>
        <p:spPr bwMode="auto">
          <a:xfrm>
            <a:off x="533400" y="2133600"/>
            <a:ext cx="7772400" cy="3886200"/>
          </a:xfrm>
          <a:prstGeom prst="rect">
            <a:avLst/>
          </a:prstGeom>
          <a:noFill/>
          <a:ln w="9525">
            <a:noFill/>
            <a:miter lim="800000"/>
            <a:headEnd/>
            <a:tailEnd/>
          </a:ln>
        </p:spPr>
      </p:pic>
      <p:sp>
        <p:nvSpPr>
          <p:cNvPr id="6" name="Freeform 5"/>
          <p:cNvSpPr/>
          <p:nvPr/>
        </p:nvSpPr>
        <p:spPr>
          <a:xfrm>
            <a:off x="3733800" y="5638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91000" y="59436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Freeform 7"/>
          <p:cNvSpPr/>
          <p:nvPr/>
        </p:nvSpPr>
        <p:spPr>
          <a:xfrm>
            <a:off x="7010400" y="5562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7696200" y="5943600"/>
            <a:ext cx="137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12" name="Straight Connector 11"/>
          <p:cNvCxnSpPr/>
          <p:nvPr/>
        </p:nvCxnSpPr>
        <p:spPr>
          <a:xfrm rot="10800000">
            <a:off x="8281988" y="6026944"/>
            <a:ext cx="152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4899</TotalTime>
  <Words>2667</Words>
  <Application>Microsoft Office PowerPoint</Application>
  <PresentationFormat>On-screen Show (4:3)</PresentationFormat>
  <Paragraphs>470</Paragraphs>
  <Slides>55</Slides>
  <Notes>47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Default Design</vt:lpstr>
      <vt:lpstr>Slide 1</vt:lpstr>
      <vt:lpstr>Slide 2</vt:lpstr>
      <vt:lpstr>purpose of the lecture</vt:lpstr>
      <vt:lpstr>review of last lecture</vt:lpstr>
      <vt:lpstr>failure-proof least-squares</vt:lpstr>
      <vt:lpstr>examples of prior information</vt:lpstr>
      <vt:lpstr>linear prior information</vt:lpstr>
      <vt:lpstr>simplest example model parameters near known values</vt:lpstr>
      <vt:lpstr>another example relevant to chemical constituents</vt:lpstr>
      <vt:lpstr>use Normal p.d.f. to represent prior information</vt:lpstr>
      <vt:lpstr>Normal p.d.f. defines an “error in prior information”</vt:lpstr>
      <vt:lpstr>Slide 12</vt:lpstr>
      <vt:lpstr>Slide 13</vt:lpstr>
      <vt:lpstr>this Normal p.d.f. defines an “error in data”</vt:lpstr>
      <vt:lpstr>Generalized Principle of Least Squares   the best mest is the one that  minimizes the total error with respect to m   justified by Bayes Theorem in the last lecture</vt:lpstr>
      <vt:lpstr>generalized least squares solution</vt:lpstr>
      <vt:lpstr>(new material)  How to use the Generalized Least Squares Equations</vt:lpstr>
      <vt:lpstr>Generalized least squares is equivalent to solving F m = f by ordinary least squares</vt:lpstr>
      <vt:lpstr>uncorrelated, uniform variance case   Cd  = σd2 I  Ch  = σh2 I </vt:lpstr>
      <vt:lpstr>top part data equation weighted by its certainty</vt:lpstr>
      <vt:lpstr>bottom part prior information equation weighted by its certainty</vt:lpstr>
      <vt:lpstr>example no prior information but data equation weighted by its certainty</vt:lpstr>
      <vt:lpstr>straight line fit no prior information but data equation weighted by its certainty</vt:lpstr>
      <vt:lpstr>straight line fit no prior information but data equation weighted by its certainty</vt:lpstr>
      <vt:lpstr>another example prior information that the model parameters are small m≈0  H=I h=0  assume uncorrelated with uniform variances Cd  = σd2 I  Ch  = σh2 I  </vt:lpstr>
      <vt:lpstr>Fm=h</vt:lpstr>
      <vt:lpstr>called “damped least squares”</vt:lpstr>
      <vt:lpstr>advantages: really easy to code mest = (G’*G+(e^2)*eye(M))\(G’*d); always works</vt:lpstr>
      <vt:lpstr>smoothness as prior information</vt:lpstr>
      <vt:lpstr>model parameters represent the values of a function  m(x)  at equally spaced increments along the x-axis</vt:lpstr>
      <vt:lpstr>function approximated by its values at a sequence of x’s</vt:lpstr>
      <vt:lpstr>rough function has large second derivative   a smooth function is one that is not rough   a smooth function has a small second derivative</vt:lpstr>
      <vt:lpstr>approximate expressions for second derivative</vt:lpstr>
      <vt:lpstr>Slide 34</vt:lpstr>
      <vt:lpstr>what to do about m1 and mM? not enough points for 2nd derivative  two possibilities no prior information for m1 and mM  or prior information about flatness (first derivative)</vt:lpstr>
      <vt:lpstr>Slide 36</vt:lpstr>
      <vt:lpstr>Slide 37</vt:lpstr>
      <vt:lpstr>Slide 38</vt:lpstr>
      <vt:lpstr>the model parameters, m an ordered list of all model parameters</vt:lpstr>
      <vt:lpstr>the data, d just the model parameters that were measured</vt:lpstr>
      <vt:lpstr>data equation Gm=d</vt:lpstr>
      <vt:lpstr>Slide 42</vt:lpstr>
      <vt:lpstr>put them together into the Generalized Least Squares equation </vt:lpstr>
      <vt:lpstr>the solution using MatLab</vt:lpstr>
      <vt:lpstr>Slide 45</vt:lpstr>
      <vt:lpstr>Two MatLab issues</vt:lpstr>
      <vt:lpstr>Slide 47</vt:lpstr>
      <vt:lpstr>Slide 48</vt:lpstr>
      <vt:lpstr>Slide 49</vt:lpstr>
      <vt:lpstr>Slide 50</vt:lpstr>
      <vt:lpstr>Slide 51</vt:lpstr>
      <vt:lpstr>Slide 52</vt:lpstr>
      <vt:lpstr>Slide 53</vt:lpstr>
      <vt:lpstr>Slide 54</vt:lpstr>
      <vt:lpstr>Slide 55</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Bill Menke</cp:lastModifiedBy>
  <cp:revision>576</cp:revision>
  <dcterms:created xsi:type="dcterms:W3CDTF">2008-08-25T18:59:31Z</dcterms:created>
  <dcterms:modified xsi:type="dcterms:W3CDTF">2012-10-08T11:59:25Z</dcterms:modified>
</cp:coreProperties>
</file>