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5" r:id="rId2"/>
    <p:sldId id="261" r:id="rId3"/>
    <p:sldId id="334" r:id="rId4"/>
    <p:sldId id="296" r:id="rId5"/>
    <p:sldId id="299" r:id="rId6"/>
    <p:sldId id="297" r:id="rId7"/>
    <p:sldId id="298" r:id="rId8"/>
    <p:sldId id="300" r:id="rId9"/>
    <p:sldId id="302" r:id="rId10"/>
    <p:sldId id="303" r:id="rId11"/>
    <p:sldId id="326" r:id="rId12"/>
    <p:sldId id="301" r:id="rId13"/>
    <p:sldId id="304" r:id="rId14"/>
    <p:sldId id="327" r:id="rId15"/>
    <p:sldId id="305" r:id="rId16"/>
    <p:sldId id="306" r:id="rId17"/>
    <p:sldId id="307" r:id="rId18"/>
    <p:sldId id="308" r:id="rId19"/>
    <p:sldId id="309" r:id="rId20"/>
    <p:sldId id="311" r:id="rId21"/>
    <p:sldId id="310" r:id="rId22"/>
    <p:sldId id="312" r:id="rId23"/>
    <p:sldId id="329" r:id="rId24"/>
    <p:sldId id="313" r:id="rId25"/>
    <p:sldId id="315" r:id="rId26"/>
    <p:sldId id="330" r:id="rId27"/>
    <p:sldId id="316" r:id="rId28"/>
    <p:sldId id="317" r:id="rId29"/>
    <p:sldId id="318" r:id="rId30"/>
    <p:sldId id="319" r:id="rId31"/>
    <p:sldId id="328" r:id="rId32"/>
    <p:sldId id="320" r:id="rId33"/>
    <p:sldId id="321" r:id="rId34"/>
    <p:sldId id="333" r:id="rId35"/>
    <p:sldId id="331" r:id="rId36"/>
    <p:sldId id="332" r:id="rId37"/>
    <p:sldId id="322" r:id="rId38"/>
    <p:sldId id="323" r:id="rId39"/>
    <p:sldId id="324" r:id="rId40"/>
    <p:sldId id="32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1" autoAdjust="0"/>
    <p:restoredTop sz="89316" autoAdjust="0"/>
  </p:normalViewPr>
  <p:slideViewPr>
    <p:cSldViewPr>
      <p:cViewPr varScale="1">
        <p:scale>
          <a:sx n="74" d="100"/>
          <a:sy n="74" d="100"/>
        </p:scale>
        <p:origin x="-98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trig in this lecture, including “sum and </a:t>
            </a:r>
            <a:r>
              <a:rPr lang="en-US" baseline="0" dirty="0" err="1" smtClean="0"/>
              <a:t>differrence</a:t>
            </a:r>
            <a:r>
              <a:rPr lang="en-US" baseline="0" dirty="0" smtClean="0"/>
              <a:t> identities”.  Review as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temporal</a:t>
            </a:r>
            <a:r>
              <a:rPr lang="en-US" baseline="0" dirty="0" smtClean="0"/>
              <a:t> periodicities are described differently than spatial periodicities.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contribute others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Sines</a:t>
            </a:r>
            <a:r>
              <a:rPr lang="en-US" dirty="0" smtClean="0"/>
              <a:t> and cosines of</a:t>
            </a:r>
            <a:r>
              <a:rPr lang="en-US" baseline="0" dirty="0" smtClean="0"/>
              <a:t> the same frequency are always paired to avoid having to use explicit time shifts.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“sum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“sum of squares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brings the discussion back techniques that they already understand, that is,</a:t>
            </a:r>
          </a:p>
          <a:p>
            <a:r>
              <a:rPr lang="en-US" baseline="0" dirty="0" smtClean="0"/>
              <a:t>linear models and their solution by least squares.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A’s and B’s quantify the strength of a periodicity at a given frequency.  They are the model parameters.</a:t>
            </a:r>
          </a:p>
          <a:p>
            <a:r>
              <a:rPr lang="en-US" baseline="0" dirty="0" smtClean="0"/>
              <a:t>The </a:t>
            </a:r>
            <a:r>
              <a:rPr lang="el-GR" baseline="0" dirty="0" smtClean="0">
                <a:latin typeface="Cambria Math"/>
                <a:ea typeface="Cambria Math"/>
              </a:rPr>
              <a:t>ω</a:t>
            </a:r>
            <a:r>
              <a:rPr lang="en-US" baseline="0" dirty="0" smtClean="0"/>
              <a:t>‘s give the frequencies at which periodicities can occur.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very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zero frequency just gets you a constant, because</a:t>
            </a:r>
            <a:r>
              <a:rPr lang="en-US" baseline="0" dirty="0" smtClean="0"/>
              <a:t> </a:t>
            </a:r>
            <a:r>
              <a:rPr lang="en-US" baseline="0" dirty="0" err="1" smtClean="0"/>
              <a:t>cos</a:t>
            </a:r>
            <a:r>
              <a:rPr lang="en-US" baseline="0" dirty="0" smtClean="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t>
            </a:r>
            <a:r>
              <a:rPr lang="en-US" baseline="0" dirty="0" smtClean="0"/>
              <a:t> two formula are derived from first two by dividing by N/2.</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choice</a:t>
            </a:r>
            <a:r>
              <a:rPr lang="en-US" baseline="0" dirty="0" smtClean="0"/>
              <a:t> M=N (number of model parameters equal number of data) is motivated by desire to</a:t>
            </a:r>
          </a:p>
          <a:p>
            <a:r>
              <a:rPr lang="en-US" baseline="0" dirty="0" smtClean="0"/>
              <a:t>use as many </a:t>
            </a:r>
            <a:r>
              <a:rPr lang="en-US" baseline="0" dirty="0" err="1" smtClean="0"/>
              <a:t>sines</a:t>
            </a:r>
            <a:r>
              <a:rPr lang="en-US" baseline="0" dirty="0" smtClean="0"/>
              <a:t> and cosines as possible without needing to add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behind a Fourier</a:t>
            </a:r>
            <a:r>
              <a:rPr lang="en-US" baseline="0" dirty="0" smtClean="0"/>
              <a:t> Series is that the data are a sum of these </a:t>
            </a:r>
            <a:r>
              <a:rPr lang="en-US" dirty="0" smtClean="0"/>
              <a:t>sinusoidal</a:t>
            </a:r>
            <a:r>
              <a:rPr lang="en-US" baseline="0" dirty="0" smtClean="0"/>
              <a:t> patterns.</a:t>
            </a:r>
          </a:p>
          <a:p>
            <a:r>
              <a:rPr lang="en-US" dirty="0" smtClean="0"/>
              <a:t>Zero</a:t>
            </a:r>
            <a:r>
              <a:rPr lang="en-US" baseline="0" dirty="0" smtClean="0"/>
              <a:t> frequency is a constant.  First non-zero frequency corresponds to one full</a:t>
            </a:r>
          </a:p>
          <a:p>
            <a:r>
              <a:rPr lang="en-US" baseline="0" dirty="0" smtClean="0"/>
              <a:t>period over the length of the time series.  </a:t>
            </a:r>
            <a:r>
              <a:rPr lang="en-US" baseline="0" dirty="0" err="1" smtClean="0"/>
              <a:t>Nyquist</a:t>
            </a:r>
            <a:r>
              <a:rPr lang="en-US" baseline="0" dirty="0" smtClean="0"/>
              <a:t> frequency is just a “cosine” that </a:t>
            </a:r>
          </a:p>
          <a:p>
            <a:r>
              <a:rPr lang="en-US" baseline="0" dirty="0" smtClean="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They key point is that two oscillations with different frequencies produce that same pattern</a:t>
            </a:r>
          </a:p>
          <a:p>
            <a:r>
              <a:rPr lang="en-US" baseline="0" dirty="0" smtClean="0"/>
              <a:t>WHEN SAMPLED AT EVENLY SPACED TIME.  They do, of course, behave differently BETWEEN</a:t>
            </a:r>
          </a:p>
          <a:p>
            <a:r>
              <a:rPr lang="en-US" baseline="0" dirty="0" smtClean="0"/>
              <a:t>the sampled times.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step: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 one slide to verify</a:t>
            </a:r>
            <a:r>
              <a:rPr lang="en-US" baseline="0" dirty="0" smtClean="0"/>
              <a:t> they are the same.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in the next step we show</a:t>
            </a:r>
            <a:r>
              <a:rPr lang="en-US" baseline="0" dirty="0" smtClean="0"/>
              <a:t> only half this interval is really unique.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upshot: Hig</a:t>
            </a:r>
            <a:r>
              <a:rPr lang="en-US" baseline="0" dirty="0" smtClean="0"/>
              <a:t>h frequencies look like low </a:t>
            </a:r>
            <a:r>
              <a:rPr lang="en-US" baseline="0" dirty="0" err="1" smtClean="0"/>
              <a:t>freuencies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aliasing, two</a:t>
            </a:r>
            <a:r>
              <a:rPr lang="en-US" baseline="0" dirty="0" smtClean="0"/>
              <a:t> sinusoids, when sampled at the same, evenly spaced times (circles), produce identical patterns.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get back to the linear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a:t>
            </a:r>
            <a:r>
              <a:rPr lang="en-US" baseline="0" dirty="0" smtClean="0"/>
              <a:t> that something is periodic makes it predictable.  </a:t>
            </a:r>
            <a:r>
              <a:rPr lang="en-US" baseline="0" smtClean="0"/>
              <a:t>Hence, the </a:t>
            </a:r>
            <a:r>
              <a:rPr lang="en-US" baseline="0" dirty="0" err="1" smtClean="0"/>
              <a:t>i</a:t>
            </a:r>
            <a:r>
              <a:rPr lang="en-US" baseline="0" smtClean="0"/>
              <a:t>dentification </a:t>
            </a:r>
            <a:r>
              <a:rPr lang="en-US" baseline="0" dirty="0" smtClean="0"/>
              <a:t>of periodicities is extremely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solve by least squares.  But in this case, the form of [G</a:t>
            </a:r>
            <a:r>
              <a:rPr lang="en-US" baseline="30000" dirty="0" smtClean="0"/>
              <a:t>T</a:t>
            </a:r>
            <a:r>
              <a:rPr lang="en-US" dirty="0" smtClean="0"/>
              <a:t>G]</a:t>
            </a:r>
            <a:r>
              <a:rPr lang="en-US" baseline="30000" dirty="0" smtClean="0"/>
              <a:t>-1 </a:t>
            </a:r>
            <a:r>
              <a:rPr lang="en-US" dirty="0" smtClean="0"/>
              <a:t>is known analytically.  This is a</a:t>
            </a:r>
          </a:p>
          <a:p>
            <a:r>
              <a:rPr lang="en-US" dirty="0" smtClean="0"/>
              <a:t>substantial</a:t>
            </a:r>
            <a:r>
              <a:rPr lang="en-US" baseline="0" dirty="0" smtClean="0"/>
              <a:t> simplification, since there is then no need to invert at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and last columns, which have only a cosine term, are handled separately from the others.</a:t>
            </a:r>
          </a:p>
          <a:p>
            <a:r>
              <a:rPr lang="en-US" baseline="0" dirty="0" smtClean="0"/>
              <a:t>Interior columns, which have both </a:t>
            </a:r>
            <a:r>
              <a:rPr lang="en-US" baseline="0" dirty="0" err="1" smtClean="0"/>
              <a:t>sines</a:t>
            </a:r>
            <a:r>
              <a:rPr lang="en-US" baseline="0" dirty="0" smtClean="0"/>
              <a:t> and cosines, are handled in the loop.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t>
            </a:r>
            <a:r>
              <a:rPr lang="en-US" dirty="0" err="1" smtClean="0"/>
              <a:t>gtgi</a:t>
            </a:r>
            <a:r>
              <a:rPr lang="en-US" dirty="0" smtClean="0"/>
              <a:t> is [G</a:t>
            </a:r>
            <a:r>
              <a:rPr lang="en-US" baseline="30000" dirty="0" smtClean="0"/>
              <a:t>T</a:t>
            </a:r>
            <a:r>
              <a:rPr lang="en-US" dirty="0" smtClean="0"/>
              <a:t>G]</a:t>
            </a:r>
            <a:r>
              <a:rPr lang="en-US" baseline="30000" dirty="0" smtClean="0"/>
              <a:t>-1</a:t>
            </a:r>
            <a:r>
              <a:rPr lang="en-US" dirty="0" smtClean="0"/>
              <a:t>.</a:t>
            </a:r>
          </a:p>
          <a:p>
            <a:r>
              <a:rPr lang="en-US" dirty="0" err="1" smtClean="0"/>
              <a:t>MatLab’s</a:t>
            </a:r>
            <a:r>
              <a:rPr lang="en-US" dirty="0" smtClean="0"/>
              <a:t> </a:t>
            </a:r>
            <a:r>
              <a:rPr lang="en-US" dirty="0" err="1" smtClean="0"/>
              <a:t>intrinic</a:t>
            </a:r>
            <a:r>
              <a:rPr lang="en-US" baseline="0" dirty="0" smtClean="0"/>
              <a:t> Fourier Transform function, </a:t>
            </a:r>
            <a:r>
              <a:rPr lang="en-US" baseline="0" dirty="0" err="1" smtClean="0"/>
              <a:t>fft</a:t>
            </a:r>
            <a:r>
              <a:rPr lang="en-US" baseline="0" dirty="0" smtClean="0"/>
              <a:t>(), will be introduced in the next</a:t>
            </a:r>
          </a:p>
          <a:p>
            <a:r>
              <a:rPr lang="en-US" baseline="0" dirty="0" smtClean="0"/>
              <a:t>lecture, so this form of the solution is shown only to make a connection to things done</a:t>
            </a:r>
          </a:p>
          <a:p>
            <a:r>
              <a:rPr lang="en-US" baseline="0" dirty="0" smtClean="0"/>
              <a:t>in Chapters 4 and 5.  In fact, one never needs to build G or to solve </a:t>
            </a:r>
            <a:r>
              <a:rPr lang="en-US" baseline="0" dirty="0" err="1" smtClean="0"/>
              <a:t>m</a:t>
            </a:r>
            <a:r>
              <a:rPr lang="en-US" baseline="30000" dirty="0" err="1" smtClean="0"/>
              <a:t>est</a:t>
            </a:r>
            <a:r>
              <a:rPr lang="en-US" baseline="0" dirty="0" smtClean="0"/>
              <a:t>=</a:t>
            </a:r>
            <a:r>
              <a:rPr lang="en-US" dirty="0" smtClean="0"/>
              <a:t>[G</a:t>
            </a:r>
            <a:r>
              <a:rPr lang="en-US" baseline="30000" dirty="0" smtClean="0"/>
              <a:t>T</a:t>
            </a:r>
            <a:r>
              <a:rPr lang="en-US" dirty="0" smtClean="0"/>
              <a:t>G]</a:t>
            </a:r>
            <a:r>
              <a:rPr lang="en-US" baseline="30000" dirty="0" smtClean="0"/>
              <a:t>-1</a:t>
            </a:r>
            <a:r>
              <a:rPr lang="en-US" dirty="0" smtClean="0"/>
              <a:t>G</a:t>
            </a:r>
            <a:r>
              <a:rPr lang="en-US" baseline="30000" dirty="0" smtClean="0"/>
              <a:t>T</a:t>
            </a:r>
            <a:r>
              <a:rPr lang="en-US" baseline="0" dirty="0" smtClean="0"/>
              <a:t>d</a:t>
            </a:r>
          </a:p>
          <a:p>
            <a:r>
              <a:rPr lang="en-US" baseline="0" dirty="0" smtClean="0"/>
              <a:t>in this way.</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the class that A</a:t>
            </a:r>
            <a:r>
              <a:rPr lang="en-US" baseline="30000" dirty="0" smtClean="0"/>
              <a:t>2</a:t>
            </a:r>
            <a:r>
              <a:rPr lang="en-US" baseline="0" dirty="0" smtClean="0"/>
              <a:t>+B</a:t>
            </a:r>
            <a:r>
              <a:rPr lang="en-US" baseline="30000" dirty="0" smtClean="0"/>
              <a:t>2</a:t>
            </a:r>
            <a:r>
              <a:rPr lang="en-US" baseline="0" dirty="0" smtClean="0"/>
              <a:t>=C</a:t>
            </a:r>
            <a:r>
              <a:rPr lang="en-US" baseline="30000" dirty="0" smtClean="0"/>
              <a:t>2</a:t>
            </a:r>
            <a:r>
              <a:rPr lang="en-US" baseline="0" dirty="0" smtClean="0"/>
              <a:t>, the square of the amplitude of a time-shifted cosine.</a:t>
            </a:r>
          </a:p>
          <a:p>
            <a:r>
              <a:rPr lang="en-US" baseline="0" dirty="0" smtClean="0"/>
              <a:t>This form emphasizes the overall amplitude of the oscillatory pattern, irrespective of its time-shift.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a:t>
            </a:r>
            <a:r>
              <a:rPr lang="en-US" baseline="0" dirty="0" smtClean="0"/>
              <a:t> of amplitude spectral density are useful if there are several peaks of different size, since the big</a:t>
            </a:r>
          </a:p>
          <a:p>
            <a:r>
              <a:rPr lang="en-US" baseline="0" dirty="0" smtClean="0"/>
              <a:t>peak does not stand so high compared to power spectral density.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the shorter periods are all integral fractions of one year.  Thus, they are synchronized by the annual</a:t>
            </a:r>
          </a:p>
          <a:p>
            <a:r>
              <a:rPr lang="en-US" baseline="0" dirty="0" smtClean="0"/>
              <a:t>cycle and are being driven by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be</a:t>
            </a:r>
            <a:r>
              <a:rPr lang="en-US" baseline="0" dirty="0" smtClean="0"/>
              <a:t> able to recognize when a periodicity is present, determine is period and its strength.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Periodicities that</a:t>
            </a:r>
            <a:r>
              <a:rPr lang="en-US" baseline="0" dirty="0" smtClean="0"/>
              <a:t> are present in datasets that we have already looked at.  Neuse River stream flow has an annual periodicity.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Rock Forest air temperature has a yearly</a:t>
            </a:r>
            <a:r>
              <a:rPr lang="en-US" baseline="0" dirty="0" smtClean="0"/>
              <a:t> periodicity with strength of </a:t>
            </a:r>
            <a:r>
              <a:rPr lang="en-US" i="1" baseline="0" dirty="0" smtClean="0">
                <a:latin typeface="Cambria Math" pitchFamily="18" charset="0"/>
                <a:ea typeface="Cambria Math" pitchFamily="18" charset="0"/>
              </a:rPr>
              <a:t>±20 </a:t>
            </a:r>
            <a:r>
              <a:rPr lang="en-US" baseline="0" dirty="0" smtClean="0"/>
              <a:t>degrees C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and a daily </a:t>
            </a:r>
            <a:r>
              <a:rPr lang="en-US" baseline="0" dirty="0" smtClean="0"/>
              <a:t>periodicity with strength of </a:t>
            </a:r>
            <a:r>
              <a:rPr lang="en-US" i="1" baseline="0" dirty="0" smtClean="0">
                <a:latin typeface="Cambria Math" pitchFamily="18" charset="0"/>
                <a:ea typeface="Cambria Math" pitchFamily="18" charset="0"/>
              </a:rPr>
              <a:t>±5 </a:t>
            </a:r>
            <a:r>
              <a:rPr lang="en-US" baseline="0" dirty="0" smtClean="0"/>
              <a:t>degrees C …</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contribute others, such as (astronomical) ocean tides (12 hours, daily, monthly), precession of the equinox (26,000 years), sunspots (11 years) (other natural) heart beats (a few Hz), predator-prey oscillations (varies), (anthropogenic) work patterns (weekly), machinery (varies)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basic nomenclature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9:</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200" dirty="0" smtClean="0">
                <a:latin typeface="Times New Roman" pitchFamily="18" charset="0"/>
                <a:cs typeface="Times New Roman" pitchFamily="18" charset="0"/>
              </a:rPr>
              <a:t>Fourier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219200" y="28194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20" name="Rectangle 19"/>
          <p:cNvSpPr/>
          <p:nvPr/>
        </p:nvSpPr>
        <p:spPr>
          <a:xfrm>
            <a:off x="2070464" y="3396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04064" y="5377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lingo</a:t>
            </a:r>
          </a:p>
        </p:txBody>
      </p:sp>
      <p:sp>
        <p:nvSpPr>
          <p:cNvPr id="25" name="Title 1"/>
          <p:cNvSpPr txBox="1">
            <a:spLocks/>
          </p:cNvSpPr>
          <p:nvPr/>
        </p:nvSpPr>
        <p:spPr bwMode="auto">
          <a:xfrm>
            <a:off x="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t / 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bwMode="auto">
          <a:xfrm>
            <a:off x="42672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spatial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x / </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λ</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9" name="TextBox 28"/>
          <p:cNvSpPr txBox="1"/>
          <p:nvPr/>
        </p:nvSpPr>
        <p:spPr>
          <a:xfrm>
            <a:off x="5257800" y="28194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30" name="TextBox 29"/>
          <p:cNvSpPr txBox="1"/>
          <p:nvPr/>
        </p:nvSpPr>
        <p:spPr>
          <a:xfrm>
            <a:off x="1219200" y="34290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period, </a:t>
            </a:r>
            <a:r>
              <a:rPr lang="en-US" sz="2400" i="1" dirty="0" smtClean="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1" name="TextBox 30"/>
          <p:cNvSpPr txBox="1"/>
          <p:nvPr/>
        </p:nvSpPr>
        <p:spPr>
          <a:xfrm>
            <a:off x="5257800" y="35052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wavelength, </a:t>
            </a:r>
            <a:r>
              <a:rPr lang="el-GR" sz="2400" i="1" kern="0" dirty="0" smtClean="0">
                <a:solidFill>
                  <a:schemeClr val="tx2"/>
                </a:solidFill>
                <a:latin typeface="Cambria Math" pitchFamily="18" charset="0"/>
                <a:ea typeface="Cambria Math" pitchFamily="18" charset="0"/>
                <a:cs typeface="Times New Roman" pitchFamily="18" charset="0"/>
              </a:rPr>
              <a:t>λ</a:t>
            </a:r>
            <a:endParaRPr lang="en-US" sz="2400" i="1" baseline="-25000" dirty="0">
              <a:latin typeface="Cambria Math" pitchFamily="18" charset="0"/>
              <a:ea typeface="Cambria Math" pitchFamily="18" charset="0"/>
              <a:cs typeface="Times New Roman" pitchFamily="18" charset="0"/>
            </a:endParaRPr>
          </a:p>
        </p:txBody>
      </p:sp>
      <p:sp>
        <p:nvSpPr>
          <p:cNvPr id="33" name="TextBox 32"/>
          <p:cNvSpPr txBox="1"/>
          <p:nvPr/>
        </p:nvSpPr>
        <p:spPr>
          <a:xfrm>
            <a:off x="1219200" y="40386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frequency, </a:t>
            </a:r>
            <a:r>
              <a:rPr lang="en-US" sz="2400" i="1" dirty="0" smtClean="0">
                <a:latin typeface="Cambria Math" pitchFamily="18" charset="0"/>
                <a:ea typeface="Cambria Math" pitchFamily="18" charset="0"/>
                <a:cs typeface="Times New Roman" pitchFamily="18" charset="0"/>
              </a:rPr>
              <a:t>f=1/T</a:t>
            </a:r>
            <a:endParaRPr lang="en-US" sz="2400" i="1" baseline="-25000" dirty="0">
              <a:latin typeface="Cambria Math" pitchFamily="18" charset="0"/>
              <a:ea typeface="Cambria Math" pitchFamily="18" charset="0"/>
              <a:cs typeface="Times New Roman" pitchFamily="18" charset="0"/>
            </a:endParaRPr>
          </a:p>
        </p:txBody>
      </p:sp>
      <p:sp>
        <p:nvSpPr>
          <p:cNvPr id="34" name="TextBox 33"/>
          <p:cNvSpPr txBox="1"/>
          <p:nvPr/>
        </p:nvSpPr>
        <p:spPr>
          <a:xfrm>
            <a:off x="609600" y="4800600"/>
            <a:ext cx="38862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angular frequency, </a:t>
            </a:r>
            <a:r>
              <a:rPr lang="en-US" sz="2400" i="1" dirty="0" smtClean="0">
                <a:latin typeface="Cambria Math" pitchFamily="18" charset="0"/>
                <a:ea typeface="Cambria Math" pitchFamily="18" charset="0"/>
                <a:cs typeface="Times New Roman" pitchFamily="18" charset="0"/>
              </a:rPr>
              <a:t>ω=2</a:t>
            </a:r>
            <a:r>
              <a:rPr lang="el-GR" sz="2400" i="1" kern="0" dirty="0" smtClean="0">
                <a:solidFill>
                  <a:schemeClr val="tx2"/>
                </a:solidFill>
                <a:latin typeface="Cambria Math" pitchFamily="18" charset="0"/>
                <a:ea typeface="Cambria Math" pitchFamily="18" charset="0"/>
                <a:cs typeface="Times New Roman" pitchFamily="18" charset="0"/>
              </a:rPr>
              <a:t> π</a:t>
            </a:r>
            <a:r>
              <a:rPr lang="en-US" sz="2400" i="1" kern="0" dirty="0" smtClean="0">
                <a:solidFill>
                  <a:schemeClr val="tx2"/>
                </a:solidFill>
                <a:latin typeface="Cambria Math" pitchFamily="18" charset="0"/>
                <a:ea typeface="Cambria Math"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5" name="TextBox 34"/>
          <p:cNvSpPr txBox="1"/>
          <p:nvPr/>
        </p:nvSpPr>
        <p:spPr>
          <a:xfrm>
            <a:off x="4648200" y="4800600"/>
            <a:ext cx="3886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wavenumber</a:t>
            </a:r>
            <a:r>
              <a:rPr lang="en-US" sz="2400" dirty="0" smtClean="0">
                <a:latin typeface="Times New Roman"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k=2</a:t>
            </a:r>
            <a:r>
              <a:rPr lang="el-GR" sz="2400" i="1" kern="0" dirty="0" smtClean="0">
                <a:solidFill>
                  <a:schemeClr val="tx2"/>
                </a:solidFill>
                <a:latin typeface="Cambria Math" pitchFamily="18" charset="0"/>
                <a:ea typeface="Cambria Math" pitchFamily="18" charset="0"/>
                <a:cs typeface="Times New Roman" pitchFamily="18" charset="0"/>
              </a:rPr>
              <a:t> π</a:t>
            </a:r>
            <a:r>
              <a:rPr lang="en-US" sz="2400" i="1" kern="0" dirty="0" smtClean="0">
                <a:solidFill>
                  <a:schemeClr val="tx2"/>
                </a:solidFill>
                <a:latin typeface="Cambria Math" pitchFamily="18" charset="0"/>
                <a:ea typeface="Cambria Math"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a:t>
            </a:r>
            <a:r>
              <a:rPr lang="el-GR" sz="2400" i="1" kern="0" dirty="0" smtClean="0">
                <a:solidFill>
                  <a:schemeClr val="tx2"/>
                </a:solidFill>
                <a:latin typeface="Cambria Math" pitchFamily="18" charset="0"/>
                <a:ea typeface="Cambria Math" pitchFamily="18" charset="0"/>
                <a:cs typeface="Times New Roman" pitchFamily="18" charset="0"/>
              </a:rPr>
              <a:t> λ</a:t>
            </a:r>
            <a:endParaRPr lang="en-US" sz="2400" i="1" baseline="-25000" dirty="0">
              <a:latin typeface="Cambria Math" pitchFamily="18" charset="0"/>
              <a:ea typeface="Cambria Math" pitchFamily="18" charset="0"/>
              <a:cs typeface="Times New Roman" pitchFamily="18" charset="0"/>
            </a:endParaRPr>
          </a:p>
        </p:txBody>
      </p:sp>
      <p:sp>
        <p:nvSpPr>
          <p:cNvPr id="36" name="TextBox 35"/>
          <p:cNvSpPr txBox="1"/>
          <p:nvPr/>
        </p:nvSpPr>
        <p:spPr>
          <a:xfrm>
            <a:off x="5257800" y="4110335"/>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37" name="Title 1"/>
          <p:cNvSpPr txBox="1">
            <a:spLocks/>
          </p:cNvSpPr>
          <p:nvPr/>
        </p:nvSpPr>
        <p:spPr bwMode="auto">
          <a:xfrm>
            <a:off x="1524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lang="en-US" sz="2400" i="1" kern="0" dirty="0" smtClean="0">
                <a:solidFill>
                  <a:schemeClr val="tx2"/>
                </a:solidFill>
                <a:latin typeface="Cambria Math" pitchFamily="18" charset="0"/>
                <a:ea typeface="Cambria Math" pitchFamily="18" charset="0"/>
                <a:cs typeface="Times New Roman" pitchFamily="18" charset="0"/>
              </a:rPr>
              <a:t>(</a:t>
            </a:r>
            <a:r>
              <a:rPr lang="en-US" sz="2400" i="1" dirty="0" smtClean="0">
                <a:latin typeface="Cambria Math" pitchFamily="18" charset="0"/>
                <a:ea typeface="Cambria Math" pitchFamily="18" charset="0"/>
                <a:cs typeface="Times New Roman" pitchFamily="18" charset="0"/>
              </a:rPr>
              <a:t>ω</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8" name="Title 1"/>
          <p:cNvSpPr txBox="1">
            <a:spLocks/>
          </p:cNvSpPr>
          <p:nvPr/>
        </p:nvSpPr>
        <p:spPr bwMode="auto">
          <a:xfrm>
            <a:off x="44196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kx</a:t>
            </a:r>
            <a:r>
              <a:rPr lang="en-US" sz="2400" i="1" kern="0" dirty="0" smtClean="0">
                <a:solidFill>
                  <a:schemeClr val="tx2"/>
                </a:solidFill>
                <a:latin typeface="Cambria Math" pitchFamily="18" charset="0"/>
                <a:ea typeface="Cambria Math" pitchFamily="18" charset="0"/>
                <a:cs typeface="Times New Roman" pitchFamily="18" charset="0"/>
              </a:rPr>
              <a: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spatial periodicities</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and their wavelengths</a:t>
            </a:r>
            <a:endParaRPr lang="en-US" sz="3200" dirty="0">
              <a:latin typeface="Times New Roman" pitchFamily="18" charset="0"/>
              <a:cs typeface="Times New Roman" pitchFamily="18" charset="0"/>
            </a:endParaRPr>
          </a:p>
        </p:txBody>
      </p:sp>
      <p:sp>
        <p:nvSpPr>
          <p:cNvPr id="4" name="Content Placeholder 2"/>
          <p:cNvSpPr txBox="1">
            <a:spLocks/>
          </p:cNvSpPr>
          <p:nvPr/>
        </p:nvSpPr>
        <p:spPr bwMode="auto">
          <a:xfrm>
            <a:off x="304800" y="1828800"/>
            <a:ext cx="4191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smtClean="0">
                <a:latin typeface="Times New Roman" pitchFamily="18" charset="0"/>
                <a:cs typeface="Times New Roman" pitchFamily="18" charset="0"/>
              </a:rPr>
              <a:t>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sand</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dunes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noProof="0" dirty="0" smtClean="0">
                <a:latin typeface="Times New Roman" pitchFamily="18" charset="0"/>
                <a:cs typeface="Times New Roman" pitchFamily="18" charset="0"/>
              </a:rPr>
              <a:t>hundreds of 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342900" lvl="0" indent="-342900" algn="ctr">
              <a:spcBef>
                <a:spcPct val="20000"/>
              </a:spcBef>
              <a:defRPr/>
            </a:pPr>
            <a:r>
              <a:rPr lang="en-US" sz="3200" kern="0" dirty="0" smtClean="0">
                <a:latin typeface="Times New Roman" pitchFamily="18" charset="0"/>
                <a:cs typeface="Times New Roman" pitchFamily="18" charset="0"/>
              </a:rPr>
              <a:t>tree rings</a:t>
            </a:r>
          </a:p>
          <a:p>
            <a:pPr marL="342900" lvl="0" indent="-342900" algn="ctr">
              <a:spcBef>
                <a:spcPct val="20000"/>
              </a:spcBef>
              <a:defRPr/>
            </a:pPr>
            <a:r>
              <a:rPr lang="en-US" sz="2400" kern="0" dirty="0" smtClean="0">
                <a:latin typeface="Times New Roman" pitchFamily="18" charset="0"/>
                <a:cs typeface="Times New Roman" pitchFamily="18" charset="0"/>
              </a:rPr>
              <a:t>a few millimeters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noProof="0" dirty="0" smtClean="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4800600" y="1905000"/>
            <a:ext cx="388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furrows plowed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in a field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Times New Roman" pitchFamily="18" charset="0"/>
                <a:cs typeface="Times New Roman" pitchFamily="18" charset="0"/>
              </a:rPr>
              <a:t>few tens of cm</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pairing </a:t>
            </a:r>
            <a:r>
              <a:rPr lang="en-US" dirty="0" err="1" smtClean="0">
                <a:latin typeface="Times New Roman" pitchFamily="18" charset="0"/>
                <a:cs typeface="Times New Roman" pitchFamily="18" charset="0"/>
              </a:rPr>
              <a:t>sines</a:t>
            </a:r>
            <a:r>
              <a:rPr lang="en-US" dirty="0" smtClean="0">
                <a:latin typeface="Times New Roman" pitchFamily="18" charset="0"/>
                <a:cs typeface="Times New Roman" pitchFamily="18" charset="0"/>
              </a:rPr>
              <a:t> and cosines</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to avoid using time delays</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457200" y="1828800"/>
            <a:ext cx="4267200" cy="76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0000" t="67247" r="19019" b="23333"/>
          <a:stretch>
            <a:fillRect/>
          </a:stretch>
        </p:blipFill>
        <p:spPr bwMode="auto">
          <a:xfrm>
            <a:off x="4876800" y="1886856"/>
            <a:ext cx="3429000"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873" t="29130" r="33477" b="19855"/>
          <a:stretch>
            <a:fillRect/>
          </a:stretch>
        </p:blipFill>
        <p:spPr bwMode="auto">
          <a:xfrm>
            <a:off x="914400" y="3200400"/>
            <a:ext cx="6934200" cy="3352800"/>
          </a:xfrm>
          <a:prstGeom prst="rect">
            <a:avLst/>
          </a:prstGeom>
          <a:noFill/>
          <a:ln w="9525">
            <a:noFill/>
            <a:miter lim="800000"/>
            <a:headEnd/>
            <a:tailEnd/>
          </a:ln>
        </p:spPr>
      </p:pic>
      <p:sp>
        <p:nvSpPr>
          <p:cNvPr id="6" name="Rectangle 5"/>
          <p:cNvSpPr/>
          <p:nvPr/>
        </p:nvSpPr>
        <p:spPr>
          <a:xfrm>
            <a:off x="6019800" y="4114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l="69966" t="67247" r="25788" b="23333"/>
          <a:stretch>
            <a:fillRect/>
          </a:stretch>
        </p:blipFill>
        <p:spPr bwMode="auto">
          <a:xfrm>
            <a:off x="5994400" y="3962400"/>
            <a:ext cx="469900" cy="619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derived using trig identity</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381000" y="2819400"/>
            <a:ext cx="4267200" cy="762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4131" t="66231" r="38726" b="22175"/>
          <a:stretch>
            <a:fillRect/>
          </a:stretch>
        </p:blipFill>
        <p:spPr bwMode="auto">
          <a:xfrm>
            <a:off x="1600200" y="3810000"/>
            <a:ext cx="6324600" cy="762000"/>
          </a:xfrm>
          <a:prstGeom prst="rect">
            <a:avLst/>
          </a:prstGeom>
          <a:noFill/>
          <a:ln w="9525">
            <a:noFill/>
            <a:miter lim="800000"/>
            <a:headEnd/>
            <a:tailEnd/>
          </a:ln>
        </p:spPr>
      </p:pic>
      <p:sp>
        <p:nvSpPr>
          <p:cNvPr id="8" name="Left Brace 7"/>
          <p:cNvSpPr/>
          <p:nvPr/>
        </p:nvSpPr>
        <p:spPr>
          <a:xfrm rot="16200000">
            <a:off x="23241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56007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1676400"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4982028"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B</a:t>
            </a:r>
          </a:p>
        </p:txBody>
      </p:sp>
      <p:pic>
        <p:nvPicPr>
          <p:cNvPr id="2050" name="Picture 2"/>
          <p:cNvPicPr>
            <a:picLocks noChangeAspect="1" noChangeArrowheads="1"/>
          </p:cNvPicPr>
          <p:nvPr/>
        </p:nvPicPr>
        <p:blipFill>
          <a:blip r:embed="rId4" cstate="print"/>
          <a:srcRect l="7573" t="59275" r="14630" b="27971"/>
          <a:stretch>
            <a:fillRect/>
          </a:stretch>
        </p:blipFill>
        <p:spPr bwMode="auto">
          <a:xfrm>
            <a:off x="1219200" y="1219200"/>
            <a:ext cx="7045036"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131" t="66231" r="38726" b="22175"/>
          <a:stretch>
            <a:fillRect/>
          </a:stretch>
        </p:blipFill>
        <p:spPr bwMode="auto">
          <a:xfrm>
            <a:off x="2137206" y="678540"/>
            <a:ext cx="6324600" cy="762000"/>
          </a:xfrm>
          <a:prstGeom prst="rect">
            <a:avLst/>
          </a:prstGeom>
          <a:noFill/>
          <a:ln w="9525">
            <a:noFill/>
            <a:miter lim="800000"/>
            <a:headEnd/>
            <a:tailEnd/>
          </a:ln>
        </p:spPr>
      </p:pic>
      <p:sp>
        <p:nvSpPr>
          <p:cNvPr id="8" name="Left Brace 7"/>
          <p:cNvSpPr/>
          <p:nvPr/>
        </p:nvSpPr>
        <p:spPr>
          <a:xfrm rot="16200000">
            <a:off x="29337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62103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286000"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5591628"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B</a:t>
            </a:r>
          </a:p>
        </p:txBody>
      </p:sp>
      <p:sp>
        <p:nvSpPr>
          <p:cNvPr id="13" name="Title 1"/>
          <p:cNvSpPr txBox="1">
            <a:spLocks/>
          </p:cNvSpPr>
          <p:nvPr/>
        </p:nvSpPr>
        <p:spPr bwMode="auto">
          <a:xfrm>
            <a:off x="105234" y="2971800"/>
            <a:ext cx="3886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smtClean="0">
                <a:latin typeface="Cambria Math" pitchFamily="18" charset="0"/>
                <a:ea typeface="Cambria Math" pitchFamily="18" charset="0"/>
                <a:cs typeface="Times New Roman" pitchFamily="18" charset="0"/>
              </a:rPr>
              <a:t>A=C </a:t>
            </a:r>
            <a:r>
              <a:rPr lang="en-US" sz="4400" i="1" kern="0" dirty="0" err="1" smtClean="0">
                <a:latin typeface="Cambria Math" pitchFamily="18" charset="0"/>
                <a:ea typeface="Cambria Math" pitchFamily="18" charset="0"/>
                <a:cs typeface="Times New Roman" pitchFamily="18" charset="0"/>
              </a:rPr>
              <a:t>cos</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lgn="ctr">
              <a:defRPr/>
            </a:pPr>
            <a:r>
              <a:rPr lang="en-US" sz="4400" i="1" kern="0" dirty="0" smtClean="0">
                <a:latin typeface="Cambria Math" pitchFamily="18" charset="0"/>
                <a:ea typeface="Cambria Math" pitchFamily="18" charset="0"/>
                <a:cs typeface="Times New Roman" pitchFamily="18" charset="0"/>
              </a:rPr>
              <a:t>B=C sin(</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endParaRPr lang="en-US" sz="4400" i="1" kern="0" dirty="0" smtClean="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pic>
        <p:nvPicPr>
          <p:cNvPr id="14" name="Picture 2"/>
          <p:cNvPicPr>
            <a:picLocks noChangeAspect="1" noChangeArrowheads="1"/>
          </p:cNvPicPr>
          <p:nvPr/>
        </p:nvPicPr>
        <p:blipFill>
          <a:blip r:embed="rId3" cstate="print"/>
          <a:srcRect l="30981" t="53478" r="30465" b="34928"/>
          <a:stretch>
            <a:fillRect/>
          </a:stretch>
        </p:blipFill>
        <p:spPr bwMode="auto">
          <a:xfrm>
            <a:off x="152400" y="152400"/>
            <a:ext cx="4267200" cy="762000"/>
          </a:xfrm>
          <a:prstGeom prst="rect">
            <a:avLst/>
          </a:prstGeom>
          <a:noFill/>
          <a:ln w="9525">
            <a:noFill/>
            <a:miter lim="800000"/>
            <a:headEnd/>
            <a:tailEnd/>
          </a:ln>
        </p:spPr>
      </p:pic>
      <p:sp>
        <p:nvSpPr>
          <p:cNvPr id="15" name="Title 1"/>
          <p:cNvSpPr txBox="1">
            <a:spLocks/>
          </p:cNvSpPr>
          <p:nvPr/>
        </p:nvSpPr>
        <p:spPr bwMode="auto">
          <a:xfrm>
            <a:off x="4495800" y="2971800"/>
            <a:ext cx="4648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smtClean="0">
                <a:latin typeface="Cambria Math" pitchFamily="18" charset="0"/>
                <a:ea typeface="Cambria Math" pitchFamily="18" charset="0"/>
                <a:cs typeface="Times New Roman" pitchFamily="18" charset="0"/>
              </a:rPr>
              <a:t>A</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 cos</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lgn="ctr">
              <a:defRPr/>
            </a:pPr>
            <a:r>
              <a:rPr lang="en-US" sz="4400" i="1" kern="0" dirty="0" smtClean="0">
                <a:latin typeface="Cambria Math" pitchFamily="18" charset="0"/>
                <a:ea typeface="Cambria Math" pitchFamily="18" charset="0"/>
                <a:cs typeface="Times New Roman" pitchFamily="18" charset="0"/>
              </a:rPr>
              <a:t>B</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 sin</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endParaRPr lang="en-US" sz="4400" i="1" kern="0" dirty="0" smtClean="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16" name="Right Arrow 15"/>
          <p:cNvSpPr/>
          <p:nvPr/>
        </p:nvSpPr>
        <p:spPr>
          <a:xfrm>
            <a:off x="4064004" y="2971800"/>
            <a:ext cx="533400" cy="12192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bwMode="auto">
          <a:xfrm>
            <a:off x="381000" y="4724400"/>
            <a:ext cx="83058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4400" i="1" kern="0" dirty="0" smtClean="0">
                <a:latin typeface="Cambria Math" pitchFamily="18" charset="0"/>
                <a:ea typeface="Cambria Math" pitchFamily="18" charset="0"/>
                <a:cs typeface="Times New Roman" pitchFamily="18" charset="0"/>
              </a:rPr>
              <a:t>A</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+B</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 [cos</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r>
              <a:rPr lang="en-US" sz="4400" i="1" kern="0" dirty="0" smtClean="0">
                <a:latin typeface="Cambria Math" pitchFamily="18" charset="0"/>
                <a:ea typeface="Cambria Math" pitchFamily="18" charset="0"/>
                <a:cs typeface="Times New Roman" pitchFamily="18" charset="0"/>
              </a:rPr>
              <a:t>+sin</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defRPr/>
            </a:pPr>
            <a:r>
              <a:rPr lang="en-US" sz="4400" i="1" kern="0" dirty="0" smtClean="0">
                <a:latin typeface="Cambria Math"/>
                <a:ea typeface="Cambria Math"/>
                <a:cs typeface="Times New Roman" pitchFamily="18" charset="0"/>
              </a:rPr>
              <a:t>= C</a:t>
            </a:r>
            <a:r>
              <a:rPr lang="en-US" sz="4400" i="1" kern="0" baseline="30000" dirty="0" smtClean="0">
                <a:latin typeface="Cambria Math" pitchFamily="18" charset="0"/>
                <a:ea typeface="Cambria Math" pitchFamily="18" charset="0"/>
                <a:cs typeface="Times New Roman" pitchFamily="18" charset="0"/>
              </a:rPr>
              <a:t>2</a:t>
            </a: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981200"/>
          </a:xfrm>
        </p:spPr>
        <p:txBody>
          <a:bodyPr/>
          <a:lstStyle/>
          <a:p>
            <a:r>
              <a:rPr lang="en-US" dirty="0" smtClean="0">
                <a:latin typeface="Times New Roman" pitchFamily="18" charset="0"/>
                <a:cs typeface="Times New Roman" pitchFamily="18" charset="0"/>
              </a:rPr>
              <a:t>Fourier Series</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linear model containing nothing but</a:t>
            </a:r>
            <a:br>
              <a:rPr lang="en-US" sz="2800" dirty="0" smtClean="0">
                <a:latin typeface="Times New Roman" pitchFamily="18" charset="0"/>
                <a:cs typeface="Times New Roman" pitchFamily="18" charset="0"/>
              </a:rPr>
            </a:br>
            <a:r>
              <a:rPr lang="en-US" sz="2800" dirty="0" err="1" smtClean="0">
                <a:latin typeface="Times New Roman" pitchFamily="18" charset="0"/>
                <a:cs typeface="Times New Roman" pitchFamily="18" charset="0"/>
              </a:rPr>
              <a:t>sines</a:t>
            </a:r>
            <a:r>
              <a:rPr lang="en-US" sz="2800" dirty="0" smtClean="0">
                <a:latin typeface="Times New Roman" pitchFamily="18" charset="0"/>
                <a:cs typeface="Times New Roman" pitchFamily="18" charset="0"/>
              </a:rPr>
              <a:t> and cosines</a:t>
            </a: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11015" t="48841" r="13253" b="31449"/>
          <a:stretch>
            <a:fillRect/>
          </a:stretch>
        </p:blipFill>
        <p:spPr bwMode="auto">
          <a:xfrm>
            <a:off x="0" y="4074886"/>
            <a:ext cx="9133326" cy="14115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05400"/>
            <a:ext cx="3505200" cy="685800"/>
          </a:xfrm>
        </p:spPr>
        <p:txBody>
          <a:bodyPr/>
          <a:lstStyle/>
          <a:p>
            <a:r>
              <a:rPr lang="en-US" sz="2800" i="1" dirty="0" smtClean="0">
                <a:solidFill>
                  <a:srgbClr val="FF0000"/>
                </a:solidFill>
                <a:latin typeface="Cambria Math" pitchFamily="18" charset="0"/>
                <a:ea typeface="Cambria Math" pitchFamily="18" charset="0"/>
                <a:cs typeface="Times New Roman" pitchFamily="18" charset="0"/>
              </a:rPr>
              <a:t>A</a:t>
            </a:r>
            <a:r>
              <a:rPr lang="en-US" sz="2800" dirty="0" smtClean="0">
                <a:solidFill>
                  <a:srgbClr val="FF0000"/>
                </a:solidFill>
                <a:latin typeface="Times New Roman" pitchFamily="18" charset="0"/>
                <a:cs typeface="Times New Roman" pitchFamily="18" charset="0"/>
              </a:rPr>
              <a:t>’s and </a:t>
            </a:r>
            <a:r>
              <a:rPr lang="en-US" sz="2800" i="1" dirty="0" smtClean="0">
                <a:solidFill>
                  <a:srgbClr val="FF0000"/>
                </a:solidFill>
                <a:latin typeface="Times New Roman" pitchFamily="18" charset="0"/>
                <a:ea typeface="Cambria Math" pitchFamily="18" charset="0"/>
                <a:cs typeface="Times New Roman" pitchFamily="18" charset="0"/>
              </a:rPr>
              <a:t>B</a:t>
            </a:r>
            <a:r>
              <a:rPr lang="en-US" sz="2800" dirty="0" smtClean="0">
                <a:solidFill>
                  <a:srgbClr val="FF0000"/>
                </a:solidFill>
                <a:latin typeface="Times New Roman" pitchFamily="18" charset="0"/>
                <a:cs typeface="Times New Roman" pitchFamily="18" charset="0"/>
              </a:rPr>
              <a:t>’s are</a:t>
            </a:r>
            <a:br>
              <a:rPr lang="en-US" sz="2800" dirty="0" smtClean="0">
                <a:solidFill>
                  <a:srgbClr val="FF0000"/>
                </a:solidFill>
                <a:latin typeface="Times New Roman" pitchFamily="18" charset="0"/>
                <a:cs typeface="Times New Roman" pitchFamily="18" charset="0"/>
              </a:rPr>
            </a:br>
            <a:r>
              <a:rPr lang="en-US" sz="2800" dirty="0" smtClean="0">
                <a:solidFill>
                  <a:srgbClr val="FF0000"/>
                </a:solidFill>
                <a:latin typeface="Times New Roman" pitchFamily="18" charset="0"/>
                <a:cs typeface="Times New Roman" pitchFamily="18" charset="0"/>
              </a:rPr>
              <a:t>model parameters</a:t>
            </a:r>
            <a:endParaRPr lang="en-US"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11015" t="57353" r="13253" b="31449"/>
          <a:stretch>
            <a:fillRect/>
          </a:stretch>
        </p:blipFill>
        <p:spPr bwMode="auto">
          <a:xfrm>
            <a:off x="0" y="3429000"/>
            <a:ext cx="9133326" cy="801914"/>
          </a:xfrm>
          <a:prstGeom prst="rect">
            <a:avLst/>
          </a:prstGeom>
          <a:noFill/>
          <a:ln w="9525">
            <a:noFill/>
            <a:miter lim="800000"/>
            <a:headEnd/>
            <a:tailEnd/>
          </a:ln>
        </p:spPr>
      </p:pic>
      <p:sp>
        <p:nvSpPr>
          <p:cNvPr id="4" name="Freeform 3"/>
          <p:cNvSpPr/>
          <p:nvPr/>
        </p:nvSpPr>
        <p:spPr>
          <a:xfrm>
            <a:off x="1139371" y="4034971"/>
            <a:ext cx="2997200" cy="10160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048000" y="4038600"/>
            <a:ext cx="12192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H="1">
            <a:off x="4648200" y="4114800"/>
            <a:ext cx="609600" cy="8382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flipH="1">
            <a:off x="4724400" y="4114800"/>
            <a:ext cx="25908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962400" y="1894116"/>
            <a:ext cx="3657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rgbClr val="00B0F0"/>
                </a:solidFill>
                <a:effectLst/>
                <a:uLnTx/>
                <a:uFillTx/>
                <a:latin typeface="Cambria Math"/>
                <a:ea typeface="Cambria Math"/>
                <a:cs typeface="Times New Roman" pitchFamily="18" charset="0"/>
              </a:rPr>
              <a:t>ω</a:t>
            </a:r>
            <a:r>
              <a:rPr kumimoji="0" lang="en-US" sz="2800" b="0" i="0" u="none" strike="noStrike" kern="0" cap="none" spc="0" normalizeH="0" baseline="0" noProof="0" dirty="0" smtClean="0">
                <a:ln>
                  <a:noFill/>
                </a:ln>
                <a:solidFill>
                  <a:srgbClr val="00B0F0"/>
                </a:solidFill>
                <a:effectLst/>
                <a:uLnTx/>
                <a:uFillTx/>
                <a:latin typeface="Times New Roman" pitchFamily="18" charset="0"/>
                <a:ea typeface="Cambria Math"/>
                <a:cs typeface="Times New Roman" pitchFamily="18" charset="0"/>
              </a:rPr>
              <a:t>’s are </a:t>
            </a:r>
            <a:r>
              <a:rPr kumimoji="0" lang="en-US" sz="2800" b="0" i="0" u="none" strike="noStrike" kern="0" cap="none" spc="0" normalizeH="0" baseline="0" noProof="0" dirty="0" smtClean="0">
                <a:ln>
                  <a:noFill/>
                </a:ln>
                <a:solidFill>
                  <a:srgbClr val="00B0F0"/>
                </a:solidFill>
                <a:effectLst/>
                <a:uLnTx/>
                <a:uFillTx/>
                <a:latin typeface="Times New Roman" pitchFamily="18" charset="0"/>
                <a:ea typeface="+mj-ea"/>
                <a:cs typeface="Times New Roman" pitchFamily="18" charset="0"/>
              </a:rPr>
              <a:t>auxiliary variables</a:t>
            </a:r>
            <a:endParaRPr kumimoji="0" lang="en-US" sz="2800" b="0" i="0" u="none" strike="noStrike" kern="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10" name="Freeform 9"/>
          <p:cNvSpPr/>
          <p:nvPr/>
        </p:nvSpPr>
        <p:spPr>
          <a:xfrm>
            <a:off x="2149324" y="2667000"/>
            <a:ext cx="3314095" cy="9543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038599" y="2667000"/>
            <a:ext cx="1600201" cy="10305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6019799" y="2667000"/>
            <a:ext cx="19049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5675F8"/>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5791200" y="2667000"/>
            <a:ext cx="3047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ea typeface="Cambria Math" pitchFamily="18" charset="0"/>
                <a:cs typeface="Times New Roman" pitchFamily="18" charset="0"/>
              </a:rPr>
              <a:t>two choices</a:t>
            </a:r>
            <a:endParaRPr lang="en-US" dirty="0">
              <a:latin typeface="Times New Roman"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0" y="2819400"/>
            <a:ext cx="9144000" cy="2667000"/>
          </a:xfrm>
        </p:spPr>
        <p:txBody>
          <a:bodyPr/>
          <a:lstStyle/>
          <a:p>
            <a:pPr marL="514350" indent="-514350" algn="ctr">
              <a:buNone/>
            </a:pPr>
            <a:r>
              <a:rPr lang="en-US" sz="4400" dirty="0" smtClean="0">
                <a:latin typeface="Times New Roman" pitchFamily="18" charset="0"/>
                <a:cs typeface="Times New Roman" pitchFamily="18" charset="0"/>
              </a:rPr>
              <a:t>values of frequencies?</a:t>
            </a:r>
          </a:p>
          <a:p>
            <a:pPr marL="514350" indent="-514350" algn="ctr">
              <a:buNone/>
            </a:pPr>
            <a:endParaRPr lang="en-US" sz="4400" dirty="0" smtClean="0">
              <a:latin typeface="Times New Roman" pitchFamily="18" charset="0"/>
              <a:cs typeface="Times New Roman" pitchFamily="18" charset="0"/>
            </a:endParaRPr>
          </a:p>
          <a:p>
            <a:pPr marL="514350" indent="-514350" algn="ctr">
              <a:buNone/>
            </a:pPr>
            <a:r>
              <a:rPr lang="en-US" sz="4400" dirty="0" smtClean="0">
                <a:latin typeface="Times New Roman" pitchFamily="18" charset="0"/>
                <a:cs typeface="Times New Roman" pitchFamily="18" charset="0"/>
              </a:rPr>
              <a:t>total number of frequencies?</a:t>
            </a:r>
          </a:p>
          <a:p>
            <a:pPr marL="514350" indent="-514350" algn="ctr">
              <a:buNone/>
            </a:pPr>
            <a:endParaRPr lang="en-US" sz="44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smtClean="0">
                <a:latin typeface="Times New Roman" pitchFamily="18" charset="0"/>
                <a:ea typeface="Cambria Math" pitchFamily="18" charset="0"/>
                <a:cs typeface="Times New Roman" pitchFamily="18" charset="0"/>
              </a:rPr>
              <a:t>surprising fact about time series with evenly sampled data</a:t>
            </a:r>
            <a:endParaRPr lang="en-US" dirty="0">
              <a:latin typeface="Times New Roman"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3" cstate="print"/>
          <a:srcRect l="19966" t="39655" r="22891" b="46552"/>
          <a:stretch>
            <a:fillRect/>
          </a:stretch>
        </p:blipFill>
        <p:spPr bwMode="auto">
          <a:xfrm>
            <a:off x="0" y="3200399"/>
            <a:ext cx="9144000" cy="1322025"/>
          </a:xfrm>
          <a:prstGeom prst="rect">
            <a:avLst/>
          </a:prstGeom>
          <a:noFill/>
          <a:ln w="9525">
            <a:noFill/>
            <a:miter lim="800000"/>
            <a:headEnd/>
            <a:tailEnd/>
          </a:ln>
        </p:spPr>
      </p:pic>
      <p:sp>
        <p:nvSpPr>
          <p:cNvPr id="6" name="Freeform 5"/>
          <p:cNvSpPr/>
          <p:nvPr/>
        </p:nvSpPr>
        <p:spPr>
          <a:xfrm>
            <a:off x="4349448" y="4180114"/>
            <a:ext cx="1078895" cy="1727200"/>
          </a:xfrm>
          <a:custGeom>
            <a:avLst/>
            <a:gdLst>
              <a:gd name="connsiteX0" fmla="*/ 4838 w 1078895"/>
              <a:gd name="connsiteY0" fmla="*/ 0 h 1727200"/>
              <a:gd name="connsiteX1" fmla="*/ 179009 w 1078895"/>
              <a:gd name="connsiteY1" fmla="*/ 1088572 h 1727200"/>
              <a:gd name="connsiteX2" fmla="*/ 1078895 w 1078895"/>
              <a:gd name="connsiteY2" fmla="*/ 1727200 h 1727200"/>
            </a:gdLst>
            <a:ahLst/>
            <a:cxnLst>
              <a:cxn ang="0">
                <a:pos x="connsiteX0" y="connsiteY0"/>
              </a:cxn>
              <a:cxn ang="0">
                <a:pos x="connsiteX1" y="connsiteY1"/>
              </a:cxn>
              <a:cxn ang="0">
                <a:pos x="connsiteX2" y="connsiteY2"/>
              </a:cxn>
            </a:cxnLst>
            <a:rect l="l" t="t" r="r" b="b"/>
            <a:pathLst>
              <a:path w="1078895" h="1727200">
                <a:moveTo>
                  <a:pt x="4838" y="0"/>
                </a:moveTo>
                <a:cubicBezTo>
                  <a:pt x="2419" y="400352"/>
                  <a:pt x="0" y="800705"/>
                  <a:pt x="179009" y="1088572"/>
                </a:cubicBezTo>
                <a:cubicBezTo>
                  <a:pt x="358019" y="1376439"/>
                  <a:pt x="718457" y="1551819"/>
                  <a:pt x="1078895" y="17272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148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Nyquist</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 frequency</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None/>
            </a:pPr>
            <a:r>
              <a:rPr lang="en-US" sz="4400" dirty="0" smtClean="0">
                <a:latin typeface="Times New Roman" pitchFamily="18" charset="0"/>
                <a:cs typeface="Times New Roman" pitchFamily="18" charset="0"/>
              </a:rPr>
              <a:t>values of frequencies?</a:t>
            </a: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evenly spaced, </a:t>
            </a:r>
            <a:r>
              <a:rPr lang="el-GR" sz="4000" i="1" dirty="0" smtClean="0">
                <a:latin typeface="Cambria Math"/>
                <a:ea typeface="Cambria Math"/>
                <a:cs typeface="Times New Roman" pitchFamily="18" charset="0"/>
              </a:rPr>
              <a:t>ω</a:t>
            </a:r>
            <a:r>
              <a:rPr lang="en-US" sz="4000" i="1" baseline="-25000" dirty="0" smtClean="0">
                <a:latin typeface="Times New Roman" pitchFamily="18" charset="0"/>
                <a:cs typeface="Times New Roman" pitchFamily="18" charset="0"/>
              </a:rPr>
              <a:t>n</a:t>
            </a:r>
            <a:r>
              <a:rPr lang="en-US" sz="4000" i="1" dirty="0" smtClean="0">
                <a:latin typeface="Times New Roman" pitchFamily="18" charset="0"/>
                <a:cs typeface="Times New Roman" pitchFamily="18" charset="0"/>
              </a:rPr>
              <a:t> = (n-1)</a:t>
            </a:r>
            <a:r>
              <a:rPr lang="el-GR" sz="4000" i="1" dirty="0" smtClean="0">
                <a:latin typeface="Cambria Math"/>
                <a:ea typeface="Cambria Math"/>
                <a:cs typeface="Times New Roman" pitchFamily="18" charset="0"/>
              </a:rPr>
              <a:t>Δ ω</a:t>
            </a:r>
            <a:r>
              <a:rPr lang="en-US" sz="4000" i="1" dirty="0" smtClean="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minimum frequency of zero</a:t>
            </a:r>
          </a:p>
          <a:p>
            <a:pPr marL="514350" indent="-514350">
              <a:buNone/>
            </a:pPr>
            <a:r>
              <a:rPr lang="en-US" sz="4000" dirty="0" smtClean="0">
                <a:latin typeface="Times New Roman" pitchFamily="18" charset="0"/>
                <a:cs typeface="Times New Roman" pitchFamily="18" charset="0"/>
              </a:rPr>
              <a:t>		maximum frequency of </a:t>
            </a:r>
            <a:r>
              <a:rPr lang="en-US" sz="4000" i="1" dirty="0" err="1" smtClean="0">
                <a:latin typeface="Cambria Math" pitchFamily="18" charset="0"/>
                <a:ea typeface="Cambria Math" pitchFamily="18" charset="0"/>
                <a:cs typeface="Times New Roman" pitchFamily="18" charset="0"/>
              </a:rPr>
              <a:t>f</a:t>
            </a:r>
            <a:r>
              <a:rPr lang="en-US" sz="4000" i="1" baseline="-25000" dirty="0" err="1" smtClean="0">
                <a:latin typeface="Cambria Math" pitchFamily="18" charset="0"/>
                <a:ea typeface="Cambria Math" pitchFamily="18" charset="0"/>
                <a:cs typeface="Times New Roman" pitchFamily="18" charset="0"/>
              </a:rPr>
              <a:t>ny</a:t>
            </a:r>
            <a:endParaRPr lang="en-US" sz="4000" i="1" baseline="-25000" dirty="0" smtClean="0">
              <a:latin typeface="Cambria Math" pitchFamily="18" charset="0"/>
              <a:ea typeface="Cambria Math" pitchFamily="18" charset="0"/>
              <a:cs typeface="Times New Roman" pitchFamily="18" charset="0"/>
            </a:endParaRPr>
          </a:p>
          <a:p>
            <a:pPr marL="514350" indent="-514350">
              <a:buNone/>
            </a:pPr>
            <a:endParaRPr lang="en-US" sz="4400" i="1" dirty="0" smtClean="0">
              <a:latin typeface="Times New Roman" pitchFamily="18" charset="0"/>
              <a:cs typeface="Times New Roman" pitchFamily="18" charset="0"/>
            </a:endParaRPr>
          </a:p>
          <a:p>
            <a:pPr marL="514350" indent="-514350">
              <a:buNone/>
            </a:pPr>
            <a:r>
              <a:rPr lang="en-US" sz="4400" dirty="0" smtClean="0">
                <a:latin typeface="Times New Roman" pitchFamily="18" charset="0"/>
                <a:cs typeface="Times New Roman" pitchFamily="18" charset="0"/>
              </a:rPr>
              <a:t>total number of frequencies?  </a:t>
            </a:r>
            <a:r>
              <a:rPr lang="en-US" sz="4400" i="1" dirty="0" smtClean="0">
                <a:latin typeface="Cambria Math" pitchFamily="18" charset="0"/>
                <a:ea typeface="Cambria Math" pitchFamily="18" charset="0"/>
                <a:cs typeface="Times New Roman" pitchFamily="18" charset="0"/>
              </a:rPr>
              <a:t>N/2+1</a:t>
            </a: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number of model parameters, </a:t>
            </a:r>
            <a:r>
              <a:rPr lang="en-US" sz="4000" i="1" dirty="0" smtClean="0">
                <a:latin typeface="Cambria Math" pitchFamily="18" charset="0"/>
                <a:ea typeface="Cambria Math" pitchFamily="18" charset="0"/>
                <a:cs typeface="Times New Roman" pitchFamily="18" charset="0"/>
              </a:rPr>
              <a:t>M</a:t>
            </a:r>
          </a:p>
          <a:p>
            <a:pPr marL="514350" indent="-514350">
              <a:buNone/>
            </a:pPr>
            <a:r>
              <a:rPr lang="en-US" sz="4000" dirty="0" smtClean="0">
                <a:latin typeface="Times New Roman" pitchFamily="18" charset="0"/>
                <a:cs typeface="Times New Roman" pitchFamily="18" charset="0"/>
              </a:rPr>
              <a:t>		= number of data, </a:t>
            </a:r>
            <a:r>
              <a:rPr lang="en-US" sz="4000" i="1" dirty="0" smtClean="0">
                <a:latin typeface="Cambria Math" pitchFamily="18" charset="0"/>
                <a:ea typeface="Cambria Math" pitchFamily="18" charset="0"/>
                <a:cs typeface="Times New Roman" pitchFamily="18" charset="0"/>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p>
          <a:p>
            <a:pPr>
              <a:spcBef>
                <a:spcPts val="100"/>
              </a:spcBef>
              <a:buNone/>
            </a:pP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smtClean="0">
                <a:latin typeface="Times New Roman" pitchFamily="18" charset="0"/>
                <a:cs typeface="Times New Roman" pitchFamily="18" charset="0"/>
              </a:rPr>
              <a:t>implies</a:t>
            </a:r>
            <a:endParaRPr lang="en-US"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cstate="print"/>
          <a:srcRect l="7315" t="69128" r="3873" b="12869"/>
          <a:stretch>
            <a:fillRect/>
          </a:stretch>
        </p:blipFill>
        <p:spPr bwMode="auto">
          <a:xfrm>
            <a:off x="101598" y="3429000"/>
            <a:ext cx="8915400" cy="110578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1828800"/>
          </a:xfrm>
        </p:spPr>
        <p:txBody>
          <a:bodyPr/>
          <a:lstStyle/>
          <a:p>
            <a:pPr marL="514350" indent="-514350" algn="ctr">
              <a:buNone/>
            </a:pPr>
            <a:r>
              <a:rPr lang="en-US" sz="4400" dirty="0" smtClean="0">
                <a:latin typeface="Times New Roman" pitchFamily="18" charset="0"/>
                <a:cs typeface="Times New Roman" pitchFamily="18" charset="0"/>
              </a:rPr>
              <a:t>Number of Frequencies</a:t>
            </a:r>
          </a:p>
          <a:p>
            <a:pPr marL="514350" indent="-514350" algn="ctr">
              <a:buNone/>
            </a:pPr>
            <a:r>
              <a:rPr lang="en-US" sz="4000" dirty="0" smtClean="0">
                <a:latin typeface="Times New Roman" pitchFamily="18" charset="0"/>
                <a:cs typeface="Times New Roman" pitchFamily="18" charset="0"/>
              </a:rPr>
              <a:t>why </a:t>
            </a:r>
            <a:r>
              <a:rPr lang="en-US" sz="4000" i="1" dirty="0" smtClean="0">
                <a:latin typeface="Cambria Math" pitchFamily="18" charset="0"/>
                <a:ea typeface="Cambria Math" pitchFamily="18" charset="0"/>
                <a:cs typeface="Times New Roman" pitchFamily="18" charset="0"/>
              </a:rPr>
              <a:t>N/2+1</a:t>
            </a:r>
            <a:r>
              <a:rPr lang="en-US" sz="4000" dirty="0" smtClean="0">
                <a:latin typeface="Cambria Math" pitchFamily="18" charset="0"/>
                <a:ea typeface="Cambria Math" pitchFamily="18" charset="0"/>
                <a:cs typeface="Times New Roman" pitchFamily="18" charset="0"/>
              </a:rPr>
              <a:t> </a:t>
            </a:r>
            <a:r>
              <a:rPr lang="en-US" sz="4000" dirty="0" smtClean="0">
                <a:latin typeface="Times New Roman" pitchFamily="18" charset="0"/>
                <a:cs typeface="Times New Roman" pitchFamily="18" charset="0"/>
              </a:rPr>
              <a:t>and not </a:t>
            </a:r>
            <a:r>
              <a:rPr lang="en-US" sz="4000" i="1" dirty="0" smtClean="0">
                <a:latin typeface="Cambria Math" pitchFamily="18" charset="0"/>
                <a:ea typeface="Cambria Math" pitchFamily="18" charset="0"/>
                <a:cs typeface="Times New Roman" pitchFamily="18" charset="0"/>
              </a:rPr>
              <a:t>N/2</a:t>
            </a:r>
            <a:r>
              <a:rPr lang="en-US" sz="4000" dirty="0" smtClean="0">
                <a:latin typeface="Times New Roman" pitchFamily="18" charset="0"/>
                <a:cs typeface="Times New Roman" pitchFamily="18" charset="0"/>
              </a:rPr>
              <a:t> ?</a:t>
            </a:r>
          </a:p>
          <a:p>
            <a:pPr marL="514350" indent="-514350" algn="ctr">
              <a:buNone/>
            </a:pPr>
            <a:endParaRPr lang="en-US" sz="4000" dirty="0" smtClean="0">
              <a:latin typeface="Times New Roman" pitchFamily="18" charset="0"/>
              <a:cs typeface="Times New Roman" pitchFamily="18" charset="0"/>
            </a:endParaRPr>
          </a:p>
          <a:p>
            <a:pPr marL="514350" indent="-514350" algn="ctr">
              <a:buNone/>
            </a:pPr>
            <a:endParaRPr lang="en-US" sz="40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3333" t="43871" r="5000" b="34338"/>
          <a:stretch>
            <a:fillRect/>
          </a:stretch>
        </p:blipFill>
        <p:spPr bwMode="auto">
          <a:xfrm>
            <a:off x="228600" y="5257800"/>
            <a:ext cx="8382000" cy="1219200"/>
          </a:xfrm>
          <a:prstGeom prst="rect">
            <a:avLst/>
          </a:prstGeom>
          <a:noFill/>
          <a:ln w="9525">
            <a:noFill/>
            <a:miter lim="800000"/>
            <a:headEnd/>
            <a:tailEnd/>
          </a:ln>
          <a:effectLst/>
        </p:spPr>
      </p:pic>
      <p:sp>
        <p:nvSpPr>
          <p:cNvPr id="6" name="Content Placeholder 2"/>
          <p:cNvSpPr txBox="1">
            <a:spLocks/>
          </p:cNvSpPr>
          <p:nvPr/>
        </p:nvSpPr>
        <p:spPr bwMode="auto">
          <a:xfrm>
            <a:off x="0" y="2819400"/>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first and last sine are omitted from the Fourier Series since</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they are </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identically</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zero:</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0" y="1143000"/>
            <a:ext cx="9144000" cy="5548758"/>
          </a:xfrm>
          <a:prstGeom prst="rect">
            <a:avLst/>
          </a:prstGeom>
          <a:noFill/>
          <a:ln w="9525">
            <a:noFill/>
            <a:miter lim="800000"/>
            <a:headEnd/>
            <a:tailEnd/>
          </a:ln>
          <a:effectLst/>
        </p:spPr>
      </p:pic>
      <p:sp>
        <p:nvSpPr>
          <p:cNvPr id="13" name="TextBox 12"/>
          <p:cNvSpPr txBox="1"/>
          <p:nvPr/>
        </p:nvSpPr>
        <p:spPr>
          <a:xfrm>
            <a:off x="1981200" y="827316"/>
            <a:ext cx="16002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a:t>
            </a:r>
            <a:r>
              <a:rPr lang="el-GR" sz="2000" dirty="0" smtClean="0">
                <a:latin typeface="Cambria Math"/>
                <a:ea typeface="Cambria Math"/>
                <a:cs typeface="Times New Roman" pitchFamily="18" charset="0"/>
              </a:rPr>
              <a:t>Δω</a:t>
            </a:r>
            <a:r>
              <a:rPr lang="en-US" sz="2000" dirty="0" smtClean="0">
                <a:latin typeface="Cambria Math"/>
                <a:ea typeface="Cambria Math"/>
                <a:cs typeface="Times New Roman" pitchFamily="18" charset="0"/>
              </a:rPr>
              <a:t>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533400" y="827316"/>
            <a:ext cx="12954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3581400" y="827316"/>
            <a:ext cx="1447799" cy="400110"/>
          </a:xfrm>
          <a:prstGeom prst="rect">
            <a:avLst/>
          </a:prstGeom>
          <a:noFill/>
        </p:spPr>
        <p:txBody>
          <a:bodyPr wrap="square" rtlCol="0">
            <a:spAutoFit/>
          </a:bodyPr>
          <a:lstStyle/>
          <a:p>
            <a:r>
              <a:rPr lang="en-US" sz="2000" dirty="0" smtClean="0">
                <a:latin typeface="Cambria Math" pitchFamily="18" charset="0"/>
                <a:ea typeface="Cambria Math" pitchFamily="18" charset="0"/>
                <a:cs typeface="Times New Roman" pitchFamily="18" charset="0"/>
              </a:rPr>
              <a:t>sin(</a:t>
            </a:r>
            <a:r>
              <a:rPr lang="el-GR" sz="2000" dirty="0" smtClean="0">
                <a:latin typeface="Cambria Math"/>
                <a:ea typeface="Cambria Math"/>
                <a:cs typeface="Times New Roman" pitchFamily="18" charset="0"/>
              </a:rPr>
              <a:t>Δω</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5029200" y="827316"/>
            <a:ext cx="17526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(2</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6629400" y="827316"/>
            <a:ext cx="1613760" cy="400110"/>
          </a:xfrm>
          <a:prstGeom prst="rect">
            <a:avLst/>
          </a:prstGeom>
          <a:noFill/>
        </p:spPr>
        <p:txBody>
          <a:bodyPr wrap="square" rtlCol="0">
            <a:spAutoFit/>
          </a:bodyPr>
          <a:lstStyle/>
          <a:p>
            <a:r>
              <a:rPr lang="en-US" sz="2000" dirty="0" smtClean="0">
                <a:latin typeface="Cambria Math" pitchFamily="18" charset="0"/>
                <a:ea typeface="Cambria Math" pitchFamily="18" charset="0"/>
                <a:cs typeface="Times New Roman" pitchFamily="18" charset="0"/>
              </a:rPr>
              <a:t>sin(2</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7162801" y="304800"/>
            <a:ext cx="1981199"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a:t>
            </a:r>
            <a:r>
              <a:rPr lang="en-US" sz="2000" dirty="0" smtClean="0">
                <a:latin typeface="Cambria Math"/>
                <a:ea typeface="Cambria Math"/>
                <a:cs typeface="Times New Roman" pitchFamily="18" charset="0"/>
              </a:rPr>
              <a:t>½</a:t>
            </a:r>
            <a:r>
              <a:rPr lang="en-US" sz="2000" dirty="0" smtClean="0">
                <a:latin typeface="Cambria Math" pitchFamily="18" charset="0"/>
                <a:ea typeface="Cambria Math" pitchFamily="18" charset="0"/>
                <a:cs typeface="Times New Roman" pitchFamily="18" charset="0"/>
              </a:rPr>
              <a:t>N</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8162955" y="695355"/>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19966" t="39655" r="22891" b="46552"/>
          <a:stretch>
            <a:fillRect/>
          </a:stretch>
        </p:blipFill>
        <p:spPr bwMode="auto">
          <a:xfrm>
            <a:off x="0" y="1344975"/>
            <a:ext cx="9144000" cy="1322025"/>
          </a:xfrm>
          <a:prstGeom prst="rect">
            <a:avLst/>
          </a:prstGeom>
          <a:noFill/>
          <a:ln w="9525">
            <a:noFill/>
            <a:miter lim="800000"/>
            <a:headEnd/>
            <a:tailEnd/>
          </a:ln>
        </p:spPr>
      </p:pic>
      <p:sp>
        <p:nvSpPr>
          <p:cNvPr id="3" name="Content Placeholder 2"/>
          <p:cNvSpPr>
            <a:spLocks noGrp="1"/>
          </p:cNvSpPr>
          <p:nvPr>
            <p:ph idx="1"/>
          </p:nvPr>
        </p:nvSpPr>
        <p:spPr>
          <a:xfrm>
            <a:off x="0" y="735375"/>
            <a:ext cx="9144000" cy="990600"/>
          </a:xfrm>
        </p:spPr>
        <p:txBody>
          <a:bodyPr/>
          <a:lstStyle/>
          <a:p>
            <a:pPr marL="514350" indent="-514350" algn="ctr">
              <a:buNone/>
            </a:pPr>
            <a:r>
              <a:rPr lang="en-US" sz="4400" dirty="0" err="1" smtClean="0">
                <a:latin typeface="Times New Roman" pitchFamily="18" charset="0"/>
                <a:cs typeface="Times New Roman" pitchFamily="18" charset="0"/>
              </a:rPr>
              <a:t>Nyquist</a:t>
            </a:r>
            <a:r>
              <a:rPr lang="en-US" sz="4400" dirty="0" smtClean="0">
                <a:latin typeface="Times New Roman" pitchFamily="18" charset="0"/>
                <a:cs typeface="Times New Roman" pitchFamily="18" charset="0"/>
              </a:rPr>
              <a:t> Sampling Theorem</a:t>
            </a:r>
          </a:p>
          <a:p>
            <a:pPr marL="514350" indent="-514350" algn="ctr">
              <a:buNone/>
            </a:pPr>
            <a:endParaRPr lang="en-US" sz="4000"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4" cstate="print"/>
          <a:srcRect l="9639" t="39816" r="10499" b="44342"/>
          <a:stretch>
            <a:fillRect/>
          </a:stretch>
        </p:blipFill>
        <p:spPr bwMode="auto">
          <a:xfrm>
            <a:off x="-1" y="4191000"/>
            <a:ext cx="9144001" cy="1103586"/>
          </a:xfrm>
          <a:prstGeom prst="rect">
            <a:avLst/>
          </a:prstGeom>
          <a:noFill/>
          <a:ln w="9525">
            <a:noFill/>
            <a:miter lim="800000"/>
            <a:headEnd/>
            <a:tailEnd/>
          </a:ln>
        </p:spPr>
      </p:pic>
      <p:sp>
        <p:nvSpPr>
          <p:cNvPr id="5" name="Content Placeholder 2"/>
          <p:cNvSpPr txBox="1">
            <a:spLocks/>
          </p:cNvSpPr>
          <p:nvPr/>
        </p:nvSpPr>
        <p:spPr bwMode="auto">
          <a:xfrm>
            <a:off x="0" y="5105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a:t>
            </a:r>
            <a:r>
              <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6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txBox="1">
            <a:spLocks/>
          </p:cNvSpPr>
          <p:nvPr/>
        </p:nvSpPr>
        <p:spPr bwMode="auto">
          <a:xfrm>
            <a:off x="0" y="372291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another way</a:t>
            </a:r>
            <a:r>
              <a:rPr kumimoji="0" lang="en-US" sz="36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of stating </a:t>
            </a:r>
            <a:r>
              <a:rPr lang="en-US" sz="3600" kern="0" dirty="0" smtClean="0">
                <a:latin typeface="Times New Roman" pitchFamily="18" charset="0"/>
                <a:cs typeface="Times New Roman" pitchFamily="18" charset="0"/>
              </a:rPr>
              <a:t>it</a:t>
            </a:r>
            <a:endPar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1521581" y="5196114"/>
            <a:ext cx="383419" cy="1128486"/>
          </a:xfrm>
          <a:custGeom>
            <a:avLst/>
            <a:gdLst>
              <a:gd name="connsiteX0" fmla="*/ 31448 w 1787676"/>
              <a:gd name="connsiteY0" fmla="*/ 0 h 1117600"/>
              <a:gd name="connsiteX1" fmla="*/ 292705 w 1787676"/>
              <a:gd name="connsiteY1" fmla="*/ 798286 h 1117600"/>
              <a:gd name="connsiteX2" fmla="*/ 1787676 w 1787676"/>
              <a:gd name="connsiteY2" fmla="*/ 1117600 h 1117600"/>
            </a:gdLst>
            <a:ahLst/>
            <a:cxnLst>
              <a:cxn ang="0">
                <a:pos x="connsiteX0" y="connsiteY0"/>
              </a:cxn>
              <a:cxn ang="0">
                <a:pos x="connsiteX1" y="connsiteY1"/>
              </a:cxn>
              <a:cxn ang="0">
                <a:pos x="connsiteX2" y="connsiteY2"/>
              </a:cxn>
            </a:cxnLst>
            <a:rect l="l" t="t" r="r" b="b"/>
            <a:pathLst>
              <a:path w="1787676" h="1117600">
                <a:moveTo>
                  <a:pt x="31448" y="0"/>
                </a:moveTo>
                <a:cubicBezTo>
                  <a:pt x="15724" y="306009"/>
                  <a:pt x="0" y="612019"/>
                  <a:pt x="292705" y="798286"/>
                </a:cubicBezTo>
                <a:cubicBezTo>
                  <a:pt x="585410" y="984553"/>
                  <a:pt x="1186543" y="1051076"/>
                  <a:pt x="1787676" y="11176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1905000" y="57150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note evenly sampled times</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19966" t="43211" r="19449" b="30764"/>
          <a:stretch>
            <a:fillRect/>
          </a:stretch>
        </p:blipFill>
        <p:spPr bwMode="auto">
          <a:xfrm>
            <a:off x="0" y="3048000"/>
            <a:ext cx="9133111" cy="2362200"/>
          </a:xfrm>
          <a:prstGeom prst="rect">
            <a:avLst/>
          </a:prstGeom>
          <a:noFill/>
          <a:ln w="9525">
            <a:noFill/>
            <a:miter lim="800000"/>
            <a:headEnd/>
            <a:tailEnd/>
          </a:ln>
        </p:spPr>
      </p:pic>
      <p:sp>
        <p:nvSpPr>
          <p:cNvPr id="8" name="Content Placeholder 2"/>
          <p:cNvSpPr txBox="1">
            <a:spLocks/>
          </p:cNvSpPr>
          <p:nvPr/>
        </p:nvSpPr>
        <p:spPr bwMode="auto">
          <a:xfrm>
            <a:off x="228600" y="2438400"/>
            <a:ext cx="7162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(n-1)</a:t>
            </a:r>
            <a:r>
              <a:rPr lang="el-GR" sz="2400" i="1" kern="0" dirty="0" smtClean="0">
                <a:latin typeface="Cambria Math"/>
                <a:ea typeface="Cambria Math"/>
                <a:cs typeface="Times New Roman" pitchFamily="18" charset="0"/>
              </a:rPr>
              <a:t>Δ ω</a:t>
            </a:r>
            <a:r>
              <a:rPr lang="en-US" sz="2400" i="1" kern="0" dirty="0" smtClean="0">
                <a:latin typeface="Times New Roman" pitchFamily="18" charset="0"/>
                <a:cs typeface="Times New Roman" pitchFamily="18" charset="0"/>
              </a:rPr>
              <a:t>    </a:t>
            </a:r>
            <a:r>
              <a:rPr lang="en-US" sz="2400" kern="0" dirty="0" smtClean="0">
                <a:latin typeface="Times New Roman" pitchFamily="18" charset="0"/>
                <a:cs typeface="Times New Roman" pitchFamily="18" charset="0"/>
              </a:rPr>
              <a:t>and</a:t>
            </a:r>
            <a:r>
              <a:rPr lang="en-US" sz="2400" i="1" kern="0" dirty="0" smtClean="0">
                <a:latin typeface="Times New Roman" pitchFamily="18" charset="0"/>
                <a:cs typeface="Times New Roman" pitchFamily="18" charset="0"/>
              </a:rPr>
              <a:t>    </a:t>
            </a:r>
            <a:r>
              <a:rPr lang="en-US" sz="2400" i="1" kern="0" noProof="0" dirty="0" err="1" smtClean="0">
                <a:latin typeface="Times New Roman" pitchFamily="18" charset="0"/>
                <a:cs typeface="Times New Roman" pitchFamily="18" charset="0"/>
              </a:rPr>
              <a:t>t</a:t>
            </a:r>
            <a:r>
              <a:rPr lang="en-US" sz="2400" i="1" kern="0" baseline="-25000" noProof="0" dirty="0" err="1" smtClean="0">
                <a:latin typeface="Times New Roman" pitchFamily="18" charset="0"/>
                <a:cs typeface="Times New Roman" pitchFamily="18" charset="0"/>
              </a:rPr>
              <a:t>k</a:t>
            </a:r>
            <a:r>
              <a:rPr lang="en-US" sz="2400" i="1" kern="0" noProof="0" dirty="0" smtClean="0">
                <a:latin typeface="Times New Roman" pitchFamily="18" charset="0"/>
                <a:cs typeface="Times New Roman" pitchFamily="18" charset="0"/>
              </a:rPr>
              <a:t> = (k-1)</a:t>
            </a:r>
            <a:r>
              <a:rPr lang="el-GR" sz="2400" i="1" kern="0" dirty="0" smtClean="0">
                <a:latin typeface="Cambria Math"/>
                <a:ea typeface="Cambria Math"/>
                <a:cs typeface="Times New Roman" pitchFamily="18" charset="0"/>
              </a:rPr>
              <a:t> Δ</a:t>
            </a:r>
            <a:r>
              <a:rPr lang="en-US" sz="2400" i="1" kern="0" noProof="0" dirty="0" smtClean="0">
                <a:latin typeface="Times New Roman" pitchFamily="18" charset="0"/>
                <a:cs typeface="Times New Roman" pitchFamily="18" charset="0"/>
              </a:rPr>
              <a:t>t</a:t>
            </a:r>
            <a:endPar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9" name="Content Placeholder 2"/>
          <p:cNvSpPr>
            <a:spLocks noGrp="1"/>
          </p:cNvSpPr>
          <p:nvPr>
            <p:ph idx="1"/>
          </p:nvPr>
        </p:nvSpPr>
        <p:spPr>
          <a:xfrm>
            <a:off x="0" y="381000"/>
            <a:ext cx="9144000" cy="990600"/>
          </a:xfrm>
        </p:spPr>
        <p:txBody>
          <a:bodyPr/>
          <a:lstStyle/>
          <a:p>
            <a:pPr marL="514350" indent="-514350">
              <a:buNone/>
            </a:pPr>
            <a:r>
              <a:rPr lang="en-US" sz="3600" dirty="0" smtClean="0">
                <a:latin typeface="Times New Roman" pitchFamily="18" charset="0"/>
                <a:cs typeface="Times New Roman" pitchFamily="18" charset="0"/>
              </a:rPr>
              <a:t>Step 1: Insert discrete frequencies and times into </a:t>
            </a:r>
            <a:r>
              <a:rPr lang="en-US" sz="3600" dirty="0" err="1" smtClean="0">
                <a:latin typeface="Times New Roman" pitchFamily="18" charset="0"/>
                <a:cs typeface="Times New Roman" pitchFamily="18" charset="0"/>
              </a:rPr>
              <a:t>l.h.s</a:t>
            </a:r>
            <a:r>
              <a:rPr lang="en-US" sz="3600" dirty="0" smtClean="0">
                <a:latin typeface="Times New Roman" pitchFamily="18" charset="0"/>
                <a:cs typeface="Times New Roman" pitchFamily="18" charset="0"/>
              </a:rPr>
              <a:t>. of equations.</a:t>
            </a:r>
          </a:p>
          <a:p>
            <a:pPr marL="514350" indent="-514350">
              <a:buNone/>
            </a:pPr>
            <a:endParaRPr lang="en-US" sz="4000" dirty="0" smtClean="0">
              <a:latin typeface="Times New Roman" pitchFamily="18" charset="0"/>
              <a:cs typeface="Times New Roman" pitchFamily="18" charset="0"/>
            </a:endParaRPr>
          </a:p>
        </p:txBody>
      </p:sp>
      <p:sp>
        <p:nvSpPr>
          <p:cNvPr id="10" name="Freeform 9"/>
          <p:cNvSpPr/>
          <p:nvPr/>
        </p:nvSpPr>
        <p:spPr>
          <a:xfrm>
            <a:off x="464457" y="2859314"/>
            <a:ext cx="435429" cy="7112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flipH="1">
            <a:off x="1219200" y="2819400"/>
            <a:ext cx="1828800" cy="7620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1219200" y="2819400"/>
            <a:ext cx="1828800" cy="17526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6200" y="2819400"/>
            <a:ext cx="858522" cy="1828801"/>
          </a:xfrm>
          <a:custGeom>
            <a:avLst/>
            <a:gdLst>
              <a:gd name="connsiteX0" fmla="*/ 0 w 435429"/>
              <a:gd name="connsiteY0" fmla="*/ 0 h 711200"/>
              <a:gd name="connsiteX1" fmla="*/ 304800 w 435429"/>
              <a:gd name="connsiteY1" fmla="*/ 304800 h 711200"/>
              <a:gd name="connsiteX2" fmla="*/ 435429 w 435429"/>
              <a:gd name="connsiteY2" fmla="*/ 711200 h 711200"/>
              <a:gd name="connsiteX0" fmla="*/ 682168 w 1095826"/>
              <a:gd name="connsiteY0" fmla="*/ 0 h 742122"/>
              <a:gd name="connsiteX1" fmla="*/ 986968 w 1095826"/>
              <a:gd name="connsiteY1" fmla="*/ 304800 h 742122"/>
              <a:gd name="connsiteX2" fmla="*/ 29028 w 1095826"/>
              <a:gd name="connsiteY2" fmla="*/ 742122 h 742122"/>
              <a:gd name="connsiteX0" fmla="*/ 682169 w 1226457"/>
              <a:gd name="connsiteY0" fmla="*/ 0 h 742122"/>
              <a:gd name="connsiteX1" fmla="*/ 1117600 w 1226457"/>
              <a:gd name="connsiteY1" fmla="*/ 401983 h 742122"/>
              <a:gd name="connsiteX2" fmla="*/ 29029 w 1226457"/>
              <a:gd name="connsiteY2" fmla="*/ 742122 h 742122"/>
            </a:gdLst>
            <a:ahLst/>
            <a:cxnLst>
              <a:cxn ang="0">
                <a:pos x="connsiteX0" y="connsiteY0"/>
              </a:cxn>
              <a:cxn ang="0">
                <a:pos x="connsiteX1" y="connsiteY1"/>
              </a:cxn>
              <a:cxn ang="0">
                <a:pos x="connsiteX2" y="connsiteY2"/>
              </a:cxn>
            </a:cxnLst>
            <a:rect l="l" t="t" r="r" b="b"/>
            <a:pathLst>
              <a:path w="1226457" h="742122">
                <a:moveTo>
                  <a:pt x="682169" y="0"/>
                </a:moveTo>
                <a:cubicBezTo>
                  <a:pt x="798283" y="93133"/>
                  <a:pt x="1226457" y="278296"/>
                  <a:pt x="1117600" y="401983"/>
                </a:cubicBezTo>
                <a:cubicBezTo>
                  <a:pt x="1008743" y="525670"/>
                  <a:pt x="0" y="598188"/>
                  <a:pt x="29029" y="742122"/>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l="3873" t="31895" r="5938" b="23975"/>
          <a:stretch>
            <a:fillRect/>
          </a:stretch>
        </p:blipFill>
        <p:spPr bwMode="auto">
          <a:xfrm>
            <a:off x="0" y="1828800"/>
            <a:ext cx="8229600" cy="245003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l="4561" t="30764" r="5938" b="26238"/>
          <a:stretch>
            <a:fillRect/>
          </a:stretch>
        </p:blipFill>
        <p:spPr bwMode="auto">
          <a:xfrm>
            <a:off x="0" y="4318780"/>
            <a:ext cx="8686800" cy="2539219"/>
          </a:xfrm>
          <a:prstGeom prst="rect">
            <a:avLst/>
          </a:prstGeom>
          <a:noFill/>
          <a:ln w="9525">
            <a:noFill/>
            <a:miter lim="800000"/>
            <a:headEnd/>
            <a:tailEnd/>
          </a:ln>
        </p:spPr>
      </p:pic>
      <p:sp>
        <p:nvSpPr>
          <p:cNvPr id="8" name="Content Placeholder 2"/>
          <p:cNvSpPr txBox="1">
            <a:spLocks/>
          </p:cNvSpPr>
          <p:nvPr/>
        </p:nvSpPr>
        <p:spPr bwMode="auto">
          <a:xfrm>
            <a:off x="152400" y="13716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(n-1+N)</a:t>
            </a:r>
            <a:r>
              <a:rPr lang="el-GR" sz="2400" i="1" kern="0" dirty="0" smtClean="0">
                <a:latin typeface="Cambria Math"/>
                <a:ea typeface="Cambria Math"/>
                <a:cs typeface="Times New Roman" pitchFamily="18" charset="0"/>
              </a:rPr>
              <a:t>Δ ω</a:t>
            </a:r>
            <a:r>
              <a:rPr lang="en-US" sz="2400" i="1" kern="0" dirty="0" smtClean="0">
                <a:latin typeface="Times New Roman" pitchFamily="18" charset="0"/>
                <a:cs typeface="Times New Roman" pitchFamily="18" charset="0"/>
              </a:rPr>
              <a:t>    </a:t>
            </a:r>
            <a:r>
              <a:rPr lang="en-US" sz="2400" kern="0" dirty="0" smtClean="0">
                <a:latin typeface="Times New Roman" pitchFamily="18" charset="0"/>
                <a:cs typeface="Times New Roman" pitchFamily="18" charset="0"/>
              </a:rPr>
              <a:t>and</a:t>
            </a:r>
            <a:r>
              <a:rPr lang="en-US" sz="2400" i="1" kern="0" dirty="0" smtClean="0">
                <a:latin typeface="Times New Roman" pitchFamily="18" charset="0"/>
                <a:cs typeface="Times New Roman" pitchFamily="18" charset="0"/>
              </a:rPr>
              <a:t>    </a:t>
            </a:r>
            <a:r>
              <a:rPr lang="en-US" sz="2400" i="1" kern="0" noProof="0" dirty="0" err="1" smtClean="0">
                <a:latin typeface="Times New Roman" pitchFamily="18" charset="0"/>
                <a:cs typeface="Times New Roman" pitchFamily="18" charset="0"/>
              </a:rPr>
              <a:t>t</a:t>
            </a:r>
            <a:r>
              <a:rPr lang="en-US" sz="2400" i="1" kern="0" baseline="-25000" noProof="0" dirty="0" err="1" smtClean="0">
                <a:latin typeface="Times New Roman" pitchFamily="18" charset="0"/>
                <a:cs typeface="Times New Roman" pitchFamily="18" charset="0"/>
              </a:rPr>
              <a:t>k</a:t>
            </a:r>
            <a:r>
              <a:rPr lang="en-US" sz="2400" i="1" kern="0" noProof="0" dirty="0" smtClean="0">
                <a:latin typeface="Times New Roman" pitchFamily="18" charset="0"/>
                <a:cs typeface="Times New Roman" pitchFamily="18" charset="0"/>
              </a:rPr>
              <a:t> = (k-1)</a:t>
            </a:r>
            <a:r>
              <a:rPr lang="el-GR" sz="2400" i="1" kern="0" dirty="0" smtClean="0">
                <a:latin typeface="Cambria Math"/>
                <a:ea typeface="Cambria Math"/>
                <a:cs typeface="Times New Roman" pitchFamily="18" charset="0"/>
              </a:rPr>
              <a:t> Δ</a:t>
            </a:r>
            <a:r>
              <a:rPr lang="en-US" sz="2400" i="1" kern="0" noProof="0" dirty="0" smtClean="0">
                <a:latin typeface="Times New Roman" pitchFamily="18" charset="0"/>
                <a:cs typeface="Times New Roman" pitchFamily="18" charset="0"/>
              </a:rPr>
              <a:t>t</a:t>
            </a:r>
            <a:endPar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Content Placeholder 2"/>
          <p:cNvSpPr>
            <a:spLocks noGrp="1"/>
          </p:cNvSpPr>
          <p:nvPr>
            <p:ph idx="1"/>
          </p:nvPr>
        </p:nvSpPr>
        <p:spPr>
          <a:xfrm>
            <a:off x="0" y="0"/>
            <a:ext cx="9144000" cy="990600"/>
          </a:xfrm>
        </p:spPr>
        <p:txBody>
          <a:bodyPr/>
          <a:lstStyle/>
          <a:p>
            <a:pPr marL="514350" indent="-514350">
              <a:buNone/>
            </a:pPr>
            <a:r>
              <a:rPr lang="en-US" sz="3600" dirty="0" smtClean="0">
                <a:latin typeface="Times New Roman" pitchFamily="18" charset="0"/>
                <a:cs typeface="Times New Roman" pitchFamily="18" charset="0"/>
              </a:rPr>
              <a:t>Step 2: Insert discrete frequencies and times into </a:t>
            </a:r>
            <a:r>
              <a:rPr lang="en-US" sz="3600" dirty="0" err="1" smtClean="0">
                <a:latin typeface="Times New Roman" pitchFamily="18" charset="0"/>
                <a:cs typeface="Times New Roman" pitchFamily="18" charset="0"/>
              </a:rPr>
              <a:t>r.h.s</a:t>
            </a:r>
            <a:r>
              <a:rPr lang="en-US" sz="3600" dirty="0" smtClean="0">
                <a:latin typeface="Times New Roman" pitchFamily="18" charset="0"/>
                <a:cs typeface="Times New Roman" pitchFamily="18" charset="0"/>
              </a:rPr>
              <a:t>. of equations.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l="3873" t="31895" r="5938" b="23975"/>
          <a:stretch>
            <a:fillRect/>
          </a:stretch>
        </p:blipFill>
        <p:spPr bwMode="auto">
          <a:xfrm>
            <a:off x="0" y="1079597"/>
            <a:ext cx="8915400" cy="2654203"/>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l="4561" t="30764" r="5938" b="26238"/>
          <a:stretch>
            <a:fillRect/>
          </a:stretch>
        </p:blipFill>
        <p:spPr bwMode="auto">
          <a:xfrm>
            <a:off x="0" y="4032738"/>
            <a:ext cx="9144000" cy="2672862"/>
          </a:xfrm>
          <a:prstGeom prst="rect">
            <a:avLst/>
          </a:prstGeom>
          <a:noFill/>
          <a:ln w="9525">
            <a:noFill/>
            <a:miter lim="800000"/>
            <a:headEnd/>
            <a:tailEnd/>
          </a:ln>
        </p:spPr>
      </p:pic>
      <p:sp>
        <p:nvSpPr>
          <p:cNvPr id="11" name="Freeform 10"/>
          <p:cNvSpPr/>
          <p:nvPr/>
        </p:nvSpPr>
        <p:spPr>
          <a:xfrm>
            <a:off x="4934857" y="3599543"/>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bwMode="auto">
          <a:xfrm>
            <a:off x="5867400" y="32766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3" name="Freeform 12"/>
          <p:cNvSpPr/>
          <p:nvPr/>
        </p:nvSpPr>
        <p:spPr>
          <a:xfrm rot="1024903" flipV="1">
            <a:off x="5190694" y="57633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60960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9"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3: Note that </a:t>
            </a:r>
            <a:r>
              <a:rPr lang="en-US" sz="3600" dirty="0" err="1" smtClean="0">
                <a:latin typeface="Times New Roman" pitchFamily="18" charset="0"/>
                <a:cs typeface="Times New Roman" pitchFamily="18" charset="0"/>
              </a:rPr>
              <a:t>l.h.s</a:t>
            </a:r>
            <a:r>
              <a:rPr lang="en-US" sz="3600" dirty="0" smtClean="0">
                <a:latin typeface="Times New Roman" pitchFamily="18" charset="0"/>
                <a:cs typeface="Times New Roman" pitchFamily="18" charset="0"/>
              </a:rPr>
              <a:t> equals </a:t>
            </a:r>
            <a:r>
              <a:rPr lang="en-US" sz="3600" dirty="0" err="1" smtClean="0">
                <a:latin typeface="Times New Roman" pitchFamily="18" charset="0"/>
                <a:cs typeface="Times New Roman" pitchFamily="18" charset="0"/>
              </a:rPr>
              <a:t>r.h.s</a:t>
            </a:r>
            <a:r>
              <a:rPr lang="en-US" sz="3600" dirty="0" smtClean="0">
                <a:latin typeface="Times New Roman" pitchFamily="18" charset="0"/>
                <a:cs typeface="Times New Roman" pitchFamily="18" charset="0"/>
              </a:rPr>
              <a:t>.</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l="9639" t="39816" r="10499" b="44342"/>
          <a:stretch>
            <a:fillRect/>
          </a:stretch>
        </p:blipFill>
        <p:spPr bwMode="auto">
          <a:xfrm>
            <a:off x="0" y="1219200"/>
            <a:ext cx="9144001" cy="1103586"/>
          </a:xfrm>
          <a:prstGeom prst="rect">
            <a:avLst/>
          </a:prstGeom>
          <a:noFill/>
          <a:ln w="9525">
            <a:noFill/>
            <a:miter lim="800000"/>
            <a:headEnd/>
            <a:tailEnd/>
          </a:ln>
        </p:spPr>
      </p:pic>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2362200"/>
            <a:ext cx="914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a:t>
            </a:r>
            <a:r>
              <a:rPr kumimoji="0" lang="en-US" sz="28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28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a:p>
            <a:pPr marL="514350" lvl="0" indent="-514350" algn="ctr">
              <a:spcBef>
                <a:spcPct val="20000"/>
              </a:spcBef>
            </a:pPr>
            <a:r>
              <a:rPr lang="en-US" sz="2800" kern="0" dirty="0" smtClean="0">
                <a:latin typeface="Times New Roman" pitchFamily="18" charset="0"/>
                <a:cs typeface="Times New Roman" pitchFamily="18" charset="0"/>
              </a:rPr>
              <a:t>or when</a:t>
            </a:r>
          </a:p>
          <a:p>
            <a:pPr marL="514350" lvl="0" indent="-514350" algn="ctr">
              <a:spcBef>
                <a:spcPct val="20000"/>
              </a:spcBef>
            </a:pPr>
            <a:r>
              <a:rPr lang="en-US" sz="2800" kern="0" dirty="0" smtClean="0">
                <a:latin typeface="Times New Roman" pitchFamily="18" charset="0"/>
                <a:cs typeface="Times New Roman" pitchFamily="18" charset="0"/>
              </a:rPr>
              <a:t> </a:t>
            </a:r>
            <a:r>
              <a:rPr lang="el-GR" sz="2800" i="1" kern="0" dirty="0" smtClean="0">
                <a:latin typeface="Cambria Math"/>
                <a:ea typeface="Cambria Math"/>
                <a:cs typeface="Times New Roman" pitchFamily="18" charset="0"/>
              </a:rPr>
              <a:t>ω</a:t>
            </a:r>
            <a:r>
              <a:rPr lang="en-US" sz="2800" i="1" kern="0" baseline="-25000" dirty="0" smtClean="0">
                <a:latin typeface="Cambria Math" pitchFamily="18" charset="0"/>
                <a:ea typeface="Cambria Math" pitchFamily="18" charset="0"/>
                <a:cs typeface="Times New Roman" pitchFamily="18" charset="0"/>
              </a:rPr>
              <a:t>m</a:t>
            </a:r>
            <a:r>
              <a:rPr lang="en-US" sz="2800" i="1" kern="0" dirty="0" smtClean="0">
                <a:latin typeface="Cambria Math" pitchFamily="18" charset="0"/>
                <a:ea typeface="Cambria Math" pitchFamily="18" charset="0"/>
                <a:cs typeface="Times New Roman" pitchFamily="18" charset="0"/>
              </a:rPr>
              <a:t>=</a:t>
            </a:r>
            <a:r>
              <a:rPr lang="el-GR" sz="2800" i="1" kern="0" dirty="0" smtClean="0">
                <a:latin typeface="Cambria Math"/>
                <a:ea typeface="Cambria Math"/>
                <a:cs typeface="Times New Roman" pitchFamily="18" charset="0"/>
              </a:rPr>
              <a:t>ω</a:t>
            </a:r>
            <a:r>
              <a:rPr lang="en-US" sz="2800" i="1" kern="0" baseline="-25000" dirty="0" smtClean="0">
                <a:latin typeface="Cambria Math" pitchFamily="18" charset="0"/>
                <a:ea typeface="Cambria Math" pitchFamily="18" charset="0"/>
                <a:cs typeface="Times New Roman" pitchFamily="18" charset="0"/>
              </a:rPr>
              <a:t>n</a:t>
            </a:r>
            <a:r>
              <a:rPr lang="en-US" sz="2800" i="1" kern="0" dirty="0" smtClean="0">
                <a:latin typeface="Cambria Math" pitchFamily="18" charset="0"/>
                <a:ea typeface="Cambria Math" pitchFamily="18" charset="0"/>
                <a:cs typeface="Times New Roman" pitchFamily="18" charset="0"/>
              </a:rPr>
              <a:t>+2</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endParaRPr lang="en-US" sz="28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r>
              <a:rPr lang="en-US" sz="3600" kern="0" dirty="0" smtClean="0">
                <a:latin typeface="Times New Roman" pitchFamily="18" charset="0"/>
                <a:ea typeface="Cambria Math" pitchFamily="18" charset="0"/>
                <a:cs typeface="Times New Roman" pitchFamily="18" charset="0"/>
              </a:rPr>
              <a:t>only a </a:t>
            </a:r>
            <a:r>
              <a:rPr lang="en-US" sz="3600" i="1" kern="0" dirty="0" smtClean="0">
                <a:latin typeface="Cambria Math" pitchFamily="18" charset="0"/>
                <a:ea typeface="Cambria Math" pitchFamily="18" charset="0"/>
                <a:cs typeface="Times New Roman" pitchFamily="18" charset="0"/>
              </a:rPr>
              <a:t>2</a:t>
            </a:r>
            <a:r>
              <a:rPr lang="el-GR" sz="3600" i="1" kern="0" dirty="0" smtClean="0">
                <a:latin typeface="Cambria Math"/>
                <a:ea typeface="Cambria Math"/>
                <a:cs typeface="Times New Roman" pitchFamily="18" charset="0"/>
              </a:rPr>
              <a:t>ω</a:t>
            </a:r>
            <a:r>
              <a:rPr lang="en-US" sz="3600" i="1" kern="0" baseline="-25000" dirty="0" err="1" smtClean="0">
                <a:latin typeface="Cambria Math" pitchFamily="18" charset="0"/>
                <a:ea typeface="Cambria Math" pitchFamily="18" charset="0"/>
                <a:cs typeface="Times New Roman" pitchFamily="18" charset="0"/>
              </a:rPr>
              <a:t>ny</a:t>
            </a:r>
            <a:r>
              <a:rPr lang="en-US" sz="3600" i="1" kern="0" dirty="0" smtClean="0">
                <a:latin typeface="Cambria Math" pitchFamily="18" charset="0"/>
                <a:ea typeface="Cambria Math" pitchFamily="18" charset="0"/>
                <a:cs typeface="Times New Roman" pitchFamily="18" charset="0"/>
              </a:rPr>
              <a:t> </a:t>
            </a:r>
            <a:r>
              <a:rPr lang="en-US" sz="3600" kern="0" dirty="0" smtClean="0">
                <a:latin typeface="Cambria Math" pitchFamily="18" charset="0"/>
                <a:ea typeface="Cambria Math" pitchFamily="18" charset="0"/>
                <a:cs typeface="Times New Roman" pitchFamily="18" charset="0"/>
              </a:rPr>
              <a:t>interval of the </a:t>
            </a:r>
            <a:r>
              <a:rPr lang="el-GR" sz="3600" i="1" kern="0" dirty="0" smtClean="0">
                <a:latin typeface="Cambria Math"/>
                <a:ea typeface="Cambria Math"/>
                <a:cs typeface="Times New Roman" pitchFamily="18" charset="0"/>
              </a:rPr>
              <a:t>ω </a:t>
            </a:r>
            <a:r>
              <a:rPr lang="en-US" sz="3600" kern="0" dirty="0" smtClean="0">
                <a:latin typeface="Cambria Math" pitchFamily="18" charset="0"/>
                <a:ea typeface="Cambria Math" pitchFamily="18" charset="0"/>
                <a:cs typeface="Times New Roman" pitchFamily="18" charset="0"/>
              </a:rPr>
              <a:t>-axis is unique</a:t>
            </a:r>
          </a:p>
          <a:p>
            <a:pPr marL="514350" lvl="0" indent="-514350" algn="ctr">
              <a:spcBef>
                <a:spcPct val="20000"/>
              </a:spcBef>
            </a:pPr>
            <a:r>
              <a:rPr lang="en-US" sz="2800" kern="0" dirty="0" smtClean="0">
                <a:latin typeface="Cambria Math" pitchFamily="18" charset="0"/>
                <a:ea typeface="Cambria Math" pitchFamily="18" charset="0"/>
                <a:cs typeface="Times New Roman" pitchFamily="18" charset="0"/>
              </a:rPr>
              <a:t>say from</a:t>
            </a:r>
          </a:p>
          <a:p>
            <a:pPr marL="514350" lvl="0" indent="-514350" algn="ctr">
              <a:spcBef>
                <a:spcPct val="20000"/>
              </a:spcBef>
            </a:pPr>
            <a:r>
              <a:rPr lang="en-US" sz="2800" i="1" kern="0" dirty="0" smtClean="0">
                <a:latin typeface="Cambria Math"/>
                <a:ea typeface="Cambria Math"/>
                <a:cs typeface="Times New Roman" pitchFamily="18" charset="0"/>
              </a:rPr>
              <a:t>-</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r>
              <a:rPr lang="en-US" sz="2800" i="1" kern="0" baseline="-25000" dirty="0" smtClean="0">
                <a:latin typeface="Cambria Math" pitchFamily="18" charset="0"/>
                <a:ea typeface="Cambria Math" pitchFamily="18" charset="0"/>
                <a:cs typeface="Times New Roman" pitchFamily="18" charset="0"/>
              </a:rPr>
              <a:t>  </a:t>
            </a:r>
            <a:r>
              <a:rPr lang="en-US" sz="2800" kern="0" dirty="0" smtClean="0">
                <a:latin typeface="Cambria Math" pitchFamily="18" charset="0"/>
                <a:ea typeface="Cambria Math" pitchFamily="18" charset="0"/>
                <a:cs typeface="Times New Roman" pitchFamily="18" charset="0"/>
              </a:rPr>
              <a:t>to +</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r>
              <a:rPr lang="en-US" sz="2800" kern="0" dirty="0" smtClean="0">
                <a:latin typeface="Cambria Math" pitchFamily="18" charset="0"/>
                <a:ea typeface="Cambria Math" pitchFamily="18" charset="0"/>
                <a:cs typeface="Times New Roman" pitchFamily="18" charset="0"/>
              </a:rPr>
              <a:t> </a:t>
            </a:r>
          </a:p>
          <a:p>
            <a:pPr marL="514350" lvl="0" indent="-514350" algn="ctr">
              <a:spcBef>
                <a:spcPct val="20000"/>
              </a:spcBef>
            </a:pPr>
            <a:endParaRPr lang="en-US" sz="3600" kern="0" dirty="0" smtClean="0">
              <a:latin typeface="Cambria Math" pitchFamily="18" charset="0"/>
              <a:ea typeface="Cambria Math"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4: Identify unique region of </a:t>
            </a:r>
            <a:r>
              <a:rPr lang="el-GR" sz="3600" dirty="0" smtClean="0">
                <a:latin typeface="Cambria Math"/>
                <a:ea typeface="Cambria Math"/>
                <a:cs typeface="Times New Roman" pitchFamily="18" charset="0"/>
              </a:rPr>
              <a:t>ω</a:t>
            </a:r>
            <a:r>
              <a:rPr lang="en-US" sz="3600" dirty="0" smtClean="0">
                <a:latin typeface="Times New Roman" pitchFamily="18" charset="0"/>
                <a:cs typeface="Times New Roman" pitchFamily="18" charset="0"/>
              </a:rPr>
              <a:t>-axis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a:spcBef>
                <a:spcPct val="20000"/>
              </a:spcBef>
            </a:pPr>
            <a:r>
              <a:rPr lang="en-US" sz="3200" kern="0" dirty="0" err="1" smtClean="0">
                <a:latin typeface="Times New Roman" pitchFamily="18" charset="0"/>
                <a:cs typeface="Times New Roman" pitchFamily="18" charset="0"/>
              </a:rPr>
              <a:t>cos</a:t>
            </a:r>
            <a:r>
              <a:rPr lang="en-US" sz="3200" kern="0" dirty="0" smtClean="0">
                <a:latin typeface="Times New Roman" pitchFamily="18" charset="0"/>
                <a:cs typeface="Times New Roman" pitchFamily="18" charset="0"/>
              </a:rPr>
              <a:t>(</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has same shape as </a:t>
            </a:r>
            <a:r>
              <a:rPr lang="en-US" sz="3200" kern="0" dirty="0" err="1" smtClean="0">
                <a:latin typeface="Times New Roman" pitchFamily="18" charset="0"/>
                <a:cs typeface="Times New Roman" pitchFamily="18" charset="0"/>
              </a:rPr>
              <a:t>cos</a:t>
            </a:r>
            <a:r>
              <a:rPr lang="en-US" sz="3200" kern="0" dirty="0" smtClean="0">
                <a:latin typeface="Times New Roman" pitchFamily="18" charset="0"/>
                <a:cs typeface="Times New Roman" pitchFamily="18" charset="0"/>
              </a:rPr>
              <a:t>(-</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a:t>
            </a:r>
          </a:p>
          <a:p>
            <a:pPr marL="514350" indent="-514350" algn="ctr">
              <a:spcBef>
                <a:spcPct val="20000"/>
              </a:spcBef>
            </a:pPr>
            <a:r>
              <a:rPr lang="en-US" sz="3200" kern="0" dirty="0" smtClean="0">
                <a:latin typeface="Times New Roman" pitchFamily="18" charset="0"/>
                <a:cs typeface="Times New Roman" pitchFamily="18" charset="0"/>
              </a:rPr>
              <a:t> and</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lvl="0" indent="-514350" algn="ctr">
              <a:spcBef>
                <a:spcPct val="20000"/>
              </a:spcBef>
            </a:pPr>
            <a:r>
              <a:rPr lang="en-US" sz="3200" kern="0" dirty="0" smtClean="0">
                <a:latin typeface="Times New Roman" pitchFamily="18" charset="0"/>
                <a:cs typeface="Times New Roman" pitchFamily="18" charset="0"/>
              </a:rPr>
              <a:t>sin(</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has same shape as sin(-</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a:t>
            </a:r>
          </a:p>
          <a:p>
            <a:pPr marL="514350" lvl="0" indent="-514350" algn="ctr">
              <a:spcBef>
                <a:spcPct val="20000"/>
              </a:spcBef>
            </a:pPr>
            <a:endParaRPr lang="en-US" sz="4400" kern="0" dirty="0" smtClean="0">
              <a:latin typeface="Times New Roman" pitchFamily="18" charset="0"/>
              <a:cs typeface="Times New Roman" pitchFamily="18" charset="0"/>
            </a:endParaRPr>
          </a:p>
          <a:p>
            <a:pPr marL="514350" lvl="0" indent="-514350" algn="ctr">
              <a:spcBef>
                <a:spcPct val="20000"/>
              </a:spcBef>
            </a:pP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so really only</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the</a:t>
            </a:r>
          </a:p>
          <a:p>
            <a:pPr marL="514350" lvl="0" indent="-514350" algn="ctr">
              <a:spcBef>
                <a:spcPct val="20000"/>
              </a:spcBef>
            </a:pPr>
            <a:r>
              <a:rPr kumimoji="0" lang="en-US" sz="3200" b="0" i="1"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0</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to</a:t>
            </a:r>
            <a:r>
              <a:rPr lang="el-GR" sz="3200" kern="0" dirty="0" smtClean="0">
                <a:latin typeface="Cambria Math"/>
                <a:ea typeface="Cambria Math"/>
                <a:cs typeface="Times New Roman" pitchFamily="18" charset="0"/>
              </a:rPr>
              <a:t> </a:t>
            </a:r>
            <a:r>
              <a:rPr lang="el-GR" sz="3200" i="1" kern="0" dirty="0" smtClean="0">
                <a:latin typeface="Cambria Math"/>
                <a:ea typeface="Cambria Math"/>
                <a:cs typeface="Times New Roman" pitchFamily="18" charset="0"/>
              </a:rPr>
              <a:t>ω</a:t>
            </a:r>
            <a:r>
              <a:rPr lang="en-US" sz="3200" i="1" kern="0" baseline="-25000" dirty="0" err="1" smtClean="0">
                <a:latin typeface="Cambria Math" pitchFamily="18" charset="0"/>
                <a:ea typeface="Cambria Math" pitchFamily="18" charset="0"/>
                <a:cs typeface="Times New Roman" pitchFamily="18" charset="0"/>
              </a:rPr>
              <a:t>ny</a:t>
            </a:r>
            <a:endParaRPr lang="en-US" sz="3200" i="1" kern="0" dirty="0" smtClean="0">
              <a:latin typeface="Times New Roman" pitchFamily="18" charset="0"/>
              <a:ea typeface="Cambria Math" pitchFamily="18" charset="0"/>
              <a:cs typeface="Times New Roman" pitchFamily="18" charset="0"/>
            </a:endParaRPr>
          </a:p>
          <a:p>
            <a:pPr marL="514350" lvl="0" indent="-514350" algn="ctr">
              <a:spcBef>
                <a:spcPct val="20000"/>
              </a:spcBef>
            </a:pPr>
            <a:r>
              <a:rPr lang="en-US" sz="3200" kern="0" dirty="0" smtClean="0">
                <a:latin typeface="Times New Roman" pitchFamily="18" charset="0"/>
                <a:ea typeface="Cambria Math" pitchFamily="18" charset="0"/>
                <a:cs typeface="Times New Roman" pitchFamily="18" charset="0"/>
              </a:rPr>
              <a:t>part of the </a:t>
            </a:r>
            <a:r>
              <a:rPr lang="el-GR" sz="3200" i="1" kern="0" dirty="0" smtClean="0">
                <a:latin typeface="Cambria Math"/>
                <a:ea typeface="Cambria Math"/>
                <a:cs typeface="Times New Roman" pitchFamily="18" charset="0"/>
              </a:rPr>
              <a:t>ω</a:t>
            </a:r>
            <a:r>
              <a:rPr lang="en-US" sz="3200" kern="0" dirty="0" smtClean="0">
                <a:latin typeface="Times New Roman" pitchFamily="18" charset="0"/>
                <a:ea typeface="Cambria Math" pitchFamily="18" charset="0"/>
                <a:cs typeface="Times New Roman" pitchFamily="18" charset="0"/>
              </a:rPr>
              <a:t>-axis is unique</a:t>
            </a:r>
            <a:endParaRPr lang="en-US" sz="3200" kern="0" dirty="0" smtClean="0">
              <a:latin typeface="Cambria Math" pitchFamily="18" charset="0"/>
              <a:ea typeface="Cambria Math" pitchFamily="18" charset="0"/>
              <a:cs typeface="Times New Roman" pitchFamily="18" charset="0"/>
            </a:endParaRPr>
          </a:p>
          <a:p>
            <a:pPr marL="514350" lvl="0" indent="-514350" algn="ctr">
              <a:spcBef>
                <a:spcPct val="20000"/>
              </a:spcBef>
            </a:pPr>
            <a:r>
              <a:rPr kumimoji="0" lang="en-US" sz="44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a:t>
            </a:r>
            <a:endParaRPr kumimoji="0" lang="en-US" sz="4400" b="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5: Apply symmetry of </a:t>
            </a:r>
            <a:r>
              <a:rPr lang="en-US" sz="3600" dirty="0" err="1" smtClean="0">
                <a:latin typeface="Times New Roman" pitchFamily="18" charset="0"/>
                <a:cs typeface="Times New Roman" pitchFamily="18" charset="0"/>
              </a:rPr>
              <a:t>sines</a:t>
            </a:r>
            <a:r>
              <a:rPr lang="en-US" sz="3600" dirty="0" smtClean="0">
                <a:latin typeface="Times New Roman" pitchFamily="18" charset="0"/>
                <a:cs typeface="Times New Roman" pitchFamily="18" charset="0"/>
              </a:rPr>
              <a:t> and cosines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33400" y="1752600"/>
            <a:ext cx="8458200" cy="2812143"/>
            <a:chOff x="1579191" y="2133600"/>
            <a:chExt cx="5760964" cy="1762030"/>
          </a:xfrm>
        </p:grpSpPr>
        <p:grpSp>
          <p:nvGrpSpPr>
            <p:cNvPr id="2" name="Group 32"/>
            <p:cNvGrpSpPr/>
            <p:nvPr/>
          </p:nvGrpSpPr>
          <p:grpSpPr>
            <a:xfrm>
              <a:off x="1584356" y="3077271"/>
              <a:ext cx="5482373" cy="818359"/>
              <a:chOff x="1143000" y="5410200"/>
              <a:chExt cx="4572000" cy="646673"/>
            </a:xfrm>
          </p:grpSpPr>
          <p:cxnSp>
            <p:nvCxnSpPr>
              <p:cNvPr id="19" name="Straight Arrow Connector 18"/>
              <p:cNvCxnSpPr/>
              <p:nvPr/>
            </p:nvCxnSpPr>
            <p:spPr>
              <a:xfrm>
                <a:off x="1143000" y="5562600"/>
                <a:ext cx="419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099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5720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909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288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478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5413831"/>
                <a:ext cx="381000" cy="364811"/>
              </a:xfrm>
              <a:prstGeom prst="rect">
                <a:avLst/>
              </a:prstGeom>
              <a:noFill/>
            </p:spPr>
            <p:txBody>
              <a:bodyPr wrap="square" rtlCol="0">
                <a:spAutoFit/>
              </a:bodyPr>
              <a:lstStyle/>
              <a:p>
                <a:r>
                  <a:rPr lang="en-US" sz="2400" i="1" dirty="0" smtClean="0">
                    <a:latin typeface="Symbol" pitchFamily="18" charset="2"/>
                    <a:cs typeface="Times New Roman" pitchFamily="18" charset="0"/>
                  </a:rPr>
                  <a:t>w</a:t>
                </a:r>
                <a:endParaRPr lang="en-US" sz="2400" i="1" dirty="0">
                  <a:latin typeface="Symbol" pitchFamily="18" charset="2"/>
                  <a:cs typeface="Times New Roman" pitchFamily="18" charset="0"/>
                </a:endParaRPr>
              </a:p>
            </p:txBody>
          </p:sp>
          <p:sp>
            <p:nvSpPr>
              <p:cNvPr id="27" name="TextBox 26"/>
              <p:cNvSpPr txBox="1"/>
              <p:nvPr/>
            </p:nvSpPr>
            <p:spPr>
              <a:xfrm>
                <a:off x="1215576" y="5690271"/>
                <a:ext cx="762000"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a:t>
                </a:r>
                <a:r>
                  <a:rPr lang="en-US" sz="2400" i="1" dirty="0" err="1" smtClean="0">
                    <a:latin typeface="Symbol" pitchFamily="18" charset="2"/>
                    <a:cs typeface="Times New Roman" pitchFamily="18" charset="0"/>
                  </a:rPr>
                  <a:t>w</a:t>
                </a:r>
                <a:r>
                  <a:rPr lang="en-US" sz="2400" i="1" baseline="-25000" dirty="0" err="1"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28" name="TextBox 27"/>
              <p:cNvSpPr txBox="1"/>
              <p:nvPr/>
            </p:nvSpPr>
            <p:spPr>
              <a:xfrm>
                <a:off x="2928258" y="5692062"/>
                <a:ext cx="579181" cy="364811"/>
              </a:xfrm>
              <a:prstGeom prst="rect">
                <a:avLst/>
              </a:prstGeom>
              <a:noFill/>
            </p:spPr>
            <p:txBody>
              <a:bodyPr wrap="square" rtlCol="0">
                <a:spAutoFit/>
              </a:bodyPr>
              <a:lstStyle/>
              <a:p>
                <a:pPr algn="ctr"/>
                <a:r>
                  <a:rPr lang="en-US" sz="2400" i="1" dirty="0" err="1" smtClean="0">
                    <a:latin typeface="Symbol" pitchFamily="18" charset="2"/>
                    <a:cs typeface="Times New Roman" pitchFamily="18" charset="0"/>
                  </a:rPr>
                  <a:t>w</a:t>
                </a:r>
                <a:r>
                  <a:rPr lang="en-US" sz="2400" i="1" baseline="-25000" dirty="0" err="1"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30" name="TextBox 29"/>
              <p:cNvSpPr txBox="1"/>
              <p:nvPr/>
            </p:nvSpPr>
            <p:spPr>
              <a:xfrm>
                <a:off x="3599544" y="5692062"/>
                <a:ext cx="71845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2w</a:t>
                </a:r>
                <a:r>
                  <a:rPr lang="en-US" sz="2400" i="1" baseline="-25000" dirty="0"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31" name="TextBox 30"/>
              <p:cNvSpPr txBox="1"/>
              <p:nvPr/>
            </p:nvSpPr>
            <p:spPr>
              <a:xfrm>
                <a:off x="4372428" y="5692062"/>
                <a:ext cx="71845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3w</a:t>
                </a:r>
                <a:r>
                  <a:rPr lang="en-US" sz="2400" i="1" baseline="-25000" dirty="0" smtClean="0">
                    <a:latin typeface="Times New Roman" pitchFamily="18" charset="0"/>
                    <a:cs typeface="Times New Roman" pitchFamily="18" charset="0"/>
                  </a:rPr>
                  <a:t>n</a:t>
                </a:r>
                <a:r>
                  <a:rPr lang="en-US" sz="2400" baseline="-25000" dirty="0" smtClean="0">
                    <a:latin typeface="Times New Roman" pitchFamily="18" charset="0"/>
                    <a:cs typeface="Times New Roman" pitchFamily="18" charset="0"/>
                  </a:rPr>
                  <a:t>y</a:t>
                </a:r>
                <a:endParaRPr lang="en-US" sz="2400" i="1" baseline="-25000" dirty="0">
                  <a:latin typeface="Times New Roman" pitchFamily="18" charset="0"/>
                  <a:cs typeface="Times New Roman" pitchFamily="18" charset="0"/>
                </a:endParaRPr>
              </a:p>
            </p:txBody>
          </p:sp>
          <p:sp>
            <p:nvSpPr>
              <p:cNvPr id="32" name="TextBox 31"/>
              <p:cNvSpPr txBox="1"/>
              <p:nvPr/>
            </p:nvSpPr>
            <p:spPr>
              <a:xfrm>
                <a:off x="2137230" y="5692062"/>
                <a:ext cx="48622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0</a:t>
                </a:r>
                <a:endParaRPr lang="en-US" sz="2400" i="1" dirty="0">
                  <a:latin typeface="Times New Roman" pitchFamily="18" charset="0"/>
                  <a:cs typeface="Times New Roman" pitchFamily="18" charset="0"/>
                </a:endParaRPr>
              </a:p>
            </p:txBody>
          </p:sp>
        </p:grpSp>
        <p:sp>
          <p:nvSpPr>
            <p:cNvPr id="42" name="Oval 41"/>
            <p:cNvSpPr/>
            <p:nvPr/>
          </p:nvSpPr>
          <p:spPr>
            <a:xfrm>
              <a:off x="3685932"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74307"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76178"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64553"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89309" y="2613486"/>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816466" y="2622674"/>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1579191" y="2133600"/>
              <a:ext cx="5760964" cy="492711"/>
            </a:xfrm>
            <a:prstGeom prst="rect">
              <a:avLst/>
            </a:prstGeom>
            <a:noFill/>
          </p:spPr>
          <p:txBody>
            <a:bodyPr wrap="square" rtlCol="0">
              <a:spAutoFit/>
            </a:bodyPr>
            <a:lstStyle/>
            <a:p>
              <a:r>
                <a:rPr lang="en-US" sz="2400" dirty="0" smtClean="0">
                  <a:latin typeface="Times New Roman" pitchFamily="18" charset="0"/>
                  <a:ea typeface="Cambria Math"/>
                  <a:cs typeface="Times New Roman" pitchFamily="18" charset="0"/>
                </a:rPr>
                <a:t>equivalent points on the </a:t>
              </a:r>
              <a:r>
                <a:rPr lang="el-GR" sz="2400" i="1" dirty="0" smtClean="0">
                  <a:latin typeface="Cambria Math"/>
                  <a:ea typeface="Cambria Math"/>
                  <a:cs typeface="Times New Roman" pitchFamily="18" charset="0"/>
                </a:rPr>
                <a:t>ω</a:t>
              </a:r>
              <a:r>
                <a:rPr lang="en-US" sz="2400" dirty="0" smtClean="0">
                  <a:latin typeface="Times New Roman" pitchFamily="18" charset="0"/>
                  <a:cs typeface="Times New Roman" pitchFamily="18" charset="0"/>
                </a:rPr>
                <a:t>-axis</a:t>
              </a:r>
              <a:endParaRPr lang="en-US" sz="2400" i="1"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detect and quantify periodicities in data</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6021"/>
          <a:stretch>
            <a:fillRect/>
          </a:stretch>
        </p:blipFill>
        <p:spPr bwMode="auto">
          <a:xfrm>
            <a:off x="549914" y="759231"/>
            <a:ext cx="7891509" cy="5870169"/>
          </a:xfrm>
          <a:prstGeom prst="rect">
            <a:avLst/>
          </a:prstGeom>
          <a:noFill/>
          <a:ln w="9525">
            <a:noFill/>
            <a:miter lim="800000"/>
            <a:headEnd/>
            <a:tailEnd/>
          </a:ln>
          <a:effectLst/>
        </p:spPr>
      </p:pic>
      <p:sp>
        <p:nvSpPr>
          <p:cNvPr id="14" name="Rectangle 13"/>
          <p:cNvSpPr/>
          <p:nvPr/>
        </p:nvSpPr>
        <p:spPr>
          <a:xfrm>
            <a:off x="1037796" y="1418735"/>
            <a:ext cx="350319" cy="38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83715" y="3124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31315" y="6219372"/>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9915" y="4572000"/>
            <a:ext cx="822356"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40" name="TextBox 39"/>
          <p:cNvSpPr txBox="1"/>
          <p:nvPr/>
        </p:nvSpPr>
        <p:spPr>
          <a:xfrm>
            <a:off x="666027" y="1658256"/>
            <a:ext cx="822356"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38" name="TextBox 37"/>
          <p:cNvSpPr txBox="1"/>
          <p:nvPr/>
        </p:nvSpPr>
        <p:spPr>
          <a:xfrm>
            <a:off x="6798315" y="3048000"/>
            <a:ext cx="173608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time, </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37" name="TextBox 36"/>
          <p:cNvSpPr txBox="1"/>
          <p:nvPr/>
        </p:nvSpPr>
        <p:spPr>
          <a:xfrm>
            <a:off x="6874515" y="5943600"/>
            <a:ext cx="173608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time, </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cxnSp>
        <p:nvCxnSpPr>
          <p:cNvPr id="12" name="Straight Connector 11"/>
          <p:cNvCxnSpPr/>
          <p:nvPr/>
        </p:nvCxnSpPr>
        <p:spPr>
          <a:xfrm>
            <a:off x="1616715" y="19050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88115" y="304800"/>
            <a:ext cx="5796384" cy="58423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Symbol" pitchFamily="18" charset="2"/>
                <a:cs typeface="Times New Roman" pitchFamily="18" charset="0"/>
              </a:rPr>
              <a:t>1 </a:t>
            </a:r>
            <a:r>
              <a:rPr lang="en-US" sz="2400" i="1" dirty="0" smtClean="0">
                <a:latin typeface="Times New Roman" pitchFamily="18" charset="0"/>
                <a:cs typeface="Times New Roman" pitchFamily="18" charset="0"/>
              </a:rPr>
              <a:t>(t) = </a:t>
            </a:r>
            <a:r>
              <a:rPr lang="en-US" sz="2400" i="1" dirty="0" err="1" smtClean="0">
                <a:latin typeface="Times New Roman" pitchFamily="18" charset="0"/>
                <a:cs typeface="Times New Roman" pitchFamily="18" charset="0"/>
              </a:rPr>
              <a:t>cos</a:t>
            </a:r>
            <a:r>
              <a:rPr lang="en-US" sz="2400" i="1" dirty="0" smtClean="0">
                <a:latin typeface="Times New Roman" pitchFamily="18" charset="0"/>
                <a:cs typeface="Times New Roman" pitchFamily="18" charset="0"/>
              </a:rPr>
              <a:t>(</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1</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with  </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1</a:t>
            </a:r>
            <a:r>
              <a:rPr lang="en-US" sz="2400" dirty="0" smtClean="0">
                <a:latin typeface="Times New Roman" pitchFamily="18" charset="0"/>
                <a:cs typeface="Times New Roman" pitchFamily="18" charset="0"/>
              </a:rPr>
              <a:t>=2</a:t>
            </a:r>
            <a:r>
              <a:rPr lang="en-US" sz="2400" dirty="0" smtClean="0">
                <a:latin typeface="Symbol" pitchFamily="18" charset="2"/>
                <a:cs typeface="Times New Roman" pitchFamily="18" charset="0"/>
              </a:rPr>
              <a:t>Dw</a:t>
            </a:r>
            <a:endParaRPr lang="en-US" sz="2400" i="1" baseline="-25000" dirty="0">
              <a:latin typeface="Times New Roman" pitchFamily="18" charset="0"/>
              <a:cs typeface="Times New Roman" pitchFamily="18" charset="0"/>
            </a:endParaRPr>
          </a:p>
        </p:txBody>
      </p:sp>
      <p:sp>
        <p:nvSpPr>
          <p:cNvPr id="17" name="TextBox 16"/>
          <p:cNvSpPr txBox="1"/>
          <p:nvPr/>
        </p:nvSpPr>
        <p:spPr>
          <a:xfrm>
            <a:off x="1388115" y="3276600"/>
            <a:ext cx="6710113" cy="58423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(t) = </a:t>
            </a:r>
            <a:r>
              <a:rPr lang="en-US" sz="2400" i="1" dirty="0" err="1" smtClean="0">
                <a:latin typeface="Times New Roman" pitchFamily="18" charset="0"/>
                <a:cs typeface="Times New Roman" pitchFamily="18" charset="0"/>
              </a:rPr>
              <a:t>cos</a:t>
            </a:r>
            <a:r>
              <a:rPr lang="en-US" sz="2400" i="1" dirty="0" smtClean="0">
                <a:latin typeface="Times New Roman" pitchFamily="18" charset="0"/>
                <a:cs typeface="Times New Roman" pitchFamily="18" charset="0"/>
              </a:rPr>
              <a:t>{</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with  </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=(2+N)</a:t>
            </a:r>
            <a:r>
              <a:rPr lang="en-US" sz="2400" i="1" dirty="0" err="1" smtClean="0">
                <a:latin typeface="Symbol" pitchFamily="18" charset="2"/>
                <a:cs typeface="Times New Roman" pitchFamily="18" charset="0"/>
              </a:rPr>
              <a:t>Dw</a:t>
            </a:r>
            <a:r>
              <a:rPr lang="en-US" sz="2400" dirty="0" smtClean="0">
                <a:latin typeface="Times New Roman" pitchFamily="18" charset="0"/>
                <a:cs typeface="Times New Roman" pitchFamily="18" charset="0"/>
              </a:rPr>
              <a:t>,</a:t>
            </a:r>
            <a:endParaRPr lang="en-US" sz="2400"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problem of aliasing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high frequencies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masquerading as low frequencies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solution: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pre-process data to remove high frequencies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before digitizing it</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9513" t="60610" r="32585" b="29288"/>
          <a:stretch>
            <a:fillRect/>
          </a:stretch>
        </p:blipFill>
        <p:spPr bwMode="auto">
          <a:xfrm>
            <a:off x="1676400" y="4343400"/>
            <a:ext cx="6108700" cy="9906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4561" t="30764" r="7774" b="32596"/>
          <a:stretch>
            <a:fillRect/>
          </a:stretch>
        </p:blipFill>
        <p:spPr bwMode="auto">
          <a:xfrm>
            <a:off x="0" y="2209800"/>
            <a:ext cx="9144000" cy="2325326"/>
          </a:xfrm>
          <a:prstGeom prst="rect">
            <a:avLst/>
          </a:prstGeom>
          <a:noFill/>
          <a:ln w="9525">
            <a:noFill/>
            <a:miter lim="800000"/>
            <a:headEnd/>
            <a:tailEnd/>
          </a:ln>
        </p:spPr>
      </p:pic>
      <p:sp>
        <p:nvSpPr>
          <p:cNvPr id="6" name="Content Placeholder 2"/>
          <p:cNvSpPr txBox="1">
            <a:spLocks/>
          </p:cNvSpPr>
          <p:nvPr/>
        </p:nvSpPr>
        <p:spPr bwMode="auto">
          <a:xfrm>
            <a:off x="0" y="735375"/>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Discrete Fourier Series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5410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Gm</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52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Least</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S</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quares Solution </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838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r>
              <a:rPr kumimoji="0" lang="en-US" sz="4400" b="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4400" i="1" u="none" strike="noStrike" kern="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est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-1</a:t>
            </a:r>
            <a:r>
              <a:rPr kumimoji="0" lang="en-US" sz="44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lang="en-US" sz="4400" b="1" kern="0" dirty="0" smtClean="0">
                <a:latin typeface="Cambria Math" pitchFamily="18" charset="0"/>
                <a:ea typeface="Cambria Math" pitchFamily="18" charset="0"/>
                <a:cs typeface="Times New Roman" pitchFamily="18" charset="0"/>
              </a:rPr>
              <a:t>G</a:t>
            </a:r>
            <a:r>
              <a:rPr lang="en-US" sz="4400" i="1" kern="0" baseline="30000" dirty="0" smtClean="0">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1266" name="Picture 2"/>
          <p:cNvPicPr>
            <a:picLocks noChangeAspect="1" noChangeArrowheads="1"/>
          </p:cNvPicPr>
          <p:nvPr/>
        </p:nvPicPr>
        <p:blipFill>
          <a:blip r:embed="rId3" cstate="print"/>
          <a:srcRect l="27875" t="34139" r="29617" b="36175"/>
          <a:stretch>
            <a:fillRect/>
          </a:stretch>
        </p:blipFill>
        <p:spPr bwMode="auto">
          <a:xfrm>
            <a:off x="1756230" y="4180111"/>
            <a:ext cx="5887720" cy="2496457"/>
          </a:xfrm>
          <a:prstGeom prst="rect">
            <a:avLst/>
          </a:prstGeom>
          <a:noFill/>
          <a:ln w="9525">
            <a:noFill/>
            <a:miter lim="800000"/>
            <a:headEnd/>
            <a:tailEnd/>
          </a:ln>
        </p:spPr>
      </p:pic>
      <p:sp>
        <p:nvSpPr>
          <p:cNvPr id="9" name="Content Placeholder 2"/>
          <p:cNvSpPr txBox="1">
            <a:spLocks/>
          </p:cNvSpPr>
          <p:nvPr/>
        </p:nvSpPr>
        <p:spPr bwMode="auto">
          <a:xfrm>
            <a:off x="0" y="1676400"/>
            <a:ext cx="91440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has substantial simplification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since</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en-US" sz="3200" kern="0" noProof="0" dirty="0" smtClean="0">
                <a:latin typeface="Times New Roman" pitchFamily="18" charset="0"/>
                <a:cs typeface="Times New Roman" pitchFamily="18" charset="0"/>
              </a:rPr>
              <a:t>it can be shown that …</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562600"/>
          </a:xfrm>
        </p:spPr>
        <p:txBody>
          <a:bodyPr/>
          <a:lstStyle/>
          <a:p>
            <a:pPr>
              <a:buNone/>
            </a:pPr>
            <a:r>
              <a:rPr lang="en-US" sz="2400" dirty="0" smtClean="0">
                <a:latin typeface="Courier New" pitchFamily="49" charset="0"/>
                <a:cs typeface="Courier New" pitchFamily="49" charset="0"/>
              </a:rPr>
              <a:t>% N = number of data, presumed even</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 is time sampling interval</a:t>
            </a:r>
          </a:p>
          <a:p>
            <a:pPr>
              <a:buNone/>
            </a:pPr>
            <a:r>
              <a:rPr lang="en-US" sz="2400" dirty="0" smtClean="0">
                <a:latin typeface="Courier New" pitchFamily="49" charset="0"/>
                <a:cs typeface="Courier New" pitchFamily="49" charset="0"/>
              </a:rPr>
              <a:t>t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*[0:N-1]’;</a:t>
            </a:r>
          </a:p>
          <a:p>
            <a:pPr>
              <a:buNone/>
            </a:pPr>
            <a:endParaRPr lang="en-US" sz="2400" dirty="0" smtClean="0">
              <a:latin typeface="Courier New" pitchFamily="49" charset="0"/>
              <a:cs typeface="Courier New" pitchFamily="49" charset="0"/>
            </a:endParaRPr>
          </a:p>
          <a:p>
            <a:pPr>
              <a:buNone/>
            </a:pPr>
            <a:r>
              <a:rPr lang="en-US" sz="2400" dirty="0" err="1" smtClean="0">
                <a:latin typeface="Courier New" pitchFamily="49" charset="0"/>
                <a:cs typeface="Courier New" pitchFamily="49" charset="0"/>
              </a:rPr>
              <a:t>Df</a:t>
            </a:r>
            <a:r>
              <a:rPr lang="en-US" sz="2400" dirty="0" smtClean="0">
                <a:latin typeface="Courier New" pitchFamily="49" charset="0"/>
                <a:cs typeface="Courier New" pitchFamily="49" charset="0"/>
              </a:rPr>
              <a:t> = 1 / (N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 );</a:t>
            </a:r>
          </a:p>
          <a:p>
            <a:pPr>
              <a:buNone/>
            </a:pPr>
            <a:r>
              <a:rPr lang="en-US" sz="2400" dirty="0" err="1" smtClean="0">
                <a:latin typeface="Courier New" pitchFamily="49" charset="0"/>
                <a:cs typeface="Courier New" pitchFamily="49" charset="0"/>
              </a:rPr>
              <a:t>Dw</a:t>
            </a:r>
            <a:r>
              <a:rPr lang="en-US" sz="2400" dirty="0" smtClean="0">
                <a:latin typeface="Courier New" pitchFamily="49" charset="0"/>
                <a:cs typeface="Courier New" pitchFamily="49" charset="0"/>
              </a:rPr>
              <a:t> = 2 * pi / (N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a:t>
            </a:r>
          </a:p>
          <a:p>
            <a:pPr>
              <a:buNone/>
            </a:pPr>
            <a:endParaRPr lang="en-US" sz="2400" dirty="0" smtClean="0">
              <a:latin typeface="Courier New" pitchFamily="49" charset="0"/>
              <a:cs typeface="Courier New" pitchFamily="49" charset="0"/>
            </a:endParaRPr>
          </a:p>
          <a:p>
            <a:pPr>
              <a:buNone/>
            </a:pPr>
            <a:r>
              <a:rPr lang="en-US" sz="2400" dirty="0" err="1" smtClean="0">
                <a:latin typeface="Courier New" pitchFamily="49" charset="0"/>
                <a:cs typeface="Courier New" pitchFamily="49" charset="0"/>
              </a:rPr>
              <a:t>Nf</a:t>
            </a:r>
            <a:r>
              <a:rPr lang="en-US" sz="2400" dirty="0" smtClean="0">
                <a:latin typeface="Courier New" pitchFamily="49" charset="0"/>
                <a:cs typeface="Courier New" pitchFamily="49" charset="0"/>
              </a:rPr>
              <a:t> = N/2+1;</a:t>
            </a:r>
          </a:p>
          <a:p>
            <a:pPr>
              <a:buNone/>
            </a:pPr>
            <a:r>
              <a:rPr lang="en-US" sz="2400" dirty="0" err="1" smtClean="0">
                <a:latin typeface="Courier New" pitchFamily="49" charset="0"/>
                <a:cs typeface="Courier New" pitchFamily="49" charset="0"/>
              </a:rPr>
              <a:t>Nw</a:t>
            </a:r>
            <a:r>
              <a:rPr lang="en-US" sz="2400" dirty="0" smtClean="0">
                <a:latin typeface="Courier New" pitchFamily="49" charset="0"/>
                <a:cs typeface="Courier New" pitchFamily="49" charset="0"/>
              </a:rPr>
              <a:t> = N/2+1;</a:t>
            </a:r>
          </a:p>
          <a:p>
            <a:pPr>
              <a:buNone/>
            </a:pPr>
            <a:endParaRPr lang="en-US" sz="2400" dirty="0" smtClean="0">
              <a:latin typeface="Courier New" pitchFamily="49" charset="0"/>
              <a:cs typeface="Courier New" pitchFamily="49" charset="0"/>
            </a:endParaRPr>
          </a:p>
          <a:p>
            <a:pPr>
              <a:buNone/>
            </a:pPr>
            <a:r>
              <a:rPr lang="en-US" sz="2400" dirty="0" smtClean="0">
                <a:latin typeface="Courier New" pitchFamily="49" charset="0"/>
                <a:cs typeface="Courier New" pitchFamily="49" charset="0"/>
              </a:rPr>
              <a:t>f = </a:t>
            </a:r>
            <a:r>
              <a:rPr lang="en-US" sz="2400" dirty="0" err="1" smtClean="0">
                <a:latin typeface="Courier New" pitchFamily="49" charset="0"/>
                <a:cs typeface="Courier New" pitchFamily="49" charset="0"/>
              </a:rPr>
              <a:t>Df</a:t>
            </a:r>
            <a:r>
              <a:rPr lang="en-US" sz="2400" dirty="0" smtClean="0">
                <a:latin typeface="Courier New" pitchFamily="49" charset="0"/>
                <a:cs typeface="Courier New" pitchFamily="49" charset="0"/>
              </a:rPr>
              <a:t>*[0:N/2];</a:t>
            </a:r>
          </a:p>
          <a:p>
            <a:pPr>
              <a:buNone/>
            </a:pPr>
            <a:r>
              <a:rPr lang="en-US" sz="2400" dirty="0" smtClean="0">
                <a:latin typeface="Courier New" pitchFamily="49" charset="0"/>
                <a:cs typeface="Courier New" pitchFamily="49" charset="0"/>
              </a:rPr>
              <a:t>w = </a:t>
            </a:r>
            <a:r>
              <a:rPr lang="en-US" sz="2400" dirty="0" err="1" smtClean="0">
                <a:latin typeface="Courier New" pitchFamily="49" charset="0"/>
                <a:cs typeface="Courier New" pitchFamily="49" charset="0"/>
              </a:rPr>
              <a:t>Dw</a:t>
            </a:r>
            <a:r>
              <a:rPr lang="en-US" sz="2400" dirty="0" smtClean="0">
                <a:latin typeface="Courier New" pitchFamily="49" charset="0"/>
                <a:cs typeface="Courier New" pitchFamily="49" charset="0"/>
              </a:rPr>
              <a:t>*[0:N/2];</a:t>
            </a:r>
          </a:p>
          <a:p>
            <a:pPr>
              <a:buNone/>
            </a:pP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endParaRPr lang="en-US" sz="2400" dirty="0" smtClean="0">
              <a:latin typeface="Courier New" pitchFamily="49" charset="0"/>
              <a:cs typeface="Courier New" pitchFamily="49" charset="0"/>
            </a:endParaRPr>
          </a:p>
          <a:p>
            <a:pPr>
              <a:buNone/>
            </a:pPr>
            <a:endParaRPr lang="en-US" sz="2400" dirty="0" smtClean="0">
              <a:latin typeface="Courier New" pitchFamily="49" charset="0"/>
              <a:cs typeface="Courier New" pitchFamily="49" charset="0"/>
            </a:endParaRPr>
          </a:p>
        </p:txBody>
      </p:sp>
      <p:sp>
        <p:nvSpPr>
          <p:cNvPr id="4" name="TextBox 3"/>
          <p:cNvSpPr txBox="1"/>
          <p:nvPr/>
        </p:nvSpPr>
        <p:spPr>
          <a:xfrm>
            <a:off x="1752600" y="95071"/>
            <a:ext cx="57912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frequency and time setup</a:t>
            </a:r>
          </a:p>
          <a:p>
            <a:pPr algn="ctr"/>
            <a:r>
              <a:rPr lang="en-US" sz="3600" dirty="0" smtClean="0">
                <a:latin typeface="Times New Roman" pitchFamily="18" charset="0"/>
                <a:cs typeface="Times New Roman" pitchFamily="18" charset="0"/>
              </a:rPr>
              <a:t>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715000"/>
          </a:xfrm>
        </p:spPr>
        <p:txBody>
          <a:bodyPr/>
          <a:lstStyle/>
          <a:p>
            <a:pPr>
              <a:buNone/>
            </a:pPr>
            <a:r>
              <a:rPr lang="en-US" sz="2400" dirty="0" smtClean="0">
                <a:latin typeface="Courier New" pitchFamily="49" charset="0"/>
                <a:cs typeface="Courier New" pitchFamily="49" charset="0"/>
              </a:rPr>
              <a:t>% set up G </a:t>
            </a:r>
          </a:p>
          <a:p>
            <a:pPr>
              <a:buNone/>
            </a:pPr>
            <a:r>
              <a:rPr lang="en-US" sz="2400" dirty="0" smtClean="0">
                <a:latin typeface="Courier New" pitchFamily="49" charset="0"/>
                <a:cs typeface="Courier New" pitchFamily="49" charset="0"/>
              </a:rPr>
              <a:t>G=zeros(N,M); </a:t>
            </a:r>
          </a:p>
          <a:p>
            <a:pPr>
              <a:buNone/>
            </a:pPr>
            <a:r>
              <a:rPr lang="en-US" sz="2400" dirty="0" smtClean="0">
                <a:latin typeface="Courier New" pitchFamily="49" charset="0"/>
                <a:cs typeface="Courier New" pitchFamily="49" charset="0"/>
              </a:rPr>
              <a:t>% zero frequency column </a:t>
            </a:r>
          </a:p>
          <a:p>
            <a:pPr>
              <a:buNone/>
            </a:pPr>
            <a:r>
              <a:rPr lang="en-US" sz="2400" dirty="0" smtClean="0">
                <a:latin typeface="Courier New" pitchFamily="49" charset="0"/>
                <a:cs typeface="Courier New" pitchFamily="49" charset="0"/>
              </a:rPr>
              <a:t>G(:,1)=1; </a:t>
            </a:r>
          </a:p>
          <a:p>
            <a:pPr>
              <a:buNone/>
            </a:pPr>
            <a:r>
              <a:rPr lang="en-US" sz="2400" dirty="0" smtClean="0">
                <a:latin typeface="Courier New" pitchFamily="49" charset="0"/>
                <a:cs typeface="Courier New" pitchFamily="49" charset="0"/>
              </a:rPr>
              <a:t>% interior M/2-1 columns </a:t>
            </a:r>
          </a:p>
          <a:p>
            <a:pPr>
              <a:buNone/>
            </a:pPr>
            <a:r>
              <a:rPr lang="en-US" sz="2400" dirty="0" smtClean="0">
                <a:latin typeface="Courier New" pitchFamily="49" charset="0"/>
                <a:cs typeface="Courier New" pitchFamily="49" charset="0"/>
              </a:rPr>
              <a:t>for </a:t>
            </a: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 = [1:M/2-1] </a:t>
            </a:r>
          </a:p>
          <a:p>
            <a:pPr>
              <a:buNone/>
            </a:pPr>
            <a:r>
              <a:rPr lang="en-US" sz="2400" dirty="0" smtClean="0">
                <a:latin typeface="Courier New" pitchFamily="49" charset="0"/>
                <a:cs typeface="Courier New" pitchFamily="49" charset="0"/>
              </a:rPr>
              <a:t>    j = 2*</a:t>
            </a: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k = j+1; </a:t>
            </a:r>
          </a:p>
          <a:p>
            <a:pPr>
              <a:buNone/>
            </a:pPr>
            <a:r>
              <a:rPr lang="en-US" sz="2400" dirty="0" smtClean="0">
                <a:latin typeface="Courier New" pitchFamily="49" charset="0"/>
                <a:cs typeface="Courier New" pitchFamily="49" charset="0"/>
              </a:rPr>
              <a:t>    G(:,j)=</a:t>
            </a:r>
            <a:r>
              <a:rPr lang="en-US" sz="2400" dirty="0" err="1" smtClean="0">
                <a:latin typeface="Courier New" pitchFamily="49" charset="0"/>
                <a:cs typeface="Courier New" pitchFamily="49" charset="0"/>
              </a:rPr>
              <a:t>cos</a:t>
            </a:r>
            <a:r>
              <a:rPr lang="en-US" sz="2400" dirty="0" smtClean="0">
                <a:latin typeface="Courier New" pitchFamily="49" charset="0"/>
                <a:cs typeface="Courier New" pitchFamily="49" charset="0"/>
              </a:rPr>
              <a:t>(w(i+1).*t); </a:t>
            </a:r>
          </a:p>
          <a:p>
            <a:pPr>
              <a:buNone/>
            </a:pPr>
            <a:r>
              <a:rPr lang="en-US" sz="2400" dirty="0" smtClean="0">
                <a:latin typeface="Courier New" pitchFamily="49" charset="0"/>
                <a:cs typeface="Courier New" pitchFamily="49" charset="0"/>
              </a:rPr>
              <a:t>    G(:,k)=sin(w(i+1).*t); </a:t>
            </a:r>
          </a:p>
          <a:p>
            <a:pPr>
              <a:buNone/>
            </a:pPr>
            <a:r>
              <a:rPr lang="en-US" sz="2400" dirty="0" smtClean="0">
                <a:latin typeface="Courier New" pitchFamily="49" charset="0"/>
                <a:cs typeface="Courier New" pitchFamily="49" charset="0"/>
              </a:rPr>
              <a:t>end </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nyquist</a:t>
            </a:r>
            <a:r>
              <a:rPr lang="en-US" sz="2400" dirty="0" smtClean="0">
                <a:latin typeface="Courier New" pitchFamily="49" charset="0"/>
                <a:cs typeface="Courier New" pitchFamily="49" charset="0"/>
              </a:rPr>
              <a:t> column </a:t>
            </a:r>
          </a:p>
          <a:p>
            <a:pPr>
              <a:buNone/>
            </a:pPr>
            <a:r>
              <a:rPr lang="en-US" sz="2400" dirty="0" smtClean="0">
                <a:latin typeface="Courier New" pitchFamily="49" charset="0"/>
                <a:cs typeface="Courier New" pitchFamily="49" charset="0"/>
              </a:rPr>
              <a:t>G(:,M)=</a:t>
            </a:r>
            <a:r>
              <a:rPr lang="en-US" sz="2400" dirty="0" err="1" smtClean="0">
                <a:latin typeface="Courier New" pitchFamily="49" charset="0"/>
                <a:cs typeface="Courier New" pitchFamily="49" charset="0"/>
              </a:rPr>
              <a:t>cos</a:t>
            </a:r>
            <a:r>
              <a:rPr lang="en-US" sz="2400" dirty="0" smtClean="0">
                <a:latin typeface="Courier New" pitchFamily="49" charset="0"/>
                <a:cs typeface="Courier New" pitchFamily="49" charset="0"/>
              </a:rPr>
              <a:t>(w(</a:t>
            </a:r>
            <a:r>
              <a:rPr lang="en-US" sz="2400" dirty="0" err="1" smtClean="0">
                <a:latin typeface="Courier New" pitchFamily="49" charset="0"/>
                <a:cs typeface="Courier New" pitchFamily="49" charset="0"/>
              </a:rPr>
              <a:t>Nw</a:t>
            </a:r>
            <a:r>
              <a:rPr lang="en-US" sz="2400" dirty="0" smtClean="0">
                <a:latin typeface="Courier New" pitchFamily="49" charset="0"/>
                <a:cs typeface="Courier New" pitchFamily="49" charset="0"/>
              </a:rPr>
              <a:t>).*t);</a:t>
            </a:r>
          </a:p>
        </p:txBody>
      </p:sp>
      <p:sp>
        <p:nvSpPr>
          <p:cNvPr id="4" name="TextBox 3"/>
          <p:cNvSpPr txBox="1"/>
          <p:nvPr/>
        </p:nvSpPr>
        <p:spPr>
          <a:xfrm>
            <a:off x="1905000" y="0"/>
            <a:ext cx="5791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Building</a:t>
            </a:r>
            <a:r>
              <a:rPr lang="en-US" sz="3600" b="1" dirty="0" smtClean="0">
                <a:latin typeface="Cambria Math" pitchFamily="18" charset="0"/>
                <a:ea typeface="Cambria Math" pitchFamily="18" charset="0"/>
                <a:cs typeface="Courier New" pitchFamily="49" charset="0"/>
              </a:rPr>
              <a:t> G </a:t>
            </a:r>
            <a:r>
              <a:rPr lang="en-US" sz="3600" dirty="0" smtClean="0">
                <a:latin typeface="Times New Roman" pitchFamily="18" charset="0"/>
                <a:cs typeface="Times New Roman" pitchFamily="18" charset="0"/>
              </a:rPr>
              <a:t>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305800" cy="2057400"/>
          </a:xfrm>
        </p:spPr>
        <p:txBody>
          <a:bodyPr/>
          <a:lstStyle/>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 = 2* ones(M,1)/N; </a:t>
            </a:r>
          </a:p>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(1)=1/N; </a:t>
            </a:r>
          </a:p>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(M)=1/N; </a:t>
            </a:r>
          </a:p>
          <a:p>
            <a:pPr>
              <a:buNone/>
            </a:pP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 .* (G'*d);</a:t>
            </a:r>
          </a:p>
        </p:txBody>
      </p:sp>
      <p:sp>
        <p:nvSpPr>
          <p:cNvPr id="4" name="TextBox 3"/>
          <p:cNvSpPr txBox="1"/>
          <p:nvPr/>
        </p:nvSpPr>
        <p:spPr>
          <a:xfrm>
            <a:off x="1828800" y="914400"/>
            <a:ext cx="57912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solving for model parameters 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0" y="5334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how to plot the model parameters?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i="1" kern="0" dirty="0" smtClean="0">
                <a:latin typeface="Cambria Math" pitchFamily="18" charset="0"/>
                <a:ea typeface="Cambria Math" pitchFamily="18" charset="0"/>
                <a:cs typeface="Times New Roman" pitchFamily="18" charset="0"/>
              </a:rPr>
              <a:t>A</a:t>
            </a:r>
            <a:r>
              <a:rPr lang="en-US" sz="4400" kern="0" dirty="0" smtClean="0">
                <a:latin typeface="Times New Roman" pitchFamily="18" charset="0"/>
                <a:cs typeface="Times New Roman" pitchFamily="18" charset="0"/>
              </a:rPr>
              <a:t>’s and </a:t>
            </a:r>
            <a:r>
              <a:rPr lang="en-US" sz="4400" i="1" kern="0" dirty="0" smtClean="0">
                <a:latin typeface="Cambria Math" pitchFamily="18" charset="0"/>
                <a:ea typeface="Cambria Math" pitchFamily="18" charset="0"/>
                <a:cs typeface="Times New Roman" pitchFamily="18" charset="0"/>
              </a:rPr>
              <a:t>B </a:t>
            </a:r>
            <a:r>
              <a:rPr lang="en-US" sz="4400" kern="0" dirty="0" smtClean="0">
                <a:latin typeface="Times New Roman" pitchFamily="18" charset="0"/>
                <a:cs typeface="Times New Roman" pitchFamily="18" charset="0"/>
              </a:rPr>
              <a:t>’s</a:t>
            </a:r>
            <a:endPar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2290" name="Picture 2"/>
          <p:cNvPicPr>
            <a:picLocks noChangeAspect="1" noChangeArrowheads="1"/>
          </p:cNvPicPr>
          <p:nvPr/>
        </p:nvPicPr>
        <p:blipFill>
          <a:blip r:embed="rId3" cstate="print"/>
          <a:srcRect l="25946" t="39581" r="29048" b="45798"/>
          <a:stretch>
            <a:fillRect/>
          </a:stretch>
        </p:blipFill>
        <p:spPr bwMode="auto">
          <a:xfrm>
            <a:off x="609600" y="4191000"/>
            <a:ext cx="8283388" cy="1600200"/>
          </a:xfrm>
          <a:prstGeom prst="rect">
            <a:avLst/>
          </a:prstGeom>
          <a:noFill/>
          <a:ln w="9525">
            <a:noFill/>
            <a:miter lim="800000"/>
            <a:headEnd/>
            <a:tailEnd/>
          </a:ln>
        </p:spPr>
      </p:pic>
      <p:sp>
        <p:nvSpPr>
          <p:cNvPr id="8" name="Content Placeholder 2"/>
          <p:cNvSpPr txBox="1">
            <a:spLocks/>
          </p:cNvSpPr>
          <p:nvPr/>
        </p:nvSpPr>
        <p:spPr bwMode="auto">
          <a:xfrm>
            <a:off x="0" y="3733800"/>
            <a:ext cx="9144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plot</a:t>
            </a:r>
          </a:p>
        </p:txBody>
      </p:sp>
      <p:sp>
        <p:nvSpPr>
          <p:cNvPr id="10" name="Content Placeholder 2"/>
          <p:cNvSpPr txBox="1">
            <a:spLocks/>
          </p:cNvSpPr>
          <p:nvPr/>
        </p:nvSpPr>
        <p:spPr bwMode="auto">
          <a:xfrm>
            <a:off x="0" y="54102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against frequency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5946" t="39581" r="29048" b="45798"/>
          <a:stretch>
            <a:fillRect/>
          </a:stretch>
        </p:blipFill>
        <p:spPr bwMode="auto">
          <a:xfrm>
            <a:off x="533400" y="1752600"/>
            <a:ext cx="8283388" cy="1600200"/>
          </a:xfrm>
          <a:prstGeom prst="rect">
            <a:avLst/>
          </a:prstGeom>
          <a:noFill/>
          <a:ln w="9525">
            <a:noFill/>
            <a:miter lim="800000"/>
            <a:headEnd/>
            <a:tailEnd/>
          </a:ln>
        </p:spPr>
      </p:pic>
      <p:sp>
        <p:nvSpPr>
          <p:cNvPr id="10" name="Content Placeholder 2"/>
          <p:cNvSpPr txBox="1">
            <a:spLocks/>
          </p:cNvSpPr>
          <p:nvPr/>
        </p:nvSpPr>
        <p:spPr bwMode="auto">
          <a:xfrm>
            <a:off x="0" y="2286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power spectral density</a:t>
            </a:r>
          </a:p>
        </p:txBody>
      </p:sp>
      <p:sp>
        <p:nvSpPr>
          <p:cNvPr id="6" name="Content Placeholder 2"/>
          <p:cNvSpPr txBox="1">
            <a:spLocks/>
          </p:cNvSpPr>
          <p:nvPr/>
        </p:nvSpPr>
        <p:spPr bwMode="auto">
          <a:xfrm>
            <a:off x="0" y="4038600"/>
            <a:ext cx="9144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big at frequency </a:t>
            </a:r>
            <a:r>
              <a:rPr kumimoji="0" lang="el-GR" sz="4400" b="0" i="0"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when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sine or cosine at the frequency</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kern="0" baseline="0" dirty="0" smtClean="0">
                <a:latin typeface="Times New Roman" pitchFamily="18" charset="0"/>
                <a:cs typeface="Times New Roman" pitchFamily="18" charset="0"/>
              </a:rPr>
              <a:t>has a large</a:t>
            </a:r>
            <a:r>
              <a:rPr lang="en-US" sz="4400" kern="0" dirty="0" smtClean="0">
                <a:latin typeface="Times New Roman" pitchFamily="18" charset="0"/>
                <a:cs typeface="Times New Roman" pitchFamily="18" charset="0"/>
              </a:rPr>
              <a:t> coefficient</a:t>
            </a:r>
            <a:endPar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3107" t="65342" r="26265" b="23518"/>
          <a:stretch>
            <a:fillRect/>
          </a:stretch>
        </p:blipFill>
        <p:spPr bwMode="auto">
          <a:xfrm>
            <a:off x="609600" y="3429000"/>
            <a:ext cx="8153400" cy="1066800"/>
          </a:xfrm>
          <a:prstGeom prst="rect">
            <a:avLst/>
          </a:prstGeom>
          <a:noFill/>
          <a:ln w="9525">
            <a:noFill/>
            <a:miter lim="800000"/>
            <a:headEnd/>
            <a:tailEnd/>
          </a:ln>
        </p:spPr>
      </p:pic>
      <p:sp>
        <p:nvSpPr>
          <p:cNvPr id="10" name="Content Placeholder 2"/>
          <p:cNvSpPr txBox="1">
            <a:spLocks/>
          </p:cNvSpPr>
          <p:nvPr/>
        </p:nvSpPr>
        <p:spPr bwMode="auto">
          <a:xfrm>
            <a:off x="0" y="53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alternatively, plot</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amplitude spectral density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latin typeface="Times New Roman" pitchFamily="18" charset="0"/>
                <a:cs typeface="Times New Roman" pitchFamily="18" charset="0"/>
              </a:rPr>
              <a:t>importance of periodicities</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27659" y="685800"/>
            <a:ext cx="8006743" cy="5867400"/>
            <a:chOff x="1162493" y="1219200"/>
            <a:chExt cx="5540929" cy="4053364"/>
          </a:xfrm>
        </p:grpSpPr>
        <p:pic>
          <p:nvPicPr>
            <p:cNvPr id="2" name="Picture 2"/>
            <p:cNvPicPr>
              <a:picLocks noChangeAspect="1" noChangeArrowheads="1"/>
            </p:cNvPicPr>
            <p:nvPr/>
          </p:nvPicPr>
          <p:blipFill>
            <a:blip r:embed="rId3" cstate="print"/>
            <a:srcRect/>
            <a:stretch>
              <a:fillRect/>
            </a:stretch>
          </p:blipFill>
          <p:spPr bwMode="auto">
            <a:xfrm>
              <a:off x="1369422" y="1219200"/>
              <a:ext cx="5334000" cy="4000500"/>
            </a:xfrm>
            <a:prstGeom prst="rect">
              <a:avLst/>
            </a:prstGeom>
            <a:noFill/>
            <a:ln w="9525">
              <a:noFill/>
              <a:miter lim="800000"/>
              <a:headEnd/>
              <a:tailEnd/>
            </a:ln>
            <a:effectLst/>
          </p:spPr>
        </p:pic>
        <p:sp>
          <p:nvSpPr>
            <p:cNvPr id="39" name="TextBox 38"/>
            <p:cNvSpPr txBox="1"/>
            <p:nvPr/>
          </p:nvSpPr>
          <p:spPr>
            <a:xfrm>
              <a:off x="4343399" y="3581400"/>
              <a:ext cx="1727227"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365.2</a:t>
              </a:r>
              <a:r>
                <a:rPr lang="en-US" sz="2400" dirty="0" smtClean="0">
                  <a:latin typeface="Times New Roman" pitchFamily="18" charset="0"/>
                  <a:cs typeface="Times New Roman" pitchFamily="18" charset="0"/>
                </a:rPr>
                <a:t> days</a:t>
              </a:r>
              <a:endParaRPr lang="en-US" sz="2400" dirty="0">
                <a:latin typeface="Times New Roman" pitchFamily="18" charset="0"/>
                <a:cs typeface="Times New Roman" pitchFamily="18" charset="0"/>
              </a:endParaRPr>
            </a:p>
          </p:txBody>
        </p:sp>
        <p:sp>
          <p:nvSpPr>
            <p:cNvPr id="42" name="Rectangle 41"/>
            <p:cNvSpPr/>
            <p:nvPr/>
          </p:nvSpPr>
          <p:spPr>
            <a:xfrm>
              <a:off x="1524000" y="19050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55596" y="37338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3581400" y="4967764"/>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H="1">
              <a:off x="3408564" y="3079596"/>
              <a:ext cx="154443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86714" y="4926874"/>
              <a:ext cx="1318323" cy="318931"/>
            </a:xfrm>
            <a:prstGeom prst="rect">
              <a:avLst/>
            </a:prstGeom>
            <a:noFill/>
          </p:spPr>
          <p:txBody>
            <a:bodyPr wrap="square" rtlCol="0">
              <a:spAutoFit/>
            </a:bodyPr>
            <a:lstStyle/>
            <a:p>
              <a:r>
                <a:rPr lang="en-US" sz="2400" dirty="0" smtClean="0">
                  <a:latin typeface="Times New Roman" pitchFamily="18" charset="0"/>
                  <a:cs typeface="Times New Roman" pitchFamily="18" charset="0"/>
                </a:rPr>
                <a:t>period, days</a:t>
              </a:r>
              <a:endParaRPr lang="en-US" sz="2400" i="1" dirty="0">
                <a:latin typeface="Times New Roman" pitchFamily="18" charset="0"/>
                <a:cs typeface="Times New Roman" pitchFamily="18" charset="0"/>
              </a:endParaRPr>
            </a:p>
          </p:txBody>
        </p:sp>
        <p:sp>
          <p:nvSpPr>
            <p:cNvPr id="38" name="TextBox 37"/>
            <p:cNvSpPr txBox="1"/>
            <p:nvPr/>
          </p:nvSpPr>
          <p:spPr>
            <a:xfrm>
              <a:off x="2959385" y="2953271"/>
              <a:ext cx="3095183" cy="318931"/>
            </a:xfrm>
            <a:prstGeom prst="rect">
              <a:avLst/>
            </a:prstGeom>
            <a:noFill/>
          </p:spPr>
          <p:txBody>
            <a:bodyPr wrap="square" rtlCol="0">
              <a:spAutoFit/>
            </a:bodyPr>
            <a:lstStyle/>
            <a:p>
              <a:r>
                <a:rPr lang="en-US" sz="2400" dirty="0" smtClean="0">
                  <a:latin typeface="Times New Roman" pitchFamily="18" charset="0"/>
                  <a:cs typeface="Times New Roman" pitchFamily="18" charset="0"/>
                </a:rPr>
                <a:t>frequency, cycles per day</a:t>
              </a:r>
              <a:endParaRPr lang="en-US" sz="2400" i="1" dirty="0">
                <a:latin typeface="Times New Roman" pitchFamily="18" charset="0"/>
                <a:cs typeface="Times New Roman" pitchFamily="18" charset="0"/>
              </a:endParaRPr>
            </a:p>
          </p:txBody>
        </p:sp>
        <p:sp>
          <p:nvSpPr>
            <p:cNvPr id="40" name="TextBox 39"/>
            <p:cNvSpPr txBox="1"/>
            <p:nvPr/>
          </p:nvSpPr>
          <p:spPr>
            <a:xfrm rot="16200000">
              <a:off x="552374" y="1829321"/>
              <a:ext cx="1795319" cy="57507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p>
            <a:p>
              <a:pPr algn="ctr"/>
              <a:r>
                <a:rPr lang="en-US" sz="2400" dirty="0" smtClean="0">
                  <a:latin typeface="Times New Roman" pitchFamily="18" charset="0"/>
                  <a:cs typeface="Times New Roman" pitchFamily="18" charset="0"/>
                </a:rPr>
                <a:t>spectral density</a:t>
              </a:r>
              <a:endParaRPr lang="en-US" sz="2400" dirty="0">
                <a:latin typeface="Times New Roman" pitchFamily="18" charset="0"/>
                <a:cs typeface="Times New Roman" pitchFamily="18" charset="0"/>
              </a:endParaRPr>
            </a:p>
          </p:txBody>
        </p:sp>
        <p:cxnSp>
          <p:nvCxnSpPr>
            <p:cNvPr id="48" name="Straight Arrow Connector 47"/>
            <p:cNvCxnSpPr/>
            <p:nvPr/>
          </p:nvCxnSpPr>
          <p:spPr>
            <a:xfrm>
              <a:off x="3657600" y="3429000"/>
              <a:ext cx="685800" cy="30480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778512" y="4111083"/>
              <a:ext cx="122664" cy="7805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642987" y="3795529"/>
              <a:ext cx="1600249"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182.6 </a:t>
              </a:r>
              <a:r>
                <a:rPr lang="en-US" sz="2400" dirty="0" smtClean="0">
                  <a:latin typeface="Times New Roman" pitchFamily="18" charset="0"/>
                  <a:cs typeface="Times New Roman" pitchFamily="18" charset="0"/>
                </a:rPr>
                <a:t>days</a:t>
              </a:r>
              <a:endParaRPr lang="en-US" sz="2400" dirty="0">
                <a:latin typeface="Times New Roman" pitchFamily="18" charset="0"/>
                <a:cs typeface="Times New Roman" pitchFamily="18" charset="0"/>
              </a:endParaRPr>
            </a:p>
          </p:txBody>
        </p:sp>
        <p:cxnSp>
          <p:nvCxnSpPr>
            <p:cNvPr id="53" name="Straight Arrow Connector 52"/>
            <p:cNvCxnSpPr/>
            <p:nvPr/>
          </p:nvCxnSpPr>
          <p:spPr>
            <a:xfrm rot="5400000" flipH="1" flipV="1">
              <a:off x="2308302" y="3808142"/>
              <a:ext cx="512956" cy="405161"/>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98595" y="3525645"/>
              <a:ext cx="990600"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60.0 </a:t>
              </a:r>
              <a:r>
                <a:rPr lang="en-US" sz="2400" dirty="0" smtClean="0">
                  <a:latin typeface="Times New Roman" pitchFamily="18" charset="0"/>
                  <a:cs typeface="Times New Roman" pitchFamily="18" charset="0"/>
                </a:rPr>
                <a:t>days</a:t>
              </a:r>
              <a:endParaRPr lang="en-US" sz="2400" dirty="0">
                <a:latin typeface="Times New Roman" pitchFamily="18" charset="0"/>
                <a:cs typeface="Times New Roman" pitchFamily="18" charset="0"/>
              </a:endParaRPr>
            </a:p>
          </p:txBody>
        </p:sp>
        <p:sp>
          <p:nvSpPr>
            <p:cNvPr id="18" name="TextBox 17"/>
            <p:cNvSpPr txBox="1"/>
            <p:nvPr/>
          </p:nvSpPr>
          <p:spPr>
            <a:xfrm rot="16200000">
              <a:off x="490150" y="3733981"/>
              <a:ext cx="1919763" cy="57507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p>
            <a:p>
              <a:pPr algn="ctr"/>
              <a:r>
                <a:rPr lang="en-US" sz="2400" dirty="0" smtClean="0">
                  <a:latin typeface="Times New Roman" pitchFamily="18" charset="0"/>
                  <a:cs typeface="Times New Roman" pitchFamily="18" charset="0"/>
                </a:rPr>
                <a:t>spectral density</a:t>
              </a:r>
              <a:endParaRPr lang="en-US" sz="2400" dirty="0">
                <a:latin typeface="Times New Roman" pitchFamily="18" charset="0"/>
                <a:cs typeface="Times New Roman" pitchFamily="18" charset="0"/>
              </a:endParaRPr>
            </a:p>
          </p:txBody>
        </p:sp>
      </p:grpSp>
      <p:sp>
        <p:nvSpPr>
          <p:cNvPr id="19" name="Title 1"/>
          <p:cNvSpPr txBox="1">
            <a:spLocks/>
          </p:cNvSpPr>
          <p:nvPr/>
        </p:nvSpPr>
        <p:spPr bwMode="auto">
          <a:xfrm>
            <a:off x="685801"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Stream Flow</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Neuse River</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0" name="Freeform 19"/>
          <p:cNvSpPr/>
          <p:nvPr/>
        </p:nvSpPr>
        <p:spPr>
          <a:xfrm rot="1024903" flipV="1">
            <a:off x="2142694" y="16485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2667000" y="1447800"/>
            <a:ext cx="655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all interesting frequencies</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near origin,</a:t>
            </a:r>
            <a:endParaRPr lang="en-US" sz="2400" kern="0" dirty="0" smtClean="0">
              <a:solidFill>
                <a:srgbClr val="FF0000"/>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Cambria Math" pitchFamily="18" charset="0"/>
                <a:cs typeface="Times New Roman" pitchFamily="18" charset="0"/>
              </a:rPr>
              <a:t>so plot period, </a:t>
            </a:r>
            <a:r>
              <a:rPr lang="en-US" sz="2400" i="1" kern="0" dirty="0" smtClean="0">
                <a:solidFill>
                  <a:srgbClr val="FF0000"/>
                </a:solidFill>
                <a:latin typeface="Cambria Math" pitchFamily="18" charset="0"/>
                <a:ea typeface="Cambria Math" pitchFamily="18" charset="0"/>
                <a:cs typeface="Times New Roman" pitchFamily="18" charset="0"/>
              </a:rPr>
              <a:t>T=1/f</a:t>
            </a:r>
            <a:r>
              <a:rPr lang="en-US" sz="2400" kern="0" dirty="0" smtClean="0">
                <a:solidFill>
                  <a:srgbClr val="FF0000"/>
                </a:solidFill>
                <a:latin typeface="Times New Roman" pitchFamily="18" charset="0"/>
                <a:ea typeface="Cambria Math" pitchFamily="18" charset="0"/>
                <a:cs typeface="Times New Roman" pitchFamily="18" charset="0"/>
              </a:rPr>
              <a:t>   instead</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200"/>
            <a:ext cx="8229600" cy="1143000"/>
          </a:xfrm>
        </p:spPr>
        <p:txBody>
          <a:bodyPr/>
          <a:lstStyle/>
          <a:p>
            <a:r>
              <a:rPr lang="en-US" dirty="0" smtClean="0">
                <a:latin typeface="Times New Roman" pitchFamily="18" charset="0"/>
                <a:cs typeface="Times New Roman" pitchFamily="18" charset="0"/>
              </a:rPr>
              <a:t>Stream Flow</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Neuse River</a:t>
            </a:r>
            <a:endParaRPr lang="en-US" sz="32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371601" y="1249362"/>
            <a:ext cx="6477000" cy="4857750"/>
          </a:xfrm>
          <a:prstGeom prst="rect">
            <a:avLst/>
          </a:prstGeom>
          <a:noFill/>
          <a:ln w="9525">
            <a:noFill/>
            <a:miter lim="800000"/>
            <a:headEnd/>
            <a:tailEnd/>
          </a:ln>
        </p:spPr>
      </p:pic>
      <p:sp>
        <p:nvSpPr>
          <p:cNvPr id="5" name="Left Brace 4"/>
          <p:cNvSpPr/>
          <p:nvPr/>
        </p:nvSpPr>
        <p:spPr>
          <a:xfrm rot="5400000">
            <a:off x="3593927" y="2278584"/>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rot="16200000">
            <a:off x="-1523999" y="3382962"/>
            <a:ext cx="4800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discharge, </a:t>
            </a:r>
            <a:r>
              <a:rPr kumimoji="0" lang="en-US" sz="32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cfs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1371601" y="6126162"/>
            <a:ext cx="6477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time, days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extBox 8"/>
          <p:cNvSpPr txBox="1"/>
          <p:nvPr/>
        </p:nvSpPr>
        <p:spPr>
          <a:xfrm>
            <a:off x="2819400" y="1676400"/>
            <a:ext cx="1930052" cy="646331"/>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365 days</a:t>
            </a:r>
          </a:p>
          <a:p>
            <a:pPr algn="ctr"/>
            <a:r>
              <a:rPr lang="en-US" dirty="0" smtClean="0">
                <a:solidFill>
                  <a:srgbClr val="FF0000"/>
                </a:solidFill>
                <a:latin typeface="Times New Roman" pitchFamily="18" charset="0"/>
                <a:cs typeface="Times New Roman" pitchFamily="18" charset="0"/>
              </a:rPr>
              <a:t>1 year</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857" t="5737" r="5714"/>
          <a:stretch>
            <a:fillRect/>
          </a:stretch>
        </p:blipFill>
        <p:spPr bwMode="auto">
          <a:xfrm>
            <a:off x="1219200" y="1524000"/>
            <a:ext cx="6477000" cy="5008364"/>
          </a:xfrm>
          <a:prstGeom prst="rect">
            <a:avLst/>
          </a:prstGeom>
          <a:noFill/>
          <a:ln w="9525">
            <a:noFill/>
            <a:miter lim="800000"/>
            <a:headEnd/>
            <a:tailEnd/>
          </a:ln>
        </p:spPr>
      </p:pic>
      <p:sp>
        <p:nvSpPr>
          <p:cNvPr id="4"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Left Brace 4"/>
          <p:cNvSpPr/>
          <p:nvPr/>
        </p:nvSpPr>
        <p:spPr>
          <a:xfrm rot="16200000">
            <a:off x="4813126" y="4343400"/>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419600" y="4724400"/>
            <a:ext cx="1143000" cy="646331"/>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365 days</a:t>
            </a:r>
          </a:p>
          <a:p>
            <a:pPr algn="ctr"/>
            <a:r>
              <a:rPr lang="en-US" dirty="0" smtClean="0">
                <a:solidFill>
                  <a:srgbClr val="FF0000"/>
                </a:solidFill>
                <a:latin typeface="Times New Roman" pitchFamily="18" charset="0"/>
                <a:cs typeface="Times New Roman" pitchFamily="18" charset="0"/>
              </a:rPr>
              <a:t>1 year</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3869" t="4762" r="38108"/>
          <a:stretch>
            <a:fillRect/>
          </a:stretch>
        </p:blipFill>
        <p:spPr bwMode="auto">
          <a:xfrm>
            <a:off x="1981200" y="2133600"/>
            <a:ext cx="4495800" cy="3048000"/>
          </a:xfrm>
          <a:prstGeom prst="rect">
            <a:avLst/>
          </a:prstGeom>
          <a:noFill/>
          <a:ln w="9525">
            <a:noFill/>
            <a:miter lim="800000"/>
            <a:headEnd/>
            <a:tailEnd/>
          </a:ln>
        </p:spPr>
      </p:pic>
      <p:sp>
        <p:nvSpPr>
          <p:cNvPr id="5" name="Rectangle 4"/>
          <p:cNvSpPr/>
          <p:nvPr/>
        </p:nvSpPr>
        <p:spPr>
          <a:xfrm>
            <a:off x="4419600" y="1905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004148"/>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2667000" y="5105400"/>
            <a:ext cx="3886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time, days</a:t>
            </a:r>
            <a:endPar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Left Brace 8"/>
          <p:cNvSpPr/>
          <p:nvPr/>
        </p:nvSpPr>
        <p:spPr>
          <a:xfrm rot="5400000">
            <a:off x="3962400" y="213360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657600" y="1676400"/>
            <a:ext cx="838200" cy="369332"/>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1 day</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temporal periodicities</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and their periods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76400"/>
            <a:ext cx="2590800" cy="4724400"/>
          </a:xfrm>
        </p:spPr>
        <p:txBody>
          <a:bodyPr/>
          <a:lstStyle/>
          <a:p>
            <a:pPr algn="ctr">
              <a:buNone/>
            </a:pPr>
            <a:r>
              <a:rPr lang="en-US" b="1" dirty="0" smtClean="0">
                <a:latin typeface="Times New Roman" pitchFamily="18" charset="0"/>
                <a:cs typeface="Times New Roman" pitchFamily="18" charset="0"/>
              </a:rPr>
              <a:t>astronomical</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rotation</a:t>
            </a:r>
          </a:p>
          <a:p>
            <a:pPr algn="ctr">
              <a:buNone/>
            </a:pPr>
            <a:r>
              <a:rPr lang="en-US" sz="2400" dirty="0" smtClean="0">
                <a:latin typeface="Times New Roman" pitchFamily="18" charset="0"/>
                <a:cs typeface="Times New Roman" pitchFamily="18" charset="0"/>
              </a:rPr>
              <a:t>daily</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revolution</a:t>
            </a:r>
          </a:p>
          <a:p>
            <a:pPr algn="ctr">
              <a:buNone/>
            </a:pPr>
            <a:r>
              <a:rPr lang="en-US" sz="2400" dirty="0" smtClean="0">
                <a:latin typeface="Times New Roman" pitchFamily="18" charset="0"/>
                <a:cs typeface="Times New Roman" pitchFamily="18" charset="0"/>
              </a:rPr>
              <a:t>yearly</a:t>
            </a:r>
          </a:p>
          <a:p>
            <a:pPr>
              <a:buNone/>
            </a:pPr>
            <a:endParaRPr lang="en-US" dirty="0"/>
          </a:p>
        </p:txBody>
      </p:sp>
      <p:sp>
        <p:nvSpPr>
          <p:cNvPr id="4" name="Content Placeholder 2"/>
          <p:cNvSpPr txBox="1">
            <a:spLocks/>
          </p:cNvSpPr>
          <p:nvPr/>
        </p:nvSpPr>
        <p:spPr bwMode="auto">
          <a:xfrm>
            <a:off x="3124200" y="1676400"/>
            <a:ext cx="2590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smtClean="0">
                <a:latin typeface="Times New Roman" pitchFamily="18" charset="0"/>
                <a:cs typeface="Times New Roman" pitchFamily="18" charset="0"/>
              </a:rPr>
              <a:t>other 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ocean waves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Times New Roman" pitchFamily="18" charset="0"/>
                <a:cs typeface="Times New Roman" pitchFamily="18" charset="0"/>
              </a:rPr>
              <a:t>a few seconds</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5867400" y="1676400"/>
            <a:ext cx="297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electric power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60</a:t>
            </a:r>
            <a:r>
              <a:rPr kumimoji="0" lang="en-US" sz="2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Hz</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52601" y="2029893"/>
            <a:ext cx="5334000" cy="4000500"/>
          </a:xfrm>
          <a:prstGeom prst="rect">
            <a:avLst/>
          </a:prstGeom>
          <a:noFill/>
          <a:ln w="9525">
            <a:noFill/>
            <a:miter lim="800000"/>
            <a:headEnd/>
            <a:tailEnd/>
          </a:ln>
          <a:effectLst/>
        </p:spPr>
      </p:pic>
      <p:cxnSp>
        <p:nvCxnSpPr>
          <p:cNvPr id="10" name="Straight Arrow Connector 9"/>
          <p:cNvCxnSpPr/>
          <p:nvPr/>
        </p:nvCxnSpPr>
        <p:spPr>
          <a:xfrm flipV="1">
            <a:off x="2451464" y="5586778"/>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0764" y="3815834"/>
            <a:ext cx="3581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353620" y="4387334"/>
            <a:ext cx="304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03864" y="5939135"/>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delay, </a:t>
            </a:r>
            <a:r>
              <a:rPr lang="en-US" sz="2400" i="1" dirty="0" smtClean="0">
                <a:latin typeface="Cambria Math" pitchFamily="18" charset="0"/>
                <a:ea typeface="Cambria Math" pitchFamily="18" charset="0"/>
                <a:cs typeface="Times New Roman" pitchFamily="18" charset="0"/>
              </a:rPr>
              <a:t>t</a:t>
            </a:r>
            <a:r>
              <a:rPr lang="en-US" sz="2400" i="1" baseline="-25000" dirty="0" smtClean="0">
                <a:latin typeface="Cambria Math" pitchFamily="18" charset="0"/>
                <a:ea typeface="Cambria Math" pitchFamily="18" charset="0"/>
                <a:cs typeface="Times New Roman" pitchFamily="18" charset="0"/>
              </a:rPr>
              <a:t>0</a:t>
            </a:r>
            <a:endParaRPr lang="en-US" sz="24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5118463" y="2787134"/>
            <a:ext cx="242533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cxnSp>
        <p:nvCxnSpPr>
          <p:cNvPr id="24" name="Straight Connector 23"/>
          <p:cNvCxnSpPr/>
          <p:nvPr/>
        </p:nvCxnSpPr>
        <p:spPr>
          <a:xfrm>
            <a:off x="3899264" y="5149334"/>
            <a:ext cx="2133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1" y="5105400"/>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period, </a:t>
            </a:r>
            <a:r>
              <a:rPr lang="en-US" sz="2400" i="1" dirty="0">
                <a:latin typeface="Times New Roman" pitchFamily="18" charset="0"/>
                <a:cs typeface="Times New Roman" pitchFamily="18" charset="0"/>
              </a:rPr>
              <a:t>T</a:t>
            </a:r>
          </a:p>
        </p:txBody>
      </p:sp>
      <p:cxnSp>
        <p:nvCxnSpPr>
          <p:cNvPr id="28" name="Straight Arrow Connector 27"/>
          <p:cNvCxnSpPr/>
          <p:nvPr/>
        </p:nvCxnSpPr>
        <p:spPr>
          <a:xfrm rot="5400000" flipH="1" flipV="1">
            <a:off x="4421375" y="3396734"/>
            <a:ext cx="1066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70464" y="3777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931968" y="3767824"/>
            <a:ext cx="5334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21" name="Rectangle 20"/>
          <p:cNvSpPr/>
          <p:nvPr/>
        </p:nvSpPr>
        <p:spPr>
          <a:xfrm>
            <a:off x="4204064" y="5758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08864" y="5758934"/>
            <a:ext cx="609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sp>
        <p:nvSpPr>
          <p:cNvPr id="23" name="Rectangle 22"/>
          <p:cNvSpPr/>
          <p:nvPr/>
        </p:nvSpPr>
        <p:spPr>
          <a:xfrm>
            <a:off x="3975464" y="2101334"/>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sinusoidal oscillation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32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(t-t</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0</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T }</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5201</TotalTime>
  <Words>1618</Words>
  <Application>Microsoft Office PowerPoint</Application>
  <PresentationFormat>On-screen Show (4:3)</PresentationFormat>
  <Paragraphs>315</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Slide 2</vt:lpstr>
      <vt:lpstr>purpose of the lecture</vt:lpstr>
      <vt:lpstr>importance of periodicities</vt:lpstr>
      <vt:lpstr>Stream Flow Neuse River</vt:lpstr>
      <vt:lpstr>Slide 6</vt:lpstr>
      <vt:lpstr>Slide 7</vt:lpstr>
      <vt:lpstr>temporal periodicities and their periods</vt:lpstr>
      <vt:lpstr>Slide 9</vt:lpstr>
      <vt:lpstr>Slide 10</vt:lpstr>
      <vt:lpstr>spatial periodicities and their wavelengths</vt:lpstr>
      <vt:lpstr>pairing sines and cosines to avoid using time delays</vt:lpstr>
      <vt:lpstr>derived using trig identity</vt:lpstr>
      <vt:lpstr>Slide 14</vt:lpstr>
      <vt:lpstr>Fourier Series linear model containing nothing but sines and cosines</vt:lpstr>
      <vt:lpstr>A’s and B’s are model parameters</vt:lpstr>
      <vt:lpstr>two choices</vt:lpstr>
      <vt:lpstr>surprising fact about time series with evenly sampled data</vt:lpstr>
      <vt:lpstr>Slide 19</vt:lpstr>
      <vt:lpstr>implies</vt:lpstr>
      <vt:lpstr>Slide 21</vt:lpstr>
      <vt:lpstr>Slide 22</vt:lpstr>
      <vt:lpstr>Slide 23</vt:lpstr>
      <vt:lpstr>Slide 24</vt:lpstr>
      <vt:lpstr>Slide 25</vt:lpstr>
      <vt:lpstr>Slide 26</vt:lpstr>
      <vt:lpstr>Slide 27</vt:lpstr>
      <vt:lpstr>Slide 28</vt:lpstr>
      <vt:lpstr>Slide 29</vt:lpstr>
      <vt:lpstr>Slide 30</vt:lpstr>
      <vt:lpstr> problem of aliasing  high frequencies masquerading as low frequencies   solution: pre-process data to remove high frequencies before digitizing it </vt:lpstr>
      <vt:lpstr>Slide 32</vt:lpstr>
      <vt:lpstr>Slide 33</vt:lpstr>
      <vt:lpstr>Slide 34</vt:lpstr>
      <vt:lpstr>Slide 35</vt:lpstr>
      <vt:lpstr>Slide 36</vt:lpstr>
      <vt:lpstr>Slide 37</vt:lpstr>
      <vt:lpstr>Slide 38</vt:lpstr>
      <vt:lpstr>Slide 39</vt:lpstr>
      <vt:lpstr>Slide 40</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643</cp:revision>
  <dcterms:created xsi:type="dcterms:W3CDTF">2008-08-25T18:59:31Z</dcterms:created>
  <dcterms:modified xsi:type="dcterms:W3CDTF">2013-01-01T15:22:11Z</dcterms:modified>
</cp:coreProperties>
</file>