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95" r:id="rId2"/>
    <p:sldId id="261" r:id="rId3"/>
    <p:sldId id="347" r:id="rId4"/>
    <p:sldId id="403" r:id="rId5"/>
    <p:sldId id="348" r:id="rId6"/>
    <p:sldId id="350" r:id="rId7"/>
    <p:sldId id="351" r:id="rId8"/>
    <p:sldId id="352" r:id="rId9"/>
    <p:sldId id="349" r:id="rId10"/>
    <p:sldId id="394" r:id="rId11"/>
    <p:sldId id="354" r:id="rId12"/>
    <p:sldId id="397" r:id="rId13"/>
    <p:sldId id="356" r:id="rId14"/>
    <p:sldId id="355" r:id="rId15"/>
    <p:sldId id="357" r:id="rId16"/>
    <p:sldId id="398" r:id="rId17"/>
    <p:sldId id="353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1" r:id="rId31"/>
    <p:sldId id="370" r:id="rId32"/>
    <p:sldId id="372" r:id="rId33"/>
    <p:sldId id="396" r:id="rId34"/>
    <p:sldId id="399" r:id="rId35"/>
    <p:sldId id="400" r:id="rId36"/>
    <p:sldId id="395" r:id="rId37"/>
    <p:sldId id="373" r:id="rId38"/>
    <p:sldId id="374" r:id="rId39"/>
    <p:sldId id="386" r:id="rId40"/>
    <p:sldId id="375" r:id="rId41"/>
    <p:sldId id="376" r:id="rId42"/>
    <p:sldId id="377" r:id="rId43"/>
    <p:sldId id="387" r:id="rId44"/>
    <p:sldId id="378" r:id="rId45"/>
    <p:sldId id="379" r:id="rId46"/>
    <p:sldId id="380" r:id="rId47"/>
    <p:sldId id="381" r:id="rId48"/>
    <p:sldId id="388" r:id="rId49"/>
    <p:sldId id="382" r:id="rId50"/>
    <p:sldId id="383" r:id="rId51"/>
    <p:sldId id="385" r:id="rId52"/>
    <p:sldId id="384" r:id="rId53"/>
    <p:sldId id="389" r:id="rId54"/>
    <p:sldId id="390" r:id="rId55"/>
    <p:sldId id="391" r:id="rId56"/>
    <p:sldId id="392" r:id="rId57"/>
    <p:sldId id="402" r:id="rId58"/>
    <p:sldId id="393" r:id="rId59"/>
    <p:sldId id="404" r:id="rId60"/>
    <p:sldId id="401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675F8"/>
    <a:srgbClr val="FB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1" autoAdjust="0"/>
    <p:restoredTop sz="89316" autoAdjust="0"/>
  </p:normalViewPr>
  <p:slideViewPr>
    <p:cSldViewPr>
      <p:cViewPr varScale="1">
        <p:scale>
          <a:sx n="85" d="100"/>
          <a:sy n="85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9508-24BE-4A5E-89E1-37AF65DD37C6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6815-0D95-47C5-9249-8299F627C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is develops a list of eight properties of </a:t>
            </a:r>
            <a:r>
              <a:rPr lang="en-US" baseline="0" dirty="0" smtClean="0"/>
              <a:t>Fourier Transforms.  These properties are really useful in understanding power spectral density.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discrete world, we have been using two different symbols,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baseline="0" dirty="0" smtClean="0"/>
              <a:t>, for the time series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baseline="0" dirty="0" smtClean="0"/>
              <a:t>and its Fourier coefficients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In the continuous world, the same symbol, d, is used for both, except that symbol for the Fourier transform gets a tilde.</a:t>
            </a:r>
          </a:p>
          <a:p>
            <a:r>
              <a:rPr lang="en-US" baseline="0" dirty="0" smtClean="0"/>
              <a:t>Some authors even go so far as omitting the tilde, and rely on the argument t or </a:t>
            </a:r>
            <a:r>
              <a:rPr lang="el-GR" baseline="0" dirty="0" smtClean="0">
                <a:latin typeface="Cambria Math"/>
                <a:ea typeface="Cambria Math"/>
              </a:rPr>
              <a:t>ω</a:t>
            </a:r>
            <a:r>
              <a:rPr lang="en-US" baseline="0" dirty="0" smtClean="0"/>
              <a:t>, to distinguish the function from its Fourier Transform.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that the</a:t>
            </a:r>
            <a:r>
              <a:rPr lang="en-US" baseline="0" dirty="0" smtClean="0"/>
              <a:t> two functions are different.</a:t>
            </a:r>
          </a:p>
          <a:p>
            <a:r>
              <a:rPr lang="en-US" baseline="0" dirty="0" smtClean="0"/>
              <a:t>The power spectral density is computed exactly as in the discrete case, by taking the square of the absolute value of the Fourier Transform.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says that the original function is built up by adding together an infinite number of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cosines, of every possible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called Riemann's approximation to the integral.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will be used to show that the Fourier Transform turns into the Discrete Fourier Transform</a:t>
            </a:r>
          </a:p>
          <a:p>
            <a:r>
              <a:rPr lang="en-US" baseline="0" dirty="0" smtClean="0"/>
              <a:t>when the integral is approximated by a summation.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point</a:t>
            </a:r>
            <a:r>
              <a:rPr lang="en-US" baseline="0" dirty="0" smtClean="0"/>
              <a:t> here is that the Fourier Transform turns into a Discrete Fourier Transform when the</a:t>
            </a:r>
          </a:p>
          <a:p>
            <a:r>
              <a:rPr lang="en-US" baseline="0" dirty="0" smtClean="0"/>
              <a:t>integral is approximated by a summation.  In order for the sum to have a finite number of terms,</a:t>
            </a:r>
          </a:p>
          <a:p>
            <a:r>
              <a:rPr lang="en-US" baseline="0" dirty="0" smtClean="0"/>
              <a:t>the function d(t) must assumed to be zero outside of some finite interval, so that the time </a:t>
            </a:r>
            <a:r>
              <a:rPr lang="en-US" baseline="0" dirty="0" err="1" smtClean="0"/>
              <a:t>sereies</a:t>
            </a:r>
            <a:endParaRPr lang="en-US" baseline="0" dirty="0" smtClean="0"/>
          </a:p>
          <a:p>
            <a:r>
              <a:rPr lang="en-US" baseline="0" dirty="0" smtClean="0"/>
              <a:t>is of finite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to remember to put</a:t>
            </a:r>
            <a:r>
              <a:rPr lang="en-US" baseline="0" dirty="0" smtClean="0"/>
              <a:t> in the factor of </a:t>
            </a:r>
            <a:r>
              <a:rPr lang="el-GR" baseline="0" dirty="0" smtClean="0">
                <a:latin typeface="Cambria Math"/>
                <a:ea typeface="Cambria Math"/>
              </a:rPr>
              <a:t>Δ</a:t>
            </a:r>
            <a:r>
              <a:rPr lang="en-US" baseline="0" dirty="0" smtClean="0">
                <a:latin typeface="Cambria Math"/>
                <a:ea typeface="Cambria Math"/>
              </a:rPr>
              <a:t>t when you compare the DFT, computed say with </a:t>
            </a:r>
            <a:r>
              <a:rPr lang="en-US" baseline="0" dirty="0" err="1" smtClean="0">
                <a:latin typeface="Cambria Math"/>
                <a:ea typeface="Cambria Math"/>
              </a:rPr>
              <a:t>MatLab</a:t>
            </a:r>
            <a:r>
              <a:rPr lang="en-US" baseline="0" dirty="0" smtClean="0">
                <a:latin typeface="Cambria Math"/>
                <a:ea typeface="Cambria Math"/>
              </a:rPr>
              <a:t>,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to the formula for a Fourier Transform, taken say from a textbook.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both cases, the something that varies with time is represented as the sum of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whole point of this part of the lecture has been to show that the continuous Fourier Transform and the</a:t>
            </a:r>
          </a:p>
          <a:p>
            <a:r>
              <a:rPr lang="en-US" baseline="0" dirty="0" smtClean="0"/>
              <a:t>Discrete Fourier Transform are essentially the same.  Now we are in the position to derive results for the FT</a:t>
            </a:r>
          </a:p>
          <a:p>
            <a:r>
              <a:rPr lang="en-US" baseline="0" dirty="0" smtClean="0"/>
              <a:t>that carry over to the DFT.  They would be much more difficult to  demonstrate using the DFT, because summations</a:t>
            </a:r>
          </a:p>
          <a:p>
            <a:r>
              <a:rPr lang="en-US" baseline="0" dirty="0" smtClean="0"/>
              <a:t>are more difficult to manipulate than are integrals.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perhaps the most important of the seven properties in today’s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procedure</a:t>
            </a:r>
            <a:r>
              <a:rPr lang="en-US" baseline="0" dirty="0" smtClean="0"/>
              <a:t> of writing the complex exponential as the sum of its real and imaginary parts,</a:t>
            </a:r>
          </a:p>
          <a:p>
            <a:r>
              <a:rPr lang="en-US" baseline="0" dirty="0" smtClean="0"/>
              <a:t>and then integrating each, is a standard way of approaching Fourier integrals, as is the use of</a:t>
            </a:r>
          </a:p>
          <a:p>
            <a:r>
              <a:rPr lang="en-US" baseline="0" dirty="0" smtClean="0"/>
              <a:t>symmetry.  In the case of the real part, both exp() and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() are symmetric about the origin,</a:t>
            </a:r>
          </a:p>
          <a:p>
            <a:r>
              <a:rPr lang="en-US" baseline="0" dirty="0" smtClean="0"/>
              <a:t>so their product is symmetric and the integral is non-zero.  In the case of the imaginary part</a:t>
            </a:r>
          </a:p>
          <a:p>
            <a:r>
              <a:rPr lang="en-US" baseline="0" dirty="0" smtClean="0"/>
              <a:t>exp() is symmetric but sin() is </a:t>
            </a:r>
            <a:r>
              <a:rPr lang="en-US" baseline="0" dirty="0" err="1" smtClean="0"/>
              <a:t>antisymmetric</a:t>
            </a:r>
            <a:r>
              <a:rPr lang="en-US" baseline="0" dirty="0" smtClean="0"/>
              <a:t>, so their product is </a:t>
            </a:r>
            <a:r>
              <a:rPr lang="en-US" baseline="0" dirty="0" err="1" smtClean="0"/>
              <a:t>antisymmetric</a:t>
            </a:r>
            <a:r>
              <a:rPr lang="en-US" baseline="0" dirty="0" smtClean="0"/>
              <a:t> and the integral</a:t>
            </a:r>
          </a:p>
          <a:p>
            <a:r>
              <a:rPr lang="en-US" baseline="0" dirty="0" smtClean="0"/>
              <a:t>is zero. In the first integral, the integral from minus infinity to zero is equal to the integral from zero</a:t>
            </a:r>
          </a:p>
          <a:p>
            <a:r>
              <a:rPr lang="en-US" baseline="0" dirty="0" smtClean="0"/>
              <a:t>to infinity, so the complete integral can be replaced with 2 times the integral from 0 to infinity.  In</a:t>
            </a:r>
          </a:p>
          <a:p>
            <a:r>
              <a:rPr lang="en-US" baseline="0" dirty="0" smtClean="0"/>
              <a:t>the second integral, the integral from minus infinity to zero is the negative of the integral from zero</a:t>
            </a:r>
          </a:p>
          <a:p>
            <a:r>
              <a:rPr lang="en-US" baseline="0" dirty="0" smtClean="0"/>
              <a:t>to infinity, so the two halves cancel and the total integral is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general result holds even when the time series is not exactly a Normal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A)</a:t>
            </a:r>
            <a:r>
              <a:rPr lang="en-US" baseline="0" dirty="0" smtClean="0"/>
              <a:t> A series of time series, each consisting of a single Normal curve.  B) Their power spectral densities.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implication of this property is that a data glitch, such</a:t>
            </a:r>
            <a:r>
              <a:rPr lang="en-US" baseline="0" dirty="0" smtClean="0"/>
              <a:t> as the “cold spikes” in the Black Rock Forest temperature data set,</a:t>
            </a:r>
          </a:p>
          <a:p>
            <a:r>
              <a:rPr lang="en-US" baseline="0" dirty="0" smtClean="0"/>
              <a:t>create noise in the power spectral density that affects a broad range of frequencies.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depiction</a:t>
            </a:r>
            <a:r>
              <a:rPr lang="en-US" baseline="0" dirty="0" smtClean="0"/>
              <a:t> only symbolic.  The function is infinitely high and infinitesimally narrow.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just replacing f(t) with f(t</a:t>
            </a:r>
            <a:r>
              <a:rPr lang="en-US" baseline="-25000" dirty="0" smtClean="0"/>
              <a:t>0</a:t>
            </a:r>
            <a:r>
              <a:rPr lang="en-US" baseline="0" dirty="0" smtClean="0"/>
              <a:t>), as justified (in a hand waving way), in the previous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result</a:t>
            </a:r>
            <a:r>
              <a:rPr lang="en-US" baseline="0" dirty="0" smtClean="0"/>
              <a:t> carries over to time series that a merely “rough”, in the sense of containing many sharp</a:t>
            </a:r>
          </a:p>
          <a:p>
            <a:r>
              <a:rPr lang="en-US" baseline="0" dirty="0" smtClean="0"/>
              <a:t>features.  They have a power spectral density that contains both low and high frequencies, in roughly</a:t>
            </a:r>
          </a:p>
          <a:p>
            <a:r>
              <a:rPr lang="en-US" baseline="0" dirty="0" smtClean="0"/>
              <a:t>equal proportions.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Example,</a:t>
            </a:r>
            <a:r>
              <a:rPr lang="en-US" baseline="0" dirty="0" smtClean="0"/>
              <a:t> using </a:t>
            </a:r>
            <a:r>
              <a:rPr lang="en-US" baseline="0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tends to forget that a cosine with frequency 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 has not one spectral peak, but two, at</a:t>
            </a:r>
            <a:r>
              <a:rPr lang="en-US" baseline="0" dirty="0" smtClean="0"/>
              <a:t> -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baseline="0" dirty="0" smtClean="0"/>
              <a:t>and 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result.  To demonstrate it, plug it into the Inverse Fourier Transform.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lecture really does nothing else.  Most of the properties covered here are extremely useful.</a:t>
            </a:r>
          </a:p>
          <a:p>
            <a:r>
              <a:rPr lang="en-US" baseline="0" dirty="0" smtClean="0"/>
              <a:t>They will be applied time and time again in </a:t>
            </a:r>
            <a:r>
              <a:rPr lang="en-US" baseline="0" smtClean="0"/>
              <a:t>subsequent lectures.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Mention that you can treat +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baseline="0" dirty="0" smtClean="0"/>
              <a:t> (in the second term) as –(–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baseline="0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is,</a:t>
            </a:r>
            <a:r>
              <a:rPr lang="en-US" baseline="0" dirty="0" smtClean="0"/>
              <a:t> or course, the original reason why Fourier Transforms were introduced: to discover periodicities.</a:t>
            </a:r>
          </a:p>
          <a:p>
            <a:r>
              <a:rPr lang="en-US" baseline="0" dirty="0" smtClean="0"/>
              <a:t>A sinusoidal time series has a Fourier Transform containing spikes, and spikes are fairly easy to spot,</a:t>
            </a:r>
          </a:p>
          <a:p>
            <a:r>
              <a:rPr lang="en-US" baseline="0" dirty="0" smtClean="0"/>
              <a:t>even in noisy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demonstration</a:t>
            </a:r>
            <a:r>
              <a:rPr lang="en-US" baseline="0" dirty="0" smtClean="0"/>
              <a:t> is the easiest of the eight.   If you have a class with minimal mathematical background, you might do this one and skip over the ones that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practice,</a:t>
            </a:r>
            <a:r>
              <a:rPr lang="en-US" baseline="0" dirty="0" smtClean="0"/>
              <a:t> one often subtracts out the mean of a time series before computing the Fourier Transform.</a:t>
            </a:r>
          </a:p>
          <a:p>
            <a:r>
              <a:rPr lang="en-US" baseline="0" dirty="0" smtClean="0"/>
              <a:t>Otherwise, the spike at zero frequency dominates a plot.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the </a:t>
            </a:r>
            <a:r>
              <a:rPr lang="en-US" dirty="0" err="1" smtClean="0"/>
              <a:t>fft</a:t>
            </a:r>
            <a:r>
              <a:rPr lang="en-US" dirty="0" smtClean="0"/>
              <a:t>()</a:t>
            </a:r>
            <a:r>
              <a:rPr lang="en-US" baseline="0" dirty="0" smtClean="0"/>
              <a:t> function computes the Discrete Fourier Transform of a time series,</a:t>
            </a:r>
          </a:p>
          <a:p>
            <a:r>
              <a:rPr lang="en-US" baseline="0" dirty="0" smtClean="0"/>
              <a:t>and that the </a:t>
            </a:r>
            <a:r>
              <a:rPr lang="en-US" baseline="0" dirty="0" err="1" smtClean="0"/>
              <a:t>ifft</a:t>
            </a:r>
            <a:r>
              <a:rPr lang="en-US" baseline="0" dirty="0" smtClean="0"/>
              <a:t>() function computes the a time series given its Discrete Fourier Transform.</a:t>
            </a:r>
          </a:p>
          <a:p>
            <a:r>
              <a:rPr lang="en-US" baseline="0" dirty="0" smtClean="0"/>
              <a:t>The command </a:t>
            </a:r>
            <a:r>
              <a:rPr lang="en-US" baseline="0" dirty="0" err="1" smtClean="0"/>
              <a:t>ifft</a:t>
            </a:r>
            <a:r>
              <a:rPr lang="en-US" baseline="0" dirty="0" smtClean="0"/>
              <a:t>(</a:t>
            </a:r>
            <a:r>
              <a:rPr lang="en-US" baseline="0" dirty="0" err="1" smtClean="0"/>
              <a:t>fft</a:t>
            </a:r>
            <a:r>
              <a:rPr lang="en-US" baseline="0" dirty="0" smtClean="0"/>
              <a:t>(d)) returns the original time series (more of less).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consequences of this rule is that the power</a:t>
            </a:r>
            <a:r>
              <a:rPr lang="en-US" baseline="0" dirty="0" smtClean="0"/>
              <a:t> spectral density of a times series</a:t>
            </a:r>
          </a:p>
          <a:p>
            <a:r>
              <a:rPr lang="en-US" baseline="0" dirty="0" smtClean="0"/>
              <a:t>is not sensitive to a time shift, since the absolute value of exp(-</a:t>
            </a:r>
            <a:r>
              <a:rPr lang="en-US" baseline="0" dirty="0" err="1" smtClean="0"/>
              <a:t>i</a:t>
            </a:r>
            <a:r>
              <a:rPr lang="el-GR" baseline="0" dirty="0" smtClean="0">
                <a:latin typeface="Cambria Math"/>
                <a:ea typeface="Cambria Math"/>
              </a:rPr>
              <a:t>ω</a:t>
            </a:r>
            <a:r>
              <a:rPr lang="en-US" baseline="0" dirty="0" smtClean="0"/>
              <a:t>t</a:t>
            </a:r>
            <a:r>
              <a:rPr lang="en-US" baseline="-25000" dirty="0" smtClean="0"/>
              <a:t>0</a:t>
            </a:r>
            <a:r>
              <a:rPr lang="en-US" baseline="0" dirty="0" smtClean="0"/>
              <a:t>) is 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demonstration</a:t>
            </a:r>
            <a:r>
              <a:rPr lang="en-US" baseline="0" dirty="0" smtClean="0"/>
              <a:t> is not especially important, but if you want to be sure the class understands it,</a:t>
            </a:r>
          </a:p>
          <a:p>
            <a:r>
              <a:rPr lang="en-US" baseline="0" dirty="0" smtClean="0"/>
              <a:t>do it step-by-step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are using the default value of “</a:t>
            </a:r>
            <a:r>
              <a:rPr lang="en-US" baseline="0" dirty="0" err="1" smtClean="0"/>
              <a:t>i</a:t>
            </a:r>
            <a:r>
              <a:rPr lang="en-US" baseline="0" dirty="0" smtClean="0"/>
              <a:t>”.  </a:t>
            </a:r>
            <a:r>
              <a:rPr lang="en-US" baseline="0" dirty="0" err="1" smtClean="0"/>
              <a:t>Heopefully</a:t>
            </a:r>
            <a:r>
              <a:rPr lang="en-US" baseline="0" dirty="0" smtClean="0"/>
              <a:t>, we did not reset it to something else, elsewhere in the </a:t>
            </a:r>
            <a:r>
              <a:rPr lang="en-US" baseline="0" dirty="0" err="1" smtClean="0"/>
              <a:t>scrrpt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the class of the original idea, a linear model in which the time series is composed only of a sum of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cosines.</a:t>
            </a:r>
          </a:p>
          <a:p>
            <a:r>
              <a:rPr lang="en-US" baseline="0" dirty="0" smtClean="0"/>
              <a:t>The coefficients C give the amplitudes of the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would not ordinarily use Fourier Transforms to differentiate or integrate functions,</a:t>
            </a:r>
          </a:p>
          <a:p>
            <a:r>
              <a:rPr lang="en-US" baseline="0" dirty="0" smtClean="0"/>
              <a:t>since they are slower than other methods (finite differences, Riemann summation).</a:t>
            </a:r>
          </a:p>
          <a:p>
            <a:r>
              <a:rPr lang="en-US" baseline="0" dirty="0" smtClean="0"/>
              <a:t>The exception is when its necessary to take the Fourier Transform for some other reason,</a:t>
            </a:r>
          </a:p>
          <a:p>
            <a:r>
              <a:rPr lang="en-US" baseline="0" dirty="0" smtClean="0"/>
              <a:t>in which case using this method required little overhead.  For example, if we measured</a:t>
            </a:r>
          </a:p>
          <a:p>
            <a:r>
              <a:rPr lang="en-US" baseline="0" dirty="0" smtClean="0"/>
              <a:t>the velocity of an object, but really wanted to plot the power spectral density of its acceleration,</a:t>
            </a:r>
          </a:p>
          <a:p>
            <a:r>
              <a:rPr lang="en-US" baseline="0" dirty="0" smtClean="0"/>
              <a:t>then </a:t>
            </a:r>
            <a:r>
              <a:rPr lang="en-US" baseline="0" dirty="0" err="1" smtClean="0"/>
              <a:t>differenting</a:t>
            </a:r>
            <a:r>
              <a:rPr lang="en-US" baseline="0" dirty="0" smtClean="0"/>
              <a:t> by multiplying by (</a:t>
            </a:r>
            <a:r>
              <a:rPr lang="en-US" baseline="0" dirty="0" err="1" smtClean="0"/>
              <a:t>i</a:t>
            </a:r>
            <a:r>
              <a:rPr lang="el-GR" baseline="0" dirty="0" smtClean="0">
                <a:latin typeface="Cambria Math"/>
                <a:ea typeface="Cambria Math"/>
              </a:rPr>
              <a:t>ω</a:t>
            </a:r>
            <a:r>
              <a:rPr lang="en-US" baseline="0" dirty="0" smtClean="0"/>
              <a:t>) would be preferred.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result will be very important later in the course.</a:t>
            </a:r>
          </a:p>
          <a:p>
            <a:r>
              <a:rPr lang="en-US" baseline="0" dirty="0" smtClean="0"/>
              <a:t>You either introduce it here, where it sort of fits as one of many properties of Fourier Transforms,</a:t>
            </a:r>
          </a:p>
          <a:p>
            <a:r>
              <a:rPr lang="en-US" baseline="0" dirty="0" smtClean="0"/>
              <a:t>or introduce it a few lectures from now, when its really needed.</a:t>
            </a:r>
          </a:p>
          <a:p>
            <a:r>
              <a:rPr lang="en-US" baseline="0" dirty="0" smtClean="0"/>
              <a:t>If your students are finding this material difficult, you should put it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Typically,</a:t>
            </a:r>
            <a:r>
              <a:rPr lang="en-US" baseline="0" dirty="0" smtClean="0"/>
              <a:t> few, if any, students will have heard of this operation, important though it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are treating the convolution just as a “mathematical formula” without introducing its</a:t>
            </a:r>
          </a:p>
          <a:p>
            <a:r>
              <a:rPr lang="en-US" baseline="0" dirty="0" smtClean="0"/>
              <a:t>meaning.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Explained on next slide.  Here,</a:t>
            </a:r>
            <a:r>
              <a:rPr lang="en-US" baseline="0" dirty="0" smtClean="0"/>
              <a:t> just point out the first line is the Fourier Transform of the convolution,</a:t>
            </a:r>
          </a:p>
          <a:p>
            <a:r>
              <a:rPr lang="en-US" baseline="0" dirty="0" smtClean="0"/>
              <a:t>and the last term of the last line is the product of their transforms.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 the class the coefficients C are </a:t>
            </a:r>
            <a:r>
              <a:rPr lang="en-US" baseline="0" dirty="0" smtClean="0"/>
              <a:t>computed by the above sum.</a:t>
            </a:r>
          </a:p>
          <a:p>
            <a:r>
              <a:rPr lang="en-US" baseline="0" dirty="0" smtClean="0"/>
              <a:t>One of the uses of the C’s are to compute the power spectral density, the amplitude of the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 of a particular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sketch of a</a:t>
            </a:r>
            <a:r>
              <a:rPr lang="en-US" baseline="0" dirty="0" smtClean="0"/>
              <a:t> time series.  It suggests that there is an underlying smooth function that</a:t>
            </a:r>
          </a:p>
          <a:p>
            <a:r>
              <a:rPr lang="en-US" baseline="0" dirty="0" smtClean="0"/>
              <a:t>connects the dots.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the continuous</a:t>
            </a:r>
            <a:r>
              <a:rPr lang="en-US" baseline="0" dirty="0" smtClean="0"/>
              <a:t>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that in both cases,</a:t>
            </a:r>
            <a:r>
              <a:rPr lang="en-US" baseline="0" dirty="0" smtClean="0"/>
              <a:t> d is being represented by a “sum” of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cosines.  The only difference</a:t>
            </a:r>
          </a:p>
          <a:p>
            <a:r>
              <a:rPr lang="en-US" baseline="0" dirty="0" smtClean="0"/>
              <a:t>is that you need an infinite number of frequencies to represent a continuous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20BD-B3D7-4A0E-9468-93AFECDD4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29CB-39EE-47A4-8CC5-DCBF37875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134A-8F76-4C03-BA62-3ACEEEEDF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A4393-D40A-4B88-A5C0-622375FE4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A6B4-CE3D-49BD-BF8B-0A4ECBD7A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FB44-39AB-445E-B79E-032D2A1A4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6C68-F3D8-4C1D-A04F-6A6D22B86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3F438-0A42-41D1-9FF0-2F4AC993F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9D787-BBF1-46D7-9780-89C21EFDB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9168-C92C-41F3-9272-2F610AE52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6AB47-97AE-43D5-BFC3-BEE2ADED2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294E5-053E-48FE-8A1D-79238EBFFB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11: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Lessons Learned from the Fourier Transform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841" t="67568" r="49411" b="16216"/>
          <a:stretch>
            <a:fillRect/>
          </a:stretch>
        </p:blipFill>
        <p:spPr bwMode="auto">
          <a:xfrm>
            <a:off x="1371600" y="1524000"/>
            <a:ext cx="62484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45720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note the use of the tilde to distinguish 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Fourier Transform from the function itself.  The two functions are different!</a:t>
            </a:r>
            <a:endParaRPr lang="en-US" sz="3200" kern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990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Fourier Transform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1790700" y="1562100"/>
            <a:ext cx="381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841" t="67568" r="49411" b="16216"/>
          <a:stretch>
            <a:fillRect/>
          </a:stretch>
        </p:blipFill>
        <p:spPr bwMode="auto">
          <a:xfrm>
            <a:off x="1371600" y="1295400"/>
            <a:ext cx="62484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/>
        </p:nvSpPr>
        <p:spPr>
          <a:xfrm>
            <a:off x="4343400" y="2275820"/>
            <a:ext cx="100289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72362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time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72362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frequency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990600" y="2199620"/>
            <a:ext cx="91440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Fourier Transform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5458691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power spectral density =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3749" t="67568" r="79949" b="16216"/>
          <a:stretch>
            <a:fillRect/>
          </a:stretch>
        </p:blipFill>
        <p:spPr bwMode="auto">
          <a:xfrm>
            <a:off x="6400800" y="5077691"/>
            <a:ext cx="9906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rot="5400000">
            <a:off x="6057900" y="5801591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124699" y="5801591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34942" y="523009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en-US" sz="28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4343400" y="3286780"/>
            <a:ext cx="100289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49631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time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886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frequency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30558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inverse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Fourier Transform 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1040" t="44437" r="46624" b="38873"/>
          <a:stretch>
            <a:fillRect/>
          </a:stretch>
        </p:blipFill>
        <p:spPr bwMode="auto">
          <a:xfrm>
            <a:off x="1295400" y="2219980"/>
            <a:ext cx="5943600" cy="15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 flipH="1">
            <a:off x="838200" y="3439180"/>
            <a:ext cx="91440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2981980"/>
            <a:ext cx="12858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0725" y="2981980"/>
            <a:ext cx="12858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8762" y="4000500"/>
            <a:ext cx="476251" cy="48577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524000" y="23622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1813283" y="4689832"/>
            <a:ext cx="392533" cy="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4688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022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356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690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024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358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692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026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7360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9000" y="41910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4572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recall that an integral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can be approximated by a summation</a:t>
            </a: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14539" y="2590800"/>
            <a:ext cx="509585" cy="189547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19363" y="2819400"/>
            <a:ext cx="519119" cy="1676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38514" y="3657600"/>
            <a:ext cx="519119" cy="83820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81480" y="4308987"/>
            <a:ext cx="519119" cy="18204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29081" y="4367981"/>
            <a:ext cx="519119" cy="1230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48200" y="4249994"/>
            <a:ext cx="519119" cy="2410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95881" y="4058266"/>
            <a:ext cx="519119" cy="43276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29281" y="3822290"/>
            <a:ext cx="519119" cy="6687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62681" y="3999272"/>
            <a:ext cx="519119" cy="4917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521542" y="2438401"/>
            <a:ext cx="5260258" cy="2057400"/>
          </a:xfrm>
          <a:custGeom>
            <a:avLst/>
            <a:gdLst>
              <a:gd name="connsiteX0" fmla="*/ 0 w 5545393"/>
              <a:gd name="connsiteY0" fmla="*/ 1555955 h 2008239"/>
              <a:gd name="connsiteX1" fmla="*/ 294968 w 5545393"/>
              <a:gd name="connsiteY1" fmla="*/ 390833 h 2008239"/>
              <a:gd name="connsiteX2" fmla="*/ 811161 w 5545393"/>
              <a:gd name="connsiteY2" fmla="*/ 95865 h 2008239"/>
              <a:gd name="connsiteX3" fmla="*/ 1401097 w 5545393"/>
              <a:gd name="connsiteY3" fmla="*/ 966020 h 2008239"/>
              <a:gd name="connsiteX4" fmla="*/ 2153264 w 5545393"/>
              <a:gd name="connsiteY4" fmla="*/ 1880420 h 2008239"/>
              <a:gd name="connsiteX5" fmla="*/ 3362632 w 5545393"/>
              <a:gd name="connsiteY5" fmla="*/ 1732936 h 2008239"/>
              <a:gd name="connsiteX6" fmla="*/ 4114800 w 5545393"/>
              <a:gd name="connsiteY6" fmla="*/ 1393723 h 2008239"/>
              <a:gd name="connsiteX7" fmla="*/ 4822723 w 5545393"/>
              <a:gd name="connsiteY7" fmla="*/ 1378975 h 2008239"/>
              <a:gd name="connsiteX8" fmla="*/ 5545393 w 5545393"/>
              <a:gd name="connsiteY8" fmla="*/ 1511710 h 2008239"/>
              <a:gd name="connsiteX0" fmla="*/ 0 w 5260258"/>
              <a:gd name="connsiteY0" fmla="*/ 1555955 h 2057400"/>
              <a:gd name="connsiteX1" fmla="*/ 294968 w 5260258"/>
              <a:gd name="connsiteY1" fmla="*/ 390833 h 2057400"/>
              <a:gd name="connsiteX2" fmla="*/ 811161 w 5260258"/>
              <a:gd name="connsiteY2" fmla="*/ 95865 h 2057400"/>
              <a:gd name="connsiteX3" fmla="*/ 1401097 w 5260258"/>
              <a:gd name="connsiteY3" fmla="*/ 966020 h 2057400"/>
              <a:gd name="connsiteX4" fmla="*/ 2153264 w 5260258"/>
              <a:gd name="connsiteY4" fmla="*/ 1880420 h 2057400"/>
              <a:gd name="connsiteX5" fmla="*/ 3362632 w 5260258"/>
              <a:gd name="connsiteY5" fmla="*/ 1732936 h 2057400"/>
              <a:gd name="connsiteX6" fmla="*/ 4114800 w 5260258"/>
              <a:gd name="connsiteY6" fmla="*/ 1393723 h 2057400"/>
              <a:gd name="connsiteX7" fmla="*/ 4822723 w 5260258"/>
              <a:gd name="connsiteY7" fmla="*/ 1378975 h 2057400"/>
              <a:gd name="connsiteX8" fmla="*/ 5260258 w 5260258"/>
              <a:gd name="connsiteY8" fmla="*/ 2057400 h 2057400"/>
              <a:gd name="connsiteX0" fmla="*/ 0 w 5260258"/>
              <a:gd name="connsiteY0" fmla="*/ 1555955 h 2057400"/>
              <a:gd name="connsiteX1" fmla="*/ 294968 w 5260258"/>
              <a:gd name="connsiteY1" fmla="*/ 390833 h 2057400"/>
              <a:gd name="connsiteX2" fmla="*/ 811161 w 5260258"/>
              <a:gd name="connsiteY2" fmla="*/ 95865 h 2057400"/>
              <a:gd name="connsiteX3" fmla="*/ 1401097 w 5260258"/>
              <a:gd name="connsiteY3" fmla="*/ 966020 h 2057400"/>
              <a:gd name="connsiteX4" fmla="*/ 2153264 w 5260258"/>
              <a:gd name="connsiteY4" fmla="*/ 1880420 h 2057400"/>
              <a:gd name="connsiteX5" fmla="*/ 3362632 w 5260258"/>
              <a:gd name="connsiteY5" fmla="*/ 1732936 h 2057400"/>
              <a:gd name="connsiteX6" fmla="*/ 4114800 w 5260258"/>
              <a:gd name="connsiteY6" fmla="*/ 1393723 h 2057400"/>
              <a:gd name="connsiteX7" fmla="*/ 4726858 w 5260258"/>
              <a:gd name="connsiteY7" fmla="*/ 1523999 h 2057400"/>
              <a:gd name="connsiteX8" fmla="*/ 5260258 w 5260258"/>
              <a:gd name="connsiteY8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258" h="2057400">
                <a:moveTo>
                  <a:pt x="0" y="1555955"/>
                </a:moveTo>
                <a:cubicBezTo>
                  <a:pt x="79887" y="1095068"/>
                  <a:pt x="159775" y="634181"/>
                  <a:pt x="294968" y="390833"/>
                </a:cubicBezTo>
                <a:cubicBezTo>
                  <a:pt x="430161" y="147485"/>
                  <a:pt x="626806" y="0"/>
                  <a:pt x="811161" y="95865"/>
                </a:cubicBezTo>
                <a:cubicBezTo>
                  <a:pt x="995516" y="191730"/>
                  <a:pt x="1177413" y="668594"/>
                  <a:pt x="1401097" y="966020"/>
                </a:cubicBezTo>
                <a:cubicBezTo>
                  <a:pt x="1624781" y="1263446"/>
                  <a:pt x="1826342" y="1752601"/>
                  <a:pt x="2153264" y="1880420"/>
                </a:cubicBezTo>
                <a:cubicBezTo>
                  <a:pt x="2480186" y="2008239"/>
                  <a:pt x="3035709" y="1814052"/>
                  <a:pt x="3362632" y="1732936"/>
                </a:cubicBezTo>
                <a:cubicBezTo>
                  <a:pt x="3689555" y="1651820"/>
                  <a:pt x="3887429" y="1428546"/>
                  <a:pt x="4114800" y="1393723"/>
                </a:cubicBezTo>
                <a:cubicBezTo>
                  <a:pt x="4342171" y="1358900"/>
                  <a:pt x="4535948" y="1413386"/>
                  <a:pt x="4726858" y="1523999"/>
                </a:cubicBezTo>
                <a:cubicBezTo>
                  <a:pt x="4917768" y="1634612"/>
                  <a:pt x="5018139" y="2000864"/>
                  <a:pt x="5260258" y="2057400"/>
                </a:cubicBezTo>
              </a:path>
            </a:pathLst>
          </a:cu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09600" y="5334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integral = area under curve =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kern="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area of rectangle = </a:t>
            </a:r>
            <a:r>
              <a:rPr lang="en-US" sz="2800" kern="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width </a:t>
            </a:r>
            <a:r>
              <a:rPr lang="en-US" sz="2800" kern="0" dirty="0" smtClean="0">
                <a:latin typeface="Cambria Math"/>
                <a:ea typeface="Cambria Math"/>
                <a:cs typeface="Times New Roman" pitchFamily="18" charset="0"/>
              </a:rPr>
              <a:t>×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height = </a:t>
            </a:r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 </a:t>
            </a:r>
            <a:r>
              <a:rPr lang="en-US" sz="2800" kern="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kern="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</a:t>
            </a:r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lang="en-US" sz="2800" i="1" baseline="-25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i="1" baseline="-25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0" y="1752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f(t)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81200" y="2514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1295400" y="2590800"/>
            <a:ext cx="609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1456" y="227511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</a:t>
            </a:r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2200" y="4572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 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5000" y="4648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0800" y="4648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then if we use </a:t>
            </a:r>
            <a:r>
              <a:rPr lang="en-US" sz="3200" i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rectangles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each of width </a:t>
            </a:r>
            <a:r>
              <a:rPr lang="el-GR" sz="3200" i="1" kern="0" noProof="0" dirty="0" smtClean="0"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i="1" kern="0" noProof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each of height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</a:t>
            </a:r>
            <a:r>
              <a:rPr kumimoji="0" lang="en-US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exp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(-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kumimoji="0" lang="el-GR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kumimoji="0" lang="en-US" sz="32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k</a:t>
            </a:r>
            <a:r>
              <a:rPr lang="en-US" sz="3200" i="1" kern="0" dirty="0" smtClean="0">
                <a:latin typeface="Cambria Math"/>
                <a:ea typeface="Cambria Math"/>
                <a:cs typeface="Times New Roman" pitchFamily="18" charset="0"/>
              </a:rPr>
              <a:t>)</a:t>
            </a:r>
            <a:endParaRPr lang="en-US" sz="3200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then the Fourier Transform becomes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provided that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 is “transient”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zero outside of the interval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(0,t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max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202" t="46217" r="14056" b="35076"/>
          <a:stretch>
            <a:fillRect/>
          </a:stretch>
        </p:blipFill>
        <p:spPr bwMode="auto">
          <a:xfrm>
            <a:off x="1143000" y="33528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3048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 except for a scaling factor of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3200" i="1" kern="0" dirty="0" smtClean="0"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i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 Discrete Fourier Transform is the discrete version of the Fourier Transform of a transient function,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202" t="46217" r="14056" b="35076"/>
          <a:stretch>
            <a:fillRect/>
          </a:stretch>
        </p:blipFill>
        <p:spPr bwMode="auto">
          <a:xfrm>
            <a:off x="990600" y="33528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4648200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scaling factor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 flipH="1">
            <a:off x="4419600" y="4038600"/>
            <a:ext cx="457200" cy="761999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55000" t="42916" r="6429" b="38377"/>
          <a:stretch>
            <a:fillRect/>
          </a:stretch>
        </p:blipFill>
        <p:spPr bwMode="auto">
          <a:xfrm>
            <a:off x="2971800" y="5562600"/>
            <a:ext cx="2667000" cy="83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similarly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Fourier Series is an approximation of the Inverse Fourier Transform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11040" t="44437" r="13891" b="36648"/>
          <a:stretch>
            <a:fillRect/>
          </a:stretch>
        </p:blipFill>
        <p:spPr bwMode="auto">
          <a:xfrm>
            <a:off x="0" y="24384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35052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Inverse Fourier Transform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05400" y="35052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Fourier Series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525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up to an overall scaling of </a:t>
            </a:r>
            <a:r>
              <a:rPr kumimoji="0" lang="el-GR" sz="36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Δω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841" t="67568" r="49411" b="16216"/>
          <a:stretch>
            <a:fillRect/>
          </a:stretch>
        </p:blipFill>
        <p:spPr bwMode="auto">
          <a:xfrm>
            <a:off x="1447800" y="1676400"/>
            <a:ext cx="62484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Fourier Transform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43434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in some ways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integrals are easier to work with than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summations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 Fourier Transform of a Normal curve with variance 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kern="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is a Normal curve with variance 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l-GR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3200" i="1" kern="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 =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kern="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020762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½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</a:t>
            </a:r>
            <a:endParaRPr lang="en-US" sz="32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964" t="44993" r="45811" b="39643"/>
          <a:stretch>
            <a:fillRect/>
          </a:stretch>
        </p:blipFill>
        <p:spPr bwMode="auto">
          <a:xfrm>
            <a:off x="228600" y="838200"/>
            <a:ext cx="548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192" t="44993" r="59596" b="39643"/>
          <a:stretch>
            <a:fillRect/>
          </a:stretch>
        </p:blipFill>
        <p:spPr bwMode="auto">
          <a:xfrm>
            <a:off x="381000" y="23622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90800" y="2760408"/>
            <a:ext cx="4495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) +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sin(</a:t>
            </a:r>
            <a:r>
              <a:rPr lang="el-GR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)]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5193" t="44993" r="59596" b="39643"/>
          <a:stretch>
            <a:fillRect/>
          </a:stretch>
        </p:blipFill>
        <p:spPr bwMode="auto">
          <a:xfrm>
            <a:off x="381000" y="40386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19400" y="4466304"/>
            <a:ext cx="24384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)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+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7094" t="44993" r="59596" b="39643"/>
          <a:stretch>
            <a:fillRect/>
          </a:stretch>
        </p:blipFill>
        <p:spPr bwMode="auto">
          <a:xfrm>
            <a:off x="4950552" y="4009104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089060" y="4436808"/>
            <a:ext cx="205494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sin(</a:t>
            </a:r>
            <a:r>
              <a:rPr lang="el-GR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)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2590800" y="4038600"/>
            <a:ext cx="342900" cy="3086100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586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symmetric about zero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6743700" y="4038600"/>
            <a:ext cx="342900" cy="3086100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57800" y="5867400"/>
            <a:ext cx="346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antisymmetric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about zero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integral zero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609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curve with variance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½a</a:t>
            </a:r>
            <a:r>
              <a:rPr lang="en-US" sz="28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</a:t>
            </a:r>
            <a:r>
              <a:rPr lang="el-GR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σ</a:t>
            </a:r>
            <a:r>
              <a:rPr lang="en-US" sz="28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438400" y="1066800"/>
            <a:ext cx="838200" cy="506362"/>
          </a:xfrm>
          <a:custGeom>
            <a:avLst/>
            <a:gdLst>
              <a:gd name="connsiteX0" fmla="*/ 0 w 1327354"/>
              <a:gd name="connsiteY0" fmla="*/ 353962 h 353962"/>
              <a:gd name="connsiteX1" fmla="*/ 663677 w 1327354"/>
              <a:gd name="connsiteY1" fmla="*/ 103239 h 353962"/>
              <a:gd name="connsiteX2" fmla="*/ 914400 w 1327354"/>
              <a:gd name="connsiteY2" fmla="*/ 235975 h 353962"/>
              <a:gd name="connsiteX3" fmla="*/ 1327354 w 1327354"/>
              <a:gd name="connsiteY3" fmla="*/ 0 h 3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354" h="353962">
                <a:moveTo>
                  <a:pt x="0" y="353962"/>
                </a:moveTo>
                <a:cubicBezTo>
                  <a:pt x="255638" y="238432"/>
                  <a:pt x="511277" y="122903"/>
                  <a:pt x="663677" y="103239"/>
                </a:cubicBezTo>
                <a:cubicBezTo>
                  <a:pt x="816077" y="83575"/>
                  <a:pt x="803787" y="253182"/>
                  <a:pt x="914400" y="235975"/>
                </a:cubicBezTo>
                <a:cubicBezTo>
                  <a:pt x="1025013" y="218769"/>
                  <a:pt x="1176183" y="109384"/>
                  <a:pt x="1327354" y="0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>
              <a:spcBef>
                <a:spcPts val="10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Probability and Measurement Error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 		Hypothesis testing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23 		Hypothesis Testing continued; F-Tests</a:t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24 		Confidence Limits of Spectra, Bootstraps</a:t>
            </a:r>
          </a:p>
          <a:p>
            <a:pPr>
              <a:spcBef>
                <a:spcPts val="10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buFontTx/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713" t="48651" r="19192" b="38911"/>
          <a:stretch>
            <a:fillRect/>
          </a:stretch>
        </p:blipFill>
        <p:spPr bwMode="auto">
          <a:xfrm>
            <a:off x="609600" y="7620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09800" y="2667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up in table of integrals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286000" y="1905000"/>
            <a:ext cx="457200" cy="761999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31371" t="58894" r="50090" b="28668"/>
          <a:stretch>
            <a:fillRect/>
          </a:stretch>
        </p:blipFill>
        <p:spPr bwMode="auto">
          <a:xfrm>
            <a:off x="609600" y="35814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276600" y="5410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curve with variance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2a</a:t>
            </a:r>
            <a:r>
              <a:rPr lang="en-US" sz="28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l-GR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σ</a:t>
            </a:r>
            <a:r>
              <a:rPr lang="en-US" sz="28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52800" y="4648200"/>
            <a:ext cx="457200" cy="761999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914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time series with broad features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Fourier Transform with mostly low frequencies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power spectral density with mostly low frequencies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time series with narrow features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Fourier Transform with both low and high frequencies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power spectral density with broad range of frequencies</a:t>
            </a: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81000" y="914400"/>
            <a:ext cx="8109463" cy="4652666"/>
            <a:chOff x="572370" y="1447800"/>
            <a:chExt cx="6035810" cy="31009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21496" y="4544199"/>
              <a:ext cx="218370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724799"/>
              <a:ext cx="531278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309666" y="4241067"/>
              <a:ext cx="2389932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increasing variance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-102035" y="3103184"/>
              <a:ext cx="2609850" cy="548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315952" y="2391192"/>
              <a:ext cx="1371600" cy="34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3120991" y="2825166"/>
              <a:ext cx="1371600" cy="34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frequency, f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H="1">
              <a:off x="2828566" y="3100801"/>
              <a:ext cx="2600325" cy="71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43000" y="1447800"/>
              <a:ext cx="1676400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217096" y="4544199"/>
              <a:ext cx="218370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372279" y="4241066"/>
              <a:ext cx="2145082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increasing variance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49484" y="1447800"/>
              <a:ext cx="2057400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>
              <a:off x="1047748" y="4239399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962400" y="4229873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72370" y="4106051"/>
              <a:ext cx="559148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52830" y="4081459"/>
              <a:ext cx="500059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30000" dirty="0" err="1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6357" y="1672414"/>
              <a:ext cx="445718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>
              <a:off x="1057274" y="181528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735756" y="1672414"/>
              <a:ext cx="445718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>
              <a:off x="3976673" y="181528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 Fourier Transform of a spike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is constant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304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spike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“Dirac Delta Function”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49264" r="32564" b="34672"/>
          <a:stretch>
            <a:fillRect/>
          </a:stretch>
        </p:blipFill>
        <p:spPr bwMode="auto">
          <a:xfrm>
            <a:off x="1219200" y="2819400"/>
            <a:ext cx="6705600" cy="19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43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Normal curve with infinitesimal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variance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5105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infinitely high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but always has unit area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600200" y="25146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116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450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784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6118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452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786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2120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454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788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8122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1981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(t-t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43434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depiction of spike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781300" y="3543300"/>
            <a:ext cx="2209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property of spike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6912" t="44980" r="34694" b="41098"/>
          <a:stretch>
            <a:fillRect/>
          </a:stretch>
        </p:blipFill>
        <p:spPr bwMode="auto">
          <a:xfrm>
            <a:off x="1676400" y="2743200"/>
            <a:ext cx="53926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1218406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9354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4688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022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356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690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024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358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692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026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7360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9000" y="3047206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since the spike is zero everywhere except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705100" y="2247106"/>
            <a:ext cx="2209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81400" y="335200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524000" y="1066800"/>
            <a:ext cx="5260258" cy="2057400"/>
          </a:xfrm>
          <a:custGeom>
            <a:avLst/>
            <a:gdLst>
              <a:gd name="connsiteX0" fmla="*/ 0 w 5545393"/>
              <a:gd name="connsiteY0" fmla="*/ 1555955 h 2008239"/>
              <a:gd name="connsiteX1" fmla="*/ 294968 w 5545393"/>
              <a:gd name="connsiteY1" fmla="*/ 390833 h 2008239"/>
              <a:gd name="connsiteX2" fmla="*/ 811161 w 5545393"/>
              <a:gd name="connsiteY2" fmla="*/ 95865 h 2008239"/>
              <a:gd name="connsiteX3" fmla="*/ 1401097 w 5545393"/>
              <a:gd name="connsiteY3" fmla="*/ 966020 h 2008239"/>
              <a:gd name="connsiteX4" fmla="*/ 2153264 w 5545393"/>
              <a:gd name="connsiteY4" fmla="*/ 1880420 h 2008239"/>
              <a:gd name="connsiteX5" fmla="*/ 3362632 w 5545393"/>
              <a:gd name="connsiteY5" fmla="*/ 1732936 h 2008239"/>
              <a:gd name="connsiteX6" fmla="*/ 4114800 w 5545393"/>
              <a:gd name="connsiteY6" fmla="*/ 1393723 h 2008239"/>
              <a:gd name="connsiteX7" fmla="*/ 4822723 w 5545393"/>
              <a:gd name="connsiteY7" fmla="*/ 1378975 h 2008239"/>
              <a:gd name="connsiteX8" fmla="*/ 5545393 w 5545393"/>
              <a:gd name="connsiteY8" fmla="*/ 1511710 h 2008239"/>
              <a:gd name="connsiteX0" fmla="*/ 0 w 5260258"/>
              <a:gd name="connsiteY0" fmla="*/ 1555955 h 2057400"/>
              <a:gd name="connsiteX1" fmla="*/ 294968 w 5260258"/>
              <a:gd name="connsiteY1" fmla="*/ 390833 h 2057400"/>
              <a:gd name="connsiteX2" fmla="*/ 811161 w 5260258"/>
              <a:gd name="connsiteY2" fmla="*/ 95865 h 2057400"/>
              <a:gd name="connsiteX3" fmla="*/ 1401097 w 5260258"/>
              <a:gd name="connsiteY3" fmla="*/ 966020 h 2057400"/>
              <a:gd name="connsiteX4" fmla="*/ 2153264 w 5260258"/>
              <a:gd name="connsiteY4" fmla="*/ 1880420 h 2057400"/>
              <a:gd name="connsiteX5" fmla="*/ 3362632 w 5260258"/>
              <a:gd name="connsiteY5" fmla="*/ 1732936 h 2057400"/>
              <a:gd name="connsiteX6" fmla="*/ 4114800 w 5260258"/>
              <a:gd name="connsiteY6" fmla="*/ 1393723 h 2057400"/>
              <a:gd name="connsiteX7" fmla="*/ 4822723 w 5260258"/>
              <a:gd name="connsiteY7" fmla="*/ 1378975 h 2057400"/>
              <a:gd name="connsiteX8" fmla="*/ 5260258 w 5260258"/>
              <a:gd name="connsiteY8" fmla="*/ 2057400 h 2057400"/>
              <a:gd name="connsiteX0" fmla="*/ 0 w 5260258"/>
              <a:gd name="connsiteY0" fmla="*/ 1555955 h 2057400"/>
              <a:gd name="connsiteX1" fmla="*/ 294968 w 5260258"/>
              <a:gd name="connsiteY1" fmla="*/ 390833 h 2057400"/>
              <a:gd name="connsiteX2" fmla="*/ 811161 w 5260258"/>
              <a:gd name="connsiteY2" fmla="*/ 95865 h 2057400"/>
              <a:gd name="connsiteX3" fmla="*/ 1401097 w 5260258"/>
              <a:gd name="connsiteY3" fmla="*/ 966020 h 2057400"/>
              <a:gd name="connsiteX4" fmla="*/ 2153264 w 5260258"/>
              <a:gd name="connsiteY4" fmla="*/ 1880420 h 2057400"/>
              <a:gd name="connsiteX5" fmla="*/ 3362632 w 5260258"/>
              <a:gd name="connsiteY5" fmla="*/ 1732936 h 2057400"/>
              <a:gd name="connsiteX6" fmla="*/ 4114800 w 5260258"/>
              <a:gd name="connsiteY6" fmla="*/ 1393723 h 2057400"/>
              <a:gd name="connsiteX7" fmla="*/ 4726858 w 5260258"/>
              <a:gd name="connsiteY7" fmla="*/ 1523999 h 2057400"/>
              <a:gd name="connsiteX8" fmla="*/ 5260258 w 5260258"/>
              <a:gd name="connsiteY8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258" h="2057400">
                <a:moveTo>
                  <a:pt x="0" y="1555955"/>
                </a:moveTo>
                <a:cubicBezTo>
                  <a:pt x="79887" y="1095068"/>
                  <a:pt x="159775" y="634181"/>
                  <a:pt x="294968" y="390833"/>
                </a:cubicBezTo>
                <a:cubicBezTo>
                  <a:pt x="430161" y="147485"/>
                  <a:pt x="626806" y="0"/>
                  <a:pt x="811161" y="95865"/>
                </a:cubicBezTo>
                <a:cubicBezTo>
                  <a:pt x="995516" y="191730"/>
                  <a:pt x="1177413" y="668594"/>
                  <a:pt x="1401097" y="966020"/>
                </a:cubicBezTo>
                <a:cubicBezTo>
                  <a:pt x="1624781" y="1263446"/>
                  <a:pt x="1826342" y="1752601"/>
                  <a:pt x="2153264" y="1880420"/>
                </a:cubicBezTo>
                <a:cubicBezTo>
                  <a:pt x="2480186" y="2008239"/>
                  <a:pt x="3035709" y="1814052"/>
                  <a:pt x="3362632" y="1732936"/>
                </a:cubicBezTo>
                <a:cubicBezTo>
                  <a:pt x="3689555" y="1651820"/>
                  <a:pt x="3887429" y="1428546"/>
                  <a:pt x="4114800" y="1393723"/>
                </a:cubicBezTo>
                <a:cubicBezTo>
                  <a:pt x="4342171" y="1358900"/>
                  <a:pt x="4535948" y="1413386"/>
                  <a:pt x="4726858" y="1523999"/>
                </a:cubicBezTo>
                <a:cubicBezTo>
                  <a:pt x="4917768" y="1634612"/>
                  <a:pt x="5018139" y="2000864"/>
                  <a:pt x="5260258" y="2057400"/>
                </a:cubicBezTo>
              </a:path>
            </a:pathLst>
          </a:cu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524000" y="4037806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9354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4688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0022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5356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0690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6024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1358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6692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2026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7360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39000" y="5866606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2705100" y="5066506"/>
            <a:ext cx="2209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81400" y="617140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524000" y="5791200"/>
            <a:ext cx="5715000" cy="0"/>
          </a:xfrm>
          <a:prstGeom prst="line">
            <a:avLst/>
          </a:pr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1295400" y="2971800"/>
            <a:ext cx="25146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29496" y="2684208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73740" y="5474112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486400" y="13716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this product …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5638800" y="44196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… is equivalent to this one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6912" t="44980" r="41823" b="41098"/>
          <a:stretch>
            <a:fillRect/>
          </a:stretch>
        </p:blipFill>
        <p:spPr bwMode="auto">
          <a:xfrm>
            <a:off x="304800" y="1292940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4165" t="44980" r="35003" b="41098"/>
          <a:stretch>
            <a:fillRect/>
          </a:stretch>
        </p:blipFill>
        <p:spPr bwMode="auto">
          <a:xfrm>
            <a:off x="5791200" y="3748548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6912" t="44980" r="41823" b="41098"/>
          <a:stretch>
            <a:fillRect/>
          </a:stretch>
        </p:blipFill>
        <p:spPr bwMode="auto">
          <a:xfrm>
            <a:off x="1676400" y="2512140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8578" t="50428" r="37009" b="45940"/>
          <a:stretch>
            <a:fillRect/>
          </a:stretch>
        </p:blipFill>
        <p:spPr bwMode="auto">
          <a:xfrm>
            <a:off x="4129548" y="319794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6912" t="44980" r="49848" b="41098"/>
          <a:stretch>
            <a:fillRect/>
          </a:stretch>
        </p:blipFill>
        <p:spPr bwMode="auto">
          <a:xfrm>
            <a:off x="3200400" y="3751008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8177" t="44980" r="36607" b="41098"/>
          <a:stretch>
            <a:fillRect/>
          </a:stretch>
        </p:blipFill>
        <p:spPr bwMode="auto">
          <a:xfrm>
            <a:off x="2667000" y="3733800"/>
            <a:ext cx="99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the previous result when computing the Fourier Transform of a spike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166" t="59974" r="18456" b="25033"/>
          <a:stretch>
            <a:fillRect/>
          </a:stretch>
        </p:blipFill>
        <p:spPr bwMode="auto">
          <a:xfrm>
            <a:off x="228600" y="3352800"/>
            <a:ext cx="8534400" cy="135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2209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 some of the properties of the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Discrete Fourier Transform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40386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spiky time series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 a “flat” Fourier Transform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a “flat” power spectral density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2228" y="381000"/>
            <a:ext cx="8839200" cy="5857221"/>
            <a:chOff x="1162050" y="1666101"/>
            <a:chExt cx="5200650" cy="28636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2050" y="1770876"/>
              <a:ext cx="5200650" cy="270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824624" y="4157346"/>
              <a:ext cx="426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05000" y="1666101"/>
              <a:ext cx="1676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spike function</a:t>
              </a:r>
              <a:endParaRPr lang="en-US" sz="2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1290707" y="3604369"/>
              <a:ext cx="1114291" cy="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814186" y="2886345"/>
              <a:ext cx="426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H="1">
              <a:off x="1293705" y="2334547"/>
              <a:ext cx="1103529" cy="47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905000" y="3113127"/>
              <a:ext cx="1676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its transform</a:t>
              </a:r>
              <a:endParaRPr lang="en-US" sz="2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1400" y="2990076"/>
              <a:ext cx="533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08723" y="4275429"/>
              <a:ext cx="710852" cy="191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63311" y="2123301"/>
              <a:ext cx="252608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3427" y="4273959"/>
              <a:ext cx="13716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frequency,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42760" y="2970030"/>
              <a:ext cx="13716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 t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5400" y="2351901"/>
              <a:ext cx="533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01101" y="3603367"/>
              <a:ext cx="533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d(f)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8862" y="3516537"/>
              <a:ext cx="533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^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 Fourier Transform of </a:t>
            </a:r>
            <a:r>
              <a:rPr lang="en-US" sz="3200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32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</a:t>
            </a:r>
            <a:r>
              <a:rPr lang="en-US" sz="32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is a pair of spikes at frequencies </a:t>
            </a:r>
            <a:r>
              <a:rPr lang="en-US" sz="3200" kern="0" dirty="0" smtClean="0">
                <a:latin typeface="Cambria Math"/>
                <a:ea typeface="Cambria Math"/>
                <a:cs typeface="Times New Roman" pitchFamily="18" charset="0"/>
              </a:rPr>
              <a:t>±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438"/>
            <a:ext cx="8229600" cy="1401762"/>
          </a:xfrm>
        </p:spPr>
        <p:txBody>
          <a:bodyPr/>
          <a:lstStyle/>
          <a:p>
            <a:r>
              <a:rPr lang="en-US" sz="32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b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has Fourier 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Trnsform</a:t>
            </a:r>
            <a:endParaRPr lang="en-US" sz="32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409" t="50509" r="19932" b="37706"/>
          <a:stretch>
            <a:fillRect/>
          </a:stretch>
        </p:blipFill>
        <p:spPr bwMode="auto">
          <a:xfrm>
            <a:off x="1295400" y="3352800"/>
            <a:ext cx="66947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401762"/>
          </a:xfrm>
        </p:spPr>
        <p:txBody>
          <a:bodyPr/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as is shown by inserting into the Inverse Fourier Transform</a:t>
            </a:r>
            <a:endParaRPr lang="en-US" sz="3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22079" t="38873" r="8740" b="32198"/>
          <a:stretch>
            <a:fillRect/>
          </a:stretch>
        </p:blipFill>
        <p:spPr bwMode="auto">
          <a:xfrm>
            <a:off x="304800" y="3124200"/>
            <a:ext cx="85402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40386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 oscillatory time series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 spiky Fourier Transform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a power spectral density with spectral peaks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 area under a time series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is the zero-frequency value of the Fourier Transform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333" t="62294" r="15406" b="20870"/>
          <a:stretch>
            <a:fillRect/>
          </a:stretch>
        </p:blipFill>
        <p:spPr bwMode="auto">
          <a:xfrm>
            <a:off x="228600" y="2514600"/>
            <a:ext cx="86410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37338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time series with zero mean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 a Fourier Transform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that is zero at zero frequency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fft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(d);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area = real(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(1));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last week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0" y="2514600"/>
            <a:ext cx="4648200" cy="1905000"/>
            <a:chOff x="2819400" y="1981200"/>
            <a:chExt cx="3048000" cy="1143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879" t="35594" r="61875" b="60723"/>
            <a:stretch>
              <a:fillRect/>
            </a:stretch>
          </p:blipFill>
          <p:spPr bwMode="auto">
            <a:xfrm>
              <a:off x="3852858" y="1981200"/>
              <a:ext cx="273844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000" t="31008" r="45000" b="56525"/>
            <a:stretch>
              <a:fillRect/>
            </a:stretch>
          </p:blipFill>
          <p:spPr bwMode="auto">
            <a:xfrm>
              <a:off x="2819400" y="2205038"/>
              <a:ext cx="3048000" cy="91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533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time series  =  sum of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sines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cosines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352800" y="4971144"/>
            <a:ext cx="518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remember</a:t>
            </a:r>
          </a:p>
          <a:p>
            <a:pPr lvl="0" algn="ctr"/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exp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l-GR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sz="2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+ </a:t>
            </a:r>
            <a:r>
              <a:rPr lang="en-US" sz="28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sin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 rot="901077">
            <a:off x="5038343" y="3763806"/>
            <a:ext cx="1001486" cy="1378857"/>
          </a:xfrm>
          <a:custGeom>
            <a:avLst/>
            <a:gdLst>
              <a:gd name="connsiteX0" fmla="*/ 0 w 1001486"/>
              <a:gd name="connsiteY0" fmla="*/ 0 h 1378857"/>
              <a:gd name="connsiteX1" fmla="*/ 769257 w 1001486"/>
              <a:gd name="connsiteY1" fmla="*/ 333829 h 1378857"/>
              <a:gd name="connsiteX2" fmla="*/ 566057 w 1001486"/>
              <a:gd name="connsiteY2" fmla="*/ 827315 h 1378857"/>
              <a:gd name="connsiteX3" fmla="*/ 1001486 w 1001486"/>
              <a:gd name="connsiteY3" fmla="*/ 1378857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6" h="1378857">
                <a:moveTo>
                  <a:pt x="0" y="0"/>
                </a:moveTo>
                <a:cubicBezTo>
                  <a:pt x="337457" y="97971"/>
                  <a:pt x="674914" y="195943"/>
                  <a:pt x="769257" y="333829"/>
                </a:cubicBezTo>
                <a:cubicBezTo>
                  <a:pt x="863600" y="471715"/>
                  <a:pt x="527352" y="653144"/>
                  <a:pt x="566057" y="827315"/>
                </a:cubicBezTo>
                <a:cubicBezTo>
                  <a:pt x="604762" y="1001486"/>
                  <a:pt x="803124" y="1190171"/>
                  <a:pt x="1001486" y="1378857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744028" y="3113316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 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multiplying the Fourier Transform by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exp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 -</a:t>
            </a:r>
            <a:r>
              <a:rPr lang="en-US" sz="32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3200" i="1" kern="0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delays the time series by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7098" t="41767" r="7720" b="27175"/>
          <a:stretch>
            <a:fillRect/>
          </a:stretch>
        </p:blipFill>
        <p:spPr bwMode="auto">
          <a:xfrm>
            <a:off x="0" y="83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5814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use transformation of variables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 = t - t</a:t>
            </a:r>
            <a:r>
              <a:rPr lang="en-US" sz="24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24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note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sz="24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and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400" i="1" kern="0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±∞   </a:t>
            </a:r>
            <a:r>
              <a:rPr lang="en-US" sz="2400" kern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corresponds to  </a:t>
            </a:r>
            <a:r>
              <a:rPr lang="en-US" sz="2400" i="1" kern="0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400" i="1" kern="0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±∞ </a:t>
            </a:r>
            <a:endParaRPr lang="en-US" sz="2400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00" y="914400"/>
            <a:ext cx="7505178" cy="5334000"/>
            <a:chOff x="876822" y="1295400"/>
            <a:chExt cx="5240815" cy="38482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880"/>
            <a:stretch>
              <a:fillRect/>
            </a:stretch>
          </p:blipFill>
          <p:spPr bwMode="auto">
            <a:xfrm>
              <a:off x="990600" y="1295400"/>
              <a:ext cx="5127037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428750" y="2667129"/>
              <a:ext cx="4471988" cy="190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816767" y="2007526"/>
              <a:ext cx="1323976" cy="47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429000" y="4915029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4400" y="3238629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48622" y="3190421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38400" y="1714629"/>
              <a:ext cx="2590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790575" y="3605342"/>
              <a:ext cx="1376362" cy="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476375" y="4272092"/>
              <a:ext cx="4448175" cy="47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352800" y="2857629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685800" y="2095629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647700" y="3429129"/>
              <a:ext cx="838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24200" y="4457829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7689" y="4428958"/>
              <a:ext cx="1447800" cy="377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2857629"/>
              <a:ext cx="1447800" cy="377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864200" y="1824649"/>
              <a:ext cx="585401" cy="36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591412" y="3503160"/>
              <a:ext cx="1042601" cy="36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baseline="30000" dirty="0" err="1" smtClean="0">
                  <a:latin typeface="Times New Roman" pitchFamily="18" charset="0"/>
                  <a:cs typeface="Times New Roman" pitchFamily="18" charset="0"/>
                </a:rPr>
                <a:t>shifted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t0 = t(16); 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ifft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(exp(-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*w*t0).*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fft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(d));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 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multiplying the Fourier Transform by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3200" i="1" kern="0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differentiates the time series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9938" t="53548" r="4880" b="21820"/>
          <a:stretch>
            <a:fillRect/>
          </a:stretch>
        </p:blipFill>
        <p:spPr bwMode="auto">
          <a:xfrm>
            <a:off x="0" y="2514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use integration by parts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4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assume that the times series is zero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as</a:t>
            </a:r>
            <a:r>
              <a:rPr lang="en-US" sz="24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400" i="1" kern="0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±∞</a:t>
            </a:r>
            <a:endParaRPr lang="en-US" sz="2400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938" t="53548" r="4880" b="21821"/>
          <a:stretch>
            <a:fillRect/>
          </a:stretch>
        </p:blipFill>
        <p:spPr bwMode="auto">
          <a:xfrm>
            <a:off x="0" y="2971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84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478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148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766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7724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4684" y="2993923"/>
            <a:ext cx="2327787" cy="1049593"/>
          </a:xfrm>
          <a:custGeom>
            <a:avLst/>
            <a:gdLst>
              <a:gd name="connsiteX0" fmla="*/ 619432 w 2327787"/>
              <a:gd name="connsiteY0" fmla="*/ 275303 h 1049593"/>
              <a:gd name="connsiteX1" fmla="*/ 442451 w 2327787"/>
              <a:gd name="connsiteY1" fmla="*/ 39329 h 1049593"/>
              <a:gd name="connsiteX2" fmla="*/ 250722 w 2327787"/>
              <a:gd name="connsiteY2" fmla="*/ 39329 h 1049593"/>
              <a:gd name="connsiteX3" fmla="*/ 44245 w 2327787"/>
              <a:gd name="connsiteY3" fmla="*/ 260554 h 1049593"/>
              <a:gd name="connsiteX4" fmla="*/ 58993 w 2327787"/>
              <a:gd name="connsiteY4" fmla="*/ 614516 h 1049593"/>
              <a:gd name="connsiteX5" fmla="*/ 398206 w 2327787"/>
              <a:gd name="connsiteY5" fmla="*/ 983225 h 1049593"/>
              <a:gd name="connsiteX6" fmla="*/ 1297858 w 2327787"/>
              <a:gd name="connsiteY6" fmla="*/ 983225 h 1049593"/>
              <a:gd name="connsiteX7" fmla="*/ 2153264 w 2327787"/>
              <a:gd name="connsiteY7" fmla="*/ 968477 h 1049593"/>
              <a:gd name="connsiteX8" fmla="*/ 2315497 w 2327787"/>
              <a:gd name="connsiteY8" fmla="*/ 496529 h 1049593"/>
              <a:gd name="connsiteX9" fmla="*/ 2079522 w 2327787"/>
              <a:gd name="connsiteY9" fmla="*/ 260554 h 1049593"/>
              <a:gd name="connsiteX10" fmla="*/ 1946787 w 2327787"/>
              <a:gd name="connsiteY10" fmla="*/ 363793 h 1049593"/>
              <a:gd name="connsiteX11" fmla="*/ 1932039 w 2327787"/>
              <a:gd name="connsiteY11" fmla="*/ 747251 h 1049593"/>
              <a:gd name="connsiteX12" fmla="*/ 1474839 w 2327787"/>
              <a:gd name="connsiteY12" fmla="*/ 820993 h 1049593"/>
              <a:gd name="connsiteX13" fmla="*/ 840658 w 2327787"/>
              <a:gd name="connsiteY13" fmla="*/ 835742 h 1049593"/>
              <a:gd name="connsiteX14" fmla="*/ 560439 w 2327787"/>
              <a:gd name="connsiteY14" fmla="*/ 585019 h 1049593"/>
              <a:gd name="connsiteX15" fmla="*/ 914400 w 2327787"/>
              <a:gd name="connsiteY15" fmla="*/ 127819 h 1049593"/>
              <a:gd name="connsiteX16" fmla="*/ 914400 w 2327787"/>
              <a:gd name="connsiteY16" fmla="*/ 39329 h 1049593"/>
              <a:gd name="connsiteX17" fmla="*/ 619432 w 2327787"/>
              <a:gd name="connsiteY17" fmla="*/ 275303 h 1049593"/>
              <a:gd name="connsiteX0" fmla="*/ 619432 w 2327787"/>
              <a:gd name="connsiteY0" fmla="*/ 287593 h 1061883"/>
              <a:gd name="connsiteX1" fmla="*/ 442451 w 2327787"/>
              <a:gd name="connsiteY1" fmla="*/ 51619 h 1061883"/>
              <a:gd name="connsiteX2" fmla="*/ 250722 w 2327787"/>
              <a:gd name="connsiteY2" fmla="*/ 51619 h 1061883"/>
              <a:gd name="connsiteX3" fmla="*/ 44245 w 2327787"/>
              <a:gd name="connsiteY3" fmla="*/ 272844 h 1061883"/>
              <a:gd name="connsiteX4" fmla="*/ 58993 w 2327787"/>
              <a:gd name="connsiteY4" fmla="*/ 626806 h 1061883"/>
              <a:gd name="connsiteX5" fmla="*/ 398206 w 2327787"/>
              <a:gd name="connsiteY5" fmla="*/ 995515 h 1061883"/>
              <a:gd name="connsiteX6" fmla="*/ 1297858 w 2327787"/>
              <a:gd name="connsiteY6" fmla="*/ 995515 h 1061883"/>
              <a:gd name="connsiteX7" fmla="*/ 2153264 w 2327787"/>
              <a:gd name="connsiteY7" fmla="*/ 980767 h 1061883"/>
              <a:gd name="connsiteX8" fmla="*/ 2315497 w 2327787"/>
              <a:gd name="connsiteY8" fmla="*/ 508819 h 1061883"/>
              <a:gd name="connsiteX9" fmla="*/ 2079522 w 2327787"/>
              <a:gd name="connsiteY9" fmla="*/ 272844 h 1061883"/>
              <a:gd name="connsiteX10" fmla="*/ 1946787 w 2327787"/>
              <a:gd name="connsiteY10" fmla="*/ 376083 h 1061883"/>
              <a:gd name="connsiteX11" fmla="*/ 1932039 w 2327787"/>
              <a:gd name="connsiteY11" fmla="*/ 759541 h 1061883"/>
              <a:gd name="connsiteX12" fmla="*/ 1474839 w 2327787"/>
              <a:gd name="connsiteY12" fmla="*/ 833283 h 1061883"/>
              <a:gd name="connsiteX13" fmla="*/ 840658 w 2327787"/>
              <a:gd name="connsiteY13" fmla="*/ 848032 h 1061883"/>
              <a:gd name="connsiteX14" fmla="*/ 560439 w 2327787"/>
              <a:gd name="connsiteY14" fmla="*/ 597309 h 1061883"/>
              <a:gd name="connsiteX15" fmla="*/ 914400 w 2327787"/>
              <a:gd name="connsiteY15" fmla="*/ 51619 h 1061883"/>
              <a:gd name="connsiteX16" fmla="*/ 619432 w 2327787"/>
              <a:gd name="connsiteY16" fmla="*/ 287593 h 1061883"/>
              <a:gd name="connsiteX0" fmla="*/ 619432 w 2327787"/>
              <a:gd name="connsiteY0" fmla="*/ 275303 h 1049593"/>
              <a:gd name="connsiteX1" fmla="*/ 442451 w 2327787"/>
              <a:gd name="connsiteY1" fmla="*/ 39329 h 1049593"/>
              <a:gd name="connsiteX2" fmla="*/ 250722 w 2327787"/>
              <a:gd name="connsiteY2" fmla="*/ 39329 h 1049593"/>
              <a:gd name="connsiteX3" fmla="*/ 44245 w 2327787"/>
              <a:gd name="connsiteY3" fmla="*/ 260554 h 1049593"/>
              <a:gd name="connsiteX4" fmla="*/ 58993 w 2327787"/>
              <a:gd name="connsiteY4" fmla="*/ 614516 h 1049593"/>
              <a:gd name="connsiteX5" fmla="*/ 398206 w 2327787"/>
              <a:gd name="connsiteY5" fmla="*/ 983225 h 1049593"/>
              <a:gd name="connsiteX6" fmla="*/ 1297858 w 2327787"/>
              <a:gd name="connsiteY6" fmla="*/ 983225 h 1049593"/>
              <a:gd name="connsiteX7" fmla="*/ 2153264 w 2327787"/>
              <a:gd name="connsiteY7" fmla="*/ 968477 h 1049593"/>
              <a:gd name="connsiteX8" fmla="*/ 2315497 w 2327787"/>
              <a:gd name="connsiteY8" fmla="*/ 496529 h 1049593"/>
              <a:gd name="connsiteX9" fmla="*/ 2079522 w 2327787"/>
              <a:gd name="connsiteY9" fmla="*/ 260554 h 1049593"/>
              <a:gd name="connsiteX10" fmla="*/ 1946787 w 2327787"/>
              <a:gd name="connsiteY10" fmla="*/ 363793 h 1049593"/>
              <a:gd name="connsiteX11" fmla="*/ 1932039 w 2327787"/>
              <a:gd name="connsiteY11" fmla="*/ 747251 h 1049593"/>
              <a:gd name="connsiteX12" fmla="*/ 1474839 w 2327787"/>
              <a:gd name="connsiteY12" fmla="*/ 820993 h 1049593"/>
              <a:gd name="connsiteX13" fmla="*/ 840658 w 2327787"/>
              <a:gd name="connsiteY13" fmla="*/ 835742 h 1049593"/>
              <a:gd name="connsiteX14" fmla="*/ 560439 w 2327787"/>
              <a:gd name="connsiteY14" fmla="*/ 585019 h 1049593"/>
              <a:gd name="connsiteX15" fmla="*/ 619432 w 2327787"/>
              <a:gd name="connsiteY15" fmla="*/ 275303 h 10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7787" h="1049593">
                <a:moveTo>
                  <a:pt x="619432" y="275303"/>
                </a:moveTo>
                <a:cubicBezTo>
                  <a:pt x="599767" y="184355"/>
                  <a:pt x="503903" y="78658"/>
                  <a:pt x="442451" y="39329"/>
                </a:cubicBezTo>
                <a:cubicBezTo>
                  <a:pt x="380999" y="0"/>
                  <a:pt x="317090" y="2458"/>
                  <a:pt x="250722" y="39329"/>
                </a:cubicBezTo>
                <a:cubicBezTo>
                  <a:pt x="184354" y="76200"/>
                  <a:pt x="76200" y="164690"/>
                  <a:pt x="44245" y="260554"/>
                </a:cubicBezTo>
                <a:cubicBezTo>
                  <a:pt x="12290" y="356418"/>
                  <a:pt x="0" y="494071"/>
                  <a:pt x="58993" y="614516"/>
                </a:cubicBezTo>
                <a:cubicBezTo>
                  <a:pt x="117987" y="734961"/>
                  <a:pt x="191729" y="921774"/>
                  <a:pt x="398206" y="983225"/>
                </a:cubicBezTo>
                <a:cubicBezTo>
                  <a:pt x="604683" y="1044676"/>
                  <a:pt x="1297858" y="983225"/>
                  <a:pt x="1297858" y="983225"/>
                </a:cubicBezTo>
                <a:cubicBezTo>
                  <a:pt x="1590368" y="980767"/>
                  <a:pt x="1983658" y="1049593"/>
                  <a:pt x="2153264" y="968477"/>
                </a:cubicBezTo>
                <a:cubicBezTo>
                  <a:pt x="2322870" y="887361"/>
                  <a:pt x="2327787" y="614516"/>
                  <a:pt x="2315497" y="496529"/>
                </a:cubicBezTo>
                <a:cubicBezTo>
                  <a:pt x="2303207" y="378542"/>
                  <a:pt x="2140974" y="282677"/>
                  <a:pt x="2079522" y="260554"/>
                </a:cubicBezTo>
                <a:cubicBezTo>
                  <a:pt x="2018070" y="238431"/>
                  <a:pt x="1971368" y="282677"/>
                  <a:pt x="1946787" y="363793"/>
                </a:cubicBezTo>
                <a:cubicBezTo>
                  <a:pt x="1922206" y="444909"/>
                  <a:pt x="2010697" y="671051"/>
                  <a:pt x="1932039" y="747251"/>
                </a:cubicBezTo>
                <a:cubicBezTo>
                  <a:pt x="1853381" y="823451"/>
                  <a:pt x="1656736" y="806245"/>
                  <a:pt x="1474839" y="820993"/>
                </a:cubicBezTo>
                <a:cubicBezTo>
                  <a:pt x="1292942" y="835742"/>
                  <a:pt x="993058" y="875071"/>
                  <a:pt x="840658" y="835742"/>
                </a:cubicBezTo>
                <a:cubicBezTo>
                  <a:pt x="688258" y="796413"/>
                  <a:pt x="597310" y="678425"/>
                  <a:pt x="560439" y="585019"/>
                </a:cubicBezTo>
                <a:cubicBezTo>
                  <a:pt x="523568" y="491613"/>
                  <a:pt x="639097" y="366251"/>
                  <a:pt x="619432" y="27530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15897" y="3124200"/>
            <a:ext cx="3554361" cy="1052052"/>
          </a:xfrm>
          <a:custGeom>
            <a:avLst/>
            <a:gdLst>
              <a:gd name="connsiteX0" fmla="*/ 501445 w 3554361"/>
              <a:gd name="connsiteY0" fmla="*/ 71284 h 1052052"/>
              <a:gd name="connsiteX1" fmla="*/ 58993 w 3554361"/>
              <a:gd name="connsiteY1" fmla="*/ 233516 h 1052052"/>
              <a:gd name="connsiteX2" fmla="*/ 147484 w 3554361"/>
              <a:gd name="connsiteY2" fmla="*/ 543232 h 1052052"/>
              <a:gd name="connsiteX3" fmla="*/ 589935 w 3554361"/>
              <a:gd name="connsiteY3" fmla="*/ 823452 h 1052052"/>
              <a:gd name="connsiteX4" fmla="*/ 1563329 w 3554361"/>
              <a:gd name="connsiteY4" fmla="*/ 1029929 h 1052052"/>
              <a:gd name="connsiteX5" fmla="*/ 2713703 w 3554361"/>
              <a:gd name="connsiteY5" fmla="*/ 956187 h 1052052"/>
              <a:gd name="connsiteX6" fmla="*/ 3303638 w 3554361"/>
              <a:gd name="connsiteY6" fmla="*/ 675968 h 1052052"/>
              <a:gd name="connsiteX7" fmla="*/ 3524864 w 3554361"/>
              <a:gd name="connsiteY7" fmla="*/ 292510 h 1052052"/>
              <a:gd name="connsiteX8" fmla="*/ 3126658 w 3554361"/>
              <a:gd name="connsiteY8" fmla="*/ 100781 h 1052052"/>
              <a:gd name="connsiteX9" fmla="*/ 2256503 w 3554361"/>
              <a:gd name="connsiteY9" fmla="*/ 189271 h 1052052"/>
              <a:gd name="connsiteX10" fmla="*/ 1976284 w 3554361"/>
              <a:gd name="connsiteY10" fmla="*/ 189271 h 1052052"/>
              <a:gd name="connsiteX11" fmla="*/ 1858297 w 3554361"/>
              <a:gd name="connsiteY11" fmla="*/ 661219 h 1052052"/>
              <a:gd name="connsiteX12" fmla="*/ 1356851 w 3554361"/>
              <a:gd name="connsiteY12" fmla="*/ 882445 h 1052052"/>
              <a:gd name="connsiteX13" fmla="*/ 781664 w 3554361"/>
              <a:gd name="connsiteY13" fmla="*/ 764458 h 1052052"/>
              <a:gd name="connsiteX14" fmla="*/ 722671 w 3554361"/>
              <a:gd name="connsiteY14" fmla="*/ 616974 h 1052052"/>
              <a:gd name="connsiteX15" fmla="*/ 943897 w 3554361"/>
              <a:gd name="connsiteY15" fmla="*/ 381000 h 1052052"/>
              <a:gd name="connsiteX16" fmla="*/ 737419 w 3554361"/>
              <a:gd name="connsiteY16" fmla="*/ 56535 h 1052052"/>
              <a:gd name="connsiteX17" fmla="*/ 501445 w 3554361"/>
              <a:gd name="connsiteY17" fmla="*/ 71284 h 105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54361" h="1052052">
                <a:moveTo>
                  <a:pt x="501445" y="71284"/>
                </a:moveTo>
                <a:cubicBezTo>
                  <a:pt x="388374" y="100781"/>
                  <a:pt x="117987" y="154858"/>
                  <a:pt x="58993" y="233516"/>
                </a:cubicBezTo>
                <a:cubicBezTo>
                  <a:pt x="0" y="312174"/>
                  <a:pt x="58994" y="444909"/>
                  <a:pt x="147484" y="543232"/>
                </a:cubicBezTo>
                <a:cubicBezTo>
                  <a:pt x="235974" y="641555"/>
                  <a:pt x="353961" y="742336"/>
                  <a:pt x="589935" y="823452"/>
                </a:cubicBezTo>
                <a:cubicBezTo>
                  <a:pt x="825909" y="904568"/>
                  <a:pt x="1209368" y="1007806"/>
                  <a:pt x="1563329" y="1029929"/>
                </a:cubicBezTo>
                <a:cubicBezTo>
                  <a:pt x="1917290" y="1052052"/>
                  <a:pt x="2423652" y="1015180"/>
                  <a:pt x="2713703" y="956187"/>
                </a:cubicBezTo>
                <a:cubicBezTo>
                  <a:pt x="3003754" y="897194"/>
                  <a:pt x="3168445" y="786581"/>
                  <a:pt x="3303638" y="675968"/>
                </a:cubicBezTo>
                <a:cubicBezTo>
                  <a:pt x="3438832" y="565355"/>
                  <a:pt x="3554361" y="388374"/>
                  <a:pt x="3524864" y="292510"/>
                </a:cubicBezTo>
                <a:cubicBezTo>
                  <a:pt x="3495367" y="196646"/>
                  <a:pt x="3338051" y="117987"/>
                  <a:pt x="3126658" y="100781"/>
                </a:cubicBezTo>
                <a:cubicBezTo>
                  <a:pt x="2915265" y="83575"/>
                  <a:pt x="2448232" y="174523"/>
                  <a:pt x="2256503" y="189271"/>
                </a:cubicBezTo>
                <a:cubicBezTo>
                  <a:pt x="2064774" y="204019"/>
                  <a:pt x="2042652" y="110613"/>
                  <a:pt x="1976284" y="189271"/>
                </a:cubicBezTo>
                <a:cubicBezTo>
                  <a:pt x="1909916" y="267929"/>
                  <a:pt x="1961536" y="545690"/>
                  <a:pt x="1858297" y="661219"/>
                </a:cubicBezTo>
                <a:cubicBezTo>
                  <a:pt x="1755058" y="776748"/>
                  <a:pt x="1536290" y="865239"/>
                  <a:pt x="1356851" y="882445"/>
                </a:cubicBezTo>
                <a:cubicBezTo>
                  <a:pt x="1177412" y="899652"/>
                  <a:pt x="887361" y="808703"/>
                  <a:pt x="781664" y="764458"/>
                </a:cubicBezTo>
                <a:cubicBezTo>
                  <a:pt x="675967" y="720213"/>
                  <a:pt x="695632" y="680884"/>
                  <a:pt x="722671" y="616974"/>
                </a:cubicBezTo>
                <a:cubicBezTo>
                  <a:pt x="749710" y="553064"/>
                  <a:pt x="941439" y="474406"/>
                  <a:pt x="943897" y="381000"/>
                </a:cubicBezTo>
                <a:cubicBezTo>
                  <a:pt x="946355" y="287594"/>
                  <a:pt x="813619" y="113070"/>
                  <a:pt x="737419" y="56535"/>
                </a:cubicBezTo>
                <a:cubicBezTo>
                  <a:pt x="661219" y="0"/>
                  <a:pt x="614516" y="41787"/>
                  <a:pt x="501445" y="7128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81000" y="609600"/>
            <a:ext cx="8305799" cy="5791200"/>
            <a:chOff x="634502" y="1257300"/>
            <a:chExt cx="5550761" cy="40005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1263" y="12573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tangle 21"/>
            <p:cNvSpPr/>
            <p:nvPr/>
          </p:nvSpPr>
          <p:spPr>
            <a:xfrm>
              <a:off x="914400" y="28575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0" y="39243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66800" y="17145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76600" y="24765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2800" y="36957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76600" y="48387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1647" y="4836695"/>
              <a:ext cx="144780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52990" y="1309938"/>
              <a:ext cx="45720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02066" y="2573254"/>
              <a:ext cx="45720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02066" y="3783932"/>
              <a:ext cx="45720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7275" y="1731043"/>
              <a:ext cx="62399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4502" y="2836445"/>
              <a:ext cx="798534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427" y="4047122"/>
              <a:ext cx="798534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1076945" y="4212431"/>
              <a:ext cx="920924" cy="17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524794" y="4660454"/>
              <a:ext cx="4475956" cy="20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1072047" y="3025911"/>
              <a:ext cx="929927" cy="25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1524000" y="3471863"/>
              <a:ext cx="4467225" cy="6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V="1">
              <a:off x="1086861" y="1811287"/>
              <a:ext cx="914922" cy="6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547813" y="2266950"/>
              <a:ext cx="4452937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dddt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ifft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*w.*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fft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(d));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 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dividing the Fourier Transform by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3200" i="1" kern="0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integrates the time series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816" t="67568" r="5146" b="16216"/>
          <a:stretch>
            <a:fillRect/>
          </a:stretch>
        </p:blipFill>
        <p:spPr bwMode="auto">
          <a:xfrm>
            <a:off x="1752600" y="2329542"/>
            <a:ext cx="5727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4267200" y="3243942"/>
            <a:ext cx="100289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68811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series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last week …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Discrete Fourier Transform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of a time series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81200" y="3243942"/>
            <a:ext cx="100289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9400" y="469174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coefficients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7816" t="67568" r="34300" b="19901"/>
          <a:stretch>
            <a:fillRect/>
          </a:stretch>
        </p:blipFill>
        <p:spPr bwMode="auto">
          <a:xfrm>
            <a:off x="6371772" y="5562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5883233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power spectral density = 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6057900" y="6226133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157357" y="6226133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7600" y="565463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en-US" sz="28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981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this is another derivation by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integration by parts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i="1" kern="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but we’re skipping it here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834" t="57591" r="42787" b="32655"/>
          <a:stretch>
            <a:fillRect/>
          </a:stretch>
        </p:blipFill>
        <p:spPr bwMode="auto">
          <a:xfrm>
            <a:off x="5108575" y="1219200"/>
            <a:ext cx="3197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3775" y="1371600"/>
            <a:ext cx="388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Fourier Transform of integral of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8100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note that the zero-frequency value is undefined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(divide by zero)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this is the “integration constant”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38200" y="609600"/>
            <a:ext cx="7280377" cy="5486400"/>
            <a:chOff x="873024" y="1066800"/>
            <a:chExt cx="5333999" cy="4000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3024" y="1066800"/>
              <a:ext cx="5333999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tangle 21"/>
            <p:cNvSpPr/>
            <p:nvPr/>
          </p:nvSpPr>
          <p:spPr>
            <a:xfrm>
              <a:off x="990600" y="2571539"/>
              <a:ext cx="291230" cy="786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2926" y="3687399"/>
              <a:ext cx="328808" cy="813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66800" y="1528747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76600" y="2290747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2800" y="3509947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76600" y="4652947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18354" y="4652947"/>
              <a:ext cx="1447799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98791" y="1122362"/>
              <a:ext cx="4572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98791" y="2400300"/>
              <a:ext cx="4572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98791" y="3622675"/>
              <a:ext cx="4572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813387" y="1411096"/>
              <a:ext cx="738559" cy="38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584971" y="2528514"/>
              <a:ext cx="1195394" cy="38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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1149700" y="4068127"/>
              <a:ext cx="838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556274" y="4454945"/>
              <a:ext cx="4487333" cy="197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1141241" y="2886505"/>
              <a:ext cx="838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1547815" y="3273323"/>
              <a:ext cx="4487333" cy="197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V="1">
              <a:off x="1081403" y="1618920"/>
              <a:ext cx="957784" cy="59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551519" y="2067693"/>
              <a:ext cx="4487333" cy="197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6200000">
              <a:off x="583943" y="3967585"/>
              <a:ext cx="1073161" cy="38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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743200"/>
            <a:ext cx="8077200" cy="685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int2=</a:t>
            </a:r>
            <a:r>
              <a:rPr lang="en-US" sz="2800" dirty="0" err="1" smtClean="0">
                <a:solidFill>
                  <a:srgbClr val="000000"/>
                </a:solidFill>
                <a:latin typeface="Courier New"/>
              </a:rPr>
              <a:t>ifft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800" dirty="0" err="1" smtClean="0">
                <a:solidFill>
                  <a:srgbClr val="000000"/>
                </a:solidFill>
                <a:latin typeface="Courier New"/>
              </a:rPr>
              <a:t>fft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(d).*[0,1./w(2:N)']'); 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876800" y="3200400"/>
            <a:ext cx="437536" cy="1460090"/>
          </a:xfrm>
          <a:custGeom>
            <a:avLst/>
            <a:gdLst>
              <a:gd name="connsiteX0" fmla="*/ 437536 w 437536"/>
              <a:gd name="connsiteY0" fmla="*/ 0 h 1460090"/>
              <a:gd name="connsiteX1" fmla="*/ 24581 w 437536"/>
              <a:gd name="connsiteY1" fmla="*/ 663677 h 1460090"/>
              <a:gd name="connsiteX2" fmla="*/ 290052 w 437536"/>
              <a:gd name="connsiteY2" fmla="*/ 943896 h 1460090"/>
              <a:gd name="connsiteX3" fmla="*/ 216310 w 437536"/>
              <a:gd name="connsiteY3" fmla="*/ 1460090 h 146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536" h="1460090">
                <a:moveTo>
                  <a:pt x="437536" y="0"/>
                </a:moveTo>
                <a:cubicBezTo>
                  <a:pt x="243349" y="253180"/>
                  <a:pt x="49162" y="506361"/>
                  <a:pt x="24581" y="663677"/>
                </a:cubicBezTo>
                <a:cubicBezTo>
                  <a:pt x="0" y="820993"/>
                  <a:pt x="258097" y="811161"/>
                  <a:pt x="290052" y="943896"/>
                </a:cubicBezTo>
                <a:cubicBezTo>
                  <a:pt x="322007" y="1076632"/>
                  <a:pt x="269158" y="1268361"/>
                  <a:pt x="216310" y="1460090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76600" y="464820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to zero to avoid dividing by zero  (equivalent to an integration constant of zero)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 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Fourier Transform of the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convolution of two time series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the product of their transforms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What’s a convolution ?</a:t>
            </a:r>
            <a:endParaRPr lang="en-US" sz="4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3810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the convolution of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f(t)</a:t>
            </a: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g(t)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is the integral</a:t>
            </a:r>
            <a:endParaRPr lang="en-US" sz="4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44651" t="53338" r="21861" b="26634"/>
          <a:stretch>
            <a:fillRect/>
          </a:stretch>
        </p:blipFill>
        <p:spPr bwMode="auto">
          <a:xfrm>
            <a:off x="2514600" y="2362200"/>
            <a:ext cx="4000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343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which is often abbreviated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f(t)</a:t>
            </a: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baseline="-15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g(t)</a:t>
            </a: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00800" y="5043948"/>
            <a:ext cx="1120877" cy="958646"/>
          </a:xfrm>
          <a:custGeom>
            <a:avLst/>
            <a:gdLst>
              <a:gd name="connsiteX0" fmla="*/ 0 w 1120877"/>
              <a:gd name="connsiteY0" fmla="*/ 958646 h 958646"/>
              <a:gd name="connsiteX1" fmla="*/ 766916 w 1120877"/>
              <a:gd name="connsiteY1" fmla="*/ 250723 h 958646"/>
              <a:gd name="connsiteX2" fmla="*/ 884903 w 1120877"/>
              <a:gd name="connsiteY2" fmla="*/ 619433 h 958646"/>
              <a:gd name="connsiteX3" fmla="*/ 1120877 w 1120877"/>
              <a:gd name="connsiteY3" fmla="*/ 0 h 9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7" h="958646">
                <a:moveTo>
                  <a:pt x="0" y="958646"/>
                </a:moveTo>
                <a:cubicBezTo>
                  <a:pt x="309716" y="632952"/>
                  <a:pt x="619432" y="307259"/>
                  <a:pt x="766916" y="250723"/>
                </a:cubicBezTo>
                <a:cubicBezTo>
                  <a:pt x="914400" y="194187"/>
                  <a:pt x="825910" y="661220"/>
                  <a:pt x="884903" y="619433"/>
                </a:cubicBezTo>
                <a:cubicBezTo>
                  <a:pt x="943896" y="577646"/>
                  <a:pt x="1032386" y="288823"/>
                  <a:pt x="1120877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62200" y="51816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not multiplication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not complex conjugation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(to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 many uses of the asterisk!)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276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 of convolutions will be presented in the lecture after next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right now, just treat it as a mathematical quantity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614" t="37040" r="24386" b="19186"/>
          <a:stretch>
            <a:fillRect/>
          </a:stretch>
        </p:blipFill>
        <p:spPr bwMode="auto">
          <a:xfrm>
            <a:off x="0" y="533400"/>
            <a:ext cx="902677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990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transformation of variables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 = t-</a:t>
            </a:r>
            <a:r>
              <a:rPr lang="el-GR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τ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±∞   </a:t>
            </a:r>
            <a:r>
              <a:rPr lang="en-US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when  </a:t>
            </a:r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614" t="37040" r="24386" b="19186"/>
          <a:stretch>
            <a:fillRect/>
          </a:stretch>
        </p:blipFill>
        <p:spPr bwMode="auto">
          <a:xfrm>
            <a:off x="457200" y="304800"/>
            <a:ext cx="70924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562600" y="84546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reverse order of integration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562600" y="190500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change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variables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 = t-</a:t>
            </a:r>
            <a:r>
              <a:rPr lang="el-GR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τ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562600" y="297180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exp(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a+b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)=exp(a)exp(b)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0" y="4038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rearrange into the product of two separate Fourier Transforms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05000" y="16002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16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849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383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916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50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83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516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50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583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117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10668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4290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3712" y="3886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 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86000" y="219997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19400" y="233024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52800" y="317582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86200" y="387882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9600" y="3972228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53000" y="385178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86400" y="365760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19800" y="342163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3200" y="342163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349537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365760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time series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FT of a Normal is a Normal curve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FT of a spike is constant.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FT of a cosine is a pair of spikes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Multiplying FT by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exp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 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)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delays time series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Multiplying the FT by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differentiates the time series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Dividing the FT by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integrates the time series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FT of convolution is product of FT’s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i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200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05000" y="16002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16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849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383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916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50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83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516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50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583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117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10668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4290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3712" y="3886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 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86000" y="219997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02542" y="2116393"/>
            <a:ext cx="5545393" cy="2008239"/>
          </a:xfrm>
          <a:custGeom>
            <a:avLst/>
            <a:gdLst>
              <a:gd name="connsiteX0" fmla="*/ 0 w 5545393"/>
              <a:gd name="connsiteY0" fmla="*/ 1555955 h 2008239"/>
              <a:gd name="connsiteX1" fmla="*/ 294968 w 5545393"/>
              <a:gd name="connsiteY1" fmla="*/ 390833 h 2008239"/>
              <a:gd name="connsiteX2" fmla="*/ 811161 w 5545393"/>
              <a:gd name="connsiteY2" fmla="*/ 95865 h 2008239"/>
              <a:gd name="connsiteX3" fmla="*/ 1401097 w 5545393"/>
              <a:gd name="connsiteY3" fmla="*/ 966020 h 2008239"/>
              <a:gd name="connsiteX4" fmla="*/ 2153264 w 5545393"/>
              <a:gd name="connsiteY4" fmla="*/ 1880420 h 2008239"/>
              <a:gd name="connsiteX5" fmla="*/ 3362632 w 5545393"/>
              <a:gd name="connsiteY5" fmla="*/ 1732936 h 2008239"/>
              <a:gd name="connsiteX6" fmla="*/ 4114800 w 5545393"/>
              <a:gd name="connsiteY6" fmla="*/ 1393723 h 2008239"/>
              <a:gd name="connsiteX7" fmla="*/ 4822723 w 5545393"/>
              <a:gd name="connsiteY7" fmla="*/ 1378975 h 2008239"/>
              <a:gd name="connsiteX8" fmla="*/ 5545393 w 5545393"/>
              <a:gd name="connsiteY8" fmla="*/ 1511710 h 200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5393" h="2008239">
                <a:moveTo>
                  <a:pt x="0" y="1555955"/>
                </a:moveTo>
                <a:cubicBezTo>
                  <a:pt x="79887" y="1095068"/>
                  <a:pt x="159775" y="634181"/>
                  <a:pt x="294968" y="390833"/>
                </a:cubicBezTo>
                <a:cubicBezTo>
                  <a:pt x="430161" y="147485"/>
                  <a:pt x="626806" y="0"/>
                  <a:pt x="811161" y="95865"/>
                </a:cubicBezTo>
                <a:cubicBezTo>
                  <a:pt x="995516" y="191730"/>
                  <a:pt x="1177413" y="668594"/>
                  <a:pt x="1401097" y="966020"/>
                </a:cubicBezTo>
                <a:cubicBezTo>
                  <a:pt x="1624781" y="1263446"/>
                  <a:pt x="1826342" y="1752601"/>
                  <a:pt x="2153264" y="1880420"/>
                </a:cubicBezTo>
                <a:cubicBezTo>
                  <a:pt x="2480186" y="2008239"/>
                  <a:pt x="3035709" y="1814052"/>
                  <a:pt x="3362632" y="1732936"/>
                </a:cubicBezTo>
                <a:cubicBezTo>
                  <a:pt x="3689555" y="1651820"/>
                  <a:pt x="3871452" y="1452716"/>
                  <a:pt x="4114800" y="1393723"/>
                </a:cubicBezTo>
                <a:cubicBezTo>
                  <a:pt x="4358148" y="1334730"/>
                  <a:pt x="4584291" y="1359311"/>
                  <a:pt x="4822723" y="1378975"/>
                </a:cubicBezTo>
                <a:cubicBezTo>
                  <a:pt x="5061155" y="1398639"/>
                  <a:pt x="5303274" y="1455174"/>
                  <a:pt x="5545393" y="1511710"/>
                </a:cubicBezTo>
              </a:path>
            </a:pathLst>
          </a:cu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19400" y="233024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52800" y="317582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86200" y="387882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9600" y="3972228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53000" y="385178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86400" y="365760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19800" y="342163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3200" y="342163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349537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365760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4953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time series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 a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discrete representation of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continuous function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continuous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function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05000" y="16002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16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849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383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916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50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83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516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50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583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117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106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4290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902542" y="2116393"/>
            <a:ext cx="5545393" cy="2008239"/>
          </a:xfrm>
          <a:custGeom>
            <a:avLst/>
            <a:gdLst>
              <a:gd name="connsiteX0" fmla="*/ 0 w 5545393"/>
              <a:gd name="connsiteY0" fmla="*/ 1555955 h 2008239"/>
              <a:gd name="connsiteX1" fmla="*/ 294968 w 5545393"/>
              <a:gd name="connsiteY1" fmla="*/ 390833 h 2008239"/>
              <a:gd name="connsiteX2" fmla="*/ 811161 w 5545393"/>
              <a:gd name="connsiteY2" fmla="*/ 95865 h 2008239"/>
              <a:gd name="connsiteX3" fmla="*/ 1401097 w 5545393"/>
              <a:gd name="connsiteY3" fmla="*/ 966020 h 2008239"/>
              <a:gd name="connsiteX4" fmla="*/ 2153264 w 5545393"/>
              <a:gd name="connsiteY4" fmla="*/ 1880420 h 2008239"/>
              <a:gd name="connsiteX5" fmla="*/ 3362632 w 5545393"/>
              <a:gd name="connsiteY5" fmla="*/ 1732936 h 2008239"/>
              <a:gd name="connsiteX6" fmla="*/ 4114800 w 5545393"/>
              <a:gd name="connsiteY6" fmla="*/ 1393723 h 2008239"/>
              <a:gd name="connsiteX7" fmla="*/ 4822723 w 5545393"/>
              <a:gd name="connsiteY7" fmla="*/ 1378975 h 2008239"/>
              <a:gd name="connsiteX8" fmla="*/ 5545393 w 5545393"/>
              <a:gd name="connsiteY8" fmla="*/ 1511710 h 200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5393" h="2008239">
                <a:moveTo>
                  <a:pt x="0" y="1555955"/>
                </a:moveTo>
                <a:cubicBezTo>
                  <a:pt x="79887" y="1095068"/>
                  <a:pt x="159775" y="634181"/>
                  <a:pt x="294968" y="390833"/>
                </a:cubicBezTo>
                <a:cubicBezTo>
                  <a:pt x="430161" y="147485"/>
                  <a:pt x="626806" y="0"/>
                  <a:pt x="811161" y="95865"/>
                </a:cubicBezTo>
                <a:cubicBezTo>
                  <a:pt x="995516" y="191730"/>
                  <a:pt x="1177413" y="668594"/>
                  <a:pt x="1401097" y="966020"/>
                </a:cubicBezTo>
                <a:cubicBezTo>
                  <a:pt x="1624781" y="1263446"/>
                  <a:pt x="1826342" y="1752601"/>
                  <a:pt x="2153264" y="1880420"/>
                </a:cubicBezTo>
                <a:cubicBezTo>
                  <a:pt x="2480186" y="2008239"/>
                  <a:pt x="3035709" y="1814052"/>
                  <a:pt x="3362632" y="1732936"/>
                </a:cubicBezTo>
                <a:cubicBezTo>
                  <a:pt x="3689555" y="1651820"/>
                  <a:pt x="3871452" y="1452716"/>
                  <a:pt x="4114800" y="1393723"/>
                </a:cubicBezTo>
                <a:cubicBezTo>
                  <a:pt x="4358148" y="1334730"/>
                  <a:pt x="4584291" y="1359311"/>
                  <a:pt x="4822723" y="1378975"/>
                </a:cubicBezTo>
                <a:cubicBezTo>
                  <a:pt x="5061155" y="1398639"/>
                  <a:pt x="5303274" y="1455174"/>
                  <a:pt x="5545393" y="1511710"/>
                </a:cubicBezTo>
              </a:path>
            </a:pathLst>
          </a:cu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continuous function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0" y="5257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What happens when to the Discrete Fourier Transform when we switch from discrete to continuous?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816" t="67568" r="5146" b="16216"/>
          <a:stretch>
            <a:fillRect/>
          </a:stretch>
        </p:blipFill>
        <p:spPr bwMode="auto">
          <a:xfrm>
            <a:off x="1752600" y="990600"/>
            <a:ext cx="5727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841" t="67568" r="49411" b="16216"/>
          <a:stretch>
            <a:fillRect/>
          </a:stretch>
        </p:blipFill>
        <p:spPr bwMode="auto">
          <a:xfrm>
            <a:off x="1371600" y="5001491"/>
            <a:ext cx="62484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Discrete Fourier Transform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46809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Fourier Transform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124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turns into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2512</Words>
  <Application>Microsoft Office PowerPoint</Application>
  <PresentationFormat>On-screen Show (4:3)</PresentationFormat>
  <Paragraphs>410</Paragraphs>
  <Slides>60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Design</vt:lpstr>
      <vt:lpstr>PowerPoint Presentation</vt:lpstr>
      <vt:lpstr>PowerPoint Presentation</vt:lpstr>
      <vt:lpstr>purpose of the lecture</vt:lpstr>
      <vt:lpstr>from last week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similarly the Fourier Series is an approximation of the Inverse Fourier Transform </vt:lpstr>
      <vt:lpstr>PowerPoint Presentation</vt:lpstr>
      <vt:lpstr>PowerPoint Presentation</vt:lpstr>
      <vt:lpstr>let a2= ½σt-2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property of spike</vt:lpstr>
      <vt:lpstr>PowerPoint Presentation</vt:lpstr>
      <vt:lpstr>so</vt:lpstr>
      <vt:lpstr>use the previous result when computing the Fourier Transform of a spike</vt:lpstr>
      <vt:lpstr>A spiky time series  has a “flat” Fourier Transform  and a “flat” power spectral density </vt:lpstr>
      <vt:lpstr>PowerPoint Presentation</vt:lpstr>
      <vt:lpstr>PowerPoint Presentation</vt:lpstr>
      <vt:lpstr>cos(ω0t )  has Fourier Trnsform</vt:lpstr>
      <vt:lpstr>as is shown by inserting into the Inverse Fourier Transform</vt:lpstr>
      <vt:lpstr>An oscillatory time series  has spiky Fourier Transform and a power spectral density with spectral peaks  </vt:lpstr>
      <vt:lpstr>PowerPoint Presentation</vt:lpstr>
      <vt:lpstr>PowerPoint Presentation</vt:lpstr>
      <vt:lpstr>A time series with zero mean  has a Fourier Transform that is zero at zero frequency </vt:lpstr>
      <vt:lpstr>MatLab</vt:lpstr>
      <vt:lpstr>PowerPoint Presentation</vt:lpstr>
      <vt:lpstr>PowerPoint Presentation</vt:lpstr>
      <vt:lpstr>PowerPoint Presentation</vt:lpstr>
      <vt:lpstr>MatLab</vt:lpstr>
      <vt:lpstr>PowerPoint Presentation</vt:lpstr>
      <vt:lpstr>PowerPoint Presentation</vt:lpstr>
      <vt:lpstr>PowerPoint Presentation</vt:lpstr>
      <vt:lpstr>PowerPoint Presentation</vt:lpstr>
      <vt:lpstr>MatLab</vt:lpstr>
      <vt:lpstr>PowerPoint Presentation</vt:lpstr>
      <vt:lpstr>PowerPoint Presentation</vt:lpstr>
      <vt:lpstr>PowerPoint Presentation</vt:lpstr>
      <vt:lpstr>PowerPoint Presentation</vt:lpstr>
      <vt:lpstr>MatLab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transformation of variables t’ = t-τ    so   dt’ = dt   and t’±∞   when   t±</vt:lpstr>
      <vt:lpstr>Summary</vt:lpstr>
    </vt:vector>
  </TitlesOfParts>
  <Company>LDEO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Afraid to Ask …</dc:title>
  <dc:creator>Bill Menke</dc:creator>
  <cp:lastModifiedBy>Columbia University</cp:lastModifiedBy>
  <cp:revision>764</cp:revision>
  <dcterms:created xsi:type="dcterms:W3CDTF">2008-08-25T18:59:31Z</dcterms:created>
  <dcterms:modified xsi:type="dcterms:W3CDTF">2012-10-10T14:06:03Z</dcterms:modified>
</cp:coreProperties>
</file>