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95" r:id="rId2"/>
    <p:sldId id="261" r:id="rId3"/>
    <p:sldId id="347" r:id="rId4"/>
    <p:sldId id="358" r:id="rId5"/>
    <p:sldId id="356" r:id="rId6"/>
    <p:sldId id="366" r:id="rId7"/>
    <p:sldId id="367" r:id="rId8"/>
    <p:sldId id="359" r:id="rId9"/>
    <p:sldId id="360" r:id="rId10"/>
    <p:sldId id="362" r:id="rId11"/>
    <p:sldId id="361" r:id="rId12"/>
    <p:sldId id="364" r:id="rId13"/>
    <p:sldId id="379" r:id="rId14"/>
    <p:sldId id="365" r:id="rId15"/>
    <p:sldId id="377" r:id="rId16"/>
    <p:sldId id="368" r:id="rId17"/>
    <p:sldId id="369" r:id="rId18"/>
    <p:sldId id="378" r:id="rId19"/>
    <p:sldId id="370" r:id="rId20"/>
    <p:sldId id="371" r:id="rId21"/>
    <p:sldId id="381" r:id="rId22"/>
    <p:sldId id="372" r:id="rId23"/>
    <p:sldId id="388" r:id="rId24"/>
    <p:sldId id="373" r:id="rId25"/>
    <p:sldId id="382" r:id="rId26"/>
    <p:sldId id="357" r:id="rId27"/>
    <p:sldId id="374" r:id="rId28"/>
    <p:sldId id="383" r:id="rId29"/>
    <p:sldId id="348" r:id="rId30"/>
    <p:sldId id="349" r:id="rId31"/>
    <p:sldId id="384" r:id="rId32"/>
    <p:sldId id="351" r:id="rId33"/>
    <p:sldId id="385" r:id="rId34"/>
    <p:sldId id="350" r:id="rId35"/>
    <p:sldId id="389" r:id="rId36"/>
    <p:sldId id="352" r:id="rId37"/>
    <p:sldId id="353" r:id="rId38"/>
    <p:sldId id="354" r:id="rId39"/>
    <p:sldId id="390" r:id="rId40"/>
    <p:sldId id="355" r:id="rId41"/>
    <p:sldId id="387" r:id="rId42"/>
    <p:sldId id="375" r:id="rId43"/>
    <p:sldId id="37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5F8"/>
    <a:srgbClr val="FF3300"/>
    <a:srgbClr val="FBC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89316" autoAdjust="0"/>
  </p:normalViewPr>
  <p:slideViewPr>
    <p:cSldViewPr>
      <p:cViewPr varScale="1">
        <p:scale>
          <a:sx n="85" d="100"/>
          <a:sy n="85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Today’s lecture is develops the ideas of stationary</a:t>
            </a:r>
            <a:r>
              <a:rPr lang="en-US" baseline="0" dirty="0" smtClean="0"/>
              <a:t> time series and their power spectral density,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it shows several examples of them.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top formula</a:t>
            </a:r>
            <a:r>
              <a:rPr lang="en-US" baseline="0" dirty="0" smtClean="0"/>
              <a:t> was presented in Lecture 9.</a:t>
            </a:r>
          </a:p>
          <a:p>
            <a:r>
              <a:rPr lang="en-US" baseline="0" dirty="0" smtClean="0"/>
              <a:t>The version here is not correct at zero frequency or at the </a:t>
            </a:r>
            <a:r>
              <a:rPr lang="en-US" baseline="0" dirty="0" err="1" smtClean="0"/>
              <a:t>Nyquist</a:t>
            </a:r>
            <a:r>
              <a:rPr lang="en-US" baseline="0" dirty="0" smtClean="0"/>
              <a:t> frequency.</a:t>
            </a:r>
          </a:p>
          <a:p>
            <a:r>
              <a:rPr lang="en-US" baseline="0" dirty="0" smtClean="0"/>
              <a:t>However, we will normally assume that the time series has zero mean (and hence</a:t>
            </a:r>
          </a:p>
          <a:p>
            <a:r>
              <a:rPr lang="en-US" baseline="0" dirty="0" smtClean="0"/>
              <a:t>no zero-frequency component) and that there is negligible power exactly at the</a:t>
            </a:r>
          </a:p>
          <a:p>
            <a:r>
              <a:rPr lang="en-US" baseline="0" dirty="0" err="1" smtClean="0"/>
              <a:t>Nyquist</a:t>
            </a:r>
            <a:r>
              <a:rPr lang="en-US" baseline="0" dirty="0" smtClean="0"/>
              <a:t> frequency.  In that case, not error is introduced.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completely correct formula is easy to derive, but must treat zero frequency</a:t>
            </a:r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Nyquist</a:t>
            </a:r>
            <a:r>
              <a:rPr lang="en-US" baseline="0" dirty="0" smtClean="0"/>
              <a:t> frequency separately.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important result here is that the total power P is related to the</a:t>
            </a:r>
          </a:p>
          <a:p>
            <a:r>
              <a:rPr lang="en-US" dirty="0" smtClean="0"/>
              <a:t>integral over</a:t>
            </a:r>
            <a:r>
              <a:rPr lang="en-US" baseline="0" dirty="0" smtClean="0"/>
              <a:t> frequency of the Fourier Transform.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total</a:t>
            </a:r>
            <a:r>
              <a:rPr lang="en-US" baseline="0" dirty="0" smtClean="0"/>
              <a:t> power is the area under the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/Hz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version seems more natural than the 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-s version,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since</a:t>
            </a: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one normally thinks of integrating the </a:t>
            </a:r>
            <a:r>
              <a:rPr lang="en-US" sz="1200" kern="0" baseline="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p.s.d</a:t>
            </a: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over frequency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 obtain the total power.</a:t>
            </a:r>
            <a:endParaRPr lang="en-US" sz="12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calculation based on</a:t>
            </a:r>
            <a:r>
              <a:rPr lang="en-US" baseline="0" dirty="0" smtClean="0"/>
              <a:t> a short section of time series can completely capture the properties</a:t>
            </a:r>
          </a:p>
          <a:p>
            <a:r>
              <a:rPr lang="en-US" baseline="0" dirty="0" smtClean="0"/>
              <a:t>of the underlying, indefinitely long physical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baseline="0" dirty="0" smtClean="0"/>
              <a:t>, the mean value is of little significance.</a:t>
            </a:r>
          </a:p>
          <a:p>
            <a:r>
              <a:rPr lang="en-US" baseline="0" dirty="0" smtClean="0"/>
              <a:t>For example, when observing ocean tides by measuring the level of the water on a dock,</a:t>
            </a:r>
          </a:p>
          <a:p>
            <a:r>
              <a:rPr lang="en-US" baseline="0" dirty="0" smtClean="0"/>
              <a:t>  one can use a completely arbitrary reference level, such as a line painted on the side</a:t>
            </a:r>
          </a:p>
          <a:p>
            <a:r>
              <a:rPr lang="en-US" baseline="0" dirty="0" smtClean="0"/>
              <a:t>  of a dock.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seismometer actually measures the vertical component of ground velocity, in </a:t>
            </a:r>
            <a:r>
              <a:rPr lang="en-US" baseline="0" dirty="0" err="1" smtClean="0"/>
              <a:t>micometers</a:t>
            </a:r>
            <a:r>
              <a:rPr lang="en-US" baseline="0" dirty="0" smtClean="0"/>
              <a:t>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to gauge by eye the typical period of these oscillations.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the units of u</a:t>
            </a:r>
            <a:r>
              <a:rPr lang="en-US" baseline="30000" dirty="0" smtClean="0"/>
              <a:t>2</a:t>
            </a:r>
            <a:r>
              <a:rPr lang="en-US" baseline="0" dirty="0" smtClean="0"/>
              <a:t>/Hz where u is micrometers/s.</a:t>
            </a:r>
          </a:p>
          <a:p>
            <a:r>
              <a:rPr lang="en-US" baseline="0" dirty="0" smtClean="0"/>
              <a:t>Ask the class to estimate by eye the frequency range where most of the energy is concentrated.</a:t>
            </a:r>
          </a:p>
          <a:p>
            <a:r>
              <a:rPr lang="en-US" baseline="0" dirty="0" smtClean="0"/>
              <a:t>Have them convert it to a period and compare with their pervious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should be encourages to practice switching back and forth</a:t>
            </a:r>
          </a:p>
          <a:p>
            <a:r>
              <a:rPr lang="en-US" baseline="0" dirty="0" smtClean="0"/>
              <a:t>between “period” and “frequency”.  Both are useful.</a:t>
            </a:r>
          </a:p>
          <a:p>
            <a:r>
              <a:rPr lang="en-US" baseline="0" dirty="0" smtClean="0"/>
              <a:t>remind them that period=1/frequency.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</a:t>
            </a:r>
            <a:r>
              <a:rPr lang="en-US" baseline="0" dirty="0" smtClean="0"/>
              <a:t> a limited frequency range, 0.2-0.4 Hz, contributes most of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Neuse</a:t>
            </a:r>
            <a:r>
              <a:rPr lang="en-US" baseline="0" dirty="0" smtClean="0"/>
              <a:t> River hydrograph shows stream flow for a roughly 11 year period.</a:t>
            </a:r>
          </a:p>
          <a:p>
            <a:r>
              <a:rPr lang="en-US" baseline="0" dirty="0" smtClean="0"/>
              <a:t>Ask the class to identify the periodicity (1 year) and its cause (seasonal fluctuations in precipitation).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to measure by eye the frequency of the main spectral peak.</a:t>
            </a:r>
          </a:p>
          <a:p>
            <a:r>
              <a:rPr lang="en-US" baseline="0" dirty="0" smtClean="0"/>
              <a:t>While they will not be able to measure it precisely enough to determine whether it</a:t>
            </a:r>
          </a:p>
          <a:p>
            <a:r>
              <a:rPr lang="en-US" baseline="0" dirty="0" smtClean="0"/>
              <a:t>corresponds to a period of 1 year, they should be able to at least tell whether it is</a:t>
            </a:r>
          </a:p>
          <a:p>
            <a:r>
              <a:rPr lang="en-US" baseline="0" dirty="0" smtClean="0"/>
              <a:t>in the right ball park (it is).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the Hawaii CO2 record, with the anthropogenic increase modeled by a parabola and</a:t>
            </a:r>
          </a:p>
          <a:p>
            <a:r>
              <a:rPr lang="en-US" baseline="0" dirty="0" smtClean="0"/>
              <a:t>removed from the record.</a:t>
            </a:r>
          </a:p>
          <a:p>
            <a:r>
              <a:rPr lang="en-US" baseline="0" dirty="0" smtClean="0"/>
              <a:t>Ask the class to estimate the period of the oscillation by counting the number of cycles in a</a:t>
            </a:r>
          </a:p>
          <a:p>
            <a:r>
              <a:rPr lang="en-US" baseline="0" dirty="0" smtClean="0"/>
              <a:t>5 year period and dividing by 5.  They should get a period of 1 year.</a:t>
            </a:r>
          </a:p>
          <a:p>
            <a:r>
              <a:rPr lang="en-US" baseline="0" dirty="0" smtClean="0"/>
              <a:t>Discuss why the record has a annual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oscillations</a:t>
            </a:r>
            <a:r>
              <a:rPr lang="en-US" baseline="0" dirty="0" smtClean="0"/>
              <a:t> are not exactly sinusoidal in shape.</a:t>
            </a:r>
          </a:p>
          <a:p>
            <a:r>
              <a:rPr lang="en-US" baseline="0" dirty="0" smtClean="0"/>
              <a:t>They rise more slowly than they fall.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period</a:t>
            </a:r>
            <a:r>
              <a:rPr lang="en-US" baseline="0" dirty="0" smtClean="0"/>
              <a:t> is one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logarithmic</a:t>
            </a:r>
            <a:r>
              <a:rPr lang="en-US" baseline="0" dirty="0" smtClean="0"/>
              <a:t> scale!</a:t>
            </a:r>
            <a:endParaRPr lang="en-US" dirty="0" smtClean="0"/>
          </a:p>
          <a:p>
            <a:r>
              <a:rPr lang="en-US" dirty="0" smtClean="0"/>
              <a:t>The power</a:t>
            </a:r>
            <a:r>
              <a:rPr lang="en-US" baseline="0" dirty="0" smtClean="0"/>
              <a:t> spectral density has two peaks.</a:t>
            </a:r>
          </a:p>
          <a:p>
            <a:r>
              <a:rPr lang="en-US" baseline="0" dirty="0" smtClean="0"/>
              <a:t>Ask the class to measure their </a:t>
            </a:r>
            <a:r>
              <a:rPr lang="en-US" baseline="0" dirty="0" err="1" smtClean="0"/>
              <a:t>frequecy</a:t>
            </a:r>
            <a:r>
              <a:rPr lang="en-US" baseline="0" dirty="0" smtClean="0"/>
              <a:t> (and period) by eye.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sinusoids of the 1-year (red) and one-half-year (blue) oscillations are</a:t>
            </a:r>
          </a:p>
          <a:p>
            <a:r>
              <a:rPr lang="en-US" baseline="0" dirty="0" smtClean="0"/>
              <a:t>shown superimposed on the actual signal.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red and blue sinusoids are out of phase as CO2 rises, so the rise is slowed down.</a:t>
            </a:r>
          </a:p>
          <a:p>
            <a:r>
              <a:rPr lang="en-US" baseline="0" dirty="0" smtClean="0"/>
              <a:t>The red and blue sinusoids are in phase as CO2 falls, so the fall is speeded up.</a:t>
            </a:r>
          </a:p>
          <a:p>
            <a:r>
              <a:rPr lang="en-US" baseline="0" dirty="0" smtClean="0"/>
              <a:t>In general, a function that has a period T but is not sinusoidal in shape, will be represented</a:t>
            </a:r>
          </a:p>
          <a:p>
            <a:r>
              <a:rPr lang="en-US" baseline="0" dirty="0" smtClean="0"/>
              <a:t>   as a sum of sinusoids of period T, T/2, T/3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annual cycle contributes most of</a:t>
            </a:r>
            <a:r>
              <a:rPr lang="en-US" baseline="0" dirty="0" smtClean="0"/>
              <a:t>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important distinction between this lecture and the last two is that underlying physical process</a:t>
            </a:r>
          </a:p>
          <a:p>
            <a:r>
              <a:rPr lang="en-US" baseline="0" dirty="0" smtClean="0"/>
              <a:t>is assumed to be indefinitely long, even though we may have measured only a small portion of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actual</a:t>
            </a:r>
            <a:r>
              <a:rPr lang="en-US" baseline="0" dirty="0" smtClean="0"/>
              <a:t> measurement is the elevation of the sea surface, in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the students</a:t>
            </a:r>
            <a:r>
              <a:rPr lang="en-US" baseline="0" dirty="0" smtClean="0"/>
              <a:t> measure by eye the period.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 is</a:t>
            </a:r>
            <a:r>
              <a:rPr lang="en-US" baseline="0" dirty="0" smtClean="0"/>
              <a:t> ½ day, the semi-diurnal tide.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class estimate</a:t>
            </a:r>
            <a:r>
              <a:rPr lang="en-US" baseline="0" dirty="0" smtClean="0"/>
              <a:t> the periods of the major peaks.</a:t>
            </a:r>
            <a:endParaRPr lang="en-US" dirty="0" smtClean="0"/>
          </a:p>
          <a:p>
            <a:r>
              <a:rPr lang="en-US" dirty="0" smtClean="0"/>
              <a:t>Note that there</a:t>
            </a:r>
            <a:r>
              <a:rPr lang="en-US" baseline="0" dirty="0" smtClean="0"/>
              <a:t> is a peak at about 2 cycles per day, it is much wider than in the previous examples.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resaon</a:t>
            </a:r>
            <a:r>
              <a:rPr lang="en-US" baseline="0" dirty="0" smtClean="0"/>
              <a:t> is that there are actually several closely-spaced peak. The two biggest are the principal</a:t>
            </a:r>
          </a:p>
          <a:p>
            <a:r>
              <a:rPr lang="en-US" baseline="0" dirty="0" err="1" smtClean="0"/>
              <a:t>semidurnal</a:t>
            </a:r>
            <a:r>
              <a:rPr lang="en-US" baseline="0" dirty="0" smtClean="0"/>
              <a:t> lunar tide (period of </a:t>
            </a:r>
            <a:r>
              <a:rPr lang="en-US" dirty="0" smtClean="0"/>
              <a:t>12.42 hours) and the principal semidiurnal</a:t>
            </a:r>
            <a:r>
              <a:rPr lang="en-US" baseline="0" dirty="0" smtClean="0"/>
              <a:t> solar tide (period of</a:t>
            </a:r>
          </a:p>
          <a:p>
            <a:r>
              <a:rPr lang="en-US" baseline="0" dirty="0" smtClean="0"/>
              <a:t>12.00 hours), but there are about ten small ones that arise due to the complicated physics of tides.</a:t>
            </a:r>
          </a:p>
          <a:p>
            <a:r>
              <a:rPr lang="en-US" baseline="0" dirty="0" smtClean="0"/>
              <a:t>The same thing is true of the diurnal tides.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semidiurnal (12 hr)</a:t>
            </a:r>
            <a:r>
              <a:rPr lang="en-US" baseline="0" dirty="0" smtClean="0"/>
              <a:t> tide typically contributes the most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mean is removed from the time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cumsum</a:t>
            </a:r>
            <a:r>
              <a:rPr lang="en-US" dirty="0" smtClean="0"/>
              <a:t>() function creates a running sum</a:t>
            </a:r>
            <a:r>
              <a:rPr lang="en-US" baseline="0" dirty="0" smtClean="0"/>
              <a:t> of the elements of a vector.</a:t>
            </a:r>
          </a:p>
          <a:p>
            <a:r>
              <a:rPr lang="en-US" dirty="0" smtClean="0"/>
              <a:t>It is used</a:t>
            </a:r>
            <a:r>
              <a:rPr lang="en-US" baseline="0" dirty="0" smtClean="0"/>
              <a:t> here to approximate an </a:t>
            </a:r>
            <a:r>
              <a:rPr lang="en-US" baseline="0" smtClean="0"/>
              <a:t>indefinite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time series of ground vibration</a:t>
            </a:r>
            <a:r>
              <a:rPr lang="en-US" baseline="0" dirty="0" smtClean="0"/>
              <a:t> at Palisades NY.</a:t>
            </a:r>
          </a:p>
          <a:p>
            <a:r>
              <a:rPr lang="en-US" baseline="0" dirty="0" smtClean="0"/>
              <a:t>It’s a seismic record, but no earthquakes are shown, just the time between earthquakes.</a:t>
            </a:r>
          </a:p>
          <a:p>
            <a:r>
              <a:rPr lang="en-US" baseline="0" dirty="0" smtClean="0"/>
              <a:t>Each record is half an hour long, and shows slight up and down motion of the ground caused</a:t>
            </a:r>
          </a:p>
          <a:p>
            <a:r>
              <a:rPr lang="en-US" baseline="0" dirty="0" smtClean="0"/>
              <a:t>   by a variety of non-earthquake sources, such as wind and ocean waves.</a:t>
            </a:r>
          </a:p>
          <a:p>
            <a:r>
              <a:rPr lang="en-US" baseline="0" dirty="0" smtClean="0"/>
              <a:t>The two records, though separated by more than ten years, look similar.</a:t>
            </a:r>
          </a:p>
          <a:p>
            <a:r>
              <a:rPr lang="en-US" baseline="0" dirty="0" smtClean="0"/>
              <a:t>This is the basic idea behind the concept of </a:t>
            </a:r>
            <a:r>
              <a:rPr lang="en-US" baseline="0" dirty="0" err="1" smtClean="0"/>
              <a:t>stationarity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enumerate other examples of stationary time series.</a:t>
            </a:r>
            <a:endParaRPr lang="en-US" baseline="0" dirty="0"/>
          </a:p>
          <a:p>
            <a:r>
              <a:rPr lang="en-US" baseline="0" dirty="0" smtClean="0"/>
              <a:t>Air temperature would be a good example, because it is stationary over time periods of hundreds</a:t>
            </a:r>
          </a:p>
          <a:p>
            <a:r>
              <a:rPr lang="en-US" baseline="0" dirty="0" smtClean="0"/>
              <a:t>to thousands of years.  Even so, it is not stationary through a longer period of time that includes</a:t>
            </a:r>
          </a:p>
          <a:p>
            <a:r>
              <a:rPr lang="en-US" baseline="0" dirty="0" smtClean="0"/>
              <a:t>the ice ages, and may not be stationary into the future because of global warming.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</a:t>
            </a:r>
            <a:r>
              <a:rPr lang="en-US" baseline="0" dirty="0" smtClean="0"/>
              <a:t> measure is just a little piece of an times series that goes on and on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word “power” is used in an abstract sense.</a:t>
            </a:r>
          </a:p>
          <a:p>
            <a:r>
              <a:rPr lang="en-US" baseline="0" dirty="0" smtClean="0"/>
              <a:t>Only in some special cases, such as where d(t) represents the velocity of an object,</a:t>
            </a:r>
          </a:p>
          <a:p>
            <a:r>
              <a:rPr lang="en-US" baseline="0" dirty="0" smtClean="0"/>
              <a:t>  is “power” literally proportional to “energy per unity time”.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if the time series has zero mean, then the formula for power</a:t>
            </a:r>
          </a:p>
          <a:p>
            <a:r>
              <a:rPr lang="en-US" baseline="0" dirty="0" smtClean="0"/>
              <a:t>identical in formula for its variance.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few slides establishes that there is a close relationship.</a:t>
            </a:r>
          </a:p>
          <a:p>
            <a:r>
              <a:rPr lang="en-US" dirty="0" smtClean="0"/>
              <a:t>That’s why its called</a:t>
            </a:r>
            <a:r>
              <a:rPr lang="en-US" baseline="0" dirty="0" smtClean="0"/>
              <a:t>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Environmental Data Analysis with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 12: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2209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is power related 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88" t="52192" r="18719" b="29288"/>
          <a:stretch>
            <a:fillRect/>
          </a:stretch>
        </p:blipFill>
        <p:spPr bwMode="auto">
          <a:xfrm>
            <a:off x="838200" y="3657600"/>
            <a:ext cx="756458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905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write Fourier Series as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the Fourier coefficients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4731657" y="2931886"/>
            <a:ext cx="1320800" cy="7257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019800" y="29718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</a:t>
            </a:r>
            <a:r>
              <a:rPr lang="en-US" sz="24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sines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and cosines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 flipV="1">
            <a:off x="3505200" y="4002314"/>
            <a:ext cx="355600" cy="493486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38200" y="30480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complex exponentials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7467600" y="5410200"/>
            <a:ext cx="355600" cy="6495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7150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7432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equals </a:t>
            </a:r>
            <a:r>
              <a:rPr lang="en-US" sz="2400" i="1" kern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2/T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 flipH="1">
            <a:off x="4800600" y="5715000"/>
            <a:ext cx="838200" cy="5733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if we define the power spectral density of a stationary time series 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448" t="55559" r="54699" b="15819"/>
          <a:stretch>
            <a:fillRect/>
          </a:stretch>
        </p:blipFill>
        <p:spPr bwMode="auto">
          <a:xfrm>
            <a:off x="2819400" y="1905000"/>
            <a:ext cx="38100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3947" t="55559" r="14752" b="15819"/>
          <a:stretch>
            <a:fillRect/>
          </a:stretch>
        </p:blipFill>
        <p:spPr bwMode="auto">
          <a:xfrm>
            <a:off x="2438400" y="3657600"/>
            <a:ext cx="46482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5943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integral of the </a:t>
            </a:r>
            <a:r>
              <a:rPr lang="en-US" sz="24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p.s.d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is the power in the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04800" y="7620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if time series </a:t>
            </a:r>
            <a:r>
              <a:rPr lang="en-US" sz="2400" b="1" kern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has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816" t="67568" r="5146" b="16216"/>
          <a:stretch>
            <a:fillRect/>
          </a:stretch>
        </p:blipFill>
        <p:spPr bwMode="auto">
          <a:xfrm>
            <a:off x="2667000" y="1270002"/>
            <a:ext cx="4724400" cy="13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2387616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C also have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55000" t="42916" r="6429" b="38377"/>
          <a:stretch>
            <a:fillRect/>
          </a:stretch>
        </p:blipFill>
        <p:spPr bwMode="auto">
          <a:xfrm>
            <a:off x="2667000" y="2970389"/>
            <a:ext cx="2667000" cy="83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35814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has units of 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11448" t="60734" r="54699" b="23743"/>
          <a:stretch>
            <a:fillRect/>
          </a:stretch>
        </p:blipFill>
        <p:spPr bwMode="auto">
          <a:xfrm>
            <a:off x="2590800" y="4114800"/>
            <a:ext cx="320040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28600" y="49530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has units of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/time</a:t>
            </a:r>
          </a:p>
          <a:p>
            <a:pPr lvl="0"/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		e.g.	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-s</a:t>
            </a:r>
          </a:p>
          <a:p>
            <a:pPr lvl="0"/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     or equivalently       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/Hz</a:t>
            </a:r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715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assume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stationary quantity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when we measure the power spectral density of a finite-length time series,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are making an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of the power spectral density of the indefinitely long time series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two are not the same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because of statistical fluctuation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normally subtract out the mean of the time series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that power spectral density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represents fluctuations about the mean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Ground vibration at Palisades NY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l="6573" r="7981"/>
          <a:stretch>
            <a:fillRect/>
          </a:stretch>
        </p:blipFill>
        <p:spPr bwMode="auto">
          <a:xfrm>
            <a:off x="0" y="19812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>
              <a:spcBef>
                <a:spcPts val="1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Using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Looking At Data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Probability and Measurement Error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Linear Models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Solving Generalized Least Squares Problems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12		Power Spectral Density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Filter Theory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Factor Analysis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Orthogonal functions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Interpolation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	Hypothesis testing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23 		Hypothesis Testing continued; F-Tests</a:t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24 		Confidence Limits of Spectra, Bootstraps</a:t>
            </a:r>
          </a:p>
          <a:p>
            <a:pPr>
              <a:spcBef>
                <a:spcPts val="10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Tx/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Brace 3"/>
          <p:cNvSpPr/>
          <p:nvPr/>
        </p:nvSpPr>
        <p:spPr>
          <a:xfrm rot="16200000" flipV="1">
            <a:off x="4631870" y="1812472"/>
            <a:ext cx="304801" cy="64225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67000" y="1295400"/>
            <a:ext cx="426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009900" y="5524500"/>
            <a:ext cx="304800" cy="6858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0918" y="609600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frequencies of a few tenths of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Hz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cumulative power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848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6705600" y="4389438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6553200" y="4465638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16200000" flipV="1">
            <a:off x="7224486" y="3109687"/>
            <a:ext cx="304799" cy="6386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6030690" y="27432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10228" y="4455882"/>
            <a:ext cx="1219200" cy="8382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011718" y="502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period 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Atmospheric 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(after removing anthropogenic trend)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508" r="9304" b="48576"/>
          <a:stretch>
            <a:fillRect/>
          </a:stretch>
        </p:blipFill>
        <p:spPr bwMode="auto">
          <a:xfrm>
            <a:off x="58056" y="2590800"/>
            <a:ext cx="896982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276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and understand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indefinitely-long time series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619500" y="4533900"/>
            <a:ext cx="228600" cy="22860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56544" y="5609772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eform 6"/>
          <p:cNvSpPr/>
          <p:nvPr/>
        </p:nvSpPr>
        <p:spPr>
          <a:xfrm flipV="1">
            <a:off x="2133600" y="2895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429000" y="3276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5675F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0480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434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70C0"/>
                </a:solidFill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24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819400" y="3048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shallow side: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out of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934200" y="685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 side: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rot="16200000" flipV="1">
            <a:off x="5207000" y="1143000"/>
            <a:ext cx="736600" cy="6858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6463639">
            <a:off x="6858000" y="2057400"/>
            <a:ext cx="609600" cy="6096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7239000" cy="543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cumulative power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3505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6553200" y="35814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Tides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7209" r="7209"/>
          <a:stretch>
            <a:fillRect/>
          </a:stretch>
        </p:blipFill>
        <p:spPr bwMode="auto">
          <a:xfrm>
            <a:off x="0" y="1905000"/>
            <a:ext cx="9144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8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90 days of data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524000" y="1524000"/>
            <a:ext cx="304800" cy="609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90600" y="1041402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day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2286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3962400" cy="8382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Nov 27, 2000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 t="84706" r="40000" b="3942"/>
          <a:stretch>
            <a:fillRect/>
          </a:stretch>
        </p:blipFill>
        <p:spPr bwMode="auto">
          <a:xfrm>
            <a:off x="0" y="403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33528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Jan 4, 2011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3048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ground vibrations at the Palisades NY seismographic station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57912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similar appearance</a:t>
            </a:r>
            <a:r>
              <a:rPr lang="en-US" sz="24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measurements separated by 10+ years apart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0480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667000" y="5029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 flipV="1">
            <a:off x="6248400" y="16764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1628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½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V="1">
            <a:off x="3581400" y="22098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437744" y="159294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1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V="1">
            <a:off x="1124856" y="229326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053770" y="16002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fortnighly</a:t>
            </a:r>
            <a:endParaRPr lang="en-US" sz="2400" kern="0" dirty="0" smtClean="0">
              <a:solidFill>
                <a:srgbClr val="FF0000"/>
              </a:solidFill>
              <a:latin typeface="Cambria Math"/>
              <a:ea typeface="Cambria Math"/>
              <a:cs typeface="Times New Roman" pitchFamily="18" charset="0"/>
            </a:endParaRP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(2 wk)</a:t>
            </a:r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tide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(d-mean(d));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(1:Nf);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(2/T)*abs(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).^2;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436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816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delete negative frequencies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21398" y="3900714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cumsum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Pf=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*sum(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Pt=sum(d.^2)/N;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as a function of frequency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958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95800" y="38862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509658" y="3429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should be the same!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3084" y="3505200"/>
            <a:ext cx="2286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stationary time series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indefinitely long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statistical properties don’t vary with time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31242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886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28945" t="85352" r="64068" b="9670"/>
          <a:stretch>
            <a:fillRect/>
          </a:stretch>
        </p:blipFill>
        <p:spPr bwMode="auto">
          <a:xfrm>
            <a:off x="5410200" y="518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14"/>
          <p:cNvSpPr/>
          <p:nvPr/>
        </p:nvSpPr>
        <p:spPr>
          <a:xfrm>
            <a:off x="4321626" y="2801256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50971" y="3697514"/>
            <a:ext cx="1032934" cy="1233715"/>
          </a:xfrm>
          <a:custGeom>
            <a:avLst/>
            <a:gdLst>
              <a:gd name="connsiteX0" fmla="*/ 0 w 1032934"/>
              <a:gd name="connsiteY0" fmla="*/ 0 h 1233715"/>
              <a:gd name="connsiteX1" fmla="*/ 928915 w 1032934"/>
              <a:gd name="connsiteY1" fmla="*/ 580572 h 1233715"/>
              <a:gd name="connsiteX2" fmla="*/ 624115 w 1032934"/>
              <a:gd name="connsiteY2" fmla="*/ 928915 h 1233715"/>
              <a:gd name="connsiteX3" fmla="*/ 783772 w 1032934"/>
              <a:gd name="connsiteY3" fmla="*/ 1233715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934" h="1233715">
                <a:moveTo>
                  <a:pt x="0" y="0"/>
                </a:moveTo>
                <a:cubicBezTo>
                  <a:pt x="412448" y="212876"/>
                  <a:pt x="824896" y="425753"/>
                  <a:pt x="928915" y="580572"/>
                </a:cubicBezTo>
                <a:cubicBezTo>
                  <a:pt x="1032934" y="735391"/>
                  <a:pt x="648305" y="820058"/>
                  <a:pt x="624115" y="928915"/>
                </a:cubicBezTo>
                <a:cubicBezTo>
                  <a:pt x="599925" y="1037772"/>
                  <a:pt x="691848" y="1135743"/>
                  <a:pt x="783772" y="123371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295400" y="5334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assume that we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are dealing with a fragment of an indefinitely long time series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805536" y="4865916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time series,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24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 flipV="1">
            <a:off x="5753100" y="5295900"/>
            <a:ext cx="3048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706256" y="5733144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duration,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724400" y="616857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length,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915400" cy="83820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one quantity that might be stationary is …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“Power”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47" t="47917" r="52649" b="32639"/>
          <a:stretch>
            <a:fillRect/>
          </a:stretch>
        </p:blipFill>
        <p:spPr bwMode="auto">
          <a:xfrm>
            <a:off x="2514600" y="2057400"/>
            <a:ext cx="4038600" cy="234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60802" y="370114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14800" y="2514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15" t="47917" r="19067" b="32639"/>
          <a:stretch>
            <a:fillRect/>
          </a:stretch>
        </p:blipFill>
        <p:spPr bwMode="auto">
          <a:xfrm>
            <a:off x="685800" y="2057400"/>
            <a:ext cx="757443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600200" y="3200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85258" y="236583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Power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0" y="44958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mean-squared amplitude of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162800" y="3810000"/>
            <a:ext cx="433010" cy="928915"/>
          </a:xfrm>
          <a:custGeom>
            <a:avLst/>
            <a:gdLst>
              <a:gd name="connsiteX0" fmla="*/ 0 w 433010"/>
              <a:gd name="connsiteY0" fmla="*/ 928915 h 928915"/>
              <a:gd name="connsiteX1" fmla="*/ 391886 w 433010"/>
              <a:gd name="connsiteY1" fmla="*/ 508000 h 928915"/>
              <a:gd name="connsiteX2" fmla="*/ 246743 w 433010"/>
              <a:gd name="connsiteY2" fmla="*/ 0 h 9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010" h="928915">
                <a:moveTo>
                  <a:pt x="0" y="928915"/>
                </a:moveTo>
                <a:cubicBezTo>
                  <a:pt x="175381" y="795867"/>
                  <a:pt x="350762" y="662819"/>
                  <a:pt x="391886" y="508000"/>
                </a:cubicBezTo>
                <a:cubicBezTo>
                  <a:pt x="433010" y="353181"/>
                  <a:pt x="339876" y="176590"/>
                  <a:pt x="24674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11706</TotalTime>
  <Words>1648</Words>
  <Application>Microsoft Office PowerPoint</Application>
  <PresentationFormat>On-screen Show (4:3)</PresentationFormat>
  <Paragraphs>259</Paragraphs>
  <Slides>43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PowerPoint Presentation</vt:lpstr>
      <vt:lpstr>PowerPoint Presentation</vt:lpstr>
      <vt:lpstr>purpose of the lecture</vt:lpstr>
      <vt:lpstr>Nov 27, 2000</vt:lpstr>
      <vt:lpstr>stationary time series</vt:lpstr>
      <vt:lpstr>PowerPoint Presentation</vt:lpstr>
      <vt:lpstr>PowerPoint Presentation</vt:lpstr>
      <vt:lpstr>“Power”</vt:lpstr>
      <vt:lpstr>Power</vt:lpstr>
      <vt:lpstr>PowerPoint Presentation</vt:lpstr>
      <vt:lpstr>write Fourier Series as d = Gm were m are the Fourier coefficients</vt:lpstr>
      <vt:lpstr>now use</vt:lpstr>
      <vt:lpstr>now use</vt:lpstr>
      <vt:lpstr>so, if we define the power spectral density of a stationary time series as</vt:lpstr>
      <vt:lpstr>units</vt:lpstr>
      <vt:lpstr>we will assume that the power spectral density  is a stationary quantity  </vt:lpstr>
      <vt:lpstr>when we measure the power spectral density of a finite-length time series,  we are making an estimate of the power spectral density of the indefinitely long time series  the two are not the same because of statistical fluctuation</vt:lpstr>
      <vt:lpstr>finally  we will normally subtract out the mean of the time series  so that power spectral density represents fluctuations about the mean value</vt:lpstr>
      <vt:lpstr>Example 1 Ground vibration at Palisades NY</vt:lpstr>
      <vt:lpstr>enlargement</vt:lpstr>
      <vt:lpstr>enlargement</vt:lpstr>
      <vt:lpstr>power spectral density</vt:lpstr>
      <vt:lpstr>power spectral density</vt:lpstr>
      <vt:lpstr>cumulative power</vt:lpstr>
      <vt:lpstr>PowerPoint Presentation</vt:lpstr>
      <vt:lpstr>PowerPoint Presentation</vt:lpstr>
      <vt:lpstr>PowerPoint Presentation</vt:lpstr>
      <vt:lpstr>PowerPoint Presentation</vt:lpstr>
      <vt:lpstr>Example 3 Atmospheric CO2 (after removing anthropogenic trend)</vt:lpstr>
      <vt:lpstr>enlargement</vt:lpstr>
      <vt:lpstr>enlargement</vt:lpstr>
      <vt:lpstr>power spectral density</vt:lpstr>
      <vt:lpstr>power spectral density</vt:lpstr>
      <vt:lpstr>PowerPoint Presentation</vt:lpstr>
      <vt:lpstr>PowerPoint Presentation</vt:lpstr>
      <vt:lpstr>cumulative power</vt:lpstr>
      <vt:lpstr>Example 3: Tides</vt:lpstr>
      <vt:lpstr>enlargement </vt:lpstr>
      <vt:lpstr>enlargement </vt:lpstr>
      <vt:lpstr>power spectral density</vt:lpstr>
      <vt:lpstr>power spectral density</vt:lpstr>
      <vt:lpstr>MatLab</vt:lpstr>
      <vt:lpstr>MatLab</vt:lpstr>
    </vt:vector>
  </TitlesOfParts>
  <Company>LDEO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Columbia University</cp:lastModifiedBy>
  <cp:revision>810</cp:revision>
  <dcterms:created xsi:type="dcterms:W3CDTF">2008-08-25T18:59:31Z</dcterms:created>
  <dcterms:modified xsi:type="dcterms:W3CDTF">2012-10-15T14:17:43Z</dcterms:modified>
</cp:coreProperties>
</file>