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5" r:id="rId2"/>
    <p:sldId id="261" r:id="rId3"/>
    <p:sldId id="347" r:id="rId4"/>
    <p:sldId id="348" r:id="rId5"/>
    <p:sldId id="350" r:id="rId6"/>
    <p:sldId id="352" r:id="rId7"/>
    <p:sldId id="353" r:id="rId8"/>
    <p:sldId id="354" r:id="rId9"/>
    <p:sldId id="355" r:id="rId10"/>
    <p:sldId id="363" r:id="rId11"/>
    <p:sldId id="361" r:id="rId12"/>
    <p:sldId id="362" r:id="rId13"/>
    <p:sldId id="364" r:id="rId14"/>
    <p:sldId id="365" r:id="rId15"/>
    <p:sldId id="366" r:id="rId16"/>
    <p:sldId id="368" r:id="rId17"/>
    <p:sldId id="367" r:id="rId18"/>
    <p:sldId id="372" r:id="rId19"/>
    <p:sldId id="369" r:id="rId20"/>
    <p:sldId id="371" r:id="rId21"/>
    <p:sldId id="370" r:id="rId22"/>
    <p:sldId id="373" r:id="rId23"/>
    <p:sldId id="374" r:id="rId24"/>
    <p:sldId id="375" r:id="rId25"/>
    <p:sldId id="377" r:id="rId26"/>
    <p:sldId id="379" r:id="rId27"/>
    <p:sldId id="378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1" r:id="rId39"/>
    <p:sldId id="390" r:id="rId40"/>
    <p:sldId id="392" r:id="rId41"/>
    <p:sldId id="393" r:id="rId42"/>
    <p:sldId id="395" r:id="rId43"/>
    <p:sldId id="394" r:id="rId44"/>
    <p:sldId id="396" r:id="rId45"/>
    <p:sldId id="397" r:id="rId46"/>
    <p:sldId id="398" r:id="rId47"/>
    <p:sldId id="399" r:id="rId48"/>
    <p:sldId id="400" r:id="rId49"/>
    <p:sldId id="401" r:id="rId50"/>
    <p:sldId id="40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675F8"/>
    <a:srgbClr val="FBC5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78660" autoAdjust="0"/>
  </p:normalViewPr>
  <p:slideViewPr>
    <p:cSldViewPr>
      <p:cViewPr varScale="1">
        <p:scale>
          <a:sx n="55" d="100"/>
          <a:sy n="5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9508-24BE-4A5E-89E1-37AF65DD37C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6815-0D95-47C5-9249-8299F627C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continues developing the</a:t>
            </a:r>
            <a:r>
              <a:rPr lang="en-US" baseline="0" dirty="0" smtClean="0"/>
              <a:t> </a:t>
            </a:r>
            <a:r>
              <a:rPr lang="en-US" dirty="0" smtClean="0"/>
              <a:t>idea of a filter,</a:t>
            </a:r>
            <a:r>
              <a:rPr lang="en-US" baseline="0" dirty="0" smtClean="0"/>
              <a:t> and works through several examples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filter was computed with generalized</a:t>
            </a:r>
            <a:r>
              <a:rPr lang="en-US" baseline="0" dirty="0" smtClean="0"/>
              <a:t> </a:t>
            </a:r>
            <a:r>
              <a:rPr lang="en-US" dirty="0" smtClean="0"/>
              <a:t>least squares, with the prior</a:t>
            </a:r>
            <a:r>
              <a:rPr lang="en-US" baseline="0" dirty="0" smtClean="0"/>
              <a:t> information that p</a:t>
            </a:r>
            <a:r>
              <a:rPr lang="en-US" baseline="-25000" dirty="0" smtClean="0"/>
              <a:t>1</a:t>
            </a:r>
            <a:r>
              <a:rPr lang="en-US" baseline="0" dirty="0" smtClean="0"/>
              <a:t>=-1 being very certain.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 filter, </a:t>
            </a:r>
            <a:r>
              <a:rPr lang="en-US" b="1" baseline="0" dirty="0" smtClean="0"/>
              <a:t>p</a:t>
            </a:r>
            <a:r>
              <a:rPr lang="en-US" baseline="0" dirty="0" smtClean="0"/>
              <a:t>, was given 100 coefficients, only the first two or three are large.  This suggest that the</a:t>
            </a:r>
          </a:p>
          <a:p>
            <a:r>
              <a:rPr lang="en-US" baseline="0" dirty="0" smtClean="0"/>
              <a:t>predictable part of stream flow can be quantified with just a 2-3 of days of data, that is, whether the stream</a:t>
            </a:r>
          </a:p>
          <a:p>
            <a:r>
              <a:rPr lang="en-US" baseline="0" dirty="0" smtClean="0"/>
              <a:t>is rising or falling, and if so, at what rate.  The little peak at ~42 days suggest some value in knowing what</a:t>
            </a:r>
          </a:p>
          <a:p>
            <a:r>
              <a:rPr lang="en-US" baseline="0" dirty="0" smtClean="0"/>
              <a:t>was happening then.  In two of the </a:t>
            </a:r>
            <a:r>
              <a:rPr lang="en-US" baseline="0" dirty="0" err="1" smtClean="0"/>
              <a:t>homeworks</a:t>
            </a:r>
            <a:r>
              <a:rPr lang="en-US" baseline="0" dirty="0" smtClean="0"/>
              <a:t> we will explore the degree to which this feature</a:t>
            </a:r>
          </a:p>
          <a:p>
            <a:r>
              <a:rPr lang="en-US" baseline="0" dirty="0" smtClean="0"/>
              <a:t>improves the prediction and the degree to which that improvement (if any) is statistically significant.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</a:t>
            </a:r>
            <a:r>
              <a:rPr lang="en-US" baseline="0" dirty="0" smtClean="0"/>
              <a:t> class to think about what aspects of steam flow might </a:t>
            </a:r>
            <a:r>
              <a:rPr lang="en-US" b="1" baseline="0" dirty="0" smtClean="0"/>
              <a:t>not</a:t>
            </a:r>
            <a:r>
              <a:rPr lang="en-US" baseline="0" dirty="0" smtClean="0"/>
              <a:t> be predictable.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enlargement of the first year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that the scale on the to graphs are the same.</a:t>
            </a:r>
          </a:p>
          <a:p>
            <a:r>
              <a:rPr lang="en-US" dirty="0" smtClean="0"/>
              <a:t>Ask</a:t>
            </a:r>
            <a:r>
              <a:rPr lang="en-US" baseline="0" dirty="0" smtClean="0"/>
              <a:t> the class to guess what the spikes correspond to.  They are storms.  Without the</a:t>
            </a:r>
          </a:p>
          <a:p>
            <a:r>
              <a:rPr lang="en-US" baseline="0" dirty="0" smtClean="0"/>
              <a:t>addition of new water, the river flow subsides in a very predictable way.</a:t>
            </a:r>
          </a:p>
          <a:p>
            <a:r>
              <a:rPr lang="en-US" baseline="0" dirty="0" smtClean="0"/>
              <a:t>Only the storms are unpredictable.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very</a:t>
            </a:r>
            <a:r>
              <a:rPr lang="en-US" baseline="0" dirty="0" smtClean="0"/>
              <a:t> useful to be able to remove the effect of a filter</a:t>
            </a:r>
          </a:p>
          <a:p>
            <a:r>
              <a:rPr lang="en-US" baseline="0" dirty="0" smtClean="0"/>
              <a:t>simply by applying another filter.</a:t>
            </a:r>
          </a:p>
          <a:p>
            <a:r>
              <a:rPr lang="en-US" baseline="0" dirty="0" smtClean="0"/>
              <a:t>But first, a digression …  let’s do a convolution by hand in order</a:t>
            </a:r>
          </a:p>
          <a:p>
            <a:r>
              <a:rPr lang="en-US" baseline="0" dirty="0" smtClean="0"/>
              <a:t>   to gain some insight into its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review</a:t>
            </a:r>
            <a:r>
              <a:rPr lang="en-US" baseline="0" dirty="0" smtClean="0"/>
              <a:t> polynomial multiplication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work this one out on</a:t>
            </a:r>
            <a:r>
              <a:rPr lang="en-US" baseline="0" dirty="0" smtClean="0"/>
              <a:t> the board.</a:t>
            </a:r>
          </a:p>
          <a:p>
            <a:r>
              <a:rPr lang="en-US" baseline="0" dirty="0" smtClean="0"/>
              <a:t>Do it by finding all the pairs that yield a particular power of z.</a:t>
            </a:r>
          </a:p>
          <a:p>
            <a:r>
              <a:rPr lang="en-US" baseline="0" dirty="0" smtClean="0"/>
              <a:t>Lots of ways to get z</a:t>
            </a:r>
            <a:r>
              <a:rPr lang="en-US" strike="noStrike" baseline="30000" dirty="0" smtClean="0"/>
              <a:t>2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Only one way to get z</a:t>
            </a:r>
            <a:r>
              <a:rPr lang="en-US" baseline="30000" dirty="0" smtClean="0"/>
              <a:t>0</a:t>
            </a:r>
            <a:r>
              <a:rPr lang="en-US" baseline="0" dirty="0" smtClean="0"/>
              <a:t> or z</a:t>
            </a:r>
            <a:r>
              <a:rPr lang="en-US" baseline="30000" dirty="0" smtClean="0"/>
              <a:t>4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use the g’s as coefficients of the powers</a:t>
            </a:r>
            <a:r>
              <a:rPr lang="en-US" baseline="0" dirty="0" smtClean="0"/>
              <a:t> of 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extract the coefficients.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ask the class what</a:t>
            </a:r>
            <a:r>
              <a:rPr lang="en-US" baseline="0" dirty="0" smtClean="0"/>
              <a:t> the most important thing that they know about polynomials.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Answer:  The so-called fundamental theorem of algebra, that is, that a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</a:t>
            </a:r>
          </a:p>
          <a:p>
            <a:r>
              <a:rPr lang="en-US" baseline="0" dirty="0" smtClean="0"/>
              <a:t>has exactly n roots.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Answer:  The so-called fundamental theorem of algebra, that is, that a n-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order polynomial</a:t>
            </a:r>
          </a:p>
          <a:p>
            <a:r>
              <a:rPr lang="en-US" baseline="0" dirty="0" smtClean="0"/>
              <a:t>has exactly n roots.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 filter of length N correspond to an N-1 order polynomial.</a:t>
            </a:r>
          </a:p>
          <a:p>
            <a:r>
              <a:rPr lang="en-US" baseline="0" dirty="0" smtClean="0"/>
              <a:t>This polynomial has N-1 roots and so can be written as the product of N-1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high-order</a:t>
            </a:r>
            <a:r>
              <a:rPr lang="en-US" baseline="0" dirty="0" smtClean="0"/>
              <a:t> polynomial can be represented as the product of many 1-st order factors,</a:t>
            </a:r>
          </a:p>
          <a:p>
            <a:r>
              <a:rPr lang="en-US" baseline="0" dirty="0" smtClean="0"/>
              <a:t>then a long filter can be represented as the convolution of man length-2 filters.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can solve the length-2</a:t>
            </a:r>
            <a:r>
              <a:rPr lang="en-US" baseline="0" dirty="0" smtClean="0"/>
              <a:t> problem</a:t>
            </a:r>
            <a:r>
              <a:rPr lang="en-US" dirty="0" smtClean="0"/>
              <a:t>,</a:t>
            </a:r>
            <a:r>
              <a:rPr lang="en-US" baseline="0" dirty="0" smtClean="0"/>
              <a:t> we can solve a larger one using a cascade.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a Taylor</a:t>
            </a:r>
            <a:r>
              <a:rPr lang="en-US" baseline="0" dirty="0" smtClean="0"/>
              <a:t> series here,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</a:t>
            </a:r>
            <a:r>
              <a:rPr lang="en-US" baseline="0" dirty="0" smtClean="0"/>
              <a:t> show on the board the Taylor series for 1/(1-x), which is 1+x+x</a:t>
            </a:r>
            <a:r>
              <a:rPr lang="en-US" baseline="30000" dirty="0" smtClean="0"/>
              <a:t>2</a:t>
            </a:r>
            <a:r>
              <a:rPr lang="en-US" baseline="0" dirty="0" smtClean="0"/>
              <a:t>+x</a:t>
            </a:r>
            <a:r>
              <a:rPr lang="en-US" baseline="30000" dirty="0" smtClean="0"/>
              <a:t>3</a:t>
            </a:r>
            <a:r>
              <a:rPr lang="en-US" baseline="0" dirty="0" smtClean="0"/>
              <a:t>+…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is a “infinitely</a:t>
            </a:r>
            <a:r>
              <a:rPr lang="en-US" baseline="0" dirty="0" smtClean="0"/>
              <a:t> long” or “infinitely high order” polynomial.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Likewise, the corresponding</a:t>
            </a:r>
            <a:r>
              <a:rPr lang="en-US" baseline="0" dirty="0" smtClean="0"/>
              <a:t> filter is indefinitely long.</a:t>
            </a:r>
          </a:p>
          <a:p>
            <a:r>
              <a:rPr lang="en-US" baseline="0" dirty="0" smtClean="0"/>
              <a:t>It’s only useful if the coefficients rapidly fall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lecture has three sections, the prediction error filer, the inverse filter and the recursive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</a:t>
            </a:r>
            <a:r>
              <a:rPr lang="en-US" baseline="0" dirty="0" smtClean="0"/>
              <a:t> for the coefficients decreasing.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filter that has this property is said to be </a:t>
            </a:r>
            <a:r>
              <a:rPr lang="en-US" baseline="0" dirty="0" smtClean="0"/>
              <a:t>“minimum phase”.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just a hypothetical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7.10. A filter,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its inverse filter,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baseline="30000" dirty="0" err="1" smtClean="0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the convolution of the two,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baseline="30000" dirty="0" err="1" smtClean="0">
                <a:latin typeface="Times New Roman" pitchFamily="18" charset="0"/>
                <a:cs typeface="Times New Roman" pitchFamily="18" charset="0"/>
              </a:rPr>
              <a:t>inv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inverse filter is in general infinitely long.  But in most cases, as above,</a:t>
            </a:r>
          </a:p>
          <a:p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  can be adequately approximated with a longish, but finite filter.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Recursive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filters are also called IIR filters,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IIR stands for “Infinite Impulse Response”.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</a:t>
            </a:r>
            <a:r>
              <a:rPr lang="en-US" baseline="0" dirty="0" smtClean="0"/>
              <a:t>generic nature of the problem.  Lots of different inputs and outputs are related in this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let’s put it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inverse of </a:t>
            </a:r>
            <a:r>
              <a:rPr lang="en-US" b="1" baseline="0" dirty="0" smtClean="0"/>
              <a:t>v</a:t>
            </a:r>
            <a:r>
              <a:rPr lang="en-US" baseline="0" dirty="0" smtClean="0"/>
              <a:t> is infinitely long, even when </a:t>
            </a:r>
            <a:r>
              <a:rPr lang="en-US" b="1" baseline="0" dirty="0" smtClean="0"/>
              <a:t>v</a:t>
            </a:r>
            <a:r>
              <a:rPr lang="en-US" baseline="0" dirty="0" smtClean="0"/>
              <a:t> is short.</a:t>
            </a:r>
          </a:p>
          <a:p>
            <a:r>
              <a:rPr lang="en-US" baseline="0" dirty="0" smtClean="0"/>
              <a:t>Thus we can hope to match an indefinitely long g through the convolution </a:t>
            </a:r>
            <a:r>
              <a:rPr kumimoji="0" lang="en-US" sz="1200" b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12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12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1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 </a:t>
            </a:r>
            <a:r>
              <a:rPr kumimoji="0" lang="en-US" sz="1200" b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1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</a:t>
            </a:r>
            <a:r>
              <a:rPr lang="en-US" baseline="0" dirty="0" smtClean="0"/>
              <a:t> a simple filter, but a useful one, because it </a:t>
            </a:r>
            <a:r>
              <a:rPr lang="en-US" baseline="0" dirty="0" err="1" smtClean="0"/>
              <a:t>smooths</a:t>
            </a:r>
            <a:r>
              <a:rPr lang="en-US" baseline="0" dirty="0" smtClean="0"/>
              <a:t> data.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the </a:t>
            </a:r>
            <a:r>
              <a:rPr lang="en-US" baseline="0" dirty="0" smtClean="0"/>
              <a:t>generic nature of the problem.  The present output is linearly proportional</a:t>
            </a:r>
          </a:p>
          <a:p>
            <a:r>
              <a:rPr lang="en-US" baseline="0" dirty="0" smtClean="0"/>
              <a:t>to the past and present values of the input. Lots of different inputs and outputs are related in this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resort to the time-honored technique of guessing the solution and showing that</a:t>
            </a:r>
          </a:p>
          <a:p>
            <a:r>
              <a:rPr lang="en-US" baseline="0" dirty="0" smtClean="0"/>
              <a:t>its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factoring the ½ to the outside of the</a:t>
            </a:r>
            <a:r>
              <a:rPr lang="en-US" baseline="0" dirty="0" smtClean="0"/>
              <a:t> addition, of course.</a:t>
            </a:r>
          </a:p>
          <a:p>
            <a:r>
              <a:rPr lang="en-US" baseline="0" dirty="0" smtClean="0"/>
              <a:t>Dividing by two is particularly easy when the data are represented as binary integers,</a:t>
            </a:r>
          </a:p>
          <a:p>
            <a:r>
              <a:rPr lang="en-US" baseline="0" dirty="0" smtClean="0"/>
              <a:t>  since it corresponds to shifting the bit pattern by one bit.  Thus, this filter is often</a:t>
            </a:r>
          </a:p>
          <a:p>
            <a:r>
              <a:rPr lang="en-US" baseline="0" dirty="0" smtClean="0"/>
              <a:t>  used in simple electronic devices that have only modest processing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Recursive smoothing filter applied to two time series. A) Time series,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(dots), is a unit spike. The smoothed version,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(t) (solid line)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 decaying exponential, is  the impulse response of the smoothing filter. B) Time series,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(dots), consists of random noise with zero mean and unit variance.  Smoothed version,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(solid line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averages out extremes of variation.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nuance</a:t>
            </a:r>
            <a:r>
              <a:rPr lang="en-US" baseline="0" dirty="0" smtClean="0"/>
              <a:t> here is that we are using a time series,</a:t>
            </a:r>
            <a:r>
              <a:rPr lang="en-US" b="1" baseline="0" dirty="0" smtClean="0"/>
              <a:t> d</a:t>
            </a:r>
            <a:r>
              <a:rPr lang="en-US" baseline="0" dirty="0" smtClean="0"/>
              <a:t>, to predict </a:t>
            </a:r>
            <a:r>
              <a:rPr lang="en-US" i="1" baseline="0" dirty="0" smtClean="0"/>
              <a:t>itself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present value of d is proportional to its past values.</a:t>
            </a:r>
          </a:p>
          <a:p>
            <a:r>
              <a:rPr lang="en-US" baseline="0" dirty="0" smtClean="0"/>
              <a:t>The coefficients, </a:t>
            </a:r>
            <a:r>
              <a:rPr lang="en-US" b="1" baseline="0" dirty="0" smtClean="0"/>
              <a:t>p</a:t>
            </a:r>
            <a:r>
              <a:rPr lang="en-US" baseline="0" dirty="0" smtClean="0"/>
              <a:t>, are a kind of filter.</a:t>
            </a:r>
          </a:p>
          <a:p>
            <a:r>
              <a:rPr lang="en-US" baseline="0" dirty="0" smtClean="0"/>
              <a:t>As its stands, this is not quite a convolution, because the summation starts at 2, not 1.</a:t>
            </a:r>
          </a:p>
          <a:p>
            <a:r>
              <a:rPr lang="en-US" baseline="0" dirty="0" smtClean="0"/>
              <a:t>But its close.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summation omits the j=1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make it exactly</a:t>
            </a:r>
            <a:r>
              <a:rPr lang="en-US" baseline="0" dirty="0" smtClean="0"/>
              <a:t> a convolution by moving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to the </a:t>
            </a:r>
            <a:r>
              <a:rPr lang="en-US" baseline="0" dirty="0" err="1" smtClean="0"/>
              <a:t>l.h.s</a:t>
            </a:r>
            <a:r>
              <a:rPr lang="en-US" baseline="0" dirty="0" smtClean="0"/>
              <a:t>. of the equation and by multiplying it</a:t>
            </a:r>
          </a:p>
          <a:p>
            <a:r>
              <a:rPr lang="en-US" baseline="0" dirty="0" smtClean="0"/>
              <a:t>by a filter coefficient p</a:t>
            </a:r>
            <a:r>
              <a:rPr lang="en-US" baseline="-25000" dirty="0" smtClean="0"/>
              <a:t>1 </a:t>
            </a:r>
            <a:r>
              <a:rPr lang="en-US" baseline="0" dirty="0" smtClean="0"/>
              <a:t>defined to be -1.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Tomorrow,</a:t>
            </a:r>
            <a:r>
              <a:rPr lang="en-US" baseline="0" dirty="0" smtClean="0"/>
              <a:t> you can make a new estimate of </a:t>
            </a:r>
            <a:r>
              <a:rPr lang="en-US" b="1" baseline="0" dirty="0" smtClean="0"/>
              <a:t>p</a:t>
            </a:r>
            <a:r>
              <a:rPr lang="en-US" baseline="0" dirty="0" smtClean="0"/>
              <a:t> that include today’s datum.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remind the class that a hydrograph</a:t>
            </a:r>
            <a:r>
              <a:rPr lang="en-US" baseline="0" dirty="0" smtClean="0"/>
              <a:t> quantifies stream flow, the amount of water</a:t>
            </a:r>
          </a:p>
          <a:p>
            <a:r>
              <a:rPr lang="en-US" baseline="0" dirty="0" smtClean="0"/>
              <a:t>flowing in a river.  This record is about 12 years long. Point out the annual cycle and note that</a:t>
            </a:r>
          </a:p>
          <a:p>
            <a:r>
              <a:rPr lang="en-US" baseline="0" dirty="0" smtClean="0"/>
              <a:t>the spikes correspond to storms.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20BD-B3D7-4A0E-9468-93AFECDD4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29CB-39EE-47A4-8CC5-DCBF37875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134A-8F76-4C03-BA62-3ACEEEEDF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A4393-D40A-4B88-A5C0-622375FE4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A6B4-CE3D-49BD-BF8B-0A4ECBD7A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FB44-39AB-445E-B79E-032D2A1A4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6C68-F3D8-4C1D-A04F-6A6D22B86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F438-0A42-41D1-9FF0-2F4AC993F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D787-BBF1-46D7-9780-89C21EFDB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9168-C92C-41F3-9272-2F610AE52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6AB47-97AE-43D5-BFC3-BEE2ADED2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294E5-053E-48FE-8A1D-79238EBFF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14: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Applications of Filters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609600" y="1153179"/>
            <a:ext cx="8534400" cy="4638021"/>
            <a:chOff x="2399525" y="550738"/>
            <a:chExt cx="5144275" cy="26204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71" b="54285"/>
            <a:stretch>
              <a:fillRect/>
            </a:stretch>
          </p:blipFill>
          <p:spPr bwMode="auto">
            <a:xfrm>
              <a:off x="2667000" y="1039587"/>
              <a:ext cx="4876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9"/>
            <p:cNvGrpSpPr/>
            <p:nvPr/>
          </p:nvGrpSpPr>
          <p:grpSpPr>
            <a:xfrm>
              <a:off x="2399525" y="550738"/>
              <a:ext cx="4782326" cy="2620479"/>
              <a:chOff x="2399525" y="526923"/>
              <a:chExt cx="4782326" cy="262047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914651" y="2662233"/>
                <a:ext cx="426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2125665" y="1879597"/>
                <a:ext cx="15605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4581525" y="2838448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0835" y="2851783"/>
                <a:ext cx="1524000" cy="2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time t, days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351732" y="1574716"/>
                <a:ext cx="2410967" cy="31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prediction error filter, p(t)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here’s the best fit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609600" y="1153179"/>
            <a:ext cx="8534400" cy="4638021"/>
            <a:chOff x="2399525" y="550738"/>
            <a:chExt cx="5144275" cy="26204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571" b="54285"/>
            <a:stretch>
              <a:fillRect/>
            </a:stretch>
          </p:blipFill>
          <p:spPr bwMode="auto">
            <a:xfrm>
              <a:off x="2667000" y="1039587"/>
              <a:ext cx="4876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9"/>
            <p:cNvGrpSpPr/>
            <p:nvPr/>
          </p:nvGrpSpPr>
          <p:grpSpPr>
            <a:xfrm>
              <a:off x="2399525" y="550738"/>
              <a:ext cx="4782326" cy="2620479"/>
              <a:chOff x="2399525" y="526923"/>
              <a:chExt cx="4782326" cy="262047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914651" y="2662233"/>
                <a:ext cx="426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2125665" y="1879597"/>
                <a:ext cx="15605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4581525" y="2838448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0835" y="2851783"/>
                <a:ext cx="1524000" cy="29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time t, days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351732" y="1574716"/>
                <a:ext cx="2410967" cy="31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prediction error filter, p(t)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here’s the best fit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rot="6990827" flipH="1" flipV="1">
            <a:off x="1831157" y="2540903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199138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this case, only the first few coefficients are large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6990827" flipH="1" flipV="1">
            <a:off x="4498157" y="3074303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298198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that?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of the prediction error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one is using least squares, the equation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not solved exactly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prediction error,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tells you what aspects of the data cannot be predicted on the basis of past behavior</a:t>
            </a:r>
            <a:endParaRPr lang="en-US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457199"/>
            <a:ext cx="8762999" cy="5829266"/>
            <a:chOff x="1066800" y="1204912"/>
            <a:chExt cx="5447211" cy="42505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0011" y="13716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863748" y="3017141"/>
              <a:ext cx="426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093814" y="2234505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858985" y="4908114"/>
              <a:ext cx="4267201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089051" y="4137384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6800" y="2076450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4911" y="3219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4911" y="5124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3052" y="3149600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3296" y="5073903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4413" y="4042668"/>
              <a:ext cx="2444751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prediction error,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e(t)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06825" y="2067817"/>
              <a:ext cx="1939925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discharge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, d(t)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6774" y="1204912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6774" y="3316288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81000" y="457199"/>
            <a:ext cx="8762999" cy="5829266"/>
            <a:chOff x="1066800" y="1204912"/>
            <a:chExt cx="5447211" cy="42505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0011" y="1371600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863748" y="3017141"/>
              <a:ext cx="426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1093814" y="2234505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858985" y="4908114"/>
              <a:ext cx="4267201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089051" y="4137384"/>
              <a:ext cx="156050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6800" y="2076450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4911" y="3219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4911" y="512445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3052" y="3149600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3296" y="5073903"/>
              <a:ext cx="1524000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days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4413" y="4042668"/>
              <a:ext cx="2444751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prediction error,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e(t)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06825" y="2067817"/>
              <a:ext cx="1939925" cy="32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discharge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, d(t)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6774" y="1204912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6774" y="3316288"/>
              <a:ext cx="1981201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rot="6990827" flipH="1" flipV="1">
            <a:off x="4241279" y="45762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38600" y="3733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error is spiky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4925787"/>
            <a:ext cx="762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5181600"/>
            <a:ext cx="762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2176592" flipH="1" flipV="1">
            <a:off x="2465094" y="4526781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600" y="3657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error is small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695700" y="3467100"/>
            <a:ext cx="3733800" cy="0"/>
          </a:xfrm>
          <a:prstGeom prst="line">
            <a:avLst/>
          </a:prstGeom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 rot="6990827" flipH="1" flipV="1">
            <a:off x="5612879" y="45000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35240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spikes are at times when discharge increases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2: Inverse Filters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27362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Can a convolution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be undone?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kern="0" baseline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if </a:t>
            </a:r>
            <a:r>
              <a:rPr kumimoji="0" lang="el-GR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*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kern="0" baseline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there another filter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40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for which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en-US" sz="4000" b="1" kern="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h</a:t>
            </a:r>
            <a:r>
              <a:rPr lang="en-US" sz="4000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b="1" kern="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4000" i="1" kern="0" baseline="30000" dirty="0" err="1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lang="en-US" sz="4000" i="1" kern="0" baseline="30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000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* </a:t>
            </a:r>
            <a:r>
              <a:rPr lang="el-GR" sz="4000" b="1" kern="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θ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/>
              <a:ea typeface="Cambria Math"/>
              <a:cs typeface="Times New Roman" pitchFamily="18" charset="0"/>
            </a:endParaRPr>
          </a:p>
          <a:p>
            <a:pPr lvl="0" algn="ctr"/>
            <a:r>
              <a:rPr lang="en-US" sz="4000" b="1" kern="0" dirty="0" smtClean="0">
                <a:solidFill>
                  <a:schemeClr val="tx2"/>
                </a:solidFill>
                <a:latin typeface="Cambria Math"/>
                <a:ea typeface="Cambria Math"/>
                <a:cs typeface="Times New Roman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step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simplicity, suppose 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of length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8610" t="47059" r="21300" b="31458"/>
          <a:stretch>
            <a:fillRect/>
          </a:stretch>
        </p:blipFill>
        <p:spPr bwMode="auto">
          <a:xfrm>
            <a:off x="1219200" y="2895600"/>
            <a:ext cx="680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6990827" flipH="1" flipV="1">
            <a:off x="3250679" y="28236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228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backward in time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6990827" flipH="1" flipV="1">
            <a:off x="4774678" y="3204621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b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 in time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rot="12837299" flipH="1" flipV="1">
            <a:off x="3356071" y="5162910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54936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overlap the ends by one, and multiply. That gives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en-US" sz="2400" i="1" baseline="-25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step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15022" t="29820" r="16816" b="41388"/>
          <a:stretch>
            <a:fillRect/>
          </a:stretch>
        </p:blipFill>
        <p:spPr bwMode="auto">
          <a:xfrm>
            <a:off x="762000" y="2286000"/>
            <a:ext cx="78594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 rot="6990827" flipH="1" flipV="1">
            <a:off x="3631679" y="27474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20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one place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2837299" flipH="1" flipV="1">
            <a:off x="2822671" y="4850907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5181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 and add. That gives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6816" t="41131" r="5157" b="36247"/>
          <a:stretch>
            <a:fillRect/>
          </a:stretch>
        </p:blipFill>
        <p:spPr bwMode="auto">
          <a:xfrm>
            <a:off x="457200" y="2819400"/>
            <a:ext cx="84374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step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6990827" flipH="1" flipV="1">
            <a:off x="3631679" y="2747419"/>
            <a:ext cx="509043" cy="256986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20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another place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2837299" flipH="1" flipV="1">
            <a:off x="2822671" y="4850907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5181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 and add. That gives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hand: keep going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105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Multiply. That gives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7713" t="50386" r="17713" b="21851"/>
          <a:stretch>
            <a:fillRect/>
          </a:stretch>
        </p:blipFill>
        <p:spPr bwMode="auto">
          <a:xfrm>
            <a:off x="1905000" y="25146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 rot="12837299" flipH="1" flipV="1">
            <a:off x="3432270" y="4477111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>
              <a:spcBef>
                <a:spcPts val="10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Probability and Measurement Error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Spectral Density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 		Hypothesis testing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23 		Hypothesis Testing continued; F-Tests</a:t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24 		Confidence Limits of Spectra, Bootstraps</a:t>
            </a:r>
          </a:p>
          <a:p>
            <a:pPr>
              <a:spcBef>
                <a:spcPts val="100"/>
              </a:spcBef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important observation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the same pattern that we obtain when we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 polynomials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15" t="33672" r="13289" b="34339"/>
          <a:stretch>
            <a:fillRect/>
          </a:stretch>
        </p:blipFill>
        <p:spPr bwMode="auto">
          <a:xfrm>
            <a:off x="48126" y="1828800"/>
            <a:ext cx="909587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z-transform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turn a filter into a polynomial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 = [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 …   </a:t>
            </a:r>
            <a:r>
              <a:rPr lang="en-US" sz="4400" i="1" dirty="0" err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4400" i="1" baseline="30000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en-US" sz="4400" baseline="300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429000"/>
            <a:ext cx="762000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648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g(z)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=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3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… </a:t>
            </a:r>
            <a:r>
              <a:rPr kumimoji="0" lang="en-US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N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 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N-1</a:t>
            </a:r>
            <a:endParaRPr kumimoji="0" lang="en-US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inverse z-transform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turn a polynomial into a filer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 = [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,  …  </a:t>
            </a:r>
            <a:r>
              <a:rPr lang="en-US" sz="4400" i="1" dirty="0" err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4400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4400" i="1" baseline="30000" dirty="0" smtClean="0">
                <a:latin typeface="Cambria Math" pitchFamily="18" charset="0"/>
                <a:ea typeface="Cambria Math" pitchFamily="18" charset="0"/>
              </a:rPr>
              <a:t>T</a:t>
            </a:r>
            <a:endParaRPr lang="en-US" sz="4400" baseline="300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3581400"/>
            <a:ext cx="762000" cy="9144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2860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g(z)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=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1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3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400" kern="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… </a:t>
            </a:r>
            <a:r>
              <a:rPr kumimoji="0" lang="en-US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g</a:t>
            </a:r>
            <a:r>
              <a:rPr kumimoji="0" lang="en-US" sz="4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N</a:t>
            </a:r>
            <a:r>
              <a:rPr lang="en-US" sz="4400" i="1" kern="0" dirty="0" smtClean="0">
                <a:latin typeface="Cambria Math" pitchFamily="18" charset="0"/>
                <a:ea typeface="Cambria Math" pitchFamily="18" charset="0"/>
              </a:rPr>
              <a:t> z</a:t>
            </a:r>
            <a:r>
              <a:rPr lang="en-US" sz="4400" i="1" kern="0" baseline="30000" dirty="0" smtClean="0">
                <a:latin typeface="Cambria Math" pitchFamily="18" charset="0"/>
                <a:ea typeface="Cambria Math" pitchFamily="18" charset="0"/>
              </a:rPr>
              <a:t>N-1</a:t>
            </a:r>
            <a:endParaRPr kumimoji="0" lang="en-US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why would we want to do this?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because we know a lot about polynomials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fundamental theorem of algebra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57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polynomial of 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order has exactly n roots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thus can be factored into the product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factors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fundamental theorem of algebra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57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polynomial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order has exactly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-roots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can be factored into the product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2362200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733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largest power, </a:t>
            </a:r>
            <a:r>
              <a:rPr lang="en-US" sz="24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2400" i="1" baseline="30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8120814" flipH="1" flipV="1">
            <a:off x="3117497" y="3338603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2362200"/>
            <a:ext cx="1447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37338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solutions to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g(z)=0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120814" flipH="1" flipV="1">
            <a:off x="6851297" y="3338604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5791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g(z) </a:t>
            </a:r>
            <a:r>
              <a:rPr lang="en-US" sz="24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∝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(z-r</a:t>
            </a:r>
            <a:r>
              <a:rPr lang="en-US" sz="24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(z-r</a:t>
            </a:r>
            <a:r>
              <a:rPr lang="en-US" sz="24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 … (z-</a:t>
            </a:r>
            <a:r>
              <a:rPr lang="en-US" sz="24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0" y="4724400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8120814" flipH="1">
            <a:off x="3480431" y="5491872"/>
            <a:ext cx="49540" cy="39044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20557" t="58666" r="17264" b="27467"/>
          <a:stretch>
            <a:fillRect/>
          </a:stretch>
        </p:blipFill>
        <p:spPr bwMode="auto">
          <a:xfrm>
            <a:off x="76200" y="2743199"/>
            <a:ext cx="8953358" cy="14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case of a polynomial constructed from a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4343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where 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kumimoji="0" lang="en-US" sz="3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… 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N-1</a:t>
            </a:r>
            <a:r>
              <a:rPr lang="en-US" sz="3600" b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en-US" sz="3600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are the roots</a:t>
            </a:r>
            <a:endParaRPr kumimoji="0" lang="en-US" sz="360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23161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the filter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equivalent a “cascade”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21218" t="54111" r="18271" b="35279"/>
          <a:stretch>
            <a:fillRect/>
          </a:stretch>
        </p:blipFill>
        <p:spPr bwMode="auto">
          <a:xfrm>
            <a:off x="0" y="4191000"/>
            <a:ext cx="8915400" cy="115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let’s try to find the inverse of a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filter that undoes convolution by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… 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function that undoes multiplication by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 /(z-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810000"/>
            <a:ext cx="5334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3962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z-transform</a:t>
            </a:r>
            <a:endParaRPr lang="en-US" sz="2400" i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develop the idea of the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 Filter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its applications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/(z-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not a polynomial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solution: compute its Taylor series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30305" r="22675" b="44441"/>
          <a:stretch>
            <a:fillRect/>
          </a:stretch>
        </p:blipFill>
        <p:spPr bwMode="auto">
          <a:xfrm>
            <a:off x="457200" y="1986395"/>
            <a:ext cx="6019800" cy="20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25639" t="37217" r="9921" b="46804"/>
          <a:stretch>
            <a:fillRect/>
          </a:stretch>
        </p:blipFill>
        <p:spPr bwMode="auto">
          <a:xfrm>
            <a:off x="990600" y="4191000"/>
            <a:ext cx="7498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Taylor series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30305" r="22675" b="44441"/>
          <a:stretch>
            <a:fillRect/>
          </a:stretch>
        </p:blipFill>
        <p:spPr bwMode="auto">
          <a:xfrm>
            <a:off x="457200" y="1986395"/>
            <a:ext cx="6019800" cy="20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25639" t="37217" r="9921" b="46804"/>
          <a:stretch>
            <a:fillRect/>
          </a:stretch>
        </p:blipFill>
        <p:spPr bwMode="auto">
          <a:xfrm>
            <a:off x="990600" y="4191000"/>
            <a:ext cx="7498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Taylor series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contains all powers of </a:t>
            </a:r>
            <a:r>
              <a:rPr lang="en-US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18120814" flipH="1" flipV="1">
            <a:off x="6530437" y="5447485"/>
            <a:ext cx="1237181" cy="452164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675" t="26938" r="33853" b="41073"/>
          <a:stretch>
            <a:fillRect/>
          </a:stretch>
        </p:blipFill>
        <p:spPr bwMode="auto">
          <a:xfrm>
            <a:off x="1752600" y="2209800"/>
            <a:ext cx="59436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the filter that undoes convolution by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[-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]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indefinitely long filter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18120814" flipH="1" flipV="1">
            <a:off x="5616037" y="5447485"/>
            <a:ext cx="1237181" cy="452164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051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this filter will only be useful if its coefficients fall off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79074"/>
            <a:ext cx="5638800" cy="1981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happens when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 1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5000" t="26938" r="33853" b="41073"/>
          <a:stretch>
            <a:fillRect/>
          </a:stretch>
        </p:blipFill>
        <p:spPr bwMode="auto">
          <a:xfrm>
            <a:off x="762000" y="2793274"/>
            <a:ext cx="15240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181100" y="4355374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 rot="5400000">
            <a:off x="1333500" y="4060639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decrease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051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this filter will only be useful if its coefficients fall off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79074"/>
            <a:ext cx="5638800" cy="1981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happens when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5000" t="26938" r="33853" b="41073"/>
          <a:stretch>
            <a:fillRect/>
          </a:stretch>
        </p:blipFill>
        <p:spPr bwMode="auto">
          <a:xfrm>
            <a:off x="762000" y="2793274"/>
            <a:ext cx="152400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181100" y="4355374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 rot="5400000">
            <a:off x="1333500" y="4060639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decrease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4594748"/>
            <a:ext cx="18288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root, </a:t>
            </a:r>
            <a:r>
              <a:rPr lang="en-US" sz="24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must lie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“unit circle”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rot="18120814" flipH="1" flipV="1">
            <a:off x="5327297" y="5624603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inverse filter for a length-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filter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step 1: find roots of g(z)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2: check that roots are inside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		the unit circle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3: construct inverse filter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	associated with each root</a:t>
            </a:r>
            <a:b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step 4: convolve them all together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2768024"/>
            <a:ext cx="7924799" cy="2794576"/>
            <a:chOff x="1492956" y="1219200"/>
            <a:chExt cx="5136444" cy="15525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185" b="65080"/>
            <a:stretch>
              <a:fillRect/>
            </a:stretch>
          </p:blipFill>
          <p:spPr bwMode="auto">
            <a:xfrm>
              <a:off x="1838678" y="1219200"/>
              <a:ext cx="4790722" cy="13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2956" y="1676400"/>
              <a:ext cx="304800" cy="32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8512" y="2446867"/>
              <a:ext cx="1273548" cy="32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0" y="914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construct inverse filter of: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hard part of the process is finding the roots of a polynomial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6477000" cy="16002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% find roots of g </a:t>
            </a:r>
          </a:p>
          <a:p>
            <a:pPr>
              <a:buNone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r = roots(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flipud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(g));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953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fortunately,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MatLab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does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this easily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0" y="304800"/>
            <a:ext cx="8762999" cy="6177645"/>
            <a:chOff x="978965" y="1219200"/>
            <a:chExt cx="5854054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291"/>
            <a:stretch>
              <a:fillRect/>
            </a:stretch>
          </p:blipFill>
          <p:spPr bwMode="auto">
            <a:xfrm>
              <a:off x="2047966" y="1219200"/>
              <a:ext cx="4785053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9422" y="25146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6989" y="3733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4824548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581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5536" y="3587777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6204" y="1663308"/>
              <a:ext cx="3048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5536" y="2452834"/>
              <a:ext cx="1214910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536" y="4772066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4394" y="2946288"/>
              <a:ext cx="5334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8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8965" y="4031885"/>
              <a:ext cx="1073401" cy="3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84" t="50508" r="45890" b="29172"/>
          <a:stretch>
            <a:fillRect/>
          </a:stretch>
        </p:blipFill>
        <p:spPr bwMode="auto">
          <a:xfrm>
            <a:off x="2286000" y="22098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last lecture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 output </a:t>
            </a:r>
            <a:r>
              <a:rPr lang="en-US" sz="3200" dirty="0" smtClean="0">
                <a:latin typeface="Cambria Math"/>
                <a:ea typeface="Cambria Math"/>
                <a:cs typeface="Times New Roman" pitchFamily="18" charset="0"/>
              </a:rPr>
              <a:t>∝ past and present values of input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5029200" y="2133601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1905000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 flipV="1">
            <a:off x="1139281" y="2209801"/>
            <a:ext cx="1371600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990600" y="167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rot="2795230" flipV="1">
            <a:off x="4493396" y="3653466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4267200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3003" t="55385" r="19883" b="32423"/>
          <a:stretch>
            <a:fillRect/>
          </a:stretch>
        </p:blipFill>
        <p:spPr bwMode="auto">
          <a:xfrm>
            <a:off x="2667000" y="49530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 rot="6990827" flipV="1">
            <a:off x="5601106" y="5694789"/>
            <a:ext cx="309825" cy="573821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5791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“convolution”, not multiplication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6200" y="304800"/>
            <a:ext cx="8762999" cy="6177645"/>
            <a:chOff x="978965" y="1219200"/>
            <a:chExt cx="5854054" cy="4000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291"/>
            <a:stretch>
              <a:fillRect/>
            </a:stretch>
          </p:blipFill>
          <p:spPr bwMode="auto">
            <a:xfrm>
              <a:off x="2047966" y="1219200"/>
              <a:ext cx="4785053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0" y="1447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9422" y="25146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6989" y="3733800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4824548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581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4384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5536" y="3587777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6204" y="1663308"/>
              <a:ext cx="3048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5536" y="2452834"/>
              <a:ext cx="1214910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5536" y="4772066"/>
              <a:ext cx="1673054" cy="25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element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4394" y="2946288"/>
              <a:ext cx="533400" cy="33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8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endParaRPr lang="en-US" sz="2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8965" y="4031885"/>
              <a:ext cx="1073401" cy="37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baseline="30000" dirty="0" err="1" smtClean="0">
                  <a:latin typeface="Times New Roman" pitchFamily="18" charset="0"/>
                  <a:cs typeface="Times New Roman" pitchFamily="18" charset="0"/>
                </a:rPr>
                <a:t>inv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32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52600" y="11429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time series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36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timeseries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 rot="8540804" flipH="1" flipV="1">
            <a:off x="2128110" y="4460335"/>
            <a:ext cx="832842" cy="265979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31662" y="4191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spike</a:t>
            </a:r>
            <a:endParaRPr lang="en-US" sz="2400" i="1" baseline="30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2212523" y="225878"/>
            <a:ext cx="381000" cy="996045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5400000">
            <a:off x="3162298" y="1409701"/>
            <a:ext cx="457201" cy="2971800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3: Recursive Filters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6670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way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make approximate a long filter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two short ones</a:t>
            </a:r>
            <a:endParaRPr lang="en-US" sz="4400" kern="0" noProof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84" t="50508" r="45890" b="29172"/>
          <a:stretch>
            <a:fillRect/>
          </a:stretch>
        </p:blipFill>
        <p:spPr bwMode="auto">
          <a:xfrm>
            <a:off x="2514600" y="11430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the standard filtering formula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 compute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output </a:t>
            </a:r>
            <a:r>
              <a:rPr kumimoji="0" lang="el-GR" sz="36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kumimoji="0" lang="en-US" sz="3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sequence</a:t>
            </a:r>
          </a:p>
          <a:p>
            <a:pPr lvl="0" algn="ctr"/>
            <a:endParaRPr kumimoji="0" lang="en-US" sz="36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but without using our knowledge of</a:t>
            </a:r>
          </a:p>
          <a:p>
            <a:pPr lvl="0" algn="ctr"/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when we compute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when we compute </a:t>
            </a:r>
            <a:r>
              <a:rPr lang="el-GR" sz="3600" i="1" kern="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3600" i="1" kern="0" baseline="-250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3600" kern="0" dirty="0" smtClean="0">
                <a:solidFill>
                  <a:schemeClr val="tx2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etc</a:t>
            </a:r>
          </a:p>
          <a:p>
            <a:pPr lvl="0" algn="ctr"/>
            <a:endParaRPr lang="en-US" sz="3600" i="1" kern="0" baseline="-25000" dirty="0" smtClean="0">
              <a:solidFill>
                <a:schemeClr val="tx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that’s wasted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suppose we tried to put the information to work, as follows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30" t="63978" r="14316" b="15819"/>
          <a:stretch>
            <a:fillRect/>
          </a:stretch>
        </p:blipFill>
        <p:spPr bwMode="auto">
          <a:xfrm>
            <a:off x="76200" y="25146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here we’ve introduced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two new filters,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30" t="63978" r="14316" b="15819"/>
          <a:stretch>
            <a:fillRect/>
          </a:stretch>
        </p:blipFill>
        <p:spPr bwMode="auto">
          <a:xfrm>
            <a:off x="76200" y="21336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flipH="1">
            <a:off x="1371600" y="3624943"/>
            <a:ext cx="778329" cy="17145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52578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conventional filter,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6934201" y="3581400"/>
            <a:ext cx="304800" cy="16764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57800" y="54864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filter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that acts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on already computed  values of </a:t>
            </a:r>
            <a:r>
              <a:rPr kumimoji="0" lang="el-GR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971800" y="48006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new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but convention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al filter,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4190999" y="3477987"/>
            <a:ext cx="549728" cy="1295400"/>
          </a:xfrm>
          <a:custGeom>
            <a:avLst/>
            <a:gdLst>
              <a:gd name="connsiteX0" fmla="*/ 5442 w 821871"/>
              <a:gd name="connsiteY0" fmla="*/ 0 h 1714500"/>
              <a:gd name="connsiteX1" fmla="*/ 103414 w 821871"/>
              <a:gd name="connsiteY1" fmla="*/ 767443 h 1714500"/>
              <a:gd name="connsiteX2" fmla="*/ 625928 w 821871"/>
              <a:gd name="connsiteY2" fmla="*/ 849086 h 1714500"/>
              <a:gd name="connsiteX3" fmla="*/ 821871 w 821871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871" h="1714500">
                <a:moveTo>
                  <a:pt x="5442" y="0"/>
                </a:moveTo>
                <a:cubicBezTo>
                  <a:pt x="2721" y="312964"/>
                  <a:pt x="0" y="625929"/>
                  <a:pt x="103414" y="767443"/>
                </a:cubicBezTo>
                <a:cubicBezTo>
                  <a:pt x="206828" y="908957"/>
                  <a:pt x="506185" y="691243"/>
                  <a:pt x="625928" y="849086"/>
                </a:cubicBezTo>
                <a:cubicBezTo>
                  <a:pt x="745671" y="1006929"/>
                  <a:pt x="783771" y="1360714"/>
                  <a:pt x="821871" y="1714500"/>
                </a:cubicBezTo>
              </a:path>
            </a:pathLst>
          </a:custGeom>
          <a:ln w="381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define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22790" t="49330" r="16699" b="23860"/>
          <a:stretch>
            <a:fillRect/>
          </a:stretch>
        </p:blipFill>
        <p:spPr bwMode="auto">
          <a:xfrm>
            <a:off x="1219200" y="1600200"/>
            <a:ext cx="6629400" cy="2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 l="19647" t="62589" r="60707" b="28054"/>
          <a:stretch>
            <a:fillRect/>
          </a:stretch>
        </p:blipFill>
        <p:spPr bwMode="auto">
          <a:xfrm>
            <a:off x="3200400" y="3831771"/>
            <a:ext cx="1905000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 l="45284" t="73996" r="45622" b="16622"/>
          <a:stretch>
            <a:fillRect/>
          </a:stretch>
        </p:blipFill>
        <p:spPr bwMode="auto">
          <a:xfrm>
            <a:off x="5176155" y="3771900"/>
            <a:ext cx="881743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if we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can find short filters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such that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kumimoji="0" lang="en-US" sz="32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inv</a:t>
            </a:r>
            <a:r>
              <a:rPr kumimoji="0" lang="en-US" sz="32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 </a:t>
            </a:r>
            <a:r>
              <a:rPr kumimoji="0" lang="en-US" sz="3200" b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≈</a:t>
            </a:r>
            <a:r>
              <a:rPr kumimoji="0" lang="en-US" sz="3200" b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then</a:t>
            </a:r>
            <a:r>
              <a:rPr lang="en-US" sz="32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we can speed up the convolution process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31434" t="48452" r="27701" b="28937"/>
          <a:stretch>
            <a:fillRect/>
          </a:stretch>
        </p:blipFill>
        <p:spPr bwMode="auto">
          <a:xfrm>
            <a:off x="2133600" y="990600"/>
            <a:ext cx="50945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95400" y="31242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g*h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is the 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weighted average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recent values of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4800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if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is truncated to 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N≈10 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/>
                <a:cs typeface="Times New Roman" pitchFamily="18" charset="0"/>
              </a:rPr>
              <a:t>elements, then each time step take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s 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10N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 multiplications and 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10N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additions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14145" t="41992" r="11198" b="39704"/>
          <a:stretch>
            <a:fillRect/>
          </a:stretch>
        </p:blipFill>
        <p:spPr bwMode="auto">
          <a:xfrm>
            <a:off x="381000" y="1143000"/>
            <a:ext cx="85164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 l="12279" t="53221" r="2849" b="31745"/>
          <a:stretch>
            <a:fillRect/>
          </a:stretch>
        </p:blipFill>
        <p:spPr bwMode="auto">
          <a:xfrm>
            <a:off x="609600" y="5105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733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this works, since the inverse of a length-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2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filter is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convolution then becomes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501" t="25254" r="31518" b="52859"/>
          <a:stretch>
            <a:fillRect/>
          </a:stretch>
        </p:blipFill>
        <p:spPr bwMode="auto">
          <a:xfrm>
            <a:off x="1981200" y="1447800"/>
            <a:ext cx="50409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1242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requires only one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addition and one multiplication per time step</a:t>
            </a:r>
            <a:endParaRPr kumimoji="0" lang="en-US" sz="3600" b="0" i="1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kern="0" baseline="0" dirty="0" smtClean="0">
              <a:solidFill>
                <a:schemeClr val="tx2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 savings of a factor of about ten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1: Predicting the Present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126" t="57217" r="16816" b="14694"/>
          <a:stretch>
            <a:fillRect/>
          </a:stretch>
        </p:blipFill>
        <p:spPr bwMode="auto">
          <a:xfrm>
            <a:off x="0" y="1143000"/>
            <a:ext cx="86924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0" y="4332522"/>
            <a:ext cx="4724400" cy="22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06484" y="37338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685800"/>
            <a:ext cx="8610600" cy="5165174"/>
            <a:chOff x="762000" y="1704201"/>
            <a:chExt cx="5619750" cy="3238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04201"/>
              <a:ext cx="561975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990600" y="1856601"/>
              <a:ext cx="381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3152001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3152001"/>
              <a:ext cx="838200" cy="23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time 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95699" y="3793478"/>
              <a:ext cx="1066801" cy="2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h(t)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(t)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1856601"/>
              <a:ext cx="533400" cy="32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80601"/>
              <a:ext cx="533400" cy="32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95699" y="2345678"/>
              <a:ext cx="1066801" cy="2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h(t)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(t)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676001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4676001"/>
              <a:ext cx="838200" cy="23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time ,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1: Predicting the Present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126" t="57217" r="16816" b="14694"/>
          <a:stretch>
            <a:fillRect/>
          </a:stretch>
        </p:blipFill>
        <p:spPr bwMode="auto">
          <a:xfrm>
            <a:off x="0" y="1143000"/>
            <a:ext cx="86924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0" y="4332522"/>
            <a:ext cx="4724400" cy="22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06484" y="37338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 rot="6990827" flipH="1" flipV="1">
            <a:off x="5629207" y="4522794"/>
            <a:ext cx="476385" cy="78421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close to a convolution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53117" t="52356" r="11255" b="25258"/>
          <a:stretch>
            <a:fillRect/>
          </a:stretch>
        </p:blipFill>
        <p:spPr bwMode="auto">
          <a:xfrm>
            <a:off x="1307431" y="3436203"/>
            <a:ext cx="66173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9595" t="53458" r="18381" b="27487"/>
          <a:stretch>
            <a:fillRect/>
          </a:stretch>
        </p:blipFill>
        <p:spPr bwMode="auto">
          <a:xfrm>
            <a:off x="228600" y="762000"/>
            <a:ext cx="31346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 rot="6990827" flipH="1" flipV="1">
            <a:off x="3976788" y="3680926"/>
            <a:ext cx="1062087" cy="832642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53117" t="52356" r="11255" b="25258"/>
          <a:stretch>
            <a:fillRect/>
          </a:stretch>
        </p:blipFill>
        <p:spPr bwMode="auto">
          <a:xfrm>
            <a:off x="4267200" y="914400"/>
            <a:ext cx="44115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3505200" y="1219200"/>
            <a:ext cx="457200" cy="11430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93631" y="3512403"/>
            <a:ext cx="986971" cy="47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flipV="1">
            <a:off x="1612231" y="3436203"/>
            <a:ext cx="381000" cy="8382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2069431" y="305520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 rot="2795230" flipV="1">
            <a:off x="3210028" y="5108470"/>
            <a:ext cx="1785258" cy="762000"/>
          </a:xfrm>
          <a:custGeom>
            <a:avLst/>
            <a:gdLst>
              <a:gd name="connsiteX0" fmla="*/ 0 w 1785258"/>
              <a:gd name="connsiteY0" fmla="*/ 0 h 1465943"/>
              <a:gd name="connsiteX1" fmla="*/ 1262743 w 1785258"/>
              <a:gd name="connsiteY1" fmla="*/ 580572 h 1465943"/>
              <a:gd name="connsiteX2" fmla="*/ 914400 w 1785258"/>
              <a:gd name="connsiteY2" fmla="*/ 1219200 h 1465943"/>
              <a:gd name="connsiteX3" fmla="*/ 1785258 w 1785258"/>
              <a:gd name="connsiteY3" fmla="*/ 1465943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8" h="1465943">
                <a:moveTo>
                  <a:pt x="0" y="0"/>
                </a:moveTo>
                <a:cubicBezTo>
                  <a:pt x="555171" y="188686"/>
                  <a:pt x="1110343" y="377372"/>
                  <a:pt x="1262743" y="580572"/>
                </a:cubicBezTo>
                <a:cubicBezTo>
                  <a:pt x="1415143" y="783772"/>
                  <a:pt x="827314" y="1071638"/>
                  <a:pt x="914400" y="1219200"/>
                </a:cubicBezTo>
                <a:cubicBezTo>
                  <a:pt x="1001486" y="1366762"/>
                  <a:pt x="1393372" y="1416352"/>
                  <a:pt x="1785258" y="1465943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65031" y="5722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“prediction error” filter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strategy for predicting the future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take all the data,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that you have up to today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use it to estimate the prediction error filter,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(use generalized least-squares to solve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use the filter,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all the data,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to predict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tomorrow</a:t>
            </a:r>
            <a:endParaRPr lang="en-US" i="1" baseline="-25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i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application to the Neuse River hydrograph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50296"/>
          <a:stretch>
            <a:fillRect/>
          </a:stretch>
        </p:blipFill>
        <p:spPr bwMode="auto">
          <a:xfrm>
            <a:off x="114303" y="2552703"/>
            <a:ext cx="88392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12283</TotalTime>
  <Words>2085</Words>
  <Application>Microsoft Office PowerPoint</Application>
  <PresentationFormat>On-screen Show (4:3)</PresentationFormat>
  <Paragraphs>309</Paragraphs>
  <Slides>50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Slide 1</vt:lpstr>
      <vt:lpstr>Slide 2</vt:lpstr>
      <vt:lpstr>purpose of the lecture</vt:lpstr>
      <vt:lpstr>from last lecture present output ∝ past and present values of input  </vt:lpstr>
      <vt:lpstr>Part 1: Predicting the Present</vt:lpstr>
      <vt:lpstr>Part 1: Predicting the Present</vt:lpstr>
      <vt:lpstr>Slide 7</vt:lpstr>
      <vt:lpstr>strategy for predicting the future</vt:lpstr>
      <vt:lpstr>application to the Neuse River hydrograph</vt:lpstr>
      <vt:lpstr>here’s the best fit filter, p</vt:lpstr>
      <vt:lpstr>here’s the best fit filter, p</vt:lpstr>
      <vt:lpstr>importance of the prediction error</vt:lpstr>
      <vt:lpstr>Slide 13</vt:lpstr>
      <vt:lpstr>Slide 14</vt:lpstr>
      <vt:lpstr>Part 2: Inverse Filters</vt:lpstr>
      <vt:lpstr>convolution c=a*b by hand: step 1 for simplicity, suppose a and b are of length 3</vt:lpstr>
      <vt:lpstr>convolution c=a*b by hand: step 2</vt:lpstr>
      <vt:lpstr>convolution c=a*b by hand: step 3</vt:lpstr>
      <vt:lpstr>convolution c=a*b by hand: keep going</vt:lpstr>
      <vt:lpstr>an important observation</vt:lpstr>
      <vt:lpstr>Slide 21</vt:lpstr>
      <vt:lpstr>z-transform turn a filter into a polynomial</vt:lpstr>
      <vt:lpstr>inverse z-transform turn a polynomial into a filer</vt:lpstr>
      <vt:lpstr>why would we want to do this?</vt:lpstr>
      <vt:lpstr>the fundamental theorem of algebra</vt:lpstr>
      <vt:lpstr>the fundamental theorem of algebra</vt:lpstr>
      <vt:lpstr>in the case of a polynomial constructed from a length-N filter, g</vt:lpstr>
      <vt:lpstr>so, the filter g is equivalent a “cascade” of N-1 length-2 filters</vt:lpstr>
      <vt:lpstr>now let’s try to find the inverse of a length-2 filter  the filter that undoes convolution by [-ri, 1]T is … ?   the function that undoes multiplication by z-ri is1 /(z-ri) </vt:lpstr>
      <vt:lpstr>problem: 1/(z-ri)  is not a polynomial   solution: compute its Taylor series </vt:lpstr>
      <vt:lpstr>Taylor series </vt:lpstr>
      <vt:lpstr>Taylor series </vt:lpstr>
      <vt:lpstr>so the filter that undoes convolution by [-ri, 1]T is …</vt:lpstr>
      <vt:lpstr>this filter will only be useful if its coefficients fall off </vt:lpstr>
      <vt:lpstr>this filter will only be useful if its coefficients fall off </vt:lpstr>
      <vt:lpstr>the inverse filter for a length-N filter g   step 1: find roots of g(z)  step 2: check that roots are inside    the unit circle  step 3: construct inverse filter   associated with each root  step 4: convolve them all together</vt:lpstr>
      <vt:lpstr>Slide 37</vt:lpstr>
      <vt:lpstr>only hard part of the process is finding the roots of a polynomial</vt:lpstr>
      <vt:lpstr>Slide 39</vt:lpstr>
      <vt:lpstr>Slide 40</vt:lpstr>
      <vt:lpstr>Part 3: Recursive Filters</vt:lpstr>
      <vt:lpstr>in the standard filtering formula</vt:lpstr>
      <vt:lpstr>that’s wasted information</vt:lpstr>
      <vt:lpstr>suppose we tried to put the information to work, as follows</vt:lpstr>
      <vt:lpstr>Slide 45</vt:lpstr>
      <vt:lpstr>now define v1=1, so</vt:lpstr>
      <vt:lpstr>an example</vt:lpstr>
      <vt:lpstr>try</vt:lpstr>
      <vt:lpstr>the convolution then becomes</vt:lpstr>
      <vt:lpstr>Slide 50</vt:lpstr>
    </vt:vector>
  </TitlesOfParts>
  <Company>LDEO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to Ask …</dc:title>
  <dc:creator>Bill Menke</dc:creator>
  <cp:lastModifiedBy>William Menke</cp:lastModifiedBy>
  <cp:revision>908</cp:revision>
  <dcterms:created xsi:type="dcterms:W3CDTF">2008-08-25T18:59:31Z</dcterms:created>
  <dcterms:modified xsi:type="dcterms:W3CDTF">2014-10-20T15:43:07Z</dcterms:modified>
</cp:coreProperties>
</file>