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9" r:id="rId2"/>
    <p:sldId id="260" r:id="rId3"/>
    <p:sldId id="261" r:id="rId4"/>
    <p:sldId id="258" r:id="rId5"/>
    <p:sldId id="257" r:id="rId6"/>
    <p:sldId id="265" r:id="rId7"/>
    <p:sldId id="266" r:id="rId8"/>
    <p:sldId id="267" r:id="rId9"/>
    <p:sldId id="263" r:id="rId10"/>
    <p:sldId id="269" r:id="rId11"/>
    <p:sldId id="262" r:id="rId12"/>
    <p:sldId id="270" r:id="rId13"/>
    <p:sldId id="271" r:id="rId14"/>
    <p:sldId id="264" r:id="rId15"/>
    <p:sldId id="273" r:id="rId16"/>
    <p:sldId id="272" r:id="rId17"/>
    <p:sldId id="274" r:id="rId18"/>
    <p:sldId id="277" r:id="rId19"/>
    <p:sldId id="276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3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9" r:id="rId41"/>
    <p:sldId id="297" r:id="rId42"/>
    <p:sldId id="298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23" r:id="rId56"/>
    <p:sldId id="313" r:id="rId57"/>
    <p:sldId id="314" r:id="rId58"/>
    <p:sldId id="316" r:id="rId59"/>
    <p:sldId id="317" r:id="rId60"/>
    <p:sldId id="318" r:id="rId61"/>
    <p:sldId id="319" r:id="rId62"/>
    <p:sldId id="320" r:id="rId63"/>
    <p:sldId id="322" r:id="rId64"/>
    <p:sldId id="315" r:id="rId65"/>
    <p:sldId id="32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59" autoAdjust="0"/>
  </p:normalViewPr>
  <p:slideViewPr>
    <p:cSldViewPr>
      <p:cViewPr varScale="1">
        <p:scale>
          <a:sx n="70" d="100"/>
          <a:sy n="70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starts a new subject, rather</a:t>
            </a:r>
            <a:r>
              <a:rPr lang="en-US" baseline="0" dirty="0" smtClean="0"/>
              <a:t> different than the time series, spectra and filters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idea was introduced in Chapter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basic model of “factor analysis”.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need</a:t>
            </a:r>
            <a:r>
              <a:rPr lang="en-US" baseline="0" dirty="0" smtClean="0"/>
              <a:t> to go over how a ternary diagram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case, all the samples</a:t>
            </a:r>
            <a:r>
              <a:rPr lang="en-US" baseline="0" dirty="0" smtClean="0"/>
              <a:t> fall on a line, as </a:t>
            </a:r>
            <a:r>
              <a:rPr lang="en-US" baseline="0" dirty="0" err="1" smtClean="0"/>
              <a:t>contasted</a:t>
            </a:r>
            <a:r>
              <a:rPr lang="en-US" baseline="0" dirty="0" smtClean="0"/>
              <a:t> to a 2D cloud.  So this is a special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chemistry this woul</a:t>
            </a:r>
            <a:r>
              <a:rPr lang="en-US" baseline="0" dirty="0" smtClean="0"/>
              <a:t>d be called a “mixing 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sample</a:t>
            </a:r>
            <a:r>
              <a:rPr lang="en-US" baseline="0" dirty="0" smtClean="0"/>
              <a:t> is a different mix of factor 1 and factor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the data do not uniquely determine the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prior information plays an important role in choosing “good”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method we are working towards is singular value decomposition.  Its introduction is</a:t>
            </a:r>
          </a:p>
          <a:p>
            <a:r>
              <a:rPr lang="en-US" baseline="0" dirty="0" smtClean="0"/>
              <a:t>quite involved however, and will be difficult for the students, especially if they have never</a:t>
            </a:r>
          </a:p>
          <a:p>
            <a:r>
              <a:rPr lang="en-US" baseline="0" dirty="0" smtClean="0"/>
              <a:t>seen the 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problem.  Go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22 slides deal with</a:t>
            </a:r>
            <a:r>
              <a:rPr lang="en-US" baseline="0" dirty="0" smtClean="0"/>
              <a:t> the 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problem.</a:t>
            </a:r>
          </a:p>
          <a:p>
            <a:r>
              <a:rPr lang="en-US" baseline="0" dirty="0" smtClean="0"/>
              <a:t>Its actually fairly instructive to make plots of v and w in the 2D case.</a:t>
            </a:r>
          </a:p>
          <a:p>
            <a:r>
              <a:rPr lang="en-US" baseline="0" dirty="0" smtClean="0"/>
              <a:t>You might consider assigning a script where the student draws a v and the script computes and draws the corresponding 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Actually,</a:t>
            </a:r>
            <a:r>
              <a:rPr lang="en-US" baseline="0" dirty="0" smtClean="0"/>
              <a:t> you need to know the proportionality factors,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bottom equation is called the “algebraic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problem”; that is, to find all the pairs of (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0" dirty="0" smtClean="0"/>
              <a:t>,</a:t>
            </a:r>
            <a:r>
              <a:rPr lang="en-US" b="1" baseline="0" dirty="0" smtClean="0"/>
              <a:t>v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that solve the equation.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N=2</a:t>
            </a:r>
            <a:r>
              <a:rPr lang="en-US" baseline="0" dirty="0" smtClean="0"/>
              <a:t> case </a:t>
            </a:r>
            <a:r>
              <a:rPr lang="en-US" dirty="0" smtClean="0"/>
              <a:t>is shown here to make it apparent that </a:t>
            </a:r>
            <a:r>
              <a:rPr lang="en-US" dirty="0" err="1" smtClean="0"/>
              <a:t>det</a:t>
            </a:r>
            <a:r>
              <a:rPr lang="en-US" dirty="0" smtClean="0"/>
              <a:t>(M-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/>
              <a:t>I)=0</a:t>
            </a:r>
            <a:r>
              <a:rPr lang="en-US" baseline="0" dirty="0" smtClean="0"/>
              <a:t> is a quadratic equation for 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general case an N-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order polynomial equation for 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baseline="0" dirty="0" smtClean="0"/>
              <a:t>. But a N-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order polynomial equation has N solutions.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nothing in this discussion</a:t>
            </a:r>
            <a:r>
              <a:rPr lang="en-US" baseline="0" dirty="0" smtClean="0"/>
              <a:t> has said anything significant about how the 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0" dirty="0" smtClean="0"/>
              <a:t>’s and </a:t>
            </a:r>
            <a:r>
              <a:rPr lang="en-US" b="1" baseline="0" dirty="0" err="1" smtClean="0"/>
              <a:t>v</a:t>
            </a:r>
            <a:r>
              <a:rPr lang="en-US" baseline="0" dirty="0" err="1" smtClean="0"/>
              <a:t>’s</a:t>
            </a:r>
            <a:r>
              <a:rPr lang="en-US" baseline="0" dirty="0" smtClean="0"/>
              <a:t> are calculated in practice.</a:t>
            </a:r>
          </a:p>
          <a:p>
            <a:r>
              <a:rPr lang="en-US" baseline="0" dirty="0" smtClean="0"/>
              <a:t>We’ll let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handle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emphasizes the result, and especially that the N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 and eigenvectors are paired.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collect the </a:t>
            </a:r>
            <a:r>
              <a:rPr lang="en-US" dirty="0" err="1" smtClean="0"/>
              <a:t>eigenvalues</a:t>
            </a:r>
            <a:r>
              <a:rPr lang="en-US" dirty="0" smtClean="0"/>
              <a:t> into a</a:t>
            </a:r>
            <a:r>
              <a:rPr lang="en-US" baseline="0" dirty="0" smtClean="0"/>
              <a:t> diagonal matrix, </a:t>
            </a:r>
            <a:r>
              <a:rPr lang="el-GR" b="1" baseline="0" dirty="0" smtClean="0">
                <a:latin typeface="Cambria Math"/>
                <a:ea typeface="Cambria Math"/>
              </a:rPr>
              <a:t>Λ</a:t>
            </a:r>
            <a:r>
              <a:rPr lang="en-US" b="0" baseline="0" dirty="0" smtClean="0">
                <a:latin typeface="+mn-lt"/>
                <a:ea typeface="+mn-ea"/>
              </a:rPr>
              <a:t>.  Each eigenvector is a column of the matrix, </a:t>
            </a:r>
            <a:r>
              <a:rPr lang="en-US" b="1" baseline="0" dirty="0" smtClean="0">
                <a:latin typeface="+mn-lt"/>
                <a:ea typeface="+mn-ea"/>
              </a:rPr>
              <a:t>V</a:t>
            </a:r>
            <a:r>
              <a:rPr lang="en-US" b="0" baseline="0" dirty="0" smtClean="0">
                <a:latin typeface="+mn-lt"/>
                <a:ea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idea here is</a:t>
            </a:r>
            <a:r>
              <a:rPr lang="en-US" baseline="0" dirty="0" smtClean="0"/>
              <a:t> that the patterns are drawn from the data itself, not imposed upon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students that </a:t>
            </a:r>
            <a:r>
              <a:rPr lang="en-US" baseline="0" dirty="0" err="1" smtClean="0"/>
              <a:t>orthonormal</a:t>
            </a:r>
            <a:r>
              <a:rPr lang="en-US" baseline="0" dirty="0" smtClean="0"/>
              <a:t> means </a:t>
            </a:r>
            <a:r>
              <a:rPr lang="en-US" baseline="0" dirty="0" err="1" smtClean="0"/>
              <a:t>v’s</a:t>
            </a:r>
            <a:r>
              <a:rPr lang="en-US" baseline="0" dirty="0" smtClean="0"/>
              <a:t> are mutually orthogonal (perpendicular) and that they are of unit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V</a:t>
            </a:r>
            <a:r>
              <a:rPr lang="en-US" baseline="30000" dirty="0" smtClean="0"/>
              <a:t>T</a:t>
            </a:r>
            <a:r>
              <a:rPr lang="en-US" dirty="0" smtClean="0"/>
              <a:t> is equal to V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slides concludes</a:t>
            </a:r>
            <a:r>
              <a:rPr lang="en-US" baseline="0" dirty="0" smtClean="0"/>
              <a:t> this rather long section on the 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put them to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baseline="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course, its not square or symmetric.  But suppose that it was.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identify </a:t>
            </a:r>
            <a:r>
              <a:rPr lang="en-US" b="1" dirty="0" smtClean="0"/>
              <a:t>C</a:t>
            </a:r>
            <a:r>
              <a:rPr lang="en-US" dirty="0" smtClean="0"/>
              <a:t> with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 Λ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 and</a:t>
            </a:r>
            <a:r>
              <a:rPr lang="en-US" b="1" baseline="0" dirty="0" smtClean="0">
                <a:latin typeface="Cambria Math"/>
                <a:ea typeface="Cambria Math"/>
                <a:cs typeface="Times New Roman" pitchFamily="18" charset="0"/>
              </a:rPr>
              <a:t> F </a:t>
            </a:r>
            <a:r>
              <a:rPr lang="en-US" b="0" baseline="0" dirty="0" smtClean="0">
                <a:latin typeface="Cambria Math"/>
                <a:ea typeface="Cambria Math"/>
                <a:cs typeface="Times New Roman" pitchFamily="18" charset="0"/>
              </a:rPr>
              <a:t>with</a:t>
            </a:r>
            <a:r>
              <a:rPr lang="en-US" b="1" baseline="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="0" baseline="30000" dirty="0" smtClean="0"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</a:t>
            </a:r>
            <a:r>
              <a:rPr lang="en-US" baseline="0" dirty="0" smtClean="0"/>
              <a:t> the eigenvectors are the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step allows us to reduce the number of factors to the bare </a:t>
            </a:r>
            <a:r>
              <a:rPr lang="en-US" baseline="0" dirty="0" err="1" smtClean="0"/>
              <a:t>mininim</a:t>
            </a:r>
            <a:r>
              <a:rPr lang="en-US" baseline="0" dirty="0" smtClean="0"/>
              <a:t>, 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keep in mind that since there’s observational noise, there will probably never really be</a:t>
            </a:r>
          </a:p>
          <a:p>
            <a:r>
              <a:rPr lang="en-US" baseline="0" dirty="0" smtClean="0"/>
              <a:t>exactly zero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, but rather ones that are small enough to be ignored.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Thus, we develop a fix-up.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</a:t>
            </a:r>
            <a:r>
              <a:rPr lang="en-US" baseline="0" dirty="0" smtClean="0"/>
              <a:t> that sample s1 is likely to contain mostly source A, and s5 is likely to  contain mostly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374B-419C-4AF7-9E39-AC327B2806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take the transform of S</a:t>
            </a:r>
            <a:r>
              <a:rPr lang="en-US" baseline="30000" dirty="0" smtClean="0"/>
              <a:t>T</a:t>
            </a:r>
            <a:r>
              <a:rPr lang="en-US" dirty="0" smtClean="0"/>
              <a:t>S on the board, and</a:t>
            </a:r>
            <a:r>
              <a:rPr lang="en-US" baseline="0" dirty="0" smtClean="0"/>
              <a:t> show that </a:t>
            </a:r>
            <a:r>
              <a:rPr lang="en-US" dirty="0" smtClean="0"/>
              <a:t>really is symmetric.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begins the derivation</a:t>
            </a:r>
            <a:r>
              <a:rPr lang="en-US" baseline="0" dirty="0" smtClean="0"/>
              <a:t> of the singular value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4.  We’ll solve for U</a:t>
            </a:r>
            <a:r>
              <a:rPr lang="en-US" baseline="-25000" dirty="0" smtClean="0"/>
              <a:t>p</a:t>
            </a:r>
            <a:r>
              <a:rPr lang="en-US" baseline="0" dirty="0" smtClean="0"/>
              <a:t>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</a:t>
            </a:r>
            <a:r>
              <a:rPr lang="en-US" baseline="0" dirty="0" smtClean="0"/>
              <a:t>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equation is just a definition, to</a:t>
            </a:r>
            <a:r>
              <a:rPr lang="en-US" baseline="0" dirty="0" smtClean="0"/>
              <a:t> hide the square root.</a:t>
            </a:r>
            <a:endParaRPr lang="en-US" dirty="0" smtClean="0"/>
          </a:p>
          <a:p>
            <a:r>
              <a:rPr lang="en-US" dirty="0" smtClean="0"/>
              <a:t>The third</a:t>
            </a:r>
            <a:r>
              <a:rPr lang="en-US" baseline="0" dirty="0" smtClean="0"/>
              <a:t> equation is just the first equation, solved for U</a:t>
            </a:r>
            <a:r>
              <a:rPr lang="en-US" baseline="-25000" dirty="0" smtClean="0"/>
              <a:t>p</a:t>
            </a:r>
            <a:r>
              <a:rPr lang="en-US" baseline="0" dirty="0" smtClean="0"/>
              <a:t>. It uses the fact that V</a:t>
            </a:r>
            <a:r>
              <a:rPr lang="en-US" baseline="30000" dirty="0" smtClean="0"/>
              <a:t>T</a:t>
            </a:r>
            <a:r>
              <a:rPr lang="en-US" baseline="0" dirty="0" smtClean="0"/>
              <a:t>=V</a:t>
            </a:r>
            <a:r>
              <a:rPr lang="en-US" baseline="30000" dirty="0" smtClean="0"/>
              <a:t>-1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You might also show on the board that U</a:t>
            </a:r>
            <a:r>
              <a:rPr lang="en-US" baseline="-25000" dirty="0" smtClean="0"/>
              <a:t>p</a:t>
            </a:r>
            <a:r>
              <a:rPr lang="en-US" baseline="0" dirty="0" smtClean="0"/>
              <a:t> satisfies </a:t>
            </a:r>
            <a:r>
              <a:rPr lang="en-US" baseline="0" dirty="0" err="1" smtClean="0"/>
              <a:t>U</a:t>
            </a:r>
            <a:r>
              <a:rPr lang="en-US" baseline="-25000" dirty="0" err="1" smtClean="0"/>
              <a:t>p</a:t>
            </a:r>
            <a:r>
              <a:rPr lang="en-US" baseline="30000" dirty="0" err="1" smtClean="0"/>
              <a:t>T</a:t>
            </a:r>
            <a:r>
              <a:rPr lang="en-US" baseline="0" dirty="0" err="1" smtClean="0"/>
              <a:t>U</a:t>
            </a:r>
            <a:r>
              <a:rPr lang="en-US" baseline="-25000" dirty="0" err="1" smtClean="0"/>
              <a:t>p</a:t>
            </a:r>
            <a:r>
              <a:rPr lang="en-US" baseline="0" dirty="0" smtClean="0"/>
              <a:t>=I, as required:</a:t>
            </a:r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SV</a:t>
            </a:r>
            <a:r>
              <a:rPr lang="en-US" baseline="-25000" dirty="0" err="1" smtClean="0"/>
              <a:t>p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)</a:t>
            </a:r>
            <a:r>
              <a:rPr lang="en-US" baseline="30000" dirty="0" smtClean="0"/>
              <a:t>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SV</a:t>
            </a:r>
            <a:r>
              <a:rPr lang="en-US" baseline="-25000" dirty="0" err="1" smtClean="0"/>
              <a:t>p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) = 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V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T</a:t>
            </a:r>
            <a:r>
              <a:rPr lang="en-US" baseline="0" dirty="0" smtClean="0"/>
              <a:t>(S</a:t>
            </a:r>
            <a:r>
              <a:rPr lang="en-US" baseline="30000" dirty="0" smtClean="0"/>
              <a:t>T</a:t>
            </a:r>
            <a:r>
              <a:rPr lang="en-US" baseline="0" dirty="0" smtClean="0"/>
              <a:t>S)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=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(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30000" dirty="0" err="1" smtClean="0"/>
              <a:t>T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0" dirty="0" smtClean="0"/>
              <a:t>)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0" dirty="0" smtClean="0"/>
              <a:t>(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30000" dirty="0" err="1" smtClean="0"/>
              <a:t>T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0" dirty="0" smtClean="0"/>
              <a:t>)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= 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=I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</a:t>
            </a:r>
            <a:r>
              <a:rPr lang="en-US" baseline="0" dirty="0" smtClean="0"/>
              <a:t> with large corresponding singular values are the most important.</a:t>
            </a:r>
          </a:p>
          <a:p>
            <a:r>
              <a:rPr lang="en-US" baseline="0" dirty="0" smtClean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the </a:t>
            </a:r>
            <a:r>
              <a:rPr lang="en-US" dirty="0" err="1" smtClean="0"/>
              <a:t>e’s</a:t>
            </a:r>
            <a:r>
              <a:rPr lang="en-US" dirty="0" smtClean="0"/>
              <a:t> represent chemical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374B-419C-4AF7-9E39-AC327B2806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Singular Value Decomposition very easy in </a:t>
            </a:r>
            <a:r>
              <a:rPr lang="en-US" dirty="0" err="1" smtClean="0"/>
              <a:t>MatLab</a:t>
            </a:r>
            <a:r>
              <a:rPr lang="en-US" dirty="0" smtClean="0"/>
              <a:t>.  Just one function call,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svd</a:t>
            </a:r>
            <a:r>
              <a:rPr lang="en-US" baseline="0" dirty="0" smtClean="0"/>
              <a:t>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in the real world, because of observational noise, there is no clear-cut distinction between</a:t>
            </a:r>
          </a:p>
          <a:p>
            <a:r>
              <a:rPr lang="en-US" baseline="0" dirty="0" smtClean="0"/>
              <a:t>zero singular values and near-zero singular values.   The singular values just diminish in size to something</a:t>
            </a:r>
          </a:p>
          <a:p>
            <a:r>
              <a:rPr lang="en-US" baseline="0" dirty="0" smtClean="0"/>
              <a:t>small enough to be ignored.  But the exact cut-off is often pretty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the is a “typical sample” the first factor will be close to it.</a:t>
            </a:r>
          </a:p>
          <a:p>
            <a:r>
              <a:rPr lang="en-US" baseline="0" dirty="0" smtClean="0"/>
              <a:t>In this case, most of the rocks are basalts, so the typical factor has the composition of a basalt.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factor says that the</a:t>
            </a:r>
            <a:r>
              <a:rPr lang="en-US" baseline="0" dirty="0" smtClean="0"/>
              <a:t> major source of variability from the “typical rock” is to</a:t>
            </a:r>
          </a:p>
          <a:p>
            <a:r>
              <a:rPr lang="en-US" baseline="0" dirty="0" smtClean="0"/>
              <a:t>increase the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while decreasing mostly the Al2O3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third factor says that another,</a:t>
            </a:r>
            <a:r>
              <a:rPr lang="en-US" baseline="0" dirty="0" smtClean="0"/>
              <a:t> but less significant, source of variability from the “typical rock” is to</a:t>
            </a:r>
          </a:p>
          <a:p>
            <a:r>
              <a:rPr lang="en-US" baseline="0" dirty="0" smtClean="0"/>
              <a:t>increase the Al2O3 while decreasing mostly the </a:t>
            </a:r>
            <a:r>
              <a:rPr lang="en-US" baseline="0" dirty="0" err="1" smtClean="0"/>
              <a:t>FeO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You might have the class interpret factor 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graphical representation of the major modes of</a:t>
            </a:r>
            <a:r>
              <a:rPr lang="en-US" baseline="0" dirty="0" smtClean="0"/>
              <a:t> variability around the “typical sample”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D33F-FFCB-4FC7-87EF-795DADAF300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“L-shaped” pattern of variability accounts for a very large percentage of the overall variability</a:t>
            </a:r>
          </a:p>
          <a:p>
            <a:r>
              <a:rPr lang="en-US" baseline="0" dirty="0" smtClean="0"/>
              <a:t>of compositions within the Atlantic Rock dataset.</a:t>
            </a:r>
          </a:p>
          <a:p>
            <a:r>
              <a:rPr lang="en-US" baseline="0" dirty="0" smtClean="0"/>
              <a:t>You might consider running the script that generates this 3D plot, and rotate it during class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plot of the</a:t>
            </a:r>
            <a:r>
              <a:rPr lang="en-US" baseline="0" dirty="0" smtClean="0"/>
              <a:t> most important factors is much simpler and more informative than scatter plots of the</a:t>
            </a:r>
          </a:p>
          <a:p>
            <a:r>
              <a:rPr lang="en-US" baseline="0" dirty="0" smtClean="0"/>
              <a:t>individual elements that we developed in Chapter 2.  All these patterns are contained in the simple</a:t>
            </a:r>
          </a:p>
          <a:p>
            <a:r>
              <a:rPr lang="en-US" baseline="0" dirty="0" smtClean="0"/>
              <a:t>“L-shaped” pattern of variability in the previous slide (plus the compositions of the factors, of course).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</a:t>
            </a:r>
            <a:r>
              <a:rPr lang="en-US" baseline="0" dirty="0" smtClean="0"/>
              <a:t> that in chapter 2 we made scatter plots of pairs of chemical elements from this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rock is an aggregate of minerals.  A mineral is a crystalline</a:t>
            </a:r>
            <a:r>
              <a:rPr lang="en-US" baseline="0" dirty="0" smtClean="0"/>
              <a:t> substance with a distinct 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be worth soliciting the class’ opinion on this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samples, M elements implies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NxM</a:t>
            </a:r>
            <a:r>
              <a:rPr lang="en-US" baseline="0" dirty="0" smtClean="0"/>
              <a:t> numbers.</a:t>
            </a:r>
          </a:p>
          <a:p>
            <a:r>
              <a:rPr lang="en-US" baseline="0" dirty="0" smtClean="0"/>
              <a:t>N sample, P minerals, M elements implies </a:t>
            </a:r>
            <a:r>
              <a:rPr lang="en-US" baseline="0" dirty="0" err="1" smtClean="0"/>
              <a:t>NxP+P</a:t>
            </a:r>
            <a:r>
              <a:rPr lang="en-US" baseline="0" dirty="0" smtClean="0"/>
              <a:t>*M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15: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Factor Analysis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representing mixing with matrices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485" t="49596" r="14104" b="13747"/>
          <a:stretch>
            <a:fillRect/>
          </a:stretch>
        </p:blipFill>
        <p:spPr bwMode="auto">
          <a:xfrm>
            <a:off x="1143000" y="2514600"/>
            <a:ext cx="69386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609600" y="31242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76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sample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samples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rock samples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used in the abstract sense and may not refer to actual chemical elements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factor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sources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minerals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6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 that there are P factors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simplification if P&lt;M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40" t="18682" r="9008" b="61538"/>
          <a:stretch>
            <a:fillRect/>
          </a:stretch>
        </p:blipFill>
        <p:spPr bwMode="auto">
          <a:xfrm>
            <a:off x="0" y="3200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loading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specifies the mix of factors for each sample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368" t="35165" r="12648" b="45055"/>
          <a:stretch>
            <a:fillRect/>
          </a:stretch>
        </p:blipFill>
        <p:spPr bwMode="auto">
          <a:xfrm>
            <a:off x="76200" y="39624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samples contain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contain elements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441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important issue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many factors are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represent the samples?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 at most P=M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is P &lt; M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example using ternary diagrams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714" t="10000" r="11429"/>
          <a:stretch>
            <a:fillRect/>
          </a:stretch>
        </p:blipFill>
        <p:spPr bwMode="auto">
          <a:xfrm>
            <a:off x="1143000" y="381000"/>
            <a:ext cx="6705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628571" y="1945040"/>
            <a:ext cx="2006322" cy="121848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70101" y="2223008"/>
            <a:ext cx="1891275" cy="1223243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13972" y="2094501"/>
            <a:ext cx="2135674" cy="1677317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0696" y="2145897"/>
            <a:ext cx="2292731" cy="1936246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45820" y="2244265"/>
            <a:ext cx="2425120" cy="21323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12571" y="2077357"/>
            <a:ext cx="1955168" cy="1231800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61877" y="2377219"/>
            <a:ext cx="1932345" cy="122323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97524" y="2257275"/>
            <a:ext cx="2168548" cy="16687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59213" y="2051656"/>
            <a:ext cx="2411700" cy="217517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63376" y="1888873"/>
            <a:ext cx="1051859" cy="6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4469" y="2060240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 smtClean="0">
                <a:cs typeface="Times New Roman" pitchFamily="18" charset="0"/>
              </a:rPr>
              <a:t>B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2905124"/>
            <a:ext cx="240506" cy="10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38675" y="3038475"/>
            <a:ext cx="240506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69631" y="2614613"/>
            <a:ext cx="242888" cy="295275"/>
          </a:xfrm>
          <a:custGeom>
            <a:avLst/>
            <a:gdLst>
              <a:gd name="connsiteX0" fmla="*/ 242888 w 242888"/>
              <a:gd name="connsiteY0" fmla="*/ 254793 h 295275"/>
              <a:gd name="connsiteX1" fmla="*/ 107157 w 242888"/>
              <a:gd name="connsiteY1" fmla="*/ 0 h 295275"/>
              <a:gd name="connsiteX2" fmla="*/ 0 w 242888"/>
              <a:gd name="connsiteY2" fmla="*/ 173831 h 295275"/>
              <a:gd name="connsiteX3" fmla="*/ 166688 w 242888"/>
              <a:gd name="connsiteY3" fmla="*/ 295275 h 295275"/>
              <a:gd name="connsiteX4" fmla="*/ 242888 w 242888"/>
              <a:gd name="connsiteY4" fmla="*/ 254793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95275">
                <a:moveTo>
                  <a:pt x="242888" y="254793"/>
                </a:moveTo>
                <a:lnTo>
                  <a:pt x="107157" y="0"/>
                </a:lnTo>
                <a:lnTo>
                  <a:pt x="0" y="173831"/>
                </a:lnTo>
                <a:lnTo>
                  <a:pt x="166688" y="295275"/>
                </a:lnTo>
                <a:lnTo>
                  <a:pt x="242888" y="254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4479132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4567230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00628" y="4526752"/>
            <a:ext cx="45719" cy="12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88719" y="4705350"/>
            <a:ext cx="200025" cy="250031"/>
          </a:xfrm>
          <a:custGeom>
            <a:avLst/>
            <a:gdLst>
              <a:gd name="connsiteX0" fmla="*/ 200025 w 200025"/>
              <a:gd name="connsiteY0" fmla="*/ 33338 h 250031"/>
              <a:gd name="connsiteX1" fmla="*/ 83344 w 200025"/>
              <a:gd name="connsiteY1" fmla="*/ 250031 h 250031"/>
              <a:gd name="connsiteX2" fmla="*/ 9525 w 200025"/>
              <a:gd name="connsiteY2" fmla="*/ 202406 h 250031"/>
              <a:gd name="connsiteX3" fmla="*/ 0 w 200025"/>
              <a:gd name="connsiteY3" fmla="*/ 7144 h 250031"/>
              <a:gd name="connsiteX4" fmla="*/ 128587 w 200025"/>
              <a:gd name="connsiteY4" fmla="*/ 0 h 250031"/>
              <a:gd name="connsiteX5" fmla="*/ 200025 w 200025"/>
              <a:gd name="connsiteY5" fmla="*/ 333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250031">
                <a:moveTo>
                  <a:pt x="200025" y="33338"/>
                </a:moveTo>
                <a:lnTo>
                  <a:pt x="83344" y="250031"/>
                </a:lnTo>
                <a:lnTo>
                  <a:pt x="9525" y="202406"/>
                </a:lnTo>
                <a:lnTo>
                  <a:pt x="0" y="7144"/>
                </a:lnTo>
                <a:lnTo>
                  <a:pt x="128587" y="0"/>
                </a:lnTo>
                <a:lnTo>
                  <a:pt x="200025" y="33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10163" y="4757738"/>
            <a:ext cx="121443" cy="200025"/>
          </a:xfrm>
          <a:custGeom>
            <a:avLst/>
            <a:gdLst>
              <a:gd name="connsiteX0" fmla="*/ 107156 w 121443"/>
              <a:gd name="connsiteY0" fmla="*/ 0 h 200025"/>
              <a:gd name="connsiteX1" fmla="*/ 0 w 121443"/>
              <a:gd name="connsiteY1" fmla="*/ 176212 h 200025"/>
              <a:gd name="connsiteX2" fmla="*/ 121443 w 121443"/>
              <a:gd name="connsiteY2" fmla="*/ 200025 h 200025"/>
              <a:gd name="connsiteX3" fmla="*/ 107156 w 121443"/>
              <a:gd name="connsiteY3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" h="200025">
                <a:moveTo>
                  <a:pt x="107156" y="0"/>
                </a:moveTo>
                <a:lnTo>
                  <a:pt x="0" y="176212"/>
                </a:lnTo>
                <a:lnTo>
                  <a:pt x="121443" y="200025"/>
                </a:lnTo>
                <a:lnTo>
                  <a:pt x="1071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119688" y="4750594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091113" y="4817267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714" t="10000" r="11429"/>
          <a:stretch>
            <a:fillRect/>
          </a:stretch>
        </p:blipFill>
        <p:spPr bwMode="auto">
          <a:xfrm>
            <a:off x="1143000" y="381000"/>
            <a:ext cx="6705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628571" y="1945040"/>
            <a:ext cx="2006322" cy="121848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70101" y="2223008"/>
            <a:ext cx="1891275" cy="1223243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13972" y="2094501"/>
            <a:ext cx="2135674" cy="1677317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0696" y="2145897"/>
            <a:ext cx="2292731" cy="1936246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45820" y="2244265"/>
            <a:ext cx="2425120" cy="21323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12571" y="2077357"/>
            <a:ext cx="1955168" cy="1231800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61877" y="2377219"/>
            <a:ext cx="1932345" cy="122323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97524" y="2257275"/>
            <a:ext cx="2168548" cy="16687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59213" y="2051656"/>
            <a:ext cx="2411700" cy="217517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63376" y="1888873"/>
            <a:ext cx="1051859" cy="6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4469" y="2060240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 smtClean="0">
                <a:cs typeface="Times New Roman" pitchFamily="18" charset="0"/>
              </a:rPr>
              <a:t>B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2905124"/>
            <a:ext cx="240506" cy="10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38675" y="3038475"/>
            <a:ext cx="240506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69631" y="2614613"/>
            <a:ext cx="242888" cy="295275"/>
          </a:xfrm>
          <a:custGeom>
            <a:avLst/>
            <a:gdLst>
              <a:gd name="connsiteX0" fmla="*/ 242888 w 242888"/>
              <a:gd name="connsiteY0" fmla="*/ 254793 h 295275"/>
              <a:gd name="connsiteX1" fmla="*/ 107157 w 242888"/>
              <a:gd name="connsiteY1" fmla="*/ 0 h 295275"/>
              <a:gd name="connsiteX2" fmla="*/ 0 w 242888"/>
              <a:gd name="connsiteY2" fmla="*/ 173831 h 295275"/>
              <a:gd name="connsiteX3" fmla="*/ 166688 w 242888"/>
              <a:gd name="connsiteY3" fmla="*/ 295275 h 295275"/>
              <a:gd name="connsiteX4" fmla="*/ 242888 w 242888"/>
              <a:gd name="connsiteY4" fmla="*/ 254793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95275">
                <a:moveTo>
                  <a:pt x="242888" y="254793"/>
                </a:moveTo>
                <a:lnTo>
                  <a:pt x="107157" y="0"/>
                </a:lnTo>
                <a:lnTo>
                  <a:pt x="0" y="173831"/>
                </a:lnTo>
                <a:lnTo>
                  <a:pt x="166688" y="295275"/>
                </a:lnTo>
                <a:lnTo>
                  <a:pt x="242888" y="254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4479132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4567230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00628" y="4526752"/>
            <a:ext cx="45719" cy="12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88719" y="4705350"/>
            <a:ext cx="200025" cy="250031"/>
          </a:xfrm>
          <a:custGeom>
            <a:avLst/>
            <a:gdLst>
              <a:gd name="connsiteX0" fmla="*/ 200025 w 200025"/>
              <a:gd name="connsiteY0" fmla="*/ 33338 h 250031"/>
              <a:gd name="connsiteX1" fmla="*/ 83344 w 200025"/>
              <a:gd name="connsiteY1" fmla="*/ 250031 h 250031"/>
              <a:gd name="connsiteX2" fmla="*/ 9525 w 200025"/>
              <a:gd name="connsiteY2" fmla="*/ 202406 h 250031"/>
              <a:gd name="connsiteX3" fmla="*/ 0 w 200025"/>
              <a:gd name="connsiteY3" fmla="*/ 7144 h 250031"/>
              <a:gd name="connsiteX4" fmla="*/ 128587 w 200025"/>
              <a:gd name="connsiteY4" fmla="*/ 0 h 250031"/>
              <a:gd name="connsiteX5" fmla="*/ 200025 w 200025"/>
              <a:gd name="connsiteY5" fmla="*/ 333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250031">
                <a:moveTo>
                  <a:pt x="200025" y="33338"/>
                </a:moveTo>
                <a:lnTo>
                  <a:pt x="83344" y="250031"/>
                </a:lnTo>
                <a:lnTo>
                  <a:pt x="9525" y="202406"/>
                </a:lnTo>
                <a:lnTo>
                  <a:pt x="0" y="7144"/>
                </a:lnTo>
                <a:lnTo>
                  <a:pt x="128587" y="0"/>
                </a:lnTo>
                <a:lnTo>
                  <a:pt x="200025" y="33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10163" y="4757738"/>
            <a:ext cx="121443" cy="200025"/>
          </a:xfrm>
          <a:custGeom>
            <a:avLst/>
            <a:gdLst>
              <a:gd name="connsiteX0" fmla="*/ 107156 w 121443"/>
              <a:gd name="connsiteY0" fmla="*/ 0 h 200025"/>
              <a:gd name="connsiteX1" fmla="*/ 0 w 121443"/>
              <a:gd name="connsiteY1" fmla="*/ 176212 h 200025"/>
              <a:gd name="connsiteX2" fmla="*/ 121443 w 121443"/>
              <a:gd name="connsiteY2" fmla="*/ 200025 h 200025"/>
              <a:gd name="connsiteX3" fmla="*/ 107156 w 121443"/>
              <a:gd name="connsiteY3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" h="200025">
                <a:moveTo>
                  <a:pt x="107156" y="0"/>
                </a:moveTo>
                <a:lnTo>
                  <a:pt x="0" y="176212"/>
                </a:lnTo>
                <a:lnTo>
                  <a:pt x="121443" y="200025"/>
                </a:lnTo>
                <a:lnTo>
                  <a:pt x="1071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119688" y="4750594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091113" y="4817267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4281055" y="3657600"/>
            <a:ext cx="1233058" cy="263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5084618" y="2759364"/>
            <a:ext cx="1773382" cy="884381"/>
          </a:xfrm>
          <a:custGeom>
            <a:avLst/>
            <a:gdLst>
              <a:gd name="connsiteX0" fmla="*/ 0 w 1773382"/>
              <a:gd name="connsiteY0" fmla="*/ 884381 h 884381"/>
              <a:gd name="connsiteX1" fmla="*/ 955964 w 1773382"/>
              <a:gd name="connsiteY1" fmla="*/ 66963 h 884381"/>
              <a:gd name="connsiteX2" fmla="*/ 1122218 w 1773382"/>
              <a:gd name="connsiteY2" fmla="*/ 482600 h 884381"/>
              <a:gd name="connsiteX3" fmla="*/ 1773382 w 1773382"/>
              <a:gd name="connsiteY3" fmla="*/ 274781 h 8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884381">
                <a:moveTo>
                  <a:pt x="0" y="884381"/>
                </a:moveTo>
                <a:cubicBezTo>
                  <a:pt x="384464" y="509153"/>
                  <a:pt x="768928" y="133926"/>
                  <a:pt x="955964" y="66963"/>
                </a:cubicBezTo>
                <a:cubicBezTo>
                  <a:pt x="1143000" y="0"/>
                  <a:pt x="985982" y="447964"/>
                  <a:pt x="1122218" y="482600"/>
                </a:cubicBezTo>
                <a:cubicBezTo>
                  <a:pt x="1258454" y="517236"/>
                  <a:pt x="1515918" y="396008"/>
                  <a:pt x="1773382" y="27478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4200" y="19812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 of samples implies only 2 factors, so P=2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143000" y="381000"/>
            <a:ext cx="6705600" cy="6477000"/>
            <a:chOff x="1524000" y="1447800"/>
            <a:chExt cx="3886200" cy="36004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714" t="10000" r="11429"/>
            <a:stretch>
              <a:fillRect/>
            </a:stretch>
          </p:blipFill>
          <p:spPr bwMode="auto">
            <a:xfrm>
              <a:off x="1524000" y="1447800"/>
              <a:ext cx="38862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3680178" y="2314222"/>
              <a:ext cx="846666" cy="575734"/>
            </a:xfrm>
            <a:custGeom>
              <a:avLst/>
              <a:gdLst>
                <a:gd name="connsiteX0" fmla="*/ 0 w 846666"/>
                <a:gd name="connsiteY0" fmla="*/ 575734 h 575734"/>
                <a:gd name="connsiteX1" fmla="*/ 587022 w 846666"/>
                <a:gd name="connsiteY1" fmla="*/ 338667 h 575734"/>
                <a:gd name="connsiteX2" fmla="*/ 846666 w 846666"/>
                <a:gd name="connsiteY2" fmla="*/ 0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666" h="575734">
                  <a:moveTo>
                    <a:pt x="0" y="575734"/>
                  </a:moveTo>
                  <a:cubicBezTo>
                    <a:pt x="222955" y="505178"/>
                    <a:pt x="445911" y="434623"/>
                    <a:pt x="587022" y="338667"/>
                  </a:cubicBezTo>
                  <a:cubicBezTo>
                    <a:pt x="728133" y="242711"/>
                    <a:pt x="787399" y="121355"/>
                    <a:pt x="846666" y="0"/>
                  </a:cubicBezTo>
                </a:path>
              </a:pathLst>
            </a:cu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90709" y="2362200"/>
              <a:ext cx="781291" cy="1371600"/>
            </a:xfrm>
            <a:custGeom>
              <a:avLst/>
              <a:gdLst>
                <a:gd name="connsiteX0" fmla="*/ 0 w 846666"/>
                <a:gd name="connsiteY0" fmla="*/ 575734 h 575734"/>
                <a:gd name="connsiteX1" fmla="*/ 587022 w 846666"/>
                <a:gd name="connsiteY1" fmla="*/ 338667 h 575734"/>
                <a:gd name="connsiteX2" fmla="*/ 846666 w 846666"/>
                <a:gd name="connsiteY2" fmla="*/ 0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666" h="575734">
                  <a:moveTo>
                    <a:pt x="0" y="575734"/>
                  </a:moveTo>
                  <a:cubicBezTo>
                    <a:pt x="222955" y="505178"/>
                    <a:pt x="445911" y="434623"/>
                    <a:pt x="587022" y="338667"/>
                  </a:cubicBezTo>
                  <a:cubicBezTo>
                    <a:pt x="728133" y="242711"/>
                    <a:pt x="787399" y="121355"/>
                    <a:pt x="846666" y="0"/>
                  </a:cubicBezTo>
                </a:path>
              </a:pathLst>
            </a:cu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2057400"/>
              <a:ext cx="838200" cy="32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factors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84956" y="2317222"/>
              <a:ext cx="1162755" cy="677334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66979" y="2471740"/>
              <a:ext cx="1096080" cy="679979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76495" y="2400305"/>
              <a:ext cx="1237720" cy="932391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05051" y="2428875"/>
              <a:ext cx="1328742" cy="1076325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21089" y="2483556"/>
              <a:ext cx="1405467" cy="1185333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33638" y="2390775"/>
              <a:ext cx="1133109" cy="684736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62213" y="2557463"/>
              <a:ext cx="1119882" cy="679974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66963" y="2490788"/>
              <a:ext cx="1256772" cy="927626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28851" y="2376488"/>
              <a:ext cx="1397690" cy="1209141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57400" y="22860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1215" y="2381260"/>
              <a:ext cx="685800" cy="25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samples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 smtClean="0">
                <a:cs typeface="Times New Roman" pitchFamily="18" charset="0"/>
              </a:rPr>
              <a:t>B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703618" y="2978727"/>
            <a:ext cx="131618" cy="117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53000" y="4495800"/>
            <a:ext cx="131618" cy="117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Probability and Measurement Error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Spectral Density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 		Hypothesis testing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23 		Hypothesis Testing continued; F-Tests</a:t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24 		Confidence Limits of Spectra, Bootstraps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2400" y="1295400"/>
            <a:ext cx="8991600" cy="4419600"/>
            <a:chOff x="1295400" y="2209800"/>
            <a:chExt cx="4769556" cy="2286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0596"/>
            <a:stretch>
              <a:fillRect/>
            </a:stretch>
          </p:blipFill>
          <p:spPr bwMode="auto">
            <a:xfrm>
              <a:off x="3493206" y="2209800"/>
              <a:ext cx="257175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245" r="7285"/>
            <a:stretch>
              <a:fillRect/>
            </a:stretch>
          </p:blipFill>
          <p:spPr bwMode="auto">
            <a:xfrm>
              <a:off x="1295400" y="22098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Freeform 23"/>
            <p:cNvSpPr/>
            <p:nvPr/>
          </p:nvSpPr>
          <p:spPr>
            <a:xfrm>
              <a:off x="2514601" y="2960511"/>
              <a:ext cx="457200" cy="290689"/>
            </a:xfrm>
            <a:custGeom>
              <a:avLst/>
              <a:gdLst>
                <a:gd name="connsiteX0" fmla="*/ 0 w 801511"/>
                <a:gd name="connsiteY0" fmla="*/ 406400 h 406400"/>
                <a:gd name="connsiteX1" fmla="*/ 496711 w 801511"/>
                <a:gd name="connsiteY1" fmla="*/ 270933 h 406400"/>
                <a:gd name="connsiteX2" fmla="*/ 801511 w 801511"/>
                <a:gd name="connsiteY2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511" h="406400">
                  <a:moveTo>
                    <a:pt x="0" y="406400"/>
                  </a:moveTo>
                  <a:cubicBezTo>
                    <a:pt x="181563" y="372533"/>
                    <a:pt x="363126" y="338666"/>
                    <a:pt x="496711" y="270933"/>
                  </a:cubicBezTo>
                  <a:cubicBezTo>
                    <a:pt x="630296" y="203200"/>
                    <a:pt x="715903" y="101600"/>
                    <a:pt x="801511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67001" y="3719125"/>
              <a:ext cx="533399" cy="45719"/>
            </a:xfrm>
            <a:custGeom>
              <a:avLst/>
              <a:gdLst>
                <a:gd name="connsiteX0" fmla="*/ 0 w 801511"/>
                <a:gd name="connsiteY0" fmla="*/ 406400 h 406400"/>
                <a:gd name="connsiteX1" fmla="*/ 496711 w 801511"/>
                <a:gd name="connsiteY1" fmla="*/ 270933 h 406400"/>
                <a:gd name="connsiteX2" fmla="*/ 801511 w 801511"/>
                <a:gd name="connsiteY2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511" h="406400">
                  <a:moveTo>
                    <a:pt x="0" y="406400"/>
                  </a:moveTo>
                  <a:cubicBezTo>
                    <a:pt x="181563" y="372533"/>
                    <a:pt x="363126" y="338666"/>
                    <a:pt x="496711" y="270933"/>
                  </a:cubicBezTo>
                  <a:cubicBezTo>
                    <a:pt x="630296" y="203200"/>
                    <a:pt x="715903" y="101600"/>
                    <a:pt x="801511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4892776" y="3379615"/>
              <a:ext cx="687139" cy="130840"/>
            </a:xfrm>
            <a:custGeom>
              <a:avLst/>
              <a:gdLst>
                <a:gd name="connsiteX0" fmla="*/ 1038577 w 1038577"/>
                <a:gd name="connsiteY0" fmla="*/ 203200 h 237067"/>
                <a:gd name="connsiteX1" fmla="*/ 293511 w 1038577"/>
                <a:gd name="connsiteY1" fmla="*/ 203200 h 237067"/>
                <a:gd name="connsiteX2" fmla="*/ 0 w 1038577"/>
                <a:gd name="connsiteY2" fmla="*/ 0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577" h="237067">
                  <a:moveTo>
                    <a:pt x="1038577" y="203200"/>
                  </a:moveTo>
                  <a:cubicBezTo>
                    <a:pt x="752592" y="220133"/>
                    <a:pt x="466607" y="237067"/>
                    <a:pt x="293511" y="203200"/>
                  </a:cubicBezTo>
                  <a:cubicBezTo>
                    <a:pt x="120415" y="169333"/>
                    <a:pt x="60207" y="84666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9944141" flipH="1">
              <a:off x="4759821" y="2983929"/>
              <a:ext cx="522869" cy="246142"/>
            </a:xfrm>
            <a:custGeom>
              <a:avLst/>
              <a:gdLst>
                <a:gd name="connsiteX0" fmla="*/ 857955 w 857955"/>
                <a:gd name="connsiteY0" fmla="*/ 0 h 295392"/>
                <a:gd name="connsiteX1" fmla="*/ 553155 w 857955"/>
                <a:gd name="connsiteY1" fmla="*/ 259644 h 295392"/>
                <a:gd name="connsiteX2" fmla="*/ 0 w 857955"/>
                <a:gd name="connsiteY2" fmla="*/ 214488 h 29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955" h="295392">
                  <a:moveTo>
                    <a:pt x="857955" y="0"/>
                  </a:moveTo>
                  <a:cubicBezTo>
                    <a:pt x="777051" y="111948"/>
                    <a:pt x="696147" y="223896"/>
                    <a:pt x="553155" y="259644"/>
                  </a:cubicBezTo>
                  <a:cubicBezTo>
                    <a:pt x="410163" y="295392"/>
                    <a:pt x="205081" y="254940"/>
                    <a:pt x="0" y="214488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4000" y="2479363"/>
              <a:ext cx="381000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469" y="2503311"/>
              <a:ext cx="381000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2777" y="2761593"/>
              <a:ext cx="1010499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f’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0859" y="3076903"/>
              <a:ext cx="933677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f’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9259" y="2722179"/>
              <a:ext cx="1053598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2619" y="3431628"/>
              <a:ext cx="991318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2334491" y="329045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53200" y="2819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21527" y="4197927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533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data do not uniquely determine factors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715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bracketing factors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5715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typical factor and deviation from 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mathematically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F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 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any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 with an inverse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rely on prior information to choose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method to determine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minimum number of factors,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possible set of factors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digression, but an important 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that we have an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N×N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square matrix,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we experiment with it by multiplying “input” vectors,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by it to create “output” vectors,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3276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surprisingly, the answer to the question</a:t>
            </a:r>
          </a:p>
          <a:p>
            <a:pPr algn="ctr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  <a:endParaRPr lang="en-US" b="1" i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tells us everything about the matrix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400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parallel to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proportionality factor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equation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or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I)v=0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if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I)v=0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then it would seem that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=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 = 0 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which is not a very interesting solution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609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parallel to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zero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make an interesting solution you must choose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doesn’t exist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 equivalent to choosing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make an interesting solution you must choose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doesn’t exist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 equivalent to choosing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5181600"/>
            <a:ext cx="2667000" cy="1676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since a matrix with zero determinant has no inverse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2×2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case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833" t="43774" r="9318" b="25921"/>
          <a:stretch>
            <a:fillRect/>
          </a:stretch>
        </p:blipFill>
        <p:spPr bwMode="auto">
          <a:xfrm>
            <a:off x="533400" y="1524000"/>
            <a:ext cx="814916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219200" y="2209800"/>
            <a:ext cx="2147454" cy="1667164"/>
          </a:xfrm>
          <a:custGeom>
            <a:avLst/>
            <a:gdLst>
              <a:gd name="connsiteX0" fmla="*/ 221672 w 2147454"/>
              <a:gd name="connsiteY0" fmla="*/ 27709 h 1667164"/>
              <a:gd name="connsiteX1" fmla="*/ 1884218 w 2147454"/>
              <a:gd name="connsiteY1" fmla="*/ 900546 h 1667164"/>
              <a:gd name="connsiteX2" fmla="*/ 1801090 w 2147454"/>
              <a:gd name="connsiteY2" fmla="*/ 1565564 h 1667164"/>
              <a:gd name="connsiteX3" fmla="*/ 678872 w 2147454"/>
              <a:gd name="connsiteY3" fmla="*/ 1510146 h 1667164"/>
              <a:gd name="connsiteX4" fmla="*/ 207818 w 2147454"/>
              <a:gd name="connsiteY4" fmla="*/ 1177637 h 1667164"/>
              <a:gd name="connsiteX5" fmla="*/ 1925781 w 2147454"/>
              <a:gd name="connsiteY5" fmla="*/ 0 h 16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454" h="1667164">
                <a:moveTo>
                  <a:pt x="221672" y="27709"/>
                </a:moveTo>
                <a:cubicBezTo>
                  <a:pt x="921327" y="335973"/>
                  <a:pt x="1620982" y="644237"/>
                  <a:pt x="1884218" y="900546"/>
                </a:cubicBezTo>
                <a:cubicBezTo>
                  <a:pt x="2147454" y="1156855"/>
                  <a:pt x="2001981" y="1463964"/>
                  <a:pt x="1801090" y="1565564"/>
                </a:cubicBezTo>
                <a:cubicBezTo>
                  <a:pt x="1600199" y="1667164"/>
                  <a:pt x="944417" y="1574801"/>
                  <a:pt x="678872" y="1510146"/>
                </a:cubicBezTo>
                <a:cubicBezTo>
                  <a:pt x="413327" y="1445491"/>
                  <a:pt x="0" y="1429328"/>
                  <a:pt x="207818" y="1177637"/>
                </a:cubicBezTo>
                <a:cubicBezTo>
                  <a:pt x="415636" y="925946"/>
                  <a:pt x="1170708" y="462973"/>
                  <a:pt x="1925781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038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this is a quadratic equation in </a:t>
            </a:r>
            <a:r>
              <a:rPr lang="el-GR" sz="4400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endParaRPr lang="en-US" sz="4400" dirty="0" smtClean="0">
              <a:latin typeface="Cambria Math"/>
              <a:ea typeface="Cambria Math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/>
                <a:cs typeface="Times New Roman" pitchFamily="18" charset="0"/>
              </a:rPr>
              <a:t>and so has two solutions</a:t>
            </a:r>
          </a:p>
          <a:p>
            <a:pPr lvl="0" algn="ctr">
              <a:spcBef>
                <a:spcPct val="0"/>
              </a:spcBef>
            </a:pPr>
            <a:r>
              <a:rPr lang="el-GR" sz="4400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sz="4400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sz="4400" dirty="0" smtClean="0">
                <a:latin typeface="Cambria Math"/>
                <a:ea typeface="Cambria Math"/>
                <a:cs typeface="Times New Roman" pitchFamily="18" charset="0"/>
              </a:rPr>
              <a:t> and </a:t>
            </a:r>
            <a:r>
              <a:rPr lang="el-GR" sz="4400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sz="4400" baseline="-25000" dirty="0" smtClean="0">
                <a:latin typeface="Cambria Math"/>
                <a:ea typeface="Cambria Math"/>
                <a:cs typeface="Times New Roman" pitchFamily="18" charset="0"/>
              </a:rPr>
              <a:t> 2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Analysis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method of detecting patterns in data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×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-order polynomial equation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and so has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solutions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 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 , 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…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br>
              <a:rPr lang="en-US" dirty="0" smtClean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each corresponds to a different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/>
            </a:r>
            <a:br>
              <a:rPr lang="en-US" dirty="0" smtClean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(1)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  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(2)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 …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(N)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×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-order polynomial equation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and so has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solutions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 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 , 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…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br>
              <a:rPr lang="en-US" dirty="0" smtClean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each corresponds to a different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/>
            </a:r>
            <a:br>
              <a:rPr lang="en-US" dirty="0" smtClean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(1)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  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(2)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 …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(N)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267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“eigenvectors”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  <a:endParaRPr lang="en-US" b="1" i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 different cases</a:t>
            </a:r>
          </a:p>
          <a:p>
            <a:pPr algn="ctr">
              <a:buNone/>
            </a:pPr>
            <a:endParaRPr lang="en-US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err="1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err="1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simplify notation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 =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 Λ</a:t>
            </a:r>
            <a:endParaRPr lang="en-US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24615" t="44236" r="25506" b="33862"/>
          <a:stretch>
            <a:fillRect/>
          </a:stretch>
        </p:blipFill>
        <p:spPr bwMode="auto">
          <a:xfrm>
            <a:off x="228600" y="4343400"/>
            <a:ext cx="8337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73236" y="5493327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text its shown that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symmetric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’s are real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)T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(j)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791200" y="4572000"/>
            <a:ext cx="381000" cy="1447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     if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=j</a:t>
            </a:r>
          </a:p>
          <a:p>
            <a:pPr marL="342900" indent="-342900">
              <a:buAutoNum type="arabicPlain"/>
            </a:pP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0    if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≠ j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text its shown that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symmetric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’s are real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)T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(j)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791200" y="4572000"/>
            <a:ext cx="381000" cy="1447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     if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=j</a:t>
            </a:r>
          </a:p>
          <a:p>
            <a:pPr marL="342900" indent="-342900">
              <a:buAutoNum type="arabicPlain"/>
            </a:pP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0    if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≠ j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43000" y="5181600"/>
            <a:ext cx="2175163" cy="741218"/>
          </a:xfrm>
          <a:custGeom>
            <a:avLst/>
            <a:gdLst>
              <a:gd name="connsiteX0" fmla="*/ 2175163 w 2175163"/>
              <a:gd name="connsiteY0" fmla="*/ 117764 h 741218"/>
              <a:gd name="connsiteX1" fmla="*/ 471054 w 2175163"/>
              <a:gd name="connsiteY1" fmla="*/ 62345 h 741218"/>
              <a:gd name="connsiteX2" fmla="*/ 734290 w 2175163"/>
              <a:gd name="connsiteY2" fmla="*/ 491836 h 741218"/>
              <a:gd name="connsiteX3" fmla="*/ 0 w 2175163"/>
              <a:gd name="connsiteY3" fmla="*/ 741218 h 7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163" h="741218">
                <a:moveTo>
                  <a:pt x="2175163" y="117764"/>
                </a:moveTo>
                <a:cubicBezTo>
                  <a:pt x="1443181" y="58882"/>
                  <a:pt x="711199" y="0"/>
                  <a:pt x="471054" y="62345"/>
                </a:cubicBezTo>
                <a:cubicBezTo>
                  <a:pt x="230909" y="124690"/>
                  <a:pt x="812799" y="378691"/>
                  <a:pt x="734290" y="491836"/>
                </a:cubicBezTo>
                <a:cubicBezTo>
                  <a:pt x="655781" y="604982"/>
                  <a:pt x="327890" y="673100"/>
                  <a:pt x="0" y="741218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implies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VV</a:t>
            </a:r>
            <a:r>
              <a:rPr lang="en-US" sz="28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 =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 Λ</a:t>
            </a:r>
            <a:endParaRPr lang="en-US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sz="2000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post-multiply by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=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 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</a:p>
          <a:p>
            <a:pPr algn="ctr">
              <a:buNone/>
            </a:pPr>
            <a:endParaRPr lang="en-US" b="1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can be constructed from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and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endParaRPr lang="en-US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so</a:t>
            </a: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tells you everything about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now here’s what this has to do with factors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square and symmetric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4000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square and symmetric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4000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0" y="3352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200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970029" y="4368748"/>
            <a:ext cx="5294215" cy="1664012"/>
          </a:xfrm>
          <a:custGeom>
            <a:avLst/>
            <a:gdLst>
              <a:gd name="connsiteX0" fmla="*/ 611187 w 4772024"/>
              <a:gd name="connsiteY0" fmla="*/ 168275 h 1555750"/>
              <a:gd name="connsiteX1" fmla="*/ 715962 w 4772024"/>
              <a:gd name="connsiteY1" fmla="*/ 320675 h 1555750"/>
              <a:gd name="connsiteX2" fmla="*/ 858837 w 4772024"/>
              <a:gd name="connsiteY2" fmla="*/ 196850 h 1555750"/>
              <a:gd name="connsiteX3" fmla="*/ 1030287 w 4772024"/>
              <a:gd name="connsiteY3" fmla="*/ 311150 h 1555750"/>
              <a:gd name="connsiteX4" fmla="*/ 1192212 w 4772024"/>
              <a:gd name="connsiteY4" fmla="*/ 225425 h 1555750"/>
              <a:gd name="connsiteX5" fmla="*/ 1325562 w 4772024"/>
              <a:gd name="connsiteY5" fmla="*/ 311150 h 1555750"/>
              <a:gd name="connsiteX6" fmla="*/ 1497012 w 4772024"/>
              <a:gd name="connsiteY6" fmla="*/ 244475 h 1555750"/>
              <a:gd name="connsiteX7" fmla="*/ 1630362 w 4772024"/>
              <a:gd name="connsiteY7" fmla="*/ 301625 h 1555750"/>
              <a:gd name="connsiteX8" fmla="*/ 1801812 w 4772024"/>
              <a:gd name="connsiteY8" fmla="*/ 234950 h 1555750"/>
              <a:gd name="connsiteX9" fmla="*/ 1935162 w 4772024"/>
              <a:gd name="connsiteY9" fmla="*/ 282575 h 1555750"/>
              <a:gd name="connsiteX10" fmla="*/ 2144712 w 4772024"/>
              <a:gd name="connsiteY10" fmla="*/ 225425 h 1555750"/>
              <a:gd name="connsiteX11" fmla="*/ 2306637 w 4772024"/>
              <a:gd name="connsiteY11" fmla="*/ 301625 h 1555750"/>
              <a:gd name="connsiteX12" fmla="*/ 2544762 w 4772024"/>
              <a:gd name="connsiteY12" fmla="*/ 215900 h 1555750"/>
              <a:gd name="connsiteX13" fmla="*/ 2716212 w 4772024"/>
              <a:gd name="connsiteY13" fmla="*/ 292100 h 1555750"/>
              <a:gd name="connsiteX14" fmla="*/ 2897187 w 4772024"/>
              <a:gd name="connsiteY14" fmla="*/ 206375 h 1555750"/>
              <a:gd name="connsiteX15" fmla="*/ 3040062 w 4772024"/>
              <a:gd name="connsiteY15" fmla="*/ 273050 h 1555750"/>
              <a:gd name="connsiteX16" fmla="*/ 3240087 w 4772024"/>
              <a:gd name="connsiteY16" fmla="*/ 263525 h 1555750"/>
              <a:gd name="connsiteX17" fmla="*/ 3373437 w 4772024"/>
              <a:gd name="connsiteY17" fmla="*/ 187325 h 1555750"/>
              <a:gd name="connsiteX18" fmla="*/ 3506787 w 4772024"/>
              <a:gd name="connsiteY18" fmla="*/ 263525 h 1555750"/>
              <a:gd name="connsiteX19" fmla="*/ 3697287 w 4772024"/>
              <a:gd name="connsiteY19" fmla="*/ 273050 h 1555750"/>
              <a:gd name="connsiteX20" fmla="*/ 3792537 w 4772024"/>
              <a:gd name="connsiteY20" fmla="*/ 187325 h 1555750"/>
              <a:gd name="connsiteX21" fmla="*/ 3963987 w 4772024"/>
              <a:gd name="connsiteY21" fmla="*/ 234950 h 1555750"/>
              <a:gd name="connsiteX22" fmla="*/ 4040187 w 4772024"/>
              <a:gd name="connsiteY22" fmla="*/ 292100 h 1555750"/>
              <a:gd name="connsiteX23" fmla="*/ 4183062 w 4772024"/>
              <a:gd name="connsiteY23" fmla="*/ 177800 h 1555750"/>
              <a:gd name="connsiteX24" fmla="*/ 4173537 w 4772024"/>
              <a:gd name="connsiteY24" fmla="*/ 1358900 h 1555750"/>
              <a:gd name="connsiteX25" fmla="*/ 592137 w 4772024"/>
              <a:gd name="connsiteY25" fmla="*/ 1358900 h 1555750"/>
              <a:gd name="connsiteX26" fmla="*/ 620712 w 4772024"/>
              <a:gd name="connsiteY26" fmla="*/ 225425 h 1555750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195762"/>
              <a:gd name="connsiteY0" fmla="*/ 63500 h 1450975"/>
              <a:gd name="connsiteX1" fmla="*/ 715962 w 4195762"/>
              <a:gd name="connsiteY1" fmla="*/ 215900 h 1450975"/>
              <a:gd name="connsiteX2" fmla="*/ 858837 w 4195762"/>
              <a:gd name="connsiteY2" fmla="*/ 92075 h 1450975"/>
              <a:gd name="connsiteX3" fmla="*/ 1030287 w 4195762"/>
              <a:gd name="connsiteY3" fmla="*/ 206375 h 1450975"/>
              <a:gd name="connsiteX4" fmla="*/ 1192212 w 4195762"/>
              <a:gd name="connsiteY4" fmla="*/ 120650 h 1450975"/>
              <a:gd name="connsiteX5" fmla="*/ 1325562 w 4195762"/>
              <a:gd name="connsiteY5" fmla="*/ 206375 h 1450975"/>
              <a:gd name="connsiteX6" fmla="*/ 1497012 w 4195762"/>
              <a:gd name="connsiteY6" fmla="*/ 139700 h 1450975"/>
              <a:gd name="connsiteX7" fmla="*/ 1630362 w 4195762"/>
              <a:gd name="connsiteY7" fmla="*/ 196850 h 1450975"/>
              <a:gd name="connsiteX8" fmla="*/ 1801812 w 4195762"/>
              <a:gd name="connsiteY8" fmla="*/ 130175 h 1450975"/>
              <a:gd name="connsiteX9" fmla="*/ 1935162 w 4195762"/>
              <a:gd name="connsiteY9" fmla="*/ 177800 h 1450975"/>
              <a:gd name="connsiteX10" fmla="*/ 2144712 w 4195762"/>
              <a:gd name="connsiteY10" fmla="*/ 120650 h 1450975"/>
              <a:gd name="connsiteX11" fmla="*/ 2306637 w 4195762"/>
              <a:gd name="connsiteY11" fmla="*/ 196850 h 1450975"/>
              <a:gd name="connsiteX12" fmla="*/ 2544762 w 4195762"/>
              <a:gd name="connsiteY12" fmla="*/ 111125 h 1450975"/>
              <a:gd name="connsiteX13" fmla="*/ 2716212 w 4195762"/>
              <a:gd name="connsiteY13" fmla="*/ 187325 h 1450975"/>
              <a:gd name="connsiteX14" fmla="*/ 2897187 w 4195762"/>
              <a:gd name="connsiteY14" fmla="*/ 101600 h 1450975"/>
              <a:gd name="connsiteX15" fmla="*/ 3040062 w 4195762"/>
              <a:gd name="connsiteY15" fmla="*/ 168275 h 1450975"/>
              <a:gd name="connsiteX16" fmla="*/ 3240087 w 4195762"/>
              <a:gd name="connsiteY16" fmla="*/ 158750 h 1450975"/>
              <a:gd name="connsiteX17" fmla="*/ 3373437 w 4195762"/>
              <a:gd name="connsiteY17" fmla="*/ 82550 h 1450975"/>
              <a:gd name="connsiteX18" fmla="*/ 3506787 w 4195762"/>
              <a:gd name="connsiteY18" fmla="*/ 158750 h 1450975"/>
              <a:gd name="connsiteX19" fmla="*/ 3697287 w 4195762"/>
              <a:gd name="connsiteY19" fmla="*/ 168275 h 1450975"/>
              <a:gd name="connsiteX20" fmla="*/ 3792537 w 4195762"/>
              <a:gd name="connsiteY20" fmla="*/ 82550 h 1450975"/>
              <a:gd name="connsiteX21" fmla="*/ 3963987 w 4195762"/>
              <a:gd name="connsiteY21" fmla="*/ 130175 h 1450975"/>
              <a:gd name="connsiteX22" fmla="*/ 4040187 w 4195762"/>
              <a:gd name="connsiteY22" fmla="*/ 187325 h 1450975"/>
              <a:gd name="connsiteX23" fmla="*/ 4183062 w 4195762"/>
              <a:gd name="connsiteY23" fmla="*/ 73025 h 1450975"/>
              <a:gd name="connsiteX24" fmla="*/ 4173537 w 4195762"/>
              <a:gd name="connsiteY24" fmla="*/ 1254125 h 1450975"/>
              <a:gd name="connsiteX25" fmla="*/ 592137 w 4195762"/>
              <a:gd name="connsiteY25" fmla="*/ 1254125 h 1450975"/>
              <a:gd name="connsiteX26" fmla="*/ 620712 w 4195762"/>
              <a:gd name="connsiteY26" fmla="*/ 120650 h 1450975"/>
              <a:gd name="connsiteX0" fmla="*/ 611187 w 4195762"/>
              <a:gd name="connsiteY0" fmla="*/ 63500 h 1443037"/>
              <a:gd name="connsiteX1" fmla="*/ 715962 w 4195762"/>
              <a:gd name="connsiteY1" fmla="*/ 215900 h 1443037"/>
              <a:gd name="connsiteX2" fmla="*/ 858837 w 4195762"/>
              <a:gd name="connsiteY2" fmla="*/ 92075 h 1443037"/>
              <a:gd name="connsiteX3" fmla="*/ 1030287 w 4195762"/>
              <a:gd name="connsiteY3" fmla="*/ 206375 h 1443037"/>
              <a:gd name="connsiteX4" fmla="*/ 1192212 w 4195762"/>
              <a:gd name="connsiteY4" fmla="*/ 120650 h 1443037"/>
              <a:gd name="connsiteX5" fmla="*/ 1325562 w 4195762"/>
              <a:gd name="connsiteY5" fmla="*/ 206375 h 1443037"/>
              <a:gd name="connsiteX6" fmla="*/ 1497012 w 4195762"/>
              <a:gd name="connsiteY6" fmla="*/ 139700 h 1443037"/>
              <a:gd name="connsiteX7" fmla="*/ 1630362 w 4195762"/>
              <a:gd name="connsiteY7" fmla="*/ 196850 h 1443037"/>
              <a:gd name="connsiteX8" fmla="*/ 1801812 w 4195762"/>
              <a:gd name="connsiteY8" fmla="*/ 130175 h 1443037"/>
              <a:gd name="connsiteX9" fmla="*/ 1935162 w 4195762"/>
              <a:gd name="connsiteY9" fmla="*/ 177800 h 1443037"/>
              <a:gd name="connsiteX10" fmla="*/ 2144712 w 4195762"/>
              <a:gd name="connsiteY10" fmla="*/ 120650 h 1443037"/>
              <a:gd name="connsiteX11" fmla="*/ 2306637 w 4195762"/>
              <a:gd name="connsiteY11" fmla="*/ 196850 h 1443037"/>
              <a:gd name="connsiteX12" fmla="*/ 2544762 w 4195762"/>
              <a:gd name="connsiteY12" fmla="*/ 111125 h 1443037"/>
              <a:gd name="connsiteX13" fmla="*/ 2716212 w 4195762"/>
              <a:gd name="connsiteY13" fmla="*/ 187325 h 1443037"/>
              <a:gd name="connsiteX14" fmla="*/ 2897187 w 4195762"/>
              <a:gd name="connsiteY14" fmla="*/ 101600 h 1443037"/>
              <a:gd name="connsiteX15" fmla="*/ 3040062 w 4195762"/>
              <a:gd name="connsiteY15" fmla="*/ 168275 h 1443037"/>
              <a:gd name="connsiteX16" fmla="*/ 3240087 w 4195762"/>
              <a:gd name="connsiteY16" fmla="*/ 158750 h 1443037"/>
              <a:gd name="connsiteX17" fmla="*/ 3373437 w 4195762"/>
              <a:gd name="connsiteY17" fmla="*/ 82550 h 1443037"/>
              <a:gd name="connsiteX18" fmla="*/ 3506787 w 4195762"/>
              <a:gd name="connsiteY18" fmla="*/ 158750 h 1443037"/>
              <a:gd name="connsiteX19" fmla="*/ 3697287 w 4195762"/>
              <a:gd name="connsiteY19" fmla="*/ 168275 h 1443037"/>
              <a:gd name="connsiteX20" fmla="*/ 3792537 w 4195762"/>
              <a:gd name="connsiteY20" fmla="*/ 82550 h 1443037"/>
              <a:gd name="connsiteX21" fmla="*/ 3963987 w 4195762"/>
              <a:gd name="connsiteY21" fmla="*/ 130175 h 1443037"/>
              <a:gd name="connsiteX22" fmla="*/ 4040187 w 4195762"/>
              <a:gd name="connsiteY22" fmla="*/ 187325 h 1443037"/>
              <a:gd name="connsiteX23" fmla="*/ 4183062 w 4195762"/>
              <a:gd name="connsiteY23" fmla="*/ 73025 h 1443037"/>
              <a:gd name="connsiteX24" fmla="*/ 4173537 w 4195762"/>
              <a:gd name="connsiteY24" fmla="*/ 1254125 h 1443037"/>
              <a:gd name="connsiteX25" fmla="*/ 592137 w 4195762"/>
              <a:gd name="connsiteY25" fmla="*/ 1254125 h 1443037"/>
              <a:gd name="connsiteX26" fmla="*/ 620712 w 4195762"/>
              <a:gd name="connsiteY26" fmla="*/ 120650 h 1443037"/>
              <a:gd name="connsiteX0" fmla="*/ 611187 w 4195762"/>
              <a:gd name="connsiteY0" fmla="*/ 63500 h 1285875"/>
              <a:gd name="connsiteX1" fmla="*/ 715962 w 4195762"/>
              <a:gd name="connsiteY1" fmla="*/ 215900 h 1285875"/>
              <a:gd name="connsiteX2" fmla="*/ 858837 w 4195762"/>
              <a:gd name="connsiteY2" fmla="*/ 92075 h 1285875"/>
              <a:gd name="connsiteX3" fmla="*/ 1030287 w 4195762"/>
              <a:gd name="connsiteY3" fmla="*/ 206375 h 1285875"/>
              <a:gd name="connsiteX4" fmla="*/ 1192212 w 4195762"/>
              <a:gd name="connsiteY4" fmla="*/ 120650 h 1285875"/>
              <a:gd name="connsiteX5" fmla="*/ 1325562 w 4195762"/>
              <a:gd name="connsiteY5" fmla="*/ 206375 h 1285875"/>
              <a:gd name="connsiteX6" fmla="*/ 1497012 w 4195762"/>
              <a:gd name="connsiteY6" fmla="*/ 139700 h 1285875"/>
              <a:gd name="connsiteX7" fmla="*/ 1630362 w 4195762"/>
              <a:gd name="connsiteY7" fmla="*/ 196850 h 1285875"/>
              <a:gd name="connsiteX8" fmla="*/ 1801812 w 4195762"/>
              <a:gd name="connsiteY8" fmla="*/ 130175 h 1285875"/>
              <a:gd name="connsiteX9" fmla="*/ 1935162 w 4195762"/>
              <a:gd name="connsiteY9" fmla="*/ 177800 h 1285875"/>
              <a:gd name="connsiteX10" fmla="*/ 2144712 w 4195762"/>
              <a:gd name="connsiteY10" fmla="*/ 120650 h 1285875"/>
              <a:gd name="connsiteX11" fmla="*/ 2306637 w 4195762"/>
              <a:gd name="connsiteY11" fmla="*/ 196850 h 1285875"/>
              <a:gd name="connsiteX12" fmla="*/ 2544762 w 4195762"/>
              <a:gd name="connsiteY12" fmla="*/ 111125 h 1285875"/>
              <a:gd name="connsiteX13" fmla="*/ 2716212 w 4195762"/>
              <a:gd name="connsiteY13" fmla="*/ 187325 h 1285875"/>
              <a:gd name="connsiteX14" fmla="*/ 2897187 w 4195762"/>
              <a:gd name="connsiteY14" fmla="*/ 101600 h 1285875"/>
              <a:gd name="connsiteX15" fmla="*/ 3040062 w 4195762"/>
              <a:gd name="connsiteY15" fmla="*/ 168275 h 1285875"/>
              <a:gd name="connsiteX16" fmla="*/ 3240087 w 4195762"/>
              <a:gd name="connsiteY16" fmla="*/ 158750 h 1285875"/>
              <a:gd name="connsiteX17" fmla="*/ 3373437 w 4195762"/>
              <a:gd name="connsiteY17" fmla="*/ 82550 h 1285875"/>
              <a:gd name="connsiteX18" fmla="*/ 3506787 w 4195762"/>
              <a:gd name="connsiteY18" fmla="*/ 158750 h 1285875"/>
              <a:gd name="connsiteX19" fmla="*/ 3697287 w 4195762"/>
              <a:gd name="connsiteY19" fmla="*/ 168275 h 1285875"/>
              <a:gd name="connsiteX20" fmla="*/ 3792537 w 4195762"/>
              <a:gd name="connsiteY20" fmla="*/ 82550 h 1285875"/>
              <a:gd name="connsiteX21" fmla="*/ 3963987 w 4195762"/>
              <a:gd name="connsiteY21" fmla="*/ 130175 h 1285875"/>
              <a:gd name="connsiteX22" fmla="*/ 4040187 w 4195762"/>
              <a:gd name="connsiteY22" fmla="*/ 187325 h 1285875"/>
              <a:gd name="connsiteX23" fmla="*/ 4183062 w 4195762"/>
              <a:gd name="connsiteY23" fmla="*/ 73025 h 1285875"/>
              <a:gd name="connsiteX24" fmla="*/ 4173537 w 4195762"/>
              <a:gd name="connsiteY24" fmla="*/ 1254125 h 1285875"/>
              <a:gd name="connsiteX25" fmla="*/ 592137 w 4195762"/>
              <a:gd name="connsiteY25" fmla="*/ 1254125 h 1285875"/>
              <a:gd name="connsiteX26" fmla="*/ 620712 w 4195762"/>
              <a:gd name="connsiteY26" fmla="*/ 120650 h 1285875"/>
              <a:gd name="connsiteX0" fmla="*/ 300831 w 3885406"/>
              <a:gd name="connsiteY0" fmla="*/ 63500 h 1285875"/>
              <a:gd name="connsiteX1" fmla="*/ 405606 w 3885406"/>
              <a:gd name="connsiteY1" fmla="*/ 215900 h 1285875"/>
              <a:gd name="connsiteX2" fmla="*/ 548481 w 3885406"/>
              <a:gd name="connsiteY2" fmla="*/ 92075 h 1285875"/>
              <a:gd name="connsiteX3" fmla="*/ 719931 w 3885406"/>
              <a:gd name="connsiteY3" fmla="*/ 206375 h 1285875"/>
              <a:gd name="connsiteX4" fmla="*/ 881856 w 3885406"/>
              <a:gd name="connsiteY4" fmla="*/ 120650 h 1285875"/>
              <a:gd name="connsiteX5" fmla="*/ 1015206 w 3885406"/>
              <a:gd name="connsiteY5" fmla="*/ 206375 h 1285875"/>
              <a:gd name="connsiteX6" fmla="*/ 1186656 w 3885406"/>
              <a:gd name="connsiteY6" fmla="*/ 139700 h 1285875"/>
              <a:gd name="connsiteX7" fmla="*/ 1320006 w 3885406"/>
              <a:gd name="connsiteY7" fmla="*/ 196850 h 1285875"/>
              <a:gd name="connsiteX8" fmla="*/ 1491456 w 3885406"/>
              <a:gd name="connsiteY8" fmla="*/ 130175 h 1285875"/>
              <a:gd name="connsiteX9" fmla="*/ 1624806 w 3885406"/>
              <a:gd name="connsiteY9" fmla="*/ 177800 h 1285875"/>
              <a:gd name="connsiteX10" fmla="*/ 1834356 w 3885406"/>
              <a:gd name="connsiteY10" fmla="*/ 120650 h 1285875"/>
              <a:gd name="connsiteX11" fmla="*/ 1996281 w 3885406"/>
              <a:gd name="connsiteY11" fmla="*/ 196850 h 1285875"/>
              <a:gd name="connsiteX12" fmla="*/ 2234406 w 3885406"/>
              <a:gd name="connsiteY12" fmla="*/ 111125 h 1285875"/>
              <a:gd name="connsiteX13" fmla="*/ 2405856 w 3885406"/>
              <a:gd name="connsiteY13" fmla="*/ 187325 h 1285875"/>
              <a:gd name="connsiteX14" fmla="*/ 2586831 w 3885406"/>
              <a:gd name="connsiteY14" fmla="*/ 101600 h 1285875"/>
              <a:gd name="connsiteX15" fmla="*/ 2729706 w 3885406"/>
              <a:gd name="connsiteY15" fmla="*/ 168275 h 1285875"/>
              <a:gd name="connsiteX16" fmla="*/ 2929731 w 3885406"/>
              <a:gd name="connsiteY16" fmla="*/ 158750 h 1285875"/>
              <a:gd name="connsiteX17" fmla="*/ 3063081 w 3885406"/>
              <a:gd name="connsiteY17" fmla="*/ 82550 h 1285875"/>
              <a:gd name="connsiteX18" fmla="*/ 3196431 w 3885406"/>
              <a:gd name="connsiteY18" fmla="*/ 158750 h 1285875"/>
              <a:gd name="connsiteX19" fmla="*/ 3386931 w 3885406"/>
              <a:gd name="connsiteY19" fmla="*/ 168275 h 1285875"/>
              <a:gd name="connsiteX20" fmla="*/ 3482181 w 3885406"/>
              <a:gd name="connsiteY20" fmla="*/ 82550 h 1285875"/>
              <a:gd name="connsiteX21" fmla="*/ 3653631 w 3885406"/>
              <a:gd name="connsiteY21" fmla="*/ 130175 h 1285875"/>
              <a:gd name="connsiteX22" fmla="*/ 3729831 w 3885406"/>
              <a:gd name="connsiteY22" fmla="*/ 187325 h 1285875"/>
              <a:gd name="connsiteX23" fmla="*/ 3872706 w 3885406"/>
              <a:gd name="connsiteY23" fmla="*/ 73025 h 1285875"/>
              <a:gd name="connsiteX24" fmla="*/ 3863181 w 3885406"/>
              <a:gd name="connsiteY24" fmla="*/ 1254125 h 1285875"/>
              <a:gd name="connsiteX25" fmla="*/ 281781 w 3885406"/>
              <a:gd name="connsiteY25" fmla="*/ 1254125 h 1285875"/>
              <a:gd name="connsiteX26" fmla="*/ 310356 w 3885406"/>
              <a:gd name="connsiteY26" fmla="*/ 120650 h 1285875"/>
              <a:gd name="connsiteX0" fmla="*/ 19050 w 3603625"/>
              <a:gd name="connsiteY0" fmla="*/ 63500 h 1285875"/>
              <a:gd name="connsiteX1" fmla="*/ 123825 w 3603625"/>
              <a:gd name="connsiteY1" fmla="*/ 215900 h 1285875"/>
              <a:gd name="connsiteX2" fmla="*/ 266700 w 3603625"/>
              <a:gd name="connsiteY2" fmla="*/ 92075 h 1285875"/>
              <a:gd name="connsiteX3" fmla="*/ 438150 w 3603625"/>
              <a:gd name="connsiteY3" fmla="*/ 206375 h 1285875"/>
              <a:gd name="connsiteX4" fmla="*/ 600075 w 3603625"/>
              <a:gd name="connsiteY4" fmla="*/ 120650 h 1285875"/>
              <a:gd name="connsiteX5" fmla="*/ 733425 w 3603625"/>
              <a:gd name="connsiteY5" fmla="*/ 206375 h 1285875"/>
              <a:gd name="connsiteX6" fmla="*/ 904875 w 3603625"/>
              <a:gd name="connsiteY6" fmla="*/ 139700 h 1285875"/>
              <a:gd name="connsiteX7" fmla="*/ 1038225 w 3603625"/>
              <a:gd name="connsiteY7" fmla="*/ 196850 h 1285875"/>
              <a:gd name="connsiteX8" fmla="*/ 1209675 w 3603625"/>
              <a:gd name="connsiteY8" fmla="*/ 130175 h 1285875"/>
              <a:gd name="connsiteX9" fmla="*/ 1343025 w 3603625"/>
              <a:gd name="connsiteY9" fmla="*/ 177800 h 1285875"/>
              <a:gd name="connsiteX10" fmla="*/ 1552575 w 3603625"/>
              <a:gd name="connsiteY10" fmla="*/ 120650 h 1285875"/>
              <a:gd name="connsiteX11" fmla="*/ 1714500 w 3603625"/>
              <a:gd name="connsiteY11" fmla="*/ 196850 h 1285875"/>
              <a:gd name="connsiteX12" fmla="*/ 1952625 w 3603625"/>
              <a:gd name="connsiteY12" fmla="*/ 111125 h 1285875"/>
              <a:gd name="connsiteX13" fmla="*/ 2124075 w 3603625"/>
              <a:gd name="connsiteY13" fmla="*/ 187325 h 1285875"/>
              <a:gd name="connsiteX14" fmla="*/ 2305050 w 3603625"/>
              <a:gd name="connsiteY14" fmla="*/ 101600 h 1285875"/>
              <a:gd name="connsiteX15" fmla="*/ 2447925 w 3603625"/>
              <a:gd name="connsiteY15" fmla="*/ 168275 h 1285875"/>
              <a:gd name="connsiteX16" fmla="*/ 2647950 w 3603625"/>
              <a:gd name="connsiteY16" fmla="*/ 158750 h 1285875"/>
              <a:gd name="connsiteX17" fmla="*/ 2781300 w 3603625"/>
              <a:gd name="connsiteY17" fmla="*/ 82550 h 1285875"/>
              <a:gd name="connsiteX18" fmla="*/ 2914650 w 3603625"/>
              <a:gd name="connsiteY18" fmla="*/ 158750 h 1285875"/>
              <a:gd name="connsiteX19" fmla="*/ 3105150 w 3603625"/>
              <a:gd name="connsiteY19" fmla="*/ 168275 h 1285875"/>
              <a:gd name="connsiteX20" fmla="*/ 3200400 w 3603625"/>
              <a:gd name="connsiteY20" fmla="*/ 82550 h 1285875"/>
              <a:gd name="connsiteX21" fmla="*/ 3371850 w 3603625"/>
              <a:gd name="connsiteY21" fmla="*/ 130175 h 1285875"/>
              <a:gd name="connsiteX22" fmla="*/ 3448050 w 3603625"/>
              <a:gd name="connsiteY22" fmla="*/ 187325 h 1285875"/>
              <a:gd name="connsiteX23" fmla="*/ 3590925 w 3603625"/>
              <a:gd name="connsiteY23" fmla="*/ 73025 h 1285875"/>
              <a:gd name="connsiteX24" fmla="*/ 3581400 w 3603625"/>
              <a:gd name="connsiteY24" fmla="*/ 1254125 h 1285875"/>
              <a:gd name="connsiteX25" fmla="*/ 0 w 3603625"/>
              <a:gd name="connsiteY25" fmla="*/ 1254125 h 1285875"/>
              <a:gd name="connsiteX26" fmla="*/ 28575 w 3603625"/>
              <a:gd name="connsiteY26" fmla="*/ 120650 h 1285875"/>
              <a:gd name="connsiteX0" fmla="*/ 26988 w 3611563"/>
              <a:gd name="connsiteY0" fmla="*/ 63500 h 1285875"/>
              <a:gd name="connsiteX1" fmla="*/ 17463 w 3611563"/>
              <a:gd name="connsiteY1" fmla="*/ 139700 h 1285875"/>
              <a:gd name="connsiteX2" fmla="*/ 131763 w 3611563"/>
              <a:gd name="connsiteY2" fmla="*/ 215900 h 1285875"/>
              <a:gd name="connsiteX3" fmla="*/ 274638 w 3611563"/>
              <a:gd name="connsiteY3" fmla="*/ 92075 h 1285875"/>
              <a:gd name="connsiteX4" fmla="*/ 446088 w 3611563"/>
              <a:gd name="connsiteY4" fmla="*/ 206375 h 1285875"/>
              <a:gd name="connsiteX5" fmla="*/ 608013 w 3611563"/>
              <a:gd name="connsiteY5" fmla="*/ 120650 h 1285875"/>
              <a:gd name="connsiteX6" fmla="*/ 741363 w 3611563"/>
              <a:gd name="connsiteY6" fmla="*/ 206375 h 1285875"/>
              <a:gd name="connsiteX7" fmla="*/ 912813 w 3611563"/>
              <a:gd name="connsiteY7" fmla="*/ 139700 h 1285875"/>
              <a:gd name="connsiteX8" fmla="*/ 1046163 w 3611563"/>
              <a:gd name="connsiteY8" fmla="*/ 196850 h 1285875"/>
              <a:gd name="connsiteX9" fmla="*/ 1217613 w 3611563"/>
              <a:gd name="connsiteY9" fmla="*/ 130175 h 1285875"/>
              <a:gd name="connsiteX10" fmla="*/ 1350963 w 3611563"/>
              <a:gd name="connsiteY10" fmla="*/ 177800 h 1285875"/>
              <a:gd name="connsiteX11" fmla="*/ 1560513 w 3611563"/>
              <a:gd name="connsiteY11" fmla="*/ 120650 h 1285875"/>
              <a:gd name="connsiteX12" fmla="*/ 1722438 w 3611563"/>
              <a:gd name="connsiteY12" fmla="*/ 196850 h 1285875"/>
              <a:gd name="connsiteX13" fmla="*/ 1960563 w 3611563"/>
              <a:gd name="connsiteY13" fmla="*/ 111125 h 1285875"/>
              <a:gd name="connsiteX14" fmla="*/ 2132013 w 3611563"/>
              <a:gd name="connsiteY14" fmla="*/ 187325 h 1285875"/>
              <a:gd name="connsiteX15" fmla="*/ 2312988 w 3611563"/>
              <a:gd name="connsiteY15" fmla="*/ 101600 h 1285875"/>
              <a:gd name="connsiteX16" fmla="*/ 2455863 w 3611563"/>
              <a:gd name="connsiteY16" fmla="*/ 168275 h 1285875"/>
              <a:gd name="connsiteX17" fmla="*/ 2655888 w 3611563"/>
              <a:gd name="connsiteY17" fmla="*/ 158750 h 1285875"/>
              <a:gd name="connsiteX18" fmla="*/ 2789238 w 3611563"/>
              <a:gd name="connsiteY18" fmla="*/ 82550 h 1285875"/>
              <a:gd name="connsiteX19" fmla="*/ 2922588 w 3611563"/>
              <a:gd name="connsiteY19" fmla="*/ 158750 h 1285875"/>
              <a:gd name="connsiteX20" fmla="*/ 3113088 w 3611563"/>
              <a:gd name="connsiteY20" fmla="*/ 168275 h 1285875"/>
              <a:gd name="connsiteX21" fmla="*/ 3208338 w 3611563"/>
              <a:gd name="connsiteY21" fmla="*/ 82550 h 1285875"/>
              <a:gd name="connsiteX22" fmla="*/ 3379788 w 3611563"/>
              <a:gd name="connsiteY22" fmla="*/ 130175 h 1285875"/>
              <a:gd name="connsiteX23" fmla="*/ 3455988 w 3611563"/>
              <a:gd name="connsiteY23" fmla="*/ 187325 h 1285875"/>
              <a:gd name="connsiteX24" fmla="*/ 3598863 w 3611563"/>
              <a:gd name="connsiteY24" fmla="*/ 73025 h 1285875"/>
              <a:gd name="connsiteX25" fmla="*/ 3589338 w 3611563"/>
              <a:gd name="connsiteY25" fmla="*/ 1254125 h 1285875"/>
              <a:gd name="connsiteX26" fmla="*/ 7938 w 3611563"/>
              <a:gd name="connsiteY26" fmla="*/ 1254125 h 1285875"/>
              <a:gd name="connsiteX27" fmla="*/ 36513 w 3611563"/>
              <a:gd name="connsiteY27" fmla="*/ 12065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9525 w 3603625"/>
              <a:gd name="connsiteY2" fmla="*/ 139700 h 1285875"/>
              <a:gd name="connsiteX3" fmla="*/ 123825 w 3603625"/>
              <a:gd name="connsiteY3" fmla="*/ 215900 h 1285875"/>
              <a:gd name="connsiteX4" fmla="*/ 266700 w 3603625"/>
              <a:gd name="connsiteY4" fmla="*/ 92075 h 1285875"/>
              <a:gd name="connsiteX5" fmla="*/ 438150 w 3603625"/>
              <a:gd name="connsiteY5" fmla="*/ 206375 h 1285875"/>
              <a:gd name="connsiteX6" fmla="*/ 600075 w 3603625"/>
              <a:gd name="connsiteY6" fmla="*/ 120650 h 1285875"/>
              <a:gd name="connsiteX7" fmla="*/ 733425 w 3603625"/>
              <a:gd name="connsiteY7" fmla="*/ 206375 h 1285875"/>
              <a:gd name="connsiteX8" fmla="*/ 904875 w 3603625"/>
              <a:gd name="connsiteY8" fmla="*/ 139700 h 1285875"/>
              <a:gd name="connsiteX9" fmla="*/ 1038225 w 3603625"/>
              <a:gd name="connsiteY9" fmla="*/ 196850 h 1285875"/>
              <a:gd name="connsiteX10" fmla="*/ 1209675 w 3603625"/>
              <a:gd name="connsiteY10" fmla="*/ 130175 h 1285875"/>
              <a:gd name="connsiteX11" fmla="*/ 1343025 w 3603625"/>
              <a:gd name="connsiteY11" fmla="*/ 177800 h 1285875"/>
              <a:gd name="connsiteX12" fmla="*/ 1552575 w 3603625"/>
              <a:gd name="connsiteY12" fmla="*/ 120650 h 1285875"/>
              <a:gd name="connsiteX13" fmla="*/ 1714500 w 3603625"/>
              <a:gd name="connsiteY13" fmla="*/ 196850 h 1285875"/>
              <a:gd name="connsiteX14" fmla="*/ 1952625 w 3603625"/>
              <a:gd name="connsiteY14" fmla="*/ 111125 h 1285875"/>
              <a:gd name="connsiteX15" fmla="*/ 2124075 w 3603625"/>
              <a:gd name="connsiteY15" fmla="*/ 187325 h 1285875"/>
              <a:gd name="connsiteX16" fmla="*/ 2305050 w 3603625"/>
              <a:gd name="connsiteY16" fmla="*/ 101600 h 1285875"/>
              <a:gd name="connsiteX17" fmla="*/ 2447925 w 3603625"/>
              <a:gd name="connsiteY17" fmla="*/ 168275 h 1285875"/>
              <a:gd name="connsiteX18" fmla="*/ 2647950 w 3603625"/>
              <a:gd name="connsiteY18" fmla="*/ 158750 h 1285875"/>
              <a:gd name="connsiteX19" fmla="*/ 2781300 w 3603625"/>
              <a:gd name="connsiteY19" fmla="*/ 82550 h 1285875"/>
              <a:gd name="connsiteX20" fmla="*/ 2914650 w 3603625"/>
              <a:gd name="connsiteY20" fmla="*/ 158750 h 1285875"/>
              <a:gd name="connsiteX21" fmla="*/ 3105150 w 3603625"/>
              <a:gd name="connsiteY21" fmla="*/ 168275 h 1285875"/>
              <a:gd name="connsiteX22" fmla="*/ 3200400 w 3603625"/>
              <a:gd name="connsiteY22" fmla="*/ 82550 h 1285875"/>
              <a:gd name="connsiteX23" fmla="*/ 3371850 w 3603625"/>
              <a:gd name="connsiteY23" fmla="*/ 130175 h 1285875"/>
              <a:gd name="connsiteX24" fmla="*/ 3448050 w 3603625"/>
              <a:gd name="connsiteY24" fmla="*/ 187325 h 1285875"/>
              <a:gd name="connsiteX25" fmla="*/ 3590925 w 3603625"/>
              <a:gd name="connsiteY25" fmla="*/ 73025 h 1285875"/>
              <a:gd name="connsiteX26" fmla="*/ 3581400 w 3603625"/>
              <a:gd name="connsiteY26" fmla="*/ 1254125 h 1285875"/>
              <a:gd name="connsiteX27" fmla="*/ 0 w 3603625"/>
              <a:gd name="connsiteY27" fmla="*/ 1254125 h 1285875"/>
              <a:gd name="connsiteX28" fmla="*/ 28575 w 3603625"/>
              <a:gd name="connsiteY28" fmla="*/ 12065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9525 w 3603625"/>
              <a:gd name="connsiteY2" fmla="*/ 139700 h 1285875"/>
              <a:gd name="connsiteX3" fmla="*/ 123825 w 3603625"/>
              <a:gd name="connsiteY3" fmla="*/ 215900 h 1285875"/>
              <a:gd name="connsiteX4" fmla="*/ 266700 w 3603625"/>
              <a:gd name="connsiteY4" fmla="*/ 92075 h 1285875"/>
              <a:gd name="connsiteX5" fmla="*/ 438150 w 3603625"/>
              <a:gd name="connsiteY5" fmla="*/ 206375 h 1285875"/>
              <a:gd name="connsiteX6" fmla="*/ 600075 w 3603625"/>
              <a:gd name="connsiteY6" fmla="*/ 120650 h 1285875"/>
              <a:gd name="connsiteX7" fmla="*/ 733425 w 3603625"/>
              <a:gd name="connsiteY7" fmla="*/ 206375 h 1285875"/>
              <a:gd name="connsiteX8" fmla="*/ 904875 w 3603625"/>
              <a:gd name="connsiteY8" fmla="*/ 139700 h 1285875"/>
              <a:gd name="connsiteX9" fmla="*/ 1038225 w 3603625"/>
              <a:gd name="connsiteY9" fmla="*/ 196850 h 1285875"/>
              <a:gd name="connsiteX10" fmla="*/ 1209675 w 3603625"/>
              <a:gd name="connsiteY10" fmla="*/ 130175 h 1285875"/>
              <a:gd name="connsiteX11" fmla="*/ 1343025 w 3603625"/>
              <a:gd name="connsiteY11" fmla="*/ 177800 h 1285875"/>
              <a:gd name="connsiteX12" fmla="*/ 1552575 w 3603625"/>
              <a:gd name="connsiteY12" fmla="*/ 120650 h 1285875"/>
              <a:gd name="connsiteX13" fmla="*/ 1714500 w 3603625"/>
              <a:gd name="connsiteY13" fmla="*/ 196850 h 1285875"/>
              <a:gd name="connsiteX14" fmla="*/ 1952625 w 3603625"/>
              <a:gd name="connsiteY14" fmla="*/ 111125 h 1285875"/>
              <a:gd name="connsiteX15" fmla="*/ 2124075 w 3603625"/>
              <a:gd name="connsiteY15" fmla="*/ 187325 h 1285875"/>
              <a:gd name="connsiteX16" fmla="*/ 2305050 w 3603625"/>
              <a:gd name="connsiteY16" fmla="*/ 101600 h 1285875"/>
              <a:gd name="connsiteX17" fmla="*/ 2447925 w 3603625"/>
              <a:gd name="connsiteY17" fmla="*/ 168275 h 1285875"/>
              <a:gd name="connsiteX18" fmla="*/ 2647950 w 3603625"/>
              <a:gd name="connsiteY18" fmla="*/ 158750 h 1285875"/>
              <a:gd name="connsiteX19" fmla="*/ 2781300 w 3603625"/>
              <a:gd name="connsiteY19" fmla="*/ 82550 h 1285875"/>
              <a:gd name="connsiteX20" fmla="*/ 2914650 w 3603625"/>
              <a:gd name="connsiteY20" fmla="*/ 158750 h 1285875"/>
              <a:gd name="connsiteX21" fmla="*/ 3105150 w 3603625"/>
              <a:gd name="connsiteY21" fmla="*/ 168275 h 1285875"/>
              <a:gd name="connsiteX22" fmla="*/ 3200400 w 3603625"/>
              <a:gd name="connsiteY22" fmla="*/ 82550 h 1285875"/>
              <a:gd name="connsiteX23" fmla="*/ 3371850 w 3603625"/>
              <a:gd name="connsiteY23" fmla="*/ 130175 h 1285875"/>
              <a:gd name="connsiteX24" fmla="*/ 3448050 w 3603625"/>
              <a:gd name="connsiteY24" fmla="*/ 187325 h 1285875"/>
              <a:gd name="connsiteX25" fmla="*/ 3590925 w 3603625"/>
              <a:gd name="connsiteY25" fmla="*/ 73025 h 1285875"/>
              <a:gd name="connsiteX26" fmla="*/ 3581400 w 3603625"/>
              <a:gd name="connsiteY26" fmla="*/ 1254125 h 1285875"/>
              <a:gd name="connsiteX27" fmla="*/ 0 w 3603625"/>
              <a:gd name="connsiteY27" fmla="*/ 1254125 h 1285875"/>
              <a:gd name="connsiteX28" fmla="*/ 28575 w 3603625"/>
              <a:gd name="connsiteY28" fmla="*/ 120650 h 1285875"/>
              <a:gd name="connsiteX29" fmla="*/ 19050 w 3603625"/>
              <a:gd name="connsiteY29" fmla="*/ 6350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123825 w 3603625"/>
              <a:gd name="connsiteY2" fmla="*/ 215900 h 1285875"/>
              <a:gd name="connsiteX3" fmla="*/ 266700 w 3603625"/>
              <a:gd name="connsiteY3" fmla="*/ 92075 h 1285875"/>
              <a:gd name="connsiteX4" fmla="*/ 438150 w 3603625"/>
              <a:gd name="connsiteY4" fmla="*/ 206375 h 1285875"/>
              <a:gd name="connsiteX5" fmla="*/ 600075 w 3603625"/>
              <a:gd name="connsiteY5" fmla="*/ 120650 h 1285875"/>
              <a:gd name="connsiteX6" fmla="*/ 733425 w 3603625"/>
              <a:gd name="connsiteY6" fmla="*/ 206375 h 1285875"/>
              <a:gd name="connsiteX7" fmla="*/ 904875 w 3603625"/>
              <a:gd name="connsiteY7" fmla="*/ 139700 h 1285875"/>
              <a:gd name="connsiteX8" fmla="*/ 1038225 w 3603625"/>
              <a:gd name="connsiteY8" fmla="*/ 196850 h 1285875"/>
              <a:gd name="connsiteX9" fmla="*/ 1209675 w 3603625"/>
              <a:gd name="connsiteY9" fmla="*/ 130175 h 1285875"/>
              <a:gd name="connsiteX10" fmla="*/ 1343025 w 3603625"/>
              <a:gd name="connsiteY10" fmla="*/ 177800 h 1285875"/>
              <a:gd name="connsiteX11" fmla="*/ 1552575 w 3603625"/>
              <a:gd name="connsiteY11" fmla="*/ 120650 h 1285875"/>
              <a:gd name="connsiteX12" fmla="*/ 1714500 w 3603625"/>
              <a:gd name="connsiteY12" fmla="*/ 196850 h 1285875"/>
              <a:gd name="connsiteX13" fmla="*/ 1952625 w 3603625"/>
              <a:gd name="connsiteY13" fmla="*/ 111125 h 1285875"/>
              <a:gd name="connsiteX14" fmla="*/ 2124075 w 3603625"/>
              <a:gd name="connsiteY14" fmla="*/ 187325 h 1285875"/>
              <a:gd name="connsiteX15" fmla="*/ 2305050 w 3603625"/>
              <a:gd name="connsiteY15" fmla="*/ 101600 h 1285875"/>
              <a:gd name="connsiteX16" fmla="*/ 2447925 w 3603625"/>
              <a:gd name="connsiteY16" fmla="*/ 168275 h 1285875"/>
              <a:gd name="connsiteX17" fmla="*/ 2647950 w 3603625"/>
              <a:gd name="connsiteY17" fmla="*/ 158750 h 1285875"/>
              <a:gd name="connsiteX18" fmla="*/ 2781300 w 3603625"/>
              <a:gd name="connsiteY18" fmla="*/ 82550 h 1285875"/>
              <a:gd name="connsiteX19" fmla="*/ 2914650 w 3603625"/>
              <a:gd name="connsiteY19" fmla="*/ 158750 h 1285875"/>
              <a:gd name="connsiteX20" fmla="*/ 3105150 w 3603625"/>
              <a:gd name="connsiteY20" fmla="*/ 168275 h 1285875"/>
              <a:gd name="connsiteX21" fmla="*/ 3200400 w 3603625"/>
              <a:gd name="connsiteY21" fmla="*/ 82550 h 1285875"/>
              <a:gd name="connsiteX22" fmla="*/ 3371850 w 3603625"/>
              <a:gd name="connsiteY22" fmla="*/ 130175 h 1285875"/>
              <a:gd name="connsiteX23" fmla="*/ 3448050 w 3603625"/>
              <a:gd name="connsiteY23" fmla="*/ 187325 h 1285875"/>
              <a:gd name="connsiteX24" fmla="*/ 3590925 w 3603625"/>
              <a:gd name="connsiteY24" fmla="*/ 73025 h 1285875"/>
              <a:gd name="connsiteX25" fmla="*/ 3581400 w 3603625"/>
              <a:gd name="connsiteY25" fmla="*/ 1254125 h 1285875"/>
              <a:gd name="connsiteX26" fmla="*/ 0 w 3603625"/>
              <a:gd name="connsiteY26" fmla="*/ 1254125 h 1285875"/>
              <a:gd name="connsiteX27" fmla="*/ 28575 w 3603625"/>
              <a:gd name="connsiteY27" fmla="*/ 120650 h 1285875"/>
              <a:gd name="connsiteX28" fmla="*/ 19050 w 3603625"/>
              <a:gd name="connsiteY28" fmla="*/ 63500 h 1285875"/>
              <a:gd name="connsiteX0" fmla="*/ 19050 w 3603625"/>
              <a:gd name="connsiteY0" fmla="*/ 63500 h 1285875"/>
              <a:gd name="connsiteX1" fmla="*/ 123825 w 3603625"/>
              <a:gd name="connsiteY1" fmla="*/ 215900 h 1285875"/>
              <a:gd name="connsiteX2" fmla="*/ 266700 w 3603625"/>
              <a:gd name="connsiteY2" fmla="*/ 92075 h 1285875"/>
              <a:gd name="connsiteX3" fmla="*/ 438150 w 3603625"/>
              <a:gd name="connsiteY3" fmla="*/ 206375 h 1285875"/>
              <a:gd name="connsiteX4" fmla="*/ 600075 w 3603625"/>
              <a:gd name="connsiteY4" fmla="*/ 120650 h 1285875"/>
              <a:gd name="connsiteX5" fmla="*/ 733425 w 3603625"/>
              <a:gd name="connsiteY5" fmla="*/ 206375 h 1285875"/>
              <a:gd name="connsiteX6" fmla="*/ 904875 w 3603625"/>
              <a:gd name="connsiteY6" fmla="*/ 139700 h 1285875"/>
              <a:gd name="connsiteX7" fmla="*/ 1038225 w 3603625"/>
              <a:gd name="connsiteY7" fmla="*/ 196850 h 1285875"/>
              <a:gd name="connsiteX8" fmla="*/ 1209675 w 3603625"/>
              <a:gd name="connsiteY8" fmla="*/ 130175 h 1285875"/>
              <a:gd name="connsiteX9" fmla="*/ 1343025 w 3603625"/>
              <a:gd name="connsiteY9" fmla="*/ 177800 h 1285875"/>
              <a:gd name="connsiteX10" fmla="*/ 1552575 w 3603625"/>
              <a:gd name="connsiteY10" fmla="*/ 120650 h 1285875"/>
              <a:gd name="connsiteX11" fmla="*/ 1714500 w 3603625"/>
              <a:gd name="connsiteY11" fmla="*/ 196850 h 1285875"/>
              <a:gd name="connsiteX12" fmla="*/ 1952625 w 3603625"/>
              <a:gd name="connsiteY12" fmla="*/ 111125 h 1285875"/>
              <a:gd name="connsiteX13" fmla="*/ 2124075 w 3603625"/>
              <a:gd name="connsiteY13" fmla="*/ 187325 h 1285875"/>
              <a:gd name="connsiteX14" fmla="*/ 2305050 w 3603625"/>
              <a:gd name="connsiteY14" fmla="*/ 101600 h 1285875"/>
              <a:gd name="connsiteX15" fmla="*/ 2447925 w 3603625"/>
              <a:gd name="connsiteY15" fmla="*/ 168275 h 1285875"/>
              <a:gd name="connsiteX16" fmla="*/ 2647950 w 3603625"/>
              <a:gd name="connsiteY16" fmla="*/ 158750 h 1285875"/>
              <a:gd name="connsiteX17" fmla="*/ 2781300 w 3603625"/>
              <a:gd name="connsiteY17" fmla="*/ 82550 h 1285875"/>
              <a:gd name="connsiteX18" fmla="*/ 2914650 w 3603625"/>
              <a:gd name="connsiteY18" fmla="*/ 158750 h 1285875"/>
              <a:gd name="connsiteX19" fmla="*/ 3105150 w 3603625"/>
              <a:gd name="connsiteY19" fmla="*/ 168275 h 1285875"/>
              <a:gd name="connsiteX20" fmla="*/ 3200400 w 3603625"/>
              <a:gd name="connsiteY20" fmla="*/ 82550 h 1285875"/>
              <a:gd name="connsiteX21" fmla="*/ 3371850 w 3603625"/>
              <a:gd name="connsiteY21" fmla="*/ 130175 h 1285875"/>
              <a:gd name="connsiteX22" fmla="*/ 3448050 w 3603625"/>
              <a:gd name="connsiteY22" fmla="*/ 187325 h 1285875"/>
              <a:gd name="connsiteX23" fmla="*/ 3590925 w 3603625"/>
              <a:gd name="connsiteY23" fmla="*/ 73025 h 1285875"/>
              <a:gd name="connsiteX24" fmla="*/ 3581400 w 3603625"/>
              <a:gd name="connsiteY24" fmla="*/ 1254125 h 1285875"/>
              <a:gd name="connsiteX25" fmla="*/ 0 w 3603625"/>
              <a:gd name="connsiteY25" fmla="*/ 1254125 h 1285875"/>
              <a:gd name="connsiteX26" fmla="*/ 28575 w 3603625"/>
              <a:gd name="connsiteY26" fmla="*/ 120650 h 1285875"/>
              <a:gd name="connsiteX27" fmla="*/ 19050 w 3603625"/>
              <a:gd name="connsiteY27" fmla="*/ 6350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03625" h="1285875">
                <a:moveTo>
                  <a:pt x="19050" y="63500"/>
                </a:moveTo>
                <a:cubicBezTo>
                  <a:pt x="34925" y="79375"/>
                  <a:pt x="82550" y="211138"/>
                  <a:pt x="123825" y="215900"/>
                </a:cubicBezTo>
                <a:cubicBezTo>
                  <a:pt x="165100" y="220662"/>
                  <a:pt x="214313" y="93662"/>
                  <a:pt x="266700" y="92075"/>
                </a:cubicBezTo>
                <a:cubicBezTo>
                  <a:pt x="319087" y="90488"/>
                  <a:pt x="382588" y="201613"/>
                  <a:pt x="438150" y="206375"/>
                </a:cubicBezTo>
                <a:cubicBezTo>
                  <a:pt x="493713" y="211138"/>
                  <a:pt x="550863" y="120650"/>
                  <a:pt x="600075" y="120650"/>
                </a:cubicBezTo>
                <a:cubicBezTo>
                  <a:pt x="649287" y="120650"/>
                  <a:pt x="682625" y="203200"/>
                  <a:pt x="733425" y="206375"/>
                </a:cubicBezTo>
                <a:cubicBezTo>
                  <a:pt x="784225" y="209550"/>
                  <a:pt x="854075" y="141288"/>
                  <a:pt x="904875" y="139700"/>
                </a:cubicBezTo>
                <a:cubicBezTo>
                  <a:pt x="955675" y="138113"/>
                  <a:pt x="987425" y="198438"/>
                  <a:pt x="1038225" y="196850"/>
                </a:cubicBezTo>
                <a:cubicBezTo>
                  <a:pt x="1089025" y="195263"/>
                  <a:pt x="1158875" y="133350"/>
                  <a:pt x="1209675" y="130175"/>
                </a:cubicBezTo>
                <a:cubicBezTo>
                  <a:pt x="1260475" y="127000"/>
                  <a:pt x="1285875" y="179388"/>
                  <a:pt x="1343025" y="177800"/>
                </a:cubicBezTo>
                <a:cubicBezTo>
                  <a:pt x="1400175" y="176213"/>
                  <a:pt x="1490662" y="117475"/>
                  <a:pt x="1552575" y="120650"/>
                </a:cubicBezTo>
                <a:cubicBezTo>
                  <a:pt x="1614488" y="123825"/>
                  <a:pt x="1647825" y="198437"/>
                  <a:pt x="1714500" y="196850"/>
                </a:cubicBezTo>
                <a:cubicBezTo>
                  <a:pt x="1781175" y="195263"/>
                  <a:pt x="1884363" y="112712"/>
                  <a:pt x="1952625" y="111125"/>
                </a:cubicBezTo>
                <a:cubicBezTo>
                  <a:pt x="2020887" y="109538"/>
                  <a:pt x="2065338" y="188912"/>
                  <a:pt x="2124075" y="187325"/>
                </a:cubicBezTo>
                <a:cubicBezTo>
                  <a:pt x="2182812" y="185738"/>
                  <a:pt x="2251075" y="104775"/>
                  <a:pt x="2305050" y="101600"/>
                </a:cubicBezTo>
                <a:cubicBezTo>
                  <a:pt x="2359025" y="98425"/>
                  <a:pt x="2390775" y="158750"/>
                  <a:pt x="2447925" y="168275"/>
                </a:cubicBezTo>
                <a:cubicBezTo>
                  <a:pt x="2505075" y="177800"/>
                  <a:pt x="2592388" y="173038"/>
                  <a:pt x="2647950" y="158750"/>
                </a:cubicBezTo>
                <a:cubicBezTo>
                  <a:pt x="2703513" y="144463"/>
                  <a:pt x="2736850" y="82550"/>
                  <a:pt x="2781300" y="82550"/>
                </a:cubicBezTo>
                <a:cubicBezTo>
                  <a:pt x="2825750" y="82550"/>
                  <a:pt x="2860675" y="144463"/>
                  <a:pt x="2914650" y="158750"/>
                </a:cubicBezTo>
                <a:cubicBezTo>
                  <a:pt x="2968625" y="173038"/>
                  <a:pt x="3057525" y="180975"/>
                  <a:pt x="3105150" y="168275"/>
                </a:cubicBezTo>
                <a:cubicBezTo>
                  <a:pt x="3152775" y="155575"/>
                  <a:pt x="3155950" y="88900"/>
                  <a:pt x="3200400" y="82550"/>
                </a:cubicBezTo>
                <a:cubicBezTo>
                  <a:pt x="3244850" y="76200"/>
                  <a:pt x="3330575" y="112713"/>
                  <a:pt x="3371850" y="130175"/>
                </a:cubicBezTo>
                <a:cubicBezTo>
                  <a:pt x="3413125" y="147638"/>
                  <a:pt x="3411538" y="196850"/>
                  <a:pt x="3448050" y="187325"/>
                </a:cubicBezTo>
                <a:cubicBezTo>
                  <a:pt x="3484562" y="177800"/>
                  <a:pt x="3504406" y="0"/>
                  <a:pt x="3590925" y="73025"/>
                </a:cubicBezTo>
                <a:cubicBezTo>
                  <a:pt x="3598863" y="303213"/>
                  <a:pt x="3603625" y="940594"/>
                  <a:pt x="3581400" y="1254125"/>
                </a:cubicBezTo>
                <a:cubicBezTo>
                  <a:pt x="2916238" y="1262856"/>
                  <a:pt x="565943" y="1285875"/>
                  <a:pt x="0" y="1254125"/>
                </a:cubicBezTo>
                <a:cubicBezTo>
                  <a:pt x="17463" y="781844"/>
                  <a:pt x="20638" y="614362"/>
                  <a:pt x="28575" y="120650"/>
                </a:cubicBezTo>
                <a:lnTo>
                  <a:pt x="19050" y="6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4022" y="5535611"/>
            <a:ext cx="5261563" cy="4314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0515" y="3464841"/>
            <a:ext cx="7290623" cy="2502181"/>
          </a:xfrm>
          <a:custGeom>
            <a:avLst/>
            <a:gdLst>
              <a:gd name="connsiteX0" fmla="*/ 0 w 4962525"/>
              <a:gd name="connsiteY0" fmla="*/ 19050 h 1933575"/>
              <a:gd name="connsiteX1" fmla="*/ 742950 w 4962525"/>
              <a:gd name="connsiteY1" fmla="*/ 495300 h 1933575"/>
              <a:gd name="connsiteX2" fmla="*/ 723900 w 4962525"/>
              <a:gd name="connsiteY2" fmla="*/ 1933575 h 1933575"/>
              <a:gd name="connsiteX3" fmla="*/ 4314825 w 4962525"/>
              <a:gd name="connsiteY3" fmla="*/ 1933575 h 1933575"/>
              <a:gd name="connsiteX4" fmla="*/ 4314825 w 4962525"/>
              <a:gd name="connsiteY4" fmla="*/ 485775 h 1933575"/>
              <a:gd name="connsiteX5" fmla="*/ 4962525 w 4962525"/>
              <a:gd name="connsiteY5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2525" h="1933575">
                <a:moveTo>
                  <a:pt x="0" y="19050"/>
                </a:moveTo>
                <a:lnTo>
                  <a:pt x="742950" y="495300"/>
                </a:lnTo>
                <a:lnTo>
                  <a:pt x="723900" y="1933575"/>
                </a:lnTo>
                <a:lnTo>
                  <a:pt x="4314825" y="1933575"/>
                </a:lnTo>
                <a:lnTo>
                  <a:pt x="4314825" y="485775"/>
                </a:lnTo>
                <a:lnTo>
                  <a:pt x="4962525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2414752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486496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497892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5464434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7501469" y="3375622"/>
            <a:ext cx="437131" cy="333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25753" y="3417884"/>
            <a:ext cx="511763" cy="281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4800" y="2971800"/>
            <a:ext cx="179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source A</a:t>
            </a:r>
            <a:endParaRPr lang="en-US" sz="2000" baseline="-250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27027" y="4850053"/>
            <a:ext cx="11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ocean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36402" y="5573175"/>
            <a:ext cx="11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sediment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81430" y="2971800"/>
            <a:ext cx="110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source B</a:t>
            </a:r>
            <a:endParaRPr lang="en-US" sz="2000" baseline="-250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90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6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endParaRPr lang="en-US" sz="20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5859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en-US" sz="20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6441355" y="6139650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74459" y="6275945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</a:t>
            </a:r>
            <a:endParaRPr lang="en-US" sz="20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3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samples are a mix of several sources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square and symmetric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4000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0" y="3352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200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5562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be represented by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mutually-perpendicular factors,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27965" y="4953000"/>
            <a:ext cx="720436" cy="505691"/>
          </a:xfrm>
          <a:custGeom>
            <a:avLst/>
            <a:gdLst>
              <a:gd name="connsiteX0" fmla="*/ 886691 w 886691"/>
              <a:gd name="connsiteY0" fmla="*/ 0 h 277091"/>
              <a:gd name="connsiteX1" fmla="*/ 152400 w 886691"/>
              <a:gd name="connsiteY1" fmla="*/ 27709 h 277091"/>
              <a:gd name="connsiteX2" fmla="*/ 0 w 886691"/>
              <a:gd name="connsiteY2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691" h="277091">
                <a:moveTo>
                  <a:pt x="886691" y="0"/>
                </a:moveTo>
                <a:lnTo>
                  <a:pt x="152400" y="27709"/>
                </a:lnTo>
                <a:cubicBezTo>
                  <a:pt x="4618" y="73891"/>
                  <a:pt x="2309" y="175491"/>
                  <a:pt x="0" y="27709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furthermore, suppose that only P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eigvenvalues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are nonzero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409" t="26938" r="13527" b="19186"/>
          <a:stretch>
            <a:fillRect/>
          </a:stretch>
        </p:blipFill>
        <p:spPr bwMode="auto">
          <a:xfrm>
            <a:off x="457200" y="1905000"/>
            <a:ext cx="8401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57150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the eigenvectors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with zero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eigenvalues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can be thrown out of the equation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 can reduce the number of factors from M to P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sz="40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4000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3352800"/>
            <a:ext cx="1295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0475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5562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be represented by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mutually-perpendicular factors,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27965" y="4953000"/>
            <a:ext cx="720436" cy="505691"/>
          </a:xfrm>
          <a:custGeom>
            <a:avLst/>
            <a:gdLst>
              <a:gd name="connsiteX0" fmla="*/ 886691 w 886691"/>
              <a:gd name="connsiteY0" fmla="*/ 0 h 277091"/>
              <a:gd name="connsiteX1" fmla="*/ 152400 w 886691"/>
              <a:gd name="connsiteY1" fmla="*/ 27709 h 277091"/>
              <a:gd name="connsiteX2" fmla="*/ 0 w 886691"/>
              <a:gd name="connsiteY2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691" h="277091">
                <a:moveTo>
                  <a:pt x="886691" y="0"/>
                </a:moveTo>
                <a:lnTo>
                  <a:pt x="152400" y="27709"/>
                </a:lnTo>
                <a:cubicBezTo>
                  <a:pt x="4618" y="73891"/>
                  <a:pt x="2309" y="175491"/>
                  <a:pt x="0" y="27709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unfortunately …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usually neither square nor symmetric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a patch in the methodology is needed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trick …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dirty="0" smtClean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square matrix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32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eigenvectors </a:t>
            </a:r>
            <a:r>
              <a:rPr lang="en-US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sz="32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2704874"/>
            <a:ext cx="9144000" cy="3467326"/>
            <a:chOff x="1371600" y="1876486"/>
            <a:chExt cx="6281733" cy="2579622"/>
          </a:xfrm>
        </p:grpSpPr>
        <p:sp>
          <p:nvSpPr>
            <p:cNvPr id="21" name="Freeform 20"/>
            <p:cNvSpPr/>
            <p:nvPr/>
          </p:nvSpPr>
          <p:spPr>
            <a:xfrm>
              <a:off x="2690808" y="3170233"/>
              <a:ext cx="3603625" cy="1285875"/>
            </a:xfrm>
            <a:custGeom>
              <a:avLst/>
              <a:gdLst>
                <a:gd name="connsiteX0" fmla="*/ 611187 w 4772024"/>
                <a:gd name="connsiteY0" fmla="*/ 168275 h 1555750"/>
                <a:gd name="connsiteX1" fmla="*/ 715962 w 4772024"/>
                <a:gd name="connsiteY1" fmla="*/ 320675 h 1555750"/>
                <a:gd name="connsiteX2" fmla="*/ 858837 w 4772024"/>
                <a:gd name="connsiteY2" fmla="*/ 196850 h 1555750"/>
                <a:gd name="connsiteX3" fmla="*/ 1030287 w 4772024"/>
                <a:gd name="connsiteY3" fmla="*/ 311150 h 1555750"/>
                <a:gd name="connsiteX4" fmla="*/ 1192212 w 4772024"/>
                <a:gd name="connsiteY4" fmla="*/ 225425 h 1555750"/>
                <a:gd name="connsiteX5" fmla="*/ 1325562 w 4772024"/>
                <a:gd name="connsiteY5" fmla="*/ 311150 h 1555750"/>
                <a:gd name="connsiteX6" fmla="*/ 1497012 w 4772024"/>
                <a:gd name="connsiteY6" fmla="*/ 244475 h 1555750"/>
                <a:gd name="connsiteX7" fmla="*/ 1630362 w 4772024"/>
                <a:gd name="connsiteY7" fmla="*/ 301625 h 1555750"/>
                <a:gd name="connsiteX8" fmla="*/ 1801812 w 4772024"/>
                <a:gd name="connsiteY8" fmla="*/ 234950 h 1555750"/>
                <a:gd name="connsiteX9" fmla="*/ 1935162 w 4772024"/>
                <a:gd name="connsiteY9" fmla="*/ 282575 h 1555750"/>
                <a:gd name="connsiteX10" fmla="*/ 2144712 w 4772024"/>
                <a:gd name="connsiteY10" fmla="*/ 225425 h 1555750"/>
                <a:gd name="connsiteX11" fmla="*/ 2306637 w 4772024"/>
                <a:gd name="connsiteY11" fmla="*/ 301625 h 1555750"/>
                <a:gd name="connsiteX12" fmla="*/ 2544762 w 4772024"/>
                <a:gd name="connsiteY12" fmla="*/ 215900 h 1555750"/>
                <a:gd name="connsiteX13" fmla="*/ 2716212 w 4772024"/>
                <a:gd name="connsiteY13" fmla="*/ 292100 h 1555750"/>
                <a:gd name="connsiteX14" fmla="*/ 2897187 w 4772024"/>
                <a:gd name="connsiteY14" fmla="*/ 206375 h 1555750"/>
                <a:gd name="connsiteX15" fmla="*/ 3040062 w 4772024"/>
                <a:gd name="connsiteY15" fmla="*/ 273050 h 1555750"/>
                <a:gd name="connsiteX16" fmla="*/ 3240087 w 4772024"/>
                <a:gd name="connsiteY16" fmla="*/ 263525 h 1555750"/>
                <a:gd name="connsiteX17" fmla="*/ 3373437 w 4772024"/>
                <a:gd name="connsiteY17" fmla="*/ 187325 h 1555750"/>
                <a:gd name="connsiteX18" fmla="*/ 3506787 w 4772024"/>
                <a:gd name="connsiteY18" fmla="*/ 263525 h 1555750"/>
                <a:gd name="connsiteX19" fmla="*/ 3697287 w 4772024"/>
                <a:gd name="connsiteY19" fmla="*/ 273050 h 1555750"/>
                <a:gd name="connsiteX20" fmla="*/ 3792537 w 4772024"/>
                <a:gd name="connsiteY20" fmla="*/ 187325 h 1555750"/>
                <a:gd name="connsiteX21" fmla="*/ 3963987 w 4772024"/>
                <a:gd name="connsiteY21" fmla="*/ 234950 h 1555750"/>
                <a:gd name="connsiteX22" fmla="*/ 4040187 w 4772024"/>
                <a:gd name="connsiteY22" fmla="*/ 292100 h 1555750"/>
                <a:gd name="connsiteX23" fmla="*/ 4183062 w 4772024"/>
                <a:gd name="connsiteY23" fmla="*/ 177800 h 1555750"/>
                <a:gd name="connsiteX24" fmla="*/ 4173537 w 4772024"/>
                <a:gd name="connsiteY24" fmla="*/ 1358900 h 1555750"/>
                <a:gd name="connsiteX25" fmla="*/ 592137 w 4772024"/>
                <a:gd name="connsiteY25" fmla="*/ 1358900 h 1555750"/>
                <a:gd name="connsiteX26" fmla="*/ 620712 w 4772024"/>
                <a:gd name="connsiteY26" fmla="*/ 225425 h 1555750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195762"/>
                <a:gd name="connsiteY0" fmla="*/ 63500 h 1450975"/>
                <a:gd name="connsiteX1" fmla="*/ 715962 w 4195762"/>
                <a:gd name="connsiteY1" fmla="*/ 215900 h 1450975"/>
                <a:gd name="connsiteX2" fmla="*/ 858837 w 4195762"/>
                <a:gd name="connsiteY2" fmla="*/ 92075 h 1450975"/>
                <a:gd name="connsiteX3" fmla="*/ 1030287 w 4195762"/>
                <a:gd name="connsiteY3" fmla="*/ 206375 h 1450975"/>
                <a:gd name="connsiteX4" fmla="*/ 1192212 w 4195762"/>
                <a:gd name="connsiteY4" fmla="*/ 120650 h 1450975"/>
                <a:gd name="connsiteX5" fmla="*/ 1325562 w 4195762"/>
                <a:gd name="connsiteY5" fmla="*/ 206375 h 1450975"/>
                <a:gd name="connsiteX6" fmla="*/ 1497012 w 4195762"/>
                <a:gd name="connsiteY6" fmla="*/ 139700 h 1450975"/>
                <a:gd name="connsiteX7" fmla="*/ 1630362 w 4195762"/>
                <a:gd name="connsiteY7" fmla="*/ 196850 h 1450975"/>
                <a:gd name="connsiteX8" fmla="*/ 1801812 w 4195762"/>
                <a:gd name="connsiteY8" fmla="*/ 130175 h 1450975"/>
                <a:gd name="connsiteX9" fmla="*/ 1935162 w 4195762"/>
                <a:gd name="connsiteY9" fmla="*/ 177800 h 1450975"/>
                <a:gd name="connsiteX10" fmla="*/ 2144712 w 4195762"/>
                <a:gd name="connsiteY10" fmla="*/ 120650 h 1450975"/>
                <a:gd name="connsiteX11" fmla="*/ 2306637 w 4195762"/>
                <a:gd name="connsiteY11" fmla="*/ 196850 h 1450975"/>
                <a:gd name="connsiteX12" fmla="*/ 2544762 w 4195762"/>
                <a:gd name="connsiteY12" fmla="*/ 111125 h 1450975"/>
                <a:gd name="connsiteX13" fmla="*/ 2716212 w 4195762"/>
                <a:gd name="connsiteY13" fmla="*/ 187325 h 1450975"/>
                <a:gd name="connsiteX14" fmla="*/ 2897187 w 4195762"/>
                <a:gd name="connsiteY14" fmla="*/ 101600 h 1450975"/>
                <a:gd name="connsiteX15" fmla="*/ 3040062 w 4195762"/>
                <a:gd name="connsiteY15" fmla="*/ 168275 h 1450975"/>
                <a:gd name="connsiteX16" fmla="*/ 3240087 w 4195762"/>
                <a:gd name="connsiteY16" fmla="*/ 158750 h 1450975"/>
                <a:gd name="connsiteX17" fmla="*/ 3373437 w 4195762"/>
                <a:gd name="connsiteY17" fmla="*/ 82550 h 1450975"/>
                <a:gd name="connsiteX18" fmla="*/ 3506787 w 4195762"/>
                <a:gd name="connsiteY18" fmla="*/ 158750 h 1450975"/>
                <a:gd name="connsiteX19" fmla="*/ 3697287 w 4195762"/>
                <a:gd name="connsiteY19" fmla="*/ 168275 h 1450975"/>
                <a:gd name="connsiteX20" fmla="*/ 3792537 w 4195762"/>
                <a:gd name="connsiteY20" fmla="*/ 82550 h 1450975"/>
                <a:gd name="connsiteX21" fmla="*/ 3963987 w 4195762"/>
                <a:gd name="connsiteY21" fmla="*/ 130175 h 1450975"/>
                <a:gd name="connsiteX22" fmla="*/ 4040187 w 4195762"/>
                <a:gd name="connsiteY22" fmla="*/ 187325 h 1450975"/>
                <a:gd name="connsiteX23" fmla="*/ 4183062 w 4195762"/>
                <a:gd name="connsiteY23" fmla="*/ 73025 h 1450975"/>
                <a:gd name="connsiteX24" fmla="*/ 4173537 w 4195762"/>
                <a:gd name="connsiteY24" fmla="*/ 1254125 h 1450975"/>
                <a:gd name="connsiteX25" fmla="*/ 592137 w 4195762"/>
                <a:gd name="connsiteY25" fmla="*/ 1254125 h 1450975"/>
                <a:gd name="connsiteX26" fmla="*/ 620712 w 4195762"/>
                <a:gd name="connsiteY26" fmla="*/ 120650 h 1450975"/>
                <a:gd name="connsiteX0" fmla="*/ 611187 w 4195762"/>
                <a:gd name="connsiteY0" fmla="*/ 63500 h 1443037"/>
                <a:gd name="connsiteX1" fmla="*/ 715962 w 4195762"/>
                <a:gd name="connsiteY1" fmla="*/ 215900 h 1443037"/>
                <a:gd name="connsiteX2" fmla="*/ 858837 w 4195762"/>
                <a:gd name="connsiteY2" fmla="*/ 92075 h 1443037"/>
                <a:gd name="connsiteX3" fmla="*/ 1030287 w 4195762"/>
                <a:gd name="connsiteY3" fmla="*/ 206375 h 1443037"/>
                <a:gd name="connsiteX4" fmla="*/ 1192212 w 4195762"/>
                <a:gd name="connsiteY4" fmla="*/ 120650 h 1443037"/>
                <a:gd name="connsiteX5" fmla="*/ 1325562 w 4195762"/>
                <a:gd name="connsiteY5" fmla="*/ 206375 h 1443037"/>
                <a:gd name="connsiteX6" fmla="*/ 1497012 w 4195762"/>
                <a:gd name="connsiteY6" fmla="*/ 139700 h 1443037"/>
                <a:gd name="connsiteX7" fmla="*/ 1630362 w 4195762"/>
                <a:gd name="connsiteY7" fmla="*/ 196850 h 1443037"/>
                <a:gd name="connsiteX8" fmla="*/ 1801812 w 4195762"/>
                <a:gd name="connsiteY8" fmla="*/ 130175 h 1443037"/>
                <a:gd name="connsiteX9" fmla="*/ 1935162 w 4195762"/>
                <a:gd name="connsiteY9" fmla="*/ 177800 h 1443037"/>
                <a:gd name="connsiteX10" fmla="*/ 2144712 w 4195762"/>
                <a:gd name="connsiteY10" fmla="*/ 120650 h 1443037"/>
                <a:gd name="connsiteX11" fmla="*/ 2306637 w 4195762"/>
                <a:gd name="connsiteY11" fmla="*/ 196850 h 1443037"/>
                <a:gd name="connsiteX12" fmla="*/ 2544762 w 4195762"/>
                <a:gd name="connsiteY12" fmla="*/ 111125 h 1443037"/>
                <a:gd name="connsiteX13" fmla="*/ 2716212 w 4195762"/>
                <a:gd name="connsiteY13" fmla="*/ 187325 h 1443037"/>
                <a:gd name="connsiteX14" fmla="*/ 2897187 w 4195762"/>
                <a:gd name="connsiteY14" fmla="*/ 101600 h 1443037"/>
                <a:gd name="connsiteX15" fmla="*/ 3040062 w 4195762"/>
                <a:gd name="connsiteY15" fmla="*/ 168275 h 1443037"/>
                <a:gd name="connsiteX16" fmla="*/ 3240087 w 4195762"/>
                <a:gd name="connsiteY16" fmla="*/ 158750 h 1443037"/>
                <a:gd name="connsiteX17" fmla="*/ 3373437 w 4195762"/>
                <a:gd name="connsiteY17" fmla="*/ 82550 h 1443037"/>
                <a:gd name="connsiteX18" fmla="*/ 3506787 w 4195762"/>
                <a:gd name="connsiteY18" fmla="*/ 158750 h 1443037"/>
                <a:gd name="connsiteX19" fmla="*/ 3697287 w 4195762"/>
                <a:gd name="connsiteY19" fmla="*/ 168275 h 1443037"/>
                <a:gd name="connsiteX20" fmla="*/ 3792537 w 4195762"/>
                <a:gd name="connsiteY20" fmla="*/ 82550 h 1443037"/>
                <a:gd name="connsiteX21" fmla="*/ 3963987 w 4195762"/>
                <a:gd name="connsiteY21" fmla="*/ 130175 h 1443037"/>
                <a:gd name="connsiteX22" fmla="*/ 4040187 w 4195762"/>
                <a:gd name="connsiteY22" fmla="*/ 187325 h 1443037"/>
                <a:gd name="connsiteX23" fmla="*/ 4183062 w 4195762"/>
                <a:gd name="connsiteY23" fmla="*/ 73025 h 1443037"/>
                <a:gd name="connsiteX24" fmla="*/ 4173537 w 4195762"/>
                <a:gd name="connsiteY24" fmla="*/ 1254125 h 1443037"/>
                <a:gd name="connsiteX25" fmla="*/ 592137 w 4195762"/>
                <a:gd name="connsiteY25" fmla="*/ 1254125 h 1443037"/>
                <a:gd name="connsiteX26" fmla="*/ 620712 w 4195762"/>
                <a:gd name="connsiteY26" fmla="*/ 120650 h 1443037"/>
                <a:gd name="connsiteX0" fmla="*/ 611187 w 4195762"/>
                <a:gd name="connsiteY0" fmla="*/ 63500 h 1285875"/>
                <a:gd name="connsiteX1" fmla="*/ 715962 w 4195762"/>
                <a:gd name="connsiteY1" fmla="*/ 215900 h 1285875"/>
                <a:gd name="connsiteX2" fmla="*/ 858837 w 4195762"/>
                <a:gd name="connsiteY2" fmla="*/ 92075 h 1285875"/>
                <a:gd name="connsiteX3" fmla="*/ 1030287 w 4195762"/>
                <a:gd name="connsiteY3" fmla="*/ 206375 h 1285875"/>
                <a:gd name="connsiteX4" fmla="*/ 1192212 w 4195762"/>
                <a:gd name="connsiteY4" fmla="*/ 120650 h 1285875"/>
                <a:gd name="connsiteX5" fmla="*/ 1325562 w 4195762"/>
                <a:gd name="connsiteY5" fmla="*/ 206375 h 1285875"/>
                <a:gd name="connsiteX6" fmla="*/ 1497012 w 4195762"/>
                <a:gd name="connsiteY6" fmla="*/ 139700 h 1285875"/>
                <a:gd name="connsiteX7" fmla="*/ 1630362 w 4195762"/>
                <a:gd name="connsiteY7" fmla="*/ 196850 h 1285875"/>
                <a:gd name="connsiteX8" fmla="*/ 1801812 w 4195762"/>
                <a:gd name="connsiteY8" fmla="*/ 130175 h 1285875"/>
                <a:gd name="connsiteX9" fmla="*/ 1935162 w 4195762"/>
                <a:gd name="connsiteY9" fmla="*/ 177800 h 1285875"/>
                <a:gd name="connsiteX10" fmla="*/ 2144712 w 4195762"/>
                <a:gd name="connsiteY10" fmla="*/ 120650 h 1285875"/>
                <a:gd name="connsiteX11" fmla="*/ 2306637 w 4195762"/>
                <a:gd name="connsiteY11" fmla="*/ 196850 h 1285875"/>
                <a:gd name="connsiteX12" fmla="*/ 2544762 w 4195762"/>
                <a:gd name="connsiteY12" fmla="*/ 111125 h 1285875"/>
                <a:gd name="connsiteX13" fmla="*/ 2716212 w 4195762"/>
                <a:gd name="connsiteY13" fmla="*/ 187325 h 1285875"/>
                <a:gd name="connsiteX14" fmla="*/ 2897187 w 4195762"/>
                <a:gd name="connsiteY14" fmla="*/ 101600 h 1285875"/>
                <a:gd name="connsiteX15" fmla="*/ 3040062 w 4195762"/>
                <a:gd name="connsiteY15" fmla="*/ 168275 h 1285875"/>
                <a:gd name="connsiteX16" fmla="*/ 3240087 w 4195762"/>
                <a:gd name="connsiteY16" fmla="*/ 158750 h 1285875"/>
                <a:gd name="connsiteX17" fmla="*/ 3373437 w 4195762"/>
                <a:gd name="connsiteY17" fmla="*/ 82550 h 1285875"/>
                <a:gd name="connsiteX18" fmla="*/ 3506787 w 4195762"/>
                <a:gd name="connsiteY18" fmla="*/ 158750 h 1285875"/>
                <a:gd name="connsiteX19" fmla="*/ 3697287 w 4195762"/>
                <a:gd name="connsiteY19" fmla="*/ 168275 h 1285875"/>
                <a:gd name="connsiteX20" fmla="*/ 3792537 w 4195762"/>
                <a:gd name="connsiteY20" fmla="*/ 82550 h 1285875"/>
                <a:gd name="connsiteX21" fmla="*/ 3963987 w 4195762"/>
                <a:gd name="connsiteY21" fmla="*/ 130175 h 1285875"/>
                <a:gd name="connsiteX22" fmla="*/ 4040187 w 4195762"/>
                <a:gd name="connsiteY22" fmla="*/ 187325 h 1285875"/>
                <a:gd name="connsiteX23" fmla="*/ 4183062 w 4195762"/>
                <a:gd name="connsiteY23" fmla="*/ 73025 h 1285875"/>
                <a:gd name="connsiteX24" fmla="*/ 4173537 w 4195762"/>
                <a:gd name="connsiteY24" fmla="*/ 1254125 h 1285875"/>
                <a:gd name="connsiteX25" fmla="*/ 592137 w 4195762"/>
                <a:gd name="connsiteY25" fmla="*/ 1254125 h 1285875"/>
                <a:gd name="connsiteX26" fmla="*/ 620712 w 4195762"/>
                <a:gd name="connsiteY26" fmla="*/ 120650 h 1285875"/>
                <a:gd name="connsiteX0" fmla="*/ 300831 w 3885406"/>
                <a:gd name="connsiteY0" fmla="*/ 63500 h 1285875"/>
                <a:gd name="connsiteX1" fmla="*/ 405606 w 3885406"/>
                <a:gd name="connsiteY1" fmla="*/ 215900 h 1285875"/>
                <a:gd name="connsiteX2" fmla="*/ 548481 w 3885406"/>
                <a:gd name="connsiteY2" fmla="*/ 92075 h 1285875"/>
                <a:gd name="connsiteX3" fmla="*/ 719931 w 3885406"/>
                <a:gd name="connsiteY3" fmla="*/ 206375 h 1285875"/>
                <a:gd name="connsiteX4" fmla="*/ 881856 w 3885406"/>
                <a:gd name="connsiteY4" fmla="*/ 120650 h 1285875"/>
                <a:gd name="connsiteX5" fmla="*/ 1015206 w 3885406"/>
                <a:gd name="connsiteY5" fmla="*/ 206375 h 1285875"/>
                <a:gd name="connsiteX6" fmla="*/ 1186656 w 3885406"/>
                <a:gd name="connsiteY6" fmla="*/ 139700 h 1285875"/>
                <a:gd name="connsiteX7" fmla="*/ 1320006 w 3885406"/>
                <a:gd name="connsiteY7" fmla="*/ 196850 h 1285875"/>
                <a:gd name="connsiteX8" fmla="*/ 1491456 w 3885406"/>
                <a:gd name="connsiteY8" fmla="*/ 130175 h 1285875"/>
                <a:gd name="connsiteX9" fmla="*/ 1624806 w 3885406"/>
                <a:gd name="connsiteY9" fmla="*/ 177800 h 1285875"/>
                <a:gd name="connsiteX10" fmla="*/ 1834356 w 3885406"/>
                <a:gd name="connsiteY10" fmla="*/ 120650 h 1285875"/>
                <a:gd name="connsiteX11" fmla="*/ 1996281 w 3885406"/>
                <a:gd name="connsiteY11" fmla="*/ 196850 h 1285875"/>
                <a:gd name="connsiteX12" fmla="*/ 2234406 w 3885406"/>
                <a:gd name="connsiteY12" fmla="*/ 111125 h 1285875"/>
                <a:gd name="connsiteX13" fmla="*/ 2405856 w 3885406"/>
                <a:gd name="connsiteY13" fmla="*/ 187325 h 1285875"/>
                <a:gd name="connsiteX14" fmla="*/ 2586831 w 3885406"/>
                <a:gd name="connsiteY14" fmla="*/ 101600 h 1285875"/>
                <a:gd name="connsiteX15" fmla="*/ 2729706 w 3885406"/>
                <a:gd name="connsiteY15" fmla="*/ 168275 h 1285875"/>
                <a:gd name="connsiteX16" fmla="*/ 2929731 w 3885406"/>
                <a:gd name="connsiteY16" fmla="*/ 158750 h 1285875"/>
                <a:gd name="connsiteX17" fmla="*/ 3063081 w 3885406"/>
                <a:gd name="connsiteY17" fmla="*/ 82550 h 1285875"/>
                <a:gd name="connsiteX18" fmla="*/ 3196431 w 3885406"/>
                <a:gd name="connsiteY18" fmla="*/ 158750 h 1285875"/>
                <a:gd name="connsiteX19" fmla="*/ 3386931 w 3885406"/>
                <a:gd name="connsiteY19" fmla="*/ 168275 h 1285875"/>
                <a:gd name="connsiteX20" fmla="*/ 3482181 w 3885406"/>
                <a:gd name="connsiteY20" fmla="*/ 82550 h 1285875"/>
                <a:gd name="connsiteX21" fmla="*/ 3653631 w 3885406"/>
                <a:gd name="connsiteY21" fmla="*/ 130175 h 1285875"/>
                <a:gd name="connsiteX22" fmla="*/ 3729831 w 3885406"/>
                <a:gd name="connsiteY22" fmla="*/ 187325 h 1285875"/>
                <a:gd name="connsiteX23" fmla="*/ 3872706 w 3885406"/>
                <a:gd name="connsiteY23" fmla="*/ 73025 h 1285875"/>
                <a:gd name="connsiteX24" fmla="*/ 3863181 w 3885406"/>
                <a:gd name="connsiteY24" fmla="*/ 1254125 h 1285875"/>
                <a:gd name="connsiteX25" fmla="*/ 281781 w 3885406"/>
                <a:gd name="connsiteY25" fmla="*/ 1254125 h 1285875"/>
                <a:gd name="connsiteX26" fmla="*/ 310356 w 3885406"/>
                <a:gd name="connsiteY26" fmla="*/ 120650 h 1285875"/>
                <a:gd name="connsiteX0" fmla="*/ 19050 w 3603625"/>
                <a:gd name="connsiteY0" fmla="*/ 63500 h 1285875"/>
                <a:gd name="connsiteX1" fmla="*/ 123825 w 3603625"/>
                <a:gd name="connsiteY1" fmla="*/ 215900 h 1285875"/>
                <a:gd name="connsiteX2" fmla="*/ 266700 w 3603625"/>
                <a:gd name="connsiteY2" fmla="*/ 92075 h 1285875"/>
                <a:gd name="connsiteX3" fmla="*/ 438150 w 3603625"/>
                <a:gd name="connsiteY3" fmla="*/ 206375 h 1285875"/>
                <a:gd name="connsiteX4" fmla="*/ 600075 w 3603625"/>
                <a:gd name="connsiteY4" fmla="*/ 120650 h 1285875"/>
                <a:gd name="connsiteX5" fmla="*/ 733425 w 3603625"/>
                <a:gd name="connsiteY5" fmla="*/ 206375 h 1285875"/>
                <a:gd name="connsiteX6" fmla="*/ 904875 w 3603625"/>
                <a:gd name="connsiteY6" fmla="*/ 139700 h 1285875"/>
                <a:gd name="connsiteX7" fmla="*/ 1038225 w 3603625"/>
                <a:gd name="connsiteY7" fmla="*/ 196850 h 1285875"/>
                <a:gd name="connsiteX8" fmla="*/ 1209675 w 3603625"/>
                <a:gd name="connsiteY8" fmla="*/ 130175 h 1285875"/>
                <a:gd name="connsiteX9" fmla="*/ 1343025 w 3603625"/>
                <a:gd name="connsiteY9" fmla="*/ 177800 h 1285875"/>
                <a:gd name="connsiteX10" fmla="*/ 1552575 w 3603625"/>
                <a:gd name="connsiteY10" fmla="*/ 120650 h 1285875"/>
                <a:gd name="connsiteX11" fmla="*/ 1714500 w 3603625"/>
                <a:gd name="connsiteY11" fmla="*/ 196850 h 1285875"/>
                <a:gd name="connsiteX12" fmla="*/ 1952625 w 3603625"/>
                <a:gd name="connsiteY12" fmla="*/ 111125 h 1285875"/>
                <a:gd name="connsiteX13" fmla="*/ 2124075 w 3603625"/>
                <a:gd name="connsiteY13" fmla="*/ 187325 h 1285875"/>
                <a:gd name="connsiteX14" fmla="*/ 2305050 w 3603625"/>
                <a:gd name="connsiteY14" fmla="*/ 101600 h 1285875"/>
                <a:gd name="connsiteX15" fmla="*/ 2447925 w 3603625"/>
                <a:gd name="connsiteY15" fmla="*/ 168275 h 1285875"/>
                <a:gd name="connsiteX16" fmla="*/ 2647950 w 3603625"/>
                <a:gd name="connsiteY16" fmla="*/ 158750 h 1285875"/>
                <a:gd name="connsiteX17" fmla="*/ 2781300 w 3603625"/>
                <a:gd name="connsiteY17" fmla="*/ 82550 h 1285875"/>
                <a:gd name="connsiteX18" fmla="*/ 2914650 w 3603625"/>
                <a:gd name="connsiteY18" fmla="*/ 158750 h 1285875"/>
                <a:gd name="connsiteX19" fmla="*/ 3105150 w 3603625"/>
                <a:gd name="connsiteY19" fmla="*/ 168275 h 1285875"/>
                <a:gd name="connsiteX20" fmla="*/ 3200400 w 3603625"/>
                <a:gd name="connsiteY20" fmla="*/ 82550 h 1285875"/>
                <a:gd name="connsiteX21" fmla="*/ 3371850 w 3603625"/>
                <a:gd name="connsiteY21" fmla="*/ 130175 h 1285875"/>
                <a:gd name="connsiteX22" fmla="*/ 3448050 w 3603625"/>
                <a:gd name="connsiteY22" fmla="*/ 187325 h 1285875"/>
                <a:gd name="connsiteX23" fmla="*/ 3590925 w 3603625"/>
                <a:gd name="connsiteY23" fmla="*/ 73025 h 1285875"/>
                <a:gd name="connsiteX24" fmla="*/ 3581400 w 3603625"/>
                <a:gd name="connsiteY24" fmla="*/ 1254125 h 1285875"/>
                <a:gd name="connsiteX25" fmla="*/ 0 w 3603625"/>
                <a:gd name="connsiteY25" fmla="*/ 1254125 h 1285875"/>
                <a:gd name="connsiteX26" fmla="*/ 28575 w 3603625"/>
                <a:gd name="connsiteY26" fmla="*/ 120650 h 1285875"/>
                <a:gd name="connsiteX0" fmla="*/ 26988 w 3611563"/>
                <a:gd name="connsiteY0" fmla="*/ 63500 h 1285875"/>
                <a:gd name="connsiteX1" fmla="*/ 17463 w 3611563"/>
                <a:gd name="connsiteY1" fmla="*/ 139700 h 1285875"/>
                <a:gd name="connsiteX2" fmla="*/ 131763 w 3611563"/>
                <a:gd name="connsiteY2" fmla="*/ 215900 h 1285875"/>
                <a:gd name="connsiteX3" fmla="*/ 274638 w 3611563"/>
                <a:gd name="connsiteY3" fmla="*/ 92075 h 1285875"/>
                <a:gd name="connsiteX4" fmla="*/ 446088 w 3611563"/>
                <a:gd name="connsiteY4" fmla="*/ 206375 h 1285875"/>
                <a:gd name="connsiteX5" fmla="*/ 608013 w 3611563"/>
                <a:gd name="connsiteY5" fmla="*/ 120650 h 1285875"/>
                <a:gd name="connsiteX6" fmla="*/ 741363 w 3611563"/>
                <a:gd name="connsiteY6" fmla="*/ 206375 h 1285875"/>
                <a:gd name="connsiteX7" fmla="*/ 912813 w 3611563"/>
                <a:gd name="connsiteY7" fmla="*/ 139700 h 1285875"/>
                <a:gd name="connsiteX8" fmla="*/ 1046163 w 3611563"/>
                <a:gd name="connsiteY8" fmla="*/ 196850 h 1285875"/>
                <a:gd name="connsiteX9" fmla="*/ 1217613 w 3611563"/>
                <a:gd name="connsiteY9" fmla="*/ 130175 h 1285875"/>
                <a:gd name="connsiteX10" fmla="*/ 1350963 w 3611563"/>
                <a:gd name="connsiteY10" fmla="*/ 177800 h 1285875"/>
                <a:gd name="connsiteX11" fmla="*/ 1560513 w 3611563"/>
                <a:gd name="connsiteY11" fmla="*/ 120650 h 1285875"/>
                <a:gd name="connsiteX12" fmla="*/ 1722438 w 3611563"/>
                <a:gd name="connsiteY12" fmla="*/ 196850 h 1285875"/>
                <a:gd name="connsiteX13" fmla="*/ 1960563 w 3611563"/>
                <a:gd name="connsiteY13" fmla="*/ 111125 h 1285875"/>
                <a:gd name="connsiteX14" fmla="*/ 2132013 w 3611563"/>
                <a:gd name="connsiteY14" fmla="*/ 187325 h 1285875"/>
                <a:gd name="connsiteX15" fmla="*/ 2312988 w 3611563"/>
                <a:gd name="connsiteY15" fmla="*/ 101600 h 1285875"/>
                <a:gd name="connsiteX16" fmla="*/ 2455863 w 3611563"/>
                <a:gd name="connsiteY16" fmla="*/ 168275 h 1285875"/>
                <a:gd name="connsiteX17" fmla="*/ 2655888 w 3611563"/>
                <a:gd name="connsiteY17" fmla="*/ 158750 h 1285875"/>
                <a:gd name="connsiteX18" fmla="*/ 2789238 w 3611563"/>
                <a:gd name="connsiteY18" fmla="*/ 82550 h 1285875"/>
                <a:gd name="connsiteX19" fmla="*/ 2922588 w 3611563"/>
                <a:gd name="connsiteY19" fmla="*/ 158750 h 1285875"/>
                <a:gd name="connsiteX20" fmla="*/ 3113088 w 3611563"/>
                <a:gd name="connsiteY20" fmla="*/ 168275 h 1285875"/>
                <a:gd name="connsiteX21" fmla="*/ 3208338 w 3611563"/>
                <a:gd name="connsiteY21" fmla="*/ 82550 h 1285875"/>
                <a:gd name="connsiteX22" fmla="*/ 3379788 w 3611563"/>
                <a:gd name="connsiteY22" fmla="*/ 130175 h 1285875"/>
                <a:gd name="connsiteX23" fmla="*/ 3455988 w 3611563"/>
                <a:gd name="connsiteY23" fmla="*/ 187325 h 1285875"/>
                <a:gd name="connsiteX24" fmla="*/ 3598863 w 3611563"/>
                <a:gd name="connsiteY24" fmla="*/ 73025 h 1285875"/>
                <a:gd name="connsiteX25" fmla="*/ 3589338 w 3611563"/>
                <a:gd name="connsiteY25" fmla="*/ 1254125 h 1285875"/>
                <a:gd name="connsiteX26" fmla="*/ 7938 w 3611563"/>
                <a:gd name="connsiteY26" fmla="*/ 1254125 h 1285875"/>
                <a:gd name="connsiteX27" fmla="*/ 36513 w 3611563"/>
                <a:gd name="connsiteY27" fmla="*/ 12065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9525 w 3603625"/>
                <a:gd name="connsiteY2" fmla="*/ 139700 h 1285875"/>
                <a:gd name="connsiteX3" fmla="*/ 123825 w 3603625"/>
                <a:gd name="connsiteY3" fmla="*/ 215900 h 1285875"/>
                <a:gd name="connsiteX4" fmla="*/ 266700 w 3603625"/>
                <a:gd name="connsiteY4" fmla="*/ 92075 h 1285875"/>
                <a:gd name="connsiteX5" fmla="*/ 438150 w 3603625"/>
                <a:gd name="connsiteY5" fmla="*/ 206375 h 1285875"/>
                <a:gd name="connsiteX6" fmla="*/ 600075 w 3603625"/>
                <a:gd name="connsiteY6" fmla="*/ 120650 h 1285875"/>
                <a:gd name="connsiteX7" fmla="*/ 733425 w 3603625"/>
                <a:gd name="connsiteY7" fmla="*/ 206375 h 1285875"/>
                <a:gd name="connsiteX8" fmla="*/ 904875 w 3603625"/>
                <a:gd name="connsiteY8" fmla="*/ 139700 h 1285875"/>
                <a:gd name="connsiteX9" fmla="*/ 1038225 w 3603625"/>
                <a:gd name="connsiteY9" fmla="*/ 196850 h 1285875"/>
                <a:gd name="connsiteX10" fmla="*/ 1209675 w 3603625"/>
                <a:gd name="connsiteY10" fmla="*/ 130175 h 1285875"/>
                <a:gd name="connsiteX11" fmla="*/ 1343025 w 3603625"/>
                <a:gd name="connsiteY11" fmla="*/ 177800 h 1285875"/>
                <a:gd name="connsiteX12" fmla="*/ 1552575 w 3603625"/>
                <a:gd name="connsiteY12" fmla="*/ 120650 h 1285875"/>
                <a:gd name="connsiteX13" fmla="*/ 1714500 w 3603625"/>
                <a:gd name="connsiteY13" fmla="*/ 196850 h 1285875"/>
                <a:gd name="connsiteX14" fmla="*/ 1952625 w 3603625"/>
                <a:gd name="connsiteY14" fmla="*/ 111125 h 1285875"/>
                <a:gd name="connsiteX15" fmla="*/ 2124075 w 3603625"/>
                <a:gd name="connsiteY15" fmla="*/ 187325 h 1285875"/>
                <a:gd name="connsiteX16" fmla="*/ 2305050 w 3603625"/>
                <a:gd name="connsiteY16" fmla="*/ 101600 h 1285875"/>
                <a:gd name="connsiteX17" fmla="*/ 2447925 w 3603625"/>
                <a:gd name="connsiteY17" fmla="*/ 168275 h 1285875"/>
                <a:gd name="connsiteX18" fmla="*/ 2647950 w 3603625"/>
                <a:gd name="connsiteY18" fmla="*/ 158750 h 1285875"/>
                <a:gd name="connsiteX19" fmla="*/ 2781300 w 3603625"/>
                <a:gd name="connsiteY19" fmla="*/ 82550 h 1285875"/>
                <a:gd name="connsiteX20" fmla="*/ 2914650 w 3603625"/>
                <a:gd name="connsiteY20" fmla="*/ 158750 h 1285875"/>
                <a:gd name="connsiteX21" fmla="*/ 3105150 w 3603625"/>
                <a:gd name="connsiteY21" fmla="*/ 168275 h 1285875"/>
                <a:gd name="connsiteX22" fmla="*/ 3200400 w 3603625"/>
                <a:gd name="connsiteY22" fmla="*/ 82550 h 1285875"/>
                <a:gd name="connsiteX23" fmla="*/ 3371850 w 3603625"/>
                <a:gd name="connsiteY23" fmla="*/ 130175 h 1285875"/>
                <a:gd name="connsiteX24" fmla="*/ 3448050 w 3603625"/>
                <a:gd name="connsiteY24" fmla="*/ 187325 h 1285875"/>
                <a:gd name="connsiteX25" fmla="*/ 3590925 w 3603625"/>
                <a:gd name="connsiteY25" fmla="*/ 73025 h 1285875"/>
                <a:gd name="connsiteX26" fmla="*/ 3581400 w 3603625"/>
                <a:gd name="connsiteY26" fmla="*/ 1254125 h 1285875"/>
                <a:gd name="connsiteX27" fmla="*/ 0 w 3603625"/>
                <a:gd name="connsiteY27" fmla="*/ 1254125 h 1285875"/>
                <a:gd name="connsiteX28" fmla="*/ 28575 w 3603625"/>
                <a:gd name="connsiteY28" fmla="*/ 12065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9525 w 3603625"/>
                <a:gd name="connsiteY2" fmla="*/ 139700 h 1285875"/>
                <a:gd name="connsiteX3" fmla="*/ 123825 w 3603625"/>
                <a:gd name="connsiteY3" fmla="*/ 215900 h 1285875"/>
                <a:gd name="connsiteX4" fmla="*/ 266700 w 3603625"/>
                <a:gd name="connsiteY4" fmla="*/ 92075 h 1285875"/>
                <a:gd name="connsiteX5" fmla="*/ 438150 w 3603625"/>
                <a:gd name="connsiteY5" fmla="*/ 206375 h 1285875"/>
                <a:gd name="connsiteX6" fmla="*/ 600075 w 3603625"/>
                <a:gd name="connsiteY6" fmla="*/ 120650 h 1285875"/>
                <a:gd name="connsiteX7" fmla="*/ 733425 w 3603625"/>
                <a:gd name="connsiteY7" fmla="*/ 206375 h 1285875"/>
                <a:gd name="connsiteX8" fmla="*/ 904875 w 3603625"/>
                <a:gd name="connsiteY8" fmla="*/ 139700 h 1285875"/>
                <a:gd name="connsiteX9" fmla="*/ 1038225 w 3603625"/>
                <a:gd name="connsiteY9" fmla="*/ 196850 h 1285875"/>
                <a:gd name="connsiteX10" fmla="*/ 1209675 w 3603625"/>
                <a:gd name="connsiteY10" fmla="*/ 130175 h 1285875"/>
                <a:gd name="connsiteX11" fmla="*/ 1343025 w 3603625"/>
                <a:gd name="connsiteY11" fmla="*/ 177800 h 1285875"/>
                <a:gd name="connsiteX12" fmla="*/ 1552575 w 3603625"/>
                <a:gd name="connsiteY12" fmla="*/ 120650 h 1285875"/>
                <a:gd name="connsiteX13" fmla="*/ 1714500 w 3603625"/>
                <a:gd name="connsiteY13" fmla="*/ 196850 h 1285875"/>
                <a:gd name="connsiteX14" fmla="*/ 1952625 w 3603625"/>
                <a:gd name="connsiteY14" fmla="*/ 111125 h 1285875"/>
                <a:gd name="connsiteX15" fmla="*/ 2124075 w 3603625"/>
                <a:gd name="connsiteY15" fmla="*/ 187325 h 1285875"/>
                <a:gd name="connsiteX16" fmla="*/ 2305050 w 3603625"/>
                <a:gd name="connsiteY16" fmla="*/ 101600 h 1285875"/>
                <a:gd name="connsiteX17" fmla="*/ 2447925 w 3603625"/>
                <a:gd name="connsiteY17" fmla="*/ 168275 h 1285875"/>
                <a:gd name="connsiteX18" fmla="*/ 2647950 w 3603625"/>
                <a:gd name="connsiteY18" fmla="*/ 158750 h 1285875"/>
                <a:gd name="connsiteX19" fmla="*/ 2781300 w 3603625"/>
                <a:gd name="connsiteY19" fmla="*/ 82550 h 1285875"/>
                <a:gd name="connsiteX20" fmla="*/ 2914650 w 3603625"/>
                <a:gd name="connsiteY20" fmla="*/ 158750 h 1285875"/>
                <a:gd name="connsiteX21" fmla="*/ 3105150 w 3603625"/>
                <a:gd name="connsiteY21" fmla="*/ 168275 h 1285875"/>
                <a:gd name="connsiteX22" fmla="*/ 3200400 w 3603625"/>
                <a:gd name="connsiteY22" fmla="*/ 82550 h 1285875"/>
                <a:gd name="connsiteX23" fmla="*/ 3371850 w 3603625"/>
                <a:gd name="connsiteY23" fmla="*/ 130175 h 1285875"/>
                <a:gd name="connsiteX24" fmla="*/ 3448050 w 3603625"/>
                <a:gd name="connsiteY24" fmla="*/ 187325 h 1285875"/>
                <a:gd name="connsiteX25" fmla="*/ 3590925 w 3603625"/>
                <a:gd name="connsiteY25" fmla="*/ 73025 h 1285875"/>
                <a:gd name="connsiteX26" fmla="*/ 3581400 w 3603625"/>
                <a:gd name="connsiteY26" fmla="*/ 1254125 h 1285875"/>
                <a:gd name="connsiteX27" fmla="*/ 0 w 3603625"/>
                <a:gd name="connsiteY27" fmla="*/ 1254125 h 1285875"/>
                <a:gd name="connsiteX28" fmla="*/ 28575 w 3603625"/>
                <a:gd name="connsiteY28" fmla="*/ 120650 h 1285875"/>
                <a:gd name="connsiteX29" fmla="*/ 19050 w 3603625"/>
                <a:gd name="connsiteY29" fmla="*/ 6350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123825 w 3603625"/>
                <a:gd name="connsiteY2" fmla="*/ 215900 h 1285875"/>
                <a:gd name="connsiteX3" fmla="*/ 266700 w 3603625"/>
                <a:gd name="connsiteY3" fmla="*/ 92075 h 1285875"/>
                <a:gd name="connsiteX4" fmla="*/ 438150 w 3603625"/>
                <a:gd name="connsiteY4" fmla="*/ 206375 h 1285875"/>
                <a:gd name="connsiteX5" fmla="*/ 600075 w 3603625"/>
                <a:gd name="connsiteY5" fmla="*/ 120650 h 1285875"/>
                <a:gd name="connsiteX6" fmla="*/ 733425 w 3603625"/>
                <a:gd name="connsiteY6" fmla="*/ 206375 h 1285875"/>
                <a:gd name="connsiteX7" fmla="*/ 904875 w 3603625"/>
                <a:gd name="connsiteY7" fmla="*/ 139700 h 1285875"/>
                <a:gd name="connsiteX8" fmla="*/ 1038225 w 3603625"/>
                <a:gd name="connsiteY8" fmla="*/ 196850 h 1285875"/>
                <a:gd name="connsiteX9" fmla="*/ 1209675 w 3603625"/>
                <a:gd name="connsiteY9" fmla="*/ 130175 h 1285875"/>
                <a:gd name="connsiteX10" fmla="*/ 1343025 w 3603625"/>
                <a:gd name="connsiteY10" fmla="*/ 177800 h 1285875"/>
                <a:gd name="connsiteX11" fmla="*/ 1552575 w 3603625"/>
                <a:gd name="connsiteY11" fmla="*/ 120650 h 1285875"/>
                <a:gd name="connsiteX12" fmla="*/ 1714500 w 3603625"/>
                <a:gd name="connsiteY12" fmla="*/ 196850 h 1285875"/>
                <a:gd name="connsiteX13" fmla="*/ 1952625 w 3603625"/>
                <a:gd name="connsiteY13" fmla="*/ 111125 h 1285875"/>
                <a:gd name="connsiteX14" fmla="*/ 2124075 w 3603625"/>
                <a:gd name="connsiteY14" fmla="*/ 187325 h 1285875"/>
                <a:gd name="connsiteX15" fmla="*/ 2305050 w 3603625"/>
                <a:gd name="connsiteY15" fmla="*/ 101600 h 1285875"/>
                <a:gd name="connsiteX16" fmla="*/ 2447925 w 3603625"/>
                <a:gd name="connsiteY16" fmla="*/ 168275 h 1285875"/>
                <a:gd name="connsiteX17" fmla="*/ 2647950 w 3603625"/>
                <a:gd name="connsiteY17" fmla="*/ 158750 h 1285875"/>
                <a:gd name="connsiteX18" fmla="*/ 2781300 w 3603625"/>
                <a:gd name="connsiteY18" fmla="*/ 82550 h 1285875"/>
                <a:gd name="connsiteX19" fmla="*/ 2914650 w 3603625"/>
                <a:gd name="connsiteY19" fmla="*/ 158750 h 1285875"/>
                <a:gd name="connsiteX20" fmla="*/ 3105150 w 3603625"/>
                <a:gd name="connsiteY20" fmla="*/ 168275 h 1285875"/>
                <a:gd name="connsiteX21" fmla="*/ 3200400 w 3603625"/>
                <a:gd name="connsiteY21" fmla="*/ 82550 h 1285875"/>
                <a:gd name="connsiteX22" fmla="*/ 3371850 w 3603625"/>
                <a:gd name="connsiteY22" fmla="*/ 130175 h 1285875"/>
                <a:gd name="connsiteX23" fmla="*/ 3448050 w 3603625"/>
                <a:gd name="connsiteY23" fmla="*/ 187325 h 1285875"/>
                <a:gd name="connsiteX24" fmla="*/ 3590925 w 3603625"/>
                <a:gd name="connsiteY24" fmla="*/ 73025 h 1285875"/>
                <a:gd name="connsiteX25" fmla="*/ 3581400 w 3603625"/>
                <a:gd name="connsiteY25" fmla="*/ 1254125 h 1285875"/>
                <a:gd name="connsiteX26" fmla="*/ 0 w 3603625"/>
                <a:gd name="connsiteY26" fmla="*/ 1254125 h 1285875"/>
                <a:gd name="connsiteX27" fmla="*/ 28575 w 3603625"/>
                <a:gd name="connsiteY27" fmla="*/ 120650 h 1285875"/>
                <a:gd name="connsiteX28" fmla="*/ 19050 w 3603625"/>
                <a:gd name="connsiteY28" fmla="*/ 63500 h 1285875"/>
                <a:gd name="connsiteX0" fmla="*/ 19050 w 3603625"/>
                <a:gd name="connsiteY0" fmla="*/ 63500 h 1285875"/>
                <a:gd name="connsiteX1" fmla="*/ 123825 w 3603625"/>
                <a:gd name="connsiteY1" fmla="*/ 215900 h 1285875"/>
                <a:gd name="connsiteX2" fmla="*/ 266700 w 3603625"/>
                <a:gd name="connsiteY2" fmla="*/ 92075 h 1285875"/>
                <a:gd name="connsiteX3" fmla="*/ 438150 w 3603625"/>
                <a:gd name="connsiteY3" fmla="*/ 206375 h 1285875"/>
                <a:gd name="connsiteX4" fmla="*/ 600075 w 3603625"/>
                <a:gd name="connsiteY4" fmla="*/ 120650 h 1285875"/>
                <a:gd name="connsiteX5" fmla="*/ 733425 w 3603625"/>
                <a:gd name="connsiteY5" fmla="*/ 206375 h 1285875"/>
                <a:gd name="connsiteX6" fmla="*/ 904875 w 3603625"/>
                <a:gd name="connsiteY6" fmla="*/ 139700 h 1285875"/>
                <a:gd name="connsiteX7" fmla="*/ 1038225 w 3603625"/>
                <a:gd name="connsiteY7" fmla="*/ 196850 h 1285875"/>
                <a:gd name="connsiteX8" fmla="*/ 1209675 w 3603625"/>
                <a:gd name="connsiteY8" fmla="*/ 130175 h 1285875"/>
                <a:gd name="connsiteX9" fmla="*/ 1343025 w 3603625"/>
                <a:gd name="connsiteY9" fmla="*/ 177800 h 1285875"/>
                <a:gd name="connsiteX10" fmla="*/ 1552575 w 3603625"/>
                <a:gd name="connsiteY10" fmla="*/ 120650 h 1285875"/>
                <a:gd name="connsiteX11" fmla="*/ 1714500 w 3603625"/>
                <a:gd name="connsiteY11" fmla="*/ 196850 h 1285875"/>
                <a:gd name="connsiteX12" fmla="*/ 1952625 w 3603625"/>
                <a:gd name="connsiteY12" fmla="*/ 111125 h 1285875"/>
                <a:gd name="connsiteX13" fmla="*/ 2124075 w 3603625"/>
                <a:gd name="connsiteY13" fmla="*/ 187325 h 1285875"/>
                <a:gd name="connsiteX14" fmla="*/ 2305050 w 3603625"/>
                <a:gd name="connsiteY14" fmla="*/ 101600 h 1285875"/>
                <a:gd name="connsiteX15" fmla="*/ 2447925 w 3603625"/>
                <a:gd name="connsiteY15" fmla="*/ 168275 h 1285875"/>
                <a:gd name="connsiteX16" fmla="*/ 2647950 w 3603625"/>
                <a:gd name="connsiteY16" fmla="*/ 158750 h 1285875"/>
                <a:gd name="connsiteX17" fmla="*/ 2781300 w 3603625"/>
                <a:gd name="connsiteY17" fmla="*/ 82550 h 1285875"/>
                <a:gd name="connsiteX18" fmla="*/ 2914650 w 3603625"/>
                <a:gd name="connsiteY18" fmla="*/ 158750 h 1285875"/>
                <a:gd name="connsiteX19" fmla="*/ 3105150 w 3603625"/>
                <a:gd name="connsiteY19" fmla="*/ 168275 h 1285875"/>
                <a:gd name="connsiteX20" fmla="*/ 3200400 w 3603625"/>
                <a:gd name="connsiteY20" fmla="*/ 82550 h 1285875"/>
                <a:gd name="connsiteX21" fmla="*/ 3371850 w 3603625"/>
                <a:gd name="connsiteY21" fmla="*/ 130175 h 1285875"/>
                <a:gd name="connsiteX22" fmla="*/ 3448050 w 3603625"/>
                <a:gd name="connsiteY22" fmla="*/ 187325 h 1285875"/>
                <a:gd name="connsiteX23" fmla="*/ 3590925 w 3603625"/>
                <a:gd name="connsiteY23" fmla="*/ 73025 h 1285875"/>
                <a:gd name="connsiteX24" fmla="*/ 3581400 w 3603625"/>
                <a:gd name="connsiteY24" fmla="*/ 1254125 h 1285875"/>
                <a:gd name="connsiteX25" fmla="*/ 0 w 3603625"/>
                <a:gd name="connsiteY25" fmla="*/ 1254125 h 1285875"/>
                <a:gd name="connsiteX26" fmla="*/ 28575 w 3603625"/>
                <a:gd name="connsiteY26" fmla="*/ 120650 h 1285875"/>
                <a:gd name="connsiteX27" fmla="*/ 19050 w 3603625"/>
                <a:gd name="connsiteY27" fmla="*/ 6350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03625" h="1285875">
                  <a:moveTo>
                    <a:pt x="19050" y="63500"/>
                  </a:moveTo>
                  <a:cubicBezTo>
                    <a:pt x="34925" y="79375"/>
                    <a:pt x="82550" y="211138"/>
                    <a:pt x="123825" y="215900"/>
                  </a:cubicBezTo>
                  <a:cubicBezTo>
                    <a:pt x="165100" y="220662"/>
                    <a:pt x="214313" y="93662"/>
                    <a:pt x="266700" y="92075"/>
                  </a:cubicBezTo>
                  <a:cubicBezTo>
                    <a:pt x="319087" y="90488"/>
                    <a:pt x="382588" y="201613"/>
                    <a:pt x="438150" y="206375"/>
                  </a:cubicBezTo>
                  <a:cubicBezTo>
                    <a:pt x="493713" y="211138"/>
                    <a:pt x="550863" y="120650"/>
                    <a:pt x="600075" y="120650"/>
                  </a:cubicBezTo>
                  <a:cubicBezTo>
                    <a:pt x="649287" y="120650"/>
                    <a:pt x="682625" y="203200"/>
                    <a:pt x="733425" y="206375"/>
                  </a:cubicBezTo>
                  <a:cubicBezTo>
                    <a:pt x="784225" y="209550"/>
                    <a:pt x="854075" y="141288"/>
                    <a:pt x="904875" y="139700"/>
                  </a:cubicBezTo>
                  <a:cubicBezTo>
                    <a:pt x="955675" y="138113"/>
                    <a:pt x="987425" y="198438"/>
                    <a:pt x="1038225" y="196850"/>
                  </a:cubicBezTo>
                  <a:cubicBezTo>
                    <a:pt x="1089025" y="195263"/>
                    <a:pt x="1158875" y="133350"/>
                    <a:pt x="1209675" y="130175"/>
                  </a:cubicBezTo>
                  <a:cubicBezTo>
                    <a:pt x="1260475" y="127000"/>
                    <a:pt x="1285875" y="179388"/>
                    <a:pt x="1343025" y="177800"/>
                  </a:cubicBezTo>
                  <a:cubicBezTo>
                    <a:pt x="1400175" y="176213"/>
                    <a:pt x="1490662" y="117475"/>
                    <a:pt x="1552575" y="120650"/>
                  </a:cubicBezTo>
                  <a:cubicBezTo>
                    <a:pt x="1614488" y="123825"/>
                    <a:pt x="1647825" y="198437"/>
                    <a:pt x="1714500" y="196850"/>
                  </a:cubicBezTo>
                  <a:cubicBezTo>
                    <a:pt x="1781175" y="195263"/>
                    <a:pt x="1884363" y="112712"/>
                    <a:pt x="1952625" y="111125"/>
                  </a:cubicBezTo>
                  <a:cubicBezTo>
                    <a:pt x="2020887" y="109538"/>
                    <a:pt x="2065338" y="188912"/>
                    <a:pt x="2124075" y="187325"/>
                  </a:cubicBezTo>
                  <a:cubicBezTo>
                    <a:pt x="2182812" y="185738"/>
                    <a:pt x="2251075" y="104775"/>
                    <a:pt x="2305050" y="101600"/>
                  </a:cubicBezTo>
                  <a:cubicBezTo>
                    <a:pt x="2359025" y="98425"/>
                    <a:pt x="2390775" y="158750"/>
                    <a:pt x="2447925" y="168275"/>
                  </a:cubicBezTo>
                  <a:cubicBezTo>
                    <a:pt x="2505075" y="177800"/>
                    <a:pt x="2592388" y="173038"/>
                    <a:pt x="2647950" y="158750"/>
                  </a:cubicBezTo>
                  <a:cubicBezTo>
                    <a:pt x="2703513" y="144463"/>
                    <a:pt x="2736850" y="82550"/>
                    <a:pt x="2781300" y="82550"/>
                  </a:cubicBezTo>
                  <a:cubicBezTo>
                    <a:pt x="2825750" y="82550"/>
                    <a:pt x="2860675" y="144463"/>
                    <a:pt x="2914650" y="158750"/>
                  </a:cubicBezTo>
                  <a:cubicBezTo>
                    <a:pt x="2968625" y="173038"/>
                    <a:pt x="3057525" y="180975"/>
                    <a:pt x="3105150" y="168275"/>
                  </a:cubicBezTo>
                  <a:cubicBezTo>
                    <a:pt x="3152775" y="155575"/>
                    <a:pt x="3155950" y="88900"/>
                    <a:pt x="3200400" y="82550"/>
                  </a:cubicBezTo>
                  <a:cubicBezTo>
                    <a:pt x="3244850" y="76200"/>
                    <a:pt x="3330575" y="112713"/>
                    <a:pt x="3371850" y="130175"/>
                  </a:cubicBezTo>
                  <a:cubicBezTo>
                    <a:pt x="3413125" y="147638"/>
                    <a:pt x="3411538" y="196850"/>
                    <a:pt x="3448050" y="187325"/>
                  </a:cubicBezTo>
                  <a:cubicBezTo>
                    <a:pt x="3484562" y="177800"/>
                    <a:pt x="3504406" y="0"/>
                    <a:pt x="3590925" y="73025"/>
                  </a:cubicBezTo>
                  <a:cubicBezTo>
                    <a:pt x="3598863" y="303213"/>
                    <a:pt x="3603625" y="940594"/>
                    <a:pt x="3581400" y="1254125"/>
                  </a:cubicBezTo>
                  <a:cubicBezTo>
                    <a:pt x="2916238" y="1262856"/>
                    <a:pt x="565943" y="1285875"/>
                    <a:pt x="0" y="1254125"/>
                  </a:cubicBezTo>
                  <a:cubicBezTo>
                    <a:pt x="17463" y="781844"/>
                    <a:pt x="20638" y="614362"/>
                    <a:pt x="28575" y="120650"/>
                  </a:cubicBezTo>
                  <a:lnTo>
                    <a:pt x="19050" y="635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0333" y="4071933"/>
              <a:ext cx="3581400" cy="3333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3" cstate="print"/>
            <a:srcRect l="42143" t="32619" r="56250" b="36310"/>
            <a:stretch>
              <a:fillRect/>
            </a:stretch>
          </p:blipFill>
          <p:spPr bwMode="auto">
            <a:xfrm>
              <a:off x="7100878" y="2219321"/>
              <a:ext cx="228600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3" cstate="print"/>
            <a:srcRect l="13661" t="29405" r="83482" b="34405"/>
            <a:stretch>
              <a:fillRect/>
            </a:stretch>
          </p:blipFill>
          <p:spPr bwMode="auto">
            <a:xfrm>
              <a:off x="1633532" y="2090733"/>
              <a:ext cx="36671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 cstate="print"/>
            <a:srcRect l="18759" t="32500" r="79639" b="36786"/>
            <a:stretch>
              <a:fillRect/>
            </a:stretch>
          </p:blipFill>
          <p:spPr bwMode="auto">
            <a:xfrm>
              <a:off x="2976557" y="2214558"/>
              <a:ext cx="252413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3" cstate="print"/>
            <a:srcRect l="23601" t="32262" r="74881" b="36310"/>
            <a:stretch>
              <a:fillRect/>
            </a:stretch>
          </p:blipFill>
          <p:spPr bwMode="auto">
            <a:xfrm>
              <a:off x="3681413" y="2205033"/>
              <a:ext cx="27432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3" cstate="print"/>
            <a:srcRect l="27976" t="32619" r="70238" b="36310"/>
            <a:stretch>
              <a:fillRect/>
            </a:stretch>
          </p:blipFill>
          <p:spPr bwMode="auto">
            <a:xfrm>
              <a:off x="4371975" y="2219321"/>
              <a:ext cx="274320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 cstate="print"/>
            <a:srcRect l="32709" t="32381" r="65684" b="36072"/>
            <a:stretch>
              <a:fillRect/>
            </a:stretch>
          </p:blipFill>
          <p:spPr bwMode="auto">
            <a:xfrm>
              <a:off x="5081587" y="2209796"/>
              <a:ext cx="274320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rrowheads="1"/>
            </p:cNvPicPr>
            <p:nvPr/>
          </p:nvPicPr>
          <p:blipFill>
            <a:blip r:embed="rId3" cstate="print"/>
            <a:srcRect l="37441" t="32619" r="60952" b="36191"/>
            <a:stretch>
              <a:fillRect/>
            </a:stretch>
          </p:blipFill>
          <p:spPr bwMode="auto">
            <a:xfrm>
              <a:off x="5767387" y="2219321"/>
              <a:ext cx="27432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Freeform 15"/>
            <p:cNvSpPr/>
            <p:nvPr/>
          </p:nvSpPr>
          <p:spPr>
            <a:xfrm>
              <a:off x="1976433" y="2471733"/>
              <a:ext cx="4962525" cy="1933575"/>
            </a:xfrm>
            <a:custGeom>
              <a:avLst/>
              <a:gdLst>
                <a:gd name="connsiteX0" fmla="*/ 0 w 4962525"/>
                <a:gd name="connsiteY0" fmla="*/ 19050 h 1933575"/>
                <a:gd name="connsiteX1" fmla="*/ 742950 w 4962525"/>
                <a:gd name="connsiteY1" fmla="*/ 495300 h 1933575"/>
                <a:gd name="connsiteX2" fmla="*/ 723900 w 4962525"/>
                <a:gd name="connsiteY2" fmla="*/ 1933575 h 1933575"/>
                <a:gd name="connsiteX3" fmla="*/ 4314825 w 4962525"/>
                <a:gd name="connsiteY3" fmla="*/ 1933575 h 1933575"/>
                <a:gd name="connsiteX4" fmla="*/ 4314825 w 4962525"/>
                <a:gd name="connsiteY4" fmla="*/ 485775 h 1933575"/>
                <a:gd name="connsiteX5" fmla="*/ 4962525 w 4962525"/>
                <a:gd name="connsiteY5" fmla="*/ 0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525" h="1933575">
                  <a:moveTo>
                    <a:pt x="0" y="19050"/>
                  </a:moveTo>
                  <a:lnTo>
                    <a:pt x="742950" y="495300"/>
                  </a:lnTo>
                  <a:lnTo>
                    <a:pt x="723900" y="1933575"/>
                  </a:lnTo>
                  <a:lnTo>
                    <a:pt x="4314825" y="1933575"/>
                  </a:lnTo>
                  <a:lnTo>
                    <a:pt x="4314825" y="485775"/>
                  </a:lnTo>
                  <a:lnTo>
                    <a:pt x="4962525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93698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4319471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574912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644555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506332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6455906" y="2402789"/>
              <a:ext cx="297543" cy="2576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116133" y="2435447"/>
              <a:ext cx="348343" cy="2177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272333" y="21669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72333" y="24336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2333" y="27003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72333" y="2938455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4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72333" y="3205155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5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71600" y="21669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71600" y="24336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1600" y="2667000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1600" y="2928929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4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71600" y="3167051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5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33519" y="1876486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s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43733" y="1905000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s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59017" y="3542164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ocean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97331" y="410096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sediment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19200" y="609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does the composition of the samples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tell you about the composition of the sources?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118" t="55662" r="41037" b="33424"/>
          <a:stretch>
            <a:fillRect/>
          </a:stretch>
        </p:blipFill>
        <p:spPr bwMode="auto">
          <a:xfrm>
            <a:off x="762000" y="5105400"/>
            <a:ext cx="40614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32953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group and write first group as transpose of transpose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118" t="55662" r="41037" b="33424"/>
          <a:stretch>
            <a:fillRect/>
          </a:stretch>
        </p:blipFill>
        <p:spPr bwMode="auto">
          <a:xfrm>
            <a:off x="762000" y="5105400"/>
            <a:ext cx="40614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32953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group and write first group as transpose of transpose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" y="914400"/>
            <a:ext cx="381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2578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2401" y="1745673"/>
            <a:ext cx="2937163" cy="4481945"/>
          </a:xfrm>
          <a:custGeom>
            <a:avLst/>
            <a:gdLst>
              <a:gd name="connsiteX0" fmla="*/ 540326 w 2937163"/>
              <a:gd name="connsiteY0" fmla="*/ 0 h 4481945"/>
              <a:gd name="connsiteX1" fmla="*/ 166254 w 2937163"/>
              <a:gd name="connsiteY1" fmla="*/ 1579418 h 4481945"/>
              <a:gd name="connsiteX2" fmla="*/ 193963 w 2937163"/>
              <a:gd name="connsiteY2" fmla="*/ 4003963 h 4481945"/>
              <a:gd name="connsiteX3" fmla="*/ 1330035 w 2937163"/>
              <a:gd name="connsiteY3" fmla="*/ 4447309 h 4481945"/>
              <a:gd name="connsiteX4" fmla="*/ 2937163 w 2937163"/>
              <a:gd name="connsiteY4" fmla="*/ 4142509 h 448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163" h="4481945">
                <a:moveTo>
                  <a:pt x="540326" y="0"/>
                </a:moveTo>
                <a:cubicBezTo>
                  <a:pt x="382153" y="456045"/>
                  <a:pt x="223981" y="912091"/>
                  <a:pt x="166254" y="1579418"/>
                </a:cubicBezTo>
                <a:cubicBezTo>
                  <a:pt x="108527" y="2246745"/>
                  <a:pt x="0" y="3525981"/>
                  <a:pt x="193963" y="4003963"/>
                </a:cubicBezTo>
                <a:cubicBezTo>
                  <a:pt x="387926" y="4481945"/>
                  <a:pt x="872835" y="4424218"/>
                  <a:pt x="1330035" y="4447309"/>
                </a:cubicBezTo>
                <a:cubicBezTo>
                  <a:pt x="1787235" y="4470400"/>
                  <a:pt x="2362199" y="4306454"/>
                  <a:pt x="2937163" y="4142509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2600" y="6248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compare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21" t="60610" r="8452" b="24237"/>
          <a:stretch>
            <a:fillRect/>
          </a:stretch>
        </p:blipFill>
        <p:spPr bwMode="auto">
          <a:xfrm>
            <a:off x="381000" y="2971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21" t="60610" r="8452" b="24237"/>
          <a:stretch>
            <a:fillRect/>
          </a:stretch>
        </p:blipFill>
        <p:spPr bwMode="auto">
          <a:xfrm>
            <a:off x="381000" y="685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35280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3913" b="21311"/>
          <a:stretch>
            <a:fillRect/>
          </a:stretch>
        </p:blipFill>
        <p:spPr bwMode="auto">
          <a:xfrm>
            <a:off x="0" y="4038600"/>
            <a:ext cx="8915400" cy="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21" t="60610" r="8452" b="24237"/>
          <a:stretch>
            <a:fillRect/>
          </a:stretch>
        </p:blipFill>
        <p:spPr bwMode="auto">
          <a:xfrm>
            <a:off x="381000" y="685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35280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3913" b="21311"/>
          <a:stretch>
            <a:fillRect/>
          </a:stretch>
        </p:blipFill>
        <p:spPr bwMode="auto">
          <a:xfrm>
            <a:off x="0" y="4038600"/>
            <a:ext cx="8915400" cy="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409700" y="952500"/>
            <a:ext cx="609600" cy="1905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the “singular value decomposition”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5334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now the non-square, non-symmetric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is represented as a mix of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mutually perpendicular factors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8655" y="4710545"/>
            <a:ext cx="2673927" cy="12192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191001" y="1600200"/>
            <a:ext cx="609600" cy="12954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6800" y="2514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the “singular values”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71600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4572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matrix of loadings, C.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86400" y="3048000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127549">
            <a:off x="5474112" y="905126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57400" y="3810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factors,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4800600" y="2667000"/>
            <a:ext cx="381000" cy="1295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5053032">
            <a:off x="4557753" y="3498844"/>
            <a:ext cx="300368" cy="667519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67200" y="457200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depends 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samples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contains more of the factors with large singular values than of the factors with the small singular values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358" t="30305" r="27572" b="34339"/>
          <a:stretch>
            <a:fillRect/>
          </a:stretch>
        </p:blipFill>
        <p:spPr bwMode="auto">
          <a:xfrm>
            <a:off x="457200" y="1828800"/>
            <a:ext cx="5638800" cy="23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 l="16515" t="44536" r="52912" b="32513"/>
          <a:stretch>
            <a:fillRect/>
          </a:stretch>
        </p:blipFill>
        <p:spPr bwMode="auto">
          <a:xfrm>
            <a:off x="457200" y="4114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5791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svd</a:t>
            </a: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()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computes all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factors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(you must decide how many to use)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singular values of the Atlantic Rock dataset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(sorted into order of size)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singular values of the Atlantic Rock dataset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(sorted into order of size)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781800" y="4724400"/>
            <a:ext cx="381000" cy="1905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5943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discard, since close to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of the Atlantic Rock dataset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another example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Atlantic Rock Dataset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chemical composition for several thousand rocks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0" y="1066800"/>
            <a:ext cx="1143000" cy="533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17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1 is the “typical factor”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2800" y="38100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586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2 as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MgO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increases, Al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decreases </a:t>
            </a:r>
          </a:p>
        </p:txBody>
      </p:sp>
      <p:sp>
        <p:nvSpPr>
          <p:cNvPr id="7" name="Oval 6"/>
          <p:cNvSpPr/>
          <p:nvPr/>
        </p:nvSpPr>
        <p:spPr>
          <a:xfrm>
            <a:off x="3276600" y="2819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91000" y="33528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586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3: as Al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increases,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FeO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 </a:t>
            </a:r>
          </a:p>
        </p:txBody>
      </p:sp>
      <p:sp>
        <p:nvSpPr>
          <p:cNvPr id="7" name="Oval 6"/>
          <p:cNvSpPr/>
          <p:nvPr/>
        </p:nvSpPr>
        <p:spPr>
          <a:xfrm>
            <a:off x="4191000" y="2819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28800" y="457200"/>
            <a:ext cx="5867400" cy="5884831"/>
            <a:chOff x="1943064" y="1780401"/>
            <a:chExt cx="2451891" cy="27321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54" t="23680" r="57674" b="28812"/>
            <a:stretch>
              <a:fillRect/>
            </a:stretch>
          </p:blipFill>
          <p:spPr bwMode="auto">
            <a:xfrm>
              <a:off x="2514600" y="1981200"/>
              <a:ext cx="1295400" cy="224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1943064" y="1780401"/>
              <a:ext cx="2451891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graphical representation of factors 2 through 5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4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50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98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9326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43064" y="210979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43064" y="236220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3064" y="264795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3064" y="2914659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FeO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43064" y="319486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3064" y="3466326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3064" y="3724275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3064" y="3994962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76400" y="1143000"/>
            <a:ext cx="5943600" cy="5105400"/>
            <a:chOff x="1600200" y="1752600"/>
            <a:chExt cx="4210050" cy="3429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752600"/>
              <a:ext cx="421005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8575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7244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953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48006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7423" y="4594578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0" y="31242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factor loadings C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through C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plotted in 3D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396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2 through 4 capture most of the variability of the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00" y="609600"/>
            <a:ext cx="8382000" cy="5834067"/>
            <a:chOff x="533400" y="1023933"/>
            <a:chExt cx="6286504" cy="453866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6765" y="3233733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6210304" y="2166933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0904" y="1023933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5"/>
            <p:cNvGrpSpPr/>
            <p:nvPr/>
          </p:nvGrpSpPr>
          <p:grpSpPr>
            <a:xfrm>
              <a:off x="876304" y="1023933"/>
              <a:ext cx="2743200" cy="4267200"/>
              <a:chOff x="533400" y="762000"/>
              <a:chExt cx="2743200" cy="42672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" y="762000"/>
                <a:ext cx="27432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400" y="2971800"/>
                <a:ext cx="27432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6134104" y="3386133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81535" y="2971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33800" y="2979824"/>
              <a:ext cx="2133599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57704" y="51816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33800" y="5165560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43104" y="5167311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0" y="5165561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66904" y="2976555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0" y="2946467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1785933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1664" y="1890968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8" y="4071933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1672" y="4020552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Fe0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86104" y="406717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56288" y="1890968"/>
              <a:ext cx="9144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Mg0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93864" y="4020552"/>
              <a:ext cx="9144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95404" y="1076686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62404" y="1076686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95404" y="3245401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62404" y="3245401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algn="l"/>
            <a:r>
              <a:rPr lang="en-US" sz="4000" dirty="0" smtClean="0">
                <a:latin typeface="Times New Roman" pitchFamily="18" charset="0"/>
              </a:rPr>
              <a:t>Rocks are a mix of minerals, and …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97285" name="Freeform 5"/>
          <p:cNvSpPr>
            <a:spLocks/>
          </p:cNvSpPr>
          <p:nvPr/>
        </p:nvSpPr>
        <p:spPr bwMode="auto">
          <a:xfrm>
            <a:off x="685800" y="1219200"/>
            <a:ext cx="2209800" cy="2057400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1056" y="0"/>
              </a:cxn>
              <a:cxn ang="0">
                <a:pos x="1392" y="480"/>
              </a:cxn>
              <a:cxn ang="0">
                <a:pos x="1344" y="720"/>
              </a:cxn>
              <a:cxn ang="0">
                <a:pos x="720" y="1296"/>
              </a:cxn>
              <a:cxn ang="0">
                <a:pos x="96" y="912"/>
              </a:cxn>
              <a:cxn ang="0">
                <a:pos x="0" y="576"/>
              </a:cxn>
              <a:cxn ang="0">
                <a:pos x="144" y="384"/>
              </a:cxn>
              <a:cxn ang="0">
                <a:pos x="48" y="48"/>
              </a:cxn>
            </a:cxnLst>
            <a:rect l="0" t="0" r="r" b="b"/>
            <a:pathLst>
              <a:path w="1392" h="1296">
                <a:moveTo>
                  <a:pt x="48" y="48"/>
                </a:moveTo>
                <a:lnTo>
                  <a:pt x="1056" y="0"/>
                </a:lnTo>
                <a:lnTo>
                  <a:pt x="1392" y="480"/>
                </a:lnTo>
                <a:lnTo>
                  <a:pt x="1344" y="720"/>
                </a:lnTo>
                <a:lnTo>
                  <a:pt x="720" y="1296"/>
                </a:lnTo>
                <a:lnTo>
                  <a:pt x="96" y="912"/>
                </a:lnTo>
                <a:lnTo>
                  <a:pt x="0" y="576"/>
                </a:lnTo>
                <a:lnTo>
                  <a:pt x="144" y="384"/>
                </a:lnTo>
                <a:lnTo>
                  <a:pt x="48" y="48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>
            <a:off x="685800" y="1219200"/>
            <a:ext cx="2057400" cy="17526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96" y="288"/>
              </a:cxn>
              <a:cxn ang="0">
                <a:pos x="1200" y="192"/>
              </a:cxn>
              <a:cxn ang="0">
                <a:pos x="288" y="1056"/>
              </a:cxn>
              <a:cxn ang="0">
                <a:pos x="720" y="0"/>
              </a:cxn>
              <a:cxn ang="0">
                <a:pos x="1248" y="816"/>
              </a:cxn>
              <a:cxn ang="0">
                <a:pos x="1296" y="384"/>
              </a:cxn>
              <a:cxn ang="0">
                <a:pos x="96" y="432"/>
              </a:cxn>
              <a:cxn ang="0">
                <a:pos x="144" y="960"/>
              </a:cxn>
              <a:cxn ang="0">
                <a:pos x="1056" y="0"/>
              </a:cxn>
              <a:cxn ang="0">
                <a:pos x="960" y="1104"/>
              </a:cxn>
              <a:cxn ang="0">
                <a:pos x="0" y="576"/>
              </a:cxn>
              <a:cxn ang="0">
                <a:pos x="1152" y="912"/>
              </a:cxn>
              <a:cxn ang="0">
                <a:pos x="432" y="1104"/>
              </a:cxn>
              <a:cxn ang="0">
                <a:pos x="480" y="0"/>
              </a:cxn>
            </a:cxnLst>
            <a:rect l="0" t="0" r="r" b="b"/>
            <a:pathLst>
              <a:path w="1296" h="1104">
                <a:moveTo>
                  <a:pt x="480" y="0"/>
                </a:moveTo>
                <a:lnTo>
                  <a:pt x="96" y="288"/>
                </a:lnTo>
                <a:lnTo>
                  <a:pt x="1200" y="192"/>
                </a:lnTo>
                <a:lnTo>
                  <a:pt x="288" y="1056"/>
                </a:lnTo>
                <a:lnTo>
                  <a:pt x="720" y="0"/>
                </a:lnTo>
                <a:lnTo>
                  <a:pt x="1248" y="816"/>
                </a:lnTo>
                <a:lnTo>
                  <a:pt x="1296" y="384"/>
                </a:lnTo>
                <a:lnTo>
                  <a:pt x="96" y="432"/>
                </a:lnTo>
                <a:lnTo>
                  <a:pt x="144" y="960"/>
                </a:lnTo>
                <a:lnTo>
                  <a:pt x="1056" y="0"/>
                </a:lnTo>
                <a:lnTo>
                  <a:pt x="960" y="1104"/>
                </a:lnTo>
                <a:lnTo>
                  <a:pt x="0" y="576"/>
                </a:lnTo>
                <a:lnTo>
                  <a:pt x="1152" y="912"/>
                </a:lnTo>
                <a:lnTo>
                  <a:pt x="432" y="1104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Freeform 8"/>
          <p:cNvSpPr>
            <a:spLocks/>
          </p:cNvSpPr>
          <p:nvPr/>
        </p:nvSpPr>
        <p:spPr bwMode="auto">
          <a:xfrm>
            <a:off x="762000" y="1219200"/>
            <a:ext cx="2133600" cy="1905000"/>
          </a:xfrm>
          <a:custGeom>
            <a:avLst/>
            <a:gdLst/>
            <a:ahLst/>
            <a:cxnLst>
              <a:cxn ang="0">
                <a:pos x="528" y="1200"/>
              </a:cxn>
              <a:cxn ang="0">
                <a:pos x="960" y="672"/>
              </a:cxn>
              <a:cxn ang="0">
                <a:pos x="240" y="144"/>
              </a:cxn>
              <a:cxn ang="0">
                <a:pos x="192" y="624"/>
              </a:cxn>
              <a:cxn ang="0">
                <a:pos x="528" y="0"/>
              </a:cxn>
              <a:cxn ang="0">
                <a:pos x="1152" y="864"/>
              </a:cxn>
              <a:cxn ang="0">
                <a:pos x="192" y="1008"/>
              </a:cxn>
              <a:cxn ang="0">
                <a:pos x="864" y="0"/>
              </a:cxn>
              <a:cxn ang="0">
                <a:pos x="0" y="144"/>
              </a:cxn>
              <a:cxn ang="0">
                <a:pos x="144" y="48"/>
              </a:cxn>
              <a:cxn ang="0">
                <a:pos x="480" y="1200"/>
              </a:cxn>
              <a:cxn ang="0">
                <a:pos x="1104" y="96"/>
              </a:cxn>
              <a:cxn ang="0">
                <a:pos x="1008" y="576"/>
              </a:cxn>
              <a:cxn ang="0">
                <a:pos x="1344" y="528"/>
              </a:cxn>
              <a:cxn ang="0">
                <a:pos x="480" y="528"/>
              </a:cxn>
              <a:cxn ang="0">
                <a:pos x="768" y="1200"/>
              </a:cxn>
            </a:cxnLst>
            <a:rect l="0" t="0" r="r" b="b"/>
            <a:pathLst>
              <a:path w="1344" h="1200">
                <a:moveTo>
                  <a:pt x="528" y="1200"/>
                </a:moveTo>
                <a:lnTo>
                  <a:pt x="960" y="672"/>
                </a:lnTo>
                <a:lnTo>
                  <a:pt x="240" y="144"/>
                </a:lnTo>
                <a:lnTo>
                  <a:pt x="192" y="624"/>
                </a:lnTo>
                <a:lnTo>
                  <a:pt x="528" y="0"/>
                </a:lnTo>
                <a:lnTo>
                  <a:pt x="1152" y="864"/>
                </a:lnTo>
                <a:lnTo>
                  <a:pt x="192" y="1008"/>
                </a:lnTo>
                <a:lnTo>
                  <a:pt x="864" y="0"/>
                </a:lnTo>
                <a:lnTo>
                  <a:pt x="0" y="144"/>
                </a:lnTo>
                <a:lnTo>
                  <a:pt x="144" y="48"/>
                </a:lnTo>
                <a:lnTo>
                  <a:pt x="480" y="1200"/>
                </a:lnTo>
                <a:lnTo>
                  <a:pt x="1104" y="96"/>
                </a:lnTo>
                <a:lnTo>
                  <a:pt x="1008" y="576"/>
                </a:lnTo>
                <a:lnTo>
                  <a:pt x="1344" y="528"/>
                </a:lnTo>
                <a:lnTo>
                  <a:pt x="480" y="528"/>
                </a:lnTo>
                <a:lnTo>
                  <a:pt x="768" y="1200"/>
                </a:ln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76600" y="1066800"/>
            <a:ext cx="3352800" cy="2667000"/>
            <a:chOff x="2352" y="1008"/>
            <a:chExt cx="2112" cy="1680"/>
          </a:xfrm>
        </p:grpSpPr>
        <p:sp>
          <p:nvSpPr>
            <p:cNvPr id="97293" name="Freeform 13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Freeform 17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6734899">
            <a:off x="2247900" y="3763963"/>
            <a:ext cx="1752600" cy="1447800"/>
            <a:chOff x="432" y="1008"/>
            <a:chExt cx="1392" cy="1296"/>
          </a:xfrm>
        </p:grpSpPr>
        <p:sp>
          <p:nvSpPr>
            <p:cNvPr id="97300" name="Freeform 20"/>
            <p:cNvSpPr>
              <a:spLocks/>
            </p:cNvSpPr>
            <p:nvPr/>
          </p:nvSpPr>
          <p:spPr bwMode="auto">
            <a:xfrm>
              <a:off x="432" y="1008"/>
              <a:ext cx="1392" cy="1296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056" y="0"/>
                </a:cxn>
                <a:cxn ang="0">
                  <a:pos x="1392" y="480"/>
                </a:cxn>
                <a:cxn ang="0">
                  <a:pos x="1344" y="720"/>
                </a:cxn>
                <a:cxn ang="0">
                  <a:pos x="720" y="1296"/>
                </a:cxn>
                <a:cxn ang="0">
                  <a:pos x="96" y="912"/>
                </a:cxn>
                <a:cxn ang="0">
                  <a:pos x="0" y="576"/>
                </a:cxn>
                <a:cxn ang="0">
                  <a:pos x="144" y="384"/>
                </a:cxn>
                <a:cxn ang="0">
                  <a:pos x="48" y="48"/>
                </a:cxn>
              </a:cxnLst>
              <a:rect l="0" t="0" r="r" b="b"/>
              <a:pathLst>
                <a:path w="1392" h="1296">
                  <a:moveTo>
                    <a:pt x="48" y="48"/>
                  </a:moveTo>
                  <a:lnTo>
                    <a:pt x="1056" y="0"/>
                  </a:lnTo>
                  <a:lnTo>
                    <a:pt x="1392" y="480"/>
                  </a:lnTo>
                  <a:lnTo>
                    <a:pt x="1344" y="720"/>
                  </a:lnTo>
                  <a:lnTo>
                    <a:pt x="720" y="1296"/>
                  </a:lnTo>
                  <a:lnTo>
                    <a:pt x="96" y="912"/>
                  </a:lnTo>
                  <a:lnTo>
                    <a:pt x="0" y="576"/>
                  </a:lnTo>
                  <a:lnTo>
                    <a:pt x="144" y="384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auto">
            <a:xfrm>
              <a:off x="432" y="1008"/>
              <a:ext cx="1296" cy="110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96" y="288"/>
                </a:cxn>
                <a:cxn ang="0">
                  <a:pos x="1200" y="192"/>
                </a:cxn>
                <a:cxn ang="0">
                  <a:pos x="288" y="1056"/>
                </a:cxn>
                <a:cxn ang="0">
                  <a:pos x="720" y="0"/>
                </a:cxn>
                <a:cxn ang="0">
                  <a:pos x="1248" y="816"/>
                </a:cxn>
                <a:cxn ang="0">
                  <a:pos x="1296" y="384"/>
                </a:cxn>
                <a:cxn ang="0">
                  <a:pos x="96" y="432"/>
                </a:cxn>
                <a:cxn ang="0">
                  <a:pos x="144" y="960"/>
                </a:cxn>
                <a:cxn ang="0">
                  <a:pos x="1056" y="0"/>
                </a:cxn>
                <a:cxn ang="0">
                  <a:pos x="960" y="1104"/>
                </a:cxn>
                <a:cxn ang="0">
                  <a:pos x="0" y="576"/>
                </a:cxn>
                <a:cxn ang="0">
                  <a:pos x="1152" y="912"/>
                </a:cxn>
                <a:cxn ang="0">
                  <a:pos x="432" y="1104"/>
                </a:cxn>
                <a:cxn ang="0">
                  <a:pos x="480" y="0"/>
                </a:cxn>
              </a:cxnLst>
              <a:rect l="0" t="0" r="r" b="b"/>
              <a:pathLst>
                <a:path w="1296" h="1104">
                  <a:moveTo>
                    <a:pt x="480" y="0"/>
                  </a:moveTo>
                  <a:lnTo>
                    <a:pt x="96" y="288"/>
                  </a:lnTo>
                  <a:lnTo>
                    <a:pt x="1200" y="192"/>
                  </a:lnTo>
                  <a:lnTo>
                    <a:pt x="288" y="1056"/>
                  </a:lnTo>
                  <a:lnTo>
                    <a:pt x="720" y="0"/>
                  </a:lnTo>
                  <a:lnTo>
                    <a:pt x="1248" y="816"/>
                  </a:lnTo>
                  <a:lnTo>
                    <a:pt x="1296" y="384"/>
                  </a:lnTo>
                  <a:lnTo>
                    <a:pt x="96" y="432"/>
                  </a:lnTo>
                  <a:lnTo>
                    <a:pt x="144" y="960"/>
                  </a:lnTo>
                  <a:lnTo>
                    <a:pt x="1056" y="0"/>
                  </a:lnTo>
                  <a:lnTo>
                    <a:pt x="960" y="1104"/>
                  </a:lnTo>
                  <a:lnTo>
                    <a:pt x="0" y="576"/>
                  </a:lnTo>
                  <a:lnTo>
                    <a:pt x="1152" y="912"/>
                  </a:lnTo>
                  <a:lnTo>
                    <a:pt x="432" y="110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480" y="1008"/>
              <a:ext cx="1344" cy="1200"/>
            </a:xfrm>
            <a:custGeom>
              <a:avLst/>
              <a:gdLst/>
              <a:ahLst/>
              <a:cxnLst>
                <a:cxn ang="0">
                  <a:pos x="528" y="1200"/>
                </a:cxn>
                <a:cxn ang="0">
                  <a:pos x="960" y="672"/>
                </a:cxn>
                <a:cxn ang="0">
                  <a:pos x="240" y="144"/>
                </a:cxn>
                <a:cxn ang="0">
                  <a:pos x="192" y="624"/>
                </a:cxn>
                <a:cxn ang="0">
                  <a:pos x="528" y="0"/>
                </a:cxn>
                <a:cxn ang="0">
                  <a:pos x="1152" y="864"/>
                </a:cxn>
                <a:cxn ang="0">
                  <a:pos x="192" y="1008"/>
                </a:cxn>
                <a:cxn ang="0">
                  <a:pos x="864" y="0"/>
                </a:cxn>
                <a:cxn ang="0">
                  <a:pos x="0" y="144"/>
                </a:cxn>
                <a:cxn ang="0">
                  <a:pos x="144" y="48"/>
                </a:cxn>
                <a:cxn ang="0">
                  <a:pos x="480" y="1200"/>
                </a:cxn>
                <a:cxn ang="0">
                  <a:pos x="1104" y="96"/>
                </a:cxn>
                <a:cxn ang="0">
                  <a:pos x="1008" y="576"/>
                </a:cxn>
                <a:cxn ang="0">
                  <a:pos x="1344" y="528"/>
                </a:cxn>
                <a:cxn ang="0">
                  <a:pos x="480" y="528"/>
                </a:cxn>
                <a:cxn ang="0">
                  <a:pos x="768" y="1200"/>
                </a:cxn>
              </a:cxnLst>
              <a:rect l="0" t="0" r="r" b="b"/>
              <a:pathLst>
                <a:path w="1344" h="1200">
                  <a:moveTo>
                    <a:pt x="528" y="1200"/>
                  </a:moveTo>
                  <a:lnTo>
                    <a:pt x="960" y="672"/>
                  </a:lnTo>
                  <a:lnTo>
                    <a:pt x="240" y="144"/>
                  </a:lnTo>
                  <a:lnTo>
                    <a:pt x="192" y="624"/>
                  </a:lnTo>
                  <a:lnTo>
                    <a:pt x="528" y="0"/>
                  </a:lnTo>
                  <a:lnTo>
                    <a:pt x="1152" y="864"/>
                  </a:lnTo>
                  <a:lnTo>
                    <a:pt x="192" y="1008"/>
                  </a:lnTo>
                  <a:lnTo>
                    <a:pt x="864" y="0"/>
                  </a:lnTo>
                  <a:lnTo>
                    <a:pt x="0" y="144"/>
                  </a:lnTo>
                  <a:lnTo>
                    <a:pt x="144" y="48"/>
                  </a:lnTo>
                  <a:lnTo>
                    <a:pt x="480" y="1200"/>
                  </a:lnTo>
                  <a:lnTo>
                    <a:pt x="1104" y="96"/>
                  </a:lnTo>
                  <a:lnTo>
                    <a:pt x="1008" y="576"/>
                  </a:lnTo>
                  <a:lnTo>
                    <a:pt x="1344" y="528"/>
                  </a:lnTo>
                  <a:lnTo>
                    <a:pt x="480" y="528"/>
                  </a:lnTo>
                  <a:lnTo>
                    <a:pt x="768" y="120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4" name="Freeform 24"/>
          <p:cNvSpPr>
            <a:spLocks/>
          </p:cNvSpPr>
          <p:nvPr/>
        </p:nvSpPr>
        <p:spPr bwMode="auto">
          <a:xfrm>
            <a:off x="7467600" y="685800"/>
            <a:ext cx="1295400" cy="2286000"/>
          </a:xfrm>
          <a:custGeom>
            <a:avLst/>
            <a:gdLst/>
            <a:ahLst/>
            <a:cxnLst>
              <a:cxn ang="0">
                <a:pos x="48" y="432"/>
              </a:cxn>
              <a:cxn ang="0">
                <a:pos x="0" y="1104"/>
              </a:cxn>
              <a:cxn ang="0">
                <a:pos x="768" y="1440"/>
              </a:cxn>
              <a:cxn ang="0">
                <a:pos x="816" y="528"/>
              </a:cxn>
              <a:cxn ang="0">
                <a:pos x="240" y="0"/>
              </a:cxn>
              <a:cxn ang="0">
                <a:pos x="48" y="432"/>
              </a:cxn>
            </a:cxnLst>
            <a:rect l="0" t="0" r="r" b="b"/>
            <a:pathLst>
              <a:path w="816" h="1440">
                <a:moveTo>
                  <a:pt x="48" y="432"/>
                </a:moveTo>
                <a:lnTo>
                  <a:pt x="0" y="1104"/>
                </a:lnTo>
                <a:lnTo>
                  <a:pt x="768" y="1440"/>
                </a:lnTo>
                <a:lnTo>
                  <a:pt x="816" y="528"/>
                </a:lnTo>
                <a:lnTo>
                  <a:pt x="240" y="0"/>
                </a:lnTo>
                <a:lnTo>
                  <a:pt x="48" y="43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5" name="Freeform 25"/>
          <p:cNvSpPr>
            <a:spLocks/>
          </p:cNvSpPr>
          <p:nvPr/>
        </p:nvSpPr>
        <p:spPr bwMode="auto">
          <a:xfrm>
            <a:off x="7696200" y="990600"/>
            <a:ext cx="838200" cy="304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96"/>
              </a:cxn>
              <a:cxn ang="0">
                <a:pos x="528" y="192"/>
              </a:cxn>
              <a:cxn ang="0">
                <a:pos x="288" y="0"/>
              </a:cxn>
            </a:cxnLst>
            <a:rect l="0" t="0" r="r" b="b"/>
            <a:pathLst>
              <a:path w="528" h="192">
                <a:moveTo>
                  <a:pt x="288" y="0"/>
                </a:moveTo>
                <a:lnTo>
                  <a:pt x="0" y="96"/>
                </a:lnTo>
                <a:lnTo>
                  <a:pt x="528" y="19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7543800" y="1752600"/>
            <a:ext cx="1219200" cy="914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768" y="192"/>
              </a:cxn>
              <a:cxn ang="0">
                <a:pos x="336" y="576"/>
              </a:cxn>
              <a:cxn ang="0">
                <a:pos x="0" y="48"/>
              </a:cxn>
              <a:cxn ang="0">
                <a:pos x="336" y="0"/>
              </a:cxn>
            </a:cxnLst>
            <a:rect l="0" t="0" r="r" b="b"/>
            <a:pathLst>
              <a:path w="768" h="576">
                <a:moveTo>
                  <a:pt x="336" y="0"/>
                </a:moveTo>
                <a:lnTo>
                  <a:pt x="768" y="192"/>
                </a:lnTo>
                <a:lnTo>
                  <a:pt x="336" y="576"/>
                </a:lnTo>
                <a:lnTo>
                  <a:pt x="0" y="48"/>
                </a:lnTo>
                <a:lnTo>
                  <a:pt x="33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3775334">
            <a:off x="6705600" y="3124200"/>
            <a:ext cx="1905000" cy="1905000"/>
            <a:chOff x="2352" y="1008"/>
            <a:chExt cx="2112" cy="1680"/>
          </a:xfrm>
        </p:grpSpPr>
        <p:sp>
          <p:nvSpPr>
            <p:cNvPr id="97308" name="Freeform 28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Freeform 29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Freeform 30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Freeform 31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13" name="Freeform 33"/>
          <p:cNvSpPr>
            <a:spLocks/>
          </p:cNvSpPr>
          <p:nvPr/>
        </p:nvSpPr>
        <p:spPr bwMode="auto">
          <a:xfrm>
            <a:off x="4906963" y="3643313"/>
            <a:ext cx="39687" cy="1428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25" y="0"/>
              </a:cxn>
            </a:cxnLst>
            <a:rect l="0" t="0" r="r" b="b"/>
            <a:pathLst>
              <a:path w="25" h="9">
                <a:moveTo>
                  <a:pt x="25" y="0"/>
                </a:moveTo>
                <a:cubicBezTo>
                  <a:pt x="17" y="3"/>
                  <a:pt x="0" y="9"/>
                  <a:pt x="0" y="9"/>
                </a:cubicBezTo>
                <a:cubicBezTo>
                  <a:pt x="0" y="9"/>
                  <a:pt x="17" y="3"/>
                  <a:pt x="2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4" name="Freeform 34"/>
          <p:cNvSpPr>
            <a:spLocks/>
          </p:cNvSpPr>
          <p:nvPr/>
        </p:nvSpPr>
        <p:spPr bwMode="auto">
          <a:xfrm>
            <a:off x="4191000" y="3962400"/>
            <a:ext cx="2176463" cy="1347788"/>
          </a:xfrm>
          <a:custGeom>
            <a:avLst/>
            <a:gdLst/>
            <a:ahLst/>
            <a:cxnLst>
              <a:cxn ang="0">
                <a:pos x="334" y="0"/>
              </a:cxn>
              <a:cxn ang="0">
                <a:pos x="150" y="150"/>
              </a:cxn>
              <a:cxn ang="0">
                <a:pos x="83" y="250"/>
              </a:cxn>
              <a:cxn ang="0">
                <a:pos x="0" y="409"/>
              </a:cxn>
              <a:cxn ang="0">
                <a:pos x="363" y="849"/>
              </a:cxn>
              <a:cxn ang="0">
                <a:pos x="1371" y="705"/>
              </a:cxn>
              <a:cxn ang="0">
                <a:pos x="1275" y="129"/>
              </a:cxn>
              <a:cxn ang="0">
                <a:pos x="334" y="0"/>
              </a:cxn>
            </a:cxnLst>
            <a:rect l="0" t="0" r="r" b="b"/>
            <a:pathLst>
              <a:path w="1371" h="849">
                <a:moveTo>
                  <a:pt x="334" y="0"/>
                </a:moveTo>
                <a:cubicBezTo>
                  <a:pt x="199" y="16"/>
                  <a:pt x="234" y="10"/>
                  <a:pt x="150" y="150"/>
                </a:cubicBezTo>
                <a:cubicBezTo>
                  <a:pt x="129" y="184"/>
                  <a:pt x="83" y="250"/>
                  <a:pt x="83" y="250"/>
                </a:cubicBezTo>
                <a:cubicBezTo>
                  <a:pt x="64" y="310"/>
                  <a:pt x="26" y="353"/>
                  <a:pt x="0" y="409"/>
                </a:cubicBezTo>
                <a:lnTo>
                  <a:pt x="363" y="849"/>
                </a:lnTo>
                <a:lnTo>
                  <a:pt x="1371" y="705"/>
                </a:lnTo>
                <a:lnTo>
                  <a:pt x="1275" y="129"/>
                </a:lnTo>
                <a:lnTo>
                  <a:pt x="334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5" name="Freeform 35"/>
          <p:cNvSpPr>
            <a:spLocks/>
          </p:cNvSpPr>
          <p:nvPr/>
        </p:nvSpPr>
        <p:spPr bwMode="auto">
          <a:xfrm>
            <a:off x="4386263" y="3938588"/>
            <a:ext cx="1905000" cy="1371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192"/>
              </a:cxn>
              <a:cxn ang="0">
                <a:pos x="624" y="816"/>
              </a:cxn>
              <a:cxn ang="0">
                <a:pos x="864" y="96"/>
              </a:cxn>
              <a:cxn ang="0">
                <a:pos x="0" y="624"/>
              </a:cxn>
              <a:cxn ang="0">
                <a:pos x="480" y="48"/>
              </a:cxn>
              <a:cxn ang="0">
                <a:pos x="336" y="864"/>
              </a:cxn>
              <a:cxn ang="0">
                <a:pos x="1200" y="528"/>
              </a:cxn>
              <a:cxn ang="0">
                <a:pos x="960" y="96"/>
              </a:cxn>
              <a:cxn ang="0">
                <a:pos x="1008" y="768"/>
              </a:cxn>
              <a:cxn ang="0">
                <a:pos x="288" y="0"/>
              </a:cxn>
            </a:cxnLst>
            <a:rect l="0" t="0" r="r" b="b"/>
            <a:pathLst>
              <a:path w="1200" h="864">
                <a:moveTo>
                  <a:pt x="288" y="0"/>
                </a:moveTo>
                <a:lnTo>
                  <a:pt x="0" y="192"/>
                </a:lnTo>
                <a:lnTo>
                  <a:pt x="624" y="816"/>
                </a:lnTo>
                <a:lnTo>
                  <a:pt x="864" y="96"/>
                </a:lnTo>
                <a:lnTo>
                  <a:pt x="0" y="624"/>
                </a:lnTo>
                <a:lnTo>
                  <a:pt x="480" y="48"/>
                </a:lnTo>
                <a:lnTo>
                  <a:pt x="336" y="864"/>
                </a:lnTo>
                <a:lnTo>
                  <a:pt x="1200" y="528"/>
                </a:lnTo>
                <a:lnTo>
                  <a:pt x="960" y="96"/>
                </a:lnTo>
                <a:lnTo>
                  <a:pt x="1008" y="76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6" name="Freeform 36"/>
          <p:cNvSpPr>
            <a:spLocks/>
          </p:cNvSpPr>
          <p:nvPr/>
        </p:nvSpPr>
        <p:spPr bwMode="auto">
          <a:xfrm>
            <a:off x="381000" y="3352800"/>
            <a:ext cx="1524000" cy="1524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528" y="960"/>
              </a:cxn>
              <a:cxn ang="0">
                <a:pos x="960" y="720"/>
              </a:cxn>
              <a:cxn ang="0">
                <a:pos x="624" y="96"/>
              </a:cxn>
              <a:cxn ang="0">
                <a:pos x="384" y="0"/>
              </a:cxn>
            </a:cxnLst>
            <a:rect l="0" t="0" r="r" b="b"/>
            <a:pathLst>
              <a:path w="960" h="960">
                <a:moveTo>
                  <a:pt x="384" y="0"/>
                </a:moveTo>
                <a:lnTo>
                  <a:pt x="0" y="528"/>
                </a:lnTo>
                <a:lnTo>
                  <a:pt x="528" y="960"/>
                </a:lnTo>
                <a:lnTo>
                  <a:pt x="960" y="720"/>
                </a:lnTo>
                <a:lnTo>
                  <a:pt x="624" y="96"/>
                </a:lnTo>
                <a:lnTo>
                  <a:pt x="384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7" name="Freeform 37"/>
          <p:cNvSpPr>
            <a:spLocks/>
          </p:cNvSpPr>
          <p:nvPr/>
        </p:nvSpPr>
        <p:spPr bwMode="auto">
          <a:xfrm>
            <a:off x="609600" y="3352800"/>
            <a:ext cx="1143000" cy="1371600"/>
          </a:xfrm>
          <a:custGeom>
            <a:avLst/>
            <a:gdLst/>
            <a:ahLst/>
            <a:cxnLst>
              <a:cxn ang="0">
                <a:pos x="528" y="144"/>
              </a:cxn>
              <a:cxn ang="0">
                <a:pos x="48" y="240"/>
              </a:cxn>
              <a:cxn ang="0">
                <a:pos x="624" y="384"/>
              </a:cxn>
              <a:cxn ang="0">
                <a:pos x="0" y="624"/>
              </a:cxn>
              <a:cxn ang="0">
                <a:pos x="336" y="0"/>
              </a:cxn>
              <a:cxn ang="0">
                <a:pos x="240" y="864"/>
              </a:cxn>
              <a:cxn ang="0">
                <a:pos x="576" y="864"/>
              </a:cxn>
              <a:cxn ang="0">
                <a:pos x="720" y="576"/>
              </a:cxn>
              <a:cxn ang="0">
                <a:pos x="144" y="720"/>
              </a:cxn>
              <a:cxn ang="0">
                <a:pos x="480" y="432"/>
              </a:cxn>
              <a:cxn ang="0">
                <a:pos x="528" y="144"/>
              </a:cxn>
            </a:cxnLst>
            <a:rect l="0" t="0" r="r" b="b"/>
            <a:pathLst>
              <a:path w="720" h="864">
                <a:moveTo>
                  <a:pt x="528" y="144"/>
                </a:moveTo>
                <a:lnTo>
                  <a:pt x="48" y="240"/>
                </a:lnTo>
                <a:lnTo>
                  <a:pt x="624" y="384"/>
                </a:lnTo>
                <a:lnTo>
                  <a:pt x="0" y="624"/>
                </a:lnTo>
                <a:lnTo>
                  <a:pt x="336" y="0"/>
                </a:lnTo>
                <a:lnTo>
                  <a:pt x="240" y="864"/>
                </a:lnTo>
                <a:lnTo>
                  <a:pt x="576" y="864"/>
                </a:lnTo>
                <a:lnTo>
                  <a:pt x="720" y="576"/>
                </a:lnTo>
                <a:lnTo>
                  <a:pt x="144" y="720"/>
                </a:lnTo>
                <a:lnTo>
                  <a:pt x="480" y="432"/>
                </a:lnTo>
                <a:lnTo>
                  <a:pt x="528" y="144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139700" y="5638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139700" y="6019800"/>
            <a:ext cx="381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139700" y="6400800"/>
            <a:ext cx="3810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749300" y="548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762000" y="586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7620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5334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1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33528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2</a:t>
            </a: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7162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3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2286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4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20574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5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53340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6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7162800" y="518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7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14600" y="5257800"/>
            <a:ext cx="6629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…minerals have a well-defined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composition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Which simpler?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have a chemical composition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minerals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minerals have chemical compositions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answer will depend on how many minerals are involved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how many elements are in each mineral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2285</Words>
  <Application>Microsoft Office PowerPoint</Application>
  <PresentationFormat>On-screen Show (4:3)</PresentationFormat>
  <Paragraphs>426</Paragraphs>
  <Slides>65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purpose of the lecture</vt:lpstr>
      <vt:lpstr>Slide 4</vt:lpstr>
      <vt:lpstr>Slide 5</vt:lpstr>
      <vt:lpstr>another example  Atlantic Rock Dataset chemical composition for several thousand rocks </vt:lpstr>
      <vt:lpstr>Rocks are a mix of minerals, and …</vt:lpstr>
      <vt:lpstr>Slide 8</vt:lpstr>
      <vt:lpstr>answer will depend on how many minerals are involved  and how many elements are in each mineral</vt:lpstr>
      <vt:lpstr>representing mixing with matrices</vt:lpstr>
      <vt:lpstr>Slide 11</vt:lpstr>
      <vt:lpstr>Slide 12</vt:lpstr>
      <vt:lpstr>Slide 13</vt:lpstr>
      <vt:lpstr>summary  samples contain factors  factors contain elements</vt:lpstr>
      <vt:lpstr>an important issue  how many factors are needed to represent the samples?  need at most P=M but is P &lt; M ?</vt:lpstr>
      <vt:lpstr>simple example using ternary diagrams</vt:lpstr>
      <vt:lpstr>Slide 17</vt:lpstr>
      <vt:lpstr>Slide 18</vt:lpstr>
      <vt:lpstr>Slide 19</vt:lpstr>
      <vt:lpstr>Slide 20</vt:lpstr>
      <vt:lpstr>mathematically</vt:lpstr>
      <vt:lpstr> a method to determine  the minimum number of factors, P  and  one possible set of factors</vt:lpstr>
      <vt:lpstr>a digression, but an important one</vt:lpstr>
      <vt:lpstr>Slide 24</vt:lpstr>
      <vt:lpstr>if w is parallel to v then w = λ v where λ is a proportionality factor  the equation w = Mv  is then  λ v = Mv   or   (M - λ I)v=0 </vt:lpstr>
      <vt:lpstr>but if  (M - λ I)v=0  then it would seem that  v = (M - λ I)-10 = 0    which is not a very interesting solution </vt:lpstr>
      <vt:lpstr>to make an interesting solution you must choose λ so that   (M - λ I)-1    doesn’t exist  which is equivalent to choosing λ so that    det(M - λ I)=0 </vt:lpstr>
      <vt:lpstr>to make an interesting solution you must choose λ so that   (M - λ I)-1    doesn’t exist  which is equivalent to choosing λ so that    det(M - λ I)=0 </vt:lpstr>
      <vt:lpstr>in the 2×2 case …</vt:lpstr>
      <vt:lpstr>in the N×N case   det(M - λ I)=0   is an N-order polynomial equation and so has N solutions λ1,  λ 2 , … λ N   each corresponds to a different v v(1),   v(2), … v(N) </vt:lpstr>
      <vt:lpstr>in the N×N case   det(M - λ I)=0   is an N-order polynomial equation and so has N solutions λ1,  λ 2 , … λ N   each corresponds to a different v v(1),   v(2), … v(N) </vt:lpstr>
      <vt:lpstr>Slide 32</vt:lpstr>
      <vt:lpstr>Slide 33</vt:lpstr>
      <vt:lpstr>In the text its shown that if M is symmetric then  all λ’s are real  v’s are orthonormal   v(i)T v(j)  =   </vt:lpstr>
      <vt:lpstr>In the text its shown that if M is symmetric then  all λ’s are real  v’s are orthonormal   v(i)T v(j)  =   </vt:lpstr>
      <vt:lpstr>Slide 36</vt:lpstr>
      <vt:lpstr>now here’s what this has to do with factors</vt:lpstr>
      <vt:lpstr>suppose S is square and symmetric then   S = CF =  V Λ VT</vt:lpstr>
      <vt:lpstr>suppose S is square and symmetric then   S = CF =  V Λ VT</vt:lpstr>
      <vt:lpstr>suppose S is square and symmetric then   S = CF =  V Λ VT</vt:lpstr>
      <vt:lpstr>furthermore, suppose that only P eigvenvalues are nonzero</vt:lpstr>
      <vt:lpstr>we can reduce the number of factors from M to P   S = CF =  VP ΛP VPT</vt:lpstr>
      <vt:lpstr>unfortunately …  S  is usually neither square nor symmetric  so a patch in the methodology is needed  </vt:lpstr>
      <vt:lpstr>the trick …  STS  is an M×M square matrix</vt:lpstr>
      <vt:lpstr>suppose   STS  has eigenvalues ΛP and eigenvectors VP </vt:lpstr>
      <vt:lpstr>Slide 46</vt:lpstr>
      <vt:lpstr>Slide 47</vt:lpstr>
      <vt:lpstr>Slide 48</vt:lpstr>
      <vt:lpstr>Slide 49</vt:lpstr>
      <vt:lpstr>Slide 50</vt:lpstr>
      <vt:lpstr>Slide 51</vt:lpstr>
      <vt:lpstr>so</vt:lpstr>
      <vt:lpstr>so</vt:lpstr>
      <vt:lpstr>so</vt:lpstr>
      <vt:lpstr>the matrix of loadings, C. </vt:lpstr>
      <vt:lpstr>in MatLab</vt:lpstr>
      <vt:lpstr>Slide 57</vt:lpstr>
      <vt:lpstr>Slide 58</vt:lpstr>
      <vt:lpstr>factors of the Atlantic Rock dataset</vt:lpstr>
      <vt:lpstr>factor of the Atlantic Rock dataset</vt:lpstr>
      <vt:lpstr>factor of the Atlantic Rock dataset</vt:lpstr>
      <vt:lpstr>factor of the Atlantic Rock dataset</vt:lpstr>
      <vt:lpstr>Slide 63</vt:lpstr>
      <vt:lpstr>Slide 64</vt:lpstr>
      <vt:lpstr>Slide 65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Bill Menke</cp:lastModifiedBy>
  <cp:revision>73</cp:revision>
  <dcterms:created xsi:type="dcterms:W3CDTF">2011-06-08T22:04:27Z</dcterms:created>
  <dcterms:modified xsi:type="dcterms:W3CDTF">2013-01-01T15:24:19Z</dcterms:modified>
</cp:coreProperties>
</file>