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9" r:id="rId2"/>
    <p:sldId id="260" r:id="rId3"/>
    <p:sldId id="261" r:id="rId4"/>
    <p:sldId id="325" r:id="rId5"/>
    <p:sldId id="265" r:id="rId6"/>
    <p:sldId id="266" r:id="rId7"/>
    <p:sldId id="267" r:id="rId8"/>
    <p:sldId id="326" r:id="rId9"/>
    <p:sldId id="269" r:id="rId10"/>
    <p:sldId id="262" r:id="rId11"/>
    <p:sldId id="270" r:id="rId12"/>
    <p:sldId id="271" r:id="rId13"/>
    <p:sldId id="273" r:id="rId14"/>
    <p:sldId id="332" r:id="rId15"/>
    <p:sldId id="330" r:id="rId16"/>
    <p:sldId id="338" r:id="rId17"/>
    <p:sldId id="331" r:id="rId18"/>
    <p:sldId id="333" r:id="rId19"/>
    <p:sldId id="334" r:id="rId20"/>
    <p:sldId id="335" r:id="rId21"/>
    <p:sldId id="336" r:id="rId22"/>
    <p:sldId id="337" r:id="rId23"/>
    <p:sldId id="328" r:id="rId24"/>
    <p:sldId id="361" r:id="rId25"/>
    <p:sldId id="339" r:id="rId26"/>
    <p:sldId id="278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55" r:id="rId36"/>
    <p:sldId id="356" r:id="rId37"/>
    <p:sldId id="348" r:id="rId38"/>
    <p:sldId id="357" r:id="rId39"/>
    <p:sldId id="358" r:id="rId40"/>
    <p:sldId id="381" r:id="rId41"/>
    <p:sldId id="360" r:id="rId42"/>
    <p:sldId id="349" r:id="rId43"/>
    <p:sldId id="362" r:id="rId44"/>
    <p:sldId id="364" r:id="rId45"/>
    <p:sldId id="366" r:id="rId46"/>
    <p:sldId id="365" r:id="rId47"/>
    <p:sldId id="367" r:id="rId48"/>
    <p:sldId id="368" r:id="rId49"/>
    <p:sldId id="369" r:id="rId50"/>
    <p:sldId id="373" r:id="rId51"/>
    <p:sldId id="370" r:id="rId52"/>
    <p:sldId id="350" r:id="rId53"/>
    <p:sldId id="363" r:id="rId54"/>
    <p:sldId id="371" r:id="rId55"/>
    <p:sldId id="372" r:id="rId56"/>
    <p:sldId id="351" r:id="rId57"/>
    <p:sldId id="374" r:id="rId58"/>
    <p:sldId id="352" r:id="rId59"/>
    <p:sldId id="353" r:id="rId60"/>
    <p:sldId id="375" r:id="rId61"/>
    <p:sldId id="377" r:id="rId62"/>
    <p:sldId id="376" r:id="rId63"/>
    <p:sldId id="378" r:id="rId64"/>
    <p:sldId id="380" r:id="rId65"/>
    <p:sldId id="379" r:id="rId66"/>
    <p:sldId id="354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59" autoAdjust="0"/>
  </p:normalViewPr>
  <p:slideViewPr>
    <p:cSldViewPr>
      <p:cViewPr varScale="1">
        <p:scale>
          <a:sx n="70" d="100"/>
          <a:sy n="70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ABB6E-8084-45EB-A459-5A0A44341B42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EFECD-09E3-40DA-A418-CA04FDBB9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034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Today’s lecture finishes up</a:t>
            </a:r>
            <a:r>
              <a:rPr lang="en-US" baseline="0" dirty="0" smtClean="0"/>
              <a:t> factor analysis and related subjects/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each</a:t>
            </a:r>
            <a:r>
              <a:rPr lang="en-US" baseline="0" dirty="0" smtClean="0"/>
              <a:t> of the matrices carefully, as they will arise many times in the rest of the lecture.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Review each</a:t>
            </a:r>
            <a:r>
              <a:rPr lang="en-US" baseline="0" dirty="0" smtClean="0"/>
              <a:t> of the matrices carefully, as they will arise many times in the rest of the lecture.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Review each</a:t>
            </a:r>
            <a:r>
              <a:rPr lang="en-US" baseline="0" dirty="0" smtClean="0"/>
              <a:t> of the matrices carefully, as they will arise many times in the rest of the lecture.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</a:t>
            </a:r>
            <a:r>
              <a:rPr lang="en-US" baseline="0" dirty="0" smtClean="0"/>
              <a:t> with large corresponding singular values are the most important.</a:t>
            </a:r>
          </a:p>
          <a:p>
            <a:r>
              <a:rPr lang="en-US" baseline="0" dirty="0" smtClean="0"/>
              <a:t>Small ones can be ignored.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</a:t>
            </a:r>
            <a:r>
              <a:rPr lang="en-US" baseline="0" dirty="0" smtClean="0"/>
              <a:t> with large corresponding singular values are the most important.</a:t>
            </a:r>
          </a:p>
          <a:p>
            <a:r>
              <a:rPr lang="en-US" baseline="0" dirty="0" smtClean="0"/>
              <a:t>Small ones can be ignored.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</a:t>
            </a:r>
            <a:r>
              <a:rPr lang="en-US" baseline="0" dirty="0" smtClean="0"/>
              <a:t> with large corresponding singular values are the most important.</a:t>
            </a:r>
          </a:p>
          <a:p>
            <a:r>
              <a:rPr lang="en-US" baseline="0" dirty="0" smtClean="0"/>
              <a:t>Small ones can be ignored.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Singular Value Decomposition very easy in </a:t>
            </a:r>
            <a:r>
              <a:rPr lang="en-US" dirty="0" err="1" smtClean="0"/>
              <a:t>MatLab</a:t>
            </a:r>
            <a:r>
              <a:rPr lang="en-US" dirty="0" smtClean="0"/>
              <a:t>.  Just one function call,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svd</a:t>
            </a:r>
            <a:r>
              <a:rPr lang="en-US" baseline="0" dirty="0" smtClean="0"/>
              <a:t>().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that in the real world, because of observational noise, there is no clear-cut distinction between</a:t>
            </a:r>
          </a:p>
          <a:p>
            <a:r>
              <a:rPr lang="en-US" baseline="0" dirty="0" smtClean="0"/>
              <a:t>zero singular values and near-zero singular values.   The singular values just diminish in size to something</a:t>
            </a:r>
          </a:p>
          <a:p>
            <a:r>
              <a:rPr lang="en-US" baseline="0" dirty="0" smtClean="0"/>
              <a:t>small enough to be ignored.  But the exact cut-off is often pretty arbitrary.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that in the real world, because of observational noise, there is no clear-cut distinction between</a:t>
            </a:r>
          </a:p>
          <a:p>
            <a:r>
              <a:rPr lang="en-US" baseline="0" dirty="0" smtClean="0"/>
              <a:t>zero singular values and near-zero singular values.   The singular values just diminish in size to something</a:t>
            </a:r>
          </a:p>
          <a:p>
            <a:r>
              <a:rPr lang="en-US" baseline="0" dirty="0" smtClean="0"/>
              <a:t>small enough to be ignored.  But the exact cut-off is often pretty arbitrary.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graphical representation of the major modes of</a:t>
            </a:r>
            <a:r>
              <a:rPr lang="en-US" baseline="0" dirty="0" smtClean="0"/>
              <a:t> variability around the “typical sample”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D33F-FFCB-4FC7-87EF-795DADAF300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“L-shaped” pattern of variability accounts for a very large percentage of the overall variability</a:t>
            </a:r>
          </a:p>
          <a:p>
            <a:r>
              <a:rPr lang="en-US" baseline="0" dirty="0" smtClean="0"/>
              <a:t>of compositions within the Atlantic Rock dataset.</a:t>
            </a:r>
          </a:p>
          <a:p>
            <a:r>
              <a:rPr lang="en-US" baseline="0" dirty="0" smtClean="0"/>
              <a:t>You might consider running the script that generates this 3D plot, and rotate it during class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that prior information plays an important role in choosing “good”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point here is that each mineral contains just a few chemical elements.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we starting to quantify the degree to which a factor contains just a few elements.</a:t>
            </a:r>
          </a:p>
          <a:p>
            <a:r>
              <a:rPr lang="en-US" baseline="0" dirty="0" smtClean="0"/>
              <a:t>“Spiky” is taken as more-or-less synonymous with “containing mostly just a few elements”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</a:t>
            </a:r>
            <a:r>
              <a:rPr lang="en-US" baseline="0" dirty="0" smtClean="0"/>
              <a:t> might ask the class to contribute some ideas.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E.g.</a:t>
            </a:r>
            <a:r>
              <a:rPr lang="en-US" baseline="0" dirty="0" smtClean="0"/>
              <a:t> The variance of [1, 1, 1, 1, 1] is zero.  The variance of [1, 0, 0, 0, 0] is greater than zero.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variance of f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2</a:t>
            </a:r>
            <a:r>
              <a:rPr lang="en-US" baseline="0" dirty="0" smtClean="0"/>
              <a:t>, not </a:t>
            </a:r>
            <a:r>
              <a:rPr lang="en-US" baseline="0" dirty="0" err="1" smtClean="0"/>
              <a:t>f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underlying</a:t>
            </a:r>
            <a:r>
              <a:rPr lang="en-US" baseline="0" dirty="0" smtClean="0"/>
              <a:t> notion is that the signs of components of the factor are less important than</a:t>
            </a:r>
          </a:p>
          <a:p>
            <a:r>
              <a:rPr lang="en-US" baseline="0" dirty="0" smtClean="0"/>
              <a:t>the absolute size.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(top)</a:t>
            </a:r>
            <a:r>
              <a:rPr lang="en-US" baseline="0" dirty="0" smtClean="0"/>
              <a:t> only three elements in this factor</a:t>
            </a:r>
          </a:p>
          <a:p>
            <a:r>
              <a:rPr lang="en-US" baseline="0" dirty="0" smtClean="0"/>
              <a:t>(bottom)  6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(top) six</a:t>
            </a:r>
            <a:r>
              <a:rPr lang="en-US" baseline="0" dirty="0" smtClean="0"/>
              <a:t> elements of equal size, a positive</a:t>
            </a:r>
          </a:p>
          <a:p>
            <a:r>
              <a:rPr lang="en-US" baseline="0" dirty="0" smtClean="0"/>
              <a:t>(bottom) six elements of equal size, but alternating size</a:t>
            </a:r>
          </a:p>
          <a:p>
            <a:r>
              <a:rPr lang="en-US" baseline="0" dirty="0" smtClean="0"/>
              <a:t>have the same spikiness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key idea here is</a:t>
            </a:r>
            <a:r>
              <a:rPr lang="en-US" baseline="0" dirty="0" smtClean="0"/>
              <a:t> that the patterns are drawn from the data itself, not imposed upon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the P factors are being mixed together with</a:t>
            </a:r>
            <a:r>
              <a:rPr lang="en-US" baseline="0" dirty="0" smtClean="0"/>
              <a:t> each other, and not with the M-P factors</a:t>
            </a:r>
          </a:p>
          <a:p>
            <a:r>
              <a:rPr lang="en-US" baseline="0" dirty="0" smtClean="0"/>
              <a:t>with zero </a:t>
            </a:r>
            <a:r>
              <a:rPr lang="en-US" baseline="0" dirty="0" err="1" smtClean="0"/>
              <a:t>eigenvalues</a:t>
            </a:r>
            <a:r>
              <a:rPr lang="en-US" baseline="0" dirty="0" smtClean="0"/>
              <a:t>, the value of P </a:t>
            </a:r>
            <a:r>
              <a:rPr lang="en-US" baseline="0" dirty="0" err="1" smtClean="0"/>
              <a:t>doen’t</a:t>
            </a:r>
            <a:r>
              <a:rPr lang="en-US" baseline="0" dirty="0" smtClean="0"/>
              <a:t>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factors,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A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f</a:t>
            </a:r>
            <a:r>
              <a:rPr lang="en-US" baseline="-25000" dirty="0" err="1" smtClean="0"/>
              <a:t>B</a:t>
            </a:r>
            <a:r>
              <a:rPr lang="en-US" baseline="0" dirty="0" smtClean="0"/>
              <a:t>, are rotated in their plane by a angle </a:t>
            </a:r>
            <a:r>
              <a:rPr lang="el-GR" baseline="0" dirty="0" smtClean="0">
                <a:latin typeface="Cambria Math"/>
                <a:ea typeface="Cambria Math"/>
              </a:rPr>
              <a:t>θ</a:t>
            </a:r>
            <a:endParaRPr lang="en-US" baseline="0" dirty="0" smtClean="0">
              <a:latin typeface="Cambria Math"/>
              <a:ea typeface="Cambria Math"/>
            </a:endParaRPr>
          </a:p>
          <a:p>
            <a:r>
              <a:rPr lang="en-US" baseline="0" dirty="0" smtClean="0">
                <a:latin typeface="Cambria Math"/>
                <a:ea typeface="Cambria Math"/>
              </a:rPr>
              <a:t>The angle </a:t>
            </a:r>
            <a:r>
              <a:rPr lang="el-GR" baseline="0" dirty="0" smtClean="0">
                <a:latin typeface="Cambria Math"/>
                <a:ea typeface="Cambria Math"/>
              </a:rPr>
              <a:t>θ</a:t>
            </a:r>
            <a:r>
              <a:rPr lang="en-US" baseline="0" dirty="0" smtClean="0">
                <a:latin typeface="Cambria Math"/>
                <a:ea typeface="Cambria Math"/>
              </a:rPr>
              <a:t> is chosen to maximize the spikiness of the two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en-US" baseline="0" dirty="0" smtClean="0"/>
              <a:t> is a rotation matrix that rotates only in the plane of factors A and B (3 and 5, as sown above).</a:t>
            </a:r>
          </a:p>
          <a:p>
            <a:r>
              <a:rPr lang="en-US" baseline="0" dirty="0" smtClean="0"/>
              <a:t>M obeys M</a:t>
            </a:r>
            <a:r>
              <a:rPr lang="en-US" baseline="30000" dirty="0" smtClean="0"/>
              <a:t>-1</a:t>
            </a:r>
            <a:r>
              <a:rPr lang="en-US" baseline="0" dirty="0" smtClean="0"/>
              <a:t> = M</a:t>
            </a:r>
            <a:r>
              <a:rPr lang="en-US" baseline="30000" dirty="0" smtClean="0"/>
              <a:t>T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overall rotation matrix</a:t>
            </a:r>
            <a:r>
              <a:rPr lang="en-US" baseline="0" dirty="0" smtClean="0"/>
              <a:t> is just the product of the individual ones.</a:t>
            </a:r>
          </a:p>
          <a:p>
            <a:r>
              <a:rPr lang="en-US" baseline="0" dirty="0" smtClean="0"/>
              <a:t>It needs to be ‘accumulated’ during the iterations.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lphaUcParenR"/>
            </a:pPr>
            <a:r>
              <a:rPr lang="en-US" dirty="0" err="1" smtClean="0"/>
              <a:t>svd</a:t>
            </a:r>
            <a:r>
              <a:rPr lang="en-US" dirty="0" smtClean="0"/>
              <a:t> factors;</a:t>
            </a:r>
            <a:r>
              <a:rPr lang="en-US" baseline="0" dirty="0" smtClean="0"/>
              <a:t>  B) </a:t>
            </a:r>
            <a:r>
              <a:rPr lang="en-US" baseline="0" dirty="0" err="1" smtClean="0"/>
              <a:t>varimax</a:t>
            </a:r>
            <a:r>
              <a:rPr lang="en-US" baseline="0" dirty="0" smtClean="0"/>
              <a:t> factors.  Note that the latter has few large (black) values.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D33F-FFCB-4FC7-87EF-795DADAF300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an important extension of factor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Ordering</a:t>
            </a:r>
            <a:r>
              <a:rPr lang="en-US" baseline="0" dirty="0" smtClean="0"/>
              <a:t> by time is common, but many other types of ordering are useful.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Ordering</a:t>
            </a:r>
            <a:r>
              <a:rPr lang="en-US" baseline="0" dirty="0" smtClean="0"/>
              <a:t> by distance is common, but many other types of ordering are useful.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 surface temperature for each month of the year.</a:t>
            </a:r>
          </a:p>
          <a:p>
            <a:r>
              <a:rPr lang="en-US" dirty="0" smtClean="0"/>
              <a:t>The complete</a:t>
            </a:r>
            <a:r>
              <a:rPr lang="en-US" baseline="0" dirty="0" smtClean="0"/>
              <a:t> dataset is longer than shown here,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January 1970 to March 2003,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or 399 months of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Arrangement</a:t>
            </a:r>
            <a:r>
              <a:rPr lang="en-US" baseline="0" dirty="0" smtClean="0"/>
              <a:t> of the sample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longish review.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EOF 1 is the most important pattern.  It has a wide cool band</a:t>
            </a:r>
            <a:r>
              <a:rPr lang="en-US" baseline="0" dirty="0" smtClean="0"/>
              <a:t> running E-W across the equator.</a:t>
            </a:r>
          </a:p>
          <a:p>
            <a:r>
              <a:rPr lang="en-US" baseline="0" dirty="0" smtClean="0"/>
              <a:t>EOF 2 it the second most important.  It has a thin hot band running E-W across the equator.</a:t>
            </a:r>
          </a:p>
          <a:p>
            <a:r>
              <a:rPr lang="en-US" baseline="0" dirty="0" smtClean="0"/>
              <a:t>The EOFs become progressively more and more complicated in spatial pattern.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Amplitude time series,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the First 12 EOF’s of the CAC sea surface temperature dataset for the time period January 1970 to March 2003.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i="0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0" baseline="0" dirty="0" smtClean="0">
                <a:latin typeface="Times New Roman" pitchFamily="18" charset="0"/>
                <a:cs typeface="Times New Roman" pitchFamily="18" charset="0"/>
              </a:rPr>
              <a:t>which give the time-varying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amplitude of the first EOF.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It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varies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with periods of a few years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Flash back to the EOF plot and point out that the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first EOF is a wide cool band across the equator.</a:t>
            </a:r>
          </a:p>
          <a:p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This is a La Nina pattern, so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i="0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sz="1200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functions like a La Nina index. large during La Nina, small during El Nino.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i="0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0" baseline="0" dirty="0" smtClean="0">
                <a:latin typeface="Times New Roman" pitchFamily="18" charset="0"/>
                <a:cs typeface="Times New Roman" pitchFamily="18" charset="0"/>
              </a:rPr>
              <a:t>which give the time-varying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amplitude of the first EOF.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It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varies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with periods of a few years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Flash back to the EOF plot and point out that the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first EOF is a wide cool band across the equator.</a:t>
            </a:r>
          </a:p>
          <a:p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This is a La Nina pattern, so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i="0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sz="1200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functions like a La Nina index. large during La Nina, small during El Nino.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0" baseline="0" dirty="0" smtClean="0">
                <a:latin typeface="Times New Roman" pitchFamily="18" charset="0"/>
                <a:cs typeface="Times New Roman" pitchFamily="18" charset="0"/>
              </a:rPr>
              <a:t>which give the time-varying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amplitude of the 8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EOF,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seems to have annual variability.</a:t>
            </a:r>
          </a:p>
          <a:p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Flash back to look at EOF 8.</a:t>
            </a:r>
          </a:p>
          <a:p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It is large in the northeast, small in the southwest, intermediate (near zero) elsewhere.</a:t>
            </a:r>
          </a:p>
          <a:p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pattern flips in sign every 6 months, reflecting the change from northern-summer to northern-winter.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0" baseline="0" dirty="0" smtClean="0">
                <a:latin typeface="Times New Roman" pitchFamily="18" charset="0"/>
                <a:cs typeface="Times New Roman" pitchFamily="18" charset="0"/>
              </a:rPr>
              <a:t>which give the time-varying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amplitude of the 8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EOF,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seems to have annual variability.</a:t>
            </a:r>
          </a:p>
          <a:p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Flash back to look at EOF 8.</a:t>
            </a:r>
          </a:p>
          <a:p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It is large in the northeast, small in the southwest, intermediate (near zero) elsewhere.</a:t>
            </a:r>
          </a:p>
          <a:p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pattern flips in sign every 6 months, reflecting the change from northern-summer to northern-winter.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few EOFs</a:t>
            </a:r>
            <a:r>
              <a:rPr lang="en-US" baseline="0" dirty="0" smtClean="0"/>
              <a:t> capture most of the variability of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</a:t>
            </a:r>
            <a:r>
              <a:rPr lang="en-US" baseline="0" dirty="0" smtClean="0"/>
              <a:t> of observational noise, the singular values rarely fall into two distinct groups, one</a:t>
            </a:r>
          </a:p>
          <a:p>
            <a:r>
              <a:rPr lang="en-US" baseline="0" dirty="0" smtClean="0"/>
              <a:t>non-zero and the other zero.  More common is the case where their size diminishes smoothly</a:t>
            </a:r>
          </a:p>
          <a:p>
            <a:r>
              <a:rPr lang="en-US" baseline="0" dirty="0" smtClean="0"/>
              <a:t>with index,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, so that one has to make a decision on which ones to include; that is, how accurate</a:t>
            </a:r>
          </a:p>
          <a:p>
            <a:r>
              <a:rPr lang="en-US" baseline="0" dirty="0" smtClean="0"/>
              <a:t>the approximation S</a:t>
            </a:r>
            <a:r>
              <a:rPr lang="en-US" baseline="0" dirty="0" smtClean="0">
                <a:latin typeface="Cambria Math"/>
                <a:ea typeface="Cambria Math"/>
              </a:rPr>
              <a:t>≈</a:t>
            </a:r>
            <a:r>
              <a:rPr lang="en-US" baseline="0" dirty="0" smtClean="0"/>
              <a:t>CF ought to 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</a:t>
            </a:r>
            <a:r>
              <a:rPr lang="en-US" baseline="0" dirty="0" smtClean="0"/>
              <a:t> should flash back to the slide showing the first 12 EOF’s.</a:t>
            </a:r>
          </a:p>
          <a:p>
            <a:r>
              <a:rPr lang="en-US" baseline="0" dirty="0" smtClean="0"/>
              <a:t>Ask the class to describe what is accurate about the approximation, and what is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</a:t>
            </a:r>
            <a:r>
              <a:rPr lang="en-US" baseline="0" dirty="0" smtClean="0"/>
              <a:t> that in chapter 2 we made scatter plots of pairs of chemical elements from this dataset.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rock is an aggregate of minerals.  A mineral is a crystalline</a:t>
            </a:r>
            <a:r>
              <a:rPr lang="en-US" baseline="0" dirty="0" smtClean="0"/>
              <a:t> substance with a distinct composition.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specific case of rocks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this is the</a:t>
            </a:r>
            <a:r>
              <a:rPr lang="en-US" baseline="0" dirty="0" smtClean="0"/>
              <a:t> terminology that we will use for the generic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idea was introduced in Chapter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ED11-FE75-4B22-B41D-E6EAA17BCC3E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914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Environmental Data Analysis with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8956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Lecture 16: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Orthogonal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287" t="27174" r="6824" b="54348"/>
          <a:stretch>
            <a:fillRect/>
          </a:stretch>
        </p:blipFill>
        <p:spPr bwMode="auto">
          <a:xfrm>
            <a:off x="609600" y="3124200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762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sample matrix, </a:t>
            </a:r>
            <a:r>
              <a:rPr lang="en-US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</a:p>
          <a:p>
            <a:pPr algn="ctr"/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samples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by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M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elements</a:t>
            </a:r>
          </a:p>
          <a:p>
            <a:pPr algn="ctr"/>
            <a:endParaRPr lang="en-US" sz="280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sediment samples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rock samples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25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element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used in the abstract sense and may not refer to actual chemical elements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524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factor matrix, </a:t>
            </a:r>
            <a:r>
              <a:rPr lang="en-US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</a:p>
          <a:p>
            <a:pPr algn="ctr"/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factors by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M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elements</a:t>
            </a:r>
          </a:p>
          <a:p>
            <a:pPr algn="ctr"/>
            <a:endParaRPr lang="en-US" sz="280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sediment sources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minerals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960" y="525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 that there are P factors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simplification if P&lt;M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640" t="18682" r="9008" b="61538"/>
          <a:stretch>
            <a:fillRect/>
          </a:stretch>
        </p:blipFill>
        <p:spPr bwMode="auto">
          <a:xfrm>
            <a:off x="0" y="3200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57200"/>
            <a:ext cx="7924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loading matrix, </a:t>
            </a:r>
            <a:r>
              <a:rPr lang="en-US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</a:p>
          <a:p>
            <a:pPr algn="ctr"/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samples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by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P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factors</a:t>
            </a:r>
          </a:p>
          <a:p>
            <a:pPr algn="ctr"/>
            <a:endParaRPr lang="en-US" sz="280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specifies the mix of factors for each sample</a:t>
            </a:r>
          </a:p>
          <a:p>
            <a:pPr algn="ctr"/>
            <a:endParaRPr lang="en-US" sz="280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368" t="35165" r="12648" b="45055"/>
          <a:stretch>
            <a:fillRect/>
          </a:stretch>
        </p:blipFill>
        <p:spPr bwMode="auto">
          <a:xfrm>
            <a:off x="76200" y="3962400"/>
            <a:ext cx="891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4419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key question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many factors are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needed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represent the samples?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and what are these factors?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singular value decomposition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methodology for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answer these questions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7279" t="65574" r="54010" b="21311"/>
          <a:stretch>
            <a:fillRect/>
          </a:stretch>
        </p:blipFill>
        <p:spPr bwMode="auto">
          <a:xfrm>
            <a:off x="1356298" y="1981200"/>
            <a:ext cx="641610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7279" t="65574" r="54010" b="21311"/>
          <a:stretch>
            <a:fillRect/>
          </a:stretch>
        </p:blipFill>
        <p:spPr bwMode="auto">
          <a:xfrm>
            <a:off x="1342572" y="1981200"/>
            <a:ext cx="641610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5486400" y="3048000"/>
            <a:ext cx="381000" cy="22860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0127549">
            <a:off x="5474112" y="905126"/>
            <a:ext cx="838200" cy="15240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38400" y="228600"/>
            <a:ext cx="6019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matrix of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 mutually-perpendicular vectors, each of length M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962400" y="4572000"/>
            <a:ext cx="45720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diagonal matrix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l-GR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of P singular values</a:t>
            </a:r>
          </a:p>
        </p:txBody>
      </p:sp>
      <p:sp>
        <p:nvSpPr>
          <p:cNvPr id="12" name="Freeform 11"/>
          <p:cNvSpPr/>
          <p:nvPr/>
        </p:nvSpPr>
        <p:spPr>
          <a:xfrm rot="4709353">
            <a:off x="3383007" y="2924929"/>
            <a:ext cx="838200" cy="15240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66800" y="4267200"/>
            <a:ext cx="25146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matrix of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 mutually-perpendicular vectors, each of length 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 rot="10127549" flipH="1">
            <a:off x="1677958" y="1549641"/>
            <a:ext cx="345678" cy="834057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62000" y="1143000"/>
            <a:ext cx="457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sample matrix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7279" t="65574" r="54010" b="21311"/>
          <a:stretch>
            <a:fillRect/>
          </a:stretch>
        </p:blipFill>
        <p:spPr bwMode="auto">
          <a:xfrm>
            <a:off x="1342572" y="1981200"/>
            <a:ext cx="641610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4572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matrix of loadings, </a:t>
            </a:r>
            <a:r>
              <a:rPr lang="en-US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486400" y="3048000"/>
            <a:ext cx="838200" cy="15240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0127549">
            <a:off x="5474112" y="905126"/>
            <a:ext cx="838200" cy="15240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895600" y="228600"/>
            <a:ext cx="457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matrix of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factors,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4800600" y="2667000"/>
            <a:ext cx="381000" cy="12954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5053032">
            <a:off x="4557753" y="3498844"/>
            <a:ext cx="300368" cy="667519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67200" y="4572000"/>
            <a:ext cx="45720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since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depends 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kumimoji="0" lang="el-GR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samples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contains more of the factors with large singular values than of the factors with the small singular values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358" t="30305" r="27572" b="56044"/>
          <a:stretch>
            <a:fillRect/>
          </a:stretch>
        </p:blipFill>
        <p:spPr bwMode="auto">
          <a:xfrm>
            <a:off x="0" y="27432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52400" y="1524000"/>
            <a:ext cx="8686800" cy="4495800"/>
            <a:chOff x="1447800" y="2133600"/>
            <a:chExt cx="5334000" cy="2286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2181225"/>
              <a:ext cx="5334000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 rot="16200000">
              <a:off x="1028700" y="27813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41910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950878" y="3058660"/>
              <a:ext cx="1371600" cy="28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singular values, </a:t>
              </a:r>
              <a:r>
                <a:rPr lang="en-US" sz="2400" dirty="0" err="1" smtClean="0"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4072467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763" y="3993444"/>
              <a:ext cx="990600" cy="23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index, </a:t>
              </a:r>
              <a:r>
                <a:rPr lang="en-US" sz="24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52800" y="2133600"/>
              <a:ext cx="152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57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plot of M singular values, sorted by size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52400" y="1524000"/>
            <a:ext cx="8686800" cy="4495800"/>
            <a:chOff x="1447800" y="2133600"/>
            <a:chExt cx="5334000" cy="2286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2181225"/>
              <a:ext cx="5334000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 rot="16200000">
              <a:off x="1028700" y="27813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41910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950878" y="3058660"/>
              <a:ext cx="1371600" cy="28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singular values, </a:t>
              </a:r>
              <a:r>
                <a:rPr lang="en-US" sz="2400" dirty="0" err="1" smtClean="0"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4072467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763" y="3993444"/>
              <a:ext cx="990600" cy="23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index, </a:t>
              </a:r>
              <a:r>
                <a:rPr lang="en-US" sz="24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52800" y="2133600"/>
              <a:ext cx="152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57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6781800" y="4724400"/>
            <a:ext cx="381000" cy="19050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81600" y="5943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discard, since close to zero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57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use it to discard near-zero singular values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spcBef>
                <a:spcPts val="100"/>
              </a:spcBef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Using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02		Looking At Data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03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Probability and Measurement Error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04		Multivariate Distributions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05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Linear Models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06		The Principle of Least Squares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07		Prior Information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08		Solving Generalized Least Squares Problems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09		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10		Complex 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11		Lessons Learned from the Fourier Transform</a:t>
            </a:r>
          </a:p>
          <a:p>
            <a:pPr>
              <a:spcBef>
                <a:spcPts val="100"/>
              </a:spcBef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12		Power Spectral Density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13		Filter Theory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14		Applications of Filters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15		Factor Analysis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Lecture 16		Orthogonal functions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17		Covariance and Autocorrelation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18		Cross-correlation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19		Smoothing, Correlation and Spectra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20		Coherence; Tapering and Spectral Analysis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21		Interpolation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22 		Hypothesis testing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Lecture 23 		Hypothesis Testing continued; F-Tests</a:t>
            </a:r>
            <a:br>
              <a:rPr lang="en-US" sz="1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Lecture 24 		Confidence Limits of Spectra, Bootstraps</a:t>
            </a:r>
          </a:p>
          <a:p>
            <a:pPr>
              <a:spcBef>
                <a:spcPts val="100"/>
              </a:spcBef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"/>
              </a:spcBef>
              <a:buFontTx/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SYLLABUS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52400" y="1524000"/>
            <a:ext cx="8686800" cy="4495800"/>
            <a:chOff x="1447800" y="2133600"/>
            <a:chExt cx="5334000" cy="2286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2181225"/>
              <a:ext cx="5334000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 rot="16200000">
              <a:off x="1028700" y="27813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41910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950878" y="3058660"/>
              <a:ext cx="1371600" cy="28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singular values, </a:t>
              </a:r>
              <a:r>
                <a:rPr lang="en-US" sz="2400" dirty="0" err="1" smtClean="0"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4072467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763" y="3993444"/>
              <a:ext cx="990600" cy="23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index, </a:t>
              </a:r>
              <a:r>
                <a:rPr lang="en-US" sz="24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52800" y="2133600"/>
              <a:ext cx="152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57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to determine the number P of factors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309723" y="3854563"/>
            <a:ext cx="16002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00600" y="2590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P=5</a:t>
            </a:r>
            <a:endParaRPr lang="en-US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/>
          <p:nvPr/>
        </p:nvGrpSpPr>
        <p:grpSpPr>
          <a:xfrm>
            <a:off x="1828800" y="457200"/>
            <a:ext cx="5867400" cy="5884831"/>
            <a:chOff x="1943064" y="1780401"/>
            <a:chExt cx="2451891" cy="273215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354" t="23680" r="57674" b="28812"/>
            <a:stretch>
              <a:fillRect/>
            </a:stretch>
          </p:blipFill>
          <p:spPr bwMode="auto">
            <a:xfrm>
              <a:off x="2514600" y="1981200"/>
              <a:ext cx="1295400" cy="2244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Box 31"/>
            <p:cNvSpPr txBox="1"/>
            <p:nvPr/>
          </p:nvSpPr>
          <p:spPr>
            <a:xfrm>
              <a:off x="1943064" y="1780401"/>
              <a:ext cx="2451891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graphical representation of factors 2 through 5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79442" y="4298214"/>
              <a:ext cx="533400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65042" y="4298214"/>
              <a:ext cx="533400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69842" y="4298214"/>
              <a:ext cx="533400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99326" y="4298214"/>
              <a:ext cx="533400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43064" y="2109791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SiO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43064" y="2362200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TiO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43064" y="2647950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43064" y="2914659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FeO</a:t>
              </a:r>
              <a:r>
                <a:rPr lang="en-US" sz="2400" baseline="-25000" dirty="0" err="1" smtClean="0">
                  <a:latin typeface="Times New Roman" pitchFamily="18" charset="0"/>
                  <a:cs typeface="Times New Roman" pitchFamily="18" charset="0"/>
                </a:rPr>
                <a:t>total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43064" y="3194861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MgO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43064" y="3466326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CaO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43064" y="3724275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43064" y="3994962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Atlantic Rock Dataset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676400" y="1143000"/>
            <a:ext cx="5943600" cy="5105400"/>
            <a:chOff x="1600200" y="1752600"/>
            <a:chExt cx="4210050" cy="3429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1752600"/>
              <a:ext cx="4210050" cy="340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 rot="16200000">
              <a:off x="1028700" y="28575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19600" y="4724400"/>
              <a:ext cx="990600" cy="310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i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49530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4600" y="48006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7423" y="4594578"/>
              <a:ext cx="990600" cy="310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i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76400" y="3124200"/>
              <a:ext cx="990600" cy="310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i="1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457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factor loadings C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through C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plotted in 3D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63963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factors 2 through 4 capture most of the variability of the rocks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3352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 of review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3352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1: Creating Spiky Factors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we find “better” factors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those returned by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mathematically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CF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 F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any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×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matrix with an inverse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must rely on prior information to choose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possible type of prior information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factors should contain mainly just a few elements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 of minerals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1524000"/>
          <a:ext cx="60960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Mineral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Composition</a:t>
                      </a: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Quartz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SiO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Rutile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TiO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Anorthite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CaAl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Si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O</a:t>
                      </a:r>
                      <a:r>
                        <a:rPr lang="en-US" sz="2400" baseline="-25000" dirty="0" smtClean="0"/>
                        <a:t>8</a:t>
                      </a:r>
                    </a:p>
                    <a:p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Fosterite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Mg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SiO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9737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spiky factors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factors containing mostly just a few elements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purpose of the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3276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further develop Factor Analysis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introduce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Empirical Orthogonal Functions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9737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to quantify spikiness?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variance as a measure of spikiness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060" t="55560" r="26193" b="27604"/>
          <a:stretch>
            <a:fillRect/>
          </a:stretch>
        </p:blipFill>
        <p:spPr bwMode="auto">
          <a:xfrm>
            <a:off x="1143000" y="3048000"/>
            <a:ext cx="68808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modification for factor analysis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5132" t="45055" r="16288" b="35165"/>
          <a:stretch>
            <a:fillRect/>
          </a:stretch>
        </p:blipFill>
        <p:spPr bwMode="auto">
          <a:xfrm>
            <a:off x="990600" y="2667000"/>
            <a:ext cx="673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modification for factor analysis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5132" t="45055" r="16288" b="35165"/>
          <a:stretch>
            <a:fillRect/>
          </a:stretch>
        </p:blipFill>
        <p:spPr bwMode="auto">
          <a:xfrm>
            <a:off x="990600" y="2667000"/>
            <a:ext cx="673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648200" y="35052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77000" y="35052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569581" y="3973286"/>
            <a:ext cx="2517020" cy="1970314"/>
          </a:xfrm>
          <a:custGeom>
            <a:avLst/>
            <a:gdLst>
              <a:gd name="connsiteX0" fmla="*/ 205619 w 1889276"/>
              <a:gd name="connsiteY0" fmla="*/ 0 h 2046514"/>
              <a:gd name="connsiteX1" fmla="*/ 74990 w 1889276"/>
              <a:gd name="connsiteY1" fmla="*/ 841828 h 2046514"/>
              <a:gd name="connsiteX2" fmla="*/ 655562 w 1889276"/>
              <a:gd name="connsiteY2" fmla="*/ 885371 h 2046514"/>
              <a:gd name="connsiteX3" fmla="*/ 1889276 w 1889276"/>
              <a:gd name="connsiteY3" fmla="*/ 2046514 h 204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9276" h="2046514">
                <a:moveTo>
                  <a:pt x="205619" y="0"/>
                </a:moveTo>
                <a:cubicBezTo>
                  <a:pt x="102809" y="347133"/>
                  <a:pt x="0" y="694266"/>
                  <a:pt x="74990" y="841828"/>
                </a:cubicBezTo>
                <a:cubicBezTo>
                  <a:pt x="149980" y="989390"/>
                  <a:pt x="353181" y="684590"/>
                  <a:pt x="655562" y="885371"/>
                </a:cubicBezTo>
                <a:cubicBezTo>
                  <a:pt x="957943" y="1086152"/>
                  <a:pt x="1423609" y="1566333"/>
                  <a:pt x="1889276" y="2046514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553200" y="3962400"/>
            <a:ext cx="685800" cy="1981200"/>
          </a:xfrm>
          <a:custGeom>
            <a:avLst/>
            <a:gdLst>
              <a:gd name="connsiteX0" fmla="*/ 205619 w 1889276"/>
              <a:gd name="connsiteY0" fmla="*/ 0 h 2046514"/>
              <a:gd name="connsiteX1" fmla="*/ 74990 w 1889276"/>
              <a:gd name="connsiteY1" fmla="*/ 841828 h 2046514"/>
              <a:gd name="connsiteX2" fmla="*/ 655562 w 1889276"/>
              <a:gd name="connsiteY2" fmla="*/ 885371 h 2046514"/>
              <a:gd name="connsiteX3" fmla="*/ 1889276 w 1889276"/>
              <a:gd name="connsiteY3" fmla="*/ 2046514 h 204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9276" h="2046514">
                <a:moveTo>
                  <a:pt x="205619" y="0"/>
                </a:moveTo>
                <a:cubicBezTo>
                  <a:pt x="102809" y="347133"/>
                  <a:pt x="0" y="694266"/>
                  <a:pt x="74990" y="841828"/>
                </a:cubicBezTo>
                <a:cubicBezTo>
                  <a:pt x="149980" y="989390"/>
                  <a:pt x="353181" y="684590"/>
                  <a:pt x="655562" y="885371"/>
                </a:cubicBezTo>
                <a:cubicBezTo>
                  <a:pt x="957943" y="1086152"/>
                  <a:pt x="1423609" y="1566333"/>
                  <a:pt x="1889276" y="2046514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0" y="5867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depends on the square, so positive and negative values are treated the same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181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[1, 0, 1, 0, 1, 0]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much spikier than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[1, 1, 1, 1, 1, 1]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181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=[1, 1, 1, 1, 1, 1]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just as spiky as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[1, -1, 1, -1, -1, 1]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varimax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procedure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spiky factors without changing P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start with P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factors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rotate pairs of them in their plane by angle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maximize the overall spikiness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33400" y="914400"/>
            <a:ext cx="7754815" cy="4114800"/>
            <a:chOff x="1524000" y="2190571"/>
            <a:chExt cx="3733800" cy="1981200"/>
          </a:xfrm>
        </p:grpSpPr>
        <p:grpSp>
          <p:nvGrpSpPr>
            <p:cNvPr id="2" name="Group 14"/>
            <p:cNvGrpSpPr>
              <a:grpSpLocks/>
            </p:cNvGrpSpPr>
            <p:nvPr/>
          </p:nvGrpSpPr>
          <p:grpSpPr bwMode="auto">
            <a:xfrm rot="-2657873">
              <a:off x="2590800" y="2228671"/>
              <a:ext cx="1981200" cy="1828800"/>
              <a:chOff x="1872" y="1920"/>
              <a:chExt cx="1248" cy="1152"/>
            </a:xfrm>
          </p:grpSpPr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>
                <a:off x="1872" y="1920"/>
                <a:ext cx="0" cy="11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 flipH="1">
                <a:off x="1872" y="3072"/>
                <a:ext cx="12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sz="3600"/>
              </a:p>
            </p:txBody>
          </p:sp>
        </p:grpSp>
        <p:grpSp>
          <p:nvGrpSpPr>
            <p:cNvPr id="3" name="Group 15"/>
            <p:cNvGrpSpPr>
              <a:grpSpLocks/>
            </p:cNvGrpSpPr>
            <p:nvPr/>
          </p:nvGrpSpPr>
          <p:grpSpPr bwMode="auto">
            <a:xfrm rot="-3872712">
              <a:off x="2120900" y="2266771"/>
              <a:ext cx="1981200" cy="1828800"/>
              <a:chOff x="3360" y="1920"/>
              <a:chExt cx="1248" cy="1152"/>
            </a:xfrm>
          </p:grpSpPr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>
                <a:off x="3360" y="1920"/>
                <a:ext cx="0" cy="1152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3360" y="3072"/>
                <a:ext cx="1248" cy="0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sz="3600"/>
              </a:p>
            </p:txBody>
          </p:sp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1959738" y="2852224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3600" b="1" dirty="0" err="1" smtClean="0">
                  <a:latin typeface="Times New Roman" pitchFamily="18" charset="0"/>
                </a:rPr>
                <a:t>f</a:t>
              </a:r>
              <a:r>
                <a:rPr lang="en-US" sz="3600" baseline="-25000" dirty="0" err="1" smtClean="0">
                  <a:latin typeface="Times New Roman" pitchFamily="18" charset="0"/>
                </a:rPr>
                <a:t>B</a:t>
              </a:r>
              <a:endParaRPr lang="en-US" sz="3600" baseline="30000" dirty="0">
                <a:latin typeface="Times New Roman" pitchFamily="18" charset="0"/>
              </a:endParaRPr>
            </a:p>
          </p:txBody>
        </p:sp>
        <p:sp>
          <p:nvSpPr>
            <p:cNvPr id="26" name="Arc 20"/>
            <p:cNvSpPr>
              <a:spLocks/>
            </p:cNvSpPr>
            <p:nvPr/>
          </p:nvSpPr>
          <p:spPr bwMode="auto">
            <a:xfrm>
              <a:off x="4038600" y="3447871"/>
              <a:ext cx="304800" cy="228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4876800" y="2914471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3600" b="1" dirty="0" err="1" smtClean="0">
                  <a:latin typeface="Times New Roman" pitchFamily="18" charset="0"/>
                </a:rPr>
                <a:t>f</a:t>
              </a:r>
              <a:r>
                <a:rPr lang="en-US" sz="3600" baseline="-25000" dirty="0" err="1" smtClean="0">
                  <a:latin typeface="Times New Roman" pitchFamily="18" charset="0"/>
                </a:rPr>
                <a:t>A</a:t>
              </a:r>
              <a:endParaRPr lang="en-US" sz="3600" baseline="30000" dirty="0">
                <a:latin typeface="Times New Roman" pitchFamily="18" charset="0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1524000" y="3371671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3600" b="1" dirty="0" err="1" smtClean="0">
                  <a:latin typeface="Times New Roman" pitchFamily="18" charset="0"/>
                </a:rPr>
                <a:t>f’</a:t>
              </a:r>
              <a:r>
                <a:rPr lang="en-US" sz="3600" baseline="-25000" dirty="0" err="1" smtClean="0">
                  <a:latin typeface="Times New Roman" pitchFamily="18" charset="0"/>
                </a:rPr>
                <a:t>B</a:t>
              </a:r>
              <a:endParaRPr lang="en-US" sz="3600" baseline="30000" dirty="0">
                <a:latin typeface="Times New Roman" pitchFamily="18" charset="0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4257666" y="2357256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3600" b="1" dirty="0" err="1" smtClean="0">
                  <a:latin typeface="Times New Roman" pitchFamily="18" charset="0"/>
                </a:rPr>
                <a:t>f’</a:t>
              </a:r>
              <a:r>
                <a:rPr lang="en-US" sz="3600" baseline="-25000" dirty="0" err="1" smtClean="0">
                  <a:latin typeface="Times New Roman" pitchFamily="18" charset="0"/>
                </a:rPr>
                <a:t>A</a:t>
              </a:r>
              <a:endParaRPr lang="en-US" sz="3600" baseline="30000" dirty="0">
                <a:latin typeface="Times New Roman" pitchFamily="18" charset="0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114800" y="3143071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3600" dirty="0" smtClean="0">
                  <a:latin typeface="Symbol" pitchFamily="18" charset="2"/>
                </a:rPr>
                <a:t>q</a:t>
              </a:r>
              <a:endParaRPr lang="en-US" sz="3600" baseline="30000" dirty="0">
                <a:latin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maximizing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030" t="53876" r="8791" b="27604"/>
          <a:stretch>
            <a:fillRect/>
          </a:stretch>
        </p:blipFill>
        <p:spPr bwMode="auto">
          <a:xfrm>
            <a:off x="609600" y="3200400"/>
            <a:ext cx="810490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tedious trig the solution can be shown to be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89" t="26938" r="13196" b="9085"/>
          <a:stretch>
            <a:fillRect/>
          </a:stretch>
        </p:blipFill>
        <p:spPr bwMode="auto">
          <a:xfrm>
            <a:off x="60157" y="1752600"/>
            <a:ext cx="8931443" cy="464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review of the last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 new factors are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1647" t="29428" r="27662" b="38964"/>
          <a:stretch>
            <a:fillRect/>
          </a:stretch>
        </p:blipFill>
        <p:spPr bwMode="auto">
          <a:xfrm>
            <a:off x="838200" y="1676400"/>
            <a:ext cx="701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525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 this example A=3 and B=5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74317" t="39305" r="12648" b="48842"/>
          <a:stretch>
            <a:fillRect/>
          </a:stretch>
        </p:blipFill>
        <p:spPr bwMode="auto">
          <a:xfrm>
            <a:off x="3581400" y="4267200"/>
            <a:ext cx="150560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8991600" cy="464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now one repeats for every pair of factors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then iterates the whole process several times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until the whole set of factors is as spiky as possible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2362200" y="838200"/>
            <a:ext cx="3719346" cy="5404299"/>
            <a:chOff x="1638264" y="1780401"/>
            <a:chExt cx="3719346" cy="275298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354" t="23680" r="28646" b="28812"/>
            <a:stretch>
              <a:fillRect/>
            </a:stretch>
          </p:blipFill>
          <p:spPr bwMode="auto">
            <a:xfrm>
              <a:off x="2514600" y="1981200"/>
              <a:ext cx="2743200" cy="2244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Box 31"/>
            <p:cNvSpPr txBox="1"/>
            <p:nvPr/>
          </p:nvSpPr>
          <p:spPr>
            <a:xfrm>
              <a:off x="2525331" y="1780401"/>
              <a:ext cx="533400" cy="23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98005" y="1780401"/>
              <a:ext cx="533400" cy="23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79442" y="4298214"/>
              <a:ext cx="533400" cy="23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65042" y="4298214"/>
              <a:ext cx="533400" cy="23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69842" y="4298214"/>
              <a:ext cx="533400" cy="23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99326" y="4298214"/>
              <a:ext cx="533400" cy="23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24210" y="4292958"/>
              <a:ext cx="533400" cy="23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09810" y="4292958"/>
              <a:ext cx="533400" cy="23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14610" y="4292958"/>
              <a:ext cx="533400" cy="23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44094" y="4292958"/>
              <a:ext cx="533400" cy="23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38264" y="2109791"/>
              <a:ext cx="990608" cy="23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SiO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38264" y="2362653"/>
              <a:ext cx="990608" cy="23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TiO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38264" y="2647950"/>
              <a:ext cx="990608" cy="23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38264" y="2914659"/>
              <a:ext cx="1295400" cy="23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FeO</a:t>
              </a:r>
              <a:r>
                <a:rPr lang="en-US" sz="2400" baseline="-25000" dirty="0" err="1" smtClean="0">
                  <a:latin typeface="Times New Roman" pitchFamily="18" charset="0"/>
                  <a:cs typeface="Times New Roman" pitchFamily="18" charset="0"/>
                </a:rPr>
                <a:t>total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38264" y="3194861"/>
              <a:ext cx="990608" cy="23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MgO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38264" y="3466326"/>
              <a:ext cx="990608" cy="23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CaO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38264" y="3724275"/>
              <a:ext cx="990608" cy="23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38264" y="3994962"/>
              <a:ext cx="990608" cy="23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04800" y="228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example: Atlantic Rock dataset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3352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2: Empirical Orthogonal Functions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row number in the sample matrix could be meaningful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7620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 samples collected at a succession of times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5287" t="27174" r="6824" b="54348"/>
          <a:stretch>
            <a:fillRect/>
          </a:stretch>
        </p:blipFill>
        <p:spPr bwMode="auto">
          <a:xfrm>
            <a:off x="990600" y="3657600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152400" y="3886200"/>
            <a:ext cx="914400" cy="1143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5400000">
            <a:off x="198043" y="409818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column number in the sample matrix could be meaningful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762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 concentration of the same chemical element at a sequence of positions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5287" t="27174" r="6824" b="54348"/>
          <a:stretch>
            <a:fillRect/>
          </a:stretch>
        </p:blipFill>
        <p:spPr bwMode="auto">
          <a:xfrm>
            <a:off x="990600" y="3657600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6200000">
            <a:off x="4610100" y="2171700"/>
            <a:ext cx="914400" cy="25146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800" y="3124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distance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CF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253" t="43774" r="12893" b="29288"/>
          <a:stretch>
            <a:fillRect/>
          </a:stretch>
        </p:blipFill>
        <p:spPr bwMode="auto">
          <a:xfrm>
            <a:off x="1676400" y="3657600"/>
            <a:ext cx="594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CF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253" t="43774" r="12893" b="29288"/>
          <a:stretch>
            <a:fillRect/>
          </a:stretch>
        </p:blipFill>
        <p:spPr bwMode="auto">
          <a:xfrm>
            <a:off x="1676400" y="3657600"/>
            <a:ext cx="594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1981200" y="3200400"/>
            <a:ext cx="529771" cy="1328057"/>
          </a:xfrm>
          <a:custGeom>
            <a:avLst/>
            <a:gdLst>
              <a:gd name="connsiteX0" fmla="*/ 0 w 1291771"/>
              <a:gd name="connsiteY0" fmla="*/ 12095 h 1303866"/>
              <a:gd name="connsiteX1" fmla="*/ 798286 w 1291771"/>
              <a:gd name="connsiteY1" fmla="*/ 215295 h 1303866"/>
              <a:gd name="connsiteX2" fmla="*/ 1291771 w 1291771"/>
              <a:gd name="connsiteY2" fmla="*/ 1303866 h 130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71" h="1303866">
                <a:moveTo>
                  <a:pt x="0" y="12095"/>
                </a:moveTo>
                <a:cubicBezTo>
                  <a:pt x="291495" y="6047"/>
                  <a:pt x="582991" y="0"/>
                  <a:pt x="798286" y="215295"/>
                </a:cubicBezTo>
                <a:cubicBezTo>
                  <a:pt x="1013581" y="430590"/>
                  <a:pt x="1152676" y="867228"/>
                  <a:pt x="1291771" y="1303866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819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distance dependence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3120570" y="3124200"/>
            <a:ext cx="918029" cy="1404257"/>
          </a:xfrm>
          <a:custGeom>
            <a:avLst/>
            <a:gdLst>
              <a:gd name="connsiteX0" fmla="*/ 0 w 1291771"/>
              <a:gd name="connsiteY0" fmla="*/ 12095 h 1303866"/>
              <a:gd name="connsiteX1" fmla="*/ 798286 w 1291771"/>
              <a:gd name="connsiteY1" fmla="*/ 215295 h 1303866"/>
              <a:gd name="connsiteX2" fmla="*/ 1291771 w 1291771"/>
              <a:gd name="connsiteY2" fmla="*/ 1303866 h 130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71" h="1303866">
                <a:moveTo>
                  <a:pt x="0" y="12095"/>
                </a:moveTo>
                <a:cubicBezTo>
                  <a:pt x="291495" y="6047"/>
                  <a:pt x="582991" y="0"/>
                  <a:pt x="798286" y="215295"/>
                </a:cubicBezTo>
                <a:cubicBezTo>
                  <a:pt x="1013581" y="430590"/>
                  <a:pt x="1152676" y="867228"/>
                  <a:pt x="1291771" y="1303866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2895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 dependence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CF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253" t="43774" r="12893" b="29288"/>
          <a:stretch>
            <a:fillRect/>
          </a:stretch>
        </p:blipFill>
        <p:spPr bwMode="auto">
          <a:xfrm>
            <a:off x="1676400" y="3657600"/>
            <a:ext cx="594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2895600" y="3276600"/>
            <a:ext cx="2129971" cy="1251857"/>
          </a:xfrm>
          <a:custGeom>
            <a:avLst/>
            <a:gdLst>
              <a:gd name="connsiteX0" fmla="*/ 0 w 1291771"/>
              <a:gd name="connsiteY0" fmla="*/ 12095 h 1303866"/>
              <a:gd name="connsiteX1" fmla="*/ 798286 w 1291771"/>
              <a:gd name="connsiteY1" fmla="*/ 215295 h 1303866"/>
              <a:gd name="connsiteX2" fmla="*/ 1291771 w 1291771"/>
              <a:gd name="connsiteY2" fmla="*/ 1303866 h 130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71" h="1303866">
                <a:moveTo>
                  <a:pt x="0" y="12095"/>
                </a:moveTo>
                <a:cubicBezTo>
                  <a:pt x="291495" y="6047"/>
                  <a:pt x="582991" y="0"/>
                  <a:pt x="798286" y="215295"/>
                </a:cubicBezTo>
                <a:cubicBezTo>
                  <a:pt x="1013581" y="430590"/>
                  <a:pt x="1152676" y="867228"/>
                  <a:pt x="1291771" y="1303866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5908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 loading: a temporal pattern of variability of the corresponding factor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248400" y="1981200"/>
            <a:ext cx="533400" cy="2471057"/>
          </a:xfrm>
          <a:custGeom>
            <a:avLst/>
            <a:gdLst>
              <a:gd name="connsiteX0" fmla="*/ 0 w 1291771"/>
              <a:gd name="connsiteY0" fmla="*/ 12095 h 1303866"/>
              <a:gd name="connsiteX1" fmla="*/ 798286 w 1291771"/>
              <a:gd name="connsiteY1" fmla="*/ 215295 h 1303866"/>
              <a:gd name="connsiteX2" fmla="*/ 1291771 w 1291771"/>
              <a:gd name="connsiteY2" fmla="*/ 1303866 h 130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71" h="1303866">
                <a:moveTo>
                  <a:pt x="0" y="12095"/>
                </a:moveTo>
                <a:cubicBezTo>
                  <a:pt x="291495" y="6047"/>
                  <a:pt x="582991" y="0"/>
                  <a:pt x="798286" y="215295"/>
                </a:cubicBezTo>
                <a:cubicBezTo>
                  <a:pt x="1013581" y="430590"/>
                  <a:pt x="1152676" y="867228"/>
                  <a:pt x="1291771" y="1303866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0668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 factor: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spatial pattern of variability of the element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CF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253" t="43774" r="12893" b="29288"/>
          <a:stretch>
            <a:fillRect/>
          </a:stretch>
        </p:blipFill>
        <p:spPr bwMode="auto">
          <a:xfrm>
            <a:off x="1676400" y="3657600"/>
            <a:ext cx="594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 flipH="1">
            <a:off x="4419600" y="3124201"/>
            <a:ext cx="533400" cy="685800"/>
          </a:xfrm>
          <a:custGeom>
            <a:avLst/>
            <a:gdLst>
              <a:gd name="connsiteX0" fmla="*/ 0 w 1291771"/>
              <a:gd name="connsiteY0" fmla="*/ 12095 h 1303866"/>
              <a:gd name="connsiteX1" fmla="*/ 798286 w 1291771"/>
              <a:gd name="connsiteY1" fmla="*/ 215295 h 1303866"/>
              <a:gd name="connsiteX2" fmla="*/ 1291771 w 1291771"/>
              <a:gd name="connsiteY2" fmla="*/ 1303866 h 130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71" h="1303866">
                <a:moveTo>
                  <a:pt x="0" y="12095"/>
                </a:moveTo>
                <a:cubicBezTo>
                  <a:pt x="291495" y="6047"/>
                  <a:pt x="582991" y="0"/>
                  <a:pt x="798286" y="215295"/>
                </a:cubicBezTo>
                <a:cubicBezTo>
                  <a:pt x="1013581" y="430590"/>
                  <a:pt x="1152676" y="867228"/>
                  <a:pt x="1291771" y="1303866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514600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are P patterns and they are sorted into order of importance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91000" y="38862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Atlantic Rock Dataset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chemical composition for several thousand rocks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CF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253" t="43774" r="12893" b="29288"/>
          <a:stretch>
            <a:fillRect/>
          </a:stretch>
        </p:blipFill>
        <p:spPr bwMode="auto">
          <a:xfrm>
            <a:off x="1676400" y="3657600"/>
            <a:ext cx="594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 rot="7132192" flipH="1">
            <a:off x="7096553" y="3866214"/>
            <a:ext cx="533400" cy="685800"/>
          </a:xfrm>
          <a:custGeom>
            <a:avLst/>
            <a:gdLst>
              <a:gd name="connsiteX0" fmla="*/ 0 w 1291771"/>
              <a:gd name="connsiteY0" fmla="*/ 12095 h 1303866"/>
              <a:gd name="connsiteX1" fmla="*/ 798286 w 1291771"/>
              <a:gd name="connsiteY1" fmla="*/ 215295 h 1303866"/>
              <a:gd name="connsiteX2" fmla="*/ 1291771 w 1291771"/>
              <a:gd name="connsiteY2" fmla="*/ 1303866 h 130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71" h="1303866">
                <a:moveTo>
                  <a:pt x="0" y="12095"/>
                </a:moveTo>
                <a:cubicBezTo>
                  <a:pt x="291495" y="6047"/>
                  <a:pt x="582991" y="0"/>
                  <a:pt x="798286" y="215295"/>
                </a:cubicBezTo>
                <a:cubicBezTo>
                  <a:pt x="1013581" y="430590"/>
                  <a:pt x="1152676" y="867228"/>
                  <a:pt x="1291771" y="1303866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2667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factors now called EOF’s (empirical orthogonal functions)</a:t>
            </a:r>
          </a:p>
        </p:txBody>
      </p:sp>
      <p:sp>
        <p:nvSpPr>
          <p:cNvPr id="8" name="Oval 7"/>
          <p:cNvSpPr/>
          <p:nvPr/>
        </p:nvSpPr>
        <p:spPr>
          <a:xfrm>
            <a:off x="6019800" y="4191000"/>
            <a:ext cx="14478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8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sea surface temperature in the Pacific Ocean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449" t="7347" r="75714" b="87483"/>
          <a:stretch>
            <a:fillRect/>
          </a:stretch>
        </p:blipFill>
        <p:spPr bwMode="auto">
          <a:xfrm>
            <a:off x="2819400" y="3657600"/>
            <a:ext cx="441965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 noChangeAspect="1"/>
          </p:cNvGrpSpPr>
          <p:nvPr/>
        </p:nvGrpSpPr>
        <p:grpSpPr>
          <a:xfrm>
            <a:off x="1600200" y="1058678"/>
            <a:ext cx="6691123" cy="2436343"/>
            <a:chOff x="5327881" y="1371600"/>
            <a:chExt cx="2244589" cy="817290"/>
          </a:xfrm>
        </p:grpSpPr>
        <p:sp>
          <p:nvSpPr>
            <p:cNvPr id="4" name="Rectangle 3"/>
            <p:cNvSpPr/>
            <p:nvPr/>
          </p:nvSpPr>
          <p:spPr>
            <a:xfrm>
              <a:off x="5791200" y="1371600"/>
              <a:ext cx="1295400" cy="533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79005" y="1757753"/>
              <a:ext cx="533400" cy="175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29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S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53443" y="1374325"/>
              <a:ext cx="533400" cy="175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29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N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62433" y="1911124"/>
              <a:ext cx="762000" cy="175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124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E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10470" y="1911124"/>
              <a:ext cx="762000" cy="175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290E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27881" y="1578820"/>
              <a:ext cx="914400" cy="175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latitude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96985" y="2013372"/>
              <a:ext cx="914400" cy="175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longitude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3858" y="1418772"/>
              <a:ext cx="1219200" cy="32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equatorial Pacific Ocean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>
            <a:off x="5029200" y="5410200"/>
            <a:ext cx="863600" cy="1127276"/>
          </a:xfrm>
          <a:custGeom>
            <a:avLst/>
            <a:gdLst>
              <a:gd name="connsiteX0" fmla="*/ 0 w 2235200"/>
              <a:gd name="connsiteY0" fmla="*/ 0 h 1802190"/>
              <a:gd name="connsiteX1" fmla="*/ 1045028 w 2235200"/>
              <a:gd name="connsiteY1" fmla="*/ 769257 h 1802190"/>
              <a:gd name="connsiteX2" fmla="*/ 899885 w 2235200"/>
              <a:gd name="connsiteY2" fmla="*/ 1640114 h 1802190"/>
              <a:gd name="connsiteX3" fmla="*/ 2235200 w 2235200"/>
              <a:gd name="connsiteY3" fmla="*/ 1741714 h 180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1802190">
                <a:moveTo>
                  <a:pt x="0" y="0"/>
                </a:moveTo>
                <a:cubicBezTo>
                  <a:pt x="447523" y="247952"/>
                  <a:pt x="895047" y="495905"/>
                  <a:pt x="1045028" y="769257"/>
                </a:cubicBezTo>
                <a:cubicBezTo>
                  <a:pt x="1195009" y="1042609"/>
                  <a:pt x="701523" y="1478038"/>
                  <a:pt x="899885" y="1640114"/>
                </a:cubicBezTo>
                <a:cubicBezTo>
                  <a:pt x="1098247" y="1802190"/>
                  <a:pt x="1666723" y="1771952"/>
                  <a:pt x="2235200" y="1741714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43600" y="602700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sea surface temperature (black = warm)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CAC Sea Surface Temperature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143" t="5714" r="7143" b="4762"/>
          <a:stretch>
            <a:fillRect/>
          </a:stretch>
        </p:blipFill>
        <p:spPr bwMode="auto">
          <a:xfrm>
            <a:off x="152400" y="0"/>
            <a:ext cx="87548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449" t="7347" r="75714" b="87483"/>
          <a:stretch>
            <a:fillRect/>
          </a:stretch>
        </p:blipFill>
        <p:spPr bwMode="auto">
          <a:xfrm>
            <a:off x="152400" y="457200"/>
            <a:ext cx="441965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15"/>
          <p:cNvSpPr/>
          <p:nvPr/>
        </p:nvSpPr>
        <p:spPr>
          <a:xfrm>
            <a:off x="4343400" y="1600200"/>
            <a:ext cx="863600" cy="1127276"/>
          </a:xfrm>
          <a:custGeom>
            <a:avLst/>
            <a:gdLst>
              <a:gd name="connsiteX0" fmla="*/ 0 w 2235200"/>
              <a:gd name="connsiteY0" fmla="*/ 0 h 1802190"/>
              <a:gd name="connsiteX1" fmla="*/ 1045028 w 2235200"/>
              <a:gd name="connsiteY1" fmla="*/ 769257 h 1802190"/>
              <a:gd name="connsiteX2" fmla="*/ 899885 w 2235200"/>
              <a:gd name="connsiteY2" fmla="*/ 1640114 h 1802190"/>
              <a:gd name="connsiteX3" fmla="*/ 2235200 w 2235200"/>
              <a:gd name="connsiteY3" fmla="*/ 1741714 h 180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1802190">
                <a:moveTo>
                  <a:pt x="0" y="0"/>
                </a:moveTo>
                <a:cubicBezTo>
                  <a:pt x="447523" y="247952"/>
                  <a:pt x="895047" y="495905"/>
                  <a:pt x="1045028" y="769257"/>
                </a:cubicBezTo>
                <a:cubicBezTo>
                  <a:pt x="1195009" y="1042609"/>
                  <a:pt x="701523" y="1478038"/>
                  <a:pt x="899885" y="1640114"/>
                </a:cubicBezTo>
                <a:cubicBezTo>
                  <a:pt x="1098247" y="1802190"/>
                  <a:pt x="1666723" y="1771952"/>
                  <a:pt x="2235200" y="1741714"/>
                </a:cubicBez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0" y="2209800"/>
            <a:ext cx="32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image is 30 by 84 pixels in size, or 2520 pixels total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8768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 use </a:t>
            </a: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the image must be unwrapped into a vector of length 2520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5287" t="27174" r="6824" b="54348"/>
          <a:stretch>
            <a:fillRect/>
          </a:stretch>
        </p:blipFill>
        <p:spPr bwMode="auto">
          <a:xfrm>
            <a:off x="838200" y="2667000"/>
            <a:ext cx="830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6200000">
            <a:off x="4610100" y="-1562100"/>
            <a:ext cx="914400" cy="76962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1981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2520 positions in the equatorial Pacific ocean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0" y="2514600"/>
            <a:ext cx="914400" cy="21336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640730" y="3060413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399 times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0000" y="3429000"/>
            <a:ext cx="9144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724400" y="3886200"/>
            <a:ext cx="1538515" cy="1074057"/>
          </a:xfrm>
          <a:custGeom>
            <a:avLst/>
            <a:gdLst>
              <a:gd name="connsiteX0" fmla="*/ 0 w 1538515"/>
              <a:gd name="connsiteY0" fmla="*/ 0 h 1074057"/>
              <a:gd name="connsiteX1" fmla="*/ 508000 w 1538515"/>
              <a:gd name="connsiteY1" fmla="*/ 304800 h 1074057"/>
              <a:gd name="connsiteX2" fmla="*/ 275772 w 1538515"/>
              <a:gd name="connsiteY2" fmla="*/ 682171 h 1074057"/>
              <a:gd name="connsiteX3" fmla="*/ 1538515 w 1538515"/>
              <a:gd name="connsiteY3" fmla="*/ 1074057 h 107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515" h="1074057">
                <a:moveTo>
                  <a:pt x="0" y="0"/>
                </a:moveTo>
                <a:cubicBezTo>
                  <a:pt x="231019" y="95552"/>
                  <a:pt x="462038" y="191105"/>
                  <a:pt x="508000" y="304800"/>
                </a:cubicBezTo>
                <a:cubicBezTo>
                  <a:pt x="553962" y="418495"/>
                  <a:pt x="104020" y="553962"/>
                  <a:pt x="275772" y="682171"/>
                </a:cubicBezTo>
                <a:cubicBezTo>
                  <a:pt x="447524" y="810380"/>
                  <a:pt x="993019" y="942218"/>
                  <a:pt x="1538515" y="1074057"/>
                </a:cubicBez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57800" y="44196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“element” means temperature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09600" y="1676400"/>
            <a:ext cx="7848598" cy="4334980"/>
            <a:chOff x="1144525" y="2358957"/>
            <a:chExt cx="5180075" cy="228730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857" r="4286"/>
            <a:stretch>
              <a:fillRect/>
            </a:stretch>
          </p:blipFill>
          <p:spPr bwMode="auto">
            <a:xfrm>
              <a:off x="1371600" y="2511357"/>
              <a:ext cx="4953000" cy="181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276600" y="2358957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876300" y="3235257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484539" y="3219973"/>
              <a:ext cx="1665297" cy="34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ingular values, </a:t>
              </a:r>
              <a:r>
                <a:rPr lang="en-US" sz="2800" dirty="0" err="1" smtClean="0"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US" sz="2800" i="1" baseline="-25000" dirty="0" err="1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58541" y="4369259"/>
              <a:ext cx="14478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index, 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95600" y="533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singular values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609600" y="1676400"/>
            <a:ext cx="7848598" cy="4334980"/>
            <a:chOff x="1144525" y="2358957"/>
            <a:chExt cx="5180075" cy="228730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857" r="4286"/>
            <a:stretch>
              <a:fillRect/>
            </a:stretch>
          </p:blipFill>
          <p:spPr bwMode="auto">
            <a:xfrm>
              <a:off x="1371600" y="2511357"/>
              <a:ext cx="4953000" cy="181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276600" y="2358957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876300" y="3235257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484539" y="3219973"/>
              <a:ext cx="1665297" cy="34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ingular values, </a:t>
              </a:r>
              <a:r>
                <a:rPr lang="en-US" sz="2800" dirty="0" err="1" smtClean="0"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US" sz="2800" i="1" baseline="-25000" dirty="0" err="1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58541" y="4369259"/>
              <a:ext cx="14478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index, 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95600" y="533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singular values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1104900" y="5448300"/>
            <a:ext cx="1600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81200" y="60270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clear cutoff for P, but the first 10 singular values are considerably larger than the rest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52800" y="2129135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952500" y="3005435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0918" t="2469" r="7692" b="11111"/>
          <a:stretch>
            <a:fillRect/>
          </a:stretch>
        </p:blipFill>
        <p:spPr bwMode="auto">
          <a:xfrm>
            <a:off x="0" y="1295400"/>
            <a:ext cx="910481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8351" t="2632" r="7484" b="6579"/>
          <a:stretch>
            <a:fillRect/>
          </a:stretch>
        </p:blipFill>
        <p:spPr bwMode="auto">
          <a:xfrm>
            <a:off x="0" y="152400"/>
            <a:ext cx="910534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pPr algn="l"/>
            <a:r>
              <a:rPr lang="en-US" sz="4000" dirty="0" smtClean="0">
                <a:latin typeface="Times New Roman" pitchFamily="18" charset="0"/>
              </a:rPr>
              <a:t>Rocks are a mix of minerals, and …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97285" name="Freeform 5"/>
          <p:cNvSpPr>
            <a:spLocks/>
          </p:cNvSpPr>
          <p:nvPr/>
        </p:nvSpPr>
        <p:spPr bwMode="auto">
          <a:xfrm>
            <a:off x="685800" y="1219200"/>
            <a:ext cx="2209800" cy="2057400"/>
          </a:xfrm>
          <a:custGeom>
            <a:avLst/>
            <a:gdLst/>
            <a:ahLst/>
            <a:cxnLst>
              <a:cxn ang="0">
                <a:pos x="48" y="48"/>
              </a:cxn>
              <a:cxn ang="0">
                <a:pos x="1056" y="0"/>
              </a:cxn>
              <a:cxn ang="0">
                <a:pos x="1392" y="480"/>
              </a:cxn>
              <a:cxn ang="0">
                <a:pos x="1344" y="720"/>
              </a:cxn>
              <a:cxn ang="0">
                <a:pos x="720" y="1296"/>
              </a:cxn>
              <a:cxn ang="0">
                <a:pos x="96" y="912"/>
              </a:cxn>
              <a:cxn ang="0">
                <a:pos x="0" y="576"/>
              </a:cxn>
              <a:cxn ang="0">
                <a:pos x="144" y="384"/>
              </a:cxn>
              <a:cxn ang="0">
                <a:pos x="48" y="48"/>
              </a:cxn>
            </a:cxnLst>
            <a:rect l="0" t="0" r="r" b="b"/>
            <a:pathLst>
              <a:path w="1392" h="1296">
                <a:moveTo>
                  <a:pt x="48" y="48"/>
                </a:moveTo>
                <a:lnTo>
                  <a:pt x="1056" y="0"/>
                </a:lnTo>
                <a:lnTo>
                  <a:pt x="1392" y="480"/>
                </a:lnTo>
                <a:lnTo>
                  <a:pt x="1344" y="720"/>
                </a:lnTo>
                <a:lnTo>
                  <a:pt x="720" y="1296"/>
                </a:lnTo>
                <a:lnTo>
                  <a:pt x="96" y="912"/>
                </a:lnTo>
                <a:lnTo>
                  <a:pt x="0" y="576"/>
                </a:lnTo>
                <a:lnTo>
                  <a:pt x="144" y="384"/>
                </a:lnTo>
                <a:lnTo>
                  <a:pt x="48" y="48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87" name="Freeform 7"/>
          <p:cNvSpPr>
            <a:spLocks/>
          </p:cNvSpPr>
          <p:nvPr/>
        </p:nvSpPr>
        <p:spPr bwMode="auto">
          <a:xfrm>
            <a:off x="685800" y="1219200"/>
            <a:ext cx="2057400" cy="1752600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96" y="288"/>
              </a:cxn>
              <a:cxn ang="0">
                <a:pos x="1200" y="192"/>
              </a:cxn>
              <a:cxn ang="0">
                <a:pos x="288" y="1056"/>
              </a:cxn>
              <a:cxn ang="0">
                <a:pos x="720" y="0"/>
              </a:cxn>
              <a:cxn ang="0">
                <a:pos x="1248" y="816"/>
              </a:cxn>
              <a:cxn ang="0">
                <a:pos x="1296" y="384"/>
              </a:cxn>
              <a:cxn ang="0">
                <a:pos x="96" y="432"/>
              </a:cxn>
              <a:cxn ang="0">
                <a:pos x="144" y="960"/>
              </a:cxn>
              <a:cxn ang="0">
                <a:pos x="1056" y="0"/>
              </a:cxn>
              <a:cxn ang="0">
                <a:pos x="960" y="1104"/>
              </a:cxn>
              <a:cxn ang="0">
                <a:pos x="0" y="576"/>
              </a:cxn>
              <a:cxn ang="0">
                <a:pos x="1152" y="912"/>
              </a:cxn>
              <a:cxn ang="0">
                <a:pos x="432" y="1104"/>
              </a:cxn>
              <a:cxn ang="0">
                <a:pos x="480" y="0"/>
              </a:cxn>
            </a:cxnLst>
            <a:rect l="0" t="0" r="r" b="b"/>
            <a:pathLst>
              <a:path w="1296" h="1104">
                <a:moveTo>
                  <a:pt x="480" y="0"/>
                </a:moveTo>
                <a:lnTo>
                  <a:pt x="96" y="288"/>
                </a:lnTo>
                <a:lnTo>
                  <a:pt x="1200" y="192"/>
                </a:lnTo>
                <a:lnTo>
                  <a:pt x="288" y="1056"/>
                </a:lnTo>
                <a:lnTo>
                  <a:pt x="720" y="0"/>
                </a:lnTo>
                <a:lnTo>
                  <a:pt x="1248" y="816"/>
                </a:lnTo>
                <a:lnTo>
                  <a:pt x="1296" y="384"/>
                </a:lnTo>
                <a:lnTo>
                  <a:pt x="96" y="432"/>
                </a:lnTo>
                <a:lnTo>
                  <a:pt x="144" y="960"/>
                </a:lnTo>
                <a:lnTo>
                  <a:pt x="1056" y="0"/>
                </a:lnTo>
                <a:lnTo>
                  <a:pt x="960" y="1104"/>
                </a:lnTo>
                <a:lnTo>
                  <a:pt x="0" y="576"/>
                </a:lnTo>
                <a:lnTo>
                  <a:pt x="1152" y="912"/>
                </a:lnTo>
                <a:lnTo>
                  <a:pt x="432" y="1104"/>
                </a:lnTo>
                <a:lnTo>
                  <a:pt x="48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88" name="Freeform 8"/>
          <p:cNvSpPr>
            <a:spLocks/>
          </p:cNvSpPr>
          <p:nvPr/>
        </p:nvSpPr>
        <p:spPr bwMode="auto">
          <a:xfrm>
            <a:off x="762000" y="1219200"/>
            <a:ext cx="2133600" cy="1905000"/>
          </a:xfrm>
          <a:custGeom>
            <a:avLst/>
            <a:gdLst/>
            <a:ahLst/>
            <a:cxnLst>
              <a:cxn ang="0">
                <a:pos x="528" y="1200"/>
              </a:cxn>
              <a:cxn ang="0">
                <a:pos x="960" y="672"/>
              </a:cxn>
              <a:cxn ang="0">
                <a:pos x="240" y="144"/>
              </a:cxn>
              <a:cxn ang="0">
                <a:pos x="192" y="624"/>
              </a:cxn>
              <a:cxn ang="0">
                <a:pos x="528" y="0"/>
              </a:cxn>
              <a:cxn ang="0">
                <a:pos x="1152" y="864"/>
              </a:cxn>
              <a:cxn ang="0">
                <a:pos x="192" y="1008"/>
              </a:cxn>
              <a:cxn ang="0">
                <a:pos x="864" y="0"/>
              </a:cxn>
              <a:cxn ang="0">
                <a:pos x="0" y="144"/>
              </a:cxn>
              <a:cxn ang="0">
                <a:pos x="144" y="48"/>
              </a:cxn>
              <a:cxn ang="0">
                <a:pos x="480" y="1200"/>
              </a:cxn>
              <a:cxn ang="0">
                <a:pos x="1104" y="96"/>
              </a:cxn>
              <a:cxn ang="0">
                <a:pos x="1008" y="576"/>
              </a:cxn>
              <a:cxn ang="0">
                <a:pos x="1344" y="528"/>
              </a:cxn>
              <a:cxn ang="0">
                <a:pos x="480" y="528"/>
              </a:cxn>
              <a:cxn ang="0">
                <a:pos x="768" y="1200"/>
              </a:cxn>
            </a:cxnLst>
            <a:rect l="0" t="0" r="r" b="b"/>
            <a:pathLst>
              <a:path w="1344" h="1200">
                <a:moveTo>
                  <a:pt x="528" y="1200"/>
                </a:moveTo>
                <a:lnTo>
                  <a:pt x="960" y="672"/>
                </a:lnTo>
                <a:lnTo>
                  <a:pt x="240" y="144"/>
                </a:lnTo>
                <a:lnTo>
                  <a:pt x="192" y="624"/>
                </a:lnTo>
                <a:lnTo>
                  <a:pt x="528" y="0"/>
                </a:lnTo>
                <a:lnTo>
                  <a:pt x="1152" y="864"/>
                </a:lnTo>
                <a:lnTo>
                  <a:pt x="192" y="1008"/>
                </a:lnTo>
                <a:lnTo>
                  <a:pt x="864" y="0"/>
                </a:lnTo>
                <a:lnTo>
                  <a:pt x="0" y="144"/>
                </a:lnTo>
                <a:lnTo>
                  <a:pt x="144" y="48"/>
                </a:lnTo>
                <a:lnTo>
                  <a:pt x="480" y="1200"/>
                </a:lnTo>
                <a:lnTo>
                  <a:pt x="1104" y="96"/>
                </a:lnTo>
                <a:lnTo>
                  <a:pt x="1008" y="576"/>
                </a:lnTo>
                <a:lnTo>
                  <a:pt x="1344" y="528"/>
                </a:lnTo>
                <a:lnTo>
                  <a:pt x="480" y="528"/>
                </a:lnTo>
                <a:lnTo>
                  <a:pt x="768" y="1200"/>
                </a:ln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276600" y="1066800"/>
            <a:ext cx="3352800" cy="2667000"/>
            <a:chOff x="2352" y="1008"/>
            <a:chExt cx="2112" cy="1680"/>
          </a:xfrm>
        </p:grpSpPr>
        <p:sp>
          <p:nvSpPr>
            <p:cNvPr id="97293" name="Freeform 13"/>
            <p:cNvSpPr>
              <a:spLocks/>
            </p:cNvSpPr>
            <p:nvPr/>
          </p:nvSpPr>
          <p:spPr bwMode="auto">
            <a:xfrm>
              <a:off x="2352" y="1008"/>
              <a:ext cx="2112" cy="1680"/>
            </a:xfrm>
            <a:custGeom>
              <a:avLst/>
              <a:gdLst/>
              <a:ahLst/>
              <a:cxnLst>
                <a:cxn ang="0">
                  <a:pos x="528" y="336"/>
                </a:cxn>
                <a:cxn ang="0">
                  <a:pos x="0" y="1008"/>
                </a:cxn>
                <a:cxn ang="0">
                  <a:pos x="768" y="1200"/>
                </a:cxn>
                <a:cxn ang="0">
                  <a:pos x="1632" y="1680"/>
                </a:cxn>
                <a:cxn ang="0">
                  <a:pos x="2112" y="1200"/>
                </a:cxn>
                <a:cxn ang="0">
                  <a:pos x="1920" y="528"/>
                </a:cxn>
                <a:cxn ang="0">
                  <a:pos x="1392" y="0"/>
                </a:cxn>
                <a:cxn ang="0">
                  <a:pos x="912" y="0"/>
                </a:cxn>
                <a:cxn ang="0">
                  <a:pos x="528" y="336"/>
                </a:cxn>
              </a:cxnLst>
              <a:rect l="0" t="0" r="r" b="b"/>
              <a:pathLst>
                <a:path w="2112" h="1680">
                  <a:moveTo>
                    <a:pt x="528" y="336"/>
                  </a:moveTo>
                  <a:lnTo>
                    <a:pt x="0" y="1008"/>
                  </a:lnTo>
                  <a:lnTo>
                    <a:pt x="768" y="1200"/>
                  </a:lnTo>
                  <a:lnTo>
                    <a:pt x="1632" y="1680"/>
                  </a:lnTo>
                  <a:lnTo>
                    <a:pt x="2112" y="1200"/>
                  </a:lnTo>
                  <a:lnTo>
                    <a:pt x="1920" y="528"/>
                  </a:lnTo>
                  <a:lnTo>
                    <a:pt x="1392" y="0"/>
                  </a:lnTo>
                  <a:lnTo>
                    <a:pt x="912" y="0"/>
                  </a:lnTo>
                  <a:lnTo>
                    <a:pt x="528" y="336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4" name="Freeform 14"/>
            <p:cNvSpPr>
              <a:spLocks/>
            </p:cNvSpPr>
            <p:nvPr/>
          </p:nvSpPr>
          <p:spPr bwMode="auto">
            <a:xfrm>
              <a:off x="2688" y="1056"/>
              <a:ext cx="1680" cy="1584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288" y="1104"/>
                </a:cxn>
                <a:cxn ang="0">
                  <a:pos x="1296" y="192"/>
                </a:cxn>
                <a:cxn ang="0">
                  <a:pos x="1680" y="864"/>
                </a:cxn>
                <a:cxn ang="0">
                  <a:pos x="1536" y="1392"/>
                </a:cxn>
                <a:cxn ang="0">
                  <a:pos x="960" y="1440"/>
                </a:cxn>
                <a:cxn ang="0">
                  <a:pos x="288" y="192"/>
                </a:cxn>
                <a:cxn ang="0">
                  <a:pos x="1152" y="48"/>
                </a:cxn>
                <a:cxn ang="0">
                  <a:pos x="1200" y="1584"/>
                </a:cxn>
                <a:cxn ang="0">
                  <a:pos x="480" y="0"/>
                </a:cxn>
                <a:cxn ang="0">
                  <a:pos x="1200" y="816"/>
                </a:cxn>
                <a:cxn ang="0">
                  <a:pos x="0" y="480"/>
                </a:cxn>
              </a:cxnLst>
              <a:rect l="0" t="0" r="r" b="b"/>
              <a:pathLst>
                <a:path w="1680" h="1584">
                  <a:moveTo>
                    <a:pt x="0" y="480"/>
                  </a:moveTo>
                  <a:lnTo>
                    <a:pt x="288" y="1104"/>
                  </a:lnTo>
                  <a:lnTo>
                    <a:pt x="1296" y="192"/>
                  </a:lnTo>
                  <a:lnTo>
                    <a:pt x="1680" y="864"/>
                  </a:lnTo>
                  <a:lnTo>
                    <a:pt x="1536" y="1392"/>
                  </a:lnTo>
                  <a:lnTo>
                    <a:pt x="960" y="1440"/>
                  </a:lnTo>
                  <a:lnTo>
                    <a:pt x="288" y="192"/>
                  </a:lnTo>
                  <a:lnTo>
                    <a:pt x="1152" y="48"/>
                  </a:lnTo>
                  <a:lnTo>
                    <a:pt x="1200" y="1584"/>
                  </a:lnTo>
                  <a:lnTo>
                    <a:pt x="480" y="0"/>
                  </a:lnTo>
                  <a:lnTo>
                    <a:pt x="1200" y="816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5" name="Freeform 15"/>
            <p:cNvSpPr>
              <a:spLocks/>
            </p:cNvSpPr>
            <p:nvPr/>
          </p:nvSpPr>
          <p:spPr bwMode="auto">
            <a:xfrm>
              <a:off x="2832" y="1632"/>
              <a:ext cx="336" cy="33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44"/>
                </a:cxn>
                <a:cxn ang="0">
                  <a:pos x="336" y="336"/>
                </a:cxn>
                <a:cxn ang="0">
                  <a:pos x="144" y="0"/>
                </a:cxn>
              </a:cxnLst>
              <a:rect l="0" t="0" r="r" b="b"/>
              <a:pathLst>
                <a:path w="336" h="336">
                  <a:moveTo>
                    <a:pt x="144" y="0"/>
                  </a:moveTo>
                  <a:lnTo>
                    <a:pt x="0" y="144"/>
                  </a:lnTo>
                  <a:lnTo>
                    <a:pt x="336" y="33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6" name="Freeform 16"/>
            <p:cNvSpPr>
              <a:spLocks/>
            </p:cNvSpPr>
            <p:nvPr/>
          </p:nvSpPr>
          <p:spPr bwMode="auto">
            <a:xfrm>
              <a:off x="3264" y="1632"/>
              <a:ext cx="912" cy="816"/>
            </a:xfrm>
            <a:custGeom>
              <a:avLst/>
              <a:gdLst/>
              <a:ahLst/>
              <a:cxnLst>
                <a:cxn ang="0">
                  <a:pos x="864" y="288"/>
                </a:cxn>
                <a:cxn ang="0">
                  <a:pos x="0" y="672"/>
                </a:cxn>
                <a:cxn ang="0">
                  <a:pos x="288" y="816"/>
                </a:cxn>
                <a:cxn ang="0">
                  <a:pos x="384" y="480"/>
                </a:cxn>
                <a:cxn ang="0">
                  <a:pos x="336" y="144"/>
                </a:cxn>
                <a:cxn ang="0">
                  <a:pos x="624" y="384"/>
                </a:cxn>
                <a:cxn ang="0">
                  <a:pos x="912" y="0"/>
                </a:cxn>
                <a:cxn ang="0">
                  <a:pos x="864" y="288"/>
                </a:cxn>
              </a:cxnLst>
              <a:rect l="0" t="0" r="r" b="b"/>
              <a:pathLst>
                <a:path w="912" h="816">
                  <a:moveTo>
                    <a:pt x="864" y="288"/>
                  </a:moveTo>
                  <a:lnTo>
                    <a:pt x="0" y="672"/>
                  </a:lnTo>
                  <a:lnTo>
                    <a:pt x="288" y="816"/>
                  </a:lnTo>
                  <a:lnTo>
                    <a:pt x="384" y="480"/>
                  </a:lnTo>
                  <a:lnTo>
                    <a:pt x="336" y="144"/>
                  </a:lnTo>
                  <a:lnTo>
                    <a:pt x="624" y="384"/>
                  </a:lnTo>
                  <a:lnTo>
                    <a:pt x="912" y="0"/>
                  </a:lnTo>
                  <a:lnTo>
                    <a:pt x="864" y="28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7" name="Freeform 17"/>
            <p:cNvSpPr>
              <a:spLocks/>
            </p:cNvSpPr>
            <p:nvPr/>
          </p:nvSpPr>
          <p:spPr bwMode="auto">
            <a:xfrm>
              <a:off x="3360" y="1008"/>
              <a:ext cx="33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3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336" h="336">
                  <a:moveTo>
                    <a:pt x="0" y="0"/>
                  </a:moveTo>
                  <a:lnTo>
                    <a:pt x="336" y="336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rot="16734899">
            <a:off x="2247900" y="3763963"/>
            <a:ext cx="1752600" cy="1447800"/>
            <a:chOff x="432" y="1008"/>
            <a:chExt cx="1392" cy="1296"/>
          </a:xfrm>
        </p:grpSpPr>
        <p:sp>
          <p:nvSpPr>
            <p:cNvPr id="97300" name="Freeform 20"/>
            <p:cNvSpPr>
              <a:spLocks/>
            </p:cNvSpPr>
            <p:nvPr/>
          </p:nvSpPr>
          <p:spPr bwMode="auto">
            <a:xfrm>
              <a:off x="432" y="1008"/>
              <a:ext cx="1392" cy="1296"/>
            </a:xfrm>
            <a:custGeom>
              <a:avLst/>
              <a:gdLst/>
              <a:ahLst/>
              <a:cxnLst>
                <a:cxn ang="0">
                  <a:pos x="48" y="48"/>
                </a:cxn>
                <a:cxn ang="0">
                  <a:pos x="1056" y="0"/>
                </a:cxn>
                <a:cxn ang="0">
                  <a:pos x="1392" y="480"/>
                </a:cxn>
                <a:cxn ang="0">
                  <a:pos x="1344" y="720"/>
                </a:cxn>
                <a:cxn ang="0">
                  <a:pos x="720" y="1296"/>
                </a:cxn>
                <a:cxn ang="0">
                  <a:pos x="96" y="912"/>
                </a:cxn>
                <a:cxn ang="0">
                  <a:pos x="0" y="576"/>
                </a:cxn>
                <a:cxn ang="0">
                  <a:pos x="144" y="384"/>
                </a:cxn>
                <a:cxn ang="0">
                  <a:pos x="48" y="48"/>
                </a:cxn>
              </a:cxnLst>
              <a:rect l="0" t="0" r="r" b="b"/>
              <a:pathLst>
                <a:path w="1392" h="1296">
                  <a:moveTo>
                    <a:pt x="48" y="48"/>
                  </a:moveTo>
                  <a:lnTo>
                    <a:pt x="1056" y="0"/>
                  </a:lnTo>
                  <a:lnTo>
                    <a:pt x="1392" y="480"/>
                  </a:lnTo>
                  <a:lnTo>
                    <a:pt x="1344" y="720"/>
                  </a:lnTo>
                  <a:lnTo>
                    <a:pt x="720" y="1296"/>
                  </a:lnTo>
                  <a:lnTo>
                    <a:pt x="96" y="912"/>
                  </a:lnTo>
                  <a:lnTo>
                    <a:pt x="0" y="576"/>
                  </a:lnTo>
                  <a:lnTo>
                    <a:pt x="144" y="384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1" name="Freeform 21"/>
            <p:cNvSpPr>
              <a:spLocks/>
            </p:cNvSpPr>
            <p:nvPr/>
          </p:nvSpPr>
          <p:spPr bwMode="auto">
            <a:xfrm>
              <a:off x="432" y="1008"/>
              <a:ext cx="1296" cy="1104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96" y="288"/>
                </a:cxn>
                <a:cxn ang="0">
                  <a:pos x="1200" y="192"/>
                </a:cxn>
                <a:cxn ang="0">
                  <a:pos x="288" y="1056"/>
                </a:cxn>
                <a:cxn ang="0">
                  <a:pos x="720" y="0"/>
                </a:cxn>
                <a:cxn ang="0">
                  <a:pos x="1248" y="816"/>
                </a:cxn>
                <a:cxn ang="0">
                  <a:pos x="1296" y="384"/>
                </a:cxn>
                <a:cxn ang="0">
                  <a:pos x="96" y="432"/>
                </a:cxn>
                <a:cxn ang="0">
                  <a:pos x="144" y="960"/>
                </a:cxn>
                <a:cxn ang="0">
                  <a:pos x="1056" y="0"/>
                </a:cxn>
                <a:cxn ang="0">
                  <a:pos x="960" y="1104"/>
                </a:cxn>
                <a:cxn ang="0">
                  <a:pos x="0" y="576"/>
                </a:cxn>
                <a:cxn ang="0">
                  <a:pos x="1152" y="912"/>
                </a:cxn>
                <a:cxn ang="0">
                  <a:pos x="432" y="1104"/>
                </a:cxn>
                <a:cxn ang="0">
                  <a:pos x="480" y="0"/>
                </a:cxn>
              </a:cxnLst>
              <a:rect l="0" t="0" r="r" b="b"/>
              <a:pathLst>
                <a:path w="1296" h="1104">
                  <a:moveTo>
                    <a:pt x="480" y="0"/>
                  </a:moveTo>
                  <a:lnTo>
                    <a:pt x="96" y="288"/>
                  </a:lnTo>
                  <a:lnTo>
                    <a:pt x="1200" y="192"/>
                  </a:lnTo>
                  <a:lnTo>
                    <a:pt x="288" y="1056"/>
                  </a:lnTo>
                  <a:lnTo>
                    <a:pt x="720" y="0"/>
                  </a:lnTo>
                  <a:lnTo>
                    <a:pt x="1248" y="816"/>
                  </a:lnTo>
                  <a:lnTo>
                    <a:pt x="1296" y="384"/>
                  </a:lnTo>
                  <a:lnTo>
                    <a:pt x="96" y="432"/>
                  </a:lnTo>
                  <a:lnTo>
                    <a:pt x="144" y="960"/>
                  </a:lnTo>
                  <a:lnTo>
                    <a:pt x="1056" y="0"/>
                  </a:lnTo>
                  <a:lnTo>
                    <a:pt x="960" y="1104"/>
                  </a:lnTo>
                  <a:lnTo>
                    <a:pt x="0" y="576"/>
                  </a:lnTo>
                  <a:lnTo>
                    <a:pt x="1152" y="912"/>
                  </a:lnTo>
                  <a:lnTo>
                    <a:pt x="432" y="110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2" name="Freeform 22"/>
            <p:cNvSpPr>
              <a:spLocks/>
            </p:cNvSpPr>
            <p:nvPr/>
          </p:nvSpPr>
          <p:spPr bwMode="auto">
            <a:xfrm>
              <a:off x="480" y="1008"/>
              <a:ext cx="1344" cy="1200"/>
            </a:xfrm>
            <a:custGeom>
              <a:avLst/>
              <a:gdLst/>
              <a:ahLst/>
              <a:cxnLst>
                <a:cxn ang="0">
                  <a:pos x="528" y="1200"/>
                </a:cxn>
                <a:cxn ang="0">
                  <a:pos x="960" y="672"/>
                </a:cxn>
                <a:cxn ang="0">
                  <a:pos x="240" y="144"/>
                </a:cxn>
                <a:cxn ang="0">
                  <a:pos x="192" y="624"/>
                </a:cxn>
                <a:cxn ang="0">
                  <a:pos x="528" y="0"/>
                </a:cxn>
                <a:cxn ang="0">
                  <a:pos x="1152" y="864"/>
                </a:cxn>
                <a:cxn ang="0">
                  <a:pos x="192" y="1008"/>
                </a:cxn>
                <a:cxn ang="0">
                  <a:pos x="864" y="0"/>
                </a:cxn>
                <a:cxn ang="0">
                  <a:pos x="0" y="144"/>
                </a:cxn>
                <a:cxn ang="0">
                  <a:pos x="144" y="48"/>
                </a:cxn>
                <a:cxn ang="0">
                  <a:pos x="480" y="1200"/>
                </a:cxn>
                <a:cxn ang="0">
                  <a:pos x="1104" y="96"/>
                </a:cxn>
                <a:cxn ang="0">
                  <a:pos x="1008" y="576"/>
                </a:cxn>
                <a:cxn ang="0">
                  <a:pos x="1344" y="528"/>
                </a:cxn>
                <a:cxn ang="0">
                  <a:pos x="480" y="528"/>
                </a:cxn>
                <a:cxn ang="0">
                  <a:pos x="768" y="1200"/>
                </a:cxn>
              </a:cxnLst>
              <a:rect l="0" t="0" r="r" b="b"/>
              <a:pathLst>
                <a:path w="1344" h="1200">
                  <a:moveTo>
                    <a:pt x="528" y="1200"/>
                  </a:moveTo>
                  <a:lnTo>
                    <a:pt x="960" y="672"/>
                  </a:lnTo>
                  <a:lnTo>
                    <a:pt x="240" y="144"/>
                  </a:lnTo>
                  <a:lnTo>
                    <a:pt x="192" y="624"/>
                  </a:lnTo>
                  <a:lnTo>
                    <a:pt x="528" y="0"/>
                  </a:lnTo>
                  <a:lnTo>
                    <a:pt x="1152" y="864"/>
                  </a:lnTo>
                  <a:lnTo>
                    <a:pt x="192" y="1008"/>
                  </a:lnTo>
                  <a:lnTo>
                    <a:pt x="864" y="0"/>
                  </a:lnTo>
                  <a:lnTo>
                    <a:pt x="0" y="144"/>
                  </a:lnTo>
                  <a:lnTo>
                    <a:pt x="144" y="48"/>
                  </a:lnTo>
                  <a:lnTo>
                    <a:pt x="480" y="1200"/>
                  </a:lnTo>
                  <a:lnTo>
                    <a:pt x="1104" y="96"/>
                  </a:lnTo>
                  <a:lnTo>
                    <a:pt x="1008" y="576"/>
                  </a:lnTo>
                  <a:lnTo>
                    <a:pt x="1344" y="528"/>
                  </a:lnTo>
                  <a:lnTo>
                    <a:pt x="480" y="528"/>
                  </a:lnTo>
                  <a:lnTo>
                    <a:pt x="768" y="1200"/>
                  </a:lnTo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04" name="Freeform 24"/>
          <p:cNvSpPr>
            <a:spLocks/>
          </p:cNvSpPr>
          <p:nvPr/>
        </p:nvSpPr>
        <p:spPr bwMode="auto">
          <a:xfrm>
            <a:off x="7467600" y="685800"/>
            <a:ext cx="1295400" cy="2286000"/>
          </a:xfrm>
          <a:custGeom>
            <a:avLst/>
            <a:gdLst/>
            <a:ahLst/>
            <a:cxnLst>
              <a:cxn ang="0">
                <a:pos x="48" y="432"/>
              </a:cxn>
              <a:cxn ang="0">
                <a:pos x="0" y="1104"/>
              </a:cxn>
              <a:cxn ang="0">
                <a:pos x="768" y="1440"/>
              </a:cxn>
              <a:cxn ang="0">
                <a:pos x="816" y="528"/>
              </a:cxn>
              <a:cxn ang="0">
                <a:pos x="240" y="0"/>
              </a:cxn>
              <a:cxn ang="0">
                <a:pos x="48" y="432"/>
              </a:cxn>
            </a:cxnLst>
            <a:rect l="0" t="0" r="r" b="b"/>
            <a:pathLst>
              <a:path w="816" h="1440">
                <a:moveTo>
                  <a:pt x="48" y="432"/>
                </a:moveTo>
                <a:lnTo>
                  <a:pt x="0" y="1104"/>
                </a:lnTo>
                <a:lnTo>
                  <a:pt x="768" y="1440"/>
                </a:lnTo>
                <a:lnTo>
                  <a:pt x="816" y="528"/>
                </a:lnTo>
                <a:lnTo>
                  <a:pt x="240" y="0"/>
                </a:lnTo>
                <a:lnTo>
                  <a:pt x="48" y="432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05" name="Freeform 25"/>
          <p:cNvSpPr>
            <a:spLocks/>
          </p:cNvSpPr>
          <p:nvPr/>
        </p:nvSpPr>
        <p:spPr bwMode="auto">
          <a:xfrm>
            <a:off x="7696200" y="990600"/>
            <a:ext cx="838200" cy="3048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96"/>
              </a:cxn>
              <a:cxn ang="0">
                <a:pos x="528" y="192"/>
              </a:cxn>
              <a:cxn ang="0">
                <a:pos x="288" y="0"/>
              </a:cxn>
            </a:cxnLst>
            <a:rect l="0" t="0" r="r" b="b"/>
            <a:pathLst>
              <a:path w="528" h="192">
                <a:moveTo>
                  <a:pt x="288" y="0"/>
                </a:moveTo>
                <a:lnTo>
                  <a:pt x="0" y="96"/>
                </a:lnTo>
                <a:lnTo>
                  <a:pt x="528" y="192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06" name="Freeform 26"/>
          <p:cNvSpPr>
            <a:spLocks/>
          </p:cNvSpPr>
          <p:nvPr/>
        </p:nvSpPr>
        <p:spPr bwMode="auto">
          <a:xfrm>
            <a:off x="7543800" y="1752600"/>
            <a:ext cx="1219200" cy="9144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768" y="192"/>
              </a:cxn>
              <a:cxn ang="0">
                <a:pos x="336" y="576"/>
              </a:cxn>
              <a:cxn ang="0">
                <a:pos x="0" y="48"/>
              </a:cxn>
              <a:cxn ang="0">
                <a:pos x="336" y="0"/>
              </a:cxn>
            </a:cxnLst>
            <a:rect l="0" t="0" r="r" b="b"/>
            <a:pathLst>
              <a:path w="768" h="576">
                <a:moveTo>
                  <a:pt x="336" y="0"/>
                </a:moveTo>
                <a:lnTo>
                  <a:pt x="768" y="192"/>
                </a:lnTo>
                <a:lnTo>
                  <a:pt x="336" y="576"/>
                </a:lnTo>
                <a:lnTo>
                  <a:pt x="0" y="48"/>
                </a:lnTo>
                <a:lnTo>
                  <a:pt x="33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 rot="3775334">
            <a:off x="6705600" y="3124200"/>
            <a:ext cx="1905000" cy="1905000"/>
            <a:chOff x="2352" y="1008"/>
            <a:chExt cx="2112" cy="1680"/>
          </a:xfrm>
        </p:grpSpPr>
        <p:sp>
          <p:nvSpPr>
            <p:cNvPr id="97308" name="Freeform 28"/>
            <p:cNvSpPr>
              <a:spLocks/>
            </p:cNvSpPr>
            <p:nvPr/>
          </p:nvSpPr>
          <p:spPr bwMode="auto">
            <a:xfrm>
              <a:off x="2352" y="1008"/>
              <a:ext cx="2112" cy="1680"/>
            </a:xfrm>
            <a:custGeom>
              <a:avLst/>
              <a:gdLst/>
              <a:ahLst/>
              <a:cxnLst>
                <a:cxn ang="0">
                  <a:pos x="528" y="336"/>
                </a:cxn>
                <a:cxn ang="0">
                  <a:pos x="0" y="1008"/>
                </a:cxn>
                <a:cxn ang="0">
                  <a:pos x="768" y="1200"/>
                </a:cxn>
                <a:cxn ang="0">
                  <a:pos x="1632" y="1680"/>
                </a:cxn>
                <a:cxn ang="0">
                  <a:pos x="2112" y="1200"/>
                </a:cxn>
                <a:cxn ang="0">
                  <a:pos x="1920" y="528"/>
                </a:cxn>
                <a:cxn ang="0">
                  <a:pos x="1392" y="0"/>
                </a:cxn>
                <a:cxn ang="0">
                  <a:pos x="912" y="0"/>
                </a:cxn>
                <a:cxn ang="0">
                  <a:pos x="528" y="336"/>
                </a:cxn>
              </a:cxnLst>
              <a:rect l="0" t="0" r="r" b="b"/>
              <a:pathLst>
                <a:path w="2112" h="1680">
                  <a:moveTo>
                    <a:pt x="528" y="336"/>
                  </a:moveTo>
                  <a:lnTo>
                    <a:pt x="0" y="1008"/>
                  </a:lnTo>
                  <a:lnTo>
                    <a:pt x="768" y="1200"/>
                  </a:lnTo>
                  <a:lnTo>
                    <a:pt x="1632" y="1680"/>
                  </a:lnTo>
                  <a:lnTo>
                    <a:pt x="2112" y="1200"/>
                  </a:lnTo>
                  <a:lnTo>
                    <a:pt x="1920" y="528"/>
                  </a:lnTo>
                  <a:lnTo>
                    <a:pt x="1392" y="0"/>
                  </a:lnTo>
                  <a:lnTo>
                    <a:pt x="912" y="0"/>
                  </a:lnTo>
                  <a:lnTo>
                    <a:pt x="528" y="336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9" name="Freeform 29"/>
            <p:cNvSpPr>
              <a:spLocks/>
            </p:cNvSpPr>
            <p:nvPr/>
          </p:nvSpPr>
          <p:spPr bwMode="auto">
            <a:xfrm>
              <a:off x="2688" y="1056"/>
              <a:ext cx="1680" cy="1584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288" y="1104"/>
                </a:cxn>
                <a:cxn ang="0">
                  <a:pos x="1296" y="192"/>
                </a:cxn>
                <a:cxn ang="0">
                  <a:pos x="1680" y="864"/>
                </a:cxn>
                <a:cxn ang="0">
                  <a:pos x="1536" y="1392"/>
                </a:cxn>
                <a:cxn ang="0">
                  <a:pos x="960" y="1440"/>
                </a:cxn>
                <a:cxn ang="0">
                  <a:pos x="288" y="192"/>
                </a:cxn>
                <a:cxn ang="0">
                  <a:pos x="1152" y="48"/>
                </a:cxn>
                <a:cxn ang="0">
                  <a:pos x="1200" y="1584"/>
                </a:cxn>
                <a:cxn ang="0">
                  <a:pos x="480" y="0"/>
                </a:cxn>
                <a:cxn ang="0">
                  <a:pos x="1200" y="816"/>
                </a:cxn>
                <a:cxn ang="0">
                  <a:pos x="0" y="480"/>
                </a:cxn>
              </a:cxnLst>
              <a:rect l="0" t="0" r="r" b="b"/>
              <a:pathLst>
                <a:path w="1680" h="1584">
                  <a:moveTo>
                    <a:pt x="0" y="480"/>
                  </a:moveTo>
                  <a:lnTo>
                    <a:pt x="288" y="1104"/>
                  </a:lnTo>
                  <a:lnTo>
                    <a:pt x="1296" y="192"/>
                  </a:lnTo>
                  <a:lnTo>
                    <a:pt x="1680" y="864"/>
                  </a:lnTo>
                  <a:lnTo>
                    <a:pt x="1536" y="1392"/>
                  </a:lnTo>
                  <a:lnTo>
                    <a:pt x="960" y="1440"/>
                  </a:lnTo>
                  <a:lnTo>
                    <a:pt x="288" y="192"/>
                  </a:lnTo>
                  <a:lnTo>
                    <a:pt x="1152" y="48"/>
                  </a:lnTo>
                  <a:lnTo>
                    <a:pt x="1200" y="1584"/>
                  </a:lnTo>
                  <a:lnTo>
                    <a:pt x="480" y="0"/>
                  </a:lnTo>
                  <a:lnTo>
                    <a:pt x="1200" y="816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0" name="Freeform 30"/>
            <p:cNvSpPr>
              <a:spLocks/>
            </p:cNvSpPr>
            <p:nvPr/>
          </p:nvSpPr>
          <p:spPr bwMode="auto">
            <a:xfrm>
              <a:off x="2832" y="1632"/>
              <a:ext cx="336" cy="33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44"/>
                </a:cxn>
                <a:cxn ang="0">
                  <a:pos x="336" y="336"/>
                </a:cxn>
                <a:cxn ang="0">
                  <a:pos x="144" y="0"/>
                </a:cxn>
              </a:cxnLst>
              <a:rect l="0" t="0" r="r" b="b"/>
              <a:pathLst>
                <a:path w="336" h="336">
                  <a:moveTo>
                    <a:pt x="144" y="0"/>
                  </a:moveTo>
                  <a:lnTo>
                    <a:pt x="0" y="144"/>
                  </a:lnTo>
                  <a:lnTo>
                    <a:pt x="336" y="33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1" name="Freeform 31"/>
            <p:cNvSpPr>
              <a:spLocks/>
            </p:cNvSpPr>
            <p:nvPr/>
          </p:nvSpPr>
          <p:spPr bwMode="auto">
            <a:xfrm>
              <a:off x="3264" y="1632"/>
              <a:ext cx="912" cy="816"/>
            </a:xfrm>
            <a:custGeom>
              <a:avLst/>
              <a:gdLst/>
              <a:ahLst/>
              <a:cxnLst>
                <a:cxn ang="0">
                  <a:pos x="864" y="288"/>
                </a:cxn>
                <a:cxn ang="0">
                  <a:pos x="0" y="672"/>
                </a:cxn>
                <a:cxn ang="0">
                  <a:pos x="288" y="816"/>
                </a:cxn>
                <a:cxn ang="0">
                  <a:pos x="384" y="480"/>
                </a:cxn>
                <a:cxn ang="0">
                  <a:pos x="336" y="144"/>
                </a:cxn>
                <a:cxn ang="0">
                  <a:pos x="624" y="384"/>
                </a:cxn>
                <a:cxn ang="0">
                  <a:pos x="912" y="0"/>
                </a:cxn>
                <a:cxn ang="0">
                  <a:pos x="864" y="288"/>
                </a:cxn>
              </a:cxnLst>
              <a:rect l="0" t="0" r="r" b="b"/>
              <a:pathLst>
                <a:path w="912" h="816">
                  <a:moveTo>
                    <a:pt x="864" y="288"/>
                  </a:moveTo>
                  <a:lnTo>
                    <a:pt x="0" y="672"/>
                  </a:lnTo>
                  <a:lnTo>
                    <a:pt x="288" y="816"/>
                  </a:lnTo>
                  <a:lnTo>
                    <a:pt x="384" y="480"/>
                  </a:lnTo>
                  <a:lnTo>
                    <a:pt x="336" y="144"/>
                  </a:lnTo>
                  <a:lnTo>
                    <a:pt x="624" y="384"/>
                  </a:lnTo>
                  <a:lnTo>
                    <a:pt x="912" y="0"/>
                  </a:lnTo>
                  <a:lnTo>
                    <a:pt x="864" y="28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2" name="Freeform 32"/>
            <p:cNvSpPr>
              <a:spLocks/>
            </p:cNvSpPr>
            <p:nvPr/>
          </p:nvSpPr>
          <p:spPr bwMode="auto">
            <a:xfrm>
              <a:off x="3360" y="1008"/>
              <a:ext cx="33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3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336" h="336">
                  <a:moveTo>
                    <a:pt x="0" y="0"/>
                  </a:moveTo>
                  <a:lnTo>
                    <a:pt x="336" y="336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13" name="Freeform 33"/>
          <p:cNvSpPr>
            <a:spLocks/>
          </p:cNvSpPr>
          <p:nvPr/>
        </p:nvSpPr>
        <p:spPr bwMode="auto">
          <a:xfrm>
            <a:off x="4906963" y="3643313"/>
            <a:ext cx="39687" cy="14287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9"/>
              </a:cxn>
              <a:cxn ang="0">
                <a:pos x="25" y="0"/>
              </a:cxn>
            </a:cxnLst>
            <a:rect l="0" t="0" r="r" b="b"/>
            <a:pathLst>
              <a:path w="25" h="9">
                <a:moveTo>
                  <a:pt x="25" y="0"/>
                </a:moveTo>
                <a:cubicBezTo>
                  <a:pt x="17" y="3"/>
                  <a:pt x="0" y="9"/>
                  <a:pt x="0" y="9"/>
                </a:cubicBezTo>
                <a:cubicBezTo>
                  <a:pt x="0" y="9"/>
                  <a:pt x="17" y="3"/>
                  <a:pt x="25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4" name="Freeform 34"/>
          <p:cNvSpPr>
            <a:spLocks/>
          </p:cNvSpPr>
          <p:nvPr/>
        </p:nvSpPr>
        <p:spPr bwMode="auto">
          <a:xfrm>
            <a:off x="4191000" y="3962400"/>
            <a:ext cx="2176463" cy="1347788"/>
          </a:xfrm>
          <a:custGeom>
            <a:avLst/>
            <a:gdLst/>
            <a:ahLst/>
            <a:cxnLst>
              <a:cxn ang="0">
                <a:pos x="334" y="0"/>
              </a:cxn>
              <a:cxn ang="0">
                <a:pos x="150" y="150"/>
              </a:cxn>
              <a:cxn ang="0">
                <a:pos x="83" y="250"/>
              </a:cxn>
              <a:cxn ang="0">
                <a:pos x="0" y="409"/>
              </a:cxn>
              <a:cxn ang="0">
                <a:pos x="363" y="849"/>
              </a:cxn>
              <a:cxn ang="0">
                <a:pos x="1371" y="705"/>
              </a:cxn>
              <a:cxn ang="0">
                <a:pos x="1275" y="129"/>
              </a:cxn>
              <a:cxn ang="0">
                <a:pos x="334" y="0"/>
              </a:cxn>
            </a:cxnLst>
            <a:rect l="0" t="0" r="r" b="b"/>
            <a:pathLst>
              <a:path w="1371" h="849">
                <a:moveTo>
                  <a:pt x="334" y="0"/>
                </a:moveTo>
                <a:cubicBezTo>
                  <a:pt x="199" y="16"/>
                  <a:pt x="234" y="10"/>
                  <a:pt x="150" y="150"/>
                </a:cubicBezTo>
                <a:cubicBezTo>
                  <a:pt x="129" y="184"/>
                  <a:pt x="83" y="250"/>
                  <a:pt x="83" y="250"/>
                </a:cubicBezTo>
                <a:cubicBezTo>
                  <a:pt x="64" y="310"/>
                  <a:pt x="26" y="353"/>
                  <a:pt x="0" y="409"/>
                </a:cubicBezTo>
                <a:lnTo>
                  <a:pt x="363" y="849"/>
                </a:lnTo>
                <a:lnTo>
                  <a:pt x="1371" y="705"/>
                </a:lnTo>
                <a:lnTo>
                  <a:pt x="1275" y="129"/>
                </a:lnTo>
                <a:lnTo>
                  <a:pt x="334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5" name="Freeform 35"/>
          <p:cNvSpPr>
            <a:spLocks/>
          </p:cNvSpPr>
          <p:nvPr/>
        </p:nvSpPr>
        <p:spPr bwMode="auto">
          <a:xfrm>
            <a:off x="4386263" y="3938588"/>
            <a:ext cx="1905000" cy="13716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192"/>
              </a:cxn>
              <a:cxn ang="0">
                <a:pos x="624" y="816"/>
              </a:cxn>
              <a:cxn ang="0">
                <a:pos x="864" y="96"/>
              </a:cxn>
              <a:cxn ang="0">
                <a:pos x="0" y="624"/>
              </a:cxn>
              <a:cxn ang="0">
                <a:pos x="480" y="48"/>
              </a:cxn>
              <a:cxn ang="0">
                <a:pos x="336" y="864"/>
              </a:cxn>
              <a:cxn ang="0">
                <a:pos x="1200" y="528"/>
              </a:cxn>
              <a:cxn ang="0">
                <a:pos x="960" y="96"/>
              </a:cxn>
              <a:cxn ang="0">
                <a:pos x="1008" y="768"/>
              </a:cxn>
              <a:cxn ang="0">
                <a:pos x="288" y="0"/>
              </a:cxn>
            </a:cxnLst>
            <a:rect l="0" t="0" r="r" b="b"/>
            <a:pathLst>
              <a:path w="1200" h="864">
                <a:moveTo>
                  <a:pt x="288" y="0"/>
                </a:moveTo>
                <a:lnTo>
                  <a:pt x="0" y="192"/>
                </a:lnTo>
                <a:lnTo>
                  <a:pt x="624" y="816"/>
                </a:lnTo>
                <a:lnTo>
                  <a:pt x="864" y="96"/>
                </a:lnTo>
                <a:lnTo>
                  <a:pt x="0" y="624"/>
                </a:lnTo>
                <a:lnTo>
                  <a:pt x="480" y="48"/>
                </a:lnTo>
                <a:lnTo>
                  <a:pt x="336" y="864"/>
                </a:lnTo>
                <a:lnTo>
                  <a:pt x="1200" y="528"/>
                </a:lnTo>
                <a:lnTo>
                  <a:pt x="960" y="96"/>
                </a:lnTo>
                <a:lnTo>
                  <a:pt x="1008" y="76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6" name="Freeform 36"/>
          <p:cNvSpPr>
            <a:spLocks/>
          </p:cNvSpPr>
          <p:nvPr/>
        </p:nvSpPr>
        <p:spPr bwMode="auto">
          <a:xfrm>
            <a:off x="381000" y="3352800"/>
            <a:ext cx="1524000" cy="1524000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0" y="528"/>
              </a:cxn>
              <a:cxn ang="0">
                <a:pos x="528" y="960"/>
              </a:cxn>
              <a:cxn ang="0">
                <a:pos x="960" y="720"/>
              </a:cxn>
              <a:cxn ang="0">
                <a:pos x="624" y="96"/>
              </a:cxn>
              <a:cxn ang="0">
                <a:pos x="384" y="0"/>
              </a:cxn>
            </a:cxnLst>
            <a:rect l="0" t="0" r="r" b="b"/>
            <a:pathLst>
              <a:path w="960" h="960">
                <a:moveTo>
                  <a:pt x="384" y="0"/>
                </a:moveTo>
                <a:lnTo>
                  <a:pt x="0" y="528"/>
                </a:lnTo>
                <a:lnTo>
                  <a:pt x="528" y="960"/>
                </a:lnTo>
                <a:lnTo>
                  <a:pt x="960" y="720"/>
                </a:lnTo>
                <a:lnTo>
                  <a:pt x="624" y="96"/>
                </a:lnTo>
                <a:lnTo>
                  <a:pt x="384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7" name="Freeform 37"/>
          <p:cNvSpPr>
            <a:spLocks/>
          </p:cNvSpPr>
          <p:nvPr/>
        </p:nvSpPr>
        <p:spPr bwMode="auto">
          <a:xfrm>
            <a:off x="609600" y="3352800"/>
            <a:ext cx="1143000" cy="1371600"/>
          </a:xfrm>
          <a:custGeom>
            <a:avLst/>
            <a:gdLst/>
            <a:ahLst/>
            <a:cxnLst>
              <a:cxn ang="0">
                <a:pos x="528" y="144"/>
              </a:cxn>
              <a:cxn ang="0">
                <a:pos x="48" y="240"/>
              </a:cxn>
              <a:cxn ang="0">
                <a:pos x="624" y="384"/>
              </a:cxn>
              <a:cxn ang="0">
                <a:pos x="0" y="624"/>
              </a:cxn>
              <a:cxn ang="0">
                <a:pos x="336" y="0"/>
              </a:cxn>
              <a:cxn ang="0">
                <a:pos x="240" y="864"/>
              </a:cxn>
              <a:cxn ang="0">
                <a:pos x="576" y="864"/>
              </a:cxn>
              <a:cxn ang="0">
                <a:pos x="720" y="576"/>
              </a:cxn>
              <a:cxn ang="0">
                <a:pos x="144" y="720"/>
              </a:cxn>
              <a:cxn ang="0">
                <a:pos x="480" y="432"/>
              </a:cxn>
              <a:cxn ang="0">
                <a:pos x="528" y="144"/>
              </a:cxn>
            </a:cxnLst>
            <a:rect l="0" t="0" r="r" b="b"/>
            <a:pathLst>
              <a:path w="720" h="864">
                <a:moveTo>
                  <a:pt x="528" y="144"/>
                </a:moveTo>
                <a:lnTo>
                  <a:pt x="48" y="240"/>
                </a:lnTo>
                <a:lnTo>
                  <a:pt x="624" y="384"/>
                </a:lnTo>
                <a:lnTo>
                  <a:pt x="0" y="624"/>
                </a:lnTo>
                <a:lnTo>
                  <a:pt x="336" y="0"/>
                </a:lnTo>
                <a:lnTo>
                  <a:pt x="240" y="864"/>
                </a:lnTo>
                <a:lnTo>
                  <a:pt x="576" y="864"/>
                </a:lnTo>
                <a:lnTo>
                  <a:pt x="720" y="576"/>
                </a:lnTo>
                <a:lnTo>
                  <a:pt x="144" y="720"/>
                </a:lnTo>
                <a:lnTo>
                  <a:pt x="480" y="432"/>
                </a:lnTo>
                <a:lnTo>
                  <a:pt x="528" y="144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8" name="Rectangle 38"/>
          <p:cNvSpPr>
            <a:spLocks noChangeArrowheads="1"/>
          </p:cNvSpPr>
          <p:nvPr/>
        </p:nvSpPr>
        <p:spPr bwMode="auto">
          <a:xfrm>
            <a:off x="139700" y="56388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9" name="Rectangle 39"/>
          <p:cNvSpPr>
            <a:spLocks noChangeArrowheads="1"/>
          </p:cNvSpPr>
          <p:nvPr/>
        </p:nvSpPr>
        <p:spPr bwMode="auto">
          <a:xfrm>
            <a:off x="139700" y="6019800"/>
            <a:ext cx="381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0" name="Rectangle 40"/>
          <p:cNvSpPr>
            <a:spLocks noChangeArrowheads="1"/>
          </p:cNvSpPr>
          <p:nvPr/>
        </p:nvSpPr>
        <p:spPr bwMode="auto">
          <a:xfrm>
            <a:off x="139700" y="6400800"/>
            <a:ext cx="3810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1" name="Text Box 41"/>
          <p:cNvSpPr txBox="1">
            <a:spLocks noChangeArrowheads="1"/>
          </p:cNvSpPr>
          <p:nvPr/>
        </p:nvSpPr>
        <p:spPr bwMode="auto">
          <a:xfrm>
            <a:off x="749300" y="5486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mineral </a:t>
            </a:r>
            <a:r>
              <a:rPr lang="en-US" sz="2400" dirty="0" smtClean="0">
                <a:latin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97322" name="Text Box 42"/>
          <p:cNvSpPr txBox="1">
            <a:spLocks noChangeArrowheads="1"/>
          </p:cNvSpPr>
          <p:nvPr/>
        </p:nvSpPr>
        <p:spPr bwMode="auto">
          <a:xfrm>
            <a:off x="762000" y="5867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mineral </a:t>
            </a:r>
            <a:r>
              <a:rPr lang="en-US" sz="2400" dirty="0" smtClean="0">
                <a:latin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97323" name="Text Box 43"/>
          <p:cNvSpPr txBox="1">
            <a:spLocks noChangeArrowheads="1"/>
          </p:cNvSpPr>
          <p:nvPr/>
        </p:nvSpPr>
        <p:spPr bwMode="auto">
          <a:xfrm>
            <a:off x="7620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mineral </a:t>
            </a:r>
            <a:r>
              <a:rPr lang="en-US" sz="2400" dirty="0" smtClean="0">
                <a:latin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53340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1</a:t>
            </a:r>
          </a:p>
        </p:txBody>
      </p:sp>
      <p:sp>
        <p:nvSpPr>
          <p:cNvPr id="97325" name="Text Box 45"/>
          <p:cNvSpPr txBox="1">
            <a:spLocks noChangeArrowheads="1"/>
          </p:cNvSpPr>
          <p:nvPr/>
        </p:nvSpPr>
        <p:spPr bwMode="auto">
          <a:xfrm>
            <a:off x="335280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2</a:t>
            </a:r>
          </a:p>
        </p:txBody>
      </p:sp>
      <p:sp>
        <p:nvSpPr>
          <p:cNvPr id="97326" name="Text Box 46"/>
          <p:cNvSpPr txBox="1">
            <a:spLocks noChangeArrowheads="1"/>
          </p:cNvSpPr>
          <p:nvPr/>
        </p:nvSpPr>
        <p:spPr bwMode="auto">
          <a:xfrm>
            <a:off x="7162800" y="259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3</a:t>
            </a:r>
          </a:p>
        </p:txBody>
      </p:sp>
      <p:sp>
        <p:nvSpPr>
          <p:cNvPr id="97327" name="Text Box 47"/>
          <p:cNvSpPr txBox="1">
            <a:spLocks noChangeArrowheads="1"/>
          </p:cNvSpPr>
          <p:nvPr/>
        </p:nvSpPr>
        <p:spPr bwMode="auto">
          <a:xfrm>
            <a:off x="228600" y="4724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4</a:t>
            </a:r>
          </a:p>
        </p:txBody>
      </p:sp>
      <p:sp>
        <p:nvSpPr>
          <p:cNvPr id="97328" name="Text Box 48"/>
          <p:cNvSpPr txBox="1">
            <a:spLocks noChangeArrowheads="1"/>
          </p:cNvSpPr>
          <p:nvPr/>
        </p:nvSpPr>
        <p:spPr bwMode="auto">
          <a:xfrm>
            <a:off x="2057400" y="5257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5</a:t>
            </a: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5334000" y="5105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6</a:t>
            </a:r>
          </a:p>
        </p:txBody>
      </p:sp>
      <p:sp>
        <p:nvSpPr>
          <p:cNvPr id="97330" name="Text Box 50"/>
          <p:cNvSpPr txBox="1">
            <a:spLocks noChangeArrowheads="1"/>
          </p:cNvSpPr>
          <p:nvPr/>
        </p:nvSpPr>
        <p:spPr bwMode="auto">
          <a:xfrm>
            <a:off x="7162800" y="5181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7</a:t>
            </a: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2514600" y="5257800"/>
            <a:ext cx="6629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…minerals have a well-defined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composition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8351" t="2632" r="7484" b="6579"/>
          <a:stretch>
            <a:fillRect/>
          </a:stretch>
        </p:blipFill>
        <p:spPr bwMode="auto">
          <a:xfrm>
            <a:off x="0" y="152400"/>
            <a:ext cx="910534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0" y="0"/>
            <a:ext cx="2819400" cy="274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8351" t="2632" r="69571" b="64257"/>
          <a:stretch>
            <a:fillRect/>
          </a:stretch>
        </p:blipFill>
        <p:spPr bwMode="auto">
          <a:xfrm>
            <a:off x="990599" y="0"/>
            <a:ext cx="6934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8351" t="2632" r="7484" b="6579"/>
          <a:stretch>
            <a:fillRect/>
          </a:stretch>
        </p:blipFill>
        <p:spPr bwMode="auto">
          <a:xfrm>
            <a:off x="0" y="152400"/>
            <a:ext cx="910534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629400" y="2133600"/>
            <a:ext cx="2819400" cy="274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71743" t="33006" r="7484" b="37554"/>
          <a:stretch>
            <a:fillRect/>
          </a:stretch>
        </p:blipFill>
        <p:spPr bwMode="auto">
          <a:xfrm>
            <a:off x="838200" y="0"/>
            <a:ext cx="73382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SVD to approximate 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90800" cy="58975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dirty="0" smtClean="0">
                <a:latin typeface="Cambria Math" pitchFamily="18" charset="0"/>
                <a:ea typeface="Cambria Math" pitchFamily="18" charset="0"/>
              </a:rPr>
            </a:br>
            <a:r>
              <a:rPr lang="en-US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dirty="0" smtClean="0">
                <a:latin typeface="Cambria Math" pitchFamily="18" charset="0"/>
                <a:ea typeface="Cambria Math" pitchFamily="18" charset="0"/>
              </a:rPr>
            </a:br>
            <a:r>
              <a:rPr lang="en-US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dirty="0" smtClean="0">
                <a:latin typeface="Cambria Math" pitchFamily="18" charset="0"/>
                <a:ea typeface="Cambria Math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dirty="0" smtClean="0">
                <a:latin typeface="Cambria Math" pitchFamily="18" charset="0"/>
                <a:ea typeface="Cambria Math" pitchFamily="18" charset="0"/>
              </a:rPr>
            </a:br>
            <a:r>
              <a:rPr lang="en-US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dirty="0" smtClean="0">
                <a:latin typeface="Cambria Math" pitchFamily="18" charset="0"/>
                <a:ea typeface="Cambria Math" pitchFamily="18" charset="0"/>
              </a:rPr>
            </a:br>
            <a:r>
              <a:rPr lang="en-US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dirty="0" smtClean="0">
                <a:latin typeface="Cambria Math" pitchFamily="18" charset="0"/>
                <a:ea typeface="Cambria Math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≈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P’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P’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990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M EOF’s, the data is fit exactly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8956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P chosen to exclude only zero singular values, the data is fit exactly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4800600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P’&lt;P, small non-zero singular values are excluded too, and the data is fit only approximately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38200" y="76200"/>
            <a:ext cx="8305800" cy="6629400"/>
            <a:chOff x="1241121" y="241150"/>
            <a:chExt cx="7542022" cy="60834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7143" r="48571" b="4286"/>
            <a:stretch>
              <a:fillRect/>
            </a:stretch>
          </p:blipFill>
          <p:spPr bwMode="auto">
            <a:xfrm>
              <a:off x="4896633" y="381000"/>
              <a:ext cx="3332967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5714" t="4286" r="48572" b="6190"/>
            <a:stretch>
              <a:fillRect/>
            </a:stretch>
          </p:blipFill>
          <p:spPr bwMode="auto">
            <a:xfrm>
              <a:off x="1241121" y="642749"/>
              <a:ext cx="3440482" cy="5559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639323" y="241150"/>
              <a:ext cx="396094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A) Original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5114" y="241150"/>
              <a:ext cx="3598029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B) Based on first 5 EOF’s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867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rocks contain elements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rocks contain minerals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minerals contain elements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86200" y="1981200"/>
            <a:ext cx="1295400" cy="20574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5400000">
            <a:off x="3898670" y="2502131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simpler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867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rocks contain elements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rocks contain minerals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minerals contain elements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86200" y="1981200"/>
            <a:ext cx="1295400" cy="20574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5400000">
            <a:off x="3898670" y="2502131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simpler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90800" y="1371600"/>
            <a:ext cx="9906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67000" y="4267200"/>
            <a:ext cx="9906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29200" y="4267200"/>
            <a:ext cx="13716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38400" y="5486400"/>
            <a:ext cx="13716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09800" y="762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samples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37586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samples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3733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8400" y="49016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3485" t="49596" r="14104" b="13747"/>
          <a:stretch>
            <a:fillRect/>
          </a:stretch>
        </p:blipFill>
        <p:spPr bwMode="auto">
          <a:xfrm>
            <a:off x="1066800" y="1600200"/>
            <a:ext cx="693868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2138</Words>
  <Application>Microsoft Office PowerPoint</Application>
  <PresentationFormat>On-screen Show (4:3)</PresentationFormat>
  <Paragraphs>363</Paragraphs>
  <Slides>66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Slide 1</vt:lpstr>
      <vt:lpstr>Slide 2</vt:lpstr>
      <vt:lpstr>purpose of the lecture</vt:lpstr>
      <vt:lpstr>review of the last lecture</vt:lpstr>
      <vt:lpstr>example  Atlantic Rock Dataset chemical composition for several thousand rocks </vt:lpstr>
      <vt:lpstr>Rocks are a mix of minerals, and …</vt:lpstr>
      <vt:lpstr>Slide 7</vt:lpstr>
      <vt:lpstr>Slide 8</vt:lpstr>
      <vt:lpstr>Slide 9</vt:lpstr>
      <vt:lpstr>Slide 10</vt:lpstr>
      <vt:lpstr>Slide 11</vt:lpstr>
      <vt:lpstr>Slide 12</vt:lpstr>
      <vt:lpstr>the key question  how many factors are needed to represent the samples?  and what are these factors?</vt:lpstr>
      <vt:lpstr>singular value decomposition       the methodology for answer these questions</vt:lpstr>
      <vt:lpstr>Slide 15</vt:lpstr>
      <vt:lpstr>the matrix of loadings, C. </vt:lpstr>
      <vt:lpstr>in MatLab</vt:lpstr>
      <vt:lpstr>Slide 18</vt:lpstr>
      <vt:lpstr>Slide 19</vt:lpstr>
      <vt:lpstr>Slide 20</vt:lpstr>
      <vt:lpstr>Slide 21</vt:lpstr>
      <vt:lpstr>Slide 22</vt:lpstr>
      <vt:lpstr>end of review </vt:lpstr>
      <vt:lpstr>Part 1: Creating Spiky Factors </vt:lpstr>
      <vt:lpstr>can we find “better” factors  that those returned by svd()  ?</vt:lpstr>
      <vt:lpstr>mathematically</vt:lpstr>
      <vt:lpstr>one possible type of prior information   factors should contain mainly just a few elements</vt:lpstr>
      <vt:lpstr>example of minerals</vt:lpstr>
      <vt:lpstr>spiky factors  factors containing mostly just a few elements</vt:lpstr>
      <vt:lpstr>How to quantify spikiness?</vt:lpstr>
      <vt:lpstr>variance as a measure of spikiness</vt:lpstr>
      <vt:lpstr>modification for factor analysis</vt:lpstr>
      <vt:lpstr>modification for factor analysis</vt:lpstr>
      <vt:lpstr>f(1)= [1, 0, 1, 0, 1, 0]T   is much spikier than   f(2)= [1, 1, 1, 1, 1, 1]T </vt:lpstr>
      <vt:lpstr>f(2)=[1, 1, 1, 1, 1, 1]T   is just as spiky as   f(3)= [1, -1, 1, -1, -1, 1]T </vt:lpstr>
      <vt:lpstr>“varimax” procedure</vt:lpstr>
      <vt:lpstr>Slide 37</vt:lpstr>
      <vt:lpstr>determine θ by maximizing</vt:lpstr>
      <vt:lpstr>after tedious trig the solution can be shown to be</vt:lpstr>
      <vt:lpstr>and the new factors are</vt:lpstr>
      <vt:lpstr>now one repeats for every pair of factors  and then iterates the whole process several times  until the whole set of factors is as spiky as possible</vt:lpstr>
      <vt:lpstr>Slide 42</vt:lpstr>
      <vt:lpstr>Part 2: Empirical Orthogonal Functions</vt:lpstr>
      <vt:lpstr>row number in the sample matrix could be meaningful</vt:lpstr>
      <vt:lpstr>column number in the sample matrix could be meaningful</vt:lpstr>
      <vt:lpstr>S = CF  becomes</vt:lpstr>
      <vt:lpstr>S = CF  becomes</vt:lpstr>
      <vt:lpstr>S = CF  becomes</vt:lpstr>
      <vt:lpstr>S = CF  becomes</vt:lpstr>
      <vt:lpstr>S = CF  becomes</vt:lpstr>
      <vt:lpstr>example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using SVD to approximate data</vt:lpstr>
      <vt:lpstr>S=CMFM   S=CPFP   S≈CP’FP’ </vt:lpstr>
      <vt:lpstr>Slide 66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Menke</dc:creator>
  <cp:lastModifiedBy>Bill Menke</cp:lastModifiedBy>
  <cp:revision>117</cp:revision>
  <dcterms:created xsi:type="dcterms:W3CDTF">2011-06-08T22:04:27Z</dcterms:created>
  <dcterms:modified xsi:type="dcterms:W3CDTF">2013-01-01T15:24:30Z</dcterms:modified>
</cp:coreProperties>
</file>