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9" r:id="rId2"/>
    <p:sldId id="260" r:id="rId3"/>
    <p:sldId id="261" r:id="rId4"/>
    <p:sldId id="269" r:id="rId5"/>
    <p:sldId id="268" r:id="rId6"/>
    <p:sldId id="267" r:id="rId7"/>
    <p:sldId id="270" r:id="rId8"/>
    <p:sldId id="312" r:id="rId9"/>
    <p:sldId id="266" r:id="rId10"/>
    <p:sldId id="271" r:id="rId11"/>
    <p:sldId id="272" r:id="rId12"/>
    <p:sldId id="273" r:id="rId13"/>
    <p:sldId id="275" r:id="rId14"/>
    <p:sldId id="274" r:id="rId15"/>
    <p:sldId id="313" r:id="rId16"/>
    <p:sldId id="276" r:id="rId17"/>
    <p:sldId id="277" r:id="rId18"/>
    <p:sldId id="278" r:id="rId19"/>
    <p:sldId id="280" r:id="rId20"/>
    <p:sldId id="281" r:id="rId21"/>
    <p:sldId id="282" r:id="rId22"/>
    <p:sldId id="283" r:id="rId23"/>
    <p:sldId id="285" r:id="rId24"/>
    <p:sldId id="286" r:id="rId25"/>
    <p:sldId id="314" r:id="rId26"/>
    <p:sldId id="288" r:id="rId27"/>
    <p:sldId id="316" r:id="rId28"/>
    <p:sldId id="287" r:id="rId29"/>
    <p:sldId id="315" r:id="rId30"/>
    <p:sldId id="284" r:id="rId31"/>
    <p:sldId id="290" r:id="rId32"/>
    <p:sldId id="289" r:id="rId33"/>
    <p:sldId id="291" r:id="rId34"/>
    <p:sldId id="292" r:id="rId35"/>
    <p:sldId id="293" r:id="rId36"/>
    <p:sldId id="294" r:id="rId37"/>
    <p:sldId id="295" r:id="rId38"/>
    <p:sldId id="296" r:id="rId39"/>
    <p:sldId id="298" r:id="rId40"/>
    <p:sldId id="297" r:id="rId41"/>
    <p:sldId id="299" r:id="rId42"/>
    <p:sldId id="300" r:id="rId43"/>
    <p:sldId id="301" r:id="rId44"/>
    <p:sldId id="302" r:id="rId45"/>
    <p:sldId id="303" r:id="rId46"/>
    <p:sldId id="304" r:id="rId47"/>
    <p:sldId id="309" r:id="rId48"/>
    <p:sldId id="305" r:id="rId49"/>
    <p:sldId id="317" r:id="rId50"/>
    <p:sldId id="307" r:id="rId51"/>
    <p:sldId id="308" r:id="rId52"/>
    <p:sldId id="310" r:id="rId53"/>
    <p:sldId id="311" r:id="rId54"/>
    <p:sldId id="318" r:id="rId55"/>
    <p:sldId id="319" r:id="rId56"/>
    <p:sldId id="320" r:id="rId57"/>
    <p:sldId id="321" r:id="rId58"/>
    <p:sldId id="322" r:id="rId59"/>
    <p:sldId id="323" r:id="rId60"/>
    <p:sldId id="32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1" autoAdjust="0"/>
    <p:restoredTop sz="85265" autoAdjust="0"/>
  </p:normalViewPr>
  <p:slideViewPr>
    <p:cSldViewPr>
      <p:cViewPr varScale="1">
        <p:scale>
          <a:sx n="67" d="100"/>
          <a:sy n="67" d="100"/>
        </p:scale>
        <p:origin x="-13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6/28/2011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Today’s lecture introduces a new subject</a:t>
            </a:r>
            <a:r>
              <a:rPr lang="en-US" baseline="0" dirty="0" smtClean="0"/>
              <a:t> concerning correlations within time series.</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scatter plot is divided up into bins.</a:t>
            </a:r>
          </a:p>
          <a:p>
            <a:r>
              <a:rPr lang="en-US" dirty="0" smtClean="0"/>
              <a:t>The bins are indexed with the 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number of points</a:t>
            </a:r>
            <a:r>
              <a:rPr lang="en-US" baseline="0" dirty="0" smtClean="0"/>
              <a:t> in each bin scales with the amount of probability in that bin.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covariance</a:t>
            </a:r>
            <a:r>
              <a:rPr lang="en-US" baseline="0" dirty="0" smtClean="0"/>
              <a:t> is approximated as follows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integral</a:t>
            </a:r>
            <a:r>
              <a:rPr lang="en-US" baseline="0" dirty="0" smtClean="0"/>
              <a:t> is approximated as a Riemann sum.</a:t>
            </a:r>
          </a:p>
          <a:p>
            <a:r>
              <a:rPr lang="en-US" baseline="0" dirty="0" smtClean="0"/>
              <a:t>The probability is approximated by the number of points in each bin.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bins are made very small, so that they contain either zero or one point.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yields the sample</a:t>
            </a:r>
            <a:r>
              <a:rPr lang="en-US" baseline="0" dirty="0" smtClean="0"/>
              <a:t> covariance, a way of estimating the covariance of the underlying</a:t>
            </a:r>
          </a:p>
          <a:p>
            <a:r>
              <a:rPr lang="en-US" baseline="0" dirty="0" err="1" smtClean="0"/>
              <a:t>p.d.f</a:t>
            </a:r>
            <a:r>
              <a:rPr lang="en-US" baseline="0" dirty="0" smtClean="0"/>
              <a:t>. from the data.</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all possible pairs</a:t>
            </a:r>
            <a:r>
              <a:rPr lang="en-US" baseline="0" dirty="0" smtClean="0"/>
              <a:t> of elements are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pair with the largest correlation coefficient.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the corresponding scatter plot looks like.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bottom plot is an enlargement of a section of the top plot.</a:t>
            </a:r>
          </a:p>
          <a:p>
            <a:r>
              <a:rPr lang="en-US" baseline="0" dirty="0" smtClean="0"/>
              <a:t>Note the annual cycle in the top plot.</a:t>
            </a:r>
          </a:p>
          <a:p>
            <a:r>
              <a:rPr lang="en-US" baseline="0" dirty="0" smtClean="0"/>
              <a:t>Note in the lower plot, that if the river is high, it usually stays high for a few days.</a:t>
            </a:r>
          </a:p>
          <a:p>
            <a:r>
              <a:rPr lang="en-US" baseline="0" dirty="0" smtClean="0"/>
              <a:t>If it is low, it usually stays low for a few days.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Pairs of points (red) separated by a few days</a:t>
            </a:r>
            <a:r>
              <a:rPr lang="en-US" baseline="0" dirty="0" smtClean="0"/>
              <a:t> tend to have the same value.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Pairs of points (red) separated by a month </a:t>
            </a:r>
            <a:r>
              <a:rPr lang="en-US" baseline="0" dirty="0" smtClean="0"/>
              <a:t>tend to have different values.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Pairs of points (red) separated by a year </a:t>
            </a:r>
            <a:r>
              <a:rPr lang="en-US" baseline="0" dirty="0" smtClean="0"/>
              <a:t>tend to have similar values.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scatter plot is more linear (meaning more highly correlated) for the shorter lags.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Autocorrelation function of the Neuse River hydrograph. A) Lags up to one month. Note that the autocorrelation decreases with lag. B) Lags up to ten years.  Note that the autocorrelation oscillates with a period of one year, reflecting the seasonal cycle.. The autocorrelation function has been adjusted for the decrease in overlap at the larger lags.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a:t>
            </a:r>
            <a:r>
              <a:rPr lang="en-US" sz="1200" baseline="0" dirty="0" smtClean="0">
                <a:latin typeface="Times New Roman" pitchFamily="18" charset="0"/>
                <a:cs typeface="Times New Roman" pitchFamily="18" charset="0"/>
              </a:rPr>
              <a:t> a</a:t>
            </a:r>
            <a:r>
              <a:rPr lang="en-US" sz="1200" dirty="0" smtClean="0">
                <a:latin typeface="Times New Roman" pitchFamily="18" charset="0"/>
                <a:cs typeface="Times New Roman" pitchFamily="18" charset="0"/>
              </a:rPr>
              <a:t>utocorrelation function</a:t>
            </a:r>
            <a:r>
              <a:rPr lang="en-US" sz="1200" baseline="0" dirty="0" smtClean="0">
                <a:latin typeface="Times New Roman" pitchFamily="18" charset="0"/>
                <a:cs typeface="Times New Roman" pitchFamily="18" charset="0"/>
              </a:rPr>
              <a:t> is symmetric about a lag of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The</a:t>
            </a:r>
            <a:r>
              <a:rPr lang="en-US" sz="1200" baseline="0" dirty="0" smtClean="0">
                <a:latin typeface="Times New Roman" pitchFamily="18" charset="0"/>
                <a:cs typeface="Times New Roman" pitchFamily="18" charset="0"/>
              </a:rPr>
              <a:t> a</a:t>
            </a:r>
            <a:r>
              <a:rPr lang="en-US" sz="1200" dirty="0" smtClean="0">
                <a:latin typeface="Times New Roman" pitchFamily="18" charset="0"/>
                <a:cs typeface="Times New Roman" pitchFamily="18" charset="0"/>
              </a:rPr>
              <a:t>utocorrelation function</a:t>
            </a:r>
            <a:r>
              <a:rPr lang="en-US" sz="1200" baseline="0" dirty="0" smtClean="0">
                <a:latin typeface="Times New Roman" pitchFamily="18" charset="0"/>
                <a:cs typeface="Times New Roman" pitchFamily="18" charset="0"/>
              </a:rPr>
              <a:t> is peaked at a lag of zero.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function decreases with lag for the first 10-20 days.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idea is that neighboring points</a:t>
            </a:r>
            <a:r>
              <a:rPr lang="en-US" baseline="0" dirty="0" smtClean="0"/>
              <a:t> in a</a:t>
            </a:r>
            <a:r>
              <a:rPr lang="en-US" dirty="0" smtClean="0"/>
              <a:t> time series can be correlated,</a:t>
            </a:r>
            <a:r>
              <a:rPr lang="en-US" baseline="0" dirty="0" smtClean="0"/>
              <a:t> and the</a:t>
            </a:r>
          </a:p>
          <a:p>
            <a:r>
              <a:rPr lang="en-US" baseline="0" dirty="0" smtClean="0"/>
              <a:t>idea of covariance can be applied to quantify the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function reaches a minimum at a lag of 182 days = ½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has a small peak at a lag of one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In</a:t>
            </a:r>
            <a:r>
              <a:rPr lang="en-US" sz="1200" baseline="0" dirty="0" smtClean="0">
                <a:latin typeface="Times New Roman" pitchFamily="18" charset="0"/>
                <a:cs typeface="Times New Roman" pitchFamily="18" charset="0"/>
              </a:rPr>
              <a:t> the case </a:t>
            </a:r>
            <a:r>
              <a:rPr lang="en-US" sz="1200" dirty="0" smtClean="0">
                <a:latin typeface="Times New Roman" pitchFamily="18" charset="0"/>
                <a:cs typeface="Times New Roman" pitchFamily="18" charset="0"/>
              </a:rPr>
              <a:t>of the Neuse River hydrograph, the autocorrelation</a:t>
            </a:r>
            <a:r>
              <a:rPr lang="en-US" sz="1200" baseline="0" dirty="0" smtClean="0">
                <a:latin typeface="Times New Roman" pitchFamily="18" charset="0"/>
                <a:cs typeface="Times New Roman" pitchFamily="18" charset="0"/>
              </a:rPr>
              <a:t> function oscillates with a period of one year.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formula</a:t>
            </a:r>
            <a:r>
              <a:rPr lang="en-US" baseline="0" dirty="0" smtClean="0"/>
              <a:t> for the autocorrelation is very similar to the formula for the convolution.</a:t>
            </a:r>
          </a:p>
          <a:p>
            <a:r>
              <a:rPr lang="en-US" baseline="0" dirty="0" smtClean="0"/>
              <a:t>Note that we have written an integral version, modeled after the integral version of the convolution.</a:t>
            </a:r>
          </a:p>
          <a:p>
            <a:r>
              <a:rPr lang="en-US" dirty="0" smtClean="0"/>
              <a:t>We use a five-pointed start to indicate</a:t>
            </a:r>
            <a:r>
              <a:rPr lang="en-US" baseline="0" dirty="0" smtClean="0"/>
              <a:t> autocorrelation, an asterisk to indicate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only difference is the sign.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relationship between the two.</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derivation involves writing down the integral</a:t>
            </a:r>
            <a:r>
              <a:rPr lang="en-US" baseline="0" dirty="0" smtClean="0"/>
              <a:t> form of the </a:t>
            </a:r>
            <a:r>
              <a:rPr lang="en-US" dirty="0" smtClean="0"/>
              <a:t>convolution</a:t>
            </a:r>
            <a:r>
              <a:rPr lang="en-US" baseline="0" dirty="0" smtClean="0"/>
              <a:t> and </a:t>
            </a:r>
            <a:r>
              <a:rPr lang="en-US" dirty="0" smtClean="0"/>
              <a:t>changing variables so that</a:t>
            </a:r>
          </a:p>
          <a:p>
            <a:r>
              <a:rPr lang="en-US" dirty="0" smtClean="0"/>
              <a:t>it</a:t>
            </a:r>
            <a:r>
              <a:rPr lang="en-US" baseline="0" dirty="0" smtClean="0"/>
              <a:t> takes on the form of the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down</a:t>
            </a:r>
            <a:r>
              <a:rPr lang="en-US" baseline="0" dirty="0" smtClean="0"/>
              <a:t> the integral form of the autocorrelation.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variables.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results is a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previous chapters, we developed ways of estimating the mean and the variance of a random</a:t>
            </a:r>
          </a:p>
          <a:p>
            <a:r>
              <a:rPr lang="en-US" baseline="0" dirty="0" smtClean="0"/>
              <a:t>variable from data, but we neglected developing a corresponding formula for the covariance.  We</a:t>
            </a:r>
          </a:p>
          <a:p>
            <a:r>
              <a:rPr lang="en-US" baseline="0" dirty="0" smtClean="0"/>
              <a:t>do it now.</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curly-F stands</a:t>
            </a:r>
            <a:r>
              <a:rPr lang="en-US" baseline="0" dirty="0" smtClean="0"/>
              <a:t> for taking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curly-F stands</a:t>
            </a:r>
            <a:r>
              <a:rPr lang="en-US" baseline="0" dirty="0" smtClean="0"/>
              <a:t> for taking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simple application  of the convolution theorem.</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down the integral version of the Fourier Transform of d(-t).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a:t>
            </a:r>
            <a:r>
              <a:rPr lang="en-US" baseline="0" dirty="0" smtClean="0"/>
              <a:t> variables and identify the results as a function of –</a:t>
            </a:r>
            <a:r>
              <a:rPr lang="el-GR" baseline="0" dirty="0" smtClean="0">
                <a:latin typeface="Cambria Math"/>
                <a:ea typeface="Cambria Math"/>
              </a:rPr>
              <a:t>ω</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a:t>
            </a:r>
            <a:r>
              <a:rPr lang="en-US" baseline="0" dirty="0" smtClean="0"/>
              <a:t>Fourier Transform of a real quantity, the negative frequencies are the complex conjugate of the positive frequencies.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time</a:t>
            </a:r>
            <a:r>
              <a:rPr lang="en-US" baseline="0" dirty="0" smtClean="0"/>
              <a:t> series is rapidly fluctuating, then only points with small lags are correlated and the autocorrelation function is narrow.</a:t>
            </a:r>
          </a:p>
          <a:p>
            <a:r>
              <a:rPr lang="en-US" baseline="0" dirty="0" smtClean="0"/>
              <a:t>The spectrum of a rapidly fluctuating time series is wide.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time</a:t>
            </a:r>
            <a:r>
              <a:rPr lang="en-US" baseline="0" dirty="0" smtClean="0"/>
              <a:t> series is slowly fluctuating, then points with large lags are correlated and the autocorrelation function is wide.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spectrum of a slowly fluctuating time series is narrow.</a:t>
            </a:r>
            <a:endParaRPr lang="en-US" dirty="0" smtClean="0"/>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two variables are positively correlated.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enough data are present, the scatter plot starts to resemble the </a:t>
            </a:r>
            <a:r>
              <a:rPr lang="en-US" baseline="0" dirty="0" err="1" smtClean="0"/>
              <a:t>p.d.f</a:t>
            </a:r>
            <a:r>
              <a:rPr lang="en-US" baseline="0" dirty="0" smtClean="0"/>
              <a:t>. of the two random variables.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positive correlation, point out that the right tip of the elliptical cloud occurs with both d</a:t>
            </a:r>
            <a:r>
              <a:rPr lang="en-US" baseline="-25000" dirty="0" smtClean="0"/>
              <a:t>1</a:t>
            </a:r>
            <a:r>
              <a:rPr lang="en-US" baseline="0" dirty="0" smtClean="0"/>
              <a:t> and d</a:t>
            </a:r>
            <a:r>
              <a:rPr lang="en-US" baseline="-25000" dirty="0" smtClean="0"/>
              <a:t>2</a:t>
            </a:r>
            <a:r>
              <a:rPr lang="en-US" baseline="0" dirty="0" smtClean="0"/>
              <a:t> greater than their means, and the left tip with both d</a:t>
            </a:r>
            <a:r>
              <a:rPr lang="en-US" baseline="-25000" dirty="0" smtClean="0"/>
              <a:t>1</a:t>
            </a:r>
            <a:r>
              <a:rPr lang="en-US" baseline="0" dirty="0" smtClean="0"/>
              <a:t> and d</a:t>
            </a:r>
            <a:r>
              <a:rPr lang="en-US" baseline="-25000" dirty="0" smtClean="0"/>
              <a:t>2</a:t>
            </a:r>
            <a:r>
              <a:rPr lang="en-US" baseline="0" dirty="0" smtClean="0"/>
              <a:t> less than their means.  Point out the opposite for the negative correlation.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formula for the covariance matrix that was derived</a:t>
            </a:r>
            <a:r>
              <a:rPr lang="en-US" baseline="0" dirty="0" smtClean="0"/>
              <a:t> in Chapter 3.</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off-diagonal</a:t>
            </a:r>
            <a:r>
              <a:rPr lang="en-US" baseline="0" dirty="0" smtClean="0"/>
              <a:t> elements are the covariance of pairs of variables.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4ED11-FE75-4B22-B41D-E6EAA17BCC3E}"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6/28/2011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4ED11-FE75-4B22-B41D-E6EAA17BCC3E}" type="datetimeFigureOut">
              <a:rPr lang="en-US" smtClean="0"/>
              <a:pPr/>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4ED11-FE75-4B22-B41D-E6EAA17BCC3E}" type="datetimeFigureOut">
              <a:rPr lang="en-US" smtClean="0"/>
              <a:pPr/>
              <a:t>6/28/2011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4ED11-FE75-4B22-B41D-E6EAA17BCC3E}" type="datetimeFigureOut">
              <a:rPr lang="en-US" smtClean="0"/>
              <a:pPr/>
              <a:t>6/28/2011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6/28/2011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6/28/2011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6/28/2011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17:</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600" dirty="0" smtClean="0">
                <a:latin typeface="Times New Roman" pitchFamily="18" charset="0"/>
                <a:cs typeface="Times New Roman" pitchFamily="18" charset="0"/>
              </a:rPr>
              <a:t>Covariance and Autocorrelation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estimating covariance from data</a:t>
            </a: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1281111" y="1091625"/>
            <a:ext cx="6338889" cy="5690175"/>
            <a:chOff x="915013" y="1447800"/>
            <a:chExt cx="3812703" cy="3416923"/>
          </a:xfrm>
        </p:grpSpPr>
        <p:sp>
          <p:nvSpPr>
            <p:cNvPr id="132" name="Rectangle 131"/>
            <p:cNvSpPr/>
            <p:nvPr/>
          </p:nvSpPr>
          <p:spPr>
            <a:xfrm>
              <a:off x="3243263" y="2024067"/>
              <a:ext cx="338137" cy="342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8"/>
            <p:cNvSpPr/>
            <p:nvPr/>
          </p:nvSpPr>
          <p:spPr>
            <a:xfrm>
              <a:off x="1524000" y="2071678"/>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Arrow Connector 14"/>
            <p:cNvCxnSpPr/>
            <p:nvPr/>
          </p:nvCxnSpPr>
          <p:spPr>
            <a:xfrm rot="5400000" flipH="1" flipV="1">
              <a:off x="190500" y="3086100"/>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27312" y="4419600"/>
              <a:ext cx="2820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6716" y="4267200"/>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19" name="TextBox 18"/>
            <p:cNvSpPr txBox="1"/>
            <p:nvPr/>
          </p:nvSpPr>
          <p:spPr>
            <a:xfrm>
              <a:off x="1116496" y="1679712"/>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cxnSp>
          <p:nvCxnSpPr>
            <p:cNvPr id="21" name="Straight Connector 20"/>
            <p:cNvCxnSpPr/>
            <p:nvPr/>
          </p:nvCxnSpPr>
          <p:spPr>
            <a:xfrm rot="5400000">
              <a:off x="5731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9160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589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1555577" y="3168822"/>
              <a:ext cx="2695368" cy="15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98682" y="3170272"/>
              <a:ext cx="2695578" cy="12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2876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630555"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42224" y="40800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2224" y="37371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95413" y="3390900"/>
              <a:ext cx="2737611" cy="3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385888" y="3051315"/>
              <a:ext cx="2747136" cy="1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542224" y="27084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42224" y="23655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42224" y="2022616"/>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85816" y="4513568"/>
              <a:ext cx="533400"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98" name="TextBox 97"/>
            <p:cNvSpPr txBox="1"/>
            <p:nvPr/>
          </p:nvSpPr>
          <p:spPr>
            <a:xfrm>
              <a:off x="915013" y="3075801"/>
              <a:ext cx="670898"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sp>
          <p:nvSpPr>
            <p:cNvPr id="105" name="Oval 104"/>
            <p:cNvSpPr/>
            <p:nvPr/>
          </p:nvSpPr>
          <p:spPr>
            <a:xfrm>
              <a:off x="2667000" y="2514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2" name="Oval 111"/>
            <p:cNvSpPr/>
            <p:nvPr/>
          </p:nvSpPr>
          <p:spPr>
            <a:xfrm>
              <a:off x="2809874" y="270986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3" name="Oval 112"/>
            <p:cNvSpPr/>
            <p:nvPr/>
          </p:nvSpPr>
          <p:spPr>
            <a:xfrm>
              <a:off x="2362200" y="2819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4" name="Oval 113"/>
            <p:cNvSpPr/>
            <p:nvPr/>
          </p:nvSpPr>
          <p:spPr>
            <a:xfrm>
              <a:off x="2962274"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5" name="Oval 114"/>
            <p:cNvSpPr/>
            <p:nvPr/>
          </p:nvSpPr>
          <p:spPr>
            <a:xfrm>
              <a:off x="3114674" y="2499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6" name="Oval 115"/>
            <p:cNvSpPr/>
            <p:nvPr/>
          </p:nvSpPr>
          <p:spPr>
            <a:xfrm>
              <a:off x="2971800" y="2880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7" name="Oval 116"/>
            <p:cNvSpPr/>
            <p:nvPr/>
          </p:nvSpPr>
          <p:spPr>
            <a:xfrm>
              <a:off x="2667000" y="3108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8" name="Oval 117"/>
            <p:cNvSpPr/>
            <p:nvPr/>
          </p:nvSpPr>
          <p:spPr>
            <a:xfrm>
              <a:off x="2743200" y="3489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9" name="Oval 118"/>
            <p:cNvSpPr/>
            <p:nvPr/>
          </p:nvSpPr>
          <p:spPr>
            <a:xfrm>
              <a:off x="2286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0" name="Oval 119"/>
            <p:cNvSpPr/>
            <p:nvPr/>
          </p:nvSpPr>
          <p:spPr>
            <a:xfrm>
              <a:off x="2438400" y="3124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 name="Oval 120"/>
            <p:cNvSpPr/>
            <p:nvPr/>
          </p:nvSpPr>
          <p:spPr>
            <a:xfrm>
              <a:off x="2286000" y="3276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 name="Oval 121"/>
            <p:cNvSpPr/>
            <p:nvPr/>
          </p:nvSpPr>
          <p:spPr>
            <a:xfrm>
              <a:off x="2438400" y="3566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3" name="Oval 122"/>
            <p:cNvSpPr/>
            <p:nvPr/>
          </p:nvSpPr>
          <p:spPr>
            <a:xfrm>
              <a:off x="2286000" y="3794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4" name="Oval 123"/>
            <p:cNvSpPr/>
            <p:nvPr/>
          </p:nvSpPr>
          <p:spPr>
            <a:xfrm>
              <a:off x="1905000" y="3947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5" name="Oval 124"/>
            <p:cNvSpPr/>
            <p:nvPr/>
          </p:nvSpPr>
          <p:spPr>
            <a:xfrm>
              <a:off x="2057400" y="4175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6" name="Oval 125"/>
            <p:cNvSpPr/>
            <p:nvPr/>
          </p:nvSpPr>
          <p:spPr>
            <a:xfrm>
              <a:off x="205740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7" name="Oval 126"/>
            <p:cNvSpPr/>
            <p:nvPr/>
          </p:nvSpPr>
          <p:spPr>
            <a:xfrm>
              <a:off x="2346960" y="3962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8" name="Oval 127"/>
            <p:cNvSpPr/>
            <p:nvPr/>
          </p:nvSpPr>
          <p:spPr>
            <a:xfrm>
              <a:off x="1905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9" name="Oval 128"/>
            <p:cNvSpPr/>
            <p:nvPr/>
          </p:nvSpPr>
          <p:spPr>
            <a:xfrm>
              <a:off x="3337560"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0" name="Oval 129"/>
            <p:cNvSpPr/>
            <p:nvPr/>
          </p:nvSpPr>
          <p:spPr>
            <a:xfrm>
              <a:off x="3456619" y="2057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1" name="Oval 130"/>
            <p:cNvSpPr/>
            <p:nvPr/>
          </p:nvSpPr>
          <p:spPr>
            <a:xfrm>
              <a:off x="3461382" y="225647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3" name="Freeform 132"/>
            <p:cNvSpPr/>
            <p:nvPr/>
          </p:nvSpPr>
          <p:spPr>
            <a:xfrm>
              <a:off x="3352800" y="1694656"/>
              <a:ext cx="509588" cy="438944"/>
            </a:xfrm>
            <a:custGeom>
              <a:avLst/>
              <a:gdLst>
                <a:gd name="connsiteX0" fmla="*/ 0 w 509588"/>
                <a:gd name="connsiteY0" fmla="*/ 438944 h 438944"/>
                <a:gd name="connsiteX1" fmla="*/ 195263 w 509588"/>
                <a:gd name="connsiteY1" fmla="*/ 53181 h 438944"/>
                <a:gd name="connsiteX2" fmla="*/ 328613 w 509588"/>
                <a:gd name="connsiteY2" fmla="*/ 119856 h 438944"/>
                <a:gd name="connsiteX3" fmla="*/ 509588 w 509588"/>
                <a:gd name="connsiteY3" fmla="*/ 24606 h 438944"/>
              </a:gdLst>
              <a:ahLst/>
              <a:cxnLst>
                <a:cxn ang="0">
                  <a:pos x="connsiteX0" y="connsiteY0"/>
                </a:cxn>
                <a:cxn ang="0">
                  <a:pos x="connsiteX1" y="connsiteY1"/>
                </a:cxn>
                <a:cxn ang="0">
                  <a:pos x="connsiteX2" y="connsiteY2"/>
                </a:cxn>
                <a:cxn ang="0">
                  <a:pos x="connsiteX3" y="connsiteY3"/>
                </a:cxn>
              </a:cxnLst>
              <a:rect l="l" t="t" r="r" b="b"/>
              <a:pathLst>
                <a:path w="509588" h="438944">
                  <a:moveTo>
                    <a:pt x="0" y="438944"/>
                  </a:moveTo>
                  <a:cubicBezTo>
                    <a:pt x="70247" y="272653"/>
                    <a:pt x="140494" y="106362"/>
                    <a:pt x="195263" y="53181"/>
                  </a:cubicBezTo>
                  <a:cubicBezTo>
                    <a:pt x="250032" y="0"/>
                    <a:pt x="276226" y="124618"/>
                    <a:pt x="328613" y="119856"/>
                  </a:cubicBezTo>
                  <a:cubicBezTo>
                    <a:pt x="381000" y="115094"/>
                    <a:pt x="445294" y="69850"/>
                    <a:pt x="509588" y="24606"/>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34" name="TextBox 133"/>
            <p:cNvSpPr txBox="1"/>
            <p:nvPr/>
          </p:nvSpPr>
          <p:spPr>
            <a:xfrm>
              <a:off x="3810000" y="1447800"/>
              <a:ext cx="762000" cy="351155"/>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bin, s</a:t>
              </a:r>
              <a:endParaRPr lang="en-US" sz="3200" i="1" baseline="-25000" dirty="0">
                <a:latin typeface="Times New Roman" pitchFamily="18" charset="0"/>
                <a:cs typeface="Times New Roman" pitchFamily="18" charset="0"/>
              </a:endParaRPr>
            </a:p>
          </p:txBody>
        </p:sp>
      </p:grpSp>
      <p:sp>
        <p:nvSpPr>
          <p:cNvPr id="49" name="TextBox 48"/>
          <p:cNvSpPr txBox="1"/>
          <p:nvPr/>
        </p:nvSpPr>
        <p:spPr>
          <a:xfrm>
            <a:off x="0" y="0"/>
            <a:ext cx="6096000" cy="584775"/>
          </a:xfrm>
          <a:prstGeom prst="rect">
            <a:avLst/>
          </a:prstGeom>
          <a:noFill/>
        </p:spPr>
        <p:txBody>
          <a:bodyPr wrap="square" rtlCol="0">
            <a:spAutoFit/>
          </a:bodyPr>
          <a:lstStyle/>
          <a:p>
            <a:r>
              <a:rPr lang="en-US" sz="3200" dirty="0" smtClean="0">
                <a:latin typeface="Times New Roman" pitchFamily="18" charset="0"/>
                <a:ea typeface="Cambria Math" pitchFamily="18" charset="0"/>
                <a:cs typeface="Times New Roman" pitchFamily="18" charset="0"/>
              </a:rPr>
              <a:t>divide</a:t>
            </a:r>
            <a:r>
              <a:rPr lang="en-US" sz="3200" dirty="0" smtClean="0">
                <a:latin typeface="Cambria Math" pitchFamily="18" charset="0"/>
                <a:ea typeface="Cambria Math" pitchFamily="18" charset="0"/>
              </a:rPr>
              <a:t> (</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i</a:t>
            </a:r>
            <a:r>
              <a:rPr lang="en-US" sz="3200" dirty="0" smtClean="0">
                <a:latin typeface="Cambria Math" pitchFamily="18" charset="0"/>
                <a:ea typeface="Cambria Math" pitchFamily="18" charset="0"/>
              </a:rPr>
              <a:t>, </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j</a:t>
            </a:r>
            <a:r>
              <a:rPr lang="en-US" sz="3200" dirty="0" smtClean="0">
                <a:latin typeface="Cambria Math" pitchFamily="18" charset="0"/>
                <a:ea typeface="Cambria Math" pitchFamily="18" charset="0"/>
              </a:rPr>
              <a:t>) </a:t>
            </a:r>
            <a:r>
              <a:rPr lang="en-US" sz="3200" dirty="0" smtClean="0">
                <a:latin typeface="Times New Roman" pitchFamily="18" charset="0"/>
                <a:ea typeface="Cambria Math" pitchFamily="18" charset="0"/>
                <a:cs typeface="Times New Roman" pitchFamily="18" charset="0"/>
              </a:rPr>
              <a:t>plane into bins</a:t>
            </a:r>
            <a:endParaRPr lang="en-US" sz="3200" dirty="0">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1281111" y="990600"/>
            <a:ext cx="7634289" cy="5791200"/>
            <a:chOff x="915013" y="1387135"/>
            <a:chExt cx="4591858" cy="3477588"/>
          </a:xfrm>
        </p:grpSpPr>
        <p:sp>
          <p:nvSpPr>
            <p:cNvPr id="132" name="Rectangle 131"/>
            <p:cNvSpPr/>
            <p:nvPr/>
          </p:nvSpPr>
          <p:spPr>
            <a:xfrm>
              <a:off x="3243263" y="2024067"/>
              <a:ext cx="338137" cy="3428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8"/>
            <p:cNvSpPr/>
            <p:nvPr/>
          </p:nvSpPr>
          <p:spPr>
            <a:xfrm>
              <a:off x="1524000" y="2071678"/>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5" name="Straight Arrow Connector 14"/>
            <p:cNvCxnSpPr/>
            <p:nvPr/>
          </p:nvCxnSpPr>
          <p:spPr>
            <a:xfrm rot="5400000" flipH="1" flipV="1">
              <a:off x="190500" y="3086100"/>
              <a:ext cx="2667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27312" y="4419600"/>
              <a:ext cx="2820194"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6716" y="4267200"/>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19" name="TextBox 18"/>
            <p:cNvSpPr txBox="1"/>
            <p:nvPr/>
          </p:nvSpPr>
          <p:spPr>
            <a:xfrm>
              <a:off x="1116496" y="1679712"/>
              <a:ext cx="381000" cy="351155"/>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cxnSp>
          <p:nvCxnSpPr>
            <p:cNvPr id="21" name="Straight Connector 20"/>
            <p:cNvCxnSpPr/>
            <p:nvPr/>
          </p:nvCxnSpPr>
          <p:spPr>
            <a:xfrm rot="5400000">
              <a:off x="5731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9160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2589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1555577" y="3168822"/>
              <a:ext cx="2695368" cy="153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98682" y="3170272"/>
              <a:ext cx="2695578" cy="126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2287656"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2630555" y="3124200"/>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542224" y="40800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42224" y="37371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395413" y="3390900"/>
              <a:ext cx="2737611" cy="3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385888" y="3051315"/>
              <a:ext cx="2747136" cy="14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542224" y="27084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42224" y="2365515"/>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42224" y="2022616"/>
              <a:ext cx="2590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885816" y="4513568"/>
              <a:ext cx="533400"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i</a:t>
              </a:r>
              <a:endParaRPr lang="en-US" sz="3200" i="1" baseline="-25000" dirty="0">
                <a:latin typeface="Times New Roman" pitchFamily="18" charset="0"/>
                <a:cs typeface="Times New Roman" pitchFamily="18" charset="0"/>
              </a:endParaRPr>
            </a:p>
          </p:txBody>
        </p:sp>
        <p:sp>
          <p:nvSpPr>
            <p:cNvPr id="98" name="TextBox 97"/>
            <p:cNvSpPr txBox="1"/>
            <p:nvPr/>
          </p:nvSpPr>
          <p:spPr>
            <a:xfrm>
              <a:off x="915013" y="3075801"/>
              <a:ext cx="670898" cy="351155"/>
            </a:xfrm>
            <a:prstGeom prst="rect">
              <a:avLst/>
            </a:prstGeom>
            <a:noFill/>
          </p:spPr>
          <p:txBody>
            <a:bodyPr wrap="square" rtlCol="0">
              <a:spAutoFit/>
            </a:bodyPr>
            <a:lstStyle/>
            <a:p>
              <a:r>
                <a:rPr lang="en-US" sz="3200" i="1" dirty="0" err="1" smtClean="0">
                  <a:latin typeface="Symbol" pitchFamily="18" charset="2"/>
                  <a:cs typeface="Times New Roman" pitchFamily="18" charset="0"/>
                </a:rPr>
                <a:t>D</a:t>
              </a:r>
              <a:r>
                <a:rPr lang="en-US" sz="3200" i="1" dirty="0" err="1" smtClean="0">
                  <a:latin typeface="Times New Roman" pitchFamily="18" charset="0"/>
                  <a:cs typeface="Times New Roman" pitchFamily="18" charset="0"/>
                </a:rPr>
                <a:t>d</a:t>
              </a:r>
              <a:r>
                <a:rPr lang="en-US" sz="3200" i="1" baseline="-25000" dirty="0" err="1" smtClean="0">
                  <a:latin typeface="Times New Roman" pitchFamily="18" charset="0"/>
                  <a:cs typeface="Times New Roman" pitchFamily="18" charset="0"/>
                </a:rPr>
                <a:t>j</a:t>
              </a:r>
              <a:endParaRPr lang="en-US" sz="3200" i="1" baseline="-25000" dirty="0">
                <a:latin typeface="Times New Roman" pitchFamily="18" charset="0"/>
                <a:cs typeface="Times New Roman" pitchFamily="18" charset="0"/>
              </a:endParaRPr>
            </a:p>
          </p:txBody>
        </p:sp>
        <p:sp>
          <p:nvSpPr>
            <p:cNvPr id="105" name="Oval 104"/>
            <p:cNvSpPr/>
            <p:nvPr/>
          </p:nvSpPr>
          <p:spPr>
            <a:xfrm>
              <a:off x="2667000" y="2514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2" name="Oval 111"/>
            <p:cNvSpPr/>
            <p:nvPr/>
          </p:nvSpPr>
          <p:spPr>
            <a:xfrm>
              <a:off x="2809874" y="270986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3" name="Oval 112"/>
            <p:cNvSpPr/>
            <p:nvPr/>
          </p:nvSpPr>
          <p:spPr>
            <a:xfrm>
              <a:off x="2362200" y="2819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4" name="Oval 113"/>
            <p:cNvSpPr/>
            <p:nvPr/>
          </p:nvSpPr>
          <p:spPr>
            <a:xfrm>
              <a:off x="2962274"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5" name="Oval 114"/>
            <p:cNvSpPr/>
            <p:nvPr/>
          </p:nvSpPr>
          <p:spPr>
            <a:xfrm>
              <a:off x="3114674" y="2499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6" name="Oval 115"/>
            <p:cNvSpPr/>
            <p:nvPr/>
          </p:nvSpPr>
          <p:spPr>
            <a:xfrm>
              <a:off x="2971800" y="28803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7" name="Oval 116"/>
            <p:cNvSpPr/>
            <p:nvPr/>
          </p:nvSpPr>
          <p:spPr>
            <a:xfrm>
              <a:off x="2667000" y="3108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8" name="Oval 117"/>
            <p:cNvSpPr/>
            <p:nvPr/>
          </p:nvSpPr>
          <p:spPr>
            <a:xfrm>
              <a:off x="2743200" y="34899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9" name="Oval 118"/>
            <p:cNvSpPr/>
            <p:nvPr/>
          </p:nvSpPr>
          <p:spPr>
            <a:xfrm>
              <a:off x="2286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0" name="Oval 119"/>
            <p:cNvSpPr/>
            <p:nvPr/>
          </p:nvSpPr>
          <p:spPr>
            <a:xfrm>
              <a:off x="2438400" y="31242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1" name="Oval 120"/>
            <p:cNvSpPr/>
            <p:nvPr/>
          </p:nvSpPr>
          <p:spPr>
            <a:xfrm>
              <a:off x="2286000" y="32766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2" name="Oval 121"/>
            <p:cNvSpPr/>
            <p:nvPr/>
          </p:nvSpPr>
          <p:spPr>
            <a:xfrm>
              <a:off x="2438400" y="3566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3" name="Oval 122"/>
            <p:cNvSpPr/>
            <p:nvPr/>
          </p:nvSpPr>
          <p:spPr>
            <a:xfrm>
              <a:off x="2286000" y="3794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4" name="Oval 123"/>
            <p:cNvSpPr/>
            <p:nvPr/>
          </p:nvSpPr>
          <p:spPr>
            <a:xfrm>
              <a:off x="1905000" y="39471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5" name="Oval 124"/>
            <p:cNvSpPr/>
            <p:nvPr/>
          </p:nvSpPr>
          <p:spPr>
            <a:xfrm>
              <a:off x="2057400" y="417576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6" name="Oval 125"/>
            <p:cNvSpPr/>
            <p:nvPr/>
          </p:nvSpPr>
          <p:spPr>
            <a:xfrm>
              <a:off x="205740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7" name="Oval 126"/>
            <p:cNvSpPr/>
            <p:nvPr/>
          </p:nvSpPr>
          <p:spPr>
            <a:xfrm>
              <a:off x="2346960" y="3962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8" name="Oval 127"/>
            <p:cNvSpPr/>
            <p:nvPr/>
          </p:nvSpPr>
          <p:spPr>
            <a:xfrm>
              <a:off x="1905000" y="3429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29" name="Oval 128"/>
            <p:cNvSpPr/>
            <p:nvPr/>
          </p:nvSpPr>
          <p:spPr>
            <a:xfrm>
              <a:off x="3337560" y="22098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0" name="Oval 129"/>
            <p:cNvSpPr/>
            <p:nvPr/>
          </p:nvSpPr>
          <p:spPr>
            <a:xfrm>
              <a:off x="3456619" y="20574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1" name="Oval 130"/>
            <p:cNvSpPr/>
            <p:nvPr/>
          </p:nvSpPr>
          <p:spPr>
            <a:xfrm>
              <a:off x="3461382" y="225647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33" name="Freeform 132"/>
            <p:cNvSpPr/>
            <p:nvPr/>
          </p:nvSpPr>
          <p:spPr>
            <a:xfrm>
              <a:off x="3352800" y="1694656"/>
              <a:ext cx="509588" cy="438944"/>
            </a:xfrm>
            <a:custGeom>
              <a:avLst/>
              <a:gdLst>
                <a:gd name="connsiteX0" fmla="*/ 0 w 509588"/>
                <a:gd name="connsiteY0" fmla="*/ 438944 h 438944"/>
                <a:gd name="connsiteX1" fmla="*/ 195263 w 509588"/>
                <a:gd name="connsiteY1" fmla="*/ 53181 h 438944"/>
                <a:gd name="connsiteX2" fmla="*/ 328613 w 509588"/>
                <a:gd name="connsiteY2" fmla="*/ 119856 h 438944"/>
                <a:gd name="connsiteX3" fmla="*/ 509588 w 509588"/>
                <a:gd name="connsiteY3" fmla="*/ 24606 h 438944"/>
              </a:gdLst>
              <a:ahLst/>
              <a:cxnLst>
                <a:cxn ang="0">
                  <a:pos x="connsiteX0" y="connsiteY0"/>
                </a:cxn>
                <a:cxn ang="0">
                  <a:pos x="connsiteX1" y="connsiteY1"/>
                </a:cxn>
                <a:cxn ang="0">
                  <a:pos x="connsiteX2" y="connsiteY2"/>
                </a:cxn>
                <a:cxn ang="0">
                  <a:pos x="connsiteX3" y="connsiteY3"/>
                </a:cxn>
              </a:cxnLst>
              <a:rect l="l" t="t" r="r" b="b"/>
              <a:pathLst>
                <a:path w="509588" h="438944">
                  <a:moveTo>
                    <a:pt x="0" y="438944"/>
                  </a:moveTo>
                  <a:cubicBezTo>
                    <a:pt x="70247" y="272653"/>
                    <a:pt x="140494" y="106362"/>
                    <a:pt x="195263" y="53181"/>
                  </a:cubicBezTo>
                  <a:cubicBezTo>
                    <a:pt x="250032" y="0"/>
                    <a:pt x="276226" y="124618"/>
                    <a:pt x="328613" y="119856"/>
                  </a:cubicBezTo>
                  <a:cubicBezTo>
                    <a:pt x="381000" y="115094"/>
                    <a:pt x="445294" y="69850"/>
                    <a:pt x="509588" y="24606"/>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34" name="TextBox 133"/>
            <p:cNvSpPr txBox="1"/>
            <p:nvPr/>
          </p:nvSpPr>
          <p:spPr>
            <a:xfrm>
              <a:off x="3490235" y="1387135"/>
              <a:ext cx="2016636" cy="351155"/>
            </a:xfrm>
            <a:prstGeom prst="rect">
              <a:avLst/>
            </a:prstGeom>
            <a:noFill/>
          </p:spPr>
          <p:txBody>
            <a:bodyPr wrap="square" rtlCol="0">
              <a:spAutoFit/>
            </a:bodyPr>
            <a:lstStyle/>
            <a:p>
              <a:r>
                <a:rPr lang="en-US" sz="3200" i="1" dirty="0" smtClean="0">
                  <a:solidFill>
                    <a:srgbClr val="FF0000"/>
                  </a:solidFill>
                  <a:latin typeface="Times New Roman" pitchFamily="18" charset="0"/>
                  <a:cs typeface="Times New Roman" pitchFamily="18" charset="0"/>
                </a:rPr>
                <a:t>bin, s with N</a:t>
              </a:r>
              <a:r>
                <a:rPr lang="en-US" sz="3200" i="1" baseline="-25000" dirty="0" smtClean="0">
                  <a:solidFill>
                    <a:srgbClr val="FF0000"/>
                  </a:solidFill>
                  <a:latin typeface="Times New Roman" pitchFamily="18" charset="0"/>
                  <a:cs typeface="Times New Roman" pitchFamily="18" charset="0"/>
                </a:rPr>
                <a:t>s</a:t>
              </a:r>
              <a:r>
                <a:rPr lang="en-US" sz="3200" i="1" dirty="0" smtClean="0">
                  <a:solidFill>
                    <a:srgbClr val="FF0000"/>
                  </a:solidFill>
                  <a:latin typeface="Times New Roman" pitchFamily="18" charset="0"/>
                  <a:cs typeface="Times New Roman" pitchFamily="18" charset="0"/>
                </a:rPr>
                <a:t> data</a:t>
              </a:r>
              <a:endParaRPr lang="en-US" sz="3200" i="1" baseline="-25000" dirty="0">
                <a:solidFill>
                  <a:srgbClr val="FF0000"/>
                </a:solidFill>
                <a:latin typeface="Times New Roman" pitchFamily="18" charset="0"/>
                <a:cs typeface="Times New Roman" pitchFamily="18" charset="0"/>
              </a:endParaRPr>
            </a:p>
          </p:txBody>
        </p:sp>
      </p:grpSp>
      <p:sp>
        <p:nvSpPr>
          <p:cNvPr id="48" name="TextBox 47"/>
          <p:cNvSpPr txBox="1"/>
          <p:nvPr/>
        </p:nvSpPr>
        <p:spPr>
          <a:xfrm>
            <a:off x="0" y="0"/>
            <a:ext cx="9144000" cy="1077218"/>
          </a:xfrm>
          <a:prstGeom prst="rect">
            <a:avLst/>
          </a:prstGeom>
          <a:noFill/>
        </p:spPr>
        <p:txBody>
          <a:bodyPr wrap="square" rtlCol="0">
            <a:spAutoFit/>
          </a:bodyPr>
          <a:lstStyle/>
          <a:p>
            <a:r>
              <a:rPr lang="en-US" sz="3200" dirty="0" smtClean="0">
                <a:latin typeface="Cambria Math" pitchFamily="18" charset="0"/>
                <a:ea typeface="Cambria Math" pitchFamily="18" charset="0"/>
              </a:rPr>
              <a:t>estimate total probability in bin from the data:</a:t>
            </a:r>
          </a:p>
          <a:p>
            <a:r>
              <a:rPr lang="en-US" sz="3200" dirty="0" smtClean="0">
                <a:latin typeface="Cambria Math" pitchFamily="18" charset="0"/>
                <a:ea typeface="Cambria Math" pitchFamily="18" charset="0"/>
              </a:rPr>
              <a:t>P</a:t>
            </a:r>
            <a:r>
              <a:rPr lang="en-US" sz="3200" baseline="-25000" dirty="0" smtClean="0">
                <a:latin typeface="Cambria Math" pitchFamily="18" charset="0"/>
                <a:ea typeface="Cambria Math" pitchFamily="18" charset="0"/>
              </a:rPr>
              <a:t>s</a:t>
            </a:r>
            <a:r>
              <a:rPr lang="en-US" sz="3200" dirty="0" smtClean="0">
                <a:latin typeface="Cambria Math" pitchFamily="18" charset="0"/>
                <a:ea typeface="Cambria Math" pitchFamily="18" charset="0"/>
              </a:rPr>
              <a:t> = p(</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i</a:t>
            </a:r>
            <a:r>
              <a:rPr lang="en-US" sz="3200" dirty="0" smtClean="0">
                <a:latin typeface="Cambria Math" pitchFamily="18" charset="0"/>
                <a:ea typeface="Cambria Math" pitchFamily="18" charset="0"/>
              </a:rPr>
              <a:t>, </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j</a:t>
            </a:r>
            <a:r>
              <a:rPr lang="en-US" sz="3200" dirty="0" smtClean="0">
                <a:latin typeface="Cambria Math" pitchFamily="18" charset="0"/>
                <a:ea typeface="Cambria Math" pitchFamily="18" charset="0"/>
              </a:rPr>
              <a:t>) </a:t>
            </a:r>
            <a:r>
              <a:rPr lang="el-GR" sz="3200" dirty="0" smtClean="0">
                <a:latin typeface="Cambria Math"/>
                <a:ea typeface="Cambria Math"/>
              </a:rPr>
              <a:t>Δ</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i</a:t>
            </a:r>
            <a:r>
              <a:rPr lang="en-US" sz="3200" dirty="0" smtClean="0">
                <a:latin typeface="Cambria Math" pitchFamily="18" charset="0"/>
                <a:ea typeface="Cambria Math" pitchFamily="18" charset="0"/>
              </a:rPr>
              <a:t> </a:t>
            </a:r>
            <a:r>
              <a:rPr lang="el-GR" sz="3200" dirty="0" smtClean="0">
                <a:latin typeface="Cambria Math"/>
                <a:ea typeface="Cambria Math"/>
              </a:rPr>
              <a:t>Δ</a:t>
            </a:r>
            <a:r>
              <a:rPr lang="en-US" sz="3200" dirty="0" err="1" smtClean="0">
                <a:latin typeface="Cambria Math" pitchFamily="18" charset="0"/>
                <a:ea typeface="Cambria Math" pitchFamily="18" charset="0"/>
              </a:rPr>
              <a:t>d</a:t>
            </a:r>
            <a:r>
              <a:rPr lang="en-US" sz="3200" baseline="-25000" dirty="0" err="1" smtClean="0">
                <a:latin typeface="Cambria Math" pitchFamily="18" charset="0"/>
                <a:ea typeface="Cambria Math" pitchFamily="18" charset="0"/>
              </a:rPr>
              <a:t>j</a:t>
            </a:r>
            <a:r>
              <a:rPr lang="en-US" sz="3200" baseline="-25000" dirty="0" smtClean="0">
                <a:latin typeface="Cambria Math" pitchFamily="18" charset="0"/>
                <a:ea typeface="Cambria Math" pitchFamily="18" charset="0"/>
              </a:rPr>
              <a:t> </a:t>
            </a:r>
            <a:r>
              <a:rPr lang="en-US" sz="3200" dirty="0" smtClean="0">
                <a:latin typeface="Cambria Math" pitchFamily="18" charset="0"/>
                <a:ea typeface="Cambria Math" pitchFamily="18" charset="0"/>
              </a:rPr>
              <a:t>≈ N</a:t>
            </a:r>
            <a:r>
              <a:rPr lang="en-US" sz="3200" baseline="-25000" dirty="0" smtClean="0">
                <a:latin typeface="Cambria Math" pitchFamily="18" charset="0"/>
                <a:ea typeface="Cambria Math" pitchFamily="18" charset="0"/>
              </a:rPr>
              <a:t>s</a:t>
            </a:r>
            <a:r>
              <a:rPr lang="en-US" sz="3200" dirty="0" smtClean="0">
                <a:latin typeface="Cambria Math" pitchFamily="18" charset="0"/>
                <a:ea typeface="Cambria Math" pitchFamily="18" charset="0"/>
              </a:rPr>
              <a:t>/N</a:t>
            </a:r>
            <a:endParaRPr lang="en-US" sz="32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sp>
        <p:nvSpPr>
          <p:cNvPr id="5" name="TextBox 4"/>
          <p:cNvSpPr txBox="1"/>
          <p:nvPr/>
        </p:nvSpPr>
        <p:spPr>
          <a:xfrm>
            <a:off x="3657600" y="1905000"/>
            <a:ext cx="5334000" cy="954107"/>
          </a:xfrm>
          <a:prstGeom prst="rect">
            <a:avLst/>
          </a:prstGeom>
          <a:noFill/>
        </p:spPr>
        <p:txBody>
          <a:bodyPr wrap="square" rtlCol="0">
            <a:spAutoFit/>
          </a:bodyPr>
          <a:lstStyle/>
          <a:p>
            <a:r>
              <a:rPr lang="en-US" sz="2800" dirty="0" smtClean="0">
                <a:solidFill>
                  <a:srgbClr val="FF0000"/>
                </a:solidFill>
                <a:latin typeface="Cambria Math" pitchFamily="18" charset="0"/>
                <a:ea typeface="Cambria Math" pitchFamily="18" charset="0"/>
              </a:rPr>
              <a:t>approximate integral with sum and use p(</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err="1" smtClean="0">
                <a:solidFill>
                  <a:srgbClr val="FF0000"/>
                </a:solidFill>
                <a:latin typeface="Cambria Math" pitchFamily="18" charset="0"/>
                <a:ea typeface="Cambria Math" pitchFamily="18" charset="0"/>
              </a:rPr>
              <a:t>≈N</a:t>
            </a:r>
            <a:r>
              <a:rPr lang="en-US" sz="2800" baseline="-25000" dirty="0" err="1" smtClean="0">
                <a:solidFill>
                  <a:srgbClr val="FF0000"/>
                </a:solidFill>
                <a:latin typeface="Cambria Math" pitchFamily="18" charset="0"/>
                <a:ea typeface="Cambria Math" pitchFamily="18" charset="0"/>
              </a:rPr>
              <a:t>s</a:t>
            </a:r>
            <a:r>
              <a:rPr lang="en-US" sz="2800" dirty="0" smtClean="0">
                <a:solidFill>
                  <a:srgbClr val="FF0000"/>
                </a:solidFill>
                <a:latin typeface="Cambria Math" pitchFamily="18" charset="0"/>
                <a:ea typeface="Cambria Math" pitchFamily="18" charset="0"/>
              </a:rPr>
              <a:t>/N</a:t>
            </a:r>
            <a:endParaRPr lang="en-US" sz="2800" dirty="0">
              <a:solidFill>
                <a:srgbClr val="FF0000"/>
              </a:solidFill>
              <a:latin typeface="Cambria Math" pitchFamily="18" charset="0"/>
              <a:ea typeface="Cambria Math" pitchFamily="18" charset="0"/>
            </a:endParaRPr>
          </a:p>
        </p:txBody>
      </p:sp>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8198" t="70365" r="23567" b="14479"/>
          <a:stretch>
            <a:fillRect/>
          </a:stretch>
        </p:blipFill>
        <p:spPr bwMode="auto">
          <a:xfrm>
            <a:off x="457200" y="609600"/>
            <a:ext cx="7837714" cy="1371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31301" t="47361" r="32120" b="38836"/>
          <a:stretch>
            <a:fillRect/>
          </a:stretch>
        </p:blipFill>
        <p:spPr bwMode="auto">
          <a:xfrm>
            <a:off x="1219200" y="2743200"/>
            <a:ext cx="5181600" cy="1314734"/>
          </a:xfrm>
          <a:prstGeom prst="rect">
            <a:avLst/>
          </a:prstGeom>
          <a:noFill/>
          <a:ln w="9525">
            <a:noFill/>
            <a:miter lim="800000"/>
            <a:headEnd/>
            <a:tailEnd/>
          </a:ln>
        </p:spPr>
      </p:pic>
      <p:sp>
        <p:nvSpPr>
          <p:cNvPr id="5" name="TextBox 4"/>
          <p:cNvSpPr txBox="1"/>
          <p:nvPr/>
        </p:nvSpPr>
        <p:spPr>
          <a:xfrm>
            <a:off x="3657600" y="1905000"/>
            <a:ext cx="5334000" cy="954107"/>
          </a:xfrm>
          <a:prstGeom prst="rect">
            <a:avLst/>
          </a:prstGeom>
          <a:noFill/>
        </p:spPr>
        <p:txBody>
          <a:bodyPr wrap="square" rtlCol="0">
            <a:spAutoFit/>
          </a:bodyPr>
          <a:lstStyle/>
          <a:p>
            <a:r>
              <a:rPr lang="en-US" sz="2800" dirty="0" smtClean="0">
                <a:solidFill>
                  <a:srgbClr val="FF0000"/>
                </a:solidFill>
                <a:latin typeface="Cambria Math" pitchFamily="18" charset="0"/>
                <a:ea typeface="Cambria Math" pitchFamily="18" charset="0"/>
              </a:rPr>
              <a:t>approximate integral with sum and use p(</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i</a:t>
            </a:r>
            <a:r>
              <a:rPr lang="en-US" sz="2800" dirty="0" smtClean="0">
                <a:solidFill>
                  <a:srgbClr val="FF0000"/>
                </a:solidFill>
                <a:latin typeface="Cambria Math" pitchFamily="18" charset="0"/>
                <a:ea typeface="Cambria Math" pitchFamily="18" charset="0"/>
              </a:rPr>
              <a:t> </a:t>
            </a:r>
            <a:r>
              <a:rPr lang="el-GR" sz="2800" dirty="0" smtClean="0">
                <a:solidFill>
                  <a:srgbClr val="FF0000"/>
                </a:solidFill>
                <a:latin typeface="Cambria Math"/>
                <a:ea typeface="Cambria Math"/>
              </a:rPr>
              <a:t>Δ</a:t>
            </a:r>
            <a:r>
              <a:rPr lang="en-US" sz="2800" dirty="0" err="1" smtClean="0">
                <a:solidFill>
                  <a:srgbClr val="FF0000"/>
                </a:solidFill>
                <a:latin typeface="Cambria Math" pitchFamily="18" charset="0"/>
                <a:ea typeface="Cambria Math" pitchFamily="18" charset="0"/>
              </a:rPr>
              <a:t>d</a:t>
            </a:r>
            <a:r>
              <a:rPr lang="en-US" sz="2800" baseline="-25000" dirty="0" err="1" smtClean="0">
                <a:solidFill>
                  <a:srgbClr val="FF0000"/>
                </a:solidFill>
                <a:latin typeface="Cambria Math" pitchFamily="18" charset="0"/>
                <a:ea typeface="Cambria Math" pitchFamily="18" charset="0"/>
              </a:rPr>
              <a:t>j</a:t>
            </a:r>
            <a:r>
              <a:rPr lang="en-US" sz="2800" dirty="0" err="1" smtClean="0">
                <a:solidFill>
                  <a:srgbClr val="FF0000"/>
                </a:solidFill>
                <a:latin typeface="Cambria Math" pitchFamily="18" charset="0"/>
                <a:ea typeface="Cambria Math" pitchFamily="18" charset="0"/>
              </a:rPr>
              <a:t>≈N</a:t>
            </a:r>
            <a:r>
              <a:rPr lang="en-US" sz="2800" baseline="-25000" dirty="0" err="1" smtClean="0">
                <a:solidFill>
                  <a:srgbClr val="FF0000"/>
                </a:solidFill>
                <a:latin typeface="Cambria Math" pitchFamily="18" charset="0"/>
                <a:ea typeface="Cambria Math" pitchFamily="18" charset="0"/>
              </a:rPr>
              <a:t>s</a:t>
            </a:r>
            <a:r>
              <a:rPr lang="en-US" sz="2800" dirty="0" smtClean="0">
                <a:solidFill>
                  <a:srgbClr val="FF0000"/>
                </a:solidFill>
                <a:latin typeface="Cambria Math" pitchFamily="18" charset="0"/>
                <a:ea typeface="Cambria Math" pitchFamily="18" charset="0"/>
              </a:rPr>
              <a:t>/N</a:t>
            </a:r>
            <a:endParaRPr lang="en-US" sz="2800" dirty="0">
              <a:solidFill>
                <a:srgbClr val="FF0000"/>
              </a:solidFill>
              <a:latin typeface="Cambria Math" pitchFamily="18" charset="0"/>
              <a:ea typeface="Cambria Math" pitchFamily="18" charset="0"/>
            </a:endParaRPr>
          </a:p>
        </p:txBody>
      </p:sp>
      <p:pic>
        <p:nvPicPr>
          <p:cNvPr id="8" name="Picture 2"/>
          <p:cNvPicPr>
            <a:picLocks noChangeAspect="1" noChangeArrowheads="1"/>
          </p:cNvPicPr>
          <p:nvPr/>
        </p:nvPicPr>
        <p:blipFill>
          <a:blip r:embed="rId5" cstate="print"/>
          <a:srcRect l="30573" t="36807" r="30118" b="45872"/>
          <a:stretch>
            <a:fillRect/>
          </a:stretch>
        </p:blipFill>
        <p:spPr bwMode="auto">
          <a:xfrm>
            <a:off x="1219200" y="4495800"/>
            <a:ext cx="5400675" cy="1600200"/>
          </a:xfrm>
          <a:prstGeom prst="rect">
            <a:avLst/>
          </a:prstGeom>
          <a:noFill/>
          <a:ln w="9525">
            <a:noFill/>
            <a:miter lim="800000"/>
            <a:headEnd/>
            <a:tailEnd/>
          </a:ln>
        </p:spPr>
      </p:pic>
      <p:sp>
        <p:nvSpPr>
          <p:cNvPr id="9" name="TextBox 8"/>
          <p:cNvSpPr txBox="1"/>
          <p:nvPr/>
        </p:nvSpPr>
        <p:spPr>
          <a:xfrm>
            <a:off x="3810000" y="3998893"/>
            <a:ext cx="5334000" cy="954107"/>
          </a:xfrm>
          <a:prstGeom prst="rect">
            <a:avLst/>
          </a:prstGeom>
          <a:noFill/>
        </p:spPr>
        <p:txBody>
          <a:bodyPr wrap="square" rtlCol="0">
            <a:spAutoFit/>
          </a:bodyPr>
          <a:lstStyle/>
          <a:p>
            <a:r>
              <a:rPr lang="en-US" sz="2800" dirty="0" smtClean="0">
                <a:solidFill>
                  <a:srgbClr val="FF0000"/>
                </a:solidFill>
                <a:latin typeface="Cambria Math" pitchFamily="18" charset="0"/>
                <a:ea typeface="Cambria Math" pitchFamily="18" charset="0"/>
              </a:rPr>
              <a:t>shrink bins so no more than one data point in each bin</a:t>
            </a:r>
            <a:endParaRPr lang="en-US" sz="2800" dirty="0">
              <a:solidFill>
                <a:srgbClr val="FF0000"/>
              </a:solidFill>
              <a:latin typeface="Cambria Math" pitchFamily="18" charset="0"/>
              <a:ea typeface="Cambria Math"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latin typeface="Times New Roman" pitchFamily="18" charset="0"/>
                <a:cs typeface="Times New Roman" pitchFamily="18" charset="0"/>
              </a:rPr>
              <a:t>“sample” covariance</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3" cstate="print"/>
          <a:srcRect l="23294" t="36807" r="30118" b="45872"/>
          <a:stretch>
            <a:fillRect/>
          </a:stretch>
        </p:blipFill>
        <p:spPr bwMode="auto">
          <a:xfrm>
            <a:off x="914400" y="2667000"/>
            <a:ext cx="7407231" cy="185182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295400"/>
          </a:xfrm>
        </p:spPr>
        <p:txBody>
          <a:bodyPr>
            <a:normAutofit/>
          </a:bodyPr>
          <a:lstStyle/>
          <a:p>
            <a:r>
              <a:rPr lang="en-US" dirty="0" smtClean="0">
                <a:latin typeface="Times New Roman" pitchFamily="18" charset="0"/>
                <a:cs typeface="Times New Roman" pitchFamily="18" charset="0"/>
              </a:rPr>
              <a:t>normalize to range </a:t>
            </a:r>
            <a:r>
              <a:rPr lang="en-US" dirty="0" smtClean="0">
                <a:latin typeface="Cambria Math"/>
                <a:ea typeface="Cambria Math"/>
                <a:cs typeface="Times New Roman" pitchFamily="18" charset="0"/>
              </a:rPr>
              <a:t>±</a:t>
            </a: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l="51683" t="25205" r="22839" b="57261"/>
          <a:stretch>
            <a:fillRect/>
          </a:stretch>
        </p:blipFill>
        <p:spPr bwMode="auto">
          <a:xfrm>
            <a:off x="1752600" y="2209800"/>
            <a:ext cx="5500688" cy="2514600"/>
          </a:xfrm>
          <a:prstGeom prst="rect">
            <a:avLst/>
          </a:prstGeom>
          <a:noFill/>
          <a:ln w="9525">
            <a:noFill/>
            <a:miter lim="800000"/>
            <a:headEnd/>
            <a:tailEnd/>
          </a:ln>
        </p:spPr>
      </p:pic>
      <p:sp>
        <p:nvSpPr>
          <p:cNvPr id="6" name="Title 1"/>
          <p:cNvSpPr txBox="1">
            <a:spLocks/>
          </p:cNvSpPr>
          <p:nvPr/>
        </p:nvSpPr>
        <p:spPr>
          <a:xfrm>
            <a:off x="381000" y="5334000"/>
            <a:ext cx="8229600" cy="1295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“sample” correlation coefficient</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p:spPr>
        <p:txBody>
          <a:bodyPr>
            <a:normAutofit/>
          </a:bodyPr>
          <a:lstStyle/>
          <a:p>
            <a:r>
              <a:rPr lang="en-US" dirty="0" err="1" smtClean="0">
                <a:latin typeface="Cambria Math" pitchFamily="18" charset="0"/>
                <a:ea typeface="Cambria Math" pitchFamily="18" charset="0"/>
                <a:cs typeface="Times New Roman" pitchFamily="18" charset="0"/>
              </a:rPr>
              <a:t>R</a:t>
            </a:r>
            <a:r>
              <a:rPr lang="en-US" baseline="-25000" dirty="0" err="1" smtClean="0">
                <a:latin typeface="Cambria Math" pitchFamily="18" charset="0"/>
                <a:ea typeface="Cambria Math" pitchFamily="18" charset="0"/>
                <a:cs typeface="Times New Roman" pitchFamily="18" charset="0"/>
              </a:rPr>
              <a:t>ij</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perfect negative correlation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0</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 correlation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perfect positive correlation </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43000" y="990600"/>
            <a:ext cx="6705600" cy="5486400"/>
            <a:chOff x="1266825" y="1630484"/>
            <a:chExt cx="3105150" cy="3046290"/>
          </a:xfrm>
        </p:grpSpPr>
        <p:pic>
          <p:nvPicPr>
            <p:cNvPr id="3" name="Picture 3"/>
            <p:cNvPicPr>
              <a:picLocks noChangeAspect="1" noChangeArrowheads="1"/>
            </p:cNvPicPr>
            <p:nvPr/>
          </p:nvPicPr>
          <p:blipFill>
            <a:blip r:embed="rId3" cstate="print"/>
            <a:srcRect l="25976" t="26534" r="27177" b="23051"/>
            <a:stretch>
              <a:fillRect/>
            </a:stretch>
          </p:blipFill>
          <p:spPr bwMode="auto">
            <a:xfrm>
              <a:off x="1704975" y="1630484"/>
              <a:ext cx="2667000" cy="2598615"/>
            </a:xfrm>
            <a:prstGeom prst="rect">
              <a:avLst/>
            </a:prstGeom>
            <a:noFill/>
            <a:ln w="9525">
              <a:noFill/>
              <a:miter lim="800000"/>
              <a:headEnd/>
              <a:tailEnd/>
            </a:ln>
            <a:effectLst/>
          </p:spPr>
        </p:pic>
        <p:sp>
          <p:nvSpPr>
            <p:cNvPr id="7" name="TextBox 6"/>
            <p:cNvSpPr txBox="1"/>
            <p:nvPr/>
          </p:nvSpPr>
          <p:spPr>
            <a:xfrm>
              <a:off x="1266825" y="163752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1" name="TextBox 10"/>
            <p:cNvSpPr txBox="1"/>
            <p:nvPr/>
          </p:nvSpPr>
          <p:spPr>
            <a:xfrm>
              <a:off x="1266825" y="1955933"/>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2" name="TextBox 11"/>
            <p:cNvSpPr txBox="1"/>
            <p:nvPr/>
          </p:nvSpPr>
          <p:spPr>
            <a:xfrm>
              <a:off x="1266825" y="2274340"/>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3" name="TextBox 12"/>
            <p:cNvSpPr txBox="1"/>
            <p:nvPr/>
          </p:nvSpPr>
          <p:spPr>
            <a:xfrm>
              <a:off x="1266825" y="2592747"/>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14" name="TextBox 13"/>
            <p:cNvSpPr txBox="1"/>
            <p:nvPr/>
          </p:nvSpPr>
          <p:spPr>
            <a:xfrm>
              <a:off x="1266825" y="2911154"/>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15" name="TextBox 14"/>
            <p:cNvSpPr txBox="1"/>
            <p:nvPr/>
          </p:nvSpPr>
          <p:spPr>
            <a:xfrm>
              <a:off x="1266825" y="3229561"/>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16" name="TextBox 15"/>
            <p:cNvSpPr txBox="1"/>
            <p:nvPr/>
          </p:nvSpPr>
          <p:spPr>
            <a:xfrm>
              <a:off x="1266825" y="3547968"/>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18" name="TextBox 17"/>
            <p:cNvSpPr txBox="1"/>
            <p:nvPr/>
          </p:nvSpPr>
          <p:spPr>
            <a:xfrm>
              <a:off x="1266825" y="386637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0" name="TextBox 19"/>
            <p:cNvSpPr txBox="1"/>
            <p:nvPr/>
          </p:nvSpPr>
          <p:spPr>
            <a:xfrm rot="16200000">
              <a:off x="1586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1" name="TextBox 20"/>
            <p:cNvSpPr txBox="1"/>
            <p:nvPr/>
          </p:nvSpPr>
          <p:spPr>
            <a:xfrm rot="16200000">
              <a:off x="1912871"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2" name="TextBox 21"/>
            <p:cNvSpPr txBox="1"/>
            <p:nvPr/>
          </p:nvSpPr>
          <p:spPr>
            <a:xfrm rot="16200000">
              <a:off x="2239442"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3" name="TextBox 22"/>
            <p:cNvSpPr txBox="1"/>
            <p:nvPr/>
          </p:nvSpPr>
          <p:spPr>
            <a:xfrm rot="16200000">
              <a:off x="2566013"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24" name="TextBox 23"/>
            <p:cNvSpPr txBox="1"/>
            <p:nvPr/>
          </p:nvSpPr>
          <p:spPr>
            <a:xfrm rot="16200000">
              <a:off x="2892584"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25" name="TextBox 24"/>
            <p:cNvSpPr txBox="1"/>
            <p:nvPr/>
          </p:nvSpPr>
          <p:spPr>
            <a:xfrm rot="16200000">
              <a:off x="3219155"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26" name="TextBox 25"/>
            <p:cNvSpPr txBox="1"/>
            <p:nvPr/>
          </p:nvSpPr>
          <p:spPr>
            <a:xfrm rot="16200000">
              <a:off x="3545726"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7" name="TextBox 26"/>
            <p:cNvSpPr txBox="1"/>
            <p:nvPr/>
          </p:nvSpPr>
          <p:spPr>
            <a:xfrm rot="16200000">
              <a:off x="3872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
        <p:nvSpPr>
          <p:cNvPr id="31" name="TextBox 30"/>
          <p:cNvSpPr txBox="1"/>
          <p:nvPr/>
        </p:nvSpPr>
        <p:spPr>
          <a:xfrm>
            <a:off x="304800" y="228600"/>
            <a:ext cx="6172200" cy="584775"/>
          </a:xfrm>
          <a:prstGeom prst="rect">
            <a:avLst/>
          </a:prstGeom>
          <a:noFill/>
        </p:spPr>
        <p:txBody>
          <a:bodyPr wrap="square" rtlCol="0">
            <a:spAutoFit/>
          </a:bodyPr>
          <a:lstStyle/>
          <a:p>
            <a:r>
              <a:rPr lang="en-US" sz="3200" dirty="0" smtClean="0">
                <a:latin typeface="Cambria Math" pitchFamily="18" charset="0"/>
                <a:ea typeface="Cambria Math" pitchFamily="18" charset="0"/>
                <a:cs typeface="Times New Roman" pitchFamily="18" charset="0"/>
              </a:rPr>
              <a:t>|</a:t>
            </a:r>
            <a:r>
              <a:rPr lang="en-US" sz="3200" dirty="0" err="1" smtClean="0">
                <a:latin typeface="Cambria Math" pitchFamily="18" charset="0"/>
                <a:ea typeface="Cambria Math" pitchFamily="18" charset="0"/>
                <a:cs typeface="Times New Roman" pitchFamily="18" charset="0"/>
              </a:rPr>
              <a:t>R</a:t>
            </a:r>
            <a:r>
              <a:rPr lang="en-US" sz="3200" baseline="-25000" dirty="0" err="1" smtClean="0">
                <a:latin typeface="Cambria Math" pitchFamily="18" charset="0"/>
                <a:ea typeface="Cambria Math" pitchFamily="18" charset="0"/>
                <a:cs typeface="Times New Roman" pitchFamily="18" charset="0"/>
              </a:rPr>
              <a:t>ij</a:t>
            </a:r>
            <a:r>
              <a:rPr lang="en-US" sz="3200" dirty="0" smtClean="0">
                <a:latin typeface="Cambria Math" pitchFamily="18" charset="0"/>
                <a:ea typeface="Cambria Math" pitchFamily="18" charset="0"/>
                <a:cs typeface="Times New Roman" pitchFamily="18" charset="0"/>
              </a:rPr>
              <a:t>| </a:t>
            </a:r>
            <a:r>
              <a:rPr lang="en-US" sz="3200" dirty="0" smtClean="0">
                <a:latin typeface="Times New Roman" pitchFamily="18" charset="0"/>
                <a:cs typeface="Times New Roman" pitchFamily="18" charset="0"/>
              </a:rPr>
              <a:t>of the Atlantic Rock Dataset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Spectral Density</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p>
          <a:p>
            <a:pPr>
              <a:spcBef>
                <a:spcPts val="100"/>
              </a:spcBef>
              <a:buNone/>
            </a:pPr>
            <a:endParaRPr lang="en-US" sz="1600" dirty="0" smtClean="0">
              <a:latin typeface="Times New Roman" pitchFamily="18" charset="0"/>
              <a:cs typeface="Times New Roman" pitchFamily="18" charset="0"/>
            </a:endParaRP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1143000" y="990600"/>
            <a:ext cx="6705600" cy="5486400"/>
            <a:chOff x="1266825" y="1630484"/>
            <a:chExt cx="3105150" cy="3046290"/>
          </a:xfrm>
        </p:grpSpPr>
        <p:pic>
          <p:nvPicPr>
            <p:cNvPr id="3" name="Picture 3"/>
            <p:cNvPicPr>
              <a:picLocks noChangeAspect="1" noChangeArrowheads="1"/>
            </p:cNvPicPr>
            <p:nvPr/>
          </p:nvPicPr>
          <p:blipFill>
            <a:blip r:embed="rId3" cstate="print"/>
            <a:srcRect l="25976" t="26534" r="27177" b="23051"/>
            <a:stretch>
              <a:fillRect/>
            </a:stretch>
          </p:blipFill>
          <p:spPr bwMode="auto">
            <a:xfrm>
              <a:off x="1704975" y="1630484"/>
              <a:ext cx="2667000" cy="2598615"/>
            </a:xfrm>
            <a:prstGeom prst="rect">
              <a:avLst/>
            </a:prstGeom>
            <a:noFill/>
            <a:ln w="9525">
              <a:noFill/>
              <a:miter lim="800000"/>
              <a:headEnd/>
              <a:tailEnd/>
            </a:ln>
            <a:effectLst/>
          </p:spPr>
        </p:pic>
        <p:sp>
          <p:nvSpPr>
            <p:cNvPr id="7" name="TextBox 6"/>
            <p:cNvSpPr txBox="1"/>
            <p:nvPr/>
          </p:nvSpPr>
          <p:spPr>
            <a:xfrm>
              <a:off x="1266825" y="163752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1" name="TextBox 10"/>
            <p:cNvSpPr txBox="1"/>
            <p:nvPr/>
          </p:nvSpPr>
          <p:spPr>
            <a:xfrm>
              <a:off x="1266825" y="1955933"/>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2" name="TextBox 11"/>
            <p:cNvSpPr txBox="1"/>
            <p:nvPr/>
          </p:nvSpPr>
          <p:spPr>
            <a:xfrm>
              <a:off x="1266825" y="2274340"/>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13" name="TextBox 12"/>
            <p:cNvSpPr txBox="1"/>
            <p:nvPr/>
          </p:nvSpPr>
          <p:spPr>
            <a:xfrm>
              <a:off x="1266825" y="2592747"/>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14" name="TextBox 13"/>
            <p:cNvSpPr txBox="1"/>
            <p:nvPr/>
          </p:nvSpPr>
          <p:spPr>
            <a:xfrm>
              <a:off x="1266825" y="2911154"/>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15" name="TextBox 14"/>
            <p:cNvSpPr txBox="1"/>
            <p:nvPr/>
          </p:nvSpPr>
          <p:spPr>
            <a:xfrm>
              <a:off x="1266825" y="3229561"/>
              <a:ext cx="609600" cy="264773"/>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16" name="TextBox 15"/>
            <p:cNvSpPr txBox="1"/>
            <p:nvPr/>
          </p:nvSpPr>
          <p:spPr>
            <a:xfrm>
              <a:off x="1266825" y="3547968"/>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18" name="TextBox 17"/>
            <p:cNvSpPr txBox="1"/>
            <p:nvPr/>
          </p:nvSpPr>
          <p:spPr>
            <a:xfrm>
              <a:off x="1266825" y="3866376"/>
              <a:ext cx="609600" cy="264773"/>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0" name="TextBox 19"/>
            <p:cNvSpPr txBox="1"/>
            <p:nvPr/>
          </p:nvSpPr>
          <p:spPr>
            <a:xfrm rot="16200000">
              <a:off x="1586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1" name="TextBox 20"/>
            <p:cNvSpPr txBox="1"/>
            <p:nvPr/>
          </p:nvSpPr>
          <p:spPr>
            <a:xfrm rot="16200000">
              <a:off x="1912871"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2" name="TextBox 21"/>
            <p:cNvSpPr txBox="1"/>
            <p:nvPr/>
          </p:nvSpPr>
          <p:spPr>
            <a:xfrm rot="16200000">
              <a:off x="2239442"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Al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3" name="TextBox 22"/>
            <p:cNvSpPr txBox="1"/>
            <p:nvPr/>
          </p:nvSpPr>
          <p:spPr>
            <a:xfrm rot="16200000">
              <a:off x="2566013"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FeO</a:t>
              </a:r>
              <a:endParaRPr lang="en-US" sz="2800" baseline="-25000" dirty="0">
                <a:latin typeface="Times New Roman" pitchFamily="18" charset="0"/>
                <a:cs typeface="Times New Roman" pitchFamily="18" charset="0"/>
              </a:endParaRPr>
            </a:p>
          </p:txBody>
        </p:sp>
        <p:sp>
          <p:nvSpPr>
            <p:cNvPr id="24" name="TextBox 23"/>
            <p:cNvSpPr txBox="1"/>
            <p:nvPr/>
          </p:nvSpPr>
          <p:spPr>
            <a:xfrm rot="16200000">
              <a:off x="2892584"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MgO</a:t>
              </a:r>
              <a:endParaRPr lang="en-US" sz="2800" baseline="-25000" dirty="0">
                <a:latin typeface="Times New Roman" pitchFamily="18" charset="0"/>
                <a:cs typeface="Times New Roman" pitchFamily="18" charset="0"/>
              </a:endParaRPr>
            </a:p>
          </p:txBody>
        </p:sp>
        <p:sp>
          <p:nvSpPr>
            <p:cNvPr id="25" name="TextBox 24"/>
            <p:cNvSpPr txBox="1"/>
            <p:nvPr/>
          </p:nvSpPr>
          <p:spPr>
            <a:xfrm rot="16200000">
              <a:off x="3219155" y="4257344"/>
              <a:ext cx="609600" cy="22926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CaO</a:t>
              </a:r>
              <a:endParaRPr lang="en-US" sz="2800" baseline="-25000" dirty="0">
                <a:latin typeface="Times New Roman" pitchFamily="18" charset="0"/>
                <a:cs typeface="Times New Roman" pitchFamily="18" charset="0"/>
              </a:endParaRPr>
            </a:p>
          </p:txBody>
        </p:sp>
        <p:sp>
          <p:nvSpPr>
            <p:cNvPr id="26" name="TextBox 25"/>
            <p:cNvSpPr txBox="1"/>
            <p:nvPr/>
          </p:nvSpPr>
          <p:spPr>
            <a:xfrm rot="16200000">
              <a:off x="3545726"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sp>
          <p:nvSpPr>
            <p:cNvPr id="27" name="TextBox 26"/>
            <p:cNvSpPr txBox="1"/>
            <p:nvPr/>
          </p:nvSpPr>
          <p:spPr>
            <a:xfrm rot="16200000">
              <a:off x="3872300" y="4257344"/>
              <a:ext cx="609600" cy="229260"/>
            </a:xfrm>
            <a:prstGeom prst="rect">
              <a:avLst/>
            </a:prstGeom>
            <a:noFill/>
          </p:spPr>
          <p:txBody>
            <a:bodyPr wrap="square" rtlCol="0">
              <a:spAutoFit/>
            </a:bodyPr>
            <a:lstStyle/>
            <a:p>
              <a:r>
                <a:rPr lang="en-US" sz="2800" dirty="0" smtClean="0">
                  <a:latin typeface="Times New Roman" pitchFamily="18" charset="0"/>
                  <a:cs typeface="Times New Roman" pitchFamily="18" charset="0"/>
                </a:rPr>
                <a:t>K</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
        <p:nvSpPr>
          <p:cNvPr id="31" name="TextBox 30"/>
          <p:cNvSpPr txBox="1"/>
          <p:nvPr/>
        </p:nvSpPr>
        <p:spPr>
          <a:xfrm>
            <a:off x="304800" y="228600"/>
            <a:ext cx="6172200" cy="584775"/>
          </a:xfrm>
          <a:prstGeom prst="rect">
            <a:avLst/>
          </a:prstGeom>
          <a:noFill/>
        </p:spPr>
        <p:txBody>
          <a:bodyPr wrap="square" rtlCol="0">
            <a:spAutoFit/>
          </a:bodyPr>
          <a:lstStyle/>
          <a:p>
            <a:r>
              <a:rPr lang="en-US" sz="3200" dirty="0" smtClean="0">
                <a:latin typeface="Cambria Math" pitchFamily="18" charset="0"/>
                <a:ea typeface="Cambria Math" pitchFamily="18" charset="0"/>
                <a:cs typeface="Times New Roman" pitchFamily="18" charset="0"/>
              </a:rPr>
              <a:t>|</a:t>
            </a:r>
            <a:r>
              <a:rPr lang="en-US" sz="3200" dirty="0" err="1" smtClean="0">
                <a:latin typeface="Cambria Math" pitchFamily="18" charset="0"/>
                <a:ea typeface="Cambria Math" pitchFamily="18" charset="0"/>
                <a:cs typeface="Times New Roman" pitchFamily="18" charset="0"/>
              </a:rPr>
              <a:t>R</a:t>
            </a:r>
            <a:r>
              <a:rPr lang="en-US" sz="3200" baseline="-25000" dirty="0" err="1" smtClean="0">
                <a:latin typeface="Cambria Math" pitchFamily="18" charset="0"/>
                <a:ea typeface="Cambria Math" pitchFamily="18" charset="0"/>
                <a:cs typeface="Times New Roman" pitchFamily="18" charset="0"/>
              </a:rPr>
              <a:t>ij</a:t>
            </a:r>
            <a:r>
              <a:rPr lang="en-US" sz="3200" dirty="0" smtClean="0">
                <a:latin typeface="Cambria Math" pitchFamily="18" charset="0"/>
                <a:ea typeface="Cambria Math" pitchFamily="18" charset="0"/>
                <a:cs typeface="Times New Roman" pitchFamily="18" charset="0"/>
              </a:rPr>
              <a:t>| </a:t>
            </a:r>
            <a:r>
              <a:rPr lang="en-US" sz="3200" dirty="0" smtClean="0">
                <a:latin typeface="Times New Roman" pitchFamily="18" charset="0"/>
                <a:cs typeface="Times New Roman" pitchFamily="18" charset="0"/>
              </a:rPr>
              <a:t>of the Atlantic Rock Dataset</a:t>
            </a:r>
            <a:endParaRPr lang="en-US" sz="3200" dirty="0">
              <a:latin typeface="Times New Roman" pitchFamily="18" charset="0"/>
              <a:cs typeface="Times New Roman" pitchFamily="18" charset="0"/>
            </a:endParaRPr>
          </a:p>
        </p:txBody>
      </p:sp>
      <p:sp>
        <p:nvSpPr>
          <p:cNvPr id="28" name="Oval 27"/>
          <p:cNvSpPr/>
          <p:nvPr/>
        </p:nvSpPr>
        <p:spPr>
          <a:xfrm>
            <a:off x="6172200" y="1447800"/>
            <a:ext cx="9906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924800" y="1143000"/>
            <a:ext cx="1066800" cy="584775"/>
          </a:xfrm>
          <a:prstGeom prst="rect">
            <a:avLst/>
          </a:prstGeom>
          <a:noFill/>
        </p:spPr>
        <p:txBody>
          <a:bodyPr wrap="square" rtlCol="0">
            <a:spAutoFit/>
          </a:bodyPr>
          <a:lstStyle/>
          <a:p>
            <a:r>
              <a:rPr lang="en-US" sz="3200" dirty="0" smtClean="0">
                <a:solidFill>
                  <a:srgbClr val="FF0000"/>
                </a:solidFill>
                <a:latin typeface="Cambria Math" pitchFamily="18" charset="0"/>
                <a:ea typeface="Cambria Math" pitchFamily="18" charset="0"/>
                <a:cs typeface="Times New Roman" pitchFamily="18" charset="0"/>
              </a:rPr>
              <a:t>0.73</a:t>
            </a:r>
            <a:endParaRPr lang="en-US" sz="3200" dirty="0">
              <a:solidFill>
                <a:srgbClr val="FF0000"/>
              </a:solidFill>
              <a:latin typeface="Times New Roman" pitchFamily="18" charset="0"/>
              <a:cs typeface="Times New Roman" pitchFamily="18" charset="0"/>
            </a:endParaRPr>
          </a:p>
        </p:txBody>
      </p:sp>
      <p:sp>
        <p:nvSpPr>
          <p:cNvPr id="32" name="Freeform 31"/>
          <p:cNvSpPr/>
          <p:nvPr/>
        </p:nvSpPr>
        <p:spPr>
          <a:xfrm>
            <a:off x="7239000" y="1524000"/>
            <a:ext cx="771525" cy="540544"/>
          </a:xfrm>
          <a:custGeom>
            <a:avLst/>
            <a:gdLst>
              <a:gd name="connsiteX0" fmla="*/ 771525 w 771525"/>
              <a:gd name="connsiteY0" fmla="*/ 0 h 540544"/>
              <a:gd name="connsiteX1" fmla="*/ 428625 w 771525"/>
              <a:gd name="connsiteY1" fmla="*/ 157162 h 540544"/>
              <a:gd name="connsiteX2" fmla="*/ 685800 w 771525"/>
              <a:gd name="connsiteY2" fmla="*/ 485775 h 540544"/>
              <a:gd name="connsiteX3" fmla="*/ 0 w 771525"/>
              <a:gd name="connsiteY3" fmla="*/ 485775 h 540544"/>
            </a:gdLst>
            <a:ahLst/>
            <a:cxnLst>
              <a:cxn ang="0">
                <a:pos x="connsiteX0" y="connsiteY0"/>
              </a:cxn>
              <a:cxn ang="0">
                <a:pos x="connsiteX1" y="connsiteY1"/>
              </a:cxn>
              <a:cxn ang="0">
                <a:pos x="connsiteX2" y="connsiteY2"/>
              </a:cxn>
              <a:cxn ang="0">
                <a:pos x="connsiteX3" y="connsiteY3"/>
              </a:cxn>
            </a:cxnLst>
            <a:rect l="l" t="t" r="r" b="b"/>
            <a:pathLst>
              <a:path w="771525" h="540544">
                <a:moveTo>
                  <a:pt x="771525" y="0"/>
                </a:moveTo>
                <a:cubicBezTo>
                  <a:pt x="607219" y="38100"/>
                  <a:pt x="442913" y="76200"/>
                  <a:pt x="428625" y="157162"/>
                </a:cubicBezTo>
                <a:cubicBezTo>
                  <a:pt x="414338" y="238125"/>
                  <a:pt x="757237" y="431006"/>
                  <a:pt x="685800" y="485775"/>
                </a:cubicBezTo>
                <a:cubicBezTo>
                  <a:pt x="614363" y="540544"/>
                  <a:pt x="307181" y="513159"/>
                  <a:pt x="0" y="485775"/>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ectangle 32"/>
          <p:cNvSpPr/>
          <p:nvPr/>
        </p:nvSpPr>
        <p:spPr>
          <a:xfrm>
            <a:off x="1066800" y="1600200"/>
            <a:ext cx="1066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43664" y="5486400"/>
            <a:ext cx="6096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Atlantic Rock Dataset</a:t>
            </a:r>
          </a:p>
          <a:p>
            <a:pPr algn="ctr"/>
            <a:r>
              <a:rPr lang="en-US" sz="3600" dirty="0" smtClean="0">
                <a:latin typeface="Times New Roman" pitchFamily="18" charset="0"/>
                <a:cs typeface="Times New Roman" pitchFamily="18" charset="0"/>
              </a:rPr>
              <a:t>Scatter plot of TiO</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and  Na</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O</a:t>
            </a:r>
            <a:endParaRPr lang="en-US" sz="3600" dirty="0">
              <a:latin typeface="Times New Roman" pitchFamily="18" charset="0"/>
              <a:cs typeface="Times New Roman" pitchFamily="18" charset="0"/>
            </a:endParaRPr>
          </a:p>
        </p:txBody>
      </p:sp>
      <p:grpSp>
        <p:nvGrpSpPr>
          <p:cNvPr id="2" name="Group 29"/>
          <p:cNvGrpSpPr/>
          <p:nvPr/>
        </p:nvGrpSpPr>
        <p:grpSpPr>
          <a:xfrm>
            <a:off x="1371601" y="1371600"/>
            <a:ext cx="6095998" cy="5171420"/>
            <a:chOff x="4281675" y="1552575"/>
            <a:chExt cx="3424050" cy="3066429"/>
          </a:xfrm>
        </p:grpSpPr>
        <p:pic>
          <p:nvPicPr>
            <p:cNvPr id="10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8" name="TextBox 27"/>
            <p:cNvSpPr txBox="1"/>
            <p:nvPr/>
          </p:nvSpPr>
          <p:spPr>
            <a:xfrm>
              <a:off x="5993700" y="4308757"/>
              <a:ext cx="609600" cy="310247"/>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9" name="TextBox 28"/>
            <p:cNvSpPr txBox="1"/>
            <p:nvPr/>
          </p:nvSpPr>
          <p:spPr>
            <a:xfrm rot="16200000">
              <a:off x="4104767" y="2768698"/>
              <a:ext cx="647701" cy="293886"/>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Part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correlations between samples within a time series</a:t>
            </a:r>
            <a:endParaRPr 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19" name="Rectangle 18"/>
          <p:cNvSpPr/>
          <p:nvPr/>
        </p:nvSpPr>
        <p:spPr>
          <a:xfrm>
            <a:off x="3948249" y="5995555"/>
            <a:ext cx="1273629" cy="40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cxnSp>
        <p:nvCxnSpPr>
          <p:cNvPr id="28" name="Straight Arrow Connector 27"/>
          <p:cNvCxnSpPr/>
          <p:nvPr/>
        </p:nvCxnSpPr>
        <p:spPr>
          <a:xfrm rot="5400000">
            <a:off x="1143000" y="4267200"/>
            <a:ext cx="1600200" cy="762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43200" y="3429000"/>
            <a:ext cx="4572000" cy="182880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81200" y="3352800"/>
            <a:ext cx="6096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smtClean="0">
                <a:latin typeface="Times New Roman" pitchFamily="18" charset="0"/>
                <a:cs typeface="Times New Roman" pitchFamily="18" charset="0"/>
              </a:rPr>
              <a:t>high degree of short-term correlation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what ever the river was doing yesterday, its probably doing today, too</a:t>
            </a:r>
            <a:br>
              <a:rPr lang="en-US" sz="3100" i="1"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
            </a:r>
            <a:br>
              <a:rPr lang="en-US" sz="3100" i="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because water takes time to drain away</a:t>
            </a:r>
            <a:endParaRPr lang="en-US"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
        <p:nvSpPr>
          <p:cNvPr id="17" name="Oval 16"/>
          <p:cNvSpPr/>
          <p:nvPr/>
        </p:nvSpPr>
        <p:spPr>
          <a:xfrm>
            <a:off x="2690813" y="471011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81288" y="465296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67125" y="5281613"/>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24275" y="5295901"/>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48200" y="51816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05350" y="5195888"/>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2163875">
            <a:off x="2841388" y="4400923"/>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rot="20592321">
            <a:off x="3652267" y="4900985"/>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20070914">
            <a:off x="4621438" y="4812879"/>
            <a:ext cx="203353" cy="347415"/>
          </a:xfrm>
          <a:custGeom>
            <a:avLst/>
            <a:gdLst>
              <a:gd name="connsiteX0" fmla="*/ 0 w 211931"/>
              <a:gd name="connsiteY0" fmla="*/ 330994 h 345281"/>
              <a:gd name="connsiteX1" fmla="*/ 57150 w 211931"/>
              <a:gd name="connsiteY1" fmla="*/ 45244 h 345281"/>
              <a:gd name="connsiteX2" fmla="*/ 200025 w 211931"/>
              <a:gd name="connsiteY2" fmla="*/ 59531 h 345281"/>
              <a:gd name="connsiteX3" fmla="*/ 128588 w 211931"/>
              <a:gd name="connsiteY3" fmla="*/ 345281 h 345281"/>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 name="connsiteX0" fmla="*/ 0 w 203353"/>
              <a:gd name="connsiteY0" fmla="*/ 330994 h 347415"/>
              <a:gd name="connsiteX1" fmla="*/ 57150 w 203353"/>
              <a:gd name="connsiteY1" fmla="*/ 45244 h 347415"/>
              <a:gd name="connsiteX2" fmla="*/ 200025 w 203353"/>
              <a:gd name="connsiteY2" fmla="*/ 59531 h 347415"/>
              <a:gd name="connsiteX3" fmla="*/ 77118 w 203353"/>
              <a:gd name="connsiteY3" fmla="*/ 347415 h 347415"/>
            </a:gdLst>
            <a:ahLst/>
            <a:cxnLst>
              <a:cxn ang="0">
                <a:pos x="connsiteX0" y="connsiteY0"/>
              </a:cxn>
              <a:cxn ang="0">
                <a:pos x="connsiteX1" y="connsiteY1"/>
              </a:cxn>
              <a:cxn ang="0">
                <a:pos x="connsiteX2" y="connsiteY2"/>
              </a:cxn>
              <a:cxn ang="0">
                <a:pos x="connsiteX3" y="connsiteY3"/>
              </a:cxn>
            </a:cxnLst>
            <a:rect l="l" t="t" r="r" b="b"/>
            <a:pathLst>
              <a:path w="203353" h="347415">
                <a:moveTo>
                  <a:pt x="0" y="330994"/>
                </a:moveTo>
                <a:cubicBezTo>
                  <a:pt x="11906" y="210741"/>
                  <a:pt x="23813" y="90488"/>
                  <a:pt x="57150" y="45244"/>
                </a:cubicBezTo>
                <a:cubicBezTo>
                  <a:pt x="90487" y="0"/>
                  <a:pt x="196697" y="9169"/>
                  <a:pt x="200025" y="59531"/>
                </a:cubicBezTo>
                <a:cubicBezTo>
                  <a:pt x="203353" y="109893"/>
                  <a:pt x="133142" y="224981"/>
                  <a:pt x="77118" y="34741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smtClean="0">
                <a:latin typeface="Times New Roman" pitchFamily="18" charset="0"/>
                <a:cs typeface="Times New Roman" pitchFamily="18" charset="0"/>
              </a:rPr>
              <a:t>low degree of intermediate-term correlation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what ever the river was doing last month, today it could be doing something completely different</a:t>
            </a:r>
            <a:br>
              <a:rPr lang="en-US" sz="3100" i="1"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
            </a:r>
            <a:br>
              <a:rPr lang="en-US" sz="3100" i="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because storms are so unpredictable</a:t>
            </a:r>
            <a:endParaRPr 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
        <p:nvSpPr>
          <p:cNvPr id="17" name="Oval 16"/>
          <p:cNvSpPr/>
          <p:nvPr/>
        </p:nvSpPr>
        <p:spPr>
          <a:xfrm>
            <a:off x="2690813" y="4710113"/>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71800" y="53340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0" y="53340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29000" y="5005389"/>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00600" y="5105400"/>
            <a:ext cx="100013" cy="109538"/>
          </a:xfrm>
          <a:prstGeom prst="ellipse">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419600" y="51054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828924" y="4767263"/>
            <a:ext cx="195263" cy="538162"/>
          </a:xfrm>
          <a:custGeom>
            <a:avLst/>
            <a:gdLst>
              <a:gd name="connsiteX0" fmla="*/ 0 w 107950"/>
              <a:gd name="connsiteY0" fmla="*/ 0 h 447675"/>
              <a:gd name="connsiteX1" fmla="*/ 90488 w 107950"/>
              <a:gd name="connsiteY1" fmla="*/ 185737 h 447675"/>
              <a:gd name="connsiteX2" fmla="*/ 104775 w 107950"/>
              <a:gd name="connsiteY2" fmla="*/ 447675 h 447675"/>
            </a:gdLst>
            <a:ahLst/>
            <a:cxnLst>
              <a:cxn ang="0">
                <a:pos x="connsiteX0" y="connsiteY0"/>
              </a:cxn>
              <a:cxn ang="0">
                <a:pos x="connsiteX1" y="connsiteY1"/>
              </a:cxn>
              <a:cxn ang="0">
                <a:pos x="connsiteX2" y="connsiteY2"/>
              </a:cxn>
            </a:cxnLst>
            <a:rect l="l" t="t" r="r" b="b"/>
            <a:pathLst>
              <a:path w="107950" h="447675">
                <a:moveTo>
                  <a:pt x="0" y="0"/>
                </a:moveTo>
                <a:cubicBezTo>
                  <a:pt x="36513" y="55562"/>
                  <a:pt x="73026" y="111125"/>
                  <a:pt x="90488" y="185737"/>
                </a:cubicBezTo>
                <a:cubicBezTo>
                  <a:pt x="107950" y="260349"/>
                  <a:pt x="106362" y="354012"/>
                  <a:pt x="104775" y="4476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3557588" y="5048250"/>
            <a:ext cx="252412" cy="285750"/>
          </a:xfrm>
          <a:custGeom>
            <a:avLst/>
            <a:gdLst>
              <a:gd name="connsiteX0" fmla="*/ 0 w 107950"/>
              <a:gd name="connsiteY0" fmla="*/ 0 h 447675"/>
              <a:gd name="connsiteX1" fmla="*/ 90488 w 107950"/>
              <a:gd name="connsiteY1" fmla="*/ 185737 h 447675"/>
              <a:gd name="connsiteX2" fmla="*/ 104775 w 107950"/>
              <a:gd name="connsiteY2" fmla="*/ 447675 h 447675"/>
            </a:gdLst>
            <a:ahLst/>
            <a:cxnLst>
              <a:cxn ang="0">
                <a:pos x="connsiteX0" y="connsiteY0"/>
              </a:cxn>
              <a:cxn ang="0">
                <a:pos x="connsiteX1" y="connsiteY1"/>
              </a:cxn>
              <a:cxn ang="0">
                <a:pos x="connsiteX2" y="connsiteY2"/>
              </a:cxn>
            </a:cxnLst>
            <a:rect l="l" t="t" r="r" b="b"/>
            <a:pathLst>
              <a:path w="107950" h="447675">
                <a:moveTo>
                  <a:pt x="0" y="0"/>
                </a:moveTo>
                <a:cubicBezTo>
                  <a:pt x="36513" y="55562"/>
                  <a:pt x="73026" y="111125"/>
                  <a:pt x="90488" y="185737"/>
                </a:cubicBezTo>
                <a:cubicBezTo>
                  <a:pt x="107950" y="260349"/>
                  <a:pt x="106362" y="354012"/>
                  <a:pt x="104775" y="44767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4476750" y="4975226"/>
            <a:ext cx="295275" cy="125412"/>
          </a:xfrm>
          <a:custGeom>
            <a:avLst/>
            <a:gdLst>
              <a:gd name="connsiteX0" fmla="*/ 0 w 295275"/>
              <a:gd name="connsiteY0" fmla="*/ 58737 h 125412"/>
              <a:gd name="connsiteX1" fmla="*/ 147638 w 295275"/>
              <a:gd name="connsiteY1" fmla="*/ 11112 h 125412"/>
              <a:gd name="connsiteX2" fmla="*/ 295275 w 295275"/>
              <a:gd name="connsiteY2" fmla="*/ 125412 h 125412"/>
            </a:gdLst>
            <a:ahLst/>
            <a:cxnLst>
              <a:cxn ang="0">
                <a:pos x="connsiteX0" y="connsiteY0"/>
              </a:cxn>
              <a:cxn ang="0">
                <a:pos x="connsiteX1" y="connsiteY1"/>
              </a:cxn>
              <a:cxn ang="0">
                <a:pos x="connsiteX2" y="connsiteY2"/>
              </a:cxn>
            </a:cxnLst>
            <a:rect l="l" t="t" r="r" b="b"/>
            <a:pathLst>
              <a:path w="295275" h="125412">
                <a:moveTo>
                  <a:pt x="0" y="58737"/>
                </a:moveTo>
                <a:cubicBezTo>
                  <a:pt x="49213" y="29368"/>
                  <a:pt x="98426" y="0"/>
                  <a:pt x="147638" y="11112"/>
                </a:cubicBezTo>
                <a:cubicBezTo>
                  <a:pt x="196850" y="22224"/>
                  <a:pt x="246062" y="73818"/>
                  <a:pt x="295275" y="12541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019800"/>
          </a:xfrm>
        </p:spPr>
        <p:txBody>
          <a:bodyPr>
            <a:normAutofit/>
          </a:bodyPr>
          <a:lstStyle/>
          <a:p>
            <a:r>
              <a:rPr lang="en-US" sz="4000" dirty="0" smtClean="0">
                <a:latin typeface="Times New Roman" pitchFamily="18" charset="0"/>
                <a:cs typeface="Times New Roman" pitchFamily="18" charset="0"/>
              </a:rPr>
              <a:t>moderate degree of long-term correlation</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what ever the river was doing this time last year, its probably doing today, too</a:t>
            </a:r>
            <a:br>
              <a:rPr lang="en-US" sz="3100" i="1" dirty="0" smtClean="0">
                <a:latin typeface="Times New Roman" pitchFamily="18" charset="0"/>
                <a:cs typeface="Times New Roman" pitchFamily="18" charset="0"/>
              </a:rPr>
            </a:br>
            <a:r>
              <a:rPr lang="en-US" sz="3100" i="1" dirty="0" smtClean="0">
                <a:latin typeface="Times New Roman" pitchFamily="18" charset="0"/>
                <a:cs typeface="Times New Roman" pitchFamily="18" charset="0"/>
              </a:rPr>
              <a:t/>
            </a:r>
            <a:br>
              <a:rPr lang="en-US" sz="3100" i="1"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because seasons repeat</a:t>
            </a:r>
            <a:endParaRPr lang="en-US"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0" y="838200"/>
            <a:ext cx="8915400" cy="2971800"/>
            <a:chOff x="1066800" y="1524000"/>
            <a:chExt cx="5334000" cy="1676400"/>
          </a:xfrm>
        </p:grpSpPr>
        <p:pic>
          <p:nvPicPr>
            <p:cNvPr id="1027" name="Picture 3"/>
            <p:cNvPicPr>
              <a:picLocks noChangeAspect="1" noChangeArrowheads="1"/>
            </p:cNvPicPr>
            <p:nvPr/>
          </p:nvPicPr>
          <p:blipFill>
            <a:blip r:embed="rId3" cstate="print"/>
            <a:srcRect b="50296"/>
            <a:stretch>
              <a:fillRect/>
            </a:stretch>
          </p:blipFill>
          <p:spPr bwMode="auto">
            <a:xfrm>
              <a:off x="1066800" y="1524000"/>
              <a:ext cx="5334000" cy="1600200"/>
            </a:xfrm>
            <a:prstGeom prst="rect">
              <a:avLst/>
            </a:prstGeom>
            <a:noFill/>
            <a:ln w="9525">
              <a:noFill/>
              <a:miter lim="800000"/>
              <a:headEnd/>
              <a:tailEnd/>
            </a:ln>
            <a:effectLst/>
          </p:spPr>
        </p:pic>
        <p:sp>
          <p:nvSpPr>
            <p:cNvPr id="18" name="TextBox 17"/>
            <p:cNvSpPr txBox="1"/>
            <p:nvPr/>
          </p:nvSpPr>
          <p:spPr>
            <a:xfrm>
              <a:off x="2286000" y="1628001"/>
              <a:ext cx="16764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A) time series, </a:t>
              </a:r>
              <a:r>
                <a:rPr lang="en-US" sz="1200" i="1" dirty="0" smtClean="0">
                  <a:latin typeface="Times New Roman" pitchFamily="18" charset="0"/>
                  <a:cs typeface="Times New Roman" pitchFamily="18" charset="0"/>
                </a:rPr>
                <a:t>d(t)</a:t>
              </a:r>
              <a:endParaRPr lang="en-US" sz="1200" i="1" baseline="30000" dirty="0">
                <a:latin typeface="Times New Roman" pitchFamily="18" charset="0"/>
                <a:cs typeface="Times New Roman" pitchFamily="18" charset="0"/>
              </a:endParaRPr>
            </a:p>
          </p:txBody>
        </p:sp>
        <p:sp>
          <p:nvSpPr>
            <p:cNvPr id="48" name="Rectangle 47"/>
            <p:cNvSpPr/>
            <p:nvPr/>
          </p:nvSpPr>
          <p:spPr>
            <a:xfrm>
              <a:off x="3429000" y="29718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219200" y="1752600"/>
              <a:ext cx="381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124200" y="2895600"/>
              <a:ext cx="1371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a:t>
              </a:r>
              <a:r>
                <a:rPr lang="en-US" sz="1200" i="1" dirty="0" smtClean="0">
                  <a:latin typeface="Times New Roman" pitchFamily="18" charset="0"/>
                  <a:cs typeface="Times New Roman" pitchFamily="18" charset="0"/>
                </a:rPr>
                <a:t> t, </a:t>
              </a:r>
              <a:r>
                <a:rPr lang="en-US" sz="1200" dirty="0" smtClean="0">
                  <a:latin typeface="Times New Roman" pitchFamily="18" charset="0"/>
                  <a:cs typeface="Times New Roman" pitchFamily="18" charset="0"/>
                </a:rPr>
                <a:t>days</a:t>
              </a:r>
              <a:endParaRPr lang="en-US" sz="1200" baseline="30000" dirty="0">
                <a:latin typeface="Times New Roman" pitchFamily="18" charset="0"/>
                <a:cs typeface="Times New Roman" pitchFamily="18" charset="0"/>
              </a:endParaRPr>
            </a:p>
          </p:txBody>
        </p:sp>
        <p:sp>
          <p:nvSpPr>
            <p:cNvPr id="20" name="TextBox 19"/>
            <p:cNvSpPr txBox="1"/>
            <p:nvPr/>
          </p:nvSpPr>
          <p:spPr>
            <a:xfrm rot="16200000">
              <a:off x="1052899" y="2147501"/>
              <a:ext cx="7620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 </a:t>
              </a:r>
              <a:r>
                <a:rPr lang="en-US" sz="1200" dirty="0" err="1" smtClean="0">
                  <a:latin typeface="Times New Roman" pitchFamily="18" charset="0"/>
                  <a:cs typeface="Times New Roman" pitchFamily="18" charset="0"/>
                </a:rPr>
                <a:t>cfs</a:t>
              </a:r>
              <a:endParaRPr lang="en-US" sz="1200" baseline="30000" dirty="0">
                <a:latin typeface="Times New Roman" pitchFamily="18" charset="0"/>
                <a:cs typeface="Times New Roman" pitchFamily="18" charset="0"/>
              </a:endParaRPr>
            </a:p>
          </p:txBody>
        </p:sp>
      </p:grpSp>
      <p:sp>
        <p:nvSpPr>
          <p:cNvPr id="21" name="Rectangle 20"/>
          <p:cNvSpPr/>
          <p:nvPr/>
        </p:nvSpPr>
        <p:spPr>
          <a:xfrm>
            <a:off x="254726" y="3834245"/>
            <a:ext cx="636814" cy="216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cstate="print"/>
          <a:srcRect l="7143" t="5714" r="68572" b="14286"/>
          <a:stretch>
            <a:fillRect/>
          </a:stretch>
        </p:blipFill>
        <p:spPr bwMode="auto">
          <a:xfrm rot="16200000">
            <a:off x="3924300" y="2247900"/>
            <a:ext cx="1295400" cy="5638800"/>
          </a:xfrm>
          <a:prstGeom prst="rect">
            <a:avLst/>
          </a:prstGeom>
          <a:noFill/>
          <a:ln w="9525">
            <a:noFill/>
            <a:miter lim="800000"/>
            <a:headEnd/>
            <a:tailEnd/>
          </a:ln>
        </p:spPr>
      </p:pic>
      <p:sp>
        <p:nvSpPr>
          <p:cNvPr id="38" name="TextBox 37"/>
          <p:cNvSpPr txBox="1"/>
          <p:nvPr/>
        </p:nvSpPr>
        <p:spPr>
          <a:xfrm>
            <a:off x="533400" y="228600"/>
            <a:ext cx="6934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Neuse River Hydrograph</a:t>
            </a:r>
            <a:endParaRPr lang="en-US" sz="3200" dirty="0">
              <a:latin typeface="Times New Roman" pitchFamily="18" charset="0"/>
              <a:cs typeface="Times New Roman" pitchFamily="18" charset="0"/>
            </a:endParaRPr>
          </a:p>
        </p:txBody>
      </p:sp>
      <p:sp>
        <p:nvSpPr>
          <p:cNvPr id="17" name="Oval 16"/>
          <p:cNvSpPr/>
          <p:nvPr/>
        </p:nvSpPr>
        <p:spPr>
          <a:xfrm>
            <a:off x="2286000" y="26670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47976" y="2590800"/>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286000" y="2204721"/>
            <a:ext cx="609600" cy="386079"/>
          </a:xfrm>
          <a:custGeom>
            <a:avLst/>
            <a:gdLst>
              <a:gd name="connsiteX0" fmla="*/ 0 w 295275"/>
              <a:gd name="connsiteY0" fmla="*/ 58737 h 125412"/>
              <a:gd name="connsiteX1" fmla="*/ 147638 w 295275"/>
              <a:gd name="connsiteY1" fmla="*/ 11112 h 125412"/>
              <a:gd name="connsiteX2" fmla="*/ 295275 w 295275"/>
              <a:gd name="connsiteY2" fmla="*/ 125412 h 125412"/>
              <a:gd name="connsiteX0" fmla="*/ 0 w 295275"/>
              <a:gd name="connsiteY0" fmla="*/ 166320 h 232995"/>
              <a:gd name="connsiteX1" fmla="*/ 147638 w 295275"/>
              <a:gd name="connsiteY1" fmla="*/ 11112 h 232995"/>
              <a:gd name="connsiteX2" fmla="*/ 295275 w 295275"/>
              <a:gd name="connsiteY2" fmla="*/ 232995 h 232995"/>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Lst>
            <a:ahLst/>
            <a:cxnLst>
              <a:cxn ang="0">
                <a:pos x="connsiteX0" y="connsiteY0"/>
              </a:cxn>
              <a:cxn ang="0">
                <a:pos x="connsiteX1" y="connsiteY1"/>
              </a:cxn>
              <a:cxn ang="0">
                <a:pos x="connsiteX2" y="connsiteY2"/>
              </a:cxn>
            </a:cxnLst>
            <a:rect l="l" t="t" r="r" b="b"/>
            <a:pathLst>
              <a:path w="295275" h="244394">
                <a:moveTo>
                  <a:pt x="0" y="244394"/>
                </a:moveTo>
                <a:cubicBezTo>
                  <a:pt x="9998" y="157745"/>
                  <a:pt x="98426" y="6432"/>
                  <a:pt x="147638" y="3216"/>
                </a:cubicBezTo>
                <a:cubicBezTo>
                  <a:pt x="196850" y="0"/>
                  <a:pt x="285278" y="131299"/>
                  <a:pt x="295275" y="225099"/>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a:xfrm>
            <a:off x="6148387" y="2938462"/>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615112" y="2909887"/>
            <a:ext cx="100013" cy="109538"/>
          </a:xfrm>
          <a:prstGeom prst="ellipse">
            <a:avLst/>
          </a:prstGeom>
          <a:solidFill>
            <a:srgbClr val="FF0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172199" y="2428878"/>
            <a:ext cx="533401" cy="390522"/>
          </a:xfrm>
          <a:custGeom>
            <a:avLst/>
            <a:gdLst>
              <a:gd name="connsiteX0" fmla="*/ 0 w 295275"/>
              <a:gd name="connsiteY0" fmla="*/ 58737 h 125412"/>
              <a:gd name="connsiteX1" fmla="*/ 147638 w 295275"/>
              <a:gd name="connsiteY1" fmla="*/ 11112 h 125412"/>
              <a:gd name="connsiteX2" fmla="*/ 295275 w 295275"/>
              <a:gd name="connsiteY2" fmla="*/ 125412 h 125412"/>
              <a:gd name="connsiteX0" fmla="*/ 0 w 295275"/>
              <a:gd name="connsiteY0" fmla="*/ 166320 h 232995"/>
              <a:gd name="connsiteX1" fmla="*/ 147638 w 295275"/>
              <a:gd name="connsiteY1" fmla="*/ 11112 h 232995"/>
              <a:gd name="connsiteX2" fmla="*/ 295275 w 295275"/>
              <a:gd name="connsiteY2" fmla="*/ 232995 h 232995"/>
              <a:gd name="connsiteX0" fmla="*/ 0 w 295275"/>
              <a:gd name="connsiteY0" fmla="*/ 244394 h 244394"/>
              <a:gd name="connsiteX1" fmla="*/ 147638 w 295275"/>
              <a:gd name="connsiteY1" fmla="*/ 3216 h 244394"/>
              <a:gd name="connsiteX2" fmla="*/ 295275 w 295275"/>
              <a:gd name="connsiteY2" fmla="*/ 225099 h 244394"/>
              <a:gd name="connsiteX0" fmla="*/ 0 w 295275"/>
              <a:gd name="connsiteY0" fmla="*/ 244394 h 244394"/>
              <a:gd name="connsiteX1" fmla="*/ 147638 w 295275"/>
              <a:gd name="connsiteY1" fmla="*/ 3216 h 244394"/>
              <a:gd name="connsiteX2" fmla="*/ 295275 w 295275"/>
              <a:gd name="connsiteY2" fmla="*/ 225099 h 244394"/>
              <a:gd name="connsiteX0" fmla="*/ 0 w 269900"/>
              <a:gd name="connsiteY0" fmla="*/ 242183 h 248212"/>
              <a:gd name="connsiteX1" fmla="*/ 147638 w 269900"/>
              <a:gd name="connsiteY1" fmla="*/ 1005 h 248212"/>
              <a:gd name="connsiteX2" fmla="*/ 269900 w 269900"/>
              <a:gd name="connsiteY2" fmla="*/ 248212 h 248212"/>
              <a:gd name="connsiteX0" fmla="*/ 0 w 269900"/>
              <a:gd name="connsiteY0" fmla="*/ 242183 h 248212"/>
              <a:gd name="connsiteX1" fmla="*/ 147638 w 269900"/>
              <a:gd name="connsiteY1" fmla="*/ 1005 h 248212"/>
              <a:gd name="connsiteX2" fmla="*/ 269900 w 269900"/>
              <a:gd name="connsiteY2" fmla="*/ 248212 h 248212"/>
              <a:gd name="connsiteX0" fmla="*/ 0 w 258366"/>
              <a:gd name="connsiteY0" fmla="*/ 247207 h 247207"/>
              <a:gd name="connsiteX1" fmla="*/ 136104 w 258366"/>
              <a:gd name="connsiteY1" fmla="*/ 0 h 247207"/>
              <a:gd name="connsiteX2" fmla="*/ 258366 w 258366"/>
              <a:gd name="connsiteY2" fmla="*/ 247207 h 247207"/>
            </a:gdLst>
            <a:ahLst/>
            <a:cxnLst>
              <a:cxn ang="0">
                <a:pos x="connsiteX0" y="connsiteY0"/>
              </a:cxn>
              <a:cxn ang="0">
                <a:pos x="connsiteX1" y="connsiteY1"/>
              </a:cxn>
              <a:cxn ang="0">
                <a:pos x="connsiteX2" y="connsiteY2"/>
              </a:cxn>
            </a:cxnLst>
            <a:rect l="l" t="t" r="r" b="b"/>
            <a:pathLst>
              <a:path w="258366" h="247207">
                <a:moveTo>
                  <a:pt x="0" y="247207"/>
                </a:moveTo>
                <a:cubicBezTo>
                  <a:pt x="5383" y="181661"/>
                  <a:pt x="93043" y="0"/>
                  <a:pt x="136104" y="0"/>
                </a:cubicBezTo>
                <a:cubicBezTo>
                  <a:pt x="179165" y="0"/>
                  <a:pt x="255290" y="195613"/>
                  <a:pt x="258366" y="24720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667000"/>
            <a:ext cx="7772400" cy="1981200"/>
          </a:xfrm>
        </p:spPr>
        <p:txBody>
          <a:bodyPr>
            <a:normAutofit/>
          </a:bodyPr>
          <a:lstStyle/>
          <a:p>
            <a:pPr algn="ctr">
              <a:buNone/>
            </a:pPr>
            <a:r>
              <a:rPr lang="en-US" dirty="0" smtClean="0">
                <a:latin typeface="Times New Roman" pitchFamily="18" charset="0"/>
                <a:cs typeface="Times New Roman" pitchFamily="18" charset="0"/>
              </a:rPr>
              <a:t>apply the idea of covariance</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to time series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371600"/>
            <a:ext cx="8763000" cy="4038600"/>
            <a:chOff x="838200" y="1460267"/>
            <a:chExt cx="7086600" cy="2916765"/>
          </a:xfrm>
        </p:grpSpPr>
        <p:pic>
          <p:nvPicPr>
            <p:cNvPr id="4" name="Picture 3"/>
            <p:cNvPicPr>
              <a:picLocks noChangeAspect="1" noChangeArrowheads="1"/>
            </p:cNvPicPr>
            <p:nvPr/>
          </p:nvPicPr>
          <p:blipFill>
            <a:blip r:embed="rId3" cstate="print"/>
            <a:srcRect l="7339" r="7339"/>
            <a:stretch>
              <a:fillRect/>
            </a:stretch>
          </p:blipFill>
          <p:spPr bwMode="auto">
            <a:xfrm>
              <a:off x="838200" y="2065633"/>
              <a:ext cx="7086600" cy="2311399"/>
            </a:xfrm>
            <a:prstGeom prst="rect">
              <a:avLst/>
            </a:prstGeom>
            <a:noFill/>
            <a:ln w="9525">
              <a:noFill/>
              <a:miter lim="800000"/>
              <a:headEnd/>
              <a:tailEnd/>
            </a:ln>
            <a:effectLst/>
          </p:spPr>
        </p:pic>
        <p:sp>
          <p:nvSpPr>
            <p:cNvPr id="5" name="TextBox 4"/>
            <p:cNvSpPr txBox="1"/>
            <p:nvPr/>
          </p:nvSpPr>
          <p:spPr>
            <a:xfrm>
              <a:off x="1702242" y="1460267"/>
              <a:ext cx="914400" cy="377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1 day</a:t>
              </a:r>
              <a:endParaRPr lang="en-US" sz="2800" dirty="0">
                <a:latin typeface="Times New Roman" pitchFamily="18" charset="0"/>
                <a:cs typeface="Times New Roman" pitchFamily="18" charset="0"/>
              </a:endParaRPr>
            </a:p>
          </p:txBody>
        </p:sp>
        <p:sp>
          <p:nvSpPr>
            <p:cNvPr id="6" name="TextBox 5"/>
            <p:cNvSpPr txBox="1"/>
            <p:nvPr/>
          </p:nvSpPr>
          <p:spPr>
            <a:xfrm>
              <a:off x="4064442" y="1460267"/>
              <a:ext cx="1066800" cy="377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3 days</a:t>
              </a:r>
              <a:endParaRPr lang="en-US" sz="2800" dirty="0">
                <a:latin typeface="Times New Roman" pitchFamily="18" charset="0"/>
                <a:cs typeface="Times New Roman" pitchFamily="18" charset="0"/>
              </a:endParaRPr>
            </a:p>
          </p:txBody>
        </p:sp>
        <p:sp>
          <p:nvSpPr>
            <p:cNvPr id="7" name="TextBox 6"/>
            <p:cNvSpPr txBox="1"/>
            <p:nvPr/>
          </p:nvSpPr>
          <p:spPr>
            <a:xfrm>
              <a:off x="6350442" y="1460267"/>
              <a:ext cx="1143000" cy="377881"/>
            </a:xfrm>
            <a:prstGeom prst="rect">
              <a:avLst/>
            </a:prstGeom>
            <a:noFill/>
          </p:spPr>
          <p:txBody>
            <a:bodyPr wrap="square" rtlCol="0">
              <a:spAutoFit/>
            </a:bodyPr>
            <a:lstStyle/>
            <a:p>
              <a:r>
                <a:rPr lang="en-US" sz="2800" dirty="0" smtClean="0">
                  <a:latin typeface="Times New Roman" pitchFamily="18" charset="0"/>
                  <a:cs typeface="Times New Roman" pitchFamily="18" charset="0"/>
                </a:rPr>
                <a:t>30 days</a:t>
              </a:r>
              <a:endParaRPr lang="en-US" sz="2800" dirty="0">
                <a:latin typeface="Times New Roman" pitchFamily="18" charset="0"/>
                <a:cs typeface="Times New Roman" pitchFamily="18" charset="0"/>
              </a:endParaRPr>
            </a:p>
          </p:txBody>
        </p:sp>
        <p:sp>
          <p:nvSpPr>
            <p:cNvPr id="9" name="Rectangle 8"/>
            <p:cNvSpPr/>
            <p:nvPr/>
          </p:nvSpPr>
          <p:spPr>
            <a:xfrm>
              <a:off x="1219200" y="2067213"/>
              <a:ext cx="762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Let’s assume different samples in time series are random variables and calculate their covariance</a:t>
            </a:r>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l="1134" t="23571" r="21659" b="59593"/>
          <a:stretch>
            <a:fillRect/>
          </a:stretch>
        </p:blipFill>
        <p:spPr bwMode="auto">
          <a:xfrm>
            <a:off x="685800" y="1371600"/>
            <a:ext cx="7784451" cy="114300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29853" t="74079" r="13465" b="7963"/>
          <a:stretch>
            <a:fillRect/>
          </a:stretch>
        </p:blipFill>
        <p:spPr bwMode="auto">
          <a:xfrm>
            <a:off x="762000" y="4343400"/>
            <a:ext cx="6072188" cy="1295400"/>
          </a:xfrm>
          <a:prstGeom prst="rect">
            <a:avLst/>
          </a:prstGeom>
          <a:noFill/>
          <a:ln w="9525">
            <a:noFill/>
            <a:miter lim="800000"/>
            <a:headEnd/>
            <a:tailEnd/>
          </a:ln>
        </p:spPr>
      </p:pic>
      <p:sp>
        <p:nvSpPr>
          <p:cNvPr id="6" name="TextBox 5"/>
          <p:cNvSpPr txBox="1"/>
          <p:nvPr/>
        </p:nvSpPr>
        <p:spPr>
          <a:xfrm>
            <a:off x="457200" y="457200"/>
            <a:ext cx="6324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usual formula for the covariance</a:t>
            </a:r>
            <a:endParaRPr lang="en-US" sz="2800" dirty="0">
              <a:latin typeface="Times New Roman" pitchFamily="18" charset="0"/>
              <a:cs typeface="Times New Roman" pitchFamily="18" charset="0"/>
            </a:endParaRPr>
          </a:p>
        </p:txBody>
      </p:sp>
      <p:sp>
        <p:nvSpPr>
          <p:cNvPr id="7" name="TextBox 6"/>
          <p:cNvSpPr txBox="1"/>
          <p:nvPr/>
        </p:nvSpPr>
        <p:spPr>
          <a:xfrm>
            <a:off x="533400" y="3429000"/>
            <a:ext cx="5943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assuming time series has zero mean</a:t>
            </a:r>
            <a:endParaRPr lang="en-US"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now assume that the time series is stationary</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(statistical properties don’t vary with time)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so that covariance depends only 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lag between samples</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smtClean="0">
                <a:latin typeface="Times New Roman" pitchFamily="18" charset="0"/>
                <a:cs typeface="Times New Roman" pitchFamily="18" charset="0"/>
              </a:rPr>
              <a:t>time series of length 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time lag of </a:t>
            </a:r>
            <a:r>
              <a:rPr lang="en-US" dirty="0" smtClean="0">
                <a:latin typeface="Cambria Math" pitchFamily="18" charset="0"/>
                <a:ea typeface="Cambria Math" pitchFamily="18" charset="0"/>
                <a:cs typeface="Times New Roman" pitchFamily="18" charset="0"/>
              </a:rPr>
              <a:t>(k-1)</a:t>
            </a:r>
            <a:r>
              <a:rPr lang="el-GR" dirty="0" smtClean="0">
                <a:latin typeface="Cambria Math" pitchFamily="18" charset="0"/>
                <a:ea typeface="Cambria Math" pitchFamily="18" charset="0"/>
                <a:cs typeface="Times New Roman" pitchFamily="18" charset="0"/>
              </a:rPr>
              <a:t>Δ</a:t>
            </a:r>
            <a:r>
              <a:rPr lang="en-US" dirty="0" smtClean="0">
                <a:latin typeface="Cambria Math" pitchFamily="18" charset="0"/>
                <a:ea typeface="Cambria Math" pitchFamily="18" charset="0"/>
                <a:cs typeface="Times New Roman" pitchFamily="18" charset="0"/>
              </a:rPr>
              <a:t>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2709" t="26938" r="84905" b="61277"/>
          <a:stretch>
            <a:fillRect/>
          </a:stretch>
        </p:blipFill>
        <p:spPr bwMode="auto">
          <a:xfrm>
            <a:off x="228600" y="2438400"/>
            <a:ext cx="1796143" cy="114300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l="79222" t="25918" r="3594" b="61837"/>
          <a:stretch>
            <a:fillRect/>
          </a:stretch>
        </p:blipFill>
        <p:spPr bwMode="auto">
          <a:xfrm>
            <a:off x="6096000" y="2362200"/>
            <a:ext cx="2078592" cy="99060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l="25978" t="48912" r="41993" b="32585"/>
          <a:stretch>
            <a:fillRect/>
          </a:stretch>
        </p:blipFill>
        <p:spPr bwMode="auto">
          <a:xfrm>
            <a:off x="2438400" y="4114800"/>
            <a:ext cx="4141694" cy="16002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40121" t="48912" r="41993" b="32585"/>
          <a:stretch>
            <a:fillRect/>
          </a:stretch>
        </p:blipFill>
        <p:spPr bwMode="auto">
          <a:xfrm>
            <a:off x="3810000" y="1981200"/>
            <a:ext cx="2312894" cy="160020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81742" t="30628" r="3594" b="61837"/>
          <a:stretch>
            <a:fillRect/>
          </a:stretch>
        </p:blipFill>
        <p:spPr bwMode="auto">
          <a:xfrm>
            <a:off x="2133600" y="2743200"/>
            <a:ext cx="1773792" cy="609600"/>
          </a:xfrm>
          <a:prstGeom prst="rect">
            <a:avLst/>
          </a:prstGeom>
          <a:noFill/>
          <a:ln w="9525">
            <a:noFill/>
            <a:miter lim="800000"/>
            <a:headEnd/>
            <a:tailEnd/>
          </a:ln>
        </p:spPr>
      </p:pic>
      <p:sp>
        <p:nvSpPr>
          <p:cNvPr id="10" name="TextBox 9"/>
          <p:cNvSpPr txBox="1"/>
          <p:nvPr/>
        </p:nvSpPr>
        <p:spPr>
          <a:xfrm>
            <a:off x="2743200" y="2333624"/>
            <a:ext cx="609600"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1</a:t>
            </a:r>
            <a:endParaRPr lang="en-US" sz="2400" dirty="0">
              <a:latin typeface="Cambria Math" pitchFamily="18" charset="0"/>
              <a:ea typeface="Cambria Math" pitchFamily="18" charset="0"/>
            </a:endParaRPr>
          </a:p>
        </p:txBody>
      </p:sp>
      <p:sp>
        <p:nvSpPr>
          <p:cNvPr id="11" name="TextBox 10"/>
          <p:cNvSpPr txBox="1"/>
          <p:nvPr/>
        </p:nvSpPr>
        <p:spPr>
          <a:xfrm>
            <a:off x="457200" y="304800"/>
            <a:ext cx="82296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using the same approximation for the sample covariance as before</a:t>
            </a:r>
            <a:endParaRPr lang="en-US" sz="32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l="2709" t="26938" r="84905" b="61277"/>
          <a:stretch>
            <a:fillRect/>
          </a:stretch>
        </p:blipFill>
        <p:spPr bwMode="auto">
          <a:xfrm>
            <a:off x="228600" y="2438400"/>
            <a:ext cx="1796143" cy="114300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l="79222" t="25918" r="3594" b="61837"/>
          <a:stretch>
            <a:fillRect/>
          </a:stretch>
        </p:blipFill>
        <p:spPr bwMode="auto">
          <a:xfrm>
            <a:off x="6096000" y="2362200"/>
            <a:ext cx="2078592" cy="99060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l="25978" t="48912" r="41993" b="32585"/>
          <a:stretch>
            <a:fillRect/>
          </a:stretch>
        </p:blipFill>
        <p:spPr bwMode="auto">
          <a:xfrm>
            <a:off x="2438400" y="4114800"/>
            <a:ext cx="4141694" cy="1600200"/>
          </a:xfrm>
          <a:prstGeom prst="rect">
            <a:avLst/>
          </a:prstGeom>
          <a:noFill/>
          <a:ln w="9525">
            <a:noFill/>
            <a:miter lim="800000"/>
            <a:headEnd/>
            <a:tailEnd/>
          </a:ln>
        </p:spPr>
      </p:pic>
      <p:pic>
        <p:nvPicPr>
          <p:cNvPr id="7" name="Picture 4"/>
          <p:cNvPicPr>
            <a:picLocks noChangeAspect="1" noChangeArrowheads="1"/>
          </p:cNvPicPr>
          <p:nvPr/>
        </p:nvPicPr>
        <p:blipFill>
          <a:blip r:embed="rId2" cstate="print"/>
          <a:srcRect l="40121" t="48912" r="41993" b="32585"/>
          <a:stretch>
            <a:fillRect/>
          </a:stretch>
        </p:blipFill>
        <p:spPr bwMode="auto">
          <a:xfrm>
            <a:off x="3810000" y="1981200"/>
            <a:ext cx="2312894" cy="160020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81742" t="30628" r="3594" b="61837"/>
          <a:stretch>
            <a:fillRect/>
          </a:stretch>
        </p:blipFill>
        <p:spPr bwMode="auto">
          <a:xfrm>
            <a:off x="2133600" y="2743200"/>
            <a:ext cx="1773792" cy="609600"/>
          </a:xfrm>
          <a:prstGeom prst="rect">
            <a:avLst/>
          </a:prstGeom>
          <a:noFill/>
          <a:ln w="9525">
            <a:noFill/>
            <a:miter lim="800000"/>
            <a:headEnd/>
            <a:tailEnd/>
          </a:ln>
        </p:spPr>
      </p:pic>
      <p:sp>
        <p:nvSpPr>
          <p:cNvPr id="10" name="TextBox 9"/>
          <p:cNvSpPr txBox="1"/>
          <p:nvPr/>
        </p:nvSpPr>
        <p:spPr>
          <a:xfrm>
            <a:off x="2743200" y="2333624"/>
            <a:ext cx="609600" cy="461665"/>
          </a:xfrm>
          <a:prstGeom prst="rect">
            <a:avLst/>
          </a:prstGeom>
          <a:noFill/>
        </p:spPr>
        <p:txBody>
          <a:bodyPr wrap="square" rtlCol="0">
            <a:spAutoFit/>
          </a:bodyPr>
          <a:lstStyle/>
          <a:p>
            <a:r>
              <a:rPr lang="en-US" sz="2400" dirty="0" smtClean="0">
                <a:latin typeface="Cambria Math" pitchFamily="18" charset="0"/>
                <a:ea typeface="Cambria Math" pitchFamily="18" charset="0"/>
              </a:rPr>
              <a:t>1</a:t>
            </a:r>
            <a:endParaRPr lang="en-US" sz="2400" dirty="0">
              <a:latin typeface="Cambria Math" pitchFamily="18" charset="0"/>
              <a:ea typeface="Cambria Math" pitchFamily="18" charset="0"/>
            </a:endParaRPr>
          </a:p>
        </p:txBody>
      </p:sp>
      <p:sp>
        <p:nvSpPr>
          <p:cNvPr id="11" name="TextBox 10"/>
          <p:cNvSpPr txBox="1"/>
          <p:nvPr/>
        </p:nvSpPr>
        <p:spPr>
          <a:xfrm>
            <a:off x="457200" y="304800"/>
            <a:ext cx="82296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using the same approximation for the sample covariance as before</a:t>
            </a:r>
            <a:endParaRPr lang="en-US" sz="3200" dirty="0">
              <a:latin typeface="Times New Roman" pitchFamily="18" charset="0"/>
              <a:cs typeface="Times New Roman" pitchFamily="18" charset="0"/>
            </a:endParaRPr>
          </a:p>
        </p:txBody>
      </p:sp>
      <p:sp>
        <p:nvSpPr>
          <p:cNvPr id="12" name="Oval 11"/>
          <p:cNvSpPr/>
          <p:nvPr/>
        </p:nvSpPr>
        <p:spPr>
          <a:xfrm>
            <a:off x="3276600" y="4191000"/>
            <a:ext cx="3810000"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96000" y="5780782"/>
            <a:ext cx="3048000" cy="1077218"/>
          </a:xfrm>
          <a:prstGeom prst="rect">
            <a:avLst/>
          </a:prstGeom>
          <a:noFill/>
        </p:spPr>
        <p:txBody>
          <a:bodyPr wrap="square" rtlCol="0">
            <a:spAutoFit/>
          </a:bodyPr>
          <a:lstStyle/>
          <a:p>
            <a:pPr algn="ctr"/>
            <a:r>
              <a:rPr lang="en-US" sz="3200" dirty="0" smtClean="0">
                <a:solidFill>
                  <a:srgbClr val="FF0000"/>
                </a:solidFill>
                <a:latin typeface="Times New Roman" pitchFamily="18" charset="0"/>
                <a:cs typeface="Times New Roman" pitchFamily="18" charset="0"/>
              </a:rPr>
              <a:t>autocorrelation</a:t>
            </a:r>
          </a:p>
          <a:p>
            <a:pPr algn="ctr"/>
            <a:r>
              <a:rPr lang="en-US" sz="3200" dirty="0" smtClean="0">
                <a:solidFill>
                  <a:srgbClr val="FF0000"/>
                </a:solidFill>
                <a:latin typeface="Times New Roman" pitchFamily="18" charset="0"/>
                <a:cs typeface="Times New Roman" pitchFamily="18" charset="0"/>
              </a:rPr>
              <a:t>at lag </a:t>
            </a:r>
            <a:r>
              <a:rPr lang="en-US" sz="3200" dirty="0" smtClean="0">
                <a:solidFill>
                  <a:srgbClr val="FF0000"/>
                </a:solidFill>
                <a:latin typeface="Cambria Math" pitchFamily="18" charset="0"/>
                <a:ea typeface="Cambria Math" pitchFamily="18" charset="0"/>
                <a:cs typeface="Times New Roman" pitchFamily="18" charset="0"/>
              </a:rPr>
              <a:t>(k-1)</a:t>
            </a:r>
            <a:r>
              <a:rPr lang="el-GR" sz="3200" dirty="0" smtClean="0">
                <a:solidFill>
                  <a:srgbClr val="FF0000"/>
                </a:solidFill>
                <a:latin typeface="Cambria Math" pitchFamily="18" charset="0"/>
                <a:ea typeface="Cambria Math" pitchFamily="18" charset="0"/>
                <a:cs typeface="Times New Roman" pitchFamily="18" charset="0"/>
              </a:rPr>
              <a:t>Δ</a:t>
            </a:r>
            <a:r>
              <a:rPr lang="en-US" sz="3200" dirty="0" smtClean="0">
                <a:solidFill>
                  <a:srgbClr val="FF0000"/>
                </a:solidFill>
                <a:latin typeface="Cambria Math" pitchFamily="18" charset="0"/>
                <a:ea typeface="Cambria Math" pitchFamily="18" charset="0"/>
                <a:cs typeface="Times New Roman" pitchFamily="18" charset="0"/>
              </a:rPr>
              <a:t>t</a:t>
            </a:r>
            <a:r>
              <a:rPr lang="en-US" sz="3200"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14" name="Freeform 13"/>
          <p:cNvSpPr/>
          <p:nvPr/>
        </p:nvSpPr>
        <p:spPr>
          <a:xfrm>
            <a:off x="5429250" y="6057900"/>
            <a:ext cx="714375" cy="300038"/>
          </a:xfrm>
          <a:custGeom>
            <a:avLst/>
            <a:gdLst>
              <a:gd name="connsiteX0" fmla="*/ 714375 w 714375"/>
              <a:gd name="connsiteY0" fmla="*/ 300038 h 300038"/>
              <a:gd name="connsiteX1" fmla="*/ 242888 w 714375"/>
              <a:gd name="connsiteY1" fmla="*/ 242888 h 300038"/>
              <a:gd name="connsiteX2" fmla="*/ 0 w 714375"/>
              <a:gd name="connsiteY2" fmla="*/ 0 h 300038"/>
            </a:gdLst>
            <a:ahLst/>
            <a:cxnLst>
              <a:cxn ang="0">
                <a:pos x="connsiteX0" y="connsiteY0"/>
              </a:cxn>
              <a:cxn ang="0">
                <a:pos x="connsiteX1" y="connsiteY1"/>
              </a:cxn>
              <a:cxn ang="0">
                <a:pos x="connsiteX2" y="connsiteY2"/>
              </a:cxn>
            </a:cxnLst>
            <a:rect l="l" t="t" r="r" b="b"/>
            <a:pathLst>
              <a:path w="714375" h="300038">
                <a:moveTo>
                  <a:pt x="714375" y="300038"/>
                </a:moveTo>
                <a:cubicBezTo>
                  <a:pt x="538162" y="296466"/>
                  <a:pt x="361950" y="292894"/>
                  <a:pt x="242888" y="242888"/>
                </a:cubicBezTo>
                <a:cubicBezTo>
                  <a:pt x="123826" y="192882"/>
                  <a:pt x="61913" y="96441"/>
                  <a:pt x="0"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autocorrelation in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cstate="print"/>
          <a:srcRect l="18854" t="40407" r="51153" b="46124"/>
          <a:stretch>
            <a:fillRect/>
          </a:stretch>
        </p:blipFill>
        <p:spPr bwMode="auto">
          <a:xfrm>
            <a:off x="2057400" y="2057400"/>
            <a:ext cx="4953000" cy="1524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7" name="Freeform 6"/>
          <p:cNvSpPr/>
          <p:nvPr/>
        </p:nvSpPr>
        <p:spPr>
          <a:xfrm rot="20870082">
            <a:off x="3608307" y="1496035"/>
            <a:ext cx="824294" cy="894339"/>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048000" y="990600"/>
            <a:ext cx="3657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symmetric about zero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181600"/>
            <a:ext cx="5181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a point in a time series correlates equally well with another in the future and another in the past</a:t>
            </a:r>
            <a:endParaRPr lang="en-US" sz="2800" dirty="0">
              <a:solidFill>
                <a:srgbClr val="FF0000"/>
              </a:solidFill>
              <a:latin typeface="Times New Roman" pitchFamily="18" charset="0"/>
              <a:cs typeface="Times New Roman" pitchFamily="18" charset="0"/>
            </a:endParaRPr>
          </a:p>
        </p:txBody>
      </p:sp>
      <p:sp>
        <p:nvSpPr>
          <p:cNvPr id="11" name="Freeform 10"/>
          <p:cNvSpPr/>
          <p:nvPr/>
        </p:nvSpPr>
        <p:spPr>
          <a:xfrm rot="729918" flipH="1">
            <a:off x="4859112" y="1528987"/>
            <a:ext cx="855756" cy="799861"/>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smtClean="0">
                <a:latin typeface="Times New Roman" pitchFamily="18" charset="0"/>
                <a:cs typeface="Times New Roman" pitchFamily="18" charset="0"/>
              </a:rPr>
              <a:t>Part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correlations between random variables</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7" name="Freeform 6"/>
          <p:cNvSpPr/>
          <p:nvPr/>
        </p:nvSpPr>
        <p:spPr>
          <a:xfrm rot="20870082">
            <a:off x="4705904" y="1433618"/>
            <a:ext cx="1385887" cy="69532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rot="20870082">
            <a:off x="4632708" y="1671812"/>
            <a:ext cx="1631183" cy="214277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peak at zero lag</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a point in time series is perfectly correlated with itself</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7" name="Freeform 6"/>
          <p:cNvSpPr/>
          <p:nvPr/>
        </p:nvSpPr>
        <p:spPr>
          <a:xfrm rot="20870082">
            <a:off x="5467903" y="1509819"/>
            <a:ext cx="1385887" cy="695325"/>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Lst>
            <a:ahLst/>
            <a:cxnLst>
              <a:cxn ang="0">
                <a:pos x="connsiteX0" y="connsiteY0"/>
              </a:cxn>
              <a:cxn ang="0">
                <a:pos x="connsiteX1" y="connsiteY1"/>
              </a:cxn>
              <a:cxn ang="0">
                <a:pos x="connsiteX2" y="connsiteY2"/>
              </a:cxn>
              <a:cxn ang="0">
                <a:pos x="connsiteX3" y="connsiteY3"/>
              </a:cxn>
            </a:cxnLst>
            <a:rect l="l" t="t" r="r" b="b"/>
            <a:pathLst>
              <a:path w="1385887" h="695325">
                <a:moveTo>
                  <a:pt x="0" y="585788"/>
                </a:moveTo>
                <a:cubicBezTo>
                  <a:pt x="190500" y="489347"/>
                  <a:pt x="381000" y="392906"/>
                  <a:pt x="471487" y="400050"/>
                </a:cubicBezTo>
                <a:cubicBezTo>
                  <a:pt x="561974" y="407194"/>
                  <a:pt x="390525" y="695325"/>
                  <a:pt x="542925" y="628650"/>
                </a:cubicBezTo>
                <a:cubicBezTo>
                  <a:pt x="695325" y="561975"/>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81800" y="762000"/>
            <a:ext cx="26670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falls off rapidly in the first few days</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743200" y="5410200"/>
            <a:ext cx="5791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lags of a few days are highly correlated because the river drains the land over the course of a few days</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8" name="Freeform 7"/>
          <p:cNvSpPr/>
          <p:nvPr/>
        </p:nvSpPr>
        <p:spPr>
          <a:xfrm rot="20870082">
            <a:off x="4722083" y="1958969"/>
            <a:ext cx="144535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negative correlation at lag of 182 days</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points separated by a half year are negatively correlated</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8" name="Freeform 7"/>
          <p:cNvSpPr/>
          <p:nvPr/>
        </p:nvSpPr>
        <p:spPr>
          <a:xfrm rot="20870082">
            <a:off x="4944352" y="1806568"/>
            <a:ext cx="144535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172200" y="1066800"/>
            <a:ext cx="26670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positive correlation at lag of 360 days</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points separated by a year are positively correlated</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7339" r="7339"/>
          <a:stretch>
            <a:fillRect/>
          </a:stretch>
        </p:blipFill>
        <p:spPr bwMode="auto">
          <a:xfrm>
            <a:off x="0" y="1752600"/>
            <a:ext cx="9158068" cy="3200400"/>
          </a:xfrm>
          <a:prstGeom prst="rect">
            <a:avLst/>
          </a:prstGeom>
          <a:noFill/>
          <a:ln w="9525">
            <a:noFill/>
            <a:miter lim="800000"/>
            <a:headEnd/>
            <a:tailEnd/>
          </a:ln>
          <a:effectLst/>
        </p:spPr>
      </p:pic>
      <p:sp>
        <p:nvSpPr>
          <p:cNvPr id="136" name="TextBox 135"/>
          <p:cNvSpPr txBox="1"/>
          <p:nvPr/>
        </p:nvSpPr>
        <p:spPr>
          <a:xfrm>
            <a:off x="1752600" y="1727537"/>
            <a:ext cx="4572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A)</a:t>
            </a:r>
            <a:endParaRPr lang="en-US" sz="1200" b="1" dirty="0">
              <a:latin typeface="Times New Roman" pitchFamily="18" charset="0"/>
              <a:cs typeface="Times New Roman" pitchFamily="18" charset="0"/>
            </a:endParaRPr>
          </a:p>
        </p:txBody>
      </p:sp>
      <p:sp>
        <p:nvSpPr>
          <p:cNvPr id="137" name="TextBox 136"/>
          <p:cNvSpPr txBox="1"/>
          <p:nvPr/>
        </p:nvSpPr>
        <p:spPr>
          <a:xfrm>
            <a:off x="1752600" y="2946737"/>
            <a:ext cx="4572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B)</a:t>
            </a:r>
            <a:endParaRPr lang="en-US" sz="1200" dirty="0">
              <a:latin typeface="Times New Roman" pitchFamily="18" charset="0"/>
              <a:cs typeface="Times New Roman" pitchFamily="18" charset="0"/>
            </a:endParaRPr>
          </a:p>
        </p:txBody>
      </p:sp>
      <p:sp>
        <p:nvSpPr>
          <p:cNvPr id="6" name="TextBox 5"/>
          <p:cNvSpPr txBox="1"/>
          <p:nvPr/>
        </p:nvSpPr>
        <p:spPr>
          <a:xfrm>
            <a:off x="228600" y="228600"/>
            <a:ext cx="7848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Autocorrelation on Neuse River Hydrograph</a:t>
            </a:r>
            <a:endParaRPr lang="en-US" sz="2800" dirty="0">
              <a:latin typeface="Times New Roman" pitchFamily="18" charset="0"/>
              <a:cs typeface="Times New Roman" pitchFamily="18" charset="0"/>
            </a:endParaRPr>
          </a:p>
        </p:txBody>
      </p:sp>
      <p:sp>
        <p:nvSpPr>
          <p:cNvPr id="8" name="Freeform 7"/>
          <p:cNvSpPr/>
          <p:nvPr/>
        </p:nvSpPr>
        <p:spPr>
          <a:xfrm rot="20870082">
            <a:off x="4963092" y="1806568"/>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181600" y="1066800"/>
            <a:ext cx="26670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repeating pattern</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3352800" y="5410200"/>
            <a:ext cx="51816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the pattern of rainfall approximately repeats annually</a:t>
            </a:r>
            <a:endParaRPr lang="en-US" sz="2800" dirty="0">
              <a:solidFill>
                <a:srgbClr val="FF0000"/>
              </a:solidFill>
              <a:latin typeface="Times New Roman" pitchFamily="18" charset="0"/>
              <a:cs typeface="Times New Roman" pitchFamily="18" charset="0"/>
            </a:endParaRPr>
          </a:p>
        </p:txBody>
      </p:sp>
      <p:sp>
        <p:nvSpPr>
          <p:cNvPr id="14" name="Freeform 13"/>
          <p:cNvSpPr/>
          <p:nvPr/>
        </p:nvSpPr>
        <p:spPr>
          <a:xfrm rot="20870082">
            <a:off x="5378210"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rot="20870082">
            <a:off x="5829800"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20870082">
            <a:off x="6239376" y="1833656"/>
            <a:ext cx="979230" cy="1970307"/>
          </a:xfrm>
          <a:custGeom>
            <a:avLst/>
            <a:gdLst>
              <a:gd name="connsiteX0" fmla="*/ 0 w 1385887"/>
              <a:gd name="connsiteY0" fmla="*/ 585788 h 695325"/>
              <a:gd name="connsiteX1" fmla="*/ 471487 w 1385887"/>
              <a:gd name="connsiteY1" fmla="*/ 400050 h 695325"/>
              <a:gd name="connsiteX2" fmla="*/ 542925 w 1385887"/>
              <a:gd name="connsiteY2" fmla="*/ 628650 h 695325"/>
              <a:gd name="connsiteX3" fmla="*/ 1385887 w 1385887"/>
              <a:gd name="connsiteY3" fmla="*/ 0 h 695325"/>
              <a:gd name="connsiteX0" fmla="*/ 0 w 1385887"/>
              <a:gd name="connsiteY0" fmla="*/ 585788 h 585788"/>
              <a:gd name="connsiteX1" fmla="*/ 471487 w 1385887"/>
              <a:gd name="connsiteY1" fmla="*/ 400050 h 585788"/>
              <a:gd name="connsiteX2" fmla="*/ 659233 w 1385887"/>
              <a:gd name="connsiteY2" fmla="*/ 507636 h 585788"/>
              <a:gd name="connsiteX3" fmla="*/ 1385887 w 1385887"/>
              <a:gd name="connsiteY3" fmla="*/ 0 h 585788"/>
            </a:gdLst>
            <a:ahLst/>
            <a:cxnLst>
              <a:cxn ang="0">
                <a:pos x="connsiteX0" y="connsiteY0"/>
              </a:cxn>
              <a:cxn ang="0">
                <a:pos x="connsiteX1" y="connsiteY1"/>
              </a:cxn>
              <a:cxn ang="0">
                <a:pos x="connsiteX2" y="connsiteY2"/>
              </a:cxn>
              <a:cxn ang="0">
                <a:pos x="connsiteX3" y="connsiteY3"/>
              </a:cxn>
            </a:cxnLst>
            <a:rect l="l" t="t" r="r" b="b"/>
            <a:pathLst>
              <a:path w="1385887" h="585788">
                <a:moveTo>
                  <a:pt x="0" y="585788"/>
                </a:moveTo>
                <a:cubicBezTo>
                  <a:pt x="190500" y="489347"/>
                  <a:pt x="361615" y="413075"/>
                  <a:pt x="471487" y="400050"/>
                </a:cubicBezTo>
                <a:cubicBezTo>
                  <a:pt x="581359" y="387025"/>
                  <a:pt x="506833" y="574311"/>
                  <a:pt x="659233" y="507636"/>
                </a:cubicBezTo>
                <a:cubicBezTo>
                  <a:pt x="811633" y="440961"/>
                  <a:pt x="1040606" y="280987"/>
                  <a:pt x="1385887" y="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autocorrelation similar to convolution</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7318" t="30305" r="16547" b="30972"/>
          <a:stretch>
            <a:fillRect/>
          </a:stretch>
        </p:blipFill>
        <p:spPr bwMode="auto">
          <a:xfrm>
            <a:off x="228600" y="2438400"/>
            <a:ext cx="8746435" cy="304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autocorrelation similar to convolution</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7318" t="30305" r="16547" b="30972"/>
          <a:stretch>
            <a:fillRect/>
          </a:stretch>
        </p:blipFill>
        <p:spPr bwMode="auto">
          <a:xfrm>
            <a:off x="228600" y="2438400"/>
            <a:ext cx="8746435" cy="3048000"/>
          </a:xfrm>
          <a:prstGeom prst="rect">
            <a:avLst/>
          </a:prstGeom>
          <a:noFill/>
          <a:ln w="9525">
            <a:noFill/>
            <a:miter lim="800000"/>
            <a:headEnd/>
            <a:tailEnd/>
          </a:ln>
        </p:spPr>
      </p:pic>
      <p:cxnSp>
        <p:nvCxnSpPr>
          <p:cNvPr id="5" name="Straight Arrow Connector 4"/>
          <p:cNvCxnSpPr/>
          <p:nvPr/>
        </p:nvCxnSpPr>
        <p:spPr>
          <a:xfrm rot="16200000" flipV="1">
            <a:off x="2943845" y="47094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2681909" y="37950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6949109" y="37950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7711109" y="4709491"/>
            <a:ext cx="304800" cy="29818"/>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76800" y="5943600"/>
            <a:ext cx="4038600" cy="523220"/>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note difference in sign</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smtClean="0">
                <a:latin typeface="Times New Roman" pitchFamily="18" charset="0"/>
                <a:cs typeface="Times New Roman" pitchFamily="18" charset="0"/>
              </a:rPr>
              <a:t>Important Relation #1</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autocorrelation is the convolution of a time series with its time-reversed self</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3" cstate="print"/>
          <a:srcRect l="2246" t="30305" r="75296" b="52859"/>
          <a:stretch>
            <a:fillRect/>
          </a:stretch>
        </p:blipFill>
        <p:spPr bwMode="auto">
          <a:xfrm>
            <a:off x="1295400" y="4057650"/>
            <a:ext cx="3352768" cy="1676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78605" t="30305" r="3428" b="52859"/>
          <a:stretch>
            <a:fillRect/>
          </a:stretch>
        </p:blipFill>
        <p:spPr bwMode="auto">
          <a:xfrm>
            <a:off x="4648200" y="3981450"/>
            <a:ext cx="2895600" cy="18097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8" name="TextBox 7"/>
          <p:cNvSpPr txBox="1"/>
          <p:nvPr/>
        </p:nvSpPr>
        <p:spPr>
          <a:xfrm>
            <a:off x="5486400" y="17526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integral form of autocorrelation</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Atlantic Rock Dataset</a:t>
            </a:r>
          </a:p>
          <a:p>
            <a:pPr algn="ctr"/>
            <a:r>
              <a:rPr lang="en-US" sz="3600" dirty="0" smtClean="0">
                <a:latin typeface="Times New Roman" pitchFamily="18" charset="0"/>
                <a:cs typeface="Times New Roman" pitchFamily="18" charset="0"/>
              </a:rPr>
              <a:t>Scatter plot of TiO</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and  Na</a:t>
            </a:r>
            <a:r>
              <a:rPr lang="en-US" sz="3600" baseline="-25000"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O</a:t>
            </a:r>
            <a:endParaRPr lang="en-US" sz="3600" dirty="0">
              <a:latin typeface="Times New Roman" pitchFamily="18" charset="0"/>
              <a:cs typeface="Times New Roman" pitchFamily="18" charset="0"/>
            </a:endParaRPr>
          </a:p>
        </p:txBody>
      </p:sp>
      <p:grpSp>
        <p:nvGrpSpPr>
          <p:cNvPr id="30" name="Group 29"/>
          <p:cNvGrpSpPr/>
          <p:nvPr/>
        </p:nvGrpSpPr>
        <p:grpSpPr>
          <a:xfrm>
            <a:off x="1371601" y="1371600"/>
            <a:ext cx="6095998" cy="5171420"/>
            <a:chOff x="4281675" y="1552575"/>
            <a:chExt cx="3424050" cy="3066429"/>
          </a:xfrm>
        </p:grpSpPr>
        <p:pic>
          <p:nvPicPr>
            <p:cNvPr id="10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8" name="TextBox 27"/>
            <p:cNvSpPr txBox="1"/>
            <p:nvPr/>
          </p:nvSpPr>
          <p:spPr>
            <a:xfrm>
              <a:off x="5993700" y="4308757"/>
              <a:ext cx="609600" cy="310247"/>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9" name="TextBox 28"/>
            <p:cNvSpPr txBox="1"/>
            <p:nvPr/>
          </p:nvSpPr>
          <p:spPr>
            <a:xfrm rot="16200000">
              <a:off x="4104767" y="2768698"/>
              <a:ext cx="647701" cy="293886"/>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9" name="TextBox 8"/>
          <p:cNvSpPr txBox="1"/>
          <p:nvPr/>
        </p:nvSpPr>
        <p:spPr>
          <a:xfrm>
            <a:off x="5486400" y="17526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integral form of autocorrelation</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5486400" y="30480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change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cstate="print"/>
          <a:srcRect l="2246" t="30305" r="75296" b="52859"/>
          <a:stretch>
            <a:fillRect/>
          </a:stretch>
        </p:blipFill>
        <p:spPr bwMode="auto">
          <a:xfrm>
            <a:off x="533400" y="381000"/>
            <a:ext cx="2895600" cy="1447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0532" t="30305" r="21395" b="52859"/>
          <a:stretch>
            <a:fillRect/>
          </a:stretch>
        </p:blipFill>
        <p:spPr bwMode="auto">
          <a:xfrm>
            <a:off x="1295400" y="2895600"/>
            <a:ext cx="3810000" cy="1524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4634" t="30305" r="49047" b="52859"/>
          <a:stretch>
            <a:fillRect/>
          </a:stretch>
        </p:blipFill>
        <p:spPr bwMode="auto">
          <a:xfrm>
            <a:off x="1295400" y="1447800"/>
            <a:ext cx="3429000" cy="146304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05" t="30305" r="3428" b="52859"/>
          <a:stretch>
            <a:fillRect/>
          </a:stretch>
        </p:blipFill>
        <p:spPr bwMode="auto">
          <a:xfrm>
            <a:off x="1371600" y="4267200"/>
            <a:ext cx="2560320" cy="1600200"/>
          </a:xfrm>
          <a:prstGeom prst="rect">
            <a:avLst/>
          </a:prstGeom>
          <a:noFill/>
          <a:ln w="9525">
            <a:noFill/>
            <a:miter lim="800000"/>
            <a:headEnd/>
            <a:tailEnd/>
          </a:ln>
        </p:spPr>
      </p:pic>
      <p:sp>
        <p:nvSpPr>
          <p:cNvPr id="9" name="TextBox 8"/>
          <p:cNvSpPr txBox="1"/>
          <p:nvPr/>
        </p:nvSpPr>
        <p:spPr>
          <a:xfrm>
            <a:off x="5486400" y="17526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integral form of autocorrelation</a:t>
            </a:r>
            <a:endParaRPr lang="en-US" sz="2800" dirty="0">
              <a:solidFill>
                <a:srgbClr val="FF0000"/>
              </a:solidFill>
              <a:latin typeface="Times New Roman" pitchFamily="18" charset="0"/>
              <a:cs typeface="Times New Roman" pitchFamily="18" charset="0"/>
            </a:endParaRPr>
          </a:p>
        </p:txBody>
      </p:sp>
      <p:sp>
        <p:nvSpPr>
          <p:cNvPr id="8" name="TextBox 7"/>
          <p:cNvSpPr txBox="1"/>
          <p:nvPr/>
        </p:nvSpPr>
        <p:spPr>
          <a:xfrm>
            <a:off x="5486400" y="3048000"/>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change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
        <p:nvSpPr>
          <p:cNvPr id="10" name="TextBox 9"/>
          <p:cNvSpPr txBox="1"/>
          <p:nvPr/>
        </p:nvSpPr>
        <p:spPr>
          <a:xfrm>
            <a:off x="5600704" y="4614864"/>
            <a:ext cx="28194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write as convolution</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544762"/>
          </a:xfrm>
        </p:spPr>
        <p:txBody>
          <a:bodyPr>
            <a:normAutofit fontScale="90000"/>
          </a:bodyPr>
          <a:lstStyle/>
          <a:p>
            <a:r>
              <a:rPr lang="en-US" dirty="0" smtClean="0">
                <a:latin typeface="Times New Roman" pitchFamily="18" charset="0"/>
                <a:cs typeface="Times New Roman" pitchFamily="18" charset="0"/>
              </a:rPr>
              <a:t>Important Relationship #2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Fourier Transform of an autocorrelation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is proportional to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Power Spectral Density of time series</a:t>
            </a:r>
            <a:endParaRPr lang="en-US" dirty="0">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2" cstate="print"/>
          <a:srcRect l="29618" t="59836" r="31074" b="27049"/>
          <a:stretch>
            <a:fillRect/>
          </a:stretch>
        </p:blipFill>
        <p:spPr bwMode="auto">
          <a:xfrm>
            <a:off x="1524000" y="3733800"/>
            <a:ext cx="6172200" cy="1371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integral</a:t>
            </a:r>
            <a:endParaRPr lang="en-US" sz="2800" dirty="0">
              <a:solidFill>
                <a:srgbClr val="FF0000"/>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integral</a:t>
            </a:r>
            <a:endParaRPr lang="en-US" sz="2800" dirty="0">
              <a:solidFill>
                <a:srgbClr val="FF0000"/>
              </a:solidFill>
              <a:latin typeface="Times New Roman" pitchFamily="18" charset="0"/>
              <a:cs typeface="Times New Roman" pitchFamily="18" charset="0"/>
            </a:endParaRPr>
          </a:p>
        </p:txBody>
      </p:sp>
      <p:sp>
        <p:nvSpPr>
          <p:cNvPr id="14" name="TextBox 13"/>
          <p:cNvSpPr txBox="1"/>
          <p:nvPr/>
        </p:nvSpPr>
        <p:spPr>
          <a:xfrm>
            <a:off x="2133600" y="5562600"/>
            <a:ext cx="25908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transform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cstate="print"/>
          <a:srcRect l="35422" t="47142" r="35422" b="41073"/>
          <a:stretch>
            <a:fillRect/>
          </a:stretch>
        </p:blipFill>
        <p:spPr bwMode="auto">
          <a:xfrm>
            <a:off x="228600" y="1600200"/>
            <a:ext cx="4245429" cy="1143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2246" t="32792" r="88056" b="58790"/>
          <a:stretch>
            <a:fillRect/>
          </a:stretch>
        </p:blipFill>
        <p:spPr bwMode="auto">
          <a:xfrm>
            <a:off x="228600" y="304800"/>
            <a:ext cx="1447800" cy="838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81442" t="33140" r="3428" b="58353"/>
          <a:stretch>
            <a:fillRect/>
          </a:stretch>
        </p:blipFill>
        <p:spPr bwMode="auto">
          <a:xfrm>
            <a:off x="1676400" y="285744"/>
            <a:ext cx="2438400" cy="914400"/>
          </a:xfrm>
          <a:prstGeom prst="rect">
            <a:avLst/>
          </a:prstGeom>
          <a:noFill/>
          <a:ln w="9525">
            <a:noFill/>
            <a:miter lim="800000"/>
            <a:headEnd/>
            <a:tailEnd/>
          </a:ln>
        </p:spPr>
      </p:pic>
      <p:sp>
        <p:nvSpPr>
          <p:cNvPr id="7" name="TextBox 6"/>
          <p:cNvSpPr txBox="1"/>
          <p:nvPr/>
        </p:nvSpPr>
        <p:spPr>
          <a:xfrm>
            <a:off x="457200" y="12192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so</a:t>
            </a:r>
            <a:endParaRPr lang="en-US" sz="2800"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5" cstate="print"/>
          <a:srcRect l="1456" t="51366" r="57052" b="32241"/>
          <a:stretch>
            <a:fillRect/>
          </a:stretch>
        </p:blipFill>
        <p:spPr bwMode="auto">
          <a:xfrm>
            <a:off x="209552" y="3048000"/>
            <a:ext cx="5501640" cy="1447800"/>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l="42220" t="51366" r="2457" b="32241"/>
          <a:stretch>
            <a:fillRect/>
          </a:stretch>
        </p:blipFill>
        <p:spPr bwMode="auto">
          <a:xfrm>
            <a:off x="1524000" y="4572000"/>
            <a:ext cx="6949440" cy="1371600"/>
          </a:xfrm>
          <a:prstGeom prst="rect">
            <a:avLst/>
          </a:prstGeom>
          <a:noFill/>
          <a:ln w="9525">
            <a:noFill/>
            <a:miter lim="800000"/>
            <a:headEnd/>
            <a:tailEnd/>
          </a:ln>
        </p:spPr>
      </p:pic>
      <p:sp>
        <p:nvSpPr>
          <p:cNvPr id="11" name="TextBox 10"/>
          <p:cNvSpPr txBox="1"/>
          <p:nvPr/>
        </p:nvSpPr>
        <p:spPr>
          <a:xfrm>
            <a:off x="457200" y="2590800"/>
            <a:ext cx="3200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since</a:t>
            </a:r>
            <a:endParaRPr lang="en-US" sz="2800" dirty="0">
              <a:latin typeface="Times New Roman" pitchFamily="18" charset="0"/>
              <a:cs typeface="Times New Roman" pitchFamily="18" charset="0"/>
            </a:endParaRPr>
          </a:p>
        </p:txBody>
      </p:sp>
      <p:sp>
        <p:nvSpPr>
          <p:cNvPr id="10" name="TextBox 9"/>
          <p:cNvSpPr txBox="1"/>
          <p:nvPr/>
        </p:nvSpPr>
        <p:spPr>
          <a:xfrm>
            <a:off x="4495800" y="1600200"/>
            <a:ext cx="44196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of a convolution is product of the transforms</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6019800" y="3124200"/>
            <a:ext cx="2743200" cy="1384995"/>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Fourier Transform integral</a:t>
            </a:r>
            <a:endParaRPr lang="en-US" sz="2800" dirty="0">
              <a:solidFill>
                <a:srgbClr val="FF0000"/>
              </a:solidFill>
              <a:latin typeface="Times New Roman" pitchFamily="18" charset="0"/>
              <a:cs typeface="Times New Roman" pitchFamily="18" charset="0"/>
            </a:endParaRPr>
          </a:p>
        </p:txBody>
      </p:sp>
      <p:sp>
        <p:nvSpPr>
          <p:cNvPr id="13" name="TextBox 12"/>
          <p:cNvSpPr txBox="1"/>
          <p:nvPr/>
        </p:nvSpPr>
        <p:spPr>
          <a:xfrm>
            <a:off x="2133600" y="5562600"/>
            <a:ext cx="25908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transform of variables, </a:t>
            </a:r>
            <a:r>
              <a:rPr lang="en-US" sz="2800" dirty="0" smtClean="0">
                <a:solidFill>
                  <a:srgbClr val="FF0000"/>
                </a:solidFill>
                <a:latin typeface="Cambria Math" pitchFamily="18" charset="0"/>
                <a:ea typeface="Cambria Math" pitchFamily="18" charset="0"/>
                <a:cs typeface="Times New Roman" pitchFamily="18" charset="0"/>
              </a:rPr>
              <a:t>t’=-t</a:t>
            </a:r>
            <a:endParaRPr lang="en-US" sz="2800" dirty="0">
              <a:solidFill>
                <a:srgbClr val="FF0000"/>
              </a:solidFill>
              <a:latin typeface="Cambria Math" pitchFamily="18" charset="0"/>
              <a:ea typeface="Cambria Math" pitchFamily="18" charset="0"/>
              <a:cs typeface="Times New Roman" pitchFamily="18" charset="0"/>
            </a:endParaRPr>
          </a:p>
        </p:txBody>
      </p:sp>
      <p:sp>
        <p:nvSpPr>
          <p:cNvPr id="14" name="TextBox 13"/>
          <p:cNvSpPr txBox="1"/>
          <p:nvPr/>
        </p:nvSpPr>
        <p:spPr>
          <a:xfrm>
            <a:off x="5715000" y="5562600"/>
            <a:ext cx="3429000" cy="954107"/>
          </a:xfrm>
          <a:prstGeom prst="rect">
            <a:avLst/>
          </a:prstGeom>
          <a:noFill/>
        </p:spPr>
        <p:txBody>
          <a:bodyPr wrap="square" rtlCol="0">
            <a:spAutoFit/>
          </a:bodyPr>
          <a:lstStyle/>
          <a:p>
            <a:r>
              <a:rPr lang="en-US" sz="2800" dirty="0" smtClean="0">
                <a:solidFill>
                  <a:srgbClr val="FF0000"/>
                </a:solidFill>
                <a:latin typeface="Times New Roman" pitchFamily="18" charset="0"/>
                <a:cs typeface="Times New Roman" pitchFamily="18" charset="0"/>
              </a:rPr>
              <a:t>symmetry properties of Fourier Transform</a:t>
            </a:r>
            <a:endParaRPr lang="en-US" sz="2800" dirty="0">
              <a:solidFill>
                <a:srgbClr val="FF0000"/>
              </a:solidFill>
              <a:latin typeface="Cambria Math" pitchFamily="18" charset="0"/>
              <a:ea typeface="Cambria Math"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cxnSp>
        <p:nvCxnSpPr>
          <p:cNvPr id="5" name="Straight Connector 4"/>
          <p:cNvCxnSpPr/>
          <p:nvPr/>
        </p:nvCxnSpPr>
        <p:spPr>
          <a:xfrm>
            <a:off x="533400" y="2276475"/>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585788" y="1824038"/>
            <a:ext cx="2648395" cy="842962"/>
          </a:xfrm>
          <a:custGeom>
            <a:avLst/>
            <a:gdLst>
              <a:gd name="connsiteX0" fmla="*/ 0 w 2648395"/>
              <a:gd name="connsiteY0" fmla="*/ 328612 h 842962"/>
              <a:gd name="connsiteX1" fmla="*/ 9525 w 2648395"/>
              <a:gd name="connsiteY1" fmla="*/ 314325 h 842962"/>
              <a:gd name="connsiteX2" fmla="*/ 57150 w 2648395"/>
              <a:gd name="connsiteY2" fmla="*/ 252412 h 842962"/>
              <a:gd name="connsiteX3" fmla="*/ 114300 w 2648395"/>
              <a:gd name="connsiteY3" fmla="*/ 123825 h 842962"/>
              <a:gd name="connsiteX4" fmla="*/ 133350 w 2648395"/>
              <a:gd name="connsiteY4" fmla="*/ 76200 h 842962"/>
              <a:gd name="connsiteX5" fmla="*/ 152400 w 2648395"/>
              <a:gd name="connsiteY5" fmla="*/ 171450 h 842962"/>
              <a:gd name="connsiteX6" fmla="*/ 161925 w 2648395"/>
              <a:gd name="connsiteY6" fmla="*/ 214312 h 842962"/>
              <a:gd name="connsiteX7" fmla="*/ 176212 w 2648395"/>
              <a:gd name="connsiteY7" fmla="*/ 257175 h 842962"/>
              <a:gd name="connsiteX8" fmla="*/ 195262 w 2648395"/>
              <a:gd name="connsiteY8" fmla="*/ 423862 h 842962"/>
              <a:gd name="connsiteX9" fmla="*/ 200025 w 2648395"/>
              <a:gd name="connsiteY9" fmla="*/ 461962 h 842962"/>
              <a:gd name="connsiteX10" fmla="*/ 204787 w 2648395"/>
              <a:gd name="connsiteY10" fmla="*/ 438150 h 842962"/>
              <a:gd name="connsiteX11" fmla="*/ 214312 w 2648395"/>
              <a:gd name="connsiteY11" fmla="*/ 395287 h 842962"/>
              <a:gd name="connsiteX12" fmla="*/ 223837 w 2648395"/>
              <a:gd name="connsiteY12" fmla="*/ 328612 h 842962"/>
              <a:gd name="connsiteX13" fmla="*/ 242887 w 2648395"/>
              <a:gd name="connsiteY13" fmla="*/ 266700 h 842962"/>
              <a:gd name="connsiteX14" fmla="*/ 276225 w 2648395"/>
              <a:gd name="connsiteY14" fmla="*/ 128587 h 842962"/>
              <a:gd name="connsiteX15" fmla="*/ 285750 w 2648395"/>
              <a:gd name="connsiteY15" fmla="*/ 114300 h 842962"/>
              <a:gd name="connsiteX16" fmla="*/ 295275 w 2648395"/>
              <a:gd name="connsiteY16" fmla="*/ 157162 h 842962"/>
              <a:gd name="connsiteX17" fmla="*/ 314325 w 2648395"/>
              <a:gd name="connsiteY17" fmla="*/ 228600 h 842962"/>
              <a:gd name="connsiteX18" fmla="*/ 342900 w 2648395"/>
              <a:gd name="connsiteY18" fmla="*/ 404812 h 842962"/>
              <a:gd name="connsiteX19" fmla="*/ 347662 w 2648395"/>
              <a:gd name="connsiteY19" fmla="*/ 471487 h 842962"/>
              <a:gd name="connsiteX20" fmla="*/ 352425 w 2648395"/>
              <a:gd name="connsiteY20" fmla="*/ 614362 h 842962"/>
              <a:gd name="connsiteX21" fmla="*/ 357187 w 2648395"/>
              <a:gd name="connsiteY21" fmla="*/ 561975 h 842962"/>
              <a:gd name="connsiteX22" fmla="*/ 366712 w 2648395"/>
              <a:gd name="connsiteY22" fmla="*/ 490537 h 842962"/>
              <a:gd name="connsiteX23" fmla="*/ 381000 w 2648395"/>
              <a:gd name="connsiteY23" fmla="*/ 309562 h 842962"/>
              <a:gd name="connsiteX24" fmla="*/ 385762 w 2648395"/>
              <a:gd name="connsiteY24" fmla="*/ 280987 h 842962"/>
              <a:gd name="connsiteX25" fmla="*/ 404812 w 2648395"/>
              <a:gd name="connsiteY25" fmla="*/ 319087 h 842962"/>
              <a:gd name="connsiteX26" fmla="*/ 485775 w 2648395"/>
              <a:gd name="connsiteY26" fmla="*/ 561975 h 842962"/>
              <a:gd name="connsiteX27" fmla="*/ 509587 w 2648395"/>
              <a:gd name="connsiteY27" fmla="*/ 652462 h 842962"/>
              <a:gd name="connsiteX28" fmla="*/ 523875 w 2648395"/>
              <a:gd name="connsiteY28" fmla="*/ 738187 h 842962"/>
              <a:gd name="connsiteX29" fmla="*/ 538162 w 2648395"/>
              <a:gd name="connsiteY29" fmla="*/ 795337 h 842962"/>
              <a:gd name="connsiteX30" fmla="*/ 552450 w 2648395"/>
              <a:gd name="connsiteY30" fmla="*/ 842962 h 842962"/>
              <a:gd name="connsiteX31" fmla="*/ 561975 w 2648395"/>
              <a:gd name="connsiteY31" fmla="*/ 800100 h 842962"/>
              <a:gd name="connsiteX32" fmla="*/ 571500 w 2648395"/>
              <a:gd name="connsiteY32" fmla="*/ 747712 h 842962"/>
              <a:gd name="connsiteX33" fmla="*/ 590550 w 2648395"/>
              <a:gd name="connsiteY33" fmla="*/ 690562 h 842962"/>
              <a:gd name="connsiteX34" fmla="*/ 638175 w 2648395"/>
              <a:gd name="connsiteY34" fmla="*/ 533400 h 842962"/>
              <a:gd name="connsiteX35" fmla="*/ 685800 w 2648395"/>
              <a:gd name="connsiteY35" fmla="*/ 390525 h 842962"/>
              <a:gd name="connsiteX36" fmla="*/ 700087 w 2648395"/>
              <a:gd name="connsiteY36" fmla="*/ 314325 h 842962"/>
              <a:gd name="connsiteX37" fmla="*/ 704850 w 2648395"/>
              <a:gd name="connsiteY37" fmla="*/ 352425 h 842962"/>
              <a:gd name="connsiteX38" fmla="*/ 714375 w 2648395"/>
              <a:gd name="connsiteY38" fmla="*/ 266700 h 842962"/>
              <a:gd name="connsiteX39" fmla="*/ 733425 w 2648395"/>
              <a:gd name="connsiteY39" fmla="*/ 328612 h 842962"/>
              <a:gd name="connsiteX40" fmla="*/ 747712 w 2648395"/>
              <a:gd name="connsiteY40" fmla="*/ 361950 h 842962"/>
              <a:gd name="connsiteX41" fmla="*/ 838200 w 2648395"/>
              <a:gd name="connsiteY41" fmla="*/ 490537 h 842962"/>
              <a:gd name="connsiteX42" fmla="*/ 881062 w 2648395"/>
              <a:gd name="connsiteY42" fmla="*/ 552450 h 842962"/>
              <a:gd name="connsiteX43" fmla="*/ 885825 w 2648395"/>
              <a:gd name="connsiteY43" fmla="*/ 566737 h 842962"/>
              <a:gd name="connsiteX44" fmla="*/ 914400 w 2648395"/>
              <a:gd name="connsiteY44" fmla="*/ 466725 h 842962"/>
              <a:gd name="connsiteX45" fmla="*/ 938212 w 2648395"/>
              <a:gd name="connsiteY45" fmla="*/ 357187 h 842962"/>
              <a:gd name="connsiteX46" fmla="*/ 947737 w 2648395"/>
              <a:gd name="connsiteY46" fmla="*/ 257175 h 842962"/>
              <a:gd name="connsiteX47" fmla="*/ 952500 w 2648395"/>
              <a:gd name="connsiteY47" fmla="*/ 238125 h 842962"/>
              <a:gd name="connsiteX48" fmla="*/ 942975 w 2648395"/>
              <a:gd name="connsiteY48" fmla="*/ 304800 h 842962"/>
              <a:gd name="connsiteX49" fmla="*/ 933450 w 2648395"/>
              <a:gd name="connsiteY49" fmla="*/ 433387 h 842962"/>
              <a:gd name="connsiteX50" fmla="*/ 923925 w 2648395"/>
              <a:gd name="connsiteY50" fmla="*/ 566737 h 842962"/>
              <a:gd name="connsiteX51" fmla="*/ 928687 w 2648395"/>
              <a:gd name="connsiteY51" fmla="*/ 747712 h 842962"/>
              <a:gd name="connsiteX52" fmla="*/ 952500 w 2648395"/>
              <a:gd name="connsiteY52" fmla="*/ 666750 h 842962"/>
              <a:gd name="connsiteX53" fmla="*/ 981075 w 2648395"/>
              <a:gd name="connsiteY53" fmla="*/ 595312 h 842962"/>
              <a:gd name="connsiteX54" fmla="*/ 985837 w 2648395"/>
              <a:gd name="connsiteY54" fmla="*/ 566737 h 842962"/>
              <a:gd name="connsiteX55" fmla="*/ 995362 w 2648395"/>
              <a:gd name="connsiteY55" fmla="*/ 538162 h 842962"/>
              <a:gd name="connsiteX56" fmla="*/ 1004887 w 2648395"/>
              <a:gd name="connsiteY56" fmla="*/ 471487 h 842962"/>
              <a:gd name="connsiteX57" fmla="*/ 1009650 w 2648395"/>
              <a:gd name="connsiteY57" fmla="*/ 438150 h 842962"/>
              <a:gd name="connsiteX58" fmla="*/ 1014412 w 2648395"/>
              <a:gd name="connsiteY58" fmla="*/ 423862 h 842962"/>
              <a:gd name="connsiteX59" fmla="*/ 1019175 w 2648395"/>
              <a:gd name="connsiteY59" fmla="*/ 400050 h 842962"/>
              <a:gd name="connsiteX60" fmla="*/ 1028700 w 2648395"/>
              <a:gd name="connsiteY60" fmla="*/ 328612 h 842962"/>
              <a:gd name="connsiteX61" fmla="*/ 1047750 w 2648395"/>
              <a:gd name="connsiteY61" fmla="*/ 280987 h 842962"/>
              <a:gd name="connsiteX62" fmla="*/ 1081087 w 2648395"/>
              <a:gd name="connsiteY62" fmla="*/ 238125 h 842962"/>
              <a:gd name="connsiteX63" fmla="*/ 1085850 w 2648395"/>
              <a:gd name="connsiteY63" fmla="*/ 271462 h 842962"/>
              <a:gd name="connsiteX64" fmla="*/ 1104900 w 2648395"/>
              <a:gd name="connsiteY64" fmla="*/ 323850 h 842962"/>
              <a:gd name="connsiteX65" fmla="*/ 1123950 w 2648395"/>
              <a:gd name="connsiteY65" fmla="*/ 419100 h 842962"/>
              <a:gd name="connsiteX66" fmla="*/ 1143000 w 2648395"/>
              <a:gd name="connsiteY66" fmla="*/ 509587 h 842962"/>
              <a:gd name="connsiteX67" fmla="*/ 1152525 w 2648395"/>
              <a:gd name="connsiteY67" fmla="*/ 595312 h 842962"/>
              <a:gd name="connsiteX68" fmla="*/ 1162050 w 2648395"/>
              <a:gd name="connsiteY68" fmla="*/ 661987 h 842962"/>
              <a:gd name="connsiteX69" fmla="*/ 1171575 w 2648395"/>
              <a:gd name="connsiteY69" fmla="*/ 742950 h 842962"/>
              <a:gd name="connsiteX70" fmla="*/ 1185862 w 2648395"/>
              <a:gd name="connsiteY70" fmla="*/ 709612 h 842962"/>
              <a:gd name="connsiteX71" fmla="*/ 1195387 w 2648395"/>
              <a:gd name="connsiteY71" fmla="*/ 690562 h 842962"/>
              <a:gd name="connsiteX72" fmla="*/ 1266825 w 2648395"/>
              <a:gd name="connsiteY72" fmla="*/ 395287 h 842962"/>
              <a:gd name="connsiteX73" fmla="*/ 1300162 w 2648395"/>
              <a:gd name="connsiteY73" fmla="*/ 233362 h 842962"/>
              <a:gd name="connsiteX74" fmla="*/ 1319212 w 2648395"/>
              <a:gd name="connsiteY74" fmla="*/ 38100 h 842962"/>
              <a:gd name="connsiteX75" fmla="*/ 1333500 w 2648395"/>
              <a:gd name="connsiteY75" fmla="*/ 133350 h 842962"/>
              <a:gd name="connsiteX76" fmla="*/ 1338262 w 2648395"/>
              <a:gd name="connsiteY76" fmla="*/ 233362 h 842962"/>
              <a:gd name="connsiteX77" fmla="*/ 1352550 w 2648395"/>
              <a:gd name="connsiteY77" fmla="*/ 366712 h 842962"/>
              <a:gd name="connsiteX78" fmla="*/ 1357312 w 2648395"/>
              <a:gd name="connsiteY78" fmla="*/ 485775 h 842962"/>
              <a:gd name="connsiteX79" fmla="*/ 1371600 w 2648395"/>
              <a:gd name="connsiteY79" fmla="*/ 547687 h 842962"/>
              <a:gd name="connsiteX80" fmla="*/ 1376362 w 2648395"/>
              <a:gd name="connsiteY80" fmla="*/ 576262 h 842962"/>
              <a:gd name="connsiteX81" fmla="*/ 1381125 w 2648395"/>
              <a:gd name="connsiteY81" fmla="*/ 600075 h 842962"/>
              <a:gd name="connsiteX82" fmla="*/ 1457325 w 2648395"/>
              <a:gd name="connsiteY82" fmla="*/ 423862 h 842962"/>
              <a:gd name="connsiteX83" fmla="*/ 1495425 w 2648395"/>
              <a:gd name="connsiteY83" fmla="*/ 319087 h 842962"/>
              <a:gd name="connsiteX84" fmla="*/ 1524000 w 2648395"/>
              <a:gd name="connsiteY84" fmla="*/ 190500 h 842962"/>
              <a:gd name="connsiteX85" fmla="*/ 1543050 w 2648395"/>
              <a:gd name="connsiteY85" fmla="*/ 80962 h 842962"/>
              <a:gd name="connsiteX86" fmla="*/ 1557337 w 2648395"/>
              <a:gd name="connsiteY86" fmla="*/ 542925 h 842962"/>
              <a:gd name="connsiteX87" fmla="*/ 1566862 w 2648395"/>
              <a:gd name="connsiteY87" fmla="*/ 676275 h 842962"/>
              <a:gd name="connsiteX88" fmla="*/ 1571625 w 2648395"/>
              <a:gd name="connsiteY88" fmla="*/ 700087 h 842962"/>
              <a:gd name="connsiteX89" fmla="*/ 1595437 w 2648395"/>
              <a:gd name="connsiteY89" fmla="*/ 657225 h 842962"/>
              <a:gd name="connsiteX90" fmla="*/ 1604962 w 2648395"/>
              <a:gd name="connsiteY90" fmla="*/ 609600 h 842962"/>
              <a:gd name="connsiteX91" fmla="*/ 1628775 w 2648395"/>
              <a:gd name="connsiteY91" fmla="*/ 552450 h 842962"/>
              <a:gd name="connsiteX92" fmla="*/ 1647825 w 2648395"/>
              <a:gd name="connsiteY92" fmla="*/ 466725 h 842962"/>
              <a:gd name="connsiteX93" fmla="*/ 1662112 w 2648395"/>
              <a:gd name="connsiteY93" fmla="*/ 419100 h 842962"/>
              <a:gd name="connsiteX94" fmla="*/ 1671637 w 2648395"/>
              <a:gd name="connsiteY94" fmla="*/ 376237 h 842962"/>
              <a:gd name="connsiteX95" fmla="*/ 1676400 w 2648395"/>
              <a:gd name="connsiteY95" fmla="*/ 352425 h 842962"/>
              <a:gd name="connsiteX96" fmla="*/ 1681162 w 2648395"/>
              <a:gd name="connsiteY96" fmla="*/ 338137 h 842962"/>
              <a:gd name="connsiteX97" fmla="*/ 1704975 w 2648395"/>
              <a:gd name="connsiteY97" fmla="*/ 361950 h 842962"/>
              <a:gd name="connsiteX98" fmla="*/ 1709737 w 2648395"/>
              <a:gd name="connsiteY98" fmla="*/ 376237 h 842962"/>
              <a:gd name="connsiteX99" fmla="*/ 1733550 w 2648395"/>
              <a:gd name="connsiteY99" fmla="*/ 419100 h 842962"/>
              <a:gd name="connsiteX100" fmla="*/ 1743075 w 2648395"/>
              <a:gd name="connsiteY100" fmla="*/ 490537 h 842962"/>
              <a:gd name="connsiteX101" fmla="*/ 1752600 w 2648395"/>
              <a:gd name="connsiteY101" fmla="*/ 528637 h 842962"/>
              <a:gd name="connsiteX102" fmla="*/ 1762125 w 2648395"/>
              <a:gd name="connsiteY102" fmla="*/ 481012 h 842962"/>
              <a:gd name="connsiteX103" fmla="*/ 1776412 w 2648395"/>
              <a:gd name="connsiteY103" fmla="*/ 442912 h 842962"/>
              <a:gd name="connsiteX104" fmla="*/ 1804987 w 2648395"/>
              <a:gd name="connsiteY104" fmla="*/ 314325 h 842962"/>
              <a:gd name="connsiteX105" fmla="*/ 1819275 w 2648395"/>
              <a:gd name="connsiteY105" fmla="*/ 261937 h 842962"/>
              <a:gd name="connsiteX106" fmla="*/ 1824037 w 2648395"/>
              <a:gd name="connsiteY106" fmla="*/ 238125 h 842962"/>
              <a:gd name="connsiteX107" fmla="*/ 1828800 w 2648395"/>
              <a:gd name="connsiteY107" fmla="*/ 219075 h 842962"/>
              <a:gd name="connsiteX108" fmla="*/ 1833562 w 2648395"/>
              <a:gd name="connsiteY108" fmla="*/ 233362 h 842962"/>
              <a:gd name="connsiteX109" fmla="*/ 1847850 w 2648395"/>
              <a:gd name="connsiteY109" fmla="*/ 247650 h 842962"/>
              <a:gd name="connsiteX110" fmla="*/ 1866900 w 2648395"/>
              <a:gd name="connsiteY110" fmla="*/ 271462 h 842962"/>
              <a:gd name="connsiteX111" fmla="*/ 1895475 w 2648395"/>
              <a:gd name="connsiteY111" fmla="*/ 319087 h 842962"/>
              <a:gd name="connsiteX112" fmla="*/ 1900237 w 2648395"/>
              <a:gd name="connsiteY112" fmla="*/ 333375 h 842962"/>
              <a:gd name="connsiteX113" fmla="*/ 1914525 w 2648395"/>
              <a:gd name="connsiteY113" fmla="*/ 266700 h 842962"/>
              <a:gd name="connsiteX114" fmla="*/ 1928812 w 2648395"/>
              <a:gd name="connsiteY114" fmla="*/ 219075 h 842962"/>
              <a:gd name="connsiteX115" fmla="*/ 1962150 w 2648395"/>
              <a:gd name="connsiteY115" fmla="*/ 71437 h 842962"/>
              <a:gd name="connsiteX116" fmla="*/ 2024062 w 2648395"/>
              <a:gd name="connsiteY116" fmla="*/ 295275 h 842962"/>
              <a:gd name="connsiteX117" fmla="*/ 2081212 w 2648395"/>
              <a:gd name="connsiteY117" fmla="*/ 500062 h 842962"/>
              <a:gd name="connsiteX118" fmla="*/ 2095500 w 2648395"/>
              <a:gd name="connsiteY118" fmla="*/ 566737 h 842962"/>
              <a:gd name="connsiteX119" fmla="*/ 2114550 w 2648395"/>
              <a:gd name="connsiteY119" fmla="*/ 614362 h 842962"/>
              <a:gd name="connsiteX120" fmla="*/ 2124075 w 2648395"/>
              <a:gd name="connsiteY120" fmla="*/ 647700 h 842962"/>
              <a:gd name="connsiteX121" fmla="*/ 2133600 w 2648395"/>
              <a:gd name="connsiteY121" fmla="*/ 681037 h 842962"/>
              <a:gd name="connsiteX122" fmla="*/ 2152650 w 2648395"/>
              <a:gd name="connsiteY122" fmla="*/ 352425 h 842962"/>
              <a:gd name="connsiteX123" fmla="*/ 2157412 w 2648395"/>
              <a:gd name="connsiteY123" fmla="*/ 204787 h 842962"/>
              <a:gd name="connsiteX124" fmla="*/ 2162175 w 2648395"/>
              <a:gd name="connsiteY124" fmla="*/ 76200 h 842962"/>
              <a:gd name="connsiteX125" fmla="*/ 2166937 w 2648395"/>
              <a:gd name="connsiteY125" fmla="*/ 109537 h 842962"/>
              <a:gd name="connsiteX126" fmla="*/ 2171700 w 2648395"/>
              <a:gd name="connsiteY126" fmla="*/ 138112 h 842962"/>
              <a:gd name="connsiteX127" fmla="*/ 2185987 w 2648395"/>
              <a:gd name="connsiteY127" fmla="*/ 238125 h 842962"/>
              <a:gd name="connsiteX128" fmla="*/ 2205037 w 2648395"/>
              <a:gd name="connsiteY128" fmla="*/ 295275 h 842962"/>
              <a:gd name="connsiteX129" fmla="*/ 2228850 w 2648395"/>
              <a:gd name="connsiteY129" fmla="*/ 390525 h 842962"/>
              <a:gd name="connsiteX130" fmla="*/ 2247900 w 2648395"/>
              <a:gd name="connsiteY130" fmla="*/ 466725 h 842962"/>
              <a:gd name="connsiteX131" fmla="*/ 2262187 w 2648395"/>
              <a:gd name="connsiteY131" fmla="*/ 481012 h 842962"/>
              <a:gd name="connsiteX132" fmla="*/ 2286000 w 2648395"/>
              <a:gd name="connsiteY132" fmla="*/ 528637 h 842962"/>
              <a:gd name="connsiteX133" fmla="*/ 2300287 w 2648395"/>
              <a:gd name="connsiteY133" fmla="*/ 542925 h 842962"/>
              <a:gd name="connsiteX134" fmla="*/ 2333625 w 2648395"/>
              <a:gd name="connsiteY134" fmla="*/ 571500 h 842962"/>
              <a:gd name="connsiteX135" fmla="*/ 2352675 w 2648395"/>
              <a:gd name="connsiteY135" fmla="*/ 561975 h 842962"/>
              <a:gd name="connsiteX136" fmla="*/ 2371725 w 2648395"/>
              <a:gd name="connsiteY136" fmla="*/ 509587 h 842962"/>
              <a:gd name="connsiteX137" fmla="*/ 2381250 w 2648395"/>
              <a:gd name="connsiteY137" fmla="*/ 457200 h 842962"/>
              <a:gd name="connsiteX138" fmla="*/ 2386012 w 2648395"/>
              <a:gd name="connsiteY138" fmla="*/ 385762 h 842962"/>
              <a:gd name="connsiteX139" fmla="*/ 2390775 w 2648395"/>
              <a:gd name="connsiteY139" fmla="*/ 352425 h 842962"/>
              <a:gd name="connsiteX140" fmla="*/ 2395537 w 2648395"/>
              <a:gd name="connsiteY140" fmla="*/ 314325 h 842962"/>
              <a:gd name="connsiteX141" fmla="*/ 2414587 w 2648395"/>
              <a:gd name="connsiteY141" fmla="*/ 371475 h 842962"/>
              <a:gd name="connsiteX142" fmla="*/ 2424112 w 2648395"/>
              <a:gd name="connsiteY142" fmla="*/ 414337 h 842962"/>
              <a:gd name="connsiteX143" fmla="*/ 2443162 w 2648395"/>
              <a:gd name="connsiteY143" fmla="*/ 457200 h 842962"/>
              <a:gd name="connsiteX144" fmla="*/ 2462212 w 2648395"/>
              <a:gd name="connsiteY144" fmla="*/ 504825 h 842962"/>
              <a:gd name="connsiteX145" fmla="*/ 2481262 w 2648395"/>
              <a:gd name="connsiteY145" fmla="*/ 561975 h 842962"/>
              <a:gd name="connsiteX146" fmla="*/ 2495550 w 2648395"/>
              <a:gd name="connsiteY146" fmla="*/ 514350 h 842962"/>
              <a:gd name="connsiteX147" fmla="*/ 2519362 w 2648395"/>
              <a:gd name="connsiteY147" fmla="*/ 390525 h 842962"/>
              <a:gd name="connsiteX148" fmla="*/ 2557462 w 2648395"/>
              <a:gd name="connsiteY148" fmla="*/ 271462 h 842962"/>
              <a:gd name="connsiteX149" fmla="*/ 2571750 w 2648395"/>
              <a:gd name="connsiteY149" fmla="*/ 209550 h 842962"/>
              <a:gd name="connsiteX150" fmla="*/ 2605087 w 2648395"/>
              <a:gd name="connsiteY150" fmla="*/ 114300 h 842962"/>
              <a:gd name="connsiteX151" fmla="*/ 2614612 w 2648395"/>
              <a:gd name="connsiteY151" fmla="*/ 76200 h 842962"/>
              <a:gd name="connsiteX152" fmla="*/ 2628900 w 2648395"/>
              <a:gd name="connsiteY152" fmla="*/ 14287 h 842962"/>
              <a:gd name="connsiteX153" fmla="*/ 2633662 w 2648395"/>
              <a:gd name="connsiteY153" fmla="*/ 0 h 842962"/>
              <a:gd name="connsiteX154" fmla="*/ 2638425 w 2648395"/>
              <a:gd name="connsiteY154" fmla="*/ 152400 h 842962"/>
              <a:gd name="connsiteX155" fmla="*/ 2643187 w 2648395"/>
              <a:gd name="connsiteY155" fmla="*/ 252412 h 842962"/>
              <a:gd name="connsiteX156" fmla="*/ 2647950 w 2648395"/>
              <a:gd name="connsiteY156" fmla="*/ 752475 h 84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2648395" h="842962">
                <a:moveTo>
                  <a:pt x="0" y="328612"/>
                </a:moveTo>
                <a:cubicBezTo>
                  <a:pt x="3175" y="323850"/>
                  <a:pt x="6091" y="318904"/>
                  <a:pt x="9525" y="314325"/>
                </a:cubicBezTo>
                <a:cubicBezTo>
                  <a:pt x="25147" y="293495"/>
                  <a:pt x="43219" y="274409"/>
                  <a:pt x="57150" y="252412"/>
                </a:cubicBezTo>
                <a:cubicBezTo>
                  <a:pt x="119382" y="154151"/>
                  <a:pt x="84933" y="202137"/>
                  <a:pt x="114300" y="123825"/>
                </a:cubicBezTo>
                <a:cubicBezTo>
                  <a:pt x="140123" y="54964"/>
                  <a:pt x="120713" y="126745"/>
                  <a:pt x="133350" y="76200"/>
                </a:cubicBezTo>
                <a:cubicBezTo>
                  <a:pt x="148021" y="164228"/>
                  <a:pt x="136161" y="102436"/>
                  <a:pt x="152400" y="171450"/>
                </a:cubicBezTo>
                <a:cubicBezTo>
                  <a:pt x="155752" y="185697"/>
                  <a:pt x="158008" y="200210"/>
                  <a:pt x="161925" y="214312"/>
                </a:cubicBezTo>
                <a:cubicBezTo>
                  <a:pt x="165956" y="228823"/>
                  <a:pt x="172724" y="242524"/>
                  <a:pt x="176212" y="257175"/>
                </a:cubicBezTo>
                <a:cubicBezTo>
                  <a:pt x="189832" y="314383"/>
                  <a:pt x="187726" y="363581"/>
                  <a:pt x="195262" y="423862"/>
                </a:cubicBezTo>
                <a:lnTo>
                  <a:pt x="200025" y="461962"/>
                </a:lnTo>
                <a:cubicBezTo>
                  <a:pt x="201612" y="454025"/>
                  <a:pt x="203091" y="446065"/>
                  <a:pt x="204787" y="438150"/>
                </a:cubicBezTo>
                <a:cubicBezTo>
                  <a:pt x="207854" y="423839"/>
                  <a:pt x="211804" y="409707"/>
                  <a:pt x="214312" y="395287"/>
                </a:cubicBezTo>
                <a:cubicBezTo>
                  <a:pt x="218159" y="373168"/>
                  <a:pt x="218967" y="350528"/>
                  <a:pt x="223837" y="328612"/>
                </a:cubicBezTo>
                <a:cubicBezTo>
                  <a:pt x="228521" y="307534"/>
                  <a:pt x="237650" y="287647"/>
                  <a:pt x="242887" y="266700"/>
                </a:cubicBezTo>
                <a:cubicBezTo>
                  <a:pt x="243689" y="263494"/>
                  <a:pt x="261640" y="161402"/>
                  <a:pt x="276225" y="128587"/>
                </a:cubicBezTo>
                <a:cubicBezTo>
                  <a:pt x="278550" y="123357"/>
                  <a:pt x="282575" y="119062"/>
                  <a:pt x="285750" y="114300"/>
                </a:cubicBezTo>
                <a:cubicBezTo>
                  <a:pt x="288925" y="128587"/>
                  <a:pt x="291725" y="142963"/>
                  <a:pt x="295275" y="157162"/>
                </a:cubicBezTo>
                <a:cubicBezTo>
                  <a:pt x="303135" y="188603"/>
                  <a:pt x="307956" y="195694"/>
                  <a:pt x="314325" y="228600"/>
                </a:cubicBezTo>
                <a:cubicBezTo>
                  <a:pt x="329937" y="309260"/>
                  <a:pt x="332547" y="332342"/>
                  <a:pt x="342900" y="404812"/>
                </a:cubicBezTo>
                <a:cubicBezTo>
                  <a:pt x="344487" y="427037"/>
                  <a:pt x="346650" y="449228"/>
                  <a:pt x="347662" y="471487"/>
                </a:cubicBezTo>
                <a:cubicBezTo>
                  <a:pt x="349826" y="519089"/>
                  <a:pt x="347437" y="566972"/>
                  <a:pt x="352425" y="614362"/>
                </a:cubicBezTo>
                <a:cubicBezTo>
                  <a:pt x="354261" y="631800"/>
                  <a:pt x="355177" y="579394"/>
                  <a:pt x="357187" y="561975"/>
                </a:cubicBezTo>
                <a:cubicBezTo>
                  <a:pt x="359941" y="538110"/>
                  <a:pt x="364487" y="514457"/>
                  <a:pt x="366712" y="490537"/>
                </a:cubicBezTo>
                <a:cubicBezTo>
                  <a:pt x="371299" y="441223"/>
                  <a:pt x="373977" y="365746"/>
                  <a:pt x="381000" y="309562"/>
                </a:cubicBezTo>
                <a:cubicBezTo>
                  <a:pt x="382198" y="299980"/>
                  <a:pt x="384175" y="290512"/>
                  <a:pt x="385762" y="280987"/>
                </a:cubicBezTo>
                <a:cubicBezTo>
                  <a:pt x="392112" y="293687"/>
                  <a:pt x="399279" y="306010"/>
                  <a:pt x="404812" y="319087"/>
                </a:cubicBezTo>
                <a:cubicBezTo>
                  <a:pt x="439279" y="400554"/>
                  <a:pt x="462666" y="474160"/>
                  <a:pt x="485775" y="561975"/>
                </a:cubicBezTo>
                <a:cubicBezTo>
                  <a:pt x="493712" y="592137"/>
                  <a:pt x="502996" y="621977"/>
                  <a:pt x="509587" y="652462"/>
                </a:cubicBezTo>
                <a:cubicBezTo>
                  <a:pt x="515709" y="680777"/>
                  <a:pt x="518194" y="709780"/>
                  <a:pt x="523875" y="738187"/>
                </a:cubicBezTo>
                <a:cubicBezTo>
                  <a:pt x="527726" y="757442"/>
                  <a:pt x="534117" y="776122"/>
                  <a:pt x="538162" y="795337"/>
                </a:cubicBezTo>
                <a:cubicBezTo>
                  <a:pt x="547591" y="840126"/>
                  <a:pt x="534732" y="816385"/>
                  <a:pt x="552450" y="842962"/>
                </a:cubicBezTo>
                <a:cubicBezTo>
                  <a:pt x="555625" y="828675"/>
                  <a:pt x="559105" y="814452"/>
                  <a:pt x="561975" y="800100"/>
                </a:cubicBezTo>
                <a:cubicBezTo>
                  <a:pt x="565456" y="782696"/>
                  <a:pt x="567020" y="764886"/>
                  <a:pt x="571500" y="747712"/>
                </a:cubicBezTo>
                <a:cubicBezTo>
                  <a:pt x="576569" y="728282"/>
                  <a:pt x="584585" y="709736"/>
                  <a:pt x="590550" y="690562"/>
                </a:cubicBezTo>
                <a:cubicBezTo>
                  <a:pt x="606811" y="638293"/>
                  <a:pt x="619957" y="585019"/>
                  <a:pt x="638175" y="533400"/>
                </a:cubicBezTo>
                <a:cubicBezTo>
                  <a:pt x="652699" y="492249"/>
                  <a:pt x="674356" y="434392"/>
                  <a:pt x="685800" y="390525"/>
                </a:cubicBezTo>
                <a:cubicBezTo>
                  <a:pt x="691072" y="370316"/>
                  <a:pt x="696330" y="336869"/>
                  <a:pt x="700087" y="314325"/>
                </a:cubicBezTo>
                <a:cubicBezTo>
                  <a:pt x="701675" y="327025"/>
                  <a:pt x="701172" y="364684"/>
                  <a:pt x="704850" y="352425"/>
                </a:cubicBezTo>
                <a:cubicBezTo>
                  <a:pt x="713112" y="324887"/>
                  <a:pt x="714375" y="266700"/>
                  <a:pt x="714375" y="266700"/>
                </a:cubicBezTo>
                <a:cubicBezTo>
                  <a:pt x="719916" y="286093"/>
                  <a:pt x="726103" y="309573"/>
                  <a:pt x="733425" y="328612"/>
                </a:cubicBezTo>
                <a:cubicBezTo>
                  <a:pt x="737765" y="339896"/>
                  <a:pt x="741376" y="351653"/>
                  <a:pt x="747712" y="361950"/>
                </a:cubicBezTo>
                <a:cubicBezTo>
                  <a:pt x="833301" y="501032"/>
                  <a:pt x="781307" y="407782"/>
                  <a:pt x="838200" y="490537"/>
                </a:cubicBezTo>
                <a:cubicBezTo>
                  <a:pt x="888167" y="563218"/>
                  <a:pt x="838560" y="499322"/>
                  <a:pt x="881062" y="552450"/>
                </a:cubicBezTo>
                <a:cubicBezTo>
                  <a:pt x="882650" y="557212"/>
                  <a:pt x="883040" y="562560"/>
                  <a:pt x="885825" y="566737"/>
                </a:cubicBezTo>
                <a:cubicBezTo>
                  <a:pt x="925220" y="625830"/>
                  <a:pt x="910913" y="487067"/>
                  <a:pt x="914400" y="466725"/>
                </a:cubicBezTo>
                <a:cubicBezTo>
                  <a:pt x="940224" y="316084"/>
                  <a:pt x="918823" y="517145"/>
                  <a:pt x="938212" y="357187"/>
                </a:cubicBezTo>
                <a:cubicBezTo>
                  <a:pt x="942242" y="323942"/>
                  <a:pt x="939614" y="289663"/>
                  <a:pt x="947737" y="257175"/>
                </a:cubicBezTo>
                <a:cubicBezTo>
                  <a:pt x="949325" y="250825"/>
                  <a:pt x="953151" y="231612"/>
                  <a:pt x="952500" y="238125"/>
                </a:cubicBezTo>
                <a:cubicBezTo>
                  <a:pt x="950266" y="260464"/>
                  <a:pt x="945548" y="282497"/>
                  <a:pt x="942975" y="304800"/>
                </a:cubicBezTo>
                <a:cubicBezTo>
                  <a:pt x="939537" y="334598"/>
                  <a:pt x="935355" y="406715"/>
                  <a:pt x="933450" y="433387"/>
                </a:cubicBezTo>
                <a:cubicBezTo>
                  <a:pt x="920264" y="617987"/>
                  <a:pt x="937664" y="360626"/>
                  <a:pt x="923925" y="566737"/>
                </a:cubicBezTo>
                <a:cubicBezTo>
                  <a:pt x="925512" y="627062"/>
                  <a:pt x="912109" y="689688"/>
                  <a:pt x="928687" y="747712"/>
                </a:cubicBezTo>
                <a:cubicBezTo>
                  <a:pt x="936415" y="774760"/>
                  <a:pt x="939920" y="691911"/>
                  <a:pt x="952500" y="666750"/>
                </a:cubicBezTo>
                <a:cubicBezTo>
                  <a:pt x="970827" y="630096"/>
                  <a:pt x="972445" y="632712"/>
                  <a:pt x="981075" y="595312"/>
                </a:cubicBezTo>
                <a:cubicBezTo>
                  <a:pt x="983246" y="585903"/>
                  <a:pt x="983495" y="576105"/>
                  <a:pt x="985837" y="566737"/>
                </a:cubicBezTo>
                <a:cubicBezTo>
                  <a:pt x="988272" y="556997"/>
                  <a:pt x="995362" y="538162"/>
                  <a:pt x="995362" y="538162"/>
                </a:cubicBezTo>
                <a:cubicBezTo>
                  <a:pt x="1004354" y="466236"/>
                  <a:pt x="995734" y="530979"/>
                  <a:pt x="1004887" y="471487"/>
                </a:cubicBezTo>
                <a:cubicBezTo>
                  <a:pt x="1006594" y="460392"/>
                  <a:pt x="1007449" y="449157"/>
                  <a:pt x="1009650" y="438150"/>
                </a:cubicBezTo>
                <a:cubicBezTo>
                  <a:pt x="1010635" y="433227"/>
                  <a:pt x="1013194" y="428732"/>
                  <a:pt x="1014412" y="423862"/>
                </a:cubicBezTo>
                <a:cubicBezTo>
                  <a:pt x="1016375" y="416009"/>
                  <a:pt x="1017587" y="407987"/>
                  <a:pt x="1019175" y="400050"/>
                </a:cubicBezTo>
                <a:cubicBezTo>
                  <a:pt x="1020997" y="380011"/>
                  <a:pt x="1021003" y="350164"/>
                  <a:pt x="1028700" y="328612"/>
                </a:cubicBezTo>
                <a:cubicBezTo>
                  <a:pt x="1034451" y="312510"/>
                  <a:pt x="1037253" y="294483"/>
                  <a:pt x="1047750" y="280987"/>
                </a:cubicBezTo>
                <a:lnTo>
                  <a:pt x="1081087" y="238125"/>
                </a:lnTo>
                <a:cubicBezTo>
                  <a:pt x="1082675" y="249237"/>
                  <a:pt x="1083326" y="260524"/>
                  <a:pt x="1085850" y="271462"/>
                </a:cubicBezTo>
                <a:cubicBezTo>
                  <a:pt x="1097193" y="320613"/>
                  <a:pt x="1092400" y="280100"/>
                  <a:pt x="1104900" y="323850"/>
                </a:cubicBezTo>
                <a:cubicBezTo>
                  <a:pt x="1112697" y="351140"/>
                  <a:pt x="1118572" y="392209"/>
                  <a:pt x="1123950" y="419100"/>
                </a:cubicBezTo>
                <a:cubicBezTo>
                  <a:pt x="1129995" y="449325"/>
                  <a:pt x="1138066" y="479161"/>
                  <a:pt x="1143000" y="509587"/>
                </a:cubicBezTo>
                <a:cubicBezTo>
                  <a:pt x="1147602" y="537967"/>
                  <a:pt x="1148959" y="566783"/>
                  <a:pt x="1152525" y="595312"/>
                </a:cubicBezTo>
                <a:cubicBezTo>
                  <a:pt x="1155310" y="617589"/>
                  <a:pt x="1159375" y="639696"/>
                  <a:pt x="1162050" y="661987"/>
                </a:cubicBezTo>
                <a:cubicBezTo>
                  <a:pt x="1174127" y="762633"/>
                  <a:pt x="1160382" y="675799"/>
                  <a:pt x="1171575" y="742950"/>
                </a:cubicBezTo>
                <a:cubicBezTo>
                  <a:pt x="1203165" y="679770"/>
                  <a:pt x="1164840" y="758665"/>
                  <a:pt x="1185862" y="709612"/>
                </a:cubicBezTo>
                <a:cubicBezTo>
                  <a:pt x="1188659" y="703086"/>
                  <a:pt x="1192838" y="697188"/>
                  <a:pt x="1195387" y="690562"/>
                </a:cubicBezTo>
                <a:cubicBezTo>
                  <a:pt x="1227690" y="606577"/>
                  <a:pt x="1259428" y="429157"/>
                  <a:pt x="1266825" y="395287"/>
                </a:cubicBezTo>
                <a:cubicBezTo>
                  <a:pt x="1278583" y="341449"/>
                  <a:pt x="1293845" y="288106"/>
                  <a:pt x="1300162" y="233362"/>
                </a:cubicBezTo>
                <a:cubicBezTo>
                  <a:pt x="1317186" y="85829"/>
                  <a:pt x="1311686" y="150994"/>
                  <a:pt x="1319212" y="38100"/>
                </a:cubicBezTo>
                <a:cubicBezTo>
                  <a:pt x="1323809" y="65679"/>
                  <a:pt x="1331577" y="110917"/>
                  <a:pt x="1333500" y="133350"/>
                </a:cubicBezTo>
                <a:cubicBezTo>
                  <a:pt x="1336350" y="166603"/>
                  <a:pt x="1335547" y="200098"/>
                  <a:pt x="1338262" y="233362"/>
                </a:cubicBezTo>
                <a:cubicBezTo>
                  <a:pt x="1341899" y="277918"/>
                  <a:pt x="1347787" y="322262"/>
                  <a:pt x="1352550" y="366712"/>
                </a:cubicBezTo>
                <a:cubicBezTo>
                  <a:pt x="1354137" y="406400"/>
                  <a:pt x="1353154" y="446274"/>
                  <a:pt x="1357312" y="485775"/>
                </a:cubicBezTo>
                <a:cubicBezTo>
                  <a:pt x="1359529" y="506838"/>
                  <a:pt x="1367237" y="526962"/>
                  <a:pt x="1371600" y="547687"/>
                </a:cubicBezTo>
                <a:cubicBezTo>
                  <a:pt x="1373589" y="557136"/>
                  <a:pt x="1374635" y="566761"/>
                  <a:pt x="1376362" y="576262"/>
                </a:cubicBezTo>
                <a:cubicBezTo>
                  <a:pt x="1377810" y="584226"/>
                  <a:pt x="1379537" y="592137"/>
                  <a:pt x="1381125" y="600075"/>
                </a:cubicBezTo>
                <a:cubicBezTo>
                  <a:pt x="1432756" y="514024"/>
                  <a:pt x="1404408" y="567915"/>
                  <a:pt x="1457325" y="423862"/>
                </a:cubicBezTo>
                <a:cubicBezTo>
                  <a:pt x="1470139" y="388979"/>
                  <a:pt x="1487363" y="355364"/>
                  <a:pt x="1495425" y="319087"/>
                </a:cubicBezTo>
                <a:cubicBezTo>
                  <a:pt x="1504950" y="276225"/>
                  <a:pt x="1515784" y="233632"/>
                  <a:pt x="1524000" y="190500"/>
                </a:cubicBezTo>
                <a:cubicBezTo>
                  <a:pt x="1555515" y="25047"/>
                  <a:pt x="1516659" y="186528"/>
                  <a:pt x="1543050" y="80962"/>
                </a:cubicBezTo>
                <a:cubicBezTo>
                  <a:pt x="1550066" y="586140"/>
                  <a:pt x="1538104" y="267260"/>
                  <a:pt x="1557337" y="542925"/>
                </a:cubicBezTo>
                <a:cubicBezTo>
                  <a:pt x="1561018" y="595689"/>
                  <a:pt x="1560349" y="627428"/>
                  <a:pt x="1566862" y="676275"/>
                </a:cubicBezTo>
                <a:cubicBezTo>
                  <a:pt x="1567932" y="684299"/>
                  <a:pt x="1570037" y="692150"/>
                  <a:pt x="1571625" y="700087"/>
                </a:cubicBezTo>
                <a:cubicBezTo>
                  <a:pt x="1585051" y="682185"/>
                  <a:pt x="1589416" y="679804"/>
                  <a:pt x="1595437" y="657225"/>
                </a:cubicBezTo>
                <a:cubicBezTo>
                  <a:pt x="1599608" y="641582"/>
                  <a:pt x="1600053" y="625027"/>
                  <a:pt x="1604962" y="609600"/>
                </a:cubicBezTo>
                <a:cubicBezTo>
                  <a:pt x="1611219" y="589934"/>
                  <a:pt x="1622845" y="572217"/>
                  <a:pt x="1628775" y="552450"/>
                </a:cubicBezTo>
                <a:cubicBezTo>
                  <a:pt x="1637186" y="524412"/>
                  <a:pt x="1640726" y="495123"/>
                  <a:pt x="1647825" y="466725"/>
                </a:cubicBezTo>
                <a:cubicBezTo>
                  <a:pt x="1651845" y="450646"/>
                  <a:pt x="1657894" y="435128"/>
                  <a:pt x="1662112" y="419100"/>
                </a:cubicBezTo>
                <a:cubicBezTo>
                  <a:pt x="1665837" y="404946"/>
                  <a:pt x="1668570" y="390548"/>
                  <a:pt x="1671637" y="376237"/>
                </a:cubicBezTo>
                <a:cubicBezTo>
                  <a:pt x="1673333" y="368322"/>
                  <a:pt x="1674437" y="360278"/>
                  <a:pt x="1676400" y="352425"/>
                </a:cubicBezTo>
                <a:cubicBezTo>
                  <a:pt x="1677618" y="347555"/>
                  <a:pt x="1679575" y="342900"/>
                  <a:pt x="1681162" y="338137"/>
                </a:cubicBezTo>
                <a:cubicBezTo>
                  <a:pt x="1689100" y="346075"/>
                  <a:pt x="1698240" y="352970"/>
                  <a:pt x="1704975" y="361950"/>
                </a:cubicBezTo>
                <a:cubicBezTo>
                  <a:pt x="1707987" y="365966"/>
                  <a:pt x="1707246" y="371879"/>
                  <a:pt x="1709737" y="376237"/>
                </a:cubicBezTo>
                <a:cubicBezTo>
                  <a:pt x="1739942" y="429094"/>
                  <a:pt x="1709459" y="358872"/>
                  <a:pt x="1733550" y="419100"/>
                </a:cubicBezTo>
                <a:cubicBezTo>
                  <a:pt x="1736725" y="442912"/>
                  <a:pt x="1738959" y="466869"/>
                  <a:pt x="1743075" y="490537"/>
                </a:cubicBezTo>
                <a:cubicBezTo>
                  <a:pt x="1745318" y="503434"/>
                  <a:pt x="1740891" y="534491"/>
                  <a:pt x="1752600" y="528637"/>
                </a:cubicBezTo>
                <a:cubicBezTo>
                  <a:pt x="1767080" y="521397"/>
                  <a:pt x="1757792" y="496611"/>
                  <a:pt x="1762125" y="481012"/>
                </a:cubicBezTo>
                <a:cubicBezTo>
                  <a:pt x="1765755" y="467943"/>
                  <a:pt x="1773034" y="456048"/>
                  <a:pt x="1776412" y="442912"/>
                </a:cubicBezTo>
                <a:cubicBezTo>
                  <a:pt x="1787347" y="400387"/>
                  <a:pt x="1793434" y="356686"/>
                  <a:pt x="1804987" y="314325"/>
                </a:cubicBezTo>
                <a:cubicBezTo>
                  <a:pt x="1809750" y="296862"/>
                  <a:pt x="1814885" y="279497"/>
                  <a:pt x="1819275" y="261937"/>
                </a:cubicBezTo>
                <a:cubicBezTo>
                  <a:pt x="1821238" y="254084"/>
                  <a:pt x="1822281" y="246027"/>
                  <a:pt x="1824037" y="238125"/>
                </a:cubicBezTo>
                <a:cubicBezTo>
                  <a:pt x="1825457" y="231735"/>
                  <a:pt x="1827212" y="225425"/>
                  <a:pt x="1828800" y="219075"/>
                </a:cubicBezTo>
                <a:cubicBezTo>
                  <a:pt x="1830387" y="223837"/>
                  <a:pt x="1830777" y="229185"/>
                  <a:pt x="1833562" y="233362"/>
                </a:cubicBezTo>
                <a:cubicBezTo>
                  <a:pt x="1837298" y="238966"/>
                  <a:pt x="1843415" y="242581"/>
                  <a:pt x="1847850" y="247650"/>
                </a:cubicBezTo>
                <a:cubicBezTo>
                  <a:pt x="1854544" y="255300"/>
                  <a:pt x="1860921" y="263241"/>
                  <a:pt x="1866900" y="271462"/>
                </a:cubicBezTo>
                <a:cubicBezTo>
                  <a:pt x="1878675" y="287652"/>
                  <a:pt x="1887785" y="301142"/>
                  <a:pt x="1895475" y="319087"/>
                </a:cubicBezTo>
                <a:cubicBezTo>
                  <a:pt x="1897452" y="323701"/>
                  <a:pt x="1898650" y="328612"/>
                  <a:pt x="1900237" y="333375"/>
                </a:cubicBezTo>
                <a:cubicBezTo>
                  <a:pt x="1924805" y="259672"/>
                  <a:pt x="1894500" y="356812"/>
                  <a:pt x="1914525" y="266700"/>
                </a:cubicBezTo>
                <a:cubicBezTo>
                  <a:pt x="1918120" y="250521"/>
                  <a:pt x="1925373" y="235288"/>
                  <a:pt x="1928812" y="219075"/>
                </a:cubicBezTo>
                <a:cubicBezTo>
                  <a:pt x="1960996" y="67349"/>
                  <a:pt x="1930893" y="154787"/>
                  <a:pt x="1962150" y="71437"/>
                </a:cubicBezTo>
                <a:cubicBezTo>
                  <a:pt x="2042900" y="323782"/>
                  <a:pt x="1963740" y="64629"/>
                  <a:pt x="2024062" y="295275"/>
                </a:cubicBezTo>
                <a:cubicBezTo>
                  <a:pt x="2041994" y="363839"/>
                  <a:pt x="2066362" y="430765"/>
                  <a:pt x="2081212" y="500062"/>
                </a:cubicBezTo>
                <a:cubicBezTo>
                  <a:pt x="2085975" y="522287"/>
                  <a:pt x="2089136" y="544917"/>
                  <a:pt x="2095500" y="566737"/>
                </a:cubicBezTo>
                <a:cubicBezTo>
                  <a:pt x="2100287" y="583151"/>
                  <a:pt x="2108860" y="598239"/>
                  <a:pt x="2114550" y="614362"/>
                </a:cubicBezTo>
                <a:cubicBezTo>
                  <a:pt x="2118396" y="625260"/>
                  <a:pt x="2120754" y="636630"/>
                  <a:pt x="2124075" y="647700"/>
                </a:cubicBezTo>
                <a:cubicBezTo>
                  <a:pt x="2134324" y="681866"/>
                  <a:pt x="2123163" y="639294"/>
                  <a:pt x="2133600" y="681037"/>
                </a:cubicBezTo>
                <a:cubicBezTo>
                  <a:pt x="2145830" y="179568"/>
                  <a:pt x="2127047" y="730077"/>
                  <a:pt x="2152650" y="352425"/>
                </a:cubicBezTo>
                <a:cubicBezTo>
                  <a:pt x="2155981" y="303300"/>
                  <a:pt x="2155715" y="253996"/>
                  <a:pt x="2157412" y="204787"/>
                </a:cubicBezTo>
                <a:cubicBezTo>
                  <a:pt x="2158890" y="161921"/>
                  <a:pt x="2160587" y="119062"/>
                  <a:pt x="2162175" y="76200"/>
                </a:cubicBezTo>
                <a:cubicBezTo>
                  <a:pt x="2163762" y="87312"/>
                  <a:pt x="2165230" y="98442"/>
                  <a:pt x="2166937" y="109537"/>
                </a:cubicBezTo>
                <a:cubicBezTo>
                  <a:pt x="2168405" y="119081"/>
                  <a:pt x="2170424" y="128540"/>
                  <a:pt x="2171700" y="138112"/>
                </a:cubicBezTo>
                <a:cubicBezTo>
                  <a:pt x="2176495" y="174072"/>
                  <a:pt x="2176920" y="201856"/>
                  <a:pt x="2185987" y="238125"/>
                </a:cubicBezTo>
                <a:cubicBezTo>
                  <a:pt x="2190857" y="257606"/>
                  <a:pt x="2199968" y="275845"/>
                  <a:pt x="2205037" y="295275"/>
                </a:cubicBezTo>
                <a:cubicBezTo>
                  <a:pt x="2241692" y="435787"/>
                  <a:pt x="2188214" y="268620"/>
                  <a:pt x="2228850" y="390525"/>
                </a:cubicBezTo>
                <a:cubicBezTo>
                  <a:pt x="2234887" y="429763"/>
                  <a:pt x="2227988" y="442830"/>
                  <a:pt x="2247900" y="466725"/>
                </a:cubicBezTo>
                <a:cubicBezTo>
                  <a:pt x="2252212" y="471899"/>
                  <a:pt x="2257425" y="476250"/>
                  <a:pt x="2262187" y="481012"/>
                </a:cubicBezTo>
                <a:cubicBezTo>
                  <a:pt x="2270220" y="501096"/>
                  <a:pt x="2272651" y="510838"/>
                  <a:pt x="2286000" y="528637"/>
                </a:cubicBezTo>
                <a:cubicBezTo>
                  <a:pt x="2290041" y="534025"/>
                  <a:pt x="2295852" y="537856"/>
                  <a:pt x="2300287" y="542925"/>
                </a:cubicBezTo>
                <a:cubicBezTo>
                  <a:pt x="2325408" y="571636"/>
                  <a:pt x="2308244" y="563039"/>
                  <a:pt x="2333625" y="571500"/>
                </a:cubicBezTo>
                <a:cubicBezTo>
                  <a:pt x="2339975" y="568325"/>
                  <a:pt x="2347285" y="566595"/>
                  <a:pt x="2352675" y="561975"/>
                </a:cubicBezTo>
                <a:cubicBezTo>
                  <a:pt x="2372291" y="545161"/>
                  <a:pt x="2367828" y="534920"/>
                  <a:pt x="2371725" y="509587"/>
                </a:cubicBezTo>
                <a:cubicBezTo>
                  <a:pt x="2375790" y="483164"/>
                  <a:pt x="2376293" y="481984"/>
                  <a:pt x="2381250" y="457200"/>
                </a:cubicBezTo>
                <a:cubicBezTo>
                  <a:pt x="2382837" y="433387"/>
                  <a:pt x="2383851" y="409530"/>
                  <a:pt x="2386012" y="385762"/>
                </a:cubicBezTo>
                <a:cubicBezTo>
                  <a:pt x="2387028" y="374583"/>
                  <a:pt x="2389291" y="363552"/>
                  <a:pt x="2390775" y="352425"/>
                </a:cubicBezTo>
                <a:cubicBezTo>
                  <a:pt x="2392467" y="339738"/>
                  <a:pt x="2393950" y="327025"/>
                  <a:pt x="2395537" y="314325"/>
                </a:cubicBezTo>
                <a:cubicBezTo>
                  <a:pt x="2406427" y="341550"/>
                  <a:pt x="2406671" y="339810"/>
                  <a:pt x="2414587" y="371475"/>
                </a:cubicBezTo>
                <a:cubicBezTo>
                  <a:pt x="2418137" y="385674"/>
                  <a:pt x="2419484" y="400452"/>
                  <a:pt x="2424112" y="414337"/>
                </a:cubicBezTo>
                <a:cubicBezTo>
                  <a:pt x="2429056" y="429170"/>
                  <a:pt x="2437095" y="442790"/>
                  <a:pt x="2443162" y="457200"/>
                </a:cubicBezTo>
                <a:cubicBezTo>
                  <a:pt x="2449797" y="472958"/>
                  <a:pt x="2456521" y="488702"/>
                  <a:pt x="2462212" y="504825"/>
                </a:cubicBezTo>
                <a:cubicBezTo>
                  <a:pt x="2497837" y="605761"/>
                  <a:pt x="2449875" y="483507"/>
                  <a:pt x="2481262" y="561975"/>
                </a:cubicBezTo>
                <a:cubicBezTo>
                  <a:pt x="2497405" y="537760"/>
                  <a:pt x="2489209" y="554505"/>
                  <a:pt x="2495550" y="514350"/>
                </a:cubicBezTo>
                <a:cubicBezTo>
                  <a:pt x="2500961" y="480082"/>
                  <a:pt x="2510268" y="422767"/>
                  <a:pt x="2519362" y="390525"/>
                </a:cubicBezTo>
                <a:cubicBezTo>
                  <a:pt x="2530674" y="350420"/>
                  <a:pt x="2548092" y="312065"/>
                  <a:pt x="2557462" y="271462"/>
                </a:cubicBezTo>
                <a:cubicBezTo>
                  <a:pt x="2562225" y="250825"/>
                  <a:pt x="2565608" y="229820"/>
                  <a:pt x="2571750" y="209550"/>
                </a:cubicBezTo>
                <a:cubicBezTo>
                  <a:pt x="2581505" y="177357"/>
                  <a:pt x="2596928" y="146934"/>
                  <a:pt x="2605087" y="114300"/>
                </a:cubicBezTo>
                <a:cubicBezTo>
                  <a:pt x="2608262" y="101600"/>
                  <a:pt x="2611614" y="88943"/>
                  <a:pt x="2614612" y="76200"/>
                </a:cubicBezTo>
                <a:cubicBezTo>
                  <a:pt x="2616823" y="66803"/>
                  <a:pt x="2624493" y="29712"/>
                  <a:pt x="2628900" y="14287"/>
                </a:cubicBezTo>
                <a:cubicBezTo>
                  <a:pt x="2630279" y="9460"/>
                  <a:pt x="2632075" y="4762"/>
                  <a:pt x="2633662" y="0"/>
                </a:cubicBezTo>
                <a:cubicBezTo>
                  <a:pt x="2635250" y="50800"/>
                  <a:pt x="2636508" y="101611"/>
                  <a:pt x="2638425" y="152400"/>
                </a:cubicBezTo>
                <a:cubicBezTo>
                  <a:pt x="2639684" y="185751"/>
                  <a:pt x="2642539" y="219043"/>
                  <a:pt x="2643187" y="252412"/>
                </a:cubicBezTo>
                <a:cubicBezTo>
                  <a:pt x="2648395" y="520639"/>
                  <a:pt x="2647950" y="557293"/>
                  <a:pt x="2647950" y="752475"/>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533400" y="3962400"/>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743075" y="397668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557214" y="3084513"/>
            <a:ext cx="2709862" cy="887412"/>
          </a:xfrm>
          <a:custGeom>
            <a:avLst/>
            <a:gdLst>
              <a:gd name="connsiteX0" fmla="*/ 0 w 1343025"/>
              <a:gd name="connsiteY0" fmla="*/ 871537 h 931068"/>
              <a:gd name="connsiteX1" fmla="*/ 328612 w 1343025"/>
              <a:gd name="connsiteY1" fmla="*/ 871537 h 931068"/>
              <a:gd name="connsiteX2" fmla="*/ 571500 w 1343025"/>
              <a:gd name="connsiteY2" fmla="*/ 514350 h 931068"/>
              <a:gd name="connsiteX3" fmla="*/ 657225 w 1343025"/>
              <a:gd name="connsiteY3" fmla="*/ 14287 h 931068"/>
              <a:gd name="connsiteX4" fmla="*/ 728662 w 1343025"/>
              <a:gd name="connsiteY4" fmla="*/ 428625 h 931068"/>
              <a:gd name="connsiteX5" fmla="*/ 842962 w 1343025"/>
              <a:gd name="connsiteY5" fmla="*/ 728662 h 931068"/>
              <a:gd name="connsiteX6" fmla="*/ 1014412 w 1343025"/>
              <a:gd name="connsiteY6" fmla="*/ 871537 h 931068"/>
              <a:gd name="connsiteX7" fmla="*/ 1343025 w 1343025"/>
              <a:gd name="connsiteY7" fmla="*/ 885825 h 931068"/>
              <a:gd name="connsiteX0" fmla="*/ 0 w 1343025"/>
              <a:gd name="connsiteY0" fmla="*/ 859631 h 919162"/>
              <a:gd name="connsiteX1" fmla="*/ 328612 w 1343025"/>
              <a:gd name="connsiteY1" fmla="*/ 859631 h 919162"/>
              <a:gd name="connsiteX2" fmla="*/ 571500 w 1343025"/>
              <a:gd name="connsiteY2" fmla="*/ 502444 h 919162"/>
              <a:gd name="connsiteX3" fmla="*/ 657225 w 1343025"/>
              <a:gd name="connsiteY3" fmla="*/ 2381 h 919162"/>
              <a:gd name="connsiteX4" fmla="*/ 757237 w 1343025"/>
              <a:gd name="connsiteY4" fmla="*/ 488157 h 919162"/>
              <a:gd name="connsiteX5" fmla="*/ 842962 w 1343025"/>
              <a:gd name="connsiteY5" fmla="*/ 716756 h 919162"/>
              <a:gd name="connsiteX6" fmla="*/ 1014412 w 1343025"/>
              <a:gd name="connsiteY6" fmla="*/ 859631 h 919162"/>
              <a:gd name="connsiteX7" fmla="*/ 1343025 w 1343025"/>
              <a:gd name="connsiteY7" fmla="*/ 873919 h 919162"/>
              <a:gd name="connsiteX0" fmla="*/ 0 w 1343025"/>
              <a:gd name="connsiteY0" fmla="*/ 858837 h 918368"/>
              <a:gd name="connsiteX1" fmla="*/ 328612 w 1343025"/>
              <a:gd name="connsiteY1" fmla="*/ 858837 h 918368"/>
              <a:gd name="connsiteX2" fmla="*/ 571500 w 1343025"/>
              <a:gd name="connsiteY2" fmla="*/ 501650 h 918368"/>
              <a:gd name="connsiteX3" fmla="*/ 657225 w 1343025"/>
              <a:gd name="connsiteY3" fmla="*/ 1587 h 918368"/>
              <a:gd name="connsiteX4" fmla="*/ 757237 w 1343025"/>
              <a:gd name="connsiteY4" fmla="*/ 492126 h 918368"/>
              <a:gd name="connsiteX5" fmla="*/ 842962 w 1343025"/>
              <a:gd name="connsiteY5" fmla="*/ 715962 h 918368"/>
              <a:gd name="connsiteX6" fmla="*/ 1014412 w 1343025"/>
              <a:gd name="connsiteY6" fmla="*/ 858837 h 918368"/>
              <a:gd name="connsiteX7" fmla="*/ 1343025 w 1343025"/>
              <a:gd name="connsiteY7" fmla="*/ 873125 h 918368"/>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624012"/>
              <a:gd name="connsiteY0" fmla="*/ 858837 h 888602"/>
              <a:gd name="connsiteX1" fmla="*/ 490537 w 1624012"/>
              <a:gd name="connsiteY1" fmla="*/ 696912 h 888602"/>
              <a:gd name="connsiteX2" fmla="*/ 571500 w 1624012"/>
              <a:gd name="connsiteY2" fmla="*/ 501650 h 888602"/>
              <a:gd name="connsiteX3" fmla="*/ 657225 w 1624012"/>
              <a:gd name="connsiteY3" fmla="*/ 1587 h 888602"/>
              <a:gd name="connsiteX4" fmla="*/ 757237 w 1624012"/>
              <a:gd name="connsiteY4" fmla="*/ 492126 h 888602"/>
              <a:gd name="connsiteX5" fmla="*/ 842962 w 1624012"/>
              <a:gd name="connsiteY5" fmla="*/ 715962 h 888602"/>
              <a:gd name="connsiteX6" fmla="*/ 1014412 w 1624012"/>
              <a:gd name="connsiteY6" fmla="*/ 858837 h 888602"/>
              <a:gd name="connsiteX7" fmla="*/ 1624012 w 1624012"/>
              <a:gd name="connsiteY7" fmla="*/ 877887 h 888602"/>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243011 w 1624012"/>
              <a:gd name="connsiteY6" fmla="*/ 877887 h 904875"/>
              <a:gd name="connsiteX7" fmla="*/ 1624012 w 1624012"/>
              <a:gd name="connsiteY7" fmla="*/ 877887 h 904875"/>
              <a:gd name="connsiteX0" fmla="*/ 0 w 1624012"/>
              <a:gd name="connsiteY0" fmla="*/ 858837 h 904875"/>
              <a:gd name="connsiteX1" fmla="*/ 161924 w 1624012"/>
              <a:gd name="connsiteY1" fmla="*/ 858837 h 904875"/>
              <a:gd name="connsiteX2" fmla="*/ 490537 w 1624012"/>
              <a:gd name="connsiteY2" fmla="*/ 696912 h 904875"/>
              <a:gd name="connsiteX3" fmla="*/ 571500 w 1624012"/>
              <a:gd name="connsiteY3" fmla="*/ 501650 h 904875"/>
              <a:gd name="connsiteX4" fmla="*/ 657225 w 1624012"/>
              <a:gd name="connsiteY4" fmla="*/ 1587 h 904875"/>
              <a:gd name="connsiteX5" fmla="*/ 757237 w 1624012"/>
              <a:gd name="connsiteY5" fmla="*/ 492126 h 904875"/>
              <a:gd name="connsiteX6" fmla="*/ 842962 w 1624012"/>
              <a:gd name="connsiteY6" fmla="*/ 715962 h 904875"/>
              <a:gd name="connsiteX7" fmla="*/ 1243011 w 1624012"/>
              <a:gd name="connsiteY7" fmla="*/ 877887 h 904875"/>
              <a:gd name="connsiteX8" fmla="*/ 1624012 w 1624012"/>
              <a:gd name="connsiteY8"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661987 w 2338388"/>
              <a:gd name="connsiteY0" fmla="*/ 80168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0 w 2338388"/>
              <a:gd name="connsiteY0" fmla="*/ 863600 h 904875"/>
              <a:gd name="connsiteX1" fmla="*/ 876300 w 2338388"/>
              <a:gd name="connsiteY1" fmla="*/ 858837 h 904875"/>
              <a:gd name="connsiteX2" fmla="*/ 1204913 w 2338388"/>
              <a:gd name="connsiteY2" fmla="*/ 696912 h 904875"/>
              <a:gd name="connsiteX3" fmla="*/ 1285876 w 2338388"/>
              <a:gd name="connsiteY3" fmla="*/ 501650 h 904875"/>
              <a:gd name="connsiteX4" fmla="*/ 1371601 w 2338388"/>
              <a:gd name="connsiteY4" fmla="*/ 1587 h 904875"/>
              <a:gd name="connsiteX5" fmla="*/ 1471613 w 2338388"/>
              <a:gd name="connsiteY5" fmla="*/ 492126 h 904875"/>
              <a:gd name="connsiteX6" fmla="*/ 1557338 w 2338388"/>
              <a:gd name="connsiteY6" fmla="*/ 715962 h 904875"/>
              <a:gd name="connsiteX7" fmla="*/ 1957387 w 2338388"/>
              <a:gd name="connsiteY7" fmla="*/ 877887 h 904875"/>
              <a:gd name="connsiteX8" fmla="*/ 2338388 w 2338388"/>
              <a:gd name="connsiteY8" fmla="*/ 877887 h 904875"/>
              <a:gd name="connsiteX0" fmla="*/ 0 w 2871787"/>
              <a:gd name="connsiteY0" fmla="*/ 863600 h 904875"/>
              <a:gd name="connsiteX1" fmla="*/ 876300 w 2871787"/>
              <a:gd name="connsiteY1" fmla="*/ 858837 h 904875"/>
              <a:gd name="connsiteX2" fmla="*/ 1204913 w 2871787"/>
              <a:gd name="connsiteY2" fmla="*/ 696912 h 904875"/>
              <a:gd name="connsiteX3" fmla="*/ 1285876 w 2871787"/>
              <a:gd name="connsiteY3" fmla="*/ 501650 h 904875"/>
              <a:gd name="connsiteX4" fmla="*/ 1371601 w 2871787"/>
              <a:gd name="connsiteY4" fmla="*/ 1587 h 904875"/>
              <a:gd name="connsiteX5" fmla="*/ 1471613 w 2871787"/>
              <a:gd name="connsiteY5" fmla="*/ 492126 h 904875"/>
              <a:gd name="connsiteX6" fmla="*/ 1557338 w 2871787"/>
              <a:gd name="connsiteY6" fmla="*/ 715962 h 904875"/>
              <a:gd name="connsiteX7" fmla="*/ 1957387 w 2871787"/>
              <a:gd name="connsiteY7" fmla="*/ 877887 h 904875"/>
              <a:gd name="connsiteX8" fmla="*/ 2871787 w 2871787"/>
              <a:gd name="connsiteY8" fmla="*/ 877887 h 904875"/>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787" h="886618">
                <a:moveTo>
                  <a:pt x="0" y="863600"/>
                </a:moveTo>
                <a:cubicBezTo>
                  <a:pt x="26987" y="863600"/>
                  <a:pt x="675481" y="886618"/>
                  <a:pt x="876300" y="858837"/>
                </a:cubicBezTo>
                <a:cubicBezTo>
                  <a:pt x="1077119" y="831056"/>
                  <a:pt x="1136650" y="756443"/>
                  <a:pt x="1204913" y="696912"/>
                </a:cubicBezTo>
                <a:cubicBezTo>
                  <a:pt x="1252538" y="608806"/>
                  <a:pt x="1258095" y="617538"/>
                  <a:pt x="1285876" y="501650"/>
                </a:cubicBezTo>
                <a:cubicBezTo>
                  <a:pt x="1313657" y="385763"/>
                  <a:pt x="1340645" y="3174"/>
                  <a:pt x="1371601" y="1587"/>
                </a:cubicBezTo>
                <a:cubicBezTo>
                  <a:pt x="1402557" y="0"/>
                  <a:pt x="1440657" y="373064"/>
                  <a:pt x="1471613" y="492126"/>
                </a:cubicBezTo>
                <a:cubicBezTo>
                  <a:pt x="1502569" y="611188"/>
                  <a:pt x="1491518" y="655637"/>
                  <a:pt x="1557338" y="715962"/>
                </a:cubicBezTo>
                <a:cubicBezTo>
                  <a:pt x="1592877" y="781046"/>
                  <a:pt x="1793875" y="827088"/>
                  <a:pt x="1957387" y="854075"/>
                </a:cubicBezTo>
                <a:cubicBezTo>
                  <a:pt x="2087562" y="881063"/>
                  <a:pt x="2749152" y="883840"/>
                  <a:pt x="2871787" y="877887"/>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2057400"/>
            <a:ext cx="614271" cy="369332"/>
          </a:xfrm>
          <a:prstGeom prst="rect">
            <a:avLst/>
          </a:prstGeom>
          <a:noFill/>
        </p:spPr>
        <p:txBody>
          <a:bodyPr wrap="none" rtlCol="0">
            <a:spAutoFit/>
          </a:bodyPr>
          <a:lstStyle/>
          <a:p>
            <a:r>
              <a:rPr lang="en-US" dirty="0" smtClean="0">
                <a:latin typeface="Times New Roman" pitchFamily="18" charset="0"/>
                <a:cs typeface="Times New Roman" pitchFamily="18" charset="0"/>
              </a:rPr>
              <a:t>time</a:t>
            </a:r>
            <a:endParaRPr lang="en-US" dirty="0">
              <a:latin typeface="Times New Roman" pitchFamily="18" charset="0"/>
              <a:cs typeface="Times New Roman" pitchFamily="18" charset="0"/>
            </a:endParaRPr>
          </a:p>
        </p:txBody>
      </p:sp>
      <p:sp>
        <p:nvSpPr>
          <p:cNvPr id="18" name="TextBox 17"/>
          <p:cNvSpPr txBox="1"/>
          <p:nvPr/>
        </p:nvSpPr>
        <p:spPr>
          <a:xfrm>
            <a:off x="3581400" y="3733800"/>
            <a:ext cx="466794" cy="369332"/>
          </a:xfrm>
          <a:prstGeom prst="rect">
            <a:avLst/>
          </a:prstGeom>
          <a:noFill/>
        </p:spPr>
        <p:txBody>
          <a:bodyPr wrap="none" rtlCol="0">
            <a:spAutoFit/>
          </a:bodyPr>
          <a:lstStyle/>
          <a:p>
            <a:r>
              <a:rPr lang="en-US" dirty="0" smtClean="0">
                <a:latin typeface="Times New Roman" pitchFamily="18" charset="0"/>
                <a:cs typeface="Times New Roman" pitchFamily="18" charset="0"/>
              </a:rPr>
              <a:t>lag</a:t>
            </a:r>
            <a:endParaRPr lang="en-US" dirty="0">
              <a:latin typeface="Times New Roman" pitchFamily="18" charset="0"/>
              <a:cs typeface="Times New Roman" pitchFamily="18" charset="0"/>
            </a:endParaRPr>
          </a:p>
        </p:txBody>
      </p:sp>
      <p:sp>
        <p:nvSpPr>
          <p:cNvPr id="19" name="TextBox 18"/>
          <p:cNvSpPr txBox="1"/>
          <p:nvPr/>
        </p:nvSpPr>
        <p:spPr>
          <a:xfrm>
            <a:off x="1709694" y="4114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0" name="Straight Connector 19"/>
          <p:cNvCxnSpPr/>
          <p:nvPr/>
        </p:nvCxnSpPr>
        <p:spPr>
          <a:xfrm>
            <a:off x="685800" y="5955268"/>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6019800"/>
            <a:ext cx="1371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frequency</a:t>
            </a:r>
            <a:endParaRPr lang="en-US" dirty="0">
              <a:latin typeface="Times New Roman" pitchFamily="18" charset="0"/>
              <a:cs typeface="Times New Roman" pitchFamily="18" charset="0"/>
            </a:endParaRPr>
          </a:p>
        </p:txBody>
      </p:sp>
      <p:sp>
        <p:nvSpPr>
          <p:cNvPr id="24" name="TextBox 23"/>
          <p:cNvSpPr txBox="1"/>
          <p:nvPr/>
        </p:nvSpPr>
        <p:spPr>
          <a:xfrm>
            <a:off x="609600" y="6019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5" name="Straight Connector 24"/>
          <p:cNvCxnSpPr/>
          <p:nvPr/>
        </p:nvCxnSpPr>
        <p:spPr>
          <a:xfrm rot="5400000" flipH="1" flipV="1">
            <a:off x="156091" y="5406509"/>
            <a:ext cx="1078468"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709613" y="5117307"/>
            <a:ext cx="2771775" cy="812006"/>
          </a:xfrm>
          <a:custGeom>
            <a:avLst/>
            <a:gdLst>
              <a:gd name="connsiteX0" fmla="*/ 0 w 2771775"/>
              <a:gd name="connsiteY0" fmla="*/ 26193 h 812006"/>
              <a:gd name="connsiteX1" fmla="*/ 1114425 w 2771775"/>
              <a:gd name="connsiteY1" fmla="*/ 40481 h 812006"/>
              <a:gd name="connsiteX2" fmla="*/ 1771650 w 2771775"/>
              <a:gd name="connsiteY2" fmla="*/ 269081 h 812006"/>
              <a:gd name="connsiteX3" fmla="*/ 2386012 w 2771775"/>
              <a:gd name="connsiteY3" fmla="*/ 683418 h 812006"/>
              <a:gd name="connsiteX4" fmla="*/ 2771775 w 2771775"/>
              <a:gd name="connsiteY4" fmla="*/ 812006 h 81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775" h="812006">
                <a:moveTo>
                  <a:pt x="0" y="26193"/>
                </a:moveTo>
                <a:cubicBezTo>
                  <a:pt x="409575" y="13096"/>
                  <a:pt x="819150" y="0"/>
                  <a:pt x="1114425" y="40481"/>
                </a:cubicBezTo>
                <a:cubicBezTo>
                  <a:pt x="1409700" y="80962"/>
                  <a:pt x="1559719" y="161925"/>
                  <a:pt x="1771650" y="269081"/>
                </a:cubicBezTo>
                <a:cubicBezTo>
                  <a:pt x="1983581" y="376237"/>
                  <a:pt x="2219325" y="592931"/>
                  <a:pt x="2386012" y="683418"/>
                </a:cubicBezTo>
                <a:cubicBezTo>
                  <a:pt x="2552699" y="773905"/>
                  <a:pt x="2662237" y="792955"/>
                  <a:pt x="2771775" y="81200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p:cNvSpPr txBox="1">
            <a:spLocks/>
          </p:cNvSpPr>
          <p:nvPr/>
        </p:nvSpPr>
        <p:spPr>
          <a:xfrm>
            <a:off x="4953000" y="1600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rapidly fluctuating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time series</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2" name="Title 1"/>
          <p:cNvSpPr txBox="1">
            <a:spLocks/>
          </p:cNvSpPr>
          <p:nvPr/>
        </p:nvSpPr>
        <p:spPr>
          <a:xfrm>
            <a:off x="5029200" y="3352800"/>
            <a:ext cx="29718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narrow autocorrelation function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3" name="Title 1"/>
          <p:cNvSpPr txBox="1">
            <a:spLocks/>
          </p:cNvSpPr>
          <p:nvPr/>
        </p:nvSpPr>
        <p:spPr>
          <a:xfrm>
            <a:off x="5181600" y="5029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Times New Roman" pitchFamily="18" charset="0"/>
                <a:ea typeface="+mj-ea"/>
                <a:cs typeface="Times New Roman" pitchFamily="18" charset="0"/>
              </a:rPr>
              <a:t>wide spectrum</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642936" y="2476504"/>
            <a:ext cx="3581400" cy="3418820"/>
            <a:chOff x="4048217" y="1552575"/>
            <a:chExt cx="3657508" cy="3275706"/>
          </a:xfrm>
        </p:grpSpPr>
        <p:pic>
          <p:nvPicPr>
            <p:cNvPr id="26" name="Picture 2"/>
            <p:cNvPicPr>
              <a:picLocks noChangeAspect="1" noChangeArrowheads="1"/>
            </p:cNvPicPr>
            <p:nvPr/>
          </p:nvPicPr>
          <p:blipFill>
            <a:blip r:embed="rId3" cstate="print"/>
            <a:srcRect l="8135" t="5797" r="6987" b="7684"/>
            <a:stretch>
              <a:fillRect/>
            </a:stretch>
          </p:blipFill>
          <p:spPr bwMode="auto">
            <a:xfrm>
              <a:off x="4581525" y="1552575"/>
              <a:ext cx="3124200" cy="2844473"/>
            </a:xfrm>
            <a:prstGeom prst="rect">
              <a:avLst/>
            </a:prstGeom>
            <a:noFill/>
            <a:ln w="9525">
              <a:noFill/>
              <a:miter lim="800000"/>
              <a:headEnd/>
              <a:tailEnd/>
            </a:ln>
            <a:effectLst/>
          </p:spPr>
        </p:pic>
        <p:sp>
          <p:nvSpPr>
            <p:cNvPr id="27" name="TextBox 26"/>
            <p:cNvSpPr txBox="1"/>
            <p:nvPr/>
          </p:nvSpPr>
          <p:spPr>
            <a:xfrm>
              <a:off x="5682423" y="4326963"/>
              <a:ext cx="1011651" cy="501318"/>
            </a:xfrm>
            <a:prstGeom prst="rect">
              <a:avLst/>
            </a:prstGeom>
            <a:noFill/>
          </p:spPr>
          <p:txBody>
            <a:bodyPr wrap="square" rtlCol="0">
              <a:spAutoFit/>
            </a:bodyPr>
            <a:lstStyle/>
            <a:p>
              <a:r>
                <a:rPr lang="en-US" sz="2800" dirty="0" smtClean="0">
                  <a:latin typeface="Times New Roman" pitchFamily="18" charset="0"/>
                  <a:cs typeface="Times New Roman" pitchFamily="18" charset="0"/>
                </a:rPr>
                <a:t>TiO</a:t>
              </a:r>
              <a:r>
                <a:rPr lang="en-US" sz="2800" baseline="-25000" dirty="0" smtClean="0">
                  <a:latin typeface="Times New Roman" pitchFamily="18" charset="0"/>
                  <a:cs typeface="Times New Roman" pitchFamily="18" charset="0"/>
                </a:rPr>
                <a:t>2</a:t>
              </a:r>
              <a:endParaRPr lang="en-US" sz="2800" baseline="-25000" dirty="0">
                <a:latin typeface="Times New Roman" pitchFamily="18" charset="0"/>
                <a:cs typeface="Times New Roman" pitchFamily="18" charset="0"/>
              </a:endParaRPr>
            </a:p>
          </p:txBody>
        </p:sp>
        <p:sp>
          <p:nvSpPr>
            <p:cNvPr id="28" name="TextBox 27"/>
            <p:cNvSpPr txBox="1"/>
            <p:nvPr/>
          </p:nvSpPr>
          <p:spPr>
            <a:xfrm rot="16200000">
              <a:off x="3763969" y="2566925"/>
              <a:ext cx="1102835" cy="534339"/>
            </a:xfrm>
            <a:prstGeom prst="rect">
              <a:avLst/>
            </a:prstGeom>
            <a:noFill/>
          </p:spPr>
          <p:txBody>
            <a:bodyPr wrap="square" rtlCol="0">
              <a:spAutoFit/>
            </a:bodyPr>
            <a:lstStyle/>
            <a:p>
              <a:r>
                <a:rPr lang="en-US" sz="2800" dirty="0" smtClean="0">
                  <a:latin typeface="Times New Roman" pitchFamily="18" charset="0"/>
                  <a:cs typeface="Times New Roman" pitchFamily="18" charset="0"/>
                </a:rPr>
                <a:t>Na</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O</a:t>
              </a:r>
              <a:endParaRPr lang="en-US" sz="2800" baseline="-25000" dirty="0">
                <a:latin typeface="Times New Roman" pitchFamily="18" charset="0"/>
                <a:cs typeface="Times New Roman" pitchFamily="18" charset="0"/>
              </a:endParaRPr>
            </a:p>
          </p:txBody>
        </p:sp>
      </p:grpSp>
      <p:grpSp>
        <p:nvGrpSpPr>
          <p:cNvPr id="35" name="Group 34"/>
          <p:cNvGrpSpPr/>
          <p:nvPr/>
        </p:nvGrpSpPr>
        <p:grpSpPr>
          <a:xfrm>
            <a:off x="4591048" y="2201405"/>
            <a:ext cx="3810000" cy="3571220"/>
            <a:chOff x="4591048" y="2201405"/>
            <a:chExt cx="3810000" cy="3571220"/>
          </a:xfrm>
        </p:grpSpPr>
        <p:pic>
          <p:nvPicPr>
            <p:cNvPr id="30" name="Picture 2"/>
            <p:cNvPicPr>
              <a:picLocks noChangeAspect="1" noChangeArrowheads="1"/>
            </p:cNvPicPr>
            <p:nvPr/>
          </p:nvPicPr>
          <p:blipFill>
            <a:blip r:embed="rId4" cstate="print"/>
            <a:srcRect l="45291" t="17982" r="35720" b="36214"/>
            <a:stretch>
              <a:fillRect/>
            </a:stretch>
          </p:blipFill>
          <p:spPr bwMode="auto">
            <a:xfrm>
              <a:off x="5257800" y="2514600"/>
              <a:ext cx="2914648" cy="2717453"/>
            </a:xfrm>
            <a:prstGeom prst="rect">
              <a:avLst/>
            </a:prstGeom>
            <a:noFill/>
            <a:ln w="9525">
              <a:noFill/>
              <a:miter lim="800000"/>
              <a:headEnd/>
              <a:tailEnd/>
            </a:ln>
          </p:spPr>
        </p:pic>
        <p:sp>
          <p:nvSpPr>
            <p:cNvPr id="31" name="TextBox 30"/>
            <p:cNvSpPr txBox="1"/>
            <p:nvPr/>
          </p:nvSpPr>
          <p:spPr>
            <a:xfrm>
              <a:off x="4591048" y="3420605"/>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32" name="Straight Arrow Connector 31"/>
            <p:cNvCxnSpPr/>
            <p:nvPr/>
          </p:nvCxnSpPr>
          <p:spPr>
            <a:xfrm rot="5400000" flipH="1" flipV="1">
              <a:off x="3733733" y="3714020"/>
              <a:ext cx="3055730" cy="30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276848" y="5249405"/>
              <a:ext cx="3124200" cy="83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3648" y="5249405"/>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grpSp>
      <p:sp>
        <p:nvSpPr>
          <p:cNvPr id="36" name="TextBox 35"/>
          <p:cNvSpPr txBox="1"/>
          <p:nvPr/>
        </p:nvSpPr>
        <p:spPr>
          <a:xfrm>
            <a:off x="1676400" y="990600"/>
            <a:ext cx="1981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scatter plot</a:t>
            </a:r>
            <a:endParaRPr lang="en-US" sz="3200" dirty="0">
              <a:latin typeface="Times New Roman" pitchFamily="18" charset="0"/>
              <a:cs typeface="Times New Roman" pitchFamily="18" charset="0"/>
            </a:endParaRPr>
          </a:p>
        </p:txBody>
      </p:sp>
      <p:sp>
        <p:nvSpPr>
          <p:cNvPr id="37" name="TextBox 36"/>
          <p:cNvSpPr txBox="1"/>
          <p:nvPr/>
        </p:nvSpPr>
        <p:spPr>
          <a:xfrm>
            <a:off x="5410200" y="685800"/>
            <a:ext cx="2667000" cy="107721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idealization as a </a:t>
            </a:r>
            <a:r>
              <a:rPr lang="en-US" sz="3200" dirty="0" err="1" smtClean="0">
                <a:latin typeface="Times New Roman" pitchFamily="18" charset="0"/>
                <a:cs typeface="Times New Roman" pitchFamily="18" charset="0"/>
              </a:rPr>
              <a:t>p.d.f</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cxnSp>
        <p:nvCxnSpPr>
          <p:cNvPr id="5" name="Straight Connector 4"/>
          <p:cNvCxnSpPr/>
          <p:nvPr/>
        </p:nvCxnSpPr>
        <p:spPr>
          <a:xfrm>
            <a:off x="533400" y="2276475"/>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 y="3962400"/>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1743075" y="397668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85776" y="3015458"/>
            <a:ext cx="2776537" cy="846930"/>
          </a:xfrm>
          <a:custGeom>
            <a:avLst/>
            <a:gdLst>
              <a:gd name="connsiteX0" fmla="*/ 0 w 1343025"/>
              <a:gd name="connsiteY0" fmla="*/ 871537 h 931068"/>
              <a:gd name="connsiteX1" fmla="*/ 328612 w 1343025"/>
              <a:gd name="connsiteY1" fmla="*/ 871537 h 931068"/>
              <a:gd name="connsiteX2" fmla="*/ 571500 w 1343025"/>
              <a:gd name="connsiteY2" fmla="*/ 514350 h 931068"/>
              <a:gd name="connsiteX3" fmla="*/ 657225 w 1343025"/>
              <a:gd name="connsiteY3" fmla="*/ 14287 h 931068"/>
              <a:gd name="connsiteX4" fmla="*/ 728662 w 1343025"/>
              <a:gd name="connsiteY4" fmla="*/ 428625 h 931068"/>
              <a:gd name="connsiteX5" fmla="*/ 842962 w 1343025"/>
              <a:gd name="connsiteY5" fmla="*/ 728662 h 931068"/>
              <a:gd name="connsiteX6" fmla="*/ 1014412 w 1343025"/>
              <a:gd name="connsiteY6" fmla="*/ 871537 h 931068"/>
              <a:gd name="connsiteX7" fmla="*/ 1343025 w 1343025"/>
              <a:gd name="connsiteY7" fmla="*/ 885825 h 931068"/>
              <a:gd name="connsiteX0" fmla="*/ 0 w 1343025"/>
              <a:gd name="connsiteY0" fmla="*/ 859631 h 919162"/>
              <a:gd name="connsiteX1" fmla="*/ 328612 w 1343025"/>
              <a:gd name="connsiteY1" fmla="*/ 859631 h 919162"/>
              <a:gd name="connsiteX2" fmla="*/ 571500 w 1343025"/>
              <a:gd name="connsiteY2" fmla="*/ 502444 h 919162"/>
              <a:gd name="connsiteX3" fmla="*/ 657225 w 1343025"/>
              <a:gd name="connsiteY3" fmla="*/ 2381 h 919162"/>
              <a:gd name="connsiteX4" fmla="*/ 757237 w 1343025"/>
              <a:gd name="connsiteY4" fmla="*/ 488157 h 919162"/>
              <a:gd name="connsiteX5" fmla="*/ 842962 w 1343025"/>
              <a:gd name="connsiteY5" fmla="*/ 716756 h 919162"/>
              <a:gd name="connsiteX6" fmla="*/ 1014412 w 1343025"/>
              <a:gd name="connsiteY6" fmla="*/ 859631 h 919162"/>
              <a:gd name="connsiteX7" fmla="*/ 1343025 w 1343025"/>
              <a:gd name="connsiteY7" fmla="*/ 873919 h 919162"/>
              <a:gd name="connsiteX0" fmla="*/ 0 w 1343025"/>
              <a:gd name="connsiteY0" fmla="*/ 858837 h 918368"/>
              <a:gd name="connsiteX1" fmla="*/ 328612 w 1343025"/>
              <a:gd name="connsiteY1" fmla="*/ 858837 h 918368"/>
              <a:gd name="connsiteX2" fmla="*/ 571500 w 1343025"/>
              <a:gd name="connsiteY2" fmla="*/ 501650 h 918368"/>
              <a:gd name="connsiteX3" fmla="*/ 657225 w 1343025"/>
              <a:gd name="connsiteY3" fmla="*/ 1587 h 918368"/>
              <a:gd name="connsiteX4" fmla="*/ 757237 w 1343025"/>
              <a:gd name="connsiteY4" fmla="*/ 492126 h 918368"/>
              <a:gd name="connsiteX5" fmla="*/ 842962 w 1343025"/>
              <a:gd name="connsiteY5" fmla="*/ 715962 h 918368"/>
              <a:gd name="connsiteX6" fmla="*/ 1014412 w 1343025"/>
              <a:gd name="connsiteY6" fmla="*/ 858837 h 918368"/>
              <a:gd name="connsiteX7" fmla="*/ 1343025 w 1343025"/>
              <a:gd name="connsiteY7" fmla="*/ 873125 h 918368"/>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343025"/>
              <a:gd name="connsiteY0" fmla="*/ 858837 h 888602"/>
              <a:gd name="connsiteX1" fmla="*/ 490537 w 1343025"/>
              <a:gd name="connsiteY1" fmla="*/ 696912 h 888602"/>
              <a:gd name="connsiteX2" fmla="*/ 571500 w 1343025"/>
              <a:gd name="connsiteY2" fmla="*/ 501650 h 888602"/>
              <a:gd name="connsiteX3" fmla="*/ 657225 w 1343025"/>
              <a:gd name="connsiteY3" fmla="*/ 1587 h 888602"/>
              <a:gd name="connsiteX4" fmla="*/ 757237 w 1343025"/>
              <a:gd name="connsiteY4" fmla="*/ 492126 h 888602"/>
              <a:gd name="connsiteX5" fmla="*/ 842962 w 1343025"/>
              <a:gd name="connsiteY5" fmla="*/ 715962 h 888602"/>
              <a:gd name="connsiteX6" fmla="*/ 1014412 w 1343025"/>
              <a:gd name="connsiteY6" fmla="*/ 858837 h 888602"/>
              <a:gd name="connsiteX7" fmla="*/ 1343025 w 1343025"/>
              <a:gd name="connsiteY7" fmla="*/ 873125 h 888602"/>
              <a:gd name="connsiteX0" fmla="*/ 0 w 1624012"/>
              <a:gd name="connsiteY0" fmla="*/ 858837 h 888602"/>
              <a:gd name="connsiteX1" fmla="*/ 490537 w 1624012"/>
              <a:gd name="connsiteY1" fmla="*/ 696912 h 888602"/>
              <a:gd name="connsiteX2" fmla="*/ 571500 w 1624012"/>
              <a:gd name="connsiteY2" fmla="*/ 501650 h 888602"/>
              <a:gd name="connsiteX3" fmla="*/ 657225 w 1624012"/>
              <a:gd name="connsiteY3" fmla="*/ 1587 h 888602"/>
              <a:gd name="connsiteX4" fmla="*/ 757237 w 1624012"/>
              <a:gd name="connsiteY4" fmla="*/ 492126 h 888602"/>
              <a:gd name="connsiteX5" fmla="*/ 842962 w 1624012"/>
              <a:gd name="connsiteY5" fmla="*/ 715962 h 888602"/>
              <a:gd name="connsiteX6" fmla="*/ 1014412 w 1624012"/>
              <a:gd name="connsiteY6" fmla="*/ 858837 h 888602"/>
              <a:gd name="connsiteX7" fmla="*/ 1624012 w 1624012"/>
              <a:gd name="connsiteY7" fmla="*/ 877887 h 888602"/>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166811 w 1624012"/>
              <a:gd name="connsiteY6" fmla="*/ 877887 h 904875"/>
              <a:gd name="connsiteX7" fmla="*/ 1624012 w 1624012"/>
              <a:gd name="connsiteY7" fmla="*/ 877887 h 904875"/>
              <a:gd name="connsiteX0" fmla="*/ 0 w 1624012"/>
              <a:gd name="connsiteY0" fmla="*/ 858837 h 904875"/>
              <a:gd name="connsiteX1" fmla="*/ 490537 w 1624012"/>
              <a:gd name="connsiteY1" fmla="*/ 696912 h 904875"/>
              <a:gd name="connsiteX2" fmla="*/ 571500 w 1624012"/>
              <a:gd name="connsiteY2" fmla="*/ 501650 h 904875"/>
              <a:gd name="connsiteX3" fmla="*/ 657225 w 1624012"/>
              <a:gd name="connsiteY3" fmla="*/ 1587 h 904875"/>
              <a:gd name="connsiteX4" fmla="*/ 757237 w 1624012"/>
              <a:gd name="connsiteY4" fmla="*/ 492126 h 904875"/>
              <a:gd name="connsiteX5" fmla="*/ 842962 w 1624012"/>
              <a:gd name="connsiteY5" fmla="*/ 715962 h 904875"/>
              <a:gd name="connsiteX6" fmla="*/ 1243011 w 1624012"/>
              <a:gd name="connsiteY6" fmla="*/ 877887 h 904875"/>
              <a:gd name="connsiteX7" fmla="*/ 1624012 w 1624012"/>
              <a:gd name="connsiteY7" fmla="*/ 877887 h 904875"/>
              <a:gd name="connsiteX0" fmla="*/ 0 w 1624012"/>
              <a:gd name="connsiteY0" fmla="*/ 858837 h 904875"/>
              <a:gd name="connsiteX1" fmla="*/ 161924 w 1624012"/>
              <a:gd name="connsiteY1" fmla="*/ 858837 h 904875"/>
              <a:gd name="connsiteX2" fmla="*/ 490537 w 1624012"/>
              <a:gd name="connsiteY2" fmla="*/ 696912 h 904875"/>
              <a:gd name="connsiteX3" fmla="*/ 571500 w 1624012"/>
              <a:gd name="connsiteY3" fmla="*/ 501650 h 904875"/>
              <a:gd name="connsiteX4" fmla="*/ 657225 w 1624012"/>
              <a:gd name="connsiteY4" fmla="*/ 1587 h 904875"/>
              <a:gd name="connsiteX5" fmla="*/ 757237 w 1624012"/>
              <a:gd name="connsiteY5" fmla="*/ 492126 h 904875"/>
              <a:gd name="connsiteX6" fmla="*/ 842962 w 1624012"/>
              <a:gd name="connsiteY6" fmla="*/ 715962 h 904875"/>
              <a:gd name="connsiteX7" fmla="*/ 1243011 w 1624012"/>
              <a:gd name="connsiteY7" fmla="*/ 877887 h 904875"/>
              <a:gd name="connsiteX8" fmla="*/ 1624012 w 1624012"/>
              <a:gd name="connsiteY8"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714376 w 2338388"/>
              <a:gd name="connsiteY0" fmla="*/ 85883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661987 w 2338388"/>
              <a:gd name="connsiteY0" fmla="*/ 801687 h 904875"/>
              <a:gd name="connsiteX1" fmla="*/ 0 w 2338388"/>
              <a:gd name="connsiteY1" fmla="*/ 863600 h 904875"/>
              <a:gd name="connsiteX2" fmla="*/ 876300 w 2338388"/>
              <a:gd name="connsiteY2" fmla="*/ 858837 h 904875"/>
              <a:gd name="connsiteX3" fmla="*/ 1204913 w 2338388"/>
              <a:gd name="connsiteY3" fmla="*/ 696912 h 904875"/>
              <a:gd name="connsiteX4" fmla="*/ 1285876 w 2338388"/>
              <a:gd name="connsiteY4" fmla="*/ 501650 h 904875"/>
              <a:gd name="connsiteX5" fmla="*/ 1371601 w 2338388"/>
              <a:gd name="connsiteY5" fmla="*/ 1587 h 904875"/>
              <a:gd name="connsiteX6" fmla="*/ 1471613 w 2338388"/>
              <a:gd name="connsiteY6" fmla="*/ 492126 h 904875"/>
              <a:gd name="connsiteX7" fmla="*/ 1557338 w 2338388"/>
              <a:gd name="connsiteY7" fmla="*/ 715962 h 904875"/>
              <a:gd name="connsiteX8" fmla="*/ 1957387 w 2338388"/>
              <a:gd name="connsiteY8" fmla="*/ 877887 h 904875"/>
              <a:gd name="connsiteX9" fmla="*/ 2338388 w 2338388"/>
              <a:gd name="connsiteY9" fmla="*/ 877887 h 904875"/>
              <a:gd name="connsiteX0" fmla="*/ 0 w 2338388"/>
              <a:gd name="connsiteY0" fmla="*/ 863600 h 904875"/>
              <a:gd name="connsiteX1" fmla="*/ 876300 w 2338388"/>
              <a:gd name="connsiteY1" fmla="*/ 858837 h 904875"/>
              <a:gd name="connsiteX2" fmla="*/ 1204913 w 2338388"/>
              <a:gd name="connsiteY2" fmla="*/ 696912 h 904875"/>
              <a:gd name="connsiteX3" fmla="*/ 1285876 w 2338388"/>
              <a:gd name="connsiteY3" fmla="*/ 501650 h 904875"/>
              <a:gd name="connsiteX4" fmla="*/ 1371601 w 2338388"/>
              <a:gd name="connsiteY4" fmla="*/ 1587 h 904875"/>
              <a:gd name="connsiteX5" fmla="*/ 1471613 w 2338388"/>
              <a:gd name="connsiteY5" fmla="*/ 492126 h 904875"/>
              <a:gd name="connsiteX6" fmla="*/ 1557338 w 2338388"/>
              <a:gd name="connsiteY6" fmla="*/ 715962 h 904875"/>
              <a:gd name="connsiteX7" fmla="*/ 1957387 w 2338388"/>
              <a:gd name="connsiteY7" fmla="*/ 877887 h 904875"/>
              <a:gd name="connsiteX8" fmla="*/ 2338388 w 2338388"/>
              <a:gd name="connsiteY8" fmla="*/ 877887 h 904875"/>
              <a:gd name="connsiteX0" fmla="*/ 0 w 2871787"/>
              <a:gd name="connsiteY0" fmla="*/ 863600 h 904875"/>
              <a:gd name="connsiteX1" fmla="*/ 876300 w 2871787"/>
              <a:gd name="connsiteY1" fmla="*/ 858837 h 904875"/>
              <a:gd name="connsiteX2" fmla="*/ 1204913 w 2871787"/>
              <a:gd name="connsiteY2" fmla="*/ 696912 h 904875"/>
              <a:gd name="connsiteX3" fmla="*/ 1285876 w 2871787"/>
              <a:gd name="connsiteY3" fmla="*/ 501650 h 904875"/>
              <a:gd name="connsiteX4" fmla="*/ 1371601 w 2871787"/>
              <a:gd name="connsiteY4" fmla="*/ 1587 h 904875"/>
              <a:gd name="connsiteX5" fmla="*/ 1471613 w 2871787"/>
              <a:gd name="connsiteY5" fmla="*/ 492126 h 904875"/>
              <a:gd name="connsiteX6" fmla="*/ 1557338 w 2871787"/>
              <a:gd name="connsiteY6" fmla="*/ 715962 h 904875"/>
              <a:gd name="connsiteX7" fmla="*/ 1957387 w 2871787"/>
              <a:gd name="connsiteY7" fmla="*/ 877887 h 904875"/>
              <a:gd name="connsiteX8" fmla="*/ 2871787 w 2871787"/>
              <a:gd name="connsiteY8" fmla="*/ 877887 h 904875"/>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86618"/>
              <a:gd name="connsiteX1" fmla="*/ 876300 w 2871787"/>
              <a:gd name="connsiteY1" fmla="*/ 858837 h 886618"/>
              <a:gd name="connsiteX2" fmla="*/ 1204913 w 2871787"/>
              <a:gd name="connsiteY2" fmla="*/ 696912 h 886618"/>
              <a:gd name="connsiteX3" fmla="*/ 1285876 w 2871787"/>
              <a:gd name="connsiteY3" fmla="*/ 501650 h 886618"/>
              <a:gd name="connsiteX4" fmla="*/ 1371601 w 2871787"/>
              <a:gd name="connsiteY4" fmla="*/ 1587 h 886618"/>
              <a:gd name="connsiteX5" fmla="*/ 1471613 w 2871787"/>
              <a:gd name="connsiteY5" fmla="*/ 492126 h 886618"/>
              <a:gd name="connsiteX6" fmla="*/ 1557338 w 2871787"/>
              <a:gd name="connsiteY6" fmla="*/ 715962 h 886618"/>
              <a:gd name="connsiteX7" fmla="*/ 1957387 w 2871787"/>
              <a:gd name="connsiteY7" fmla="*/ 854075 h 886618"/>
              <a:gd name="connsiteX8" fmla="*/ 2871787 w 2871787"/>
              <a:gd name="connsiteY8" fmla="*/ 877887 h 886618"/>
              <a:gd name="connsiteX0" fmla="*/ 0 w 2871787"/>
              <a:gd name="connsiteY0" fmla="*/ 863600 h 897745"/>
              <a:gd name="connsiteX1" fmla="*/ 876300 w 2871787"/>
              <a:gd name="connsiteY1" fmla="*/ 858837 h 897745"/>
              <a:gd name="connsiteX2" fmla="*/ 1204913 w 2871787"/>
              <a:gd name="connsiteY2" fmla="*/ 696912 h 897745"/>
              <a:gd name="connsiteX3" fmla="*/ 1285876 w 2871787"/>
              <a:gd name="connsiteY3" fmla="*/ 501650 h 897745"/>
              <a:gd name="connsiteX4" fmla="*/ 1371601 w 2871787"/>
              <a:gd name="connsiteY4" fmla="*/ 1587 h 897745"/>
              <a:gd name="connsiteX5" fmla="*/ 1471613 w 2871787"/>
              <a:gd name="connsiteY5" fmla="*/ 492126 h 897745"/>
              <a:gd name="connsiteX6" fmla="*/ 1557338 w 2871787"/>
              <a:gd name="connsiteY6" fmla="*/ 715962 h 897745"/>
              <a:gd name="connsiteX7" fmla="*/ 1732320 w 2871787"/>
              <a:gd name="connsiteY7" fmla="*/ 870757 h 897745"/>
              <a:gd name="connsiteX8" fmla="*/ 2871787 w 2871787"/>
              <a:gd name="connsiteY8" fmla="*/ 877887 h 897745"/>
              <a:gd name="connsiteX0" fmla="*/ 0 w 1732320"/>
              <a:gd name="connsiteY0" fmla="*/ 863600 h 886618"/>
              <a:gd name="connsiteX1" fmla="*/ 876300 w 1732320"/>
              <a:gd name="connsiteY1" fmla="*/ 858837 h 886618"/>
              <a:gd name="connsiteX2" fmla="*/ 1204913 w 1732320"/>
              <a:gd name="connsiteY2" fmla="*/ 696912 h 886618"/>
              <a:gd name="connsiteX3" fmla="*/ 1285876 w 1732320"/>
              <a:gd name="connsiteY3" fmla="*/ 501650 h 886618"/>
              <a:gd name="connsiteX4" fmla="*/ 1371601 w 1732320"/>
              <a:gd name="connsiteY4" fmla="*/ 1587 h 886618"/>
              <a:gd name="connsiteX5" fmla="*/ 1471613 w 1732320"/>
              <a:gd name="connsiteY5" fmla="*/ 492126 h 886618"/>
              <a:gd name="connsiteX6" fmla="*/ 1557338 w 1732320"/>
              <a:gd name="connsiteY6" fmla="*/ 715962 h 886618"/>
              <a:gd name="connsiteX7" fmla="*/ 1732320 w 1732320"/>
              <a:gd name="connsiteY7" fmla="*/ 870757 h 886618"/>
              <a:gd name="connsiteX0" fmla="*/ 0 w 1864433"/>
              <a:gd name="connsiteY0" fmla="*/ 863600 h 946889"/>
              <a:gd name="connsiteX1" fmla="*/ 876300 w 1864433"/>
              <a:gd name="connsiteY1" fmla="*/ 858837 h 946889"/>
              <a:gd name="connsiteX2" fmla="*/ 1204913 w 1864433"/>
              <a:gd name="connsiteY2" fmla="*/ 696912 h 946889"/>
              <a:gd name="connsiteX3" fmla="*/ 1285876 w 1864433"/>
              <a:gd name="connsiteY3" fmla="*/ 501650 h 946889"/>
              <a:gd name="connsiteX4" fmla="*/ 1371601 w 1864433"/>
              <a:gd name="connsiteY4" fmla="*/ 1587 h 946889"/>
              <a:gd name="connsiteX5" fmla="*/ 1471613 w 1864433"/>
              <a:gd name="connsiteY5" fmla="*/ 492126 h 946889"/>
              <a:gd name="connsiteX6" fmla="*/ 1557338 w 1864433"/>
              <a:gd name="connsiteY6" fmla="*/ 715962 h 946889"/>
              <a:gd name="connsiteX7" fmla="*/ 1864433 w 1864433"/>
              <a:gd name="connsiteY7" fmla="*/ 946889 h 946889"/>
              <a:gd name="connsiteX0" fmla="*/ 0 w 988133"/>
              <a:gd name="connsiteY0" fmla="*/ 858837 h 946889"/>
              <a:gd name="connsiteX1" fmla="*/ 328613 w 988133"/>
              <a:gd name="connsiteY1" fmla="*/ 696912 h 946889"/>
              <a:gd name="connsiteX2" fmla="*/ 409576 w 988133"/>
              <a:gd name="connsiteY2" fmla="*/ 501650 h 946889"/>
              <a:gd name="connsiteX3" fmla="*/ 495301 w 988133"/>
              <a:gd name="connsiteY3" fmla="*/ 1587 h 946889"/>
              <a:gd name="connsiteX4" fmla="*/ 595313 w 988133"/>
              <a:gd name="connsiteY4" fmla="*/ 492126 h 946889"/>
              <a:gd name="connsiteX5" fmla="*/ 681038 w 988133"/>
              <a:gd name="connsiteY5" fmla="*/ 715962 h 946889"/>
              <a:gd name="connsiteX6" fmla="*/ 988133 w 988133"/>
              <a:gd name="connsiteY6" fmla="*/ 946889 h 946889"/>
              <a:gd name="connsiteX0" fmla="*/ 0 w 988133"/>
              <a:gd name="connsiteY0" fmla="*/ 858837 h 946889"/>
              <a:gd name="connsiteX1" fmla="*/ 63348 w 988133"/>
              <a:gd name="connsiteY1" fmla="*/ 870757 h 946889"/>
              <a:gd name="connsiteX2" fmla="*/ 328613 w 988133"/>
              <a:gd name="connsiteY2" fmla="*/ 696912 h 946889"/>
              <a:gd name="connsiteX3" fmla="*/ 409576 w 988133"/>
              <a:gd name="connsiteY3" fmla="*/ 501650 h 946889"/>
              <a:gd name="connsiteX4" fmla="*/ 495301 w 988133"/>
              <a:gd name="connsiteY4" fmla="*/ 1587 h 946889"/>
              <a:gd name="connsiteX5" fmla="*/ 595313 w 988133"/>
              <a:gd name="connsiteY5" fmla="*/ 492126 h 946889"/>
              <a:gd name="connsiteX6" fmla="*/ 681038 w 988133"/>
              <a:gd name="connsiteY6" fmla="*/ 715962 h 946889"/>
              <a:gd name="connsiteX7" fmla="*/ 988133 w 988133"/>
              <a:gd name="connsiteY7" fmla="*/ 946889 h 946889"/>
              <a:gd name="connsiteX0" fmla="*/ 0 w 988133"/>
              <a:gd name="connsiteY0" fmla="*/ 858837 h 946889"/>
              <a:gd name="connsiteX1" fmla="*/ 63348 w 988133"/>
              <a:gd name="connsiteY1" fmla="*/ 870757 h 946889"/>
              <a:gd name="connsiteX2" fmla="*/ 301149 w 988133"/>
              <a:gd name="connsiteY2" fmla="*/ 718494 h 946889"/>
              <a:gd name="connsiteX3" fmla="*/ 409576 w 988133"/>
              <a:gd name="connsiteY3" fmla="*/ 501650 h 946889"/>
              <a:gd name="connsiteX4" fmla="*/ 495301 w 988133"/>
              <a:gd name="connsiteY4" fmla="*/ 1587 h 946889"/>
              <a:gd name="connsiteX5" fmla="*/ 595313 w 988133"/>
              <a:gd name="connsiteY5" fmla="*/ 492126 h 946889"/>
              <a:gd name="connsiteX6" fmla="*/ 681038 w 988133"/>
              <a:gd name="connsiteY6" fmla="*/ 715962 h 946889"/>
              <a:gd name="connsiteX7" fmla="*/ 988133 w 988133"/>
              <a:gd name="connsiteY7" fmla="*/ 946889 h 946889"/>
              <a:gd name="connsiteX0" fmla="*/ 0 w 924785"/>
              <a:gd name="connsiteY0" fmla="*/ 870757 h 946889"/>
              <a:gd name="connsiteX1" fmla="*/ 237801 w 924785"/>
              <a:gd name="connsiteY1" fmla="*/ 718494 h 946889"/>
              <a:gd name="connsiteX2" fmla="*/ 346228 w 924785"/>
              <a:gd name="connsiteY2" fmla="*/ 501650 h 946889"/>
              <a:gd name="connsiteX3" fmla="*/ 431953 w 924785"/>
              <a:gd name="connsiteY3" fmla="*/ 1587 h 946889"/>
              <a:gd name="connsiteX4" fmla="*/ 531965 w 924785"/>
              <a:gd name="connsiteY4" fmla="*/ 492126 h 946889"/>
              <a:gd name="connsiteX5" fmla="*/ 617690 w 924785"/>
              <a:gd name="connsiteY5" fmla="*/ 715962 h 946889"/>
              <a:gd name="connsiteX6" fmla="*/ 924785 w 924785"/>
              <a:gd name="connsiteY6" fmla="*/ 946889 h 946889"/>
              <a:gd name="connsiteX0" fmla="*/ 0 w 967721"/>
              <a:gd name="connsiteY0" fmla="*/ 827934 h 946889"/>
              <a:gd name="connsiteX1" fmla="*/ 280737 w 967721"/>
              <a:gd name="connsiteY1" fmla="*/ 718494 h 946889"/>
              <a:gd name="connsiteX2" fmla="*/ 389164 w 967721"/>
              <a:gd name="connsiteY2" fmla="*/ 501650 h 946889"/>
              <a:gd name="connsiteX3" fmla="*/ 474889 w 967721"/>
              <a:gd name="connsiteY3" fmla="*/ 1587 h 946889"/>
              <a:gd name="connsiteX4" fmla="*/ 574901 w 967721"/>
              <a:gd name="connsiteY4" fmla="*/ 492126 h 946889"/>
              <a:gd name="connsiteX5" fmla="*/ 660626 w 967721"/>
              <a:gd name="connsiteY5" fmla="*/ 715962 h 946889"/>
              <a:gd name="connsiteX6" fmla="*/ 967721 w 967721"/>
              <a:gd name="connsiteY6" fmla="*/ 946889 h 946889"/>
              <a:gd name="connsiteX0" fmla="*/ 0 w 967721"/>
              <a:gd name="connsiteY0" fmla="*/ 827934 h 946889"/>
              <a:gd name="connsiteX1" fmla="*/ 226240 w 967721"/>
              <a:gd name="connsiteY1" fmla="*/ 661396 h 946889"/>
              <a:gd name="connsiteX2" fmla="*/ 389164 w 967721"/>
              <a:gd name="connsiteY2" fmla="*/ 501650 h 946889"/>
              <a:gd name="connsiteX3" fmla="*/ 474889 w 967721"/>
              <a:gd name="connsiteY3" fmla="*/ 1587 h 946889"/>
              <a:gd name="connsiteX4" fmla="*/ 574901 w 967721"/>
              <a:gd name="connsiteY4" fmla="*/ 492126 h 946889"/>
              <a:gd name="connsiteX5" fmla="*/ 660626 w 967721"/>
              <a:gd name="connsiteY5" fmla="*/ 715962 h 946889"/>
              <a:gd name="connsiteX6" fmla="*/ 967721 w 967721"/>
              <a:gd name="connsiteY6" fmla="*/ 946889 h 946889"/>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74901 w 967721"/>
              <a:gd name="connsiteY4" fmla="*/ 496089 h 950852"/>
              <a:gd name="connsiteX5" fmla="*/ 660626 w 967721"/>
              <a:gd name="connsiteY5" fmla="*/ 719925 h 950852"/>
              <a:gd name="connsiteX6" fmla="*/ 967721 w 967721"/>
              <a:gd name="connsiteY6" fmla="*/ 950852 h 950852"/>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94718 w 967721"/>
              <a:gd name="connsiteY4" fmla="*/ 496089 h 950852"/>
              <a:gd name="connsiteX5" fmla="*/ 660626 w 967721"/>
              <a:gd name="connsiteY5" fmla="*/ 719925 h 950852"/>
              <a:gd name="connsiteX6" fmla="*/ 967721 w 967721"/>
              <a:gd name="connsiteY6" fmla="*/ 950852 h 950852"/>
              <a:gd name="connsiteX0" fmla="*/ 0 w 967721"/>
              <a:gd name="connsiteY0" fmla="*/ 831897 h 950852"/>
              <a:gd name="connsiteX1" fmla="*/ 226240 w 967721"/>
              <a:gd name="connsiteY1" fmla="*/ 665359 h 950852"/>
              <a:gd name="connsiteX2" fmla="*/ 354484 w 967721"/>
              <a:gd name="connsiteY2" fmla="*/ 462789 h 950852"/>
              <a:gd name="connsiteX3" fmla="*/ 474889 w 967721"/>
              <a:gd name="connsiteY3" fmla="*/ 5550 h 950852"/>
              <a:gd name="connsiteX4" fmla="*/ 594718 w 967721"/>
              <a:gd name="connsiteY4" fmla="*/ 496089 h 950852"/>
              <a:gd name="connsiteX5" fmla="*/ 710168 w 967721"/>
              <a:gd name="connsiteY5" fmla="*/ 705650 h 950852"/>
              <a:gd name="connsiteX6" fmla="*/ 967721 w 967721"/>
              <a:gd name="connsiteY6" fmla="*/ 950852 h 950852"/>
              <a:gd name="connsiteX0" fmla="*/ 0 w 962767"/>
              <a:gd name="connsiteY0" fmla="*/ 831897 h 850930"/>
              <a:gd name="connsiteX1" fmla="*/ 226240 w 962767"/>
              <a:gd name="connsiteY1" fmla="*/ 665359 h 850930"/>
              <a:gd name="connsiteX2" fmla="*/ 354484 w 962767"/>
              <a:gd name="connsiteY2" fmla="*/ 462789 h 850930"/>
              <a:gd name="connsiteX3" fmla="*/ 474889 w 962767"/>
              <a:gd name="connsiteY3" fmla="*/ 5550 h 850930"/>
              <a:gd name="connsiteX4" fmla="*/ 594718 w 962767"/>
              <a:gd name="connsiteY4" fmla="*/ 496089 h 850930"/>
              <a:gd name="connsiteX5" fmla="*/ 710168 w 962767"/>
              <a:gd name="connsiteY5" fmla="*/ 705650 h 850930"/>
              <a:gd name="connsiteX6" fmla="*/ 962767 w 962767"/>
              <a:gd name="connsiteY6" fmla="*/ 850930 h 850930"/>
              <a:gd name="connsiteX0" fmla="*/ 0 w 962767"/>
              <a:gd name="connsiteY0" fmla="*/ 827139 h 846172"/>
              <a:gd name="connsiteX1" fmla="*/ 226240 w 962767"/>
              <a:gd name="connsiteY1" fmla="*/ 660601 h 846172"/>
              <a:gd name="connsiteX2" fmla="*/ 354484 w 962767"/>
              <a:gd name="connsiteY2" fmla="*/ 458031 h 846172"/>
              <a:gd name="connsiteX3" fmla="*/ 474889 w 962767"/>
              <a:gd name="connsiteY3" fmla="*/ 792 h 846172"/>
              <a:gd name="connsiteX4" fmla="*/ 604627 w 962767"/>
              <a:gd name="connsiteY4" fmla="*/ 462781 h 846172"/>
              <a:gd name="connsiteX5" fmla="*/ 710168 w 962767"/>
              <a:gd name="connsiteY5" fmla="*/ 700892 h 846172"/>
              <a:gd name="connsiteX6" fmla="*/ 962767 w 962767"/>
              <a:gd name="connsiteY6" fmla="*/ 846172 h 846172"/>
              <a:gd name="connsiteX0" fmla="*/ 0 w 962767"/>
              <a:gd name="connsiteY0" fmla="*/ 827139 h 846172"/>
              <a:gd name="connsiteX1" fmla="*/ 226240 w 962767"/>
              <a:gd name="connsiteY1" fmla="*/ 660601 h 846172"/>
              <a:gd name="connsiteX2" fmla="*/ 354484 w 962767"/>
              <a:gd name="connsiteY2" fmla="*/ 458031 h 846172"/>
              <a:gd name="connsiteX3" fmla="*/ 474889 w 962767"/>
              <a:gd name="connsiteY3" fmla="*/ 792 h 846172"/>
              <a:gd name="connsiteX4" fmla="*/ 604627 w 962767"/>
              <a:gd name="connsiteY4" fmla="*/ 462781 h 846172"/>
              <a:gd name="connsiteX5" fmla="*/ 725030 w 962767"/>
              <a:gd name="connsiteY5" fmla="*/ 672343 h 846172"/>
              <a:gd name="connsiteX6" fmla="*/ 962767 w 962767"/>
              <a:gd name="connsiteY6" fmla="*/ 846172 h 84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2767" h="846172">
                <a:moveTo>
                  <a:pt x="0" y="827139"/>
                </a:moveTo>
                <a:cubicBezTo>
                  <a:pt x="50191" y="803749"/>
                  <a:pt x="159728" y="717361"/>
                  <a:pt x="226240" y="660601"/>
                </a:cubicBezTo>
                <a:cubicBezTo>
                  <a:pt x="273865" y="572495"/>
                  <a:pt x="313043" y="567999"/>
                  <a:pt x="354484" y="458031"/>
                </a:cubicBezTo>
                <a:cubicBezTo>
                  <a:pt x="395925" y="348063"/>
                  <a:pt x="433199" y="0"/>
                  <a:pt x="474889" y="792"/>
                </a:cubicBezTo>
                <a:cubicBezTo>
                  <a:pt x="516579" y="1584"/>
                  <a:pt x="562937" y="350856"/>
                  <a:pt x="604627" y="462781"/>
                </a:cubicBezTo>
                <a:cubicBezTo>
                  <a:pt x="646317" y="574706"/>
                  <a:pt x="659210" y="612018"/>
                  <a:pt x="725030" y="672343"/>
                </a:cubicBezTo>
                <a:cubicBezTo>
                  <a:pt x="760569" y="737427"/>
                  <a:pt x="799255" y="819185"/>
                  <a:pt x="962767" y="846172"/>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2057400"/>
            <a:ext cx="614271" cy="369332"/>
          </a:xfrm>
          <a:prstGeom prst="rect">
            <a:avLst/>
          </a:prstGeom>
          <a:noFill/>
        </p:spPr>
        <p:txBody>
          <a:bodyPr wrap="none" rtlCol="0">
            <a:spAutoFit/>
          </a:bodyPr>
          <a:lstStyle/>
          <a:p>
            <a:r>
              <a:rPr lang="en-US" dirty="0" smtClean="0">
                <a:latin typeface="Times New Roman" pitchFamily="18" charset="0"/>
                <a:cs typeface="Times New Roman" pitchFamily="18" charset="0"/>
              </a:rPr>
              <a:t>time</a:t>
            </a:r>
            <a:endParaRPr lang="en-US" dirty="0">
              <a:latin typeface="Times New Roman" pitchFamily="18" charset="0"/>
              <a:cs typeface="Times New Roman" pitchFamily="18" charset="0"/>
            </a:endParaRPr>
          </a:p>
        </p:txBody>
      </p:sp>
      <p:sp>
        <p:nvSpPr>
          <p:cNvPr id="18" name="TextBox 17"/>
          <p:cNvSpPr txBox="1"/>
          <p:nvPr/>
        </p:nvSpPr>
        <p:spPr>
          <a:xfrm>
            <a:off x="3581400" y="3733800"/>
            <a:ext cx="466794" cy="369332"/>
          </a:xfrm>
          <a:prstGeom prst="rect">
            <a:avLst/>
          </a:prstGeom>
          <a:noFill/>
        </p:spPr>
        <p:txBody>
          <a:bodyPr wrap="none" rtlCol="0">
            <a:spAutoFit/>
          </a:bodyPr>
          <a:lstStyle/>
          <a:p>
            <a:r>
              <a:rPr lang="en-US" dirty="0" smtClean="0">
                <a:latin typeface="Times New Roman" pitchFamily="18" charset="0"/>
                <a:cs typeface="Times New Roman" pitchFamily="18" charset="0"/>
              </a:rPr>
              <a:t>lag</a:t>
            </a:r>
            <a:endParaRPr lang="en-US" dirty="0">
              <a:latin typeface="Times New Roman" pitchFamily="18" charset="0"/>
              <a:cs typeface="Times New Roman" pitchFamily="18" charset="0"/>
            </a:endParaRPr>
          </a:p>
        </p:txBody>
      </p:sp>
      <p:sp>
        <p:nvSpPr>
          <p:cNvPr id="19" name="TextBox 18"/>
          <p:cNvSpPr txBox="1"/>
          <p:nvPr/>
        </p:nvSpPr>
        <p:spPr>
          <a:xfrm>
            <a:off x="1709694" y="4114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0" name="Straight Connector 19"/>
          <p:cNvCxnSpPr/>
          <p:nvPr/>
        </p:nvCxnSpPr>
        <p:spPr>
          <a:xfrm>
            <a:off x="685800" y="5955268"/>
            <a:ext cx="2971800"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6019800"/>
            <a:ext cx="13716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frequency</a:t>
            </a:r>
            <a:endParaRPr lang="en-US" dirty="0">
              <a:latin typeface="Times New Roman" pitchFamily="18" charset="0"/>
              <a:cs typeface="Times New Roman" pitchFamily="18" charset="0"/>
            </a:endParaRPr>
          </a:p>
        </p:txBody>
      </p:sp>
      <p:sp>
        <p:nvSpPr>
          <p:cNvPr id="24" name="TextBox 23"/>
          <p:cNvSpPr txBox="1"/>
          <p:nvPr/>
        </p:nvSpPr>
        <p:spPr>
          <a:xfrm>
            <a:off x="609600" y="6019800"/>
            <a:ext cx="300082" cy="369332"/>
          </a:xfrm>
          <a:prstGeom prst="rect">
            <a:avLst/>
          </a:prstGeom>
          <a:noFill/>
        </p:spPr>
        <p:txBody>
          <a:bodyPr wrap="none" rtlCol="0">
            <a:spAutoFit/>
          </a:bodyPr>
          <a:lstStyle/>
          <a:p>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5" name="Straight Connector 24"/>
          <p:cNvCxnSpPr/>
          <p:nvPr/>
        </p:nvCxnSpPr>
        <p:spPr>
          <a:xfrm rot="5400000" flipH="1" flipV="1">
            <a:off x="156091" y="5406509"/>
            <a:ext cx="1078468"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709613" y="5130404"/>
            <a:ext cx="2719387" cy="882254"/>
          </a:xfrm>
          <a:custGeom>
            <a:avLst/>
            <a:gdLst>
              <a:gd name="connsiteX0" fmla="*/ 0 w 2771775"/>
              <a:gd name="connsiteY0" fmla="*/ 26193 h 812006"/>
              <a:gd name="connsiteX1" fmla="*/ 1114425 w 2771775"/>
              <a:gd name="connsiteY1" fmla="*/ 40481 h 812006"/>
              <a:gd name="connsiteX2" fmla="*/ 1771650 w 2771775"/>
              <a:gd name="connsiteY2" fmla="*/ 269081 h 812006"/>
              <a:gd name="connsiteX3" fmla="*/ 2386012 w 2771775"/>
              <a:gd name="connsiteY3" fmla="*/ 683418 h 812006"/>
              <a:gd name="connsiteX4" fmla="*/ 2771775 w 2771775"/>
              <a:gd name="connsiteY4" fmla="*/ 812006 h 812006"/>
              <a:gd name="connsiteX0" fmla="*/ 0 w 2771775"/>
              <a:gd name="connsiteY0" fmla="*/ 13097 h 798910"/>
              <a:gd name="connsiteX1" fmla="*/ 1174247 w 2771775"/>
              <a:gd name="connsiteY1" fmla="*/ 98823 h 798910"/>
              <a:gd name="connsiteX2" fmla="*/ 1771650 w 2771775"/>
              <a:gd name="connsiteY2" fmla="*/ 255985 h 798910"/>
              <a:gd name="connsiteX3" fmla="*/ 2386012 w 2771775"/>
              <a:gd name="connsiteY3" fmla="*/ 670322 h 798910"/>
              <a:gd name="connsiteX4" fmla="*/ 2771775 w 2771775"/>
              <a:gd name="connsiteY4" fmla="*/ 798910 h 798910"/>
              <a:gd name="connsiteX0" fmla="*/ 0 w 11386219"/>
              <a:gd name="connsiteY0" fmla="*/ 13097 h 813197"/>
              <a:gd name="connsiteX1" fmla="*/ 1174247 w 11386219"/>
              <a:gd name="connsiteY1" fmla="*/ 98823 h 813197"/>
              <a:gd name="connsiteX2" fmla="*/ 1771650 w 11386219"/>
              <a:gd name="connsiteY2" fmla="*/ 255985 h 813197"/>
              <a:gd name="connsiteX3" fmla="*/ 2386012 w 11386219"/>
              <a:gd name="connsiteY3" fmla="*/ 670322 h 813197"/>
              <a:gd name="connsiteX4" fmla="*/ 11386219 w 11386219"/>
              <a:gd name="connsiteY4" fmla="*/ 813197 h 813197"/>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 name="connsiteX0" fmla="*/ 0 w 11386219"/>
              <a:gd name="connsiteY0" fmla="*/ 13097 h 882254"/>
              <a:gd name="connsiteX1" fmla="*/ 1174247 w 11386219"/>
              <a:gd name="connsiteY1" fmla="*/ 98823 h 882254"/>
              <a:gd name="connsiteX2" fmla="*/ 1771650 w 11386219"/>
              <a:gd name="connsiteY2" fmla="*/ 255985 h 882254"/>
              <a:gd name="connsiteX3" fmla="*/ 2386012 w 11386219"/>
              <a:gd name="connsiteY3" fmla="*/ 670322 h 882254"/>
              <a:gd name="connsiteX4" fmla="*/ 11386219 w 11386219"/>
              <a:gd name="connsiteY4" fmla="*/ 813197 h 882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6219" h="882254">
                <a:moveTo>
                  <a:pt x="0" y="13097"/>
                </a:moveTo>
                <a:cubicBezTo>
                  <a:pt x="409575" y="0"/>
                  <a:pt x="878972" y="58342"/>
                  <a:pt x="1174247" y="98823"/>
                </a:cubicBezTo>
                <a:cubicBezTo>
                  <a:pt x="1469522" y="139304"/>
                  <a:pt x="1569689" y="160735"/>
                  <a:pt x="1771650" y="255985"/>
                </a:cubicBezTo>
                <a:cubicBezTo>
                  <a:pt x="2232843" y="617935"/>
                  <a:pt x="1680926" y="248841"/>
                  <a:pt x="2386012" y="670322"/>
                </a:cubicBezTo>
                <a:cubicBezTo>
                  <a:pt x="3370277" y="882254"/>
                  <a:pt x="11276681" y="794146"/>
                  <a:pt x="11386219" y="81319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itle 1"/>
          <p:cNvSpPr txBox="1">
            <a:spLocks/>
          </p:cNvSpPr>
          <p:nvPr/>
        </p:nvSpPr>
        <p:spPr>
          <a:xfrm>
            <a:off x="4953000" y="1600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slowly fluctuating</a:t>
            </a:r>
            <a:r>
              <a:rPr kumimoji="0" lang="en-US" sz="2800" b="0"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time series</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2" name="Title 1"/>
          <p:cNvSpPr txBox="1">
            <a:spLocks/>
          </p:cNvSpPr>
          <p:nvPr/>
        </p:nvSpPr>
        <p:spPr>
          <a:xfrm>
            <a:off x="5029200" y="3352800"/>
            <a:ext cx="2971800" cy="11430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Times New Roman" pitchFamily="18" charset="0"/>
                <a:ea typeface="+mj-ea"/>
                <a:cs typeface="Times New Roman" pitchFamily="18" charset="0"/>
              </a:rPr>
              <a:t>wide autocorrelation function</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3" name="Title 1"/>
          <p:cNvSpPr txBox="1">
            <a:spLocks/>
          </p:cNvSpPr>
          <p:nvPr/>
        </p:nvSpPr>
        <p:spPr>
          <a:xfrm>
            <a:off x="5181600" y="5029200"/>
            <a:ext cx="2971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Times New Roman" pitchFamily="18" charset="0"/>
                <a:ea typeface="+mj-ea"/>
                <a:cs typeface="Times New Roman" pitchFamily="18" charset="0"/>
              </a:rPr>
              <a:t>narrow spectrum</a:t>
            </a:r>
            <a:endPar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22" name="Freeform 21"/>
          <p:cNvSpPr/>
          <p:nvPr/>
        </p:nvSpPr>
        <p:spPr>
          <a:xfrm>
            <a:off x="528638" y="1857375"/>
            <a:ext cx="2871787" cy="781050"/>
          </a:xfrm>
          <a:custGeom>
            <a:avLst/>
            <a:gdLst>
              <a:gd name="connsiteX0" fmla="*/ 0 w 2871787"/>
              <a:gd name="connsiteY0" fmla="*/ 0 h 781050"/>
              <a:gd name="connsiteX1" fmla="*/ 271462 w 2871787"/>
              <a:gd name="connsiteY1" fmla="*/ 142875 h 781050"/>
              <a:gd name="connsiteX2" fmla="*/ 457200 w 2871787"/>
              <a:gd name="connsiteY2" fmla="*/ 571500 h 781050"/>
              <a:gd name="connsiteX3" fmla="*/ 742950 w 2871787"/>
              <a:gd name="connsiteY3" fmla="*/ 742950 h 781050"/>
              <a:gd name="connsiteX4" fmla="*/ 1100137 w 2871787"/>
              <a:gd name="connsiteY4" fmla="*/ 357188 h 781050"/>
              <a:gd name="connsiteX5" fmla="*/ 1285875 w 2871787"/>
              <a:gd name="connsiteY5" fmla="*/ 85725 h 781050"/>
              <a:gd name="connsiteX6" fmla="*/ 1385887 w 2871787"/>
              <a:gd name="connsiteY6" fmla="*/ 171450 h 781050"/>
              <a:gd name="connsiteX7" fmla="*/ 1457325 w 2871787"/>
              <a:gd name="connsiteY7" fmla="*/ 328613 h 781050"/>
              <a:gd name="connsiteX8" fmla="*/ 1700212 w 2871787"/>
              <a:gd name="connsiteY8" fmla="*/ 600075 h 781050"/>
              <a:gd name="connsiteX9" fmla="*/ 2028825 w 2871787"/>
              <a:gd name="connsiteY9" fmla="*/ 500063 h 781050"/>
              <a:gd name="connsiteX10" fmla="*/ 2228850 w 2871787"/>
              <a:gd name="connsiteY10" fmla="*/ 185738 h 781050"/>
              <a:gd name="connsiteX11" fmla="*/ 2386012 w 2871787"/>
              <a:gd name="connsiteY11" fmla="*/ 200025 h 781050"/>
              <a:gd name="connsiteX12" fmla="*/ 2557462 w 2871787"/>
              <a:gd name="connsiteY12" fmla="*/ 585788 h 781050"/>
              <a:gd name="connsiteX13" fmla="*/ 2700337 w 2871787"/>
              <a:gd name="connsiteY13" fmla="*/ 685800 h 781050"/>
              <a:gd name="connsiteX14" fmla="*/ 2871787 w 2871787"/>
              <a:gd name="connsiteY14" fmla="*/ 14288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71787" h="781050">
                <a:moveTo>
                  <a:pt x="0" y="0"/>
                </a:moveTo>
                <a:cubicBezTo>
                  <a:pt x="97631" y="23812"/>
                  <a:pt x="195262" y="47625"/>
                  <a:pt x="271462" y="142875"/>
                </a:cubicBezTo>
                <a:cubicBezTo>
                  <a:pt x="347662" y="238125"/>
                  <a:pt x="378619" y="471488"/>
                  <a:pt x="457200" y="571500"/>
                </a:cubicBezTo>
                <a:cubicBezTo>
                  <a:pt x="535781" y="671512"/>
                  <a:pt x="635794" y="778669"/>
                  <a:pt x="742950" y="742950"/>
                </a:cubicBezTo>
                <a:cubicBezTo>
                  <a:pt x="850106" y="707231"/>
                  <a:pt x="1009650" y="466725"/>
                  <a:pt x="1100137" y="357188"/>
                </a:cubicBezTo>
                <a:cubicBezTo>
                  <a:pt x="1190624" y="247651"/>
                  <a:pt x="1238250" y="116681"/>
                  <a:pt x="1285875" y="85725"/>
                </a:cubicBezTo>
                <a:cubicBezTo>
                  <a:pt x="1333500" y="54769"/>
                  <a:pt x="1357312" y="130969"/>
                  <a:pt x="1385887" y="171450"/>
                </a:cubicBezTo>
                <a:cubicBezTo>
                  <a:pt x="1414462" y="211931"/>
                  <a:pt x="1404938" y="257176"/>
                  <a:pt x="1457325" y="328613"/>
                </a:cubicBezTo>
                <a:cubicBezTo>
                  <a:pt x="1509712" y="400050"/>
                  <a:pt x="1604962" y="571500"/>
                  <a:pt x="1700212" y="600075"/>
                </a:cubicBezTo>
                <a:cubicBezTo>
                  <a:pt x="1795462" y="628650"/>
                  <a:pt x="1940719" y="569119"/>
                  <a:pt x="2028825" y="500063"/>
                </a:cubicBezTo>
                <a:cubicBezTo>
                  <a:pt x="2116931" y="431007"/>
                  <a:pt x="2169319" y="235744"/>
                  <a:pt x="2228850" y="185738"/>
                </a:cubicBezTo>
                <a:cubicBezTo>
                  <a:pt x="2288381" y="135732"/>
                  <a:pt x="2331243" y="133350"/>
                  <a:pt x="2386012" y="200025"/>
                </a:cubicBezTo>
                <a:cubicBezTo>
                  <a:pt x="2440781" y="266700"/>
                  <a:pt x="2505075" y="504826"/>
                  <a:pt x="2557462" y="585788"/>
                </a:cubicBezTo>
                <a:cubicBezTo>
                  <a:pt x="2609850" y="666751"/>
                  <a:pt x="2647950" y="781050"/>
                  <a:pt x="2700337" y="685800"/>
                </a:cubicBezTo>
                <a:cubicBezTo>
                  <a:pt x="2752724" y="590550"/>
                  <a:pt x="2812255" y="302419"/>
                  <a:pt x="2871787" y="14288"/>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flipV="1">
            <a:off x="268109" y="2484328"/>
            <a:ext cx="8324998" cy="2914554"/>
          </a:xfrm>
          <a:prstGeom prst="rect">
            <a:avLst/>
          </a:prstGeom>
          <a:noFill/>
          <a:ln w="9525">
            <a:noFill/>
            <a:miter lim="800000"/>
            <a:headEnd/>
            <a:tailEnd/>
          </a:ln>
        </p:spPr>
      </p:pic>
      <p:sp>
        <p:nvSpPr>
          <p:cNvPr id="18" name="TextBox 17"/>
          <p:cNvSpPr txBox="1"/>
          <p:nvPr/>
        </p:nvSpPr>
        <p:spPr>
          <a:xfrm>
            <a:off x="2438400" y="51816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flipH="1" flipV="1">
            <a:off x="-945038" y="3788256"/>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4336" y="5181600"/>
            <a:ext cx="2594522"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28600" y="19050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61" name="TextBox 60"/>
          <p:cNvSpPr txBox="1"/>
          <p:nvPr/>
        </p:nvSpPr>
        <p:spPr>
          <a:xfrm>
            <a:off x="341969" y="1594720"/>
            <a:ext cx="2501860" cy="954107"/>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positive correlation</a:t>
            </a:r>
            <a:endParaRPr lang="en-US" sz="2800" i="1" dirty="0">
              <a:latin typeface="Times New Roman" pitchFamily="18" charset="0"/>
              <a:cs typeface="Times New Roman" pitchFamily="18" charset="0"/>
            </a:endParaRPr>
          </a:p>
        </p:txBody>
      </p:sp>
      <p:sp>
        <p:nvSpPr>
          <p:cNvPr id="27" name="TextBox 26"/>
          <p:cNvSpPr txBox="1"/>
          <p:nvPr/>
        </p:nvSpPr>
        <p:spPr>
          <a:xfrm>
            <a:off x="5334000" y="51816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5400000" flipH="1" flipV="1">
            <a:off x="1755297" y="3835879"/>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152776" y="5195888"/>
            <a:ext cx="2594522"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600" y="19812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0" name="TextBox 39"/>
          <p:cNvSpPr txBox="1"/>
          <p:nvPr/>
        </p:nvSpPr>
        <p:spPr>
          <a:xfrm>
            <a:off x="8153400" y="5181600"/>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42" name="Straight Arrow Connector 41"/>
          <p:cNvCxnSpPr/>
          <p:nvPr/>
        </p:nvCxnSpPr>
        <p:spPr>
          <a:xfrm rot="5400000" flipH="1" flipV="1">
            <a:off x="4574697" y="3802543"/>
            <a:ext cx="2744085" cy="62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943600" y="5181600"/>
            <a:ext cx="2619854" cy="20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10240" y="1952624"/>
            <a:ext cx="64863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20" name="TextBox 19"/>
          <p:cNvSpPr txBox="1"/>
          <p:nvPr/>
        </p:nvSpPr>
        <p:spPr>
          <a:xfrm>
            <a:off x="3237569" y="1594720"/>
            <a:ext cx="2479576" cy="954107"/>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negative correlation</a:t>
            </a:r>
            <a:endParaRPr lang="en-US" sz="2800" i="1" dirty="0">
              <a:latin typeface="Times New Roman" pitchFamily="18" charset="0"/>
              <a:cs typeface="Times New Roman" pitchFamily="18" charset="0"/>
            </a:endParaRPr>
          </a:p>
        </p:txBody>
      </p:sp>
      <p:sp>
        <p:nvSpPr>
          <p:cNvPr id="21" name="TextBox 20"/>
          <p:cNvSpPr txBox="1"/>
          <p:nvPr/>
        </p:nvSpPr>
        <p:spPr>
          <a:xfrm>
            <a:off x="5904569" y="1823320"/>
            <a:ext cx="2501860" cy="523220"/>
          </a:xfrm>
          <a:prstGeom prst="rect">
            <a:avLst/>
          </a:prstGeom>
          <a:noFill/>
        </p:spPr>
        <p:txBody>
          <a:bodyPr wrap="square" rtlCol="0">
            <a:spAutoFit/>
          </a:bodyPr>
          <a:lstStyle/>
          <a:p>
            <a:pPr algn="ctr"/>
            <a:r>
              <a:rPr lang="en-US" sz="2800" i="1" dirty="0" smtClean="0">
                <a:latin typeface="Times New Roman" pitchFamily="18" charset="0"/>
                <a:cs typeface="Times New Roman" pitchFamily="18" charset="0"/>
              </a:rPr>
              <a:t>uncorrelated</a:t>
            </a:r>
            <a:endParaRPr lang="en-US" sz="2800" i="1" dirty="0">
              <a:latin typeface="Times New Roman" pitchFamily="18" charset="0"/>
              <a:cs typeface="Times New Roman" pitchFamily="18" charset="0"/>
            </a:endParaRPr>
          </a:p>
        </p:txBody>
      </p:sp>
      <p:sp>
        <p:nvSpPr>
          <p:cNvPr id="22" name="Title 1"/>
          <p:cNvSpPr txBox="1">
            <a:spLocks/>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kern="0" dirty="0" smtClean="0">
                <a:solidFill>
                  <a:schemeClr val="tx2"/>
                </a:solidFill>
                <a:latin typeface="Times New Roman" pitchFamily="18" charset="0"/>
                <a:ea typeface="+mj-ea"/>
                <a:cs typeface="Times New Roman" pitchFamily="18" charset="0"/>
              </a:rPr>
              <a:t>types of correlations</a:t>
            </a:r>
            <a:endParaRPr kumimoji="0" lang="en-US" sz="40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latin typeface="Times New Roman" pitchFamily="18" charset="0"/>
                <a:ea typeface="Cambria Math" pitchFamily="18" charset="0"/>
                <a:cs typeface="Times New Roman" pitchFamily="18" charset="0"/>
              </a:rPr>
              <a:t>the covariance matrix</a:t>
            </a:r>
            <a:endParaRPr lang="en-US" b="1" dirty="0">
              <a:latin typeface="Cambria Math" pitchFamily="18" charset="0"/>
              <a:ea typeface="Cambria Math" pitchFamily="18" charset="0"/>
            </a:endParaRPr>
          </a:p>
        </p:txBody>
      </p:sp>
      <p:sp>
        <p:nvSpPr>
          <p:cNvPr id="5" name="Double Bracket 4"/>
          <p:cNvSpPr/>
          <p:nvPr/>
        </p:nvSpPr>
        <p:spPr>
          <a:xfrm>
            <a:off x="1676400" y="1173162"/>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3161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1676400" y="139224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3214684" y="21494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3214684" y="129222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4" name="Title 1"/>
          <p:cNvSpPr txBox="1">
            <a:spLocks/>
          </p:cNvSpPr>
          <p:nvPr/>
        </p:nvSpPr>
        <p:spPr bwMode="auto">
          <a:xfrm>
            <a:off x="5715000" y="3873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3112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301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1637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1543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2826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1208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111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389254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389730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39020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pic>
        <p:nvPicPr>
          <p:cNvPr id="28" name="Picture 2"/>
          <p:cNvPicPr>
            <a:picLocks noGrp="1" noChangeAspect="1" noChangeArrowheads="1"/>
          </p:cNvPicPr>
          <p:nvPr>
            <p:ph idx="1"/>
          </p:nvPr>
        </p:nvPicPr>
        <p:blipFill>
          <a:blip r:embed="rId3" cstate="print"/>
          <a:srcRect l="29397" t="30305" r="29397" b="56226"/>
          <a:stretch>
            <a:fillRect/>
          </a:stretch>
        </p:blipFill>
        <p:spPr bwMode="auto">
          <a:xfrm>
            <a:off x="533400" y="5105400"/>
            <a:ext cx="8001000" cy="152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latin typeface="Times New Roman" pitchFamily="18" charset="0"/>
                <a:ea typeface="Cambria Math" pitchFamily="18" charset="0"/>
                <a:cs typeface="Times New Roman" pitchFamily="18" charset="0"/>
              </a:rPr>
              <a:t>recall the covariance matrix</a:t>
            </a:r>
            <a:endParaRPr lang="en-US" b="1" dirty="0">
              <a:latin typeface="Cambria Math" pitchFamily="18" charset="0"/>
              <a:ea typeface="Cambria Math" pitchFamily="18" charset="0"/>
            </a:endParaRPr>
          </a:p>
        </p:txBody>
      </p:sp>
      <p:sp>
        <p:nvSpPr>
          <p:cNvPr id="5" name="Double Bracket 4"/>
          <p:cNvSpPr/>
          <p:nvPr/>
        </p:nvSpPr>
        <p:spPr>
          <a:xfrm>
            <a:off x="1676400" y="1173162"/>
            <a:ext cx="6324600" cy="38862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3161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C =</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7" name="Title 1"/>
          <p:cNvSpPr txBox="1">
            <a:spLocks/>
          </p:cNvSpPr>
          <p:nvPr/>
        </p:nvSpPr>
        <p:spPr bwMode="auto">
          <a:xfrm>
            <a:off x="1676400" y="139224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1</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8" name="Title 1"/>
          <p:cNvSpPr txBox="1">
            <a:spLocks/>
          </p:cNvSpPr>
          <p:nvPr/>
        </p:nvSpPr>
        <p:spPr bwMode="auto">
          <a:xfrm>
            <a:off x="3214684" y="21494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2</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9" name="Title 1"/>
          <p:cNvSpPr txBox="1">
            <a:spLocks/>
          </p:cNvSpPr>
          <p:nvPr/>
        </p:nvSpPr>
        <p:spPr bwMode="auto">
          <a:xfrm>
            <a:off x="3214684" y="129222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3" name="Title 1"/>
          <p:cNvSpPr txBox="1">
            <a:spLocks/>
          </p:cNvSpPr>
          <p:nvPr/>
        </p:nvSpPr>
        <p:spPr bwMode="auto">
          <a:xfrm>
            <a:off x="4495800"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kumimoji="0" lang="en-US" sz="4400" b="1"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mj-cs"/>
              </a:rPr>
              <a:t>3</a:t>
            </a:r>
            <a:r>
              <a:rPr kumimoji="0" lang="en-US" sz="44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mj-cs"/>
              </a:rPr>
              <a:t>2</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4" name="Title 1"/>
          <p:cNvSpPr txBox="1">
            <a:spLocks/>
          </p:cNvSpPr>
          <p:nvPr/>
        </p:nvSpPr>
        <p:spPr bwMode="auto">
          <a:xfrm>
            <a:off x="5715000" y="3873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15" name="Title 1"/>
          <p:cNvSpPr txBox="1">
            <a:spLocks/>
          </p:cNvSpPr>
          <p:nvPr/>
        </p:nvSpPr>
        <p:spPr bwMode="auto">
          <a:xfrm>
            <a:off x="4495800" y="13112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6" name="Title 1"/>
          <p:cNvSpPr txBox="1">
            <a:spLocks/>
          </p:cNvSpPr>
          <p:nvPr/>
        </p:nvSpPr>
        <p:spPr bwMode="auto">
          <a:xfrm>
            <a:off x="4495800" y="2301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7" name="Title 1"/>
          <p:cNvSpPr txBox="1">
            <a:spLocks/>
          </p:cNvSpPr>
          <p:nvPr/>
        </p:nvSpPr>
        <p:spPr bwMode="auto">
          <a:xfrm>
            <a:off x="1676400" y="21637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1,2</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8" name="Title 1"/>
          <p:cNvSpPr txBox="1">
            <a:spLocks/>
          </p:cNvSpPr>
          <p:nvPr/>
        </p:nvSpPr>
        <p:spPr bwMode="auto">
          <a:xfrm>
            <a:off x="3214684" y="30638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2,3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19" name="Title 1"/>
          <p:cNvSpPr txBox="1">
            <a:spLocks/>
          </p:cNvSpPr>
          <p:nvPr/>
        </p:nvSpPr>
        <p:spPr bwMode="auto">
          <a:xfrm>
            <a:off x="1676400" y="3154362"/>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4400" b="1" i="1" u="none" strike="noStrike" kern="0" cap="none" spc="0" normalizeH="0" baseline="0" noProof="0" dirty="0" smtClean="0">
                <a:ln>
                  <a:noFill/>
                </a:ln>
                <a:solidFill>
                  <a:schemeClr val="tx2"/>
                </a:solidFill>
                <a:effectLst/>
                <a:uLnTx/>
                <a:uFillTx/>
                <a:latin typeface="Cambria Math"/>
                <a:ea typeface="Cambria Math"/>
                <a:cs typeface="+mj-cs"/>
              </a:rPr>
              <a:t>σ</a:t>
            </a:r>
            <a:r>
              <a:rPr lang="en-US" sz="4400" b="1" i="1" kern="0" baseline="-25000" dirty="0" smtClean="0">
                <a:solidFill>
                  <a:schemeClr val="tx2"/>
                </a:solidFill>
                <a:latin typeface="Cambria Math"/>
                <a:ea typeface="Cambria Math"/>
                <a:cs typeface="+mj-cs"/>
              </a:rPr>
              <a:t>1,3</a:t>
            </a:r>
            <a:endParaRPr kumimoji="0" lang="en-US" sz="4400" b="1" i="1" u="none" strike="noStrike" kern="0" cap="none" spc="0" normalizeH="0" baseline="-25000" noProof="0" dirty="0">
              <a:ln>
                <a:noFill/>
              </a:ln>
              <a:solidFill>
                <a:schemeClr val="tx2"/>
              </a:solidFill>
              <a:effectLst/>
              <a:uLnTx/>
              <a:uFillTx/>
              <a:latin typeface="Cambria Math" pitchFamily="18" charset="0"/>
              <a:ea typeface="Cambria Math" pitchFamily="18" charset="0"/>
              <a:cs typeface="+mj-cs"/>
            </a:endParaRPr>
          </a:p>
        </p:txBody>
      </p:sp>
      <p:sp>
        <p:nvSpPr>
          <p:cNvPr id="21" name="Title 1"/>
          <p:cNvSpPr txBox="1">
            <a:spLocks/>
          </p:cNvSpPr>
          <p:nvPr/>
        </p:nvSpPr>
        <p:spPr bwMode="auto">
          <a:xfrm>
            <a:off x="5715000" y="12826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2" name="Title 1"/>
          <p:cNvSpPr txBox="1">
            <a:spLocks/>
          </p:cNvSpPr>
          <p:nvPr/>
        </p:nvSpPr>
        <p:spPr bwMode="auto">
          <a:xfrm>
            <a:off x="5715000" y="21208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3" name="Title 1"/>
          <p:cNvSpPr txBox="1">
            <a:spLocks/>
          </p:cNvSpPr>
          <p:nvPr/>
        </p:nvSpPr>
        <p:spPr bwMode="auto">
          <a:xfrm>
            <a:off x="5715000" y="3111490"/>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4" name="Title 1"/>
          <p:cNvSpPr txBox="1">
            <a:spLocks/>
          </p:cNvSpPr>
          <p:nvPr/>
        </p:nvSpPr>
        <p:spPr bwMode="auto">
          <a:xfrm>
            <a:off x="1676400" y="389254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5" name="Title 1"/>
          <p:cNvSpPr txBox="1">
            <a:spLocks/>
          </p:cNvSpPr>
          <p:nvPr/>
        </p:nvSpPr>
        <p:spPr bwMode="auto">
          <a:xfrm>
            <a:off x="3214684" y="3897306"/>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6" name="Title 1"/>
          <p:cNvSpPr txBox="1">
            <a:spLocks/>
          </p:cNvSpPr>
          <p:nvPr/>
        </p:nvSpPr>
        <p:spPr bwMode="auto">
          <a:xfrm>
            <a:off x="4495800" y="3902074"/>
            <a:ext cx="1752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0" cap="none" spc="0" normalizeH="0" baseline="0" noProof="0" dirty="0" smtClean="0">
                <a:ln>
                  <a:noFill/>
                </a:ln>
                <a:solidFill>
                  <a:schemeClr val="tx2"/>
                </a:solidFill>
                <a:effectLst/>
                <a:uLnTx/>
                <a:uFillTx/>
                <a:latin typeface="Cambria Math"/>
                <a:ea typeface="Cambria Math"/>
                <a:cs typeface="+mj-cs"/>
              </a:rPr>
              <a:t>…</a:t>
            </a:r>
            <a:endParaRPr kumimoji="0" lang="en-US" sz="4400" b="1" i="1" u="none" strike="noStrike" kern="0" cap="none" spc="0" normalizeH="0" baseline="30000" noProof="0" dirty="0">
              <a:ln>
                <a:noFill/>
              </a:ln>
              <a:solidFill>
                <a:schemeClr val="tx2"/>
              </a:solidFill>
              <a:effectLst/>
              <a:uLnTx/>
              <a:uFillTx/>
              <a:latin typeface="Cambria Math" pitchFamily="18" charset="0"/>
              <a:ea typeface="Cambria Math" pitchFamily="18" charset="0"/>
              <a:cs typeface="+mj-cs"/>
            </a:endParaRPr>
          </a:p>
        </p:txBody>
      </p:sp>
      <p:sp>
        <p:nvSpPr>
          <p:cNvPr id="29" name="Oval 28"/>
          <p:cNvSpPr/>
          <p:nvPr/>
        </p:nvSpPr>
        <p:spPr>
          <a:xfrm>
            <a:off x="4800600" y="1447800"/>
            <a:ext cx="1219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4191000" y="5638800"/>
            <a:ext cx="47244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covariance of </a:t>
            </a:r>
            <a:r>
              <a:rPr kumimoji="0" lang="en-US" sz="28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120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1</a:t>
            </a:r>
            <a:r>
              <a:rPr kumimoji="0" lang="en-US" sz="2800" b="0" i="0" u="none" strike="noStrike" kern="120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 and </a:t>
            </a:r>
            <a:r>
              <a:rPr kumimoji="0" lang="en-US" sz="2800" b="0" i="0" u="none" strike="noStrike" kern="120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d</a:t>
            </a:r>
            <a:r>
              <a:rPr kumimoji="0" lang="en-US" sz="2800" b="0" i="0" u="none" strike="noStrike" kern="120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2</a:t>
            </a:r>
            <a:endParaRPr kumimoji="0" lang="en-US" sz="2800" b="1" i="0" u="none" strike="noStrike" kern="1200" cap="none" spc="0" normalizeH="0" baseline="-25000" noProof="0" dirty="0">
              <a:ln>
                <a:noFill/>
              </a:ln>
              <a:solidFill>
                <a:srgbClr val="FF0000"/>
              </a:solidFill>
              <a:effectLst/>
              <a:uLnTx/>
              <a:uFillTx/>
              <a:latin typeface="Cambria Math" pitchFamily="18" charset="0"/>
              <a:ea typeface="Cambria Math" pitchFamily="18" charset="0"/>
              <a:cs typeface="+mj-cs"/>
            </a:endParaRPr>
          </a:p>
        </p:txBody>
      </p:sp>
      <p:sp>
        <p:nvSpPr>
          <p:cNvPr id="32" name="Freeform 31"/>
          <p:cNvSpPr/>
          <p:nvPr/>
        </p:nvSpPr>
        <p:spPr>
          <a:xfrm>
            <a:off x="5812632" y="2300288"/>
            <a:ext cx="831056" cy="3486150"/>
          </a:xfrm>
          <a:custGeom>
            <a:avLst/>
            <a:gdLst>
              <a:gd name="connsiteX0" fmla="*/ 2381 w 831056"/>
              <a:gd name="connsiteY0" fmla="*/ 0 h 3486150"/>
              <a:gd name="connsiteX1" fmla="*/ 645318 w 831056"/>
              <a:gd name="connsiteY1" fmla="*/ 1042987 h 3486150"/>
              <a:gd name="connsiteX2" fmla="*/ 30956 w 831056"/>
              <a:gd name="connsiteY2" fmla="*/ 1771650 h 3486150"/>
              <a:gd name="connsiteX3" fmla="*/ 831056 w 831056"/>
              <a:gd name="connsiteY3" fmla="*/ 3486150 h 3486150"/>
            </a:gdLst>
            <a:ahLst/>
            <a:cxnLst>
              <a:cxn ang="0">
                <a:pos x="connsiteX0" y="connsiteY0"/>
              </a:cxn>
              <a:cxn ang="0">
                <a:pos x="connsiteX1" y="connsiteY1"/>
              </a:cxn>
              <a:cxn ang="0">
                <a:pos x="connsiteX2" y="connsiteY2"/>
              </a:cxn>
              <a:cxn ang="0">
                <a:pos x="connsiteX3" y="connsiteY3"/>
              </a:cxn>
            </a:cxnLst>
            <a:rect l="l" t="t" r="r" b="b"/>
            <a:pathLst>
              <a:path w="831056" h="3486150">
                <a:moveTo>
                  <a:pt x="2381" y="0"/>
                </a:moveTo>
                <a:cubicBezTo>
                  <a:pt x="321468" y="373856"/>
                  <a:pt x="640556" y="747712"/>
                  <a:pt x="645318" y="1042987"/>
                </a:cubicBezTo>
                <a:cubicBezTo>
                  <a:pt x="650081" y="1338262"/>
                  <a:pt x="0" y="1364456"/>
                  <a:pt x="30956" y="1771650"/>
                </a:cubicBezTo>
                <a:cubicBezTo>
                  <a:pt x="61912" y="2178844"/>
                  <a:pt x="446484" y="2832497"/>
                  <a:pt x="831056" y="348615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1671</Words>
  <Application>Microsoft Office PowerPoint</Application>
  <PresentationFormat>On-screen Show (4:3)</PresentationFormat>
  <Paragraphs>344</Paragraphs>
  <Slides>60</Slides>
  <Notes>47</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Slide 1</vt:lpstr>
      <vt:lpstr>Slide 2</vt:lpstr>
      <vt:lpstr>purpose of the lecture</vt:lpstr>
      <vt:lpstr>Part 1  correlations between random variables</vt:lpstr>
      <vt:lpstr>Slide 5</vt:lpstr>
      <vt:lpstr>Slide 6</vt:lpstr>
      <vt:lpstr>Slide 7</vt:lpstr>
      <vt:lpstr>the covariance matrix</vt:lpstr>
      <vt:lpstr>recall the covariance matrix</vt:lpstr>
      <vt:lpstr>estimating covariance from data</vt:lpstr>
      <vt:lpstr>Slide 11</vt:lpstr>
      <vt:lpstr>Slide 12</vt:lpstr>
      <vt:lpstr>   </vt:lpstr>
      <vt:lpstr>   </vt:lpstr>
      <vt:lpstr>   </vt:lpstr>
      <vt:lpstr>“sample” covariance</vt:lpstr>
      <vt:lpstr>normalize to range ±1</vt:lpstr>
      <vt:lpstr>Rij  -1 perfect negative correlation  0 no correlation  1 perfect positive correlation </vt:lpstr>
      <vt:lpstr>Slide 19</vt:lpstr>
      <vt:lpstr>Slide 20</vt:lpstr>
      <vt:lpstr>Slide 21</vt:lpstr>
      <vt:lpstr>Part 2  correlations between samples within a time series</vt:lpstr>
      <vt:lpstr>Slide 23</vt:lpstr>
      <vt:lpstr>high degree of short-term correlation   what ever the river was doing yesterday, its probably doing today, too  because water takes time to drain away</vt:lpstr>
      <vt:lpstr>Slide 25</vt:lpstr>
      <vt:lpstr>low degree of intermediate-term correlation   what ever the river was doing last month, today it could be doing something completely different  because storms are so unpredictable</vt:lpstr>
      <vt:lpstr>Slide 27</vt:lpstr>
      <vt:lpstr>moderate degree of long-term correlation   what ever the river was doing this time last year, its probably doing today, too  because seasons repeat</vt:lpstr>
      <vt:lpstr>Slide 29</vt:lpstr>
      <vt:lpstr>Slide 30</vt:lpstr>
      <vt:lpstr>Let’s assume different samples in time series are random variables and calculate their covariance</vt:lpstr>
      <vt:lpstr>Slide 32</vt:lpstr>
      <vt:lpstr>now assume that the time series is stationary  (statistical properties don’t vary with time)  so that covariance depends only on time lag between samples </vt:lpstr>
      <vt:lpstr>time series of length N   time lag of (k-1)Δt </vt:lpstr>
      <vt:lpstr>Slide 35</vt:lpstr>
      <vt:lpstr>Slide 36</vt:lpstr>
      <vt:lpstr>autocorrelation in MatLab</vt:lpstr>
      <vt:lpstr>Slide 38</vt:lpstr>
      <vt:lpstr>Slide 39</vt:lpstr>
      <vt:lpstr>Slide 40</vt:lpstr>
      <vt:lpstr>Slide 41</vt:lpstr>
      <vt:lpstr>Slide 42</vt:lpstr>
      <vt:lpstr>Slide 43</vt:lpstr>
      <vt:lpstr>Slide 44</vt:lpstr>
      <vt:lpstr>autocorrelation similar to convolution</vt:lpstr>
      <vt:lpstr>autocorrelation similar to convolution</vt:lpstr>
      <vt:lpstr>Important Relation #1 autocorrelation is the convolution of a time series with its time-reversed self</vt:lpstr>
      <vt:lpstr>Slide 48</vt:lpstr>
      <vt:lpstr>Slide 49</vt:lpstr>
      <vt:lpstr>Slide 50</vt:lpstr>
      <vt:lpstr>Slide 51</vt:lpstr>
      <vt:lpstr>Important Relationship #2 Fourier Transform of an autocorrelation is proportional to the Power Spectral Density of time series</vt:lpstr>
      <vt:lpstr>Slide 53</vt:lpstr>
      <vt:lpstr>Slide 54</vt:lpstr>
      <vt:lpstr>Slide 55</vt:lpstr>
      <vt:lpstr>Slide 56</vt:lpstr>
      <vt:lpstr>Slide 57</vt:lpstr>
      <vt:lpstr>Slide 58</vt:lpstr>
      <vt:lpstr>Summary</vt:lpstr>
      <vt:lpstr>Summary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Bill Menke</cp:lastModifiedBy>
  <cp:revision>164</cp:revision>
  <dcterms:created xsi:type="dcterms:W3CDTF">2011-06-08T22:04:27Z</dcterms:created>
  <dcterms:modified xsi:type="dcterms:W3CDTF">2011-06-28T15:42:03Z</dcterms:modified>
</cp:coreProperties>
</file>