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9" r:id="rId2"/>
    <p:sldId id="260" r:id="rId3"/>
    <p:sldId id="261" r:id="rId4"/>
    <p:sldId id="274" r:id="rId5"/>
    <p:sldId id="299" r:id="rId6"/>
    <p:sldId id="300" r:id="rId7"/>
    <p:sldId id="307" r:id="rId8"/>
    <p:sldId id="308" r:id="rId9"/>
    <p:sldId id="304" r:id="rId10"/>
    <p:sldId id="305" r:id="rId11"/>
    <p:sldId id="311" r:id="rId12"/>
    <p:sldId id="312" r:id="rId13"/>
    <p:sldId id="313" r:id="rId14"/>
    <p:sldId id="315" r:id="rId15"/>
    <p:sldId id="316" r:id="rId16"/>
    <p:sldId id="314" r:id="rId17"/>
    <p:sldId id="320" r:id="rId18"/>
    <p:sldId id="325" r:id="rId19"/>
    <p:sldId id="329" r:id="rId20"/>
    <p:sldId id="330" r:id="rId21"/>
    <p:sldId id="332" r:id="rId22"/>
    <p:sldId id="334" r:id="rId23"/>
    <p:sldId id="335" r:id="rId24"/>
    <p:sldId id="336" r:id="rId25"/>
    <p:sldId id="349" r:id="rId26"/>
    <p:sldId id="348" r:id="rId27"/>
    <p:sldId id="338" r:id="rId28"/>
    <p:sldId id="339" r:id="rId29"/>
    <p:sldId id="340" r:id="rId30"/>
    <p:sldId id="342" r:id="rId31"/>
    <p:sldId id="341" r:id="rId32"/>
    <p:sldId id="343" r:id="rId33"/>
    <p:sldId id="346" r:id="rId34"/>
    <p:sldId id="347" r:id="rId35"/>
    <p:sldId id="344" r:id="rId36"/>
    <p:sldId id="350" r:id="rId37"/>
    <p:sldId id="345" r:id="rId38"/>
    <p:sldId id="351" r:id="rId39"/>
    <p:sldId id="357" r:id="rId40"/>
    <p:sldId id="358" r:id="rId41"/>
    <p:sldId id="359" r:id="rId42"/>
    <p:sldId id="352" r:id="rId43"/>
    <p:sldId id="353" r:id="rId44"/>
    <p:sldId id="354" r:id="rId45"/>
    <p:sldId id="355" r:id="rId46"/>
    <p:sldId id="356" r:id="rId47"/>
    <p:sldId id="36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85142" autoAdjust="0"/>
  </p:normalViewPr>
  <p:slideViewPr>
    <p:cSldViewPr>
      <p:cViewPr varScale="1">
        <p:scale>
          <a:sx n="62" d="100"/>
          <a:sy n="62" d="100"/>
        </p:scale>
        <p:origin x="-16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continues the subject of Hypothesis Testing.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You are working towards one of two conclusions:</a:t>
            </a:r>
          </a:p>
          <a:p>
            <a:r>
              <a:rPr lang="en-US" baseline="0" dirty="0" smtClean="0"/>
              <a:t>The Null Hypothesis can be rejected, giving you confidence (but not complete certainty) that your result</a:t>
            </a:r>
          </a:p>
          <a:p>
            <a:r>
              <a:rPr lang="en-US" baseline="0" dirty="0" smtClean="0"/>
              <a:t>  is not due to random variation;</a:t>
            </a:r>
          </a:p>
          <a:p>
            <a:r>
              <a:rPr lang="en-US" baseline="0" dirty="0" smtClean="0"/>
              <a:t>or</a:t>
            </a:r>
          </a:p>
          <a:p>
            <a:r>
              <a:rPr lang="en-US" baseline="0" dirty="0" smtClean="0"/>
              <a:t>The Null Hypothesis cannot be rejected, meaning its likely that your result is due to random variation.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just a hypothetical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first claim is that the machine’s ‘ruler’ or ‘measuring scale’ is not biased, that what the machine</a:t>
            </a:r>
          </a:p>
          <a:p>
            <a:r>
              <a:rPr lang="en-US" baseline="0" dirty="0" smtClean="0"/>
              <a:t>thinks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1 nm is what SI says is 1 nm.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claim is that each measurement has error, and that its variance is as stated.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Your presumption is that the test particles have no error, or at least, that whatever error</a:t>
            </a:r>
          </a:p>
          <a:p>
            <a:r>
              <a:rPr lang="en-US" baseline="0" dirty="0" smtClean="0"/>
              <a:t>they have is negligible compared to the variance of the machine being 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though each</a:t>
            </a:r>
            <a:r>
              <a:rPr lang="en-US" baseline="0" dirty="0" smtClean="0"/>
              <a:t> of the lines.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number of particles being measured.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true diameters of the particles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mean of the diameters that were actually measured, which is (slightly) different than the true mean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‘true’ variance, that is, the one stated by the manufacturer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variance of the diameters of the 25 particle that you measured, assuming that their true mean of 100 is known.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variance of the diameters of the 25 particle that you measured, assuming that you didn’t know their mean and</a:t>
            </a:r>
          </a:p>
          <a:p>
            <a:pPr marL="228600" indent="-228600">
              <a:buNone/>
            </a:pPr>
            <a:r>
              <a:rPr lang="en-US" baseline="0" dirty="0" smtClean="0"/>
              <a:t>      had to estimate it from the data.  Note that the number of degrees of freedom is N-1, not N in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of the second test.  You might flash back to the Test 1 slides, and compare the numbers.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question is,</a:t>
            </a:r>
          </a:p>
          <a:p>
            <a:r>
              <a:rPr lang="en-US" baseline="0" dirty="0" smtClean="0"/>
              <a:t>Is 100.055 and 99.951 significantly different from 100?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Z statistic is Normal</a:t>
            </a:r>
            <a:r>
              <a:rPr lang="en-US" baseline="0" dirty="0" smtClean="0"/>
              <a:t> with zero mean and unit variance.</a:t>
            </a:r>
          </a:p>
          <a:p>
            <a:r>
              <a:rPr lang="en-US" baseline="0" dirty="0" smtClean="0"/>
              <a:t>Here Z is the difference between the observed and true mean, normalized by the variance of the mean.</a:t>
            </a:r>
          </a:p>
          <a:p>
            <a:r>
              <a:rPr lang="en-US" baseline="0" dirty="0" smtClean="0"/>
              <a:t>The probability that |Z| </a:t>
            </a:r>
            <a:r>
              <a:rPr lang="en-US" baseline="0" dirty="0" smtClean="0">
                <a:latin typeface="Cambria Math"/>
                <a:ea typeface="Cambria Math"/>
              </a:rPr>
              <a:t>≥ Z</a:t>
            </a:r>
            <a:r>
              <a:rPr lang="en-US" baseline="30000" dirty="0" smtClean="0">
                <a:latin typeface="Cambria Math"/>
                <a:ea typeface="Cambria Math"/>
              </a:rPr>
              <a:t>est</a:t>
            </a:r>
            <a:r>
              <a:rPr lang="en-US" baseline="0" dirty="0" smtClean="0">
                <a:latin typeface="Cambria Math"/>
                <a:ea typeface="Cambria Math"/>
              </a:rPr>
              <a:t> is large, much larger than 0.05, so the Null Hypothesis cannot be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rejected.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Point out the difference between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“There’s no reason to think the machine is biased”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and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“The machine is not biased”.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question is,</a:t>
            </a:r>
          </a:p>
          <a:p>
            <a:r>
              <a:rPr lang="en-US" baseline="0" dirty="0" smtClean="0"/>
              <a:t>Is 0.876 and 0.974 significantly different from 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chi-squared statistic is</a:t>
            </a:r>
            <a:r>
              <a:rPr lang="en-US" baseline="0" dirty="0" smtClean="0"/>
              <a:t> one of the three non-Normal distributions that we discussed in the previous lecture.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 here is that if you have to</a:t>
            </a:r>
          </a:p>
          <a:p>
            <a:r>
              <a:rPr lang="en-US" dirty="0" smtClean="0"/>
              <a:t>estimate a variance</a:t>
            </a:r>
          </a:p>
          <a:p>
            <a:r>
              <a:rPr lang="en-US" dirty="0" smtClean="0"/>
              <a:t>then you are adding more random variation into the problem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now you have two estimated quantities, mean and variance,</a:t>
            </a:r>
          </a:p>
          <a:p>
            <a:r>
              <a:rPr lang="en-US" baseline="0" dirty="0" smtClean="0"/>
              <a:t>whereas before you just had one (mean)/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n-US" baseline="0" dirty="0" smtClean="0"/>
              <a:t> needs to be Normal.</a:t>
            </a:r>
          </a:p>
          <a:p>
            <a:r>
              <a:rPr lang="en-US" baseline="0" dirty="0" smtClean="0"/>
              <a:t>If you replace the true variance with the estimated variance, then the resulting</a:t>
            </a:r>
          </a:p>
          <a:p>
            <a:r>
              <a:rPr lang="en-US" baseline="0" dirty="0" smtClean="0"/>
              <a:t>  quantity is not 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Pont out that the quantity</a:t>
            </a:r>
            <a:r>
              <a:rPr lang="en-US" baseline="0" dirty="0" smtClean="0"/>
              <a:t> in the denominator is just the square root of the estimated</a:t>
            </a:r>
          </a:p>
          <a:p>
            <a:r>
              <a:rPr lang="en-US" baseline="0" dirty="0" smtClean="0"/>
              <a:t>variance of a set of N </a:t>
            </a:r>
            <a:r>
              <a:rPr lang="en-US" baseline="0" dirty="0" err="1" smtClean="0"/>
              <a:t>Normall</a:t>
            </a:r>
            <a:r>
              <a:rPr lang="en-US" baseline="0" dirty="0" smtClean="0"/>
              <a:t>-distributed variables, each with zero mean and unit true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baseline="0" dirty="0" smtClean="0"/>
              <a:t> if you replace the true mean with the estimated mean, you get a</a:t>
            </a:r>
          </a:p>
          <a:p>
            <a:r>
              <a:rPr lang="en-US" baseline="0" dirty="0" smtClean="0"/>
              <a:t>t-distributed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that the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function for the cumulative t-distribution</a:t>
            </a:r>
          </a:p>
          <a:p>
            <a:r>
              <a:rPr lang="en-US" baseline="0" dirty="0" smtClean="0"/>
              <a:t>is </a:t>
            </a:r>
            <a:r>
              <a:rPr lang="en-US" baseline="0" dirty="0" err="1" smtClean="0"/>
              <a:t>tcdf</a:t>
            </a:r>
            <a:r>
              <a:rPr lang="en-US" baseline="0" dirty="0" smtClean="0"/>
              <a:t>(t, N)</a:t>
            </a:r>
          </a:p>
          <a:p>
            <a:r>
              <a:rPr lang="en-US" dirty="0" smtClean="0"/>
              <a:t>where N is the degrees</a:t>
            </a:r>
            <a:r>
              <a:rPr lang="en-US" baseline="0" dirty="0" smtClean="0"/>
              <a:t> of freedom.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mean is smaller than the first.  Is it possible that the</a:t>
            </a:r>
          </a:p>
          <a:p>
            <a:r>
              <a:rPr lang="en-US" baseline="0" dirty="0" smtClean="0"/>
              <a:t>machine’s “ruler” (internal length standard) is shrinking with time?</a:t>
            </a:r>
          </a:p>
          <a:p>
            <a:r>
              <a:rPr lang="en-US" baseline="0" dirty="0" smtClean="0"/>
              <a:t>In my opinion, this is the single most useful Hypothesis test in all of data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difference between the means can be</a:t>
            </a:r>
            <a:r>
              <a:rPr lang="en-US" baseline="0" dirty="0" smtClean="0"/>
              <a:t> normalized into a Z-distributed quantity.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standard</a:t>
            </a:r>
            <a:r>
              <a:rPr lang="en-US" baseline="0" dirty="0" smtClean="0"/>
              <a:t> error propagation.</a:t>
            </a:r>
          </a:p>
          <a:p>
            <a:r>
              <a:rPr lang="en-US" baseline="0" dirty="0" smtClean="0"/>
              <a:t>In our case, a and b are the two means</a:t>
            </a:r>
          </a:p>
          <a:p>
            <a:r>
              <a:rPr lang="en-US" baseline="0" dirty="0" smtClean="0"/>
              <a:t>and c is their </a:t>
            </a:r>
            <a:r>
              <a:rPr lang="en-US" baseline="0" dirty="0" err="1" smtClean="0"/>
              <a:t>differrence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this is a “new” definition of Z.  It’s key attributes are that it is</a:t>
            </a:r>
          </a:p>
          <a:p>
            <a:r>
              <a:rPr lang="en-US" baseline="0" dirty="0" smtClean="0"/>
              <a:t>Normally-distributed</a:t>
            </a:r>
          </a:p>
          <a:p>
            <a:r>
              <a:rPr lang="en-US" baseline="0" dirty="0" smtClean="0"/>
              <a:t>has zero mean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has unit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emphasize that</a:t>
            </a:r>
          </a:p>
          <a:p>
            <a:r>
              <a:rPr lang="en-US" baseline="0" dirty="0" smtClean="0"/>
              <a:t>“There’s no reason to think that bias has changed”</a:t>
            </a:r>
          </a:p>
          <a:p>
            <a:r>
              <a:rPr lang="en-US" baseline="0" dirty="0" smtClean="0"/>
              <a:t>is not the same as</a:t>
            </a:r>
          </a:p>
          <a:p>
            <a:r>
              <a:rPr lang="en-US" baseline="0" dirty="0" smtClean="0"/>
              <a:t>“The bias has not changed”.</a:t>
            </a:r>
          </a:p>
          <a:p>
            <a:r>
              <a:rPr lang="en-US" baseline="0" dirty="0" smtClean="0"/>
              <a:t>We cannot rule out that it changed.  We can only state that there is no evidence that it changed.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lecture finished the particle size test scenario and also discusses the</a:t>
            </a:r>
          </a:p>
          <a:p>
            <a:r>
              <a:rPr lang="en-US" baseline="0" dirty="0" smtClean="0"/>
              <a:t>use of an F-test to evaluate the significance in differences in fit between</a:t>
            </a:r>
          </a:p>
          <a:p>
            <a:r>
              <a:rPr lang="en-US" baseline="0" dirty="0" smtClean="0"/>
              <a:t>two alternative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that the variance is larger in the second test.  Perhaps the machine is getting “noisier”?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that the numerator is just the</a:t>
            </a:r>
          </a:p>
          <a:p>
            <a:r>
              <a:rPr lang="en-US" baseline="0" dirty="0" smtClean="0"/>
              <a:t>estimated variance of a set of N Normally-distributed variables, each with zero mean and unit true variance.</a:t>
            </a:r>
          </a:p>
          <a:p>
            <a:r>
              <a:rPr lang="en-US" baseline="0" dirty="0" smtClean="0"/>
              <a:t>So is the denominator.</a:t>
            </a:r>
          </a:p>
          <a:p>
            <a:r>
              <a:rPr lang="en-US" baseline="0" dirty="0" smtClean="0"/>
              <a:t>Hence F is ratio of variances, which is just what we want to test.</a:t>
            </a:r>
          </a:p>
          <a:p>
            <a:r>
              <a:rPr lang="en-US" baseline="0" dirty="0" smtClean="0"/>
              <a:t>Also, point out that the individual summations are just chi-squared.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</a:t>
            </a:r>
            <a:r>
              <a:rPr lang="en-US" baseline="0" dirty="0" smtClean="0"/>
              <a:t> F can be computed from the chi-squared values that we previously computed.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tails of the distribution</a:t>
            </a:r>
            <a:r>
              <a:rPr lang="en-US" baseline="0" dirty="0" smtClean="0"/>
              <a:t> correspond to the case where one estimated variance is</a:t>
            </a:r>
          </a:p>
          <a:p>
            <a:r>
              <a:rPr lang="en-US" baseline="0" dirty="0" smtClean="0"/>
              <a:t>   much larger or much smaller than the other.</a:t>
            </a:r>
            <a:endParaRPr lang="en-US" dirty="0" smtClean="0"/>
          </a:p>
          <a:p>
            <a:r>
              <a:rPr lang="en-US" dirty="0" smtClean="0"/>
              <a:t>We want to know how much area is beneath the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conditional in the m-script assures that 1/F is smaller than 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ends the machine scenario.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that I’ve left out one Null Hypothesis that is worked through in the text</a:t>
            </a:r>
          </a:p>
          <a:p>
            <a:r>
              <a:rPr lang="en-US" baseline="0" dirty="0" smtClean="0"/>
              <a:t>(comparing difference in means when true variance is unknown, so t-test is used).</a:t>
            </a:r>
          </a:p>
          <a:p>
            <a:r>
              <a:rPr lang="en-US" baseline="0" dirty="0" smtClean="0"/>
              <a:t>it would make the lecture too long.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my opinion, this is the second </a:t>
            </a:r>
            <a:r>
              <a:rPr lang="en-US" baseline="0" dirty="0" smtClean="0"/>
              <a:t>most useful test in all of data analysis</a:t>
            </a:r>
          </a:p>
          <a:p>
            <a:r>
              <a:rPr lang="en-US" baseline="0" dirty="0" smtClean="0"/>
              <a:t>(the first being the test of difference between two means).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cubic fit</a:t>
            </a:r>
            <a:r>
              <a:rPr lang="en-US" baseline="0" dirty="0" smtClean="0"/>
              <a:t> </a:t>
            </a:r>
            <a:r>
              <a:rPr lang="en-US" dirty="0" smtClean="0"/>
              <a:t>is</a:t>
            </a:r>
            <a:r>
              <a:rPr lang="en-US" baseline="0" dirty="0" smtClean="0"/>
              <a:t> only a little better than the linear fit.</a:t>
            </a:r>
          </a:p>
          <a:p>
            <a:r>
              <a:rPr lang="en-US" baseline="0" dirty="0" smtClean="0"/>
              <a:t>See if the students can pick up on any subtle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cubic</a:t>
            </a:r>
            <a:r>
              <a:rPr lang="en-US" baseline="0" dirty="0" smtClean="0"/>
              <a:t> fit is a little better near the left side of the plot, leading to 14% reduction in total error</a:t>
            </a:r>
          </a:p>
          <a:p>
            <a:r>
              <a:rPr lang="en-US" baseline="0" dirty="0" smtClean="0"/>
              <a:t>relative to the linear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issues, the different number</a:t>
            </a:r>
            <a:r>
              <a:rPr lang="en-US" baseline="0" dirty="0" smtClean="0"/>
              <a:t> of coefficients, if corrected for during the calculation of</a:t>
            </a:r>
          </a:p>
          <a:p>
            <a:r>
              <a:rPr lang="en-US" baseline="0" dirty="0" smtClean="0"/>
              <a:t>degrees of freedom.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Technically, we should</a:t>
            </a:r>
            <a:r>
              <a:rPr lang="en-US" baseline="0" dirty="0" smtClean="0"/>
              <a:t> be normalizing E by the true variance of the measurements,</a:t>
            </a:r>
          </a:p>
          <a:p>
            <a:r>
              <a:rPr lang="en-US" baseline="0" dirty="0" smtClean="0"/>
              <a:t>that is E → E/</a:t>
            </a:r>
            <a:r>
              <a:rPr lang="el-GR" baseline="0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latin typeface="Cambria Math"/>
                <a:ea typeface="Cambria Math"/>
              </a:rPr>
              <a:t>d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  <a:endParaRPr lang="en-US" baseline="30000" dirty="0" smtClean="0"/>
          </a:p>
          <a:p>
            <a:r>
              <a:rPr lang="en-US" baseline="0" dirty="0" smtClean="0"/>
              <a:t>to yield a variable with unit variance.</a:t>
            </a:r>
          </a:p>
          <a:p>
            <a:r>
              <a:rPr lang="en-US" baseline="0" dirty="0" smtClean="0"/>
              <a:t>However, the factor of 1/</a:t>
            </a:r>
            <a:r>
              <a:rPr lang="el-GR" baseline="0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latin typeface="Cambria Math"/>
                <a:ea typeface="Cambria Math"/>
              </a:rPr>
              <a:t>d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baseline="0" dirty="0" smtClean="0">
                <a:latin typeface="Cambria Math"/>
                <a:ea typeface="Cambria Math"/>
              </a:rPr>
              <a:t>appears in both numerator and denominator, and cancels out.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emphasize</a:t>
            </a:r>
            <a:r>
              <a:rPr lang="en-US" baseline="0" dirty="0" smtClean="0"/>
              <a:t> the difference between</a:t>
            </a:r>
          </a:p>
          <a:p>
            <a:r>
              <a:rPr lang="en-US" baseline="0" dirty="0" smtClean="0"/>
              <a:t>“there’s no reason to think one model is better than the other”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“one model is not better than the other”.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Null Hypothesis should specify what result, in particular, if of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word ‘statistic’ is used here in the sense of a</a:t>
            </a:r>
          </a:p>
          <a:p>
            <a:r>
              <a:rPr lang="en-US" baseline="0" dirty="0" smtClean="0"/>
              <a:t>‘diagnostic number derived from the data’.</a:t>
            </a:r>
          </a:p>
          <a:p>
            <a:r>
              <a:rPr lang="en-US" baseline="0" dirty="0" smtClean="0"/>
              <a:t>For instance, the ‘sample mean’ (the mean of the data) fits this description.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Usually, the statistic is a result of the data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simple, as long as you know what distribution the statistic follows.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23: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Hypothesis Testing continued; F-Tests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5.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such large values occur less than 5% of the time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example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test of a particle size measuring device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manufacturer's specs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machine is perfectly calibrated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particle diameters scatter about true value</a:t>
            </a:r>
          </a:p>
          <a:p>
            <a:pPr algn="ctr">
              <a:buNone/>
            </a:pPr>
            <a:endParaRPr lang="en-US" sz="4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measurement error is</a:t>
            </a:r>
          </a:p>
          <a:p>
            <a:pPr algn="ctr">
              <a:buNone/>
            </a:pPr>
            <a:r>
              <a:rPr lang="el-GR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41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1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 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4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test of the machine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purchase batch of 25 test particles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exactly 100 nm in diameter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 and tabulate their diameters</a:t>
            </a:r>
          </a:p>
          <a:p>
            <a:pPr algn="ctr">
              <a:buNone/>
            </a:pPr>
            <a:endParaRPr lang="en-US" sz="41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repeat with another batch a few weeks later 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8515" t="31989" r="25180" b="26711"/>
          <a:stretch>
            <a:fillRect/>
          </a:stretch>
        </p:blipFill>
        <p:spPr bwMode="auto">
          <a:xfrm>
            <a:off x="5399317" y="1277256"/>
            <a:ext cx="2688772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8450" t="31989" r="5377" b="26711"/>
          <a:stretch>
            <a:fillRect/>
          </a:stretch>
        </p:blipFill>
        <p:spPr bwMode="auto">
          <a:xfrm>
            <a:off x="5392056" y="1277256"/>
            <a:ext cx="2667000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Calibration Correct?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of 100 nm is due to random variation (as contrasted to a bias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02118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0499" t="53120" r="62205" b="35193"/>
          <a:stretch>
            <a:fillRect/>
          </a:stretch>
        </p:blipFill>
        <p:spPr bwMode="auto">
          <a:xfrm>
            <a:off x="381000" y="1295400"/>
            <a:ext cx="3962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8200" y="1371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0.278   and   0.243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5625" t="51034" r="56250" b="39664"/>
          <a:stretch>
            <a:fillRect/>
          </a:stretch>
        </p:blipFill>
        <p:spPr bwMode="auto">
          <a:xfrm>
            <a:off x="1066800" y="39624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86200" y="3962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0.780  and 0.807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0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573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machine is biased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variance in spec?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variance from its true value of 1 nm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due to random variation (as contrasted to the machine being noisier than the specs).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15342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l-GR" sz="31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1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1719942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1821122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1804882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 l="20625" t="71318" r="59375" b="19380"/>
          <a:stretch>
            <a:fillRect/>
          </a:stretch>
        </p:blipFill>
        <p:spPr bwMode="auto">
          <a:xfrm>
            <a:off x="2217054" y="51816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5257800"/>
            <a:ext cx="1447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?</a:t>
            </a:r>
            <a:endParaRPr lang="en-US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Results of the two tests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Spectral Density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Hypothesis testing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3" t="43774" r="8259" b="46124"/>
          <a:stretch>
            <a:fillRect/>
          </a:stretch>
        </p:blipFill>
        <p:spPr bwMode="auto">
          <a:xfrm>
            <a:off x="1371600" y="1937652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71318" r="59375" b="19380"/>
          <a:stretch>
            <a:fillRect/>
          </a:stretch>
        </p:blipFill>
        <p:spPr bwMode="auto">
          <a:xfrm>
            <a:off x="798306" y="29718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200" y="3080658"/>
            <a:ext cx="431800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0.640  and 0.499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361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-25000" dirty="0" smtClean="0">
                <a:latin typeface="Cambria Math"/>
                <a:ea typeface="Cambria Math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573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machine is noisy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Review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continuing this scenario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1, revisited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Calibration Correct?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of 100 nm is due to random variation (as contrasted to a bias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the manufacturer had not specified a variance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then you would have to estimate it from the data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36" t="59006" r="60456" b="34129"/>
          <a:stretch>
            <a:fillRect/>
          </a:stretch>
        </p:blipFill>
        <p:spPr bwMode="auto">
          <a:xfrm>
            <a:off x="533400" y="5334000"/>
            <a:ext cx="5110887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76800" y="5061858"/>
            <a:ext cx="3657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0.876   and   0.894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5943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then you couldn’t form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you need the true variance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6798" t="53120" r="62205" b="35193"/>
          <a:stretch>
            <a:fillRect/>
          </a:stretch>
        </p:blipFill>
        <p:spPr bwMode="auto">
          <a:xfrm>
            <a:off x="2667000" y="3429000"/>
            <a:ext cx="35329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4305300" y="46863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274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last lecture, we examined a quantity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defined as the ratio of a Normally-distributed variable and something that has the form as of an estimated variance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0997" t="52840" r="13911" b="18626"/>
          <a:stretch>
            <a:fillRect/>
          </a:stretch>
        </p:blipFill>
        <p:spPr bwMode="auto">
          <a:xfrm>
            <a:off x="838200" y="35814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 we will test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42500" t="67571" r="30625" b="14858"/>
          <a:stretch>
            <a:fillRect/>
          </a:stretch>
        </p:blipFill>
        <p:spPr bwMode="auto">
          <a:xfrm>
            <a:off x="2667000" y="1524000"/>
            <a:ext cx="366208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3505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instead of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6798" t="53120" r="62205" b="35193"/>
          <a:stretch>
            <a:fillRect/>
          </a:stretch>
        </p:blipFill>
        <p:spPr bwMode="auto">
          <a:xfrm>
            <a:off x="2791691" y="4876800"/>
            <a:ext cx="35329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4533900" y="30861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457700" y="61341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14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990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0.297   and   0.247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03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0.768  and 0.806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|t|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7467" t="67571" r="30625" b="14858"/>
          <a:stretch>
            <a:fillRect/>
          </a:stretch>
        </p:blipFill>
        <p:spPr bwMode="auto">
          <a:xfrm>
            <a:off x="228600" y="762000"/>
            <a:ext cx="434788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37500" t="57881" r="37500" b="32817"/>
          <a:stretch>
            <a:fillRect/>
          </a:stretch>
        </p:blipFill>
        <p:spPr bwMode="auto">
          <a:xfrm>
            <a:off x="990600" y="40386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2132" t="38442" r="11473" b="52207"/>
          <a:stretch>
            <a:fillRect/>
          </a:stretch>
        </p:blipFill>
        <p:spPr bwMode="auto">
          <a:xfrm>
            <a:off x="609600" y="3200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7045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machine is biased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the calibration changed between the two tests?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between the means is due to random variation (as contrasted to a change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842" t="49560" r="73164" b="44415"/>
          <a:stretch>
            <a:fillRect/>
          </a:stretch>
        </p:blipFill>
        <p:spPr bwMode="auto">
          <a:xfrm>
            <a:off x="838200" y="2362200"/>
            <a:ext cx="37080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0" y="2402112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100.055   and   99.951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68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 data are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means (a linear function) is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difference between them (a linear function) is 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apply it to testing the significance of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models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 data are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means (a linear function) is Normal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difference between them (a linear function) is 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5638800"/>
            <a:ext cx="670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1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if </a:t>
            </a:r>
            <a:r>
              <a:rPr kumimoji="0" lang="en-US" sz="1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= a – b  </a:t>
            </a:r>
            <a:r>
              <a:rPr kumimoji="0" lang="en-US" sz="1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then  </a:t>
            </a:r>
            <a:r>
              <a:rPr kumimoji="0" lang="el-GR" sz="1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111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l-GR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111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en-US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111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111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1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5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a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1855" t="47141" r="4187" b="29288"/>
          <a:stretch>
            <a:fillRect/>
          </a:stretch>
        </p:blipFill>
        <p:spPr bwMode="auto">
          <a:xfrm>
            <a:off x="762000" y="2362200"/>
            <a:ext cx="72117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kumimoji="0" lang="en-US" sz="4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0.368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830" t="69028" r="51018" b="15819"/>
          <a:stretch>
            <a:fillRect/>
          </a:stretch>
        </p:blipFill>
        <p:spPr bwMode="auto">
          <a:xfrm>
            <a:off x="2057400" y="2438400"/>
            <a:ext cx="2743200" cy="9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2438400"/>
            <a:ext cx="2286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0.712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695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bias of the machine has changed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4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Has the variance changed between the two tests?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between the variances is due to random variation (as contrasted to a change in the machine’s precision).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836" t="59006" r="60456" b="34129"/>
          <a:stretch>
            <a:fillRect/>
          </a:stretch>
        </p:blipFill>
        <p:spPr bwMode="auto">
          <a:xfrm>
            <a:off x="304800" y="2438400"/>
            <a:ext cx="5110887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8030" y="2373084"/>
            <a:ext cx="358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0.896   and   0.974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9718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9598" t="37185" r="16010" b="23506"/>
          <a:stretch>
            <a:fillRect/>
          </a:stretch>
        </p:blipFill>
        <p:spPr bwMode="auto">
          <a:xfrm>
            <a:off x="1066800" y="32004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last lecture, we examined the distribution of a quantity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ratio of variances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kumimoji="0" lang="en-US" sz="4400" b="0" i="1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1.110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25840" r="52500" b="52455"/>
          <a:stretch>
            <a:fillRect/>
          </a:stretch>
        </p:blipFill>
        <p:spPr bwMode="auto">
          <a:xfrm>
            <a:off x="2362200" y="2123440"/>
            <a:ext cx="4267200" cy="19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742" b="7160"/>
          <a:stretch>
            <a:fillRect/>
          </a:stretch>
        </p:blipFill>
        <p:spPr bwMode="auto">
          <a:xfrm>
            <a:off x="457200" y="1244025"/>
            <a:ext cx="6096000" cy="46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53588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F</a:t>
            </a:r>
            <a:endParaRPr lang="en-US" sz="32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392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p(F)</a:t>
            </a:r>
            <a:endParaRPr lang="en-US" sz="32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081314" y="586319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24366" y="5877711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6197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1/F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32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6197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32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38451" y="5220713"/>
            <a:ext cx="1305719" cy="442912"/>
          </a:xfrm>
          <a:custGeom>
            <a:avLst/>
            <a:gdLst>
              <a:gd name="connsiteX0" fmla="*/ 184150 w 1489869"/>
              <a:gd name="connsiteY0" fmla="*/ 60325 h 557212"/>
              <a:gd name="connsiteX1" fmla="*/ 193675 w 1489869"/>
              <a:gd name="connsiteY1" fmla="*/ 484187 h 557212"/>
              <a:gd name="connsiteX2" fmla="*/ 1346200 w 1489869"/>
              <a:gd name="connsiteY2" fmla="*/ 498475 h 557212"/>
              <a:gd name="connsiteX3" fmla="*/ 1055688 w 1489869"/>
              <a:gd name="connsiteY3" fmla="*/ 455612 h 557212"/>
              <a:gd name="connsiteX4" fmla="*/ 779463 w 1489869"/>
              <a:gd name="connsiteY4" fmla="*/ 403225 h 557212"/>
              <a:gd name="connsiteX5" fmla="*/ 569913 w 1489869"/>
              <a:gd name="connsiteY5" fmla="*/ 331787 h 557212"/>
              <a:gd name="connsiteX6" fmla="*/ 341313 w 1489869"/>
              <a:gd name="connsiteY6" fmla="*/ 203200 h 557212"/>
              <a:gd name="connsiteX7" fmla="*/ 246063 w 1489869"/>
              <a:gd name="connsiteY7" fmla="*/ 122237 h 557212"/>
              <a:gd name="connsiteX8" fmla="*/ 184150 w 1489869"/>
              <a:gd name="connsiteY8" fmla="*/ 60325 h 557212"/>
              <a:gd name="connsiteX0" fmla="*/ 8731 w 1314450"/>
              <a:gd name="connsiteY0" fmla="*/ 60325 h 557212"/>
              <a:gd name="connsiteX1" fmla="*/ 18256 w 1314450"/>
              <a:gd name="connsiteY1" fmla="*/ 484187 h 557212"/>
              <a:gd name="connsiteX2" fmla="*/ 1170781 w 1314450"/>
              <a:gd name="connsiteY2" fmla="*/ 498475 h 557212"/>
              <a:gd name="connsiteX3" fmla="*/ 880269 w 1314450"/>
              <a:gd name="connsiteY3" fmla="*/ 455612 h 557212"/>
              <a:gd name="connsiteX4" fmla="*/ 604044 w 1314450"/>
              <a:gd name="connsiteY4" fmla="*/ 403225 h 557212"/>
              <a:gd name="connsiteX5" fmla="*/ 394494 w 1314450"/>
              <a:gd name="connsiteY5" fmla="*/ 331787 h 557212"/>
              <a:gd name="connsiteX6" fmla="*/ 165894 w 1314450"/>
              <a:gd name="connsiteY6" fmla="*/ 203200 h 557212"/>
              <a:gd name="connsiteX7" fmla="*/ 70644 w 1314450"/>
              <a:gd name="connsiteY7" fmla="*/ 122237 h 557212"/>
              <a:gd name="connsiteX8" fmla="*/ 8731 w 1314450"/>
              <a:gd name="connsiteY8" fmla="*/ 60325 h 557212"/>
              <a:gd name="connsiteX0" fmla="*/ 8731 w 1314450"/>
              <a:gd name="connsiteY0" fmla="*/ 60325 h 503237"/>
              <a:gd name="connsiteX1" fmla="*/ 18256 w 1314450"/>
              <a:gd name="connsiteY1" fmla="*/ 484187 h 503237"/>
              <a:gd name="connsiteX2" fmla="*/ 1170781 w 1314450"/>
              <a:gd name="connsiteY2" fmla="*/ 498475 h 503237"/>
              <a:gd name="connsiteX3" fmla="*/ 880269 w 1314450"/>
              <a:gd name="connsiteY3" fmla="*/ 455612 h 503237"/>
              <a:gd name="connsiteX4" fmla="*/ 604044 w 1314450"/>
              <a:gd name="connsiteY4" fmla="*/ 403225 h 503237"/>
              <a:gd name="connsiteX5" fmla="*/ 394494 w 1314450"/>
              <a:gd name="connsiteY5" fmla="*/ 331787 h 503237"/>
              <a:gd name="connsiteX6" fmla="*/ 165894 w 1314450"/>
              <a:gd name="connsiteY6" fmla="*/ 203200 h 503237"/>
              <a:gd name="connsiteX7" fmla="*/ 70644 w 1314450"/>
              <a:gd name="connsiteY7" fmla="*/ 122237 h 503237"/>
              <a:gd name="connsiteX8" fmla="*/ 8731 w 1314450"/>
              <a:gd name="connsiteY8" fmla="*/ 60325 h 503237"/>
              <a:gd name="connsiteX0" fmla="*/ 0 w 1305719"/>
              <a:gd name="connsiteY0" fmla="*/ 60325 h 503237"/>
              <a:gd name="connsiteX1" fmla="*/ 9525 w 1305719"/>
              <a:gd name="connsiteY1" fmla="*/ 484187 h 503237"/>
              <a:gd name="connsiteX2" fmla="*/ 1162050 w 1305719"/>
              <a:gd name="connsiteY2" fmla="*/ 498475 h 503237"/>
              <a:gd name="connsiteX3" fmla="*/ 871538 w 1305719"/>
              <a:gd name="connsiteY3" fmla="*/ 455612 h 503237"/>
              <a:gd name="connsiteX4" fmla="*/ 595313 w 1305719"/>
              <a:gd name="connsiteY4" fmla="*/ 403225 h 503237"/>
              <a:gd name="connsiteX5" fmla="*/ 385763 w 1305719"/>
              <a:gd name="connsiteY5" fmla="*/ 331787 h 503237"/>
              <a:gd name="connsiteX6" fmla="*/ 157163 w 1305719"/>
              <a:gd name="connsiteY6" fmla="*/ 203200 h 503237"/>
              <a:gd name="connsiteX7" fmla="*/ 61913 w 1305719"/>
              <a:gd name="connsiteY7" fmla="*/ 122237 h 503237"/>
              <a:gd name="connsiteX8" fmla="*/ 0 w 1305719"/>
              <a:gd name="connsiteY8" fmla="*/ 60325 h 503237"/>
              <a:gd name="connsiteX0" fmla="*/ 0 w 1305719"/>
              <a:gd name="connsiteY0" fmla="*/ 0 h 442912"/>
              <a:gd name="connsiteX1" fmla="*/ 9525 w 1305719"/>
              <a:gd name="connsiteY1" fmla="*/ 423862 h 442912"/>
              <a:gd name="connsiteX2" fmla="*/ 1162050 w 1305719"/>
              <a:gd name="connsiteY2" fmla="*/ 438150 h 442912"/>
              <a:gd name="connsiteX3" fmla="*/ 871538 w 1305719"/>
              <a:gd name="connsiteY3" fmla="*/ 395287 h 442912"/>
              <a:gd name="connsiteX4" fmla="*/ 595313 w 1305719"/>
              <a:gd name="connsiteY4" fmla="*/ 342900 h 442912"/>
              <a:gd name="connsiteX5" fmla="*/ 385763 w 1305719"/>
              <a:gd name="connsiteY5" fmla="*/ 271462 h 442912"/>
              <a:gd name="connsiteX6" fmla="*/ 157163 w 1305719"/>
              <a:gd name="connsiteY6" fmla="*/ 142875 h 442912"/>
              <a:gd name="connsiteX7" fmla="*/ 61913 w 1305719"/>
              <a:gd name="connsiteY7" fmla="*/ 61912 h 442912"/>
              <a:gd name="connsiteX8" fmla="*/ 0 w 1305719"/>
              <a:gd name="connsiteY8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719" h="442912">
                <a:moveTo>
                  <a:pt x="0" y="0"/>
                </a:moveTo>
                <a:cubicBezTo>
                  <a:pt x="19844" y="165100"/>
                  <a:pt x="6350" y="169862"/>
                  <a:pt x="9525" y="423862"/>
                </a:cubicBezTo>
                <a:cubicBezTo>
                  <a:pt x="212725" y="439737"/>
                  <a:pt x="1018381" y="442912"/>
                  <a:pt x="1162050" y="438150"/>
                </a:cubicBezTo>
                <a:cubicBezTo>
                  <a:pt x="1305719" y="433388"/>
                  <a:pt x="965994" y="411162"/>
                  <a:pt x="871538" y="395287"/>
                </a:cubicBezTo>
                <a:cubicBezTo>
                  <a:pt x="777082" y="379412"/>
                  <a:pt x="676275" y="363537"/>
                  <a:pt x="595313" y="342900"/>
                </a:cubicBezTo>
                <a:cubicBezTo>
                  <a:pt x="514351" y="322263"/>
                  <a:pt x="458788" y="304799"/>
                  <a:pt x="385763" y="271462"/>
                </a:cubicBezTo>
                <a:cubicBezTo>
                  <a:pt x="312738" y="238125"/>
                  <a:pt x="211138" y="177800"/>
                  <a:pt x="157163" y="142875"/>
                </a:cubicBezTo>
                <a:cubicBezTo>
                  <a:pt x="103188" y="107950"/>
                  <a:pt x="86519" y="84931"/>
                  <a:pt x="61913" y="61912"/>
                </a:cubicBezTo>
                <a:cubicBezTo>
                  <a:pt x="37307" y="38893"/>
                  <a:pt x="94456" y="87313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02494" y="4168197"/>
            <a:ext cx="416903" cy="1492253"/>
          </a:xfrm>
          <a:custGeom>
            <a:avLst/>
            <a:gdLst>
              <a:gd name="connsiteX0" fmla="*/ 43656 w 472280"/>
              <a:gd name="connsiteY0" fmla="*/ 647700 h 747712"/>
              <a:gd name="connsiteX1" fmla="*/ 429418 w 472280"/>
              <a:gd name="connsiteY1" fmla="*/ 647700 h 747712"/>
              <a:gd name="connsiteX2" fmla="*/ 300831 w 472280"/>
              <a:gd name="connsiteY2" fmla="*/ 47625 h 747712"/>
              <a:gd name="connsiteX3" fmla="*/ 262731 w 472280"/>
              <a:gd name="connsiteY3" fmla="*/ 361950 h 747712"/>
              <a:gd name="connsiteX4" fmla="*/ 167481 w 472280"/>
              <a:gd name="connsiteY4" fmla="*/ 590550 h 747712"/>
              <a:gd name="connsiteX5" fmla="*/ 43656 w 472280"/>
              <a:gd name="connsiteY5" fmla="*/ 647700 h 747712"/>
              <a:gd name="connsiteX0" fmla="*/ 43656 w 482599"/>
              <a:gd name="connsiteY0" fmla="*/ 1157287 h 1342231"/>
              <a:gd name="connsiteX1" fmla="*/ 429418 w 482599"/>
              <a:gd name="connsiteY1" fmla="*/ 1157287 h 1342231"/>
              <a:gd name="connsiteX2" fmla="*/ 362744 w 482599"/>
              <a:gd name="connsiteY2" fmla="*/ 47625 h 1342231"/>
              <a:gd name="connsiteX3" fmla="*/ 262731 w 482599"/>
              <a:gd name="connsiteY3" fmla="*/ 871537 h 1342231"/>
              <a:gd name="connsiteX4" fmla="*/ 167481 w 482599"/>
              <a:gd name="connsiteY4" fmla="*/ 1100137 h 1342231"/>
              <a:gd name="connsiteX5" fmla="*/ 43656 w 482599"/>
              <a:gd name="connsiteY5" fmla="*/ 1157287 h 1342231"/>
              <a:gd name="connsiteX0" fmla="*/ 43656 w 482599"/>
              <a:gd name="connsiteY0" fmla="*/ 1109662 h 1294606"/>
              <a:gd name="connsiteX1" fmla="*/ 429418 w 482599"/>
              <a:gd name="connsiteY1" fmla="*/ 1109662 h 1294606"/>
              <a:gd name="connsiteX2" fmla="*/ 362744 w 482599"/>
              <a:gd name="connsiteY2" fmla="*/ 0 h 1294606"/>
              <a:gd name="connsiteX3" fmla="*/ 262731 w 482599"/>
              <a:gd name="connsiteY3" fmla="*/ 823912 h 1294606"/>
              <a:gd name="connsiteX4" fmla="*/ 167481 w 482599"/>
              <a:gd name="connsiteY4" fmla="*/ 1052512 h 1294606"/>
              <a:gd name="connsiteX5" fmla="*/ 43656 w 482599"/>
              <a:gd name="connsiteY5" fmla="*/ 1109662 h 1294606"/>
              <a:gd name="connsiteX0" fmla="*/ 43656 w 482599"/>
              <a:gd name="connsiteY0" fmla="*/ 1109662 h 1294606"/>
              <a:gd name="connsiteX1" fmla="*/ 429418 w 482599"/>
              <a:gd name="connsiteY1" fmla="*/ 1109662 h 1294606"/>
              <a:gd name="connsiteX2" fmla="*/ 362744 w 482599"/>
              <a:gd name="connsiteY2" fmla="*/ 0 h 1294606"/>
              <a:gd name="connsiteX3" fmla="*/ 262731 w 482599"/>
              <a:gd name="connsiteY3" fmla="*/ 823912 h 1294606"/>
              <a:gd name="connsiteX4" fmla="*/ 167481 w 482599"/>
              <a:gd name="connsiteY4" fmla="*/ 1052512 h 1294606"/>
              <a:gd name="connsiteX5" fmla="*/ 43656 w 482599"/>
              <a:gd name="connsiteY5" fmla="*/ 1109662 h 1294606"/>
              <a:gd name="connsiteX0" fmla="*/ 43656 w 429418"/>
              <a:gd name="connsiteY0" fmla="*/ 1109662 h 1294606"/>
              <a:gd name="connsiteX1" fmla="*/ 429418 w 429418"/>
              <a:gd name="connsiteY1" fmla="*/ 1109662 h 1294606"/>
              <a:gd name="connsiteX2" fmla="*/ 362744 w 429418"/>
              <a:gd name="connsiteY2" fmla="*/ 0 h 1294606"/>
              <a:gd name="connsiteX3" fmla="*/ 262731 w 429418"/>
              <a:gd name="connsiteY3" fmla="*/ 823912 h 1294606"/>
              <a:gd name="connsiteX4" fmla="*/ 167481 w 429418"/>
              <a:gd name="connsiteY4" fmla="*/ 1052512 h 1294606"/>
              <a:gd name="connsiteX5" fmla="*/ 43656 w 429418"/>
              <a:gd name="connsiteY5" fmla="*/ 1109662 h 1294606"/>
              <a:gd name="connsiteX0" fmla="*/ 57944 w 443706"/>
              <a:gd name="connsiteY0" fmla="*/ 1109662 h 1119188"/>
              <a:gd name="connsiteX1" fmla="*/ 443706 w 443706"/>
              <a:gd name="connsiteY1" fmla="*/ 1109662 h 1119188"/>
              <a:gd name="connsiteX2" fmla="*/ 377032 w 443706"/>
              <a:gd name="connsiteY2" fmla="*/ 0 h 1119188"/>
              <a:gd name="connsiteX3" fmla="*/ 277019 w 443706"/>
              <a:gd name="connsiteY3" fmla="*/ 823912 h 1119188"/>
              <a:gd name="connsiteX4" fmla="*/ 181769 w 443706"/>
              <a:gd name="connsiteY4" fmla="*/ 1052512 h 1119188"/>
              <a:gd name="connsiteX5" fmla="*/ 57944 w 443706"/>
              <a:gd name="connsiteY5" fmla="*/ 1109662 h 1119188"/>
              <a:gd name="connsiteX0" fmla="*/ 57944 w 457201"/>
              <a:gd name="connsiteY0" fmla="*/ 1147762 h 1157287"/>
              <a:gd name="connsiteX1" fmla="*/ 443706 w 457201"/>
              <a:gd name="connsiteY1" fmla="*/ 1147762 h 1157287"/>
              <a:gd name="connsiteX2" fmla="*/ 410370 w 457201"/>
              <a:gd name="connsiteY2" fmla="*/ 0 h 1157287"/>
              <a:gd name="connsiteX3" fmla="*/ 277019 w 457201"/>
              <a:gd name="connsiteY3" fmla="*/ 862012 h 1157287"/>
              <a:gd name="connsiteX4" fmla="*/ 181769 w 457201"/>
              <a:gd name="connsiteY4" fmla="*/ 1090612 h 1157287"/>
              <a:gd name="connsiteX5" fmla="*/ 57944 w 457201"/>
              <a:gd name="connsiteY5" fmla="*/ 1147762 h 1157287"/>
              <a:gd name="connsiteX0" fmla="*/ 62706 w 461963"/>
              <a:gd name="connsiteY0" fmla="*/ 1147762 h 1155699"/>
              <a:gd name="connsiteX1" fmla="*/ 443706 w 461963"/>
              <a:gd name="connsiteY1" fmla="*/ 1138237 h 1155699"/>
              <a:gd name="connsiteX2" fmla="*/ 415132 w 461963"/>
              <a:gd name="connsiteY2" fmla="*/ 0 h 1155699"/>
              <a:gd name="connsiteX3" fmla="*/ 281781 w 461963"/>
              <a:gd name="connsiteY3" fmla="*/ 862012 h 1155699"/>
              <a:gd name="connsiteX4" fmla="*/ 186531 w 461963"/>
              <a:gd name="connsiteY4" fmla="*/ 1090612 h 1155699"/>
              <a:gd name="connsiteX5" fmla="*/ 62706 w 461963"/>
              <a:gd name="connsiteY5" fmla="*/ 1147762 h 1155699"/>
              <a:gd name="connsiteX0" fmla="*/ 62706 w 461963"/>
              <a:gd name="connsiteY0" fmla="*/ 1147762 h 1155699"/>
              <a:gd name="connsiteX1" fmla="*/ 443706 w 461963"/>
              <a:gd name="connsiteY1" fmla="*/ 1138237 h 1155699"/>
              <a:gd name="connsiteX2" fmla="*/ 415132 w 461963"/>
              <a:gd name="connsiteY2" fmla="*/ 0 h 1155699"/>
              <a:gd name="connsiteX3" fmla="*/ 281781 w 461963"/>
              <a:gd name="connsiteY3" fmla="*/ 862012 h 1155699"/>
              <a:gd name="connsiteX4" fmla="*/ 186531 w 461963"/>
              <a:gd name="connsiteY4" fmla="*/ 1090612 h 1155699"/>
              <a:gd name="connsiteX5" fmla="*/ 62706 w 461963"/>
              <a:gd name="connsiteY5" fmla="*/ 1147762 h 1155699"/>
              <a:gd name="connsiteX0" fmla="*/ 26194 w 425451"/>
              <a:gd name="connsiteY0" fmla="*/ 1147762 h 1327944"/>
              <a:gd name="connsiteX1" fmla="*/ 307181 w 425451"/>
              <a:gd name="connsiteY1" fmla="*/ 1152527 h 1327944"/>
              <a:gd name="connsiteX2" fmla="*/ 407194 w 425451"/>
              <a:gd name="connsiteY2" fmla="*/ 1138237 h 1327944"/>
              <a:gd name="connsiteX3" fmla="*/ 378620 w 425451"/>
              <a:gd name="connsiteY3" fmla="*/ 0 h 1327944"/>
              <a:gd name="connsiteX4" fmla="*/ 245269 w 425451"/>
              <a:gd name="connsiteY4" fmla="*/ 862012 h 1327944"/>
              <a:gd name="connsiteX5" fmla="*/ 150019 w 425451"/>
              <a:gd name="connsiteY5" fmla="*/ 1090612 h 1327944"/>
              <a:gd name="connsiteX6" fmla="*/ 26194 w 425451"/>
              <a:gd name="connsiteY6" fmla="*/ 1147762 h 1327944"/>
              <a:gd name="connsiteX0" fmla="*/ 26194 w 425451"/>
              <a:gd name="connsiteY0" fmla="*/ 1147762 h 1342628"/>
              <a:gd name="connsiteX1" fmla="*/ 307181 w 425451"/>
              <a:gd name="connsiteY1" fmla="*/ 1152527 h 1342628"/>
              <a:gd name="connsiteX2" fmla="*/ 392906 w 425451"/>
              <a:gd name="connsiteY2" fmla="*/ 1162051 h 1342628"/>
              <a:gd name="connsiteX3" fmla="*/ 407194 w 425451"/>
              <a:gd name="connsiteY3" fmla="*/ 1138237 h 1342628"/>
              <a:gd name="connsiteX4" fmla="*/ 378620 w 425451"/>
              <a:gd name="connsiteY4" fmla="*/ 0 h 1342628"/>
              <a:gd name="connsiteX5" fmla="*/ 245269 w 425451"/>
              <a:gd name="connsiteY5" fmla="*/ 862012 h 1342628"/>
              <a:gd name="connsiteX6" fmla="*/ 150019 w 425451"/>
              <a:gd name="connsiteY6" fmla="*/ 1090612 h 1342628"/>
              <a:gd name="connsiteX7" fmla="*/ 26194 w 425451"/>
              <a:gd name="connsiteY7" fmla="*/ 1147762 h 1342628"/>
              <a:gd name="connsiteX0" fmla="*/ 26194 w 425451"/>
              <a:gd name="connsiteY0" fmla="*/ 1147762 h 1330325"/>
              <a:gd name="connsiteX1" fmla="*/ 307181 w 425451"/>
              <a:gd name="connsiteY1" fmla="*/ 1152527 h 1330325"/>
              <a:gd name="connsiteX2" fmla="*/ 407194 w 425451"/>
              <a:gd name="connsiteY2" fmla="*/ 1138237 h 1330325"/>
              <a:gd name="connsiteX3" fmla="*/ 378620 w 425451"/>
              <a:gd name="connsiteY3" fmla="*/ 0 h 1330325"/>
              <a:gd name="connsiteX4" fmla="*/ 245269 w 425451"/>
              <a:gd name="connsiteY4" fmla="*/ 862012 h 1330325"/>
              <a:gd name="connsiteX5" fmla="*/ 150019 w 425451"/>
              <a:gd name="connsiteY5" fmla="*/ 1090612 h 1330325"/>
              <a:gd name="connsiteX6" fmla="*/ 26194 w 425451"/>
              <a:gd name="connsiteY6" fmla="*/ 1147762 h 1330325"/>
              <a:gd name="connsiteX0" fmla="*/ 26194 w 425451"/>
              <a:gd name="connsiteY0" fmla="*/ 1147762 h 1173163"/>
              <a:gd name="connsiteX1" fmla="*/ 307181 w 425451"/>
              <a:gd name="connsiteY1" fmla="*/ 1152527 h 1173163"/>
              <a:gd name="connsiteX2" fmla="*/ 407194 w 425451"/>
              <a:gd name="connsiteY2" fmla="*/ 1138237 h 1173163"/>
              <a:gd name="connsiteX3" fmla="*/ 378620 w 425451"/>
              <a:gd name="connsiteY3" fmla="*/ 0 h 1173163"/>
              <a:gd name="connsiteX4" fmla="*/ 245269 w 425451"/>
              <a:gd name="connsiteY4" fmla="*/ 862012 h 1173163"/>
              <a:gd name="connsiteX5" fmla="*/ 150019 w 425451"/>
              <a:gd name="connsiteY5" fmla="*/ 1090612 h 1173163"/>
              <a:gd name="connsiteX6" fmla="*/ 26194 w 425451"/>
              <a:gd name="connsiteY6" fmla="*/ 1147762 h 1173163"/>
              <a:gd name="connsiteX0" fmla="*/ 26194 w 425451"/>
              <a:gd name="connsiteY0" fmla="*/ 1147762 h 1196978"/>
              <a:gd name="connsiteX1" fmla="*/ 307181 w 425451"/>
              <a:gd name="connsiteY1" fmla="*/ 1152527 h 1196978"/>
              <a:gd name="connsiteX2" fmla="*/ 392906 w 425451"/>
              <a:gd name="connsiteY2" fmla="*/ 1162052 h 1196978"/>
              <a:gd name="connsiteX3" fmla="*/ 378620 w 425451"/>
              <a:gd name="connsiteY3" fmla="*/ 0 h 1196978"/>
              <a:gd name="connsiteX4" fmla="*/ 245269 w 425451"/>
              <a:gd name="connsiteY4" fmla="*/ 862012 h 1196978"/>
              <a:gd name="connsiteX5" fmla="*/ 150019 w 425451"/>
              <a:gd name="connsiteY5" fmla="*/ 1090612 h 1196978"/>
              <a:gd name="connsiteX6" fmla="*/ 26194 w 425451"/>
              <a:gd name="connsiteY6" fmla="*/ 1147762 h 1196978"/>
              <a:gd name="connsiteX0" fmla="*/ 26194 w 425451"/>
              <a:gd name="connsiteY0" fmla="*/ 1147762 h 1163641"/>
              <a:gd name="connsiteX1" fmla="*/ 307181 w 425451"/>
              <a:gd name="connsiteY1" fmla="*/ 1152527 h 1163641"/>
              <a:gd name="connsiteX2" fmla="*/ 392906 w 425451"/>
              <a:gd name="connsiteY2" fmla="*/ 1162052 h 1163641"/>
              <a:gd name="connsiteX3" fmla="*/ 378620 w 425451"/>
              <a:gd name="connsiteY3" fmla="*/ 0 h 1163641"/>
              <a:gd name="connsiteX4" fmla="*/ 245269 w 425451"/>
              <a:gd name="connsiteY4" fmla="*/ 862012 h 1163641"/>
              <a:gd name="connsiteX5" fmla="*/ 150019 w 425451"/>
              <a:gd name="connsiteY5" fmla="*/ 1090612 h 1163641"/>
              <a:gd name="connsiteX6" fmla="*/ 26194 w 425451"/>
              <a:gd name="connsiteY6" fmla="*/ 1147762 h 1163641"/>
              <a:gd name="connsiteX0" fmla="*/ 26194 w 425451"/>
              <a:gd name="connsiteY0" fmla="*/ 1147762 h 1163641"/>
              <a:gd name="connsiteX1" fmla="*/ 307181 w 425451"/>
              <a:gd name="connsiteY1" fmla="*/ 1152527 h 1163641"/>
              <a:gd name="connsiteX2" fmla="*/ 407010 w 425451"/>
              <a:gd name="connsiteY2" fmla="*/ 1162052 h 1163641"/>
              <a:gd name="connsiteX3" fmla="*/ 378620 w 425451"/>
              <a:gd name="connsiteY3" fmla="*/ 0 h 1163641"/>
              <a:gd name="connsiteX4" fmla="*/ 245269 w 425451"/>
              <a:gd name="connsiteY4" fmla="*/ 862012 h 1163641"/>
              <a:gd name="connsiteX5" fmla="*/ 150019 w 425451"/>
              <a:gd name="connsiteY5" fmla="*/ 1090612 h 1163641"/>
              <a:gd name="connsiteX6" fmla="*/ 26194 w 425451"/>
              <a:gd name="connsiteY6" fmla="*/ 1147762 h 1163641"/>
              <a:gd name="connsiteX0" fmla="*/ 26194 w 444256"/>
              <a:gd name="connsiteY0" fmla="*/ 1347787 h 1363666"/>
              <a:gd name="connsiteX1" fmla="*/ 307181 w 444256"/>
              <a:gd name="connsiteY1" fmla="*/ 1352552 h 1363666"/>
              <a:gd name="connsiteX2" fmla="*/ 407010 w 444256"/>
              <a:gd name="connsiteY2" fmla="*/ 1362077 h 1363666"/>
              <a:gd name="connsiteX3" fmla="*/ 397425 w 444256"/>
              <a:gd name="connsiteY3" fmla="*/ 0 h 1363666"/>
              <a:gd name="connsiteX4" fmla="*/ 245269 w 444256"/>
              <a:gd name="connsiteY4" fmla="*/ 1062037 h 1363666"/>
              <a:gd name="connsiteX5" fmla="*/ 150019 w 444256"/>
              <a:gd name="connsiteY5" fmla="*/ 1290637 h 1363666"/>
              <a:gd name="connsiteX6" fmla="*/ 26194 w 444256"/>
              <a:gd name="connsiteY6" fmla="*/ 1347787 h 1363666"/>
              <a:gd name="connsiteX0" fmla="*/ 26194 w 407010"/>
              <a:gd name="connsiteY0" fmla="*/ 1347787 h 1363666"/>
              <a:gd name="connsiteX1" fmla="*/ 307181 w 407010"/>
              <a:gd name="connsiteY1" fmla="*/ 1352552 h 1363666"/>
              <a:gd name="connsiteX2" fmla="*/ 407010 w 407010"/>
              <a:gd name="connsiteY2" fmla="*/ 1362077 h 1363666"/>
              <a:gd name="connsiteX3" fmla="*/ 397425 w 407010"/>
              <a:gd name="connsiteY3" fmla="*/ 0 h 1363666"/>
              <a:gd name="connsiteX4" fmla="*/ 245269 w 407010"/>
              <a:gd name="connsiteY4" fmla="*/ 1062037 h 1363666"/>
              <a:gd name="connsiteX5" fmla="*/ 150019 w 407010"/>
              <a:gd name="connsiteY5" fmla="*/ 1290637 h 1363666"/>
              <a:gd name="connsiteX6" fmla="*/ 26194 w 407010"/>
              <a:gd name="connsiteY6" fmla="*/ 1347787 h 1363666"/>
              <a:gd name="connsiteX0" fmla="*/ 26194 w 407010"/>
              <a:gd name="connsiteY0" fmla="*/ 1347787 h 1363666"/>
              <a:gd name="connsiteX1" fmla="*/ 307181 w 407010"/>
              <a:gd name="connsiteY1" fmla="*/ 1352552 h 1363666"/>
              <a:gd name="connsiteX2" fmla="*/ 407010 w 407010"/>
              <a:gd name="connsiteY2" fmla="*/ 1362077 h 1363666"/>
              <a:gd name="connsiteX3" fmla="*/ 397425 w 407010"/>
              <a:gd name="connsiteY3" fmla="*/ 0 h 1363666"/>
              <a:gd name="connsiteX4" fmla="*/ 245269 w 407010"/>
              <a:gd name="connsiteY4" fmla="*/ 1062037 h 1363666"/>
              <a:gd name="connsiteX5" fmla="*/ 150019 w 407010"/>
              <a:gd name="connsiteY5" fmla="*/ 1290637 h 1363666"/>
              <a:gd name="connsiteX6" fmla="*/ 26194 w 407010"/>
              <a:gd name="connsiteY6" fmla="*/ 1347787 h 1363666"/>
              <a:gd name="connsiteX0" fmla="*/ 26194 w 411529"/>
              <a:gd name="connsiteY0" fmla="*/ 1476374 h 1492253"/>
              <a:gd name="connsiteX1" fmla="*/ 307181 w 411529"/>
              <a:gd name="connsiteY1" fmla="*/ 1481139 h 1492253"/>
              <a:gd name="connsiteX2" fmla="*/ 407010 w 411529"/>
              <a:gd name="connsiteY2" fmla="*/ 1490664 h 1492253"/>
              <a:gd name="connsiteX3" fmla="*/ 411529 w 411529"/>
              <a:gd name="connsiteY3" fmla="*/ 0 h 1492253"/>
              <a:gd name="connsiteX4" fmla="*/ 245269 w 411529"/>
              <a:gd name="connsiteY4" fmla="*/ 1190624 h 1492253"/>
              <a:gd name="connsiteX5" fmla="*/ 150019 w 411529"/>
              <a:gd name="connsiteY5" fmla="*/ 1419224 h 1492253"/>
              <a:gd name="connsiteX6" fmla="*/ 26194 w 411529"/>
              <a:gd name="connsiteY6" fmla="*/ 1476374 h 1492253"/>
              <a:gd name="connsiteX0" fmla="*/ 26194 w 411529"/>
              <a:gd name="connsiteY0" fmla="*/ 1476374 h 1492253"/>
              <a:gd name="connsiteX1" fmla="*/ 307181 w 411529"/>
              <a:gd name="connsiteY1" fmla="*/ 1481139 h 1492253"/>
              <a:gd name="connsiteX2" fmla="*/ 407010 w 411529"/>
              <a:gd name="connsiteY2" fmla="*/ 1490664 h 1492253"/>
              <a:gd name="connsiteX3" fmla="*/ 411529 w 411529"/>
              <a:gd name="connsiteY3" fmla="*/ 0 h 1492253"/>
              <a:gd name="connsiteX4" fmla="*/ 245269 w 411529"/>
              <a:gd name="connsiteY4" fmla="*/ 1190624 h 1492253"/>
              <a:gd name="connsiteX5" fmla="*/ 150019 w 411529"/>
              <a:gd name="connsiteY5" fmla="*/ 1419224 h 1492253"/>
              <a:gd name="connsiteX6" fmla="*/ 26194 w 411529"/>
              <a:gd name="connsiteY6" fmla="*/ 1476374 h 149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29" h="1492253">
                <a:moveTo>
                  <a:pt x="26194" y="1476374"/>
                </a:moveTo>
                <a:cubicBezTo>
                  <a:pt x="52388" y="1486693"/>
                  <a:pt x="243712" y="1478757"/>
                  <a:pt x="307181" y="1481139"/>
                </a:cubicBezTo>
                <a:cubicBezTo>
                  <a:pt x="370650" y="1483521"/>
                  <a:pt x="230797" y="1492253"/>
                  <a:pt x="407010" y="1490664"/>
                </a:cubicBezTo>
                <a:cubicBezTo>
                  <a:pt x="403042" y="1258096"/>
                  <a:pt x="411349" y="1357313"/>
                  <a:pt x="411529" y="0"/>
                </a:cubicBezTo>
                <a:cubicBezTo>
                  <a:pt x="294489" y="723900"/>
                  <a:pt x="288854" y="954087"/>
                  <a:pt x="245269" y="1190624"/>
                </a:cubicBezTo>
                <a:cubicBezTo>
                  <a:pt x="201684" y="1427161"/>
                  <a:pt x="186532" y="1373980"/>
                  <a:pt x="150019" y="1419224"/>
                </a:cubicBezTo>
                <a:cubicBezTo>
                  <a:pt x="113506" y="1464468"/>
                  <a:pt x="0" y="1466055"/>
                  <a:pt x="26194" y="14763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whether the top or bottom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19375" t="25840" r="52500" b="52455"/>
          <a:stretch>
            <a:fillRect/>
          </a:stretch>
        </p:blipFill>
        <p:spPr bwMode="auto">
          <a:xfrm>
            <a:off x="3962400" y="1066799"/>
            <a:ext cx="16002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24200" y="2057399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bigger is irrelevant, since our Null Hypothesis only concerns their being different.  Hence we need evaluate: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27500" t="48579" r="17500" b="39018"/>
          <a:stretch>
            <a:fillRect/>
          </a:stretch>
        </p:blipFill>
        <p:spPr bwMode="auto">
          <a:xfrm>
            <a:off x="4038600" y="4038600"/>
            <a:ext cx="3581400" cy="4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838200" y="5628824"/>
            <a:ext cx="373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700338" y="5029200"/>
            <a:ext cx="1404937" cy="609600"/>
          </a:xfrm>
          <a:custGeom>
            <a:avLst/>
            <a:gdLst>
              <a:gd name="connsiteX0" fmla="*/ 0 w 1404937"/>
              <a:gd name="connsiteY0" fmla="*/ 0 h 609600"/>
              <a:gd name="connsiteX1" fmla="*/ 190500 w 1404937"/>
              <a:gd name="connsiteY1" fmla="*/ 247650 h 609600"/>
              <a:gd name="connsiteX2" fmla="*/ 328612 w 1404937"/>
              <a:gd name="connsiteY2" fmla="*/ 361950 h 609600"/>
              <a:gd name="connsiteX3" fmla="*/ 542925 w 1404937"/>
              <a:gd name="connsiteY3" fmla="*/ 466725 h 609600"/>
              <a:gd name="connsiteX4" fmla="*/ 790575 w 1404937"/>
              <a:gd name="connsiteY4" fmla="*/ 547688 h 609600"/>
              <a:gd name="connsiteX5" fmla="*/ 1052512 w 1404937"/>
              <a:gd name="connsiteY5" fmla="*/ 581025 h 609600"/>
              <a:gd name="connsiteX6" fmla="*/ 1404937 w 1404937"/>
              <a:gd name="connsiteY6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937" h="609600">
                <a:moveTo>
                  <a:pt x="0" y="0"/>
                </a:moveTo>
                <a:cubicBezTo>
                  <a:pt x="67865" y="93662"/>
                  <a:pt x="135731" y="187325"/>
                  <a:pt x="190500" y="247650"/>
                </a:cubicBezTo>
                <a:cubicBezTo>
                  <a:pt x="245269" y="307975"/>
                  <a:pt x="269875" y="325438"/>
                  <a:pt x="328612" y="361950"/>
                </a:cubicBezTo>
                <a:cubicBezTo>
                  <a:pt x="387349" y="398462"/>
                  <a:pt x="465931" y="435769"/>
                  <a:pt x="542925" y="466725"/>
                </a:cubicBezTo>
                <a:cubicBezTo>
                  <a:pt x="619919" y="497681"/>
                  <a:pt x="705644" y="528638"/>
                  <a:pt x="790575" y="547688"/>
                </a:cubicBezTo>
                <a:cubicBezTo>
                  <a:pt x="875506" y="566738"/>
                  <a:pt x="950118" y="570706"/>
                  <a:pt x="1052512" y="581025"/>
                </a:cubicBezTo>
                <a:cubicBezTo>
                  <a:pt x="1154906" y="591344"/>
                  <a:pt x="1279921" y="600472"/>
                  <a:pt x="1404937" y="6096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28675" y="4243387"/>
            <a:ext cx="457200" cy="1404938"/>
          </a:xfrm>
          <a:custGeom>
            <a:avLst/>
            <a:gdLst>
              <a:gd name="connsiteX0" fmla="*/ 419100 w 419100"/>
              <a:gd name="connsiteY0" fmla="*/ 0 h 1090612"/>
              <a:gd name="connsiteX1" fmla="*/ 347663 w 419100"/>
              <a:gd name="connsiteY1" fmla="*/ 585787 h 1090612"/>
              <a:gd name="connsiteX2" fmla="*/ 290513 w 419100"/>
              <a:gd name="connsiteY2" fmla="*/ 857250 h 1090612"/>
              <a:gd name="connsiteX3" fmla="*/ 242888 w 419100"/>
              <a:gd name="connsiteY3" fmla="*/ 1000125 h 1090612"/>
              <a:gd name="connsiteX4" fmla="*/ 180975 w 419100"/>
              <a:gd name="connsiteY4" fmla="*/ 1062037 h 1090612"/>
              <a:gd name="connsiteX5" fmla="*/ 119063 w 419100"/>
              <a:gd name="connsiteY5" fmla="*/ 1071562 h 1090612"/>
              <a:gd name="connsiteX6" fmla="*/ 0 w 419100"/>
              <a:gd name="connsiteY6" fmla="*/ 1090612 h 1090612"/>
              <a:gd name="connsiteX0" fmla="*/ 428625 w 428625"/>
              <a:gd name="connsiteY0" fmla="*/ 0 h 1114424"/>
              <a:gd name="connsiteX1" fmla="*/ 347663 w 428625"/>
              <a:gd name="connsiteY1" fmla="*/ 609599 h 1114424"/>
              <a:gd name="connsiteX2" fmla="*/ 290513 w 428625"/>
              <a:gd name="connsiteY2" fmla="*/ 881062 h 1114424"/>
              <a:gd name="connsiteX3" fmla="*/ 242888 w 428625"/>
              <a:gd name="connsiteY3" fmla="*/ 1023937 h 1114424"/>
              <a:gd name="connsiteX4" fmla="*/ 180975 w 428625"/>
              <a:gd name="connsiteY4" fmla="*/ 1085849 h 1114424"/>
              <a:gd name="connsiteX5" fmla="*/ 119063 w 428625"/>
              <a:gd name="connsiteY5" fmla="*/ 1095374 h 1114424"/>
              <a:gd name="connsiteX6" fmla="*/ 0 w 428625"/>
              <a:gd name="connsiteY6" fmla="*/ 1114424 h 1114424"/>
              <a:gd name="connsiteX0" fmla="*/ 428625 w 428625"/>
              <a:gd name="connsiteY0" fmla="*/ 0 h 1114424"/>
              <a:gd name="connsiteX1" fmla="*/ 369532 w 428625"/>
              <a:gd name="connsiteY1" fmla="*/ 409772 h 1114424"/>
              <a:gd name="connsiteX2" fmla="*/ 290513 w 428625"/>
              <a:gd name="connsiteY2" fmla="*/ 881062 h 1114424"/>
              <a:gd name="connsiteX3" fmla="*/ 242888 w 428625"/>
              <a:gd name="connsiteY3" fmla="*/ 1023937 h 1114424"/>
              <a:gd name="connsiteX4" fmla="*/ 180975 w 428625"/>
              <a:gd name="connsiteY4" fmla="*/ 1085849 h 1114424"/>
              <a:gd name="connsiteX5" fmla="*/ 119063 w 428625"/>
              <a:gd name="connsiteY5" fmla="*/ 1095374 h 1114424"/>
              <a:gd name="connsiteX6" fmla="*/ 0 w 428625"/>
              <a:gd name="connsiteY6" fmla="*/ 1114424 h 1114424"/>
              <a:gd name="connsiteX0" fmla="*/ 419878 w 419878"/>
              <a:gd name="connsiteY0" fmla="*/ 0 h 1133639"/>
              <a:gd name="connsiteX1" fmla="*/ 369532 w 419878"/>
              <a:gd name="connsiteY1" fmla="*/ 428987 h 1133639"/>
              <a:gd name="connsiteX2" fmla="*/ 290513 w 419878"/>
              <a:gd name="connsiteY2" fmla="*/ 900277 h 1133639"/>
              <a:gd name="connsiteX3" fmla="*/ 242888 w 419878"/>
              <a:gd name="connsiteY3" fmla="*/ 1043152 h 1133639"/>
              <a:gd name="connsiteX4" fmla="*/ 180975 w 419878"/>
              <a:gd name="connsiteY4" fmla="*/ 1105064 h 1133639"/>
              <a:gd name="connsiteX5" fmla="*/ 119063 w 419878"/>
              <a:gd name="connsiteY5" fmla="*/ 1114589 h 1133639"/>
              <a:gd name="connsiteX6" fmla="*/ 0 w 419878"/>
              <a:gd name="connsiteY6" fmla="*/ 1133639 h 1133639"/>
              <a:gd name="connsiteX0" fmla="*/ 419878 w 419878"/>
              <a:gd name="connsiteY0" fmla="*/ 0 h 1133639"/>
              <a:gd name="connsiteX1" fmla="*/ 369532 w 419878"/>
              <a:gd name="connsiteY1" fmla="*/ 428987 h 1133639"/>
              <a:gd name="connsiteX2" fmla="*/ 290513 w 419878"/>
              <a:gd name="connsiteY2" fmla="*/ 900277 h 1133639"/>
              <a:gd name="connsiteX3" fmla="*/ 242888 w 419878"/>
              <a:gd name="connsiteY3" fmla="*/ 1043152 h 1133639"/>
              <a:gd name="connsiteX4" fmla="*/ 180975 w 419878"/>
              <a:gd name="connsiteY4" fmla="*/ 1105064 h 1133639"/>
              <a:gd name="connsiteX5" fmla="*/ 119063 w 419878"/>
              <a:gd name="connsiteY5" fmla="*/ 1114589 h 1133639"/>
              <a:gd name="connsiteX6" fmla="*/ 0 w 419878"/>
              <a:gd name="connsiteY6" fmla="*/ 1133639 h 11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78" h="1133639">
                <a:moveTo>
                  <a:pt x="419878" y="0"/>
                </a:moveTo>
                <a:cubicBezTo>
                  <a:pt x="403623" y="232984"/>
                  <a:pt x="391093" y="278941"/>
                  <a:pt x="369532" y="428987"/>
                </a:cubicBezTo>
                <a:cubicBezTo>
                  <a:pt x="347971" y="579033"/>
                  <a:pt x="311620" y="797916"/>
                  <a:pt x="290513" y="900277"/>
                </a:cubicBezTo>
                <a:cubicBezTo>
                  <a:pt x="269406" y="1002638"/>
                  <a:pt x="261144" y="1009021"/>
                  <a:pt x="242888" y="1043152"/>
                </a:cubicBezTo>
                <a:cubicBezTo>
                  <a:pt x="224632" y="1077283"/>
                  <a:pt x="201613" y="1093158"/>
                  <a:pt x="180975" y="1105064"/>
                </a:cubicBezTo>
                <a:cubicBezTo>
                  <a:pt x="160337" y="1116970"/>
                  <a:pt x="119063" y="1114589"/>
                  <a:pt x="119063" y="1114589"/>
                </a:cubicBezTo>
                <a:lnTo>
                  <a:pt x="0" y="11336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67400" y="2819400"/>
            <a:ext cx="1734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0.794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less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1/F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8579" r="17500" b="39018"/>
          <a:stretch>
            <a:fillRect/>
          </a:stretch>
        </p:blipFill>
        <p:spPr bwMode="auto">
          <a:xfrm>
            <a:off x="1219200" y="2743200"/>
            <a:ext cx="483325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9920" t="56308" r="15227" b="24568"/>
          <a:stretch>
            <a:fillRect/>
          </a:stretch>
        </p:blipFill>
        <p:spPr bwMode="auto">
          <a:xfrm>
            <a:off x="1143000" y="838200"/>
            <a:ext cx="6519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the noisiness of the machine has changed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895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Another use of the F-test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often develop two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models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describe a phenomenon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want to know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which is better?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of Last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difference in total error between two models may just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due to random variation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difference in total error between two models is due to random variation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0772" y="1642891"/>
            <a:ext cx="8794628" cy="4834109"/>
            <a:chOff x="1504565" y="1792069"/>
            <a:chExt cx="5404235" cy="27343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173" r="6584"/>
            <a:stretch>
              <a:fillRect/>
            </a:stretch>
          </p:blipFill>
          <p:spPr bwMode="auto">
            <a:xfrm>
              <a:off x="1524000" y="1792069"/>
              <a:ext cx="538480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96981" y="1975513"/>
              <a:ext cx="191506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linear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1335" y="3171319"/>
              <a:ext cx="1827058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cubic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3031024"/>
              <a:ext cx="1506772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4230469"/>
              <a:ext cx="160042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372622" y="2194946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397600" y="3396012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Fit vs. Cubic Fit?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20772" y="1642891"/>
            <a:ext cx="8794628" cy="4834109"/>
            <a:chOff x="1504565" y="1792069"/>
            <a:chExt cx="5404235" cy="27343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173" r="6584"/>
            <a:stretch>
              <a:fillRect/>
            </a:stretch>
          </p:blipFill>
          <p:spPr bwMode="auto">
            <a:xfrm>
              <a:off x="1524000" y="1792069"/>
              <a:ext cx="538480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50156" y="1975513"/>
              <a:ext cx="191506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linear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4510" y="3191470"/>
              <a:ext cx="1827058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cubic fit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3031024"/>
              <a:ext cx="1506772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4230469"/>
              <a:ext cx="1600421" cy="29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hours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372622" y="2194946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397600" y="3396012"/>
              <a:ext cx="585401" cy="32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Fit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Cubic Fit?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76086" y="5225142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76086" y="2939142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0800" y="3733800"/>
            <a:ext cx="3124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cubic fit has 14% smaller error, 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cubic fits 14% better, but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029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cubic has 4 coefficients,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line only 2, so the error of the cubic will tend to be smaller anyway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352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and furthermore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difference could just be due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 random variation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an F-test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0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degrees of freedom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on linear fit: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ν</a:t>
            </a:r>
            <a:r>
              <a:rPr lang="en-US" sz="36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50 data – 2 coefficients = 48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29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degrees of freedom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on cubic fit:</a:t>
            </a:r>
          </a:p>
          <a:p>
            <a:pPr lvl="0" algn="ctr">
              <a:spcBef>
                <a:spcPct val="0"/>
              </a:spcBef>
            </a:pPr>
            <a:r>
              <a:rPr lang="el-GR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ν</a:t>
            </a:r>
            <a:r>
              <a:rPr lang="en-US" sz="36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50 data – 4 coefficients = 46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95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=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(E</a:t>
            </a:r>
            <a:r>
              <a:rPr kumimoji="0" lang="en-US" sz="4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l-GR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ν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/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(E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l-GR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ν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1.14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7400" y="2160319"/>
            <a:ext cx="1734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0.794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8579" r="17500" b="39018"/>
          <a:stretch>
            <a:fillRect/>
          </a:stretch>
        </p:blipFill>
        <p:spPr bwMode="auto">
          <a:xfrm>
            <a:off x="1219200" y="2084119"/>
            <a:ext cx="483325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352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less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1/F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7400" y="2160319"/>
            <a:ext cx="1734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0.794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8579" r="17500" b="39018"/>
          <a:stretch>
            <a:fillRect/>
          </a:stretch>
        </p:blipFill>
        <p:spPr bwMode="auto">
          <a:xfrm>
            <a:off x="1219200" y="2084119"/>
            <a:ext cx="4833258" cy="6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352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less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1/F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the Null Hypotheses cannot be rejected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reason to think one model is ‘really’ better than the other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Steps in Hypothesis Testing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statistic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2171</Words>
  <Application>Microsoft Office PowerPoint</Application>
  <PresentationFormat>On-screen Show (4:3)</PresentationFormat>
  <Paragraphs>315</Paragraphs>
  <Slides>47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purpose of the lecture</vt:lpstr>
      <vt:lpstr>Review of Last Lecture</vt:lpstr>
      <vt:lpstr>Slide 5</vt:lpstr>
      <vt:lpstr>Step 1. State a Null Hypothesis  some variation of  the result is due to random variation</vt:lpstr>
      <vt:lpstr>Step 2. Focus on a statistic that is   unlikely to be large  when the Null Hypothesis is true</vt:lpstr>
      <vt:lpstr>Step 3.  Determine the value of statistic for your problem </vt:lpstr>
      <vt:lpstr>Step 4.  Calculate that the probability that a the observed value or greater would occur if the Null Hypothesis were true </vt:lpstr>
      <vt:lpstr>Step 5.  Reject the Null Hypothesis only if such large values occur less than 5% of the time </vt:lpstr>
      <vt:lpstr>Slide 11</vt:lpstr>
      <vt:lpstr>manufacturer's specs</vt:lpstr>
      <vt:lpstr>your test of the machine</vt:lpstr>
      <vt:lpstr>Results of Test 1</vt:lpstr>
      <vt:lpstr>Results of Test 2</vt:lpstr>
      <vt:lpstr>Question 1 Is the Calibration Correct?</vt:lpstr>
      <vt:lpstr>in our case</vt:lpstr>
      <vt:lpstr>Question 2 Is the variance in spec?</vt:lpstr>
      <vt:lpstr>=   ?</vt:lpstr>
      <vt:lpstr>In MatLab</vt:lpstr>
      <vt:lpstr>End of Review  now continuing this scenario …</vt:lpstr>
      <vt:lpstr>Question 1, revisited Is the Calibration Correct?</vt:lpstr>
      <vt:lpstr>suppose the manufacturer had not specified a variance  then you would have to estimate it from the data</vt:lpstr>
      <vt:lpstr>but then you couldn’t form Z since you need the true variance</vt:lpstr>
      <vt:lpstr>last lecture, we examined a quantity t, defined as the ratio of a Normally-distributed variable and something that has the form as of an estimated variance</vt:lpstr>
      <vt:lpstr>Slide 26</vt:lpstr>
      <vt:lpstr>in our case</vt:lpstr>
      <vt:lpstr>Question 3 Has the calibration changed between the two tests?</vt:lpstr>
      <vt:lpstr>since the data are Normal  their means (a linear function) is Normal  and the difference between them (a linear function) is Normal</vt:lpstr>
      <vt:lpstr>since the data are Normal  their means (a linear function) is Normal  and the difference between them (a linear function) is Normal</vt:lpstr>
      <vt:lpstr>so use a Z test</vt:lpstr>
      <vt:lpstr>Slide 32</vt:lpstr>
      <vt:lpstr>Question 4 Has the variance changed between the two tests?</vt:lpstr>
      <vt:lpstr>last lecture, we examined the distribution of a quantity F, the ratio of variances</vt:lpstr>
      <vt:lpstr>so use an F  test</vt:lpstr>
      <vt:lpstr>Slide 36</vt:lpstr>
      <vt:lpstr>Slide 37</vt:lpstr>
      <vt:lpstr>Slide 38</vt:lpstr>
      <vt:lpstr>we often develop two  alternative models  to describe a phenomenon  and want to know  which is better?</vt:lpstr>
      <vt:lpstr>However  any difference in total error between two models may just be due to random variation </vt:lpstr>
      <vt:lpstr>Null Hypothesis  the difference in total error between two models is due to random variation </vt:lpstr>
      <vt:lpstr>Slide 42</vt:lpstr>
      <vt:lpstr>Slide 43</vt:lpstr>
      <vt:lpstr>The cubic fits 14% better, but …</vt:lpstr>
      <vt:lpstr>Use an F-test</vt:lpstr>
      <vt:lpstr>in our case</vt:lpstr>
      <vt:lpstr>in our case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539</cp:revision>
  <dcterms:created xsi:type="dcterms:W3CDTF">2011-06-08T22:04:27Z</dcterms:created>
  <dcterms:modified xsi:type="dcterms:W3CDTF">2012-11-28T15:11:56Z</dcterms:modified>
</cp:coreProperties>
</file>