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5" r:id="rId2"/>
    <p:sldId id="351" r:id="rId3"/>
    <p:sldId id="350" r:id="rId4"/>
    <p:sldId id="301" r:id="rId5"/>
    <p:sldId id="302" r:id="rId6"/>
    <p:sldId id="303" r:id="rId7"/>
    <p:sldId id="305" r:id="rId8"/>
    <p:sldId id="304" r:id="rId9"/>
    <p:sldId id="309" r:id="rId10"/>
    <p:sldId id="348" r:id="rId11"/>
    <p:sldId id="307" r:id="rId12"/>
    <p:sldId id="308" r:id="rId13"/>
    <p:sldId id="310" r:id="rId14"/>
    <p:sldId id="311" r:id="rId15"/>
    <p:sldId id="313" r:id="rId16"/>
    <p:sldId id="314" r:id="rId17"/>
    <p:sldId id="315" r:id="rId18"/>
    <p:sldId id="316" r:id="rId19"/>
    <p:sldId id="317" r:id="rId20"/>
    <p:sldId id="318" r:id="rId21"/>
    <p:sldId id="319" r:id="rId22"/>
    <p:sldId id="320" r:id="rId23"/>
    <p:sldId id="323" r:id="rId24"/>
    <p:sldId id="324" r:id="rId25"/>
    <p:sldId id="322" r:id="rId26"/>
    <p:sldId id="321"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4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68" d="100"/>
          <a:sy n="68" d="100"/>
        </p:scale>
        <p:origin x="-13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can be </a:t>
            </a:r>
            <a:r>
              <a:rPr lang="en-US" baseline="0" dirty="0" err="1" smtClean="0"/>
              <a:t>viwed</a:t>
            </a:r>
            <a:r>
              <a:rPr lang="en-US" baseline="0" dirty="0" smtClean="0"/>
              <a:t> as an equation that becomes increasingly correct as the noise level is lowered.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model parameters are used to predict the data.  No actual</a:t>
            </a:r>
            <a:r>
              <a:rPr lang="en-US" baseline="0" dirty="0" smtClean="0"/>
              <a:t> measurements are made.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observed data are used to</a:t>
            </a:r>
            <a:r>
              <a:rPr lang="en-US" baseline="0" dirty="0" smtClean="0"/>
              <a:t> produce an estimate of the model parameters.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a:t>
            </a:r>
            <a:r>
              <a:rPr lang="en-US" baseline="0" dirty="0" smtClean="0"/>
              <a:t> is always present.  Thus the actual is always different from the ideal.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that the model asserts that the data scatter about a typical value, such as the mean.  Though simple, this is actually an extremely important idea.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m</a:t>
            </a:r>
            <a:r>
              <a:rPr lang="en-US" baseline="-25000" dirty="0" smtClean="0"/>
              <a:t>1</a:t>
            </a:r>
            <a:r>
              <a:rPr lang="en-US" baseline="0" dirty="0" smtClean="0"/>
              <a:t> is the intercept and m</a:t>
            </a:r>
            <a:r>
              <a:rPr lang="en-US" baseline="-25000" dirty="0" smtClean="0"/>
              <a:t>2</a:t>
            </a:r>
            <a:r>
              <a:rPr lang="en-US" baseline="0" dirty="0" smtClean="0"/>
              <a:t> is the slope.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many different situations, the structure of the data kernel is heavily influenced by the “geometry” of the experiment.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x is a vector</a:t>
            </a:r>
            <a:r>
              <a:rPr lang="en-US" baseline="0" dirty="0" smtClean="0"/>
              <a:t> of </a:t>
            </a:r>
            <a:r>
              <a:rPr lang="en-US" baseline="0" dirty="0" err="1" smtClean="0"/>
              <a:t>x’s</a:t>
            </a:r>
            <a:r>
              <a:rPr lang="en-US" baseline="0" dirty="0" smtClean="0"/>
              <a:t>.</a:t>
            </a:r>
          </a:p>
          <a:p>
            <a:r>
              <a:rPr lang="en-US" baseline="0" dirty="0" smtClean="0"/>
              <a:t>Note that G is pre-allocated with the zeros() function.  This practice is good scripting techniques, for a variety of reasons including focusing the writer on the size of G.</a:t>
            </a:r>
          </a:p>
          <a:p>
            <a:r>
              <a:rPr lang="en-US" baseline="0" dirty="0" smtClean="0"/>
              <a:t>The command G=[1,x]; would works, too.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x is a vector</a:t>
            </a:r>
            <a:r>
              <a:rPr lang="en-US" baseline="0" dirty="0" smtClean="0"/>
              <a:t> of </a:t>
            </a:r>
            <a:r>
              <a:rPr lang="en-US" baseline="0" dirty="0" err="1" smtClean="0"/>
              <a:t>x’s</a:t>
            </a:r>
            <a:r>
              <a:rPr lang="en-US" baseline="0" dirty="0" smtClean="0"/>
              <a:t>.</a:t>
            </a:r>
          </a:p>
          <a:p>
            <a:r>
              <a:rPr lang="en-US" baseline="0" dirty="0" smtClean="0"/>
              <a:t>G=[1,x,x.^2]; </a:t>
            </a:r>
            <a:r>
              <a:rPr lang="en-US" baseline="0" dirty="0" err="1" smtClean="0"/>
              <a:t>woruld</a:t>
            </a:r>
            <a:r>
              <a:rPr lang="en-US" baseline="0" dirty="0" smtClean="0"/>
              <a:t> work as well.</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requirement is that the m’s appear as coefficients multiplying the </a:t>
            </a:r>
            <a:r>
              <a:rPr lang="en-US" dirty="0" err="1" smtClean="0"/>
              <a:t>f’s</a:t>
            </a:r>
            <a:r>
              <a:rPr lang="en-US" dirty="0" smtClean="0"/>
              <a:t>, and</a:t>
            </a:r>
            <a:r>
              <a:rPr lang="en-US" baseline="0" dirty="0" smtClean="0"/>
              <a:t> are not “within” the </a:t>
            </a:r>
            <a:r>
              <a:rPr lang="en-US" baseline="0" dirty="0" err="1" smtClean="0"/>
              <a:t>f’s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explain that lambda is wavelength, that is the distance between successive crests of the wave.  Note that cosines and </a:t>
            </a:r>
            <a:r>
              <a:rPr lang="en-US" baseline="0" dirty="0" err="1" smtClean="0"/>
              <a:t>sines</a:t>
            </a:r>
            <a:r>
              <a:rPr lang="en-US" baseline="0" dirty="0" smtClean="0"/>
              <a:t> of the same wavelength are paired.  There’s a reason for this, which is explained in Chapter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kernel in Fourier case.</a:t>
            </a:r>
          </a:p>
          <a:p>
            <a:r>
              <a:rPr lang="en-US" dirty="0" smtClean="0"/>
              <a:t>Point out</a:t>
            </a:r>
            <a:r>
              <a:rPr lang="en-US" baseline="0" dirty="0" smtClean="0"/>
              <a:t> that x vary down the rows of the equation, but are constant along the rows.</a:t>
            </a:r>
          </a:p>
          <a:p>
            <a:r>
              <a:rPr lang="en-US" baseline="0" dirty="0" smtClean="0"/>
              <a:t>Point out that the lambda’s vary along the columns, but are constant along the rows.</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to black is small to big). Images like</a:t>
            </a:r>
            <a:r>
              <a:rPr lang="en-US" baseline="0" dirty="0" smtClean="0"/>
              <a:t> these help give a sense of the structure of the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baseline="0" dirty="0" err="1" smtClean="0"/>
              <a:t>c</a:t>
            </a:r>
            <a:r>
              <a:rPr lang="en-US" b="0" baseline="0" dirty="0" err="1" smtClean="0"/>
              <a:t>’s</a:t>
            </a:r>
            <a:r>
              <a:rPr lang="en-US" b="0" baseline="0" dirty="0" smtClean="0"/>
              <a:t> stand for the columns of the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some examples of the physical interpretation of sources:  factories,</a:t>
            </a:r>
            <a:r>
              <a:rPr lang="en-US" baseline="0" dirty="0" smtClean="0"/>
              <a:t> power plants, traffic,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baseline="0" dirty="0" err="1" smtClean="0"/>
              <a:t>r</a:t>
            </a:r>
            <a:r>
              <a:rPr lang="en-US" b="0" baseline="0" dirty="0" err="1" smtClean="0"/>
              <a:t>’s</a:t>
            </a:r>
            <a:r>
              <a:rPr lang="en-US" b="0" baseline="0" dirty="0" smtClean="0"/>
              <a:t> stand for the rows of the matrix.</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d5 is the weighted average of three “neighboring” m’s, m</a:t>
            </a:r>
            <a:r>
              <a:rPr lang="en-US" baseline="-25000" dirty="0" smtClean="0"/>
              <a:t>4</a:t>
            </a:r>
            <a:r>
              <a:rPr lang="en-US" baseline="0" dirty="0" smtClean="0"/>
              <a:t>, m</a:t>
            </a:r>
            <a:r>
              <a:rPr lang="en-US" baseline="-25000" dirty="0" smtClean="0"/>
              <a:t>5</a:t>
            </a:r>
            <a:r>
              <a:rPr lang="en-US" baseline="0" dirty="0" smtClean="0"/>
              <a:t> and m</a:t>
            </a:r>
            <a:r>
              <a:rPr lang="en-US" baseline="-25000" dirty="0" smtClean="0"/>
              <a:t>6</a:t>
            </a:r>
            <a:r>
              <a:rPr lang="en-US" baseline="0" dirty="0" smtClean="0"/>
              <a:t>. The weights are the factors of ¼, ½ and ¼. For this quantity to represent a literal weighted average, the weights should sum to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width of the stripe is proportional to the number of model</a:t>
            </a:r>
            <a:r>
              <a:rPr lang="en-US" baseline="0" dirty="0" smtClean="0"/>
              <a:t> parameters in the </a:t>
            </a:r>
            <a:r>
              <a:rPr lang="en-US" dirty="0" smtClean="0"/>
              <a:t>weighted average.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average</a:t>
            </a:r>
            <a:r>
              <a:rPr lang="en-US" baseline="0" dirty="0" smtClean="0"/>
              <a:t> is assumed symmetric, so that only the right-half is specified in the vector, </a:t>
            </a:r>
            <a:r>
              <a:rPr lang="en-US" dirty="0" smtClean="0"/>
              <a:t>w</a:t>
            </a:r>
            <a:r>
              <a:rPr lang="en-US" baseline="0" dirty="0" smtClean="0"/>
              <a:t>.</a:t>
            </a:r>
          </a:p>
          <a:p>
            <a:r>
              <a:rPr lang="en-US" dirty="0" smtClean="0"/>
              <a:t>The length of the</a:t>
            </a:r>
            <a:r>
              <a:rPr lang="en-US" baseline="0" dirty="0" smtClean="0"/>
              <a:t> average is thus 2*length(w)-1.</a:t>
            </a:r>
          </a:p>
          <a:p>
            <a:r>
              <a:rPr lang="en-US" baseline="0" dirty="0" smtClean="0"/>
              <a:t>The average is normalized to unit amplitude.</a:t>
            </a:r>
          </a:p>
          <a:p>
            <a:r>
              <a:rPr lang="en-US" baseline="0" dirty="0" smtClean="0"/>
              <a:t>The data kernel is a </a:t>
            </a:r>
            <a:r>
              <a:rPr lang="en-US" baseline="0" dirty="0" err="1" smtClean="0"/>
              <a:t>Toeplitz</a:t>
            </a:r>
            <a:r>
              <a:rPr lang="en-US" baseline="0" dirty="0" smtClean="0"/>
              <a:t> matrix, meaning that its </a:t>
            </a:r>
            <a:r>
              <a:rPr lang="en-US" baseline="0" dirty="0" err="1" smtClean="0"/>
              <a:t>diaginals</a:t>
            </a:r>
            <a:r>
              <a:rPr lang="en-US" baseline="0" dirty="0" smtClean="0"/>
              <a:t> are constant. It can therefore be specified using just the values along its top row and column using the </a:t>
            </a:r>
            <a:r>
              <a:rPr lang="en-US" baseline="0" dirty="0" err="1" smtClean="0"/>
              <a:t>toeplitz</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show on the board that when you</a:t>
            </a:r>
            <a:r>
              <a:rPr lang="en-US" baseline="0" dirty="0" smtClean="0"/>
              <a:t> multiply </a:t>
            </a:r>
            <a:r>
              <a:rPr lang="en-US" dirty="0" smtClean="0"/>
              <a:t>d=Gm</a:t>
            </a:r>
            <a:r>
              <a:rPr lang="en-US" baseline="0" dirty="0" smtClean="0"/>
              <a:t> out that you find that </a:t>
            </a:r>
            <a:r>
              <a:rPr lang="en-US" baseline="0" dirty="0" err="1" smtClean="0"/>
              <a:t>d</a:t>
            </a:r>
            <a:r>
              <a:rPr lang="en-US" baseline="-25000" dirty="0" err="1" smtClean="0"/>
              <a:t>i</a:t>
            </a:r>
            <a:r>
              <a:rPr lang="en-US" baseline="0" dirty="0" smtClean="0"/>
              <a:t> is related to only “past and present” m’s. (When the </a:t>
            </a:r>
            <a:r>
              <a:rPr lang="en-US" baseline="0" dirty="0" err="1" smtClean="0"/>
              <a:t>d’s</a:t>
            </a:r>
            <a:r>
              <a:rPr lang="en-US" baseline="0" dirty="0" smtClean="0"/>
              <a:t> and m’s are ordered in time, that 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model connects observations with the inferences that we aspire</a:t>
            </a:r>
            <a:r>
              <a:rPr lang="en-US" baseline="0" dirty="0" smtClean="0"/>
              <a:t> to draw from them.  Linear models</a:t>
            </a:r>
          </a:p>
          <a:p>
            <a:r>
              <a:rPr lang="en-US" baseline="0" dirty="0" smtClean="0"/>
              <a:t>are a good starting place, for they are </a:t>
            </a:r>
            <a:r>
              <a:rPr lang="en-US" baseline="0" smtClean="0"/>
              <a:t>mathematically simple.</a:t>
            </a:r>
            <a:endParaRPr lang="en-US" baseline="0"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every observation has a corresponding error.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a:t>
            </a:r>
            <a:r>
              <a:rPr lang="en-US" baseline="0" dirty="0" smtClean="0"/>
              <a:t> each relevant quantity.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upon the level of the class, you might want to review the dot product.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prescription</a:t>
            </a:r>
            <a:r>
              <a:rPr lang="en-US" baseline="0" dirty="0" smtClean="0"/>
              <a:t> on the left is very general and non-specific. There one on the left quantifies what we mean by “about equal”; two things are about equal if their error E is small.  However, this is just one possible way to quantifying what we mean by “about equal”.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script presumes that an estimate of the model parameters, </a:t>
            </a:r>
            <a:r>
              <a:rPr lang="en-US" baseline="0" dirty="0" err="1" smtClean="0"/>
              <a:t>mest</a:t>
            </a:r>
            <a:r>
              <a:rPr lang="en-US" baseline="0" dirty="0" smtClean="0"/>
              <a:t>, is available.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one</a:t>
            </a:r>
            <a:r>
              <a:rPr lang="en-US" baseline="0" dirty="0" smtClean="0"/>
              <a:t> advantage of computer-based computation is that you can rapidly try lots of possibilities.  Nevertheless, the computational burden grows with the , M, of model parameters, and becomes impractical for relatively small M’s  (say less than 10).</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to black is small to big,</a:t>
            </a:r>
            <a:r>
              <a:rPr lang="en-US" baseline="0" dirty="0" smtClean="0"/>
              <a:t> so the minimum is in the center of the whitish patch.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error is unavoidable; that it always effects the results</a:t>
            </a:r>
            <a:r>
              <a:rPr lang="en-US" baseline="0" dirty="0" smtClean="0"/>
              <a:t> of any calculation made with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generic statement that the data are related to the model parameters through the quantitative model.  The quantitative model might be a very simple formula, or a very complicated computer program.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a diamond.  You measure the “Three C’s”, but you want to know its value, expressed either in dollars or in social prestige.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a variety of ways of quantifying the generic statement that the data are related to the model parameters through the quantitative model.  The quantitative model is represented by the vector function, </a:t>
            </a:r>
            <a:r>
              <a:rPr lang="en-US" b="1" baseline="0" dirty="0" smtClean="0"/>
              <a:t>g</a:t>
            </a:r>
            <a:r>
              <a:rPr lang="en-US" baseline="0" dirty="0" smtClean="0"/>
              <a:t>.  Step through the different versions, showing how they are related to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Imaging is a case where M is</a:t>
            </a:r>
            <a:r>
              <a:rPr lang="en-US" baseline="0" dirty="0" smtClean="0"/>
              <a:t> about equal to N.  An image has a very large number (millions) of pixels. In a typical imaging experiment (e.g. medial tomography), the number of data are of similar size of the number of pixels.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a variety of ways of quantifying the generic statement that the data are related to the model parameters through a linear model.  The linear model is represented by the </a:t>
            </a:r>
            <a:r>
              <a:rPr lang="en-US" baseline="0" dirty="0" err="1" smtClean="0"/>
              <a:t>matric</a:t>
            </a:r>
            <a:r>
              <a:rPr lang="en-US" baseline="0" dirty="0" smtClean="0"/>
              <a:t>, </a:t>
            </a:r>
            <a:r>
              <a:rPr lang="en-US" b="1" baseline="0" dirty="0" smtClean="0"/>
              <a:t>G</a:t>
            </a:r>
            <a:r>
              <a:rPr lang="en-US" baseline="0" dirty="0" smtClean="0"/>
              <a:t>.  Step through the different versions, showing how they are related to one another.</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“data kernel” derives</a:t>
            </a:r>
            <a:r>
              <a:rPr lang="en-US" baseline="0" dirty="0" smtClean="0"/>
              <a:t> from the theory of integral equations.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5:</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Linear Models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592762"/>
          </a:xfrm>
        </p:spPr>
        <p:txBody>
          <a:bodyPr/>
          <a:lstStyle/>
          <a:p>
            <a:r>
              <a:rPr lang="en-US" dirty="0" smtClean="0"/>
              <a:t/>
            </a:r>
            <a:br>
              <a:rPr lang="en-US" dirty="0" smtClean="0"/>
            </a:br>
            <a:r>
              <a:rPr lang="en-US" dirty="0" smtClean="0">
                <a:latin typeface="Times New Roman" pitchFamily="18" charset="0"/>
                <a:cs typeface="Times New Roman" pitchFamily="18" charset="0"/>
              </a:rPr>
              <a:t>because of observational noise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can exactly satisfy this equation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it can only be satisfied approximately</a:t>
            </a:r>
            <a:br>
              <a:rPr lang="en-US" dirty="0" smtClean="0">
                <a:latin typeface="Times New Roman" pitchFamily="18" charset="0"/>
                <a:cs typeface="Times New Roman" pitchFamily="18" charset="0"/>
              </a:rPr>
            </a:b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Gm</a:t>
            </a:r>
            <a:endParaRPr lang="en-US" b="1"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err="1" smtClean="0">
                <a:latin typeface="Cambria Math" pitchFamily="18" charset="0"/>
                <a:ea typeface="Cambria Math" pitchFamily="18" charset="0"/>
                <a:cs typeface="Times New Roman" pitchFamily="18" charset="0"/>
              </a:rPr>
              <a:t>d</a:t>
            </a:r>
            <a:r>
              <a:rPr lang="en-US" b="1" baseline="30000" dirty="0" err="1" smtClean="0">
                <a:latin typeface="Cambria Math" pitchFamily="18" charset="0"/>
                <a:ea typeface="Cambria Math" pitchFamily="18" charset="0"/>
                <a:cs typeface="Times New Roman" pitchFamily="18" charset="0"/>
              </a:rPr>
              <a:t>pre</a:t>
            </a:r>
            <a:endParaRPr lang="en-US" b="1" dirty="0" smtClean="0">
              <a:latin typeface="Cambria Math" pitchFamily="18" charset="0"/>
              <a:ea typeface="Cambria Math" pitchFamily="18" charset="0"/>
              <a:cs typeface="Times New Roman" pitchFamily="18" charset="0"/>
            </a:endParaRPr>
          </a:p>
          <a:p>
            <a:pPr algn="ctr">
              <a:buNone/>
            </a:pPr>
            <a:r>
              <a:rPr lang="en-US" sz="2400" dirty="0" smtClean="0">
                <a:latin typeface="Times New Roman" pitchFamily="18" charset="0"/>
                <a:cs typeface="Times New Roman" pitchFamily="18" charset="0"/>
              </a:rPr>
              <a:t>prediction of data</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err="1" smtClean="0">
                <a:latin typeface="Cambria Math" pitchFamily="18" charset="0"/>
                <a:ea typeface="Cambria Math" pitchFamily="18" charset="0"/>
                <a:cs typeface="Times New Roman" pitchFamily="18" charset="0"/>
              </a:rPr>
              <a:t>m</a:t>
            </a:r>
            <a:r>
              <a:rPr lang="en-US" sz="3200" b="1" baseline="30000" dirty="0" err="1" smtClean="0">
                <a:latin typeface="Cambria Math" pitchFamily="18" charset="0"/>
                <a:ea typeface="Cambria Math" pitchFamily="18" charset="0"/>
                <a:cs typeface="Times New Roman" pitchFamily="18" charset="0"/>
              </a:rPr>
              <a:t>est</a:t>
            </a:r>
            <a:endParaRPr lang="en-US" sz="3200" b="1" baseline="30000" dirty="0" smtClean="0">
              <a:latin typeface="Cambria Math" pitchFamily="18" charset="0"/>
              <a:ea typeface="Cambria Math" pitchFamily="18" charset="0"/>
              <a:cs typeface="Times New Roman" pitchFamily="18" charset="0"/>
            </a:endParaRPr>
          </a:p>
          <a:p>
            <a:pPr marL="342900" indent="-342900" algn="ctr">
              <a:spcBef>
                <a:spcPct val="20000"/>
              </a:spcBef>
            </a:pPr>
            <a:r>
              <a:rPr lang="en-US" sz="2400" dirty="0" smtClean="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rot="10800000">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p:txBody>
      </p:sp>
      <p:pic>
        <p:nvPicPr>
          <p:cNvPr id="11" name="Picture 2"/>
          <p:cNvPicPr>
            <a:picLocks noChangeAspect="1" noChangeArrowheads="1"/>
          </p:cNvPicPr>
          <p:nvPr/>
        </p:nvPicPr>
        <p:blipFill>
          <a:blip r:embed="rId3" cstate="print"/>
          <a:srcRect l="41257" t="22920" r="44561" b="68349"/>
          <a:stretch>
            <a:fillRect/>
          </a:stretch>
        </p:blipFill>
        <p:spPr bwMode="auto">
          <a:xfrm>
            <a:off x="5410200" y="2819400"/>
            <a:ext cx="3562350" cy="1295400"/>
          </a:xfrm>
          <a:prstGeom prst="rect">
            <a:avLst/>
          </a:prstGeom>
          <a:noFill/>
          <a:ln w="9525">
            <a:noFill/>
            <a:miter lim="800000"/>
            <a:headEnd/>
            <a:tailEnd/>
          </a:ln>
        </p:spPr>
      </p:pic>
      <p:sp>
        <p:nvSpPr>
          <p:cNvPr id="15" name="Content Placeholder 2"/>
          <p:cNvSpPr txBox="1">
            <a:spLocks/>
          </p:cNvSpPr>
          <p:nvPr/>
        </p:nvSpPr>
        <p:spPr bwMode="auto">
          <a:xfrm>
            <a:off x="4876800" y="25146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evaluate equation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r>
              <a:rPr lang="en-US" b="1" baseline="30000" dirty="0" smtClean="0">
                <a:latin typeface="Cambria Math" pitchFamily="18" charset="0"/>
                <a:ea typeface="Cambria Math" pitchFamily="18" charset="0"/>
                <a:cs typeface="Times New Roman" pitchFamily="18" charset="0"/>
              </a:rPr>
              <a:t>obs</a:t>
            </a:r>
            <a:endParaRPr lang="en-US" b="1" dirty="0" smtClean="0">
              <a:latin typeface="Cambria Math" pitchFamily="18" charset="0"/>
              <a:ea typeface="Cambria Math" pitchFamily="18" charset="0"/>
              <a:cs typeface="Times New Roman" pitchFamily="18" charset="0"/>
            </a:endParaRPr>
          </a:p>
          <a:p>
            <a:pPr algn="ctr">
              <a:buNone/>
            </a:pPr>
            <a:r>
              <a:rPr lang="en-US" sz="2400" dirty="0" smtClean="0">
                <a:latin typeface="Times New Roman" pitchFamily="18" charset="0"/>
                <a:cs typeface="Times New Roman" pitchFamily="18" charset="0"/>
              </a:rPr>
              <a:t>observation of data</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err="1" smtClean="0">
                <a:latin typeface="Cambria Math" pitchFamily="18" charset="0"/>
                <a:ea typeface="Cambria Math" pitchFamily="18" charset="0"/>
                <a:cs typeface="Times New Roman" pitchFamily="18" charset="0"/>
              </a:rPr>
              <a:t>m</a:t>
            </a:r>
            <a:r>
              <a:rPr lang="en-US" sz="3200" b="1" baseline="30000" dirty="0" err="1" smtClean="0">
                <a:latin typeface="Cambria Math" pitchFamily="18" charset="0"/>
                <a:ea typeface="Cambria Math" pitchFamily="18" charset="0"/>
                <a:cs typeface="Times New Roman" pitchFamily="18" charset="0"/>
              </a:rPr>
              <a:t>est</a:t>
            </a:r>
            <a:endParaRPr lang="en-US" sz="3200" b="1" baseline="30000" dirty="0" smtClean="0">
              <a:latin typeface="Cambria Math" pitchFamily="18" charset="0"/>
              <a:ea typeface="Cambria Math" pitchFamily="18" charset="0"/>
              <a:cs typeface="Times New Roman" pitchFamily="18" charset="0"/>
            </a:endParaRPr>
          </a:p>
          <a:p>
            <a:pPr marL="342900" indent="-342900" algn="ctr">
              <a:spcBef>
                <a:spcPct val="20000"/>
              </a:spcBef>
            </a:pPr>
            <a:r>
              <a:rPr lang="en-US" sz="2400" dirty="0" smtClean="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p:txBody>
      </p:sp>
      <p:sp>
        <p:nvSpPr>
          <p:cNvPr id="15" name="Content Placeholder 2"/>
          <p:cNvSpPr txBox="1">
            <a:spLocks/>
          </p:cNvSpPr>
          <p:nvPr/>
        </p:nvSpPr>
        <p:spPr bwMode="auto">
          <a:xfrm>
            <a:off x="5029200" y="23622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solve equation</a:t>
            </a:r>
          </a:p>
        </p:txBody>
      </p:sp>
      <p:pic>
        <p:nvPicPr>
          <p:cNvPr id="14" name="Picture 2"/>
          <p:cNvPicPr>
            <a:picLocks noChangeAspect="1" noChangeArrowheads="1"/>
          </p:cNvPicPr>
          <p:nvPr/>
        </p:nvPicPr>
        <p:blipFill>
          <a:blip r:embed="rId3" cstate="print"/>
          <a:srcRect l="32460" t="72738" r="54799" b="20072"/>
          <a:stretch>
            <a:fillRect/>
          </a:stretch>
        </p:blipFill>
        <p:spPr bwMode="auto">
          <a:xfrm>
            <a:off x="5486400" y="3048000"/>
            <a:ext cx="3200400" cy="10668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45201" t="72738" r="48732" b="20072"/>
          <a:stretch>
            <a:fillRect/>
          </a:stretch>
        </p:blipFill>
        <p:spPr bwMode="auto">
          <a:xfrm>
            <a:off x="6400800" y="3733800"/>
            <a:ext cx="1524000" cy="10668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51268" t="72738" r="37508" b="20072"/>
          <a:stretch>
            <a:fillRect/>
          </a:stretch>
        </p:blipFill>
        <p:spPr bwMode="auto">
          <a:xfrm>
            <a:off x="5943600" y="4572000"/>
            <a:ext cx="2819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lstStyle/>
          <a:p>
            <a:r>
              <a:rPr lang="en-US" dirty="0" smtClean="0">
                <a:latin typeface="Times New Roman" pitchFamily="18" charset="0"/>
                <a:cs typeface="Times New Roman" pitchFamily="18" charset="0"/>
              </a:rPr>
              <a:t>because of observational noise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562600"/>
          </a:xfrm>
        </p:spPr>
        <p:txBody>
          <a:bodyPr/>
          <a:lstStyle/>
          <a:p>
            <a:pPr algn="ctr">
              <a:buNone/>
            </a:pPr>
            <a:r>
              <a:rPr lang="en-US" sz="4400" b="1" dirty="0" err="1" smtClean="0">
                <a:latin typeface="Cambria Math" pitchFamily="18" charset="0"/>
                <a:ea typeface="Cambria Math" pitchFamily="18" charset="0"/>
              </a:rPr>
              <a:t>m</a:t>
            </a:r>
            <a:r>
              <a:rPr lang="en-US" sz="4400" baseline="30000" dirty="0" err="1" smtClean="0">
                <a:latin typeface="Cambria Math" pitchFamily="18" charset="0"/>
                <a:ea typeface="Cambria Math" pitchFamily="18" charset="0"/>
              </a:rPr>
              <a:t>est</a:t>
            </a:r>
            <a:r>
              <a:rPr lang="en-US" sz="4400" dirty="0" smtClean="0">
                <a:latin typeface="Cambria Math" pitchFamily="18" charset="0"/>
                <a:ea typeface="Cambria Math" pitchFamily="18" charset="0"/>
              </a:rPr>
              <a:t> ≠</a:t>
            </a:r>
            <a:r>
              <a:rPr lang="en-US" sz="4400" b="1" dirty="0" err="1" smtClean="0">
                <a:latin typeface="Cambria Math" pitchFamily="18" charset="0"/>
                <a:ea typeface="Cambria Math" pitchFamily="18" charset="0"/>
              </a:rPr>
              <a:t>m</a:t>
            </a:r>
            <a:r>
              <a:rPr lang="en-US" sz="4400" baseline="30000" dirty="0" err="1" smtClean="0">
                <a:latin typeface="Cambria Math" pitchFamily="18" charset="0"/>
                <a:ea typeface="Cambria Math" pitchFamily="18" charset="0"/>
              </a:rPr>
              <a:t>true</a:t>
            </a:r>
            <a:endParaRPr lang="en-US" sz="4400" baseline="30000" dirty="0" smtClean="0">
              <a:latin typeface="Cambria Math" pitchFamily="18" charset="0"/>
              <a:ea typeface="Cambria Math" pitchFamily="18" charset="0"/>
            </a:endParaRPr>
          </a:p>
          <a:p>
            <a:pPr algn="ctr">
              <a:buNone/>
            </a:pPr>
            <a:r>
              <a:rPr lang="en-US" sz="2800" dirty="0" smtClean="0">
                <a:latin typeface="Times New Roman" pitchFamily="18" charset="0"/>
                <a:ea typeface="Cambria Math" pitchFamily="18" charset="0"/>
                <a:cs typeface="Times New Roman" pitchFamily="18" charset="0"/>
              </a:rPr>
              <a:t>the estimated model parameters differ from the true model parameters</a:t>
            </a:r>
          </a:p>
          <a:p>
            <a:pPr algn="ctr">
              <a:buNone/>
            </a:pPr>
            <a:endParaRPr lang="en-US" sz="2800" dirty="0" smtClean="0">
              <a:latin typeface="Times New Roman" pitchFamily="18" charset="0"/>
              <a:ea typeface="Cambria Math" pitchFamily="18" charset="0"/>
              <a:cs typeface="Times New Roman" pitchFamily="18" charset="0"/>
            </a:endParaRPr>
          </a:p>
          <a:p>
            <a:pPr algn="ctr">
              <a:buNone/>
            </a:pPr>
            <a:r>
              <a:rPr lang="en-US" sz="4400" dirty="0" smtClean="0">
                <a:latin typeface="Times New Roman" pitchFamily="18" charset="0"/>
                <a:ea typeface="Cambria Math" pitchFamily="18" charset="0"/>
                <a:cs typeface="Times New Roman" pitchFamily="18" charset="0"/>
              </a:rPr>
              <a:t>and</a:t>
            </a:r>
          </a:p>
          <a:p>
            <a:pPr algn="ctr">
              <a:buNone/>
            </a:pPr>
            <a:endParaRPr lang="en-US" sz="2800" dirty="0" smtClean="0">
              <a:latin typeface="Times New Roman" pitchFamily="18" charset="0"/>
              <a:ea typeface="Cambria Math" pitchFamily="18" charset="0"/>
              <a:cs typeface="Times New Roman" pitchFamily="18" charset="0"/>
            </a:endParaRPr>
          </a:p>
          <a:p>
            <a:pPr algn="ctr">
              <a:buNone/>
            </a:pPr>
            <a:r>
              <a:rPr lang="en-US" sz="4800" b="1" dirty="0" err="1" smtClean="0">
                <a:latin typeface="Cambria Math" pitchFamily="18" charset="0"/>
                <a:ea typeface="Cambria Math" pitchFamily="18" charset="0"/>
              </a:rPr>
              <a:t>d</a:t>
            </a:r>
            <a:r>
              <a:rPr lang="en-US" sz="4800" baseline="30000" dirty="0" err="1" smtClean="0">
                <a:latin typeface="Cambria Math" pitchFamily="18" charset="0"/>
                <a:ea typeface="Cambria Math" pitchFamily="18" charset="0"/>
              </a:rPr>
              <a:t>pre</a:t>
            </a:r>
            <a:r>
              <a:rPr lang="en-US" sz="4800" dirty="0" smtClean="0">
                <a:latin typeface="Cambria Math" pitchFamily="18" charset="0"/>
                <a:ea typeface="Cambria Math" pitchFamily="18" charset="0"/>
              </a:rPr>
              <a:t> ≠</a:t>
            </a:r>
            <a:r>
              <a:rPr lang="en-US" sz="4800" b="1" dirty="0" smtClean="0">
                <a:latin typeface="Cambria Math" pitchFamily="18" charset="0"/>
                <a:ea typeface="Cambria Math" pitchFamily="18" charset="0"/>
              </a:rPr>
              <a:t>d</a:t>
            </a:r>
            <a:r>
              <a:rPr lang="en-US" sz="4800" baseline="30000" dirty="0" smtClean="0">
                <a:latin typeface="Cambria Math" pitchFamily="18" charset="0"/>
                <a:ea typeface="Cambria Math" pitchFamily="18" charset="0"/>
              </a:rPr>
              <a:t>obs</a:t>
            </a:r>
          </a:p>
          <a:p>
            <a:pPr algn="ctr">
              <a:buNone/>
            </a:pPr>
            <a:r>
              <a:rPr lang="en-US" sz="2800" dirty="0" smtClean="0">
                <a:latin typeface="Times New Roman" pitchFamily="18" charset="0"/>
                <a:ea typeface="Cambria Math" pitchFamily="18" charset="0"/>
                <a:cs typeface="Times New Roman" pitchFamily="18" charset="0"/>
              </a:rPr>
              <a:t>the predicted data differ from the observed data</a:t>
            </a:r>
          </a:p>
          <a:p>
            <a:pPr>
              <a:buNone/>
            </a:pPr>
            <a:endParaRPr lang="en-US" sz="4400" baseline="300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latin typeface="Times New Roman" pitchFamily="18" charset="0"/>
                <a:cs typeface="Times New Roman" pitchFamily="18" charset="0"/>
              </a:rPr>
              <a:t>the simplest of linear models</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latin typeface="Times New Roman" pitchFamily="18" charset="0"/>
                <a:cs typeface="Times New Roman" pitchFamily="18" charset="0"/>
              </a:rPr>
              <a:t>fitting a straight line to data</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36367" t="42090" r="37340" b="25921"/>
          <a:stretch>
            <a:fillRect/>
          </a:stretch>
        </p:blipFill>
        <p:spPr bwMode="auto">
          <a:xfrm>
            <a:off x="2733672" y="1295392"/>
            <a:ext cx="3810000" cy="268111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8022" t="28202" r="39913" b="32561"/>
          <a:stretch>
            <a:fillRect/>
          </a:stretch>
        </p:blipFill>
        <p:spPr bwMode="auto">
          <a:xfrm>
            <a:off x="3276600" y="4029072"/>
            <a:ext cx="2667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err="1" smtClean="0">
                <a:latin typeface="Times New Roman" pitchFamily="18" charset="0"/>
                <a:cs typeface="Times New Roman" pitchFamily="18" charset="0"/>
              </a:rPr>
              <a:t>interpretion</a:t>
            </a:r>
            <a:r>
              <a:rPr lang="en-US" dirty="0" smtClean="0">
                <a:latin typeface="Times New Roman" pitchFamily="18" charset="0"/>
                <a:cs typeface="Times New Roman" pitchFamily="18" charset="0"/>
              </a:rPr>
              <a:t> of </a:t>
            </a:r>
            <a:r>
              <a:rPr lang="en-US" i="1" dirty="0" smtClean="0">
                <a:latin typeface="Cambria Math" pitchFamily="18" charset="0"/>
                <a:ea typeface="Cambria Math" pitchFamily="18" charset="0"/>
                <a:cs typeface="Times New Roman" pitchFamily="18" charset="0"/>
              </a:rPr>
              <a:t>x</a:t>
            </a:r>
            <a:r>
              <a:rPr lang="en-US" i="1" baseline="-25000" dirty="0" smtClean="0">
                <a:latin typeface="Cambria Math" pitchFamily="18" charset="0"/>
                <a:ea typeface="Cambria Math" pitchFamily="18" charset="0"/>
                <a:cs typeface="Times New Roman" pitchFamily="18" charset="0"/>
              </a:rPr>
              <a:t>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model is only linear when the </a:t>
            </a:r>
            <a:r>
              <a:rPr lang="en-US" i="1" dirty="0" smtClean="0">
                <a:latin typeface="Cambria Math" pitchFamily="18" charset="0"/>
                <a:ea typeface="Cambria Math" pitchFamily="18" charset="0"/>
                <a:cs typeface="Times New Roman" pitchFamily="18" charset="0"/>
              </a:rPr>
              <a:t>x</a:t>
            </a:r>
            <a:r>
              <a:rPr lang="en-US" i="1" baseline="-25000" dirty="0" smtClean="0">
                <a:latin typeface="Cambria Math" pitchFamily="18" charset="0"/>
                <a:ea typeface="Cambria Math" pitchFamily="18" charset="0"/>
                <a:cs typeface="Times New Roman" pitchFamily="18" charset="0"/>
              </a:rPr>
              <a:t>i</a:t>
            </a:r>
            <a:r>
              <a:rPr lang="en-US" dirty="0" smtClean="0">
                <a:latin typeface="Times New Roman" pitchFamily="18" charset="0"/>
                <a:cs typeface="Times New Roman" pitchFamily="18" charset="0"/>
              </a:rPr>
              <a:t>’s are neither data nor model parameters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we will call them auxiliary variables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are assumed to be exactly known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specify the geometry of the experiment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in straight line case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667000" y="2590800"/>
            <a:ext cx="3657600" cy="2620963"/>
          </a:xfrm>
        </p:spPr>
        <p:txBody>
          <a:bodyPr/>
          <a:lstStyle/>
          <a:p>
            <a:pPr>
              <a:buNone/>
            </a:pPr>
            <a:r>
              <a:rPr lang="en-US" dirty="0" smtClean="0">
                <a:latin typeface="Courier New" pitchFamily="49" charset="0"/>
                <a:cs typeface="Courier New" pitchFamily="49" charset="0"/>
              </a:rPr>
              <a:t>M=2; </a:t>
            </a:r>
          </a:p>
          <a:p>
            <a:pPr>
              <a:buNone/>
            </a:pPr>
            <a:r>
              <a:rPr lang="en-US" dirty="0" smtClean="0">
                <a:latin typeface="Courier New" pitchFamily="49" charset="0"/>
                <a:cs typeface="Courier New" pitchFamily="49" charset="0"/>
              </a:rPr>
              <a:t>G=zeros(N,M);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G(:,2)=x;</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4096" t="20624" r="34965" b="6649"/>
          <a:stretch>
            <a:fillRect/>
          </a:stretch>
        </p:blipFill>
        <p:spPr bwMode="auto">
          <a:xfrm>
            <a:off x="2438400" y="919064"/>
            <a:ext cx="4343400" cy="5938935"/>
          </a:xfrm>
          <a:prstGeom prst="rect">
            <a:avLst/>
          </a:prstGeom>
          <a:noFill/>
          <a:ln w="9525">
            <a:noFill/>
            <a:miter lim="800000"/>
            <a:headEnd/>
            <a:tailEnd/>
          </a:ln>
        </p:spPr>
      </p:pic>
      <p:sp>
        <p:nvSpPr>
          <p:cNvPr id="5" name="Title 1"/>
          <p:cNvSpPr>
            <a:spLocks noGrp="1"/>
          </p:cNvSpPr>
          <p:nvPr>
            <p:ph type="title"/>
          </p:nvPr>
        </p:nvSpPr>
        <p:spPr>
          <a:xfrm>
            <a:off x="457200" y="76200"/>
            <a:ext cx="8229600" cy="838200"/>
          </a:xfrm>
        </p:spPr>
        <p:txBody>
          <a:bodyPr/>
          <a:lstStyle/>
          <a:p>
            <a:r>
              <a:rPr lang="en-US" dirty="0" smtClean="0">
                <a:latin typeface="Times New Roman" pitchFamily="18" charset="0"/>
                <a:cs typeface="Times New Roman" pitchFamily="18" charset="0"/>
              </a:rPr>
              <a:t>fitting a quadratic curve to data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in quadratic case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14600" y="2514600"/>
            <a:ext cx="3657600" cy="2620963"/>
          </a:xfrm>
        </p:spPr>
        <p:txBody>
          <a:bodyPr/>
          <a:lstStyle/>
          <a:p>
            <a:pPr>
              <a:buNone/>
            </a:pPr>
            <a:r>
              <a:rPr lang="en-US" dirty="0" smtClean="0">
                <a:latin typeface="Courier New" pitchFamily="49" charset="0"/>
                <a:cs typeface="Courier New" pitchFamily="49" charset="0"/>
              </a:rPr>
              <a:t>M=3; </a:t>
            </a:r>
          </a:p>
          <a:p>
            <a:pPr>
              <a:buNone/>
            </a:pPr>
            <a:r>
              <a:rPr lang="en-US" dirty="0" smtClean="0">
                <a:latin typeface="Courier New" pitchFamily="49" charset="0"/>
                <a:cs typeface="Courier New" pitchFamily="49" charset="0"/>
              </a:rPr>
              <a:t>G=zeros(N,M);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G(:,2)=x; </a:t>
            </a:r>
          </a:p>
          <a:p>
            <a:pPr>
              <a:buNone/>
            </a:pPr>
            <a:r>
              <a:rPr lang="en-US" dirty="0" smtClean="0">
                <a:latin typeface="Courier New" pitchFamily="49" charset="0"/>
                <a:cs typeface="Courier New" pitchFamily="49" charset="0"/>
              </a:rPr>
              <a:t>G(:,3)=x.^2;</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28999" t="21710" r="31285" b="21845"/>
          <a:stretch>
            <a:fillRect/>
          </a:stretch>
        </p:blipFill>
        <p:spPr bwMode="auto">
          <a:xfrm>
            <a:off x="1295400" y="1371600"/>
            <a:ext cx="6324600" cy="5220304"/>
          </a:xfrm>
          <a:prstGeom prst="rect">
            <a:avLst/>
          </a:prstGeom>
          <a:noFill/>
          <a:ln w="9525">
            <a:noFill/>
            <a:miter lim="800000"/>
            <a:headEnd/>
            <a:tailEnd/>
          </a:ln>
        </p:spPr>
      </p:pic>
      <p:sp>
        <p:nvSpPr>
          <p:cNvPr id="5" name="Title 1"/>
          <p:cNvSpPr>
            <a:spLocks noGrp="1"/>
          </p:cNvSpPr>
          <p:nvPr>
            <p:ph type="title"/>
          </p:nvPr>
        </p:nvSpPr>
        <p:spPr>
          <a:xfrm>
            <a:off x="457200" y="290520"/>
            <a:ext cx="8229600" cy="838200"/>
          </a:xfrm>
        </p:spPr>
        <p:txBody>
          <a:bodyPr/>
          <a:lstStyle/>
          <a:p>
            <a:r>
              <a:rPr lang="en-US" dirty="0" smtClean="0">
                <a:latin typeface="Times New Roman" pitchFamily="18" charset="0"/>
                <a:cs typeface="Times New Roman" pitchFamily="18" charset="0"/>
              </a:rPr>
              <a:t>fitting a sum of known functions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838200"/>
          </a:xfrm>
        </p:spPr>
        <p:txBody>
          <a:bodyPr/>
          <a:lstStyle/>
          <a:p>
            <a:r>
              <a:rPr lang="en-US" dirty="0" smtClean="0">
                <a:latin typeface="Times New Roman" pitchFamily="18" charset="0"/>
                <a:cs typeface="Times New Roman" pitchFamily="18" charset="0"/>
              </a:rPr>
              <a:t>fitting a sum of cosines and </a:t>
            </a:r>
            <a:r>
              <a:rPr lang="en-US" dirty="0" err="1" smtClean="0">
                <a:latin typeface="Times New Roman" pitchFamily="18" charset="0"/>
                <a:cs typeface="Times New Roman" pitchFamily="18" charset="0"/>
              </a:rPr>
              <a:t>sines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series)</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srcRect l="18282" t="35821" r="18676" b="25102"/>
          <a:stretch>
            <a:fillRect/>
          </a:stretch>
        </p:blipFill>
        <p:spPr bwMode="auto">
          <a:xfrm>
            <a:off x="-4025" y="2209800"/>
            <a:ext cx="9148026" cy="3293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12073" t="30393" r="11676" b="25102"/>
          <a:stretch>
            <a:fillRect/>
          </a:stretch>
        </p:blipFill>
        <p:spPr bwMode="auto">
          <a:xfrm>
            <a:off x="0" y="1828800"/>
            <a:ext cx="9144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5800" y="1447800"/>
            <a:ext cx="8305800" cy="5039204"/>
            <a:chOff x="1219200" y="1661183"/>
            <a:chExt cx="5819279" cy="3194057"/>
          </a:xfrm>
        </p:grpSpPr>
        <p:pic>
          <p:nvPicPr>
            <p:cNvPr id="1027" name="Picture 3"/>
            <p:cNvPicPr>
              <a:picLocks noChangeAspect="1" noChangeArrowheads="1"/>
            </p:cNvPicPr>
            <p:nvPr/>
          </p:nvPicPr>
          <p:blipFill>
            <a:blip r:embed="rId3" cstate="print"/>
            <a:srcRect/>
            <a:stretch>
              <a:fillRect/>
            </a:stretch>
          </p:blipFill>
          <p:spPr bwMode="auto">
            <a:xfrm>
              <a:off x="4171189" y="2376126"/>
              <a:ext cx="2028825" cy="20097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646658" y="2364403"/>
              <a:ext cx="1924050" cy="1914525"/>
            </a:xfrm>
            <a:prstGeom prst="rect">
              <a:avLst/>
            </a:prstGeom>
            <a:noFill/>
            <a:ln w="9525">
              <a:noFill/>
              <a:miter lim="800000"/>
              <a:headEnd/>
              <a:tailEnd/>
            </a:ln>
          </p:spPr>
        </p:pic>
        <p:sp>
          <p:nvSpPr>
            <p:cNvPr id="18" name="TextBox 17"/>
            <p:cNvSpPr txBox="1"/>
            <p:nvPr/>
          </p:nvSpPr>
          <p:spPr>
            <a:xfrm>
              <a:off x="1524439" y="4523601"/>
              <a:ext cx="533400" cy="331639"/>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468489" y="340739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01952" y="236599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25976" y="1709481"/>
              <a:ext cx="1676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A) Polynomial</a:t>
              </a:r>
              <a:endParaRPr lang="en-US" sz="2800" i="1" dirty="0">
                <a:latin typeface="Times New Roman" pitchFamily="18" charset="0"/>
                <a:cs typeface="Times New Roman" pitchFamily="18" charset="0"/>
              </a:endParaRPr>
            </a:p>
          </p:txBody>
        </p:sp>
        <p:sp>
          <p:nvSpPr>
            <p:cNvPr id="27" name="TextBox 26"/>
            <p:cNvSpPr txBox="1"/>
            <p:nvPr/>
          </p:nvSpPr>
          <p:spPr>
            <a:xfrm>
              <a:off x="4069209" y="4507528"/>
              <a:ext cx="533400" cy="331639"/>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5400000">
              <a:off x="3017312" y="3406862"/>
              <a:ext cx="2334772" cy="1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250052" y="1165742"/>
              <a:ext cx="2977" cy="2400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05079" y="2192469"/>
              <a:ext cx="533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sp>
          <p:nvSpPr>
            <p:cNvPr id="20" name="TextBox 19"/>
            <p:cNvSpPr txBox="1"/>
            <p:nvPr/>
          </p:nvSpPr>
          <p:spPr>
            <a:xfrm>
              <a:off x="3995370" y="1661183"/>
              <a:ext cx="2309596"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 Fourier series</a:t>
              </a:r>
              <a:endParaRPr lang="en-US" sz="2800" i="1" dirty="0">
                <a:latin typeface="Times New Roman" pitchFamily="18" charset="0"/>
                <a:cs typeface="Times New Roman" pitchFamily="18" charset="0"/>
              </a:endParaRPr>
            </a:p>
          </p:txBody>
        </p:sp>
        <p:cxnSp>
          <p:nvCxnSpPr>
            <p:cNvPr id="35" name="Straight Connector 34"/>
            <p:cNvCxnSpPr/>
            <p:nvPr/>
          </p:nvCxnSpPr>
          <p:spPr>
            <a:xfrm>
              <a:off x="1473378" y="424083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13291" y="4345611"/>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466488" y="229058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096869" y="228582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089491" y="1957427"/>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49" name="Rectangle 48"/>
            <p:cNvSpPr/>
            <p:nvPr/>
          </p:nvSpPr>
          <p:spPr>
            <a:xfrm>
              <a:off x="6024857" y="1902676"/>
              <a:ext cx="339404"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0" name="Rectangle 49"/>
            <p:cNvSpPr/>
            <p:nvPr/>
          </p:nvSpPr>
          <p:spPr>
            <a:xfrm>
              <a:off x="1524000" y="1957427"/>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364089" y="1902676"/>
              <a:ext cx="339404"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4" name="Rectangle 53"/>
            <p:cNvSpPr/>
            <p:nvPr/>
          </p:nvSpPr>
          <p:spPr>
            <a:xfrm>
              <a:off x="3838313" y="2220315"/>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5" name="Rectangle 54"/>
            <p:cNvSpPr/>
            <p:nvPr/>
          </p:nvSpPr>
          <p:spPr>
            <a:xfrm>
              <a:off x="1230489" y="2212003"/>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19200" y="4080159"/>
              <a:ext cx="296726"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57" name="Rectangle 56"/>
            <p:cNvSpPr/>
            <p:nvPr/>
          </p:nvSpPr>
          <p:spPr>
            <a:xfrm>
              <a:off x="3745089" y="4204338"/>
              <a:ext cx="296726"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26" name="TextBox 25"/>
            <p:cNvSpPr txBox="1"/>
            <p:nvPr/>
          </p:nvSpPr>
          <p:spPr>
            <a:xfrm>
              <a:off x="3728430" y="2192469"/>
              <a:ext cx="533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grpSp>
      <p:sp>
        <p:nvSpPr>
          <p:cNvPr id="32"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grey-scale images of data kernels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4800" y="1820567"/>
            <a:ext cx="8839200" cy="4961233"/>
            <a:chOff x="1295400" y="1721960"/>
            <a:chExt cx="5484321" cy="3131941"/>
          </a:xfrm>
        </p:grpSpPr>
        <p:pic>
          <p:nvPicPr>
            <p:cNvPr id="1028" name="Picture 4"/>
            <p:cNvPicPr>
              <a:picLocks noChangeAspect="1" noChangeArrowheads="1"/>
            </p:cNvPicPr>
            <p:nvPr/>
          </p:nvPicPr>
          <p:blipFill>
            <a:blip r:embed="rId3" cstate="print"/>
            <a:srcRect/>
            <a:stretch>
              <a:fillRect/>
            </a:stretch>
          </p:blipFill>
          <p:spPr bwMode="auto">
            <a:xfrm>
              <a:off x="1687689" y="2286404"/>
              <a:ext cx="5092032" cy="1981200"/>
            </a:xfrm>
            <a:prstGeom prst="rect">
              <a:avLst/>
            </a:prstGeom>
            <a:noFill/>
            <a:ln w="9525">
              <a:noFill/>
              <a:miter lim="800000"/>
              <a:headEnd/>
              <a:tailEnd/>
            </a:ln>
          </p:spPr>
        </p:pic>
        <p:sp>
          <p:nvSpPr>
            <p:cNvPr id="18" name="TextBox 17"/>
            <p:cNvSpPr txBox="1"/>
            <p:nvPr/>
          </p:nvSpPr>
          <p:spPr>
            <a:xfrm>
              <a:off x="1620226" y="4523601"/>
              <a:ext cx="533400" cy="33030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582785" y="337157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604343" y="233017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49578" y="420501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42688" y="225476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600200" y="1947583"/>
              <a:ext cx="2259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440289" y="1908946"/>
              <a:ext cx="300566"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5" name="Rectangle 54"/>
            <p:cNvSpPr/>
            <p:nvPr/>
          </p:nvSpPr>
          <p:spPr>
            <a:xfrm>
              <a:off x="1306689" y="2176183"/>
              <a:ext cx="2259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95400" y="4044339"/>
              <a:ext cx="2627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58" name="TextBox 57"/>
            <p:cNvSpPr txBox="1"/>
            <p:nvPr/>
          </p:nvSpPr>
          <p:spPr>
            <a:xfrm>
              <a:off x="2449689" y="1721960"/>
              <a:ext cx="304800"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G</a:t>
              </a:r>
              <a:endParaRPr lang="en-US" sz="2800" b="1" dirty="0">
                <a:latin typeface="Times New Roman" pitchFamily="18" charset="0"/>
                <a:cs typeface="Times New Roman" pitchFamily="18" charset="0"/>
              </a:endParaRPr>
            </a:p>
          </p:txBody>
        </p:sp>
        <p:sp>
          <p:nvSpPr>
            <p:cNvPr id="59" name="TextBox 58"/>
            <p:cNvSpPr txBox="1"/>
            <p:nvPr/>
          </p:nvSpPr>
          <p:spPr>
            <a:xfrm>
              <a:off x="3900311"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(1)</a:t>
              </a:r>
              <a:endParaRPr lang="en-US" sz="2800" baseline="30000" dirty="0">
                <a:latin typeface="Times New Roman" pitchFamily="18" charset="0"/>
                <a:cs typeface="Times New Roman" pitchFamily="18" charset="0"/>
              </a:endParaRPr>
            </a:p>
          </p:txBody>
        </p:sp>
        <p:sp>
          <p:nvSpPr>
            <p:cNvPr id="62" name="TextBox 61"/>
            <p:cNvSpPr txBox="1"/>
            <p:nvPr/>
          </p:nvSpPr>
          <p:spPr>
            <a:xfrm>
              <a:off x="44337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(2)</a:t>
              </a:r>
              <a:endParaRPr lang="en-US" sz="2800" baseline="30000" dirty="0">
                <a:latin typeface="Times New Roman" pitchFamily="18" charset="0"/>
                <a:cs typeface="Times New Roman" pitchFamily="18" charset="0"/>
              </a:endParaRPr>
            </a:p>
          </p:txBody>
        </p:sp>
        <p:sp>
          <p:nvSpPr>
            <p:cNvPr id="63" name="TextBox 62"/>
            <p:cNvSpPr txBox="1"/>
            <p:nvPr/>
          </p:nvSpPr>
          <p:spPr>
            <a:xfrm>
              <a:off x="48909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(3)</a:t>
              </a:r>
              <a:endParaRPr lang="en-US" sz="2800" baseline="30000" dirty="0">
                <a:latin typeface="Times New Roman" pitchFamily="18" charset="0"/>
                <a:cs typeface="Times New Roman" pitchFamily="18" charset="0"/>
              </a:endParaRPr>
            </a:p>
          </p:txBody>
        </p:sp>
        <p:sp>
          <p:nvSpPr>
            <p:cNvPr id="64" name="TextBox 63"/>
            <p:cNvSpPr txBox="1"/>
            <p:nvPr/>
          </p:nvSpPr>
          <p:spPr>
            <a:xfrm>
              <a:off x="53481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(4)</a:t>
              </a:r>
              <a:endParaRPr lang="en-US" sz="2800" baseline="30000" dirty="0">
                <a:latin typeface="Times New Roman" pitchFamily="18" charset="0"/>
                <a:cs typeface="Times New Roman" pitchFamily="18" charset="0"/>
              </a:endParaRPr>
            </a:p>
          </p:txBody>
        </p:sp>
        <p:sp>
          <p:nvSpPr>
            <p:cNvPr id="65" name="TextBox 64"/>
            <p:cNvSpPr txBox="1"/>
            <p:nvPr/>
          </p:nvSpPr>
          <p:spPr>
            <a:xfrm>
              <a:off x="6036735"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(M)</a:t>
              </a:r>
              <a:endParaRPr lang="en-US" sz="2800" baseline="30000" dirty="0">
                <a:latin typeface="Times New Roman" pitchFamily="18" charset="0"/>
                <a:cs typeface="Times New Roman" pitchFamily="18" charset="0"/>
              </a:endParaRPr>
            </a:p>
          </p:txBody>
        </p:sp>
      </p:grpSp>
      <p:sp>
        <p:nvSpPr>
          <p:cNvPr id="20"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can be thought of as a concatenation of its columns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thought of this way,</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the equation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ea typeface="Cambria Math" pitchFamily="18" charset="0"/>
                <a:cs typeface="Times New Roman" pitchFamily="18" charset="0"/>
              </a:rPr>
              <a:t> means</a:t>
            </a:r>
            <a:endParaRPr lang="en-US" dirty="0">
              <a:latin typeface="Times New Roman" pitchFamily="18" charset="0"/>
              <a:ea typeface="Cambria Math" pitchFamily="18" charset="0"/>
              <a:cs typeface="Times New Roman" pitchFamily="18" charset="0"/>
            </a:endParaRPr>
          </a:p>
        </p:txBody>
      </p:sp>
      <p:pic>
        <p:nvPicPr>
          <p:cNvPr id="13314" name="Picture 2"/>
          <p:cNvPicPr>
            <a:picLocks noChangeAspect="1" noChangeArrowheads="1"/>
          </p:cNvPicPr>
          <p:nvPr/>
        </p:nvPicPr>
        <p:blipFill>
          <a:blip r:embed="rId2" cstate="print"/>
          <a:srcRect l="26478" t="36164" r="28763" b="29863"/>
          <a:stretch>
            <a:fillRect/>
          </a:stretch>
        </p:blipFill>
        <p:spPr bwMode="auto">
          <a:xfrm>
            <a:off x="609600" y="3048000"/>
            <a:ext cx="8028039" cy="35052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30457" t="47809" r="32348" b="45616"/>
          <a:stretch>
            <a:fillRect/>
          </a:stretch>
        </p:blipFill>
        <p:spPr bwMode="auto">
          <a:xfrm>
            <a:off x="533400" y="2286000"/>
            <a:ext cx="82423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sometimes, models do represent literal mixing</a:t>
            </a:r>
            <a:endParaRPr lang="en-US"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3" cstate="print"/>
          <a:srcRect l="10291" t="26938" r="13197" b="30972"/>
          <a:stretch>
            <a:fillRect/>
          </a:stretch>
        </p:blipFill>
        <p:spPr bwMode="auto">
          <a:xfrm>
            <a:off x="0" y="1981200"/>
            <a:ext cx="9104949" cy="2881313"/>
          </a:xfrm>
          <a:prstGeom prst="rect">
            <a:avLst/>
          </a:prstGeom>
          <a:noFill/>
          <a:ln w="9525">
            <a:noFill/>
            <a:miter lim="800000"/>
            <a:headEnd/>
            <a:tailEnd/>
          </a:ln>
        </p:spPr>
      </p:pic>
      <p:sp>
        <p:nvSpPr>
          <p:cNvPr id="5" name="Title 1"/>
          <p:cNvSpPr txBox="1">
            <a:spLocks/>
          </p:cNvSpPr>
          <p:nvPr/>
        </p:nvSpPr>
        <p:spPr bwMode="auto">
          <a:xfrm>
            <a:off x="0" y="5334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but more often the mixing is more abstract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l="26756" t="40407" r="27724" b="22553"/>
          <a:stretch>
            <a:fillRect/>
          </a:stretch>
        </p:blipFill>
        <p:spPr bwMode="auto">
          <a:xfrm>
            <a:off x="533400" y="1981200"/>
            <a:ext cx="8001000" cy="3745149"/>
          </a:xfrm>
          <a:prstGeom prst="rect">
            <a:avLst/>
          </a:prstGeom>
          <a:noFill/>
          <a:ln w="9525">
            <a:noFill/>
            <a:miter lim="800000"/>
            <a:headEnd/>
            <a:tailEnd/>
          </a:ln>
        </p:spPr>
      </p:pic>
      <p:sp>
        <p:nvSpPr>
          <p:cNvPr id="5"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also can be thought of as a concatenation of its rows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73562"/>
          </a:xfrm>
        </p:spPr>
        <p:txBody>
          <a:bodyPr/>
          <a:lstStyle/>
          <a:p>
            <a:r>
              <a:rPr lang="en-US" dirty="0" smtClean="0">
                <a:latin typeface="Times New Roman" pitchFamily="18" charset="0"/>
                <a:ea typeface="Cambria Math" pitchFamily="18" charset="0"/>
                <a:cs typeface="Times New Roman" pitchFamily="18" charset="0"/>
              </a:rPr>
              <a:t>thought of this way,</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the equation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ea typeface="Cambria Math" pitchFamily="18" charset="0"/>
                <a:cs typeface="Times New Roman" pitchFamily="18" charset="0"/>
              </a:rPr>
              <a:t> means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data is a weighted average of the model parameters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sz="2800" dirty="0" smtClean="0">
                <a:latin typeface="Times New Roman" pitchFamily="18" charset="0"/>
                <a:ea typeface="Cambria Math" pitchFamily="18" charset="0"/>
                <a:cs typeface="Times New Roman" pitchFamily="18" charset="0"/>
              </a:rPr>
              <a:t>for example, if</a:t>
            </a:r>
            <a:endParaRPr lang="en-US" sz="2800" dirty="0"/>
          </a:p>
        </p:txBody>
      </p:sp>
      <p:pic>
        <p:nvPicPr>
          <p:cNvPr id="16386" name="Picture 2"/>
          <p:cNvPicPr>
            <a:picLocks noGrp="1" noChangeAspect="1" noChangeArrowheads="1"/>
          </p:cNvPicPr>
          <p:nvPr>
            <p:ph idx="1"/>
          </p:nvPr>
        </p:nvPicPr>
        <p:blipFill>
          <a:blip r:embed="rId3" cstate="print"/>
          <a:srcRect l="19976" t="38723" r="21913" b="47808"/>
          <a:stretch>
            <a:fillRect/>
          </a:stretch>
        </p:blipFill>
        <p:spPr bwMode="auto">
          <a:xfrm>
            <a:off x="0" y="4495800"/>
            <a:ext cx="9144000" cy="1219200"/>
          </a:xfrm>
          <a:prstGeom prst="rect">
            <a:avLst/>
          </a:prstGeom>
          <a:noFill/>
          <a:ln w="9525">
            <a:noFill/>
            <a:miter lim="800000"/>
            <a:headEnd/>
            <a:tailEnd/>
          </a:ln>
        </p:spPr>
      </p:pic>
      <p:sp>
        <p:nvSpPr>
          <p:cNvPr id="5" name="Title 1"/>
          <p:cNvSpPr txBox="1">
            <a:spLocks/>
          </p:cNvSpPr>
          <p:nvPr/>
        </p:nvSpPr>
        <p:spPr bwMode="auto">
          <a:xfrm>
            <a:off x="6781800" y="5791200"/>
            <a:ext cx="19812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weighted average</a:t>
            </a:r>
            <a:endParaRPr kumimoji="0" lang="en-US" sz="2000" b="0" i="0" u="none" strike="noStrike" kern="0" cap="none" spc="0" normalizeH="0" baseline="0" noProof="0" dirty="0">
              <a:ln>
                <a:noFill/>
              </a:ln>
              <a:solidFill>
                <a:srgbClr val="FF0000"/>
              </a:solidFill>
              <a:effectLst/>
              <a:uLnTx/>
              <a:uFillTx/>
              <a:latin typeface="+mj-lt"/>
              <a:ea typeface="+mj-ea"/>
              <a:cs typeface="+mj-cs"/>
            </a:endParaRPr>
          </a:p>
        </p:txBody>
      </p:sp>
      <p:sp>
        <p:nvSpPr>
          <p:cNvPr id="6" name="Right Brace 5"/>
          <p:cNvSpPr/>
          <p:nvPr/>
        </p:nvSpPr>
        <p:spPr>
          <a:xfrm rot="5400000">
            <a:off x="7543800" y="4724400"/>
            <a:ext cx="381000" cy="1752600"/>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905000"/>
          </a:xfrm>
        </p:spPr>
        <p:txBody>
          <a:bodyPr/>
          <a:lstStyle/>
          <a:p>
            <a:r>
              <a:rPr lang="en-US" dirty="0" smtClean="0">
                <a:latin typeface="Times New Roman" pitchFamily="18" charset="0"/>
                <a:ea typeface="Cambria Math" pitchFamily="18" charset="0"/>
                <a:cs typeface="Times New Roman" pitchFamily="18" charset="0"/>
              </a:rPr>
              <a:t>sometimes the model represents literal averaging</a:t>
            </a:r>
            <a:br>
              <a:rPr lang="en-US" dirty="0" smtClean="0">
                <a:latin typeface="Times New Roman" pitchFamily="18" charset="0"/>
                <a:ea typeface="Cambria Math" pitchFamily="18" charset="0"/>
                <a:cs typeface="Times New Roman" pitchFamily="18" charset="0"/>
              </a:rPr>
            </a:br>
            <a:r>
              <a:rPr lang="en-US" sz="2000" dirty="0" smtClean="0">
                <a:latin typeface="Times New Roman" pitchFamily="18" charset="0"/>
                <a:ea typeface="Cambria Math" pitchFamily="18" charset="0"/>
                <a:cs typeface="Times New Roman" pitchFamily="18" charset="0"/>
              </a:rPr>
              <a:t/>
            </a:r>
            <a:br>
              <a:rPr lang="en-US" sz="2000" dirty="0" smtClean="0">
                <a:latin typeface="Times New Roman" pitchFamily="18" charset="0"/>
                <a:ea typeface="Cambria Math" pitchFamily="18" charset="0"/>
                <a:cs typeface="Times New Roman" pitchFamily="18" charset="0"/>
              </a:rPr>
            </a:br>
            <a:r>
              <a:rPr lang="en-US" sz="2800" dirty="0" smtClean="0">
                <a:latin typeface="Times New Roman" pitchFamily="18" charset="0"/>
                <a:ea typeface="Cambria Math" pitchFamily="18" charset="0"/>
                <a:cs typeface="Times New Roman" pitchFamily="18" charset="0"/>
              </a:rPr>
              <a:t>data kernels for running averages</a:t>
            </a:r>
            <a:endParaRPr lang="en-US" sz="2800" dirty="0"/>
          </a:p>
        </p:txBody>
      </p:sp>
      <p:pic>
        <p:nvPicPr>
          <p:cNvPr id="8" name="Picture 8"/>
          <p:cNvPicPr>
            <a:picLocks noChangeAspect="1" noChangeArrowheads="1"/>
          </p:cNvPicPr>
          <p:nvPr/>
        </p:nvPicPr>
        <p:blipFill>
          <a:blip r:embed="rId3" cstate="print"/>
          <a:srcRect/>
          <a:stretch>
            <a:fillRect/>
          </a:stretch>
        </p:blipFill>
        <p:spPr bwMode="auto">
          <a:xfrm>
            <a:off x="5945186" y="2992260"/>
            <a:ext cx="1810512" cy="1766352"/>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3553460" y="2979559"/>
            <a:ext cx="1821794" cy="185166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1125220" y="2989720"/>
            <a:ext cx="1769364" cy="1843707"/>
          </a:xfrm>
          <a:prstGeom prst="rect">
            <a:avLst/>
          </a:prstGeom>
          <a:noFill/>
          <a:ln w="9525">
            <a:noFill/>
            <a:miter lim="800000"/>
            <a:headEnd/>
            <a:tailEnd/>
          </a:ln>
        </p:spPr>
      </p:pic>
      <p:sp>
        <p:nvSpPr>
          <p:cNvPr id="11" name="TextBox 10"/>
          <p:cNvSpPr txBox="1"/>
          <p:nvPr/>
        </p:nvSpPr>
        <p:spPr>
          <a:xfrm>
            <a:off x="1039890" y="49046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12" name="Straight Arrow Connector 11"/>
          <p:cNvCxnSpPr/>
          <p:nvPr/>
        </p:nvCxnSpPr>
        <p:spPr>
          <a:xfrm rot="16200000" flipH="1">
            <a:off x="163758"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16477" y="30494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760"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784559"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6320" y="27051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17" name="Rectangle 16"/>
          <p:cNvSpPr/>
          <p:nvPr/>
        </p:nvSpPr>
        <p:spPr>
          <a:xfrm>
            <a:off x="2700019" y="2679841"/>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18" name="Rectangle 17"/>
          <p:cNvSpPr/>
          <p:nvPr/>
        </p:nvSpPr>
        <p:spPr>
          <a:xfrm>
            <a:off x="772160" y="291084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19" name="Rectangle 18"/>
          <p:cNvSpPr/>
          <p:nvPr/>
        </p:nvSpPr>
        <p:spPr>
          <a:xfrm>
            <a:off x="762000" y="45617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20" name="TextBox 19"/>
          <p:cNvSpPr txBox="1"/>
          <p:nvPr/>
        </p:nvSpPr>
        <p:spPr>
          <a:xfrm>
            <a:off x="1066800" y="2209800"/>
            <a:ext cx="245872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three points</a:t>
            </a:r>
            <a:endParaRPr lang="en-US" sz="2400" dirty="0">
              <a:latin typeface="Times New Roman" pitchFamily="18" charset="0"/>
              <a:cs typeface="Times New Roman" pitchFamily="18" charset="0"/>
            </a:endParaRPr>
          </a:p>
        </p:txBody>
      </p:sp>
      <p:sp>
        <p:nvSpPr>
          <p:cNvPr id="21" name="TextBox 20"/>
          <p:cNvSpPr txBox="1"/>
          <p:nvPr/>
        </p:nvSpPr>
        <p:spPr>
          <a:xfrm>
            <a:off x="3035300" y="2885581"/>
            <a:ext cx="48006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j</a:t>
            </a:r>
            <a:endParaRPr lang="en-US" sz="1200" i="1" baseline="-25000" dirty="0">
              <a:latin typeface="Times New Roman" pitchFamily="18" charset="0"/>
              <a:cs typeface="Times New Roman" pitchFamily="18" charset="0"/>
            </a:endParaRPr>
          </a:p>
        </p:txBody>
      </p:sp>
      <p:sp>
        <p:nvSpPr>
          <p:cNvPr id="22" name="TextBox 21"/>
          <p:cNvSpPr txBox="1"/>
          <p:nvPr/>
        </p:nvSpPr>
        <p:spPr>
          <a:xfrm>
            <a:off x="3485909" y="49046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23" name="Straight Arrow Connector 22"/>
          <p:cNvCxnSpPr/>
          <p:nvPr/>
        </p:nvCxnSpPr>
        <p:spPr>
          <a:xfrm rot="16200000" flipH="1">
            <a:off x="2597872"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62496" y="3049203"/>
            <a:ext cx="2035193" cy="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36779"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230578"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82339" y="27051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28" name="Rectangle 27"/>
          <p:cNvSpPr/>
          <p:nvPr/>
        </p:nvSpPr>
        <p:spPr>
          <a:xfrm>
            <a:off x="5146039" y="2679841"/>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29" name="Rectangle 28"/>
          <p:cNvSpPr/>
          <p:nvPr/>
        </p:nvSpPr>
        <p:spPr>
          <a:xfrm>
            <a:off x="3218179" y="291084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30" name="Rectangle 29"/>
          <p:cNvSpPr/>
          <p:nvPr/>
        </p:nvSpPr>
        <p:spPr>
          <a:xfrm>
            <a:off x="3208019" y="45617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31" name="TextBox 30"/>
          <p:cNvSpPr txBox="1"/>
          <p:nvPr/>
        </p:nvSpPr>
        <p:spPr>
          <a:xfrm>
            <a:off x="3429000" y="2209800"/>
            <a:ext cx="191770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 five points</a:t>
            </a:r>
            <a:endParaRPr lang="en-US" sz="2400" dirty="0">
              <a:latin typeface="Times New Roman" pitchFamily="18" charset="0"/>
              <a:cs typeface="Times New Roman" pitchFamily="18" charset="0"/>
            </a:endParaRPr>
          </a:p>
        </p:txBody>
      </p:sp>
      <p:sp>
        <p:nvSpPr>
          <p:cNvPr id="32" name="TextBox 31"/>
          <p:cNvSpPr txBox="1"/>
          <p:nvPr/>
        </p:nvSpPr>
        <p:spPr>
          <a:xfrm>
            <a:off x="5481319" y="2885581"/>
            <a:ext cx="480060" cy="276999"/>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33" name="TextBox 32"/>
          <p:cNvSpPr txBox="1"/>
          <p:nvPr/>
        </p:nvSpPr>
        <p:spPr>
          <a:xfrm>
            <a:off x="5876049" y="48895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34" name="Straight Arrow Connector 33"/>
          <p:cNvCxnSpPr/>
          <p:nvPr/>
        </p:nvCxnSpPr>
        <p:spPr>
          <a:xfrm rot="16200000" flipH="1">
            <a:off x="4992774" y="39222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852636" y="30343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919" y="46810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7620718" y="29664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72479" y="26900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39" name="Rectangle 38"/>
          <p:cNvSpPr/>
          <p:nvPr/>
        </p:nvSpPr>
        <p:spPr>
          <a:xfrm>
            <a:off x="7536178" y="2664740"/>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40" name="Rectangle 39"/>
          <p:cNvSpPr/>
          <p:nvPr/>
        </p:nvSpPr>
        <p:spPr>
          <a:xfrm>
            <a:off x="5608319" y="2895741"/>
            <a:ext cx="246991" cy="276999"/>
          </a:xfrm>
          <a:prstGeom prst="rect">
            <a:avLst/>
          </a:prstGeom>
        </p:spPr>
        <p:txBody>
          <a:bodyPr wrap="none">
            <a:spAutoFit/>
          </a:bodyPr>
          <a:lstStyle/>
          <a:p>
            <a:r>
              <a:rPr lang="en-US" sz="1400" i="1" dirty="0" smtClean="0">
                <a:solidFill>
                  <a:prstClr val="black"/>
                </a:solidFill>
                <a:latin typeface="Times New Roman" pitchFamily="18" charset="0"/>
                <a:cs typeface="Times New Roman" pitchFamily="18" charset="0"/>
              </a:rPr>
              <a:t>1</a:t>
            </a:r>
            <a:endParaRPr lang="en-US" dirty="0"/>
          </a:p>
        </p:txBody>
      </p:sp>
      <p:sp>
        <p:nvSpPr>
          <p:cNvPr id="41" name="Rectangle 40"/>
          <p:cNvSpPr/>
          <p:nvPr/>
        </p:nvSpPr>
        <p:spPr>
          <a:xfrm>
            <a:off x="5598159" y="45466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42" name="TextBox 41"/>
          <p:cNvSpPr txBox="1"/>
          <p:nvPr/>
        </p:nvSpPr>
        <p:spPr>
          <a:xfrm>
            <a:off x="5867400" y="2209800"/>
            <a:ext cx="257556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seven points</a:t>
            </a:r>
            <a:endParaRPr lang="en-US" sz="2400" dirty="0">
              <a:latin typeface="Times New Roman" pitchFamily="18" charset="0"/>
              <a:cs typeface="Times New Roman" pitchFamily="18" charset="0"/>
            </a:endParaRPr>
          </a:p>
        </p:txBody>
      </p:sp>
      <p:sp>
        <p:nvSpPr>
          <p:cNvPr id="43" name="TextBox 42"/>
          <p:cNvSpPr txBox="1"/>
          <p:nvPr/>
        </p:nvSpPr>
        <p:spPr>
          <a:xfrm>
            <a:off x="7837029" y="2854238"/>
            <a:ext cx="480060" cy="276999"/>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44" name="Title 1"/>
          <p:cNvSpPr txBox="1">
            <a:spLocks/>
          </p:cNvSpPr>
          <p:nvPr/>
        </p:nvSpPr>
        <p:spPr bwMode="auto">
          <a:xfrm>
            <a:off x="0" y="4648200"/>
            <a:ext cx="9144000"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but more often the </a:t>
            </a:r>
            <a:r>
              <a:rPr lang="en-US" sz="4400" kern="0" dirty="0" smtClean="0">
                <a:solidFill>
                  <a:schemeClr val="tx2"/>
                </a:solidFill>
                <a:latin typeface="Times New Roman" pitchFamily="18" charset="0"/>
                <a:ea typeface="Cambria Math" pitchFamily="18" charset="0"/>
                <a:cs typeface="Times New Roman" pitchFamily="18" charset="0"/>
              </a:rPr>
              <a:t>averaging is more abstract</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develop and apply the concept of a</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Linear Model</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data kernel for a running-average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332037"/>
            <a:ext cx="8229600" cy="4221163"/>
          </a:xfrm>
        </p:spPr>
        <p:txBody>
          <a:bodyPr/>
          <a:lstStyle/>
          <a:p>
            <a:pPr>
              <a:buNone/>
            </a:pPr>
            <a:r>
              <a:rPr lang="en-US" dirty="0" smtClean="0">
                <a:latin typeface="Courier New" pitchFamily="49" charset="0"/>
                <a:cs typeface="Courier New" pitchFamily="49" charset="0"/>
              </a:rPr>
              <a:t>w = [2, 1]'; </a:t>
            </a:r>
          </a:p>
          <a:p>
            <a:pPr>
              <a:buNone/>
            </a:pPr>
            <a:r>
              <a:rPr lang="en-US" dirty="0" err="1" smtClean="0">
                <a:latin typeface="Courier New" pitchFamily="49" charset="0"/>
                <a:cs typeface="Courier New" pitchFamily="49" charset="0"/>
              </a:rPr>
              <a:t>Lw</a:t>
            </a:r>
            <a:r>
              <a:rPr lang="en-US" dirty="0" smtClean="0">
                <a:latin typeface="Courier New" pitchFamily="49" charset="0"/>
                <a:cs typeface="Courier New" pitchFamily="49" charset="0"/>
              </a:rPr>
              <a:t> = length(w); </a:t>
            </a:r>
          </a:p>
          <a:p>
            <a:pPr>
              <a:buNone/>
            </a:pPr>
            <a:r>
              <a:rPr lang="en-US" dirty="0" smtClean="0">
                <a:latin typeface="Courier New" pitchFamily="49" charset="0"/>
                <a:cs typeface="Courier New" pitchFamily="49" charset="0"/>
              </a:rPr>
              <a:t>n = 2*sum(w)-w(1); </a:t>
            </a:r>
          </a:p>
          <a:p>
            <a:pPr>
              <a:buNone/>
            </a:pPr>
            <a:r>
              <a:rPr lang="en-US" dirty="0" smtClean="0">
                <a:latin typeface="Courier New" pitchFamily="49" charset="0"/>
                <a:cs typeface="Courier New" pitchFamily="49" charset="0"/>
              </a:rPr>
              <a:t>w = w/n; </a:t>
            </a:r>
          </a:p>
          <a:p>
            <a:pPr>
              <a:buNone/>
            </a:pPr>
            <a:r>
              <a:rPr lang="en-US" dirty="0" smtClean="0">
                <a:latin typeface="Courier New" pitchFamily="49" charset="0"/>
                <a:cs typeface="Courier New" pitchFamily="49" charset="0"/>
              </a:rPr>
              <a:t>r = zeros(M,1); c = zeros(N,1); </a:t>
            </a:r>
          </a:p>
          <a:p>
            <a:pPr>
              <a:buNone/>
            </a:pPr>
            <a:r>
              <a:rPr lang="en-US" dirty="0" smtClean="0">
                <a:latin typeface="Courier New" pitchFamily="49" charset="0"/>
                <a:cs typeface="Courier New" pitchFamily="49" charset="0"/>
              </a:rPr>
              <a:t>r(1:Lw)=w; c(1:Lw)=w; </a:t>
            </a:r>
          </a:p>
          <a:p>
            <a:pPr>
              <a:buNone/>
            </a:pPr>
            <a:r>
              <a:rPr lang="en-US" dirty="0" smtClean="0">
                <a:latin typeface="Courier New" pitchFamily="49" charset="0"/>
                <a:cs typeface="Courier New" pitchFamily="49" charset="0"/>
              </a:rPr>
              <a:t>G = </a:t>
            </a:r>
            <a:r>
              <a:rPr lang="en-US" dirty="0" err="1" smtClean="0">
                <a:latin typeface="Courier New" pitchFamily="49" charset="0"/>
                <a:cs typeface="Courier New" pitchFamily="49" charset="0"/>
              </a:rPr>
              <a:t>toeplitz</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c,r</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averaging doesn’t have to be symmetric</a:t>
            </a:r>
            <a:endParaRPr lang="en-US" dirty="0">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3" cstate="print"/>
          <a:srcRect l="36441" t="21887" r="36441" b="49491"/>
          <a:stretch>
            <a:fillRect/>
          </a:stretch>
        </p:blipFill>
        <p:spPr bwMode="auto">
          <a:xfrm>
            <a:off x="838200" y="1600200"/>
            <a:ext cx="7028329" cy="4267200"/>
          </a:xfrm>
          <a:prstGeom prst="rect">
            <a:avLst/>
          </a:prstGeom>
          <a:noFill/>
          <a:ln w="9525">
            <a:noFill/>
            <a:miter lim="800000"/>
            <a:headEnd/>
            <a:tailEnd/>
          </a:ln>
        </p:spPr>
      </p:pic>
      <p:sp>
        <p:nvSpPr>
          <p:cNvPr id="5"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with this data kernel, each</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is a weighted average of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j</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with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i≥j</a:t>
            </a:r>
            <a:r>
              <a:rPr lang="en-US" sz="2800" kern="0" dirty="0" smtClean="0">
                <a:solidFill>
                  <a:schemeClr val="tx2"/>
                </a:solidFill>
                <a:latin typeface="Times New Roman" pitchFamily="18" charset="0"/>
                <a:ea typeface="+mj-ea"/>
                <a:cs typeface="Times New Roman" pitchFamily="18" charset="0"/>
              </a:rPr>
              <a:t>, that is, just “past and present” model parameters.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prediction error</a:t>
            </a:r>
            <a:endParaRPr lang="en-US"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3" cstate="print"/>
          <a:srcRect l="17946" t="21887" r="18948" b="68011"/>
          <a:stretch>
            <a:fillRect/>
          </a:stretch>
        </p:blipFill>
        <p:spPr bwMode="auto">
          <a:xfrm>
            <a:off x="0" y="2438400"/>
            <a:ext cx="8801100" cy="838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1676400" y="5029200"/>
            <a:ext cx="5511800" cy="1066800"/>
          </a:xfrm>
          <a:prstGeom prst="rect">
            <a:avLst/>
          </a:prstGeom>
          <a:noFill/>
          <a:ln w="9525">
            <a:noFill/>
            <a:miter lim="800000"/>
            <a:headEnd/>
            <a:tailEnd/>
          </a:ln>
          <a:effectLst/>
        </p:spPr>
      </p:pic>
      <p:sp>
        <p:nvSpPr>
          <p:cNvPr id="6" name="Title 1"/>
          <p:cNvSpPr txBox="1">
            <a:spLocks/>
          </p:cNvSpPr>
          <p:nvPr/>
        </p:nvSpPr>
        <p:spPr bwMode="auto">
          <a:xfrm>
            <a:off x="5334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error vector, </a:t>
            </a: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e</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prediction error in straight line case</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auxiliary variable,</a:t>
            </a:r>
            <a:r>
              <a:rPr lang="en-US" sz="1200" i="1" dirty="0" smtClean="0">
                <a:latin typeface="Times New Roman" pitchFamily="18" charset="0"/>
                <a:cs typeface="Times New Roman" pitchFamily="18" charset="0"/>
              </a:rPr>
              <a:t> x</a:t>
            </a:r>
            <a:endParaRPr lang="en-US" sz="1200" i="1" dirty="0">
              <a:latin typeface="Times New Roman" pitchFamily="18" charset="0"/>
              <a:cs typeface="Times New Roman" pitchFamily="18" charset="0"/>
            </a:endParaRP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data,</a:t>
            </a:r>
            <a:r>
              <a:rPr lang="en-US" sz="1200" i="1" dirty="0" smtClean="0">
                <a:latin typeface="Times New Roman" pitchFamily="18" charset="0"/>
                <a:cs typeface="Times New Roman" pitchFamily="18" charset="0"/>
              </a:rPr>
              <a:t> d</a:t>
            </a:r>
            <a:endParaRPr lang="en-US" sz="1200" i="1" dirty="0">
              <a:latin typeface="Times New Roman" pitchFamily="18" charset="0"/>
              <a:cs typeface="Times New Roman" pitchFamily="18" charset="0"/>
            </a:endParaRP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i</a:t>
            </a:r>
            <a:r>
              <a:rPr lang="en-US" sz="2400" i="1" baseline="30000" dirty="0" err="1" smtClean="0">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d</a:t>
            </a:r>
            <a:r>
              <a:rPr lang="en-US" sz="2800" i="1" baseline="-25000" dirty="0" err="1" smtClean="0">
                <a:latin typeface="Times New Roman" pitchFamily="18" charset="0"/>
                <a:cs typeface="Times New Roman" pitchFamily="18" charset="0"/>
              </a:rPr>
              <a:t>i</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total error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single number summarizing the error</a:t>
            </a:r>
            <a:endParaRPr lang="en-US" dirty="0">
              <a:latin typeface="Times New Roman" pitchFamily="18" charset="0"/>
              <a:cs typeface="Times New Roman" pitchFamily="18" charset="0"/>
            </a:endParaRP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principle of least-squares</a:t>
            </a:r>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minimizes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total error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90800" y="2743200"/>
            <a:ext cx="3810000" cy="1905000"/>
          </a:xfrm>
        </p:spPr>
        <p:txBody>
          <a:bodyPr/>
          <a:lstStyle/>
          <a:p>
            <a:pPr>
              <a:buNone/>
            </a:pPr>
            <a:r>
              <a:rPr lang="en-US" dirty="0" err="1" smtClean="0">
                <a:latin typeface="Courier New" pitchFamily="49" charset="0"/>
                <a:cs typeface="Courier New" pitchFamily="49" charset="0"/>
              </a:rPr>
              <a:t>dpre</a:t>
            </a:r>
            <a:r>
              <a:rPr lang="en-US" dirty="0" smtClean="0">
                <a:latin typeface="Courier New" pitchFamily="49" charset="0"/>
                <a:cs typeface="Courier New" pitchFamily="49" charset="0"/>
              </a:rPr>
              <a:t> = G*</a:t>
            </a: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e=dobs-</a:t>
            </a:r>
            <a:r>
              <a:rPr lang="en-US" dirty="0" err="1" smtClean="0">
                <a:latin typeface="Courier New" pitchFamily="49" charset="0"/>
                <a:cs typeface="Courier New" pitchFamily="49" charset="0"/>
              </a:rPr>
              <a:t>dpre</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E = e'*e; </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5762"/>
          </a:xfrm>
        </p:spPr>
        <p:txBody>
          <a:bodyPr/>
          <a:lstStyle/>
          <a:p>
            <a:r>
              <a:rPr lang="en-US" dirty="0" smtClean="0">
                <a:latin typeface="Times New Roman" pitchFamily="18" charset="0"/>
                <a:cs typeface="Times New Roman" pitchFamily="18" charset="0"/>
              </a:rPr>
              <a:t>grid search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strategy for finding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that minimizes </a:t>
            </a:r>
            <a:r>
              <a:rPr lang="en-US" i="1" dirty="0" smtClean="0">
                <a:latin typeface="Cambria Math" pitchFamily="18" charset="0"/>
                <a:ea typeface="Cambria Math" pitchFamily="18" charset="0"/>
                <a:cs typeface="Times New Roman" pitchFamily="18" charset="0"/>
              </a:rPr>
              <a:t>E</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t/>
            </a:r>
            <a:br>
              <a:rPr lang="en-US" dirty="0" smtClean="0"/>
            </a:br>
            <a:endParaRPr lang="en-US" dirty="0"/>
          </a:p>
        </p:txBody>
      </p:sp>
      <p:sp>
        <p:nvSpPr>
          <p:cNvPr id="3" name="Content Placeholder 2"/>
          <p:cNvSpPr>
            <a:spLocks noGrp="1"/>
          </p:cNvSpPr>
          <p:nvPr>
            <p:ph idx="1"/>
          </p:nvPr>
        </p:nvSpPr>
        <p:spPr>
          <a:xfrm>
            <a:off x="609600" y="2819400"/>
            <a:ext cx="8229600" cy="3810000"/>
          </a:xfrm>
        </p:spPr>
        <p:txBody>
          <a:bodyPr/>
          <a:lstStyle/>
          <a:p>
            <a:pPr>
              <a:buNone/>
            </a:pPr>
            <a:r>
              <a:rPr lang="en-US" dirty="0" smtClean="0">
                <a:latin typeface="Times New Roman" pitchFamily="18" charset="0"/>
                <a:cs typeface="Times New Roman" pitchFamily="18" charset="0"/>
              </a:rPr>
              <a:t>try lots of combinations of </a:t>
            </a:r>
            <a:r>
              <a:rPr lang="en-US" dirty="0" smtClean="0">
                <a:latin typeface="Cambria Math" pitchFamily="18" charset="0"/>
                <a:ea typeface="Cambria Math" pitchFamily="18" charset="0"/>
                <a:cs typeface="Times New Roman" pitchFamily="18" charset="0"/>
              </a:rPr>
              <a:t>(</a:t>
            </a:r>
            <a:r>
              <a:rPr lang="en-US" i="1" dirty="0" smtClean="0">
                <a:latin typeface="Cambria Math" pitchFamily="18" charset="0"/>
                <a:ea typeface="Cambria Math" pitchFamily="18" charset="0"/>
                <a:cs typeface="Times New Roman" pitchFamily="18" charset="0"/>
              </a:rPr>
              <a:t>m</a:t>
            </a:r>
            <a:r>
              <a:rPr lang="en-US" i="1" baseline="-25000" dirty="0" smtClean="0">
                <a:latin typeface="Cambria Math" pitchFamily="18" charset="0"/>
                <a:ea typeface="Cambria Math" pitchFamily="18" charset="0"/>
                <a:cs typeface="Times New Roman" pitchFamily="18" charset="0"/>
              </a:rPr>
              <a:t>1</a:t>
            </a:r>
            <a:r>
              <a:rPr lang="en-US" i="1" dirty="0" smtClean="0">
                <a:latin typeface="Cambria Math" pitchFamily="18" charset="0"/>
                <a:ea typeface="Cambria Math" pitchFamily="18" charset="0"/>
                <a:cs typeface="Times New Roman" pitchFamily="18" charset="0"/>
              </a:rPr>
              <a:t>, m</a:t>
            </a:r>
            <a:r>
              <a:rPr lang="en-US" i="1" baseline="-25000" dirty="0" smtClean="0">
                <a:latin typeface="Cambria Math" pitchFamily="18" charset="0"/>
                <a:ea typeface="Cambria Math" pitchFamily="18" charset="0"/>
                <a:cs typeface="Times New Roman" pitchFamily="18" charset="0"/>
              </a:rPr>
              <a:t>2</a:t>
            </a:r>
            <a:r>
              <a:rPr lang="en-US" dirty="0" smtClean="0">
                <a:latin typeface="Cambria Math" pitchFamily="18" charset="0"/>
                <a:ea typeface="Cambria Math"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grid of combinations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pick the combination with the smallest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Times New Roman" pitchFamily="18" charset="0"/>
                <a:cs typeface="Times New Roman" pitchFamily="18" charset="0"/>
              </a:rPr>
              <a:t>est</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6200" y="1524000"/>
            <a:ext cx="8640084" cy="4602364"/>
            <a:chOff x="993486" y="1575082"/>
            <a:chExt cx="577618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r>
                <a:rPr lang="en-US" sz="2800" i="1" baseline="30000" dirty="0" smtClean="0">
                  <a:latin typeface="Times New Roman" pitchFamily="18" charset="0"/>
                  <a:cs typeface="Times New Roman" pitchFamily="18" charset="0"/>
                </a:rPr>
                <a:t>est</a:t>
              </a:r>
              <a:endParaRPr lang="en-US" sz="2800" i="1" baseline="30000" dirty="0">
                <a:latin typeface="Times New Roman" pitchFamily="18" charset="0"/>
                <a:cs typeface="Times New Roman" pitchFamily="18" charset="0"/>
              </a:endParaRP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698045" y="2302147"/>
              <a:ext cx="1981200"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4712269" y="2334965"/>
              <a:ext cx="2057400" cy="634304"/>
            </a:xfrm>
            <a:prstGeom prst="rect">
              <a:avLst/>
            </a:prstGeom>
            <a:noFill/>
          </p:spPr>
          <p:txBody>
            <a:bodyPr wrap="square" rtlCol="0">
              <a:spAutoFit/>
            </a:bodyPr>
            <a:lstStyle/>
            <a:p>
              <a:r>
                <a:rPr lang="en-US" sz="2800" dirty="0" smtClean="0">
                  <a:latin typeface="Times New Roman" pitchFamily="18" charset="0"/>
                  <a:cs typeface="Times New Roman" pitchFamily="18" charset="0"/>
                </a:rPr>
                <a:t>point of minimum error, </a:t>
              </a:r>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min</a:t>
              </a:r>
              <a:endParaRPr lang="en-US" sz="2800" i="1" baseline="-25000" dirty="0">
                <a:latin typeface="Times New Roman"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3" name="Rectangle 42"/>
            <p:cNvSpPr/>
            <p:nvPr/>
          </p:nvSpPr>
          <p:spPr>
            <a:xfrm>
              <a:off x="2419868" y="1575082"/>
              <a:ext cx="554263"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r>
                <a:rPr lang="en-US" sz="2800" i="1" baseline="30000" dirty="0" smtClean="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1765740" flipH="1">
              <a:off x="2719041" y="2830552"/>
              <a:ext cx="1842267" cy="559276"/>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2191235"/>
                <a:gd name="connsiteY0" fmla="*/ 142993 h 327871"/>
                <a:gd name="connsiteX1" fmla="*/ 1059179 w 2191235"/>
                <a:gd name="connsiteY1" fmla="*/ 101894 h 327871"/>
                <a:gd name="connsiteX2" fmla="*/ 1557866 w 2191235"/>
                <a:gd name="connsiteY2" fmla="*/ 301037 h 327871"/>
                <a:gd name="connsiteX3" fmla="*/ 2191235 w 2191235"/>
                <a:gd name="connsiteY3" fmla="*/ 262896 h 327871"/>
              </a:gdLst>
              <a:ahLst/>
              <a:cxnLst>
                <a:cxn ang="0">
                  <a:pos x="connsiteX0" y="connsiteY0"/>
                </a:cxn>
                <a:cxn ang="0">
                  <a:pos x="connsiteX1" y="connsiteY1"/>
                </a:cxn>
                <a:cxn ang="0">
                  <a:pos x="connsiteX2" y="connsiteY2"/>
                </a:cxn>
                <a:cxn ang="0">
                  <a:pos x="connsiteX3" y="connsiteY3"/>
                </a:cxn>
              </a:cxnLst>
              <a:rect l="l" t="t" r="r" b="b"/>
              <a:pathLst>
                <a:path w="2191235" h="327871">
                  <a:moveTo>
                    <a:pt x="0" y="142993"/>
                  </a:moveTo>
                  <a:cubicBezTo>
                    <a:pt x="581378" y="0"/>
                    <a:pt x="799535" y="75553"/>
                    <a:pt x="1059179" y="101894"/>
                  </a:cubicBezTo>
                  <a:cubicBezTo>
                    <a:pt x="1230618" y="153575"/>
                    <a:pt x="1369190" y="274203"/>
                    <a:pt x="1557866" y="301037"/>
                  </a:cubicBezTo>
                  <a:cubicBezTo>
                    <a:pt x="1746542" y="327871"/>
                    <a:pt x="2042597" y="307111"/>
                    <a:pt x="2191235" y="262896"/>
                  </a:cubicBez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661327" y="3196165"/>
              <a:ext cx="1905000" cy="634304"/>
            </a:xfrm>
            <a:prstGeom prst="rect">
              <a:avLst/>
            </a:prstGeom>
            <a:noFill/>
          </p:spPr>
          <p:txBody>
            <a:bodyPr wrap="square" rtlCol="0">
              <a:spAutoFit/>
            </a:bodyPr>
            <a:lstStyle/>
            <a:p>
              <a:r>
                <a:rPr lang="en-US" sz="2800" dirty="0" smtClean="0">
                  <a:latin typeface="Times New Roman" pitchFamily="18" charset="0"/>
                  <a:cs typeface="Times New Roman" pitchFamily="18" charset="0"/>
                </a:rPr>
                <a:t>region of low error</a:t>
              </a:r>
              <a:r>
                <a:rPr lang="en-US" sz="2800" i="1" dirty="0" smtClean="0">
                  <a:latin typeface="Times New Roman" pitchFamily="18" charset="0"/>
                  <a:cs typeface="Times New Roman" pitchFamily="18" charset="0"/>
                </a:rPr>
                <a:t>, E</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smtClean="0">
                <a:latin typeface="Times New Roman" pitchFamily="18" charset="0"/>
                <a:cs typeface="Times New Roman" pitchFamily="18" charset="0"/>
              </a:rPr>
              <a:t>the best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is at the point of minimum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choose that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447800" y="2209800"/>
            <a:ext cx="6324600" cy="1524000"/>
          </a:xfrm>
        </p:spPr>
        <p:txBody>
          <a:bodyPr/>
          <a:lstStyle/>
          <a:p>
            <a:pPr algn="ctr">
              <a:buNone/>
            </a:pPr>
            <a:r>
              <a:rPr lang="en-US" dirty="0" smtClean="0">
                <a:latin typeface="Times New Roman" pitchFamily="18" charset="0"/>
                <a:cs typeface="Times New Roman" pitchFamily="18" charset="0"/>
              </a:rPr>
              <a:t>but, actually, any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in the region of low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is almost as good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Content Placeholder 2"/>
          <p:cNvSpPr txBox="1">
            <a:spLocks/>
          </p:cNvSpPr>
          <p:nvPr/>
        </p:nvSpPr>
        <p:spPr bwMode="auto">
          <a:xfrm>
            <a:off x="0" y="45720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especially since E is effected by measurement</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error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if the experiment was repeated, the results would be slightly different, anyway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860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670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p>
          <a:p>
            <a:pPr algn="ctr">
              <a:buNone/>
            </a:pPr>
            <a:r>
              <a:rPr lang="en-US" sz="2400" dirty="0" smtClean="0">
                <a:latin typeface="Times New Roman" pitchFamily="18" charset="0"/>
                <a:cs typeface="Times New Roman" pitchFamily="18" charset="0"/>
              </a:rPr>
              <a:t>what we measure</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4765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smtClean="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we want to know</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p:cNvSpPr txBox="1">
            <a:spLocks/>
          </p:cNvSpPr>
          <p:nvPr/>
        </p:nvSpPr>
        <p:spPr bwMode="auto">
          <a:xfrm>
            <a:off x="24384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smtClean="0">
                <a:latin typeface="Times New Roman" pitchFamily="18" charset="0"/>
                <a:cs typeface="Times New Roman" pitchFamily="18" charset="0"/>
              </a:rPr>
              <a:t>links model parameters to data</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42672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672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2362200"/>
          </a:xfrm>
        </p:spPr>
        <p:txBody>
          <a:bodyPr/>
          <a:lstStyle/>
          <a:p>
            <a:pPr algn="ctr">
              <a:buNone/>
            </a:pPr>
            <a:r>
              <a:rPr lang="en-US" dirty="0" smtClean="0">
                <a:latin typeface="Times New Roman" pitchFamily="18" charset="0"/>
                <a:cs typeface="Times New Roman" pitchFamily="18" charset="0"/>
              </a:rPr>
              <a:t>the shape of the region of low error</a:t>
            </a:r>
          </a:p>
          <a:p>
            <a:pPr algn="ctr">
              <a:buNone/>
            </a:pPr>
            <a:r>
              <a:rPr lang="en-US" dirty="0" smtClean="0">
                <a:latin typeface="Times New Roman" pitchFamily="18" charset="0"/>
                <a:cs typeface="Times New Roman" pitchFamily="18" charset="0"/>
              </a:rPr>
              <a:t>is related to the</a:t>
            </a:r>
          </a:p>
          <a:p>
            <a:pPr algn="ctr">
              <a:buNone/>
            </a:pPr>
            <a:r>
              <a:rPr lang="en-US" dirty="0" smtClean="0">
                <a:latin typeface="Times New Roman" pitchFamily="18" charset="0"/>
                <a:cs typeface="Times New Roman" pitchFamily="18" charset="0"/>
              </a:rPr>
              <a:t>covariance of the estimated model parameters</a:t>
            </a:r>
          </a:p>
        </p:txBody>
      </p:sp>
      <p:sp>
        <p:nvSpPr>
          <p:cNvPr id="4" name="Content Placeholder 2"/>
          <p:cNvSpPr txBox="1">
            <a:spLocks/>
          </p:cNvSpPr>
          <p:nvPr/>
        </p:nvSpPr>
        <p:spPr bwMode="auto">
          <a:xfrm>
            <a:off x="533400" y="4495800"/>
            <a:ext cx="815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(more on this</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in the next lecture)</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53400" cy="5715000"/>
          </a:xfrm>
        </p:spPr>
        <p:txBody>
          <a:bodyPr/>
          <a:lstStyle/>
          <a:p>
            <a:pPr algn="ctr">
              <a:buNone/>
            </a:pPr>
            <a:r>
              <a:rPr lang="en-US" dirty="0" smtClean="0">
                <a:latin typeface="Times New Roman" pitchFamily="18" charset="0"/>
                <a:cs typeface="Times New Roman" pitchFamily="18" charset="0"/>
              </a:rPr>
              <a:t>think about error surfaces leads to important insights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but actually calculating an error surface with a grid search so as to locate </a:t>
            </a:r>
            <a:r>
              <a:rPr lang="en-US" b="1" dirty="0" err="1" smtClean="0">
                <a:latin typeface="Times New Roman" pitchFamily="18" charset="0"/>
                <a:cs typeface="Times New Roman" pitchFamily="18" charset="0"/>
              </a:rPr>
              <a:t>m</a:t>
            </a:r>
            <a:r>
              <a:rPr lang="en-US"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 is not very practical</a:t>
            </a:r>
          </a:p>
          <a:p>
            <a:pPr algn="ctr">
              <a:buNone/>
            </a:pPr>
            <a:endParaRPr lang="en-US" dirty="0" smtClean="0">
              <a:latin typeface="Times New Roman" pitchFamily="18" charset="0"/>
              <a:cs typeface="Times New Roman" pitchFamily="18" charset="0"/>
            </a:endParaRPr>
          </a:p>
          <a:p>
            <a:pPr lvl="0" algn="ctr">
              <a:buNone/>
            </a:pPr>
            <a:r>
              <a:rPr lang="en-US" dirty="0" smtClean="0">
                <a:latin typeface="Times New Roman" pitchFamily="18" charset="0"/>
                <a:cs typeface="Times New Roman" pitchFamily="18" charset="0"/>
              </a:rPr>
              <a:t>in the next lecture we will develop a solution to the least squares problem that doesn’t require a grid search</a:t>
            </a:r>
          </a:p>
          <a:p>
            <a:pPr algn="ctr">
              <a:buNone/>
            </a:pPr>
            <a:endParaRPr lang="en-US" b="1" dirty="0" smtClean="0">
              <a:latin typeface="Times New Roman" pitchFamily="18" charset="0"/>
              <a:cs typeface="Times New Roman" pitchFamily="18" charset="0"/>
            </a:endParaRPr>
          </a:p>
        </p:txBody>
      </p:sp>
      <p:sp>
        <p:nvSpPr>
          <p:cNvPr id="4" name="Content Placeholder 2"/>
          <p:cNvSpPr txBox="1">
            <a:spLocks/>
          </p:cNvSpPr>
          <p:nvPr/>
        </p:nvSpPr>
        <p:spPr bwMode="auto">
          <a:xfrm>
            <a:off x="533400" y="4495800"/>
            <a:ext cx="81534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096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06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p>
          <a:p>
            <a:pPr algn="ctr">
              <a:buNone/>
            </a:pPr>
            <a:r>
              <a:rPr lang="en-US" sz="2400" dirty="0" smtClean="0">
                <a:latin typeface="Times New Roman" pitchFamily="18" charset="0"/>
                <a:cs typeface="Times New Roman" pitchFamily="18" charset="0"/>
              </a:rPr>
              <a:t>carats, color, clarity</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8001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smtClean="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dollar value, celebrity</a:t>
            </a:r>
            <a:r>
              <a:rPr kumimoji="0" lang="en-US" sz="2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value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p:cNvSpPr txBox="1">
            <a:spLocks/>
          </p:cNvSpPr>
          <p:nvPr/>
        </p:nvSpPr>
        <p:spPr bwMode="auto">
          <a:xfrm>
            <a:off x="7620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smtClean="0">
                <a:latin typeface="Times New Roman" pitchFamily="18" charset="0"/>
                <a:cs typeface="Times New Roman" pitchFamily="18" charset="0"/>
              </a:rPr>
              <a:t>economic model for diamonds</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25908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5908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881301" y="2057400"/>
            <a:ext cx="2667000" cy="2667000"/>
          </a:xfrm>
          <a:prstGeom prst="rect">
            <a:avLst/>
          </a:prstGeom>
          <a:noFill/>
          <a:ln w="9525">
            <a:noFill/>
            <a:miter lim="800000"/>
            <a:headEnd/>
            <a:tailEnd/>
          </a:ln>
        </p:spPr>
      </p:pic>
      <p:sp>
        <p:nvSpPr>
          <p:cNvPr id="11" name="TextBox 10"/>
          <p:cNvSpPr txBox="1"/>
          <p:nvPr/>
        </p:nvSpPr>
        <p:spPr>
          <a:xfrm rot="5400000">
            <a:off x="7443400" y="3252400"/>
            <a:ext cx="2514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 Wikipedia Commons</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31158" t="25254" r="32149" b="22554"/>
          <a:stretch>
            <a:fillRect/>
          </a:stretch>
        </p:blipFill>
        <p:spPr bwMode="auto">
          <a:xfrm>
            <a:off x="1785936" y="828696"/>
            <a:ext cx="5547852" cy="464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44409" t="43127" r="45440" b="41779"/>
          <a:stretch>
            <a:fillRect/>
          </a:stretch>
        </p:blipFill>
        <p:spPr bwMode="auto">
          <a:xfrm>
            <a:off x="3733800" y="5486400"/>
            <a:ext cx="1567543" cy="1371600"/>
          </a:xfrm>
          <a:prstGeom prst="rect">
            <a:avLst/>
          </a:prstGeom>
          <a:noFill/>
          <a:ln w="9525">
            <a:noFill/>
            <a:miter lim="800000"/>
            <a:headEnd/>
            <a:tailEnd/>
          </a:ln>
        </p:spPr>
      </p:pic>
      <p:sp>
        <p:nvSpPr>
          <p:cNvPr id="6" name="Content Placeholder 2"/>
          <p:cNvSpPr txBox="1">
            <a:spLocks/>
          </p:cNvSpPr>
          <p:nvPr/>
        </p:nvSpPr>
        <p:spPr bwMode="auto">
          <a:xfrm>
            <a:off x="2362200" y="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general case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lstStyle/>
          <a:p>
            <a:pPr>
              <a:buNone/>
            </a:pPr>
            <a:r>
              <a:rPr lang="en-US" sz="4000" i="1" dirty="0" smtClean="0">
                <a:latin typeface="Cambria Math" pitchFamily="18" charset="0"/>
                <a:ea typeface="Cambria Math" pitchFamily="18" charset="0"/>
                <a:cs typeface="Times New Roman" pitchFamily="18" charset="0"/>
              </a:rPr>
              <a:t>N</a:t>
            </a:r>
            <a:r>
              <a:rPr lang="en-US" sz="4000" dirty="0" smtClean="0">
                <a:latin typeface="Times New Roman" pitchFamily="18" charset="0"/>
                <a:cs typeface="Times New Roman" pitchFamily="18" charset="0"/>
              </a:rPr>
              <a:t> = number of observations, </a:t>
            </a:r>
            <a:r>
              <a:rPr lang="en-US" sz="4000" b="1" dirty="0" smtClean="0">
                <a:latin typeface="Cambria Math" pitchFamily="18" charset="0"/>
                <a:ea typeface="Cambria Math" pitchFamily="18" charset="0"/>
                <a:cs typeface="Times New Roman" pitchFamily="18" charset="0"/>
              </a:rPr>
              <a:t>d</a:t>
            </a:r>
          </a:p>
          <a:p>
            <a:pPr>
              <a:buNone/>
            </a:pPr>
            <a:endParaRPr lang="en-US" sz="4000" dirty="0" smtClean="0">
              <a:latin typeface="Times New Roman" pitchFamily="18" charset="0"/>
              <a:cs typeface="Times New Roman" pitchFamily="18" charset="0"/>
            </a:endParaRPr>
          </a:p>
          <a:p>
            <a:pPr>
              <a:buNone/>
            </a:pPr>
            <a:r>
              <a:rPr lang="en-US" sz="4000" i="1" dirty="0" smtClean="0">
                <a:latin typeface="Cambria Math" pitchFamily="18" charset="0"/>
                <a:ea typeface="Cambria Math" pitchFamily="18" charset="0"/>
                <a:cs typeface="Times New Roman" pitchFamily="18" charset="0"/>
              </a:rPr>
              <a:t>M</a:t>
            </a:r>
            <a:r>
              <a:rPr lang="en-US" sz="4000" dirty="0" smtClean="0">
                <a:latin typeface="Times New Roman" pitchFamily="18" charset="0"/>
                <a:cs typeface="Times New Roman" pitchFamily="18" charset="0"/>
              </a:rPr>
              <a:t> = number of model parameters, </a:t>
            </a:r>
            <a:r>
              <a:rPr lang="en-US" sz="4000" b="1" dirty="0" smtClean="0">
                <a:latin typeface="Cambria Math" pitchFamily="18" charset="0"/>
                <a:ea typeface="Cambria Math" pitchFamily="18" charset="0"/>
                <a:cs typeface="Times New Roman" pitchFamily="18" charset="0"/>
              </a:rPr>
              <a:t>m</a:t>
            </a:r>
          </a:p>
          <a:p>
            <a:pP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usually (but not always) </a:t>
            </a:r>
            <a:r>
              <a:rPr lang="en-US" sz="4000" i="1" dirty="0" smtClean="0">
                <a:latin typeface="Cambria Math" pitchFamily="18" charset="0"/>
                <a:ea typeface="Cambria Math" pitchFamily="18" charset="0"/>
                <a:cs typeface="Times New Roman" pitchFamily="18" charset="0"/>
              </a:rPr>
              <a:t>N&gt;M</a:t>
            </a:r>
          </a:p>
          <a:p>
            <a:pP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many data, a few model parameters</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8640" t="35111" r="28719" b="26783"/>
          <a:stretch>
            <a:fillRect/>
          </a:stretch>
        </p:blipFill>
        <p:spPr bwMode="auto">
          <a:xfrm>
            <a:off x="2133600" y="1557344"/>
            <a:ext cx="4876800" cy="257601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29372" t="45634" r="33239" b="25731"/>
          <a:stretch>
            <a:fillRect/>
          </a:stretch>
        </p:blipFill>
        <p:spPr bwMode="auto">
          <a:xfrm>
            <a:off x="2476500" y="3995413"/>
            <a:ext cx="4191000" cy="18958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8640" t="22712" r="28719" b="64889"/>
          <a:stretch>
            <a:fillRect/>
          </a:stretch>
        </p:blipFill>
        <p:spPr bwMode="auto">
          <a:xfrm>
            <a:off x="2133600" y="995376"/>
            <a:ext cx="4876800" cy="838200"/>
          </a:xfrm>
          <a:prstGeom prst="rect">
            <a:avLst/>
          </a:prstGeom>
          <a:noFill/>
          <a:ln w="9525">
            <a:noFill/>
            <a:miter lim="800000"/>
            <a:headEnd/>
            <a:tailEnd/>
          </a:ln>
        </p:spPr>
      </p:pic>
      <p:sp>
        <p:nvSpPr>
          <p:cNvPr id="7" name="Content Placeholder 2"/>
          <p:cNvSpPr txBox="1">
            <a:spLocks/>
          </p:cNvSpPr>
          <p:nvPr/>
        </p:nvSpPr>
        <p:spPr bwMode="auto">
          <a:xfrm>
            <a:off x="0" y="214320"/>
            <a:ext cx="91440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special case of a linear model</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3"/>
          <p:cNvPicPr>
            <a:picLocks noChangeAspect="1" noChangeArrowheads="1"/>
          </p:cNvPicPr>
          <p:nvPr/>
        </p:nvPicPr>
        <p:blipFill>
          <a:blip r:embed="rId4" cstate="print"/>
          <a:srcRect l="29372" t="77860" r="33239" b="9618"/>
          <a:stretch>
            <a:fillRect/>
          </a:stretch>
        </p:blipFill>
        <p:spPr bwMode="auto">
          <a:xfrm>
            <a:off x="2476500" y="5905504"/>
            <a:ext cx="4191000" cy="82900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7445" t="68581" r="59071" b="25731"/>
          <a:stretch>
            <a:fillRect/>
          </a:stretch>
        </p:blipFill>
        <p:spPr bwMode="auto">
          <a:xfrm>
            <a:off x="3172265" y="3637672"/>
            <a:ext cx="381000" cy="376565"/>
          </a:xfrm>
          <a:prstGeom prst="rect">
            <a:avLst/>
          </a:prstGeom>
          <a:noFill/>
          <a:ln w="9525">
            <a:noFill/>
            <a:miter lim="800000"/>
            <a:headEnd/>
            <a:tailEnd/>
          </a:ln>
        </p:spPr>
      </p:pic>
      <p:sp>
        <p:nvSpPr>
          <p:cNvPr id="10" name="Content Placeholder 2"/>
          <p:cNvSpPr txBox="1">
            <a:spLocks/>
          </p:cNvSpPr>
          <p:nvPr/>
        </p:nvSpPr>
        <p:spPr bwMode="auto">
          <a:xfrm>
            <a:off x="2947984" y="3657600"/>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1600" b="0"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1600" b="0" i="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3763962"/>
          </a:xfrm>
        </p:spPr>
        <p:txBody>
          <a:bodyPr/>
          <a:lstStyle/>
          <a:p>
            <a:r>
              <a:rPr lang="en-US" dirty="0" smtClean="0">
                <a:latin typeface="Times New Roman" pitchFamily="18" charset="0"/>
                <a:cs typeface="Times New Roman" pitchFamily="18" charset="0"/>
              </a:rPr>
              <a:t>The matrix</a:t>
            </a:r>
            <a:r>
              <a:rPr lang="en-US" b="1" dirty="0" smtClean="0">
                <a:latin typeface="Cambria Math" pitchFamily="18" charset="0"/>
                <a:ea typeface="Cambria Math" pitchFamily="18" charset="0"/>
                <a:cs typeface="Times New Roman" pitchFamily="18" charset="0"/>
              </a:rPr>
              <a:t> G </a:t>
            </a:r>
            <a:r>
              <a:rPr lang="en-US" dirty="0" smtClean="0">
                <a:latin typeface="Times New Roman" pitchFamily="18" charset="0"/>
                <a:cs typeface="Times New Roman" pitchFamily="18" charset="0"/>
              </a:rPr>
              <a:t>is called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data kernel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it embodies the quantitative model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relationship between the data and the model parameters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1762</Words>
  <Application>Microsoft Office PowerPoint</Application>
  <PresentationFormat>On-screen Show (4:3)</PresentationFormat>
  <Paragraphs>268</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Slide 1</vt:lpstr>
      <vt:lpstr>Slide 2</vt:lpstr>
      <vt:lpstr>Goals of the lecture</vt:lpstr>
      <vt:lpstr>Slide 4</vt:lpstr>
      <vt:lpstr>Slide 5</vt:lpstr>
      <vt:lpstr>Slide 6</vt:lpstr>
      <vt:lpstr>Slide 7</vt:lpstr>
      <vt:lpstr>Slide 8</vt:lpstr>
      <vt:lpstr>The matrix G is called the  data kernel  it embodies the quantitative model the relationship between the data and the model parameters</vt:lpstr>
      <vt:lpstr> because of observational noise  no m can exactly satisfy this equation  it can only be satisfied approximately d ≈ Gm</vt:lpstr>
      <vt:lpstr>Slide 11</vt:lpstr>
      <vt:lpstr>Slide 12</vt:lpstr>
      <vt:lpstr>because of observational noise</vt:lpstr>
      <vt:lpstr>the simplest of linear models</vt:lpstr>
      <vt:lpstr>fitting a straight line to data</vt:lpstr>
      <vt:lpstr>interpretion of xi  the model is only linear when the xi’s are neither data nor model parameters  we will call them auxiliary variables  they are assumed to be exactly known they specify the geometry of the experiment </vt:lpstr>
      <vt:lpstr>MatLab script for G in straight line case</vt:lpstr>
      <vt:lpstr>fitting a quadratic curve to data</vt:lpstr>
      <vt:lpstr>MatLab script for G in quadratic case</vt:lpstr>
      <vt:lpstr>fitting a sum of known functions</vt:lpstr>
      <vt:lpstr>fitting a sum of cosines and sines (Fourier series)</vt:lpstr>
      <vt:lpstr>Slide 22</vt:lpstr>
      <vt:lpstr>Slide 23</vt:lpstr>
      <vt:lpstr>Slide 24</vt:lpstr>
      <vt:lpstr>thought of this way, the equation d=Gm means</vt:lpstr>
      <vt:lpstr>sometimes, models do represent literal mixing</vt:lpstr>
      <vt:lpstr>any data kernel also can be thought of as a concatenation of its rows</vt:lpstr>
      <vt:lpstr>thought of this way, the equation d=Gm means data is a weighted average of the model parameters  for example, if</vt:lpstr>
      <vt:lpstr>sometimes the model represents literal averaging  data kernels for running averages</vt:lpstr>
      <vt:lpstr>MatLab script data kernel for a running-average</vt:lpstr>
      <vt:lpstr>averaging doesn’t have to be symmetric</vt:lpstr>
      <vt:lpstr>the prediction error</vt:lpstr>
      <vt:lpstr>prediction error in straight line case</vt:lpstr>
      <vt:lpstr>total error single number summarizing the error</vt:lpstr>
      <vt:lpstr>principle of least-squares</vt:lpstr>
      <vt:lpstr>MatLab script for total error</vt:lpstr>
      <vt:lpstr>grid search strategy for finding the m that minimizes E(m) </vt:lpstr>
      <vt:lpstr>Slide 38</vt:lpstr>
      <vt:lpstr>the best m is at the point of minimum E choose that as mest</vt:lpstr>
      <vt:lpstr>Slide 40</vt:lpstr>
      <vt:lpstr>Slide 41</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380</cp:revision>
  <dcterms:created xsi:type="dcterms:W3CDTF">2008-08-25T18:59:31Z</dcterms:created>
  <dcterms:modified xsi:type="dcterms:W3CDTF">2016-03-28T23:45:26Z</dcterms:modified>
</cp:coreProperties>
</file>