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5" r:id="rId2"/>
    <p:sldId id="389" r:id="rId3"/>
    <p:sldId id="387" r:id="rId4"/>
    <p:sldId id="375" r:id="rId5"/>
    <p:sldId id="355" r:id="rId6"/>
    <p:sldId id="352" r:id="rId7"/>
    <p:sldId id="353" r:id="rId8"/>
    <p:sldId id="354" r:id="rId9"/>
    <p:sldId id="339" r:id="rId10"/>
    <p:sldId id="340" r:id="rId11"/>
    <p:sldId id="341" r:id="rId12"/>
    <p:sldId id="342" r:id="rId13"/>
    <p:sldId id="344" r:id="rId14"/>
    <p:sldId id="345" r:id="rId15"/>
    <p:sldId id="343" r:id="rId16"/>
    <p:sldId id="357" r:id="rId17"/>
    <p:sldId id="358" r:id="rId18"/>
    <p:sldId id="359" r:id="rId19"/>
    <p:sldId id="346" r:id="rId20"/>
    <p:sldId id="377" r:id="rId21"/>
    <p:sldId id="378" r:id="rId22"/>
    <p:sldId id="347" r:id="rId23"/>
    <p:sldId id="360" r:id="rId24"/>
    <p:sldId id="376" r:id="rId25"/>
    <p:sldId id="349" r:id="rId26"/>
    <p:sldId id="350" r:id="rId27"/>
    <p:sldId id="351" r:id="rId28"/>
    <p:sldId id="361" r:id="rId29"/>
    <p:sldId id="363" r:id="rId30"/>
    <p:sldId id="362" r:id="rId31"/>
    <p:sldId id="365" r:id="rId32"/>
    <p:sldId id="368" r:id="rId33"/>
    <p:sldId id="369" r:id="rId34"/>
    <p:sldId id="385" r:id="rId35"/>
    <p:sldId id="388" r:id="rId36"/>
    <p:sldId id="380" r:id="rId37"/>
    <p:sldId id="381" r:id="rId38"/>
    <p:sldId id="386" r:id="rId39"/>
    <p:sldId id="382" r:id="rId40"/>
    <p:sldId id="383" r:id="rId41"/>
    <p:sldId id="384" r:id="rId42"/>
    <p:sldId id="379" r:id="rId43"/>
    <p:sldId id="370" r:id="rId44"/>
    <p:sldId id="371" r:id="rId45"/>
    <p:sldId id="372" r:id="rId46"/>
    <p:sldId id="373" r:id="rId47"/>
    <p:sldId id="374"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9316" autoAdjust="0"/>
  </p:normalViewPr>
  <p:slideViewPr>
    <p:cSldViewPr>
      <p:cViewPr varScale="1">
        <p:scale>
          <a:sx n="70" d="100"/>
          <a:sy n="70" d="100"/>
        </p:scale>
        <p:origin x="-12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the strong link between</a:t>
            </a:r>
            <a:r>
              <a:rPr lang="en-US" baseline="0" dirty="0" smtClean="0"/>
              <a:t> two ways of thinking about goodness-of-fit, one involving error, the other involving probability.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how many of the factors</a:t>
            </a:r>
            <a:r>
              <a:rPr lang="en-US" baseline="0" dirty="0" smtClean="0"/>
              <a:t> in the expression cancel one another.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this solution</a:t>
            </a:r>
            <a:r>
              <a:rPr lang="en-US" baseline="0" dirty="0" smtClean="0"/>
              <a:t> works regardless of the details of G.</a:t>
            </a:r>
            <a:endParaRPr lang="en-US" dirty="0" smtClean="0"/>
          </a:p>
          <a:p>
            <a:r>
              <a:rPr lang="en-US" dirty="0" smtClean="0"/>
              <a:t>Explain use</a:t>
            </a:r>
            <a:r>
              <a:rPr lang="en-US" baseline="0" dirty="0" smtClean="0"/>
              <a:t> of backslash operator.</a:t>
            </a:r>
          </a:p>
          <a:p>
            <a:r>
              <a:rPr lang="en-US" baseline="0" dirty="0" smtClean="0"/>
              <a:t>Explain that the </a:t>
            </a:r>
            <a:r>
              <a:rPr lang="en-US" baseline="0" dirty="0" err="1" smtClean="0"/>
              <a:t>diag</a:t>
            </a:r>
            <a:r>
              <a:rPr lang="en-US" baseline="0" dirty="0" smtClean="0"/>
              <a:t>() function extracts the main diagonal from a matrix and puts it in a vector.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this plot has the observations, d</a:t>
            </a:r>
            <a:r>
              <a:rPr lang="en-US" baseline="30000" dirty="0" smtClean="0"/>
              <a:t>obs</a:t>
            </a:r>
            <a:r>
              <a:rPr lang="en-US" dirty="0" smtClean="0"/>
              <a:t>,</a:t>
            </a:r>
            <a:r>
              <a:rPr lang="en-US" baseline="0" dirty="0" smtClean="0"/>
              <a:t> the </a:t>
            </a:r>
            <a:r>
              <a:rPr lang="en-US" dirty="0" smtClean="0"/>
              <a:t>“results”,</a:t>
            </a:r>
            <a:r>
              <a:rPr lang="en-US" baseline="0" dirty="0" smtClean="0"/>
              <a:t> </a:t>
            </a:r>
            <a:r>
              <a:rPr lang="en-US" baseline="0" dirty="0" err="1" smtClean="0"/>
              <a:t>d</a:t>
            </a:r>
            <a:r>
              <a:rPr lang="en-US" baseline="30000" dirty="0" err="1" smtClean="0"/>
              <a:t>pre</a:t>
            </a:r>
            <a:r>
              <a:rPr lang="en-US" baseline="0" dirty="0" smtClean="0"/>
              <a:t>, </a:t>
            </a:r>
            <a:r>
              <a:rPr lang="en-US" dirty="0" smtClean="0"/>
              <a:t>and the error, e.</a:t>
            </a:r>
          </a:p>
          <a:p>
            <a:r>
              <a:rPr lang="en-US" dirty="0" smtClean="0"/>
              <a:t>The error large</a:t>
            </a:r>
            <a:r>
              <a:rPr lang="en-US" baseline="0" dirty="0" smtClean="0"/>
              <a:t> in the sense that it is an appreciable fraction of the amplitude of the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 m</a:t>
            </a:r>
            <a:r>
              <a:rPr lang="en-US" baseline="-25000" dirty="0" smtClean="0"/>
              <a:t>2</a:t>
            </a:r>
            <a:r>
              <a:rPr lang="en-US" dirty="0" smtClean="0"/>
              <a:t> as the long-term slope.  Note that the cosine</a:t>
            </a:r>
            <a:r>
              <a:rPr lang="en-US" baseline="0" dirty="0" smtClean="0"/>
              <a:t> and sine are paired.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 is the number of days</a:t>
            </a:r>
            <a:r>
              <a:rPr lang="en-US" baseline="0" dirty="0" smtClean="0"/>
              <a:t> in a year, the period of the annual cycle.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might discuss the rationale for using one of these estimates over the other.  There are arguments both ways.  The prior estimate is the better estimate of measurement noise.  The posterior estimate more honestly reflects how well the model works (poorly).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a:t>
            </a:r>
            <a:r>
              <a:rPr lang="en-US" baseline="0" dirty="0" smtClean="0"/>
              <a:t> point if that the error bars do not overlap the m</a:t>
            </a:r>
            <a:r>
              <a:rPr lang="en-US" baseline="-25000" dirty="0" smtClean="0"/>
              <a:t>2</a:t>
            </a:r>
            <a:r>
              <a:rPr lang="en-US" baseline="0" dirty="0" smtClean="0"/>
              <a:t>=0, giving confidence to the assertion that the rate is negative.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Scientists</a:t>
            </a:r>
            <a:r>
              <a:rPr lang="en-US" baseline="0" dirty="0" smtClean="0"/>
              <a:t> should always be suspicious of models that only poorly fit the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error surface was shown in the previous lecture.  Mention that it was computed via a grid search.</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lectures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should skip this slide and the nest two if the class has too low a mathematical level to understand Taylor series.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a:t>
            </a:r>
            <a:r>
              <a:rPr lang="en-US" baseline="0" dirty="0" smtClean="0"/>
              <a:t> skipped the math, just asset the correspondence between variance and curvature of the error surface,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Least-squares</a:t>
            </a:r>
            <a:r>
              <a:rPr lang="en-US" baseline="0" dirty="0" smtClean="0"/>
              <a:t> is a standard way to solve a linear model.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c</a:t>
            </a:r>
            <a:r>
              <a:rPr lang="en-US" dirty="0" smtClean="0"/>
              <a:t>alculating covariance is an integral part of the process.</a:t>
            </a:r>
            <a:r>
              <a:rPr lang="en-US" baseline="0" dirty="0" smtClean="0"/>
              <a:t>  A answer is of no value without information about its accuracy.  All estimates of model parameters based on noisy data are inherently uncertain.  The key question is how uncertain.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and the next three are review.</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the distinction between the observed and predicted data.</a:t>
            </a:r>
          </a:p>
          <a:p>
            <a:r>
              <a:rPr lang="en-US" dirty="0" smtClean="0"/>
              <a:t>Review</a:t>
            </a:r>
            <a:r>
              <a:rPr lang="en-US" baseline="0" dirty="0" smtClean="0"/>
              <a:t> how the error is calculated.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a:t>
            </a:r>
            <a:r>
              <a:rPr lang="en-US" baseline="0" dirty="0" smtClean="0"/>
              <a:t> students that the total error was defined in order to quantify what “about equal” means.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6002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sz="4000" i="1" dirty="0" smtClean="0">
              <a:latin typeface="Times New Roman" pitchFamily="18" charset="0"/>
              <a:cs typeface="Times New Roman" pitchFamily="18" charset="0"/>
            </a:endParaRPr>
          </a:p>
          <a:p>
            <a:pPr algn="ctr">
              <a:lnSpc>
                <a:spcPct val="90000"/>
              </a:lnSpc>
              <a:buFontTx/>
              <a:buNone/>
            </a:pPr>
            <a:r>
              <a:rPr lang="en-US" sz="4000" dirty="0" smtClean="0">
                <a:latin typeface="Times New Roman" pitchFamily="18" charset="0"/>
                <a:cs typeface="Times New Roman" pitchFamily="18" charset="0"/>
              </a:rPr>
              <a:t>2</a:t>
            </a:r>
            <a:r>
              <a:rPr lang="en-US" sz="4000" baseline="30000" dirty="0"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Edition</a:t>
            </a:r>
            <a:endParaRPr lang="en-US"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35814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6:</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smtClean="0">
                <a:latin typeface="Times New Roman" pitchFamily="18" charset="0"/>
                <a:cs typeface="Times New Roman" pitchFamily="18" charset="0"/>
              </a:rPr>
              <a:t>The Principle of Least Squares</a:t>
            </a:r>
            <a:endParaRPr kumimoji="0" lang="en-US" sz="32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latin typeface="Times New Roman" pitchFamily="18" charset="0"/>
                <a:cs typeface="Times New Roman" pitchFamily="18" charset="0"/>
              </a:rPr>
              <a:t>for uncorrelated data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joint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is just the product of the individual </a:t>
            </a:r>
            <a:r>
              <a:rPr lang="en-US" dirty="0" err="1" smtClean="0">
                <a:latin typeface="Times New Roman" pitchFamily="18" charset="0"/>
                <a:cs typeface="Times New Roman" pitchFamily="18" charset="0"/>
              </a:rPr>
              <a:t>p.d.f.’s</a:t>
            </a:r>
            <a:endParaRPr lang="en-US" dirty="0">
              <a:latin typeface="Times New Roman" pitchFamily="18" charset="0"/>
              <a:cs typeface="Times New Roman" pitchFamily="18" charset="0"/>
            </a:endParaRPr>
          </a:p>
        </p:txBody>
      </p:sp>
      <p:pic>
        <p:nvPicPr>
          <p:cNvPr id="21506" name="Picture 2"/>
          <p:cNvPicPr>
            <a:picLocks noGrp="1" noChangeAspect="1" noChangeArrowheads="1"/>
          </p:cNvPicPr>
          <p:nvPr>
            <p:ph idx="1"/>
          </p:nvPr>
        </p:nvPicPr>
        <p:blipFill>
          <a:blip r:embed="rId2" cstate="print"/>
          <a:srcRect l="12512" t="38723" r="13498" b="41073"/>
          <a:stretch>
            <a:fillRect/>
          </a:stretch>
        </p:blipFill>
        <p:spPr bwMode="auto">
          <a:xfrm>
            <a:off x="0" y="3276600"/>
            <a:ext cx="9144000" cy="1463040"/>
          </a:xfrm>
          <a:prstGeom prst="rect">
            <a:avLst/>
          </a:prstGeom>
          <a:noFill/>
          <a:ln w="9525">
            <a:noFill/>
            <a:miter lim="800000"/>
            <a:headEnd/>
            <a:tailEnd/>
          </a:ln>
        </p:spPr>
      </p:pic>
      <p:sp>
        <p:nvSpPr>
          <p:cNvPr id="5" name="Right Brace 4"/>
          <p:cNvSpPr/>
          <p:nvPr/>
        </p:nvSpPr>
        <p:spPr>
          <a:xfrm rot="5400000">
            <a:off x="3600450" y="4171950"/>
            <a:ext cx="495300" cy="1295400"/>
          </a:xfrm>
          <a:prstGeom prst="rightBrace">
            <a:avLst>
              <a:gd name="adj1" fmla="val 833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2667000" y="5029200"/>
            <a:ext cx="2743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least-squares</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formula for </a:t>
            </a:r>
            <a:r>
              <a:rPr kumimoji="0" lang="en-US" sz="2400" b="0" i="1" u="none" strike="noStrike" kern="0" cap="none" spc="0" normalizeH="0" noProof="0" dirty="0" smtClean="0">
                <a:ln>
                  <a:noFill/>
                </a:ln>
                <a:solidFill>
                  <a:srgbClr val="FF0000"/>
                </a:solidFill>
                <a:effectLst/>
                <a:uLnTx/>
                <a:uFillTx/>
                <a:latin typeface="Cambria Math" pitchFamily="18" charset="0"/>
                <a:ea typeface="Cambria Math" pitchFamily="18" charset="0"/>
                <a:cs typeface="Times New Roman" pitchFamily="18" charset="0"/>
              </a:rPr>
              <a:t>E</a:t>
            </a:r>
            <a:endParaRPr kumimoji="0" lang="en-US" sz="2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Title 1"/>
          <p:cNvSpPr txBox="1">
            <a:spLocks/>
          </p:cNvSpPr>
          <p:nvPr/>
        </p:nvSpPr>
        <p:spPr bwMode="auto">
          <a:xfrm>
            <a:off x="5334000" y="5638800"/>
            <a:ext cx="2743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suggests a link between</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probability and least-squares</a:t>
            </a:r>
            <a:endParaRPr kumimoji="0" lang="en-US" sz="2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dirty="0" smtClean="0">
                <a:latin typeface="Times New Roman" pitchFamily="18" charset="0"/>
                <a:cs typeface="Times New Roman" pitchFamily="18" charset="0"/>
              </a:rPr>
              <a:t>now assume that </a:t>
            </a:r>
            <a:r>
              <a:rPr lang="en-US" b="1" dirty="0" smtClean="0">
                <a:latin typeface="Cambria Math" pitchFamily="18" charset="0"/>
                <a:ea typeface="Cambria Math" pitchFamily="18" charset="0"/>
                <a:cs typeface="Times New Roman" pitchFamily="18" charset="0"/>
              </a:rPr>
              <a:t>Gm</a:t>
            </a:r>
            <a:r>
              <a:rPr lang="en-US" dirty="0" smtClean="0">
                <a:latin typeface="Times New Roman" pitchFamily="18" charset="0"/>
                <a:cs typeface="Times New Roman" pitchFamily="18" charset="0"/>
              </a:rPr>
              <a:t> predicts the mean of </a:t>
            </a:r>
            <a:r>
              <a:rPr lang="en-US" b="1" dirty="0" smtClean="0">
                <a:latin typeface="Cambria Math" pitchFamily="18" charset="0"/>
                <a:ea typeface="Cambria Math" pitchFamily="18" charset="0"/>
                <a:cs typeface="Times New Roman" pitchFamily="18" charset="0"/>
              </a:rPr>
              <a:t>d</a:t>
            </a:r>
            <a:endParaRPr lang="en-US" b="1" dirty="0">
              <a:latin typeface="Cambria Math" pitchFamily="18" charset="0"/>
              <a:ea typeface="Cambria Math"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print"/>
          <a:srcRect l="12512" t="25254" r="13498" b="41073"/>
          <a:stretch>
            <a:fillRect/>
          </a:stretch>
        </p:blipFill>
        <p:spPr bwMode="auto">
          <a:xfrm>
            <a:off x="0" y="2362200"/>
            <a:ext cx="9144000" cy="2438400"/>
          </a:xfrm>
          <a:prstGeom prst="rect">
            <a:avLst/>
          </a:prstGeom>
          <a:noFill/>
          <a:ln w="9525">
            <a:noFill/>
            <a:miter lim="800000"/>
            <a:headEnd/>
            <a:tailEnd/>
          </a:ln>
        </p:spPr>
      </p:pic>
      <p:sp>
        <p:nvSpPr>
          <p:cNvPr id="5" name="Title 1"/>
          <p:cNvSpPr txBox="1">
            <a:spLocks/>
          </p:cNvSpPr>
          <p:nvPr/>
        </p:nvSpPr>
        <p:spPr bwMode="auto">
          <a:xfrm>
            <a:off x="457200" y="5181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minimizing</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4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E</a:t>
            </a:r>
            <a:r>
              <a:rPr kumimoji="0" lang="en-US" sz="4400" b="0"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4400" b="0"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is equivalent to maximizing </a:t>
            </a:r>
            <a:r>
              <a:rPr kumimoji="0" lang="en-US" sz="4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p</a:t>
            </a:r>
            <a:r>
              <a:rPr kumimoji="0" lang="en-US" sz="4400" b="0"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bwMode="auto">
          <a:xfrm>
            <a:off x="4191000" y="3429000"/>
            <a:ext cx="19050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Gm</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substituted for </a:t>
            </a:r>
            <a:r>
              <a:rPr kumimoji="0" lang="en-US" sz="2000" b="1"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endParaRPr kumimoji="0" lang="en-US" sz="20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Freeform 6"/>
          <p:cNvSpPr/>
          <p:nvPr/>
        </p:nvSpPr>
        <p:spPr>
          <a:xfrm>
            <a:off x="3927423" y="3192905"/>
            <a:ext cx="439711" cy="329784"/>
          </a:xfrm>
          <a:custGeom>
            <a:avLst/>
            <a:gdLst>
              <a:gd name="connsiteX0" fmla="*/ 0 w 439711"/>
              <a:gd name="connsiteY0" fmla="*/ 0 h 329784"/>
              <a:gd name="connsiteX1" fmla="*/ 389744 w 439711"/>
              <a:gd name="connsiteY1" fmla="*/ 134911 h 329784"/>
              <a:gd name="connsiteX2" fmla="*/ 299803 w 439711"/>
              <a:gd name="connsiteY2" fmla="*/ 224852 h 329784"/>
              <a:gd name="connsiteX3" fmla="*/ 404734 w 439711"/>
              <a:gd name="connsiteY3" fmla="*/ 329784 h 329784"/>
            </a:gdLst>
            <a:ahLst/>
            <a:cxnLst>
              <a:cxn ang="0">
                <a:pos x="connsiteX0" y="connsiteY0"/>
              </a:cxn>
              <a:cxn ang="0">
                <a:pos x="connsiteX1" y="connsiteY1"/>
              </a:cxn>
              <a:cxn ang="0">
                <a:pos x="connsiteX2" y="connsiteY2"/>
              </a:cxn>
              <a:cxn ang="0">
                <a:pos x="connsiteX3" y="connsiteY3"/>
              </a:cxn>
            </a:cxnLst>
            <a:rect l="l" t="t" r="r" b="b"/>
            <a:pathLst>
              <a:path w="439711" h="329784">
                <a:moveTo>
                  <a:pt x="0" y="0"/>
                </a:moveTo>
                <a:cubicBezTo>
                  <a:pt x="169888" y="48718"/>
                  <a:pt x="339777" y="97436"/>
                  <a:pt x="389744" y="134911"/>
                </a:cubicBezTo>
                <a:cubicBezTo>
                  <a:pt x="439711" y="172386"/>
                  <a:pt x="297305" y="192373"/>
                  <a:pt x="299803" y="224852"/>
                </a:cubicBezTo>
                <a:cubicBezTo>
                  <a:pt x="302301" y="257331"/>
                  <a:pt x="353517" y="293557"/>
                  <a:pt x="404734" y="329784"/>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5255300" y="378002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973762"/>
          </a:xfrm>
        </p:spPr>
        <p:txBody>
          <a:bodyPr/>
          <a:lstStyle/>
          <a:p>
            <a:r>
              <a:rPr lang="en-US" dirty="0" smtClean="0">
                <a:latin typeface="Times New Roman" pitchFamily="18" charset="0"/>
                <a:cs typeface="Times New Roman" pitchFamily="18" charset="0"/>
              </a:rPr>
              <a:t>the principle of least-squares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determines the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that makes the observations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“most probable”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 the sense of maximizing</a:t>
            </a:r>
            <a:br>
              <a:rPr lang="en-US"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d</a:t>
            </a:r>
            <a:r>
              <a:rPr lang="en-US" i="1" baseline="30000" dirty="0" smtClean="0">
                <a:latin typeface="Cambria Math" pitchFamily="18" charset="0"/>
                <a:ea typeface="Cambria Math" pitchFamily="18" charset="0"/>
                <a:cs typeface="Times New Roman" pitchFamily="18" charset="0"/>
              </a:rPr>
              <a:t>obs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973762"/>
          </a:xfrm>
        </p:spPr>
        <p:txBody>
          <a:bodyPr/>
          <a:lstStyle/>
          <a:p>
            <a:r>
              <a:rPr lang="en-US" dirty="0" smtClean="0">
                <a:latin typeface="Times New Roman" pitchFamily="18" charset="0"/>
                <a:cs typeface="Times New Roman" pitchFamily="18" charset="0"/>
              </a:rPr>
              <a:t>the principle of least-squares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determines the model parameters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that makes the observations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“most probable”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(provided that the data are Normal)</a:t>
            </a:r>
            <a:br>
              <a:rPr lang="en-US" sz="3200"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this is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principle of maximum likelihood</a:t>
            </a: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4191000"/>
          </a:xfrm>
        </p:spPr>
        <p:txBody>
          <a:bodyPr/>
          <a:lstStyle/>
          <a:p>
            <a:r>
              <a:rPr lang="en-US" dirty="0" smtClean="0">
                <a:latin typeface="Times New Roman" pitchFamily="18" charset="0"/>
                <a:cs typeface="Times New Roman" pitchFamily="18" charset="0"/>
              </a:rPr>
              <a:t>a formula for </a:t>
            </a:r>
            <a:r>
              <a:rPr lang="en-US" b="1" dirty="0" err="1" smtClean="0">
                <a:latin typeface="Cambria Math" pitchFamily="18" charset="0"/>
                <a:ea typeface="Cambria Math" pitchFamily="18" charset="0"/>
                <a:cs typeface="Times New Roman" pitchFamily="18" charset="0"/>
              </a:rPr>
              <a:t>m</a:t>
            </a:r>
            <a:r>
              <a:rPr lang="en-US" i="1" baseline="30000" dirty="0" err="1" smtClean="0">
                <a:latin typeface="Cambria Math" pitchFamily="18" charset="0"/>
                <a:ea typeface="Cambria Math" pitchFamily="18" charset="0"/>
                <a:cs typeface="Times New Roman" pitchFamily="18" charset="0"/>
              </a:rPr>
              <a:t>est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at the point of minimum error, E</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Cambria Math" pitchFamily="18" charset="0"/>
                <a:ea typeface="Cambria Math" pitchFamily="18" charset="0"/>
                <a:cs typeface="Times New Roman" pitchFamily="18" charset="0"/>
              </a:rPr>
              <a:t>∂E / ∂m</a:t>
            </a:r>
            <a:r>
              <a:rPr lang="en-US" sz="3200" baseline="-25000" dirty="0" smtClean="0">
                <a:latin typeface="Cambria Math" pitchFamily="18" charset="0"/>
                <a:ea typeface="Cambria Math" pitchFamily="18" charset="0"/>
                <a:cs typeface="Times New Roman" pitchFamily="18" charset="0"/>
              </a:rPr>
              <a:t>i</a:t>
            </a:r>
            <a:r>
              <a:rPr lang="en-US" sz="3200" dirty="0" smtClean="0">
                <a:latin typeface="Cambria Math" pitchFamily="18" charset="0"/>
                <a:ea typeface="Cambria Math" pitchFamily="18" charset="0"/>
                <a:cs typeface="Times New Roman" pitchFamily="18" charset="0"/>
              </a:rPr>
              <a:t> = 0</a:t>
            </a:r>
            <a:r>
              <a:rPr lang="en-US" sz="3200" dirty="0" smtClean="0">
                <a:latin typeface="Times New Roman" pitchFamily="18" charset="0"/>
                <a:ea typeface="Cambria Math"/>
                <a:cs typeface="Times New Roman" pitchFamily="18" charset="0"/>
              </a:rPr>
              <a:t/>
            </a:r>
            <a:br>
              <a:rPr lang="en-US" sz="3200" dirty="0" smtClean="0">
                <a:latin typeface="Times New Roman" pitchFamily="18" charset="0"/>
                <a:ea typeface="Cambria Math"/>
                <a:cs typeface="Times New Roman" pitchFamily="18" charset="0"/>
              </a:rPr>
            </a:br>
            <a:r>
              <a:rPr lang="en-US" sz="3200" dirty="0" smtClean="0">
                <a:latin typeface="Times New Roman" pitchFamily="18" charset="0"/>
                <a:ea typeface="Cambria Math"/>
                <a:cs typeface="Times New Roman" pitchFamily="18" charset="0"/>
              </a:rPr>
              <a:t/>
            </a:r>
            <a:br>
              <a:rPr lang="en-US" sz="3200" dirty="0" smtClean="0">
                <a:latin typeface="Times New Roman" pitchFamily="18" charset="0"/>
                <a:ea typeface="Cambria Math"/>
                <a:cs typeface="Times New Roman" pitchFamily="18" charset="0"/>
              </a:rPr>
            </a:br>
            <a:r>
              <a:rPr lang="en-US" sz="3200" dirty="0" smtClean="0">
                <a:latin typeface="Times New Roman" pitchFamily="18" charset="0"/>
                <a:ea typeface="Cambria Math"/>
                <a:cs typeface="Times New Roman" pitchFamily="18" charset="0"/>
              </a:rPr>
              <a:t>so solve this equation for </a:t>
            </a:r>
            <a:r>
              <a:rPr lang="en-US" sz="3200" b="1" dirty="0" err="1" smtClean="0">
                <a:latin typeface="Cambria Math" pitchFamily="18" charset="0"/>
                <a:ea typeface="Cambria Math" pitchFamily="18" charset="0"/>
                <a:cs typeface="Times New Roman" pitchFamily="18" charset="0"/>
              </a:rPr>
              <a:t>m</a:t>
            </a:r>
            <a:r>
              <a:rPr lang="en-US" sz="3200" i="1" baseline="30000" dirty="0" err="1" smtClean="0">
                <a:latin typeface="Cambria Math" pitchFamily="18" charset="0"/>
                <a:ea typeface="Cambria Math" pitchFamily="18" charset="0"/>
                <a:cs typeface="Times New Roman" pitchFamily="18" charset="0"/>
              </a:rPr>
              <a:t>est</a:t>
            </a:r>
            <a:endParaRPr lang="en-US" i="1" baseline="30000" dirty="0">
              <a:latin typeface="Cambria Math" pitchFamily="18" charset="0"/>
              <a:ea typeface="Cambria Math"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1143000"/>
          </a:xfrm>
        </p:spPr>
        <p:txBody>
          <a:bodyPr/>
          <a:lstStyle/>
          <a:p>
            <a:r>
              <a:rPr lang="en-US" dirty="0" smtClean="0">
                <a:latin typeface="Cambria Math" pitchFamily="18" charset="0"/>
                <a:ea typeface="Cambria Math" pitchFamily="18" charset="0"/>
              </a:rPr>
              <a:t>Result</a:t>
            </a:r>
            <a:endParaRPr lang="en-US" dirty="0">
              <a:latin typeface="Cambria Math" pitchFamily="18" charset="0"/>
              <a:ea typeface="Cambria Math" pitchFamily="18" charset="0"/>
            </a:endParaRPr>
          </a:p>
        </p:txBody>
      </p:sp>
      <p:pic>
        <p:nvPicPr>
          <p:cNvPr id="23554" name="Picture 2"/>
          <p:cNvPicPr>
            <a:picLocks noGrp="1" noChangeAspect="1" noChangeArrowheads="1"/>
          </p:cNvPicPr>
          <p:nvPr>
            <p:ph idx="1"/>
          </p:nvPr>
        </p:nvPicPr>
        <p:blipFill>
          <a:blip r:embed="rId2" cstate="print"/>
          <a:srcRect l="37196" t="48825" r="40151" b="41073"/>
          <a:stretch>
            <a:fillRect/>
          </a:stretch>
        </p:blipFill>
        <p:spPr bwMode="auto">
          <a:xfrm>
            <a:off x="1066800" y="2819400"/>
            <a:ext cx="6718300" cy="1752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l="31521" t="33907" r="32545" b="45960"/>
          <a:stretch>
            <a:fillRect/>
          </a:stretch>
        </p:blipFill>
        <p:spPr bwMode="auto">
          <a:xfrm>
            <a:off x="533400" y="3733800"/>
            <a:ext cx="8001000" cy="26670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47264" t="33907" r="32545" b="45960"/>
          <a:stretch>
            <a:fillRect/>
          </a:stretch>
        </p:blipFill>
        <p:spPr bwMode="auto">
          <a:xfrm>
            <a:off x="2971800" y="838200"/>
            <a:ext cx="4495800" cy="2667000"/>
          </a:xfrm>
          <a:prstGeom prst="rect">
            <a:avLst/>
          </a:prstGeom>
          <a:noFill/>
          <a:ln w="9525">
            <a:noFill/>
            <a:miter lim="800000"/>
            <a:headEnd/>
            <a:tailEnd/>
          </a:ln>
        </p:spPr>
      </p:pic>
      <p:sp>
        <p:nvSpPr>
          <p:cNvPr id="2" name="Title 1"/>
          <p:cNvSpPr>
            <a:spLocks noGrp="1"/>
          </p:cNvSpPr>
          <p:nvPr>
            <p:ph type="title"/>
          </p:nvPr>
        </p:nvSpPr>
        <p:spPr>
          <a:xfrm>
            <a:off x="304800" y="76200"/>
            <a:ext cx="8229600" cy="1143000"/>
          </a:xfrm>
        </p:spPr>
        <p:txBody>
          <a:bodyPr/>
          <a:lstStyle/>
          <a:p>
            <a:r>
              <a:rPr lang="en-US" dirty="0" smtClean="0">
                <a:latin typeface="Cambria Math" pitchFamily="18" charset="0"/>
                <a:ea typeface="Cambria Math" pitchFamily="18" charset="0"/>
              </a:rPr>
              <a:t>where the result comes from</a:t>
            </a:r>
            <a:endParaRPr lang="en-US" dirty="0">
              <a:latin typeface="Cambria Math" pitchFamily="18" charset="0"/>
              <a:ea typeface="Cambria Math" pitchFamily="18" charset="0"/>
            </a:endParaRPr>
          </a:p>
        </p:txBody>
      </p:sp>
      <p:sp>
        <p:nvSpPr>
          <p:cNvPr id="7" name="Title 1"/>
          <p:cNvSpPr txBox="1">
            <a:spLocks/>
          </p:cNvSpPr>
          <p:nvPr/>
        </p:nvSpPr>
        <p:spPr bwMode="auto">
          <a:xfrm>
            <a:off x="1600200" y="1676400"/>
            <a:ext cx="1828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E</a:t>
            </a:r>
            <a:r>
              <a:rPr kumimoji="0" lang="en-US" sz="44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 =</a:t>
            </a:r>
            <a:endParaRPr kumimoji="0" lang="en-US" sz="44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8" name="Title 1"/>
          <p:cNvSpPr txBox="1">
            <a:spLocks/>
          </p:cNvSpPr>
          <p:nvPr/>
        </p:nvSpPr>
        <p:spPr bwMode="auto">
          <a:xfrm>
            <a:off x="533400" y="3124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so</a:t>
            </a:r>
            <a:endParaRPr kumimoji="0" lang="en-US" sz="44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5241560"/>
            <a:ext cx="2286000" cy="1447800"/>
          </a:xfrm>
        </p:spPr>
        <p:txBody>
          <a:bodyPr/>
          <a:lstStyle/>
          <a:p>
            <a:r>
              <a:rPr lang="en-US" sz="2400" dirty="0" smtClean="0">
                <a:solidFill>
                  <a:srgbClr val="FF0000"/>
                </a:solidFill>
                <a:latin typeface="Times New Roman" pitchFamily="18" charset="0"/>
                <a:ea typeface="Cambria Math" pitchFamily="18" charset="0"/>
                <a:cs typeface="Times New Roman" pitchFamily="18" charset="0"/>
              </a:rPr>
              <a:t>unity when </a:t>
            </a:r>
            <a:r>
              <a:rPr lang="en-US" sz="2400" i="1" dirty="0" smtClean="0">
                <a:solidFill>
                  <a:srgbClr val="FF0000"/>
                </a:solidFill>
                <a:latin typeface="Cambria Math" pitchFamily="18" charset="0"/>
                <a:ea typeface="Cambria Math" pitchFamily="18" charset="0"/>
                <a:cs typeface="Times New Roman" pitchFamily="18" charset="0"/>
              </a:rPr>
              <a:t>k=j</a:t>
            </a:r>
            <a:br>
              <a:rPr lang="en-US" sz="2400" i="1" dirty="0" smtClean="0">
                <a:solidFill>
                  <a:srgbClr val="FF0000"/>
                </a:solidFill>
                <a:latin typeface="Cambria Math" pitchFamily="18" charset="0"/>
                <a:ea typeface="Cambria Math" pitchFamily="18" charset="0"/>
                <a:cs typeface="Times New Roman" pitchFamily="18" charset="0"/>
              </a:rPr>
            </a:br>
            <a:r>
              <a:rPr lang="en-US" sz="2400" dirty="0" smtClean="0">
                <a:solidFill>
                  <a:srgbClr val="FF0000"/>
                </a:solidFill>
                <a:latin typeface="Times New Roman" pitchFamily="18" charset="0"/>
                <a:ea typeface="Cambria Math" pitchFamily="18" charset="0"/>
                <a:cs typeface="Times New Roman" pitchFamily="18" charset="0"/>
              </a:rPr>
              <a:t>zero when </a:t>
            </a:r>
            <a:r>
              <a:rPr lang="en-US" sz="2400" i="1" dirty="0" err="1" smtClean="0">
                <a:solidFill>
                  <a:srgbClr val="FF0000"/>
                </a:solidFill>
                <a:latin typeface="Cambria Math" pitchFamily="18" charset="0"/>
                <a:ea typeface="Cambria Math" pitchFamily="18" charset="0"/>
                <a:cs typeface="Times New Roman" pitchFamily="18" charset="0"/>
              </a:rPr>
              <a:t>k≠j</a:t>
            </a:r>
            <a:r>
              <a:rPr lang="en-US" sz="2400" dirty="0" smtClean="0">
                <a:solidFill>
                  <a:srgbClr val="FF0000"/>
                </a:solidFill>
                <a:latin typeface="Times New Roman" pitchFamily="18" charset="0"/>
                <a:ea typeface="Cambria Math" pitchFamily="18" charset="0"/>
                <a:cs typeface="Times New Roman" pitchFamily="18" charset="0"/>
              </a:rPr>
              <a:t/>
            </a:r>
            <a:br>
              <a:rPr lang="en-US" sz="2400" dirty="0" smtClean="0">
                <a:solidFill>
                  <a:srgbClr val="FF0000"/>
                </a:solidFill>
                <a:latin typeface="Times New Roman" pitchFamily="18" charset="0"/>
                <a:ea typeface="Cambria Math" pitchFamily="18" charset="0"/>
                <a:cs typeface="Times New Roman" pitchFamily="18" charset="0"/>
              </a:rPr>
            </a:br>
            <a:r>
              <a:rPr lang="en-US" sz="2400" dirty="0" smtClean="0">
                <a:solidFill>
                  <a:srgbClr val="FF0000"/>
                </a:solidFill>
                <a:latin typeface="Times New Roman" pitchFamily="18" charset="0"/>
                <a:ea typeface="Cambria Math" pitchFamily="18" charset="0"/>
                <a:cs typeface="Times New Roman" pitchFamily="18" charset="0"/>
              </a:rPr>
              <a:t>since m’s are independent</a:t>
            </a:r>
            <a:endParaRPr lang="en-US" sz="2400" dirty="0">
              <a:solidFill>
                <a:srgbClr val="FF0000"/>
              </a:solidFill>
              <a:latin typeface="Times New Roman" pitchFamily="18" charset="0"/>
              <a:ea typeface="Cambria Math" pitchFamily="18" charset="0"/>
              <a:cs typeface="Times New Roman" pitchFamily="18" charset="0"/>
            </a:endParaRPr>
          </a:p>
        </p:txBody>
      </p:sp>
      <p:sp>
        <p:nvSpPr>
          <p:cNvPr id="10" name="Title 1"/>
          <p:cNvSpPr txBox="1">
            <a:spLocks/>
          </p:cNvSpPr>
          <p:nvPr/>
        </p:nvSpPr>
        <p:spPr bwMode="auto">
          <a:xfrm>
            <a:off x="4572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use the chain rule</a:t>
            </a:r>
            <a:endParaRPr kumimoji="0" lang="en-US" sz="44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11" name="Title 1"/>
          <p:cNvSpPr txBox="1">
            <a:spLocks/>
          </p:cNvSpPr>
          <p:nvPr/>
        </p:nvSpPr>
        <p:spPr bwMode="auto">
          <a:xfrm>
            <a:off x="5943600" y="5181600"/>
            <a:ext cx="22860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so</a:t>
            </a:r>
            <a:r>
              <a:rPr kumimoji="0" lang="en-US" sz="2400" b="0" i="0"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 just delete sum over </a:t>
            </a:r>
            <a:r>
              <a:rPr kumimoji="0" lang="en-US" sz="2400" b="0" i="1" u="none" strike="noStrike" kern="0" cap="none" spc="0" normalizeH="0" noProof="0" dirty="0" smtClean="0">
                <a:ln>
                  <a:noFill/>
                </a:ln>
                <a:solidFill>
                  <a:srgbClr val="FF0000"/>
                </a:solidFill>
                <a:effectLst/>
                <a:uLnTx/>
                <a:uFillTx/>
                <a:latin typeface="Cambria Math" pitchFamily="18" charset="0"/>
                <a:ea typeface="Cambria Math" pitchFamily="18" charset="0"/>
                <a:cs typeface="Times New Roman" pitchFamily="18" charset="0"/>
              </a:rPr>
              <a:t>j</a:t>
            </a:r>
            <a:r>
              <a:rPr kumimoji="0" lang="en-US" sz="2400" b="0" i="0"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 and replace </a:t>
            </a:r>
            <a:r>
              <a:rPr kumimoji="0" lang="en-US" sz="2400" b="0" i="1"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j</a:t>
            </a:r>
            <a:r>
              <a:rPr kumimoji="0" lang="en-US" sz="2400" b="0" i="0"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 with </a:t>
            </a:r>
            <a:r>
              <a:rPr kumimoji="0" lang="en-US" sz="2400" b="0" i="1"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k</a:t>
            </a:r>
            <a:endParaRPr kumimoji="0" lang="en-US" sz="2400" b="0" i="1"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pic>
        <p:nvPicPr>
          <p:cNvPr id="27651" name="Picture 3"/>
          <p:cNvPicPr>
            <a:picLocks noChangeAspect="1" noChangeArrowheads="1"/>
          </p:cNvPicPr>
          <p:nvPr/>
        </p:nvPicPr>
        <p:blipFill>
          <a:blip r:embed="rId2" cstate="print"/>
          <a:srcRect l="21294" t="36759" r="19027" b="40069"/>
          <a:stretch>
            <a:fillRect/>
          </a:stretch>
        </p:blipFill>
        <p:spPr bwMode="auto">
          <a:xfrm>
            <a:off x="1676400" y="2514600"/>
            <a:ext cx="6019800" cy="1600200"/>
          </a:xfrm>
          <a:prstGeom prst="rect">
            <a:avLst/>
          </a:prstGeom>
          <a:noFill/>
          <a:ln w="9525">
            <a:noFill/>
            <a:miter lim="800000"/>
            <a:headEnd/>
            <a:tailEnd/>
          </a:ln>
        </p:spPr>
      </p:pic>
      <p:sp>
        <p:nvSpPr>
          <p:cNvPr id="9" name="Freeform 8"/>
          <p:cNvSpPr/>
          <p:nvPr/>
        </p:nvSpPr>
        <p:spPr>
          <a:xfrm>
            <a:off x="4182256" y="3627619"/>
            <a:ext cx="971862" cy="1573967"/>
          </a:xfrm>
          <a:custGeom>
            <a:avLst/>
            <a:gdLst>
              <a:gd name="connsiteX0" fmla="*/ 0 w 971862"/>
              <a:gd name="connsiteY0" fmla="*/ 1573967 h 1573967"/>
              <a:gd name="connsiteX1" fmla="*/ 899410 w 971862"/>
              <a:gd name="connsiteY1" fmla="*/ 764498 h 1573967"/>
              <a:gd name="connsiteX2" fmla="*/ 434714 w 971862"/>
              <a:gd name="connsiteY2" fmla="*/ 0 h 1573967"/>
            </a:gdLst>
            <a:ahLst/>
            <a:cxnLst>
              <a:cxn ang="0">
                <a:pos x="connsiteX0" y="connsiteY0"/>
              </a:cxn>
              <a:cxn ang="0">
                <a:pos x="connsiteX1" y="connsiteY1"/>
              </a:cxn>
              <a:cxn ang="0">
                <a:pos x="connsiteX2" y="connsiteY2"/>
              </a:cxn>
            </a:cxnLst>
            <a:rect l="l" t="t" r="r" b="b"/>
            <a:pathLst>
              <a:path w="971862" h="1573967">
                <a:moveTo>
                  <a:pt x="0" y="1573967"/>
                </a:moveTo>
                <a:cubicBezTo>
                  <a:pt x="413479" y="1300396"/>
                  <a:pt x="826958" y="1026826"/>
                  <a:pt x="899410" y="764498"/>
                </a:cubicBezTo>
                <a:cubicBezTo>
                  <a:pt x="971862" y="502170"/>
                  <a:pt x="703288" y="251085"/>
                  <a:pt x="434714"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cstate="print"/>
          <a:srcRect l="3653" t="40407" r="3653" b="30972"/>
          <a:stretch>
            <a:fillRect/>
          </a:stretch>
        </p:blipFill>
        <p:spPr bwMode="auto">
          <a:xfrm>
            <a:off x="0" y="1371600"/>
            <a:ext cx="9036424" cy="1600200"/>
          </a:xfrm>
          <a:prstGeom prst="rect">
            <a:avLst/>
          </a:prstGeom>
          <a:noFill/>
          <a:ln w="9525">
            <a:noFill/>
            <a:miter lim="800000"/>
            <a:headEnd/>
            <a:tailEnd/>
          </a:ln>
        </p:spPr>
      </p:pic>
      <p:sp>
        <p:nvSpPr>
          <p:cNvPr id="5" name="Title 1"/>
          <p:cNvSpPr txBox="1">
            <a:spLocks/>
          </p:cNvSpPr>
          <p:nvPr/>
        </p:nvSpPr>
        <p:spPr bwMode="auto">
          <a:xfrm>
            <a:off x="228600" y="3124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which gives</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pic>
        <p:nvPicPr>
          <p:cNvPr id="6" name="Picture 2"/>
          <p:cNvPicPr>
            <a:picLocks noChangeAspect="1" noChangeArrowheads="1"/>
          </p:cNvPicPr>
          <p:nvPr/>
        </p:nvPicPr>
        <p:blipFill>
          <a:blip r:embed="rId3" cstate="print"/>
          <a:srcRect l="37196" t="48825" r="40151" b="41073"/>
          <a:stretch>
            <a:fillRect/>
          </a:stretch>
        </p:blipFill>
        <p:spPr bwMode="auto">
          <a:xfrm>
            <a:off x="2438400" y="4495800"/>
            <a:ext cx="3886200" cy="101379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covariance of </a:t>
            </a:r>
            <a:r>
              <a:rPr lang="en-US" b="1" dirty="0" err="1" smtClean="0">
                <a:latin typeface="Cambria Math" pitchFamily="18" charset="0"/>
                <a:ea typeface="Cambria Math" pitchFamily="18" charset="0"/>
                <a:cs typeface="Times New Roman" pitchFamily="18" charset="0"/>
              </a:rPr>
              <a:t>m</a:t>
            </a:r>
            <a:r>
              <a:rPr lang="en-US" i="1" baseline="30000" dirty="0" err="1" smtClean="0">
                <a:latin typeface="Cambria Math" pitchFamily="18" charset="0"/>
                <a:ea typeface="Cambria Math" pitchFamily="18" charset="0"/>
                <a:cs typeface="Times New Roman" pitchFamily="18" charset="0"/>
              </a:rPr>
              <a:t>est</a:t>
            </a:r>
            <a:endParaRPr lang="en-US" i="1" baseline="30000" dirty="0">
              <a:latin typeface="Cambria Math" pitchFamily="18" charset="0"/>
              <a:ea typeface="Cambria Math" pitchFamily="18" charset="0"/>
              <a:cs typeface="Times New Roman" pitchFamily="18" charset="0"/>
            </a:endParaRPr>
          </a:p>
        </p:txBody>
      </p:sp>
      <p:sp>
        <p:nvSpPr>
          <p:cNvPr id="3" name="Content Placeholder 2"/>
          <p:cNvSpPr>
            <a:spLocks noGrp="1"/>
          </p:cNvSpPr>
          <p:nvPr>
            <p:ph idx="1"/>
          </p:nvPr>
        </p:nvSpPr>
        <p:spPr>
          <a:xfrm>
            <a:off x="152400" y="1371600"/>
            <a:ext cx="8763000" cy="4525963"/>
          </a:xfrm>
        </p:spPr>
        <p:txBody>
          <a:bodyPr/>
          <a:lstStyle/>
          <a:p>
            <a:pPr>
              <a:buNone/>
            </a:pPr>
            <a:r>
              <a:rPr lang="en-US" b="1" dirty="0" err="1" smtClean="0">
                <a:latin typeface="Cambria Math" pitchFamily="18" charset="0"/>
                <a:ea typeface="Cambria Math" pitchFamily="18" charset="0"/>
                <a:cs typeface="Times New Roman" pitchFamily="18" charset="0"/>
              </a:rPr>
              <a:t>m</a:t>
            </a:r>
            <a:r>
              <a:rPr lang="en-US" i="1" baseline="30000" dirty="0" err="1" smtClean="0">
                <a:latin typeface="Cambria Math" pitchFamily="18" charset="0"/>
                <a:ea typeface="Cambria Math" pitchFamily="18" charset="0"/>
                <a:cs typeface="Times New Roman" pitchFamily="18" charset="0"/>
              </a:rPr>
              <a:t>est</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is a linear function of </a:t>
            </a:r>
            <a:r>
              <a:rPr lang="en-US" b="1" dirty="0" smtClean="0">
                <a:latin typeface="Cambria Math" pitchFamily="18" charset="0"/>
                <a:ea typeface="Cambria Math" pitchFamily="18" charset="0"/>
                <a:cs typeface="Times New Roman" pitchFamily="18" charset="0"/>
              </a:rPr>
              <a:t>d</a:t>
            </a:r>
            <a:r>
              <a:rPr lang="en-US" dirty="0" smtClean="0">
                <a:latin typeface="Times New Roman" pitchFamily="18" charset="0"/>
                <a:cs typeface="Times New Roman" pitchFamily="18" charset="0"/>
              </a:rPr>
              <a:t> of the form </a:t>
            </a:r>
            <a:r>
              <a:rPr lang="en-US" b="1" dirty="0" err="1" smtClean="0">
                <a:latin typeface="Cambria Math" pitchFamily="18" charset="0"/>
                <a:ea typeface="Cambria Math" pitchFamily="18" charset="0"/>
                <a:cs typeface="Times New Roman" pitchFamily="18" charset="0"/>
              </a:rPr>
              <a:t>m</a:t>
            </a:r>
            <a:r>
              <a:rPr lang="en-US" i="1" baseline="30000" dirty="0" err="1" smtClean="0">
                <a:latin typeface="Cambria Math" pitchFamily="18" charset="0"/>
                <a:ea typeface="Cambria Math" pitchFamily="18" charset="0"/>
                <a:cs typeface="Times New Roman" pitchFamily="18" charset="0"/>
              </a:rPr>
              <a:t>est</a:t>
            </a:r>
            <a:r>
              <a:rPr lang="en-US"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M d</a:t>
            </a:r>
          </a:p>
          <a:p>
            <a:pPr>
              <a:buNone/>
            </a:pPr>
            <a:endParaRPr lang="en-US" b="1" dirty="0" smtClean="0">
              <a:latin typeface="Cambria Math" pitchFamily="18" charset="0"/>
              <a:ea typeface="Cambria Math" pitchFamily="18" charset="0"/>
              <a:cs typeface="Times New Roman" pitchFamily="18" charset="0"/>
            </a:endParaRPr>
          </a:p>
          <a:p>
            <a:pPr>
              <a:buNone/>
            </a:pPr>
            <a:r>
              <a:rPr lang="en-US" dirty="0" smtClean="0">
                <a:latin typeface="Times New Roman" pitchFamily="18" charset="0"/>
                <a:cs typeface="Times New Roman" pitchFamily="18" charset="0"/>
              </a:rPr>
              <a:t>so </a:t>
            </a:r>
            <a:r>
              <a:rPr lang="en-US" b="1" dirty="0" smtClean="0">
                <a:latin typeface="Cambria Math" pitchFamily="18" charset="0"/>
                <a:ea typeface="Cambria Math" pitchFamily="18" charset="0"/>
                <a:cs typeface="Times New Roman" pitchFamily="18" charset="0"/>
              </a:rPr>
              <a:t>C</a:t>
            </a:r>
            <a:r>
              <a:rPr lang="en-US" i="1" baseline="-25000"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M </a:t>
            </a:r>
            <a:r>
              <a:rPr lang="en-US" b="1" dirty="0" err="1" smtClean="0">
                <a:latin typeface="Cambria Math" pitchFamily="18" charset="0"/>
                <a:ea typeface="Cambria Math" pitchFamily="18" charset="0"/>
                <a:cs typeface="Times New Roman" pitchFamily="18" charset="0"/>
              </a:rPr>
              <a:t>C</a:t>
            </a:r>
            <a:r>
              <a:rPr lang="en-US" i="1" baseline="-25000" dirty="0" err="1"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M</a:t>
            </a:r>
            <a:r>
              <a:rPr lang="en-US" i="1" baseline="30000" dirty="0" smtClean="0">
                <a:latin typeface="Cambria Math" pitchFamily="18" charset="0"/>
                <a:ea typeface="Cambria Math" pitchFamily="18" charset="0"/>
                <a:cs typeface="Times New Roman" pitchFamily="18" charset="0"/>
              </a:rPr>
              <a:t>T</a:t>
            </a:r>
            <a:r>
              <a:rPr lang="en-US" dirty="0" smtClean="0">
                <a:latin typeface="Times New Roman" pitchFamily="18" charset="0"/>
                <a:cs typeface="Times New Roman" pitchFamily="18" charset="0"/>
              </a:rPr>
              <a:t>, with </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a:t>
            </a:r>
            <a:r>
              <a:rPr lang="en-US"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a:t>
            </a:r>
            <a:r>
              <a:rPr lang="en-US" baseline="30000" dirty="0" smtClean="0">
                <a:latin typeface="Cambria Math" pitchFamily="18" charset="0"/>
                <a:ea typeface="Cambria Math" pitchFamily="18" charset="0"/>
                <a:cs typeface="Times New Roman" pitchFamily="18" charset="0"/>
              </a:rPr>
              <a:t>-1</a:t>
            </a:r>
            <a:r>
              <a:rPr lang="en-US" b="1" dirty="0" smtClean="0">
                <a:latin typeface="Cambria Math" pitchFamily="18" charset="0"/>
                <a:ea typeface="Cambria Math" pitchFamily="18" charset="0"/>
                <a:cs typeface="Times New Roman" pitchFamily="18" charset="0"/>
              </a:rPr>
              <a:t>G</a:t>
            </a:r>
            <a:r>
              <a:rPr lang="en-US" i="1" baseline="30000" dirty="0" smtClean="0">
                <a:latin typeface="Cambria Math" pitchFamily="18" charset="0"/>
                <a:ea typeface="Cambria Math" pitchFamily="18" charset="0"/>
                <a:cs typeface="Times New Roman" pitchFamily="18" charset="0"/>
              </a:rPr>
              <a:t>T</a:t>
            </a:r>
          </a:p>
          <a:p>
            <a:pPr>
              <a:buNone/>
            </a:pPr>
            <a:endParaRPr lang="en-US" dirty="0" smtClean="0">
              <a:latin typeface="Times New Roman" pitchFamily="18" charset="0"/>
              <a:ea typeface="Cambria Math" pitchFamily="18" charset="0"/>
              <a:cs typeface="Times New Roman" pitchFamily="18" charset="0"/>
            </a:endParaRPr>
          </a:p>
          <a:p>
            <a:pPr>
              <a:buNone/>
            </a:pPr>
            <a:r>
              <a:rPr lang="en-US" dirty="0" smtClean="0">
                <a:latin typeface="Times New Roman" pitchFamily="18" charset="0"/>
                <a:ea typeface="Cambria Math" pitchFamily="18" charset="0"/>
                <a:cs typeface="Times New Roman" pitchFamily="18" charset="0"/>
              </a:rPr>
              <a:t>assume </a:t>
            </a:r>
            <a:r>
              <a:rPr lang="en-US" b="1" dirty="0" err="1" smtClean="0">
                <a:latin typeface="Cambria Math" pitchFamily="18" charset="0"/>
                <a:ea typeface="Cambria Math" pitchFamily="18" charset="0"/>
                <a:cs typeface="Times New Roman" pitchFamily="18" charset="0"/>
              </a:rPr>
              <a:t>C</a:t>
            </a:r>
            <a:r>
              <a:rPr lang="en-US" i="1" baseline="-25000" dirty="0" err="1" smtClean="0">
                <a:latin typeface="Cambria Math" pitchFamily="18" charset="0"/>
                <a:ea typeface="Cambria Math" pitchFamily="18" charset="0"/>
                <a:cs typeface="Times New Roman" pitchFamily="18" charset="0"/>
              </a:rPr>
              <a:t>d</a:t>
            </a:r>
            <a:r>
              <a:rPr lang="en-US" dirty="0" smtClean="0">
                <a:latin typeface="Times New Roman" pitchFamily="18" charset="0"/>
                <a:ea typeface="Cambria Math" pitchFamily="18" charset="0"/>
                <a:cs typeface="Times New Roman" pitchFamily="18" charset="0"/>
              </a:rPr>
              <a:t> uncorrelated with uniform variance, </a:t>
            </a:r>
            <a:r>
              <a:rPr lang="el-GR" i="1" dirty="0" smtClean="0">
                <a:latin typeface="Cambria Math"/>
                <a:ea typeface="Cambria Math"/>
                <a:cs typeface="Times New Roman" pitchFamily="18" charset="0"/>
              </a:rPr>
              <a:t>σ</a:t>
            </a:r>
            <a:r>
              <a:rPr lang="en-US" i="1" baseline="-25000" dirty="0" smtClean="0">
                <a:latin typeface="Times New Roman" pitchFamily="18" charset="0"/>
                <a:ea typeface="Cambria Math" pitchFamily="18" charset="0"/>
                <a:cs typeface="Times New Roman" pitchFamily="18" charset="0"/>
              </a:rPr>
              <a:t>d</a:t>
            </a:r>
            <a:r>
              <a:rPr lang="en-US" i="1" baseline="30000" dirty="0" smtClean="0">
                <a:latin typeface="Times New Roman" pitchFamily="18" charset="0"/>
                <a:ea typeface="Cambria Math" pitchFamily="18" charset="0"/>
                <a:cs typeface="Times New Roman" pitchFamily="18" charset="0"/>
              </a:rPr>
              <a:t>2</a:t>
            </a:r>
            <a:endParaRPr lang="en-US" dirty="0" smtClean="0">
              <a:latin typeface="Times New Roman" pitchFamily="18" charset="0"/>
              <a:ea typeface="Cambria Math" pitchFamily="18" charset="0"/>
              <a:cs typeface="Times New Roman" pitchFamily="18" charset="0"/>
            </a:endParaRPr>
          </a:p>
          <a:p>
            <a:pPr>
              <a:buNone/>
            </a:pPr>
            <a:endParaRPr lang="en-US" dirty="0" smtClean="0">
              <a:latin typeface="Times New Roman" pitchFamily="18" charset="0"/>
              <a:ea typeface="Cambria Math" pitchFamily="18" charset="0"/>
              <a:cs typeface="Times New Roman" pitchFamily="18" charset="0"/>
            </a:endParaRPr>
          </a:p>
          <a:p>
            <a:pPr>
              <a:buNone/>
            </a:pPr>
            <a:r>
              <a:rPr lang="en-US" dirty="0" smtClean="0">
                <a:latin typeface="Times New Roman" pitchFamily="18" charset="0"/>
                <a:ea typeface="Cambria Math" pitchFamily="18" charset="0"/>
                <a:cs typeface="Times New Roman" pitchFamily="18" charset="0"/>
              </a:rPr>
              <a:t>then</a:t>
            </a:r>
            <a:endParaRPr lang="en-US" dirty="0" smtClean="0">
              <a:latin typeface="Cambria Math" pitchFamily="18" charset="0"/>
              <a:ea typeface="Cambria Math" pitchFamily="18" charset="0"/>
              <a:cs typeface="Times New Roman" pitchFamily="18" charset="0"/>
            </a:endParaRPr>
          </a:p>
        </p:txBody>
      </p:sp>
      <p:pic>
        <p:nvPicPr>
          <p:cNvPr id="24578" name="Picture 2"/>
          <p:cNvPicPr>
            <a:picLocks noChangeAspect="1" noChangeArrowheads="1"/>
          </p:cNvPicPr>
          <p:nvPr/>
        </p:nvPicPr>
        <p:blipFill>
          <a:blip r:embed="rId3" cstate="print"/>
          <a:srcRect l="24664" t="50000" r="27272" b="40217"/>
          <a:stretch>
            <a:fillRect/>
          </a:stretch>
        </p:blipFill>
        <p:spPr bwMode="auto">
          <a:xfrm>
            <a:off x="228600" y="5334000"/>
            <a:ext cx="8365067" cy="990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p>
          <a:p>
            <a:pPr>
              <a:spcBef>
                <a:spcPts val="100"/>
              </a:spcBef>
              <a:buFontTx/>
              <a:buNone/>
            </a:pP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22		Linear Approximations and Non Linear Least Squares</a:t>
            </a:r>
          </a:p>
          <a:p>
            <a:pPr>
              <a:spcBef>
                <a:spcPts val="100"/>
              </a:spcBef>
              <a:buFontTx/>
              <a:buNone/>
            </a:pPr>
            <a:r>
              <a:rPr lang="en-US" sz="1600" dirty="0" smtClean="0">
                <a:latin typeface="Times New Roman" pitchFamily="18" charset="0"/>
                <a:cs typeface="Times New Roman" pitchFamily="18" charset="0"/>
              </a:rPr>
              <a:t>	Lecture 23		Adaptable Approximations with Neural Networks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Confidence Limits of Spectra, Bootstraps</a:t>
            </a: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two methods of estimating the variance of the data</a:t>
            </a:r>
            <a:endParaRPr lang="en-US" dirty="0">
              <a:latin typeface="Times New Roman" pitchFamily="18" charset="0"/>
              <a:cs typeface="Times New Roman" pitchFamily="18" charset="0"/>
            </a:endParaRPr>
          </a:p>
        </p:txBody>
      </p:sp>
      <p:pic>
        <p:nvPicPr>
          <p:cNvPr id="32770" name="Picture 2"/>
          <p:cNvPicPr>
            <a:picLocks noGrp="1" noChangeAspect="1" noChangeArrowheads="1"/>
          </p:cNvPicPr>
          <p:nvPr>
            <p:ph idx="1"/>
          </p:nvPr>
        </p:nvPicPr>
        <p:blipFill>
          <a:blip r:embed="rId2" cstate="print"/>
          <a:srcRect l="62750" t="47907" r="13711" b="38012"/>
          <a:stretch>
            <a:fillRect/>
          </a:stretch>
        </p:blipFill>
        <p:spPr bwMode="auto">
          <a:xfrm>
            <a:off x="2057400" y="4876800"/>
            <a:ext cx="5029200" cy="1752600"/>
          </a:xfrm>
          <a:prstGeom prst="rect">
            <a:avLst/>
          </a:prstGeom>
          <a:noFill/>
          <a:ln w="9525">
            <a:noFill/>
            <a:miter lim="800000"/>
            <a:headEnd/>
            <a:tailEnd/>
          </a:ln>
        </p:spPr>
      </p:pic>
      <p:sp>
        <p:nvSpPr>
          <p:cNvPr id="5" name="Title 1"/>
          <p:cNvSpPr txBox="1">
            <a:spLocks/>
          </p:cNvSpPr>
          <p:nvPr/>
        </p:nvSpPr>
        <p:spPr bwMode="auto">
          <a:xfrm>
            <a:off x="0" y="3276600"/>
            <a:ext cx="9144000" cy="2057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posterior estimate:</a:t>
            </a:r>
            <a:r>
              <a:rPr lang="en-US" sz="4400" kern="0" dirty="0" smtClean="0">
                <a:solidFill>
                  <a:schemeClr val="tx2"/>
                </a:solidFill>
                <a:latin typeface="Times New Roman" pitchFamily="18" charset="0"/>
                <a:ea typeface="+mj-ea"/>
                <a:cs typeface="Times New Roman" pitchFamily="18" charset="0"/>
              </a:rPr>
              <a:t> use prediction error</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Title 1"/>
          <p:cNvSpPr txBox="1">
            <a:spLocks/>
          </p:cNvSpPr>
          <p:nvPr/>
        </p:nvSpPr>
        <p:spPr bwMode="auto">
          <a:xfrm>
            <a:off x="0" y="1752600"/>
            <a:ext cx="9144000" cy="2057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prior estimate:</a:t>
            </a:r>
            <a:r>
              <a:rPr lang="en-US" sz="4400" kern="0" dirty="0" smtClean="0">
                <a:solidFill>
                  <a:schemeClr val="tx2"/>
                </a:solidFill>
                <a:latin typeface="Times New Roman" pitchFamily="18" charset="0"/>
                <a:ea typeface="+mj-ea"/>
                <a:cs typeface="Times New Roman" pitchFamily="18" charset="0"/>
              </a:rPr>
              <a:t> use knowledge of measurement technique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the</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ruler has 1mm tic marks, so </a:t>
            </a:r>
            <a:r>
              <a:rPr kumimoji="0" lang="el-GR" sz="2800" b="0" i="0" u="none" strike="noStrike" kern="0" cap="none" spc="0" normalizeH="0" noProof="0" dirty="0" smtClean="0">
                <a:ln>
                  <a:noFill/>
                </a:ln>
                <a:solidFill>
                  <a:schemeClr val="tx2"/>
                </a:solidFill>
                <a:effectLst/>
                <a:uLnTx/>
                <a:uFillTx/>
                <a:latin typeface="Cambria Math"/>
                <a:ea typeface="Cambria Math"/>
                <a:cs typeface="Times New Roman" pitchFamily="18" charset="0"/>
              </a:rPr>
              <a:t>σ</a:t>
            </a:r>
            <a:r>
              <a:rPr kumimoji="0" lang="en-US" sz="2800" b="0" i="0" u="none" strike="noStrike" kern="0" cap="none" spc="0" normalizeH="0" baseline="-25000" noProof="0" dirty="0" smtClean="0">
                <a:ln>
                  <a:noFill/>
                </a:ln>
                <a:solidFill>
                  <a:schemeClr val="tx2"/>
                </a:solidFill>
                <a:effectLst/>
                <a:uLnTx/>
                <a:uFillTx/>
                <a:latin typeface="Times New Roman" pitchFamily="18" charset="0"/>
                <a:ea typeface="+mj-ea"/>
                <a:cs typeface="Times New Roman" pitchFamily="18" charset="0"/>
              </a:rPr>
              <a:t>d</a:t>
            </a:r>
            <a:r>
              <a:rPr kumimoji="0" lang="en-US" sz="2800" b="0" i="0" u="none" strike="noStrike" kern="0" cap="none" spc="0" normalizeH="0" noProof="0" dirty="0" smtClean="0">
                <a:ln>
                  <a:noFill/>
                </a:ln>
                <a:solidFill>
                  <a:schemeClr val="tx2"/>
                </a:solidFill>
                <a:effectLst/>
                <a:uLnTx/>
                <a:uFillTx/>
                <a:latin typeface="Cambria Math"/>
                <a:ea typeface="Cambria Math"/>
                <a:cs typeface="Times New Roman" pitchFamily="18" charset="0"/>
              </a:rPr>
              <a:t>≈½</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mm</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lstStyle/>
          <a:p>
            <a:r>
              <a:rPr lang="en-US" dirty="0" smtClean="0">
                <a:latin typeface="Times New Roman" pitchFamily="18" charset="0"/>
                <a:cs typeface="Times New Roman" pitchFamily="18" charset="0"/>
              </a:rPr>
              <a:t>posterior estimates are overestimates when the model is poor</a:t>
            </a:r>
            <a:endParaRPr lang="en-US" dirty="0">
              <a:latin typeface="Times New Roman" pitchFamily="18" charset="0"/>
              <a:cs typeface="Times New Roman" pitchFamily="18" charset="0"/>
            </a:endParaRPr>
          </a:p>
        </p:txBody>
      </p:sp>
      <p:pic>
        <p:nvPicPr>
          <p:cNvPr id="32770" name="Picture 2"/>
          <p:cNvPicPr>
            <a:picLocks noGrp="1" noChangeAspect="1" noChangeArrowheads="1"/>
          </p:cNvPicPr>
          <p:nvPr>
            <p:ph idx="1"/>
          </p:nvPr>
        </p:nvPicPr>
        <p:blipFill>
          <a:blip r:embed="rId2" cstate="print"/>
          <a:srcRect l="62750" t="47907" r="13711" b="38012"/>
          <a:stretch>
            <a:fillRect/>
          </a:stretch>
        </p:blipFill>
        <p:spPr bwMode="auto">
          <a:xfrm>
            <a:off x="1752600" y="2819400"/>
            <a:ext cx="5029200" cy="1752600"/>
          </a:xfrm>
          <a:prstGeom prst="rect">
            <a:avLst/>
          </a:prstGeom>
          <a:noFill/>
          <a:ln w="9525">
            <a:noFill/>
            <a:miter lim="800000"/>
            <a:headEnd/>
            <a:tailEnd/>
          </a:ln>
        </p:spPr>
      </p:pic>
      <p:sp>
        <p:nvSpPr>
          <p:cNvPr id="7" name="Title 1"/>
          <p:cNvSpPr txBox="1">
            <a:spLocks/>
          </p:cNvSpPr>
          <p:nvPr/>
        </p:nvSpPr>
        <p:spPr bwMode="auto">
          <a:xfrm>
            <a:off x="5181600" y="4876800"/>
            <a:ext cx="39624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reduce </a:t>
            </a:r>
            <a:r>
              <a:rPr lang="en-US" sz="2400" i="1" kern="0" dirty="0" smtClean="0">
                <a:solidFill>
                  <a:srgbClr val="FF0000"/>
                </a:solidFill>
                <a:latin typeface="Cambria Math" pitchFamily="18" charset="0"/>
                <a:ea typeface="Cambria Math" pitchFamily="18" charset="0"/>
                <a:cs typeface="Times New Roman" pitchFamily="18" charset="0"/>
              </a:rPr>
              <a:t>N</a:t>
            </a:r>
            <a:r>
              <a:rPr lang="en-US" sz="2400" kern="0" dirty="0" smtClean="0">
                <a:solidFill>
                  <a:srgbClr val="FF0000"/>
                </a:solidFill>
                <a:latin typeface="Times New Roman" pitchFamily="18" charset="0"/>
                <a:ea typeface="+mj-ea"/>
                <a:cs typeface="Times New Roman" pitchFamily="18" charset="0"/>
              </a:rPr>
              <a:t> by </a:t>
            </a:r>
            <a:r>
              <a:rPr lang="en-US" sz="2400" i="1" kern="0" dirty="0" smtClean="0">
                <a:solidFill>
                  <a:srgbClr val="FF0000"/>
                </a:solidFill>
                <a:latin typeface="Cambria Math" pitchFamily="18" charset="0"/>
                <a:ea typeface="Cambria Math" pitchFamily="18" charset="0"/>
                <a:cs typeface="Times New Roman" pitchFamily="18" charset="0"/>
              </a:rPr>
              <a:t>M</a:t>
            </a:r>
            <a:r>
              <a:rPr lang="en-US" sz="2400" kern="0" dirty="0" smtClean="0">
                <a:solidFill>
                  <a:srgbClr val="FF0000"/>
                </a:solidFill>
                <a:latin typeface="Times New Roman" pitchFamily="18" charset="0"/>
                <a:ea typeface="+mj-ea"/>
                <a:cs typeface="Times New Roman" pitchFamily="18" charset="0"/>
              </a:rPr>
              <a:t> since an </a:t>
            </a:r>
            <a:r>
              <a:rPr lang="en-US" sz="2400" i="1" kern="0" dirty="0" smtClean="0">
                <a:solidFill>
                  <a:srgbClr val="FF0000"/>
                </a:solidFill>
                <a:latin typeface="Cambria Math" pitchFamily="18" charset="0"/>
                <a:ea typeface="Cambria Math" pitchFamily="18" charset="0"/>
                <a:cs typeface="Times New Roman" pitchFamily="18" charset="0"/>
              </a:rPr>
              <a:t>M</a:t>
            </a:r>
            <a:r>
              <a:rPr lang="en-US" sz="2400" kern="0" dirty="0" smtClean="0">
                <a:solidFill>
                  <a:srgbClr val="FF0000"/>
                </a:solidFill>
                <a:latin typeface="Times New Roman" pitchFamily="18" charset="0"/>
                <a:ea typeface="+mj-ea"/>
                <a:cs typeface="Times New Roman" pitchFamily="18" charset="0"/>
              </a:rPr>
              <a:t>-parameter model can exactly fit </a:t>
            </a:r>
            <a:r>
              <a:rPr lang="en-US" sz="2400" i="1" kern="0" dirty="0" smtClean="0">
                <a:solidFill>
                  <a:srgbClr val="FF0000"/>
                </a:solidFill>
                <a:latin typeface="Cambria Math" pitchFamily="18" charset="0"/>
                <a:ea typeface="Cambria Math" pitchFamily="18" charset="0"/>
                <a:cs typeface="Times New Roman" pitchFamily="18" charset="0"/>
              </a:rPr>
              <a:t>N</a:t>
            </a:r>
            <a:r>
              <a:rPr lang="en-US" sz="2400" kern="0" dirty="0" smtClean="0">
                <a:solidFill>
                  <a:srgbClr val="FF0000"/>
                </a:solidFill>
                <a:latin typeface="Times New Roman" pitchFamily="18" charset="0"/>
                <a:ea typeface="+mj-ea"/>
                <a:cs typeface="Times New Roman" pitchFamily="18" charset="0"/>
              </a:rPr>
              <a:t> data</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a:off x="6172200" y="4343400"/>
            <a:ext cx="489679" cy="645826"/>
          </a:xfrm>
          <a:custGeom>
            <a:avLst/>
            <a:gdLst>
              <a:gd name="connsiteX0" fmla="*/ 0 w 861935"/>
              <a:gd name="connsiteY0" fmla="*/ 0 h 644577"/>
              <a:gd name="connsiteX1" fmla="*/ 809469 w 861935"/>
              <a:gd name="connsiteY1" fmla="*/ 119921 h 644577"/>
              <a:gd name="connsiteX2" fmla="*/ 314794 w 861935"/>
              <a:gd name="connsiteY2" fmla="*/ 389744 h 644577"/>
              <a:gd name="connsiteX3" fmla="*/ 464695 w 861935"/>
              <a:gd name="connsiteY3" fmla="*/ 644577 h 644577"/>
            </a:gdLst>
            <a:ahLst/>
            <a:cxnLst>
              <a:cxn ang="0">
                <a:pos x="connsiteX0" y="connsiteY0"/>
              </a:cxn>
              <a:cxn ang="0">
                <a:pos x="connsiteX1" y="connsiteY1"/>
              </a:cxn>
              <a:cxn ang="0">
                <a:pos x="connsiteX2" y="connsiteY2"/>
              </a:cxn>
              <a:cxn ang="0">
                <a:pos x="connsiteX3" y="connsiteY3"/>
              </a:cxn>
            </a:cxnLst>
            <a:rect l="l" t="t" r="r" b="b"/>
            <a:pathLst>
              <a:path w="861935" h="644577">
                <a:moveTo>
                  <a:pt x="0" y="0"/>
                </a:moveTo>
                <a:cubicBezTo>
                  <a:pt x="378501" y="27482"/>
                  <a:pt x="757003" y="54964"/>
                  <a:pt x="809469" y="119921"/>
                </a:cubicBezTo>
                <a:cubicBezTo>
                  <a:pt x="861935" y="184878"/>
                  <a:pt x="372256" y="302302"/>
                  <a:pt x="314794" y="389744"/>
                </a:cubicBezTo>
                <a:cubicBezTo>
                  <a:pt x="257332" y="477186"/>
                  <a:pt x="361013" y="560881"/>
                  <a:pt x="464695" y="64457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60"/>
            <a:ext cx="8229600" cy="1600200"/>
          </a:xfrm>
        </p:spPr>
        <p:txBody>
          <a:bodyPr/>
          <a:lstStyle/>
          <a:p>
            <a:r>
              <a:rPr lang="en-US" sz="3600" dirty="0" smtClean="0">
                <a:latin typeface="Times New Roman" pitchFamily="18" charset="0"/>
                <a:cs typeface="Times New Roman" pitchFamily="18" charset="0"/>
              </a:rPr>
              <a:t>confidence intervals for the estimated model parameters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(assuming uncorrelated data of equal variance)</a:t>
            </a:r>
            <a:endParaRPr lang="en-US" sz="2400" i="1" baseline="30000" dirty="0">
              <a:latin typeface="Cambria Math" pitchFamily="18" charset="0"/>
              <a:ea typeface="Cambria Math" pitchFamily="18" charset="0"/>
              <a:cs typeface="Times New Roman" pitchFamily="18" charset="0"/>
            </a:endParaRPr>
          </a:p>
        </p:txBody>
      </p:sp>
      <p:pic>
        <p:nvPicPr>
          <p:cNvPr id="24578" name="Picture 2"/>
          <p:cNvPicPr>
            <a:picLocks noChangeAspect="1" noChangeArrowheads="1"/>
          </p:cNvPicPr>
          <p:nvPr/>
        </p:nvPicPr>
        <p:blipFill>
          <a:blip r:embed="rId2" cstate="print"/>
          <a:srcRect l="24664" t="50000" r="70082" b="40217"/>
          <a:stretch>
            <a:fillRect/>
          </a:stretch>
        </p:blipFill>
        <p:spPr bwMode="auto">
          <a:xfrm>
            <a:off x="3064240" y="1993692"/>
            <a:ext cx="914400" cy="9906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59690" t="50000" r="27272" b="40217"/>
          <a:stretch>
            <a:fillRect/>
          </a:stretch>
        </p:blipFill>
        <p:spPr bwMode="auto">
          <a:xfrm>
            <a:off x="3867463" y="1981200"/>
            <a:ext cx="2269067" cy="990600"/>
          </a:xfrm>
          <a:prstGeom prst="rect">
            <a:avLst/>
          </a:prstGeom>
          <a:noFill/>
          <a:ln w="9525">
            <a:noFill/>
            <a:miter lim="800000"/>
            <a:headEnd/>
            <a:tailEnd/>
          </a:ln>
        </p:spPr>
      </p:pic>
      <p:sp>
        <p:nvSpPr>
          <p:cNvPr id="7" name="Title 1"/>
          <p:cNvSpPr txBox="1">
            <a:spLocks/>
          </p:cNvSpPr>
          <p:nvPr/>
        </p:nvSpPr>
        <p:spPr bwMode="auto">
          <a:xfrm>
            <a:off x="381000" y="3124200"/>
            <a:ext cx="8229600" cy="3352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3600" kern="0" dirty="0" smtClean="0">
                <a:solidFill>
                  <a:schemeClr val="tx2"/>
                </a:solidFill>
                <a:latin typeface="Cambria Math" pitchFamily="18" charset="0"/>
                <a:ea typeface="Cambria Math" pitchFamily="18" charset="0"/>
                <a:cs typeface="Courier New" pitchFamily="49" charset="0"/>
              </a:rPr>
              <a:t>so</a:t>
            </a:r>
          </a:p>
          <a:p>
            <a:pPr lvl="0" algn="ctr"/>
            <a:endParaRPr lang="en-US" sz="3600" kern="0" dirty="0" smtClean="0">
              <a:solidFill>
                <a:schemeClr val="tx2"/>
              </a:solidFill>
              <a:latin typeface="Cambria Math" pitchFamily="18" charset="0"/>
              <a:ea typeface="Cambria Math" pitchFamily="18" charset="0"/>
              <a:cs typeface="Courier New" pitchFamily="49" charset="0"/>
            </a:endParaRPr>
          </a:p>
          <a:p>
            <a:pPr lvl="0" algn="ctr"/>
            <a:r>
              <a:rPr lang="el-GR" sz="3600" i="1" kern="0" dirty="0" smtClean="0">
                <a:solidFill>
                  <a:schemeClr val="tx2"/>
                </a:solidFill>
                <a:latin typeface="Cambria Math" pitchFamily="18" charset="0"/>
                <a:ea typeface="Cambria Math" pitchFamily="18" charset="0"/>
                <a:cs typeface="Courier New" pitchFamily="49" charset="0"/>
              </a:rPr>
              <a:t>σ</a:t>
            </a:r>
            <a:r>
              <a:rPr lang="en-US" sz="3600" i="1" kern="0" baseline="-25000" dirty="0" smtClean="0">
                <a:solidFill>
                  <a:schemeClr val="tx2"/>
                </a:solidFill>
                <a:latin typeface="Cambria Math" pitchFamily="18" charset="0"/>
                <a:ea typeface="Cambria Math" pitchFamily="18" charset="0"/>
                <a:cs typeface="Courier New" pitchFamily="49" charset="0"/>
              </a:rPr>
              <a:t>m</a:t>
            </a:r>
            <a:r>
              <a:rPr lang="en-US" sz="2400" i="1" kern="0" baseline="-40000" dirty="0" smtClean="0">
                <a:solidFill>
                  <a:schemeClr val="tx2"/>
                </a:solidFill>
                <a:latin typeface="Cambria Math" pitchFamily="18" charset="0"/>
                <a:ea typeface="Cambria Math" pitchFamily="18" charset="0"/>
                <a:cs typeface="Courier New" pitchFamily="49" charset="0"/>
              </a:rPr>
              <a:t>i</a:t>
            </a:r>
            <a:r>
              <a:rPr lang="en-US" sz="3600" i="1" kern="0" dirty="0" smtClean="0">
                <a:solidFill>
                  <a:schemeClr val="tx2"/>
                </a:solidFill>
                <a:latin typeface="Cambria Math" pitchFamily="18" charset="0"/>
                <a:ea typeface="Cambria Math" pitchFamily="18" charset="0"/>
                <a:cs typeface="Courier New" pitchFamily="49" charset="0"/>
              </a:rPr>
              <a:t> </a:t>
            </a:r>
            <a:r>
              <a:rPr lang="en-US" sz="3600" kern="0" dirty="0" smtClean="0">
                <a:solidFill>
                  <a:schemeClr val="tx2"/>
                </a:solidFill>
                <a:latin typeface="Cambria Math" pitchFamily="18" charset="0"/>
                <a:ea typeface="Cambria Math" pitchFamily="18" charset="0"/>
                <a:cs typeface="Courier New" pitchFamily="49" charset="0"/>
              </a:rPr>
              <a:t>= √[</a:t>
            </a:r>
            <a:r>
              <a:rPr lang="en-US" sz="3600" b="1" kern="0" dirty="0" smtClean="0">
                <a:solidFill>
                  <a:schemeClr val="tx2"/>
                </a:solidFill>
                <a:latin typeface="Cambria Math" pitchFamily="18" charset="0"/>
                <a:ea typeface="Cambria Math" pitchFamily="18" charset="0"/>
                <a:cs typeface="Courier New" pitchFamily="49" charset="0"/>
              </a:rPr>
              <a:t>C</a:t>
            </a:r>
            <a:r>
              <a:rPr lang="en-US" sz="3600" i="1" kern="0" baseline="-25000" dirty="0" smtClean="0">
                <a:solidFill>
                  <a:schemeClr val="tx2"/>
                </a:solidFill>
                <a:latin typeface="Cambria Math" pitchFamily="18" charset="0"/>
                <a:ea typeface="Cambria Math" pitchFamily="18" charset="0"/>
                <a:cs typeface="Courier New" pitchFamily="49" charset="0"/>
              </a:rPr>
              <a:t>m</a:t>
            </a:r>
            <a:r>
              <a:rPr lang="en-US" sz="3600" kern="0" dirty="0" smtClean="0">
                <a:solidFill>
                  <a:schemeClr val="tx2"/>
                </a:solidFill>
                <a:latin typeface="Cambria Math" pitchFamily="18" charset="0"/>
                <a:ea typeface="Cambria Math" pitchFamily="18" charset="0"/>
                <a:cs typeface="Courier New" pitchFamily="49" charset="0"/>
              </a:rPr>
              <a:t>]</a:t>
            </a:r>
            <a:r>
              <a:rPr lang="en-US" sz="3600" i="1" kern="0" baseline="-25000" dirty="0" smtClean="0">
                <a:solidFill>
                  <a:schemeClr val="tx2"/>
                </a:solidFill>
                <a:latin typeface="Cambria Math" pitchFamily="18" charset="0"/>
                <a:ea typeface="Cambria Math" pitchFamily="18" charset="0"/>
                <a:cs typeface="Courier New" pitchFamily="49" charset="0"/>
              </a:rPr>
              <a:t>ii</a:t>
            </a:r>
            <a:r>
              <a:rPr lang="en-US" sz="3600" kern="0" dirty="0" smtClean="0">
                <a:solidFill>
                  <a:schemeClr val="tx2"/>
                </a:solidFill>
                <a:latin typeface="Cambria Math" pitchFamily="18" charset="0"/>
                <a:ea typeface="Cambria Math" pitchFamily="18" charset="0"/>
                <a:cs typeface="Courier New" pitchFamily="49" charset="0"/>
              </a:rPr>
              <a:t> </a:t>
            </a:r>
          </a:p>
          <a:p>
            <a:pPr lvl="0" algn="ctr"/>
            <a:endParaRPr lang="en-US" sz="2400" kern="0" dirty="0" smtClean="0">
              <a:solidFill>
                <a:schemeClr val="tx2"/>
              </a:solidFill>
              <a:latin typeface="Cambria Math" pitchFamily="18" charset="0"/>
              <a:ea typeface="Cambria Math" pitchFamily="18" charset="0"/>
              <a:cs typeface="Courier New" pitchFamily="49" charset="0"/>
            </a:endParaRPr>
          </a:p>
          <a:p>
            <a:pPr lvl="0" algn="ctr"/>
            <a:r>
              <a:rPr lang="en-US" sz="3600" kern="0" dirty="0" smtClean="0">
                <a:solidFill>
                  <a:schemeClr val="tx2"/>
                </a:solidFill>
                <a:latin typeface="Times New Roman" pitchFamily="18" charset="0"/>
                <a:ea typeface="Cambria Math" pitchFamily="18" charset="0"/>
                <a:cs typeface="Times New Roman" pitchFamily="18" charset="0"/>
              </a:rPr>
              <a:t>and</a:t>
            </a:r>
          </a:p>
          <a:p>
            <a:pPr lvl="0" algn="ctr"/>
            <a:endParaRPr lang="en-US" sz="2400" kern="0" dirty="0" smtClean="0">
              <a:solidFill>
                <a:schemeClr val="tx2"/>
              </a:solidFill>
              <a:latin typeface="Times New Roman" pitchFamily="18" charset="0"/>
              <a:ea typeface="Cambria Math" pitchFamily="18" charset="0"/>
              <a:cs typeface="Times New Roman" pitchFamily="18" charset="0"/>
            </a:endParaRPr>
          </a:p>
          <a:p>
            <a:pPr lvl="0" algn="ctr"/>
            <a:r>
              <a:rPr lang="en-US" sz="3600" kern="0" dirty="0" smtClean="0">
                <a:solidFill>
                  <a:schemeClr val="tx2"/>
                </a:solidFill>
                <a:latin typeface="Times New Roman" pitchFamily="18" charset="0"/>
                <a:ea typeface="Cambria Math" pitchFamily="18" charset="0"/>
                <a:cs typeface="Times New Roman" pitchFamily="18" charset="0"/>
              </a:rPr>
              <a:t>m=m</a:t>
            </a:r>
            <a:r>
              <a:rPr lang="en-US" sz="3600" i="1" kern="0" baseline="30000" dirty="0" smtClean="0">
                <a:solidFill>
                  <a:schemeClr val="tx2"/>
                </a:solidFill>
                <a:latin typeface="Times New Roman" pitchFamily="18" charset="0"/>
                <a:ea typeface="Cambria Math" pitchFamily="18" charset="0"/>
                <a:cs typeface="Times New Roman" pitchFamily="18" charset="0"/>
              </a:rPr>
              <a:t>est</a:t>
            </a:r>
            <a:r>
              <a:rPr lang="en-US" sz="3600" i="1" kern="0" dirty="0" smtClean="0">
                <a:solidFill>
                  <a:schemeClr val="tx2"/>
                </a:solidFill>
                <a:latin typeface="Cambria Math"/>
                <a:ea typeface="Cambria Math"/>
                <a:cs typeface="Times New Roman" pitchFamily="18" charset="0"/>
              </a:rPr>
              <a:t>±2</a:t>
            </a:r>
            <a:r>
              <a:rPr lang="el-GR" sz="3600" i="1" kern="0" dirty="0" smtClean="0">
                <a:solidFill>
                  <a:schemeClr val="tx2"/>
                </a:solidFill>
                <a:latin typeface="Cambria Math" pitchFamily="18" charset="0"/>
                <a:ea typeface="Cambria Math" pitchFamily="18" charset="0"/>
                <a:cs typeface="Courier New" pitchFamily="49" charset="0"/>
              </a:rPr>
              <a:t>σ</a:t>
            </a:r>
            <a:r>
              <a:rPr lang="en-US" sz="3600" i="1" kern="0" baseline="-25000" dirty="0" smtClean="0">
                <a:solidFill>
                  <a:schemeClr val="tx2"/>
                </a:solidFill>
                <a:latin typeface="Cambria Math" pitchFamily="18" charset="0"/>
                <a:ea typeface="Cambria Math" pitchFamily="18" charset="0"/>
                <a:cs typeface="Courier New" pitchFamily="49" charset="0"/>
              </a:rPr>
              <a:t>m</a:t>
            </a:r>
            <a:r>
              <a:rPr lang="en-US" sz="2400" i="1" kern="0" baseline="-40000" dirty="0" smtClean="0">
                <a:solidFill>
                  <a:schemeClr val="tx2"/>
                </a:solidFill>
                <a:latin typeface="Cambria Math" pitchFamily="18" charset="0"/>
                <a:ea typeface="Cambria Math" pitchFamily="18" charset="0"/>
                <a:cs typeface="Courier New" pitchFamily="49" charset="0"/>
              </a:rPr>
              <a:t>i     </a:t>
            </a:r>
            <a:r>
              <a:rPr lang="en-US" sz="3200" kern="0" dirty="0" smtClean="0">
                <a:solidFill>
                  <a:schemeClr val="tx2"/>
                </a:solidFill>
                <a:latin typeface="Times New Roman" pitchFamily="18" charset="0"/>
                <a:ea typeface="Cambria Math" pitchFamily="18" charset="0"/>
                <a:cs typeface="Times New Roman" pitchFamily="18" charset="0"/>
              </a:rPr>
              <a:t>(95% confidence) </a:t>
            </a:r>
            <a:endParaRPr kumimoji="0" lang="en-US" sz="3200" b="0" i="1"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 for least squares solution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752600" y="2590800"/>
            <a:ext cx="5715000" cy="2057400"/>
          </a:xfrm>
        </p:spPr>
        <p:txBody>
          <a:bodyPr/>
          <a:lstStyle/>
          <a:p>
            <a:pPr>
              <a:buNone/>
            </a:pPr>
            <a:r>
              <a:rPr lang="en-US" dirty="0" err="1" smtClean="0">
                <a:latin typeface="Courier New" pitchFamily="49" charset="0"/>
                <a:cs typeface="Courier New" pitchFamily="49" charset="0"/>
              </a:rPr>
              <a:t>mest</a:t>
            </a:r>
            <a:r>
              <a:rPr lang="en-US" dirty="0" smtClean="0">
                <a:latin typeface="Courier New" pitchFamily="49" charset="0"/>
                <a:cs typeface="Courier New" pitchFamily="49" charset="0"/>
              </a:rPr>
              <a:t> = (G’*G)\(G’*d);</a:t>
            </a:r>
          </a:p>
          <a:p>
            <a:pPr>
              <a:buNone/>
            </a:pPr>
            <a:r>
              <a:rPr lang="en-US" dirty="0" smtClean="0">
                <a:latin typeface="Courier New" pitchFamily="49" charset="0"/>
                <a:cs typeface="Courier New" pitchFamily="49" charset="0"/>
              </a:rPr>
              <a:t>Cm = sd2 * inv(G’*G);</a:t>
            </a:r>
          </a:p>
          <a:p>
            <a:pPr>
              <a:buNone/>
            </a:pPr>
            <a:r>
              <a:rPr lang="en-US" dirty="0" err="1" smtClean="0">
                <a:latin typeface="Courier New" pitchFamily="49" charset="0"/>
                <a:cs typeface="Courier New" pitchFamily="49" charset="0"/>
              </a:rPr>
              <a:t>sm</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sqrt</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diag</a:t>
            </a:r>
            <a:r>
              <a:rPr lang="en-US" dirty="0" smtClean="0">
                <a:latin typeface="Courier New" pitchFamily="49" charset="0"/>
                <a:cs typeface="Courier New" pitchFamily="49" charset="0"/>
              </a:rPr>
              <a:t>(Cm));</a:t>
            </a:r>
            <a:endParaRPr lang="en-US" dirty="0">
              <a:latin typeface="Courier New" pitchFamily="49" charset="0"/>
              <a:cs typeface="Courier New" pitchFamily="49"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smtClean="0">
                <a:latin typeface="Times New Roman" pitchFamily="18" charset="0"/>
                <a:cs typeface="Times New Roman" pitchFamily="18" charset="0"/>
              </a:rPr>
              <a:t>part 2</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3352800"/>
            <a:ext cx="8229600" cy="1295400"/>
          </a:xfrm>
        </p:spPr>
        <p:txBody>
          <a:bodyPr/>
          <a:lstStyle/>
          <a:p>
            <a:pPr algn="ctr">
              <a:buNone/>
            </a:pPr>
            <a:r>
              <a:rPr lang="en-US" dirty="0" smtClean="0">
                <a:latin typeface="Times New Roman" pitchFamily="18" charset="0"/>
                <a:cs typeface="Times New Roman" pitchFamily="18" charset="0"/>
              </a:rPr>
              <a:t>exemplary least squares problems</a:t>
            </a: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Example 1: the mean of data</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l="36564" t="26738" r="39480" b="18717"/>
          <a:stretch>
            <a:fillRect/>
          </a:stretch>
        </p:blipFill>
        <p:spPr bwMode="auto">
          <a:xfrm>
            <a:off x="2438400" y="1219200"/>
            <a:ext cx="4031129" cy="5410200"/>
          </a:xfrm>
          <a:prstGeom prst="rect">
            <a:avLst/>
          </a:prstGeom>
          <a:noFill/>
          <a:ln w="9525">
            <a:noFill/>
            <a:miter lim="800000"/>
            <a:headEnd/>
            <a:tailEnd/>
          </a:ln>
        </p:spPr>
      </p:pic>
      <p:sp>
        <p:nvSpPr>
          <p:cNvPr id="5" name="Freeform 4"/>
          <p:cNvSpPr/>
          <p:nvPr/>
        </p:nvSpPr>
        <p:spPr>
          <a:xfrm>
            <a:off x="5537616" y="3352800"/>
            <a:ext cx="1843791" cy="359764"/>
          </a:xfrm>
          <a:custGeom>
            <a:avLst/>
            <a:gdLst>
              <a:gd name="connsiteX0" fmla="*/ 0 w 1843791"/>
              <a:gd name="connsiteY0" fmla="*/ 359764 h 359764"/>
              <a:gd name="connsiteX1" fmla="*/ 704538 w 1843791"/>
              <a:gd name="connsiteY1" fmla="*/ 44970 h 359764"/>
              <a:gd name="connsiteX2" fmla="*/ 719528 w 1843791"/>
              <a:gd name="connsiteY2" fmla="*/ 299803 h 359764"/>
              <a:gd name="connsiteX3" fmla="*/ 1843791 w 1843791"/>
              <a:gd name="connsiteY3" fmla="*/ 0 h 359764"/>
            </a:gdLst>
            <a:ahLst/>
            <a:cxnLst>
              <a:cxn ang="0">
                <a:pos x="connsiteX0" y="connsiteY0"/>
              </a:cxn>
              <a:cxn ang="0">
                <a:pos x="connsiteX1" y="connsiteY1"/>
              </a:cxn>
              <a:cxn ang="0">
                <a:pos x="connsiteX2" y="connsiteY2"/>
              </a:cxn>
              <a:cxn ang="0">
                <a:pos x="connsiteX3" y="connsiteY3"/>
              </a:cxn>
            </a:cxnLst>
            <a:rect l="l" t="t" r="r" b="b"/>
            <a:pathLst>
              <a:path w="1843791" h="359764">
                <a:moveTo>
                  <a:pt x="0" y="359764"/>
                </a:moveTo>
                <a:cubicBezTo>
                  <a:pt x="292308" y="207363"/>
                  <a:pt x="584617" y="54963"/>
                  <a:pt x="704538" y="44970"/>
                </a:cubicBezTo>
                <a:cubicBezTo>
                  <a:pt x="824459" y="34977"/>
                  <a:pt x="529652" y="307298"/>
                  <a:pt x="719528" y="299803"/>
                </a:cubicBezTo>
                <a:cubicBezTo>
                  <a:pt x="909404" y="292308"/>
                  <a:pt x="1376597" y="146154"/>
                  <a:pt x="1843791"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6858000" y="2590800"/>
            <a:ext cx="1371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noProof="0" dirty="0" smtClean="0">
                <a:solidFill>
                  <a:srgbClr val="FF0000"/>
                </a:solidFill>
                <a:latin typeface="Times New Roman" pitchFamily="18" charset="0"/>
                <a:ea typeface="+mj-ea"/>
                <a:cs typeface="Times New Roman" pitchFamily="18" charset="0"/>
              </a:rPr>
              <a:t>the constant</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Title 1"/>
          <p:cNvSpPr txBox="1">
            <a:spLocks/>
          </p:cNvSpPr>
          <p:nvPr/>
        </p:nvSpPr>
        <p:spPr bwMode="auto">
          <a:xfrm>
            <a:off x="6858000" y="3581400"/>
            <a:ext cx="1371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noProof="0" dirty="0" smtClean="0">
                <a:solidFill>
                  <a:srgbClr val="FF0000"/>
                </a:solidFill>
                <a:latin typeface="Times New Roman" pitchFamily="18" charset="0"/>
                <a:ea typeface="+mj-ea"/>
                <a:cs typeface="Times New Roman" pitchFamily="18" charset="0"/>
              </a:rPr>
              <a:t>will turn out to be the mean</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l="13940" t="40407" r="15943" b="34339"/>
          <a:stretch>
            <a:fillRect/>
          </a:stretch>
        </p:blipFill>
        <p:spPr bwMode="auto">
          <a:xfrm>
            <a:off x="0" y="1240969"/>
            <a:ext cx="9144000" cy="1959429"/>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l="24783" t="23510" r="26044" b="63775"/>
          <a:stretch>
            <a:fillRect/>
          </a:stretch>
        </p:blipFill>
        <p:spPr bwMode="auto">
          <a:xfrm>
            <a:off x="304800" y="3505200"/>
            <a:ext cx="8420100" cy="12954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37196" t="48825" r="40151" b="41073"/>
          <a:stretch>
            <a:fillRect/>
          </a:stretch>
        </p:blipFill>
        <p:spPr bwMode="auto">
          <a:xfrm>
            <a:off x="609600" y="457200"/>
            <a:ext cx="3213102" cy="838200"/>
          </a:xfrm>
          <a:prstGeom prst="rect">
            <a:avLst/>
          </a:prstGeom>
          <a:noFill/>
          <a:ln w="9525">
            <a:noFill/>
            <a:miter lim="800000"/>
            <a:headEnd/>
            <a:tailEnd/>
          </a:ln>
          <a:effectLst/>
        </p:spPr>
      </p:pic>
      <p:sp>
        <p:nvSpPr>
          <p:cNvPr id="7" name="Right Brace 6"/>
          <p:cNvSpPr/>
          <p:nvPr/>
        </p:nvSpPr>
        <p:spPr>
          <a:xfrm rot="5400000">
            <a:off x="5165360" y="4343400"/>
            <a:ext cx="609600" cy="1066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a:spLocks noGrp="1"/>
          </p:cNvSpPr>
          <p:nvPr>
            <p:ph type="title"/>
          </p:nvPr>
        </p:nvSpPr>
        <p:spPr>
          <a:xfrm>
            <a:off x="4559510" y="5272790"/>
            <a:ext cx="1828800" cy="1143000"/>
          </a:xfrm>
        </p:spPr>
        <p:txBody>
          <a:bodyPr/>
          <a:lstStyle/>
          <a:p>
            <a:r>
              <a:rPr lang="en-US" sz="2400" dirty="0" smtClean="0">
                <a:solidFill>
                  <a:srgbClr val="FF0000"/>
                </a:solidFill>
                <a:latin typeface="Times New Roman" pitchFamily="18" charset="0"/>
                <a:cs typeface="Times New Roman" pitchFamily="18" charset="0"/>
              </a:rPr>
              <a:t>usual formula for the mean</a:t>
            </a:r>
            <a:endParaRPr lang="en-US" sz="2400" dirty="0">
              <a:solidFill>
                <a:srgbClr val="FF00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5" cstate="print"/>
          <a:srcRect l="24664" t="50000" r="70082" b="40217"/>
          <a:stretch>
            <a:fillRect/>
          </a:stretch>
        </p:blipFill>
        <p:spPr bwMode="auto">
          <a:xfrm>
            <a:off x="4437087" y="316042"/>
            <a:ext cx="914400" cy="99060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l="59690" t="50000" r="27272" b="40217"/>
          <a:stretch>
            <a:fillRect/>
          </a:stretch>
        </p:blipFill>
        <p:spPr bwMode="auto">
          <a:xfrm>
            <a:off x="5240310" y="303550"/>
            <a:ext cx="2269067" cy="990600"/>
          </a:xfrm>
          <a:prstGeom prst="rect">
            <a:avLst/>
          </a:prstGeom>
          <a:noFill/>
          <a:ln w="9525">
            <a:noFill/>
            <a:miter lim="800000"/>
            <a:headEnd/>
            <a:tailEnd/>
          </a:ln>
        </p:spPr>
      </p:pic>
      <p:sp>
        <p:nvSpPr>
          <p:cNvPr id="11" name="Title 1"/>
          <p:cNvSpPr txBox="1">
            <a:spLocks/>
          </p:cNvSpPr>
          <p:nvPr/>
        </p:nvSpPr>
        <p:spPr bwMode="auto">
          <a:xfrm>
            <a:off x="6725590" y="4572000"/>
            <a:ext cx="21336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variance decreases with number of data</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2" name="Freeform 11"/>
          <p:cNvSpPr/>
          <p:nvPr/>
        </p:nvSpPr>
        <p:spPr>
          <a:xfrm>
            <a:off x="7480092" y="4272197"/>
            <a:ext cx="334780" cy="584616"/>
          </a:xfrm>
          <a:custGeom>
            <a:avLst/>
            <a:gdLst>
              <a:gd name="connsiteX0" fmla="*/ 0 w 334780"/>
              <a:gd name="connsiteY0" fmla="*/ 0 h 584616"/>
              <a:gd name="connsiteX1" fmla="*/ 284813 w 334780"/>
              <a:gd name="connsiteY1" fmla="*/ 164892 h 584616"/>
              <a:gd name="connsiteX2" fmla="*/ 299803 w 334780"/>
              <a:gd name="connsiteY2" fmla="*/ 584616 h 584616"/>
            </a:gdLst>
            <a:ahLst/>
            <a:cxnLst>
              <a:cxn ang="0">
                <a:pos x="connsiteX0" y="connsiteY0"/>
              </a:cxn>
              <a:cxn ang="0">
                <a:pos x="connsiteX1" y="connsiteY1"/>
              </a:cxn>
              <a:cxn ang="0">
                <a:pos x="connsiteX2" y="connsiteY2"/>
              </a:cxn>
            </a:cxnLst>
            <a:rect l="l" t="t" r="r" b="b"/>
            <a:pathLst>
              <a:path w="334780" h="584616">
                <a:moveTo>
                  <a:pt x="0" y="0"/>
                </a:moveTo>
                <a:cubicBezTo>
                  <a:pt x="117423" y="33728"/>
                  <a:pt x="234846" y="67456"/>
                  <a:pt x="284813" y="164892"/>
                </a:cubicBezTo>
                <a:cubicBezTo>
                  <a:pt x="334780" y="262328"/>
                  <a:pt x="317291" y="423472"/>
                  <a:pt x="299803" y="584616"/>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l="64500" t="23510" r="26044" b="63775"/>
          <a:stretch>
            <a:fillRect/>
          </a:stretch>
        </p:blipFill>
        <p:spPr bwMode="auto">
          <a:xfrm>
            <a:off x="5380857" y="1447862"/>
            <a:ext cx="1905000" cy="1523938"/>
          </a:xfrm>
          <a:prstGeom prst="rect">
            <a:avLst/>
          </a:prstGeom>
          <a:noFill/>
          <a:ln w="9525">
            <a:noFill/>
            <a:miter lim="800000"/>
            <a:headEnd/>
            <a:tailEnd/>
          </a:ln>
        </p:spPr>
      </p:pic>
      <p:grpSp>
        <p:nvGrpSpPr>
          <p:cNvPr id="15" name="Group 14"/>
          <p:cNvGrpSpPr/>
          <p:nvPr/>
        </p:nvGrpSpPr>
        <p:grpSpPr>
          <a:xfrm>
            <a:off x="914400" y="4419600"/>
            <a:ext cx="5486400" cy="1371600"/>
            <a:chOff x="914400" y="2743200"/>
            <a:chExt cx="5486400" cy="1371600"/>
          </a:xfrm>
        </p:grpSpPr>
        <p:sp>
          <p:nvSpPr>
            <p:cNvPr id="5" name="TextBox 4"/>
            <p:cNvSpPr txBox="1"/>
            <p:nvPr/>
          </p:nvSpPr>
          <p:spPr>
            <a:xfrm>
              <a:off x="914400" y="3124200"/>
              <a:ext cx="2438400" cy="584775"/>
            </a:xfrm>
            <a:prstGeom prst="rect">
              <a:avLst/>
            </a:prstGeom>
            <a:noFill/>
          </p:spPr>
          <p:txBody>
            <a:bodyPr wrap="square" rtlCol="0">
              <a:spAutoFit/>
            </a:bodyPr>
            <a:lstStyle/>
            <a:p>
              <a:r>
                <a:rPr lang="en-US" sz="3200" dirty="0" smtClean="0">
                  <a:latin typeface="Cambria Math" pitchFamily="18" charset="0"/>
                  <a:ea typeface="Cambria Math" pitchFamily="18" charset="0"/>
                </a:rPr>
                <a:t>m</a:t>
              </a:r>
              <a:r>
                <a:rPr lang="en-US" sz="3200" baseline="-25000" dirty="0" smtClean="0">
                  <a:latin typeface="Cambria Math" pitchFamily="18" charset="0"/>
                  <a:ea typeface="Cambria Math" pitchFamily="18" charset="0"/>
                </a:rPr>
                <a:t>1</a:t>
              </a:r>
              <a:r>
                <a:rPr lang="en-US" sz="3200" baseline="30000" dirty="0" smtClean="0">
                  <a:latin typeface="Cambria Math" pitchFamily="18" charset="0"/>
                  <a:ea typeface="Cambria Math" pitchFamily="18" charset="0"/>
                </a:rPr>
                <a:t>est</a:t>
              </a:r>
              <a:r>
                <a:rPr lang="en-US" sz="3200" dirty="0" smtClean="0">
                  <a:latin typeface="Cambria Math" pitchFamily="18" charset="0"/>
                  <a:ea typeface="Cambria Math" pitchFamily="18" charset="0"/>
                </a:rPr>
                <a:t> = d = </a:t>
              </a:r>
              <a:endParaRPr lang="en-US" sz="3200" dirty="0">
                <a:latin typeface="Cambria Math" pitchFamily="18" charset="0"/>
                <a:ea typeface="Cambria Math" pitchFamily="18" charset="0"/>
              </a:endParaRPr>
            </a:p>
          </p:txBody>
        </p:sp>
        <p:pic>
          <p:nvPicPr>
            <p:cNvPr id="6" name="Picture 3"/>
            <p:cNvPicPr>
              <a:picLocks noChangeAspect="1" noChangeArrowheads="1"/>
            </p:cNvPicPr>
            <p:nvPr/>
          </p:nvPicPr>
          <p:blipFill>
            <a:blip r:embed="rId2" cstate="print"/>
            <a:srcRect l="51038" t="23510" r="40952" b="63775"/>
            <a:stretch>
              <a:fillRect/>
            </a:stretch>
          </p:blipFill>
          <p:spPr bwMode="auto">
            <a:xfrm>
              <a:off x="2971800" y="2819400"/>
              <a:ext cx="1371600" cy="1295400"/>
            </a:xfrm>
            <a:prstGeom prst="rect">
              <a:avLst/>
            </a:prstGeom>
            <a:noFill/>
            <a:ln w="9525">
              <a:noFill/>
              <a:miter lim="800000"/>
              <a:headEnd/>
              <a:tailEnd/>
            </a:ln>
          </p:spPr>
        </p:pic>
        <p:cxnSp>
          <p:nvCxnSpPr>
            <p:cNvPr id="8" name="Straight Connector 7"/>
            <p:cNvCxnSpPr/>
            <p:nvPr/>
          </p:nvCxnSpPr>
          <p:spPr>
            <a:xfrm rot="5400000" flipH="1" flipV="1">
              <a:off x="2392180" y="300178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6800" y="2743200"/>
              <a:ext cx="1066800" cy="584775"/>
            </a:xfrm>
            <a:prstGeom prst="rect">
              <a:avLst/>
            </a:prstGeom>
            <a:noFill/>
          </p:spPr>
          <p:txBody>
            <a:bodyPr wrap="square" rtlCol="0">
              <a:spAutoFit/>
            </a:bodyPr>
            <a:lstStyle/>
            <a:p>
              <a:r>
                <a:rPr lang="en-US" sz="3200" dirty="0" smtClean="0">
                  <a:latin typeface="Cambria Math"/>
                  <a:ea typeface="Cambria Math"/>
                </a:rPr>
                <a:t>2</a:t>
              </a:r>
              <a:r>
                <a:rPr lang="el-GR" sz="3200" dirty="0" smtClean="0">
                  <a:latin typeface="Cambria Math"/>
                  <a:ea typeface="Cambria Math"/>
                </a:rPr>
                <a:t>σ</a:t>
              </a:r>
              <a:r>
                <a:rPr lang="en-US" sz="3200" baseline="-25000" dirty="0" smtClean="0">
                  <a:latin typeface="Cambria Math"/>
                  <a:ea typeface="Cambria Math"/>
                </a:rPr>
                <a:t>d</a:t>
              </a:r>
              <a:endParaRPr lang="en-US" sz="3200" baseline="-25000" dirty="0">
                <a:latin typeface="Cambria Math" pitchFamily="18" charset="0"/>
                <a:ea typeface="Cambria Math" pitchFamily="18" charset="0"/>
              </a:endParaRPr>
            </a:p>
          </p:txBody>
        </p:sp>
        <p:sp>
          <p:nvSpPr>
            <p:cNvPr id="10" name="TextBox 9"/>
            <p:cNvSpPr txBox="1"/>
            <p:nvPr/>
          </p:nvSpPr>
          <p:spPr>
            <a:xfrm>
              <a:off x="4419600" y="3048000"/>
              <a:ext cx="1981200" cy="584775"/>
            </a:xfrm>
            <a:prstGeom prst="rect">
              <a:avLst/>
            </a:prstGeom>
            <a:noFill/>
          </p:spPr>
          <p:txBody>
            <a:bodyPr wrap="square" rtlCol="0">
              <a:spAutoFit/>
            </a:bodyPr>
            <a:lstStyle/>
            <a:p>
              <a:r>
                <a:rPr lang="en-US" sz="3200" dirty="0" smtClean="0">
                  <a:latin typeface="Cambria Math"/>
                  <a:ea typeface="Cambria Math"/>
                </a:rPr>
                <a:t>± </a:t>
              </a:r>
              <a:endParaRPr lang="en-US" sz="3200" baseline="-25000" dirty="0">
                <a:latin typeface="Cambria Math" pitchFamily="18" charset="0"/>
                <a:ea typeface="Cambria Math" pitchFamily="18" charset="0"/>
              </a:endParaRPr>
            </a:p>
          </p:txBody>
        </p:sp>
        <p:cxnSp>
          <p:nvCxnSpPr>
            <p:cNvPr id="11" name="Straight Connector 10"/>
            <p:cNvCxnSpPr/>
            <p:nvPr/>
          </p:nvCxnSpPr>
          <p:spPr>
            <a:xfrm>
              <a:off x="4953000" y="3352800"/>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46820" y="3458980"/>
              <a:ext cx="1066800" cy="584775"/>
            </a:xfrm>
            <a:prstGeom prst="rect">
              <a:avLst/>
            </a:prstGeom>
            <a:noFill/>
          </p:spPr>
          <p:txBody>
            <a:bodyPr wrap="square" rtlCol="0">
              <a:spAutoFit/>
            </a:bodyPr>
            <a:lstStyle/>
            <a:p>
              <a:r>
                <a:rPr lang="en-US" sz="3200" dirty="0" smtClean="0">
                  <a:latin typeface="Cambria Math"/>
                  <a:ea typeface="Cambria Math"/>
                </a:rPr>
                <a:t>√N</a:t>
              </a:r>
              <a:endParaRPr lang="en-US" sz="3200" baseline="-25000" dirty="0">
                <a:latin typeface="Cambria Math" pitchFamily="18" charset="0"/>
                <a:ea typeface="Cambria Math" pitchFamily="18" charset="0"/>
              </a:endParaRPr>
            </a:p>
          </p:txBody>
        </p:sp>
      </p:grpSp>
      <p:pic>
        <p:nvPicPr>
          <p:cNvPr id="16" name="Picture 3"/>
          <p:cNvPicPr>
            <a:picLocks noChangeAspect="1" noChangeArrowheads="1"/>
          </p:cNvPicPr>
          <p:nvPr/>
        </p:nvPicPr>
        <p:blipFill>
          <a:blip r:embed="rId2" cstate="print"/>
          <a:srcRect l="31458" t="23510" r="61422" b="63775"/>
          <a:stretch>
            <a:fillRect/>
          </a:stretch>
        </p:blipFill>
        <p:spPr bwMode="auto">
          <a:xfrm>
            <a:off x="808857" y="1524062"/>
            <a:ext cx="1219200" cy="1295400"/>
          </a:xfrm>
          <a:prstGeom prst="rect">
            <a:avLst/>
          </a:prstGeom>
          <a:noFill/>
          <a:ln w="9525">
            <a:noFill/>
            <a:miter lim="800000"/>
            <a:headEnd/>
            <a:tailEnd/>
          </a:ln>
        </p:spPr>
      </p:pic>
      <p:pic>
        <p:nvPicPr>
          <p:cNvPr id="17" name="Picture 3"/>
          <p:cNvPicPr>
            <a:picLocks noChangeAspect="1" noChangeArrowheads="1"/>
          </p:cNvPicPr>
          <p:nvPr/>
        </p:nvPicPr>
        <p:blipFill>
          <a:blip r:embed="rId2" cstate="print"/>
          <a:srcRect l="51483" t="22014" r="41397" b="63775"/>
          <a:stretch>
            <a:fillRect/>
          </a:stretch>
        </p:blipFill>
        <p:spPr bwMode="auto">
          <a:xfrm>
            <a:off x="2104257" y="1371662"/>
            <a:ext cx="1219200" cy="1447800"/>
          </a:xfrm>
          <a:prstGeom prst="rect">
            <a:avLst/>
          </a:prstGeom>
          <a:noFill/>
          <a:ln w="9525">
            <a:noFill/>
            <a:miter lim="800000"/>
            <a:headEnd/>
            <a:tailEnd/>
          </a:ln>
        </p:spPr>
      </p:pic>
      <p:sp>
        <p:nvSpPr>
          <p:cNvPr id="18" name="Rectangle 17"/>
          <p:cNvSpPr/>
          <p:nvPr/>
        </p:nvSpPr>
        <p:spPr>
          <a:xfrm>
            <a:off x="5943600" y="4876800"/>
            <a:ext cx="2456122" cy="461665"/>
          </a:xfrm>
          <a:prstGeom prst="rect">
            <a:avLst/>
          </a:prstGeom>
        </p:spPr>
        <p:txBody>
          <a:bodyPr wrap="none">
            <a:spAutoFit/>
          </a:bodyPr>
          <a:lstStyle/>
          <a:p>
            <a:pPr lvl="0" algn="ctr"/>
            <a:r>
              <a:rPr lang="en-US" sz="2400" kern="0" dirty="0" smtClean="0">
                <a:solidFill>
                  <a:schemeClr val="tx2"/>
                </a:solidFill>
                <a:latin typeface="Times New Roman" pitchFamily="18" charset="0"/>
                <a:ea typeface="Cambria Math" pitchFamily="18" charset="0"/>
                <a:cs typeface="Times New Roman" pitchFamily="18" charset="0"/>
              </a:rPr>
              <a:t>(95% confidence) </a:t>
            </a:r>
            <a:endParaRPr lang="en-US" sz="2400" i="1" kern="0" dirty="0">
              <a:solidFill>
                <a:schemeClr val="tx2"/>
              </a:solidFill>
              <a:latin typeface="Times New Roman" pitchFamily="18" charset="0"/>
              <a:ea typeface="Cambria Math" pitchFamily="18" charset="0"/>
              <a:cs typeface="Times New Roman" pitchFamily="18" charset="0"/>
            </a:endParaRPr>
          </a:p>
        </p:txBody>
      </p:sp>
      <p:sp>
        <p:nvSpPr>
          <p:cNvPr id="19" name="Rectangle 18"/>
          <p:cNvSpPr/>
          <p:nvPr/>
        </p:nvSpPr>
        <p:spPr>
          <a:xfrm>
            <a:off x="792773" y="838262"/>
            <a:ext cx="2335897" cy="461665"/>
          </a:xfrm>
          <a:prstGeom prst="rect">
            <a:avLst/>
          </a:prstGeom>
        </p:spPr>
        <p:txBody>
          <a:bodyPr wrap="none">
            <a:spAutoFit/>
          </a:bodyPr>
          <a:lstStyle/>
          <a:p>
            <a:pPr lvl="0" algn="ctr"/>
            <a:r>
              <a:rPr lang="en-US" sz="2400" kern="0" dirty="0" smtClean="0">
                <a:solidFill>
                  <a:schemeClr val="tx2"/>
                </a:solidFill>
                <a:latin typeface="Times New Roman" pitchFamily="18" charset="0"/>
                <a:ea typeface="Cambria Math" pitchFamily="18" charset="0"/>
                <a:cs typeface="Times New Roman" pitchFamily="18" charset="0"/>
              </a:rPr>
              <a:t>formula for mean</a:t>
            </a:r>
            <a:endParaRPr lang="en-US" sz="2400" i="1" kern="0" dirty="0">
              <a:solidFill>
                <a:schemeClr val="tx2"/>
              </a:solidFill>
              <a:latin typeface="Times New Roman" pitchFamily="18" charset="0"/>
              <a:ea typeface="Cambria Math" pitchFamily="18" charset="0"/>
              <a:cs typeface="Times New Roman" pitchFamily="18" charset="0"/>
            </a:endParaRPr>
          </a:p>
        </p:txBody>
      </p:sp>
      <p:sp>
        <p:nvSpPr>
          <p:cNvPr id="21" name="Rectangle 20"/>
          <p:cNvSpPr/>
          <p:nvPr/>
        </p:nvSpPr>
        <p:spPr>
          <a:xfrm>
            <a:off x="5152257" y="838262"/>
            <a:ext cx="3001143" cy="461665"/>
          </a:xfrm>
          <a:prstGeom prst="rect">
            <a:avLst/>
          </a:prstGeom>
        </p:spPr>
        <p:txBody>
          <a:bodyPr wrap="none">
            <a:spAutoFit/>
          </a:bodyPr>
          <a:lstStyle/>
          <a:p>
            <a:pPr lvl="0" algn="ctr"/>
            <a:r>
              <a:rPr lang="en-US" sz="2400" kern="0" dirty="0" smtClean="0">
                <a:solidFill>
                  <a:schemeClr val="tx2"/>
                </a:solidFill>
                <a:latin typeface="Times New Roman" pitchFamily="18" charset="0"/>
                <a:ea typeface="Cambria Math" pitchFamily="18" charset="0"/>
                <a:cs typeface="Times New Roman" pitchFamily="18" charset="0"/>
              </a:rPr>
              <a:t>formula for covariance</a:t>
            </a:r>
            <a:endParaRPr lang="en-US" sz="2400" i="1" kern="0" dirty="0">
              <a:solidFill>
                <a:schemeClr val="tx2"/>
              </a:solidFill>
              <a:latin typeface="Times New Roman" pitchFamily="18" charset="0"/>
              <a:ea typeface="Cambria Math" pitchFamily="18" charset="0"/>
              <a:cs typeface="Times New Roman" pitchFamily="18" charset="0"/>
            </a:endParaRPr>
          </a:p>
        </p:txBody>
      </p:sp>
      <p:sp>
        <p:nvSpPr>
          <p:cNvPr id="22" name="Rectangle 21"/>
          <p:cNvSpPr/>
          <p:nvPr/>
        </p:nvSpPr>
        <p:spPr>
          <a:xfrm>
            <a:off x="884420" y="3657600"/>
            <a:ext cx="5245347" cy="461665"/>
          </a:xfrm>
          <a:prstGeom prst="rect">
            <a:avLst/>
          </a:prstGeom>
        </p:spPr>
        <p:txBody>
          <a:bodyPr wrap="none">
            <a:spAutoFit/>
          </a:bodyPr>
          <a:lstStyle/>
          <a:p>
            <a:pPr lvl="0" algn="ctr"/>
            <a:r>
              <a:rPr lang="en-US" sz="2400" kern="0" dirty="0" smtClean="0">
                <a:solidFill>
                  <a:schemeClr val="tx2"/>
                </a:solidFill>
                <a:latin typeface="Times New Roman" pitchFamily="18" charset="0"/>
                <a:ea typeface="Cambria Math" pitchFamily="18" charset="0"/>
                <a:cs typeface="Times New Roman" pitchFamily="18" charset="0"/>
              </a:rPr>
              <a:t>combining the two into confidence limits</a:t>
            </a:r>
            <a:endParaRPr lang="en-US" sz="2400" i="1" kern="0" dirty="0">
              <a:solidFill>
                <a:schemeClr val="tx2"/>
              </a:solidFill>
              <a:latin typeface="Times New Roman" pitchFamily="18" charset="0"/>
              <a:ea typeface="Cambria Math"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latin typeface="Times New Roman" pitchFamily="18" charset="0"/>
                <a:cs typeface="Times New Roman" pitchFamily="18" charset="0"/>
              </a:rPr>
              <a:t>Example 2: fitting a straight line</a:t>
            </a:r>
            <a:endParaRPr lang="en-US"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srcRect l="38022" t="28202" r="39913" b="32561"/>
          <a:stretch>
            <a:fillRect/>
          </a:stretch>
        </p:blipFill>
        <p:spPr bwMode="auto">
          <a:xfrm>
            <a:off x="1828800" y="1905000"/>
            <a:ext cx="3886200" cy="3997234"/>
          </a:xfrm>
          <a:prstGeom prst="rect">
            <a:avLst/>
          </a:prstGeom>
          <a:noFill/>
          <a:ln w="9525">
            <a:noFill/>
            <a:miter lim="800000"/>
            <a:headEnd/>
            <a:tailEnd/>
          </a:ln>
        </p:spPr>
      </p:pic>
      <p:sp>
        <p:nvSpPr>
          <p:cNvPr id="6" name="Freeform 5"/>
          <p:cNvSpPr/>
          <p:nvPr/>
        </p:nvSpPr>
        <p:spPr>
          <a:xfrm>
            <a:off x="5232816" y="2209800"/>
            <a:ext cx="1843791" cy="359764"/>
          </a:xfrm>
          <a:custGeom>
            <a:avLst/>
            <a:gdLst>
              <a:gd name="connsiteX0" fmla="*/ 0 w 1843791"/>
              <a:gd name="connsiteY0" fmla="*/ 359764 h 359764"/>
              <a:gd name="connsiteX1" fmla="*/ 704538 w 1843791"/>
              <a:gd name="connsiteY1" fmla="*/ 44970 h 359764"/>
              <a:gd name="connsiteX2" fmla="*/ 719528 w 1843791"/>
              <a:gd name="connsiteY2" fmla="*/ 299803 h 359764"/>
              <a:gd name="connsiteX3" fmla="*/ 1843791 w 1843791"/>
              <a:gd name="connsiteY3" fmla="*/ 0 h 359764"/>
            </a:gdLst>
            <a:ahLst/>
            <a:cxnLst>
              <a:cxn ang="0">
                <a:pos x="connsiteX0" y="connsiteY0"/>
              </a:cxn>
              <a:cxn ang="0">
                <a:pos x="connsiteX1" y="connsiteY1"/>
              </a:cxn>
              <a:cxn ang="0">
                <a:pos x="connsiteX2" y="connsiteY2"/>
              </a:cxn>
              <a:cxn ang="0">
                <a:pos x="connsiteX3" y="connsiteY3"/>
              </a:cxn>
            </a:cxnLst>
            <a:rect l="l" t="t" r="r" b="b"/>
            <a:pathLst>
              <a:path w="1843791" h="359764">
                <a:moveTo>
                  <a:pt x="0" y="359764"/>
                </a:moveTo>
                <a:cubicBezTo>
                  <a:pt x="292308" y="207363"/>
                  <a:pt x="584617" y="54963"/>
                  <a:pt x="704538" y="44970"/>
                </a:cubicBezTo>
                <a:cubicBezTo>
                  <a:pt x="824459" y="34977"/>
                  <a:pt x="529652" y="307298"/>
                  <a:pt x="719528" y="299803"/>
                </a:cubicBezTo>
                <a:cubicBezTo>
                  <a:pt x="909404" y="292308"/>
                  <a:pt x="1376597" y="146154"/>
                  <a:pt x="1843791"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6553200" y="1752600"/>
            <a:ext cx="1371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intercept</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flipV="1">
            <a:off x="5334000" y="3352800"/>
            <a:ext cx="1843791" cy="359764"/>
          </a:xfrm>
          <a:custGeom>
            <a:avLst/>
            <a:gdLst>
              <a:gd name="connsiteX0" fmla="*/ 0 w 1843791"/>
              <a:gd name="connsiteY0" fmla="*/ 359764 h 359764"/>
              <a:gd name="connsiteX1" fmla="*/ 704538 w 1843791"/>
              <a:gd name="connsiteY1" fmla="*/ 44970 h 359764"/>
              <a:gd name="connsiteX2" fmla="*/ 719528 w 1843791"/>
              <a:gd name="connsiteY2" fmla="*/ 299803 h 359764"/>
              <a:gd name="connsiteX3" fmla="*/ 1843791 w 1843791"/>
              <a:gd name="connsiteY3" fmla="*/ 0 h 359764"/>
            </a:gdLst>
            <a:ahLst/>
            <a:cxnLst>
              <a:cxn ang="0">
                <a:pos x="connsiteX0" y="connsiteY0"/>
              </a:cxn>
              <a:cxn ang="0">
                <a:pos x="connsiteX1" y="connsiteY1"/>
              </a:cxn>
              <a:cxn ang="0">
                <a:pos x="connsiteX2" y="connsiteY2"/>
              </a:cxn>
              <a:cxn ang="0">
                <a:pos x="connsiteX3" y="connsiteY3"/>
              </a:cxn>
            </a:cxnLst>
            <a:rect l="l" t="t" r="r" b="b"/>
            <a:pathLst>
              <a:path w="1843791" h="359764">
                <a:moveTo>
                  <a:pt x="0" y="359764"/>
                </a:moveTo>
                <a:cubicBezTo>
                  <a:pt x="292308" y="207363"/>
                  <a:pt x="584617" y="54963"/>
                  <a:pt x="704538" y="44970"/>
                </a:cubicBezTo>
                <a:cubicBezTo>
                  <a:pt x="824459" y="34977"/>
                  <a:pt x="529652" y="307298"/>
                  <a:pt x="719528" y="299803"/>
                </a:cubicBezTo>
                <a:cubicBezTo>
                  <a:pt x="909404" y="292308"/>
                  <a:pt x="1376597" y="146154"/>
                  <a:pt x="1843791"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6705600" y="3657600"/>
            <a:ext cx="1371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slope</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l="27215" t="45928" r="29747" b="26302"/>
          <a:stretch>
            <a:fillRect/>
          </a:stretch>
        </p:blipFill>
        <p:spPr bwMode="auto">
          <a:xfrm>
            <a:off x="457200" y="1828800"/>
            <a:ext cx="7772400" cy="2971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mtClean="0">
                <a:latin typeface="Times New Roman" pitchFamily="18" charset="0"/>
                <a:cs typeface="Times New Roman" pitchFamily="18" charset="0"/>
              </a:rPr>
              <a:t>Goals of </a:t>
            </a:r>
            <a:r>
              <a:rPr lang="en-US" dirty="0" smtClean="0">
                <a:latin typeface="Times New Roman" pitchFamily="18" charset="0"/>
                <a:cs typeface="Times New Roman" pitchFamily="18" charset="0"/>
              </a:rPr>
              <a:t>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estimate model parameters using the</a:t>
            </a:r>
          </a:p>
          <a:p>
            <a:pPr algn="ctr">
              <a:buNone/>
            </a:pPr>
            <a:r>
              <a:rPr lang="en-US" dirty="0" smtClean="0">
                <a:latin typeface="Times New Roman" pitchFamily="18" charset="0"/>
                <a:cs typeface="Times New Roman" pitchFamily="18" charset="0"/>
              </a:rPr>
              <a:t>principle of least-squares</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l="24056" t="45458" r="24056" b="25921"/>
          <a:stretch>
            <a:fillRect/>
          </a:stretch>
        </p:blipFill>
        <p:spPr bwMode="auto">
          <a:xfrm>
            <a:off x="533400" y="1981200"/>
            <a:ext cx="8157882" cy="2667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1981200" cy="1143000"/>
          </a:xfrm>
        </p:spPr>
        <p:txBody>
          <a:bodyPr/>
          <a:lstStyle/>
          <a:p>
            <a:r>
              <a:rPr lang="en-US" sz="3600" dirty="0" smtClean="0">
                <a:latin typeface="Cambria Math" pitchFamily="18" charset="0"/>
                <a:ea typeface="Cambria Math" pitchFamily="18" charset="0"/>
              </a:rPr>
              <a:t>[G</a:t>
            </a:r>
            <a:r>
              <a:rPr lang="en-US" sz="3600" baseline="30000" dirty="0" smtClean="0">
                <a:latin typeface="Cambria Math" pitchFamily="18" charset="0"/>
                <a:ea typeface="Cambria Math" pitchFamily="18" charset="0"/>
              </a:rPr>
              <a:t>T</a:t>
            </a:r>
            <a:r>
              <a:rPr lang="en-US" sz="3600" dirty="0" smtClean="0">
                <a:latin typeface="Cambria Math" pitchFamily="18" charset="0"/>
                <a:ea typeface="Cambria Math" pitchFamily="18" charset="0"/>
              </a:rPr>
              <a:t>G]</a:t>
            </a:r>
            <a:r>
              <a:rPr lang="en-US" sz="3600" baseline="30000" dirty="0" smtClean="0">
                <a:latin typeface="Cambria Math" pitchFamily="18" charset="0"/>
                <a:ea typeface="Cambria Math" pitchFamily="18" charset="0"/>
              </a:rPr>
              <a:t>-1</a:t>
            </a:r>
            <a:r>
              <a:rPr lang="en-US" sz="3600" dirty="0" smtClean="0">
                <a:latin typeface="Cambria Math" pitchFamily="18" charset="0"/>
                <a:ea typeface="Cambria Math" pitchFamily="18" charset="0"/>
              </a:rPr>
              <a:t>=</a:t>
            </a:r>
            <a:endParaRPr lang="en-US" sz="3600" dirty="0">
              <a:latin typeface="Cambria Math" pitchFamily="18" charset="0"/>
              <a:ea typeface="Cambria Math" pitchFamily="18" charset="0"/>
            </a:endParaRPr>
          </a:p>
        </p:txBody>
      </p:sp>
      <p:pic>
        <p:nvPicPr>
          <p:cNvPr id="31746" name="Picture 2"/>
          <p:cNvPicPr>
            <a:picLocks noGrp="1" noChangeAspect="1" noChangeArrowheads="1"/>
          </p:cNvPicPr>
          <p:nvPr>
            <p:ph idx="1"/>
          </p:nvPr>
        </p:nvPicPr>
        <p:blipFill>
          <a:blip r:embed="rId2" cstate="print"/>
          <a:srcRect l="35288" t="33673" r="20577" b="36022"/>
          <a:stretch>
            <a:fillRect/>
          </a:stretch>
        </p:blipFill>
        <p:spPr bwMode="auto">
          <a:xfrm>
            <a:off x="1981200" y="685800"/>
            <a:ext cx="6667500" cy="266700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l="34762" t="58719" r="37302" b="29292"/>
          <a:stretch>
            <a:fillRect/>
          </a:stretch>
        </p:blipFill>
        <p:spPr bwMode="auto">
          <a:xfrm>
            <a:off x="4114800" y="4191000"/>
            <a:ext cx="3352800" cy="838200"/>
          </a:xfrm>
          <a:prstGeom prst="rect">
            <a:avLst/>
          </a:prstGeom>
          <a:noFill/>
          <a:ln w="9525">
            <a:noFill/>
            <a:miter lim="800000"/>
            <a:headEnd/>
            <a:tailEnd/>
          </a:ln>
        </p:spPr>
      </p:pic>
      <p:sp>
        <p:nvSpPr>
          <p:cNvPr id="6" name="Title 1"/>
          <p:cNvSpPr txBox="1">
            <a:spLocks/>
          </p:cNvSpPr>
          <p:nvPr/>
        </p:nvSpPr>
        <p:spPr bwMode="auto">
          <a:xfrm>
            <a:off x="1752600" y="4038600"/>
            <a:ext cx="2209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(uses</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the rule)</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l="15673" t="18520" r="6846" b="10768"/>
          <a:stretch>
            <a:fillRect/>
          </a:stretch>
        </p:blipFill>
        <p:spPr bwMode="auto">
          <a:xfrm>
            <a:off x="0" y="838200"/>
            <a:ext cx="9173029" cy="4876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cstate="print"/>
          <a:srcRect l="24500" t="26938" r="13711" b="37706"/>
          <a:stretch>
            <a:fillRect/>
          </a:stretch>
        </p:blipFill>
        <p:spPr bwMode="auto">
          <a:xfrm>
            <a:off x="533400" y="838200"/>
            <a:ext cx="8001000" cy="2667000"/>
          </a:xfrm>
          <a:prstGeom prst="rect">
            <a:avLst/>
          </a:prstGeom>
          <a:noFill/>
          <a:ln w="9525">
            <a:noFill/>
            <a:miter lim="800000"/>
            <a:headEnd/>
            <a:tailEnd/>
          </a:ln>
        </p:spPr>
      </p:pic>
      <p:sp>
        <p:nvSpPr>
          <p:cNvPr id="5" name="Freeform 4"/>
          <p:cNvSpPr/>
          <p:nvPr/>
        </p:nvSpPr>
        <p:spPr>
          <a:xfrm>
            <a:off x="4482059" y="3421505"/>
            <a:ext cx="2083633" cy="1064302"/>
          </a:xfrm>
          <a:custGeom>
            <a:avLst/>
            <a:gdLst>
              <a:gd name="connsiteX0" fmla="*/ 0 w 2083633"/>
              <a:gd name="connsiteY0" fmla="*/ 1064302 h 1064302"/>
              <a:gd name="connsiteX1" fmla="*/ 1304144 w 2083633"/>
              <a:gd name="connsiteY1" fmla="*/ 224852 h 1064302"/>
              <a:gd name="connsiteX2" fmla="*/ 1499016 w 2083633"/>
              <a:gd name="connsiteY2" fmla="*/ 614597 h 1064302"/>
              <a:gd name="connsiteX3" fmla="*/ 2083633 w 2083633"/>
              <a:gd name="connsiteY3" fmla="*/ 0 h 1064302"/>
            </a:gdLst>
            <a:ahLst/>
            <a:cxnLst>
              <a:cxn ang="0">
                <a:pos x="connsiteX0" y="connsiteY0"/>
              </a:cxn>
              <a:cxn ang="0">
                <a:pos x="connsiteX1" y="connsiteY1"/>
              </a:cxn>
              <a:cxn ang="0">
                <a:pos x="connsiteX2" y="connsiteY2"/>
              </a:cxn>
              <a:cxn ang="0">
                <a:pos x="connsiteX3" y="connsiteY3"/>
              </a:cxn>
            </a:cxnLst>
            <a:rect l="l" t="t" r="r" b="b"/>
            <a:pathLst>
              <a:path w="2083633" h="1064302">
                <a:moveTo>
                  <a:pt x="0" y="1064302"/>
                </a:moveTo>
                <a:cubicBezTo>
                  <a:pt x="527154" y="682052"/>
                  <a:pt x="1054308" y="299803"/>
                  <a:pt x="1304144" y="224852"/>
                </a:cubicBezTo>
                <a:cubicBezTo>
                  <a:pt x="1553980" y="149901"/>
                  <a:pt x="1369101" y="652072"/>
                  <a:pt x="1499016" y="614597"/>
                </a:cubicBezTo>
                <a:cubicBezTo>
                  <a:pt x="1628931" y="577122"/>
                  <a:pt x="1856282" y="288561"/>
                  <a:pt x="2083633" y="0"/>
                </a:cubicBezTo>
              </a:path>
            </a:pathLst>
          </a:custGeom>
          <a:ln w="28575">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3124200" y="4572000"/>
            <a:ext cx="2667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intercept and slope are uncorrelated when the mean of x is zero</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latin typeface="Times New Roman" pitchFamily="18" charset="0"/>
                <a:cs typeface="Times New Roman" pitchFamily="18" charset="0"/>
              </a:rPr>
              <a:t>keep in mind that none of this </a:t>
            </a:r>
            <a:r>
              <a:rPr lang="en-US" dirty="0" err="1" smtClean="0">
                <a:latin typeface="Times New Roman" pitchFamily="18" charset="0"/>
                <a:cs typeface="Times New Roman" pitchFamily="18" charset="0"/>
              </a:rPr>
              <a:t>algrbraic</a:t>
            </a:r>
            <a:r>
              <a:rPr lang="en-US" dirty="0" smtClean="0">
                <a:latin typeface="Times New Roman" pitchFamily="18" charset="0"/>
                <a:cs typeface="Times New Roman" pitchFamily="18" charset="0"/>
              </a:rPr>
              <a:t> manipulation is needed if we just compute</a:t>
            </a: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using </a:t>
            </a:r>
            <a:r>
              <a:rPr lang="en-US" dirty="0" err="1" smtClean="0">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l="37196" t="48825" r="40151" b="41073"/>
          <a:stretch>
            <a:fillRect/>
          </a:stretch>
        </p:blipFill>
        <p:spPr bwMode="auto">
          <a:xfrm>
            <a:off x="762000" y="3276600"/>
            <a:ext cx="3213102" cy="8382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l="24664" t="50000" r="70082" b="40217"/>
          <a:stretch>
            <a:fillRect/>
          </a:stretch>
        </p:blipFill>
        <p:spPr bwMode="auto">
          <a:xfrm>
            <a:off x="5486400" y="3060492"/>
            <a:ext cx="914400" cy="9906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59690" t="50000" r="27272" b="40217"/>
          <a:stretch>
            <a:fillRect/>
          </a:stretch>
        </p:blipFill>
        <p:spPr bwMode="auto">
          <a:xfrm>
            <a:off x="6289623" y="3048000"/>
            <a:ext cx="2269067" cy="990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sz="3200" dirty="0" smtClean="0"/>
              <a:t>Generic </a:t>
            </a:r>
            <a:r>
              <a:rPr lang="en-US" sz="3200" dirty="0" err="1" smtClean="0"/>
              <a:t>MatLab</a:t>
            </a:r>
            <a:r>
              <a:rPr lang="en-US" sz="3200" dirty="0" smtClean="0"/>
              <a:t> script</a:t>
            </a:r>
            <a:br>
              <a:rPr lang="en-US" sz="3200" dirty="0" smtClean="0"/>
            </a:br>
            <a:r>
              <a:rPr lang="en-US" sz="3200" dirty="0" smtClean="0"/>
              <a:t>for least-squares problems</a:t>
            </a:r>
            <a:endParaRPr lang="en-US" sz="3200" dirty="0"/>
          </a:p>
        </p:txBody>
      </p:sp>
      <p:sp>
        <p:nvSpPr>
          <p:cNvPr id="3" name="Content Placeholder 2"/>
          <p:cNvSpPr>
            <a:spLocks noGrp="1"/>
          </p:cNvSpPr>
          <p:nvPr>
            <p:ph idx="1"/>
          </p:nvPr>
        </p:nvSpPr>
        <p:spPr>
          <a:xfrm>
            <a:off x="1828800" y="1905000"/>
            <a:ext cx="5410200" cy="4525963"/>
          </a:xfrm>
        </p:spPr>
        <p:txBody>
          <a:bodyPr/>
          <a:lstStyle/>
          <a:p>
            <a:pPr>
              <a:buNone/>
            </a:pPr>
            <a:r>
              <a:rPr lang="en-US" sz="2400" dirty="0" err="1" smtClean="0">
                <a:latin typeface="Courier New" pitchFamily="49" charset="0"/>
                <a:cs typeface="Courier New" pitchFamily="49" charset="0"/>
              </a:rPr>
              <a:t>mest</a:t>
            </a:r>
            <a:r>
              <a:rPr lang="en-US" sz="2400" dirty="0" smtClean="0">
                <a:latin typeface="Courier New" pitchFamily="49" charset="0"/>
                <a:cs typeface="Courier New" pitchFamily="49" charset="0"/>
              </a:rPr>
              <a:t> = (G’*G)\(G’*dobs);</a:t>
            </a:r>
          </a:p>
          <a:p>
            <a:pPr>
              <a:buNone/>
            </a:pPr>
            <a:r>
              <a:rPr lang="en-US" sz="2400" dirty="0" err="1" smtClean="0">
                <a:latin typeface="Courier New" pitchFamily="49" charset="0"/>
                <a:cs typeface="Courier New" pitchFamily="49" charset="0"/>
              </a:rPr>
              <a:t>dpre</a:t>
            </a:r>
            <a:r>
              <a:rPr lang="en-US" sz="2400" dirty="0" smtClean="0">
                <a:latin typeface="Courier New" pitchFamily="49" charset="0"/>
                <a:cs typeface="Courier New" pitchFamily="49" charset="0"/>
              </a:rPr>
              <a:t> = G*</a:t>
            </a:r>
            <a:r>
              <a:rPr lang="en-US" sz="2400" dirty="0" err="1" smtClean="0">
                <a:latin typeface="Courier New" pitchFamily="49" charset="0"/>
                <a:cs typeface="Courier New" pitchFamily="49" charset="0"/>
              </a:rPr>
              <a:t>mest</a:t>
            </a:r>
            <a:r>
              <a:rPr lang="en-US" sz="2400" dirty="0" smtClean="0">
                <a:latin typeface="Courier New" pitchFamily="49" charset="0"/>
                <a:cs typeface="Courier New" pitchFamily="49" charset="0"/>
              </a:rPr>
              <a:t>;</a:t>
            </a:r>
          </a:p>
          <a:p>
            <a:pPr>
              <a:buNone/>
            </a:pPr>
            <a:r>
              <a:rPr lang="en-US" sz="2400" dirty="0" smtClean="0">
                <a:latin typeface="Courier New" pitchFamily="49" charset="0"/>
                <a:cs typeface="Courier New" pitchFamily="49" charset="0"/>
              </a:rPr>
              <a:t>e = dobs-</a:t>
            </a:r>
            <a:r>
              <a:rPr lang="en-US" sz="2400" dirty="0" err="1" smtClean="0">
                <a:latin typeface="Courier New" pitchFamily="49" charset="0"/>
                <a:cs typeface="Courier New" pitchFamily="49" charset="0"/>
              </a:rPr>
              <a:t>dpre</a:t>
            </a:r>
            <a:r>
              <a:rPr lang="en-US" sz="2400" dirty="0" smtClean="0">
                <a:latin typeface="Courier New" pitchFamily="49" charset="0"/>
                <a:cs typeface="Courier New" pitchFamily="49" charset="0"/>
              </a:rPr>
              <a:t>;</a:t>
            </a:r>
          </a:p>
          <a:p>
            <a:pPr>
              <a:buNone/>
            </a:pPr>
            <a:r>
              <a:rPr lang="en-US" sz="2400" dirty="0" smtClean="0">
                <a:latin typeface="Courier New" pitchFamily="49" charset="0"/>
                <a:cs typeface="Courier New" pitchFamily="49" charset="0"/>
              </a:rPr>
              <a:t>E = e’*e;</a:t>
            </a:r>
          </a:p>
          <a:p>
            <a:pPr>
              <a:buNone/>
            </a:pPr>
            <a:r>
              <a:rPr lang="en-US" sz="2400" dirty="0" smtClean="0">
                <a:latin typeface="Courier New" pitchFamily="49" charset="0"/>
                <a:cs typeface="Courier New" pitchFamily="49" charset="0"/>
              </a:rPr>
              <a:t>sigmad2 = E / (N-M);</a:t>
            </a:r>
          </a:p>
          <a:p>
            <a:pPr>
              <a:buNone/>
            </a:pPr>
            <a:r>
              <a:rPr lang="en-US" sz="2400" dirty="0" err="1" smtClean="0">
                <a:latin typeface="Courier New" pitchFamily="49" charset="0"/>
                <a:cs typeface="Courier New" pitchFamily="49" charset="0"/>
              </a:rPr>
              <a:t>covm</a:t>
            </a:r>
            <a:r>
              <a:rPr lang="en-US" sz="2400" dirty="0" smtClean="0">
                <a:latin typeface="Courier New" pitchFamily="49" charset="0"/>
                <a:cs typeface="Courier New" pitchFamily="49" charset="0"/>
              </a:rPr>
              <a:t> = sigmad2 * inv(G’*G);</a:t>
            </a:r>
          </a:p>
          <a:p>
            <a:pPr>
              <a:buNone/>
            </a:pPr>
            <a:r>
              <a:rPr lang="en-US" sz="2400" dirty="0" err="1" smtClean="0">
                <a:latin typeface="Courier New" pitchFamily="49" charset="0"/>
                <a:cs typeface="Courier New" pitchFamily="49" charset="0"/>
              </a:rPr>
              <a:t>sigmam</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sqrt</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diag</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covm</a:t>
            </a:r>
            <a:r>
              <a:rPr lang="en-US" sz="2400" dirty="0" smtClean="0">
                <a:latin typeface="Courier New" pitchFamily="49" charset="0"/>
                <a:cs typeface="Courier New" pitchFamily="49" charset="0"/>
              </a:rPr>
              <a:t>));</a:t>
            </a:r>
          </a:p>
          <a:p>
            <a:pPr>
              <a:buNone/>
            </a:pPr>
            <a:r>
              <a:rPr lang="en-US" sz="2400" dirty="0" smtClean="0">
                <a:latin typeface="Courier New" pitchFamily="49" charset="0"/>
                <a:cs typeface="Courier New" pitchFamily="49" charset="0"/>
              </a:rPr>
              <a:t>mlow95 = </a:t>
            </a:r>
            <a:r>
              <a:rPr lang="en-US" sz="2400" dirty="0" err="1" smtClean="0">
                <a:latin typeface="Courier New" pitchFamily="49" charset="0"/>
                <a:cs typeface="Courier New" pitchFamily="49" charset="0"/>
              </a:rPr>
              <a:t>mest</a:t>
            </a:r>
            <a:r>
              <a:rPr lang="en-US" sz="2400" dirty="0" smtClean="0">
                <a:latin typeface="Courier New" pitchFamily="49" charset="0"/>
                <a:cs typeface="Courier New" pitchFamily="49" charset="0"/>
              </a:rPr>
              <a:t> – 2*</a:t>
            </a:r>
            <a:r>
              <a:rPr lang="en-US" sz="2400" dirty="0" err="1" smtClean="0">
                <a:latin typeface="Courier New" pitchFamily="49" charset="0"/>
                <a:cs typeface="Courier New" pitchFamily="49" charset="0"/>
              </a:rPr>
              <a:t>sigmam</a:t>
            </a:r>
            <a:r>
              <a:rPr lang="en-US" sz="2400" dirty="0" smtClean="0">
                <a:latin typeface="Courier New" pitchFamily="49" charset="0"/>
                <a:cs typeface="Courier New" pitchFamily="49" charset="0"/>
              </a:rPr>
              <a:t>;</a:t>
            </a:r>
          </a:p>
          <a:p>
            <a:pPr>
              <a:buNone/>
            </a:pPr>
            <a:r>
              <a:rPr lang="en-US" sz="2400" dirty="0" smtClean="0">
                <a:latin typeface="Courier New" pitchFamily="49" charset="0"/>
                <a:cs typeface="Courier New" pitchFamily="49" charset="0"/>
              </a:rPr>
              <a:t>mhigh95 = </a:t>
            </a:r>
            <a:r>
              <a:rPr lang="en-US" sz="2400" dirty="0" err="1" smtClean="0">
                <a:latin typeface="Courier New" pitchFamily="49" charset="0"/>
                <a:cs typeface="Courier New" pitchFamily="49" charset="0"/>
              </a:rPr>
              <a:t>mest</a:t>
            </a:r>
            <a:r>
              <a:rPr lang="en-US" sz="2400" dirty="0" smtClean="0">
                <a:latin typeface="Courier New" pitchFamily="49" charset="0"/>
                <a:cs typeface="Courier New" pitchFamily="49" charset="0"/>
              </a:rPr>
              <a:t> + 2*</a:t>
            </a:r>
            <a:r>
              <a:rPr lang="en-US" sz="2400" dirty="0" err="1" smtClean="0">
                <a:latin typeface="Courier New" pitchFamily="49" charset="0"/>
                <a:cs typeface="Courier New" pitchFamily="49" charset="0"/>
              </a:rPr>
              <a:t>sigmam</a:t>
            </a:r>
            <a:r>
              <a:rPr lang="en-US" sz="2400" dirty="0" smtClean="0">
                <a:latin typeface="Courier New" pitchFamily="49" charset="0"/>
                <a:cs typeface="Courier New" pitchFamily="49" charset="0"/>
              </a:rPr>
              <a:t>;</a:t>
            </a:r>
          </a:p>
          <a:p>
            <a:pPr>
              <a:buNone/>
            </a:pP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81000" y="2286000"/>
            <a:ext cx="8229601" cy="3962400"/>
            <a:chOff x="1190853" y="2552700"/>
            <a:chExt cx="5971947" cy="4000500"/>
          </a:xfrm>
        </p:grpSpPr>
        <p:pic>
          <p:nvPicPr>
            <p:cNvPr id="1026" name="Picture 2"/>
            <p:cNvPicPr>
              <a:picLocks noChangeAspect="1" noChangeArrowheads="1"/>
            </p:cNvPicPr>
            <p:nvPr/>
          </p:nvPicPr>
          <p:blipFill>
            <a:blip r:embed="rId3" cstate="print"/>
            <a:srcRect/>
            <a:stretch>
              <a:fillRect/>
            </a:stretch>
          </p:blipFill>
          <p:spPr bwMode="auto">
            <a:xfrm>
              <a:off x="1828800" y="2552700"/>
              <a:ext cx="5334000" cy="4000500"/>
            </a:xfrm>
            <a:prstGeom prst="rect">
              <a:avLst/>
            </a:prstGeom>
            <a:noFill/>
            <a:ln w="9525">
              <a:noFill/>
              <a:miter lim="800000"/>
              <a:headEnd/>
              <a:tailEnd/>
            </a:ln>
            <a:effectLst/>
          </p:spPr>
        </p:pic>
        <p:sp>
          <p:nvSpPr>
            <p:cNvPr id="36" name="Rectangle 35"/>
            <p:cNvSpPr/>
            <p:nvPr/>
          </p:nvSpPr>
          <p:spPr>
            <a:xfrm>
              <a:off x="1981200" y="2628900"/>
              <a:ext cx="3048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12036" y="3014296"/>
              <a:ext cx="1199668" cy="528251"/>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d(t)</a:t>
              </a:r>
              <a:r>
                <a:rPr lang="en-US" sz="2800" i="1" baseline="30000" dirty="0" err="1" smtClean="0">
                  <a:latin typeface="Times New Roman" pitchFamily="18" charset="0"/>
                  <a:cs typeface="Times New Roman" pitchFamily="18" charset="0"/>
                </a:rPr>
                <a:t>obs</a:t>
              </a:r>
              <a:endParaRPr lang="en-US" sz="2800" i="1" baseline="30000" dirty="0">
                <a:latin typeface="Times New Roman" pitchFamily="18" charset="0"/>
                <a:cs typeface="Times New Roman" pitchFamily="18" charset="0"/>
              </a:endParaRPr>
            </a:p>
          </p:txBody>
        </p:sp>
        <p:sp>
          <p:nvSpPr>
            <p:cNvPr id="7" name="TextBox 6"/>
            <p:cNvSpPr txBox="1"/>
            <p:nvPr/>
          </p:nvSpPr>
          <p:spPr>
            <a:xfrm>
              <a:off x="1301445" y="4256901"/>
              <a:ext cx="984555" cy="528251"/>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d(t)</a:t>
              </a:r>
              <a:r>
                <a:rPr lang="en-US" sz="2800" i="1" baseline="30000" dirty="0" smtClean="0">
                  <a:latin typeface="Times New Roman" pitchFamily="18" charset="0"/>
                  <a:cs typeface="Times New Roman" pitchFamily="18" charset="0"/>
                </a:rPr>
                <a:t>pre</a:t>
              </a:r>
              <a:endParaRPr lang="en-US" sz="2800" i="1" baseline="30000" dirty="0">
                <a:latin typeface="Times New Roman" pitchFamily="18" charset="0"/>
                <a:cs typeface="Times New Roman" pitchFamily="18" charset="0"/>
              </a:endParaRPr>
            </a:p>
          </p:txBody>
        </p:sp>
        <p:sp>
          <p:nvSpPr>
            <p:cNvPr id="8" name="TextBox 7"/>
            <p:cNvSpPr txBox="1"/>
            <p:nvPr/>
          </p:nvSpPr>
          <p:spPr>
            <a:xfrm>
              <a:off x="1190853" y="5433897"/>
              <a:ext cx="1225271" cy="528251"/>
            </a:xfrm>
            <a:prstGeom prst="rect">
              <a:avLst/>
            </a:prstGeom>
            <a:noFill/>
          </p:spPr>
          <p:txBody>
            <a:bodyPr wrap="square" rtlCol="0">
              <a:spAutoFit/>
            </a:bodyPr>
            <a:lstStyle/>
            <a:p>
              <a:r>
                <a:rPr lang="en-US" sz="2800" dirty="0" smtClean="0">
                  <a:latin typeface="Times New Roman" pitchFamily="18" charset="0"/>
                  <a:cs typeface="Times New Roman" pitchFamily="18" charset="0"/>
                </a:rPr>
                <a:t>error, </a:t>
              </a:r>
              <a:r>
                <a:rPr lang="en-US" sz="2800" i="1" dirty="0" smtClean="0">
                  <a:latin typeface="Times New Roman" pitchFamily="18" charset="0"/>
                  <a:cs typeface="Times New Roman" pitchFamily="18" charset="0"/>
                </a:rPr>
                <a:t>e(t)</a:t>
              </a:r>
              <a:endParaRPr lang="en-US" sz="2800" i="1" baseline="30000" dirty="0">
                <a:latin typeface="Times New Roman" pitchFamily="18" charset="0"/>
                <a:cs typeface="Times New Roman" pitchFamily="18" charset="0"/>
              </a:endParaRPr>
            </a:p>
          </p:txBody>
        </p:sp>
        <p:sp>
          <p:nvSpPr>
            <p:cNvPr id="10" name="Rectangle 9"/>
            <p:cNvSpPr/>
            <p:nvPr/>
          </p:nvSpPr>
          <p:spPr>
            <a:xfrm>
              <a:off x="4191000" y="37719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74584" y="4948896"/>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91000" y="6148168"/>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14800" y="6134100"/>
              <a:ext cx="990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a:t>
              </a:r>
              <a:r>
                <a:rPr lang="en-US" sz="1200" i="1" dirty="0" smtClean="0">
                  <a:latin typeface="Times New Roman" pitchFamily="18" charset="0"/>
                  <a:cs typeface="Times New Roman" pitchFamily="18" charset="0"/>
                </a:rPr>
                <a:t> t</a:t>
              </a:r>
              <a:r>
                <a:rPr lang="en-US" sz="1200" dirty="0" smtClean="0">
                  <a:latin typeface="Times New Roman" pitchFamily="18" charset="0"/>
                  <a:cs typeface="Times New Roman" pitchFamily="18" charset="0"/>
                </a:rPr>
                <a:t>, days</a:t>
              </a:r>
              <a:endParaRPr lang="en-US" sz="1200" baseline="30000" dirty="0">
                <a:latin typeface="Times New Roman" pitchFamily="18" charset="0"/>
                <a:cs typeface="Times New Roman" pitchFamily="18" charset="0"/>
              </a:endParaRPr>
            </a:p>
          </p:txBody>
        </p:sp>
        <p:sp>
          <p:nvSpPr>
            <p:cNvPr id="14" name="TextBox 13"/>
            <p:cNvSpPr txBox="1"/>
            <p:nvPr/>
          </p:nvSpPr>
          <p:spPr>
            <a:xfrm>
              <a:off x="4038600" y="3701560"/>
              <a:ext cx="990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 </a:t>
              </a:r>
              <a:r>
                <a:rPr lang="en-US" sz="1200" i="1" dirty="0" smtClean="0">
                  <a:latin typeface="Times New Roman" pitchFamily="18" charset="0"/>
                  <a:cs typeface="Times New Roman" pitchFamily="18" charset="0"/>
                </a:rPr>
                <a:t>t</a:t>
              </a:r>
              <a:r>
                <a:rPr lang="en-US" sz="1200" dirty="0" smtClean="0">
                  <a:latin typeface="Times New Roman" pitchFamily="18" charset="0"/>
                  <a:cs typeface="Times New Roman" pitchFamily="18" charset="0"/>
                </a:rPr>
                <a:t>, days</a:t>
              </a:r>
              <a:endParaRPr lang="en-US" sz="1200" baseline="30000" dirty="0">
                <a:latin typeface="Times New Roman" pitchFamily="18" charset="0"/>
                <a:cs typeface="Times New Roman" pitchFamily="18" charset="0"/>
              </a:endParaRPr>
            </a:p>
          </p:txBody>
        </p:sp>
        <p:sp>
          <p:nvSpPr>
            <p:cNvPr id="9" name="TextBox 8"/>
            <p:cNvSpPr txBox="1"/>
            <p:nvPr/>
          </p:nvSpPr>
          <p:spPr>
            <a:xfrm>
              <a:off x="4114800" y="4914900"/>
              <a:ext cx="990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 </a:t>
              </a:r>
              <a:r>
                <a:rPr lang="en-US" sz="1200" i="1" dirty="0" smtClean="0">
                  <a:latin typeface="Times New Roman" pitchFamily="18" charset="0"/>
                  <a:cs typeface="Times New Roman" pitchFamily="18" charset="0"/>
                </a:rPr>
                <a:t>t</a:t>
              </a:r>
              <a:r>
                <a:rPr lang="en-US" sz="1200" dirty="0" smtClean="0">
                  <a:latin typeface="Times New Roman" pitchFamily="18" charset="0"/>
                  <a:cs typeface="Times New Roman" pitchFamily="18" charset="0"/>
                </a:rPr>
                <a:t>, days</a:t>
              </a:r>
              <a:endParaRPr lang="en-US" sz="1200" baseline="30000" dirty="0">
                <a:latin typeface="Times New Roman" pitchFamily="18" charset="0"/>
                <a:cs typeface="Times New Roman" pitchFamily="18" charset="0"/>
              </a:endParaRPr>
            </a:p>
          </p:txBody>
        </p:sp>
      </p:grpSp>
      <p:sp>
        <p:nvSpPr>
          <p:cNvPr id="15" name="Title 1"/>
          <p:cNvSpPr txBox="1">
            <a:spLocks/>
          </p:cNvSpPr>
          <p:nvPr/>
        </p:nvSpPr>
        <p:spPr bwMode="auto">
          <a:xfrm>
            <a:off x="457200" y="0"/>
            <a:ext cx="8229600" cy="2133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Example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modeling long-term trend and annual cycle</a:t>
            </a: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in Black Rock Forest temperature data</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cstate="print"/>
          <a:srcRect l="32051" t="51096" r="21795" b="35753"/>
          <a:stretch>
            <a:fillRect/>
          </a:stretch>
        </p:blipFill>
        <p:spPr bwMode="auto">
          <a:xfrm>
            <a:off x="457200" y="2895600"/>
            <a:ext cx="7772400" cy="1295400"/>
          </a:xfrm>
          <a:prstGeom prst="rect">
            <a:avLst/>
          </a:prstGeom>
          <a:noFill/>
          <a:ln w="9525">
            <a:noFill/>
            <a:miter lim="800000"/>
            <a:headEnd/>
            <a:tailEnd/>
          </a:ln>
        </p:spPr>
      </p:pic>
      <p:sp>
        <p:nvSpPr>
          <p:cNvPr id="8" name="Title 1"/>
          <p:cNvSpPr txBox="1">
            <a:spLocks/>
          </p:cNvSpPr>
          <p:nvPr/>
        </p:nvSpPr>
        <p:spPr bwMode="auto">
          <a:xfrm>
            <a:off x="533400" y="16002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the model:</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Left Brace 8"/>
          <p:cNvSpPr/>
          <p:nvPr/>
        </p:nvSpPr>
        <p:spPr>
          <a:xfrm rot="16200000">
            <a:off x="2209801" y="3124200"/>
            <a:ext cx="304799" cy="1828800"/>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5715001" y="1981198"/>
            <a:ext cx="304799" cy="4114801"/>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itle 1"/>
          <p:cNvSpPr txBox="1">
            <a:spLocks/>
          </p:cNvSpPr>
          <p:nvPr/>
        </p:nvSpPr>
        <p:spPr bwMode="auto">
          <a:xfrm>
            <a:off x="1371600" y="3886200"/>
            <a:ext cx="2667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long-term trend</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2" name="Title 1"/>
          <p:cNvSpPr txBox="1">
            <a:spLocks/>
          </p:cNvSpPr>
          <p:nvPr/>
        </p:nvSpPr>
        <p:spPr bwMode="auto">
          <a:xfrm>
            <a:off x="4953000" y="3886200"/>
            <a:ext cx="2667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annual cycle</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71600" y="1828800"/>
            <a:ext cx="5867400" cy="3581400"/>
          </a:xfrm>
        </p:spPr>
        <p:txBody>
          <a:bodyPr/>
          <a:lstStyle/>
          <a:p>
            <a:pPr>
              <a:buNone/>
            </a:pPr>
            <a:r>
              <a:rPr lang="en-US" dirty="0" smtClean="0">
                <a:latin typeface="Courier New" pitchFamily="49" charset="0"/>
                <a:cs typeface="Courier New" pitchFamily="49" charset="0"/>
              </a:rPr>
              <a:t>Ty=365.25; </a:t>
            </a:r>
          </a:p>
          <a:p>
            <a:pPr>
              <a:buNone/>
            </a:pPr>
            <a:r>
              <a:rPr lang="en-US" dirty="0" smtClean="0">
                <a:latin typeface="Courier New" pitchFamily="49" charset="0"/>
                <a:cs typeface="Courier New" pitchFamily="49" charset="0"/>
              </a:rPr>
              <a:t>G=zeros(N,4); </a:t>
            </a:r>
          </a:p>
          <a:p>
            <a:pPr>
              <a:buNone/>
            </a:pPr>
            <a:r>
              <a:rPr lang="en-US" dirty="0" smtClean="0">
                <a:latin typeface="Courier New" pitchFamily="49" charset="0"/>
                <a:cs typeface="Courier New" pitchFamily="49" charset="0"/>
              </a:rPr>
              <a:t>G(:,1)=1; </a:t>
            </a:r>
          </a:p>
          <a:p>
            <a:pPr>
              <a:buNone/>
            </a:pPr>
            <a:r>
              <a:rPr lang="en-US" dirty="0" smtClean="0">
                <a:latin typeface="Courier New" pitchFamily="49" charset="0"/>
                <a:cs typeface="Courier New" pitchFamily="49" charset="0"/>
              </a:rPr>
              <a:t>G(:,2)=t; </a:t>
            </a:r>
          </a:p>
          <a:p>
            <a:pPr>
              <a:buNone/>
            </a:pPr>
            <a:r>
              <a:rPr lang="en-US" dirty="0" smtClean="0">
                <a:latin typeface="Courier New" pitchFamily="49" charset="0"/>
                <a:cs typeface="Courier New" pitchFamily="49" charset="0"/>
              </a:rPr>
              <a:t>G(:,3)=</a:t>
            </a:r>
            <a:r>
              <a:rPr lang="en-US" dirty="0" err="1" smtClean="0">
                <a:latin typeface="Courier New" pitchFamily="49" charset="0"/>
                <a:cs typeface="Courier New" pitchFamily="49" charset="0"/>
              </a:rPr>
              <a:t>cos</a:t>
            </a:r>
            <a:r>
              <a:rPr lang="en-US" dirty="0" smtClean="0">
                <a:latin typeface="Courier New" pitchFamily="49" charset="0"/>
                <a:cs typeface="Courier New" pitchFamily="49" charset="0"/>
              </a:rPr>
              <a:t>(2*pi*t/Ty); </a:t>
            </a:r>
          </a:p>
          <a:p>
            <a:pPr>
              <a:buNone/>
            </a:pPr>
            <a:r>
              <a:rPr lang="en-US" dirty="0" smtClean="0">
                <a:latin typeface="Courier New" pitchFamily="49" charset="0"/>
                <a:cs typeface="Courier New" pitchFamily="49" charset="0"/>
              </a:rPr>
              <a:t>G(:,4)=sin(2*pi*t/Ty); </a:t>
            </a:r>
            <a:endParaRPr lang="en-US" dirty="0">
              <a:latin typeface="Courier New" pitchFamily="49" charset="0"/>
              <a:cs typeface="Courier New" pitchFamily="49" charset="0"/>
            </a:endParaRPr>
          </a:p>
        </p:txBody>
      </p:sp>
      <p:sp>
        <p:nvSpPr>
          <p:cNvPr id="7" name="Title 1"/>
          <p:cNvSpPr txBox="1">
            <a:spLocks/>
          </p:cNvSpPr>
          <p:nvPr/>
        </p:nvSpPr>
        <p:spPr bwMode="auto">
          <a:xfrm>
            <a:off x="0" y="6858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noProof="0" dirty="0" err="1" smtClean="0">
                <a:ln>
                  <a:noFill/>
                </a:ln>
                <a:solidFill>
                  <a:schemeClr val="tx2"/>
                </a:solidFill>
                <a:effectLst/>
                <a:uLnTx/>
                <a:uFillTx/>
                <a:latin typeface="Times New Roman" pitchFamily="18" charset="0"/>
                <a:ea typeface="+mj-ea"/>
                <a:cs typeface="Times New Roman" pitchFamily="18" charset="0"/>
              </a:rPr>
              <a:t>MatLab</a:t>
            </a: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script to create the data kernel</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981200"/>
          </a:xfrm>
        </p:spPr>
        <p:txBody>
          <a:bodyPr/>
          <a:lstStyle/>
          <a:p>
            <a:r>
              <a:rPr lang="en-US" dirty="0" smtClean="0">
                <a:latin typeface="Times New Roman" pitchFamily="18" charset="0"/>
                <a:cs typeface="Times New Roman" pitchFamily="18" charset="0"/>
              </a:rPr>
              <a:t>prior variance of data</a:t>
            </a:r>
            <a:br>
              <a:rPr lang="en-US"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based on accuracy of thermometer</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l-GR" dirty="0" smtClean="0">
                <a:latin typeface="Cambria Math"/>
                <a:ea typeface="Cambria Math"/>
                <a:cs typeface="Times New Roman" pitchFamily="18" charset="0"/>
              </a:rPr>
              <a:t>σ</a:t>
            </a:r>
            <a:r>
              <a:rPr lang="en-US" baseline="-25000"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 = 0.01 deg C</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Title 1"/>
          <p:cNvSpPr txBox="1">
            <a:spLocks/>
          </p:cNvSpPr>
          <p:nvPr/>
        </p:nvSpPr>
        <p:spPr bwMode="auto">
          <a:xfrm>
            <a:off x="533400" y="3200400"/>
            <a:ext cx="8229600" cy="1981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posterior variance of data</a:t>
            </a:r>
            <a:b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based on error</a:t>
            </a:r>
            <a:r>
              <a:rPr kumimoji="0" lang="en-US" sz="2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of fit</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l-GR" sz="4400" b="0" i="0" u="none" strike="noStrike" kern="0" cap="none" spc="0" normalizeH="0" baseline="0" noProof="0" dirty="0" smtClean="0">
                <a:ln>
                  <a:noFill/>
                </a:ln>
                <a:solidFill>
                  <a:schemeClr val="tx2"/>
                </a:solidFill>
                <a:effectLst/>
                <a:uLnTx/>
                <a:uFillTx/>
                <a:latin typeface="Cambria Math"/>
                <a:ea typeface="Cambria Math"/>
                <a:cs typeface="Times New Roman" pitchFamily="18" charset="0"/>
              </a:rPr>
              <a:t>σ</a:t>
            </a:r>
            <a:r>
              <a:rPr kumimoji="0" lang="en-US" sz="4400" b="0" i="0" u="none" strike="noStrike" kern="0" cap="none" spc="0" normalizeH="0" baseline="-25000" noProof="0" dirty="0" smtClean="0">
                <a:ln>
                  <a:noFill/>
                </a:ln>
                <a:solidFill>
                  <a:schemeClr val="tx2"/>
                </a:solidFill>
                <a:effectLst/>
                <a:uLnTx/>
                <a:uFillTx/>
                <a:latin typeface="Times New Roman" pitchFamily="18" charset="0"/>
                <a:ea typeface="+mj-ea"/>
                <a:cs typeface="Times New Roman" pitchFamily="18" charset="0"/>
              </a:rPr>
              <a:t>d</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 5.60 deg C</a:t>
            </a:r>
            <a:b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Title 1"/>
          <p:cNvSpPr txBox="1">
            <a:spLocks/>
          </p:cNvSpPr>
          <p:nvPr/>
        </p:nvSpPr>
        <p:spPr bwMode="auto">
          <a:xfrm>
            <a:off x="609600" y="51054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huge difference, since the model does</a:t>
            </a:r>
            <a:r>
              <a:rPr kumimoji="0" lang="en-US" sz="24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not include diurnal cycle of weather patterns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smtClean="0">
                <a:latin typeface="Times New Roman" pitchFamily="18" charset="0"/>
                <a:cs typeface="Times New Roman" pitchFamily="18" charset="0"/>
              </a:rPr>
              <a:t>part 1</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3352800"/>
            <a:ext cx="8229600" cy="1295400"/>
          </a:xfrm>
        </p:spPr>
        <p:txBody>
          <a:bodyPr/>
          <a:lstStyle/>
          <a:p>
            <a:pPr algn="ctr">
              <a:buNone/>
            </a:pPr>
            <a:r>
              <a:rPr lang="en-US" dirty="0" smtClean="0">
                <a:latin typeface="Times New Roman" pitchFamily="18" charset="0"/>
                <a:cs typeface="Times New Roman" pitchFamily="18" charset="0"/>
              </a:rPr>
              <a:t>the least squares estimation of model parameters and their covariance</a:t>
            </a: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latin typeface="Times New Roman" pitchFamily="18" charset="0"/>
                <a:cs typeface="Times New Roman" pitchFamily="18" charset="0"/>
              </a:rPr>
              <a:t>long-term slope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lstStyle/>
          <a:p>
            <a:pPr>
              <a:buNone/>
            </a:pPr>
            <a:r>
              <a:rPr lang="en-US" dirty="0" smtClean="0">
                <a:latin typeface="Cambria Math" pitchFamily="18" charset="0"/>
                <a:ea typeface="Cambria Math" pitchFamily="18" charset="0"/>
              </a:rPr>
              <a:t>95% confidence limits based on prior variance</a:t>
            </a:r>
          </a:p>
          <a:p>
            <a:pPr>
              <a:buNone/>
            </a:pPr>
            <a:r>
              <a:rPr lang="en-US" dirty="0" smtClean="0">
                <a:latin typeface="Cambria Math" pitchFamily="18" charset="0"/>
                <a:ea typeface="Cambria Math" pitchFamily="18" charset="0"/>
              </a:rPr>
              <a:t>m</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-0.03 </a:t>
            </a:r>
            <a:r>
              <a:rPr lang="en-US" dirty="0" smtClean="0">
                <a:latin typeface="Cambria Math"/>
                <a:ea typeface="Cambria Math"/>
              </a:rPr>
              <a:t>± 0.00002  deg C / yr</a:t>
            </a:r>
          </a:p>
          <a:p>
            <a:pPr>
              <a:buNone/>
            </a:pPr>
            <a:endParaRPr lang="en-US" dirty="0" smtClean="0">
              <a:latin typeface="Cambria Math"/>
              <a:ea typeface="Cambria Math"/>
            </a:endParaRPr>
          </a:p>
          <a:p>
            <a:pPr>
              <a:buNone/>
            </a:pPr>
            <a:r>
              <a:rPr lang="en-US" dirty="0" smtClean="0">
                <a:latin typeface="Cambria Math" pitchFamily="18" charset="0"/>
                <a:ea typeface="Cambria Math" pitchFamily="18" charset="0"/>
              </a:rPr>
              <a:t>95% confidence limits based on posterior variance</a:t>
            </a:r>
            <a:endParaRPr lang="en-US" dirty="0" smtClean="0">
              <a:latin typeface="Cambria Math"/>
              <a:ea typeface="Cambria Math"/>
            </a:endParaRPr>
          </a:p>
          <a:p>
            <a:pPr>
              <a:buNone/>
            </a:pPr>
            <a:r>
              <a:rPr lang="en-US" dirty="0" smtClean="0">
                <a:latin typeface="Cambria Math" pitchFamily="18" charset="0"/>
                <a:ea typeface="Cambria Math" pitchFamily="18" charset="0"/>
              </a:rPr>
              <a:t>m</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-0.03 </a:t>
            </a:r>
            <a:r>
              <a:rPr lang="en-US" dirty="0" smtClean="0">
                <a:latin typeface="Cambria Math"/>
                <a:ea typeface="Cambria Math"/>
              </a:rPr>
              <a:t>± 0.00460  deg C / yr</a:t>
            </a:r>
          </a:p>
          <a:p>
            <a:pPr>
              <a:buNone/>
            </a:pPr>
            <a:endParaRPr lang="en-US" dirty="0" smtClean="0">
              <a:latin typeface="Cambria Math"/>
              <a:ea typeface="Cambria Math"/>
            </a:endParaRPr>
          </a:p>
          <a:p>
            <a:pPr>
              <a:buNone/>
            </a:pPr>
            <a:r>
              <a:rPr lang="en-US" dirty="0" smtClean="0">
                <a:latin typeface="Cambria Math"/>
                <a:ea typeface="Cambria Math"/>
              </a:rPr>
              <a:t>in both cases, the cooling trend is significant, in the sense that the confidence intervals do not include zero or positive slopes.</a:t>
            </a:r>
          </a:p>
          <a:p>
            <a:pPr>
              <a:buNone/>
            </a:pPr>
            <a:endParaRPr lang="en-US" dirty="0" smtClean="0">
              <a:latin typeface="Cambria Math"/>
              <a:ea typeface="Cambria Math"/>
            </a:endParaRPr>
          </a:p>
          <a:p>
            <a:pPr>
              <a:buNone/>
            </a:pPr>
            <a:endParaRPr lang="en-US" dirty="0">
              <a:latin typeface="Cambria Math" pitchFamily="18" charset="0"/>
              <a:ea typeface="Cambria Math"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143000"/>
          </a:xfrm>
        </p:spPr>
        <p:txBody>
          <a:bodyPr/>
          <a:lstStyle/>
          <a:p>
            <a:r>
              <a:rPr lang="en-US" dirty="0" smtClean="0">
                <a:latin typeface="Times New Roman" pitchFamily="18" charset="0"/>
                <a:cs typeface="Times New Roman" pitchFamily="18" charset="0"/>
              </a:rPr>
              <a:t>However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2438400"/>
            <a:ext cx="9144000" cy="2590800"/>
          </a:xfrm>
        </p:spPr>
        <p:txBody>
          <a:bodyPr/>
          <a:lstStyle/>
          <a:p>
            <a:pPr>
              <a:buNone/>
            </a:pPr>
            <a:endParaRPr lang="en-US" dirty="0" smtClean="0">
              <a:latin typeface="Cambria Math"/>
              <a:ea typeface="Cambria Math"/>
            </a:endParaRPr>
          </a:p>
          <a:p>
            <a:pPr>
              <a:buNone/>
            </a:pPr>
            <a:r>
              <a:rPr lang="en-US" dirty="0" smtClean="0">
                <a:latin typeface="Cambria Math"/>
                <a:ea typeface="Cambria Math"/>
              </a:rPr>
              <a:t>The fit to the data is poor, so the results should be used with caution.  More effort needs to be put into developing a better model.</a:t>
            </a:r>
          </a:p>
          <a:p>
            <a:pPr>
              <a:buNone/>
            </a:pPr>
            <a:endParaRPr lang="en-US" dirty="0" smtClean="0">
              <a:latin typeface="Cambria Math"/>
              <a:ea typeface="Cambria Math"/>
            </a:endParaRPr>
          </a:p>
          <a:p>
            <a:pPr>
              <a:buNone/>
            </a:pPr>
            <a:endParaRPr lang="en-US" dirty="0">
              <a:latin typeface="Cambria Math" pitchFamily="18" charset="0"/>
              <a:ea typeface="Cambria Math"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smtClean="0">
                <a:latin typeface="Times New Roman" pitchFamily="18" charset="0"/>
                <a:cs typeface="Times New Roman" pitchFamily="18" charset="0"/>
              </a:rPr>
              <a:t>part 3</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3352800"/>
            <a:ext cx="8229600" cy="1295400"/>
          </a:xfrm>
        </p:spPr>
        <p:txBody>
          <a:bodyPr/>
          <a:lstStyle/>
          <a:p>
            <a:pPr algn="ctr">
              <a:buNone/>
            </a:pPr>
            <a:r>
              <a:rPr lang="en-US" dirty="0" smtClean="0">
                <a:latin typeface="Times New Roman" pitchFamily="18" charset="0"/>
                <a:cs typeface="Times New Roman" pitchFamily="18" charset="0"/>
              </a:rPr>
              <a:t>covariance and the shape of the error surface</a:t>
            </a:r>
            <a:endParaRPr lang="en-US"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76200" y="1524000"/>
            <a:ext cx="8485148" cy="4602364"/>
            <a:chOff x="993486" y="1575082"/>
            <a:chExt cx="5672603" cy="3059717"/>
          </a:xfrm>
        </p:grpSpPr>
        <p:pic>
          <p:nvPicPr>
            <p:cNvPr id="1026" name="Picture 2"/>
            <p:cNvPicPr>
              <a:picLocks noChangeAspect="1" noChangeArrowheads="1"/>
            </p:cNvPicPr>
            <p:nvPr/>
          </p:nvPicPr>
          <p:blipFill>
            <a:blip r:embed="rId3" cstate="print"/>
            <a:srcRect/>
            <a:stretch>
              <a:fillRect/>
            </a:stretch>
          </p:blipFill>
          <p:spPr bwMode="auto">
            <a:xfrm>
              <a:off x="1687689" y="2093184"/>
              <a:ext cx="1939324" cy="1905000"/>
            </a:xfrm>
            <a:prstGeom prst="rect">
              <a:avLst/>
            </a:prstGeom>
            <a:noFill/>
            <a:ln w="9525">
              <a:noFill/>
              <a:miter lim="800000"/>
              <a:headEnd/>
              <a:tailEnd/>
            </a:ln>
          </p:spPr>
        </p:pic>
        <p:sp>
          <p:nvSpPr>
            <p:cNvPr id="18" name="TextBox 17"/>
            <p:cNvSpPr txBox="1"/>
            <p:nvPr/>
          </p:nvSpPr>
          <p:spPr>
            <a:xfrm>
              <a:off x="993486" y="2436282"/>
              <a:ext cx="662249" cy="34784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r>
                <a:rPr lang="en-US" sz="2800" i="1" baseline="30000" dirty="0" smtClean="0">
                  <a:latin typeface="Times New Roman" pitchFamily="18" charset="0"/>
                  <a:cs typeface="Times New Roman" pitchFamily="18" charset="0"/>
                </a:rPr>
                <a:t>est</a:t>
              </a:r>
              <a:endParaRPr lang="en-US" sz="2800" i="1" baseline="30000" dirty="0">
                <a:latin typeface="Times New Roman" pitchFamily="18" charset="0"/>
                <a:cs typeface="Times New Roman" pitchFamily="18" charset="0"/>
              </a:endParaRPr>
            </a:p>
          </p:txBody>
        </p:sp>
        <p:cxnSp>
          <p:nvCxnSpPr>
            <p:cNvPr id="69" name="Straight Arrow Connector 68"/>
            <p:cNvCxnSpPr/>
            <p:nvPr/>
          </p:nvCxnSpPr>
          <p:spPr>
            <a:xfrm rot="5400000">
              <a:off x="533400" y="3176588"/>
              <a:ext cx="23383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66863" y="2135188"/>
              <a:ext cx="2243137"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38289" y="397616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508821" y="2059780"/>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588911" y="1683168"/>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0</a:t>
              </a:r>
              <a:endParaRPr lang="en-US" sz="2800" dirty="0"/>
            </a:p>
          </p:txBody>
        </p:sp>
        <p:sp>
          <p:nvSpPr>
            <p:cNvPr id="51" name="Rectangle 50"/>
            <p:cNvSpPr/>
            <p:nvPr/>
          </p:nvSpPr>
          <p:spPr>
            <a:xfrm>
              <a:off x="3429000" y="1676400"/>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4</a:t>
              </a:r>
              <a:endParaRPr lang="en-US" sz="2800" dirty="0"/>
            </a:p>
          </p:txBody>
        </p:sp>
        <p:sp>
          <p:nvSpPr>
            <p:cNvPr id="54" name="Rectangle 53"/>
            <p:cNvSpPr/>
            <p:nvPr/>
          </p:nvSpPr>
          <p:spPr>
            <a:xfrm>
              <a:off x="3793065" y="1879035"/>
              <a:ext cx="377439"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2</a:t>
              </a:r>
              <a:endParaRPr lang="en-US" sz="2800" baseline="-25000" dirty="0"/>
            </a:p>
          </p:txBody>
        </p:sp>
        <p:sp>
          <p:nvSpPr>
            <p:cNvPr id="55" name="Rectangle 54"/>
            <p:cNvSpPr/>
            <p:nvPr/>
          </p:nvSpPr>
          <p:spPr>
            <a:xfrm>
              <a:off x="1295400" y="1987121"/>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0</a:t>
              </a:r>
              <a:endParaRPr lang="en-US" sz="2800" dirty="0"/>
            </a:p>
          </p:txBody>
        </p:sp>
        <p:sp>
          <p:nvSpPr>
            <p:cNvPr id="56" name="Rectangle 55"/>
            <p:cNvSpPr/>
            <p:nvPr/>
          </p:nvSpPr>
          <p:spPr>
            <a:xfrm>
              <a:off x="1284111" y="3810839"/>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4</a:t>
              </a:r>
              <a:endParaRPr lang="en-US" sz="2800" dirty="0"/>
            </a:p>
          </p:txBody>
        </p:sp>
        <p:sp>
          <p:nvSpPr>
            <p:cNvPr id="32" name="Oval 31"/>
            <p:cNvSpPr>
              <a:spLocks noChangeAspect="1"/>
            </p:cNvSpPr>
            <p:nvPr/>
          </p:nvSpPr>
          <p:spPr>
            <a:xfrm>
              <a:off x="2630310" y="256273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724400" y="2669977"/>
              <a:ext cx="1941689" cy="509882"/>
            </a:xfrm>
            <a:custGeom>
              <a:avLst/>
              <a:gdLst>
                <a:gd name="connsiteX0" fmla="*/ 0 w 1941689"/>
                <a:gd name="connsiteY0" fmla="*/ 285986 h 509882"/>
                <a:gd name="connsiteX1" fmla="*/ 1422400 w 1941689"/>
                <a:gd name="connsiteY1" fmla="*/ 26341 h 509882"/>
                <a:gd name="connsiteX2" fmla="*/ 1557866 w 1941689"/>
                <a:gd name="connsiteY2" fmla="*/ 444030 h 509882"/>
                <a:gd name="connsiteX3" fmla="*/ 1941689 w 1941689"/>
                <a:gd name="connsiteY3" fmla="*/ 421452 h 509882"/>
              </a:gdLst>
              <a:ahLst/>
              <a:cxnLst>
                <a:cxn ang="0">
                  <a:pos x="connsiteX0" y="connsiteY0"/>
                </a:cxn>
                <a:cxn ang="0">
                  <a:pos x="connsiteX1" y="connsiteY1"/>
                </a:cxn>
                <a:cxn ang="0">
                  <a:pos x="connsiteX2" y="connsiteY2"/>
                </a:cxn>
                <a:cxn ang="0">
                  <a:pos x="connsiteX3" y="connsiteY3"/>
                </a:cxn>
              </a:cxnLst>
              <a:rect l="l" t="t" r="r" b="b"/>
              <a:pathLst>
                <a:path w="1941689" h="509882">
                  <a:moveTo>
                    <a:pt x="0" y="285986"/>
                  </a:moveTo>
                  <a:cubicBezTo>
                    <a:pt x="581378" y="142993"/>
                    <a:pt x="1162756" y="0"/>
                    <a:pt x="1422400" y="26341"/>
                  </a:cubicBezTo>
                  <a:cubicBezTo>
                    <a:pt x="1682044" y="52682"/>
                    <a:pt x="1471318" y="378178"/>
                    <a:pt x="1557866" y="444030"/>
                  </a:cubicBezTo>
                  <a:cubicBezTo>
                    <a:pt x="1644414" y="509882"/>
                    <a:pt x="1793051" y="465667"/>
                    <a:pt x="1941689" y="421452"/>
                  </a:cubicBezTo>
                </a:path>
              </a:pathLst>
            </a:custGeom>
            <a:ln>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1961388" y="2233647"/>
              <a:ext cx="560365" cy="347844"/>
            </a:xfrm>
            <a:prstGeom prst="rect">
              <a:avLst/>
            </a:prstGeom>
            <a:noFill/>
          </p:spPr>
          <p:txBody>
            <a:bodyPr wrap="square" rtlCol="0">
              <a:spAutoFit/>
            </a:bodyPr>
            <a:lstStyle/>
            <a:p>
              <a:r>
                <a:rPr lang="en-US" sz="2800" b="1" dirty="0" err="1" smtClean="0">
                  <a:solidFill>
                    <a:srgbClr val="FF0000"/>
                  </a:solidFill>
                  <a:latin typeface="Cambria Math" pitchFamily="18" charset="0"/>
                  <a:ea typeface="Cambria Math" pitchFamily="18" charset="0"/>
                  <a:cs typeface="Times New Roman" pitchFamily="18" charset="0"/>
                </a:rPr>
                <a:t>m</a:t>
              </a:r>
              <a:r>
                <a:rPr lang="en-US" sz="2800" i="1" baseline="30000" dirty="0" err="1" smtClean="0">
                  <a:solidFill>
                    <a:srgbClr val="FF0000"/>
                  </a:solidFill>
                  <a:latin typeface="Cambria Math" pitchFamily="18" charset="0"/>
                  <a:ea typeface="Cambria Math" pitchFamily="18" charset="0"/>
                  <a:cs typeface="Times New Roman" pitchFamily="18" charset="0"/>
                </a:rPr>
                <a:t>est</a:t>
              </a:r>
              <a:endParaRPr lang="en-US" sz="2800" i="1" baseline="30000" dirty="0">
                <a:solidFill>
                  <a:srgbClr val="FF0000"/>
                </a:solidFill>
                <a:latin typeface="Cambria Math" pitchFamily="18" charset="0"/>
                <a:ea typeface="Cambria Math" pitchFamily="18" charset="0"/>
                <a:cs typeface="Times New Roman" pitchFamily="18" charset="0"/>
              </a:endParaRPr>
            </a:p>
          </p:txBody>
        </p:sp>
        <p:cxnSp>
          <p:nvCxnSpPr>
            <p:cNvPr id="40" name="Straight Connector 39"/>
            <p:cNvCxnSpPr/>
            <p:nvPr/>
          </p:nvCxnSpPr>
          <p:spPr>
            <a:xfrm rot="5400000" flipH="1" flipV="1">
              <a:off x="2602710" y="2048641"/>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04245" y="4286955"/>
              <a:ext cx="533400" cy="34784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43" name="Rectangle 42"/>
            <p:cNvSpPr/>
            <p:nvPr/>
          </p:nvSpPr>
          <p:spPr>
            <a:xfrm>
              <a:off x="2419868" y="1575082"/>
              <a:ext cx="554263"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2</a:t>
              </a:r>
              <a:r>
                <a:rPr lang="en-US" sz="2800" i="1" baseline="30000" dirty="0" smtClean="0">
                  <a:solidFill>
                    <a:prstClr val="black"/>
                  </a:solidFill>
                  <a:latin typeface="Times New Roman" pitchFamily="18" charset="0"/>
                  <a:cs typeface="Times New Roman" pitchFamily="18" charset="0"/>
                </a:rPr>
                <a:t>est</a:t>
              </a:r>
              <a:endParaRPr lang="en-US" sz="2800" baseline="30000" dirty="0"/>
            </a:p>
          </p:txBody>
        </p:sp>
        <p:cxnSp>
          <p:nvCxnSpPr>
            <p:cNvPr id="44" name="Straight Connector 43"/>
            <p:cNvCxnSpPr/>
            <p:nvPr/>
          </p:nvCxnSpPr>
          <p:spPr>
            <a:xfrm>
              <a:off x="1533526" y="260330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595563" y="2293740"/>
              <a:ext cx="152400" cy="629356"/>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066800" y="533400"/>
            <a:ext cx="7162800" cy="954107"/>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solutions within the region of low error are almost as good as </a:t>
            </a:r>
            <a:r>
              <a:rPr lang="en-US" sz="2800" b="1" dirty="0" err="1" smtClean="0">
                <a:latin typeface="Cambria Math" pitchFamily="18" charset="0"/>
                <a:ea typeface="Cambria Math" pitchFamily="18" charset="0"/>
                <a:cs typeface="Times New Roman" pitchFamily="18" charset="0"/>
              </a:rPr>
              <a:t>m</a:t>
            </a:r>
            <a:r>
              <a:rPr lang="en-US" sz="2800" i="1" baseline="30000" dirty="0" err="1" smtClean="0">
                <a:latin typeface="Cambria Math" pitchFamily="18" charset="0"/>
                <a:ea typeface="Cambria Math" pitchFamily="18" charset="0"/>
                <a:cs typeface="Times New Roman" pitchFamily="18" charset="0"/>
              </a:rPr>
              <a:t>est</a:t>
            </a:r>
            <a:endParaRPr lang="en-US" sz="2800" i="1" baseline="-25000" dirty="0">
              <a:latin typeface="Times New Roman" pitchFamily="18" charset="0"/>
              <a:cs typeface="Times New Roman" pitchFamily="18" charset="0"/>
            </a:endParaRPr>
          </a:p>
        </p:txBody>
      </p:sp>
      <p:cxnSp>
        <p:nvCxnSpPr>
          <p:cNvPr id="27" name="Straight Connector 26"/>
          <p:cNvCxnSpPr/>
          <p:nvPr/>
        </p:nvCxnSpPr>
        <p:spPr>
          <a:xfrm rot="5400000">
            <a:off x="1656472" y="4405532"/>
            <a:ext cx="1676400" cy="0"/>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848728" y="4419600"/>
            <a:ext cx="1676400" cy="0"/>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33600" y="5334000"/>
            <a:ext cx="914400" cy="1015663"/>
          </a:xfrm>
          <a:prstGeom prst="rect">
            <a:avLst/>
          </a:prstGeom>
          <a:noFill/>
        </p:spPr>
        <p:txBody>
          <a:bodyPr wrap="square" rtlCol="0">
            <a:spAutoFit/>
          </a:bodyPr>
          <a:lstStyle/>
          <a:p>
            <a:pPr algn="ctr"/>
            <a:r>
              <a:rPr lang="en-US" sz="2000" dirty="0" smtClean="0">
                <a:solidFill>
                  <a:srgbClr val="FF0000"/>
                </a:solidFill>
                <a:latin typeface="Times New Roman" pitchFamily="18" charset="0"/>
                <a:cs typeface="Times New Roman" pitchFamily="18" charset="0"/>
              </a:rPr>
              <a:t>small range of </a:t>
            </a:r>
            <a:r>
              <a:rPr lang="en-US" sz="2000" dirty="0" smtClean="0">
                <a:solidFill>
                  <a:srgbClr val="FF0000"/>
                </a:solidFill>
                <a:latin typeface="Cambria Math" pitchFamily="18" charset="0"/>
                <a:ea typeface="Cambria Math" pitchFamily="18" charset="0"/>
                <a:cs typeface="Times New Roman" pitchFamily="18" charset="0"/>
              </a:rPr>
              <a:t>m</a:t>
            </a:r>
            <a:r>
              <a:rPr lang="en-US" sz="2000" baseline="-25000" dirty="0" smtClean="0">
                <a:solidFill>
                  <a:srgbClr val="FF0000"/>
                </a:solidFill>
                <a:latin typeface="Cambria Math" pitchFamily="18" charset="0"/>
                <a:ea typeface="Cambria Math" pitchFamily="18" charset="0"/>
                <a:cs typeface="Times New Roman" pitchFamily="18" charset="0"/>
              </a:rPr>
              <a:t>2</a:t>
            </a:r>
            <a:endParaRPr lang="en-US" sz="2000" i="1" baseline="-25000" dirty="0">
              <a:solidFill>
                <a:srgbClr val="FF0000"/>
              </a:solidFill>
              <a:latin typeface="Cambria Math" pitchFamily="18" charset="0"/>
              <a:ea typeface="Cambria Math" pitchFamily="18" charset="0"/>
              <a:cs typeface="Times New Roman" pitchFamily="18" charset="0"/>
            </a:endParaRPr>
          </a:p>
        </p:txBody>
      </p:sp>
      <p:cxnSp>
        <p:nvCxnSpPr>
          <p:cNvPr id="37" name="Straight Connector 36"/>
          <p:cNvCxnSpPr/>
          <p:nvPr/>
        </p:nvCxnSpPr>
        <p:spPr>
          <a:xfrm rot="10800000">
            <a:off x="2590800" y="2590800"/>
            <a:ext cx="1447800" cy="0"/>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2590800" y="3505200"/>
            <a:ext cx="1447800" cy="0"/>
          </a:xfrm>
          <a:prstGeom prst="line">
            <a:avLst/>
          </a:prstGeom>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114800" y="2514600"/>
            <a:ext cx="914400" cy="1015663"/>
          </a:xfrm>
          <a:prstGeom prst="rect">
            <a:avLst/>
          </a:prstGeom>
          <a:noFill/>
        </p:spPr>
        <p:txBody>
          <a:bodyPr wrap="square" rtlCol="0">
            <a:spAutoFit/>
          </a:bodyPr>
          <a:lstStyle/>
          <a:p>
            <a:pPr algn="ctr"/>
            <a:r>
              <a:rPr lang="en-US" sz="2000" dirty="0" smtClean="0">
                <a:solidFill>
                  <a:srgbClr val="FF0000"/>
                </a:solidFill>
                <a:latin typeface="Times New Roman" pitchFamily="18" charset="0"/>
                <a:cs typeface="Times New Roman" pitchFamily="18" charset="0"/>
              </a:rPr>
              <a:t>large range of </a:t>
            </a:r>
            <a:r>
              <a:rPr lang="en-US" sz="2000" dirty="0" smtClean="0">
                <a:solidFill>
                  <a:srgbClr val="FF0000"/>
                </a:solidFill>
                <a:latin typeface="Cambria Math" pitchFamily="18" charset="0"/>
                <a:ea typeface="Cambria Math" pitchFamily="18" charset="0"/>
                <a:cs typeface="Times New Roman" pitchFamily="18" charset="0"/>
              </a:rPr>
              <a:t>m</a:t>
            </a:r>
            <a:r>
              <a:rPr lang="en-US" sz="2000" baseline="-25000" dirty="0" smtClean="0">
                <a:solidFill>
                  <a:srgbClr val="FF0000"/>
                </a:solidFill>
                <a:latin typeface="Cambria Math" pitchFamily="18" charset="0"/>
                <a:ea typeface="Cambria Math" pitchFamily="18" charset="0"/>
                <a:cs typeface="Times New Roman" pitchFamily="18" charset="0"/>
              </a:rPr>
              <a:t>1</a:t>
            </a:r>
            <a:endParaRPr lang="en-US" sz="2000" i="1" baseline="-25000" dirty="0">
              <a:solidFill>
                <a:srgbClr val="FF0000"/>
              </a:solidFill>
              <a:latin typeface="Cambria Math" pitchFamily="18" charset="0"/>
              <a:ea typeface="Cambria Math" pitchFamily="18" charset="0"/>
              <a:cs typeface="Times New Roman" pitchFamily="18" charset="0"/>
            </a:endParaRPr>
          </a:p>
        </p:txBody>
      </p:sp>
      <p:sp>
        <p:nvSpPr>
          <p:cNvPr id="57" name="Freeform 56"/>
          <p:cNvSpPr/>
          <p:nvPr/>
        </p:nvSpPr>
        <p:spPr>
          <a:xfrm>
            <a:off x="1913206" y="2900290"/>
            <a:ext cx="506437" cy="375138"/>
          </a:xfrm>
          <a:custGeom>
            <a:avLst/>
            <a:gdLst>
              <a:gd name="connsiteX0" fmla="*/ 0 w 506437"/>
              <a:gd name="connsiteY0" fmla="*/ 110196 h 375138"/>
              <a:gd name="connsiteX1" fmla="*/ 154745 w 506437"/>
              <a:gd name="connsiteY1" fmla="*/ 363415 h 375138"/>
              <a:gd name="connsiteX2" fmla="*/ 281354 w 506437"/>
              <a:gd name="connsiteY2" fmla="*/ 39858 h 375138"/>
              <a:gd name="connsiteX3" fmla="*/ 506437 w 506437"/>
              <a:gd name="connsiteY3" fmla="*/ 124264 h 375138"/>
            </a:gdLst>
            <a:ahLst/>
            <a:cxnLst>
              <a:cxn ang="0">
                <a:pos x="connsiteX0" y="connsiteY0"/>
              </a:cxn>
              <a:cxn ang="0">
                <a:pos x="connsiteX1" y="connsiteY1"/>
              </a:cxn>
              <a:cxn ang="0">
                <a:pos x="connsiteX2" y="connsiteY2"/>
              </a:cxn>
              <a:cxn ang="0">
                <a:pos x="connsiteX3" y="connsiteY3"/>
              </a:cxn>
            </a:cxnLst>
            <a:rect l="l" t="t" r="r" b="b"/>
            <a:pathLst>
              <a:path w="506437" h="375138">
                <a:moveTo>
                  <a:pt x="0" y="110196"/>
                </a:moveTo>
                <a:cubicBezTo>
                  <a:pt x="53926" y="242667"/>
                  <a:pt x="107853" y="375138"/>
                  <a:pt x="154745" y="363415"/>
                </a:cubicBezTo>
                <a:cubicBezTo>
                  <a:pt x="201637" y="351692"/>
                  <a:pt x="222739" y="79716"/>
                  <a:pt x="281354" y="39858"/>
                </a:cubicBezTo>
                <a:cubicBezTo>
                  <a:pt x="339969" y="0"/>
                  <a:pt x="423203" y="62132"/>
                  <a:pt x="506437" y="124264"/>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410200" y="3886200"/>
            <a:ext cx="2883877" cy="1041009"/>
          </a:xfrm>
          <a:custGeom>
            <a:avLst/>
            <a:gdLst>
              <a:gd name="connsiteX0" fmla="*/ 0 w 2883877"/>
              <a:gd name="connsiteY0" fmla="*/ 0 h 1041009"/>
              <a:gd name="connsiteX1" fmla="*/ 0 w 2883877"/>
              <a:gd name="connsiteY1" fmla="*/ 1041009 h 1041009"/>
              <a:gd name="connsiteX2" fmla="*/ 2883877 w 2883877"/>
              <a:gd name="connsiteY2" fmla="*/ 1041009 h 1041009"/>
            </a:gdLst>
            <a:ahLst/>
            <a:cxnLst>
              <a:cxn ang="0">
                <a:pos x="connsiteX0" y="connsiteY0"/>
              </a:cxn>
              <a:cxn ang="0">
                <a:pos x="connsiteX1" y="connsiteY1"/>
              </a:cxn>
              <a:cxn ang="0">
                <a:pos x="connsiteX2" y="connsiteY2"/>
              </a:cxn>
            </a:cxnLst>
            <a:rect l="l" t="t" r="r" b="b"/>
            <a:pathLst>
              <a:path w="2883877" h="1041009">
                <a:moveTo>
                  <a:pt x="0" y="0"/>
                </a:moveTo>
                <a:lnTo>
                  <a:pt x="0" y="1041009"/>
                </a:lnTo>
                <a:lnTo>
                  <a:pt x="2883877" y="104100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Rectangle 60"/>
          <p:cNvSpPr/>
          <p:nvPr/>
        </p:nvSpPr>
        <p:spPr>
          <a:xfrm>
            <a:off x="4495800" y="4267200"/>
            <a:ext cx="904415" cy="52322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E(m)</a:t>
            </a:r>
            <a:endParaRPr lang="en-US" sz="2800" baseline="-25000" dirty="0"/>
          </a:p>
        </p:txBody>
      </p:sp>
      <p:sp>
        <p:nvSpPr>
          <p:cNvPr id="62" name="Rectangle 61"/>
          <p:cNvSpPr/>
          <p:nvPr/>
        </p:nvSpPr>
        <p:spPr>
          <a:xfrm>
            <a:off x="8305800" y="4648200"/>
            <a:ext cx="510076" cy="52322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i</a:t>
            </a:r>
            <a:endParaRPr lang="en-US" sz="2800" baseline="-25000" dirty="0"/>
          </a:p>
        </p:txBody>
      </p:sp>
      <p:cxnSp>
        <p:nvCxnSpPr>
          <p:cNvPr id="64" name="Straight Connector 63"/>
          <p:cNvCxnSpPr/>
          <p:nvPr/>
        </p:nvCxnSpPr>
        <p:spPr>
          <a:xfrm rot="5400000">
            <a:off x="6629400" y="50292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5627077" y="4067908"/>
            <a:ext cx="2433711" cy="769033"/>
          </a:xfrm>
          <a:custGeom>
            <a:avLst/>
            <a:gdLst>
              <a:gd name="connsiteX0" fmla="*/ 0 w 2433711"/>
              <a:gd name="connsiteY0" fmla="*/ 196947 h 769033"/>
              <a:gd name="connsiteX1" fmla="*/ 731520 w 2433711"/>
              <a:gd name="connsiteY1" fmla="*/ 647114 h 769033"/>
              <a:gd name="connsiteX2" fmla="*/ 1350498 w 2433711"/>
              <a:gd name="connsiteY2" fmla="*/ 661181 h 769033"/>
              <a:gd name="connsiteX3" fmla="*/ 2433711 w 2433711"/>
              <a:gd name="connsiteY3" fmla="*/ 0 h 769033"/>
            </a:gdLst>
            <a:ahLst/>
            <a:cxnLst>
              <a:cxn ang="0">
                <a:pos x="connsiteX0" y="connsiteY0"/>
              </a:cxn>
              <a:cxn ang="0">
                <a:pos x="connsiteX1" y="connsiteY1"/>
              </a:cxn>
              <a:cxn ang="0">
                <a:pos x="connsiteX2" y="connsiteY2"/>
              </a:cxn>
              <a:cxn ang="0">
                <a:pos x="connsiteX3" y="connsiteY3"/>
              </a:cxn>
            </a:cxnLst>
            <a:rect l="l" t="t" r="r" b="b"/>
            <a:pathLst>
              <a:path w="2433711" h="769033">
                <a:moveTo>
                  <a:pt x="0" y="196947"/>
                </a:moveTo>
                <a:cubicBezTo>
                  <a:pt x="253218" y="383344"/>
                  <a:pt x="506437" y="569742"/>
                  <a:pt x="731520" y="647114"/>
                </a:cubicBezTo>
                <a:cubicBezTo>
                  <a:pt x="956603" y="724486"/>
                  <a:pt x="1066800" y="769033"/>
                  <a:pt x="1350498" y="661181"/>
                </a:cubicBezTo>
                <a:cubicBezTo>
                  <a:pt x="1634196" y="553329"/>
                  <a:pt x="2033953" y="276664"/>
                  <a:pt x="2433711" y="0"/>
                </a:cubicBez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Rectangle 65"/>
          <p:cNvSpPr/>
          <p:nvPr/>
        </p:nvSpPr>
        <p:spPr>
          <a:xfrm>
            <a:off x="6553200" y="5029200"/>
            <a:ext cx="774571" cy="523220"/>
          </a:xfrm>
          <a:prstGeom prst="rect">
            <a:avLst/>
          </a:prstGeom>
        </p:spPr>
        <p:txBody>
          <a:bodyPr wrap="none">
            <a:spAutoFit/>
          </a:bodyPr>
          <a:lstStyle/>
          <a:p>
            <a:r>
              <a:rPr lang="en-US" sz="2800" i="1" dirty="0" err="1" smtClean="0">
                <a:solidFill>
                  <a:prstClr val="black"/>
                </a:solidFill>
                <a:latin typeface="Times New Roman" pitchFamily="18" charset="0"/>
                <a:cs typeface="Times New Roman" pitchFamily="18" charset="0"/>
              </a:rPr>
              <a:t>m</a:t>
            </a:r>
            <a:r>
              <a:rPr lang="en-US" sz="2800" i="1" baseline="-25000" dirty="0" err="1" smtClean="0">
                <a:solidFill>
                  <a:prstClr val="black"/>
                </a:solidFill>
                <a:latin typeface="Times New Roman" pitchFamily="18" charset="0"/>
                <a:cs typeface="Times New Roman" pitchFamily="18" charset="0"/>
              </a:rPr>
              <a:t>i</a:t>
            </a:r>
            <a:r>
              <a:rPr lang="en-US" sz="2800" i="1" baseline="30000" dirty="0" err="1" smtClean="0">
                <a:solidFill>
                  <a:prstClr val="black"/>
                </a:solidFill>
                <a:latin typeface="Times New Roman" pitchFamily="18" charset="0"/>
                <a:cs typeface="Times New Roman" pitchFamily="18" charset="0"/>
              </a:rPr>
              <a:t>est</a:t>
            </a:r>
            <a:endParaRPr lang="en-US" sz="2800" baseline="30000" dirty="0"/>
          </a:p>
        </p:txBody>
      </p:sp>
      <p:sp>
        <p:nvSpPr>
          <p:cNvPr id="67" name="TextBox 66"/>
          <p:cNvSpPr txBox="1"/>
          <p:nvPr/>
        </p:nvSpPr>
        <p:spPr>
          <a:xfrm>
            <a:off x="4191000" y="5562600"/>
            <a:ext cx="4953000" cy="1015663"/>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near the minimum the error is shaped like a parabola.  The curvature of the parabola controls the with of the region of low error</a:t>
            </a:r>
            <a:endParaRPr lang="en-US" sz="2000" i="1" baseline="-25000" dirty="0">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r>
              <a:rPr lang="en-US" dirty="0" smtClean="0">
                <a:latin typeface="Times New Roman" pitchFamily="18" charset="0"/>
                <a:cs typeface="Times New Roman" pitchFamily="18" charset="0"/>
              </a:rPr>
              <a:t>near the minimum, the Taylor series for the error is:</a:t>
            </a:r>
            <a:endParaRPr lang="en-US" dirty="0">
              <a:latin typeface="Times New Roman" pitchFamily="18" charset="0"/>
              <a:cs typeface="Times New Roman" pitchFamily="18" charset="0"/>
            </a:endParaRPr>
          </a:p>
        </p:txBody>
      </p:sp>
      <p:pic>
        <p:nvPicPr>
          <p:cNvPr id="35842" name="Picture 2"/>
          <p:cNvPicPr>
            <a:picLocks noGrp="1" noChangeAspect="1" noChangeArrowheads="1"/>
          </p:cNvPicPr>
          <p:nvPr>
            <p:ph idx="1"/>
          </p:nvPr>
        </p:nvPicPr>
        <p:blipFill>
          <a:blip r:embed="rId3" cstate="print"/>
          <a:srcRect l="18668" t="26938" r="10582" b="52859"/>
          <a:stretch>
            <a:fillRect/>
          </a:stretch>
        </p:blipFill>
        <p:spPr bwMode="auto">
          <a:xfrm>
            <a:off x="609600" y="3733800"/>
            <a:ext cx="8001000" cy="1371600"/>
          </a:xfrm>
          <a:prstGeom prst="rect">
            <a:avLst/>
          </a:prstGeom>
          <a:noFill/>
          <a:ln w="9525">
            <a:noFill/>
            <a:miter lim="800000"/>
            <a:headEnd/>
            <a:tailEnd/>
          </a:ln>
        </p:spPr>
      </p:pic>
      <p:sp>
        <p:nvSpPr>
          <p:cNvPr id="6" name="Title 1"/>
          <p:cNvSpPr txBox="1">
            <a:spLocks/>
          </p:cNvSpPr>
          <p:nvPr/>
        </p:nvSpPr>
        <p:spPr bwMode="auto">
          <a:xfrm>
            <a:off x="6172200" y="5257800"/>
            <a:ext cx="1905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curvature of the error surface</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Freeform 6"/>
          <p:cNvSpPr/>
          <p:nvPr/>
        </p:nvSpPr>
        <p:spPr>
          <a:xfrm rot="2377212">
            <a:off x="7160078" y="4882556"/>
            <a:ext cx="489679" cy="645826"/>
          </a:xfrm>
          <a:custGeom>
            <a:avLst/>
            <a:gdLst>
              <a:gd name="connsiteX0" fmla="*/ 0 w 861935"/>
              <a:gd name="connsiteY0" fmla="*/ 0 h 644577"/>
              <a:gd name="connsiteX1" fmla="*/ 809469 w 861935"/>
              <a:gd name="connsiteY1" fmla="*/ 119921 h 644577"/>
              <a:gd name="connsiteX2" fmla="*/ 314794 w 861935"/>
              <a:gd name="connsiteY2" fmla="*/ 389744 h 644577"/>
              <a:gd name="connsiteX3" fmla="*/ 464695 w 861935"/>
              <a:gd name="connsiteY3" fmla="*/ 644577 h 644577"/>
            </a:gdLst>
            <a:ahLst/>
            <a:cxnLst>
              <a:cxn ang="0">
                <a:pos x="connsiteX0" y="connsiteY0"/>
              </a:cxn>
              <a:cxn ang="0">
                <a:pos x="connsiteX1" y="connsiteY1"/>
              </a:cxn>
              <a:cxn ang="0">
                <a:pos x="connsiteX2" y="connsiteY2"/>
              </a:cxn>
              <a:cxn ang="0">
                <a:pos x="connsiteX3" y="connsiteY3"/>
              </a:cxn>
            </a:cxnLst>
            <a:rect l="l" t="t" r="r" b="b"/>
            <a:pathLst>
              <a:path w="861935" h="644577">
                <a:moveTo>
                  <a:pt x="0" y="0"/>
                </a:moveTo>
                <a:cubicBezTo>
                  <a:pt x="378501" y="27482"/>
                  <a:pt x="757003" y="54964"/>
                  <a:pt x="809469" y="119921"/>
                </a:cubicBezTo>
                <a:cubicBezTo>
                  <a:pt x="861935" y="184878"/>
                  <a:pt x="372256" y="302302"/>
                  <a:pt x="314794" y="389744"/>
                </a:cubicBezTo>
                <a:cubicBezTo>
                  <a:pt x="257332" y="477186"/>
                  <a:pt x="361013" y="560881"/>
                  <a:pt x="464695" y="64457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dirty="0" smtClean="0">
                <a:latin typeface="Times New Roman" pitchFamily="18" charset="0"/>
                <a:cs typeface="Times New Roman" pitchFamily="18" charset="0"/>
              </a:rPr>
              <a:t>starting with the formula for error</a:t>
            </a:r>
            <a:endParaRPr lang="en-US" dirty="0">
              <a:latin typeface="Times New Roman" pitchFamily="18" charset="0"/>
              <a:cs typeface="Times New Roman" pitchFamily="18" charset="0"/>
            </a:endParaRPr>
          </a:p>
        </p:txBody>
      </p:sp>
      <p:pic>
        <p:nvPicPr>
          <p:cNvPr id="36866" name="Picture 2"/>
          <p:cNvPicPr>
            <a:picLocks noGrp="1" noChangeAspect="1" noChangeArrowheads="1"/>
          </p:cNvPicPr>
          <p:nvPr>
            <p:ph idx="1"/>
          </p:nvPr>
        </p:nvPicPr>
        <p:blipFill>
          <a:blip r:embed="rId2" cstate="print"/>
          <a:srcRect l="25926" t="48541" r="14815" b="34733"/>
          <a:stretch>
            <a:fillRect/>
          </a:stretch>
        </p:blipFill>
        <p:spPr bwMode="auto">
          <a:xfrm>
            <a:off x="381000" y="1828800"/>
            <a:ext cx="8534400" cy="1066800"/>
          </a:xfrm>
          <a:prstGeom prst="rect">
            <a:avLst/>
          </a:prstGeom>
          <a:noFill/>
          <a:ln w="9525">
            <a:noFill/>
            <a:miter lim="800000"/>
            <a:headEnd/>
            <a:tailEnd/>
          </a:ln>
        </p:spPr>
      </p:pic>
      <p:sp>
        <p:nvSpPr>
          <p:cNvPr id="8" name="Title 1"/>
          <p:cNvSpPr txBox="1">
            <a:spLocks/>
          </p:cNvSpPr>
          <p:nvPr/>
        </p:nvSpPr>
        <p:spPr bwMode="auto">
          <a:xfrm>
            <a:off x="457200" y="3352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Times New Roman" pitchFamily="18" charset="0"/>
                <a:ea typeface="+mj-ea"/>
                <a:cs typeface="Times New Roman" pitchFamily="18" charset="0"/>
              </a:rPr>
              <a:t>we compute its 2</a:t>
            </a:r>
            <a:r>
              <a:rPr lang="en-US" sz="4400" kern="0" baseline="30000" dirty="0" smtClean="0">
                <a:solidFill>
                  <a:schemeClr val="tx2"/>
                </a:solidFill>
                <a:latin typeface="Times New Roman" pitchFamily="18" charset="0"/>
                <a:ea typeface="+mj-ea"/>
                <a:cs typeface="Times New Roman" pitchFamily="18" charset="0"/>
              </a:rPr>
              <a:t>nd</a:t>
            </a:r>
            <a:r>
              <a:rPr lang="en-US" sz="4400" kern="0" dirty="0" smtClean="0">
                <a:solidFill>
                  <a:schemeClr val="tx2"/>
                </a:solidFill>
                <a:latin typeface="Times New Roman" pitchFamily="18" charset="0"/>
                <a:ea typeface="+mj-ea"/>
                <a:cs typeface="Times New Roman" pitchFamily="18" charset="0"/>
              </a:rPr>
              <a:t> derivative</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36867" name="Picture 3"/>
          <p:cNvPicPr>
            <a:picLocks noChangeAspect="1" noChangeArrowheads="1"/>
          </p:cNvPicPr>
          <p:nvPr/>
        </p:nvPicPr>
        <p:blipFill>
          <a:blip r:embed="rId3" cstate="print"/>
          <a:srcRect l="41733" t="38044" r="29650" b="48913"/>
          <a:stretch>
            <a:fillRect/>
          </a:stretch>
        </p:blipFill>
        <p:spPr bwMode="auto">
          <a:xfrm>
            <a:off x="2971800" y="4876800"/>
            <a:ext cx="3429000" cy="9144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dirty="0" smtClean="0">
                <a:latin typeface="Times New Roman" pitchFamily="18" charset="0"/>
                <a:cs typeface="Times New Roman" pitchFamily="18" charset="0"/>
              </a:rPr>
              <a:t>but</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l="24664" t="50000" r="70082" b="40217"/>
          <a:stretch>
            <a:fillRect/>
          </a:stretch>
        </p:blipFill>
        <p:spPr bwMode="auto">
          <a:xfrm>
            <a:off x="2895600" y="1676400"/>
            <a:ext cx="914400" cy="9906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59690" t="50000" r="27272" b="40217"/>
          <a:stretch>
            <a:fillRect/>
          </a:stretch>
        </p:blipFill>
        <p:spPr bwMode="auto">
          <a:xfrm>
            <a:off x="3698823" y="1663908"/>
            <a:ext cx="2269067" cy="990600"/>
          </a:xfrm>
          <a:prstGeom prst="rect">
            <a:avLst/>
          </a:prstGeom>
          <a:noFill/>
          <a:ln w="9525">
            <a:noFill/>
            <a:miter lim="800000"/>
            <a:headEnd/>
            <a:tailEnd/>
          </a:ln>
        </p:spPr>
      </p:pic>
      <p:sp>
        <p:nvSpPr>
          <p:cNvPr id="6" name="Title 1"/>
          <p:cNvSpPr txBox="1">
            <a:spLocks/>
          </p:cNvSpPr>
          <p:nvPr/>
        </p:nvSpPr>
        <p:spPr bwMode="auto">
          <a:xfrm>
            <a:off x="533400" y="2819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so</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37890" name="Picture 2"/>
          <p:cNvPicPr>
            <a:picLocks noChangeAspect="1" noChangeArrowheads="1"/>
          </p:cNvPicPr>
          <p:nvPr/>
        </p:nvPicPr>
        <p:blipFill>
          <a:blip r:embed="rId3" cstate="print"/>
          <a:srcRect l="33227" t="53552" r="22045" b="27869"/>
          <a:stretch>
            <a:fillRect/>
          </a:stretch>
        </p:blipFill>
        <p:spPr bwMode="auto">
          <a:xfrm>
            <a:off x="2209800" y="3886200"/>
            <a:ext cx="5334000" cy="1295400"/>
          </a:xfrm>
          <a:prstGeom prst="rect">
            <a:avLst/>
          </a:prstGeom>
          <a:noFill/>
          <a:ln w="9525">
            <a:noFill/>
            <a:miter lim="800000"/>
            <a:headEnd/>
            <a:tailEnd/>
          </a:ln>
        </p:spPr>
      </p:pic>
      <p:sp>
        <p:nvSpPr>
          <p:cNvPr id="8" name="Title 1"/>
          <p:cNvSpPr txBox="1">
            <a:spLocks/>
          </p:cNvSpPr>
          <p:nvPr/>
        </p:nvSpPr>
        <p:spPr bwMode="auto">
          <a:xfrm>
            <a:off x="4800600" y="5257801"/>
            <a:ext cx="1905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curvature of the error surface</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Freeform 8"/>
          <p:cNvSpPr/>
          <p:nvPr/>
        </p:nvSpPr>
        <p:spPr>
          <a:xfrm rot="2377212">
            <a:off x="5788478" y="4882557"/>
            <a:ext cx="489679" cy="645826"/>
          </a:xfrm>
          <a:custGeom>
            <a:avLst/>
            <a:gdLst>
              <a:gd name="connsiteX0" fmla="*/ 0 w 861935"/>
              <a:gd name="connsiteY0" fmla="*/ 0 h 644577"/>
              <a:gd name="connsiteX1" fmla="*/ 809469 w 861935"/>
              <a:gd name="connsiteY1" fmla="*/ 119921 h 644577"/>
              <a:gd name="connsiteX2" fmla="*/ 314794 w 861935"/>
              <a:gd name="connsiteY2" fmla="*/ 389744 h 644577"/>
              <a:gd name="connsiteX3" fmla="*/ 464695 w 861935"/>
              <a:gd name="connsiteY3" fmla="*/ 644577 h 644577"/>
            </a:gdLst>
            <a:ahLst/>
            <a:cxnLst>
              <a:cxn ang="0">
                <a:pos x="connsiteX0" y="connsiteY0"/>
              </a:cxn>
              <a:cxn ang="0">
                <a:pos x="connsiteX1" y="connsiteY1"/>
              </a:cxn>
              <a:cxn ang="0">
                <a:pos x="connsiteX2" y="connsiteY2"/>
              </a:cxn>
              <a:cxn ang="0">
                <a:pos x="connsiteX3" y="connsiteY3"/>
              </a:cxn>
            </a:cxnLst>
            <a:rect l="l" t="t" r="r" b="b"/>
            <a:pathLst>
              <a:path w="861935" h="644577">
                <a:moveTo>
                  <a:pt x="0" y="0"/>
                </a:moveTo>
                <a:cubicBezTo>
                  <a:pt x="378501" y="27482"/>
                  <a:pt x="757003" y="54964"/>
                  <a:pt x="809469" y="119921"/>
                </a:cubicBezTo>
                <a:cubicBezTo>
                  <a:pt x="861935" y="184878"/>
                  <a:pt x="372256" y="302302"/>
                  <a:pt x="314794" y="389744"/>
                </a:cubicBezTo>
                <a:cubicBezTo>
                  <a:pt x="257332" y="477186"/>
                  <a:pt x="361013" y="560881"/>
                  <a:pt x="464695" y="64457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0" name="Title 1"/>
          <p:cNvSpPr txBox="1">
            <a:spLocks/>
          </p:cNvSpPr>
          <p:nvPr/>
        </p:nvSpPr>
        <p:spPr bwMode="auto">
          <a:xfrm>
            <a:off x="1219200" y="5181601"/>
            <a:ext cx="1905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mj-ea"/>
                <a:cs typeface="Times New Roman" pitchFamily="18" charset="0"/>
              </a:rPr>
              <a:t>covariance of the model parameters</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1" name="Freeform 10"/>
          <p:cNvSpPr/>
          <p:nvPr/>
        </p:nvSpPr>
        <p:spPr>
          <a:xfrm rot="2377212">
            <a:off x="2207078" y="4806357"/>
            <a:ext cx="489679" cy="645826"/>
          </a:xfrm>
          <a:custGeom>
            <a:avLst/>
            <a:gdLst>
              <a:gd name="connsiteX0" fmla="*/ 0 w 861935"/>
              <a:gd name="connsiteY0" fmla="*/ 0 h 644577"/>
              <a:gd name="connsiteX1" fmla="*/ 809469 w 861935"/>
              <a:gd name="connsiteY1" fmla="*/ 119921 h 644577"/>
              <a:gd name="connsiteX2" fmla="*/ 314794 w 861935"/>
              <a:gd name="connsiteY2" fmla="*/ 389744 h 644577"/>
              <a:gd name="connsiteX3" fmla="*/ 464695 w 861935"/>
              <a:gd name="connsiteY3" fmla="*/ 644577 h 644577"/>
            </a:gdLst>
            <a:ahLst/>
            <a:cxnLst>
              <a:cxn ang="0">
                <a:pos x="connsiteX0" y="connsiteY0"/>
              </a:cxn>
              <a:cxn ang="0">
                <a:pos x="connsiteX1" y="connsiteY1"/>
              </a:cxn>
              <a:cxn ang="0">
                <a:pos x="connsiteX2" y="connsiteY2"/>
              </a:cxn>
              <a:cxn ang="0">
                <a:pos x="connsiteX3" y="connsiteY3"/>
              </a:cxn>
            </a:cxnLst>
            <a:rect l="l" t="t" r="r" b="b"/>
            <a:pathLst>
              <a:path w="861935" h="644577">
                <a:moveTo>
                  <a:pt x="0" y="0"/>
                </a:moveTo>
                <a:cubicBezTo>
                  <a:pt x="378501" y="27482"/>
                  <a:pt x="757003" y="54964"/>
                  <a:pt x="809469" y="119921"/>
                </a:cubicBezTo>
                <a:cubicBezTo>
                  <a:pt x="861935" y="184878"/>
                  <a:pt x="372256" y="302302"/>
                  <a:pt x="314794" y="389744"/>
                </a:cubicBezTo>
                <a:cubicBezTo>
                  <a:pt x="257332" y="477186"/>
                  <a:pt x="361013" y="560881"/>
                  <a:pt x="464695" y="64457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1905000"/>
          </a:xfrm>
        </p:spPr>
        <p:txBody>
          <a:bodyPr/>
          <a:lstStyle/>
          <a:p>
            <a:pPr algn="ctr">
              <a:buNone/>
            </a:pPr>
            <a:r>
              <a:rPr lang="en-US" dirty="0" smtClean="0">
                <a:latin typeface="Times New Roman" pitchFamily="18" charset="0"/>
                <a:cs typeface="Times New Roman" pitchFamily="18" charset="0"/>
              </a:rPr>
              <a:t>the covariance of the least squares solution</a:t>
            </a:r>
          </a:p>
          <a:p>
            <a:pPr algn="ctr">
              <a:buNone/>
            </a:pPr>
            <a:r>
              <a:rPr lang="en-US" dirty="0" smtClean="0">
                <a:latin typeface="Times New Roman" pitchFamily="18" charset="0"/>
                <a:cs typeface="Times New Roman" pitchFamily="18" charset="0"/>
              </a:rPr>
              <a:t>is expressed</a:t>
            </a:r>
          </a:p>
          <a:p>
            <a:pPr algn="ctr">
              <a:buNone/>
            </a:pPr>
            <a:r>
              <a:rPr lang="en-US" dirty="0" smtClean="0">
                <a:latin typeface="Times New Roman" pitchFamily="18" charset="0"/>
                <a:cs typeface="Times New Roman" pitchFamily="18" charset="0"/>
              </a:rPr>
              <a:t>in the shape of the error surface</a:t>
            </a:r>
          </a:p>
        </p:txBody>
      </p:sp>
      <p:sp>
        <p:nvSpPr>
          <p:cNvPr id="5" name="Freeform 4"/>
          <p:cNvSpPr/>
          <p:nvPr/>
        </p:nvSpPr>
        <p:spPr>
          <a:xfrm>
            <a:off x="1066800" y="4582180"/>
            <a:ext cx="2883877" cy="1041009"/>
          </a:xfrm>
          <a:custGeom>
            <a:avLst/>
            <a:gdLst>
              <a:gd name="connsiteX0" fmla="*/ 0 w 2883877"/>
              <a:gd name="connsiteY0" fmla="*/ 0 h 1041009"/>
              <a:gd name="connsiteX1" fmla="*/ 0 w 2883877"/>
              <a:gd name="connsiteY1" fmla="*/ 1041009 h 1041009"/>
              <a:gd name="connsiteX2" fmla="*/ 2883877 w 2883877"/>
              <a:gd name="connsiteY2" fmla="*/ 1041009 h 1041009"/>
            </a:gdLst>
            <a:ahLst/>
            <a:cxnLst>
              <a:cxn ang="0">
                <a:pos x="connsiteX0" y="connsiteY0"/>
              </a:cxn>
              <a:cxn ang="0">
                <a:pos x="connsiteX1" y="connsiteY1"/>
              </a:cxn>
              <a:cxn ang="0">
                <a:pos x="connsiteX2" y="connsiteY2"/>
              </a:cxn>
            </a:cxnLst>
            <a:rect l="l" t="t" r="r" b="b"/>
            <a:pathLst>
              <a:path w="2883877" h="1041009">
                <a:moveTo>
                  <a:pt x="0" y="0"/>
                </a:moveTo>
                <a:lnTo>
                  <a:pt x="0" y="1041009"/>
                </a:lnTo>
                <a:lnTo>
                  <a:pt x="2883877" y="104100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152400" y="4963180"/>
            <a:ext cx="904415" cy="52322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E(m)</a:t>
            </a:r>
            <a:endParaRPr lang="en-US" sz="2800" baseline="-25000" dirty="0"/>
          </a:p>
        </p:txBody>
      </p:sp>
      <p:sp>
        <p:nvSpPr>
          <p:cNvPr id="7" name="Rectangle 6"/>
          <p:cNvSpPr/>
          <p:nvPr/>
        </p:nvSpPr>
        <p:spPr>
          <a:xfrm>
            <a:off x="3962400" y="5344180"/>
            <a:ext cx="510076" cy="52322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i</a:t>
            </a:r>
            <a:endParaRPr lang="en-US" sz="2800" baseline="-25000" dirty="0"/>
          </a:p>
        </p:txBody>
      </p:sp>
      <p:cxnSp>
        <p:nvCxnSpPr>
          <p:cNvPr id="8" name="Straight Connector 7"/>
          <p:cNvCxnSpPr/>
          <p:nvPr/>
        </p:nvCxnSpPr>
        <p:spPr>
          <a:xfrm rot="5400000">
            <a:off x="2286000" y="572518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283677" y="4763888"/>
            <a:ext cx="2433711" cy="769033"/>
          </a:xfrm>
          <a:custGeom>
            <a:avLst/>
            <a:gdLst>
              <a:gd name="connsiteX0" fmla="*/ 0 w 2433711"/>
              <a:gd name="connsiteY0" fmla="*/ 196947 h 769033"/>
              <a:gd name="connsiteX1" fmla="*/ 731520 w 2433711"/>
              <a:gd name="connsiteY1" fmla="*/ 647114 h 769033"/>
              <a:gd name="connsiteX2" fmla="*/ 1350498 w 2433711"/>
              <a:gd name="connsiteY2" fmla="*/ 661181 h 769033"/>
              <a:gd name="connsiteX3" fmla="*/ 2433711 w 2433711"/>
              <a:gd name="connsiteY3" fmla="*/ 0 h 769033"/>
            </a:gdLst>
            <a:ahLst/>
            <a:cxnLst>
              <a:cxn ang="0">
                <a:pos x="connsiteX0" y="connsiteY0"/>
              </a:cxn>
              <a:cxn ang="0">
                <a:pos x="connsiteX1" y="connsiteY1"/>
              </a:cxn>
              <a:cxn ang="0">
                <a:pos x="connsiteX2" y="connsiteY2"/>
              </a:cxn>
              <a:cxn ang="0">
                <a:pos x="connsiteX3" y="connsiteY3"/>
              </a:cxn>
            </a:cxnLst>
            <a:rect l="l" t="t" r="r" b="b"/>
            <a:pathLst>
              <a:path w="2433711" h="769033">
                <a:moveTo>
                  <a:pt x="0" y="196947"/>
                </a:moveTo>
                <a:cubicBezTo>
                  <a:pt x="253218" y="383344"/>
                  <a:pt x="506437" y="569742"/>
                  <a:pt x="731520" y="647114"/>
                </a:cubicBezTo>
                <a:cubicBezTo>
                  <a:pt x="956603" y="724486"/>
                  <a:pt x="1066800" y="769033"/>
                  <a:pt x="1350498" y="661181"/>
                </a:cubicBezTo>
                <a:cubicBezTo>
                  <a:pt x="1634196" y="553329"/>
                  <a:pt x="2033953" y="276664"/>
                  <a:pt x="2433711" y="0"/>
                </a:cubicBez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2209800" y="5725180"/>
            <a:ext cx="774571" cy="523220"/>
          </a:xfrm>
          <a:prstGeom prst="rect">
            <a:avLst/>
          </a:prstGeom>
        </p:spPr>
        <p:txBody>
          <a:bodyPr wrap="none">
            <a:spAutoFit/>
          </a:bodyPr>
          <a:lstStyle/>
          <a:p>
            <a:r>
              <a:rPr lang="en-US" sz="2800" i="1" dirty="0" err="1" smtClean="0">
                <a:solidFill>
                  <a:prstClr val="black"/>
                </a:solidFill>
                <a:latin typeface="Times New Roman" pitchFamily="18" charset="0"/>
                <a:cs typeface="Times New Roman" pitchFamily="18" charset="0"/>
              </a:rPr>
              <a:t>m</a:t>
            </a:r>
            <a:r>
              <a:rPr lang="en-US" sz="2800" i="1" baseline="-25000" dirty="0" err="1" smtClean="0">
                <a:solidFill>
                  <a:prstClr val="black"/>
                </a:solidFill>
                <a:latin typeface="Times New Roman" pitchFamily="18" charset="0"/>
                <a:cs typeface="Times New Roman" pitchFamily="18" charset="0"/>
              </a:rPr>
              <a:t>i</a:t>
            </a:r>
            <a:r>
              <a:rPr lang="en-US" sz="2800" i="1" baseline="30000" dirty="0" err="1" smtClean="0">
                <a:solidFill>
                  <a:prstClr val="black"/>
                </a:solidFill>
                <a:latin typeface="Times New Roman" pitchFamily="18" charset="0"/>
                <a:cs typeface="Times New Roman" pitchFamily="18" charset="0"/>
              </a:rPr>
              <a:t>est</a:t>
            </a:r>
            <a:endParaRPr lang="en-US" sz="2800" baseline="30000" dirty="0"/>
          </a:p>
        </p:txBody>
      </p:sp>
      <p:sp>
        <p:nvSpPr>
          <p:cNvPr id="17" name="Freeform 16"/>
          <p:cNvSpPr/>
          <p:nvPr/>
        </p:nvSpPr>
        <p:spPr>
          <a:xfrm>
            <a:off x="5585924" y="4582180"/>
            <a:ext cx="2883877" cy="1041009"/>
          </a:xfrm>
          <a:custGeom>
            <a:avLst/>
            <a:gdLst>
              <a:gd name="connsiteX0" fmla="*/ 0 w 2883877"/>
              <a:gd name="connsiteY0" fmla="*/ 0 h 1041009"/>
              <a:gd name="connsiteX1" fmla="*/ 0 w 2883877"/>
              <a:gd name="connsiteY1" fmla="*/ 1041009 h 1041009"/>
              <a:gd name="connsiteX2" fmla="*/ 2883877 w 2883877"/>
              <a:gd name="connsiteY2" fmla="*/ 1041009 h 1041009"/>
            </a:gdLst>
            <a:ahLst/>
            <a:cxnLst>
              <a:cxn ang="0">
                <a:pos x="connsiteX0" y="connsiteY0"/>
              </a:cxn>
              <a:cxn ang="0">
                <a:pos x="connsiteX1" y="connsiteY1"/>
              </a:cxn>
              <a:cxn ang="0">
                <a:pos x="connsiteX2" y="connsiteY2"/>
              </a:cxn>
            </a:cxnLst>
            <a:rect l="l" t="t" r="r" b="b"/>
            <a:pathLst>
              <a:path w="2883877" h="1041009">
                <a:moveTo>
                  <a:pt x="0" y="0"/>
                </a:moveTo>
                <a:lnTo>
                  <a:pt x="0" y="1041009"/>
                </a:lnTo>
                <a:lnTo>
                  <a:pt x="2883877" y="104100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4671524" y="4963180"/>
            <a:ext cx="904415" cy="52322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E(m)</a:t>
            </a:r>
            <a:endParaRPr lang="en-US" sz="2800" baseline="-25000" dirty="0"/>
          </a:p>
        </p:txBody>
      </p:sp>
      <p:sp>
        <p:nvSpPr>
          <p:cNvPr id="19" name="Rectangle 18"/>
          <p:cNvSpPr/>
          <p:nvPr/>
        </p:nvSpPr>
        <p:spPr>
          <a:xfrm>
            <a:off x="8481524" y="5344180"/>
            <a:ext cx="510076" cy="52322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i</a:t>
            </a:r>
            <a:endParaRPr lang="en-US" sz="2800" baseline="-25000" dirty="0"/>
          </a:p>
        </p:txBody>
      </p:sp>
      <p:cxnSp>
        <p:nvCxnSpPr>
          <p:cNvPr id="20" name="Straight Connector 19"/>
          <p:cNvCxnSpPr/>
          <p:nvPr/>
        </p:nvCxnSpPr>
        <p:spPr>
          <a:xfrm rot="5400000">
            <a:off x="6805124" y="572518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6629400" y="4724400"/>
            <a:ext cx="533400" cy="769033"/>
          </a:xfrm>
          <a:custGeom>
            <a:avLst/>
            <a:gdLst>
              <a:gd name="connsiteX0" fmla="*/ 0 w 2433711"/>
              <a:gd name="connsiteY0" fmla="*/ 196947 h 769033"/>
              <a:gd name="connsiteX1" fmla="*/ 731520 w 2433711"/>
              <a:gd name="connsiteY1" fmla="*/ 647114 h 769033"/>
              <a:gd name="connsiteX2" fmla="*/ 1350498 w 2433711"/>
              <a:gd name="connsiteY2" fmla="*/ 661181 h 769033"/>
              <a:gd name="connsiteX3" fmla="*/ 2433711 w 2433711"/>
              <a:gd name="connsiteY3" fmla="*/ 0 h 769033"/>
            </a:gdLst>
            <a:ahLst/>
            <a:cxnLst>
              <a:cxn ang="0">
                <a:pos x="connsiteX0" y="connsiteY0"/>
              </a:cxn>
              <a:cxn ang="0">
                <a:pos x="connsiteX1" y="connsiteY1"/>
              </a:cxn>
              <a:cxn ang="0">
                <a:pos x="connsiteX2" y="connsiteY2"/>
              </a:cxn>
              <a:cxn ang="0">
                <a:pos x="connsiteX3" y="connsiteY3"/>
              </a:cxn>
            </a:cxnLst>
            <a:rect l="l" t="t" r="r" b="b"/>
            <a:pathLst>
              <a:path w="2433711" h="769033">
                <a:moveTo>
                  <a:pt x="0" y="196947"/>
                </a:moveTo>
                <a:cubicBezTo>
                  <a:pt x="253218" y="383344"/>
                  <a:pt x="506437" y="569742"/>
                  <a:pt x="731520" y="647114"/>
                </a:cubicBezTo>
                <a:cubicBezTo>
                  <a:pt x="956603" y="724486"/>
                  <a:pt x="1066800" y="769033"/>
                  <a:pt x="1350498" y="661181"/>
                </a:cubicBezTo>
                <a:cubicBezTo>
                  <a:pt x="1634196" y="553329"/>
                  <a:pt x="2033953" y="276664"/>
                  <a:pt x="2433711" y="0"/>
                </a:cubicBez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6728924" y="5725180"/>
            <a:ext cx="774571" cy="523220"/>
          </a:xfrm>
          <a:prstGeom prst="rect">
            <a:avLst/>
          </a:prstGeom>
        </p:spPr>
        <p:txBody>
          <a:bodyPr wrap="none">
            <a:spAutoFit/>
          </a:bodyPr>
          <a:lstStyle/>
          <a:p>
            <a:r>
              <a:rPr lang="en-US" sz="2800" i="1" dirty="0" err="1" smtClean="0">
                <a:solidFill>
                  <a:prstClr val="black"/>
                </a:solidFill>
                <a:latin typeface="Times New Roman" pitchFamily="18" charset="0"/>
                <a:cs typeface="Times New Roman" pitchFamily="18" charset="0"/>
              </a:rPr>
              <a:t>m</a:t>
            </a:r>
            <a:r>
              <a:rPr lang="en-US" sz="2800" i="1" baseline="-25000" dirty="0" err="1" smtClean="0">
                <a:solidFill>
                  <a:prstClr val="black"/>
                </a:solidFill>
                <a:latin typeface="Times New Roman" pitchFamily="18" charset="0"/>
                <a:cs typeface="Times New Roman" pitchFamily="18" charset="0"/>
              </a:rPr>
              <a:t>i</a:t>
            </a:r>
            <a:r>
              <a:rPr lang="en-US" sz="2800" i="1" baseline="30000" dirty="0" err="1" smtClean="0">
                <a:solidFill>
                  <a:prstClr val="black"/>
                </a:solidFill>
                <a:latin typeface="Times New Roman" pitchFamily="18" charset="0"/>
                <a:cs typeface="Times New Roman" pitchFamily="18" charset="0"/>
              </a:rPr>
              <a:t>est</a:t>
            </a:r>
            <a:endParaRPr lang="en-US" sz="2800" baseline="30000" dirty="0"/>
          </a:p>
        </p:txBody>
      </p:sp>
      <p:sp>
        <p:nvSpPr>
          <p:cNvPr id="23" name="Content Placeholder 2"/>
          <p:cNvSpPr txBox="1">
            <a:spLocks/>
          </p:cNvSpPr>
          <p:nvPr/>
        </p:nvSpPr>
        <p:spPr bwMode="auto">
          <a:xfrm>
            <a:off x="1371600" y="3276600"/>
            <a:ext cx="22098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large variance</a:t>
            </a:r>
          </a:p>
        </p:txBody>
      </p:sp>
      <p:sp>
        <p:nvSpPr>
          <p:cNvPr id="24" name="Content Placeholder 2"/>
          <p:cNvSpPr txBox="1">
            <a:spLocks/>
          </p:cNvSpPr>
          <p:nvPr/>
        </p:nvSpPr>
        <p:spPr bwMode="auto">
          <a:xfrm>
            <a:off x="5867400" y="3352800"/>
            <a:ext cx="22098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small variance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latin typeface="Times New Roman" pitchFamily="18" charset="0"/>
                <a:cs typeface="Times New Roman" pitchFamily="18" charset="0"/>
              </a:rPr>
              <a:t>the prediction error</a:t>
            </a:r>
            <a:endParaRPr lang="en-US" dirty="0">
              <a:latin typeface="Times New Roman" pitchFamily="18" charset="0"/>
              <a:cs typeface="Times New Roman" pitchFamily="18" charset="0"/>
            </a:endParaRPr>
          </a:p>
        </p:txBody>
      </p:sp>
      <p:pic>
        <p:nvPicPr>
          <p:cNvPr id="18434" name="Picture 2"/>
          <p:cNvPicPr>
            <a:picLocks noGrp="1" noChangeAspect="1" noChangeArrowheads="1"/>
          </p:cNvPicPr>
          <p:nvPr>
            <p:ph idx="1"/>
          </p:nvPr>
        </p:nvPicPr>
        <p:blipFill>
          <a:blip r:embed="rId3" cstate="print"/>
          <a:srcRect l="17946" t="25423" r="49818" b="68011"/>
          <a:stretch>
            <a:fillRect/>
          </a:stretch>
        </p:blipFill>
        <p:spPr bwMode="auto">
          <a:xfrm>
            <a:off x="484909" y="2057400"/>
            <a:ext cx="8174182" cy="990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2971" t="53877" r="35977" b="36021"/>
          <a:stretch>
            <a:fillRect/>
          </a:stretch>
        </p:blipFill>
        <p:spPr bwMode="auto">
          <a:xfrm>
            <a:off x="831850" y="5029200"/>
            <a:ext cx="7480300" cy="1447800"/>
          </a:xfrm>
          <a:prstGeom prst="rect">
            <a:avLst/>
          </a:prstGeom>
          <a:noFill/>
          <a:ln w="9525">
            <a:noFill/>
            <a:miter lim="800000"/>
            <a:headEnd/>
            <a:tailEnd/>
          </a:ln>
          <a:effectLst/>
        </p:spPr>
      </p:pic>
      <p:sp>
        <p:nvSpPr>
          <p:cNvPr id="6" name="Title 1"/>
          <p:cNvSpPr txBox="1">
            <a:spLocks/>
          </p:cNvSpPr>
          <p:nvPr/>
        </p:nvSpPr>
        <p:spPr bwMode="auto">
          <a:xfrm>
            <a:off x="0" y="39624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motivates us to define an error vector, </a:t>
            </a:r>
            <a:r>
              <a:rPr kumimoji="0" lang="en-US" sz="36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e</a:t>
            </a:r>
            <a:endParaRPr kumimoji="0" lang="en-US" sz="36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7" name="Picture 2"/>
          <p:cNvPicPr>
            <a:picLocks noChangeAspect="1" noChangeArrowheads="1"/>
          </p:cNvPicPr>
          <p:nvPr/>
        </p:nvPicPr>
        <p:blipFill>
          <a:blip r:embed="rId3" cstate="print"/>
          <a:srcRect l="49636" t="25077" r="18948" b="68011"/>
          <a:stretch>
            <a:fillRect/>
          </a:stretch>
        </p:blipFill>
        <p:spPr bwMode="auto">
          <a:xfrm>
            <a:off x="787978" y="2971800"/>
            <a:ext cx="7568045" cy="990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prediction error in straight line case</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1600200" y="1676400"/>
            <a:ext cx="5334000" cy="4000500"/>
          </a:xfrm>
          <a:prstGeom prst="rect">
            <a:avLst/>
          </a:prstGeom>
          <a:noFill/>
          <a:ln w="9525">
            <a:noFill/>
            <a:miter lim="800000"/>
            <a:headEnd/>
            <a:tailEnd/>
          </a:ln>
          <a:effectLst/>
        </p:spPr>
      </p:pic>
      <p:sp>
        <p:nvSpPr>
          <p:cNvPr id="5" name="Rectangle 4"/>
          <p:cNvSpPr/>
          <p:nvPr/>
        </p:nvSpPr>
        <p:spPr>
          <a:xfrm>
            <a:off x="3657600" y="16764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54102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19812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1" y="5407223"/>
            <a:ext cx="41910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auxiliary variable,</a:t>
            </a:r>
            <a:r>
              <a:rPr lang="en-US" sz="1200" i="1" dirty="0" smtClean="0">
                <a:latin typeface="Times New Roman" pitchFamily="18" charset="0"/>
                <a:cs typeface="Times New Roman" pitchFamily="18" charset="0"/>
              </a:rPr>
              <a:t> x</a:t>
            </a:r>
            <a:endParaRPr lang="en-US" sz="1200" i="1" dirty="0">
              <a:latin typeface="Times New Roman" pitchFamily="18" charset="0"/>
              <a:cs typeface="Times New Roman" pitchFamily="18" charset="0"/>
            </a:endParaRPr>
          </a:p>
        </p:txBody>
      </p:sp>
      <p:sp>
        <p:nvSpPr>
          <p:cNvPr id="9" name="Rectangle 8"/>
          <p:cNvSpPr/>
          <p:nvPr/>
        </p:nvSpPr>
        <p:spPr>
          <a:xfrm>
            <a:off x="1828800" y="34290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67518" y="3230105"/>
            <a:ext cx="793609"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data,</a:t>
            </a:r>
            <a:r>
              <a:rPr lang="en-US" sz="1200" i="1" dirty="0" smtClean="0">
                <a:latin typeface="Times New Roman" pitchFamily="18" charset="0"/>
                <a:cs typeface="Times New Roman" pitchFamily="18" charset="0"/>
              </a:rPr>
              <a:t> d</a:t>
            </a:r>
            <a:endParaRPr lang="en-US" sz="1200" i="1" dirty="0">
              <a:latin typeface="Times New Roman" pitchFamily="18" charset="0"/>
              <a:cs typeface="Times New Roman" pitchFamily="18" charset="0"/>
            </a:endParaRPr>
          </a:p>
        </p:txBody>
      </p:sp>
      <p:sp>
        <p:nvSpPr>
          <p:cNvPr id="11" name="Freeform 10"/>
          <p:cNvSpPr/>
          <p:nvPr/>
        </p:nvSpPr>
        <p:spPr>
          <a:xfrm>
            <a:off x="3928533" y="2362200"/>
            <a:ext cx="1095022" cy="635940"/>
          </a:xfrm>
          <a:custGeom>
            <a:avLst/>
            <a:gdLst>
              <a:gd name="connsiteX0" fmla="*/ 0 w 1095022"/>
              <a:gd name="connsiteY0" fmla="*/ 94074 h 635940"/>
              <a:gd name="connsiteX1" fmla="*/ 880533 w 1095022"/>
              <a:gd name="connsiteY1" fmla="*/ 48918 h 635940"/>
              <a:gd name="connsiteX2" fmla="*/ 508000 w 1095022"/>
              <a:gd name="connsiteY2" fmla="*/ 387585 h 635940"/>
              <a:gd name="connsiteX3" fmla="*/ 1095022 w 1095022"/>
              <a:gd name="connsiteY3" fmla="*/ 635940 h 635940"/>
            </a:gdLst>
            <a:ahLst/>
            <a:cxnLst>
              <a:cxn ang="0">
                <a:pos x="connsiteX0" y="connsiteY0"/>
              </a:cxn>
              <a:cxn ang="0">
                <a:pos x="connsiteX1" y="connsiteY1"/>
              </a:cxn>
              <a:cxn ang="0">
                <a:pos x="connsiteX2" y="connsiteY2"/>
              </a:cxn>
              <a:cxn ang="0">
                <a:pos x="connsiteX3" y="connsiteY3"/>
              </a:cxn>
            </a:cxnLst>
            <a:rect l="l" t="t" r="r" b="b"/>
            <a:pathLst>
              <a:path w="1095022" h="635940">
                <a:moveTo>
                  <a:pt x="0" y="94074"/>
                </a:moveTo>
                <a:cubicBezTo>
                  <a:pt x="397933" y="47037"/>
                  <a:pt x="795866" y="0"/>
                  <a:pt x="880533" y="48918"/>
                </a:cubicBezTo>
                <a:cubicBezTo>
                  <a:pt x="965200" y="97836"/>
                  <a:pt x="472252" y="289748"/>
                  <a:pt x="508000" y="387585"/>
                </a:cubicBezTo>
                <a:cubicBezTo>
                  <a:pt x="543748" y="485422"/>
                  <a:pt x="1095022" y="635940"/>
                  <a:pt x="1095022" y="635940"/>
                </a:cubicBezTo>
              </a:path>
            </a:pathLst>
          </a:cu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370290" y="2375940"/>
            <a:ext cx="793609"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d</a:t>
            </a:r>
            <a:r>
              <a:rPr lang="en-US" sz="2400" i="1" baseline="-25000" dirty="0" err="1" smtClean="0">
                <a:latin typeface="Times New Roman" pitchFamily="18" charset="0"/>
                <a:cs typeface="Times New Roman" pitchFamily="18" charset="0"/>
              </a:rPr>
              <a:t>i</a:t>
            </a:r>
            <a:r>
              <a:rPr lang="en-US" sz="2400" i="1" baseline="30000" dirty="0" err="1" smtClean="0">
                <a:latin typeface="Times New Roman" pitchFamily="18" charset="0"/>
                <a:cs typeface="Times New Roman" pitchFamily="18" charset="0"/>
              </a:rPr>
              <a:t>pre</a:t>
            </a:r>
            <a:endParaRPr lang="en-US" sz="2400" i="1" baseline="30000" dirty="0">
              <a:latin typeface="Times New Roman" pitchFamily="18" charset="0"/>
              <a:cs typeface="Times New Roman" pitchFamily="18" charset="0"/>
            </a:endParaRPr>
          </a:p>
        </p:txBody>
      </p:sp>
      <p:sp>
        <p:nvSpPr>
          <p:cNvPr id="13" name="TextBox 12"/>
          <p:cNvSpPr txBox="1"/>
          <p:nvPr/>
        </p:nvSpPr>
        <p:spPr>
          <a:xfrm>
            <a:off x="4907844" y="3189111"/>
            <a:ext cx="793609" cy="523220"/>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d</a:t>
            </a:r>
            <a:r>
              <a:rPr lang="en-US" sz="2800" i="1" baseline="-25000" dirty="0" err="1" smtClean="0">
                <a:latin typeface="Times New Roman" pitchFamily="18" charset="0"/>
                <a:cs typeface="Times New Roman" pitchFamily="18" charset="0"/>
              </a:rPr>
              <a:t>i</a:t>
            </a:r>
            <a:r>
              <a:rPr lang="en-US" sz="2800" i="1" baseline="30000" dirty="0" err="1" smtClean="0">
                <a:latin typeface="Times New Roman" pitchFamily="18" charset="0"/>
                <a:cs typeface="Times New Roman" pitchFamily="18" charset="0"/>
              </a:rPr>
              <a:t>obs</a:t>
            </a:r>
            <a:endParaRPr lang="en-US" sz="2800" i="1" baseline="30000" dirty="0">
              <a:latin typeface="Times New Roman" pitchFamily="18" charset="0"/>
              <a:cs typeface="Times New Roman" pitchFamily="18" charset="0"/>
            </a:endParaRPr>
          </a:p>
        </p:txBody>
      </p:sp>
      <p:sp>
        <p:nvSpPr>
          <p:cNvPr id="14" name="Freeform 13"/>
          <p:cNvSpPr/>
          <p:nvPr/>
        </p:nvSpPr>
        <p:spPr>
          <a:xfrm>
            <a:off x="5313680" y="3079985"/>
            <a:ext cx="1411111" cy="227659"/>
          </a:xfrm>
          <a:custGeom>
            <a:avLst/>
            <a:gdLst>
              <a:gd name="connsiteX0" fmla="*/ 0 w 1411111"/>
              <a:gd name="connsiteY0" fmla="*/ 0 h 227659"/>
              <a:gd name="connsiteX1" fmla="*/ 688622 w 1411111"/>
              <a:gd name="connsiteY1" fmla="*/ 90311 h 227659"/>
              <a:gd name="connsiteX2" fmla="*/ 925689 w 1411111"/>
              <a:gd name="connsiteY2" fmla="*/ 225778 h 227659"/>
              <a:gd name="connsiteX3" fmla="*/ 1411111 w 1411111"/>
              <a:gd name="connsiteY3" fmla="*/ 79022 h 227659"/>
            </a:gdLst>
            <a:ahLst/>
            <a:cxnLst>
              <a:cxn ang="0">
                <a:pos x="connsiteX0" y="connsiteY0"/>
              </a:cxn>
              <a:cxn ang="0">
                <a:pos x="connsiteX1" y="connsiteY1"/>
              </a:cxn>
              <a:cxn ang="0">
                <a:pos x="connsiteX2" y="connsiteY2"/>
              </a:cxn>
              <a:cxn ang="0">
                <a:pos x="connsiteX3" y="connsiteY3"/>
              </a:cxn>
            </a:cxnLst>
            <a:rect l="l" t="t" r="r" b="b"/>
            <a:pathLst>
              <a:path w="1411111" h="227659">
                <a:moveTo>
                  <a:pt x="0" y="0"/>
                </a:moveTo>
                <a:cubicBezTo>
                  <a:pt x="267170" y="26340"/>
                  <a:pt x="534341" y="52681"/>
                  <a:pt x="688622" y="90311"/>
                </a:cubicBezTo>
                <a:cubicBezTo>
                  <a:pt x="842903" y="127941"/>
                  <a:pt x="805274" y="227659"/>
                  <a:pt x="925689" y="225778"/>
                </a:cubicBezTo>
                <a:cubicBezTo>
                  <a:pt x="1046104" y="223897"/>
                  <a:pt x="1228607" y="151459"/>
                  <a:pt x="1411111" y="79022"/>
                </a:cubicBezTo>
              </a:path>
            </a:pathLst>
          </a:custGeom>
          <a:ln w="19050">
            <a:solidFill>
              <a:schemeClr val="bg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673991" y="2971800"/>
            <a:ext cx="793609" cy="523220"/>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e</a:t>
            </a:r>
            <a:r>
              <a:rPr lang="en-US" sz="2800" i="1" baseline="-25000" dirty="0" err="1" smtClean="0">
                <a:latin typeface="Times New Roman" pitchFamily="18" charset="0"/>
                <a:cs typeface="Times New Roman" pitchFamily="18" charset="0"/>
              </a:rPr>
              <a:t>i</a:t>
            </a:r>
            <a:endParaRPr lang="en-US" sz="2800" i="1" baseline="30000" dirty="0">
              <a:latin typeface="Times New Roman" pitchFamily="18" charset="0"/>
              <a:cs typeface="Times New Roman" pitchFamily="18" charset="0"/>
            </a:endParaRPr>
          </a:p>
        </p:txBody>
      </p:sp>
      <p:sp>
        <p:nvSpPr>
          <p:cNvPr id="16" name="Right Brace 15"/>
          <p:cNvSpPr/>
          <p:nvPr/>
        </p:nvSpPr>
        <p:spPr>
          <a:xfrm>
            <a:off x="5138740" y="2986088"/>
            <a:ext cx="97631" cy="20002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rot="5400000">
            <a:off x="572515" y="3522534"/>
            <a:ext cx="3429705" cy="1225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286001" y="5229226"/>
            <a:ext cx="4414603" cy="2345"/>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633663" y="2243138"/>
            <a:ext cx="3452812" cy="2495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total error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single number summarizing the error</a:t>
            </a:r>
            <a:endParaRPr lang="en-US" dirty="0">
              <a:latin typeface="Times New Roman" pitchFamily="18" charset="0"/>
              <a:cs typeface="Times New Roman" pitchFamily="18" charset="0"/>
            </a:endParaRPr>
          </a:p>
        </p:txBody>
      </p:sp>
      <p:sp>
        <p:nvSpPr>
          <p:cNvPr id="6" name="Title 1"/>
          <p:cNvSpPr txBox="1">
            <a:spLocks/>
          </p:cNvSpPr>
          <p:nvPr/>
        </p:nvSpPr>
        <p:spPr bwMode="auto">
          <a:xfrm>
            <a:off x="381000" y="3733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sum of</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squares of individual errors</a:t>
            </a:r>
            <a:endParaRPr kumimoji="0" lang="en-US" sz="44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19458" name="Picture 2"/>
          <p:cNvPicPr>
            <a:picLocks noChangeAspect="1" noChangeArrowheads="1"/>
          </p:cNvPicPr>
          <p:nvPr/>
        </p:nvPicPr>
        <p:blipFill>
          <a:blip r:embed="rId3" cstate="print"/>
          <a:srcRect l="32151" t="34967" r="33806" b="56556"/>
          <a:stretch>
            <a:fillRect/>
          </a:stretch>
        </p:blipFill>
        <p:spPr bwMode="auto">
          <a:xfrm>
            <a:off x="762000" y="2057400"/>
            <a:ext cx="7715250" cy="1143000"/>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l="43696" t="38345" r="44326" b="46821"/>
          <a:stretch>
            <a:fillRect/>
          </a:stretch>
        </p:blipFill>
        <p:spPr bwMode="auto">
          <a:xfrm>
            <a:off x="3048000" y="4684295"/>
            <a:ext cx="2743200" cy="202130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principle of least-squares</a:t>
            </a:r>
            <a:endParaRPr lang="en-US"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l="45201" t="72738" r="48732" b="20072"/>
          <a:stretch>
            <a:fillRect/>
          </a:stretch>
        </p:blipFill>
        <p:spPr bwMode="auto">
          <a:xfrm>
            <a:off x="1219200" y="3124200"/>
            <a:ext cx="1524000" cy="10668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51268" t="72738" r="37508" b="20072"/>
          <a:stretch>
            <a:fillRect/>
          </a:stretch>
        </p:blipFill>
        <p:spPr bwMode="auto">
          <a:xfrm>
            <a:off x="762000" y="3962400"/>
            <a:ext cx="2819400" cy="10668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2460" t="72738" r="54799" b="20072"/>
          <a:stretch>
            <a:fillRect/>
          </a:stretch>
        </p:blipFill>
        <p:spPr bwMode="auto">
          <a:xfrm>
            <a:off x="5486400" y="2286000"/>
            <a:ext cx="3200400" cy="106680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43696" t="38345" r="44326" b="46821"/>
          <a:stretch>
            <a:fillRect/>
          </a:stretch>
        </p:blipFill>
        <p:spPr bwMode="auto">
          <a:xfrm>
            <a:off x="5715000" y="3657600"/>
            <a:ext cx="2743200" cy="2021305"/>
          </a:xfrm>
          <a:prstGeom prst="rect">
            <a:avLst/>
          </a:prstGeom>
          <a:noFill/>
          <a:ln w="9525">
            <a:noFill/>
            <a:miter lim="800000"/>
            <a:headEnd/>
            <a:tailEnd/>
          </a:ln>
        </p:spPr>
      </p:pic>
      <p:sp>
        <p:nvSpPr>
          <p:cNvPr id="10" name="Title 1"/>
          <p:cNvSpPr txBox="1">
            <a:spLocks/>
          </p:cNvSpPr>
          <p:nvPr/>
        </p:nvSpPr>
        <p:spPr bwMode="auto">
          <a:xfrm>
            <a:off x="5347740" y="2895600"/>
            <a:ext cx="358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that minimizes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1" name="Right Arrow 10"/>
          <p:cNvSpPr/>
          <p:nvPr/>
        </p:nvSpPr>
        <p:spPr>
          <a:xfrm>
            <a:off x="4024860" y="2743200"/>
            <a:ext cx="914400" cy="1828800"/>
          </a:xfrm>
          <a:prstGeom prst="rightArrow">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cstate="print"/>
          <a:srcRect l="32460" t="72738" r="54799" b="20072"/>
          <a:stretch>
            <a:fillRect/>
          </a:stretch>
        </p:blipFill>
        <p:spPr bwMode="auto">
          <a:xfrm>
            <a:off x="304800" y="2438400"/>
            <a:ext cx="3200400" cy="1066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least-squares and probability</a:t>
            </a:r>
            <a:endParaRPr lang="en-US"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3" cstate="print"/>
          <a:srcRect l="31546" t="52759" r="33123" b="35397"/>
          <a:stretch>
            <a:fillRect/>
          </a:stretch>
        </p:blipFill>
        <p:spPr bwMode="auto">
          <a:xfrm>
            <a:off x="609600" y="4419600"/>
            <a:ext cx="8146473" cy="1600200"/>
          </a:xfrm>
          <a:prstGeom prst="rect">
            <a:avLst/>
          </a:prstGeom>
          <a:noFill/>
          <a:ln w="9525">
            <a:noFill/>
            <a:miter lim="800000"/>
            <a:headEnd/>
            <a:tailEnd/>
          </a:ln>
        </p:spPr>
      </p:pic>
      <p:sp>
        <p:nvSpPr>
          <p:cNvPr id="5" name="Title 1"/>
          <p:cNvSpPr txBox="1">
            <a:spLocks/>
          </p:cNvSpPr>
          <p:nvPr/>
        </p:nvSpPr>
        <p:spPr bwMode="auto">
          <a:xfrm>
            <a:off x="685800" y="2438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suppose that each observation</a:t>
            </a:r>
            <a:r>
              <a:rPr lang="en-US" sz="4400" kern="0" dirty="0" smtClean="0">
                <a:solidFill>
                  <a:schemeClr val="tx2"/>
                </a:solidFill>
                <a:latin typeface="Times New Roman" pitchFamily="18" charset="0"/>
                <a:ea typeface="+mj-ea"/>
                <a:cs typeface="Times New Roman" pitchFamily="18" charset="0"/>
              </a:rPr>
              <a:t> has a Normal </a:t>
            </a:r>
            <a:r>
              <a:rPr lang="en-US" sz="4400" kern="0" dirty="0" err="1" smtClean="0">
                <a:solidFill>
                  <a:schemeClr val="tx2"/>
                </a:solidFill>
                <a:latin typeface="Times New Roman" pitchFamily="18" charset="0"/>
                <a:ea typeface="+mj-ea"/>
                <a:cs typeface="Times New Roman" pitchFamily="18" charset="0"/>
              </a:rPr>
              <a:t>p.d.f</a:t>
            </a:r>
            <a:r>
              <a:rPr lang="en-US" sz="4400" kern="0" dirty="0" smtClean="0">
                <a:solidFill>
                  <a:schemeClr val="tx2"/>
                </a:solidFill>
                <a:latin typeface="Times New Roman" pitchFamily="18" charset="0"/>
                <a:ea typeface="+mj-ea"/>
                <a:cs typeface="Times New Roman" pitchFamily="18" charset="0"/>
              </a:rPr>
              <a:t>.</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Title 1"/>
          <p:cNvSpPr txBox="1">
            <a:spLocks/>
          </p:cNvSpPr>
          <p:nvPr/>
        </p:nvSpPr>
        <p:spPr bwMode="auto">
          <a:xfrm>
            <a:off x="7737144" y="4517408"/>
            <a:ext cx="533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2</a:t>
            </a:r>
            <a:endPar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2901</TotalTime>
  <Words>1231</Words>
  <Application>Microsoft Office PowerPoint</Application>
  <PresentationFormat>On-screen Show (4:3)</PresentationFormat>
  <Paragraphs>220</Paragraphs>
  <Slides>47</Slides>
  <Notes>21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Slide 1</vt:lpstr>
      <vt:lpstr>Slide 2</vt:lpstr>
      <vt:lpstr>Goals of the lecture</vt:lpstr>
      <vt:lpstr>part 1</vt:lpstr>
      <vt:lpstr>the prediction error</vt:lpstr>
      <vt:lpstr>prediction error in straight line case</vt:lpstr>
      <vt:lpstr>total error single number summarizing the error</vt:lpstr>
      <vt:lpstr>principle of least-squares</vt:lpstr>
      <vt:lpstr>least-squares and probability</vt:lpstr>
      <vt:lpstr>for uncorrelated data the joint p.d.f. is just the product of the individual p.d.f.’s</vt:lpstr>
      <vt:lpstr>now assume that Gm predicts the mean of d</vt:lpstr>
      <vt:lpstr>the principle of least-squares determines the m that makes the observations  “most probable” in the sense of maximizing p(dobs)</vt:lpstr>
      <vt:lpstr>the principle of least-squares determines the model parameters that makes the observations  “most probable”  (provided that the data are Normal)  this is the principle of maximum likelihood</vt:lpstr>
      <vt:lpstr>a formula for mest  at the point of minimum error, E  ∂E / ∂mi = 0  so solve this equation for mest</vt:lpstr>
      <vt:lpstr>Result</vt:lpstr>
      <vt:lpstr>where the result comes from</vt:lpstr>
      <vt:lpstr>unity when k=j zero when k≠j since m’s are independent</vt:lpstr>
      <vt:lpstr>Slide 18</vt:lpstr>
      <vt:lpstr>covariance of mest</vt:lpstr>
      <vt:lpstr>two methods of estimating the variance of the data</vt:lpstr>
      <vt:lpstr>posterior estimates are overestimates when the model is poor</vt:lpstr>
      <vt:lpstr>confidence intervals for the estimated model parameters (assuming uncorrelated data of equal variance)</vt:lpstr>
      <vt:lpstr>MatLab script for least squares solution</vt:lpstr>
      <vt:lpstr>part 2</vt:lpstr>
      <vt:lpstr>Example 1: the mean of data</vt:lpstr>
      <vt:lpstr>usual formula for the mean</vt:lpstr>
      <vt:lpstr>Slide 27</vt:lpstr>
      <vt:lpstr>Example 2: fitting a straight line</vt:lpstr>
      <vt:lpstr>Slide 29</vt:lpstr>
      <vt:lpstr>Slide 30</vt:lpstr>
      <vt:lpstr>[GTG]-1=</vt:lpstr>
      <vt:lpstr>Slide 32</vt:lpstr>
      <vt:lpstr>Slide 33</vt:lpstr>
      <vt:lpstr>Slide 34</vt:lpstr>
      <vt:lpstr>Generic MatLab script for least-squares problems</vt:lpstr>
      <vt:lpstr>Slide 36</vt:lpstr>
      <vt:lpstr>Slide 37</vt:lpstr>
      <vt:lpstr>Slide 38</vt:lpstr>
      <vt:lpstr>prior variance of data based on accuracy of thermometer σd = 0.01 deg C </vt:lpstr>
      <vt:lpstr>long-term slope</vt:lpstr>
      <vt:lpstr>However</vt:lpstr>
      <vt:lpstr>part 3</vt:lpstr>
      <vt:lpstr>Slide 43</vt:lpstr>
      <vt:lpstr>near the minimum, the Taylor series for the error is:</vt:lpstr>
      <vt:lpstr>starting with the formula for error</vt:lpstr>
      <vt:lpstr>but</vt:lpstr>
      <vt:lpstr>Slide 47</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William Menke</cp:lastModifiedBy>
  <cp:revision>403</cp:revision>
  <dcterms:created xsi:type="dcterms:W3CDTF">2008-08-25T18:59:31Z</dcterms:created>
  <dcterms:modified xsi:type="dcterms:W3CDTF">2016-03-28T23:45:39Z</dcterms:modified>
</cp:coreProperties>
</file>