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5" r:id="rId2"/>
    <p:sldId id="456" r:id="rId3"/>
    <p:sldId id="455" r:id="rId4"/>
    <p:sldId id="415" r:id="rId5"/>
    <p:sldId id="413" r:id="rId6"/>
    <p:sldId id="383" r:id="rId7"/>
    <p:sldId id="390" r:id="rId8"/>
    <p:sldId id="414" r:id="rId9"/>
    <p:sldId id="392" r:id="rId10"/>
    <p:sldId id="391" r:id="rId11"/>
    <p:sldId id="393" r:id="rId12"/>
    <p:sldId id="395" r:id="rId13"/>
    <p:sldId id="398" r:id="rId14"/>
    <p:sldId id="401" r:id="rId15"/>
    <p:sldId id="407" r:id="rId16"/>
    <p:sldId id="412" r:id="rId17"/>
    <p:sldId id="416" r:id="rId18"/>
    <p:sldId id="417" r:id="rId19"/>
    <p:sldId id="419" r:id="rId20"/>
    <p:sldId id="418" r:id="rId21"/>
    <p:sldId id="420" r:id="rId22"/>
    <p:sldId id="424" r:id="rId23"/>
    <p:sldId id="425" r:id="rId24"/>
    <p:sldId id="426" r:id="rId25"/>
    <p:sldId id="433" r:id="rId26"/>
    <p:sldId id="434" r:id="rId27"/>
    <p:sldId id="435" r:id="rId28"/>
    <p:sldId id="436" r:id="rId29"/>
    <p:sldId id="422" r:id="rId30"/>
    <p:sldId id="423" r:id="rId31"/>
    <p:sldId id="421" r:id="rId32"/>
    <p:sldId id="427" r:id="rId33"/>
    <p:sldId id="428" r:id="rId34"/>
    <p:sldId id="429" r:id="rId35"/>
    <p:sldId id="431" r:id="rId36"/>
    <p:sldId id="430" r:id="rId37"/>
    <p:sldId id="441" r:id="rId38"/>
    <p:sldId id="438" r:id="rId39"/>
    <p:sldId id="440" r:id="rId40"/>
    <p:sldId id="439" r:id="rId41"/>
    <p:sldId id="437" r:id="rId42"/>
    <p:sldId id="432" r:id="rId43"/>
    <p:sldId id="443" r:id="rId44"/>
    <p:sldId id="442" r:id="rId45"/>
    <p:sldId id="444" r:id="rId46"/>
    <p:sldId id="445" r:id="rId47"/>
    <p:sldId id="446" r:id="rId48"/>
    <p:sldId id="447" r:id="rId49"/>
    <p:sldId id="448" r:id="rId50"/>
    <p:sldId id="450" r:id="rId51"/>
    <p:sldId id="451" r:id="rId52"/>
    <p:sldId id="449" r:id="rId53"/>
    <p:sldId id="452" r:id="rId54"/>
    <p:sldId id="454" r:id="rId55"/>
    <p:sldId id="45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89316" autoAdjust="0"/>
  </p:normalViewPr>
  <p:slideViewPr>
    <p:cSldViewPr>
      <p:cViewPr varScale="1">
        <p:scale>
          <a:sx n="70" d="100"/>
          <a:sy n="70" d="100"/>
        </p:scale>
        <p:origin x="-12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error is zero when the prior information equation, </a:t>
            </a:r>
            <a:r>
              <a:rPr lang="en-US" dirty="0" err="1" smtClean="0"/>
              <a:t>Hm</a:t>
            </a:r>
            <a:r>
              <a:rPr lang="en-US" dirty="0" smtClean="0"/>
              <a:t>=h-bar, is satisfied exactly.</a:t>
            </a:r>
            <a:endParaRPr lang="en-US" baseline="0" dirty="0" smtClean="0"/>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 covariance matrix, </a:t>
            </a:r>
            <a:r>
              <a:rPr lang="en-US" baseline="0" dirty="0" err="1" smtClean="0"/>
              <a:t>Cd</a:t>
            </a:r>
            <a:r>
              <a:rPr lang="en-US" baseline="0" dirty="0" smtClean="0"/>
              <a:t>, represents the quality of the data,</a:t>
            </a:r>
          </a:p>
          <a:p>
            <a:r>
              <a:rPr lang="en-US" baseline="0" dirty="0" smtClean="0"/>
              <a:t>that is, whether it is accurate or inaccurate.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a:t>
            </a:r>
            <a:r>
              <a:rPr lang="en-US" baseline="0" dirty="0" smtClean="0"/>
              <a:t> a standard Normal </a:t>
            </a:r>
            <a:r>
              <a:rPr lang="en-US" baseline="0" dirty="0" err="1" smtClean="0"/>
              <a:t>p.d.f</a:t>
            </a:r>
            <a:r>
              <a:rPr lang="en-US" baseline="0" dirty="0" smtClean="0"/>
              <a:t>. with the mean set to </a:t>
            </a:r>
            <a:r>
              <a:rPr lang="en-US" b="1" baseline="0" dirty="0" smtClean="0"/>
              <a:t>Gm</a:t>
            </a:r>
            <a:r>
              <a:rPr lang="en-US" baseline="0" dirty="0" smtClean="0"/>
              <a:t> and the variance to </a:t>
            </a:r>
            <a:r>
              <a:rPr lang="en-US" baseline="0" dirty="0" err="1" smtClean="0"/>
              <a:t>C</a:t>
            </a:r>
            <a:r>
              <a:rPr lang="en-US" baseline="-25000" dirty="0" err="1" smtClean="0"/>
              <a: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a:t>
            </a:r>
            <a:r>
              <a:rPr lang="en-US" baseline="0" dirty="0" smtClean="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solution has been arranged to look as much like ordinary least squares as possible.</a:t>
            </a:r>
          </a:p>
          <a:p>
            <a:r>
              <a:rPr lang="en-US" baseline="0" dirty="0" smtClean="0"/>
              <a:t>Some students may not have ever encountered the square root of a matrix, C.</a:t>
            </a:r>
          </a:p>
          <a:p>
            <a:r>
              <a:rPr lang="en-US" baseline="0" dirty="0" smtClean="0"/>
              <a:t>In this lecture, however, we will always assume that the matrix C is diagonal, so that</a:t>
            </a:r>
          </a:p>
          <a:p>
            <a:r>
              <a:rPr lang="en-US" baseline="0" dirty="0" smtClean="0"/>
              <a:t>   its square root is just the square root of its diagonal elements.</a:t>
            </a:r>
          </a:p>
          <a:p>
            <a:r>
              <a:rPr lang="en-US" baseline="0" dirty="0" smtClean="0"/>
              <a:t>So you might review show on the board that when you multiply a </a:t>
            </a:r>
            <a:r>
              <a:rPr lang="en-US" baseline="0" dirty="0" err="1" smtClean="0"/>
              <a:t>diaginal</a:t>
            </a:r>
            <a:r>
              <a:rPr lang="en-US" baseline="0" dirty="0" smtClean="0"/>
              <a:t> matrix by itself,</a:t>
            </a:r>
          </a:p>
          <a:p>
            <a:r>
              <a:rPr lang="en-US" baseline="0" dirty="0" smtClean="0"/>
              <a:t>   you just square its diagonal elements.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a:t>
            </a:r>
            <a:r>
              <a:rPr lang="en-US" baseline="0" dirty="0" smtClean="0"/>
              <a:t> show on the board how the general form reduces to this simpler one.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a:t>
            </a:r>
            <a:r>
              <a:rPr lang="en-US" baseline="0" dirty="0" smtClean="0"/>
              <a:t> part is just the data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bottom part</a:t>
            </a:r>
            <a:r>
              <a:rPr lang="en-US" baseline="0" dirty="0" smtClean="0"/>
              <a:t> is just the prior information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is no prior information,</a:t>
            </a:r>
            <a:r>
              <a:rPr lang="en-US" baseline="0" dirty="0" smtClean="0"/>
              <a:t> the top part (from 2 </a:t>
            </a:r>
            <a:r>
              <a:rPr lang="en-US" baseline="0" dirty="0" err="1" smtClean="0"/>
              <a:t>lides</a:t>
            </a:r>
            <a:r>
              <a:rPr lang="en-US" baseline="0" dirty="0" smtClean="0"/>
              <a:t> back) is the only part.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left half of the data has large variance, and the right half has small variance.</a:t>
            </a:r>
          </a:p>
          <a:p>
            <a:r>
              <a:rPr lang="en-US" baseline="0" dirty="0" smtClean="0"/>
              <a:t>The straight-line fit (green line ) more closely fits the right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right half of the data has large variance, and the left half has small variance.</a:t>
            </a:r>
          </a:p>
          <a:p>
            <a:r>
              <a:rPr lang="en-US" baseline="0" dirty="0" smtClean="0"/>
              <a:t>The straight-line fit (green line ) more closely fits the left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cases where a list of model parameters fluctuate around zero.</a:t>
            </a:r>
          </a:p>
          <a:p>
            <a:r>
              <a:rPr lang="en-US" baseline="0" dirty="0" smtClean="0"/>
              <a:t>For example, suppose that the model parameters represent the amount of deposition</a:t>
            </a:r>
          </a:p>
          <a:p>
            <a:r>
              <a:rPr lang="en-US" baseline="0" dirty="0" smtClean="0"/>
              <a:t> (when they are positive) and erosion (when they are negative) at different locations</a:t>
            </a:r>
          </a:p>
          <a:p>
            <a:r>
              <a:rPr lang="en-US" baseline="0" dirty="0" smtClean="0"/>
              <a:t>  along a river bed.</a:t>
            </a:r>
            <a:endParaRPr lang="en-US" baseline="0" dirty="0"/>
          </a:p>
          <a:p>
            <a:r>
              <a:rPr lang="en-US" baseline="0" dirty="0" smtClean="0"/>
              <a:t>In these cases, a solution that is near zero is almost always better than a solution</a:t>
            </a:r>
          </a:p>
          <a:p>
            <a:r>
              <a:rPr lang="en-US" baseline="0" dirty="0" smtClean="0"/>
              <a:t>  that wildly fluctuating, in an Occam’s razor sense.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through the math on</a:t>
            </a:r>
            <a:r>
              <a:rPr lang="en-US" baseline="0" dirty="0" smtClean="0"/>
              <a:t> the board</a:t>
            </a:r>
            <a:r>
              <a:rPr lang="en-US" dirty="0" smtClean="0"/>
              <a:t>, step by step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small</a:t>
            </a:r>
            <a:r>
              <a:rPr lang="en-US" baseline="0" dirty="0" smtClean="0"/>
              <a:t> </a:t>
            </a:r>
            <a:r>
              <a:rPr lang="el-GR" sz="1200" kern="0" dirty="0" smtClean="0">
                <a:solidFill>
                  <a:schemeClr val="tx2"/>
                </a:solidFill>
                <a:latin typeface="Cambria Math"/>
                <a:ea typeface="Cambria Math"/>
                <a:cs typeface="Times New Roman" pitchFamily="18" charset="0"/>
              </a:rPr>
              <a:t>ε</a:t>
            </a:r>
            <a:r>
              <a:rPr lang="en-US" sz="1200" kern="0" dirty="0" smtClean="0">
                <a:solidFill>
                  <a:schemeClr val="tx2"/>
                </a:solidFill>
                <a:latin typeface="Cambria Math"/>
                <a:ea typeface="Cambria Math"/>
                <a:cs typeface="Times New Roman" pitchFamily="18" charset="0"/>
              </a:rPr>
              <a:t> </a:t>
            </a:r>
            <a:r>
              <a:rPr lang="en-US" baseline="0" dirty="0" smtClean="0"/>
              <a:t>case occurs when </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d</a:t>
            </a:r>
            <a:r>
              <a:rPr lang="en-US" sz="1200" kern="0" dirty="0" smtClean="0">
                <a:solidFill>
                  <a:schemeClr val="tx2"/>
                </a:solidFill>
                <a:latin typeface="Cambria Math"/>
                <a:ea typeface="Cambria Math"/>
                <a:cs typeface="Times New Roman" pitchFamily="18" charset="0"/>
              </a:rPr>
              <a:t>&lt;&lt;</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m</a:t>
            </a:r>
            <a:r>
              <a:rPr lang="en-US" sz="1200" kern="0" dirty="0" smtClean="0">
                <a:solidFill>
                  <a:schemeClr val="tx2"/>
                </a:solidFill>
                <a:latin typeface="Cambria Math"/>
                <a:ea typeface="Cambria Math"/>
                <a:cs typeface="Times New Roman" pitchFamily="18" charset="0"/>
              </a:rPr>
              <a:t>, that is, the data are much more certain</a:t>
            </a:r>
            <a:r>
              <a:rPr lang="en-US" sz="1200" kern="0" baseline="0" dirty="0" smtClean="0">
                <a:solidFill>
                  <a:schemeClr val="tx2"/>
                </a:solidFill>
                <a:latin typeface="Cambria Math"/>
                <a:ea typeface="Cambria Math"/>
                <a:cs typeface="Times New Roman" pitchFamily="18" charset="0"/>
              </a:rPr>
              <a:t> than is the prior information.</a:t>
            </a:r>
          </a:p>
          <a:p>
            <a:r>
              <a:rPr lang="en-US" sz="1200" kern="0" baseline="0" dirty="0" smtClean="0">
                <a:solidFill>
                  <a:schemeClr val="tx2"/>
                </a:solidFill>
                <a:latin typeface="Cambria Math"/>
                <a:ea typeface="Cambria Math"/>
                <a:cs typeface="Times New Roman" pitchFamily="18" charset="0"/>
              </a:rPr>
              <a:t>That case corresponds to the ordinary least squares solution.</a:t>
            </a:r>
          </a:p>
          <a:p>
            <a:r>
              <a:rPr lang="en-US" sz="1200" kern="0" baseline="0" dirty="0" smtClean="0">
                <a:solidFill>
                  <a:schemeClr val="tx2"/>
                </a:solidFill>
                <a:latin typeface="Cambria Math"/>
                <a:ea typeface="Cambria Math"/>
                <a:cs typeface="Times New Roman" pitchFamily="18" charset="0"/>
              </a:rPr>
              <a:t>The large </a:t>
            </a:r>
            <a:r>
              <a:rPr lang="el-GR" sz="1200" kern="0" dirty="0" smtClean="0">
                <a:solidFill>
                  <a:schemeClr val="tx2"/>
                </a:solidFill>
                <a:latin typeface="Cambria Math"/>
                <a:ea typeface="Cambria Math"/>
                <a:cs typeface="Times New Roman" pitchFamily="18" charset="0"/>
              </a:rPr>
              <a:t>ε</a:t>
            </a:r>
            <a:r>
              <a:rPr lang="en-US" sz="1200" kern="0" dirty="0" smtClean="0">
                <a:solidFill>
                  <a:schemeClr val="tx2"/>
                </a:solidFill>
                <a:latin typeface="Cambria Math"/>
                <a:ea typeface="Cambria Math"/>
                <a:cs typeface="Times New Roman" pitchFamily="18" charset="0"/>
              </a:rPr>
              <a:t> </a:t>
            </a:r>
            <a:r>
              <a:rPr lang="en-US" baseline="0" dirty="0" smtClean="0"/>
              <a:t>case occurs when </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d</a:t>
            </a:r>
            <a:r>
              <a:rPr lang="en-US" sz="1200" i="0" kern="0" baseline="0" dirty="0" smtClean="0">
                <a:solidFill>
                  <a:schemeClr val="tx2"/>
                </a:solidFill>
                <a:latin typeface="Cambria Math"/>
                <a:ea typeface="Cambria Math"/>
                <a:cs typeface="Times New Roman" pitchFamily="18" charset="0"/>
              </a:rPr>
              <a:t>&gt;&gt;</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m</a:t>
            </a:r>
            <a:r>
              <a:rPr lang="en-US" sz="1200" kern="0" dirty="0" smtClean="0">
                <a:solidFill>
                  <a:schemeClr val="tx2"/>
                </a:solidFill>
                <a:latin typeface="Cambria Math"/>
                <a:ea typeface="Cambria Math"/>
                <a:cs typeface="Times New Roman" pitchFamily="18" charset="0"/>
              </a:rPr>
              <a:t>, that is, </a:t>
            </a:r>
            <a:r>
              <a:rPr lang="en-US" sz="1200" kern="0" baseline="0" dirty="0" smtClean="0">
                <a:solidFill>
                  <a:schemeClr val="tx2"/>
                </a:solidFill>
                <a:latin typeface="Cambria Math"/>
                <a:ea typeface="Cambria Math"/>
                <a:cs typeface="Times New Roman" pitchFamily="18" charset="0"/>
              </a:rPr>
              <a:t>prior information is much more certain than the data.</a:t>
            </a:r>
          </a:p>
          <a:p>
            <a:r>
              <a:rPr lang="en-US" sz="1200" kern="0" baseline="0" dirty="0" smtClean="0">
                <a:solidFill>
                  <a:schemeClr val="tx2"/>
                </a:solidFill>
                <a:latin typeface="Cambria Math"/>
                <a:ea typeface="Cambria Math"/>
                <a:cs typeface="Times New Roman" pitchFamily="18" charset="0"/>
              </a:rPr>
              <a:t>That case simply returns the prior values of the model parameters – zero.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eye(M) </a:t>
            </a:r>
            <a:r>
              <a:rPr lang="en-US" smtClean="0"/>
              <a:t>function retuirns</a:t>
            </a:r>
            <a:r>
              <a:rPr lang="en-US" baseline="0" smtClean="0"/>
              <a:t> </a:t>
            </a:r>
            <a:r>
              <a:rPr lang="en-US" dirty="0" smtClean="0"/>
              <a:t>an M</a:t>
            </a:r>
            <a:r>
              <a:rPr lang="en-US" dirty="0" smtClean="0">
                <a:latin typeface="Cambria Math"/>
                <a:ea typeface="Cambria Math"/>
              </a:rPr>
              <a:t>×</a:t>
            </a:r>
            <a:r>
              <a:rPr lang="en-US" dirty="0" smtClean="0"/>
              <a:t>M</a:t>
            </a:r>
            <a:r>
              <a:rPr lang="en-US" baseline="0" dirty="0" smtClean="0"/>
              <a:t> </a:t>
            </a:r>
            <a:r>
              <a:rPr lang="en-US" baseline="0" smtClean="0"/>
              <a:t>identify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almost always have some intuitive idea about how smooth a curve should be.</a:t>
            </a:r>
          </a:p>
          <a:p>
            <a:r>
              <a:rPr lang="en-US" baseline="0" dirty="0" smtClean="0"/>
              <a:t>Have the class think about air temperature during the course of the day.</a:t>
            </a:r>
          </a:p>
          <a:p>
            <a:r>
              <a:rPr lang="en-US" baseline="0" dirty="0" smtClean="0"/>
              <a:t>How smooth is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process cannot capture all the nuances of m(x).</a:t>
            </a:r>
          </a:p>
          <a:p>
            <a:r>
              <a:rPr lang="en-US" dirty="0" smtClean="0"/>
              <a:t>The increment</a:t>
            </a:r>
            <a:r>
              <a:rPr lang="en-US" baseline="0" dirty="0" smtClean="0"/>
              <a:t>s much be chosen small enough so as not to miss significant features in m(x).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column-vector, m, is called a “time series”.</a:t>
            </a:r>
          </a:p>
          <a:p>
            <a:r>
              <a:rPr lang="en-US" baseline="0" dirty="0" smtClean="0"/>
              <a:t>This lingo makes the most sense when the independent variable, x, corresponds to time.</a:t>
            </a:r>
          </a:p>
          <a:p>
            <a:r>
              <a:rPr lang="en-US" baseline="0" dirty="0" smtClean="0"/>
              <a:t>However, the term is often used even when x refers to position or some more abstract quantity.</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lecture</a:t>
            </a:r>
            <a:r>
              <a:rPr lang="en-US" baseline="0" dirty="0" smtClean="0"/>
              <a:t> mostly consists of examples.  You might consider using </a:t>
            </a:r>
            <a:r>
              <a:rPr lang="en-US" baseline="0" dirty="0" err="1" smtClean="0"/>
              <a:t>MatLab</a:t>
            </a:r>
            <a:r>
              <a:rPr lang="en-US" baseline="0" dirty="0" smtClean="0"/>
              <a:t> during the lecture, to solve some</a:t>
            </a:r>
          </a:p>
          <a:p>
            <a:r>
              <a:rPr lang="en-US" baseline="0" dirty="0" smtClean="0"/>
              <a:t>of the exemplary problems </a:t>
            </a:r>
            <a:r>
              <a:rPr lang="en-US" baseline="0" smtClean="0"/>
              <a:t>in real-time.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 intuitive quantity, “smoothness”, has been replaced</a:t>
            </a:r>
          </a:p>
          <a:p>
            <a:r>
              <a:rPr lang="en-US" baseline="0" dirty="0" smtClean="0"/>
              <a:t>by a more precisely defined mathematical one.  Whether it precisely captures</a:t>
            </a:r>
          </a:p>
          <a:p>
            <a:r>
              <a:rPr lang="en-US" baseline="0" dirty="0" smtClean="0"/>
              <a:t>the intuitive notion of smoothness is debatable.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derivation uses the definition of the derivative (sans the limit) that one often sees in an elementary calculus course.</a:t>
            </a:r>
          </a:p>
          <a:p>
            <a:r>
              <a:rPr lang="en-US" baseline="0" dirty="0" smtClean="0"/>
              <a:t>These formula are often referred to as ‘finite difference’ approximations to the derivative.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it</a:t>
            </a:r>
            <a:r>
              <a:rPr lang="en-US" baseline="0" dirty="0" smtClean="0"/>
              <a:t> takes 3 points to calculate the 2</a:t>
            </a:r>
            <a:r>
              <a:rPr lang="en-US" baseline="30000" dirty="0" smtClean="0"/>
              <a:t>nd</a:t>
            </a:r>
            <a:r>
              <a:rPr lang="en-US" baseline="0" dirty="0" smtClean="0"/>
              <a:t> derivative – the central point and one on each side.</a:t>
            </a:r>
          </a:p>
          <a:p>
            <a:r>
              <a:rPr lang="en-US" baseline="0" dirty="0" smtClean="0"/>
              <a:t>The is going to be a problem at the ends, because there is no point to the left of the first model parameter,</a:t>
            </a:r>
          </a:p>
          <a:p>
            <a:r>
              <a:rPr lang="en-US" baseline="0" dirty="0" smtClean="0"/>
              <a:t>and no point to the right of the last.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derivative requires only 2 points.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matrix</a:t>
            </a:r>
            <a:r>
              <a:rPr lang="en-US" baseline="0" dirty="0" smtClean="0"/>
              <a:t> is square.  Given </a:t>
            </a:r>
            <a:r>
              <a:rPr lang="en-US" dirty="0" smtClean="0"/>
              <a:t>M</a:t>
            </a:r>
            <a:r>
              <a:rPr lang="en-US" baseline="0" dirty="0" smtClean="0"/>
              <a:t> model parameters, one can form M-2 second derivatives of the interior points and</a:t>
            </a:r>
          </a:p>
          <a:p>
            <a:r>
              <a:rPr lang="en-US" baseline="0" dirty="0" smtClean="0"/>
              <a:t>2 first derivatives at the end points.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might</a:t>
            </a:r>
            <a:r>
              <a:rPr lang="en-US" baseline="0" dirty="0" smtClean="0"/>
              <a:t> be though of as a type of interpolation (although the term “interpolation” is usually reserved for the</a:t>
            </a:r>
          </a:p>
          <a:p>
            <a:r>
              <a:rPr lang="en-US" baseline="0" dirty="0" smtClean="0"/>
              <a:t>case where the resulting curve passes exactly through the observed data, whereas in this case, it will only pass</a:t>
            </a:r>
          </a:p>
          <a:p>
            <a:r>
              <a:rPr lang="en-US" baseline="0" dirty="0" smtClean="0"/>
              <a:t>near them).</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 parameters is the whole time-series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a:t>
            </a:r>
            <a:r>
              <a:rPr lang="en-US" baseline="0" dirty="0" smtClean="0"/>
              <a:t> are the known values of the time-series.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Multiply</a:t>
            </a:r>
            <a:r>
              <a:rPr lang="en-US" baseline="0" dirty="0" smtClean="0"/>
              <a:t> out the first row, to show that it yields m</a:t>
            </a:r>
            <a:r>
              <a:rPr lang="en-US" baseline="-25000" dirty="0" smtClean="0"/>
              <a:t>3</a:t>
            </a:r>
            <a:r>
              <a:rPr lang="en-US" baseline="0" dirty="0" smtClean="0"/>
              <a:t>=d</a:t>
            </a:r>
            <a:r>
              <a:rPr lang="en-US" baseline="-25000" dirty="0" smtClean="0"/>
              <a:t>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same matrix as was shown a few slides earlier.  Now it is put to use.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a:t>
            </a:r>
            <a:r>
              <a:rPr lang="en-US" baseline="0" dirty="0" smtClean="0"/>
              <a:t> students</a:t>
            </a:r>
            <a:r>
              <a:rPr lang="en-US" dirty="0" smtClean="0"/>
              <a:t> that least squares fails when the data do not uniquely</a:t>
            </a:r>
            <a:r>
              <a:rPr lang="en-US" baseline="0" dirty="0" smtClean="0"/>
              <a:t> specify the solution.</a:t>
            </a:r>
          </a:p>
          <a:p>
            <a:r>
              <a:rPr lang="en-US" baseline="0" dirty="0" smtClean="0"/>
              <a:t>Mathematically, this corresponds to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being singular.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the class that the top row is the data equation weighted by its certainty, and that</a:t>
            </a:r>
          </a:p>
          <a:p>
            <a:r>
              <a:rPr lang="en-US" baseline="0" dirty="0" smtClean="0"/>
              <a:t>the bottom row is the prior information equation weighted by its certainty.  In the gap-filling</a:t>
            </a:r>
          </a:p>
          <a:p>
            <a:r>
              <a:rPr lang="en-US" baseline="0" dirty="0" smtClean="0"/>
              <a:t>problem, we give precedence to the data, and so assume that the data are much more</a:t>
            </a:r>
          </a:p>
          <a:p>
            <a:r>
              <a:rPr lang="en-US" baseline="0" dirty="0" smtClean="0"/>
              <a:t>certain than the prior information of smoothness.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a:t>
            </a:r>
            <a:r>
              <a:rPr lang="en-US" baseline="0" dirty="0" smtClean="0"/>
              <a:t> class of the meaning of the back-slash operator.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estimated</a:t>
            </a:r>
            <a:r>
              <a:rPr lang="en-US" baseline="0" dirty="0" smtClean="0"/>
              <a:t> model parameters form a smooth curve that satisfies the data to a high degree of approximation.</a:t>
            </a:r>
          </a:p>
          <a:p>
            <a:r>
              <a:rPr lang="en-US" baseline="0" dirty="0" smtClean="0"/>
              <a:t>(Actually, the error is negligibly small).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this is a practical discussion that is relevant when solving large (and hence interesting)</a:t>
            </a:r>
          </a:p>
          <a:p>
            <a:r>
              <a:rPr lang="en-US" baseline="0" dirty="0" smtClean="0"/>
              <a:t>least 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flash back to the G and H for the gap-filling problem, and examine how sparse</a:t>
            </a:r>
          </a:p>
          <a:p>
            <a:r>
              <a:rPr lang="en-US" baseline="0" dirty="0" smtClean="0"/>
              <a:t>  they are.  The fraction N/(NM) of the elements of G are non-zero.  The fraction 3M/(M</a:t>
            </a:r>
            <a:r>
              <a:rPr lang="en-US" baseline="30000" dirty="0" smtClean="0"/>
              <a:t>2</a:t>
            </a:r>
            <a:r>
              <a:rPr lang="en-US" baseline="0" dirty="0" smtClean="0"/>
              <a:t>) of</a:t>
            </a:r>
          </a:p>
          <a:p>
            <a:r>
              <a:rPr lang="en-US" baseline="0" dirty="0" smtClean="0"/>
              <a:t>  the elements of H are non-zero.   Note that these fractions decrease rapidly as N and M increase.</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Except</a:t>
            </a:r>
            <a:r>
              <a:rPr lang="en-US" baseline="0" dirty="0" smtClean="0"/>
              <a:t> for the initial allocation, the operation of sparse matrices are completely transparent in </a:t>
            </a:r>
            <a:r>
              <a:rPr lang="en-US" baseline="0" dirty="0" err="1" smtClean="0"/>
              <a:t>MatLab</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little</a:t>
            </a:r>
            <a:r>
              <a:rPr lang="en-US" baseline="0" dirty="0" smtClean="0"/>
              <a:t> complicated, but necessary if the students want to tackle large least-squares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image is 41</a:t>
            </a:r>
            <a:r>
              <a:rPr lang="en-US" baseline="0" dirty="0" smtClean="0">
                <a:latin typeface="Cambria Math"/>
                <a:ea typeface="Cambria Math"/>
              </a:rPr>
              <a:t>×</a:t>
            </a:r>
            <a:r>
              <a:rPr lang="en-US" baseline="0" dirty="0" smtClean="0"/>
              <a:t>41, so there are 1681 model parameters.  The matrix, H, is 1681</a:t>
            </a:r>
            <a:r>
              <a:rPr lang="en-US" baseline="0" dirty="0" smtClean="0">
                <a:latin typeface="Cambria Math"/>
                <a:ea typeface="Cambria Math"/>
              </a:rPr>
              <a:t>×</a:t>
            </a:r>
            <a:r>
              <a:rPr lang="en-US" baseline="0" dirty="0" smtClean="0"/>
              <a:t>1681 and has</a:t>
            </a:r>
          </a:p>
          <a:p>
            <a:r>
              <a:rPr lang="en-US" baseline="0" dirty="0" smtClean="0"/>
              <a:t>2.8 million elements. So this relatively “small” problem benefits significantly from the use of sparse</a:t>
            </a:r>
          </a:p>
          <a:p>
            <a:r>
              <a:rPr lang="en-US" baseline="0" smtClean="0"/>
              <a:t>matrices.</a:t>
            </a:r>
            <a:endParaRPr lang="en-US" baseline="0"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during the last lecture, the </a:t>
            </a:r>
            <a:r>
              <a:rPr lang="en-US" baseline="0" dirty="0" smtClean="0"/>
              <a:t>class came up with more examples, mention them here.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covariance</a:t>
            </a:r>
            <a:r>
              <a:rPr lang="en-US" baseline="0" dirty="0" smtClean="0"/>
              <a:t> matrix represents the quality of the prior information.</a:t>
            </a:r>
          </a:p>
          <a:p>
            <a:r>
              <a:rPr lang="en-US" baseline="0" dirty="0" smtClean="0"/>
              <a:t>Is it inaccurate or accurate?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a pointer to show that the known values of (10, 20) wind up in h and the confidence limits of (5,5) wind up in C</a:t>
            </a:r>
            <a:r>
              <a:rPr lang="en-US" baseline="-25000" dirty="0" smtClean="0"/>
              <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a:t>
            </a:r>
            <a:r>
              <a:rPr lang="en-US" baseline="0" dirty="0" smtClean="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  It has mean, h-bar, and covariance, C</a:t>
            </a:r>
            <a:r>
              <a:rPr lang="en-US" baseline="-25000" dirty="0" smtClean="0"/>
              <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8:</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200" dirty="0" smtClean="0">
                <a:latin typeface="Times New Roman" pitchFamily="18" charset="0"/>
                <a:cs typeface="Times New Roman" pitchFamily="18" charset="0"/>
              </a:rPr>
              <a:t>Solving Generalized Least Squares Problems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represent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sp>
        <p:nvSpPr>
          <p:cNvPr id="7" name="Title 1"/>
          <p:cNvSpPr txBox="1">
            <a:spLocks/>
          </p:cNvSpPr>
          <p:nvPr/>
        </p:nvSpPr>
        <p:spPr bwMode="auto">
          <a:xfrm>
            <a:off x="6172200" y="3886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143000" y="3578900"/>
            <a:ext cx="6324600" cy="1034935"/>
          </a:xfrm>
          <a:prstGeom prst="rect">
            <a:avLst/>
          </a:prstGeom>
          <a:noFill/>
          <a:ln w="9525">
            <a:noFill/>
            <a:miter lim="800000"/>
            <a:headEnd/>
            <a:tailEnd/>
          </a:ln>
        </p:spPr>
      </p:pic>
      <p:sp>
        <p:nvSpPr>
          <p:cNvPr id="6" name="Freeform 5"/>
          <p:cNvSpPr/>
          <p:nvPr/>
        </p:nvSpPr>
        <p:spPr>
          <a:xfrm>
            <a:off x="5105400" y="43409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suppose that we observe some data:</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Times New Roman" pitchFamily="18" charset="0"/>
                <a:cs typeface="Times New Roman" pitchFamily="18" charset="0"/>
              </a:rPr>
              <a:t>d</a:t>
            </a:r>
            <a:r>
              <a:rPr lang="en-US" sz="4000" i="1" baseline="30000" dirty="0" smtClean="0">
                <a:latin typeface="Times New Roman" pitchFamily="18" charset="0"/>
                <a:cs typeface="Times New Roman" pitchFamily="18" charset="0"/>
              </a:rPr>
              <a:t>obs</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with covariance </a:t>
            </a:r>
            <a:r>
              <a:rPr lang="en-US" sz="4000" b="1" dirty="0" err="1" smtClean="0">
                <a:latin typeface="Times New Roman" pitchFamily="18" charset="0"/>
                <a:cs typeface="Times New Roman" pitchFamily="18" charset="0"/>
              </a:rPr>
              <a:t>C</a:t>
            </a:r>
            <a:r>
              <a:rPr lang="en-US" sz="4000" i="1" baseline="-25000" dirty="0" err="1" smtClean="0">
                <a:latin typeface="Times New Roman" pitchFamily="18" charset="0"/>
                <a:cs typeface="Times New Roman" pitchFamily="18" charset="0"/>
              </a:rPr>
              <a:t>d</a:t>
            </a:r>
            <a:endParaRPr lang="en-US" sz="4000" i="1" baseline="-25000"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represent the observations with a</a:t>
            </a:r>
          </a:p>
          <a:p>
            <a:pPr algn="ctr">
              <a:buNone/>
            </a:pPr>
            <a:r>
              <a:rPr lang="en-US" sz="4000" dirty="0" smtClean="0">
                <a:latin typeface="Times New Roman" pitchFamily="18" charset="0"/>
                <a:cs typeface="Times New Roman" pitchFamily="18" charset="0"/>
              </a:rPr>
              <a:t>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3"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mean of data predicted by the model</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29718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observations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this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data”</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3048000"/>
            <a:ext cx="7366000" cy="1143000"/>
          </a:xfrm>
          <a:prstGeom prst="rect">
            <a:avLst/>
          </a:prstGeom>
          <a:noFill/>
          <a:ln w="9525">
            <a:noFill/>
            <a:miter lim="800000"/>
            <a:headEnd/>
            <a:tailEnd/>
          </a:ln>
        </p:spPr>
      </p:pic>
      <p:sp>
        <p:nvSpPr>
          <p:cNvPr id="12" name="Freeform 11"/>
          <p:cNvSpPr/>
          <p:nvPr/>
        </p:nvSpPr>
        <p:spPr>
          <a:xfrm flipH="1">
            <a:off x="4876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4800600" y="41910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by</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its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H="1">
            <a:off x="2971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819400" y="4267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prediction error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smtClean="0">
                <a:latin typeface="Times New Roman" pitchFamily="18" charset="0"/>
                <a:cs typeface="Times New Roman" pitchFamily="18" charset="0"/>
              </a:rPr>
              <a:t>Generalized Principle of Least Squares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the best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r>
              <a:rPr lang="en-US" sz="2800" dirty="0" smtClean="0">
                <a:latin typeface="Times New Roman" pitchFamily="18" charset="0"/>
                <a:cs typeface="Times New Roman" pitchFamily="18" charset="0"/>
              </a:rPr>
              <a:t> is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minimizes the total error with respect to </a:t>
            </a:r>
            <a:r>
              <a:rPr lang="en-US" sz="2800" b="1" dirty="0" smtClean="0">
                <a:latin typeface="Cambria Math" pitchFamily="18" charset="0"/>
                <a:ea typeface="Cambria Math" pitchFamily="18" charset="0"/>
                <a:cs typeface="Times New Roman" pitchFamily="18" charset="0"/>
              </a:rPr>
              <a:t>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justified by </a:t>
            </a:r>
            <a:r>
              <a:rPr lang="en-US" sz="2800" dirty="0" err="1" smtClean="0">
                <a:latin typeface="Times New Roman" pitchFamily="18" charset="0"/>
                <a:cs typeface="Times New Roman" pitchFamily="18" charset="0"/>
              </a:rPr>
              <a:t>Bayes</a:t>
            </a:r>
            <a:r>
              <a:rPr lang="en-US" sz="2800" dirty="0" smtClean="0">
                <a:latin typeface="Times New Roman" pitchFamily="18" charset="0"/>
                <a:cs typeface="Times New Roman" pitchFamily="18" charset="0"/>
              </a:rPr>
              <a:t> Theorem</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the last lecture</a:t>
            </a:r>
            <a:endParaRPr lang="en-US" sz="2800" b="1" dirty="0">
              <a:latin typeface="Cambria Math"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smtClean="0">
                <a:latin typeface="Times New Roman" pitchFamily="18" charset="0"/>
                <a:cs typeface="Times New Roman" pitchFamily="18" charset="0"/>
              </a:rPr>
              <a:t>generalized least squares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solution</a:t>
            </a:r>
            <a:endParaRPr lang="en-US" sz="4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7244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pattern same as ordinary least squares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724400" y="6248400"/>
            <a:ext cx="441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but with more</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0"/>
          </a:xfrm>
        </p:spPr>
        <p:txBody>
          <a:bodyPr/>
          <a:lstStyle/>
          <a:p>
            <a:r>
              <a:rPr lang="en-US" sz="4800" dirty="0" smtClean="0">
                <a:latin typeface="Times New Roman" pitchFamily="18" charset="0"/>
                <a:cs typeface="Times New Roman" pitchFamily="18" charset="0"/>
              </a:rPr>
              <a:t>(new material)</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How to use the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Generalized Least Squares Equations</a:t>
            </a:r>
            <a:endParaRPr lang="en-US" sz="4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457200" y="533400"/>
            <a:ext cx="8229600" cy="2743200"/>
          </a:xfrm>
        </p:spPr>
        <p:txBody>
          <a:bodyPr/>
          <a:lstStyle/>
          <a:p>
            <a:r>
              <a:rPr lang="en-US" sz="4800" dirty="0" smtClean="0">
                <a:latin typeface="Times New Roman" pitchFamily="18" charset="0"/>
                <a:cs typeface="Times New Roman" pitchFamily="18" charset="0"/>
              </a:rPr>
              <a:t>Generalized least squares is equivalent to solving</a:t>
            </a:r>
            <a:br>
              <a:rPr lang="en-US" sz="4800" dirty="0" smtClean="0">
                <a:latin typeface="Times New Roman" pitchFamily="18" charset="0"/>
                <a:cs typeface="Times New Roman" pitchFamily="18" charset="0"/>
              </a:rPr>
            </a:br>
            <a:r>
              <a:rPr lang="en-US" sz="4800" b="1" dirty="0" smtClean="0">
                <a:latin typeface="Cambria Math" pitchFamily="18" charset="0"/>
                <a:ea typeface="Cambria Math" pitchFamily="18" charset="0"/>
                <a:cs typeface="Times New Roman" pitchFamily="18" charset="0"/>
              </a:rPr>
              <a:t>F m = f</a:t>
            </a: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by ordinary least squares</a:t>
            </a:r>
            <a:endParaRPr lang="en-US" sz="4800" dirty="0">
              <a:latin typeface="Times New Roman" pitchFamily="18" charset="0"/>
              <a:cs typeface="Times New Roman" pitchFamily="18" charset="0"/>
            </a:endParaRP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2672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038600" y="46863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0" y="304800"/>
            <a:ext cx="9144000" cy="3352800"/>
          </a:xfrm>
        </p:spPr>
        <p:txBody>
          <a:bodyPr/>
          <a:lstStyle/>
          <a:p>
            <a:r>
              <a:rPr lang="en-US" sz="4800" dirty="0" smtClean="0">
                <a:latin typeface="Times New Roman" pitchFamily="18" charset="0"/>
                <a:cs typeface="Times New Roman" pitchFamily="18" charset="0"/>
              </a:rPr>
              <a:t>uncorrelated, uniform variance case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b="1" dirty="0" smtClean="0">
                <a:solidFill>
                  <a:schemeClr val="tx1"/>
                </a:solidFill>
                <a:latin typeface="Cambria Math" pitchFamily="18" charset="0"/>
                <a:ea typeface="Cambria Math" pitchFamily="18" charset="0"/>
                <a:cs typeface="Times New Roman" pitchFamily="18" charset="0"/>
              </a:rPr>
              <a:t> </a:t>
            </a:r>
            <a:r>
              <a:rPr lang="en-US" sz="4800" b="1" dirty="0" err="1" smtClean="0">
                <a:solidFill>
                  <a:schemeClr val="tx1"/>
                </a:solidFill>
                <a:latin typeface="Cambria Math" pitchFamily="18" charset="0"/>
                <a:ea typeface="Cambria Math" pitchFamily="18" charset="0"/>
                <a:cs typeface="Times New Roman" pitchFamily="18" charset="0"/>
              </a:rPr>
              <a:t>C</a:t>
            </a:r>
            <a:r>
              <a:rPr lang="en-US" sz="4800" i="1" baseline="-25000" dirty="0" err="1" smtClean="0">
                <a:solidFill>
                  <a:schemeClr val="tx1"/>
                </a:solidFill>
                <a:latin typeface="Cambria Math" pitchFamily="18" charset="0"/>
                <a:ea typeface="Cambria Math" pitchFamily="18" charset="0"/>
                <a:cs typeface="Times New Roman" pitchFamily="18" charset="0"/>
              </a:rPr>
              <a:t>d</a:t>
            </a:r>
            <a:r>
              <a:rPr lang="en-US" sz="4800" dirty="0" smtClean="0">
                <a:latin typeface="Cambria Math" pitchFamily="18" charset="0"/>
                <a:ea typeface="Cambria Math" pitchFamily="18" charset="0"/>
                <a:cs typeface="Times New Roman" pitchFamily="18" charset="0"/>
              </a:rPr>
              <a:t>  = </a:t>
            </a:r>
            <a:r>
              <a:rPr lang="el-GR" sz="4800" dirty="0" smtClean="0">
                <a:latin typeface="Cambria Math"/>
                <a:ea typeface="Cambria Math"/>
                <a:cs typeface="Times New Roman" pitchFamily="18" charset="0"/>
              </a:rPr>
              <a:t>σ</a:t>
            </a:r>
            <a:r>
              <a:rPr lang="en-US" sz="4800" i="1" baseline="-25000" dirty="0" smtClean="0">
                <a:solidFill>
                  <a:schemeClr val="tx1"/>
                </a:solidFill>
                <a:latin typeface="Cambria Math" pitchFamily="18" charset="0"/>
                <a:ea typeface="Cambria Math" pitchFamily="18" charset="0"/>
                <a:cs typeface="Times New Roman" pitchFamily="18" charset="0"/>
              </a:rPr>
              <a:t>d</a:t>
            </a:r>
            <a:r>
              <a:rPr lang="en-US" sz="4800" i="1" baseline="30000" dirty="0" smtClean="0">
                <a:solidFill>
                  <a:schemeClr val="tx1"/>
                </a:solidFill>
                <a:latin typeface="Cambria Math" pitchFamily="18" charset="0"/>
                <a:ea typeface="Cambria Math" pitchFamily="18" charset="0"/>
                <a:cs typeface="Times New Roman" pitchFamily="18" charset="0"/>
              </a:rPr>
              <a:t>2</a:t>
            </a:r>
            <a:r>
              <a:rPr lang="en-US" sz="4800" i="1" dirty="0" smtClean="0">
                <a:solidFill>
                  <a:schemeClr val="tx1"/>
                </a:solidFill>
                <a:latin typeface="Cambria Math" pitchFamily="18" charset="0"/>
                <a:ea typeface="Cambria Math" pitchFamily="18" charset="0"/>
                <a:cs typeface="Times New Roman" pitchFamily="18" charset="0"/>
              </a:rPr>
              <a:t> </a:t>
            </a:r>
            <a:r>
              <a:rPr lang="en-US" sz="4800" b="1" dirty="0" smtClean="0">
                <a:solidFill>
                  <a:schemeClr val="tx1"/>
                </a:solidFill>
                <a:latin typeface="Cambria Math" pitchFamily="18" charset="0"/>
                <a:ea typeface="Cambria Math" pitchFamily="18" charset="0"/>
                <a:cs typeface="Times New Roman" pitchFamily="18" charset="0"/>
              </a:rPr>
              <a:t>I</a:t>
            </a:r>
            <a:r>
              <a:rPr lang="en-US" sz="4800" dirty="0" smtClean="0">
                <a:latin typeface="Cambria Math" pitchFamily="18" charset="0"/>
                <a:ea typeface="Cambria Math" pitchFamily="18" charset="0"/>
                <a:cs typeface="Times New Roman" pitchFamily="18" charset="0"/>
              </a:rPr>
              <a:t/>
            </a:r>
            <a:br>
              <a:rPr lang="en-US" sz="4800" dirty="0" smtClean="0">
                <a:latin typeface="Cambria Math" pitchFamily="18" charset="0"/>
                <a:ea typeface="Cambria Math" pitchFamily="18" charset="0"/>
                <a:cs typeface="Times New Roman" pitchFamily="18" charset="0"/>
              </a:rPr>
            </a:br>
            <a:r>
              <a:rPr lang="en-US" sz="4800" b="1" dirty="0" smtClean="0">
                <a:solidFill>
                  <a:schemeClr val="tx1"/>
                </a:solidFill>
                <a:latin typeface="Cambria Math" pitchFamily="18" charset="0"/>
                <a:ea typeface="Cambria Math" pitchFamily="18" charset="0"/>
                <a:cs typeface="Times New Roman" pitchFamily="18" charset="0"/>
              </a:rPr>
              <a:t> C</a:t>
            </a:r>
            <a:r>
              <a:rPr lang="en-US" sz="4800" i="1" baseline="-25000" dirty="0" smtClean="0">
                <a:solidFill>
                  <a:schemeClr val="tx1"/>
                </a:solidFill>
                <a:latin typeface="Cambria Math" pitchFamily="18" charset="0"/>
                <a:ea typeface="Cambria Math" pitchFamily="18" charset="0"/>
                <a:cs typeface="Times New Roman" pitchFamily="18" charset="0"/>
              </a:rPr>
              <a:t>h</a:t>
            </a:r>
            <a:r>
              <a:rPr lang="en-US" sz="4800" dirty="0" smtClean="0">
                <a:latin typeface="Cambria Math" pitchFamily="18" charset="0"/>
                <a:ea typeface="Cambria Math" pitchFamily="18" charset="0"/>
                <a:cs typeface="Times New Roman" pitchFamily="18" charset="0"/>
              </a:rPr>
              <a:t>  = </a:t>
            </a:r>
            <a:r>
              <a:rPr lang="el-GR" sz="4800" dirty="0" smtClean="0">
                <a:latin typeface="Cambria Math"/>
                <a:ea typeface="Cambria Math"/>
                <a:cs typeface="Times New Roman" pitchFamily="18" charset="0"/>
              </a:rPr>
              <a:t>σ</a:t>
            </a:r>
            <a:r>
              <a:rPr lang="en-US" sz="4800" i="1" baseline="-25000" dirty="0" smtClean="0">
                <a:solidFill>
                  <a:schemeClr val="tx1"/>
                </a:solidFill>
                <a:latin typeface="Cambria Math" pitchFamily="18" charset="0"/>
                <a:ea typeface="Cambria Math" pitchFamily="18" charset="0"/>
                <a:cs typeface="Times New Roman" pitchFamily="18" charset="0"/>
              </a:rPr>
              <a:t>h</a:t>
            </a:r>
            <a:r>
              <a:rPr lang="en-US" sz="4800" i="1" baseline="30000" dirty="0" smtClean="0">
                <a:solidFill>
                  <a:schemeClr val="tx1"/>
                </a:solidFill>
                <a:latin typeface="Cambria Math" pitchFamily="18" charset="0"/>
                <a:ea typeface="Cambria Math" pitchFamily="18" charset="0"/>
                <a:cs typeface="Times New Roman" pitchFamily="18" charset="0"/>
              </a:rPr>
              <a:t>2</a:t>
            </a:r>
            <a:r>
              <a:rPr lang="en-US" sz="4800" i="1" dirty="0" smtClean="0">
                <a:solidFill>
                  <a:schemeClr val="tx1"/>
                </a:solidFill>
                <a:latin typeface="Cambria Math" pitchFamily="18" charset="0"/>
                <a:ea typeface="Cambria Math" pitchFamily="18" charset="0"/>
                <a:cs typeface="Times New Roman" pitchFamily="18" charset="0"/>
              </a:rPr>
              <a:t> </a:t>
            </a:r>
            <a:r>
              <a:rPr lang="en-US" sz="4800" b="1" dirty="0" smtClean="0">
                <a:solidFill>
                  <a:schemeClr val="tx1"/>
                </a:solidFill>
                <a:latin typeface="Cambria Math" pitchFamily="18" charset="0"/>
                <a:ea typeface="Cambria Math" pitchFamily="18" charset="0"/>
                <a:cs typeface="Times New Roman" pitchFamily="18" charset="0"/>
              </a:rPr>
              <a:t>I </a:t>
            </a: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3434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038600" y="47244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smtClean="0">
                <a:latin typeface="Times New Roman" pitchFamily="18" charset="0"/>
                <a:cs typeface="Times New Roman" pitchFamily="18" charset="0"/>
              </a:rPr>
              <a:t>top part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sp>
        <p:nvSpPr>
          <p:cNvPr id="17" name="Title 1"/>
          <p:cNvSpPr txBox="1">
            <a:spLocks/>
          </p:cNvSpPr>
          <p:nvPr/>
        </p:nvSpPr>
        <p:spPr bwMode="auto">
          <a:xfrm>
            <a:off x="2971800" y="1676400"/>
            <a:ext cx="6096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d</a:t>
            </a:r>
            <a:r>
              <a:rPr lang="en-US" sz="4800" i="1" baseline="30000" dirty="0" smtClean="0">
                <a:latin typeface="Cambria Math" pitchFamily="18" charset="0"/>
                <a:ea typeface="Cambria Math" pitchFamily="18" charset="0"/>
                <a:cs typeface="Times New Roman" pitchFamily="18" charset="0"/>
              </a:rPr>
              <a:t>-1</a:t>
            </a:r>
            <a:r>
              <a:rPr lang="en-US" sz="4800" i="1" dirty="0" smtClean="0">
                <a:latin typeface="Cambria Math"/>
                <a:ea typeface="Cambria Math"/>
                <a:cs typeface="Times New Roman" pitchFamily="18" charset="0"/>
              </a:rPr>
              <a:t>  </a:t>
            </a:r>
            <a:r>
              <a:rPr lang="en-US" sz="4800" dirty="0" smtClean="0">
                <a:latin typeface="Cambria Math"/>
                <a:ea typeface="Cambria Math"/>
                <a:cs typeface="Times New Roman" pitchFamily="18" charset="0"/>
              </a:rPr>
              <a:t>{</a:t>
            </a:r>
            <a:r>
              <a:rPr lang="en-US" sz="4800" i="1" dirty="0" smtClean="0">
                <a:latin typeface="Cambria Math"/>
                <a:ea typeface="Cambria Math"/>
                <a:cs typeface="Times New Roman" pitchFamily="18" charset="0"/>
              </a:rPr>
              <a:t> </a:t>
            </a:r>
            <a:r>
              <a:rPr lang="en-US" sz="4800" b="1" dirty="0" smtClean="0">
                <a:latin typeface="Cambria Math"/>
                <a:ea typeface="Cambria Math"/>
                <a:cs typeface="Times New Roman" pitchFamily="18" charset="0"/>
              </a:rPr>
              <a:t>Gm</a:t>
            </a:r>
            <a:r>
              <a:rPr lang="en-US" sz="4800" kern="0" dirty="0" smtClean="0">
                <a:solidFill>
                  <a:schemeClr val="tx2"/>
                </a:solidFill>
                <a:latin typeface="Times New Roman" pitchFamily="18" charset="0"/>
                <a:cs typeface="Times New Roman" pitchFamily="18" charset="0"/>
              </a:rPr>
              <a:t>=</a:t>
            </a:r>
            <a:r>
              <a:rPr lang="en-US" sz="4800" b="1" dirty="0" smtClean="0">
                <a:latin typeface="Cambria Math"/>
                <a:ea typeface="Cambria Math"/>
                <a:cs typeface="Times New Roman" pitchFamily="18" charset="0"/>
              </a:rPr>
              <a:t>d  </a:t>
            </a:r>
            <a:r>
              <a:rPr lang="en-US" sz="4800" dirty="0" smtClean="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equation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514600" y="16764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Oval 7"/>
          <p:cNvSpPr/>
          <p:nvPr/>
        </p:nvSpPr>
        <p:spPr>
          <a:xfrm>
            <a:off x="609600" y="16002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certainty of measurement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341257" y="2261810"/>
            <a:ext cx="1451429" cy="1366761"/>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90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smtClean="0">
                <a:latin typeface="Times New Roman" pitchFamily="18" charset="0"/>
                <a:cs typeface="Times New Roman" pitchFamily="18" charset="0"/>
              </a:rPr>
              <a:t>bottom part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equation weighted by its certainty</a:t>
            </a:r>
            <a:endParaRPr lang="en-US" sz="3200" dirty="0">
              <a:latin typeface="Times New Roman" pitchFamily="18" charset="0"/>
              <a:cs typeface="Times New Roman" pitchFamily="18" charset="0"/>
            </a:endParaRP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h</a:t>
            </a:r>
            <a:r>
              <a:rPr lang="en-US" sz="4800" i="1" baseline="30000" dirty="0" smtClean="0">
                <a:latin typeface="Cambria Math" pitchFamily="18" charset="0"/>
                <a:ea typeface="Cambria Math" pitchFamily="18" charset="0"/>
                <a:cs typeface="Times New Roman" pitchFamily="18" charset="0"/>
              </a:rPr>
              <a:t>-1</a:t>
            </a:r>
            <a:r>
              <a:rPr lang="en-US" sz="4800" i="1" dirty="0" smtClean="0">
                <a:latin typeface="Cambria Math"/>
                <a:ea typeface="Cambria Math"/>
                <a:cs typeface="Times New Roman" pitchFamily="18" charset="0"/>
              </a:rPr>
              <a:t>  </a:t>
            </a:r>
            <a:r>
              <a:rPr lang="en-US" sz="4800" dirty="0" smtClean="0">
                <a:latin typeface="Cambria Math"/>
                <a:ea typeface="Cambria Math"/>
                <a:cs typeface="Times New Roman" pitchFamily="18" charset="0"/>
              </a:rPr>
              <a:t>{</a:t>
            </a:r>
            <a:r>
              <a:rPr lang="en-US" sz="4800" i="1" dirty="0" smtClean="0">
                <a:latin typeface="Cambria Math"/>
                <a:ea typeface="Cambria Math"/>
                <a:cs typeface="Times New Roman" pitchFamily="18" charset="0"/>
              </a:rPr>
              <a:t> </a:t>
            </a:r>
            <a:r>
              <a:rPr lang="en-US" sz="4800" b="1" dirty="0" err="1" smtClean="0">
                <a:latin typeface="Cambria Math"/>
                <a:ea typeface="Cambria Math"/>
                <a:cs typeface="Times New Roman" pitchFamily="18" charset="0"/>
              </a:rPr>
              <a:t>Hm</a:t>
            </a:r>
            <a:r>
              <a:rPr lang="en-US" sz="4800" kern="0" dirty="0" smtClean="0">
                <a:solidFill>
                  <a:schemeClr val="tx2"/>
                </a:solidFill>
                <a:latin typeface="Times New Roman" pitchFamily="18" charset="0"/>
                <a:cs typeface="Times New Roman" pitchFamily="18" charset="0"/>
              </a:rPr>
              <a:t>=</a:t>
            </a:r>
            <a:r>
              <a:rPr lang="en-US" sz="4800" b="1" dirty="0" smtClean="0">
                <a:latin typeface="Cambria Math"/>
                <a:ea typeface="Cambria Math"/>
                <a:cs typeface="Times New Roman" pitchFamily="18" charset="0"/>
              </a:rPr>
              <a:t>h  </a:t>
            </a:r>
            <a:r>
              <a:rPr lang="en-US" sz="4800" dirty="0" smtClean="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 equation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743200" y="1676400"/>
            <a:ext cx="914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Oval 7"/>
          <p:cNvSpPr/>
          <p:nvPr/>
        </p:nvSpPr>
        <p:spPr>
          <a:xfrm>
            <a:off x="609600" y="29718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certainty of </a:t>
            </a:r>
            <a:r>
              <a:rPr lang="en-US" sz="2000" kern="0" dirty="0" smtClean="0">
                <a:solidFill>
                  <a:srgbClr val="FF0000"/>
                </a:solidFill>
                <a:latin typeface="Times New Roman" pitchFamily="18" charset="0"/>
                <a:ea typeface="+mj-ea"/>
                <a:cs typeface="Times New Roman" pitchFamily="18" charset="0"/>
              </a:rPr>
              <a:t>prior information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334000" y="3657600"/>
            <a:ext cx="1524000" cy="609600"/>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527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lstStyle/>
          <a:p>
            <a:r>
              <a:rPr lang="en-US" sz="4800" dirty="0" smtClean="0">
                <a:latin typeface="Times New Roman" pitchFamily="18" charset="0"/>
                <a:cs typeface="Times New Roman" pitchFamily="18" charset="0"/>
              </a:rPr>
              <a:t>example</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graphicFrame>
        <p:nvGraphicFramePr>
          <p:cNvPr id="26" name="Table 25"/>
          <p:cNvGraphicFramePr>
            <a:graphicFrameLocks noGrp="1"/>
          </p:cNvGraphicFramePr>
          <p:nvPr/>
        </p:nvGraphicFramePr>
        <p:xfrm>
          <a:off x="381000" y="2590800"/>
          <a:ext cx="6096000" cy="2016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d1</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11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12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1M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d2</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21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22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2M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dN</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N1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N2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NM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27" name="Table 26"/>
          <p:cNvGraphicFramePr>
            <a:graphicFrameLocks noGrp="1"/>
          </p:cNvGraphicFramePr>
          <p:nvPr/>
        </p:nvGraphicFramePr>
        <p:xfrm>
          <a:off x="7543800" y="2590800"/>
          <a:ext cx="1371600" cy="2057400"/>
        </p:xfrm>
        <a:graphic>
          <a:graphicData uri="http://schemas.openxmlformats.org/drawingml/2006/table">
            <a:tbl>
              <a:tblPr firstRow="1" bandRow="1">
                <a:tableStyleId>{5C22544A-7EE6-4342-B048-85BDC9FD1C3A}</a:tableStyleId>
              </a:tblPr>
              <a:tblGrid>
                <a:gridCol w="1371600"/>
              </a:tblGrid>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d1</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d2</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2</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14350">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dN</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N</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8" name="Double Bracket 27"/>
          <p:cNvSpPr/>
          <p:nvPr/>
        </p:nvSpPr>
        <p:spPr>
          <a:xfrm>
            <a:off x="457200" y="2514600"/>
            <a:ext cx="60960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Double Bracket 28"/>
          <p:cNvSpPr/>
          <p:nvPr/>
        </p:nvSpPr>
        <p:spPr>
          <a:xfrm>
            <a:off x="7620000" y="2514600"/>
            <a:ext cx="12954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itle 1"/>
          <p:cNvSpPr txBox="1">
            <a:spLocks/>
          </p:cNvSpPr>
          <p:nvPr/>
        </p:nvSpPr>
        <p:spPr bwMode="auto">
          <a:xfrm>
            <a:off x="6375400" y="2895600"/>
            <a:ext cx="18288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0" y="518160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called “weighted least squares”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6464300" y="3429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4800" dirty="0" smtClean="0">
                <a:latin typeface="Times New Roman" pitchFamily="18" charset="0"/>
                <a:cs typeface="Times New Roman" pitchFamily="18" charset="0"/>
              </a:rPr>
              <a:t>straight line fit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cstate="print"/>
          <a:srcRect l="7000" t="4976" r="4273" b="5924"/>
          <a:stretch>
            <a:fillRect/>
          </a:stretch>
        </p:blipFill>
        <p:spPr bwMode="auto">
          <a:xfrm>
            <a:off x="1752600" y="1828800"/>
            <a:ext cx="5834975" cy="4495800"/>
          </a:xfrm>
          <a:prstGeom prst="rect">
            <a:avLst/>
          </a:prstGeom>
          <a:noFill/>
          <a:ln w="9525">
            <a:noFill/>
            <a:miter lim="800000"/>
            <a:headEnd/>
            <a:tailEnd/>
          </a:ln>
          <a:effectLst/>
        </p:spPr>
      </p:pic>
      <p:cxnSp>
        <p:nvCxnSpPr>
          <p:cNvPr id="23" name="Straight Connector 22"/>
          <p:cNvCxnSpPr/>
          <p:nvPr/>
        </p:nvCxnSpPr>
        <p:spPr>
          <a:xfrm flipV="1">
            <a:off x="2133600" y="3077029"/>
            <a:ext cx="5080000" cy="9144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3352800" y="5334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high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rot="20546231" flipH="1">
            <a:off x="3590865" y="4682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953000" y="42672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low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rot="20546231" flipH="1">
            <a:off x="5536173" y="3539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5961744" y="21045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92D050"/>
                </a:solidFill>
                <a:effectLst/>
                <a:uLnTx/>
                <a:uFillTx/>
                <a:latin typeface="Times New Roman" pitchFamily="18" charset="0"/>
                <a:ea typeface="+mj-ea"/>
                <a:cs typeface="Times New Roman" pitchFamily="18" charset="0"/>
              </a:rPr>
              <a:t>fit</a:t>
            </a:r>
            <a:endPar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endParaRPr>
          </a:p>
        </p:txBody>
      </p:sp>
      <p:sp>
        <p:nvSpPr>
          <p:cNvPr id="10" name="Freeform 9"/>
          <p:cNvSpPr/>
          <p:nvPr/>
        </p:nvSpPr>
        <p:spPr>
          <a:xfrm rot="20546231" flipV="1">
            <a:off x="6375259" y="24655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l="7233" t="4976" r="4521" b="5924"/>
          <a:stretch>
            <a:fillRect/>
          </a:stretch>
        </p:blipFill>
        <p:spPr bwMode="auto">
          <a:xfrm>
            <a:off x="1828800" y="1785258"/>
            <a:ext cx="5838931" cy="4498848"/>
          </a:xfrm>
          <a:prstGeom prst="rect">
            <a:avLst/>
          </a:prstGeom>
          <a:noFill/>
          <a:ln w="9525">
            <a:noFill/>
            <a:miter lim="800000"/>
            <a:headEnd/>
            <a:tailEnd/>
          </a:ln>
          <a:effectLst/>
        </p:spPr>
      </p:pic>
      <p:sp>
        <p:nvSpPr>
          <p:cNvPr id="2" name="Title 1"/>
          <p:cNvSpPr>
            <a:spLocks noGrp="1"/>
          </p:cNvSpPr>
          <p:nvPr>
            <p:ph type="title"/>
          </p:nvPr>
        </p:nvSpPr>
        <p:spPr>
          <a:xfrm>
            <a:off x="0" y="76200"/>
            <a:ext cx="9144000" cy="1524000"/>
          </a:xfrm>
        </p:spPr>
        <p:txBody>
          <a:bodyPr/>
          <a:lstStyle/>
          <a:p>
            <a:r>
              <a:rPr lang="en-US" sz="4800" dirty="0" smtClean="0">
                <a:latin typeface="Times New Roman" pitchFamily="18" charset="0"/>
                <a:cs typeface="Times New Roman" pitchFamily="18" charset="0"/>
              </a:rPr>
              <a:t>straight line fit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cxnSp>
        <p:nvCxnSpPr>
          <p:cNvPr id="23" name="Straight Connector 22"/>
          <p:cNvCxnSpPr/>
          <p:nvPr/>
        </p:nvCxnSpPr>
        <p:spPr>
          <a:xfrm flipV="1">
            <a:off x="2133600" y="3120571"/>
            <a:ext cx="5283200" cy="8708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5105400" y="48768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high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rot="20546231" flipH="1">
            <a:off x="2981265" y="39965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2438400" y="47244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low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rot="20546231" flipH="1">
            <a:off x="5724465" y="4225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2895600" y="26379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92D050"/>
                </a:solidFill>
                <a:effectLst/>
                <a:uLnTx/>
                <a:uFillTx/>
                <a:latin typeface="Times New Roman" pitchFamily="18" charset="0"/>
                <a:ea typeface="+mj-ea"/>
                <a:cs typeface="Times New Roman" pitchFamily="18" charset="0"/>
              </a:rPr>
              <a:t>fit</a:t>
            </a:r>
            <a:endPar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endParaRPr>
          </a:p>
        </p:txBody>
      </p:sp>
      <p:sp>
        <p:nvSpPr>
          <p:cNvPr id="16" name="Freeform 15"/>
          <p:cNvSpPr/>
          <p:nvPr/>
        </p:nvSpPr>
        <p:spPr>
          <a:xfrm rot="20546231" flipV="1">
            <a:off x="3309115" y="29989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0"/>
          </a:xfrm>
        </p:spPr>
        <p:txBody>
          <a:bodyPr/>
          <a:lstStyle/>
          <a:p>
            <a:pPr lvl="0"/>
            <a:r>
              <a:rPr lang="en-US" sz="4800" dirty="0" smtClean="0">
                <a:latin typeface="Times New Roman" pitchFamily="18" charset="0"/>
                <a:cs typeface="Times New Roman" pitchFamily="18" charset="0"/>
              </a:rPr>
              <a:t>another example</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that the model parameters are small </a:t>
            </a:r>
            <a:r>
              <a:rPr lang="en-US" sz="4000" b="1" dirty="0" smtClean="0">
                <a:latin typeface="Times New Roman" pitchFamily="18" charset="0"/>
                <a:cs typeface="Times New Roman" pitchFamily="18" charset="0"/>
              </a:rPr>
              <a:t>m</a:t>
            </a:r>
            <a:r>
              <a:rPr lang="en-US" sz="4000" dirty="0" smtClean="0">
                <a:latin typeface="Cambria Math"/>
                <a:ea typeface="Cambria Math"/>
                <a:cs typeface="Times New Roman" pitchFamily="18" charset="0"/>
              </a:rPr>
              <a:t>≈</a:t>
            </a:r>
            <a:r>
              <a:rPr lang="en-US" sz="4000" dirty="0" smtClean="0">
                <a:latin typeface="Times New Roman"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smtClean="0">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a:t>
            </a:r>
            <a:r>
              <a:rPr lang="en-US" sz="4000" b="1" dirty="0" smtClean="0">
                <a:latin typeface="Cambria Math" pitchFamily="18" charset="0"/>
                <a:ea typeface="Cambria Math" pitchFamily="18" charset="0"/>
                <a:cs typeface="Times New Roman" pitchFamily="18" charset="0"/>
              </a:rPr>
              <a:t>I</a:t>
            </a:r>
            <a:r>
              <a:rPr lang="en-US" sz="4000" dirty="0" smtClean="0">
                <a:latin typeface="Cambria Math" pitchFamily="18" charset="0"/>
                <a:ea typeface="Cambria Math" pitchFamily="18" charset="0"/>
                <a:cs typeface="Times New Roman" pitchFamily="18" charset="0"/>
              </a:rPr>
              <a:t/>
            </a:r>
            <a:br>
              <a:rPr lang="en-US" sz="4000" dirty="0" smtClean="0">
                <a:latin typeface="Cambria Math" pitchFamily="18" charset="0"/>
                <a:ea typeface="Cambria Math" pitchFamily="18" charset="0"/>
                <a:cs typeface="Times New Roman" pitchFamily="18" charset="0"/>
              </a:rPr>
            </a:br>
            <a:r>
              <a:rPr lang="en-US" sz="4000" b="1" dirty="0" smtClean="0">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assume uncorrelated with uniform variances</a:t>
            </a:r>
            <a:br>
              <a:rPr lang="en-US" sz="3200" dirty="0" smtClean="0">
                <a:latin typeface="Times New Roman" pitchFamily="18" charset="0"/>
                <a:cs typeface="Times New Roman" pitchFamily="18" charset="0"/>
              </a:rPr>
            </a:br>
            <a:r>
              <a:rPr lang="en-US" sz="4000" b="1" dirty="0" err="1" smtClean="0">
                <a:solidFill>
                  <a:schemeClr val="tx1"/>
                </a:solidFill>
                <a:latin typeface="Cambria Math" pitchFamily="18" charset="0"/>
                <a:ea typeface="Cambria Math" pitchFamily="18" charset="0"/>
                <a:cs typeface="Times New Roman" pitchFamily="18" charset="0"/>
              </a:rPr>
              <a:t>C</a:t>
            </a:r>
            <a:r>
              <a:rPr lang="en-US" sz="4000" i="1" baseline="-25000" dirty="0" err="1" smtClean="0">
                <a:solidFill>
                  <a:schemeClr val="tx1"/>
                </a:solidFill>
                <a:latin typeface="Cambria Math" pitchFamily="18" charset="0"/>
                <a:ea typeface="Cambria Math" pitchFamily="18" charset="0"/>
                <a:cs typeface="Times New Roman" pitchFamily="18" charset="0"/>
              </a:rPr>
              <a:t>d</a:t>
            </a:r>
            <a:r>
              <a:rPr lang="en-US" sz="4000" dirty="0" smtClean="0">
                <a:latin typeface="Cambria Math" pitchFamily="18" charset="0"/>
                <a:ea typeface="Cambria Math" pitchFamily="18" charset="0"/>
                <a:cs typeface="Times New Roman" pitchFamily="18" charset="0"/>
              </a:rPr>
              <a:t>  = </a:t>
            </a:r>
            <a:r>
              <a:rPr lang="el-GR" sz="4000" dirty="0" smtClean="0">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d</a:t>
            </a:r>
            <a:r>
              <a:rPr lang="en-US" sz="4000" i="1" baseline="30000" dirty="0" smtClean="0">
                <a:solidFill>
                  <a:schemeClr val="tx1"/>
                </a:solidFill>
                <a:latin typeface="Cambria Math" pitchFamily="18" charset="0"/>
                <a:ea typeface="Cambria Math" pitchFamily="18" charset="0"/>
                <a:cs typeface="Times New Roman" pitchFamily="18" charset="0"/>
              </a:rPr>
              <a:t>2</a:t>
            </a:r>
            <a:r>
              <a:rPr lang="en-US" sz="4000" i="1" dirty="0" smtClean="0">
                <a:solidFill>
                  <a:schemeClr val="tx1"/>
                </a:solidFill>
                <a:latin typeface="Cambria Math" pitchFamily="18" charset="0"/>
                <a:ea typeface="Cambria Math" pitchFamily="18" charset="0"/>
                <a:cs typeface="Times New Roman" pitchFamily="18" charset="0"/>
              </a:rPr>
              <a:t> </a:t>
            </a:r>
            <a:r>
              <a:rPr lang="en-US" sz="4000" b="1" dirty="0" smtClean="0">
                <a:solidFill>
                  <a:schemeClr val="tx1"/>
                </a:solidFill>
                <a:latin typeface="Cambria Math" pitchFamily="18" charset="0"/>
                <a:ea typeface="Cambria Math" pitchFamily="18" charset="0"/>
                <a:cs typeface="Times New Roman" pitchFamily="18" charset="0"/>
              </a:rPr>
              <a:t>I</a:t>
            </a:r>
            <a:r>
              <a:rPr lang="en-US" sz="4000" dirty="0" smtClean="0">
                <a:latin typeface="Cambria Math" pitchFamily="18" charset="0"/>
                <a:ea typeface="Cambria Math" pitchFamily="18" charset="0"/>
                <a:cs typeface="Times New Roman" pitchFamily="18" charset="0"/>
              </a:rPr>
              <a:t/>
            </a:r>
            <a:br>
              <a:rPr lang="en-US" sz="4000" dirty="0" smtClean="0">
                <a:latin typeface="Cambria Math" pitchFamily="18" charset="0"/>
                <a:ea typeface="Cambria Math" pitchFamily="18" charset="0"/>
                <a:cs typeface="Times New Roman" pitchFamily="18" charset="0"/>
              </a:rPr>
            </a:br>
            <a:r>
              <a:rPr lang="en-US" sz="4000" b="1" dirty="0" smtClean="0">
                <a:solidFill>
                  <a:schemeClr val="tx1"/>
                </a:solidFill>
                <a:latin typeface="Cambria Math" pitchFamily="18" charset="0"/>
                <a:ea typeface="Cambria Math" pitchFamily="18" charset="0"/>
                <a:cs typeface="Times New Roman" pitchFamily="18" charset="0"/>
              </a:rPr>
              <a:t> 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  = </a:t>
            </a:r>
            <a:r>
              <a:rPr lang="el-GR" sz="4000" dirty="0" smtClean="0">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i="1" baseline="30000" dirty="0" smtClean="0">
                <a:solidFill>
                  <a:schemeClr val="tx1"/>
                </a:solidFill>
                <a:latin typeface="Cambria Math" pitchFamily="18" charset="0"/>
                <a:ea typeface="Cambria Math" pitchFamily="18" charset="0"/>
                <a:cs typeface="Times New Roman" pitchFamily="18" charset="0"/>
              </a:rPr>
              <a:t>2</a:t>
            </a:r>
            <a:r>
              <a:rPr lang="en-US" sz="4000" i="1" dirty="0" smtClean="0">
                <a:solidFill>
                  <a:schemeClr val="tx1"/>
                </a:solidFill>
                <a:latin typeface="Cambria Math" pitchFamily="18" charset="0"/>
                <a:ea typeface="Cambria Math" pitchFamily="18" charset="0"/>
                <a:cs typeface="Times New Roman" pitchFamily="18" charset="0"/>
              </a:rPr>
              <a:t> </a:t>
            </a:r>
            <a:r>
              <a:rPr lang="en-US" sz="4000" b="1" dirty="0" smtClean="0">
                <a:solidFill>
                  <a:schemeClr val="tx1"/>
                </a:solidFill>
                <a:latin typeface="Cambria Math" pitchFamily="18" charset="0"/>
                <a:ea typeface="Cambria Math" pitchFamily="18" charset="0"/>
                <a:cs typeface="Times New Roman" pitchFamily="18" charset="0"/>
              </a:rPr>
              <a:t>I </a:t>
            </a:r>
            <a:r>
              <a:rPr lang="en-US" sz="3200" dirty="0" smtClean="0">
                <a:latin typeface="Cambria Math" pitchFamily="18" charset="0"/>
                <a:ea typeface="Cambria Math" pitchFamily="18" charset="0"/>
                <a:cs typeface="Times New Roman" pitchFamily="18" charset="0"/>
              </a:rPr>
              <a:t/>
            </a:r>
            <a:br>
              <a:rPr lang="en-US" sz="3200" dirty="0" smtClean="0">
                <a:latin typeface="Cambria Math" pitchFamily="18" charset="0"/>
                <a:ea typeface="Cambria Math"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238828" y="1722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I</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3" name="Double Bracket 12"/>
          <p:cNvSpPr/>
          <p:nvPr/>
        </p:nvSpPr>
        <p:spPr>
          <a:xfrm>
            <a:off x="22098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181600" y="1722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0</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1054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3810000" y="1447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9" name="Title 1"/>
          <p:cNvSpPr>
            <a:spLocks noGrp="1"/>
          </p:cNvSpPr>
          <p:nvPr>
            <p:ph type="title"/>
          </p:nvPr>
        </p:nvSpPr>
        <p:spPr>
          <a:xfrm>
            <a:off x="0" y="-76200"/>
            <a:ext cx="9144000" cy="1143000"/>
          </a:xfrm>
        </p:spPr>
        <p:txBody>
          <a:bodyPr/>
          <a:lstStyle/>
          <a:p>
            <a:pPr lvl="0"/>
            <a:r>
              <a:rPr lang="en-US" sz="3200" b="1" dirty="0" smtClean="0">
                <a:latin typeface="Times New Roman" pitchFamily="18" charset="0"/>
                <a:cs typeface="Times New Roman" pitchFamily="18" charset="0"/>
              </a:rPr>
              <a:t>Fm</a:t>
            </a:r>
            <a:r>
              <a:rPr lang="en-US" sz="3200" dirty="0" smtClean="0">
                <a:latin typeface="Cambria Math"/>
                <a:ea typeface="Cambria Math"/>
                <a:cs typeface="Times New Roman" pitchFamily="18" charset="0"/>
              </a:rPr>
              <a:t>=</a:t>
            </a:r>
            <a:r>
              <a:rPr lang="en-US" sz="3200" b="1" dirty="0" smtClean="0">
                <a:latin typeface="Cambria Math"/>
                <a:ea typeface="Cambria Math"/>
                <a:cs typeface="Times New Roman" pitchFamily="18" charset="0"/>
              </a:rPr>
              <a:t>h</a:t>
            </a:r>
            <a:endParaRPr lang="en-US" sz="3200" dirty="0">
              <a:latin typeface="Times New Roman" pitchFamily="18" charset="0"/>
              <a:cs typeface="Times New Roman" pitchFamily="18" charset="0"/>
            </a:endParaRPr>
          </a:p>
        </p:txBody>
      </p:sp>
      <p:sp>
        <p:nvSpPr>
          <p:cNvPr id="20" name="Down Arrow 19"/>
          <p:cNvSpPr/>
          <p:nvPr/>
        </p:nvSpPr>
        <p:spPr>
          <a:xfrm>
            <a:off x="4038600" y="11430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50292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bwMode="auto">
          <a:xfrm>
            <a:off x="0" y="4038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3"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381000"/>
            <a:ext cx="9144000" cy="1143000"/>
          </a:xfrm>
        </p:spPr>
        <p:txBody>
          <a:bodyPr/>
          <a:lstStyle/>
          <a:p>
            <a:pPr lvl="0"/>
            <a:r>
              <a:rPr lang="en-US" sz="4000" dirty="0" smtClean="0">
                <a:latin typeface="Times New Roman" pitchFamily="18" charset="0"/>
                <a:ea typeface="Cambria Math" pitchFamily="18" charset="0"/>
                <a:cs typeface="Times New Roman" pitchFamily="18" charset="0"/>
              </a:rPr>
              <a:t>called “damped least squares”</a:t>
            </a:r>
            <a:endParaRPr lang="en-US" sz="4000" dirty="0">
              <a:latin typeface="Times New Roman" pitchFamily="18" charset="0"/>
              <a:ea typeface="Cambria Math" pitchFamily="18" charset="0"/>
              <a:cs typeface="Times New Roman" pitchFamily="18" charset="0"/>
            </a:endParaRPr>
          </a:p>
        </p:txBody>
      </p:sp>
      <p:sp>
        <p:nvSpPr>
          <p:cNvPr id="23" name="Title 1"/>
          <p:cNvSpPr txBox="1">
            <a:spLocks/>
          </p:cNvSpPr>
          <p:nvPr/>
        </p:nvSpPr>
        <p:spPr bwMode="auto">
          <a:xfrm>
            <a:off x="0" y="2286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0" y="3810000"/>
            <a:ext cx="91440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n-US" sz="3200" dirty="0" smtClean="0">
                <a:latin typeface="Cambria Math"/>
                <a:ea typeface="Cambria Math"/>
                <a:cs typeface="Times New Roman" pitchFamily="18" charset="0"/>
              </a:rPr>
              <a:t>0:  </a:t>
            </a:r>
            <a:r>
              <a:rPr kumimoji="0" lang="en-US" sz="32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minimize the prediction error</a:t>
            </a:r>
          </a:p>
          <a:p>
            <a:pPr lvl="0" algn="ct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n-US" sz="3200" dirty="0" smtClean="0">
                <a:latin typeface="Cambria Math"/>
                <a:ea typeface="Cambria Math"/>
                <a:cs typeface="Times New Roman" pitchFamily="18" charset="0"/>
              </a:rPr>
              <a:t>:  </a:t>
            </a:r>
            <a:r>
              <a:rPr lang="en-US" sz="3200" kern="0" dirty="0" smtClean="0">
                <a:solidFill>
                  <a:schemeClr val="tx2"/>
                </a:solidFill>
                <a:latin typeface="Times New Roman" pitchFamily="18" charset="0"/>
                <a:ea typeface="Cambria Math" pitchFamily="18" charset="0"/>
                <a:cs typeface="Times New Roman" pitchFamily="18" charset="0"/>
              </a:rPr>
              <a:t>minimize the size of the model parameters</a:t>
            </a:r>
          </a:p>
          <a:p>
            <a:pPr lvl="0" algn="ctr"/>
            <a:r>
              <a:rPr lang="en-US" sz="3200" kern="0" dirty="0" smtClean="0">
                <a:solidFill>
                  <a:schemeClr val="tx2"/>
                </a:solidFill>
                <a:latin typeface="Cambria Math"/>
                <a:ea typeface="Cambria Math"/>
                <a:cs typeface="Times New Roman" pitchFamily="18" charset="0"/>
              </a:rPr>
              <a:t>0&lt;</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&lt;∞: minimize a combination of the two</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1676400"/>
            <a:ext cx="9144000" cy="1905000"/>
          </a:xfrm>
        </p:spPr>
        <p:txBody>
          <a:bodyPr/>
          <a:lstStyle/>
          <a:p>
            <a:pPr lvl="0"/>
            <a:r>
              <a:rPr lang="en-US" sz="3200" dirty="0" smtClean="0">
                <a:latin typeface="Times New Roman" pitchFamily="18" charset="0"/>
                <a:ea typeface="Cambria Math" pitchFamily="18" charset="0"/>
                <a:cs typeface="Times New Roman" pitchFamily="18" charset="0"/>
              </a:rPr>
              <a:t>advantages:</a:t>
            </a:r>
            <a:br>
              <a:rPr lang="en-US" sz="3200" dirty="0" smtClean="0">
                <a:latin typeface="Times New Roman" pitchFamily="18" charset="0"/>
                <a:ea typeface="Cambria Math" pitchFamily="18" charset="0"/>
                <a:cs typeface="Times New Roman" pitchFamily="18" charset="0"/>
              </a:rPr>
            </a:br>
            <a:r>
              <a:rPr lang="en-US" sz="3200" dirty="0" smtClean="0">
                <a:latin typeface="Times New Roman" pitchFamily="18" charset="0"/>
                <a:ea typeface="Cambria Math" pitchFamily="18" charset="0"/>
                <a:cs typeface="Times New Roman" pitchFamily="18" charset="0"/>
              </a:rPr>
              <a:t>really easy to code</a:t>
            </a:r>
            <a:br>
              <a:rPr lang="en-US" sz="3200" dirty="0" smtClean="0">
                <a:latin typeface="Times New Roman" pitchFamily="18" charset="0"/>
                <a:ea typeface="Cambria Math" pitchFamily="18" charset="0"/>
                <a:cs typeface="Times New Roman" pitchFamily="18" charset="0"/>
              </a:rPr>
            </a:br>
            <a:r>
              <a:rPr lang="en-US" sz="3200" dirty="0" err="1" smtClean="0">
                <a:latin typeface="Courier New" pitchFamily="49" charset="0"/>
                <a:ea typeface="Cambria Math" pitchFamily="18" charset="0"/>
                <a:cs typeface="Courier New" pitchFamily="49" charset="0"/>
              </a:rPr>
              <a:t>mest</a:t>
            </a:r>
            <a:r>
              <a:rPr lang="en-US" sz="3200" dirty="0" smtClean="0">
                <a:latin typeface="Courier New" pitchFamily="49" charset="0"/>
                <a:ea typeface="Cambria Math" pitchFamily="18" charset="0"/>
                <a:cs typeface="Courier New" pitchFamily="49" charset="0"/>
              </a:rPr>
              <a:t> = (G’*G+(e^2)*eye(M))\(G’*d);</a:t>
            </a:r>
            <a:r>
              <a:rPr lang="en-US" sz="3200" dirty="0" smtClean="0">
                <a:latin typeface="Times New Roman" pitchFamily="18" charset="0"/>
                <a:ea typeface="Cambria Math" pitchFamily="18" charset="0"/>
                <a:cs typeface="Times New Roman" pitchFamily="18" charset="0"/>
              </a:rPr>
              <a:t/>
            </a:r>
            <a:br>
              <a:rPr lang="en-US" sz="3200" dirty="0" smtClean="0">
                <a:latin typeface="Times New Roman" pitchFamily="18" charset="0"/>
                <a:ea typeface="Cambria Math" pitchFamily="18" charset="0"/>
                <a:cs typeface="Times New Roman" pitchFamily="18" charset="0"/>
              </a:rPr>
            </a:br>
            <a:r>
              <a:rPr lang="en-US" sz="3200" dirty="0" smtClean="0">
                <a:latin typeface="Times New Roman" pitchFamily="18" charset="0"/>
                <a:ea typeface="Cambria Math" pitchFamily="18" charset="0"/>
                <a:cs typeface="Times New Roman" pitchFamily="18" charset="0"/>
              </a:rPr>
              <a:t>always works</a:t>
            </a:r>
            <a:endParaRPr lang="en-US" sz="3200" dirty="0">
              <a:latin typeface="Times New Roman" pitchFamily="18" charset="0"/>
              <a:ea typeface="Cambria Math" pitchFamily="18" charset="0"/>
              <a:cs typeface="Times New Roman" pitchFamily="18" charset="0"/>
            </a:endParaRPr>
          </a:p>
        </p:txBody>
      </p:sp>
      <p:sp>
        <p:nvSpPr>
          <p:cNvPr id="23"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0" y="4419600"/>
            <a:ext cx="91440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200" kern="0" dirty="0" smtClean="0">
                <a:solidFill>
                  <a:schemeClr val="tx2"/>
                </a:solidFill>
                <a:latin typeface="Times New Roman" pitchFamily="18" charset="0"/>
                <a:ea typeface="Cambria Math"/>
                <a:cs typeface="Times New Roman" pitchFamily="18" charset="0"/>
              </a:rPr>
              <a:t>disadvantages:</a:t>
            </a:r>
          </a:p>
          <a:p>
            <a:pPr lvl="0" algn="ctr"/>
            <a:r>
              <a:rPr lang="en-US" sz="3200" kern="0" dirty="0" smtClean="0">
                <a:solidFill>
                  <a:schemeClr val="tx2"/>
                </a:solidFill>
                <a:latin typeface="Times New Roman" pitchFamily="18" charset="0"/>
                <a:ea typeface="Cambria Math"/>
                <a:cs typeface="Times New Roman" pitchFamily="18" charset="0"/>
              </a:rPr>
              <a:t>often need to determine </a:t>
            </a:r>
            <a:r>
              <a:rPr lang="el-GR" sz="3200" kern="0" dirty="0" smtClean="0">
                <a:solidFill>
                  <a:schemeClr val="tx2"/>
                </a:solidFill>
                <a:latin typeface="Times New Roman" pitchFamily="18" charset="0"/>
                <a:ea typeface="Cambria Math"/>
                <a:cs typeface="Times New Roman" pitchFamily="18" charset="0"/>
              </a:rPr>
              <a:t>ε</a:t>
            </a:r>
            <a:r>
              <a:rPr lang="en-US" sz="3200" kern="0" dirty="0" smtClean="0">
                <a:solidFill>
                  <a:schemeClr val="tx2"/>
                </a:solidFill>
                <a:latin typeface="Times New Roman" pitchFamily="18" charset="0"/>
                <a:ea typeface="Cambria Math"/>
                <a:cs typeface="Times New Roman" pitchFamily="18" charset="0"/>
              </a:rPr>
              <a:t> empirically</a:t>
            </a:r>
          </a:p>
          <a:p>
            <a:pPr lvl="0" algn="ctr"/>
            <a:r>
              <a:rPr kumimoji="0" lang="en-US" sz="3200" b="0" i="0" u="none" strike="noStrike" kern="0" cap="none" spc="0" normalizeH="0" baseline="0" noProof="0" dirty="0" smtClean="0">
                <a:ln>
                  <a:noFill/>
                </a:ln>
                <a:solidFill>
                  <a:schemeClr val="tx2"/>
                </a:solidFill>
                <a:effectLst/>
                <a:uLnTx/>
                <a:uFillTx/>
                <a:latin typeface="Times New Roman" pitchFamily="18" charset="0"/>
                <a:ea typeface="Cambria Math"/>
                <a:cs typeface="Times New Roman" pitchFamily="18" charset="0"/>
              </a:rPr>
              <a:t>prior </a:t>
            </a:r>
            <a:r>
              <a:rPr lang="en-US" sz="3200" kern="0" dirty="0" smtClean="0">
                <a:solidFill>
                  <a:schemeClr val="tx2"/>
                </a:solidFill>
                <a:latin typeface="Times New Roman" pitchFamily="18" charset="0"/>
                <a:ea typeface="Cambria Math"/>
                <a:cs typeface="Times New Roman" pitchFamily="18" charset="0"/>
              </a:rPr>
              <a:t>information that the model parameters are small not always sensible</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smtClean="0">
                <a:latin typeface="Times New Roman" pitchFamily="18" charset="0"/>
                <a:cs typeface="Times New Roman" pitchFamily="18" charset="0"/>
              </a:rPr>
              <a:t>smoothness as prior information</a:t>
            </a:r>
            <a:endParaRPr lang="en-US" sz="4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use prior information to solve exemplary problems</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53000"/>
          </a:xfrm>
        </p:spPr>
        <p:txBody>
          <a:bodyPr/>
          <a:lstStyle/>
          <a:p>
            <a:r>
              <a:rPr lang="en-US" sz="4800" dirty="0" smtClean="0">
                <a:latin typeface="Times New Roman" pitchFamily="18" charset="0"/>
                <a:cs typeface="Times New Roman" pitchFamily="18" charset="0"/>
              </a:rPr>
              <a:t>model parameters represent the values of a function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i="1" dirty="0" smtClean="0">
                <a:latin typeface="Cambria Math" pitchFamily="18" charset="0"/>
                <a:ea typeface="Cambria Math" pitchFamily="18" charset="0"/>
                <a:cs typeface="Times New Roman" pitchFamily="18" charset="0"/>
              </a:rPr>
              <a:t>m(x)</a:t>
            </a:r>
            <a:br>
              <a:rPr lang="en-US" sz="4800" i="1" dirty="0" smtClean="0">
                <a:latin typeface="Cambria Math" pitchFamily="18" charset="0"/>
                <a:ea typeface="Cambria Math"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at equally spaced increments along the </a:t>
            </a:r>
            <a:r>
              <a:rPr lang="en-US" sz="4800" i="1" dirty="0" smtClean="0">
                <a:latin typeface="Times New Roman" pitchFamily="18" charset="0"/>
                <a:cs typeface="Times New Roman" pitchFamily="18" charset="0"/>
              </a:rPr>
              <a:t>x</a:t>
            </a:r>
            <a:r>
              <a:rPr lang="en-US" sz="4800" dirty="0" smtClean="0">
                <a:latin typeface="Times New Roman" pitchFamily="18" charset="0"/>
                <a:cs typeface="Times New Roman" pitchFamily="18" charset="0"/>
              </a:rPr>
              <a:t>-axis</a:t>
            </a:r>
            <a:endParaRPr lang="en-US" sz="4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latin typeface="Times New Roman" pitchFamily="18" charset="0"/>
                <a:cs typeface="Times New Roman" pitchFamily="18" charset="0"/>
              </a:rPr>
              <a:t>function approximated by its values at a sequence of </a:t>
            </a:r>
            <a:r>
              <a:rPr lang="en-US" i="1" dirty="0" err="1" smtClean="0">
                <a:latin typeface="Cambria Math" pitchFamily="18" charset="0"/>
                <a:ea typeface="Cambria Math" pitchFamily="18" charset="0"/>
                <a:cs typeface="Times New Roman" pitchFamily="18" charset="0"/>
              </a:rPr>
              <a:t>x</a:t>
            </a:r>
            <a:r>
              <a:rPr lang="en-US" dirty="0" err="1"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4" name="Freeform 3"/>
          <p:cNvSpPr/>
          <p:nvPr/>
        </p:nvSpPr>
        <p:spPr>
          <a:xfrm>
            <a:off x="1509486" y="23331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465943" y="21444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52400" y="2667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373256" y="34870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905000" y="3236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96886" y="28629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8772" y="26198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0658" y="24855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72544" y="24565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64430" y="25654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56316" y="27395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48202" y="29464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0088" y="31677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31974" y="33056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23860" y="33709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15746" y="32838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07632" y="31133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99518" y="28629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91400" y="25436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bwMode="auto">
          <a:xfrm>
            <a:off x="3505200" y="2057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9" name="Title 1"/>
          <p:cNvSpPr txBox="1">
            <a:spLocks/>
          </p:cNvSpPr>
          <p:nvPr/>
        </p:nvSpPr>
        <p:spPr bwMode="auto">
          <a:xfrm>
            <a:off x="4114800" y="2286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3" name="Straight Connector 32"/>
          <p:cNvCxnSpPr/>
          <p:nvPr/>
        </p:nvCxnSpPr>
        <p:spPr>
          <a:xfrm rot="5400000" flipH="1" flipV="1">
            <a:off x="3204031" y="3352800"/>
            <a:ext cx="1436913" cy="2177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708400" y="3465286"/>
            <a:ext cx="1240971"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bwMode="auto">
          <a:xfrm>
            <a:off x="3175002"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733800"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smtClean="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0" name="Right Brace 39"/>
          <p:cNvSpPr/>
          <p:nvPr/>
        </p:nvSpPr>
        <p:spPr>
          <a:xfrm rot="5400000">
            <a:off x="3944256" y="4457700"/>
            <a:ext cx="381000" cy="457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itle 1"/>
          <p:cNvSpPr txBox="1">
            <a:spLocks/>
          </p:cNvSpPr>
          <p:nvPr/>
        </p:nvSpPr>
        <p:spPr bwMode="auto">
          <a:xfrm>
            <a:off x="3429000" y="4724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l-GR" sz="2800" b="0" i="1"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Δ</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228600" y="571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Courier New" pitchFamily="49" charset="0"/>
              </a:rPr>
              <a:t>m(x</a:t>
            </a:r>
            <a:r>
              <a:rPr lang="en-US" sz="3600" i="1" kern="0" dirty="0" smtClean="0">
                <a:solidFill>
                  <a:schemeClr val="tx2"/>
                </a:solidFill>
                <a:latin typeface="Cambria Math" pitchFamily="18" charset="0"/>
                <a:ea typeface="Cambria Math" pitchFamily="18" charset="0"/>
                <a:cs typeface="Courier New" pitchFamily="49" charset="0"/>
              </a:rPr>
              <a:t>) → </a:t>
            </a:r>
            <a:r>
              <a:rPr lang="en-US" sz="3600" b="1" kern="0" dirty="0" smtClean="0">
                <a:solidFill>
                  <a:schemeClr val="tx2"/>
                </a:solidFill>
                <a:latin typeface="Cambria Math" pitchFamily="18" charset="0"/>
                <a:ea typeface="Cambria Math" pitchFamily="18" charset="0"/>
                <a:cs typeface="Courier New" pitchFamily="49" charset="0"/>
              </a:rPr>
              <a:t>m</a:t>
            </a:r>
            <a:r>
              <a:rPr lang="en-US" sz="3600" i="1" kern="0" dirty="0" smtClean="0">
                <a:solidFill>
                  <a:schemeClr val="tx2"/>
                </a:solidFill>
                <a:latin typeface="Cambria Math" pitchFamily="18" charset="0"/>
                <a:ea typeface="Cambria Math" pitchFamily="18" charset="0"/>
                <a:cs typeface="Courier New" pitchFamily="49" charset="0"/>
              </a:rPr>
              <a:t>=[m</a:t>
            </a:r>
            <a:r>
              <a:rPr lang="en-US" sz="3600" i="1" kern="0" baseline="-25000" dirty="0" smtClean="0">
                <a:solidFill>
                  <a:schemeClr val="tx2"/>
                </a:solidFill>
                <a:latin typeface="Cambria Math" pitchFamily="18" charset="0"/>
                <a:ea typeface="Cambria Math" pitchFamily="18" charset="0"/>
                <a:cs typeface="Courier New" pitchFamily="49" charset="0"/>
              </a:rPr>
              <a:t>1</a:t>
            </a:r>
            <a:r>
              <a:rPr lang="en-US" sz="3600" i="1" kern="0" dirty="0" smtClean="0">
                <a:solidFill>
                  <a:schemeClr val="tx2"/>
                </a:solidFill>
                <a:latin typeface="Cambria Math" pitchFamily="18" charset="0"/>
                <a:ea typeface="Cambria Math" pitchFamily="18" charset="0"/>
                <a:cs typeface="Courier New" pitchFamily="49" charset="0"/>
              </a:rPr>
              <a:t>, m</a:t>
            </a:r>
            <a:r>
              <a:rPr lang="en-US" sz="3600" i="1" kern="0" baseline="-25000" dirty="0" smtClean="0">
                <a:solidFill>
                  <a:schemeClr val="tx2"/>
                </a:solidFill>
                <a:latin typeface="Cambria Math" pitchFamily="18" charset="0"/>
                <a:ea typeface="Cambria Math" pitchFamily="18" charset="0"/>
                <a:cs typeface="Courier New" pitchFamily="49" charset="0"/>
              </a:rPr>
              <a:t>2</a:t>
            </a:r>
            <a:r>
              <a:rPr lang="en-US" sz="3600" i="1" kern="0" dirty="0" smtClean="0">
                <a:solidFill>
                  <a:schemeClr val="tx2"/>
                </a:solidFill>
                <a:latin typeface="Cambria Math" pitchFamily="18" charset="0"/>
                <a:ea typeface="Cambria Math" pitchFamily="18" charset="0"/>
                <a:cs typeface="Courier New" pitchFamily="49" charset="0"/>
              </a:rPr>
              <a:t>, m</a:t>
            </a:r>
            <a:r>
              <a:rPr lang="en-US" sz="3600" i="1" kern="0" baseline="-25000" dirty="0" smtClean="0">
                <a:solidFill>
                  <a:schemeClr val="tx2"/>
                </a:solidFill>
                <a:latin typeface="Cambria Math" pitchFamily="18" charset="0"/>
                <a:ea typeface="Cambria Math" pitchFamily="18" charset="0"/>
                <a:cs typeface="Courier New" pitchFamily="49" charset="0"/>
              </a:rPr>
              <a:t>3</a:t>
            </a:r>
            <a:r>
              <a:rPr lang="en-US" sz="3600" i="1" kern="0" dirty="0" smtClean="0">
                <a:solidFill>
                  <a:schemeClr val="tx2"/>
                </a:solidFill>
                <a:latin typeface="Cambria Math" pitchFamily="18" charset="0"/>
                <a:ea typeface="Cambria Math" pitchFamily="18" charset="0"/>
                <a:cs typeface="Courier New" pitchFamily="49" charset="0"/>
              </a:rPr>
              <a:t>, …, </a:t>
            </a:r>
            <a:r>
              <a:rPr lang="en-US" sz="3600" i="1" kern="0" dirty="0" err="1" smtClean="0">
                <a:solidFill>
                  <a:schemeClr val="tx2"/>
                </a:solidFill>
                <a:latin typeface="Cambria Math" pitchFamily="18" charset="0"/>
                <a:ea typeface="Cambria Math" pitchFamily="18" charset="0"/>
                <a:cs typeface="Courier New" pitchFamily="49" charset="0"/>
              </a:rPr>
              <a:t>m</a:t>
            </a:r>
            <a:r>
              <a:rPr lang="en-US" sz="3600" i="1" kern="0" baseline="-25000" dirty="0" err="1" smtClean="0">
                <a:solidFill>
                  <a:schemeClr val="tx2"/>
                </a:solidFill>
                <a:latin typeface="Cambria Math" pitchFamily="18" charset="0"/>
                <a:ea typeface="Cambria Math" pitchFamily="18" charset="0"/>
                <a:cs typeface="Courier New" pitchFamily="49" charset="0"/>
              </a:rPr>
              <a:t>M</a:t>
            </a:r>
            <a:r>
              <a:rPr lang="en-US" sz="3600" i="1" kern="0" dirty="0" smtClean="0">
                <a:solidFill>
                  <a:schemeClr val="tx2"/>
                </a:solidFill>
                <a:latin typeface="Cambria Math" pitchFamily="18" charset="0"/>
                <a:ea typeface="Cambria Math" pitchFamily="18" charset="0"/>
                <a:cs typeface="Courier New" pitchFamily="49" charset="0"/>
              </a:rPr>
              <a:t>]</a:t>
            </a:r>
            <a:r>
              <a:rPr lang="en-US" sz="3600" i="1" kern="0" baseline="30000" dirty="0" smtClean="0">
                <a:solidFill>
                  <a:schemeClr val="tx2"/>
                </a:solidFill>
                <a:latin typeface="Cambria Math" pitchFamily="18" charset="0"/>
                <a:ea typeface="Cambria Math" pitchFamily="18" charset="0"/>
                <a:cs typeface="Courier New" pitchFamily="49" charset="0"/>
              </a:rPr>
              <a:t>T</a:t>
            </a:r>
            <a:r>
              <a:rPr lang="en-US" sz="3600" i="1" kern="0" dirty="0" smtClean="0">
                <a:solidFill>
                  <a:schemeClr val="tx2"/>
                </a:solidFill>
                <a:latin typeface="Cambria Math" pitchFamily="18" charset="0"/>
                <a:ea typeface="Cambria Math" pitchFamily="18" charset="0"/>
                <a:cs typeface="Courier New" pitchFamily="49" charset="0"/>
              </a:rPr>
              <a:t> </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lstStyle/>
          <a:p>
            <a:r>
              <a:rPr lang="en-US" sz="4800" dirty="0" smtClean="0">
                <a:latin typeface="Times New Roman" pitchFamily="18" charset="0"/>
                <a:cs typeface="Times New Roman" pitchFamily="18" charset="0"/>
              </a:rPr>
              <a:t>rough function has large second derivative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 smooth function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is one that is not rough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 smooth function has a small second derivative</a:t>
            </a:r>
            <a:endParaRPr lang="en-US" sz="4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approximate expressions for second derivative</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15748" t="38723" r="15747" b="27604"/>
          <a:stretch>
            <a:fillRect/>
          </a:stretch>
        </p:blipFill>
        <p:spPr bwMode="auto">
          <a:xfrm>
            <a:off x="0" y="2438400"/>
            <a:ext cx="9060180" cy="3124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u="none" strike="noStrike" kern="0" cap="none" spc="0" normalizeH="0" baseline="0" noProof="0" dirty="0" err="1" smtClean="0">
                <a:ln>
                  <a:noFill/>
                </a:ln>
                <a:solidFill>
                  <a:schemeClr val="tx2"/>
                </a:solidFill>
                <a:effectLst/>
                <a:uLnTx/>
                <a:uFillTx/>
                <a:latin typeface="Times New Roman" pitchFamily="18" charset="0"/>
                <a:ea typeface="Cambria Math" pitchFamily="18" charset="0"/>
                <a:cs typeface="Times New Roman" pitchFamily="18" charset="0"/>
              </a:rPr>
              <a:t>-th</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lang="el-GR" sz="2800" i="1" kern="0" dirty="0" smtClean="0">
                <a:solidFill>
                  <a:schemeClr val="tx2"/>
                </a:solidFill>
                <a:latin typeface="Cambria Math"/>
                <a:ea typeface="Cambria Math"/>
                <a:cs typeface="Times New Roman" pitchFamily="18" charset="0"/>
              </a:rPr>
              <a:t>Δ</a:t>
            </a:r>
            <a:r>
              <a:rPr lang="en-US" sz="2800" i="1" kern="0" dirty="0" smtClean="0">
                <a:solidFill>
                  <a:schemeClr val="tx2"/>
                </a:solidFill>
                <a:latin typeface="Cambria Math" pitchFamily="18" charset="0"/>
                <a:ea typeface="Cambria Math" pitchFamily="18" charset="0"/>
                <a:cs typeface="Times New Roman" pitchFamily="18" charset="0"/>
              </a:rPr>
              <a:t>x)</a:t>
            </a:r>
            <a:r>
              <a:rPr lang="en-US" sz="2800" i="1" kern="0" baseline="30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[ 0, 0, 0, … 0, 1, -2, 1, 0, …. 0, 0, 0]</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421746"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err="1" smtClean="0">
                <a:solidFill>
                  <a:schemeClr val="tx2"/>
                </a:solidFill>
                <a:latin typeface="Cambria Math" pitchFamily="18" charset="0"/>
                <a:ea typeface="Cambria Math" pitchFamily="18" charset="0"/>
                <a:cs typeface="Times New Roman" pitchFamily="18" charset="0"/>
              </a:rPr>
              <a:t>i</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a:endCxn id="14" idx="0"/>
          </p:cNvCxnSpPr>
          <p:nvPr/>
        </p:nvCxnSpPr>
        <p:spPr>
          <a:xfrm rot="5400000" flipH="1" flipV="1">
            <a:off x="3525159" y="3917043"/>
            <a:ext cx="1299024" cy="1089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096000" y="6096000"/>
            <a:ext cx="457200" cy="1588"/>
          </a:xfrm>
          <a:prstGeom prst="straightConnector1">
            <a:avLst/>
          </a:pr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bwMode="auto">
          <a:xfrm>
            <a:off x="5562600" y="6096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column </a:t>
            </a:r>
            <a:r>
              <a:rPr kumimoji="0" lang="en-US" sz="2000" b="0" i="1" u="none" strike="noStrike" kern="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304800" y="58674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2</a:t>
            </a:r>
            <a:r>
              <a:rPr kumimoji="0" lang="en-US" sz="2000" b="0" i="0" u="none" strike="noStrike" kern="0" cap="none" spc="0" normalizeH="0" baseline="30000" noProof="0" dirty="0" smtClean="0">
                <a:ln>
                  <a:noFill/>
                </a:ln>
                <a:solidFill>
                  <a:srgbClr val="FF0000"/>
                </a:solidFill>
                <a:effectLst/>
                <a:uLnTx/>
                <a:uFillTx/>
                <a:latin typeface="Times New Roman" pitchFamily="18" charset="0"/>
                <a:ea typeface="+mj-ea"/>
                <a:cs typeface="Times New Roman" pitchFamily="18" charset="0"/>
              </a:rPr>
              <a:t>nd</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derivative at </a:t>
            </a:r>
            <a:r>
              <a:rPr kumimoji="0" lang="en-US" sz="2000" b="0"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7808" t="60077" r="15747" b="27604"/>
          <a:stretch>
            <a:fillRect/>
          </a:stretch>
        </p:blipFill>
        <p:spPr bwMode="auto">
          <a:xfrm>
            <a:off x="3665220" y="457200"/>
            <a:ext cx="3497580" cy="11430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15748" t="60077" r="74457" b="27604"/>
          <a:stretch>
            <a:fillRect/>
          </a:stretch>
        </p:blipFill>
        <p:spPr bwMode="auto">
          <a:xfrm>
            <a:off x="2217420" y="457200"/>
            <a:ext cx="1295400" cy="1143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latin typeface="Times New Roman" pitchFamily="18" charset="0"/>
                <a:cs typeface="Times New Roman" pitchFamily="18" charset="0"/>
              </a:rPr>
              <a:t>what to do about </a:t>
            </a:r>
            <a:r>
              <a:rPr lang="en-US" dirty="0"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1</a:t>
            </a:r>
            <a:r>
              <a:rPr lang="en-US" dirty="0" smtClean="0">
                <a:latin typeface="Times New Roman" pitchFamily="18" charset="0"/>
                <a:cs typeface="Times New Roman" pitchFamily="18" charset="0"/>
              </a:rPr>
              <a:t> and </a:t>
            </a:r>
            <a:r>
              <a:rPr lang="en-US" dirty="0" err="1" smtClean="0">
                <a:latin typeface="Cambria Math" pitchFamily="18" charset="0"/>
                <a:ea typeface="Cambria Math" pitchFamily="18" charset="0"/>
                <a:cs typeface="Times New Roman" pitchFamily="18" charset="0"/>
              </a:rPr>
              <a:t>m</a:t>
            </a:r>
            <a:r>
              <a:rPr lang="en-US" baseline="-25000" dirty="0" err="1"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not enough points for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derivative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two possibilities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prior information for </a:t>
            </a:r>
            <a:r>
              <a:rPr lang="en-US" dirty="0"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1</a:t>
            </a:r>
            <a:r>
              <a:rPr lang="en-US" dirty="0" smtClean="0">
                <a:latin typeface="Times New Roman" pitchFamily="18" charset="0"/>
                <a:cs typeface="Times New Roman" pitchFamily="18" charset="0"/>
              </a:rPr>
              <a:t> and </a:t>
            </a:r>
            <a:r>
              <a:rPr lang="en-US" dirty="0" err="1" smtClean="0">
                <a:latin typeface="Cambria Math" pitchFamily="18" charset="0"/>
                <a:ea typeface="Cambria Math" pitchFamily="18" charset="0"/>
                <a:cs typeface="Times New Roman" pitchFamily="18" charset="0"/>
              </a:rPr>
              <a:t>m</a:t>
            </a:r>
            <a:r>
              <a:rPr lang="en-US" baseline="-25000" dirty="0" err="1"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 about flatness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(first derivative)</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first</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lang="el-GR" sz="2800" i="1" kern="0" dirty="0" smtClean="0">
                <a:solidFill>
                  <a:schemeClr val="tx2"/>
                </a:solidFill>
                <a:latin typeface="Cambria Math"/>
                <a:ea typeface="Cambria Math"/>
                <a:cs typeface="Times New Roman" pitchFamily="18" charset="0"/>
              </a:rPr>
              <a:t>Δ</a:t>
            </a:r>
            <a:r>
              <a:rPr lang="en-US" sz="2800" i="1" kern="0" dirty="0" smtClean="0">
                <a:solidFill>
                  <a:schemeClr val="tx2"/>
                </a:solidFill>
                <a:latin typeface="Cambria Math" pitchFamily="18" charset="0"/>
                <a:ea typeface="Cambria Math" pitchFamily="18" charset="0"/>
                <a:cs typeface="Times New Roman" pitchFamily="18" charset="0"/>
              </a:rPr>
              <a:t>x)</a:t>
            </a:r>
            <a:r>
              <a:rPr lang="en-US" sz="2800" i="1" kern="0" baseline="30000" dirty="0" smtClean="0">
                <a:solidFill>
                  <a:schemeClr val="tx2"/>
                </a:solidFill>
                <a:latin typeface="Cambria Math" pitchFamily="18" charset="0"/>
                <a:ea typeface="Cambria Math" pitchFamily="18" charset="0"/>
                <a:cs typeface="Times New Roman" pitchFamily="18" charset="0"/>
              </a:rPr>
              <a:t>-1 </a:t>
            </a:r>
            <a:r>
              <a:rPr lang="en-US" sz="2800" i="1" kern="0" dirty="0" smtClean="0">
                <a:solidFill>
                  <a:schemeClr val="tx2"/>
                </a:solidFill>
                <a:latin typeface="Cambria Math" pitchFamily="18" charset="0"/>
                <a:ea typeface="Cambria Math" pitchFamily="18" charset="0"/>
                <a:cs typeface="Times New Roman" pitchFamily="18" charset="0"/>
              </a:rPr>
              <a:t>[ -1, 1, 0, … 0]</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1143000"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smtClean="0">
                <a:solidFill>
                  <a:schemeClr val="tx2"/>
                </a:solidFill>
                <a:latin typeface="Cambria Math" pitchFamily="18" charset="0"/>
                <a:ea typeface="Cambria Math" pitchFamily="18" charset="0"/>
                <a:cs typeface="Times New Roman" pitchFamily="18" charset="0"/>
              </a:rPr>
              <a:t>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5400000" flipH="1" flipV="1">
            <a:off x="1476831" y="4154716"/>
            <a:ext cx="711196" cy="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bwMode="auto">
          <a:xfrm>
            <a:off x="1676400" y="57912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1st derivative at </a:t>
            </a:r>
            <a:r>
              <a:rPr kumimoji="0" lang="en-US" sz="2000" b="0"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5503" t="42831" r="30669" b="45672"/>
          <a:stretch>
            <a:fillRect/>
          </a:stretch>
        </p:blipFill>
        <p:spPr bwMode="auto">
          <a:xfrm>
            <a:off x="4038600" y="1066800"/>
            <a:ext cx="1828800" cy="10668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28424" t="42830" r="63510" b="46493"/>
          <a:stretch>
            <a:fillRect/>
          </a:stretch>
        </p:blipFill>
        <p:spPr bwMode="auto">
          <a:xfrm>
            <a:off x="2819400" y="1066800"/>
            <a:ext cx="1066800" cy="9906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“smooth interior” / “flat ends” version</a:t>
            </a:r>
            <a:r>
              <a:rPr kumimoji="0" lang="en-US" sz="2800" b="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of </a:t>
            </a:r>
            <a:r>
              <a:rPr kumimoji="0" lang="en-US" sz="2800" b="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Hm</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0457" y="5791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72857" y="59436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5857" y="3886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01457" y="5410200"/>
            <a:ext cx="590550"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x</a:t>
            </a:r>
            <a:endParaRPr lang="en-US" sz="4000" i="1" dirty="0">
              <a:latin typeface="Times New Roman" pitchFamily="18" charset="0"/>
              <a:cs typeface="Times New Roman" pitchFamily="18" charset="0"/>
            </a:endParaRPr>
          </a:p>
        </p:txBody>
      </p:sp>
      <p:sp>
        <p:nvSpPr>
          <p:cNvPr id="9" name="TextBox 8"/>
          <p:cNvSpPr txBox="1"/>
          <p:nvPr/>
        </p:nvSpPr>
        <p:spPr>
          <a:xfrm rot="16200000">
            <a:off x="602501" y="3417958"/>
            <a:ext cx="3276601" cy="707886"/>
          </a:xfrm>
          <a:prstGeom prst="rect">
            <a:avLst/>
          </a:prstGeom>
          <a:noFill/>
        </p:spPr>
        <p:txBody>
          <a:bodyPr wrap="square" rtlCol="0">
            <a:spAutoFit/>
          </a:bodyPr>
          <a:lstStyle/>
          <a:p>
            <a:pPr algn="ctr"/>
            <a:r>
              <a:rPr lang="en-US" sz="4000" i="1" dirty="0" smtClean="0">
                <a:latin typeface="Cambria Math" pitchFamily="18" charset="0"/>
                <a:ea typeface="Cambria Math" pitchFamily="18" charset="0"/>
                <a:cs typeface="Times New Roman" pitchFamily="18" charset="0"/>
              </a:rPr>
              <a:t>m = d</a:t>
            </a:r>
            <a:endParaRPr lang="en-US" sz="4000" i="1" dirty="0">
              <a:latin typeface="Cambria Math" pitchFamily="18" charset="0"/>
              <a:ea typeface="Cambria Math" pitchFamily="18" charset="0"/>
              <a:cs typeface="Times New Roman" pitchFamily="18" charset="0"/>
            </a:endParaRPr>
          </a:p>
        </p:txBody>
      </p:sp>
      <p:sp>
        <p:nvSpPr>
          <p:cNvPr id="12" name="Freeform 11"/>
          <p:cNvSpPr/>
          <p:nvPr/>
        </p:nvSpPr>
        <p:spPr>
          <a:xfrm>
            <a:off x="2721428" y="2133600"/>
            <a:ext cx="4136572" cy="3265714"/>
          </a:xfrm>
          <a:custGeom>
            <a:avLst/>
            <a:gdLst>
              <a:gd name="connsiteX0" fmla="*/ 0 w 4136572"/>
              <a:gd name="connsiteY0" fmla="*/ 0 h 3265714"/>
              <a:gd name="connsiteX1" fmla="*/ 0 w 4136572"/>
              <a:gd name="connsiteY1" fmla="*/ 3265714 h 3265714"/>
              <a:gd name="connsiteX2" fmla="*/ 4136572 w 4136572"/>
              <a:gd name="connsiteY2" fmla="*/ 3265714 h 3265714"/>
            </a:gdLst>
            <a:ahLst/>
            <a:cxnLst>
              <a:cxn ang="0">
                <a:pos x="connsiteX0" y="connsiteY0"/>
              </a:cxn>
              <a:cxn ang="0">
                <a:pos x="connsiteX1" y="connsiteY1"/>
              </a:cxn>
              <a:cxn ang="0">
                <a:pos x="connsiteX2" y="connsiteY2"/>
              </a:cxn>
            </a:cxnLst>
            <a:rect l="l" t="t" r="r" b="b"/>
            <a:pathLst>
              <a:path w="4136572" h="3265714">
                <a:moveTo>
                  <a:pt x="0" y="0"/>
                </a:moveTo>
                <a:lnTo>
                  <a:pt x="0" y="3265714"/>
                </a:lnTo>
                <a:lnTo>
                  <a:pt x="4136572" y="3265714"/>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739344" y="345519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5571" y="29863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8139" y="359943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98144" y="294912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06486" y="31169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69695" y="304527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05616" y="289355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93571" y="300082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01924" y="41607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74457" y="449942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72857" y="44921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6164" y="432196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70237" y="447504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31659" y="409382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760900" y="393076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14143" y="44413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66392" y="42490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68535" y="309653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27600"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72264" y="3304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30057" y="38970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23542" y="2895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582682" y="41243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77000" y="4292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931886" y="305026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894842" y="40858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27711" y="394051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71811" y="381510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522685"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88428" y="30153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32400" y="28847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49549" y="4077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itle 1"/>
          <p:cNvSpPr txBox="1">
            <a:spLocks/>
          </p:cNvSpPr>
          <p:nvPr/>
        </p:nvSpPr>
        <p:spPr bwMode="auto">
          <a:xfrm>
            <a:off x="0" y="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smtClean="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problem</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p>
          <a:p>
            <a:pPr lvl="0" algn="ctr"/>
            <a:r>
              <a:rPr lang="en-US" sz="2800" kern="0" dirty="0" smtClean="0">
                <a:solidFill>
                  <a:schemeClr val="tx2"/>
                </a:solidFill>
                <a:latin typeface="Times New Roman" pitchFamily="18" charset="0"/>
                <a:ea typeface="Cambria Math" pitchFamily="18" charset="0"/>
                <a:cs typeface="Times New Roman" pitchFamily="18" charset="0"/>
              </a:rPr>
              <a:t>to </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in the missing model parameters so that</a:t>
            </a:r>
          </a:p>
          <a:p>
            <a:pPr lvl="0" algn="ctr"/>
            <a:r>
              <a:rPr lang="en-US" sz="2800" i="0" kern="0" baseline="0" dirty="0" smtClean="0">
                <a:solidFill>
                  <a:schemeClr val="tx2"/>
                </a:solidFill>
                <a:latin typeface="Times New Roman" pitchFamily="18" charset="0"/>
                <a:ea typeface="Cambria Math" pitchFamily="18" charset="0"/>
                <a:cs typeface="Times New Roman" pitchFamily="18" charset="0"/>
              </a:rPr>
              <a:t>the</a:t>
            </a:r>
            <a:r>
              <a:rPr lang="en-US" sz="2800" i="0" kern="0" dirty="0" smtClean="0">
                <a:solidFill>
                  <a:schemeClr val="tx2"/>
                </a:solidFill>
                <a:latin typeface="Times New Roman" pitchFamily="18" charset="0"/>
                <a:ea typeface="Cambria Math" pitchFamily="18" charset="0"/>
                <a:cs typeface="Times New Roman" pitchFamily="18" charset="0"/>
              </a:rPr>
              <a:t> resulting curve is smooth</a:t>
            </a:r>
            <a:endParaRPr kumimoji="0" lang="en-US" sz="4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lstStyle/>
          <a:p>
            <a:r>
              <a:rPr lang="en-US" dirty="0" smtClean="0">
                <a:latin typeface="Times New Roman" pitchFamily="18" charset="0"/>
                <a:ea typeface="Cambria Math" pitchFamily="18" charset="0"/>
                <a:cs typeface="Times New Roman" pitchFamily="18" charset="0"/>
              </a:rPr>
              <a:t>the model parameters, </a:t>
            </a:r>
            <a:r>
              <a:rPr lang="en-US" b="1" dirty="0" smtClean="0">
                <a:latin typeface="Cambria Math" pitchFamily="18" charset="0"/>
                <a:ea typeface="Cambria Math" pitchFamily="18" charset="0"/>
                <a:cs typeface="Times New Roman" pitchFamily="18" charset="0"/>
              </a:rPr>
              <a:t>m</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an ordered list of all model parameters</a:t>
            </a:r>
            <a:endParaRPr lang="en-US" dirty="0">
              <a:latin typeface="Times New Roman" pitchFamily="18" charset="0"/>
              <a:ea typeface="Cambria Math" pitchFamily="18" charset="0"/>
              <a:cs typeface="Times New Roman" pitchFamily="18" charset="0"/>
            </a:endParaRPr>
          </a:p>
        </p:txBody>
      </p:sp>
      <p:graphicFrame>
        <p:nvGraphicFramePr>
          <p:cNvPr id="5" name="Table 4"/>
          <p:cNvGraphicFramePr>
            <a:graphicFrameLocks noGrp="1"/>
          </p:cNvGraphicFramePr>
          <p:nvPr/>
        </p:nvGraphicFramePr>
        <p:xfrm>
          <a:off x="4539343" y="2661920"/>
          <a:ext cx="870857" cy="259588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1</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2</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4</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8" name="Double Bracket 7"/>
          <p:cNvSpPr/>
          <p:nvPr/>
        </p:nvSpPr>
        <p:spPr>
          <a:xfrm>
            <a:off x="4539343" y="273812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bwMode="auto">
          <a:xfrm>
            <a:off x="2819400" y="35052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smtClean="0">
                <a:latin typeface="Times New Roman" pitchFamily="18" charset="0"/>
                <a:cs typeface="Times New Roman" pitchFamily="18" charset="0"/>
              </a:rPr>
              <a:t>review of last lecture</a:t>
            </a:r>
            <a:endParaRPr lang="en-US" sz="4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lstStyle/>
          <a:p>
            <a:r>
              <a:rPr lang="en-US" dirty="0" smtClean="0">
                <a:latin typeface="Times New Roman" pitchFamily="18" charset="0"/>
                <a:ea typeface="Cambria Math" pitchFamily="18" charset="0"/>
                <a:cs typeface="Times New Roman" pitchFamily="18" charset="0"/>
              </a:rPr>
              <a:t>the data, </a:t>
            </a:r>
            <a:r>
              <a:rPr lang="en-US" b="1" dirty="0" smtClean="0">
                <a:latin typeface="Cambria Math" pitchFamily="18" charset="0"/>
                <a:ea typeface="Cambria Math" pitchFamily="18" charset="0"/>
                <a:cs typeface="Times New Roman" pitchFamily="18" charset="0"/>
              </a:rPr>
              <a:t>d</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just</a:t>
            </a:r>
            <a:r>
              <a:rPr lang="en-US" b="1" dirty="0" smtClean="0">
                <a:latin typeface="Times New Roman"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the model parameters that were measured</a:t>
            </a:r>
            <a:endParaRPr lang="en-US" dirty="0">
              <a:latin typeface="Times New Roman" pitchFamily="18" charset="0"/>
              <a:ea typeface="Cambria Math" pitchFamily="18" charset="0"/>
              <a:cs typeface="Times New Roman" pitchFamily="18" charset="0"/>
            </a:endParaRPr>
          </a:p>
        </p:txBody>
      </p:sp>
      <p:sp>
        <p:nvSpPr>
          <p:cNvPr id="16" name="Title 1"/>
          <p:cNvSpPr txBox="1">
            <a:spLocks/>
          </p:cNvSpPr>
          <p:nvPr/>
        </p:nvSpPr>
        <p:spPr bwMode="auto">
          <a:xfrm>
            <a:off x="2438400"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graphicFrame>
        <p:nvGraphicFramePr>
          <p:cNvPr id="18" name="Table 17"/>
          <p:cNvGraphicFramePr>
            <a:graphicFrameLocks noGrp="1"/>
          </p:cNvGraphicFramePr>
          <p:nvPr/>
        </p:nvGraphicFramePr>
        <p:xfrm>
          <a:off x="3962400" y="38100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7" name="Double Bracket 16"/>
          <p:cNvSpPr/>
          <p:nvPr/>
        </p:nvSpPr>
        <p:spPr>
          <a:xfrm>
            <a:off x="4114800"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Table 18"/>
          <p:cNvGraphicFramePr>
            <a:graphicFrameLocks noGrp="1"/>
          </p:cNvGraphicFramePr>
          <p:nvPr/>
        </p:nvGraphicFramePr>
        <p:xfrm>
          <a:off x="5301343" y="38100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0" name="Double Bracket 19"/>
          <p:cNvSpPr/>
          <p:nvPr/>
        </p:nvSpPr>
        <p:spPr>
          <a:xfrm>
            <a:off x="5453743"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4049484"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447800"/>
          </a:xfrm>
        </p:spPr>
        <p:txBody>
          <a:bodyPr/>
          <a:lstStyle/>
          <a:p>
            <a:r>
              <a:rPr lang="en-US" b="1" dirty="0" smtClean="0">
                <a:latin typeface="Cambria Math" pitchFamily="18" charset="0"/>
                <a:ea typeface="Cambria Math" pitchFamily="18" charset="0"/>
              </a:rPr>
              <a:t>data equation</a:t>
            </a:r>
            <a:br>
              <a:rPr lang="en-US" b="1" dirty="0" smtClean="0">
                <a:latin typeface="Cambria Math" pitchFamily="18" charset="0"/>
                <a:ea typeface="Cambria Math" pitchFamily="18" charset="0"/>
              </a:rPr>
            </a:br>
            <a:r>
              <a:rPr lang="en-US" b="1" dirty="0" smtClean="0">
                <a:latin typeface="Cambria Math" pitchFamily="18" charset="0"/>
                <a:ea typeface="Cambria Math" pitchFamily="18" charset="0"/>
              </a:rPr>
              <a:t>Gm</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d</a:t>
            </a:r>
            <a:endParaRPr lang="en-US" b="1" dirty="0">
              <a:latin typeface="Cambria Math" pitchFamily="18" charset="0"/>
              <a:ea typeface="Cambria Math" pitchFamily="18" charset="0"/>
            </a:endParaRPr>
          </a:p>
        </p:txBody>
      </p:sp>
      <p:graphicFrame>
        <p:nvGraphicFramePr>
          <p:cNvPr id="4" name="Table 3"/>
          <p:cNvGraphicFramePr>
            <a:graphicFrameLocks noGrp="1"/>
          </p:cNvGraphicFramePr>
          <p:nvPr/>
        </p:nvGraphicFramePr>
        <p:xfrm>
          <a:off x="609600" y="2819400"/>
          <a:ext cx="5181603" cy="1676400"/>
        </p:xfrm>
        <a:graphic>
          <a:graphicData uri="http://schemas.openxmlformats.org/drawingml/2006/table">
            <a:tbl>
              <a:tblPr firstRow="1" bandRow="1">
                <a:tableStyleId>{5C22544A-7EE6-4342-B048-85BDC9FD1C3A}</a:tableStyleId>
              </a:tblPr>
              <a:tblGrid>
                <a:gridCol w="740229"/>
                <a:gridCol w="740229"/>
                <a:gridCol w="740229"/>
                <a:gridCol w="740229"/>
                <a:gridCol w="740229"/>
                <a:gridCol w="740229"/>
                <a:gridCol w="740229"/>
              </a:tblGrid>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19100">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5" name="Table 4"/>
          <p:cNvGraphicFramePr>
            <a:graphicFrameLocks noGrp="1"/>
          </p:cNvGraphicFramePr>
          <p:nvPr/>
        </p:nvGraphicFramePr>
        <p:xfrm>
          <a:off x="5943600" y="2362200"/>
          <a:ext cx="870857" cy="259588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1</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2</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4</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6" name="Table 5"/>
          <p:cNvGraphicFramePr>
            <a:graphicFrameLocks noGrp="1"/>
          </p:cNvGraphicFramePr>
          <p:nvPr/>
        </p:nvGraphicFramePr>
        <p:xfrm>
          <a:off x="7358743" y="32004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7" name="Double Bracket 6"/>
          <p:cNvSpPr/>
          <p:nvPr/>
        </p:nvSpPr>
        <p:spPr>
          <a:xfrm>
            <a:off x="685800" y="2667000"/>
            <a:ext cx="49530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uble Bracket 7"/>
          <p:cNvSpPr/>
          <p:nvPr/>
        </p:nvSpPr>
        <p:spPr>
          <a:xfrm>
            <a:off x="5943600" y="243840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ket 8"/>
          <p:cNvSpPr/>
          <p:nvPr/>
        </p:nvSpPr>
        <p:spPr>
          <a:xfrm>
            <a:off x="7511143" y="27432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6477000" y="3053080"/>
            <a:ext cx="121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2" name="Freeform 11"/>
          <p:cNvSpPr/>
          <p:nvPr/>
        </p:nvSpPr>
        <p:spPr>
          <a:xfrm rot="20546231" flipH="1">
            <a:off x="7477066" y="476363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019800" y="5567680"/>
            <a:ext cx="2514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are just model</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parameters that have been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20546231" flipH="1">
            <a:off x="2863801" y="4453437"/>
            <a:ext cx="321761"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1066800" y="5415280"/>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kernel “associates</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 measured model parameter with an unknown model parameter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The </a:t>
            </a:r>
            <a:r>
              <a:rPr lang="en-US" sz="3600" kern="0" dirty="0" smtClean="0">
                <a:solidFill>
                  <a:schemeClr val="tx2"/>
                </a:solidFill>
                <a:latin typeface="Cambria Math" pitchFamily="18" charset="0"/>
                <a:ea typeface="Cambria Math" pitchFamily="18" charset="0"/>
                <a:cs typeface="Times New Roman" pitchFamily="18" charset="0"/>
              </a:rPr>
              <a:t>prior information equation, </a:t>
            </a:r>
            <a:r>
              <a:rPr kumimoji="0" lang="en-US" sz="3600" b="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Hm</a:t>
            </a:r>
            <a:r>
              <a:rPr kumimoji="0" lang="en-US" sz="36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6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p>
          <a:p>
            <a:pPr lvl="0" algn="ctr"/>
            <a:r>
              <a:rPr lang="en-US" sz="2800" kern="0" dirty="0" smtClean="0">
                <a:solidFill>
                  <a:schemeClr val="tx2"/>
                </a:solidFill>
                <a:latin typeface="Cambria Math" pitchFamily="18" charset="0"/>
                <a:ea typeface="Cambria Math" pitchFamily="18" charset="0"/>
                <a:cs typeface="Times New Roman" pitchFamily="18" charset="0"/>
              </a:rPr>
              <a:t>“smooth interior” / “flat ends”</a:t>
            </a:r>
            <a:endParaRPr kumimoji="0" lang="en-US" sz="2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23317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0" y="304800"/>
            <a:ext cx="9144000" cy="1371600"/>
          </a:xfrm>
        </p:spPr>
        <p:txBody>
          <a:bodyPr/>
          <a:lstStyle/>
          <a:p>
            <a:r>
              <a:rPr lang="en-US" sz="4800" dirty="0" smtClean="0">
                <a:latin typeface="Times New Roman" pitchFamily="18" charset="0"/>
                <a:cs typeface="Times New Roman" pitchFamily="18" charset="0"/>
              </a:rPr>
              <a:t>put them together into the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Generalized Least Squares equation</a:t>
            </a:r>
            <a:br>
              <a:rPr lang="en-US" sz="4800" dirty="0" smtClean="0">
                <a:latin typeface="Times New Roman" pitchFamily="18" charset="0"/>
                <a:cs typeface="Times New Roman" pitchFamily="18" charset="0"/>
              </a:rPr>
            </a:b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867400" y="23317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pPr algn="ctr"/>
                      <a:endParaRPr lang="en-US" sz="4000" dirty="0"/>
                    </a:p>
                  </a:txBody>
                  <a:tcP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tx1"/>
                          </a:solidFill>
                          <a:latin typeface="Cambria Math"/>
                          <a:ea typeface="Cambria Math"/>
                          <a:cs typeface="Times New Roman" pitchFamily="18" charset="0"/>
                        </a:rPr>
                        <a:t>0</a:t>
                      </a:r>
                      <a:endParaRPr lang="en-US" sz="4000" b="1" i="0" baseline="0" dirty="0" smtClean="0">
                        <a:solidFill>
                          <a:schemeClr val="tx1"/>
                        </a:solidFill>
                        <a:latin typeface="Cambria Math" pitchFamily="18" charset="0"/>
                        <a:ea typeface="Cambria Math" pitchFamily="18" charset="0"/>
                      </a:endParaRPr>
                    </a:p>
                    <a:p>
                      <a:pPr algn="ctr"/>
                      <a:endParaRPr lang="en-US" sz="4000" dirty="0"/>
                    </a:p>
                  </a:txBody>
                  <a:tcPr>
                    <a:solidFill>
                      <a:schemeClr val="bg1"/>
                    </a:solidFill>
                  </a:tcPr>
                </a:tc>
              </a:tr>
            </a:tbl>
          </a:graphicData>
        </a:graphic>
      </p:graphicFrame>
      <p:sp>
        <p:nvSpPr>
          <p:cNvPr id="16" name="Double Bracket 15"/>
          <p:cNvSpPr/>
          <p:nvPr/>
        </p:nvSpPr>
        <p:spPr>
          <a:xfrm>
            <a:off x="58674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8382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8006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152400" y="5334000"/>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choose </a:t>
            </a:r>
            <a:r>
              <a:rPr lang="el-GR" sz="4800"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d</a:t>
            </a:r>
            <a:r>
              <a:rPr lang="en-US" sz="4800" b="1" dirty="0" smtClean="0">
                <a:latin typeface="Cambria Math" pitchFamily="18" charset="0"/>
                <a:ea typeface="Cambria Math" pitchFamily="18" charset="0"/>
                <a:cs typeface="Times New Roman" pitchFamily="18" charset="0"/>
              </a:rPr>
              <a:t>/</a:t>
            </a:r>
            <a:r>
              <a:rPr lang="el-GR" sz="4800"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m  </a:t>
            </a:r>
            <a:r>
              <a:rPr lang="en-US" sz="4800" dirty="0" smtClean="0">
                <a:latin typeface="Times New Roman" pitchFamily="18" charset="0"/>
                <a:ea typeface="Cambria Math" pitchFamily="18" charset="0"/>
                <a:cs typeface="Times New Roman" pitchFamily="18" charset="0"/>
              </a:rPr>
              <a:t>to be &lt;&lt; 1</a:t>
            </a:r>
          </a:p>
          <a:p>
            <a:pPr lvl="0" algn="ctr"/>
            <a:r>
              <a:rPr lang="en-US" sz="2800" kern="0" dirty="0" smtClean="0">
                <a:solidFill>
                  <a:schemeClr val="tx2"/>
                </a:solidFill>
                <a:latin typeface="Times New Roman" pitchFamily="18" charset="0"/>
                <a:ea typeface="Cambria Math" pitchFamily="18" charset="0"/>
                <a:cs typeface="Times New Roman" pitchFamily="18" charset="0"/>
              </a:rPr>
              <a:t>data takes precedence over prior information</a:t>
            </a:r>
            <a:r>
              <a:rPr kumimoji="0" lang="en-US" sz="2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4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br>
            <a:endParaRPr kumimoji="0" lang="en-US" sz="4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143000"/>
          </a:xfrm>
        </p:spPr>
        <p:txBody>
          <a:bodyPr/>
          <a:lstStyle/>
          <a:p>
            <a:r>
              <a:rPr lang="en-US" dirty="0" smtClean="0">
                <a:latin typeface="Times New Roman" pitchFamily="18" charset="0"/>
                <a:cs typeface="Times New Roman" pitchFamily="18" charset="0"/>
              </a:rPr>
              <a:t>the solution using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3" cstate="print"/>
          <a:srcRect l="3873" t="23571" r="3873" b="57909"/>
          <a:stretch>
            <a:fillRect/>
          </a:stretch>
        </p:blipFill>
        <p:spPr bwMode="auto">
          <a:xfrm>
            <a:off x="1752600" y="3429000"/>
            <a:ext cx="5943600" cy="838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143" t="5714" r="7143" b="4762"/>
          <a:stretch>
            <a:fillRect/>
          </a:stretch>
        </p:blipFill>
        <p:spPr bwMode="auto">
          <a:xfrm>
            <a:off x="2209799" y="2105680"/>
            <a:ext cx="4572000" cy="3581400"/>
          </a:xfrm>
          <a:prstGeom prst="rect">
            <a:avLst/>
          </a:prstGeom>
          <a:noFill/>
          <a:ln w="9525">
            <a:noFill/>
            <a:miter lim="800000"/>
            <a:headEnd/>
            <a:tailEnd/>
          </a:ln>
          <a:effectLst/>
        </p:spPr>
      </p:pic>
      <p:sp>
        <p:nvSpPr>
          <p:cNvPr id="5" name="Rectangle 4"/>
          <p:cNvSpPr/>
          <p:nvPr/>
        </p:nvSpPr>
        <p:spPr>
          <a:xfrm>
            <a:off x="4495799" y="5610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57632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199" y="3705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8649" y="5572780"/>
            <a:ext cx="3048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rot="16200000">
            <a:off x="330487" y="3527792"/>
            <a:ext cx="3276601"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m = d</a:t>
            </a:r>
            <a:endParaRPr lang="en-US" sz="3200" i="1" dirty="0">
              <a:latin typeface="Times New Roman" pitchFamily="18" charset="0"/>
              <a:cs typeface="Times New Roman" pitchFamily="18" charset="0"/>
            </a:endParaRPr>
          </a:p>
        </p:txBody>
      </p:sp>
      <p:sp>
        <p:nvSpPr>
          <p:cNvPr id="1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graph of the solution</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2" name="Freeform 11"/>
          <p:cNvSpPr/>
          <p:nvPr/>
        </p:nvSpPr>
        <p:spPr>
          <a:xfrm>
            <a:off x="2518228" y="1877080"/>
            <a:ext cx="4492171" cy="3570514"/>
          </a:xfrm>
          <a:custGeom>
            <a:avLst/>
            <a:gdLst>
              <a:gd name="connsiteX0" fmla="*/ 0 w 4122057"/>
              <a:gd name="connsiteY0" fmla="*/ 0 h 3280228"/>
              <a:gd name="connsiteX1" fmla="*/ 14514 w 4122057"/>
              <a:gd name="connsiteY1" fmla="*/ 3280228 h 3280228"/>
              <a:gd name="connsiteX2" fmla="*/ 4122057 w 4122057"/>
              <a:gd name="connsiteY2" fmla="*/ 3280228 h 3280228"/>
            </a:gdLst>
            <a:ahLst/>
            <a:cxnLst>
              <a:cxn ang="0">
                <a:pos x="connsiteX0" y="connsiteY0"/>
              </a:cxn>
              <a:cxn ang="0">
                <a:pos x="connsiteX1" y="connsiteY1"/>
              </a:cxn>
              <a:cxn ang="0">
                <a:pos x="connsiteX2" y="connsiteY2"/>
              </a:cxn>
            </a:cxnLst>
            <a:rect l="l" t="t" r="r" b="b"/>
            <a:pathLst>
              <a:path w="4122057" h="3280228">
                <a:moveTo>
                  <a:pt x="0" y="0"/>
                </a:moveTo>
                <a:lnTo>
                  <a:pt x="14514" y="3280228"/>
                </a:lnTo>
                <a:lnTo>
                  <a:pt x="4122057" y="3280228"/>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5334000" y="2260596"/>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solution passes</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close to data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baseline="0" dirty="0" smtClean="0">
                <a:solidFill>
                  <a:srgbClr val="FF0000"/>
                </a:solidFill>
                <a:latin typeface="Times New Roman" pitchFamily="18" charset="0"/>
                <a:ea typeface="+mj-ea"/>
                <a:cs typeface="Times New Roman" pitchFamily="18" charset="0"/>
              </a:rPr>
              <a:t>solution</a:t>
            </a:r>
            <a:r>
              <a:rPr lang="en-US" sz="2000" kern="0" dirty="0" smtClean="0">
                <a:solidFill>
                  <a:srgbClr val="FF0000"/>
                </a:solidFill>
                <a:latin typeface="Times New Roman" pitchFamily="18" charset="0"/>
                <a:ea typeface="+mj-ea"/>
                <a:cs typeface="Times New Roman" pitchFamily="18" charset="0"/>
              </a:rPr>
              <a:t> is smooth</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19030092">
            <a:off x="5550153" y="2898507"/>
            <a:ext cx="1686565"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Two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issues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334000"/>
          </a:xfrm>
        </p:spPr>
        <p:txBody>
          <a:bodyPr/>
          <a:lstStyle/>
          <a:p>
            <a:pPr marL="514350" indent="-514350">
              <a:buNone/>
            </a:pPr>
            <a:r>
              <a:rPr lang="en-US" b="1" dirty="0" smtClean="0">
                <a:latin typeface="Times New Roman" pitchFamily="18" charset="0"/>
                <a:cs typeface="Times New Roman" pitchFamily="18" charset="0"/>
              </a:rPr>
              <a:t>Issue 1</a:t>
            </a:r>
            <a:r>
              <a:rPr lang="en-US" dirty="0" smtClean="0">
                <a:latin typeface="Times New Roman" pitchFamily="18" charset="0"/>
                <a:cs typeface="Times New Roman" pitchFamily="18" charset="0"/>
              </a:rPr>
              <a:t>: matrices like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and</a:t>
            </a:r>
            <a:r>
              <a:rPr lang="en-US" b="1" dirty="0" smtClean="0">
                <a:latin typeface="Cambria Math" pitchFamily="18" charset="0"/>
                <a:ea typeface="Cambria Math" pitchFamily="18" charset="0"/>
                <a:cs typeface="Times New Roman" pitchFamily="18" charset="0"/>
              </a:rPr>
              <a:t> F </a:t>
            </a:r>
            <a:r>
              <a:rPr lang="en-US" dirty="0" smtClean="0">
                <a:latin typeface="Times New Roman" pitchFamily="18" charset="0"/>
                <a:cs typeface="Times New Roman" pitchFamily="18" charset="0"/>
              </a:rPr>
              <a:t>can be quite big, but contain mostly zeros.</a:t>
            </a:r>
          </a:p>
          <a:p>
            <a:pPr marL="514350" indent="-514350">
              <a:buNone/>
            </a:pPr>
            <a:r>
              <a:rPr lang="en-US" dirty="0" smtClean="0">
                <a:latin typeface="Times New Roman" pitchFamily="18" charset="0"/>
                <a:cs typeface="Times New Roman" pitchFamily="18" charset="0"/>
              </a:rPr>
              <a:t>Solution 1: Use “sparse matrices” which don’t store the zeros</a:t>
            </a:r>
          </a:p>
          <a:p>
            <a:pPr marL="514350" indent="-514350">
              <a:buNone/>
            </a:pPr>
            <a:endParaRPr lang="en-US" dirty="0" smtClean="0">
              <a:latin typeface="Times New Roman" pitchFamily="18" charset="0"/>
              <a:cs typeface="Times New Roman" pitchFamily="18" charset="0"/>
            </a:endParaRPr>
          </a:p>
          <a:p>
            <a:pPr marL="514350" indent="-514350">
              <a:buNone/>
            </a:pPr>
            <a:r>
              <a:rPr lang="en-US" b="1" dirty="0" smtClean="0">
                <a:latin typeface="Times New Roman" pitchFamily="18" charset="0"/>
                <a:cs typeface="Times New Roman" pitchFamily="18" charset="0"/>
              </a:rPr>
              <a:t>Issue 2</a:t>
            </a:r>
            <a:r>
              <a:rPr lang="en-US" dirty="0" smtClean="0">
                <a:latin typeface="Times New Roman" pitchFamily="18" charset="0"/>
                <a:cs typeface="Times New Roman" pitchFamily="18" charset="0"/>
              </a:rPr>
              <a:t>:  matrices like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are not as sparse as </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p>
          <a:p>
            <a:pPr marL="514350" indent="-514350">
              <a:buNone/>
            </a:pPr>
            <a:r>
              <a:rPr lang="en-US" dirty="0" smtClean="0">
                <a:latin typeface="Times New Roman" pitchFamily="18" charset="0"/>
                <a:cs typeface="Times New Roman" pitchFamily="18" charset="0"/>
              </a:rPr>
              <a:t>Solution 2: Solve equation by a method, such as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gradients”  that doesn’t require the calculation of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a:t>
            </a:r>
          </a:p>
          <a:p>
            <a:pPr>
              <a:buNone/>
            </a:pPr>
            <a:r>
              <a:rPr lang="en-US" dirty="0" smtClean="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181600"/>
          </a:xfrm>
        </p:spPr>
        <p:txBody>
          <a:bodyPr/>
          <a:lstStyle/>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Using “sparse matrices” which don’t store the zeros:</a:t>
            </a:r>
          </a:p>
          <a:p>
            <a:pPr>
              <a:buNone/>
            </a:pPr>
            <a:endParaRPr lang="en-US" dirty="0" smtClean="0">
              <a:latin typeface="Times New Roman" pitchFamily="18" charset="0"/>
              <a:cs typeface="Times New Roman" pitchFamily="18" charset="0"/>
            </a:endParaRPr>
          </a:p>
          <a:p>
            <a:pPr>
              <a:buNone/>
            </a:pPr>
            <a:r>
              <a:rPr lang="en-US" dirty="0" smtClean="0">
                <a:latin typeface="Courier New" pitchFamily="49" charset="0"/>
                <a:cs typeface="Courier New" pitchFamily="49" charset="0"/>
              </a:rPr>
              <a:t>N=200000;</a:t>
            </a:r>
          </a:p>
          <a:p>
            <a:pPr>
              <a:buNone/>
            </a:pPr>
            <a:r>
              <a:rPr lang="en-US" dirty="0" smtClean="0">
                <a:latin typeface="Courier New" pitchFamily="49" charset="0"/>
                <a:cs typeface="Courier New" pitchFamily="49" charset="0"/>
              </a:rPr>
              <a:t>M=100000;</a:t>
            </a:r>
          </a:p>
          <a:p>
            <a:pPr>
              <a:buNone/>
            </a:pPr>
            <a:r>
              <a:rPr lang="en-US" dirty="0" smtClean="0">
                <a:latin typeface="Courier New" pitchFamily="49" charset="0"/>
                <a:cs typeface="Courier New" pitchFamily="49" charset="0"/>
              </a:rPr>
              <a:t>F=</a:t>
            </a:r>
            <a:r>
              <a:rPr lang="en-US" dirty="0" err="1" smtClean="0">
                <a:latin typeface="Courier New" pitchFamily="49" charset="0"/>
                <a:cs typeface="Courier New" pitchFamily="49" charset="0"/>
              </a:rPr>
              <a:t>spalloc</a:t>
            </a:r>
            <a:r>
              <a:rPr lang="en-US" dirty="0" smtClean="0">
                <a:latin typeface="Courier New" pitchFamily="49" charset="0"/>
                <a:cs typeface="Courier New" pitchFamily="49" charset="0"/>
              </a:rPr>
              <a:t>(N,M,3*M);</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creates a </a:t>
            </a:r>
            <a:r>
              <a:rPr lang="en-US" i="1" dirty="0" smtClean="0">
                <a:latin typeface="Cambria Math" pitchFamily="18" charset="0"/>
                <a:ea typeface="Cambria Math" pitchFamily="18" charset="0"/>
                <a:cs typeface="Times New Roman" pitchFamily="18" charset="0"/>
              </a:rPr>
              <a:t>200000× 100000  </a:t>
            </a:r>
            <a:r>
              <a:rPr lang="en-US" dirty="0" smtClean="0">
                <a:latin typeface="Times New Roman" pitchFamily="18" charset="0"/>
                <a:cs typeface="Times New Roman" pitchFamily="18" charset="0"/>
              </a:rPr>
              <a:t>matrix that can hold up to </a:t>
            </a:r>
            <a:r>
              <a:rPr lang="en-US" i="1" dirty="0" smtClean="0">
                <a:latin typeface="Cambria Math" pitchFamily="18" charset="0"/>
                <a:ea typeface="Cambria Math" pitchFamily="18" charset="0"/>
                <a:cs typeface="Times New Roman" pitchFamily="18" charset="0"/>
              </a:rPr>
              <a:t>300000</a:t>
            </a:r>
            <a:r>
              <a:rPr lang="en-US" dirty="0" smtClean="0">
                <a:latin typeface="Times New Roman" pitchFamily="18" charset="0"/>
                <a:cs typeface="Times New Roman" pitchFamily="18" charset="0"/>
              </a:rPr>
              <a:t>  non-zero elements.</a:t>
            </a:r>
            <a:r>
              <a:rPr lang="en-US" dirty="0" smtClean="0"/>
              <a:t>	</a:t>
            </a:r>
            <a:endParaRPr lang="en-US" dirty="0"/>
          </a:p>
        </p:txBody>
      </p:sp>
      <p:sp>
        <p:nvSpPr>
          <p:cNvPr id="5" name="Title 1"/>
          <p:cNvSpPr txBox="1">
            <a:spLocks/>
          </p:cNvSpPr>
          <p:nvPr/>
        </p:nvSpPr>
        <p:spPr bwMode="auto">
          <a:xfrm>
            <a:off x="2659698" y="41910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“sparse allocate”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2209800" y="4211784"/>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1447800" y="6019800"/>
            <a:ext cx="7696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note that an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ordinary matrix would have 20,000,000,000 elements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9800"/>
            <a:ext cx="9144000" cy="2514600"/>
          </a:xfrm>
        </p:spPr>
        <p:txBody>
          <a:bodyPr/>
          <a:lstStyle/>
          <a:p>
            <a:pPr marL="514350" indent="-514350">
              <a:buNone/>
            </a:pPr>
            <a:r>
              <a:rPr lang="en-US" dirty="0" smtClean="0">
                <a:latin typeface="Times New Roman" pitchFamily="18" charset="0"/>
                <a:cs typeface="Times New Roman" pitchFamily="18" charset="0"/>
              </a:rPr>
              <a:t>Once allocated, sparse matrices are used just like ordinary matrices …</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 they just consume less memory.</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181600"/>
          </a:xfrm>
        </p:spPr>
        <p:txBody>
          <a:bodyPr/>
          <a:lstStyle/>
          <a:p>
            <a:pPr marL="514350" indent="-514350">
              <a:buNone/>
            </a:pPr>
            <a:r>
              <a:rPr lang="en-US" dirty="0" smtClean="0">
                <a:latin typeface="Times New Roman" pitchFamily="18" charset="0"/>
                <a:cs typeface="Times New Roman" pitchFamily="18" charset="0"/>
              </a:rPr>
              <a:t>Issue 2: Use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 solver to avoid calculating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Suppose that we want to solve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 m = </a:t>
            </a:r>
            <a:r>
              <a:rPr lang="en-US" b="1" dirty="0" err="1" smtClean="0">
                <a:latin typeface="Times New Roman" pitchFamily="18" charset="0"/>
                <a:cs typeface="Times New Roman" pitchFamily="18" charset="0"/>
              </a:rPr>
              <a:t>F</a:t>
            </a:r>
            <a:r>
              <a:rPr lang="en-US" b="1" baseline="30000" dirty="0" err="1" smtClean="0">
                <a:latin typeface="Times New Roman" pitchFamily="18" charset="0"/>
                <a:cs typeface="Times New Roman" pitchFamily="18" charset="0"/>
              </a:rPr>
              <a:t>T</a:t>
            </a:r>
            <a:r>
              <a:rPr lang="en-US" b="1" dirty="0" err="1" smtClean="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standard way would be:</a:t>
            </a:r>
          </a:p>
          <a:p>
            <a:pPr>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 (F’F)\(</a:t>
            </a:r>
            <a:r>
              <a:rPr lang="en-US" dirty="0" err="1" smtClean="0">
                <a:latin typeface="Courier New" pitchFamily="49" charset="0"/>
                <a:cs typeface="Courier New" pitchFamily="49" charset="0"/>
              </a:rPr>
              <a:t>F’f</a:t>
            </a:r>
            <a:r>
              <a:rPr lang="en-US" dirty="0" smtClean="0">
                <a:latin typeface="Courier New" pitchFamily="49" charset="0"/>
                <a:cs typeface="Courier New" pitchFamily="49"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but that requires that we compute </a:t>
            </a:r>
            <a:r>
              <a:rPr lang="en-US" dirty="0" smtClean="0">
                <a:latin typeface="Courier New" pitchFamily="49" charset="0"/>
                <a:cs typeface="Courier New" pitchFamily="49" charset="0"/>
              </a:rPr>
              <a:t>F’F</a:t>
            </a:r>
            <a:endParaRPr lang="en-US"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smtClean="0">
                <a:latin typeface="Times New Roman" pitchFamily="18" charset="0"/>
                <a:cs typeface="Times New Roman" pitchFamily="18" charset="0"/>
              </a:rPr>
              <a:t>failure-proof least-squares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2667000"/>
            <a:ext cx="8229600" cy="3276600"/>
          </a:xfrm>
        </p:spPr>
        <p:txBody>
          <a:bodyPr/>
          <a:lstStyle/>
          <a:p>
            <a:pPr algn="ctr">
              <a:buNone/>
            </a:pPr>
            <a:r>
              <a:rPr lang="en-US" dirty="0" smtClean="0">
                <a:latin typeface="Times New Roman" pitchFamily="18" charset="0"/>
                <a:cs typeface="Times New Roman" pitchFamily="18" charset="0"/>
              </a:rPr>
              <a:t>add information to the problem that guarantees that matrices like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are never singular</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such information is called</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pPr marL="514350" indent="-514350">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 solver requires only that we be able to multiply a vector, </a:t>
            </a:r>
            <a:r>
              <a:rPr lang="en-US" b="1"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 by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where the solver supplies the vector, </a:t>
            </a:r>
            <a:r>
              <a:rPr lang="en-US" b="1"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so we have to calculate </a:t>
            </a:r>
            <a:r>
              <a:rPr lang="en-US" b="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 v</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the trick is to calculate </a:t>
            </a:r>
            <a:r>
              <a:rPr lang="en-US" b="1" dirty="0" smtClean="0">
                <a:latin typeface="Times New Roman" pitchFamily="18" charset="0"/>
                <a:cs typeface="Times New Roman" pitchFamily="18" charset="0"/>
              </a:rPr>
              <a:t>t=</a:t>
            </a:r>
            <a:r>
              <a:rPr lang="en-US" b="1" dirty="0" err="1" smtClean="0">
                <a:latin typeface="Times New Roman" pitchFamily="18" charset="0"/>
                <a:cs typeface="Times New Roman" pitchFamily="18" charset="0"/>
              </a:rPr>
              <a:t>Gv</a:t>
            </a:r>
            <a:r>
              <a:rPr lang="en-US" dirty="0" smtClean="0">
                <a:latin typeface="Times New Roman" pitchFamily="18" charset="0"/>
                <a:cs typeface="Times New Roman" pitchFamily="18" charset="0"/>
              </a:rPr>
              <a:t> first,</a:t>
            </a:r>
          </a:p>
          <a:p>
            <a:pPr marL="514350" indent="-514350">
              <a:buNone/>
            </a:pPr>
            <a:r>
              <a:rPr lang="en-US" dirty="0" smtClean="0">
                <a:latin typeface="Times New Roman" pitchFamily="18" charset="0"/>
                <a:cs typeface="Times New Roman" pitchFamily="18" charset="0"/>
              </a:rPr>
              <a:t>       and then calculate </a:t>
            </a:r>
            <a:r>
              <a:rPr lang="en-US" b="1" dirty="0" smtClean="0">
                <a:latin typeface="Times New Roman" pitchFamily="18" charset="0"/>
                <a:cs typeface="Times New Roman" pitchFamily="18" charset="0"/>
              </a:rPr>
              <a:t>y=</a:t>
            </a:r>
            <a:r>
              <a:rPr lang="en-US" b="1" dirty="0" err="1" smtClean="0">
                <a:latin typeface="Times New Roman" pitchFamily="18" charset="0"/>
                <a:cs typeface="Times New Roman" pitchFamily="18" charset="0"/>
              </a:rPr>
              <a:t>G’t</a:t>
            </a:r>
            <a:endParaRPr lang="en-US" b="1" dirty="0" smtClean="0">
              <a:latin typeface="Times New Roman" pitchFamily="18" charset="0"/>
              <a:cs typeface="Times New Roman" pitchFamily="18" charset="0"/>
            </a:endParaRPr>
          </a:p>
          <a:p>
            <a:pPr marL="514350" indent="-514350">
              <a:buNone/>
            </a:pPr>
            <a:endParaRPr lang="en-US" b="1"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this is done in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function,</a:t>
            </a:r>
            <a:r>
              <a:rPr lang="en-US" b="1" dirty="0" smtClean="0">
                <a:latin typeface="Times New Roman" pitchFamily="18" charset="0"/>
                <a:cs typeface="Times New Roman" pitchFamily="18" charset="0"/>
              </a:rPr>
              <a:t> </a:t>
            </a:r>
            <a:r>
              <a:rPr lang="en-US" dirty="0" err="1" smtClean="0">
                <a:latin typeface="Courier New" pitchFamily="49" charset="0"/>
                <a:cs typeface="Courier New" pitchFamily="49" charset="0"/>
              </a:rPr>
              <a:t>afun</a:t>
            </a:r>
            <a:r>
              <a:rPr lang="en-US" dirty="0" smtClean="0">
                <a:latin typeface="Courier New" pitchFamily="49" charset="0"/>
                <a:cs typeface="Courier New" pitchFamily="49" charset="0"/>
              </a:rPr>
              <a:t>()</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ourier New" pitchFamily="49" charset="0"/>
                <a:cs typeface="Courier New" pitchFamily="49" charset="0"/>
              </a:rPr>
              <a:t>function y = </a:t>
            </a:r>
            <a:r>
              <a:rPr lang="en-US" dirty="0" err="1" smtClean="0">
                <a:latin typeface="Courier New" pitchFamily="49" charset="0"/>
                <a:cs typeface="Courier New" pitchFamily="49" charset="0"/>
              </a:rPr>
              <a:t>afun</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v,transp_flag</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global F; </a:t>
            </a:r>
          </a:p>
          <a:p>
            <a:pPr>
              <a:buNone/>
            </a:pPr>
            <a:r>
              <a:rPr lang="en-US" dirty="0" smtClean="0">
                <a:latin typeface="Courier New" pitchFamily="49" charset="0"/>
                <a:cs typeface="Courier New" pitchFamily="49" charset="0"/>
              </a:rPr>
              <a:t>t = F*v; </a:t>
            </a:r>
          </a:p>
          <a:p>
            <a:pPr>
              <a:buNone/>
            </a:pPr>
            <a:r>
              <a:rPr lang="en-US" dirty="0" smtClean="0">
                <a:latin typeface="Courier New" pitchFamily="49" charset="0"/>
                <a:cs typeface="Courier New" pitchFamily="49" charset="0"/>
              </a:rPr>
              <a:t>y = F'*t; </a:t>
            </a:r>
          </a:p>
          <a:p>
            <a:pPr>
              <a:buNone/>
            </a:pPr>
            <a:r>
              <a:rPr lang="en-US" dirty="0" smtClean="0">
                <a:latin typeface="Courier New" pitchFamily="49" charset="0"/>
                <a:cs typeface="Courier New" pitchFamily="49" charset="0"/>
              </a:rPr>
              <a:t>return</a:t>
            </a:r>
            <a:endParaRPr lang="en-US" dirty="0">
              <a:latin typeface="Courier New" pitchFamily="49" charset="0"/>
              <a:cs typeface="Courier New" pitchFamily="49" charset="0"/>
            </a:endParaRPr>
          </a:p>
        </p:txBody>
      </p:sp>
      <p:sp>
        <p:nvSpPr>
          <p:cNvPr id="4" name="Freeform 3"/>
          <p:cNvSpPr/>
          <p:nvPr/>
        </p:nvSpPr>
        <p:spPr>
          <a:xfrm>
            <a:off x="6400800" y="2209800"/>
            <a:ext cx="685800" cy="914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bwMode="auto">
          <a:xfrm>
            <a:off x="6248400" y="31242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ignore this variable; its never used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181600"/>
          </a:xfrm>
        </p:spPr>
        <p:txBody>
          <a:bodyPr/>
          <a:lstStyle/>
          <a:p>
            <a:pPr>
              <a:buNone/>
            </a:pPr>
            <a:r>
              <a:rPr lang="en-US" dirty="0" smtClean="0">
                <a:latin typeface="Times New Roman" pitchFamily="18" charset="0"/>
                <a:cs typeface="Times New Roman" pitchFamily="18" charset="0"/>
              </a:rPr>
              <a:t>the </a:t>
            </a:r>
            <a:r>
              <a:rPr lang="en-US" dirty="0" err="1" smtClean="0">
                <a:latin typeface="Courier New" pitchFamily="49" charset="0"/>
                <a:cs typeface="Courier New" pitchFamily="49" charset="0"/>
              </a:rPr>
              <a:t>bicg</a:t>
            </a:r>
            <a:r>
              <a:rPr lang="en-US" dirty="0" smtClean="0">
                <a:latin typeface="Courier New" pitchFamily="49" charset="0"/>
                <a:cs typeface="Courier New" pitchFamily="49" charset="0"/>
              </a:rPr>
              <a:t>()</a:t>
            </a:r>
            <a:r>
              <a:rPr lang="en-US" dirty="0" smtClean="0">
                <a:latin typeface="Times New Roman" pitchFamily="18" charset="0"/>
                <a:cs typeface="Times New Roman" pitchFamily="18" charset="0"/>
              </a:rPr>
              <a:t>solver is passed a “handle” to this function</a:t>
            </a:r>
            <a:endParaRPr lang="en-US" dirty="0" smtClean="0">
              <a:latin typeface="Courier New" pitchFamily="49" charset="0"/>
              <a:cs typeface="Courier New" pitchFamily="49"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so, the new way of solving the generalized inverse problem is:</a:t>
            </a:r>
          </a:p>
          <a:p>
            <a:pPr>
              <a:buNone/>
            </a:pPr>
            <a:endParaRPr lang="en-US" dirty="0" smtClean="0">
              <a:latin typeface="Times New Roman" pitchFamily="18" charset="0"/>
              <a:cs typeface="Times New Roman" pitchFamily="18" charset="0"/>
            </a:endParaRPr>
          </a:p>
          <a:p>
            <a:pPr>
              <a:buNone/>
            </a:pPr>
            <a:r>
              <a:rPr lang="en-US" dirty="0" smtClean="0">
                <a:latin typeface="Courier New" pitchFamily="49" charset="0"/>
                <a:cs typeface="Courier New" pitchFamily="49" charset="0"/>
              </a:rPr>
              <a:t>clear F;</a:t>
            </a:r>
          </a:p>
          <a:p>
            <a:pPr>
              <a:buNone/>
            </a:pPr>
            <a:r>
              <a:rPr lang="en-US" dirty="0" smtClean="0">
                <a:latin typeface="Courier New" pitchFamily="49" charset="0"/>
                <a:cs typeface="Courier New" pitchFamily="49" charset="0"/>
              </a:rPr>
              <a:t>global F;</a:t>
            </a:r>
          </a:p>
          <a:p>
            <a:pPr>
              <a:buNone/>
            </a:pPr>
            <a:r>
              <a:rPr lang="en-US" dirty="0" smtClean="0">
                <a:latin typeface="Courier New" pitchFamily="49" charset="0"/>
                <a:cs typeface="Courier New" pitchFamily="49" charset="0"/>
              </a:rPr>
              <a:t>…</a:t>
            </a:r>
          </a:p>
          <a:p>
            <a:pPr>
              <a:buNone/>
            </a:pPr>
            <a:r>
              <a:rPr lang="en-US" dirty="0" err="1" smtClean="0">
                <a:solidFill>
                  <a:srgbClr val="000000"/>
                </a:solidFill>
                <a:latin typeface="Courier New"/>
              </a:rPr>
              <a:t>mest</a:t>
            </a:r>
            <a:r>
              <a:rPr lang="en-US" dirty="0" smtClean="0">
                <a:solidFill>
                  <a:srgbClr val="000000"/>
                </a:solidFill>
                <a:latin typeface="Courier New"/>
              </a:rPr>
              <a:t>=</a:t>
            </a:r>
            <a:r>
              <a:rPr lang="en-US" dirty="0" err="1" smtClean="0">
                <a:solidFill>
                  <a:srgbClr val="000000"/>
                </a:solidFill>
                <a:latin typeface="Courier New"/>
              </a:rPr>
              <a:t>bicg</a:t>
            </a:r>
            <a:r>
              <a:rPr lang="en-US" dirty="0" smtClean="0">
                <a:solidFill>
                  <a:srgbClr val="000000"/>
                </a:solidFill>
                <a:latin typeface="Courier New"/>
              </a:rPr>
              <a:t>(@</a:t>
            </a:r>
            <a:r>
              <a:rPr lang="en-US" dirty="0" err="1" smtClean="0">
                <a:solidFill>
                  <a:srgbClr val="000000"/>
                </a:solidFill>
                <a:latin typeface="Courier New"/>
              </a:rPr>
              <a:t>afun,F</a:t>
            </a:r>
            <a:r>
              <a:rPr lang="en-US" dirty="0" smtClean="0">
                <a:solidFill>
                  <a:srgbClr val="000000"/>
                </a:solidFill>
                <a:latin typeface="Courier New"/>
              </a:rPr>
              <a:t>'*f,1e-10,3*L); </a:t>
            </a:r>
            <a:endParaRPr lang="en-US" dirty="0"/>
          </a:p>
        </p:txBody>
      </p:sp>
      <p:sp>
        <p:nvSpPr>
          <p:cNvPr id="5" name="Title 1"/>
          <p:cNvSpPr txBox="1">
            <a:spLocks/>
          </p:cNvSpPr>
          <p:nvPr/>
        </p:nvSpPr>
        <p:spPr bwMode="auto">
          <a:xfrm>
            <a:off x="1143000" y="58674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for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biconjugate</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1752600" y="5713017"/>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24200" y="5791200"/>
            <a:ext cx="1143000" cy="6096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886200" y="58674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“handle” to the function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a:off x="2971800" y="3733800"/>
            <a:ext cx="152400"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3276600" y="38100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put at the top of the </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script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82056"/>
            <a:ext cx="9144000" cy="762000"/>
          </a:xfrm>
        </p:spPr>
        <p:txBody>
          <a:bodyPr/>
          <a:lstStyle/>
          <a:p>
            <a:pPr>
              <a:buNone/>
            </a:pPr>
            <a:r>
              <a:rPr lang="en-US" dirty="0" err="1" smtClean="0">
                <a:solidFill>
                  <a:srgbClr val="000000"/>
                </a:solidFill>
                <a:latin typeface="Courier New"/>
              </a:rPr>
              <a:t>mest</a:t>
            </a:r>
            <a:r>
              <a:rPr lang="en-US" dirty="0" smtClean="0">
                <a:solidFill>
                  <a:srgbClr val="000000"/>
                </a:solidFill>
                <a:latin typeface="Courier New"/>
              </a:rPr>
              <a:t>=</a:t>
            </a:r>
            <a:r>
              <a:rPr lang="en-US" dirty="0" err="1" smtClean="0">
                <a:solidFill>
                  <a:srgbClr val="000000"/>
                </a:solidFill>
                <a:latin typeface="Courier New"/>
              </a:rPr>
              <a:t>bicg</a:t>
            </a:r>
            <a:r>
              <a:rPr lang="en-US" dirty="0" smtClean="0">
                <a:solidFill>
                  <a:srgbClr val="000000"/>
                </a:solidFill>
                <a:latin typeface="Courier New"/>
              </a:rPr>
              <a:t>(@</a:t>
            </a:r>
            <a:r>
              <a:rPr lang="en-US" dirty="0" err="1" smtClean="0">
                <a:solidFill>
                  <a:srgbClr val="000000"/>
                </a:solidFill>
                <a:latin typeface="Courier New"/>
              </a:rPr>
              <a:t>afun,F</a:t>
            </a:r>
            <a:r>
              <a:rPr lang="en-US" dirty="0" smtClean="0">
                <a:solidFill>
                  <a:srgbClr val="000000"/>
                </a:solidFill>
                <a:latin typeface="Courier New"/>
              </a:rPr>
              <a:t>'*f,1e-10,Niter); </a:t>
            </a:r>
            <a:endParaRPr lang="en-US" dirty="0"/>
          </a:p>
        </p:txBody>
      </p:sp>
      <p:sp>
        <p:nvSpPr>
          <p:cNvPr id="5" name="Title 1"/>
          <p:cNvSpPr txBox="1">
            <a:spLocks/>
          </p:cNvSpPr>
          <p:nvPr/>
        </p:nvSpPr>
        <p:spPr bwMode="auto">
          <a:xfrm>
            <a:off x="1295400" y="24964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for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biconjugate</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1371600" y="2344056"/>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276600" y="2191656"/>
            <a:ext cx="838200" cy="12192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429000" y="34108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“handle” to the multiply function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Title 1"/>
          <p:cNvSpPr txBox="1">
            <a:spLocks/>
          </p:cNvSpPr>
          <p:nvPr/>
        </p:nvSpPr>
        <p:spPr bwMode="auto">
          <a:xfrm>
            <a:off x="4419600" y="24964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r.h</a:t>
            </a:r>
            <a:r>
              <a:rPr lang="en-US" sz="2000" kern="0" dirty="0" smtClean="0">
                <a:solidFill>
                  <a:srgbClr val="FF0000"/>
                </a:solidFill>
                <a:latin typeface="Times New Roman" pitchFamily="18" charset="0"/>
                <a:ea typeface="+mj-ea"/>
                <a:cs typeface="Times New Roman" pitchFamily="18" charset="0"/>
              </a:rPr>
              <a:t>.s of equation </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b="1" kern="0" baseline="30000" dirty="0" err="1" smtClean="0">
                <a:solidFill>
                  <a:srgbClr val="FF0000"/>
                </a:solidFill>
                <a:latin typeface="Cambria Math" pitchFamily="18" charset="0"/>
                <a:ea typeface="Cambria Math" pitchFamily="18" charset="0"/>
                <a:cs typeface="Courier New" pitchFamily="49" charset="0"/>
              </a:rPr>
              <a:t>T</a:t>
            </a:r>
            <a:r>
              <a:rPr lang="en-US" sz="2000" b="1" kern="0" dirty="0" err="1" smtClean="0">
                <a:solidFill>
                  <a:srgbClr val="FF0000"/>
                </a:solidFill>
                <a:latin typeface="Cambria Math" pitchFamily="18" charset="0"/>
                <a:ea typeface="Cambria Math" pitchFamily="18" charset="0"/>
                <a:cs typeface="Courier New" pitchFamily="49" charset="0"/>
              </a:rPr>
              <a:t>Fm</a:t>
            </a:r>
            <a:r>
              <a:rPr lang="en-US" sz="2000" b="1" kern="0" dirty="0" smtClean="0">
                <a:solidFill>
                  <a:srgbClr val="FF0000"/>
                </a:solidFill>
                <a:latin typeface="Cambria Math" pitchFamily="18" charset="0"/>
                <a:ea typeface="Cambria Math" pitchFamily="18" charset="0"/>
                <a:cs typeface="Courier New" pitchFamily="49" charset="0"/>
              </a:rPr>
              <a:t>=</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b="1" kern="0" baseline="30000" dirty="0" err="1" smtClean="0">
                <a:solidFill>
                  <a:srgbClr val="FF0000"/>
                </a:solidFill>
                <a:latin typeface="Cambria Math" pitchFamily="18" charset="0"/>
                <a:ea typeface="Cambria Math" pitchFamily="18" charset="0"/>
                <a:cs typeface="Courier New" pitchFamily="49" charset="0"/>
              </a:rPr>
              <a:t>T</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kern="0" dirty="0" smtClean="0">
                <a:solidFill>
                  <a:srgbClr val="FF0000"/>
                </a:solidFill>
                <a:latin typeface="Times New Roman" pitchFamily="18" charset="0"/>
                <a:ea typeface="+mj-ea"/>
                <a:cs typeface="Times New Roman" pitchFamily="18" charset="0"/>
              </a:rPr>
              <a:t>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Freeform 11"/>
          <p:cNvSpPr/>
          <p:nvPr/>
        </p:nvSpPr>
        <p:spPr>
          <a:xfrm>
            <a:off x="4419600" y="2344056"/>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4953000" y="6676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tolerance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flipV="1">
            <a:off x="5334000" y="1235696"/>
            <a:ext cx="381000" cy="422559"/>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6825342" y="3048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maximum number of iterations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6" name="Freeform 15"/>
          <p:cNvSpPr/>
          <p:nvPr/>
        </p:nvSpPr>
        <p:spPr>
          <a:xfrm flipV="1">
            <a:off x="6858000" y="1143000"/>
            <a:ext cx="381000" cy="422559"/>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p:cNvSpPr txBox="1">
            <a:spLocks/>
          </p:cNvSpPr>
          <p:nvPr/>
        </p:nvSpPr>
        <p:spPr bwMode="auto">
          <a:xfrm>
            <a:off x="0" y="4630056"/>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800" kern="0" dirty="0" smtClean="0">
                <a:latin typeface="Times New Roman" pitchFamily="18" charset="0"/>
                <a:cs typeface="Times New Roman" pitchFamily="18" charset="0"/>
              </a:rPr>
              <a:t>T</a:t>
            </a: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he solution is by iterative improvement of an initial guess. </a:t>
            </a:r>
            <a:r>
              <a:rPr lang="en-US" sz="2800" kern="0" dirty="0" smtClean="0">
                <a:latin typeface="Times New Roman" pitchFamily="18" charset="0"/>
                <a:cs typeface="Times New Roman" pitchFamily="18" charset="0"/>
              </a:rPr>
              <a:t>The iterations stop when the tolerance falls beneath the specified level (good) or, regardless, when the maximum number of iterations is reached (bad).</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smtClean="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of a large </a:t>
            </a:r>
            <a:r>
              <a:rPr kumimoji="0" lang="en-US" sz="4000" b="0" u="none" strike="noStrike" kern="0" cap="none" spc="0" normalizeH="0" baseline="0" noProof="0" dirty="0" err="1" smtClean="0">
                <a:ln>
                  <a:noFill/>
                </a:ln>
                <a:solidFill>
                  <a:schemeClr val="tx2"/>
                </a:solidFill>
                <a:effectLst/>
                <a:uLnTx/>
                <a:uFillTx/>
                <a:latin typeface="Times New Roman" pitchFamily="18" charset="0"/>
                <a:ea typeface="Cambria Math" pitchFamily="18" charset="0"/>
                <a:cs typeface="Times New Roman" pitchFamily="18" charset="0"/>
              </a:rPr>
              <a:t>proble</a:t>
            </a:r>
            <a:r>
              <a:rPr lang="en-US" sz="4000" kern="0" dirty="0" smtClean="0">
                <a:solidFill>
                  <a:schemeClr val="tx2"/>
                </a:solidFill>
                <a:latin typeface="Times New Roman" pitchFamily="18" charset="0"/>
                <a:ea typeface="Cambria Math" pitchFamily="18" charset="0"/>
                <a:cs typeface="Times New Roman" pitchFamily="18" charset="0"/>
              </a:rPr>
              <a:t>m</a:t>
            </a:r>
          </a:p>
          <a:p>
            <a:pPr lvl="0" algn="ctr"/>
            <a:endPar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in the missing model parameters</a:t>
            </a:r>
          </a:p>
          <a:p>
            <a:pPr lvl="0" algn="ctr"/>
            <a:r>
              <a:rPr lang="en-US" sz="2800" kern="0" dirty="0" smtClean="0">
                <a:solidFill>
                  <a:schemeClr val="tx2"/>
                </a:solidFill>
                <a:latin typeface="Times New Roman" pitchFamily="18" charset="0"/>
                <a:ea typeface="Cambria Math" pitchFamily="18" charset="0"/>
                <a:cs typeface="Times New Roman" pitchFamily="18" charset="0"/>
              </a:rPr>
              <a:t>that represents a 2D function m(</a:t>
            </a:r>
            <a:r>
              <a:rPr lang="en-US" sz="2800" kern="0" dirty="0" err="1" smtClean="0">
                <a:solidFill>
                  <a:schemeClr val="tx2"/>
                </a:solidFill>
                <a:latin typeface="Times New Roman" pitchFamily="18" charset="0"/>
                <a:ea typeface="Cambria Math" pitchFamily="18" charset="0"/>
                <a:cs typeface="Times New Roman" pitchFamily="18" charset="0"/>
              </a:rPr>
              <a:t>x,y</a:t>
            </a:r>
            <a:r>
              <a:rPr lang="en-US" sz="2800" kern="0" dirty="0" smtClean="0">
                <a:solidFill>
                  <a:schemeClr val="tx2"/>
                </a:solidFill>
                <a:latin typeface="Times New Roman" pitchFamily="18" charset="0"/>
                <a:ea typeface="Cambria Math" pitchFamily="18" charset="0"/>
                <a:cs typeface="Times New Roman" pitchFamily="18" charset="0"/>
              </a:rPr>
              <a:t>)</a:t>
            </a:r>
          </a:p>
          <a:p>
            <a:pPr lvl="0" algn="ct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so that</a:t>
            </a:r>
          </a:p>
          <a:p>
            <a:pPr lvl="0" algn="ctr"/>
            <a:endPar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baseline="0" dirty="0" smtClean="0">
                <a:solidFill>
                  <a:schemeClr val="tx2"/>
                </a:solidFill>
                <a:latin typeface="Times New Roman" pitchFamily="18" charset="0"/>
                <a:ea typeface="Cambria Math" pitchFamily="18" charset="0"/>
                <a:cs typeface="Times New Roman" pitchFamily="18" charset="0"/>
              </a:rPr>
              <a:t>the</a:t>
            </a:r>
            <a:r>
              <a:rPr lang="en-US" sz="2800" i="0" kern="0" dirty="0" smtClean="0">
                <a:solidFill>
                  <a:schemeClr val="tx2"/>
                </a:solidFill>
                <a:latin typeface="Times New Roman" pitchFamily="18" charset="0"/>
                <a:ea typeface="Cambria Math" pitchFamily="18" charset="0"/>
                <a:cs typeface="Times New Roman" pitchFamily="18" charset="0"/>
              </a:rPr>
              <a:t> function passes through measured data points</a:t>
            </a:r>
          </a:p>
          <a:p>
            <a:pPr lvl="0" algn="ctr"/>
            <a:r>
              <a:rPr lang="en-US" sz="2800" i="1" kern="0" dirty="0" smtClean="0">
                <a:solidFill>
                  <a:schemeClr val="tx2"/>
                </a:solidFill>
                <a:latin typeface="Cambria Math" pitchFamily="18" charset="0"/>
                <a:ea typeface="Cambria Math" pitchFamily="18" charset="0"/>
                <a:cs typeface="Courier New" pitchFamily="49" charset="0"/>
              </a:rPr>
              <a:t>m(</a:t>
            </a:r>
            <a:r>
              <a:rPr lang="en-US" sz="2800" i="1" kern="0" dirty="0" err="1" smtClean="0">
                <a:solidFill>
                  <a:schemeClr val="tx2"/>
                </a:solidFill>
                <a:latin typeface="Cambria Math" pitchFamily="18" charset="0"/>
                <a:ea typeface="Cambria Math" pitchFamily="18" charset="0"/>
                <a:cs typeface="Courier New" pitchFamily="49" charset="0"/>
              </a:rPr>
              <a:t>x</a:t>
            </a:r>
            <a:r>
              <a:rPr lang="en-US" sz="2800" i="1" kern="0" baseline="-25000" dirty="0" err="1" smtClean="0">
                <a:solidFill>
                  <a:schemeClr val="tx2"/>
                </a:solidFill>
                <a:latin typeface="Cambria Math" pitchFamily="18" charset="0"/>
                <a:ea typeface="Cambria Math" pitchFamily="18" charset="0"/>
                <a:cs typeface="Courier New" pitchFamily="49" charset="0"/>
              </a:rPr>
              <a:t>i</a:t>
            </a:r>
            <a:r>
              <a:rPr lang="en-US" sz="2800" i="1" kern="0" dirty="0" err="1" smtClean="0">
                <a:solidFill>
                  <a:schemeClr val="tx2"/>
                </a:solidFill>
                <a:latin typeface="Cambria Math" pitchFamily="18" charset="0"/>
                <a:ea typeface="Cambria Math" pitchFamily="18" charset="0"/>
                <a:cs typeface="Courier New" pitchFamily="49" charset="0"/>
              </a:rPr>
              <a:t>,y</a:t>
            </a:r>
            <a:r>
              <a:rPr lang="en-US" sz="2800" i="1" kern="0" baseline="-25000" dirty="0" err="1" smtClean="0">
                <a:solidFill>
                  <a:schemeClr val="tx2"/>
                </a:solidFill>
                <a:latin typeface="Cambria Math" pitchFamily="18" charset="0"/>
                <a:ea typeface="Cambria Math" pitchFamily="18" charset="0"/>
                <a:cs typeface="Courier New" pitchFamily="49" charset="0"/>
              </a:rPr>
              <a:t>i</a:t>
            </a:r>
            <a:r>
              <a:rPr lang="en-US" sz="2800" i="1" kern="0" dirty="0" smtClean="0">
                <a:solidFill>
                  <a:schemeClr val="tx2"/>
                </a:solidFill>
                <a:latin typeface="Cambria Math" pitchFamily="18" charset="0"/>
                <a:ea typeface="Cambria Math" pitchFamily="18" charset="0"/>
                <a:cs typeface="Courier New" pitchFamily="49" charset="0"/>
              </a:rPr>
              <a:t>) = </a:t>
            </a:r>
            <a:r>
              <a:rPr lang="en-US" sz="2800" i="1" kern="0" dirty="0" err="1" smtClean="0">
                <a:solidFill>
                  <a:schemeClr val="tx2"/>
                </a:solidFill>
                <a:latin typeface="Cambria Math" pitchFamily="18" charset="0"/>
                <a:ea typeface="Cambria Math" pitchFamily="18" charset="0"/>
                <a:cs typeface="Courier New" pitchFamily="49" charset="0"/>
              </a:rPr>
              <a:t>d</a:t>
            </a:r>
            <a:r>
              <a:rPr lang="en-US" sz="2800" i="1" kern="0" baseline="-25000" dirty="0" err="1" smtClean="0">
                <a:solidFill>
                  <a:schemeClr val="tx2"/>
                </a:solidFill>
                <a:latin typeface="Cambria Math" pitchFamily="18" charset="0"/>
                <a:ea typeface="Cambria Math" pitchFamily="18" charset="0"/>
                <a:cs typeface="Courier New" pitchFamily="49" charset="0"/>
              </a:rPr>
              <a:t>i</a:t>
            </a:r>
            <a:endParaRPr lang="en-US" sz="2800" i="1" kern="0" baseline="-25000" dirty="0" smtClean="0">
              <a:solidFill>
                <a:schemeClr val="tx2"/>
              </a:solidFill>
              <a:latin typeface="Cambria Math" pitchFamily="18" charset="0"/>
              <a:ea typeface="Cambria Math" pitchFamily="18" charset="0"/>
              <a:cs typeface="Courier New" pitchFamily="49" charset="0"/>
            </a:endParaRPr>
          </a:p>
          <a:p>
            <a:pPr lvl="0" algn="ctr"/>
            <a:endParaRPr lang="en-US" sz="2800" i="1" kern="0" dirty="0" smtClean="0">
              <a:solidFill>
                <a:schemeClr val="tx2"/>
              </a:solidFill>
              <a:latin typeface="Cambria Math" pitchFamily="18" charset="0"/>
              <a:ea typeface="Cambria Math" pitchFamily="18" charset="0"/>
              <a:cs typeface="Courier New" pitchFamily="49" charset="0"/>
            </a:endParaRPr>
          </a:p>
          <a:p>
            <a:pPr lvl="0" algn="ct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and</a:t>
            </a:r>
          </a:p>
          <a:p>
            <a:pPr lvl="0" algn="ctr"/>
            <a:endPar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dirty="0" smtClean="0">
                <a:solidFill>
                  <a:schemeClr val="tx2"/>
                </a:solidFill>
                <a:latin typeface="Times New Roman" pitchFamily="18" charset="0"/>
                <a:ea typeface="Cambria Math" pitchFamily="18" charset="0"/>
                <a:cs typeface="Times New Roman" pitchFamily="18" charset="0"/>
              </a:rPr>
              <a:t>the function satisfies the diffusion equation</a:t>
            </a:r>
          </a:p>
          <a:p>
            <a:pPr lvl="0" algn="ct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dx</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 d</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dy</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 0</a:t>
            </a:r>
            <a:endParaRPr kumimoji="0" lang="en-US" sz="4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5228" y="417286"/>
            <a:ext cx="9038774" cy="5602514"/>
            <a:chOff x="975520" y="1490796"/>
            <a:chExt cx="5250081" cy="3081204"/>
          </a:xfrm>
        </p:grpSpPr>
        <p:pic>
          <p:nvPicPr>
            <p:cNvPr id="1026" name="Picture 2"/>
            <p:cNvPicPr>
              <a:picLocks noChangeAspect="1" noChangeArrowheads="1"/>
            </p:cNvPicPr>
            <p:nvPr/>
          </p:nvPicPr>
          <p:blipFill>
            <a:blip r:embed="rId3" cstate="print"/>
            <a:srcRect/>
            <a:stretch>
              <a:fillRect/>
            </a:stretch>
          </p:blipFill>
          <p:spPr bwMode="auto">
            <a:xfrm>
              <a:off x="1181622" y="2203966"/>
              <a:ext cx="2286000" cy="2194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23570" y="2203966"/>
              <a:ext cx="2286000" cy="2194560"/>
            </a:xfrm>
            <a:prstGeom prst="rect">
              <a:avLst/>
            </a:prstGeom>
            <a:noFill/>
            <a:ln w="9525">
              <a:noFill/>
              <a:miter lim="800000"/>
              <a:headEnd/>
              <a:tailEnd/>
            </a:ln>
          </p:spPr>
        </p:pic>
        <p:cxnSp>
          <p:nvCxnSpPr>
            <p:cNvPr id="21" name="Straight Arrow Connector 20"/>
            <p:cNvCxnSpPr/>
            <p:nvPr/>
          </p:nvCxnSpPr>
          <p:spPr>
            <a:xfrm rot="5400000" flipH="1" flipV="1">
              <a:off x="65763"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219366"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72222" y="1883926"/>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27" name="TextBox 26"/>
            <p:cNvSpPr txBox="1"/>
            <p:nvPr/>
          </p:nvSpPr>
          <p:spPr>
            <a:xfrm>
              <a:off x="975520" y="3189050"/>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0" name="TextBox 29"/>
            <p:cNvSpPr txBox="1"/>
            <p:nvPr/>
          </p:nvSpPr>
          <p:spPr>
            <a:xfrm>
              <a:off x="1126000" y="1490796"/>
              <a:ext cx="2545167" cy="287754"/>
            </a:xfrm>
            <a:prstGeom prst="rect">
              <a:avLst/>
            </a:prstGeom>
            <a:noFill/>
          </p:spPr>
          <p:txBody>
            <a:bodyPr wrap="square" rtlCol="0">
              <a:spAutoFit/>
            </a:bodyPr>
            <a:lstStyle/>
            <a:p>
              <a:r>
                <a:rPr lang="en-US" sz="2800" dirty="0" smtClean="0">
                  <a:latin typeface="Times New Roman" pitchFamily="18" charset="0"/>
                  <a:cs typeface="Times New Roman" pitchFamily="18" charset="0"/>
                </a:rPr>
                <a:t>A) observed, </a:t>
              </a:r>
              <a:r>
                <a:rPr lang="en-US" sz="2800" i="1" dirty="0" err="1" smtClean="0">
                  <a:latin typeface="Cambria Math" pitchFamily="18" charset="0"/>
                  <a:ea typeface="Cambria Math" pitchFamily="18" charset="0"/>
                  <a:cs typeface="Times New Roman" pitchFamily="18" charset="0"/>
                </a:rPr>
                <a:t>d</a:t>
              </a:r>
              <a:r>
                <a:rPr lang="en-US" sz="2800" i="1" baseline="-25000" dirty="0" err="1" smtClean="0">
                  <a:latin typeface="Cambria Math" pitchFamily="18" charset="0"/>
                  <a:ea typeface="Cambria Math" pitchFamily="18" charset="0"/>
                  <a:cs typeface="Times New Roman" pitchFamily="18" charset="0"/>
                </a:rPr>
                <a:t>i</a:t>
              </a:r>
              <a:r>
                <a:rPr lang="en-US" sz="2800" i="1" baseline="30000" dirty="0" err="1" smtClean="0">
                  <a:latin typeface="Cambria Math" pitchFamily="18" charset="0"/>
                  <a:ea typeface="Cambria Math" pitchFamily="18" charset="0"/>
                  <a:cs typeface="Times New Roman" pitchFamily="18" charset="0"/>
                </a:rPr>
                <a:t>obs</a:t>
              </a:r>
              <a:r>
                <a:rPr lang="en-US" sz="2800" i="1" dirty="0" smtClean="0">
                  <a:latin typeface="Cambria Math" pitchFamily="18" charset="0"/>
                  <a:ea typeface="Cambria Math" pitchFamily="18" charset="0"/>
                  <a:cs typeface="Times New Roman" pitchFamily="18" charset="0"/>
                </a:rPr>
                <a:t>=m(x</a:t>
              </a:r>
              <a:r>
                <a:rPr lang="en-US" sz="2800" i="1" baseline="-25000" dirty="0" smtClean="0">
                  <a:latin typeface="Cambria Math" pitchFamily="18" charset="0"/>
                  <a:ea typeface="Cambria Math" pitchFamily="18" charset="0"/>
                  <a:cs typeface="Times New Roman" pitchFamily="18" charset="0"/>
                </a:rPr>
                <a:t>i</a:t>
              </a:r>
              <a:r>
                <a:rPr lang="en-US" sz="2800" i="1" dirty="0" smtClean="0">
                  <a:latin typeface="Cambria Math" pitchFamily="18" charset="0"/>
                  <a:ea typeface="Cambria Math" pitchFamily="18" charset="0"/>
                  <a:cs typeface="Times New Roman" pitchFamily="18" charset="0"/>
                </a:rPr>
                <a:t>,</a:t>
              </a:r>
              <a:r>
                <a:rPr lang="en-US" sz="2800" i="1" baseline="-25000" dirty="0" smtClean="0">
                  <a:latin typeface="Cambria Math" pitchFamily="18" charset="0"/>
                  <a:ea typeface="Cambria Math" pitchFamily="18" charset="0"/>
                  <a:cs typeface="Times New Roman" pitchFamily="18" charset="0"/>
                </a:rPr>
                <a:t>  </a:t>
              </a:r>
              <a:r>
                <a:rPr lang="en-US" sz="2800" i="1" dirty="0" err="1" smtClean="0">
                  <a:latin typeface="Cambria Math" pitchFamily="18" charset="0"/>
                  <a:ea typeface="Cambria Math" pitchFamily="18" charset="0"/>
                  <a:cs typeface="Times New Roman" pitchFamily="18" charset="0"/>
                </a:rPr>
                <a:t>y</a:t>
              </a:r>
              <a:r>
                <a:rPr lang="en-US" sz="2800" i="1" baseline="-25000" dirty="0" err="1" smtClean="0">
                  <a:latin typeface="Cambria Math" pitchFamily="18" charset="0"/>
                  <a:ea typeface="Cambria Math" pitchFamily="18" charset="0"/>
                  <a:cs typeface="Times New Roman" pitchFamily="18" charset="0"/>
                </a:rPr>
                <a:t>i</a:t>
              </a:r>
              <a:r>
                <a:rPr lang="en-US" sz="2800" i="1" dirty="0" smtClean="0">
                  <a:latin typeface="Cambria Math" pitchFamily="18" charset="0"/>
                  <a:ea typeface="Cambria Math" pitchFamily="18" charset="0"/>
                  <a:cs typeface="Times New Roman" pitchFamily="18" charset="0"/>
                </a:rPr>
                <a:t>)</a:t>
              </a:r>
              <a:endParaRPr lang="en-US" sz="2800" i="1" baseline="-25000" dirty="0">
                <a:latin typeface="Cambria Math" pitchFamily="18" charset="0"/>
                <a:ea typeface="Cambria Math" pitchFamily="18" charset="0"/>
                <a:cs typeface="Times New Roman" pitchFamily="18" charset="0"/>
              </a:endParaRPr>
            </a:p>
          </p:txBody>
        </p:sp>
        <p:cxnSp>
          <p:nvCxnSpPr>
            <p:cNvPr id="33" name="Straight Arrow Connector 32"/>
            <p:cNvCxnSpPr/>
            <p:nvPr/>
          </p:nvCxnSpPr>
          <p:spPr>
            <a:xfrm rot="5400000" flipH="1" flipV="1">
              <a:off x="2695185"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3848788"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01644" y="1883926"/>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36" name="TextBox 35"/>
            <p:cNvSpPr txBox="1"/>
            <p:nvPr/>
          </p:nvSpPr>
          <p:spPr>
            <a:xfrm>
              <a:off x="3585973" y="3189764"/>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7" name="TextBox 36"/>
            <p:cNvSpPr txBox="1"/>
            <p:nvPr/>
          </p:nvSpPr>
          <p:spPr>
            <a:xfrm>
              <a:off x="3747040" y="1502769"/>
              <a:ext cx="2118986" cy="287754"/>
            </a:xfrm>
            <a:prstGeom prst="rect">
              <a:avLst/>
            </a:prstGeom>
            <a:noFill/>
          </p:spPr>
          <p:txBody>
            <a:bodyPr wrap="square" rtlCol="0">
              <a:spAutoFit/>
            </a:bodyPr>
            <a:lstStyle/>
            <a:p>
              <a:r>
                <a:rPr lang="en-US" sz="2800" dirty="0" smtClean="0">
                  <a:latin typeface="Times New Roman" pitchFamily="18" charset="0"/>
                  <a:cs typeface="Times New Roman" pitchFamily="18" charset="0"/>
                </a:rPr>
                <a:t>B) predicted,  </a:t>
              </a:r>
              <a:r>
                <a:rPr lang="en-US" sz="2800" i="1" dirty="0" smtClean="0">
                  <a:latin typeface="Times New Roman" pitchFamily="18" charset="0"/>
                  <a:cs typeface="Times New Roman" pitchFamily="18" charset="0"/>
                </a:rPr>
                <a:t>m(</a:t>
              </a:r>
              <a:r>
                <a:rPr lang="en-US" sz="2800" i="1" dirty="0" err="1" smtClean="0">
                  <a:latin typeface="Times New Roman" pitchFamily="18" charset="0"/>
                  <a:cs typeface="Times New Roman" pitchFamily="18" charset="0"/>
                </a:rPr>
                <a:t>x,y</a:t>
              </a:r>
              <a:r>
                <a:rPr lang="en-US" sz="2800" i="1" dirty="0" smtClean="0">
                  <a:latin typeface="Times New Roman" pitchFamily="18" charset="0"/>
                  <a:cs typeface="Times New Roman" pitchFamily="18" charset="0"/>
                </a:rPr>
                <a:t>)</a:t>
              </a:r>
              <a:endParaRPr lang="en-US" sz="2800" baseline="-25000" dirty="0">
                <a:latin typeface="Times New Roman" pitchFamily="18" charset="0"/>
                <a:cs typeface="Times New Roman" pitchFamily="18" charset="0"/>
              </a:endParaRPr>
            </a:p>
          </p:txBody>
        </p:sp>
      </p:grpSp>
      <p:sp>
        <p:nvSpPr>
          <p:cNvPr id="15" name="TextBox 14"/>
          <p:cNvSpPr txBox="1"/>
          <p:nvPr/>
        </p:nvSpPr>
        <p:spPr>
          <a:xfrm>
            <a:off x="1752600" y="6096000"/>
            <a:ext cx="5791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(see text for details on how its done)</a:t>
            </a:r>
            <a:endParaRPr lang="en-US" sz="2800" i="1" baseline="-250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examples of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257800"/>
          </a:xfrm>
        </p:spPr>
        <p:txBody>
          <a:bodyPr/>
          <a:lstStyle/>
          <a:p>
            <a:pPr algn="ctr">
              <a:buNone/>
            </a:pPr>
            <a:r>
              <a:rPr lang="en-US" dirty="0" smtClean="0">
                <a:latin typeface="Times New Roman" pitchFamily="18" charset="0"/>
                <a:cs typeface="Times New Roman" pitchFamily="18" charset="0"/>
              </a:rPr>
              <a:t>soil has density will be around 1500 kg/m</a:t>
            </a:r>
            <a:r>
              <a:rPr lang="en-US" baseline="30000" dirty="0" smtClean="0">
                <a:latin typeface="Times New Roman" pitchFamily="18" charset="0"/>
                <a:cs typeface="Times New Roman" pitchFamily="18" charset="0"/>
              </a:rPr>
              <a:t>3</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give or take 500 or so</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chemical components sum to 100%</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pollutant transport is subject to the diffusion equation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water in rivers always flows downhill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linear prior information</a:t>
            </a:r>
            <a:endParaRPr lang="en-US" dirty="0">
              <a:latin typeface="Times New Roman" pitchFamily="18" charset="0"/>
              <a:cs typeface="Times New Roman" pitchFamily="18" charset="0"/>
            </a:endParaRP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smtClean="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simplest example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model parameters near known values</a:t>
            </a:r>
            <a:endParaRPr lang="en-US" dirty="0">
              <a:latin typeface="Times New Roman" pitchFamily="18" charset="0"/>
              <a:cs typeface="Times New Roman" pitchFamily="18" charset="0"/>
            </a:endParaRPr>
          </a:p>
        </p:txBody>
      </p:sp>
      <p:sp>
        <p:nvSpPr>
          <p:cNvPr id="4" name="TextBox 3"/>
          <p:cNvSpPr txBox="1"/>
          <p:nvPr/>
        </p:nvSpPr>
        <p:spPr>
          <a:xfrm>
            <a:off x="762000" y="2514600"/>
            <a:ext cx="2743200" cy="2862322"/>
          </a:xfrm>
          <a:prstGeom prst="rect">
            <a:avLst/>
          </a:prstGeom>
          <a:noFill/>
        </p:spPr>
        <p:txBody>
          <a:bodyPr wrap="square" rtlCol="0">
            <a:spAutoFit/>
          </a:bodyPr>
          <a:lstStyle/>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 10 ± 5</a:t>
            </a:r>
            <a:endParaRPr lang="en-US" sz="3600" dirty="0" smtClean="0">
              <a:latin typeface="Cambria Math" pitchFamily="18" charset="0"/>
              <a:ea typeface="Cambria Math"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 20 ± 5</a:t>
            </a:r>
          </a:p>
          <a:p>
            <a:endParaRPr lang="en-US" sz="3600" dirty="0" smtClean="0">
              <a:latin typeface="Cambria Math"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a:t>
            </a:r>
            <a:r>
              <a:rPr lang="en-US" sz="3600" baseline="-25000" dirty="0" smtClean="0">
                <a:latin typeface="Cambria Math" pitchFamily="18" charset="0"/>
                <a:ea typeface="Cambria Math" pitchFamily="18" charset="0"/>
                <a:cs typeface="Times New Roman" pitchFamily="18" charset="0"/>
              </a:rPr>
              <a:t>1</a:t>
            </a:r>
            <a:r>
              <a:rPr lang="en-US" sz="3600" dirty="0" smtClean="0">
                <a:latin typeface="Cambria Math" pitchFamily="18" charset="0"/>
                <a:ea typeface="Cambria Math" pitchFamily="18" charset="0"/>
                <a:cs typeface="Times New Roman" pitchFamily="18" charset="0"/>
              </a:rPr>
              <a:t> and m</a:t>
            </a:r>
            <a:r>
              <a:rPr lang="en-US" sz="3600" baseline="-25000" dirty="0" smtClean="0">
                <a:latin typeface="Cambria Math" pitchFamily="18" charset="0"/>
                <a:ea typeface="Cambria Math" pitchFamily="18" charset="0"/>
                <a:cs typeface="Times New Roman" pitchFamily="18" charset="0"/>
              </a:rPr>
              <a:t>2</a:t>
            </a:r>
            <a:r>
              <a:rPr lang="en-US" sz="3600" dirty="0" smtClean="0">
                <a:latin typeface="Cambria Math" pitchFamily="18" charset="0"/>
                <a:ea typeface="Cambria Math" pitchFamily="18" charset="0"/>
                <a:cs typeface="Times New Roman" pitchFamily="18" charset="0"/>
              </a:rPr>
              <a:t> uncorrelated  </a:t>
            </a:r>
            <a:endParaRPr lang="en-US" sz="3600" dirty="0">
              <a:latin typeface="Cambria Math" pitchFamily="18" charset="0"/>
              <a:ea typeface="Cambria Math" pitchFamily="18" charset="0"/>
              <a:cs typeface="Times New Roman" pitchFamily="18" charset="0"/>
            </a:endParaRPr>
          </a:p>
        </p:txBody>
      </p:sp>
      <p:sp>
        <p:nvSpPr>
          <p:cNvPr id="6" name="TextBox 5"/>
          <p:cNvSpPr txBox="1"/>
          <p:nvPr/>
        </p:nvSpPr>
        <p:spPr>
          <a:xfrm>
            <a:off x="4953000" y="2133600"/>
            <a:ext cx="3505200" cy="3416320"/>
          </a:xfrm>
          <a:prstGeom prst="rect">
            <a:avLst/>
          </a:prstGeom>
          <a:noFill/>
        </p:spPr>
        <p:txBody>
          <a:bodyPr wrap="square" rtlCol="0">
            <a:spAutoFit/>
          </a:bodyPr>
          <a:lstStyle/>
          <a:p>
            <a:r>
              <a:rPr lang="en-US" sz="3600" b="1" dirty="0" err="1" smtClean="0">
                <a:latin typeface="Cambria Math" pitchFamily="18" charset="0"/>
                <a:ea typeface="Cambria Math" pitchFamily="18" charset="0"/>
                <a:cs typeface="Times New Roman" pitchFamily="18" charset="0"/>
              </a:rPr>
              <a:t>Hm</a:t>
            </a:r>
            <a:r>
              <a:rPr lang="en-US" sz="3600" b="1" dirty="0" smtClean="0">
                <a:latin typeface="Cambria Math" pitchFamily="18" charset="0"/>
                <a:ea typeface="Cambria Math" pitchFamily="18" charset="0"/>
                <a:cs typeface="Times New Roman" pitchFamily="18" charset="0"/>
              </a:rPr>
              <a:t> </a:t>
            </a:r>
            <a:r>
              <a:rPr lang="en-US" sz="3600" dirty="0" smtClean="0">
                <a:latin typeface="Cambria Math" pitchFamily="18" charset="0"/>
                <a:ea typeface="Cambria Math" pitchFamily="18" charset="0"/>
                <a:cs typeface="Times New Roman" pitchFamily="18" charset="0"/>
              </a:rPr>
              <a:t>=</a:t>
            </a:r>
            <a:r>
              <a:rPr lang="en-US" sz="3600" b="1" dirty="0" smtClean="0">
                <a:latin typeface="Cambria Math" pitchFamily="18" charset="0"/>
                <a:ea typeface="Cambria Math" pitchFamily="18" charset="0"/>
                <a:cs typeface="Times New Roman" pitchFamily="18" charset="0"/>
              </a:rPr>
              <a:t> h   </a:t>
            </a:r>
            <a:r>
              <a:rPr lang="en-US" sz="3600" dirty="0" smtClean="0">
                <a:latin typeface="Times New Roman" pitchFamily="18" charset="0"/>
                <a:ea typeface="Cambria Math" pitchFamily="18" charset="0"/>
                <a:cs typeface="Times New Roman" pitchFamily="18" charset="0"/>
              </a:rPr>
              <a:t>with</a:t>
            </a:r>
          </a:p>
          <a:p>
            <a:endParaRPr lang="en-US" sz="3600" dirty="0" smtClean="0">
              <a:latin typeface="Times New Roman" pitchFamily="18" charset="0"/>
              <a:ea typeface="Cambria Math" pitchFamily="18" charset="0"/>
              <a:cs typeface="Times New Roman" pitchFamily="18" charset="0"/>
            </a:endParaRPr>
          </a:p>
          <a:p>
            <a:r>
              <a:rPr lang="en-US" sz="3600" b="1" dirty="0" smtClean="0">
                <a:latin typeface="Cambria Math" pitchFamily="18" charset="0"/>
                <a:ea typeface="Cambria Math" pitchFamily="18" charset="0"/>
                <a:cs typeface="Times New Roman" pitchFamily="18" charset="0"/>
              </a:rPr>
              <a:t>H</a:t>
            </a:r>
            <a:r>
              <a:rPr lang="en-US" sz="3600" dirty="0" smtClean="0">
                <a:latin typeface="Cambria Math" pitchFamily="18" charset="0"/>
                <a:ea typeface="Cambria Math" pitchFamily="18" charset="0"/>
                <a:cs typeface="Times New Roman" pitchFamily="18" charset="0"/>
              </a:rPr>
              <a:t>=</a:t>
            </a:r>
            <a:r>
              <a:rPr lang="en-US" sz="3600" b="1" dirty="0" smtClean="0">
                <a:latin typeface="Cambria Math" pitchFamily="18" charset="0"/>
                <a:ea typeface="Cambria Math" pitchFamily="18" charset="0"/>
                <a:cs typeface="Times New Roman" pitchFamily="18" charset="0"/>
              </a:rPr>
              <a:t>I</a:t>
            </a:r>
          </a:p>
          <a:p>
            <a:r>
              <a:rPr lang="en-US" sz="3600" b="1" dirty="0" smtClean="0">
                <a:latin typeface="Cambria Math" pitchFamily="18" charset="0"/>
                <a:ea typeface="Cambria Math" pitchFamily="18" charset="0"/>
                <a:cs typeface="Times New Roman" pitchFamily="18" charset="0"/>
              </a:rPr>
              <a:t>h</a:t>
            </a:r>
            <a:r>
              <a:rPr lang="en-US" sz="3600" dirty="0" smtClean="0">
                <a:latin typeface="Cambria Math" pitchFamily="18" charset="0"/>
                <a:ea typeface="Cambria Math" pitchFamily="18" charset="0"/>
                <a:cs typeface="Times New Roman" pitchFamily="18" charset="0"/>
              </a:rPr>
              <a:t> = [</a:t>
            </a:r>
            <a:r>
              <a:rPr lang="en-US" sz="3600" i="1" dirty="0" smtClean="0">
                <a:latin typeface="Cambria Math" pitchFamily="18" charset="0"/>
                <a:ea typeface="Cambria Math" pitchFamily="18" charset="0"/>
                <a:cs typeface="Times New Roman" pitchFamily="18" charset="0"/>
              </a:rPr>
              <a:t>10, 20</a:t>
            </a:r>
            <a:r>
              <a:rPr lang="en-US" sz="3600" dirty="0" smtClean="0">
                <a:latin typeface="Cambria Math" pitchFamily="18" charset="0"/>
                <a:ea typeface="Cambria Math" pitchFamily="18" charset="0"/>
                <a:cs typeface="Times New Roman" pitchFamily="18" charset="0"/>
              </a:rPr>
              <a:t>]</a:t>
            </a:r>
            <a:r>
              <a:rPr lang="en-US" sz="3600" i="1" baseline="30000" dirty="0" smtClean="0">
                <a:latin typeface="Cambria Math" pitchFamily="18" charset="0"/>
                <a:ea typeface="Cambria Math" pitchFamily="18" charset="0"/>
                <a:cs typeface="Times New Roman" pitchFamily="18" charset="0"/>
              </a:rPr>
              <a:t>T</a:t>
            </a:r>
          </a:p>
          <a:p>
            <a:endParaRPr lang="en-US" sz="3600" dirty="0" smtClean="0">
              <a:latin typeface="Times New Roman" pitchFamily="18" charset="0"/>
              <a:ea typeface="Cambria Math" pitchFamily="18" charset="0"/>
              <a:cs typeface="Times New Roman" pitchFamily="18" charset="0"/>
            </a:endParaRPr>
          </a:p>
          <a:p>
            <a:r>
              <a:rPr lang="en-US" sz="3600" b="1" dirty="0" smtClean="0">
                <a:latin typeface="Cambria Math" pitchFamily="18" charset="0"/>
                <a:ea typeface="Cambria Math" pitchFamily="18" charset="0"/>
                <a:cs typeface="Times New Roman" pitchFamily="18" charset="0"/>
              </a:rPr>
              <a:t>C</a:t>
            </a:r>
            <a:r>
              <a:rPr lang="en-US" sz="3600" i="1" baseline="-25000" dirty="0" smtClean="0">
                <a:latin typeface="Cambria Math" pitchFamily="18" charset="0"/>
                <a:ea typeface="Cambria Math" pitchFamily="18" charset="0"/>
                <a:cs typeface="Times New Roman" pitchFamily="18" charset="0"/>
              </a:rPr>
              <a:t>h</a:t>
            </a:r>
            <a:r>
              <a:rPr lang="en-US" sz="3600" dirty="0" smtClean="0">
                <a:latin typeface="Times New Roman" pitchFamily="18" charset="0"/>
                <a:ea typeface="Cambria Math" pitchFamily="18" charset="0"/>
                <a:cs typeface="Times New Roman" pitchFamily="18" charset="0"/>
              </a:rPr>
              <a:t>= </a:t>
            </a:r>
            <a:endParaRPr lang="en-US" sz="3600" dirty="0">
              <a:latin typeface="Times New Roman" pitchFamily="18" charset="0"/>
              <a:ea typeface="Cambria Math" pitchFamily="18" charset="0"/>
              <a:cs typeface="Times New Roman" pitchFamily="18" charset="0"/>
            </a:endParaRPr>
          </a:p>
        </p:txBody>
      </p:sp>
      <p:graphicFrame>
        <p:nvGraphicFramePr>
          <p:cNvPr id="8" name="Table 7"/>
          <p:cNvGraphicFramePr>
            <a:graphicFrameLocks noGrp="1"/>
          </p:cNvGraphicFramePr>
          <p:nvPr/>
        </p:nvGraphicFramePr>
        <p:xfrm>
          <a:off x="6096000" y="5257800"/>
          <a:ext cx="1447800" cy="1280160"/>
        </p:xfrm>
        <a:graphic>
          <a:graphicData uri="http://schemas.openxmlformats.org/drawingml/2006/table">
            <a:tbl>
              <a:tblPr firstRow="1" bandRow="1">
                <a:tableStyleId>{5C22544A-7EE6-4342-B048-85BDC9FD1C3A}</a:tableStyleId>
              </a:tblPr>
              <a:tblGrid>
                <a:gridCol w="723900"/>
                <a:gridCol w="723900"/>
              </a:tblGrid>
              <a:tr h="609600">
                <a:tc>
                  <a:txBody>
                    <a:bodyPr/>
                    <a:lstStyle/>
                    <a:p>
                      <a:r>
                        <a:rPr lang="en-US" b="0" i="1" dirty="0" smtClean="0">
                          <a:solidFill>
                            <a:schemeClr val="tx1"/>
                          </a:solidFill>
                          <a:latin typeface="Cambria Math" pitchFamily="18" charset="0"/>
                          <a:ea typeface="Cambria Math" pitchFamily="18" charset="0"/>
                        </a:rPr>
                        <a:t>5</a:t>
                      </a:r>
                      <a:r>
                        <a:rPr lang="en-US" b="0" i="1" baseline="30000" dirty="0" smtClean="0">
                          <a:solidFill>
                            <a:schemeClr val="tx1"/>
                          </a:solidFill>
                          <a:latin typeface="Cambria Math" pitchFamily="18" charset="0"/>
                          <a:ea typeface="Cambria Math" pitchFamily="18" charset="0"/>
                        </a:rPr>
                        <a:t>2</a:t>
                      </a:r>
                      <a:endParaRPr lang="en-US" b="0" i="1" baseline="30000" dirty="0">
                        <a:solidFill>
                          <a:schemeClr val="tx1"/>
                        </a:solidFill>
                        <a:latin typeface="Cambria Math" pitchFamily="18" charset="0"/>
                        <a:ea typeface="Cambria Math"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latin typeface="Cambria Math" pitchFamily="18" charset="0"/>
                          <a:ea typeface="Cambria Math" pitchFamily="18" charset="0"/>
                        </a:rPr>
                        <a:t>0</a:t>
                      </a:r>
                      <a:endParaRPr lang="en-US" b="0" i="1" baseline="30000" dirty="0" smtClean="0">
                        <a:solidFill>
                          <a:schemeClr val="tx1"/>
                        </a:solidFill>
                        <a:latin typeface="Cambria Math" pitchFamily="18" charset="0"/>
                        <a:ea typeface="Cambria Math" pitchFamily="18" charset="0"/>
                      </a:endParaRPr>
                    </a:p>
                    <a:p>
                      <a:endParaRPr lang="en-US" i="1" dirty="0"/>
                    </a:p>
                  </a:txBody>
                  <a:tcPr>
                    <a:solidFill>
                      <a:schemeClr val="bg1"/>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latin typeface="Cambria Math" pitchFamily="18" charset="0"/>
                          <a:ea typeface="Cambria Math" pitchFamily="18" charset="0"/>
                        </a:rPr>
                        <a:t>0</a:t>
                      </a:r>
                      <a:endParaRPr lang="en-US" b="0" i="1" baseline="30000" dirty="0" smtClean="0">
                        <a:solidFill>
                          <a:schemeClr val="tx1"/>
                        </a:solidFill>
                        <a:latin typeface="Cambria Math" pitchFamily="18" charset="0"/>
                        <a:ea typeface="Cambria Math" pitchFamily="18" charset="0"/>
                      </a:endParaRPr>
                    </a:p>
                    <a:p>
                      <a:endParaRPr lang="en-US" i="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latin typeface="Cambria Math" pitchFamily="18" charset="0"/>
                          <a:ea typeface="Cambria Math" pitchFamily="18" charset="0"/>
                        </a:rPr>
                        <a:t>5</a:t>
                      </a:r>
                      <a:r>
                        <a:rPr lang="en-US" i="1" baseline="30000" dirty="0" smtClean="0">
                          <a:solidFill>
                            <a:schemeClr val="tx1"/>
                          </a:solidFill>
                          <a:latin typeface="Cambria Math" pitchFamily="18" charset="0"/>
                          <a:ea typeface="Cambria Math" pitchFamily="18" charset="0"/>
                        </a:rPr>
                        <a:t>2</a:t>
                      </a:r>
                    </a:p>
                    <a:p>
                      <a:endParaRPr lang="en-US" i="1" dirty="0"/>
                    </a:p>
                  </a:txBody>
                  <a:tcPr>
                    <a:solidFill>
                      <a:schemeClr val="bg1"/>
                    </a:solidFill>
                  </a:tcPr>
                </a:tc>
              </a:tr>
            </a:tbl>
          </a:graphicData>
        </a:graphic>
      </p:graphicFrame>
      <p:sp>
        <p:nvSpPr>
          <p:cNvPr id="7" name="Double Bracket 6"/>
          <p:cNvSpPr/>
          <p:nvPr/>
        </p:nvSpPr>
        <p:spPr>
          <a:xfrm>
            <a:off x="5936346" y="4953000"/>
            <a:ext cx="1447800" cy="1676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Arrow 8"/>
          <p:cNvSpPr/>
          <p:nvPr/>
        </p:nvSpPr>
        <p:spPr>
          <a:xfrm>
            <a:off x="3962400" y="3352800"/>
            <a:ext cx="609600" cy="12192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latin typeface="Times New Roman" pitchFamily="18" charset="0"/>
                <a:cs typeface="Times New Roman" pitchFamily="18" charset="0"/>
              </a:rPr>
              <a:t>another example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relevant to chemical constituents</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4899</TotalTime>
  <Words>2671</Words>
  <Application>Microsoft Office PowerPoint</Application>
  <PresentationFormat>On-screen Show (4:3)</PresentationFormat>
  <Paragraphs>474</Paragraphs>
  <Slides>55</Slides>
  <Notes>47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Slide 1</vt:lpstr>
      <vt:lpstr>Slide 2</vt:lpstr>
      <vt:lpstr>Goals of the lecture</vt:lpstr>
      <vt:lpstr>review of last lecture</vt:lpstr>
      <vt:lpstr>failure-proof least-squares</vt:lpstr>
      <vt:lpstr>examples of prior information</vt:lpstr>
      <vt:lpstr>linear prior information</vt:lpstr>
      <vt:lpstr>simplest example model parameters near known values</vt:lpstr>
      <vt:lpstr>another example relevant to chemical constituents</vt:lpstr>
      <vt:lpstr>use Normal p.d.f. to represent prior information</vt:lpstr>
      <vt:lpstr>Normal p.d.f. defines an “error in prior information”</vt:lpstr>
      <vt:lpstr>Slide 12</vt:lpstr>
      <vt:lpstr>Slide 13</vt:lpstr>
      <vt:lpstr>this Normal p.d.f. defines an “error in data”</vt:lpstr>
      <vt:lpstr>Generalized Principle of Least Squares   the best mest is the one that  minimizes the total error with respect to m   justified by Bayes Theorem in the last lecture</vt:lpstr>
      <vt:lpstr>generalized least squares solution</vt:lpstr>
      <vt:lpstr>(new material)  How to use the Generalized Least Squares Equations</vt:lpstr>
      <vt:lpstr>Generalized least squares is equivalent to solving F m = f by ordinary least squares</vt:lpstr>
      <vt:lpstr>uncorrelated, uniform variance case   Cd  = σd2 I  Ch  = σh2 I </vt:lpstr>
      <vt:lpstr>top part data equation weighted by its certainty</vt:lpstr>
      <vt:lpstr>bottom part prior information equation weighted by its certainty</vt:lpstr>
      <vt:lpstr>example no prior information but data equation weighted by its certainty</vt:lpstr>
      <vt:lpstr>straight line fit no prior information but data equation weighted by its certainty</vt:lpstr>
      <vt:lpstr>straight line fit no prior information but data equation weighted by its certainty</vt:lpstr>
      <vt:lpstr>another example prior information that the model parameters are small m≈0  H=I h=0  assume uncorrelated with uniform variances Cd  = σd2 I  Ch  = σh2 I  </vt:lpstr>
      <vt:lpstr>Fm=h</vt:lpstr>
      <vt:lpstr>called “damped least squares”</vt:lpstr>
      <vt:lpstr>advantages: really easy to code mest = (G’*G+(e^2)*eye(M))\(G’*d); always works</vt:lpstr>
      <vt:lpstr>smoothness as prior information</vt:lpstr>
      <vt:lpstr>model parameters represent the values of a function  m(x)  at equally spaced increments along the x-axis</vt:lpstr>
      <vt:lpstr>function approximated by its values at a sequence of x’s</vt:lpstr>
      <vt:lpstr>rough function has large second derivative   a smooth function is one that is not rough   a smooth function has a small second derivative</vt:lpstr>
      <vt:lpstr>approximate expressions for second derivative</vt:lpstr>
      <vt:lpstr>Slide 34</vt:lpstr>
      <vt:lpstr>what to do about m1 and mM? not enough points for 2nd derivative  two possibilities no prior information for m1 and mM  or prior information about flatness (first derivative)</vt:lpstr>
      <vt:lpstr>Slide 36</vt:lpstr>
      <vt:lpstr>Slide 37</vt:lpstr>
      <vt:lpstr>Slide 38</vt:lpstr>
      <vt:lpstr>the model parameters, m an ordered list of all model parameters</vt:lpstr>
      <vt:lpstr>the data, d just the model parameters that were measured</vt:lpstr>
      <vt:lpstr>data equation Gm=d</vt:lpstr>
      <vt:lpstr>Slide 42</vt:lpstr>
      <vt:lpstr>put them together into the Generalized Least Squares equation </vt:lpstr>
      <vt:lpstr>the solution using MatLab</vt:lpstr>
      <vt:lpstr>Slide 45</vt:lpstr>
      <vt:lpstr>Two MatLab issues</vt:lpstr>
      <vt:lpstr>Slide 47</vt:lpstr>
      <vt:lpstr>Slide 48</vt:lpstr>
      <vt:lpstr>Slide 49</vt:lpstr>
      <vt:lpstr>Slide 50</vt:lpstr>
      <vt:lpstr>Slide 51</vt:lpstr>
      <vt:lpstr>Slide 52</vt:lpstr>
      <vt:lpstr>Slide 53</vt:lpstr>
      <vt:lpstr>Slide 54</vt:lpstr>
      <vt:lpstr>Slide 55</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578</cp:revision>
  <dcterms:created xsi:type="dcterms:W3CDTF">2008-08-25T18:59:31Z</dcterms:created>
  <dcterms:modified xsi:type="dcterms:W3CDTF">2016-03-28T23:46:03Z</dcterms:modified>
</cp:coreProperties>
</file>