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95" r:id="rId2"/>
    <p:sldId id="350" r:id="rId3"/>
    <p:sldId id="349" r:id="rId4"/>
    <p:sldId id="347" r:id="rId5"/>
    <p:sldId id="296" r:id="rId6"/>
    <p:sldId id="297" r:id="rId7"/>
    <p:sldId id="299" r:id="rId8"/>
    <p:sldId id="303" r:id="rId9"/>
    <p:sldId id="304" r:id="rId10"/>
    <p:sldId id="305" r:id="rId11"/>
    <p:sldId id="306" r:id="rId12"/>
    <p:sldId id="307" r:id="rId13"/>
    <p:sldId id="308" r:id="rId14"/>
    <p:sldId id="309" r:id="rId15"/>
    <p:sldId id="345" r:id="rId16"/>
    <p:sldId id="310" r:id="rId17"/>
    <p:sldId id="344" r:id="rId18"/>
    <p:sldId id="346" r:id="rId19"/>
    <p:sldId id="311" r:id="rId20"/>
    <p:sldId id="312" r:id="rId21"/>
    <p:sldId id="315" r:id="rId22"/>
    <p:sldId id="314" r:id="rId23"/>
    <p:sldId id="316" r:id="rId24"/>
    <p:sldId id="313" r:id="rId25"/>
    <p:sldId id="317" r:id="rId26"/>
    <p:sldId id="318" r:id="rId27"/>
    <p:sldId id="319" r:id="rId28"/>
    <p:sldId id="320" r:id="rId29"/>
    <p:sldId id="321" r:id="rId30"/>
    <p:sldId id="322" r:id="rId31"/>
    <p:sldId id="323" r:id="rId32"/>
    <p:sldId id="348"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2" r:id="rId51"/>
    <p:sldId id="341" r:id="rId52"/>
    <p:sldId id="343"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5675F8"/>
    <a:srgbClr val="FBC5A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1" autoAdjust="0"/>
    <p:restoredTop sz="89316" autoAdjust="0"/>
  </p:normalViewPr>
  <p:slideViewPr>
    <p:cSldViewPr>
      <p:cViewPr varScale="1">
        <p:scale>
          <a:sx n="70" d="100"/>
          <a:sy n="70" d="100"/>
        </p:scale>
        <p:origin x="-126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3/28/2016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is pretty dry</a:t>
            </a:r>
            <a:r>
              <a:rPr lang="en-US" baseline="0" dirty="0" smtClean="0"/>
              <a:t> – a switch from Fourier Series using </a:t>
            </a:r>
            <a:r>
              <a:rPr lang="en-US" baseline="0" dirty="0" err="1" smtClean="0"/>
              <a:t>sines</a:t>
            </a:r>
            <a:r>
              <a:rPr lang="en-US" baseline="0" dirty="0" smtClean="0"/>
              <a:t> and cosines to Fourier Series using complex exponentials.  Warn the class about this!  It’s necessary, though, because the switch substantially simplifies many of the formulas in spectral analysis.</a:t>
            </a:r>
            <a:endParaRPr lang="en-US"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a:t>
            </a:r>
            <a:r>
              <a:rPr lang="en-US" baseline="0" dirty="0" smtClean="0"/>
              <a:t> multiplication is more complicated because the real and imaginary parts of the input “mix”.  We do not review division here, because we won’t ever need it, but it’s even worse.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if you add a</a:t>
            </a:r>
            <a:r>
              <a:rPr lang="en-US" baseline="0" dirty="0" smtClean="0"/>
              <a:t> complex number and its complex conjugate, you cancel the imaginary parts, so the result is purely real.</a:t>
            </a:r>
          </a:p>
          <a:p>
            <a:r>
              <a:rPr lang="en-US" baseline="0" dirty="0" smtClean="0"/>
              <a:t>If you subtract them, you cancel the real parts, and the result is purely imaginary.</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derive the last rule on the board, by expanding</a:t>
            </a:r>
            <a:r>
              <a:rPr lang="en-US" baseline="0" dirty="0" smtClean="0"/>
              <a:t> a* a = (</a:t>
            </a:r>
            <a:r>
              <a:rPr lang="en-US" baseline="0" dirty="0" err="1" smtClean="0"/>
              <a:t>a</a:t>
            </a:r>
            <a:r>
              <a:rPr lang="en-US" baseline="-25000" dirty="0" err="1" smtClean="0"/>
              <a:t>r</a:t>
            </a:r>
            <a:r>
              <a:rPr lang="en-US" baseline="0" dirty="0" err="1" smtClean="0"/>
              <a:t>-ia</a:t>
            </a:r>
            <a:r>
              <a:rPr lang="en-US" baseline="-25000" dirty="0" err="1" smtClean="0"/>
              <a:t>i</a:t>
            </a:r>
            <a:r>
              <a:rPr lang="en-US" baseline="0" dirty="0" smtClean="0"/>
              <a:t>)(</a:t>
            </a:r>
            <a:r>
              <a:rPr lang="en-US" baseline="0" dirty="0" err="1" smtClean="0"/>
              <a:t>a</a:t>
            </a:r>
            <a:r>
              <a:rPr lang="en-US" baseline="-25000" dirty="0" err="1" smtClean="0"/>
              <a:t>r</a:t>
            </a:r>
            <a:r>
              <a:rPr lang="en-US" baseline="0" dirty="0" err="1" smtClean="0"/>
              <a:t>+ia</a:t>
            </a:r>
            <a:r>
              <a:rPr lang="en-US" baseline="-25000" dirty="0" err="1" smtClean="0"/>
              <a:t>i</a:t>
            </a:r>
            <a:r>
              <a:rPr lang="en-US" baseline="0" dirty="0" smtClean="0"/>
              <a:t>) =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should check that everyone knows about the function exp(), and realizes that exp(x) is synonymous with e</a:t>
            </a:r>
            <a:r>
              <a:rPr lang="en-US" baseline="30000" dirty="0" smtClean="0"/>
              <a:t>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up to signs, the terms in exp(x) match either the corresponding term in </a:t>
            </a:r>
            <a:r>
              <a:rPr lang="en-US" baseline="0" dirty="0" err="1" smtClean="0"/>
              <a:t>cos</a:t>
            </a:r>
            <a:r>
              <a:rPr lang="en-US" baseline="0" dirty="0" smtClean="0"/>
              <a:t>(x) or in sin(x).</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that</a:t>
            </a:r>
            <a:r>
              <a:rPr lang="en-US" baseline="0" dirty="0" smtClean="0"/>
              <a:t> (</a:t>
            </a:r>
            <a:r>
              <a:rPr lang="en-US" baseline="0" dirty="0" err="1" smtClean="0"/>
              <a:t>iz</a:t>
            </a:r>
            <a:r>
              <a:rPr lang="en-US" baseline="0" dirty="0" smtClean="0"/>
              <a:t>)</a:t>
            </a:r>
            <a:r>
              <a:rPr lang="en-US" baseline="30000" dirty="0" smtClean="0"/>
              <a:t>2</a:t>
            </a:r>
            <a:r>
              <a:rPr lang="en-US" baseline="0" dirty="0" smtClean="0"/>
              <a:t> is equal to –z</a:t>
            </a:r>
            <a:r>
              <a:rPr lang="en-US" baseline="30000" dirty="0" smtClean="0"/>
              <a:t>2</a:t>
            </a:r>
            <a:r>
              <a:rPr lang="en-US" baseline="0" dirty="0" smtClean="0"/>
              <a:t>, and that (</a:t>
            </a:r>
            <a:r>
              <a:rPr lang="en-US" baseline="0" dirty="0" err="1" smtClean="0"/>
              <a:t>iz</a:t>
            </a:r>
            <a:r>
              <a:rPr lang="en-US" baseline="0" dirty="0" smtClean="0"/>
              <a:t>)</a:t>
            </a:r>
            <a:r>
              <a:rPr lang="en-US" baseline="30000" dirty="0" smtClean="0"/>
              <a:t>4 </a:t>
            </a:r>
            <a:r>
              <a:rPr lang="en-US" baseline="0" dirty="0" smtClean="0"/>
              <a:t>is equal to z</a:t>
            </a:r>
            <a:r>
              <a:rPr lang="en-US" baseline="30000" dirty="0" smtClean="0"/>
              <a:t>4</a:t>
            </a:r>
            <a:r>
              <a:rPr lang="en-US" baseline="0" dirty="0" smtClean="0"/>
              <a:t>.</a:t>
            </a:r>
            <a:endParaRPr lang="en-US" baseline="0"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you must multiply every</a:t>
            </a:r>
            <a:r>
              <a:rPr lang="en-US" baseline="0" dirty="0" smtClean="0"/>
              <a:t> term in the </a:t>
            </a:r>
            <a:r>
              <a:rPr lang="en-US" baseline="0" dirty="0" err="1" smtClean="0"/>
              <a:t>r.h.s</a:t>
            </a:r>
            <a:r>
              <a:rPr lang="en-US" baseline="0" dirty="0" smtClean="0"/>
              <a:t>. by </a:t>
            </a:r>
            <a:r>
              <a:rPr lang="en-US" baseline="0" dirty="0" err="1" smtClean="0"/>
              <a:t>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want to flash back 3 slides for the exp() result.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that sin</a:t>
            </a:r>
            <a:r>
              <a:rPr lang="en-US" baseline="30000" dirty="0" smtClean="0"/>
              <a:t>2</a:t>
            </a:r>
            <a:r>
              <a:rPr lang="en-US" dirty="0" smtClean="0"/>
              <a:t>(z) plus cos</a:t>
            </a:r>
            <a:r>
              <a:rPr lang="en-US" baseline="30000" dirty="0" smtClean="0"/>
              <a:t>2 </a:t>
            </a:r>
            <a:r>
              <a:rPr lang="en-US" dirty="0" smtClean="0"/>
              <a:t>(z) </a:t>
            </a:r>
            <a:r>
              <a:rPr lang="en-US" baseline="0" dirty="0" smtClean="0"/>
              <a:t>is unity, for any value of z.</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might derive this results on the board.</a:t>
            </a:r>
            <a:endParaRPr lang="en-US" dirty="0" smtClean="0"/>
          </a:p>
          <a:p>
            <a:r>
              <a:rPr lang="en-US" dirty="0" smtClean="0"/>
              <a:t>Equate</a:t>
            </a:r>
            <a:r>
              <a:rPr lang="en-US" baseline="0" dirty="0" smtClean="0"/>
              <a:t> z=</a:t>
            </a:r>
            <a:r>
              <a:rPr lang="en-US" baseline="0" dirty="0" err="1" smtClean="0"/>
              <a:t>zr</a:t>
            </a:r>
            <a:r>
              <a:rPr lang="en-US" baseline="0" dirty="0" smtClean="0"/>
              <a:t> + </a:t>
            </a:r>
            <a:r>
              <a:rPr lang="en-US" baseline="0" dirty="0" err="1" smtClean="0"/>
              <a:t>zi</a:t>
            </a:r>
            <a:r>
              <a:rPr lang="en-US" baseline="0" dirty="0" smtClean="0"/>
              <a:t>  with z = r exp(</a:t>
            </a:r>
            <a:r>
              <a:rPr lang="en-US" baseline="0" dirty="0" err="1" smtClean="0"/>
              <a:t>i</a:t>
            </a:r>
            <a:r>
              <a:rPr lang="el-GR" baseline="0" dirty="0" smtClean="0">
                <a:latin typeface="Cambria Math"/>
                <a:ea typeface="Cambria Math"/>
              </a:rPr>
              <a:t>θ</a:t>
            </a:r>
            <a:r>
              <a:rPr lang="en-US" baseline="0" dirty="0" smtClean="0"/>
              <a:t>) = r </a:t>
            </a:r>
            <a:r>
              <a:rPr lang="en-US" baseline="0" dirty="0" err="1" smtClean="0"/>
              <a:t>cos</a:t>
            </a:r>
            <a:r>
              <a:rPr lang="en-US" baseline="0" dirty="0" smtClean="0"/>
              <a:t>(</a:t>
            </a:r>
            <a:r>
              <a:rPr lang="el-GR" baseline="0" dirty="0" smtClean="0">
                <a:latin typeface="Cambria Math"/>
                <a:ea typeface="Cambria Math"/>
              </a:rPr>
              <a:t>θ</a:t>
            </a:r>
            <a:r>
              <a:rPr lang="en-US" baseline="0" dirty="0" smtClean="0"/>
              <a:t>)+</a:t>
            </a:r>
            <a:r>
              <a:rPr lang="en-US" baseline="0" dirty="0" err="1" smtClean="0"/>
              <a:t>i</a:t>
            </a:r>
            <a:r>
              <a:rPr lang="en-US" baseline="0" dirty="0" smtClean="0"/>
              <a:t> r sin(</a:t>
            </a:r>
            <a:r>
              <a:rPr lang="el-GR" baseline="0" dirty="0" smtClean="0">
                <a:latin typeface="Cambria Math"/>
                <a:ea typeface="Cambria Math"/>
              </a:rPr>
              <a:t>θ</a:t>
            </a:r>
            <a:r>
              <a:rPr lang="en-US" baseline="0" dirty="0" smtClean="0"/>
              <a:t>)</a:t>
            </a:r>
          </a:p>
          <a:p>
            <a:r>
              <a:rPr lang="en-US" baseline="0" dirty="0" smtClean="0"/>
              <a:t>and solve for r and </a:t>
            </a:r>
            <a:r>
              <a:rPr lang="el-GR" baseline="0" dirty="0" smtClean="0">
                <a:latin typeface="Cambria Math"/>
                <a:ea typeface="Cambria Math"/>
              </a:rPr>
              <a:t>θ</a:t>
            </a:r>
            <a:r>
              <a:rPr lang="en-US" baseline="0" dirty="0" smtClean="0">
                <a:latin typeface="Cambria Math"/>
                <a:ea typeface="Cambria Math"/>
              </a:rPr>
              <a:t> in terms of </a:t>
            </a:r>
            <a:r>
              <a:rPr lang="en-US" baseline="0" dirty="0" err="1" smtClean="0">
                <a:latin typeface="Cambria Math"/>
                <a:ea typeface="Cambria Math"/>
              </a:rPr>
              <a:t>zr</a:t>
            </a:r>
            <a:r>
              <a:rPr lang="en-US" baseline="0" dirty="0" smtClean="0">
                <a:latin typeface="Cambria Math"/>
                <a:ea typeface="Cambria Math"/>
              </a:rPr>
              <a:t> and </a:t>
            </a:r>
            <a:r>
              <a:rPr lang="en-US" baseline="0" dirty="0" err="1" smtClean="0">
                <a:latin typeface="Cambria Math"/>
                <a:ea typeface="Cambria Math"/>
              </a:rPr>
              <a:t>zi</a:t>
            </a:r>
            <a:r>
              <a:rPr lang="en-US" baseline="0" dirty="0" smtClean="0">
                <a:latin typeface="Cambria Math"/>
                <a:ea typeface="Cambria Math"/>
              </a:rPr>
              <a:t>.</a:t>
            </a:r>
          </a:p>
          <a:p>
            <a:r>
              <a:rPr lang="en-US" baseline="0" dirty="0" smtClean="0"/>
              <a:t>Equating real and imaginary parts </a:t>
            </a:r>
            <a:r>
              <a:rPr lang="en-US" baseline="0" dirty="0" err="1" smtClean="0"/>
              <a:t>selarately</a:t>
            </a:r>
            <a:r>
              <a:rPr lang="en-US" baseline="0" dirty="0" smtClean="0"/>
              <a:t> yields  </a:t>
            </a:r>
            <a:r>
              <a:rPr lang="en-US" baseline="0" dirty="0" err="1" smtClean="0"/>
              <a:t>z</a:t>
            </a:r>
            <a:r>
              <a:rPr lang="en-US" baseline="-25000" dirty="0" err="1" smtClean="0"/>
              <a:t>r</a:t>
            </a:r>
            <a:r>
              <a:rPr lang="en-US" baseline="0" dirty="0" smtClean="0"/>
              <a:t> = r </a:t>
            </a:r>
            <a:r>
              <a:rPr lang="en-US" baseline="0" dirty="0" err="1" smtClean="0"/>
              <a:t>cos</a:t>
            </a:r>
            <a:r>
              <a:rPr lang="en-US" baseline="0" dirty="0" smtClean="0"/>
              <a:t>(</a:t>
            </a:r>
            <a:r>
              <a:rPr lang="el-GR" baseline="0" dirty="0" smtClean="0">
                <a:latin typeface="Cambria Math"/>
                <a:ea typeface="Cambria Math"/>
              </a:rPr>
              <a:t>θ</a:t>
            </a:r>
            <a:r>
              <a:rPr lang="en-US" baseline="0" dirty="0" smtClean="0"/>
              <a:t>) and </a:t>
            </a:r>
            <a:r>
              <a:rPr lang="en-US" baseline="0" dirty="0" err="1" smtClean="0"/>
              <a:t>z</a:t>
            </a:r>
            <a:r>
              <a:rPr lang="en-US" baseline="-25000" dirty="0" err="1" smtClean="0"/>
              <a:t>i</a:t>
            </a:r>
            <a:r>
              <a:rPr lang="en-US" baseline="0" dirty="0" smtClean="0"/>
              <a:t> = r sin(</a:t>
            </a:r>
            <a:r>
              <a:rPr lang="el-GR" baseline="0" dirty="0" smtClean="0">
                <a:latin typeface="Cambria Math"/>
                <a:ea typeface="Cambria Math"/>
              </a:rPr>
              <a:t>θ</a:t>
            </a:r>
            <a:r>
              <a:rPr lang="en-US" baseline="0" dirty="0" smtClean="0"/>
              <a:t>).</a:t>
            </a:r>
          </a:p>
          <a:p>
            <a:r>
              <a:rPr lang="en-US" baseline="0" dirty="0" smtClean="0"/>
              <a:t>Squaring the two equations and adding yields r</a:t>
            </a:r>
            <a:r>
              <a:rPr lang="en-US" baseline="30000" dirty="0" smtClean="0"/>
              <a:t>2 </a:t>
            </a:r>
            <a:r>
              <a:rPr lang="en-US" baseline="0" dirty="0" smtClean="0"/>
              <a:t>[cos</a:t>
            </a:r>
            <a:r>
              <a:rPr lang="en-US" baseline="30000" dirty="0" smtClean="0"/>
              <a:t>2 </a:t>
            </a:r>
            <a:r>
              <a:rPr lang="en-US" baseline="0" dirty="0" smtClean="0"/>
              <a:t>(</a:t>
            </a:r>
            <a:r>
              <a:rPr lang="el-GR" baseline="0" dirty="0" smtClean="0">
                <a:latin typeface="Cambria Math"/>
                <a:ea typeface="Cambria Math"/>
              </a:rPr>
              <a:t>θ</a:t>
            </a:r>
            <a:r>
              <a:rPr lang="en-US" baseline="0" dirty="0" smtClean="0"/>
              <a:t>)+sin</a:t>
            </a:r>
            <a:r>
              <a:rPr lang="en-US" baseline="30000" dirty="0" smtClean="0"/>
              <a:t>2 </a:t>
            </a:r>
            <a:r>
              <a:rPr lang="en-US" baseline="0" dirty="0" smtClean="0"/>
              <a:t>(</a:t>
            </a:r>
            <a:r>
              <a:rPr lang="el-GR" baseline="0" dirty="0" smtClean="0">
                <a:latin typeface="Cambria Math"/>
                <a:ea typeface="Cambria Math"/>
              </a:rPr>
              <a:t>θ</a:t>
            </a:r>
            <a:r>
              <a:rPr lang="en-US" baseline="0" dirty="0" smtClean="0"/>
              <a:t>)]= r</a:t>
            </a:r>
            <a:r>
              <a:rPr lang="en-US" baseline="30000" dirty="0" smtClean="0"/>
              <a:t>2 </a:t>
            </a:r>
            <a:r>
              <a:rPr lang="en-US" baseline="0" dirty="0" smtClean="0"/>
              <a:t>= z</a:t>
            </a:r>
            <a:r>
              <a:rPr lang="en-US" baseline="-25000" dirty="0" smtClean="0"/>
              <a:t>r</a:t>
            </a:r>
            <a:r>
              <a:rPr lang="en-US" baseline="30000" dirty="0" smtClean="0"/>
              <a:t>2</a:t>
            </a:r>
            <a:r>
              <a:rPr lang="en-US" baseline="0" dirty="0" smtClean="0"/>
              <a:t>+z</a:t>
            </a:r>
            <a:r>
              <a:rPr lang="en-US" baseline="-25000" dirty="0" smtClean="0"/>
              <a:t>i</a:t>
            </a:r>
            <a:r>
              <a:rPr lang="en-US" baseline="30000" dirty="0" smtClean="0"/>
              <a:t>2</a:t>
            </a:r>
            <a:r>
              <a:rPr lang="en-US" baseline="0" dirty="0" smtClean="0"/>
              <a:t> or r=|z|.</a:t>
            </a:r>
          </a:p>
          <a:p>
            <a:r>
              <a:rPr lang="en-US" baseline="0" dirty="0" smtClean="0"/>
              <a:t>Dividing the two equations yields tan(</a:t>
            </a:r>
            <a:r>
              <a:rPr lang="el-GR" baseline="0" dirty="0" smtClean="0">
                <a:latin typeface="Cambria Math"/>
                <a:ea typeface="Cambria Math"/>
              </a:rPr>
              <a:t>θ</a:t>
            </a:r>
            <a:r>
              <a:rPr lang="en-US" baseline="0" dirty="0" smtClean="0"/>
              <a:t>)=</a:t>
            </a:r>
            <a:r>
              <a:rPr lang="en-US" baseline="0" dirty="0" err="1" smtClean="0"/>
              <a:t>z</a:t>
            </a:r>
            <a:r>
              <a:rPr lang="en-US" baseline="-25000" dirty="0" err="1" smtClean="0"/>
              <a:t>i</a:t>
            </a:r>
            <a:r>
              <a:rPr lang="en-US" baseline="0" dirty="0" smtClean="0"/>
              <a:t>/</a:t>
            </a:r>
            <a:r>
              <a:rPr lang="en-US" baseline="0" dirty="0" err="1" smtClean="0"/>
              <a:t>z</a:t>
            </a:r>
            <a:r>
              <a:rPr lang="en-US" baseline="-25000" dirty="0" err="1" smtClean="0"/>
              <a:t>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t>
            </a:r>
            <a:r>
              <a:rPr lang="en-US" baseline="0" dirty="0" err="1" smtClean="0"/>
              <a:t>MatLab</a:t>
            </a:r>
            <a:r>
              <a:rPr lang="en-US" baseline="0" dirty="0" smtClean="0"/>
              <a:t>, complex arithmetic is no harder than ordinary arithmetic.</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t>
            </a:r>
            <a:r>
              <a:rPr lang="en-US" baseline="0" dirty="0" err="1" smtClean="0"/>
              <a:t>MatLab</a:t>
            </a:r>
            <a:r>
              <a:rPr lang="en-US" baseline="0" dirty="0" smtClean="0"/>
              <a:t>, you can redefine the value of any constant variable.  Thus you could set pi=3, though doing it accidentally is harder.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a=complex(2,3) is</a:t>
            </a:r>
            <a:r>
              <a:rPr lang="en-US" baseline="0" dirty="0" smtClean="0"/>
              <a:t> equivalent to </a:t>
            </a:r>
            <a:r>
              <a:rPr lang="en-US" sz="1200" dirty="0" smtClean="0">
                <a:latin typeface="Courier New" pitchFamily="49" charset="0"/>
                <a:cs typeface="Courier New" pitchFamily="49" charset="0"/>
              </a:rPr>
              <a:t>a =2+3*</a:t>
            </a:r>
            <a:r>
              <a:rPr lang="en-US" sz="1200" dirty="0" err="1" smtClean="0">
                <a:latin typeface="Courier New" pitchFamily="49" charset="0"/>
                <a:cs typeface="Courier New" pitchFamily="49" charset="0"/>
              </a:rPr>
              <a:t>i</a:t>
            </a:r>
            <a:r>
              <a:rPr lang="en-US" sz="1200" dirty="0" smtClean="0">
                <a:latin typeface="Courier New" pitchFamily="49" charset="0"/>
                <a:cs typeface="Courier New" pitchFamily="49" charset="0"/>
              </a:rPr>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a:t>
            </a:r>
            <a:r>
              <a:rPr lang="en-US" baseline="0" dirty="0" smtClean="0"/>
              <a:t> that the second follows from the first by replacing </a:t>
            </a:r>
            <a:r>
              <a:rPr lang="el-GR" baseline="0" dirty="0" smtClean="0">
                <a:latin typeface="Cambria Math"/>
                <a:ea typeface="Cambria Math"/>
              </a:rPr>
              <a:t>ω</a:t>
            </a:r>
            <a:r>
              <a:rPr lang="en-US" baseline="0" dirty="0" smtClean="0">
                <a:latin typeface="Cambria Math"/>
                <a:ea typeface="Cambria Math"/>
              </a:rPr>
              <a:t> with –</a:t>
            </a:r>
            <a:r>
              <a:rPr lang="el-GR" baseline="0" dirty="0" smtClean="0">
                <a:latin typeface="Cambria Math"/>
                <a:ea typeface="Cambria Math"/>
              </a:rPr>
              <a:t>ω</a:t>
            </a:r>
            <a:r>
              <a:rPr lang="en-US" baseline="0" dirty="0" smtClean="0">
                <a:latin typeface="Cambria Math"/>
                <a:ea typeface="Cambria Math"/>
              </a:rPr>
              <a:t> and using </a:t>
            </a:r>
            <a:r>
              <a:rPr lang="en-US" baseline="0" dirty="0" err="1" smtClean="0">
                <a:latin typeface="Cambria Math"/>
                <a:ea typeface="Cambria Math"/>
              </a:rPr>
              <a:t>cos</a:t>
            </a:r>
            <a:r>
              <a:rPr lang="en-US" baseline="0" dirty="0" smtClean="0">
                <a:latin typeface="Cambria Math"/>
                <a:ea typeface="Cambria Math"/>
              </a:rPr>
              <a:t>(–</a:t>
            </a:r>
            <a:r>
              <a:rPr lang="el-GR" baseline="0" dirty="0" smtClean="0">
                <a:latin typeface="Cambria Math"/>
                <a:ea typeface="Cambria Math"/>
              </a:rPr>
              <a:t>ω</a:t>
            </a:r>
            <a:r>
              <a:rPr lang="en-US" baseline="0" dirty="0" smtClean="0">
                <a:latin typeface="Cambria Math"/>
                <a:ea typeface="Cambria Math"/>
              </a:rPr>
              <a:t>)=</a:t>
            </a:r>
            <a:r>
              <a:rPr lang="en-US" baseline="0" dirty="0" err="1" smtClean="0">
                <a:latin typeface="Cambria Math"/>
                <a:ea typeface="Cambria Math"/>
              </a:rPr>
              <a:t>cos</a:t>
            </a:r>
            <a:r>
              <a:rPr lang="en-US" baseline="0" dirty="0" smtClean="0">
                <a:latin typeface="Cambria Math"/>
                <a:ea typeface="Cambria Math"/>
              </a:rPr>
              <a:t>(</a:t>
            </a:r>
            <a:r>
              <a:rPr lang="el-GR" baseline="0" dirty="0" smtClean="0">
                <a:latin typeface="Cambria Math"/>
                <a:ea typeface="Cambria Math"/>
              </a:rPr>
              <a:t>ω</a:t>
            </a:r>
            <a:r>
              <a:rPr lang="en-US" baseline="0" dirty="0" smtClean="0">
                <a:latin typeface="Cambria Math"/>
                <a:ea typeface="Cambria Math"/>
              </a:rPr>
              <a:t>) and sin(–</a:t>
            </a:r>
            <a:r>
              <a:rPr lang="el-GR" baseline="0" dirty="0" smtClean="0">
                <a:latin typeface="Cambria Math"/>
                <a:ea typeface="Cambria Math"/>
              </a:rPr>
              <a:t>ω</a:t>
            </a:r>
            <a:r>
              <a:rPr lang="en-US" baseline="0" dirty="0" smtClean="0">
                <a:latin typeface="Cambria Math"/>
                <a:ea typeface="Cambria Math"/>
              </a:rPr>
              <a:t>)=-sin(</a:t>
            </a:r>
            <a:r>
              <a:rPr lang="el-GR" baseline="0" dirty="0" smtClean="0">
                <a:latin typeface="Cambria Math"/>
                <a:ea typeface="Cambria Math"/>
              </a:rPr>
              <a:t>ω</a:t>
            </a:r>
            <a:r>
              <a:rPr lang="en-US" baseline="0" dirty="0" smtClean="0">
                <a:latin typeface="Cambria Math"/>
                <a:ea typeface="Cambria Math"/>
              </a:rPr>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just the previous two equations, solved for sin() and </a:t>
            </a:r>
            <a:r>
              <a:rPr lang="en-US" baseline="0" dirty="0" err="1" smtClean="0"/>
              <a:t>cos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a:t>
            </a:r>
            <a:r>
              <a:rPr lang="en-US" baseline="0" dirty="0" smtClean="0"/>
              <a:t> the class that the purpose of this lecture is to develop Fourier Series that contain complex exponentials.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have</a:t>
            </a:r>
            <a:r>
              <a:rPr lang="en-US" baseline="0" dirty="0" smtClean="0"/>
              <a:t> replaced the complex exponentials in the first line with their </a:t>
            </a:r>
            <a:r>
              <a:rPr lang="en-US" baseline="0" dirty="0" err="1" smtClean="0"/>
              <a:t>sines</a:t>
            </a:r>
            <a:r>
              <a:rPr lang="en-US" baseline="0" dirty="0" smtClean="0"/>
              <a:t> and cosines equivalents.</a:t>
            </a:r>
          </a:p>
          <a:p>
            <a:r>
              <a:rPr lang="en-US" baseline="0" dirty="0" smtClean="0"/>
              <a:t>For this to match </a:t>
            </a:r>
            <a:r>
              <a:rPr lang="en-US" baseline="0" dirty="0" err="1" smtClean="0"/>
              <a:t>Acos</a:t>
            </a:r>
            <a:r>
              <a:rPr lang="en-US" baseline="0" dirty="0" smtClean="0"/>
              <a:t>(</a:t>
            </a:r>
            <a:r>
              <a:rPr lang="el-GR" baseline="0" dirty="0" smtClean="0">
                <a:latin typeface="Cambria Math"/>
                <a:ea typeface="Cambria Math"/>
              </a:rPr>
              <a:t>ω</a:t>
            </a:r>
            <a:r>
              <a:rPr lang="en-US" baseline="0" dirty="0" smtClean="0"/>
              <a:t>t)+</a:t>
            </a:r>
            <a:r>
              <a:rPr lang="en-US" baseline="0" dirty="0" err="1" smtClean="0"/>
              <a:t>Bsin</a:t>
            </a:r>
            <a:r>
              <a:rPr lang="en-US" baseline="0" dirty="0" smtClean="0"/>
              <a:t>(</a:t>
            </a:r>
            <a:r>
              <a:rPr lang="el-GR" baseline="0" dirty="0" smtClean="0">
                <a:latin typeface="Cambria Math"/>
                <a:ea typeface="Cambria Math"/>
              </a:rPr>
              <a:t>ω</a:t>
            </a:r>
            <a:r>
              <a:rPr lang="en-US" baseline="0" dirty="0" smtClean="0"/>
              <a:t>t) it must have zero imaginary part, so the last two terms must be zero.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symmetry</a:t>
            </a:r>
            <a:r>
              <a:rPr lang="en-US" baseline="0" dirty="0" smtClean="0"/>
              <a:t> is the more important result, and is illustrated in the next slide.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the underlying ideas are the same,</a:t>
            </a:r>
            <a:r>
              <a:rPr lang="en-US" baseline="0" dirty="0" smtClean="0"/>
              <a:t> only the mathematical </a:t>
            </a:r>
            <a:r>
              <a:rPr lang="en-US" baseline="0" smtClean="0"/>
              <a:t>implementation is different.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Real</a:t>
            </a:r>
            <a:r>
              <a:rPr lang="en-US" baseline="0" dirty="0" smtClean="0"/>
              <a:t> part is symmetric.  Imaginary part is </a:t>
            </a:r>
            <a:r>
              <a:rPr lang="en-US" baseline="0" dirty="0" err="1" smtClean="0"/>
              <a:t>antisymmetric</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factor</a:t>
            </a:r>
            <a:r>
              <a:rPr lang="en-US" baseline="0" dirty="0" smtClean="0"/>
              <a:t> of (1/N) is added to match </a:t>
            </a:r>
            <a:r>
              <a:rPr lang="en-US" baseline="0" dirty="0" err="1" smtClean="0"/>
              <a:t>MatLab’s</a:t>
            </a:r>
            <a:r>
              <a:rPr lang="en-US" baseline="0" dirty="0" smtClean="0"/>
              <a:t> </a:t>
            </a:r>
            <a:r>
              <a:rPr lang="en-US" baseline="0" dirty="0" err="1" smtClean="0"/>
              <a:t>ifft</a:t>
            </a:r>
            <a:r>
              <a:rPr lang="en-US" baseline="0" dirty="0" smtClean="0"/>
              <a:t>() function.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result “puts aliasing to work”.</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sine &amp; cosine form is equivalent to the complex exponential form, so whatever you can do with one, you can do with the other.  However, if you choose to work with the sine &amp; cosine form, you will be, in effect, be explicitly manipulating the real and imaginary parts of complex numbers whenever you have to deal with A’s and B’s.  In contrast, if you choose to work with complex exponentials, the algebra of complex arithmetic hides the real and imaginary parts of the complex numbers from you.</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lecture really does nothing else.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a:t>
            </a:r>
            <a:r>
              <a:rPr lang="en-US" baseline="0" dirty="0" smtClean="0"/>
              <a:t> that there is nothing profound about “</a:t>
            </a:r>
            <a:r>
              <a:rPr lang="en-US" baseline="0" dirty="0" err="1" smtClean="0"/>
              <a:t>i</a:t>
            </a:r>
            <a:r>
              <a:rPr lang="en-US" baseline="0" dirty="0" smtClean="0"/>
              <a:t>”.  It’s really just a bookkeeping device.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imaginary part is whatever multiplies </a:t>
            </a:r>
            <a:r>
              <a:rPr lang="en-US" baseline="0" dirty="0" err="1" smtClean="0"/>
              <a:t>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t>
            </a:r>
            <a:r>
              <a:rPr lang="en-US" baseline="0" dirty="0" smtClean="0"/>
              <a:t> is simple.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is subtraction.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10:</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200" dirty="0" smtClean="0">
                <a:latin typeface="Times New Roman" pitchFamily="18" charset="0"/>
                <a:cs typeface="Times New Roman" pitchFamily="18" charset="0"/>
              </a:rPr>
              <a:t>Complex Fourier Series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smtClean="0">
                <a:latin typeface="Times New Roman" pitchFamily="18" charset="0"/>
                <a:cs typeface="Times New Roman" pitchFamily="18" charset="0"/>
              </a:rPr>
              <a:t>multiplying complex numbers</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c = </a:t>
            </a:r>
            <a:r>
              <a:rPr lang="en-US" sz="3600" i="1" dirty="0" err="1" smtClean="0">
                <a:latin typeface="Cambria Math" pitchFamily="18" charset="0"/>
                <a:ea typeface="Cambria Math" pitchFamily="18" charset="0"/>
                <a:cs typeface="Times New Roman" pitchFamily="18" charset="0"/>
              </a:rPr>
              <a:t>ab</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i</a:t>
            </a:r>
            <a:r>
              <a:rPr lang="en-US" sz="3600" i="1" baseline="30000" dirty="0" smtClean="0">
                <a:latin typeface="Cambria Math" pitchFamily="18" charset="0"/>
                <a:ea typeface="Cambria Math" pitchFamily="18" charset="0"/>
                <a:cs typeface="Times New Roman" pitchFamily="18" charset="0"/>
              </a:rPr>
              <a:t>2</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 </a:t>
            </a:r>
            <a:br>
              <a:rPr lang="en-US" sz="3600" i="1" dirty="0" smtClean="0">
                <a:latin typeface="Cambria Math" pitchFamily="18" charset="0"/>
                <a:ea typeface="Cambria Math" pitchFamily="18" charset="0"/>
                <a:cs typeface="Times New Roman" pitchFamily="18" charset="0"/>
              </a:rPr>
            </a:b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baseline="-25000" dirty="0" smtClean="0">
                <a:latin typeface="Cambria Math" pitchFamily="18" charset="0"/>
                <a:ea typeface="Cambria Math" pitchFamily="18" charset="0"/>
                <a:cs typeface="Times New Roman" pitchFamily="18" charset="0"/>
              </a:rPr>
              <a:t> </a:t>
            </a:r>
            <a:r>
              <a:rPr lang="en-US" sz="3600" i="1" dirty="0" smtClean="0">
                <a:latin typeface="Cambria Math" pitchFamily="18" charset="0"/>
                <a:ea typeface="Cambria Math" pitchFamily="18" charset="0"/>
                <a:cs typeface="Times New Roman" pitchFamily="18" charset="0"/>
              </a:rPr>
              <a:t>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b</a:t>
            </a:r>
            <a:r>
              <a:rPr lang="en-US" sz="3600" i="1" baseline="-25000" dirty="0" smtClean="0">
                <a:latin typeface="Cambria Math" pitchFamily="18" charset="0"/>
                <a:ea typeface="Cambria Math" pitchFamily="18" charset="0"/>
                <a:cs typeface="Times New Roman" pitchFamily="18" charset="0"/>
              </a:rPr>
              <a:t>i </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a</a:t>
            </a:r>
            <a:r>
              <a:rPr lang="en-US" sz="3600" i="1" baseline="-25000" dirty="0" err="1" smtClean="0">
                <a:latin typeface="Cambria Math" pitchFamily="18" charset="0"/>
                <a:ea typeface="Cambria Math" pitchFamily="18" charset="0"/>
                <a:cs typeface="Times New Roman" pitchFamily="18" charset="0"/>
              </a:rPr>
              <a:t>i</a:t>
            </a:r>
            <a:r>
              <a:rPr lang="en-US" sz="3600" i="1" dirty="0" smtClean="0">
                <a:latin typeface="Cambria Math" pitchFamily="18" charset="0"/>
                <a:ea typeface="Cambria Math" pitchFamily="18" charset="0"/>
                <a:cs typeface="Times New Roman" pitchFamily="18" charset="0"/>
              </a:rPr>
              <a:t> </a:t>
            </a:r>
            <a:r>
              <a:rPr lang="en-US" sz="3600" i="1" dirty="0" err="1" smtClean="0">
                <a:latin typeface="Cambria Math" pitchFamily="18" charset="0"/>
                <a:ea typeface="Cambria Math" pitchFamily="18" charset="0"/>
                <a:cs typeface="Times New Roman" pitchFamily="18" charset="0"/>
              </a:rPr>
              <a:t>b</a:t>
            </a:r>
            <a:r>
              <a:rPr lang="en-US" sz="3600" i="1" baseline="-25000" dirty="0" err="1" smtClean="0">
                <a:latin typeface="Cambria Math" pitchFamily="18" charset="0"/>
                <a:ea typeface="Cambria Math" pitchFamily="18" charset="0"/>
                <a:cs typeface="Times New Roman" pitchFamily="18" charset="0"/>
              </a:rPr>
              <a:t>r</a:t>
            </a:r>
            <a:r>
              <a:rPr lang="en-US" sz="3600" i="1" dirty="0" smtClean="0">
                <a:latin typeface="Cambria Math" pitchFamily="18" charset="0"/>
                <a:ea typeface="Cambria Math" pitchFamily="18" charset="0"/>
                <a:cs typeface="Times New Roman" pitchFamily="18" charset="0"/>
              </a:rPr>
              <a:t> ) </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4" name="Left Brace 3"/>
          <p:cNvSpPr/>
          <p:nvPr/>
        </p:nvSpPr>
        <p:spPr>
          <a:xfrm rot="16200000">
            <a:off x="2781300" y="3848100"/>
            <a:ext cx="304800" cy="2514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943600" y="3810000"/>
            <a:ext cx="457200" cy="2743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590800" y="518160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867400" y="53340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3947621" y="6135209"/>
            <a:ext cx="4862550"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like multiplying polynomials</a:t>
            </a:r>
            <a:endParaRPr lang="en-US"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5410200"/>
          </a:xfrm>
        </p:spPr>
        <p:txBody>
          <a:bodyPr/>
          <a:lstStyle/>
          <a:p>
            <a:r>
              <a:rPr lang="en-US" dirty="0" smtClean="0">
                <a:latin typeface="Times New Roman" pitchFamily="18" charset="0"/>
                <a:cs typeface="Times New Roman" pitchFamily="18" charset="0"/>
              </a:rPr>
              <a:t>complex conjugate, a*</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5638800"/>
          </a:xfrm>
        </p:spPr>
        <p:txBody>
          <a:bodyPr/>
          <a:lstStyle/>
          <a:p>
            <a:r>
              <a:rPr lang="en-US" dirty="0" smtClean="0">
                <a:latin typeface="Times New Roman" pitchFamily="18" charset="0"/>
                <a:cs typeface="Times New Roman" pitchFamily="18" charset="0"/>
              </a:rPr>
              <a:t>absolute value, |</a:t>
            </a:r>
            <a:r>
              <a:rPr lang="en-US" i="1" dirty="0" smtClean="0">
                <a:latin typeface="Cambria Math" pitchFamily="18" charset="0"/>
                <a:ea typeface="Cambria Math" pitchFamily="18" charset="0"/>
                <a:cs typeface="Times New Roman" pitchFamily="18" charset="0"/>
              </a:rPr>
              <a:t>a </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a</a:t>
            </a:r>
            <a:r>
              <a:rPr lang="en-US"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 a</a:t>
            </a:r>
            <a:r>
              <a:rPr lang="en-US" i="1" baseline="-25000" dirty="0" smtClean="0">
                <a:latin typeface="Cambria Math" pitchFamily="18" charset="0"/>
                <a:ea typeface="Cambria Math" pitchFamily="18" charset="0"/>
                <a:cs typeface="Times New Roman" pitchFamily="18" charset="0"/>
              </a:rPr>
              <a:t>r</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 a</a:t>
            </a:r>
            <a:r>
              <a:rPr lang="en-US" i="1" baseline="-25000" dirty="0" smtClean="0">
                <a:latin typeface="Cambria Math" pitchFamily="18" charset="0"/>
                <a:ea typeface="Cambria Math" pitchFamily="18" charset="0"/>
                <a:cs typeface="Times New Roman" pitchFamily="18" charset="0"/>
              </a:rPr>
              <a:t>i</a:t>
            </a:r>
            <a:r>
              <a:rPr lang="en-US" i="1" baseline="30000" dirty="0" smtClean="0">
                <a:latin typeface="Cambria Math" pitchFamily="18" charset="0"/>
                <a:ea typeface="Cambria Math" pitchFamily="18" charset="0"/>
                <a:cs typeface="Times New Roman" pitchFamily="18" charset="0"/>
              </a:rPr>
              <a:t>2 </a:t>
            </a:r>
            <a:r>
              <a:rPr lang="en-US" dirty="0" smtClean="0">
                <a:latin typeface="Cambria Math" pitchFamily="18" charset="0"/>
                <a:ea typeface="Cambria Math" pitchFamily="18" charset="0"/>
                <a:cs typeface="Times New Roman" pitchFamily="18" charset="0"/>
              </a:rPr>
              <a:t>]</a:t>
            </a:r>
            <a:r>
              <a:rPr lang="en-US" i="1" baseline="30000" dirty="0" smtClean="0">
                <a:latin typeface="Cambria Math"/>
                <a:ea typeface="Cambria Math"/>
                <a:cs typeface="Times New Roman" pitchFamily="18" charset="0"/>
              </a:rPr>
              <a:t>½</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note</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a</a:t>
            </a:r>
            <a:r>
              <a:rPr lang="en-US"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i="1" baseline="30000" dirty="0" smtClean="0">
                <a:latin typeface="Cambria Math" pitchFamily="18" charset="0"/>
                <a:ea typeface="Cambria Math" pitchFamily="18" charset="0"/>
                <a:cs typeface="Times New Roman" pitchFamily="18" charset="0"/>
              </a:rPr>
              <a:t>2</a:t>
            </a:r>
            <a:r>
              <a:rPr lang="en-US" dirty="0" smtClean="0">
                <a:latin typeface="Cambria Math" pitchFamily="18" charset="0"/>
                <a:ea typeface="Cambria Math" pitchFamily="18" charset="0"/>
                <a:cs typeface="Times New Roman" pitchFamily="18" charset="0"/>
              </a:rPr>
              <a:t> = </a:t>
            </a:r>
            <a:r>
              <a:rPr lang="en-US" i="1" dirty="0" smtClean="0">
                <a:latin typeface="Cambria Math" pitchFamily="18" charset="0"/>
                <a:ea typeface="Cambria Math" pitchFamily="18" charset="0"/>
                <a:cs typeface="Times New Roman" pitchFamily="18" charset="0"/>
              </a:rPr>
              <a:t>a* a </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4038600"/>
          </a:xfrm>
        </p:spPr>
        <p:txBody>
          <a:bodyPr/>
          <a:lstStyle/>
          <a:p>
            <a:r>
              <a:rPr lang="en-US" dirty="0" smtClean="0">
                <a:latin typeface="Times New Roman" pitchFamily="18" charset="0"/>
                <a:cs typeface="Times New Roman" pitchFamily="18" charset="0"/>
              </a:rPr>
              <a:t>Euler’s Formula</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a:t>
            </a: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a:t>
            </a:r>
            <a:r>
              <a:rPr lang="en-US" sz="3200" i="1" dirty="0" err="1" smtClean="0">
                <a:latin typeface="Cambria Math" pitchFamily="18" charset="0"/>
                <a:ea typeface="Cambria Math" pitchFamily="18" charset="0"/>
                <a:cs typeface="Times New Roman" pitchFamily="18" charset="0"/>
              </a:rPr>
              <a:t>i</a:t>
            </a:r>
            <a:r>
              <a:rPr lang="en-US" sz="3200" i="1" dirty="0" smtClean="0">
                <a:latin typeface="Cambria Math" pitchFamily="18" charset="0"/>
                <a:ea typeface="Cambria Math" pitchFamily="18" charset="0"/>
                <a:cs typeface="Times New Roman" pitchFamily="18" charset="0"/>
              </a:rPr>
              <a:t> sin(z)</a:t>
            </a:r>
            <a:endParaRPr lang="en-US" i="1" dirty="0">
              <a:latin typeface="Cambria Math" pitchFamily="18" charset="0"/>
              <a:ea typeface="Cambria Math" pitchFamily="18" charset="0"/>
              <a:cs typeface="Times New Roman" pitchFamily="18" charset="0"/>
            </a:endParaRPr>
          </a:p>
        </p:txBody>
      </p:sp>
      <p:sp>
        <p:nvSpPr>
          <p:cNvPr id="3" name="Rectangle 2"/>
          <p:cNvSpPr/>
          <p:nvPr/>
        </p:nvSpPr>
        <p:spPr>
          <a:xfrm>
            <a:off x="3581400" y="6019800"/>
            <a:ext cx="5247334"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where does that come from ???</a:t>
            </a:r>
            <a:endParaRPr lang="en-US" sz="2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257800"/>
          </a:xfrm>
        </p:spPr>
        <p:txBody>
          <a:bodyPr/>
          <a:lstStyle/>
          <a:p>
            <a:r>
              <a:rPr lang="en-US" dirty="0" smtClean="0">
                <a:latin typeface="Times New Roman" pitchFamily="18" charset="0"/>
                <a:cs typeface="Times New Roman" pitchFamily="18" charset="0"/>
              </a:rPr>
              <a:t>start from the Taylor series expansions</a:t>
            </a:r>
            <a:br>
              <a:rPr lang="en-US" dirty="0" smtClean="0">
                <a:latin typeface="Times New Roman" pitchFamily="18" charset="0"/>
                <a:cs typeface="Times New Roman" pitchFamily="18" charset="0"/>
              </a:rPr>
            </a:b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exp(x) = 1 + x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(x) = 1 + 0 -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sin(x) = 0 + x + 0 -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7848600" cy="3810000"/>
          </a:xfrm>
        </p:spPr>
        <p:txBody>
          <a:bodyPr/>
          <a:lstStyle/>
          <a:p>
            <a:pPr algn="l"/>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exp(x)</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a:t>
            </a:r>
            <a:r>
              <a:rPr lang="en-US" sz="3200" i="1" dirty="0" err="1" smtClean="0">
                <a:solidFill>
                  <a:srgbClr val="FF0000"/>
                </a:solidFill>
                <a:latin typeface="Cambria Math" pitchFamily="18" charset="0"/>
                <a:ea typeface="Cambria Math" pitchFamily="18" charset="0"/>
                <a:cs typeface="Times New Roman" pitchFamily="18" charset="0"/>
              </a:rPr>
              <a:t>iz</a:t>
            </a:r>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2800" i="1" dirty="0" smtClean="0">
                <a:solidFill>
                  <a:srgbClr val="FF0000"/>
                </a:solidFill>
                <a:latin typeface="Cambria Math" pitchFamily="18" charset="0"/>
                <a:ea typeface="Cambria Math" pitchFamily="18" charset="0"/>
                <a:cs typeface="Times New Roman" pitchFamily="18" charset="0"/>
              </a:rPr>
              <a:t/>
            </a:r>
            <a:br>
              <a:rPr lang="en-US" sz="2800" i="1" dirty="0" smtClean="0">
                <a:solidFill>
                  <a:srgbClr val="FF0000"/>
                </a:solidFill>
                <a:latin typeface="Cambria Math" pitchFamily="18" charset="0"/>
                <a:ea typeface="Cambria Math" pitchFamily="18" charset="0"/>
                <a:cs typeface="Times New Roman" pitchFamily="18" charset="0"/>
              </a:rPr>
            </a:br>
            <a:r>
              <a:rPr lang="en-US" sz="3200" dirty="0" smtClean="0">
                <a:solidFill>
                  <a:srgbClr val="FF0000"/>
                </a:solidFill>
              </a:rPr>
              <a:t/>
            </a:r>
            <a:br>
              <a:rPr lang="en-US" sz="3200" dirty="0" smtClean="0">
                <a:solidFill>
                  <a:srgbClr val="FF0000"/>
                </a:solidFill>
              </a:rPr>
            </a:br>
            <a:r>
              <a:rPr lang="en-US" sz="3200" i="1" dirty="0" smtClean="0">
                <a:latin typeface="Cambria Math" pitchFamily="18" charset="0"/>
                <a:ea typeface="Cambria Math" pitchFamily="18" charset="0"/>
                <a:cs typeface="Times New Roman" pitchFamily="18" charset="0"/>
              </a:rPr>
              <a:t>exp(x) = 1 + x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1 + </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7848600" cy="4114800"/>
          </a:xfrm>
        </p:spPr>
        <p:txBody>
          <a:bodyPr/>
          <a:lstStyle/>
          <a:p>
            <a:pPr algn="l"/>
            <a:r>
              <a:rPr lang="en-US" sz="3200" i="1" dirty="0" err="1" smtClean="0">
                <a:solidFill>
                  <a:srgbClr val="FF0000"/>
                </a:solidFill>
                <a:latin typeface="Cambria Math" pitchFamily="18" charset="0"/>
                <a:ea typeface="Cambria Math" pitchFamily="18" charset="0"/>
                <a:cs typeface="Times New Roman" pitchFamily="18" charset="0"/>
              </a:rPr>
              <a:t>cos</a:t>
            </a:r>
            <a:r>
              <a:rPr lang="en-US" sz="3200" i="1" dirty="0" smtClean="0">
                <a:solidFill>
                  <a:srgbClr val="FF0000"/>
                </a:solidFill>
                <a:latin typeface="Cambria Math" pitchFamily="18" charset="0"/>
                <a:ea typeface="Cambria Math" pitchFamily="18" charset="0"/>
                <a:cs typeface="Times New Roman" pitchFamily="18" charset="0"/>
              </a:rPr>
              <a:t>(x)</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x=z</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(x) = 1 + 0 - x</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x</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1 + 0 -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848600" cy="4038600"/>
          </a:xfrm>
        </p:spPr>
        <p:txBody>
          <a:bodyPr/>
          <a:lstStyle/>
          <a:p>
            <a:pPr algn="l"/>
            <a:r>
              <a:rPr lang="en-US" sz="3200" i="1" dirty="0" smtClean="0">
                <a:solidFill>
                  <a:srgbClr val="FF3300"/>
                </a:solidFill>
                <a:latin typeface="Cambria Math" pitchFamily="18" charset="0"/>
                <a:ea typeface="Cambria Math" pitchFamily="18" charset="0"/>
                <a:cs typeface="Times New Roman" pitchFamily="18" charset="0"/>
              </a:rPr>
              <a:t>sin(x)</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substitute in x=z and multiply by </a:t>
            </a:r>
            <a:r>
              <a:rPr lang="en-US" sz="3200" i="1" dirty="0" err="1" smtClean="0">
                <a:solidFill>
                  <a:srgbClr val="FF0000"/>
                </a:solidFill>
                <a:latin typeface="Cambria Math" pitchFamily="18" charset="0"/>
                <a:ea typeface="Cambria Math" pitchFamily="18" charset="0"/>
                <a:cs typeface="Times New Roman" pitchFamily="18" charset="0"/>
              </a:rPr>
              <a:t>i</a:t>
            </a: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sin(x) = 0 + x + 0 - x</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 </a:t>
            </a:r>
            <a:r>
              <a:rPr lang="en-US" sz="3200" dirty="0" smtClean="0">
                <a:solidFill>
                  <a:srgbClr val="FF0000"/>
                </a:solidFill>
              </a:rPr>
              <a:t/>
            </a:r>
            <a:br>
              <a:rPr lang="en-US" sz="3200" dirty="0" smtClean="0">
                <a:solidFill>
                  <a:srgbClr val="FF0000"/>
                </a:solidFill>
              </a:rPr>
            </a:br>
            <a:r>
              <a:rPr lang="en-US" sz="3200" i="1" dirty="0" smtClean="0">
                <a:solidFill>
                  <a:srgbClr val="000000"/>
                </a:solidFill>
                <a:latin typeface="Cambria Math" pitchFamily="18" charset="0"/>
                <a:ea typeface="Cambria Math" pitchFamily="18" charset="0"/>
                <a:cs typeface="Times New Roman" pitchFamily="18" charset="0"/>
              </a:rPr>
              <a:t>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0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+ 0 -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791200"/>
          </a:xfrm>
        </p:spPr>
        <p:txBody>
          <a:bodyPr/>
          <a:lstStyle/>
          <a:p>
            <a:pPr algn="l"/>
            <a:r>
              <a:rPr lang="en-US" sz="3200" i="1" dirty="0" smtClean="0">
                <a:solidFill>
                  <a:srgbClr val="FF0000"/>
                </a:solidFill>
                <a:latin typeface="Cambria Math" pitchFamily="18" charset="0"/>
                <a:ea typeface="Cambria Math" pitchFamily="18" charset="0"/>
                <a:cs typeface="Times New Roman" pitchFamily="18" charset="0"/>
              </a:rPr>
              <a:t>add </a:t>
            </a:r>
            <a:r>
              <a:rPr lang="en-US" sz="3200" i="1" dirty="0" err="1" smtClean="0">
                <a:solidFill>
                  <a:srgbClr val="FF0000"/>
                </a:solidFill>
                <a:latin typeface="Cambria Math" pitchFamily="18" charset="0"/>
                <a:ea typeface="Cambria Math" pitchFamily="18" charset="0"/>
                <a:cs typeface="Times New Roman" pitchFamily="18" charset="0"/>
              </a:rPr>
              <a:t>cos</a:t>
            </a:r>
            <a:r>
              <a:rPr lang="en-US" sz="3200" i="1" dirty="0" smtClean="0">
                <a:solidFill>
                  <a:srgbClr val="FF0000"/>
                </a:solidFill>
                <a:latin typeface="Cambria Math" pitchFamily="18" charset="0"/>
                <a:ea typeface="Cambria Math" pitchFamily="18" charset="0"/>
                <a:cs typeface="Times New Roman" pitchFamily="18" charset="0"/>
              </a:rPr>
              <a:t>(z) and </a:t>
            </a:r>
            <a:r>
              <a:rPr lang="en-US" sz="3200" i="1" dirty="0" err="1" smtClean="0">
                <a:solidFill>
                  <a:srgbClr val="FF0000"/>
                </a:solidFill>
                <a:latin typeface="Cambria Math" pitchFamily="18" charset="0"/>
                <a:ea typeface="Cambria Math" pitchFamily="18" charset="0"/>
                <a:cs typeface="Times New Roman" pitchFamily="18" charset="0"/>
              </a:rPr>
              <a:t>i</a:t>
            </a:r>
            <a:r>
              <a:rPr lang="en-US" sz="3200" i="1" dirty="0" smtClean="0">
                <a:solidFill>
                  <a:srgbClr val="FF0000"/>
                </a:solidFill>
                <a:latin typeface="Cambria Math" pitchFamily="18" charset="0"/>
                <a:ea typeface="Cambria Math" pitchFamily="18" charset="0"/>
                <a:cs typeface="Times New Roman" pitchFamily="18" charset="0"/>
              </a:rPr>
              <a:t> sin(z)</a:t>
            </a:r>
            <a:br>
              <a:rPr lang="en-US" sz="3200" i="1" dirty="0" smtClean="0">
                <a:solidFill>
                  <a:srgbClr val="FF0000"/>
                </a:solidFill>
                <a:latin typeface="Cambria Math" pitchFamily="18" charset="0"/>
                <a:ea typeface="Cambria Math" pitchFamily="18" charset="0"/>
                <a:cs typeface="Times New Roman" pitchFamily="18" charset="0"/>
              </a:rPr>
            </a:br>
            <a:r>
              <a:rPr lang="en-US" sz="3200" i="1" dirty="0" err="1" smtClean="0">
                <a:latin typeface="Cambria Math" pitchFamily="18" charset="0"/>
                <a:ea typeface="Cambria Math" pitchFamily="18" charset="0"/>
                <a:cs typeface="Times New Roman" pitchFamily="18" charset="0"/>
              </a:rPr>
              <a:t>cos</a:t>
            </a:r>
            <a:r>
              <a:rPr lang="en-US" sz="3200" i="1" dirty="0" smtClean="0">
                <a:latin typeface="Cambria Math" pitchFamily="18" charset="0"/>
                <a:ea typeface="Cambria Math" pitchFamily="18" charset="0"/>
                <a:cs typeface="Times New Roman" pitchFamily="18" charset="0"/>
              </a:rPr>
              <a:t>(z) = 1 + 0 -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+ 0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0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+ 0 -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+0 + …</a:t>
            </a:r>
            <a:r>
              <a:rPr lang="en-US" sz="3200" dirty="0" smtClean="0">
                <a:solidFill>
                  <a:srgbClr val="000000"/>
                </a:solidFill>
                <a:latin typeface="Cambria Math" pitchFamily="18" charset="0"/>
                <a:ea typeface="Cambria Math" pitchFamily="18" charset="0"/>
                <a:cs typeface="Times New Roman" pitchFamily="18" charset="0"/>
              </a:rPr>
              <a:t/>
            </a:r>
            <a:br>
              <a:rPr lang="en-US" sz="3200" dirty="0" smtClean="0">
                <a:solidFill>
                  <a:srgbClr val="000000"/>
                </a:solidFill>
                <a:latin typeface="Cambria Math" pitchFamily="18" charset="0"/>
                <a:ea typeface="Cambria Math" pitchFamily="18" charset="0"/>
                <a:cs typeface="Times New Roman" pitchFamily="18" charset="0"/>
              </a:rPr>
            </a:br>
            <a:r>
              <a:rPr lang="en-US" sz="3200" dirty="0" smtClean="0">
                <a:solidFill>
                  <a:srgbClr val="000000"/>
                </a:solidFill>
                <a:latin typeface="Cambria Math" pitchFamily="18" charset="0"/>
                <a:ea typeface="Cambria Math" pitchFamily="18" charset="0"/>
                <a:cs typeface="Times New Roman" pitchFamily="18" charset="0"/>
              </a:rPr>
              <a:t>=</a:t>
            </a:r>
            <a:r>
              <a:rPr lang="en-US" sz="3200" dirty="0" smtClean="0">
                <a:solidFill>
                  <a:srgbClr val="FF0000"/>
                </a:solidFill>
                <a:latin typeface="Cambria Math" pitchFamily="18" charset="0"/>
                <a:ea typeface="Cambria Math" pitchFamily="18" charset="0"/>
                <a:cs typeface="Times New Roman" pitchFamily="18" charset="0"/>
              </a:rPr>
              <a:t/>
            </a:r>
            <a:br>
              <a:rPr lang="en-US" sz="3200" dirty="0" smtClean="0">
                <a:solidFill>
                  <a:srgbClr val="FF0000"/>
                </a:solidFill>
                <a:latin typeface="Cambria Math" pitchFamily="18" charset="0"/>
                <a:ea typeface="Cambria Math" pitchFamily="18" charset="0"/>
                <a:cs typeface="Times New Roman" pitchFamily="18" charset="0"/>
              </a:rPr>
            </a:br>
            <a:r>
              <a:rPr lang="en-US" sz="3200" i="1" dirty="0" err="1" smtClean="0">
                <a:solidFill>
                  <a:srgbClr val="000000"/>
                </a:solidFill>
                <a:latin typeface="Cambria Math" pitchFamily="18" charset="0"/>
                <a:ea typeface="Cambria Math" pitchFamily="18" charset="0"/>
                <a:cs typeface="Times New Roman" pitchFamily="18" charset="0"/>
              </a:rPr>
              <a:t>cos</a:t>
            </a:r>
            <a:r>
              <a:rPr lang="en-US" sz="3200" i="1" dirty="0" smtClean="0">
                <a:solidFill>
                  <a:srgbClr val="000000"/>
                </a:solidFill>
                <a:latin typeface="Cambria Math" pitchFamily="18" charset="0"/>
                <a:ea typeface="Cambria Math" pitchFamily="18" charset="0"/>
                <a:cs typeface="Times New Roman" pitchFamily="18" charset="0"/>
              </a:rPr>
              <a:t>(z) +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 = 1 + </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z</a:t>
            </a:r>
            <a:r>
              <a:rPr lang="en-US" sz="3200" i="1" baseline="30000" dirty="0" smtClean="0">
                <a:solidFill>
                  <a:srgbClr val="000000"/>
                </a:solidFill>
                <a:latin typeface="Cambria Math" pitchFamily="18" charset="0"/>
                <a:ea typeface="Cambria Math" pitchFamily="18" charset="0"/>
                <a:cs typeface="Times New Roman" pitchFamily="18" charset="0"/>
              </a:rPr>
              <a:t>2</a:t>
            </a:r>
            <a:r>
              <a:rPr lang="en-US" sz="3200" i="1" dirty="0" smtClean="0">
                <a:solidFill>
                  <a:srgbClr val="000000"/>
                </a:solidFill>
                <a:latin typeface="Cambria Math" pitchFamily="18" charset="0"/>
                <a:ea typeface="Cambria Math" pitchFamily="18" charset="0"/>
                <a:cs typeface="Times New Roman" pitchFamily="18" charset="0"/>
              </a:rPr>
              <a:t>/2 -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compare with results for exp(</a:t>
            </a:r>
            <a:r>
              <a:rPr lang="en-US" sz="3200" i="1" dirty="0" err="1" smtClean="0">
                <a:solidFill>
                  <a:srgbClr val="FF0000"/>
                </a:solidFill>
                <a:latin typeface="Cambria Math" pitchFamily="18" charset="0"/>
                <a:ea typeface="Cambria Math" pitchFamily="18" charset="0"/>
                <a:cs typeface="Times New Roman" pitchFamily="18" charset="0"/>
              </a:rPr>
              <a:t>iz</a:t>
            </a:r>
            <a:r>
              <a:rPr lang="en-US" sz="3200" i="1" dirty="0" smtClean="0">
                <a:solidFill>
                  <a:srgbClr val="FF0000"/>
                </a:solidFill>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
            </a:r>
            <a:br>
              <a:rPr lang="en-US" sz="3200" i="1" dirty="0" smtClean="0">
                <a:latin typeface="Cambria Math" pitchFamily="18" charset="0"/>
                <a:ea typeface="Cambria Math" pitchFamily="18" charset="0"/>
                <a:cs typeface="Times New Roman" pitchFamily="18" charset="0"/>
              </a:rPr>
            </a:b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1 + </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 z</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/2 </a:t>
            </a:r>
            <a:r>
              <a:rPr lang="en-US" sz="3200" i="1" dirty="0" smtClean="0">
                <a:solidFill>
                  <a:srgbClr val="000000"/>
                </a:solidFill>
                <a:latin typeface="Cambria Math" pitchFamily="18" charset="0"/>
                <a:ea typeface="Cambria Math" pitchFamily="18" charset="0"/>
                <a:cs typeface="Times New Roman" pitchFamily="18" charset="0"/>
              </a:rPr>
              <a:t>- iz</a:t>
            </a:r>
            <a:r>
              <a:rPr lang="en-US" sz="3200" i="1" baseline="30000" dirty="0" smtClean="0">
                <a:solidFill>
                  <a:srgbClr val="000000"/>
                </a:solidFill>
                <a:latin typeface="Cambria Math" pitchFamily="18" charset="0"/>
                <a:ea typeface="Cambria Math" pitchFamily="18" charset="0"/>
                <a:cs typeface="Times New Roman" pitchFamily="18" charset="0"/>
              </a:rPr>
              <a:t>3</a:t>
            </a:r>
            <a:r>
              <a:rPr lang="en-US" sz="3200" i="1" dirty="0" smtClean="0">
                <a:solidFill>
                  <a:srgbClr val="000000"/>
                </a:solidFill>
                <a:latin typeface="Cambria Math" pitchFamily="18" charset="0"/>
                <a:ea typeface="Cambria Math" pitchFamily="18" charset="0"/>
                <a:cs typeface="Times New Roman" pitchFamily="18" charset="0"/>
              </a:rPr>
              <a:t>/6 + z</a:t>
            </a:r>
            <a:r>
              <a:rPr lang="en-US" sz="3200" i="1" baseline="30000" dirty="0" smtClean="0">
                <a:solidFill>
                  <a:srgbClr val="000000"/>
                </a:solidFill>
                <a:latin typeface="Cambria Math" pitchFamily="18" charset="0"/>
                <a:ea typeface="Cambria Math" pitchFamily="18" charset="0"/>
                <a:cs typeface="Times New Roman" pitchFamily="18" charset="0"/>
              </a:rPr>
              <a:t>4</a:t>
            </a:r>
            <a:r>
              <a:rPr lang="en-US" sz="3200" i="1" dirty="0" smtClean="0">
                <a:solidFill>
                  <a:srgbClr val="000000"/>
                </a:solidFill>
                <a:latin typeface="Cambria Math" pitchFamily="18" charset="0"/>
                <a:ea typeface="Cambria Math" pitchFamily="18" charset="0"/>
                <a:cs typeface="Times New Roman" pitchFamily="18" charset="0"/>
              </a:rPr>
              <a:t>/24  +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
            </a:r>
            <a:br>
              <a:rPr lang="en-US" sz="3200" i="1" dirty="0" smtClean="0">
                <a:solidFill>
                  <a:srgbClr val="000000"/>
                </a:solidFill>
                <a:latin typeface="Cambria Math" pitchFamily="18" charset="0"/>
                <a:ea typeface="Cambria Math" pitchFamily="18" charset="0"/>
                <a:cs typeface="Times New Roman" pitchFamily="18" charset="0"/>
              </a:rPr>
            </a:br>
            <a:r>
              <a:rPr lang="en-US" sz="3200" i="1" dirty="0" smtClean="0">
                <a:solidFill>
                  <a:srgbClr val="FF0000"/>
                </a:solidFill>
                <a:latin typeface="Cambria Math" pitchFamily="18" charset="0"/>
                <a:ea typeface="Cambria Math" pitchFamily="18" charset="0"/>
                <a:cs typeface="Times New Roman" pitchFamily="18" charset="0"/>
              </a:rPr>
              <a:t> they’re equal!</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876800"/>
          </a:xfrm>
        </p:spPr>
        <p:txBody>
          <a:bodyPr/>
          <a:lstStyle/>
          <a:p>
            <a:r>
              <a:rPr lang="en-US" sz="3200" dirty="0" smtClean="0">
                <a:latin typeface="Times New Roman" pitchFamily="18" charset="0"/>
                <a:cs typeface="Times New Roman" pitchFamily="18" charset="0"/>
              </a:rPr>
              <a:t>note that since</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exp(</a:t>
            </a:r>
            <a:r>
              <a:rPr lang="en-US" sz="3200" i="1" dirty="0" err="1" smtClean="0">
                <a:solidFill>
                  <a:srgbClr val="000000"/>
                </a:solidFill>
                <a:latin typeface="Cambria Math" pitchFamily="18" charset="0"/>
                <a:ea typeface="Cambria Math" pitchFamily="18" charset="0"/>
                <a:cs typeface="Times New Roman" pitchFamily="18" charset="0"/>
              </a:rPr>
              <a:t>iz</a:t>
            </a:r>
            <a:r>
              <a:rPr lang="en-US" sz="3200" i="1" dirty="0" smtClean="0">
                <a:solidFill>
                  <a:srgbClr val="000000"/>
                </a:solidFill>
                <a:latin typeface="Cambria Math" pitchFamily="18" charset="0"/>
                <a:ea typeface="Cambria Math" pitchFamily="18" charset="0"/>
                <a:cs typeface="Times New Roman" pitchFamily="18" charset="0"/>
              </a:rPr>
              <a:t>) = </a:t>
            </a:r>
            <a:r>
              <a:rPr lang="en-US" sz="3200" i="1" dirty="0" err="1" smtClean="0">
                <a:solidFill>
                  <a:srgbClr val="000000"/>
                </a:solidFill>
                <a:latin typeface="Cambria Math" pitchFamily="18" charset="0"/>
                <a:ea typeface="Cambria Math" pitchFamily="18" charset="0"/>
                <a:cs typeface="Times New Roman" pitchFamily="18" charset="0"/>
              </a:rPr>
              <a:t>cos</a:t>
            </a:r>
            <a:r>
              <a:rPr lang="en-US" sz="3200" i="1" dirty="0" smtClean="0">
                <a:solidFill>
                  <a:srgbClr val="000000"/>
                </a:solidFill>
                <a:latin typeface="Cambria Math" pitchFamily="18" charset="0"/>
                <a:ea typeface="Cambria Math" pitchFamily="18" charset="0"/>
                <a:cs typeface="Times New Roman" pitchFamily="18" charset="0"/>
              </a:rPr>
              <a:t>(z) + </a:t>
            </a:r>
            <a:r>
              <a:rPr lang="en-US" sz="3200" i="1"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 sin(z)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then </a:t>
            </a: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r>
              <a:rPr lang="en-US" sz="3200" dirty="0" smtClean="0">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exp(</a:t>
            </a:r>
            <a:r>
              <a:rPr lang="en-US" sz="3200" i="1" dirty="0" err="1" smtClean="0">
                <a:latin typeface="Cambria Math" pitchFamily="18" charset="0"/>
                <a:ea typeface="Cambria Math" pitchFamily="18" charset="0"/>
                <a:cs typeface="Times New Roman" pitchFamily="18" charset="0"/>
              </a:rPr>
              <a:t>iz</a:t>
            </a:r>
            <a:r>
              <a:rPr lang="en-US" sz="3200" i="1" dirty="0" smtClean="0">
                <a:latin typeface="Cambria Math" pitchFamily="18" charset="0"/>
                <a:ea typeface="Cambria Math" pitchFamily="18" charset="0"/>
                <a:cs typeface="Times New Roman" pitchFamily="18" charset="0"/>
              </a:rPr>
              <a:t>) </a:t>
            </a:r>
            <a:r>
              <a:rPr lang="en-US" sz="3200" dirty="0" smtClean="0">
                <a:latin typeface="Cambria Math" pitchFamily="18" charset="0"/>
                <a:ea typeface="Cambria Math" pitchFamily="18" charset="0"/>
                <a:cs typeface="Times New Roman" pitchFamily="18" charset="0"/>
              </a:rPr>
              <a:t>|</a:t>
            </a:r>
            <a:r>
              <a:rPr lang="en-US" sz="3200" i="1" dirty="0" smtClean="0">
                <a:latin typeface="Cambria Math" pitchFamily="18" charset="0"/>
                <a:ea typeface="Cambria Math" pitchFamily="18" charset="0"/>
                <a:cs typeface="Times New Roman" pitchFamily="18" charset="0"/>
              </a:rPr>
              <a:t>= cos</a:t>
            </a:r>
            <a:r>
              <a:rPr lang="en-US" sz="3200" i="1" baseline="30000" dirty="0" smtClean="0">
                <a:latin typeface="Cambria Math" pitchFamily="18" charset="0"/>
                <a:ea typeface="Cambria Math" pitchFamily="18" charset="0"/>
                <a:cs typeface="Times New Roman" pitchFamily="18" charset="0"/>
              </a:rPr>
              <a:t>2</a:t>
            </a:r>
            <a:r>
              <a:rPr lang="en-US" sz="3200" i="1" dirty="0" smtClean="0">
                <a:latin typeface="Cambria Math" pitchFamily="18" charset="0"/>
                <a:ea typeface="Cambria Math" pitchFamily="18" charset="0"/>
                <a:cs typeface="Times New Roman" pitchFamily="18" charset="0"/>
              </a:rPr>
              <a:t>(z) + sin</a:t>
            </a:r>
            <a:r>
              <a:rPr lang="en-US" sz="3200" i="1" baseline="30000" dirty="0" smtClean="0">
                <a:latin typeface="Cambria Math" pitchFamily="18" charset="0"/>
                <a:ea typeface="Cambria Math" pitchFamily="18" charset="0"/>
                <a:cs typeface="Times New Roman" pitchFamily="18" charset="0"/>
              </a:rPr>
              <a:t>2 </a:t>
            </a:r>
            <a:r>
              <a:rPr lang="en-US" sz="3200" i="1" dirty="0" smtClean="0">
                <a:latin typeface="Cambria Math" pitchFamily="18" charset="0"/>
                <a:ea typeface="Cambria Math" pitchFamily="18" charset="0"/>
                <a:cs typeface="Times New Roman" pitchFamily="18" charset="0"/>
              </a:rPr>
              <a:t>(z) = 1</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Lecture 23		Adaptable Approximations with Neural Networks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Hypothesis Testing continued; F-Tests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Confidence Limits of Spectra, Bootstraps</a:t>
            </a: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4876800"/>
          </a:xfrm>
        </p:spPr>
        <p:txBody>
          <a:bodyPr/>
          <a:lstStyle/>
          <a:p>
            <a:r>
              <a:rPr lang="en-US" sz="3200" dirty="0" smtClean="0">
                <a:latin typeface="Times New Roman" pitchFamily="18" charset="0"/>
                <a:cs typeface="Times New Roman" pitchFamily="18" charset="0"/>
              </a:rPr>
              <a:t>any complex number can be written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i="1" dirty="0" smtClean="0">
                <a:solidFill>
                  <a:srgbClr val="000000"/>
                </a:solidFill>
                <a:latin typeface="Cambria Math" pitchFamily="18" charset="0"/>
                <a:ea typeface="Cambria Math" pitchFamily="18" charset="0"/>
                <a:cs typeface="Times New Roman" pitchFamily="18" charset="0"/>
              </a:rPr>
              <a:t>z = r exp(</a:t>
            </a:r>
            <a:r>
              <a:rPr lang="en-US" sz="3200" i="1" dirty="0" err="1" smtClean="0">
                <a:solidFill>
                  <a:srgbClr val="000000"/>
                </a:solidFill>
                <a:latin typeface="Cambria Math" pitchFamily="18" charset="0"/>
                <a:ea typeface="Cambria Math" pitchFamily="18" charset="0"/>
                <a:cs typeface="Times New Roman" pitchFamily="18" charset="0"/>
              </a:rPr>
              <a:t>i</a:t>
            </a:r>
            <a:r>
              <a:rPr lang="el-GR" sz="3200" i="1" dirty="0" smtClean="0">
                <a:solidFill>
                  <a:srgbClr val="000000"/>
                </a:solidFill>
                <a:latin typeface="Cambria Math" pitchFamily="18" charset="0"/>
                <a:ea typeface="Cambria Math" pitchFamily="18" charset="0"/>
                <a:cs typeface="Times New Roman" pitchFamily="18" charset="0"/>
              </a:rPr>
              <a:t>θ</a:t>
            </a:r>
            <a:r>
              <a:rPr lang="en-US" sz="3200" i="1" dirty="0" smtClean="0">
                <a:solidFill>
                  <a:srgbClr val="000000"/>
                </a:solidFill>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where </a:t>
            </a:r>
            <a:r>
              <a:rPr lang="en-US" sz="3200" i="1" dirty="0" smtClean="0">
                <a:latin typeface="Cambria Math" pitchFamily="18" charset="0"/>
                <a:ea typeface="Cambria Math" pitchFamily="18" charset="0"/>
                <a:cs typeface="Times New Roman" pitchFamily="18" charset="0"/>
              </a:rPr>
              <a:t>r</a:t>
            </a:r>
            <a:r>
              <a:rPr lang="en-US" sz="3200" dirty="0" smtClean="0">
                <a:latin typeface="Times New Roman" pitchFamily="18" charset="0"/>
                <a:cs typeface="Times New Roman" pitchFamily="18" charset="0"/>
              </a:rPr>
              <a:t> = |</a:t>
            </a:r>
            <a:r>
              <a:rPr lang="en-US" sz="3200" i="1" dirty="0" smtClean="0">
                <a:latin typeface="Cambria Math" pitchFamily="18" charset="0"/>
                <a:ea typeface="Cambria Math" pitchFamily="18" charset="0"/>
                <a:cs typeface="Times New Roman" pitchFamily="18" charset="0"/>
              </a:rPr>
              <a:t>z </a:t>
            </a:r>
            <a:r>
              <a:rPr lang="en-US" sz="3200" dirty="0" smtClean="0">
                <a:latin typeface="Times New Roman" pitchFamily="18" charset="0"/>
                <a:cs typeface="Times New Roman" pitchFamily="18" charset="0"/>
              </a:rPr>
              <a:t>|      and    </a:t>
            </a:r>
            <a:r>
              <a:rPr lang="el-GR" sz="3200" i="1" dirty="0" smtClean="0">
                <a:solidFill>
                  <a:srgbClr val="000000"/>
                </a:solidFill>
                <a:latin typeface="Cambria Math" pitchFamily="18" charset="0"/>
                <a:ea typeface="Cambria Math" pitchFamily="18" charset="0"/>
                <a:cs typeface="Times New Roman" pitchFamily="18" charset="0"/>
              </a:rPr>
              <a:t>θ</a:t>
            </a:r>
            <a:r>
              <a:rPr lang="en-US" sz="3200" i="1" dirty="0" smtClean="0">
                <a:solidFill>
                  <a:srgbClr val="000000"/>
                </a:solidFill>
                <a:latin typeface="Cambria Math" pitchFamily="18" charset="0"/>
                <a:ea typeface="Cambria Math" pitchFamily="18" charset="0"/>
                <a:cs typeface="Times New Roman" pitchFamily="18" charset="0"/>
              </a:rPr>
              <a:t>=tan</a:t>
            </a:r>
            <a:r>
              <a:rPr lang="en-US" sz="3200" i="1" baseline="30000" dirty="0" smtClean="0">
                <a:solidFill>
                  <a:srgbClr val="000000"/>
                </a:solidFill>
                <a:latin typeface="Cambria Math" pitchFamily="18" charset="0"/>
                <a:ea typeface="Cambria Math" pitchFamily="18" charset="0"/>
                <a:cs typeface="Times New Roman" pitchFamily="18" charset="0"/>
              </a:rPr>
              <a:t>-1</a:t>
            </a:r>
            <a:r>
              <a:rPr lang="en-US" sz="3200" i="1" dirty="0" smtClean="0">
                <a:solidFill>
                  <a:srgbClr val="000000"/>
                </a:solidFill>
                <a:latin typeface="Cambria Math" pitchFamily="18" charset="0"/>
                <a:ea typeface="Cambria Math" pitchFamily="18" charset="0"/>
                <a:cs typeface="Times New Roman" pitchFamily="18" charset="0"/>
              </a:rPr>
              <a:t>(</a:t>
            </a:r>
            <a:r>
              <a:rPr lang="en-US" sz="3200" i="1" dirty="0" err="1" smtClean="0">
                <a:solidFill>
                  <a:srgbClr val="000000"/>
                </a:solidFill>
                <a:latin typeface="Cambria Math" pitchFamily="18" charset="0"/>
                <a:ea typeface="Cambria Math" pitchFamily="18" charset="0"/>
                <a:cs typeface="Times New Roman" pitchFamily="18" charset="0"/>
              </a:rPr>
              <a:t>z</a:t>
            </a:r>
            <a:r>
              <a:rPr lang="en-US" sz="3200" i="1" baseline="-25000" dirty="0" err="1" smtClean="0">
                <a:solidFill>
                  <a:srgbClr val="000000"/>
                </a:solidFill>
                <a:latin typeface="Cambria Math" pitchFamily="18" charset="0"/>
                <a:ea typeface="Cambria Math" pitchFamily="18" charset="0"/>
                <a:cs typeface="Times New Roman" pitchFamily="18" charset="0"/>
              </a:rPr>
              <a:t>i</a:t>
            </a:r>
            <a:r>
              <a:rPr lang="en-US" sz="3200" i="1" dirty="0" smtClean="0">
                <a:solidFill>
                  <a:srgbClr val="000000"/>
                </a:solidFill>
                <a:latin typeface="Cambria Math" pitchFamily="18" charset="0"/>
                <a:ea typeface="Cambria Math" pitchFamily="18" charset="0"/>
                <a:cs typeface="Times New Roman" pitchFamily="18" charset="0"/>
              </a:rPr>
              <a:t>/</a:t>
            </a:r>
            <a:r>
              <a:rPr lang="en-US" sz="3200" i="1" dirty="0" err="1" smtClean="0">
                <a:solidFill>
                  <a:srgbClr val="000000"/>
                </a:solidFill>
                <a:latin typeface="Cambria Math" pitchFamily="18" charset="0"/>
                <a:ea typeface="Cambria Math" pitchFamily="18" charset="0"/>
                <a:cs typeface="Times New Roman" pitchFamily="18" charset="0"/>
              </a:rPr>
              <a:t>z</a:t>
            </a:r>
            <a:r>
              <a:rPr lang="en-US" sz="3200" i="1" baseline="-25000" dirty="0" err="1" smtClean="0">
                <a:solidFill>
                  <a:srgbClr val="000000"/>
                </a:solidFill>
                <a:latin typeface="Cambria Math" pitchFamily="18" charset="0"/>
                <a:ea typeface="Cambria Math" pitchFamily="18" charset="0"/>
                <a:cs typeface="Times New Roman" pitchFamily="18" charset="0"/>
              </a:rPr>
              <a:t>r</a:t>
            </a:r>
            <a:r>
              <a:rPr lang="en-US" sz="3200" i="1" dirty="0" smtClean="0">
                <a:solidFill>
                  <a:srgbClr val="000000"/>
                </a:solidFill>
                <a:latin typeface="Cambria Math" pitchFamily="18" charset="0"/>
                <a:ea typeface="Cambria Math" pitchFamily="18" charset="0"/>
                <a:cs typeface="Times New Roman" pitchFamily="18" charset="0"/>
              </a:rPr>
              <a:t>)</a:t>
            </a:r>
            <a:r>
              <a:rPr lang="en-US" sz="3200" dirty="0" smtClean="0">
                <a:latin typeface="Times New Roman" pitchFamily="18" charset="0"/>
                <a:cs typeface="Times New Roman" pitchFamily="18" charset="0"/>
              </a:rPr>
              <a:t> </a:t>
            </a:r>
            <a:r>
              <a:rPr lang="en-US" sz="3200" i="1" dirty="0" smtClean="0">
                <a:latin typeface="Times New Roman" pitchFamily="18" charset="0"/>
                <a:ea typeface="Cambria Math" pitchFamily="18" charset="0"/>
                <a:cs typeface="Times New Roman" pitchFamily="18" charset="0"/>
              </a:rPr>
              <a:t/>
            </a:r>
            <a:br>
              <a:rPr lang="en-US" sz="3200" i="1" dirty="0" smtClean="0">
                <a:latin typeface="Times New Roman"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err="1" smtClean="0">
                <a:latin typeface="Times New Roman" pitchFamily="18" charset="0"/>
                <a:cs typeface="Times New Roman" pitchFamily="18" charset="0"/>
              </a:rPr>
              <a:t>MatLab</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handles complex numbers completely transparently</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Courier New" pitchFamily="49" charset="0"/>
                <a:cs typeface="Courier New" pitchFamily="49" charset="0"/>
              </a:rPr>
              <a:t>a = 2 + 3*</a:t>
            </a:r>
            <a:r>
              <a:rPr lang="en-US" sz="3200" dirty="0" err="1" smtClean="0">
                <a:latin typeface="Courier New" pitchFamily="49" charset="0"/>
                <a:cs typeface="Courier New" pitchFamily="49" charset="0"/>
              </a:rPr>
              <a:t>i</a:t>
            </a:r>
            <a:r>
              <a:rPr lang="en-US" sz="3200" dirty="0" smtClean="0">
                <a:latin typeface="Courier New" pitchFamily="49" charset="0"/>
                <a:cs typeface="Courier New" pitchFamily="49" charset="0"/>
              </a:rPr>
              <a:t>;</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b = 4 + 6*</a:t>
            </a:r>
            <a:r>
              <a:rPr lang="en-US" sz="3200" dirty="0" err="1" smtClean="0">
                <a:latin typeface="Courier New" pitchFamily="49" charset="0"/>
                <a:cs typeface="Courier New" pitchFamily="49" charset="0"/>
              </a:rPr>
              <a:t>i</a:t>
            </a:r>
            <a:r>
              <a:rPr lang="en-US" sz="3200" dirty="0" smtClean="0">
                <a:latin typeface="Courier New" pitchFamily="49" charset="0"/>
                <a:cs typeface="Courier New" pitchFamily="49" charset="0"/>
              </a:rPr>
              <a:t>;</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a+b</a:t>
            </a:r>
            <a:r>
              <a:rPr lang="en-US" sz="3200" dirty="0" smtClean="0">
                <a:latin typeface="Courier New" pitchFamily="49" charset="0"/>
                <a:cs typeface="Courier New" pitchFamily="49" charset="0"/>
              </a:rPr>
              <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works just fine</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086600"/>
          </a:xfrm>
        </p:spPr>
        <p:txBody>
          <a:bodyPr/>
          <a:lstStyle/>
          <a:p>
            <a:r>
              <a:rPr lang="en-US" sz="4000" dirty="0" smtClean="0">
                <a:solidFill>
                  <a:srgbClr val="FF0000"/>
                </a:solidFill>
                <a:latin typeface="Times New Roman" pitchFamily="18" charset="0"/>
                <a:cs typeface="Times New Roman" pitchFamily="18" charset="0"/>
              </a:rPr>
              <a:t>Warning!</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accidentally resetting </a:t>
            </a:r>
            <a:r>
              <a:rPr lang="en-US" sz="4000" dirty="0" err="1" smtClean="0">
                <a:latin typeface="Courier New" pitchFamily="49" charset="0"/>
                <a:cs typeface="Courier New" pitchFamily="49" charset="0"/>
              </a:rPr>
              <a:t>i</a:t>
            </a:r>
            <a:r>
              <a:rPr lang="en-US" sz="4000" dirty="0" smtClean="0">
                <a:latin typeface="Times New Roman" pitchFamily="18" charset="0"/>
                <a:cs typeface="Times New Roman" pitchFamily="18" charset="0"/>
              </a:rPr>
              <a:t> to something</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other than </a:t>
            </a:r>
            <a:r>
              <a:rPr lang="en-US" sz="4000" i="1" dirty="0" err="1" smtClean="0">
                <a:latin typeface="Times New Roman" pitchFamily="18" charset="0"/>
                <a:cs typeface="Times New Roman" pitchFamily="18" charset="0"/>
              </a:rPr>
              <a:t>i</a:t>
            </a:r>
            <a:r>
              <a:rPr lang="en-US" sz="4000" i="1"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is so easy</a:t>
            </a:r>
            <a:br>
              <a:rPr lang="en-US" sz="4000" dirty="0" smtClean="0">
                <a:latin typeface="Times New Roman" pitchFamily="18" charset="0"/>
                <a:cs typeface="Times New Roman" pitchFamily="18" charset="0"/>
              </a:rPr>
            </a:br>
            <a:r>
              <a:rPr lang="en-US" sz="4000" dirty="0" smtClean="0">
                <a:latin typeface="Courier New" pitchFamily="49" charset="0"/>
                <a:cs typeface="Courier New" pitchFamily="49" charset="0"/>
              </a:rPr>
              <a:t> </a:t>
            </a:r>
            <a:r>
              <a:rPr lang="en-US" sz="4000" dirty="0" err="1" smtClean="0">
                <a:latin typeface="Courier New" pitchFamily="49" charset="0"/>
                <a:cs typeface="Courier New" pitchFamily="49" charset="0"/>
              </a:rPr>
              <a:t>i</a:t>
            </a:r>
            <a:r>
              <a:rPr lang="en-US" sz="4000" dirty="0" smtClean="0">
                <a:latin typeface="Courier New" pitchFamily="49" charset="0"/>
                <a:cs typeface="Courier New" pitchFamily="49" charset="0"/>
              </a:rPr>
              <a:t>=100; </a:t>
            </a:r>
            <a:br>
              <a:rPr lang="en-US" sz="4000" dirty="0" smtClean="0">
                <a:latin typeface="Courier New" pitchFamily="49" charset="0"/>
                <a:cs typeface="Courier New" pitchFamily="49" charset="0"/>
              </a:rPr>
            </a:br>
            <a:r>
              <a:rPr lang="en-US" sz="4000" dirty="0" smtClean="0">
                <a:latin typeface="Times New Roman" pitchFamily="18" charset="0"/>
                <a:cs typeface="Times New Roman" pitchFamily="18" charset="0"/>
              </a:rPr>
              <a:t>(and then you get nonsense)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so execute a</a:t>
            </a:r>
            <a:br>
              <a:rPr lang="en-US" sz="4000" dirty="0" smtClean="0">
                <a:latin typeface="Times New Roman" pitchFamily="18" charset="0"/>
                <a:cs typeface="Times New Roman" pitchFamily="18" charset="0"/>
              </a:rPr>
            </a:br>
            <a:r>
              <a:rPr lang="en-US" sz="4000" dirty="0" smtClean="0">
                <a:latin typeface="Courier New" pitchFamily="49" charset="0"/>
                <a:cs typeface="Courier New" pitchFamily="49" charset="0"/>
              </a:rPr>
              <a:t>clear </a:t>
            </a:r>
            <a:r>
              <a:rPr lang="en-US" sz="4000" dirty="0" err="1" smtClean="0">
                <a:latin typeface="Courier New" pitchFamily="49" charset="0"/>
                <a:cs typeface="Courier New" pitchFamily="49" charset="0"/>
              </a:rPr>
              <a:t>i</a:t>
            </a:r>
            <a:r>
              <a:rPr lang="en-US" sz="4000" dirty="0" smtClean="0">
                <a:latin typeface="Courier New" pitchFamily="49" charset="0"/>
                <a:cs typeface="Courier New" pitchFamily="49" charset="0"/>
              </a:rPr>
              <a:t>;</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at the top of your script if you plan to use </a:t>
            </a:r>
            <a:r>
              <a:rPr lang="en-US" sz="4000" dirty="0" err="1" smtClean="0">
                <a:latin typeface="Times New Roman" pitchFamily="18" charset="0"/>
                <a:cs typeface="Times New Roman" pitchFamily="18" charset="0"/>
              </a:rPr>
              <a:t>i</a:t>
            </a:r>
            <a:endParaRPr lang="en-US" i="1" dirty="0">
              <a:latin typeface="Courier New" pitchFamily="49" charset="0"/>
              <a:ea typeface="Cambria Math" pitchFamily="18" charset="0"/>
              <a:cs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smtClean="0">
                <a:latin typeface="Times New Roman" pitchFamily="18" charset="0"/>
                <a:cs typeface="Times New Roman" pitchFamily="18" charset="0"/>
              </a:rPr>
              <a:t>or use the alternate notation</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Courier New" pitchFamily="49" charset="0"/>
                <a:cs typeface="Courier New" pitchFamily="49" charset="0"/>
              </a:rPr>
              <a:t>a = complex(2,3);</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b = complex(4,6);</a:t>
            </a:r>
            <a:br>
              <a:rPr lang="en-US" sz="3200" dirty="0" smtClean="0">
                <a:latin typeface="Courier New" pitchFamily="49" charset="0"/>
                <a:cs typeface="Courier New" pitchFamily="49"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a+b</a:t>
            </a:r>
            <a:r>
              <a:rPr lang="en-US" sz="3200" dirty="0" smtClean="0">
                <a:latin typeface="Courier New" pitchFamily="49" charset="0"/>
                <a:cs typeface="Courier New" pitchFamily="49" charset="0"/>
              </a:rPr>
              <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which is safer</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latin typeface="Times New Roman" pitchFamily="18" charset="0"/>
                <a:cs typeface="Times New Roman" pitchFamily="18" charset="0"/>
              </a:rPr>
              <a:t>end of review</a:t>
            </a: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lstStyle/>
          <a:p>
            <a:r>
              <a:rPr lang="en-US" dirty="0" smtClean="0">
                <a:latin typeface="Times New Roman" pitchFamily="18" charset="0"/>
                <a:cs typeface="Times New Roman" pitchFamily="18" charset="0"/>
              </a:rPr>
              <a:t>Euler’s Formulas</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complex exponentials can be written as </a:t>
            </a:r>
            <a:r>
              <a:rPr lang="en-US" sz="2800" dirty="0" err="1" smtClean="0">
                <a:latin typeface="Times New Roman" pitchFamily="18" charset="0"/>
                <a:cs typeface="Times New Roman" pitchFamily="18" charset="0"/>
              </a:rPr>
              <a:t>sines</a:t>
            </a:r>
            <a:r>
              <a:rPr lang="en-US" sz="2800" dirty="0" smtClean="0">
                <a:latin typeface="Times New Roman" pitchFamily="18" charset="0"/>
                <a:cs typeface="Times New Roman" pitchFamily="18" charset="0"/>
              </a:rPr>
              <a:t> and cosines</a:t>
            </a:r>
            <a:endParaRPr lang="en-US"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48750" t="58915" r="4375" b="20413"/>
          <a:stretch>
            <a:fillRect/>
          </a:stretch>
        </p:blipFill>
        <p:spPr bwMode="auto">
          <a:xfrm>
            <a:off x="838200" y="2895600"/>
            <a:ext cx="7429500" cy="19812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or reverse them</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sine and cosines can be written as complex exponentials</a:t>
            </a:r>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l="3750" t="31008" r="51250" b="49354"/>
          <a:stretch>
            <a:fillRect/>
          </a:stretch>
        </p:blipFill>
        <p:spPr bwMode="auto">
          <a:xfrm>
            <a:off x="1828800" y="2438400"/>
            <a:ext cx="5486400" cy="14478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l="53750" t="31395" r="2500" b="52067"/>
          <a:stretch>
            <a:fillRect/>
          </a:stretch>
        </p:blipFill>
        <p:spPr bwMode="auto">
          <a:xfrm>
            <a:off x="1905000" y="4038600"/>
            <a:ext cx="5334000" cy="12192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895600"/>
          </a:xfrm>
        </p:spPr>
        <p:txBody>
          <a:bodyPr/>
          <a:lstStyle/>
          <a:p>
            <a:r>
              <a:rPr lang="en-US" dirty="0" smtClean="0">
                <a:latin typeface="Times New Roman" pitchFamily="18" charset="0"/>
                <a:cs typeface="Times New Roman" pitchFamily="18" charset="0"/>
              </a:rPr>
              <a:t>so a Fourier Series</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alternatively can be written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as a sum of </a:t>
            </a:r>
            <a:r>
              <a:rPr lang="en-US" sz="2800" dirty="0" err="1" smtClean="0">
                <a:latin typeface="Times New Roman" pitchFamily="18" charset="0"/>
                <a:cs typeface="Times New Roman" pitchFamily="18" charset="0"/>
              </a:rPr>
              <a:t>sines</a:t>
            </a:r>
            <a:r>
              <a:rPr lang="en-US" sz="2800" dirty="0" smtClean="0">
                <a:latin typeface="Times New Roman" pitchFamily="18" charset="0"/>
                <a:cs typeface="Times New Roman" pitchFamily="18" charset="0"/>
              </a:rPr>
              <a:t> and cosines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or a sum of complex exponentials</a:t>
            </a:r>
            <a:endParaRPr lang="en-US" sz="28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5625" t="41344" r="2500" b="42119"/>
          <a:stretch>
            <a:fillRect/>
          </a:stretch>
        </p:blipFill>
        <p:spPr bwMode="auto">
          <a:xfrm>
            <a:off x="0" y="4267200"/>
            <a:ext cx="9144000" cy="99526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latin typeface="Times New Roman" pitchFamily="18" charset="0"/>
                <a:cs typeface="Times New Roman" pitchFamily="18" charset="0"/>
              </a:rPr>
              <a:t>paired terms</a:t>
            </a:r>
            <a:endParaRPr lang="en-US" sz="3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l="5625" t="41344" r="2500" b="42119"/>
          <a:stretch>
            <a:fillRect/>
          </a:stretch>
        </p:blipFill>
        <p:spPr bwMode="auto">
          <a:xfrm>
            <a:off x="0" y="2286000"/>
            <a:ext cx="9144000" cy="995265"/>
          </a:xfrm>
          <a:prstGeom prst="rect">
            <a:avLst/>
          </a:prstGeom>
          <a:noFill/>
          <a:ln w="9525">
            <a:noFill/>
            <a:miter lim="800000"/>
            <a:headEnd/>
            <a:tailEnd/>
          </a:ln>
        </p:spPr>
      </p:pic>
      <p:sp>
        <p:nvSpPr>
          <p:cNvPr id="6" name="Title 1"/>
          <p:cNvSpPr txBox="1">
            <a:spLocks/>
          </p:cNvSpPr>
          <p:nvPr/>
        </p:nvSpPr>
        <p:spPr bwMode="auto">
          <a:xfrm>
            <a:off x="1150260" y="3436260"/>
            <a:ext cx="28194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err="1" smtClean="0">
                <a:solidFill>
                  <a:srgbClr val="FF3300"/>
                </a:solidFill>
                <a:latin typeface="Times New Roman" pitchFamily="18" charset="0"/>
                <a:ea typeface="+mj-ea"/>
                <a:cs typeface="Times New Roman" pitchFamily="18" charset="0"/>
              </a:rPr>
              <a:t>si</a:t>
            </a:r>
            <a:r>
              <a:rPr kumimoji="0" lang="en-US" sz="2400" b="0" i="0" u="none" strike="noStrike" kern="0" cap="none" spc="0" normalizeH="0" baseline="0" noProof="0" dirty="0" err="1" smtClean="0">
                <a:ln>
                  <a:noFill/>
                </a:ln>
                <a:solidFill>
                  <a:srgbClr val="FF3300"/>
                </a:solidFill>
                <a:effectLst/>
                <a:uLnTx/>
                <a:uFillTx/>
                <a:latin typeface="Times New Roman" pitchFamily="18" charset="0"/>
                <a:ea typeface="+mj-ea"/>
                <a:cs typeface="Times New Roman" pitchFamily="18" charset="0"/>
              </a:rPr>
              <a:t>nes</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and cosines of the same frequency,</a:t>
            </a:r>
            <a:r>
              <a:rPr lang="en-US" sz="2400" kern="0" dirty="0" smtClean="0">
                <a:solidFill>
                  <a:srgbClr val="FF3300"/>
                </a:solidFill>
                <a:latin typeface="Cambria Math"/>
                <a:ea typeface="Cambria Math"/>
                <a:cs typeface="Times New Roman" pitchFamily="18" charset="0"/>
              </a:rPr>
              <a:t> </a:t>
            </a:r>
            <a:r>
              <a:rPr kumimoji="0" lang="el-GR" sz="2400" b="0" i="0" u="none" strike="noStrike" kern="0" cap="none" spc="0" normalizeH="0" noProof="0" dirty="0" smtClean="0">
                <a:ln>
                  <a:noFill/>
                </a:ln>
                <a:solidFill>
                  <a:srgbClr val="FF3300"/>
                </a:solidFill>
                <a:effectLst/>
                <a:uLnTx/>
                <a:uFillTx/>
                <a:latin typeface="Cambria Math"/>
                <a:ea typeface="Cambria Math"/>
                <a:cs typeface="Times New Roman" pitchFamily="18" charset="0"/>
              </a:rPr>
              <a:t>ω</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7" name="Title 1"/>
          <p:cNvSpPr txBox="1">
            <a:spLocks/>
          </p:cNvSpPr>
          <p:nvPr/>
        </p:nvSpPr>
        <p:spPr bwMode="auto">
          <a:xfrm>
            <a:off x="4114800" y="3429000"/>
            <a:ext cx="1066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smtClean="0">
                <a:solidFill>
                  <a:srgbClr val="FF3300"/>
                </a:solidFill>
                <a:latin typeface="Times New Roman" pitchFamily="18" charset="0"/>
                <a:ea typeface="+mj-ea"/>
                <a:cs typeface="Times New Roman" pitchFamily="18" charset="0"/>
              </a:rPr>
              <a:t>and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8" name="Title 1"/>
          <p:cNvSpPr txBox="1">
            <a:spLocks/>
          </p:cNvSpPr>
          <p:nvPr/>
        </p:nvSpPr>
        <p:spPr bwMode="auto">
          <a:xfrm>
            <a:off x="5490030" y="3628572"/>
            <a:ext cx="2971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dirty="0" smtClean="0">
                <a:solidFill>
                  <a:srgbClr val="FF3300"/>
                </a:solidFill>
                <a:latin typeface="Times New Roman" pitchFamily="18" charset="0"/>
                <a:ea typeface="+mj-ea"/>
                <a:cs typeface="Times New Roman" pitchFamily="18" charset="0"/>
              </a:rPr>
              <a:t>positive and negative complex exponentials </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of the frequencies,</a:t>
            </a:r>
            <a:r>
              <a:rPr lang="en-US" sz="2400" kern="0" dirty="0" smtClean="0">
                <a:solidFill>
                  <a:srgbClr val="FF3300"/>
                </a:solidFill>
                <a:latin typeface="Cambria Math"/>
                <a:ea typeface="Cambria Math"/>
                <a:cs typeface="Times New Roman" pitchFamily="18" charset="0"/>
              </a:rPr>
              <a:t> </a:t>
            </a:r>
            <a:r>
              <a:rPr kumimoji="0" lang="el-GR" sz="2400" b="0" i="0" u="none" strike="noStrike" kern="0" cap="none" spc="0" normalizeH="0" noProof="0" dirty="0" smtClean="0">
                <a:ln>
                  <a:noFill/>
                </a:ln>
                <a:solidFill>
                  <a:srgbClr val="FF3300"/>
                </a:solidFill>
                <a:effectLst/>
                <a:uLnTx/>
                <a:uFillTx/>
                <a:latin typeface="Cambria Math"/>
                <a:ea typeface="Cambria Math"/>
                <a:cs typeface="Times New Roman" pitchFamily="18" charset="0"/>
              </a:rPr>
              <a:t>ω</a:t>
            </a:r>
            <a:r>
              <a:rPr lang="en-US" sz="2400" kern="0" dirty="0" smtClean="0">
                <a:solidFill>
                  <a:srgbClr val="FF3300"/>
                </a:solidFill>
                <a:latin typeface="Cambria Math"/>
                <a:ea typeface="Cambria Math"/>
                <a:cs typeface="Times New Roman" pitchFamily="18" charset="0"/>
              </a:rPr>
              <a:t>,</a:t>
            </a:r>
            <a:r>
              <a:rPr kumimoji="0" lang="en-US" sz="2400" b="0" i="0" u="none" strike="noStrike" kern="0" cap="none" spc="0" normalizeH="0" noProof="0" dirty="0" smtClean="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12" name="Title 1"/>
          <p:cNvSpPr txBox="1">
            <a:spLocks/>
          </p:cNvSpPr>
          <p:nvPr/>
        </p:nvSpPr>
        <p:spPr bwMode="auto">
          <a:xfrm>
            <a:off x="1752600" y="5943600"/>
            <a:ext cx="7010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noProof="0" dirty="0" smtClean="0">
                <a:solidFill>
                  <a:srgbClr val="FF3300"/>
                </a:solidFill>
                <a:latin typeface="Times New Roman" pitchFamily="18" charset="0"/>
                <a:ea typeface="+mj-ea"/>
                <a:cs typeface="Times New Roman" pitchFamily="18" charset="0"/>
              </a:rPr>
              <a:t>… so as to be able to represent a time-shifted sinusoid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229600" cy="2057400"/>
          </a:xfrm>
        </p:spPr>
        <p:txBody>
          <a:bodyPr/>
          <a:lstStyle/>
          <a:p>
            <a:r>
              <a:rPr lang="en-US" i="1" dirty="0" smtClean="0">
                <a:latin typeface="Cambria Math" pitchFamily="18" charset="0"/>
                <a:ea typeface="Cambria Math" pitchFamily="18" charset="0"/>
                <a:cs typeface="Times New Roman" pitchFamily="18" charset="0"/>
              </a:rPr>
              <a:t>A</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B</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C</a:t>
            </a:r>
            <a:r>
              <a:rPr lang="en-US" i="1" baseline="30000"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and </a:t>
            </a:r>
            <a:r>
              <a:rPr lang="en-US" i="1" dirty="0" smtClean="0">
                <a:latin typeface="Cambria Math" pitchFamily="18" charset="0"/>
                <a:ea typeface="Cambria Math" pitchFamily="18" charset="0"/>
                <a:cs typeface="Times New Roman" pitchFamily="18" charset="0"/>
              </a:rPr>
              <a:t>C</a:t>
            </a:r>
            <a:r>
              <a:rPr lang="en-US" i="1" baseline="30000"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
            </a:r>
            <a:br>
              <a:rPr lang="en-US" baseline="30000"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must be related</a:t>
            </a:r>
            <a:endParaRPr lang="en-US" sz="3600" dirty="0">
              <a:latin typeface="Cambria Math" pitchFamily="18" charset="0"/>
              <a:ea typeface="Cambria Math" pitchFamily="18" charset="0"/>
              <a:cs typeface="Times New Roman" pitchFamily="18" charset="0"/>
            </a:endParaRPr>
          </a:p>
        </p:txBody>
      </p:sp>
      <p:pic>
        <p:nvPicPr>
          <p:cNvPr id="3074" name="Picture 2"/>
          <p:cNvPicPr>
            <a:picLocks noChangeAspect="1" noChangeArrowheads="1"/>
          </p:cNvPicPr>
          <p:nvPr/>
        </p:nvPicPr>
        <p:blipFill>
          <a:blip r:embed="rId2" cstate="print"/>
          <a:srcRect l="5625" t="41344" r="2500" b="42119"/>
          <a:stretch>
            <a:fillRect/>
          </a:stretch>
        </p:blipFill>
        <p:spPr bwMode="auto">
          <a:xfrm>
            <a:off x="0" y="1752600"/>
            <a:ext cx="9144000" cy="99526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smtClean="0">
                <a:latin typeface="Times New Roman" pitchFamily="18" charset="0"/>
                <a:cs typeface="Times New Roman" pitchFamily="18" charset="0"/>
              </a:rPr>
              <a:t>Goals of </a:t>
            </a:r>
            <a:r>
              <a:rPr lang="en-US" dirty="0" smtClean="0">
                <a:latin typeface="Times New Roman" pitchFamily="18" charset="0"/>
                <a:cs typeface="Times New Roman" pitchFamily="18" charset="0"/>
              </a:rPr>
              <a:t>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895600"/>
            <a:ext cx="7772400" cy="2209800"/>
          </a:xfrm>
        </p:spPr>
        <p:txBody>
          <a:bodyPr/>
          <a:lstStyle/>
          <a:p>
            <a:pPr algn="ctr">
              <a:buNone/>
            </a:pPr>
            <a:r>
              <a:rPr lang="en-US" dirty="0" smtClean="0">
                <a:latin typeface="Times New Roman" pitchFamily="18" charset="0"/>
                <a:cs typeface="Times New Roman" pitchFamily="18" charset="0"/>
              </a:rPr>
              <a:t>switch from Fourier Series containing</a:t>
            </a:r>
          </a:p>
          <a:p>
            <a:pPr algn="ctr">
              <a:buNone/>
            </a:pPr>
            <a:r>
              <a:rPr lang="en-US" dirty="0" err="1" smtClean="0">
                <a:latin typeface="Times New Roman" pitchFamily="18" charset="0"/>
                <a:cs typeface="Times New Roman" pitchFamily="18" charset="0"/>
              </a:rPr>
              <a:t>sines</a:t>
            </a:r>
            <a:r>
              <a:rPr lang="en-US" dirty="0" smtClean="0">
                <a:latin typeface="Times New Roman" pitchFamily="18" charset="0"/>
                <a:cs typeface="Times New Roman" pitchFamily="18" charset="0"/>
              </a:rPr>
              <a:t> and cosines</a:t>
            </a:r>
          </a:p>
          <a:p>
            <a:pPr algn="ctr">
              <a:buNone/>
            </a:pPr>
            <a:r>
              <a:rPr lang="en-US" dirty="0" smtClean="0">
                <a:latin typeface="Times New Roman" pitchFamily="18" charset="0"/>
                <a:cs typeface="Times New Roman" pitchFamily="18" charset="0"/>
              </a:rPr>
              <a:t>to Fourier Series containing</a:t>
            </a:r>
          </a:p>
          <a:p>
            <a:pPr algn="ctr">
              <a:buNone/>
            </a:pPr>
            <a:r>
              <a:rPr lang="en-US" dirty="0" smtClean="0">
                <a:latin typeface="Times New Roman" pitchFamily="18" charset="0"/>
                <a:cs typeface="Times New Roman" pitchFamily="18" charset="0"/>
              </a:rPr>
              <a:t>complex exponentials</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1875" t="21705" r="16250" b="50388"/>
          <a:stretch>
            <a:fillRect/>
          </a:stretch>
        </p:blipFill>
        <p:spPr bwMode="auto">
          <a:xfrm>
            <a:off x="0" y="2153959"/>
            <a:ext cx="9144000" cy="1884641"/>
          </a:xfrm>
          <a:prstGeom prst="rect">
            <a:avLst/>
          </a:prstGeom>
          <a:noFill/>
          <a:ln w="9525">
            <a:noFill/>
            <a:miter lim="800000"/>
            <a:headEnd/>
            <a:tailEnd/>
          </a:ln>
        </p:spPr>
      </p:pic>
      <p:sp>
        <p:nvSpPr>
          <p:cNvPr id="5" name="Left Brace 4"/>
          <p:cNvSpPr/>
          <p:nvPr/>
        </p:nvSpPr>
        <p:spPr>
          <a:xfrm rot="16200000">
            <a:off x="6858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457200" y="4419600"/>
            <a:ext cx="838200" cy="769441"/>
          </a:xfrm>
          <a:prstGeom prst="rect">
            <a:avLst/>
          </a:prstGeom>
        </p:spPr>
        <p:txBody>
          <a:bodyPr wrap="square">
            <a:spAutoFit/>
          </a:bodyPr>
          <a:lstStyle/>
          <a:p>
            <a:r>
              <a:rPr lang="en-US" sz="4400" i="1" dirty="0" smtClean="0">
                <a:solidFill>
                  <a:srgbClr val="FF0000"/>
                </a:solidFill>
                <a:latin typeface="Cambria Math" pitchFamily="18" charset="0"/>
                <a:ea typeface="Cambria Math" pitchFamily="18" charset="0"/>
                <a:cs typeface="Times New Roman" pitchFamily="18" charset="0"/>
              </a:rPr>
              <a:t>A </a:t>
            </a:r>
            <a:endParaRPr lang="en-US" sz="4400" dirty="0">
              <a:solidFill>
                <a:srgbClr val="FF0000"/>
              </a:solidFill>
            </a:endParaRPr>
          </a:p>
        </p:txBody>
      </p:sp>
      <p:sp>
        <p:nvSpPr>
          <p:cNvPr id="7" name="Left Brace 6"/>
          <p:cNvSpPr/>
          <p:nvPr/>
        </p:nvSpPr>
        <p:spPr>
          <a:xfrm rot="16200000">
            <a:off x="2895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2667000" y="4419600"/>
            <a:ext cx="838200" cy="769441"/>
          </a:xfrm>
          <a:prstGeom prst="rect">
            <a:avLst/>
          </a:prstGeom>
        </p:spPr>
        <p:txBody>
          <a:bodyPr wrap="square">
            <a:spAutoFit/>
          </a:bodyPr>
          <a:lstStyle/>
          <a:p>
            <a:r>
              <a:rPr lang="en-US" sz="4400" i="1" dirty="0" smtClean="0">
                <a:solidFill>
                  <a:srgbClr val="FF0000"/>
                </a:solidFill>
                <a:latin typeface="Cambria Math" pitchFamily="18" charset="0"/>
                <a:ea typeface="Cambria Math" pitchFamily="18" charset="0"/>
                <a:cs typeface="Times New Roman" pitchFamily="18" charset="0"/>
              </a:rPr>
              <a:t>B </a:t>
            </a:r>
            <a:endParaRPr lang="en-US" sz="4400" dirty="0">
              <a:solidFill>
                <a:srgbClr val="FF0000"/>
              </a:solidFill>
            </a:endParaRPr>
          </a:p>
        </p:txBody>
      </p:sp>
      <p:sp>
        <p:nvSpPr>
          <p:cNvPr id="9" name="Left Brace 8"/>
          <p:cNvSpPr/>
          <p:nvPr/>
        </p:nvSpPr>
        <p:spPr>
          <a:xfrm rot="16200000">
            <a:off x="5181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e 9"/>
          <p:cNvSpPr/>
          <p:nvPr/>
        </p:nvSpPr>
        <p:spPr>
          <a:xfrm rot="16200000">
            <a:off x="7620000" y="3657601"/>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4448634" y="44196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=0</a:t>
            </a:r>
          </a:p>
          <a:p>
            <a:pPr algn="ctr"/>
            <a:r>
              <a:rPr lang="en-US" sz="2400" i="1" dirty="0" smtClean="0">
                <a:solidFill>
                  <a:srgbClr val="FF0000"/>
                </a:solidFill>
                <a:latin typeface="Times New Roman" pitchFamily="18" charset="0"/>
                <a:ea typeface="Cambria Math" pitchFamily="18" charset="0"/>
                <a:cs typeface="Times New Roman" pitchFamily="18" charset="0"/>
              </a:rPr>
              <a:t>implies</a:t>
            </a:r>
          </a:p>
          <a:p>
            <a:pPr algn="ctr"/>
            <a:r>
              <a:rPr lang="en-US" sz="2400" i="1" dirty="0" smtClean="0">
                <a:solidFill>
                  <a:srgbClr val="FF0000"/>
                </a:solidFill>
                <a:latin typeface="Cambria Math" pitchFamily="18" charset="0"/>
                <a:ea typeface="Cambria Math" pitchFamily="18" charset="0"/>
                <a:cs typeface="Times New Roman" pitchFamily="18" charset="0"/>
              </a:rPr>
              <a:t>C</a:t>
            </a:r>
            <a:r>
              <a:rPr lang="en-US" sz="2400" i="1" baseline="30000" dirty="0" smtClean="0">
                <a:solidFill>
                  <a:srgbClr val="FF0000"/>
                </a:solidFill>
                <a:latin typeface="Cambria Math" pitchFamily="18" charset="0"/>
                <a:ea typeface="Cambria Math" pitchFamily="18" charset="0"/>
                <a:cs typeface="Times New Roman" pitchFamily="18" charset="0"/>
              </a:rPr>
              <a:t> </a:t>
            </a:r>
            <a:r>
              <a:rPr lang="en-US" sz="2400" i="1" baseline="-25000" dirty="0" smtClean="0">
                <a:solidFill>
                  <a:srgbClr val="FF0000"/>
                </a:solidFill>
                <a:latin typeface="Cambria Math" pitchFamily="18" charset="0"/>
                <a:ea typeface="Cambria Math" pitchFamily="18" charset="0"/>
                <a:cs typeface="Times New Roman" pitchFamily="18" charset="0"/>
              </a:rPr>
              <a:t>I</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 -C</a:t>
            </a:r>
            <a:r>
              <a:rPr lang="en-US" sz="2400" i="1" baseline="-25000" dirty="0" smtClean="0">
                <a:solidFill>
                  <a:srgbClr val="FF0000"/>
                </a:solidFill>
                <a:latin typeface="Cambria Math" pitchFamily="18" charset="0"/>
                <a:ea typeface="Cambria Math" pitchFamily="18" charset="0"/>
                <a:cs typeface="Times New Roman" pitchFamily="18" charset="0"/>
              </a:rPr>
              <a:t>I</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
        <p:nvSpPr>
          <p:cNvPr id="12" name="Rectangle 11"/>
          <p:cNvSpPr/>
          <p:nvPr/>
        </p:nvSpPr>
        <p:spPr>
          <a:xfrm>
            <a:off x="6934200" y="44196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=0</a:t>
            </a:r>
          </a:p>
          <a:p>
            <a:pPr algn="ctr"/>
            <a:r>
              <a:rPr lang="en-US" sz="2400" i="1" dirty="0" smtClean="0">
                <a:solidFill>
                  <a:srgbClr val="FF0000"/>
                </a:solidFill>
                <a:latin typeface="Times New Roman" pitchFamily="18" charset="0"/>
                <a:ea typeface="Cambria Math" pitchFamily="18" charset="0"/>
                <a:cs typeface="Times New Roman" pitchFamily="18" charset="0"/>
              </a:rPr>
              <a:t>implies</a:t>
            </a:r>
          </a:p>
          <a:p>
            <a:pPr algn="ctr"/>
            <a:r>
              <a:rPr lang="en-US" sz="2400" i="1" dirty="0" smtClean="0">
                <a:solidFill>
                  <a:srgbClr val="FF0000"/>
                </a:solidFill>
                <a:latin typeface="Cambria Math" pitchFamily="18" charset="0"/>
                <a:ea typeface="Cambria Math" pitchFamily="18" charset="0"/>
                <a:cs typeface="Times New Roman" pitchFamily="18" charset="0"/>
              </a:rPr>
              <a:t>C</a:t>
            </a:r>
            <a:r>
              <a:rPr lang="en-US" sz="2400" i="1" baseline="-25000" dirty="0" smtClean="0">
                <a:solidFill>
                  <a:srgbClr val="FF0000"/>
                </a:solidFill>
                <a:latin typeface="Cambria Math" pitchFamily="18" charset="0"/>
                <a:ea typeface="Cambria Math" pitchFamily="18" charset="0"/>
                <a:cs typeface="Times New Roman" pitchFamily="18" charset="0"/>
              </a:rPr>
              <a:t>R</a:t>
            </a:r>
            <a:r>
              <a:rPr lang="en-US" sz="2400" i="1" dirty="0" smtClean="0">
                <a:solidFill>
                  <a:srgbClr val="FF0000"/>
                </a:solidFill>
                <a:latin typeface="Cambria Math" pitchFamily="18" charset="0"/>
                <a:ea typeface="Cambria Math" pitchFamily="18" charset="0"/>
                <a:cs typeface="Times New Roman" pitchFamily="18" charset="0"/>
              </a:rPr>
              <a:t> </a:t>
            </a:r>
            <a:r>
              <a:rPr lang="en-US" sz="2400" i="1" baseline="30000" dirty="0" smtClean="0">
                <a:solidFill>
                  <a:srgbClr val="FF0000"/>
                </a:solidFill>
                <a:latin typeface="Cambria Math" pitchFamily="18" charset="0"/>
                <a:ea typeface="Cambria Math" pitchFamily="18" charset="0"/>
                <a:cs typeface="Times New Roman" pitchFamily="18" charset="0"/>
              </a:rPr>
              <a:t>+ </a:t>
            </a:r>
            <a:r>
              <a:rPr lang="en-US" sz="2400" i="1" dirty="0" smtClean="0">
                <a:solidFill>
                  <a:srgbClr val="FF0000"/>
                </a:solidFill>
                <a:latin typeface="Cambria Math" pitchFamily="18" charset="0"/>
                <a:ea typeface="Cambria Math" pitchFamily="18" charset="0"/>
                <a:cs typeface="Times New Roman" pitchFamily="18" charset="0"/>
              </a:rPr>
              <a:t>= C</a:t>
            </a:r>
            <a:r>
              <a:rPr lang="en-US" sz="2400" i="1" baseline="-25000" dirty="0" smtClean="0">
                <a:solidFill>
                  <a:srgbClr val="FF0000"/>
                </a:solidFill>
                <a:latin typeface="Cambria Math" pitchFamily="18" charset="0"/>
                <a:ea typeface="Cambria Math" pitchFamily="18" charset="0"/>
                <a:cs typeface="Times New Roman" pitchFamily="18" charset="0"/>
              </a:rPr>
              <a:t>R</a:t>
            </a:r>
            <a:r>
              <a:rPr lang="en-US" sz="2400" i="1" baseline="30000" dirty="0" smtClean="0">
                <a:solidFill>
                  <a:srgbClr val="FF0000"/>
                </a:solidFill>
                <a:latin typeface="Cambria Math" pitchFamily="18" charset="0"/>
                <a:ea typeface="Cambria Math" pitchFamily="18" charset="0"/>
                <a:cs typeface="Times New Roman" pitchFamily="18" charset="0"/>
              </a:rPr>
              <a:t>-</a:t>
            </a:r>
            <a:r>
              <a:rPr lang="en-US" sz="2400" i="1" dirty="0" smtClean="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latin typeface="Times New Roman" pitchFamily="18" charset="0"/>
                <a:cs typeface="Times New Roman" pitchFamily="18" charset="0"/>
              </a:rPr>
              <a:t>summary</a:t>
            </a:r>
            <a:endParaRPr lang="en-US" dirty="0">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l="17422" t="63978" r="30657" b="22553"/>
          <a:stretch>
            <a:fillRect/>
          </a:stretch>
        </p:blipFill>
        <p:spPr bwMode="auto">
          <a:xfrm>
            <a:off x="685800" y="990600"/>
            <a:ext cx="7772400" cy="1219200"/>
          </a:xfrm>
          <a:prstGeom prst="rect">
            <a:avLst/>
          </a:prstGeom>
          <a:noFill/>
          <a:ln w="9525">
            <a:noFill/>
            <a:miter lim="800000"/>
            <a:headEnd/>
            <a:tailEnd/>
          </a:ln>
        </p:spPr>
      </p:pic>
      <p:sp>
        <p:nvSpPr>
          <p:cNvPr id="5" name="Title 1"/>
          <p:cNvSpPr txBox="1">
            <a:spLocks/>
          </p:cNvSpPr>
          <p:nvPr/>
        </p:nvSpPr>
        <p:spPr bwMode="auto">
          <a:xfrm>
            <a:off x="0" y="25146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C</a:t>
            </a:r>
            <a:r>
              <a:rPr kumimoji="0" lang="en-US" sz="3600" b="0" i="1" u="none" strike="noStrike" kern="0" cap="none" spc="0" normalizeH="0" baseline="-25000" noProof="0" dirty="0" smtClean="0">
                <a:ln>
                  <a:noFill/>
                </a:ln>
                <a:solidFill>
                  <a:schemeClr val="tx2"/>
                </a:solidFill>
                <a:effectLst/>
                <a:uLnTx/>
                <a:uFillTx/>
                <a:latin typeface="Cambria Math" pitchFamily="18" charset="0"/>
                <a:ea typeface="Cambria Math" pitchFamily="18" charset="0"/>
                <a:cs typeface="Times New Roman" pitchFamily="18" charset="0"/>
              </a:rPr>
              <a:t>r</a:t>
            </a: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is</a:t>
            </a:r>
            <a:r>
              <a:rPr kumimoji="0" lang="en-US" sz="36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an even function of frequency</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endParaRPr>
          </a:p>
          <a:p>
            <a:pPr lvl="0" algn="ctr"/>
            <a:r>
              <a:rPr lang="en-US" sz="3600" i="1" kern="0" dirty="0" err="1" smtClean="0">
                <a:solidFill>
                  <a:schemeClr val="tx2"/>
                </a:solidFill>
                <a:latin typeface="Cambria Math" pitchFamily="18" charset="0"/>
                <a:ea typeface="Cambria Math" pitchFamily="18" charset="0"/>
                <a:cs typeface="Times New Roman" pitchFamily="18" charset="0"/>
              </a:rPr>
              <a:t>C</a:t>
            </a:r>
            <a:r>
              <a:rPr lang="en-US" sz="3600" i="1" kern="0" baseline="-25000" dirty="0" err="1" smtClean="0">
                <a:solidFill>
                  <a:schemeClr val="tx2"/>
                </a:solidFill>
                <a:latin typeface="Cambria Math" pitchFamily="18" charset="0"/>
                <a:ea typeface="Cambria Math" pitchFamily="18" charset="0"/>
                <a:cs typeface="Times New Roman" pitchFamily="18" charset="0"/>
              </a:rPr>
              <a:t>i</a:t>
            </a:r>
            <a:r>
              <a:rPr lang="en-US" sz="3600" kern="0" dirty="0" smtClean="0">
                <a:solidFill>
                  <a:schemeClr val="tx2"/>
                </a:solidFill>
                <a:latin typeface="Times New Roman" pitchFamily="18" charset="0"/>
                <a:ea typeface="+mj-ea"/>
                <a:cs typeface="Times New Roman" pitchFamily="18" charset="0"/>
              </a:rPr>
              <a:t> is an odd function of frequency</a:t>
            </a:r>
          </a:p>
          <a:p>
            <a:pPr lvl="0" algn="ctr"/>
            <a:endParaRPr lang="en-US" sz="3600" kern="0" dirty="0" smtClean="0">
              <a:solidFill>
                <a:schemeClr val="tx2"/>
              </a:solidFill>
              <a:latin typeface="Times New Roman" pitchFamily="18" charset="0"/>
              <a:ea typeface="+mj-ea"/>
              <a:cs typeface="Times New Roman" pitchFamily="18" charset="0"/>
            </a:endParaRPr>
          </a:p>
          <a:p>
            <a:pPr lvl="0" algn="ctr"/>
            <a:r>
              <a:rPr lang="en-US" sz="3600" kern="0" dirty="0" smtClean="0">
                <a:solidFill>
                  <a:schemeClr val="tx2"/>
                </a:solidFill>
                <a:latin typeface="Times New Roman" pitchFamily="18" charset="0"/>
                <a:ea typeface="+mj-ea"/>
                <a:cs typeface="Times New Roman" pitchFamily="18" charset="0"/>
              </a:rPr>
              <a:t>coefficients at corresponding positive and negatives are complex conjugates</a:t>
            </a:r>
            <a:endPar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a:p>
            <a:pPr lvl="0" algn="ctr"/>
            <a:r>
              <a:rPr lang="en-US" sz="3600" kern="0" dirty="0" smtClean="0">
                <a:solidFill>
                  <a:schemeClr val="tx2"/>
                </a:solidFill>
                <a:latin typeface="Times New Roman" pitchFamily="18" charset="0"/>
                <a:ea typeface="+mj-ea"/>
                <a:cs typeface="Times New Roman" pitchFamily="18" charset="0"/>
              </a:rPr>
              <a:t>C(-</a:t>
            </a:r>
            <a:r>
              <a:rPr lang="el-GR" sz="3600" kern="0" dirty="0" smtClean="0">
                <a:solidFill>
                  <a:schemeClr val="tx2"/>
                </a:solidFill>
                <a:latin typeface="Cambria Math"/>
                <a:ea typeface="Cambria Math"/>
                <a:cs typeface="Times New Roman" pitchFamily="18" charset="0"/>
              </a:rPr>
              <a:t>ω</a:t>
            </a:r>
            <a:r>
              <a:rPr lang="en-US" sz="3600" kern="0" dirty="0" smtClean="0">
                <a:solidFill>
                  <a:schemeClr val="tx2"/>
                </a:solidFill>
                <a:latin typeface="Times New Roman" pitchFamily="18" charset="0"/>
                <a:ea typeface="+mj-ea"/>
                <a:cs typeface="Times New Roman" pitchFamily="18" charset="0"/>
              </a:rPr>
              <a:t>) = C*(</a:t>
            </a:r>
            <a:r>
              <a:rPr lang="el-GR" sz="3600" kern="0" dirty="0" smtClean="0">
                <a:solidFill>
                  <a:schemeClr val="tx2"/>
                </a:solidFill>
                <a:latin typeface="Cambria Math"/>
                <a:ea typeface="Cambria Math"/>
                <a:cs typeface="Times New Roman" pitchFamily="18" charset="0"/>
              </a:rPr>
              <a:t>ω</a:t>
            </a:r>
            <a:r>
              <a:rPr lang="en-US" sz="3600" kern="0" dirty="0" smtClean="0">
                <a:solidFill>
                  <a:schemeClr val="tx2"/>
                </a:solidFill>
                <a:latin typeface="Times New Roman" pitchFamily="18" charset="0"/>
                <a:ea typeface="+mj-ea"/>
                <a:cs typeface="Times New Roman" pitchFamily="18" charset="0"/>
              </a:rPr>
              <a:t>)</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516" y="3505200"/>
            <a:ext cx="1066800" cy="868362"/>
          </a:xfrm>
        </p:spPr>
        <p:txBody>
          <a:bodyPr/>
          <a:lstStyle/>
          <a:p>
            <a:r>
              <a:rPr lang="el-GR" dirty="0" smtClean="0">
                <a:latin typeface="Cambria Math"/>
                <a:ea typeface="Cambria Math"/>
              </a:rPr>
              <a:t>ω</a:t>
            </a:r>
            <a:endParaRPr lang="en-US" dirty="0"/>
          </a:p>
        </p:txBody>
      </p:sp>
      <p:cxnSp>
        <p:nvCxnSpPr>
          <p:cNvPr id="6" name="Straight Arrow Connector 5"/>
          <p:cNvCxnSpPr/>
          <p:nvPr/>
        </p:nvCxnSpPr>
        <p:spPr>
          <a:xfrm rot="5400000">
            <a:off x="2515394" y="3885406"/>
            <a:ext cx="39624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1295400" y="3962400"/>
            <a:ext cx="67056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401456" y="2256971"/>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011056" y="28194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620656" y="33528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230256" y="36576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39856" y="35052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49456" y="3810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H="1">
            <a:off x="3791856" y="27976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flipH="1">
            <a:off x="3182256" y="33310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flipH="1">
            <a:off x="2572656" y="36358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flipH="1">
            <a:off x="1963056" y="34834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H="1">
            <a:off x="1353456" y="37882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flipH="1">
            <a:off x="4386942" y="3846289"/>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flipH="1">
            <a:off x="5029200" y="3200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flipH="1">
            <a:off x="6847114" y="38499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flipH="1">
            <a:off x="5638800" y="2971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flipH="1">
            <a:off x="6248400" y="33346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flipH="1">
            <a:off x="7162800" y="601254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flipH="1">
            <a:off x="7453085" y="39370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flipH="1" flipV="1">
            <a:off x="1357086" y="3719274"/>
            <a:ext cx="2652485" cy="1193800"/>
            <a:chOff x="5181600" y="3124200"/>
            <a:chExt cx="2652485" cy="1193800"/>
          </a:xfrm>
        </p:grpSpPr>
        <p:sp>
          <p:nvSpPr>
            <p:cNvPr id="30" name="Oval 29"/>
            <p:cNvSpPr/>
            <p:nvPr/>
          </p:nvSpPr>
          <p:spPr>
            <a:xfrm flipH="1">
              <a:off x="5181600" y="3352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6999514" y="40023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flipH="1">
              <a:off x="5791200" y="31242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flipH="1">
              <a:off x="6400800" y="34870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flipH="1">
              <a:off x="7605485" y="4089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Oval 35"/>
          <p:cNvSpPr/>
          <p:nvPr/>
        </p:nvSpPr>
        <p:spPr>
          <a:xfrm>
            <a:off x="7162800" y="5334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1"/>
          <p:cNvSpPr txBox="1">
            <a:spLocks/>
          </p:cNvSpPr>
          <p:nvPr/>
        </p:nvSpPr>
        <p:spPr bwMode="auto">
          <a:xfrm>
            <a:off x="7010400" y="5029200"/>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smtClean="0">
                <a:ln>
                  <a:noFill/>
                </a:ln>
                <a:solidFill>
                  <a:schemeClr val="tx2"/>
                </a:solidFill>
                <a:effectLst/>
                <a:uLnTx/>
                <a:uFillTx/>
                <a:latin typeface="Cambria Math"/>
                <a:ea typeface="Cambria Math"/>
                <a:cs typeface="+mj-cs"/>
              </a:rPr>
              <a:t>r</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8" name="Title 1"/>
          <p:cNvSpPr txBox="1">
            <a:spLocks/>
          </p:cNvSpPr>
          <p:nvPr/>
        </p:nvSpPr>
        <p:spPr bwMode="auto">
          <a:xfrm>
            <a:off x="7010400" y="5684838"/>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err="1" smtClean="0">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err="1" smtClean="0">
                <a:ln>
                  <a:noFill/>
                </a:ln>
                <a:solidFill>
                  <a:schemeClr val="tx2"/>
                </a:solidFill>
                <a:effectLst/>
                <a:uLnTx/>
                <a:uFillTx/>
                <a:latin typeface="Cambria Math"/>
                <a:ea typeface="Cambria Math"/>
                <a:cs typeface="+mj-cs"/>
              </a:rPr>
              <a:t>i</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9" name="Title 1"/>
          <p:cNvSpPr txBox="1">
            <a:spLocks/>
          </p:cNvSpPr>
          <p:nvPr/>
        </p:nvSpPr>
        <p:spPr bwMode="auto">
          <a:xfrm>
            <a:off x="0" y="0"/>
            <a:ext cx="914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tx2"/>
                </a:solidFill>
                <a:effectLst/>
                <a:uLnTx/>
                <a:uFillTx/>
                <a:latin typeface="Times New Roman" pitchFamily="18" charset="0"/>
                <a:ea typeface="Cambria Math"/>
                <a:cs typeface="Times New Roman" pitchFamily="18" charset="0"/>
              </a:rPr>
              <a:t>illustration of symmetry</a:t>
            </a:r>
            <a:r>
              <a:rPr kumimoji="0" lang="en-US" sz="4400" b="0" i="0" u="none" strike="noStrike" kern="0" cap="none" spc="0" normalizeH="0" noProof="0" dirty="0" smtClean="0">
                <a:ln>
                  <a:noFill/>
                </a:ln>
                <a:solidFill>
                  <a:schemeClr val="tx2"/>
                </a:solidFill>
                <a:effectLst/>
                <a:uLnTx/>
                <a:uFillTx/>
                <a:latin typeface="Times New Roman" pitchFamily="18" charset="0"/>
                <a:ea typeface="Cambria Math"/>
                <a:cs typeface="Times New Roman" pitchFamily="18" charset="0"/>
              </a:rPr>
              <a:t> of </a:t>
            </a:r>
            <a:endPar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old-style Fourier Series</a:t>
            </a:r>
            <a:endParaRPr lang="en-US" dirty="0">
              <a:latin typeface="Times New Roman"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l="6223" t="53876" r="18440" b="29288"/>
          <a:stretch>
            <a:fillRect/>
          </a:stretch>
        </p:blipFill>
        <p:spPr bwMode="auto">
          <a:xfrm>
            <a:off x="0" y="2209800"/>
            <a:ext cx="9144000" cy="1235676"/>
          </a:xfrm>
          <a:prstGeom prst="rect">
            <a:avLst/>
          </a:prstGeom>
          <a:noFill/>
          <a:ln w="9525">
            <a:noFill/>
            <a:miter lim="800000"/>
            <a:headEnd/>
            <a:tailEnd/>
          </a:ln>
        </p:spPr>
      </p:pic>
      <p:sp>
        <p:nvSpPr>
          <p:cNvPr id="5" name="Left Brace 4"/>
          <p:cNvSpPr/>
          <p:nvPr/>
        </p:nvSpPr>
        <p:spPr>
          <a:xfrm rot="16200000">
            <a:off x="7315200" y="2514600"/>
            <a:ext cx="381000" cy="2362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324600" y="3992940"/>
            <a:ext cx="23622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 frequencies only</a:t>
            </a:r>
          </a:p>
          <a:p>
            <a:pPr algn="ctr"/>
            <a:r>
              <a:rPr lang="en-US" sz="2400" i="1" dirty="0" smtClean="0">
                <a:solidFill>
                  <a:srgbClr val="FF0000"/>
                </a:solidFill>
                <a:latin typeface="Times New Roman" pitchFamily="18" charset="0"/>
                <a:ea typeface="Cambria Math" pitchFamily="18" charset="0"/>
                <a:cs typeface="Times New Roman" pitchFamily="18" charset="0"/>
              </a:rPr>
              <a:t>from</a:t>
            </a:r>
          </a:p>
          <a:p>
            <a:pPr algn="ctr"/>
            <a:r>
              <a:rPr lang="en-US" sz="2400" i="1" dirty="0" smtClean="0">
                <a:solidFill>
                  <a:srgbClr val="FF0000"/>
                </a:solidFill>
                <a:latin typeface="Times New Roman" pitchFamily="18" charset="0"/>
                <a:ea typeface="Cambria Math" pitchFamily="18" charset="0"/>
                <a:cs typeface="Times New Roman" pitchFamily="18" charset="0"/>
              </a:rPr>
              <a:t>0 to </a:t>
            </a:r>
            <a:r>
              <a:rPr lang="en-US" sz="2400" i="1" dirty="0" err="1" smtClean="0">
                <a:solidFill>
                  <a:srgbClr val="FF0000"/>
                </a:solidFill>
                <a:latin typeface="Times New Roman" pitchFamily="18" charset="0"/>
                <a:ea typeface="Cambria Math" pitchFamily="18" charset="0"/>
                <a:cs typeface="Times New Roman" pitchFamily="18" charset="0"/>
              </a:rPr>
              <a:t>ω</a:t>
            </a:r>
            <a:r>
              <a:rPr lang="en-US" sz="2400" i="1" baseline="-25000" dirty="0" err="1" smtClean="0">
                <a:solidFill>
                  <a:srgbClr val="FF0000"/>
                </a:solidFill>
                <a:latin typeface="Times New Roman" pitchFamily="18" charset="0"/>
                <a:ea typeface="Cambria Math" pitchFamily="18" charset="0"/>
                <a:cs typeface="Times New Roman" pitchFamily="18" charset="0"/>
              </a:rPr>
              <a:t>ny</a:t>
            </a:r>
            <a:r>
              <a:rPr lang="en-US" sz="2400" i="1" dirty="0" smtClean="0">
                <a:solidFill>
                  <a:srgbClr val="FF0000"/>
                </a:solidFill>
                <a:latin typeface="Times New Roman"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new-style Fourier Series</a:t>
            </a:r>
            <a:br>
              <a:rPr lang="en-US" dirty="0" smtClean="0">
                <a:latin typeface="Times New Roman" pitchFamily="18" charset="0"/>
                <a:cs typeface="Times New Roman" pitchFamily="18" charset="0"/>
              </a:rPr>
            </a:br>
            <a:r>
              <a:rPr lang="en-US" sz="2400" i="1" dirty="0" smtClean="0">
                <a:latin typeface="Times New Roman" pitchFamily="18" charset="0"/>
                <a:cs typeface="Times New Roman" pitchFamily="18" charset="0"/>
              </a:rPr>
              <a:t>or “Inverse Discrete Fourier Transform”</a:t>
            </a:r>
            <a:endParaRPr lang="en-US" sz="2400" i="1" dirty="0">
              <a:latin typeface="Times New Roman" pitchFamily="18" charset="0"/>
              <a:cs typeface="Times New Roman" pitchFamily="18" charset="0"/>
            </a:endParaRPr>
          </a:p>
        </p:txBody>
      </p:sp>
      <p:grpSp>
        <p:nvGrpSpPr>
          <p:cNvPr id="9" name="Group 8"/>
          <p:cNvGrpSpPr/>
          <p:nvPr/>
        </p:nvGrpSpPr>
        <p:grpSpPr>
          <a:xfrm>
            <a:off x="609600" y="1981200"/>
            <a:ext cx="7696200" cy="2890838"/>
            <a:chOff x="381000" y="1985962"/>
            <a:chExt cx="7696200" cy="2890838"/>
          </a:xfrm>
        </p:grpSpPr>
        <p:pic>
          <p:nvPicPr>
            <p:cNvPr id="7170" name="Picture 2"/>
            <p:cNvPicPr>
              <a:picLocks noChangeAspect="1" noChangeArrowheads="1"/>
            </p:cNvPicPr>
            <p:nvPr/>
          </p:nvPicPr>
          <p:blipFill>
            <a:blip r:embed="rId3" cstate="print"/>
            <a:srcRect l="11875" t="31008" r="25000" b="32817"/>
            <a:stretch>
              <a:fillRect/>
            </a:stretch>
          </p:blipFill>
          <p:spPr bwMode="auto">
            <a:xfrm>
              <a:off x="381000" y="2209800"/>
              <a:ext cx="7696200" cy="2667000"/>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l="35879" t="35594" r="61875" b="60723"/>
            <a:stretch>
              <a:fillRect/>
            </a:stretch>
          </p:blipFill>
          <p:spPr bwMode="auto">
            <a:xfrm>
              <a:off x="3624258" y="1985962"/>
              <a:ext cx="273844" cy="271462"/>
            </a:xfrm>
            <a:prstGeom prst="rect">
              <a:avLst/>
            </a:prstGeom>
            <a:noFill/>
            <a:ln w="9525">
              <a:noFill/>
              <a:miter lim="800000"/>
              <a:headEnd/>
              <a:tailEnd/>
            </a:ln>
          </p:spPr>
        </p:pic>
      </p:grpSp>
      <p:sp>
        <p:nvSpPr>
          <p:cNvPr id="6" name="Rectangle 5"/>
          <p:cNvSpPr/>
          <p:nvPr/>
        </p:nvSpPr>
        <p:spPr>
          <a:xfrm>
            <a:off x="2286000" y="4724400"/>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5" name="Left Brace 4"/>
          <p:cNvSpPr/>
          <p:nvPr/>
        </p:nvSpPr>
        <p:spPr>
          <a:xfrm rot="16200000">
            <a:off x="3124200" y="3352800"/>
            <a:ext cx="381000" cy="22098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5334000" y="4724400"/>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1" name="Left Brace 10"/>
          <p:cNvSpPr/>
          <p:nvPr/>
        </p:nvSpPr>
        <p:spPr>
          <a:xfrm rot="16200000">
            <a:off x="6324600" y="2819400"/>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541486" y="2960914"/>
            <a:ext cx="711200" cy="566057"/>
          </a:xfrm>
          <a:custGeom>
            <a:avLst/>
            <a:gdLst>
              <a:gd name="connsiteX0" fmla="*/ 72571 w 711200"/>
              <a:gd name="connsiteY0" fmla="*/ 0 h 566057"/>
              <a:gd name="connsiteX1" fmla="*/ 43543 w 711200"/>
              <a:gd name="connsiteY1" fmla="*/ 362857 h 566057"/>
              <a:gd name="connsiteX2" fmla="*/ 333828 w 711200"/>
              <a:gd name="connsiteY2" fmla="*/ 232229 h 566057"/>
              <a:gd name="connsiteX3" fmla="*/ 711200 w 711200"/>
              <a:gd name="connsiteY3" fmla="*/ 566057 h 566057"/>
            </a:gdLst>
            <a:ahLst/>
            <a:cxnLst>
              <a:cxn ang="0">
                <a:pos x="connsiteX0" y="connsiteY0"/>
              </a:cxn>
              <a:cxn ang="0">
                <a:pos x="connsiteX1" y="connsiteY1"/>
              </a:cxn>
              <a:cxn ang="0">
                <a:pos x="connsiteX2" y="connsiteY2"/>
              </a:cxn>
              <a:cxn ang="0">
                <a:pos x="connsiteX3" y="connsiteY3"/>
              </a:cxn>
            </a:cxnLst>
            <a:rect l="l" t="t" r="r" b="b"/>
            <a:pathLst>
              <a:path w="711200" h="566057">
                <a:moveTo>
                  <a:pt x="72571" y="0"/>
                </a:moveTo>
                <a:cubicBezTo>
                  <a:pt x="36285" y="162076"/>
                  <a:pt x="0" y="324152"/>
                  <a:pt x="43543" y="362857"/>
                </a:cubicBezTo>
                <a:cubicBezTo>
                  <a:pt x="87086" y="401562"/>
                  <a:pt x="222552" y="198362"/>
                  <a:pt x="333828" y="232229"/>
                </a:cubicBezTo>
                <a:cubicBezTo>
                  <a:pt x="445104" y="266096"/>
                  <a:pt x="578152" y="416076"/>
                  <a:pt x="711200" y="566057"/>
                </a:cubicBezTo>
              </a:path>
            </a:pathLst>
          </a:custGeom>
          <a:ln w="28575">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4038600" y="3276600"/>
            <a:ext cx="5105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added for compatibility with </a:t>
            </a:r>
            <a:r>
              <a:rPr lang="en-US" sz="2400" i="1" dirty="0" err="1" smtClean="0">
                <a:solidFill>
                  <a:srgbClr val="FF0000"/>
                </a:solidFill>
                <a:latin typeface="Times New Roman" pitchFamily="18" charset="0"/>
                <a:ea typeface="Cambria Math" pitchFamily="18" charset="0"/>
                <a:cs typeface="Times New Roman" pitchFamily="18" charset="0"/>
              </a:rPr>
              <a:t>MatLab</a:t>
            </a:r>
            <a:endParaRPr lang="en-US" sz="2400"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dirty="0" smtClean="0">
                <a:latin typeface="Times New Roman" pitchFamily="18" charset="0"/>
                <a:cs typeface="Times New Roman" pitchFamily="18" charset="0"/>
              </a:rPr>
              <a:t>why the weird ordering of frequencies?</a:t>
            </a:r>
            <a:endParaRPr lang="en-US" sz="3600" dirty="0">
              <a:latin typeface="Times New Roman" pitchFamily="18" charset="0"/>
              <a:cs typeface="Times New Roman" pitchFamily="18" charset="0"/>
            </a:endParaRPr>
          </a:p>
        </p:txBody>
      </p:sp>
      <p:sp>
        <p:nvSpPr>
          <p:cNvPr id="14" name="Title 1"/>
          <p:cNvSpPr txBox="1">
            <a:spLocks/>
          </p:cNvSpPr>
          <p:nvPr/>
        </p:nvSpPr>
        <p:spPr bwMode="auto">
          <a:xfrm>
            <a:off x="0" y="12192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kumimoji="0" lang="el-GR" sz="2400" b="0" i="1"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ω</a:t>
            </a:r>
            <a:r>
              <a:rPr kumimoji="0" lang="en-US" sz="2400" b="0" i="1" u="none" strike="noStrike" kern="0" cap="none" spc="0" normalizeH="0" baseline="-25000" noProof="0" dirty="0" smtClean="0">
                <a:ln>
                  <a:noFill/>
                </a:ln>
                <a:solidFill>
                  <a:schemeClr val="tx2"/>
                </a:solidFill>
                <a:effectLst/>
                <a:uLnTx/>
                <a:uFillTx/>
                <a:latin typeface="Cambria Math"/>
                <a:ea typeface="Cambria Math"/>
                <a:cs typeface="Times New Roman" pitchFamily="18" charset="0"/>
              </a:rPr>
              <a:t>n</a:t>
            </a:r>
            <a:r>
              <a:rPr kumimoji="0" lang="en-US" sz="2400" b="0" i="1"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   </a:t>
            </a:r>
            <a:r>
              <a:rPr kumimoji="0" lang="en-US"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( 0, </a:t>
            </a:r>
            <a:r>
              <a:rPr kumimoji="0" lang="el-GR"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Δω</a:t>
            </a:r>
            <a:r>
              <a:rPr kumimoji="0" lang="en-US" sz="2400" b="0" u="none" strike="noStrike" kern="0" cap="none" spc="0" normalizeH="0" baseline="0" noProof="0" dirty="0" smtClean="0">
                <a:ln>
                  <a:noFill/>
                </a:ln>
                <a:solidFill>
                  <a:schemeClr val="tx2"/>
                </a:solidFill>
                <a:effectLst/>
                <a:uLnTx/>
                <a:uFillTx/>
                <a:latin typeface="Cambria Math"/>
                <a:ea typeface="Cambria Math"/>
                <a:cs typeface="Times New Roman" pitchFamily="18" charset="0"/>
              </a:rPr>
              <a:t>, 2</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a:t>
            </a:r>
            <a:r>
              <a:rPr lang="en-US" sz="2400" kern="0" dirty="0" smtClean="0">
                <a:solidFill>
                  <a:schemeClr val="tx2"/>
                </a:solidFill>
                <a:latin typeface="Cambria Math"/>
                <a:ea typeface="Cambria Math"/>
                <a:cs typeface="Times New Roman" pitchFamily="18" charset="0"/>
              </a:rPr>
              <a:t>-1)</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 -2</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a:t>
            </a: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lvl="0" algn="ctr"/>
            <a:r>
              <a:rPr lang="en-US" sz="2400" kern="0" dirty="0" smtClean="0">
                <a:solidFill>
                  <a:schemeClr val="tx2"/>
                </a:solidFill>
                <a:latin typeface="Cambria Math"/>
                <a:ea typeface="Cambria Math"/>
                <a:cs typeface="Times New Roman" pitchFamily="18" charset="0"/>
              </a:rPr>
              <a:t>same as</a:t>
            </a:r>
          </a:p>
          <a:p>
            <a:pPr lvl="0" algn="ctr"/>
            <a:endParaRPr lang="en-US" sz="2400" kern="0" dirty="0" smtClean="0">
              <a:solidFill>
                <a:schemeClr val="tx2"/>
              </a:solidFill>
              <a:latin typeface="Cambria Math"/>
              <a:ea typeface="Cambria Math"/>
              <a:cs typeface="Times New Roman" pitchFamily="18" charset="0"/>
            </a:endParaRPr>
          </a:p>
          <a:p>
            <a:pPr lvl="0" algn="ctr"/>
            <a:endParaRPr lang="en-US" sz="2400" kern="0" dirty="0" smtClean="0">
              <a:solidFill>
                <a:schemeClr val="tx2"/>
              </a:solidFill>
              <a:latin typeface="Cambria Math"/>
              <a:ea typeface="Cambria Math"/>
              <a:cs typeface="Times New Roman" pitchFamily="18" charset="0"/>
            </a:endParaRPr>
          </a:p>
          <a:p>
            <a:pPr algn="ctr"/>
            <a:r>
              <a:rPr lang="el-GR" sz="2400" i="1" kern="0" dirty="0" smtClean="0">
                <a:solidFill>
                  <a:schemeClr val="tx2"/>
                </a:solidFill>
                <a:latin typeface="Cambria Math"/>
                <a:ea typeface="Cambria Math"/>
                <a:cs typeface="Times New Roman" pitchFamily="18" charset="0"/>
              </a:rPr>
              <a:t>ω</a:t>
            </a:r>
            <a:r>
              <a:rPr lang="en-US" sz="2400" i="1" kern="0" baseline="-25000" dirty="0" smtClean="0">
                <a:solidFill>
                  <a:schemeClr val="tx2"/>
                </a:solidFill>
                <a:latin typeface="Cambria Math"/>
                <a:ea typeface="Cambria Math"/>
                <a:cs typeface="Times New Roman" pitchFamily="18" charset="0"/>
              </a:rPr>
              <a:t>n</a:t>
            </a:r>
            <a:r>
              <a:rPr lang="en-US" sz="2400" i="1" kern="0" dirty="0" smtClean="0">
                <a:solidFill>
                  <a:schemeClr val="tx2"/>
                </a:solidFill>
                <a:latin typeface="Cambria Math"/>
                <a:ea typeface="Cambria Math"/>
                <a:cs typeface="Times New Roman" pitchFamily="18" charset="0"/>
              </a:rPr>
              <a:t>   =   </a:t>
            </a:r>
            <a:r>
              <a:rPr lang="en-US" sz="2400" kern="0" dirty="0" smtClean="0">
                <a:solidFill>
                  <a:schemeClr val="tx2"/>
                </a:solidFill>
                <a:latin typeface="Cambria Math"/>
                <a:ea typeface="Cambria Math"/>
                <a:cs typeface="Times New Roman" pitchFamily="18" charset="0"/>
              </a:rPr>
              <a:t>( 0, </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2</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(½N</a:t>
            </a:r>
            <a:r>
              <a:rPr lang="el-GR" sz="2400" kern="0" dirty="0" smtClean="0">
                <a:solidFill>
                  <a:schemeClr val="tx2"/>
                </a:solidFill>
                <a:latin typeface="Cambria Math"/>
                <a:ea typeface="Cambria Math"/>
                <a:cs typeface="Times New Roman" pitchFamily="18" charset="0"/>
              </a:rPr>
              <a:t> </a:t>
            </a:r>
            <a:r>
              <a:rPr lang="en-US" sz="2400" kern="0" dirty="0" smtClean="0">
                <a:solidFill>
                  <a:schemeClr val="tx2"/>
                </a:solidFill>
                <a:latin typeface="Cambria Math"/>
                <a:ea typeface="Cambria Math"/>
                <a:cs typeface="Times New Roman" pitchFamily="18" charset="0"/>
              </a:rPr>
              <a:t>+1)</a:t>
            </a:r>
            <a:r>
              <a:rPr lang="el-GR" sz="2400" kern="0" dirty="0" smtClean="0">
                <a:solidFill>
                  <a:schemeClr val="tx2"/>
                </a:solidFill>
                <a:latin typeface="Cambria Math"/>
                <a:ea typeface="Cambria Math"/>
                <a:cs typeface="Times New Roman" pitchFamily="18" charset="0"/>
              </a:rPr>
              <a:t> Δω</a:t>
            </a:r>
            <a:r>
              <a:rPr lang="en-US" sz="2400" kern="0" dirty="0" smtClean="0">
                <a:solidFill>
                  <a:schemeClr val="tx2"/>
                </a:solidFill>
                <a:latin typeface="Cambria Math"/>
                <a:ea typeface="Cambria Math"/>
                <a:cs typeface="Times New Roman" pitchFamily="18" charset="0"/>
              </a:rPr>
              <a:t>, …, (N-1)</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N</a:t>
            </a:r>
            <a:r>
              <a:rPr lang="el-GR" sz="2400" kern="0" dirty="0" smtClean="0">
                <a:solidFill>
                  <a:schemeClr val="tx2"/>
                </a:solidFill>
                <a:latin typeface="Cambria Math"/>
                <a:ea typeface="Cambria Math"/>
                <a:cs typeface="Times New Roman" pitchFamily="18" charset="0"/>
              </a:rPr>
              <a:t>Δω</a:t>
            </a:r>
            <a:r>
              <a:rPr lang="en-US" sz="2400" kern="0" dirty="0" smtClean="0">
                <a:solidFill>
                  <a:schemeClr val="tx2"/>
                </a:solidFill>
                <a:latin typeface="Cambria Math"/>
                <a:ea typeface="Cambria Math"/>
                <a:cs typeface="Times New Roman" pitchFamily="18" charset="0"/>
              </a:rPr>
              <a:t> ) </a:t>
            </a:r>
            <a:endParaRPr lang="en-US" sz="2400" kern="0" dirty="0" smtClean="0">
              <a:solidFill>
                <a:schemeClr val="tx2"/>
              </a:solidFill>
              <a:latin typeface="Times New Roman" pitchFamily="18" charset="0"/>
              <a:cs typeface="Times New Roman" pitchFamily="18" charset="0"/>
            </a:endParaRPr>
          </a:p>
          <a:p>
            <a:pPr lvl="0" algn="ctr"/>
            <a:r>
              <a:rPr lang="en-US" sz="2400" kern="0" dirty="0" smtClean="0">
                <a:solidFill>
                  <a:schemeClr val="tx2"/>
                </a:solidFill>
                <a:latin typeface="Cambria Math"/>
                <a:ea typeface="Cambria Math"/>
                <a:cs typeface="Times New Roman" pitchFamily="18" charset="0"/>
              </a:rPr>
              <a:t> </a:t>
            </a:r>
            <a:endParaRPr kumimoji="0" lang="en-US" sz="2400" b="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5" name="Rectangle 14"/>
          <p:cNvSpPr/>
          <p:nvPr/>
        </p:nvSpPr>
        <p:spPr>
          <a:xfrm>
            <a:off x="1828800" y="2438401"/>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6" name="Left Brace 15"/>
          <p:cNvSpPr/>
          <p:nvPr/>
        </p:nvSpPr>
        <p:spPr>
          <a:xfrm rot="16200000">
            <a:off x="2819400" y="762001"/>
            <a:ext cx="381000" cy="28194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ectangle 16"/>
          <p:cNvSpPr/>
          <p:nvPr/>
        </p:nvSpPr>
        <p:spPr>
          <a:xfrm>
            <a:off x="5479152" y="2438401"/>
            <a:ext cx="23622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negative</a:t>
            </a:r>
          </a:p>
          <a:p>
            <a:pPr algn="ctr"/>
            <a:r>
              <a:rPr lang="en-US" sz="2400" i="1" dirty="0" smtClean="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8" name="Left Brace 17"/>
          <p:cNvSpPr/>
          <p:nvPr/>
        </p:nvSpPr>
        <p:spPr>
          <a:xfrm rot="16200000">
            <a:off x="6477000" y="533401"/>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ectangle 18"/>
          <p:cNvSpPr/>
          <p:nvPr/>
        </p:nvSpPr>
        <p:spPr>
          <a:xfrm>
            <a:off x="1426026" y="5334000"/>
            <a:ext cx="288834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non-negative frequencies up to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
        <p:nvSpPr>
          <p:cNvPr id="20" name="Left Brace 19"/>
          <p:cNvSpPr/>
          <p:nvPr/>
        </p:nvSpPr>
        <p:spPr>
          <a:xfrm rot="16200000">
            <a:off x="2705100" y="3771900"/>
            <a:ext cx="381000" cy="27432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Left Brace 21"/>
          <p:cNvSpPr/>
          <p:nvPr/>
        </p:nvSpPr>
        <p:spPr>
          <a:xfrm rot="16200000">
            <a:off x="6629400" y="3276600"/>
            <a:ext cx="381000" cy="3733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22"/>
          <p:cNvSpPr/>
          <p:nvPr/>
        </p:nvSpPr>
        <p:spPr>
          <a:xfrm>
            <a:off x="5069112" y="5468256"/>
            <a:ext cx="34290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non-</a:t>
            </a:r>
            <a:r>
              <a:rPr lang="en-US" sz="2400" i="1" dirty="0" err="1" smtClean="0">
                <a:solidFill>
                  <a:srgbClr val="FF0000"/>
                </a:solidFill>
                <a:latin typeface="Times New Roman" pitchFamily="18" charset="0"/>
                <a:ea typeface="Cambria Math" pitchFamily="18" charset="0"/>
                <a:cs typeface="Times New Roman" pitchFamily="18" charset="0"/>
              </a:rPr>
              <a:t>negativefrequencies</a:t>
            </a:r>
            <a:r>
              <a:rPr lang="en-US" sz="2400" i="1" dirty="0" smtClean="0">
                <a:solidFill>
                  <a:srgbClr val="FF0000"/>
                </a:solidFill>
                <a:latin typeface="Times New Roman" pitchFamily="18" charset="0"/>
                <a:ea typeface="Cambria Math" pitchFamily="18" charset="0"/>
                <a:cs typeface="Times New Roman" pitchFamily="18" charset="0"/>
              </a:rPr>
              <a:t> above the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2895600"/>
          </a:xfrm>
        </p:spPr>
        <p:txBody>
          <a:bodyPr/>
          <a:lstStyle/>
          <a:p>
            <a:r>
              <a:rPr lang="en-US" dirty="0" smtClean="0">
                <a:latin typeface="Times New Roman" pitchFamily="18" charset="0"/>
                <a:cs typeface="Times New Roman" pitchFamily="18" charset="0"/>
              </a:rPr>
              <a:t>least-squares solution for the Fourier coefficients, </a:t>
            </a:r>
            <a:r>
              <a:rPr lang="en-US" i="1" dirty="0" err="1" smtClean="0">
                <a:latin typeface="Cambria Math" pitchFamily="18" charset="0"/>
                <a:ea typeface="Cambria Math" pitchFamily="18" charset="0"/>
                <a:cs typeface="Times New Roman" pitchFamily="18" charset="0"/>
              </a:rPr>
              <a:t>C</a:t>
            </a:r>
            <a:r>
              <a:rPr lang="en-US" i="1" baseline="-25000" dirty="0" err="1" smtClean="0">
                <a:latin typeface="Cambria Math" pitchFamily="18" charset="0"/>
                <a:ea typeface="Cambria Math" pitchFamily="18" charset="0"/>
                <a:cs typeface="Times New Roman" pitchFamily="18" charset="0"/>
              </a:rPr>
              <a:t>n</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or “Discrete Fourier Transform”</a:t>
            </a: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endParaRPr lang="en-US" i="1" baseline="-25000" dirty="0">
              <a:latin typeface="Cambria Math"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2" cstate="print"/>
          <a:srcRect l="27362" t="21456" r="17264" b="46871"/>
          <a:stretch>
            <a:fillRect/>
          </a:stretch>
        </p:blipFill>
        <p:spPr bwMode="auto">
          <a:xfrm>
            <a:off x="1676400" y="2895600"/>
            <a:ext cx="5562600" cy="2028713"/>
          </a:xfrm>
          <a:prstGeom prst="rect">
            <a:avLst/>
          </a:prstGeom>
          <a:noFill/>
          <a:ln w="9525">
            <a:noFill/>
            <a:miter lim="800000"/>
            <a:headEnd/>
            <a:tailEnd/>
          </a:ln>
        </p:spPr>
      </p:pic>
      <p:sp>
        <p:nvSpPr>
          <p:cNvPr id="6" name="Rectangle 5"/>
          <p:cNvSpPr/>
          <p:nvPr/>
        </p:nvSpPr>
        <p:spPr>
          <a:xfrm>
            <a:off x="4876800" y="4953000"/>
            <a:ext cx="37338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 derivation requires complex version of least-squares.  See text of details …</a:t>
            </a:r>
            <a:endParaRPr lang="en-US" sz="2400"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Fourier Coefficients </a:t>
            </a:r>
            <a:r>
              <a:rPr lang="en-US" sz="3200" i="1" dirty="0" err="1" smtClean="0">
                <a:latin typeface="Cambria Math" pitchFamily="18" charset="0"/>
                <a:ea typeface="Cambria Math" pitchFamily="18" charset="0"/>
                <a:cs typeface="Times New Roman" pitchFamily="18" charset="0"/>
              </a:rPr>
              <a:t>C</a:t>
            </a:r>
            <a:r>
              <a:rPr lang="en-US" sz="3200" i="1" baseline="-25000" dirty="0" err="1" smtClean="0">
                <a:latin typeface="Cambria Math" pitchFamily="18" charset="0"/>
                <a:ea typeface="Cambria Math" pitchFamily="18" charset="0"/>
                <a:cs typeface="Times New Roman" pitchFamily="18" charset="0"/>
              </a:rPr>
              <a:t>j</a:t>
            </a:r>
            <a:r>
              <a:rPr lang="en-US" sz="3200" i="1" baseline="-25000"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  from time series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n</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dirty="0" smtClean="0">
                <a:latin typeface="Courier New" pitchFamily="49" charset="0"/>
                <a:cs typeface="Courier New" pitchFamily="49" charset="0"/>
              </a:rPr>
              <a:t>c = </a:t>
            </a:r>
            <a:r>
              <a:rPr lang="en-US" sz="3200" dirty="0" err="1" smtClean="0">
                <a:latin typeface="Courier New" pitchFamily="49" charset="0"/>
                <a:cs typeface="Courier New" pitchFamily="49" charset="0"/>
              </a:rPr>
              <a:t>fft</a:t>
            </a:r>
            <a:r>
              <a:rPr lang="en-US" sz="3200" dirty="0" smtClean="0">
                <a:latin typeface="Courier New" pitchFamily="49" charset="0"/>
                <a:cs typeface="Courier New" pitchFamily="49" charset="0"/>
              </a:rPr>
              <a:t>(d);</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341257" y="3918857"/>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6553200" y="4724400"/>
            <a:ext cx="12954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124868" y="5105400"/>
            <a:ext cx="20574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err="1" smtClean="0">
                <a:latin typeface="Times New Roman" pitchFamily="18" charset="0"/>
                <a:cs typeface="Times New Roman" pitchFamily="18" charset="0"/>
              </a:rPr>
              <a:t>MatLab</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time series </a:t>
            </a:r>
            <a:r>
              <a:rPr lang="en-US" sz="3200" i="1" dirty="0" err="1" smtClean="0">
                <a:latin typeface="Times New Roman" pitchFamily="18" charset="0"/>
                <a:cs typeface="Times New Roman" pitchFamily="18" charset="0"/>
              </a:rPr>
              <a:t>d</a:t>
            </a:r>
            <a:r>
              <a:rPr lang="en-US" sz="3200" i="1" baseline="-25000" dirty="0" err="1" smtClean="0">
                <a:latin typeface="Times New Roman" pitchFamily="18" charset="0"/>
                <a:cs typeface="Times New Roman" pitchFamily="18" charset="0"/>
              </a:rPr>
              <a:t>n</a:t>
            </a:r>
            <a:r>
              <a:rPr lang="en-US" sz="3200" i="1" baseline="-250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from Fourier Coefficients </a:t>
            </a:r>
            <a:r>
              <a:rPr lang="en-US" sz="3200" i="1" dirty="0" err="1" smtClean="0">
                <a:latin typeface="Cambria Math" pitchFamily="18" charset="0"/>
                <a:ea typeface="Cambria Math" pitchFamily="18" charset="0"/>
                <a:cs typeface="Times New Roman" pitchFamily="18" charset="0"/>
              </a:rPr>
              <a:t>C</a:t>
            </a:r>
            <a:r>
              <a:rPr lang="en-US" sz="3200" i="1" baseline="-25000" dirty="0" err="1" smtClean="0">
                <a:latin typeface="Cambria Math" pitchFamily="18" charset="0"/>
                <a:ea typeface="Cambria Math" pitchFamily="18" charset="0"/>
                <a:cs typeface="Times New Roman" pitchFamily="18" charset="0"/>
              </a:rPr>
              <a:t>j</a:t>
            </a:r>
            <a:r>
              <a:rPr lang="en-US" sz="3200" i="1" baseline="-25000" dirty="0" smtClean="0">
                <a:latin typeface="Cambria Math" pitchFamily="18" charset="0"/>
                <a:ea typeface="Cambria Math" pitchFamily="18" charset="0"/>
                <a:cs typeface="Times New Roman" pitchFamily="18" charset="0"/>
              </a:rPr>
              <a:t> </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r>
              <a:rPr lang="en-US" sz="3200" dirty="0" smtClean="0">
                <a:latin typeface="Courier New" pitchFamily="49" charset="0"/>
                <a:cs typeface="Courier New" pitchFamily="49" charset="0"/>
              </a:rPr>
              <a:t>d = </a:t>
            </a:r>
            <a:r>
              <a:rPr lang="en-US" sz="3200" dirty="0" err="1" smtClean="0">
                <a:latin typeface="Courier New" pitchFamily="49" charset="0"/>
                <a:cs typeface="Courier New" pitchFamily="49" charset="0"/>
              </a:rPr>
              <a:t>ifft</a:t>
            </a:r>
            <a:r>
              <a:rPr lang="en-US" sz="3200" dirty="0" smtClean="0">
                <a:latin typeface="Courier New" pitchFamily="49" charset="0"/>
                <a:cs typeface="Courier New" pitchFamily="49" charset="0"/>
              </a:rPr>
              <a:t>(c);</a:t>
            </a:r>
            <a:r>
              <a:rPr lang="en-US" sz="3200" i="1" baseline="-25000" dirty="0" smtClean="0">
                <a:latin typeface="Times New Roman" pitchFamily="18" charset="0"/>
                <a:cs typeface="Times New Roman" pitchFamily="18" charset="0"/>
              </a:rPr>
              <a:t/>
            </a:r>
            <a:br>
              <a:rPr lang="en-US" sz="3200" i="1" baseline="-25000" dirty="0" smtClean="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341257" y="3918857"/>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066800" y="5181600"/>
            <a:ext cx="1295400" cy="830997"/>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6324600" y="4876800"/>
            <a:ext cx="2057400" cy="156966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vector of </a:t>
            </a:r>
            <a:r>
              <a:rPr lang="en-US" sz="2400" i="1" dirty="0" smtClean="0">
                <a:solidFill>
                  <a:srgbClr val="FF0000"/>
                </a:solidFill>
                <a:latin typeface="Cambria Math" pitchFamily="18" charset="0"/>
                <a:ea typeface="Cambria Math" pitchFamily="18" charset="0"/>
                <a:cs typeface="Times New Roman" pitchFamily="18" charset="0"/>
              </a:rPr>
              <a:t>N</a:t>
            </a:r>
            <a:r>
              <a:rPr lang="en-US" sz="2400" i="1" dirty="0" smtClean="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562600"/>
          </a:xfrm>
        </p:spPr>
        <p:txBody>
          <a:bodyPr/>
          <a:lstStyle/>
          <a:p>
            <a:pPr algn="ctr">
              <a:buNone/>
            </a:pPr>
            <a:r>
              <a:rPr lang="en-US" dirty="0" smtClean="0">
                <a:latin typeface="Times New Roman" pitchFamily="18" charset="0"/>
                <a:cs typeface="Times New Roman" pitchFamily="18" charset="0"/>
              </a:rPr>
              <a:t>switch from Fourier Series containing</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sin(</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and </a:t>
            </a:r>
            <a:r>
              <a:rPr lang="en-US" dirty="0" err="1" smtClean="0">
                <a:latin typeface="Times New Roman" pitchFamily="18" charset="0"/>
                <a:cs typeface="Times New Roman" pitchFamily="18" charset="0"/>
              </a:rPr>
              <a:t>cos</a:t>
            </a:r>
            <a:r>
              <a:rPr lang="en-US" dirty="0" smtClean="0">
                <a:latin typeface="Times New Roman" pitchFamily="18" charset="0"/>
                <a:cs typeface="Times New Roman" pitchFamily="18" charset="0"/>
              </a:rPr>
              <a:t>(</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to</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Fourier series containing</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exp(-</a:t>
            </a:r>
            <a:r>
              <a:rPr lang="en-US" dirty="0" err="1" smtClean="0">
                <a:latin typeface="Times New Roman" pitchFamily="18" charset="0"/>
                <a:cs typeface="Times New Roman" pitchFamily="18" charset="0"/>
              </a:rPr>
              <a:t>i</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and exp(+</a:t>
            </a:r>
            <a:r>
              <a:rPr lang="en-US" dirty="0" err="1" smtClean="0">
                <a:latin typeface="Times New Roman" pitchFamily="18" charset="0"/>
                <a:cs typeface="Times New Roman" pitchFamily="18" charset="0"/>
              </a:rPr>
              <a:t>i</a:t>
            </a:r>
            <a:r>
              <a:rPr lang="el-GR" dirty="0" smtClean="0">
                <a:latin typeface="Cambria Math"/>
                <a:ea typeface="Cambria Math"/>
                <a:cs typeface="Times New Roman" pitchFamily="18" charset="0"/>
              </a:rPr>
              <a:t>ω</a:t>
            </a:r>
            <a:r>
              <a:rPr lang="en-US" dirty="0" smtClean="0">
                <a:latin typeface="Times New Roman" pitchFamily="18" charset="0"/>
                <a:cs typeface="Times New Roman" pitchFamily="18" charset="0"/>
              </a:rPr>
              <a:t>t) </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1447800" y="914400"/>
            <a:ext cx="7696200" cy="461665"/>
          </a:xfrm>
          <a:prstGeom prst="rect">
            <a:avLst/>
          </a:prstGeom>
        </p:spPr>
        <p:txBody>
          <a:bodyPr wrap="square">
            <a:spAutoFit/>
          </a:bodyPr>
          <a:lstStyle/>
          <a:p>
            <a:r>
              <a:rPr lang="en-US" sz="2400" i="1" dirty="0" smtClean="0">
                <a:solidFill>
                  <a:srgbClr val="FF0000"/>
                </a:solidFill>
                <a:latin typeface="Times New Roman" pitchFamily="18" charset="0"/>
                <a:ea typeface="Cambria Math" pitchFamily="18" charset="0"/>
                <a:cs typeface="Times New Roman" pitchFamily="18" charset="0"/>
              </a:rPr>
              <a:t>same number </a:t>
            </a:r>
            <a:r>
              <a:rPr lang="en-US" sz="2400" i="1" dirty="0" smtClean="0">
                <a:solidFill>
                  <a:srgbClr val="FF0000"/>
                </a:solidFill>
                <a:latin typeface="Cambria Math" pitchFamily="18" charset="0"/>
                <a:ea typeface="Cambria Math" pitchFamily="18" charset="0"/>
                <a:cs typeface="Times New Roman" pitchFamily="18" charset="0"/>
              </a:rPr>
              <a:t>M</a:t>
            </a:r>
            <a:r>
              <a:rPr lang="en-US" sz="2400" i="1" dirty="0" smtClean="0">
                <a:solidFill>
                  <a:srgbClr val="FF0000"/>
                </a:solidFill>
                <a:latin typeface="Times New Roman" pitchFamily="18" charset="0"/>
                <a:ea typeface="Cambria Math" pitchFamily="18" charset="0"/>
                <a:cs typeface="Times New Roman" pitchFamily="18" charset="0"/>
              </a:rPr>
              <a:t> of Fourier Coefficients as number</a:t>
            </a:r>
            <a:r>
              <a:rPr lang="en-US" sz="2400" i="1" dirty="0" smtClean="0">
                <a:solidFill>
                  <a:srgbClr val="FF0000"/>
                </a:solidFill>
                <a:latin typeface="Cambria Math" pitchFamily="18" charset="0"/>
                <a:ea typeface="Cambria Math" pitchFamily="18" charset="0"/>
                <a:cs typeface="Times New Roman" pitchFamily="18" charset="0"/>
              </a:rPr>
              <a:t> N</a:t>
            </a:r>
            <a:r>
              <a:rPr lang="en-US" sz="2400" i="1" dirty="0" smtClean="0">
                <a:solidFill>
                  <a:srgbClr val="FF0000"/>
                </a:solidFill>
                <a:latin typeface="Times New Roman" pitchFamily="18" charset="0"/>
                <a:ea typeface="Cambria Math" pitchFamily="18" charset="0"/>
                <a:cs typeface="Times New Roman" pitchFamily="18" charset="0"/>
              </a:rPr>
              <a:t> of data</a:t>
            </a:r>
            <a:endParaRPr lang="en-US" sz="2400"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657600" y="1524000"/>
            <a:ext cx="5486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maximum time, for N data sampled at </a:t>
            </a:r>
            <a:r>
              <a:rPr lang="en-US" sz="2400" i="1" dirty="0" err="1" smtClean="0">
                <a:solidFill>
                  <a:srgbClr val="FF0000"/>
                </a:solidFill>
                <a:latin typeface="Times New Roman" pitchFamily="18" charset="0"/>
                <a:ea typeface="Cambria Math" pitchFamily="18" charset="0"/>
                <a:cs typeface="Times New Roman" pitchFamily="18" charset="0"/>
              </a:rPr>
              <a:t>Dt</a:t>
            </a:r>
            <a:endParaRPr lang="en-US" sz="2400"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962400" y="2057400"/>
            <a:ext cx="3810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time column-vector</a:t>
            </a:r>
            <a:endParaRPr lang="en-US" sz="2400" dirty="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4038600" y="2667000"/>
            <a:ext cx="3810000" cy="461665"/>
          </a:xfrm>
          <a:prstGeom prst="rect">
            <a:avLst/>
          </a:prstGeom>
        </p:spPr>
        <p:txBody>
          <a:bodyPr wrap="square">
            <a:spAutoFit/>
          </a:bodyPr>
          <a:lstStyle/>
          <a:p>
            <a:pPr algn="ctr"/>
            <a:r>
              <a:rPr lang="en-US" sz="2400" i="1" dirty="0" err="1" smtClean="0">
                <a:solidFill>
                  <a:srgbClr val="FF0000"/>
                </a:solidFill>
                <a:latin typeface="Times New Roman" pitchFamily="18" charset="0"/>
                <a:ea typeface="Cambria Math" pitchFamily="18" charset="0"/>
                <a:cs typeface="Times New Roman" pitchFamily="18" charset="0"/>
              </a:rPr>
              <a:t>Nyquist</a:t>
            </a:r>
            <a:r>
              <a:rPr lang="en-US" sz="2400" i="1" dirty="0" smtClean="0">
                <a:solidFill>
                  <a:srgbClr val="FF0000"/>
                </a:solidFill>
                <a:latin typeface="Times New Roman" pitchFamily="18" charset="0"/>
                <a:ea typeface="Cambria Math" pitchFamily="18" charset="0"/>
                <a:cs typeface="Times New Roman" pitchFamily="18" charset="0"/>
              </a:rPr>
              <a:t> frequency</a:t>
            </a:r>
            <a:r>
              <a:rPr lang="en-US" sz="2400" i="1" dirty="0" smtClean="0">
                <a:solidFill>
                  <a:srgbClr val="FF0000"/>
                </a:solidFill>
                <a:latin typeface="Cambria Math" pitchFamily="18" charset="0"/>
                <a:ea typeface="Cambria Math" pitchFamily="18" charset="0"/>
                <a:cs typeface="Times New Roman" pitchFamily="18" charset="0"/>
              </a:rPr>
              <a:t>, </a:t>
            </a:r>
            <a:r>
              <a:rPr lang="en-US" sz="2400" i="1" dirty="0" err="1" smtClean="0">
                <a:solidFill>
                  <a:srgbClr val="FF0000"/>
                </a:solidFill>
                <a:latin typeface="Cambria Math" pitchFamily="18" charset="0"/>
                <a:ea typeface="Cambria Math" pitchFamily="18" charset="0"/>
                <a:cs typeface="Times New Roman" pitchFamily="18" charset="0"/>
              </a:rPr>
              <a:t>f</a:t>
            </a:r>
            <a:r>
              <a:rPr lang="en-US" sz="2400" i="1" baseline="-25000" dirty="0" err="1" smtClean="0">
                <a:solidFill>
                  <a:srgbClr val="FF0000"/>
                </a:solidFill>
                <a:latin typeface="Cambria Math" pitchFamily="18" charset="0"/>
                <a:ea typeface="Cambria Math" pitchFamily="18" charset="0"/>
                <a:cs typeface="Times New Roman" pitchFamily="18" charset="0"/>
              </a:rPr>
              <a:t>ny</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3962400" y="3200400"/>
            <a:ext cx="3048000" cy="457200"/>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frequency sampling, </a:t>
            </a:r>
            <a:r>
              <a:rPr lang="el-GR" sz="2400" i="1" dirty="0" smtClean="0">
                <a:solidFill>
                  <a:srgbClr val="FF0000"/>
                </a:solidFill>
                <a:latin typeface="Cambria Math"/>
                <a:ea typeface="Cambria Math"/>
                <a:cs typeface="Times New Roman" pitchFamily="18" charset="0"/>
              </a:rPr>
              <a:t>Δ</a:t>
            </a:r>
            <a:r>
              <a:rPr lang="en-US" sz="2400" i="1" dirty="0" smtClean="0">
                <a:solidFill>
                  <a:srgbClr val="FF0000"/>
                </a:solidFill>
                <a:latin typeface="Cambria Math"/>
                <a:ea typeface="Cambria Math"/>
                <a:cs typeface="Times New Roman" pitchFamily="18" charset="0"/>
              </a:rPr>
              <a:t>f</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Rectangle 3"/>
          <p:cNvSpPr/>
          <p:nvPr/>
        </p:nvSpPr>
        <p:spPr>
          <a:xfrm>
            <a:off x="6400800" y="3505200"/>
            <a:ext cx="17526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frequency column- vector</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5" name="Rectangle 4"/>
          <p:cNvSpPr/>
          <p:nvPr/>
        </p:nvSpPr>
        <p:spPr>
          <a:xfrm>
            <a:off x="2819400" y="4419600"/>
            <a:ext cx="6096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number of frequencies between 0 and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5"/>
          <p:cNvSpPr/>
          <p:nvPr/>
        </p:nvSpPr>
        <p:spPr>
          <a:xfrm>
            <a:off x="3276600" y="4953000"/>
            <a:ext cx="45720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angular frequency sampling, </a:t>
            </a:r>
            <a:r>
              <a:rPr lang="el-GR" sz="2400" i="1" dirty="0" smtClean="0">
                <a:solidFill>
                  <a:srgbClr val="FF0000"/>
                </a:solidFill>
                <a:latin typeface="Cambria Math"/>
                <a:ea typeface="Cambria Math"/>
                <a:cs typeface="Times New Roman" pitchFamily="18" charset="0"/>
              </a:rPr>
              <a:t>Δω</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5" name="Rectangle 4"/>
          <p:cNvSpPr/>
          <p:nvPr/>
        </p:nvSpPr>
        <p:spPr>
          <a:xfrm>
            <a:off x="6477000" y="5105400"/>
            <a:ext cx="22860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angular frequency column- vector</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standard setup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856344"/>
            <a:ext cx="8229600" cy="5943600"/>
          </a:xfrm>
        </p:spPr>
        <p:txBody>
          <a:bodyPr/>
          <a:lstStyle/>
          <a:p>
            <a:pPr>
              <a:buNone/>
            </a:pPr>
            <a:r>
              <a:rPr lang="en-US" dirty="0" smtClean="0">
                <a:latin typeface="Courier New" pitchFamily="49" charset="0"/>
                <a:cs typeface="Courier New" pitchFamily="49" charset="0"/>
              </a:rPr>
              <a:t>M=N; </a:t>
            </a:r>
          </a:p>
          <a:p>
            <a:pPr>
              <a:buNone/>
            </a:pPr>
            <a:r>
              <a:rPr lang="en-US" dirty="0" err="1" smtClean="0">
                <a:latin typeface="Courier New" pitchFamily="49" charset="0"/>
                <a:cs typeface="Courier New" pitchFamily="49" charset="0"/>
              </a:rPr>
              <a:t>tmax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*(N-1); </a:t>
            </a:r>
          </a:p>
          <a:p>
            <a:pPr>
              <a:buNone/>
            </a:pPr>
            <a:r>
              <a:rPr lang="en-US" dirty="0" smtClean="0">
                <a:latin typeface="Courier New" pitchFamily="49" charset="0"/>
                <a:cs typeface="Courier New" pitchFamily="49" charset="0"/>
              </a:rPr>
              <a:t>t=</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*[0:N-1]'; </a:t>
            </a:r>
          </a:p>
          <a:p>
            <a:pPr>
              <a:buNone/>
            </a:pP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=1/(2.0*</a:t>
            </a:r>
            <a:r>
              <a:rPr lang="en-US" dirty="0" err="1" smtClean="0">
                <a:latin typeface="Courier New" pitchFamily="49" charset="0"/>
                <a:cs typeface="Courier New" pitchFamily="49" charset="0"/>
              </a:rPr>
              <a:t>Dt</a:t>
            </a:r>
            <a:r>
              <a:rPr lang="en-US" dirty="0" smtClean="0">
                <a:latin typeface="Courier New" pitchFamily="49" charset="0"/>
                <a:cs typeface="Courier New" pitchFamily="49" charset="0"/>
              </a:rPr>
              <a:t>); </a:t>
            </a:r>
          </a:p>
          <a:p>
            <a:pPr>
              <a:buNone/>
            </a:pP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fmax</a:t>
            </a:r>
            <a:r>
              <a:rPr lang="en-US" dirty="0" smtClean="0">
                <a:latin typeface="Courier New" pitchFamily="49" charset="0"/>
                <a:cs typeface="Courier New" pitchFamily="49" charset="0"/>
              </a:rPr>
              <a:t>/(N/2); </a:t>
            </a:r>
          </a:p>
          <a:p>
            <a:pPr>
              <a:buNone/>
            </a:pPr>
            <a:r>
              <a:rPr lang="en-US" dirty="0" smtClean="0">
                <a:latin typeface="Courier New" pitchFamily="49" charset="0"/>
                <a:cs typeface="Courier New" pitchFamily="49" charset="0"/>
              </a:rPr>
              <a:t>f=</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=N/2+1; </a:t>
            </a:r>
          </a:p>
          <a:p>
            <a:pPr>
              <a:buNone/>
            </a:pP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=2*pi*</a:t>
            </a:r>
            <a:r>
              <a:rPr lang="en-US" dirty="0" err="1" smtClean="0">
                <a:latin typeface="Courier New" pitchFamily="49" charset="0"/>
                <a:cs typeface="Courier New" pitchFamily="49" charset="0"/>
              </a:rPr>
              <a:t>df</a:t>
            </a:r>
            <a:r>
              <a:rPr lang="en-US" dirty="0" smtClean="0">
                <a:latin typeface="Courier New" pitchFamily="49" charset="0"/>
                <a:cs typeface="Courier New" pitchFamily="49" charset="0"/>
              </a:rPr>
              <a:t>; </a:t>
            </a:r>
          </a:p>
          <a:p>
            <a:pPr>
              <a:buNone/>
            </a:pPr>
            <a:r>
              <a:rPr lang="en-US" dirty="0" smtClean="0">
                <a:latin typeface="Courier New" pitchFamily="49" charset="0"/>
                <a:cs typeface="Courier New" pitchFamily="49" charset="0"/>
              </a:rPr>
              <a:t>w=</a:t>
            </a:r>
            <a:r>
              <a:rPr lang="en-US" dirty="0" err="1" smtClean="0">
                <a:latin typeface="Courier New" pitchFamily="49" charset="0"/>
                <a:cs typeface="Courier New" pitchFamily="49" charset="0"/>
              </a:rPr>
              <a:t>dw</a:t>
            </a:r>
            <a:r>
              <a:rPr lang="en-US" dirty="0" smtClean="0">
                <a:latin typeface="Courier New" pitchFamily="49" charset="0"/>
                <a:cs typeface="Courier New" pitchFamily="49" charset="0"/>
              </a:rPr>
              <a:t>*[0:N/2,-N/2+1:-1]'; </a:t>
            </a:r>
          </a:p>
          <a:p>
            <a:pPr>
              <a:buNone/>
            </a:pPr>
            <a:r>
              <a:rPr lang="en-US" dirty="0" err="1" smtClean="0">
                <a:latin typeface="Courier New" pitchFamily="49" charset="0"/>
                <a:cs typeface="Courier New" pitchFamily="49" charset="0"/>
              </a:rPr>
              <a:t>Nw</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Nf</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5"/>
          <p:cNvSpPr/>
          <p:nvPr/>
        </p:nvSpPr>
        <p:spPr>
          <a:xfrm>
            <a:off x="1944914" y="6168571"/>
            <a:ext cx="7010400" cy="461665"/>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number of angular  frequencies between 0 and </a:t>
            </a:r>
            <a:r>
              <a:rPr lang="en-US" sz="2400" i="1" dirty="0" err="1" smtClean="0">
                <a:solidFill>
                  <a:srgbClr val="FF0000"/>
                </a:solidFill>
                <a:latin typeface="Times New Roman" pitchFamily="18" charset="0"/>
                <a:ea typeface="Cambria Math" pitchFamily="18" charset="0"/>
                <a:cs typeface="Times New Roman" pitchFamily="18" charset="0"/>
              </a:rPr>
              <a:t>Nyquist</a:t>
            </a:r>
            <a:endParaRPr lang="en-US" sz="2400" baseline="-25000" dirty="0">
              <a:solidFill>
                <a:srgbClr val="FF0000"/>
              </a:solidFill>
              <a:latin typeface="Cambria Math" pitchFamily="18" charset="0"/>
              <a:ea typeface="Cambria Math"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latin typeface="Times New Roman" pitchFamily="18" charset="0"/>
                <a:cs typeface="Times New Roman" pitchFamily="18" charset="0"/>
              </a:rPr>
              <a:t>review of complex numbers</a:t>
            </a:r>
            <a:endParaRPr lang="en-US"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latin typeface="Times New Roman" pitchFamily="18" charset="0"/>
                <a:cs typeface="Times New Roman" pitchFamily="18" charset="0"/>
              </a:rPr>
              <a:t>Computing Power Spectral Density</a:t>
            </a:r>
            <a:endParaRPr lang="en-US" dirty="0">
              <a:latin typeface="Times New Roman" pitchFamily="18" charset="0"/>
              <a:cs typeface="Times New Roman" pitchFamily="18" charset="0"/>
            </a:endParaRPr>
          </a:p>
        </p:txBody>
      </p:sp>
      <p:sp>
        <p:nvSpPr>
          <p:cNvPr id="4" name="Rectangle 3"/>
          <p:cNvSpPr/>
          <p:nvPr/>
        </p:nvSpPr>
        <p:spPr>
          <a:xfrm>
            <a:off x="304800" y="2025908"/>
            <a:ext cx="8382000" cy="4832092"/>
          </a:xfrm>
          <a:prstGeom prst="rect">
            <a:avLst/>
          </a:prstGeom>
        </p:spPr>
        <p:txBody>
          <a:bodyPr wrap="square">
            <a:spAutoFit/>
          </a:bodyPr>
          <a:lstStyle/>
          <a:p>
            <a:r>
              <a:rPr lang="en-US" sz="2800" dirty="0" smtClean="0">
                <a:latin typeface="Courier New" pitchFamily="49" charset="0"/>
                <a:cs typeface="Courier New" pitchFamily="49" charset="0"/>
              </a:rPr>
              <a:t>% compute Fourier coefficients </a:t>
            </a:r>
          </a:p>
          <a:p>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fft</a:t>
            </a:r>
            <a:r>
              <a:rPr lang="en-US" sz="2800" dirty="0" smtClean="0">
                <a:latin typeface="Courier New" pitchFamily="49" charset="0"/>
                <a:cs typeface="Courier New" pitchFamily="49" charset="0"/>
              </a:rPr>
              <a:t>(d); </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amplitude spectral density </a:t>
            </a:r>
          </a:p>
          <a:p>
            <a:r>
              <a:rPr lang="en-US" sz="2800" dirty="0" smtClean="0">
                <a:latin typeface="Courier New" pitchFamily="49" charset="0"/>
                <a:cs typeface="Courier New" pitchFamily="49" charset="0"/>
              </a:rPr>
              <a:t>s=abs(</a:t>
            </a:r>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(1:Nw));</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power spectral density </a:t>
            </a:r>
          </a:p>
          <a:p>
            <a:r>
              <a:rPr lang="en-US" sz="2800" dirty="0" smtClean="0">
                <a:latin typeface="Courier New" pitchFamily="49" charset="0"/>
                <a:cs typeface="Courier New" pitchFamily="49" charset="0"/>
              </a:rPr>
              <a:t>s2=s^2;</a:t>
            </a:r>
          </a:p>
          <a:p>
            <a:endParaRPr lang="en-US" sz="2800" dirty="0" smtClean="0">
              <a:latin typeface="Courier New" pitchFamily="49" charset="0"/>
              <a:cs typeface="Courier New" pitchFamily="49" charset="0"/>
            </a:endParaRPr>
          </a:p>
          <a:p>
            <a:endParaRPr lang="en-US" sz="2800" dirty="0" smtClean="0">
              <a:latin typeface="Courier New" pitchFamily="49" charset="0"/>
              <a:cs typeface="Courier New" pitchFamily="49" charset="0"/>
            </a:endParaRPr>
          </a:p>
          <a:p>
            <a:endParaRPr lang="en-US" sz="2800" dirty="0">
              <a:latin typeface="Courier New" pitchFamily="49" charset="0"/>
              <a:cs typeface="Courier New"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latin typeface="Times New Roman" pitchFamily="18" charset="0"/>
                <a:cs typeface="Times New Roman" pitchFamily="18" charset="0"/>
              </a:rPr>
              <a:t>Spectral Density</a:t>
            </a:r>
            <a:endParaRPr lang="en-US" dirty="0">
              <a:latin typeface="Times New Roman" pitchFamily="18" charset="0"/>
              <a:cs typeface="Times New Roman" pitchFamily="18" charset="0"/>
            </a:endParaRPr>
          </a:p>
        </p:txBody>
      </p:sp>
      <p:sp>
        <p:nvSpPr>
          <p:cNvPr id="4" name="Rectangle 3"/>
          <p:cNvSpPr/>
          <p:nvPr/>
        </p:nvSpPr>
        <p:spPr>
          <a:xfrm>
            <a:off x="304800" y="2025908"/>
            <a:ext cx="8153400" cy="4832092"/>
          </a:xfrm>
          <a:prstGeom prst="rect">
            <a:avLst/>
          </a:prstGeom>
        </p:spPr>
        <p:txBody>
          <a:bodyPr wrap="square">
            <a:spAutoFit/>
          </a:bodyPr>
          <a:lstStyle/>
          <a:p>
            <a:r>
              <a:rPr lang="en-US" sz="2800" dirty="0" smtClean="0">
                <a:latin typeface="Courier New" pitchFamily="49" charset="0"/>
                <a:cs typeface="Courier New" pitchFamily="49" charset="0"/>
              </a:rPr>
              <a:t>% compute Fourier coefficients </a:t>
            </a:r>
          </a:p>
          <a:p>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 = </a:t>
            </a:r>
            <a:r>
              <a:rPr lang="en-US" sz="2800" dirty="0" err="1" smtClean="0">
                <a:latin typeface="Courier New" pitchFamily="49" charset="0"/>
                <a:cs typeface="Courier New" pitchFamily="49" charset="0"/>
              </a:rPr>
              <a:t>fft</a:t>
            </a:r>
            <a:r>
              <a:rPr lang="en-US" sz="2800" dirty="0" smtClean="0">
                <a:latin typeface="Courier New" pitchFamily="49" charset="0"/>
                <a:cs typeface="Courier New" pitchFamily="49" charset="0"/>
              </a:rPr>
              <a:t>(d); </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amplitude spectral density </a:t>
            </a:r>
          </a:p>
          <a:p>
            <a:r>
              <a:rPr lang="en-US" sz="2800" dirty="0" smtClean="0">
                <a:latin typeface="Courier New" pitchFamily="49" charset="0"/>
                <a:cs typeface="Courier New" pitchFamily="49" charset="0"/>
              </a:rPr>
              <a:t>s=abs(</a:t>
            </a:r>
            <a:r>
              <a:rPr lang="en-US" sz="2800" dirty="0" err="1" smtClean="0">
                <a:latin typeface="Courier New" pitchFamily="49" charset="0"/>
                <a:cs typeface="Courier New" pitchFamily="49" charset="0"/>
              </a:rPr>
              <a:t>mest</a:t>
            </a:r>
            <a:r>
              <a:rPr lang="en-US" sz="2800" dirty="0" smtClean="0">
                <a:latin typeface="Courier New" pitchFamily="49" charset="0"/>
                <a:cs typeface="Courier New" pitchFamily="49" charset="0"/>
              </a:rPr>
              <a:t>(1:Nw));</a:t>
            </a:r>
          </a:p>
          <a:p>
            <a:endParaRPr lang="en-US" sz="2800" dirty="0" smtClean="0">
              <a:latin typeface="Courier New" pitchFamily="49" charset="0"/>
              <a:cs typeface="Courier New" pitchFamily="49" charset="0"/>
            </a:endParaRPr>
          </a:p>
          <a:p>
            <a:r>
              <a:rPr lang="en-US" sz="2800" dirty="0" smtClean="0">
                <a:latin typeface="Courier New" pitchFamily="49" charset="0"/>
                <a:cs typeface="Courier New" pitchFamily="49" charset="0"/>
              </a:rPr>
              <a:t>% compute power spectral density </a:t>
            </a:r>
          </a:p>
          <a:p>
            <a:r>
              <a:rPr lang="en-US" sz="2800" dirty="0" smtClean="0">
                <a:latin typeface="Courier New" pitchFamily="49" charset="0"/>
                <a:cs typeface="Courier New" pitchFamily="49" charset="0"/>
              </a:rPr>
              <a:t>s2=s^2;</a:t>
            </a:r>
          </a:p>
          <a:p>
            <a:endParaRPr lang="en-US" sz="2800" dirty="0" smtClean="0">
              <a:latin typeface="Courier New" pitchFamily="49" charset="0"/>
              <a:cs typeface="Courier New" pitchFamily="49" charset="0"/>
            </a:endParaRPr>
          </a:p>
          <a:p>
            <a:endParaRPr lang="en-US" sz="2800" dirty="0" smtClean="0">
              <a:latin typeface="Courier New" pitchFamily="49" charset="0"/>
              <a:cs typeface="Courier New" pitchFamily="49" charset="0"/>
            </a:endParaRPr>
          </a:p>
          <a:p>
            <a:endParaRPr lang="en-US" sz="2800" dirty="0">
              <a:latin typeface="Courier New" pitchFamily="49" charset="0"/>
              <a:cs typeface="Courier New" pitchFamily="49" charset="0"/>
            </a:endParaRPr>
          </a:p>
        </p:txBody>
      </p:sp>
      <p:sp>
        <p:nvSpPr>
          <p:cNvPr id="5" name="Rectangle 4"/>
          <p:cNvSpPr/>
          <p:nvPr/>
        </p:nvSpPr>
        <p:spPr>
          <a:xfrm>
            <a:off x="3657600" y="5410200"/>
            <a:ext cx="3810000" cy="1200329"/>
          </a:xfrm>
          <a:prstGeom prst="rect">
            <a:avLst/>
          </a:prstGeom>
        </p:spPr>
        <p:txBody>
          <a:bodyPr wrap="square">
            <a:spAutoFit/>
          </a:bodyPr>
          <a:lstStyle/>
          <a:p>
            <a:pPr algn="ctr"/>
            <a:r>
              <a:rPr lang="en-US" sz="2400" i="1" dirty="0" smtClean="0">
                <a:solidFill>
                  <a:srgbClr val="FF0000"/>
                </a:solidFill>
                <a:latin typeface="Times New Roman" pitchFamily="18" charset="0"/>
                <a:ea typeface="Cambria Math" pitchFamily="18" charset="0"/>
                <a:cs typeface="Times New Roman" pitchFamily="18" charset="0"/>
              </a:rPr>
              <a:t>note that negative frequencies are discarded</a:t>
            </a:r>
          </a:p>
          <a:p>
            <a:pPr algn="ctr"/>
            <a:r>
              <a:rPr lang="en-US" sz="2400" i="1" dirty="0" smtClean="0">
                <a:solidFill>
                  <a:srgbClr val="FF0000"/>
                </a:solidFill>
                <a:latin typeface="Times New Roman" pitchFamily="18" charset="0"/>
                <a:ea typeface="Cambria Math" pitchFamily="18" charset="0"/>
                <a:cs typeface="Times New Roman" pitchFamily="18" charset="0"/>
              </a:rPr>
              <a:t>since they are redundant</a:t>
            </a:r>
          </a:p>
        </p:txBody>
      </p:sp>
      <p:sp>
        <p:nvSpPr>
          <p:cNvPr id="6" name="Freeform 5"/>
          <p:cNvSpPr/>
          <p:nvPr/>
        </p:nvSpPr>
        <p:spPr>
          <a:xfrm>
            <a:off x="2971800" y="4191000"/>
            <a:ext cx="2331356" cy="1182914"/>
          </a:xfrm>
          <a:custGeom>
            <a:avLst/>
            <a:gdLst>
              <a:gd name="connsiteX0" fmla="*/ 0 w 2148114"/>
              <a:gd name="connsiteY0" fmla="*/ 0 h 1161143"/>
              <a:gd name="connsiteX1" fmla="*/ 1262743 w 2148114"/>
              <a:gd name="connsiteY1" fmla="*/ 275772 h 1161143"/>
              <a:gd name="connsiteX2" fmla="*/ 2148114 w 2148114"/>
              <a:gd name="connsiteY2" fmla="*/ 1161143 h 1161143"/>
              <a:gd name="connsiteX0" fmla="*/ 0 w 2148114"/>
              <a:gd name="connsiteY0" fmla="*/ 0 h 1161143"/>
              <a:gd name="connsiteX1" fmla="*/ 515257 w 2148114"/>
              <a:gd name="connsiteY1" fmla="*/ 283029 h 1161143"/>
              <a:gd name="connsiteX2" fmla="*/ 2148114 w 2148114"/>
              <a:gd name="connsiteY2" fmla="*/ 1161143 h 1161143"/>
              <a:gd name="connsiteX0" fmla="*/ 104019 w 2252133"/>
              <a:gd name="connsiteY0" fmla="*/ 2419 h 1163562"/>
              <a:gd name="connsiteX1" fmla="*/ 85876 w 2252133"/>
              <a:gd name="connsiteY1" fmla="*/ 285448 h 1163562"/>
              <a:gd name="connsiteX2" fmla="*/ 619276 w 2252133"/>
              <a:gd name="connsiteY2" fmla="*/ 285448 h 1163562"/>
              <a:gd name="connsiteX3" fmla="*/ 2252133 w 2252133"/>
              <a:gd name="connsiteY3" fmla="*/ 1163562 h 1163562"/>
              <a:gd name="connsiteX0" fmla="*/ 173566 w 2321680"/>
              <a:gd name="connsiteY0" fmla="*/ 68943 h 1230086"/>
              <a:gd name="connsiteX1" fmla="*/ 3024 w 2321680"/>
              <a:gd name="connsiteY1" fmla="*/ 47172 h 1230086"/>
              <a:gd name="connsiteX2" fmla="*/ 155423 w 2321680"/>
              <a:gd name="connsiteY2" fmla="*/ 351972 h 1230086"/>
              <a:gd name="connsiteX3" fmla="*/ 688823 w 2321680"/>
              <a:gd name="connsiteY3" fmla="*/ 351972 h 1230086"/>
              <a:gd name="connsiteX4" fmla="*/ 2321680 w 2321680"/>
              <a:gd name="connsiteY4" fmla="*/ 1230086 h 1230086"/>
              <a:gd name="connsiteX0" fmla="*/ 173566 w 2321680"/>
              <a:gd name="connsiteY0" fmla="*/ 0 h 1161143"/>
              <a:gd name="connsiteX1" fmla="*/ 3024 w 2321680"/>
              <a:gd name="connsiteY1" fmla="*/ 130629 h 1161143"/>
              <a:gd name="connsiteX2" fmla="*/ 155423 w 2321680"/>
              <a:gd name="connsiteY2" fmla="*/ 283029 h 1161143"/>
              <a:gd name="connsiteX3" fmla="*/ 688823 w 2321680"/>
              <a:gd name="connsiteY3" fmla="*/ 283029 h 1161143"/>
              <a:gd name="connsiteX4" fmla="*/ 2321680 w 2321680"/>
              <a:gd name="connsiteY4" fmla="*/ 1161143 h 1161143"/>
              <a:gd name="connsiteX0" fmla="*/ 88900 w 2331356"/>
              <a:gd name="connsiteY0" fmla="*/ 0 h 1182914"/>
              <a:gd name="connsiteX1" fmla="*/ 12700 w 2331356"/>
              <a:gd name="connsiteY1" fmla="*/ 152400 h 1182914"/>
              <a:gd name="connsiteX2" fmla="*/ 165099 w 2331356"/>
              <a:gd name="connsiteY2" fmla="*/ 304800 h 1182914"/>
              <a:gd name="connsiteX3" fmla="*/ 698499 w 2331356"/>
              <a:gd name="connsiteY3" fmla="*/ 304800 h 1182914"/>
              <a:gd name="connsiteX4" fmla="*/ 2331356 w 2331356"/>
              <a:gd name="connsiteY4" fmla="*/ 1182914 h 1182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356" h="1182914">
                <a:moveTo>
                  <a:pt x="88900" y="0"/>
                </a:moveTo>
                <a:cubicBezTo>
                  <a:pt x="84062" y="2419"/>
                  <a:pt x="0" y="101600"/>
                  <a:pt x="12700" y="152400"/>
                </a:cubicBezTo>
                <a:cubicBezTo>
                  <a:pt x="25400" y="203200"/>
                  <a:pt x="50799" y="279400"/>
                  <a:pt x="165099" y="304800"/>
                </a:cubicBezTo>
                <a:cubicBezTo>
                  <a:pt x="279399" y="330200"/>
                  <a:pt x="337456" y="158448"/>
                  <a:pt x="698499" y="304800"/>
                </a:cubicBezTo>
                <a:cubicBezTo>
                  <a:pt x="1059542" y="451152"/>
                  <a:pt x="2067680" y="836990"/>
                  <a:pt x="2331356" y="118291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33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dirty="0" smtClean="0">
                <a:latin typeface="Times New Roman" pitchFamily="18" charset="0"/>
                <a:ea typeface="Cambria Math" pitchFamily="18" charset="0"/>
                <a:cs typeface="Times New Roman" pitchFamily="18" charset="0"/>
              </a:rPr>
              <a:t>Why The Switch to Complex?</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1524000"/>
            <a:ext cx="9144000" cy="4876800"/>
          </a:xfrm>
        </p:spPr>
        <p:txBody>
          <a:bodyPr/>
          <a:lstStyle/>
          <a:p>
            <a:pPr marL="514350" indent="-514350">
              <a:buNone/>
            </a:pPr>
            <a:r>
              <a:rPr lang="en-US" dirty="0" smtClean="0">
                <a:latin typeface="Times New Roman" pitchFamily="18" charset="0"/>
                <a:cs typeface="Times New Roman" pitchFamily="18" charset="0"/>
              </a:rPr>
              <a:t>One function, </a:t>
            </a:r>
            <a:r>
              <a:rPr lang="en-US" dirty="0" smtClean="0">
                <a:latin typeface="Cambria Math" pitchFamily="18" charset="0"/>
                <a:ea typeface="Cambria Math" pitchFamily="18" charset="0"/>
                <a:cs typeface="Times New Roman" pitchFamily="18" charset="0"/>
              </a:rPr>
              <a:t>exp()</a:t>
            </a:r>
            <a:r>
              <a:rPr lang="en-US" dirty="0" smtClean="0">
                <a:latin typeface="Times New Roman" pitchFamily="18" charset="0"/>
                <a:cs typeface="Times New Roman" pitchFamily="18" charset="0"/>
              </a:rPr>
              <a:t>, is better than two, </a:t>
            </a:r>
            <a:r>
              <a:rPr lang="en-US" dirty="0" err="1" smtClean="0">
                <a:latin typeface="Cambria Math" pitchFamily="18" charset="0"/>
                <a:ea typeface="Cambria Math" pitchFamily="18" charset="0"/>
                <a:cs typeface="Courier New" pitchFamily="49" charset="0"/>
              </a:rPr>
              <a:t>cos</a:t>
            </a:r>
            <a:r>
              <a:rPr lang="en-US" dirty="0" smtClean="0">
                <a:latin typeface="Cambria Math" pitchFamily="18" charset="0"/>
                <a:ea typeface="Cambria Math" pitchFamily="18" charset="0"/>
                <a:cs typeface="Courier New" pitchFamily="49" charset="0"/>
              </a:rPr>
              <a:t>()</a:t>
            </a:r>
            <a:r>
              <a:rPr lang="en-US" dirty="0" smtClean="0">
                <a:latin typeface="Times New Roman" pitchFamily="18" charset="0"/>
                <a:cs typeface="Times New Roman" pitchFamily="18" charset="0"/>
              </a:rPr>
              <a:t> &amp; </a:t>
            </a:r>
            <a:r>
              <a:rPr lang="en-US" dirty="0" smtClean="0">
                <a:latin typeface="Cambria Math" pitchFamily="18" charset="0"/>
                <a:ea typeface="Cambria Math" pitchFamily="18" charset="0"/>
                <a:cs typeface="Times New Roman" pitchFamily="18" charset="0"/>
              </a:rPr>
              <a:t>sin()</a:t>
            </a:r>
          </a:p>
          <a:p>
            <a:pPr marL="514350" indent="-514350">
              <a:buAutoNum type="arabicPeriod"/>
            </a:pPr>
            <a:endParaRPr lang="en-US" dirty="0" smtClean="0">
              <a:latin typeface="Times New Roman" pitchFamily="18" charset="0"/>
              <a:cs typeface="Times New Roman" pitchFamily="18" charset="0"/>
            </a:endParaRPr>
          </a:p>
          <a:p>
            <a:pPr>
              <a:buNone/>
            </a:pPr>
            <a:r>
              <a:rPr lang="en-US" dirty="0" smtClean="0">
                <a:latin typeface="Cambria Math" pitchFamily="18" charset="0"/>
                <a:ea typeface="Cambria Math" pitchFamily="18" charset="0"/>
                <a:cs typeface="Times New Roman" pitchFamily="18" charset="0"/>
              </a:rPr>
              <a:t>exp() </a:t>
            </a:r>
            <a:r>
              <a:rPr lang="en-US" dirty="0" smtClean="0">
                <a:latin typeface="Times New Roman" pitchFamily="18" charset="0"/>
                <a:cs typeface="Times New Roman" pitchFamily="18" charset="0"/>
              </a:rPr>
              <a:t>is algebraically simpler than </a:t>
            </a:r>
            <a:r>
              <a:rPr lang="en-US" dirty="0" err="1" smtClean="0">
                <a:latin typeface="Cambria Math" pitchFamily="18" charset="0"/>
                <a:ea typeface="Cambria Math" pitchFamily="18" charset="0"/>
                <a:cs typeface="Courier New" pitchFamily="49" charset="0"/>
              </a:rPr>
              <a:t>cos</a:t>
            </a:r>
            <a:r>
              <a:rPr lang="en-US" dirty="0" smtClean="0">
                <a:latin typeface="Cambria Math" pitchFamily="18" charset="0"/>
                <a:ea typeface="Cambria Math" pitchFamily="18" charset="0"/>
                <a:cs typeface="Courier New" pitchFamily="49" charset="0"/>
              </a:rPr>
              <a:t>()</a:t>
            </a:r>
            <a:r>
              <a:rPr lang="en-US" dirty="0" smtClean="0">
                <a:latin typeface="Times New Roman" pitchFamily="18" charset="0"/>
                <a:cs typeface="Times New Roman" pitchFamily="18" charset="0"/>
              </a:rPr>
              <a:t> &amp; </a:t>
            </a:r>
            <a:r>
              <a:rPr lang="en-US" dirty="0" smtClean="0">
                <a:latin typeface="Cambria Math" pitchFamily="18" charset="0"/>
                <a:ea typeface="Cambria Math" pitchFamily="18" charset="0"/>
                <a:cs typeface="Times New Roman" pitchFamily="18" charset="0"/>
              </a:rPr>
              <a:t>sin()</a:t>
            </a:r>
            <a:r>
              <a:rPr lang="en-US" dirty="0" smtClean="0">
                <a:latin typeface="Times New Roman" pitchFamily="18" charset="0"/>
                <a:cs typeface="Times New Roman" pitchFamily="18" charset="0"/>
              </a:rPr>
              <a:t>, e.g.</a:t>
            </a:r>
          </a:p>
          <a:p>
            <a:pPr>
              <a:buNone/>
            </a:pP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exp(a) / exp(b) = exp( a – b)</a:t>
            </a:r>
          </a:p>
          <a:p>
            <a:pPr>
              <a:buNone/>
            </a:pPr>
            <a:r>
              <a:rPr lang="en-US" dirty="0" smtClean="0">
                <a:latin typeface="Cambria Math" pitchFamily="18" charset="0"/>
                <a:ea typeface="Cambria Math" pitchFamily="18" charset="0"/>
                <a:cs typeface="Times New Roman" pitchFamily="18" charset="0"/>
              </a:rPr>
              <a:t>which substantially simplifies formulas</a:t>
            </a:r>
          </a:p>
          <a:p>
            <a:pPr>
              <a:buNone/>
            </a:pPr>
            <a:endParaRPr lang="en-US" i="1" dirty="0" smtClean="0">
              <a:latin typeface="Cambria Math" pitchFamily="18" charset="0"/>
              <a:ea typeface="Cambria Math" pitchFamily="18" charset="0"/>
              <a:cs typeface="Times New Roman" pitchFamily="18" charset="0"/>
            </a:endParaRPr>
          </a:p>
          <a:p>
            <a:pPr>
              <a:buNone/>
            </a:pPr>
            <a:r>
              <a:rPr lang="en-US" dirty="0" smtClean="0">
                <a:latin typeface="Times New Roman" pitchFamily="18" charset="0"/>
                <a:ea typeface="Cambria Math" pitchFamily="18" charset="0"/>
                <a:cs typeface="Times New Roman" pitchFamily="18" charset="0"/>
              </a:rPr>
              <a:t>Tradition – that’s the way everyone does it! Or more importantly, that’s the way </a:t>
            </a:r>
            <a:r>
              <a:rPr lang="en-US" dirty="0" err="1" smtClean="0">
                <a:latin typeface="Times New Roman" pitchFamily="18" charset="0"/>
                <a:ea typeface="Cambria Math" pitchFamily="18" charset="0"/>
                <a:cs typeface="Times New Roman" pitchFamily="18" charset="0"/>
              </a:rPr>
              <a:t>MatLab</a:t>
            </a:r>
            <a:r>
              <a:rPr lang="en-US" dirty="0" smtClean="0">
                <a:latin typeface="Times New Roman" pitchFamily="18" charset="0"/>
                <a:ea typeface="Cambria Math" pitchFamily="18" charset="0"/>
                <a:cs typeface="Times New Roman" pitchFamily="18" charset="0"/>
              </a:rPr>
              <a:t> does it.</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114800"/>
          </a:xfrm>
        </p:spPr>
        <p:txBody>
          <a:bodyPr/>
          <a:lstStyle/>
          <a:p>
            <a:r>
              <a:rPr lang="en-US" dirty="0" smtClean="0">
                <a:latin typeface="Times New Roman" pitchFamily="18" charset="0"/>
                <a:cs typeface="Times New Roman" pitchFamily="18" charset="0"/>
              </a:rPr>
              <a:t>imaginary unit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err="1"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a:r>
            <a:br>
              <a:rPr lang="en-US" i="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such that</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 -1</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114800"/>
          </a:xfrm>
        </p:spPr>
        <p:txBody>
          <a:bodyPr/>
          <a:lstStyle/>
          <a:p>
            <a:r>
              <a:rPr lang="en-US" dirty="0" smtClean="0">
                <a:latin typeface="Times New Roman" pitchFamily="18" charset="0"/>
                <a:cs typeface="Times New Roman" pitchFamily="18" charset="0"/>
              </a:rPr>
              <a:t>complex number</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endParaRPr lang="en-US" i="1" baseline="-25000" dirty="0">
              <a:latin typeface="Cambria Math" pitchFamily="18" charset="0"/>
              <a:ea typeface="Cambria Math" pitchFamily="18" charset="0"/>
              <a:cs typeface="Times New Roman" pitchFamily="18" charset="0"/>
            </a:endParaRPr>
          </a:p>
        </p:txBody>
      </p:sp>
      <p:sp>
        <p:nvSpPr>
          <p:cNvPr id="3" name="Freeform 2"/>
          <p:cNvSpPr/>
          <p:nvPr/>
        </p:nvSpPr>
        <p:spPr>
          <a:xfrm>
            <a:off x="4419600" y="4038600"/>
            <a:ext cx="653143" cy="1378857"/>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5638801" y="3962401"/>
            <a:ext cx="533400" cy="838200"/>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5334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bwMode="auto">
          <a:xfrm>
            <a:off x="4724400" y="51816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smtClean="0">
                <a:solidFill>
                  <a:srgbClr val="FF0000"/>
                </a:solidFill>
                <a:latin typeface="Times New Roman" pitchFamily="18" charset="0"/>
                <a:ea typeface="+mj-ea"/>
                <a:cs typeface="Times New Roman" pitchFamily="18" charset="0"/>
              </a:rPr>
              <a:t>real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bwMode="auto">
          <a:xfrm>
            <a:off x="6019800" y="45720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smtClean="0">
                <a:solidFill>
                  <a:srgbClr val="FF0000"/>
                </a:solidFill>
                <a:latin typeface="Times New Roman" pitchFamily="18" charset="0"/>
                <a:ea typeface="+mj-ea"/>
                <a:cs typeface="Times New Roman" pitchFamily="18" charset="0"/>
              </a:rPr>
              <a:t>imaginary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91600" cy="5410200"/>
          </a:xfrm>
        </p:spPr>
        <p:txBody>
          <a:bodyPr/>
          <a:lstStyle/>
          <a:p>
            <a:r>
              <a:rPr lang="en-US" dirty="0" smtClean="0">
                <a:latin typeface="Times New Roman" pitchFamily="18" charset="0"/>
                <a:cs typeface="Times New Roman" pitchFamily="18" charset="0"/>
              </a:rPr>
              <a:t>adding complex numbers</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c = </a:t>
            </a:r>
            <a:r>
              <a:rPr lang="en-US" i="1" dirty="0" err="1" smtClean="0">
                <a:latin typeface="Cambria Math" pitchFamily="18" charset="0"/>
                <a:ea typeface="Cambria Math" pitchFamily="18" charset="0"/>
                <a:cs typeface="Times New Roman" pitchFamily="18" charset="0"/>
              </a:rPr>
              <a:t>a+b</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086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829300" y="41529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924628" y="511266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638800" y="51054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600200" y="6169890"/>
            <a:ext cx="7326749"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just add real and imaginary parts, separately</a:t>
            </a:r>
            <a:endParaRPr lang="en-US"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smtClean="0">
                <a:latin typeface="Times New Roman" pitchFamily="18" charset="0"/>
                <a:cs typeface="Times New Roman" pitchFamily="18" charset="0"/>
              </a:rPr>
              <a:t>subtracting complex numbers</a:t>
            </a:r>
            <a:br>
              <a:rPr lang="en-US" dirty="0" smtClean="0">
                <a:latin typeface="Times New Roman"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
            </a:r>
            <a:br>
              <a:rPr lang="en-US" i="1" dirty="0" smtClean="0">
                <a:latin typeface="Times New Roman"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a:t>
            </a:r>
            <a:br>
              <a:rPr lang="en-US" i="1" baseline="-25000" dirty="0" smtClean="0">
                <a:latin typeface="Cambria Math" pitchFamily="18" charset="0"/>
                <a:ea typeface="Cambria Math" pitchFamily="18" charset="0"/>
                <a:cs typeface="Times New Roman" pitchFamily="18" charset="0"/>
              </a:rPr>
            </a:br>
            <a:r>
              <a:rPr lang="en-US" i="1" baseline="-25000" dirty="0" smtClean="0">
                <a:latin typeface="Cambria Math" pitchFamily="18" charset="0"/>
                <a:ea typeface="Cambria Math" pitchFamily="18" charset="0"/>
                <a:cs typeface="Times New Roman" pitchFamily="18" charset="0"/>
              </a:rPr>
              <a:t/>
            </a:r>
            <a:br>
              <a:rPr lang="en-US" i="1" baseline="-25000"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c = a-b =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b</a:t>
            </a:r>
            <a:r>
              <a:rPr lang="en-US" i="1" baseline="-25000" dirty="0" err="1" smtClean="0">
                <a:latin typeface="Cambria Math" pitchFamily="18" charset="0"/>
                <a:ea typeface="Cambria Math" pitchFamily="18" charset="0"/>
                <a:cs typeface="Times New Roman" pitchFamily="18" charset="0"/>
              </a:rPr>
              <a:t>r</a:t>
            </a:r>
            <a:r>
              <a:rPr lang="en-US" i="1" dirty="0" smtClean="0">
                <a:latin typeface="Cambria Math" pitchFamily="18" charset="0"/>
                <a:ea typeface="Cambria Math" pitchFamily="18" charset="0"/>
                <a:cs typeface="Times New Roman" pitchFamily="18" charset="0"/>
              </a:rPr>
              <a:t> )+ </a:t>
            </a:r>
            <a:r>
              <a:rPr lang="en-US" i="1"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a:t>
            </a:r>
            <a:r>
              <a:rPr lang="en-US" i="1" dirty="0" err="1" smtClean="0">
                <a:latin typeface="Cambria Math" pitchFamily="18" charset="0"/>
                <a:ea typeface="Cambria Math" pitchFamily="18" charset="0"/>
                <a:cs typeface="Times New Roman" pitchFamily="18" charset="0"/>
              </a:rPr>
              <a:t>a</a:t>
            </a:r>
            <a:r>
              <a:rPr lang="en-US" i="1" baseline="-25000" dirty="0" err="1" smtClean="0">
                <a:latin typeface="Cambria Math" pitchFamily="18" charset="0"/>
                <a:ea typeface="Cambria Math" pitchFamily="18" charset="0"/>
                <a:cs typeface="Times New Roman" pitchFamily="18" charset="0"/>
              </a:rPr>
              <a:t>i</a:t>
            </a:r>
            <a:r>
              <a:rPr lang="en-US" i="1" baseline="-25000"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 b</a:t>
            </a:r>
            <a:r>
              <a:rPr lang="en-US" i="1" baseline="-25000" dirty="0" smtClean="0">
                <a:latin typeface="Cambria Math" pitchFamily="18" charset="0"/>
                <a:ea typeface="Cambria Math" pitchFamily="18" charset="0"/>
                <a:cs typeface="Times New Roman" pitchFamily="18" charset="0"/>
              </a:rPr>
              <a:t>i </a:t>
            </a:r>
            <a:r>
              <a:rPr lang="en-US" i="1" dirty="0" smtClean="0">
                <a:latin typeface="Cambria Math" pitchFamily="18" charset="0"/>
                <a:ea typeface="Cambria Math" pitchFamily="18" charset="0"/>
                <a:cs typeface="Times New Roman" pitchFamily="18" charset="0"/>
              </a:rPr>
              <a:t>)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2385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753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3048000" y="5112660"/>
            <a:ext cx="740908"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r</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562600" y="5105400"/>
            <a:ext cx="662361" cy="769441"/>
          </a:xfrm>
          <a:prstGeom prst="rect">
            <a:avLst/>
          </a:prstGeom>
        </p:spPr>
        <p:txBody>
          <a:bodyPr wrap="none">
            <a:spAutoFit/>
          </a:bodyPr>
          <a:lstStyle/>
          <a:p>
            <a:r>
              <a:rPr lang="en-US" sz="4400" i="1" dirty="0" err="1" smtClean="0">
                <a:solidFill>
                  <a:srgbClr val="FF0000"/>
                </a:solidFill>
                <a:latin typeface="Cambria Math" pitchFamily="18" charset="0"/>
                <a:ea typeface="Cambria Math" pitchFamily="18" charset="0"/>
                <a:cs typeface="Times New Roman" pitchFamily="18" charset="0"/>
              </a:rPr>
              <a:t>c</a:t>
            </a:r>
            <a:r>
              <a:rPr lang="en-US" sz="4400" i="1" baseline="-25000" dirty="0" err="1" smtClean="0">
                <a:solidFill>
                  <a:srgbClr val="FF0000"/>
                </a:solidFill>
                <a:latin typeface="Cambria Math" pitchFamily="18" charset="0"/>
                <a:ea typeface="Cambria Math" pitchFamily="18" charset="0"/>
                <a:cs typeface="Times New Roman" pitchFamily="18" charset="0"/>
              </a:rPr>
              <a:t>i</a:t>
            </a:r>
            <a:r>
              <a:rPr lang="en-US" sz="4400" i="1" dirty="0" smtClean="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003575" y="6096000"/>
            <a:ext cx="8024313" cy="523220"/>
          </a:xfrm>
          <a:prstGeom prst="rect">
            <a:avLst/>
          </a:prstGeom>
        </p:spPr>
        <p:txBody>
          <a:bodyPr wrap="none">
            <a:spAutoFit/>
          </a:bodyPr>
          <a:lstStyle/>
          <a:p>
            <a:r>
              <a:rPr lang="en-US" sz="2800" i="1" dirty="0" smtClean="0">
                <a:solidFill>
                  <a:srgbClr val="FF0000"/>
                </a:solidFill>
                <a:latin typeface="Cambria Math" pitchFamily="18" charset="0"/>
                <a:ea typeface="Cambria Math" pitchFamily="18" charset="0"/>
                <a:cs typeface="Times New Roman" pitchFamily="18" charset="0"/>
              </a:rPr>
              <a:t>… just subtract real and imaginary parts, separately</a:t>
            </a: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7126</TotalTime>
  <Words>1807</Words>
  <Application>Microsoft Office PowerPoint</Application>
  <PresentationFormat>On-screen Show (4:3)</PresentationFormat>
  <Paragraphs>352</Paragraphs>
  <Slides>52</Slides>
  <Notes>34</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Design</vt:lpstr>
      <vt:lpstr>Slide 1</vt:lpstr>
      <vt:lpstr>Slide 2</vt:lpstr>
      <vt:lpstr>Goals of the lecture</vt:lpstr>
      <vt:lpstr>purpose of the lecture</vt:lpstr>
      <vt:lpstr>review of complex numbers</vt:lpstr>
      <vt:lpstr>imaginary unit  i  such that i2 = -1</vt:lpstr>
      <vt:lpstr>complex number  a = ar + i ai</vt:lpstr>
      <vt:lpstr>adding complex numbers  a = ar + i ai     b = br + i bi  c = a+b = (ar + i ai )+ (br + i bi ) =    (ar + br )+ i(ai +bi )   </vt:lpstr>
      <vt:lpstr>subtracting complex numbers  a = ar + i ai    b = br + i bi  c = a-b = (ar + i ai )-(br + i bi ) =   (ar - br )+ i(ai  - bi )   </vt:lpstr>
      <vt:lpstr>multiplying complex numbers  a = ar + i ai     b = br + i bi  c = ab = (ar + i ai )(br + i bi )  = = ar br  + i ar bi + i ai br  + i2 ai bi =   (ar br - ai bi )+ i(ar bi + ai br )   </vt:lpstr>
      <vt:lpstr>complex conjugate, a*  a = ar + i ai   a* = ar - i ai  </vt:lpstr>
      <vt:lpstr>absolute value, |a |   |a | = [ ar2 + ai2 ]½  note  |a |2 = a* a   </vt:lpstr>
      <vt:lpstr>Euler’s Formula  exp(iz) = cos(z) + i sin(z)</vt:lpstr>
      <vt:lpstr>start from the Taylor series expansions  exp(x) = 1 + x + x2/2 + x3/6 + x4/24  + …  cos(x) = 1 + 0 - x2/2 + 0 + x4/24 + …   sin(x) = 0 + x + 0 - x3/6 +0 + …</vt:lpstr>
      <vt:lpstr> exp(x) substitute in x=iz   exp(x) = 1 + x + x2/2 + x3/6 + x4/24  + …  exp(iz) = 1 + iz - z2/2 - iz3/6 + z4/24  + …  </vt:lpstr>
      <vt:lpstr>cos(x) substitute in x=z   cos(x) = 1 + 0 - x2/2 + 0 + x4/24 + …   cos(z) = 1 + 0 - z2/2 + 0 + z4/24 + …</vt:lpstr>
      <vt:lpstr>sin(x) substitute in x=z and multiply by i    sin(x) = 0 + x + 0 - x3/6 +0 + …   i sin(z) = 0 + iz + 0 - iz3/6 +0 + … </vt:lpstr>
      <vt:lpstr>add cos(z) and i sin(z) cos(z) = 1 + 0 - z2/2 + 0 + z4/24 + … + i sin(z) = 0 + iz + 0 - iz3/6 +0 + … = cos(z) + i sin(z) = 1 + iz - z2/2 - iz3/6 + z4/24  + …            compare with results for exp(iz) exp(iz) =                  1 + iz - z2/2 - iz3/6 + z4/24  + …   they’re equal!</vt:lpstr>
      <vt:lpstr>note that since  exp(iz) = cos(z) + i sin(z)  then  |exp(iz) |= cos2(z) + sin2 (z) = 1</vt:lpstr>
      <vt:lpstr>any complex number can be written  z = r exp(iθ)   where r = |z |      and    θ=tan-1(zi/zr)  </vt:lpstr>
      <vt:lpstr>MatLab handles complex numbers completely transparently  a = 2 + 3*i; b = 4 + 6*i; c = a+b;  works just fine</vt:lpstr>
      <vt:lpstr>Warning! accidentally resetting i to something other than i is so easy  i=100;  (and then you get nonsense)   so execute a clear i; at the top of your script if you plan to use i</vt:lpstr>
      <vt:lpstr>or use the alternate notation  a = complex(2,3); b = complex(4,6); c = a+b;  which is safer</vt:lpstr>
      <vt:lpstr>end of review</vt:lpstr>
      <vt:lpstr>Euler’s Formulas complex exponentials can be written as sines and cosines</vt:lpstr>
      <vt:lpstr>or reverse them sine and cosines can be written as complex exponentials</vt:lpstr>
      <vt:lpstr>so a Fourier Series alternatively can be written as a sum of sines and cosines or a sum of complex exponentials</vt:lpstr>
      <vt:lpstr>paired terms</vt:lpstr>
      <vt:lpstr>A and B    and     C- and C+ must be related</vt:lpstr>
      <vt:lpstr>Slide 30</vt:lpstr>
      <vt:lpstr>summary</vt:lpstr>
      <vt:lpstr>ω</vt:lpstr>
      <vt:lpstr>old-style Fourier Series</vt:lpstr>
      <vt:lpstr>new-style Fourier Series or “Inverse Discrete Fourier Transform”</vt:lpstr>
      <vt:lpstr>why the weird ordering of frequencies?</vt:lpstr>
      <vt:lpstr>least-squares solution for the Fourier coefficients, Cn  or “Discrete Fourier Transform” </vt:lpstr>
      <vt:lpstr>MatLab  Fourier Coefficients Cj   from time series dn   c = fft(d); </vt:lpstr>
      <vt:lpstr>MatLab  time series dn from Fourier Coefficients Cj   d = ifft(c); </vt:lpstr>
      <vt:lpstr>standard setup</vt:lpstr>
      <vt:lpstr>standard setup</vt:lpstr>
      <vt:lpstr>standard setup</vt:lpstr>
      <vt:lpstr>standard setup</vt:lpstr>
      <vt:lpstr>standard setup</vt:lpstr>
      <vt:lpstr>standard setup</vt:lpstr>
      <vt:lpstr>standard setup</vt:lpstr>
      <vt:lpstr>standard setup</vt:lpstr>
      <vt:lpstr>standard setup</vt:lpstr>
      <vt:lpstr>standard setup</vt:lpstr>
      <vt:lpstr>standard setup</vt:lpstr>
      <vt:lpstr>Computing Power Spectral Density</vt:lpstr>
      <vt:lpstr>Spectral Density</vt:lpstr>
      <vt:lpstr>Why The Switch to Complex?</vt:lpstr>
    </vt:vector>
  </TitlesOfParts>
  <Company>LDEO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William Menke</cp:lastModifiedBy>
  <cp:revision>703</cp:revision>
  <dcterms:created xsi:type="dcterms:W3CDTF">2008-08-25T18:59:31Z</dcterms:created>
  <dcterms:modified xsi:type="dcterms:W3CDTF">2016-03-28T23:46:25Z</dcterms:modified>
</cp:coreProperties>
</file>