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9" r:id="rId2"/>
    <p:sldId id="476" r:id="rId3"/>
    <p:sldId id="261" r:id="rId4"/>
    <p:sldId id="412" r:id="rId5"/>
    <p:sldId id="414" r:id="rId6"/>
    <p:sldId id="415" r:id="rId7"/>
    <p:sldId id="416" r:id="rId8"/>
    <p:sldId id="417" r:id="rId9"/>
    <p:sldId id="354" r:id="rId10"/>
    <p:sldId id="418" r:id="rId11"/>
    <p:sldId id="419" r:id="rId12"/>
    <p:sldId id="420" r:id="rId13"/>
    <p:sldId id="421" r:id="rId14"/>
    <p:sldId id="425" r:id="rId15"/>
    <p:sldId id="426" r:id="rId16"/>
    <p:sldId id="423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6" r:id="rId26"/>
    <p:sldId id="435" r:id="rId27"/>
    <p:sldId id="449" r:id="rId28"/>
    <p:sldId id="437" r:id="rId29"/>
    <p:sldId id="474" r:id="rId30"/>
    <p:sldId id="438" r:id="rId31"/>
    <p:sldId id="439" r:id="rId32"/>
    <p:sldId id="441" r:id="rId33"/>
    <p:sldId id="442" r:id="rId34"/>
    <p:sldId id="444" r:id="rId35"/>
    <p:sldId id="443" r:id="rId36"/>
    <p:sldId id="445" r:id="rId37"/>
    <p:sldId id="446" r:id="rId38"/>
    <p:sldId id="447" r:id="rId39"/>
    <p:sldId id="448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60" r:id="rId50"/>
    <p:sldId id="461" r:id="rId51"/>
    <p:sldId id="462" r:id="rId52"/>
    <p:sldId id="459" r:id="rId53"/>
    <p:sldId id="463" r:id="rId54"/>
    <p:sldId id="464" r:id="rId55"/>
    <p:sldId id="465" r:id="rId56"/>
    <p:sldId id="466" r:id="rId57"/>
    <p:sldId id="467" r:id="rId58"/>
    <p:sldId id="468" r:id="rId59"/>
    <p:sldId id="469" r:id="rId60"/>
    <p:sldId id="472" r:id="rId61"/>
    <p:sldId id="470" r:id="rId62"/>
    <p:sldId id="475" r:id="rId63"/>
    <p:sldId id="471" r:id="rId64"/>
    <p:sldId id="47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85225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455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treats</a:t>
            </a:r>
            <a:r>
              <a:rPr lang="en-US" baseline="0" dirty="0" smtClean="0"/>
              <a:t> the subject </a:t>
            </a:r>
            <a:r>
              <a:rPr lang="en-US" baseline="0" smtClean="0"/>
              <a:t>of interpolation.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its approximate, then it isn’t exact.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inexactness</a:t>
            </a:r>
            <a:r>
              <a:rPr lang="en-US" baseline="0" dirty="0" smtClean="0"/>
              <a:t> is not necessarily a problem, because you do not know the</a:t>
            </a:r>
          </a:p>
          <a:p>
            <a:r>
              <a:rPr lang="en-US" baseline="0" dirty="0" smtClean="0"/>
              <a:t>data exactly anyway, but only up to measurement error.  Similarly, the prior</a:t>
            </a:r>
          </a:p>
          <a:p>
            <a:r>
              <a:rPr lang="en-US" baseline="0" dirty="0" smtClean="0"/>
              <a:t>information isn’t exact either.  We only know that the data is “sort of” smooth.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characteristic of traditional interpolation is that the</a:t>
            </a:r>
            <a:r>
              <a:rPr lang="en-US" baseline="0" dirty="0" smtClean="0"/>
              <a:t> data will be fit</a:t>
            </a:r>
          </a:p>
          <a:p>
            <a:r>
              <a:rPr lang="en-US" baseline="0" dirty="0" smtClean="0"/>
              <a:t>exactly.  At first this seems a virtue, until you realize that you are exactly fitting</a:t>
            </a:r>
          </a:p>
          <a:p>
            <a:r>
              <a:rPr lang="en-US" baseline="0" dirty="0" smtClean="0"/>
              <a:t>noise.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data are satisfied exactly,</a:t>
            </a:r>
          </a:p>
          <a:p>
            <a:r>
              <a:rPr lang="en-US" baseline="0" dirty="0" smtClean="0"/>
              <a:t>and the prior information is satisfied in between the data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both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</a:t>
            </a:r>
            <a:r>
              <a:rPr lang="en-US" baseline="0" dirty="0" smtClean="0"/>
              <a:t> concept in traditional interpolation is the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, a function</a:t>
            </a:r>
          </a:p>
          <a:p>
            <a:r>
              <a:rPr lang="en-US" baseline="0" dirty="0" smtClean="0"/>
              <a:t>that goes through the data and can be evaluated at ant time,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see if the class</a:t>
            </a:r>
            <a:r>
              <a:rPr lang="en-US" baseline="0" dirty="0" smtClean="0"/>
              <a:t> can suggest some ways in which an analytic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can be put to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most data collection scenarios, the observation times are not special in any way.  So there is</a:t>
            </a:r>
          </a:p>
          <a:p>
            <a:r>
              <a:rPr lang="en-US" baseline="0" dirty="0" smtClean="0"/>
              <a:t>no reason that the function should behave differently at the observation times than between them.</a:t>
            </a:r>
          </a:p>
          <a:p>
            <a:r>
              <a:rPr lang="en-US" baseline="0" dirty="0" smtClean="0"/>
              <a:t>If it does behave differently, then there is something artificial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only the availability of prior information makes this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see how this might work, start with the polynomial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 = m</a:t>
            </a:r>
            <a:r>
              <a:rPr lang="en-US" baseline="-25000" dirty="0" smtClean="0"/>
              <a:t>1</a:t>
            </a:r>
            <a:r>
              <a:rPr lang="en-US" baseline="0" dirty="0" smtClean="0"/>
              <a:t> + m</a:t>
            </a:r>
            <a:r>
              <a:rPr lang="en-US" baseline="-25000" dirty="0" smtClean="0"/>
              <a:t>2</a:t>
            </a:r>
            <a:r>
              <a:rPr lang="en-US" baseline="0" dirty="0" smtClean="0"/>
              <a:t> t + m</a:t>
            </a:r>
            <a:r>
              <a:rPr lang="en-US" baseline="-25000" dirty="0" smtClean="0"/>
              <a:t>3</a:t>
            </a:r>
            <a:r>
              <a:rPr lang="en-US" baseline="0" dirty="0" smtClean="0"/>
              <a:t> t</a:t>
            </a:r>
            <a:r>
              <a:rPr lang="en-US" baseline="30000" dirty="0" smtClean="0"/>
              <a:t>2</a:t>
            </a:r>
            <a:r>
              <a:rPr lang="en-US" baseline="0" dirty="0" smtClean="0"/>
              <a:t> + … + </a:t>
            </a:r>
            <a:r>
              <a:rPr lang="en-US" baseline="0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t</a:t>
            </a:r>
            <a:r>
              <a:rPr lang="en-US" baseline="30000" dirty="0" smtClean="0"/>
              <a:t>(N-1)</a:t>
            </a:r>
          </a:p>
          <a:p>
            <a:r>
              <a:rPr lang="en-US" baseline="0" dirty="0" smtClean="0"/>
              <a:t>where the m’s are unknown coefficients.  Now</a:t>
            </a:r>
          </a:p>
          <a:p>
            <a:r>
              <a:rPr lang="en-US" baseline="0" dirty="0" smtClean="0"/>
              <a:t>evaluate the polynomial at the N observation points</a:t>
            </a:r>
          </a:p>
          <a:p>
            <a:r>
              <a:rPr lang="en-US" baseline="0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= m</a:t>
            </a:r>
            <a:r>
              <a:rPr lang="en-US" baseline="-25000" dirty="0" smtClean="0"/>
              <a:t>1</a:t>
            </a:r>
            <a:r>
              <a:rPr lang="en-US" baseline="0" dirty="0" smtClean="0"/>
              <a:t> + m</a:t>
            </a:r>
            <a:r>
              <a:rPr lang="en-US" baseline="-25000" dirty="0" smtClean="0"/>
              <a:t>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+ m</a:t>
            </a:r>
            <a:r>
              <a:rPr lang="en-US" baseline="-25000" dirty="0" smtClean="0"/>
              <a:t>3</a:t>
            </a:r>
            <a:r>
              <a:rPr lang="en-US" baseline="0" dirty="0" smtClean="0"/>
              <a:t> t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baseline="0" dirty="0" smtClean="0"/>
              <a:t> + … + </a:t>
            </a:r>
            <a:r>
              <a:rPr lang="en-US" baseline="0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(N-1)</a:t>
            </a:r>
          </a:p>
          <a:p>
            <a:r>
              <a:rPr lang="en-US" baseline="0" dirty="0" smtClean="0"/>
              <a:t>and write as a matrix equation of form</a:t>
            </a:r>
          </a:p>
          <a:p>
            <a:r>
              <a:rPr lang="en-US" b="1" baseline="0" dirty="0" smtClean="0"/>
              <a:t>d</a:t>
            </a:r>
            <a:r>
              <a:rPr lang="en-US" baseline="0" dirty="0" smtClean="0"/>
              <a:t> = </a:t>
            </a:r>
            <a:r>
              <a:rPr lang="en-US" b="1" baseline="0" dirty="0" smtClean="0"/>
              <a:t>Gm</a:t>
            </a:r>
          </a:p>
          <a:p>
            <a:r>
              <a:rPr lang="en-US" baseline="0" dirty="0" smtClean="0"/>
              <a:t>Here G is a matrix of powers of 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. In this case, </a:t>
            </a:r>
            <a:r>
              <a:rPr lang="en-US" b="1" baseline="0" dirty="0" smtClean="0"/>
              <a:t>G</a:t>
            </a:r>
            <a:r>
              <a:rPr lang="en-US" baseline="0" dirty="0" smtClean="0"/>
              <a:t> is square, so the solution is</a:t>
            </a:r>
          </a:p>
          <a:p>
            <a:r>
              <a:rPr lang="en-US" b="1" baseline="0" dirty="0" smtClean="0"/>
              <a:t>m</a:t>
            </a:r>
            <a:r>
              <a:rPr lang="en-US" baseline="0" dirty="0" smtClean="0"/>
              <a:t> = </a:t>
            </a:r>
            <a:r>
              <a:rPr lang="en-US" b="1" baseline="0" dirty="0" smtClean="0"/>
              <a:t>G</a:t>
            </a:r>
            <a:r>
              <a:rPr lang="en-US" baseline="30000" dirty="0" smtClean="0"/>
              <a:t>-1</a:t>
            </a:r>
            <a:r>
              <a:rPr lang="en-US" baseline="0" dirty="0" smtClean="0"/>
              <a:t> </a:t>
            </a:r>
            <a:r>
              <a:rPr lang="en-US" b="1" baseline="0" dirty="0" smtClean="0"/>
              <a:t>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Presumably</a:t>
            </a:r>
            <a:r>
              <a:rPr lang="en-US" baseline="0" dirty="0" smtClean="0"/>
              <a:t> this is enough to convince everyone that interpolating data using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high order polynomial is usually a terrible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Note the overshoots.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Spline</a:t>
            </a:r>
            <a:r>
              <a:rPr lang="en-US" baseline="0" dirty="0" smtClean="0"/>
              <a:t> – an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constructed by pasting together many simple functions,</a:t>
            </a:r>
          </a:p>
          <a:p>
            <a:r>
              <a:rPr lang="en-US" baseline="0" dirty="0" smtClean="0"/>
              <a:t>each valid over a small interval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plotting software performs linear interpolation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that the first term is 1 when t=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, and 0 when t=t</a:t>
            </a:r>
            <a:r>
              <a:rPr lang="en-US" baseline="-25000" dirty="0" smtClean="0"/>
              <a:t>i</a:t>
            </a:r>
            <a:r>
              <a:rPr lang="en-US" baseline="0" dirty="0" smtClean="0"/>
              <a:t>+1.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Similarly,</a:t>
            </a:r>
            <a:r>
              <a:rPr lang="en-US" baseline="0" dirty="0" smtClean="0"/>
              <a:t> t</a:t>
            </a:r>
            <a:r>
              <a:rPr lang="en-US" dirty="0" smtClean="0"/>
              <a:t>he second </a:t>
            </a:r>
            <a:r>
              <a:rPr lang="en-US" baseline="0" dirty="0" smtClean="0"/>
              <a:t>term is 0 when t=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, and 1 when t=t</a:t>
            </a:r>
            <a:r>
              <a:rPr lang="en-US" baseline="-25000" dirty="0" smtClean="0"/>
              <a:t>i</a:t>
            </a:r>
            <a:r>
              <a:rPr lang="en-US" baseline="0" dirty="0" smtClean="0"/>
              <a:t>+1.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Thus the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varies linearly from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to d</a:t>
            </a:r>
            <a:r>
              <a:rPr lang="en-US" baseline="-25000" dirty="0" smtClean="0"/>
              <a:t>i+1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advice:  use linear interpolation</a:t>
            </a:r>
            <a:r>
              <a:rPr lang="en-US" baseline="0" dirty="0" smtClean="0"/>
              <a:t> for everything where the presence of a kink doesn’t matter.</a:t>
            </a:r>
          </a:p>
          <a:p>
            <a:r>
              <a:rPr lang="en-US" baseline="0" dirty="0" smtClean="0"/>
              <a:t>However, one place that kinks are really bad is spectral analysis, because they introduce spurious</a:t>
            </a:r>
          </a:p>
          <a:p>
            <a:r>
              <a:rPr lang="en-US" baseline="0" dirty="0" smtClean="0"/>
              <a:t>high frequencies into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You might flash back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to the polynomial interpolation for comparison.  The data and plotting scales are the same.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is does introduce kinks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Pretty</a:t>
            </a:r>
            <a:r>
              <a:rPr lang="en-US" baseline="0" dirty="0" smtClean="0"/>
              <a:t> simple in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</a:t>
            </a:r>
            <a:r>
              <a:rPr lang="en-US" baseline="0" dirty="0" smtClean="0"/>
              <a:t> back to c</a:t>
            </a:r>
            <a:r>
              <a:rPr lang="en-US" dirty="0" smtClean="0"/>
              <a:t>ompare with</a:t>
            </a:r>
            <a:r>
              <a:rPr lang="en-US" baseline="0" dirty="0" smtClean="0"/>
              <a:t> the linear interpolation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already</a:t>
            </a:r>
            <a:r>
              <a:rPr lang="en-US" baseline="0" dirty="0" smtClean="0"/>
              <a:t> encountered interpolation (or at least something very close to it)</a:t>
            </a:r>
          </a:p>
          <a:p>
            <a:r>
              <a:rPr lang="en-US" baseline="0" dirty="0" smtClean="0"/>
              <a:t>in Lecture 8, as an application of generalized least squares.  Today’s lecture deals</a:t>
            </a:r>
          </a:p>
          <a:p>
            <a:r>
              <a:rPr lang="en-US" baseline="0" dirty="0" smtClean="0"/>
              <a:t>with more “</a:t>
            </a:r>
            <a:r>
              <a:rPr lang="en-US" baseline="0" dirty="0" err="1" smtClean="0"/>
              <a:t>traaditional</a:t>
            </a:r>
            <a:r>
              <a:rPr lang="en-US" baseline="0" dirty="0" smtClean="0"/>
              <a:t>” forms of interpolation.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y’s</a:t>
            </a:r>
            <a:r>
              <a:rPr lang="en-US" dirty="0" smtClean="0"/>
              <a:t> are the second derivative of the </a:t>
            </a:r>
            <a:r>
              <a:rPr lang="en-US" dirty="0" err="1" smtClean="0"/>
              <a:t>spline</a:t>
            </a:r>
            <a:r>
              <a:rPr lang="en-US" baseline="0" dirty="0" smtClean="0"/>
              <a:t> at the observation point.  They are initially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linear function, twice integrated, is a cubic.  It will have two integration constants, one for each integral.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I’m leaving out the details</a:t>
            </a:r>
            <a:r>
              <a:rPr lang="en-US" baseline="0" dirty="0" smtClean="0"/>
              <a:t> of the solution in this lecture, for lack of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It’s enough for the students to get the sense that standard methods can be used to solve for the coefficients.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, its j</a:t>
            </a:r>
            <a:r>
              <a:rPr lang="en-US" dirty="0" smtClean="0"/>
              <a:t>ust</a:t>
            </a:r>
            <a:r>
              <a:rPr lang="en-US" baseline="0" dirty="0" smtClean="0"/>
              <a:t> as easy as linear interpolation.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little smoother than linear interpolation, but other than that, it looks about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 kinks.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whenever we interpolate, we are making assumptions about the general behavior of the data</a:t>
            </a:r>
          </a:p>
          <a:p>
            <a:r>
              <a:rPr lang="en-US" baseline="0" dirty="0" smtClean="0"/>
              <a:t>not constrained by the </a:t>
            </a:r>
            <a:r>
              <a:rPr lang="en-US" baseline="0" dirty="0" err="1" smtClean="0"/>
              <a:t>obsevratons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example in Lecture 8, the matrix H contained second derivatives, and had rows</a:t>
            </a:r>
          </a:p>
          <a:p>
            <a:r>
              <a:rPr lang="en-US" baseline="0" dirty="0" smtClean="0"/>
              <a:t>that looked like [ 0, 0, … 0, -1, 2, -1, 0, … 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 here is</a:t>
            </a:r>
            <a:r>
              <a:rPr lang="en-US" baseline="0" dirty="0" smtClean="0"/>
              <a:t> that there is a connection between the</a:t>
            </a:r>
          </a:p>
          <a:p>
            <a:r>
              <a:rPr lang="en-US" baseline="0" dirty="0" smtClean="0"/>
              <a:t>somewhat ad hoc notion of minimizing roughness</a:t>
            </a:r>
          </a:p>
          <a:p>
            <a:r>
              <a:rPr lang="en-US" baseline="0" dirty="0" smtClean="0"/>
              <a:t>and the more general idea of minimizing an error that is</a:t>
            </a:r>
          </a:p>
          <a:p>
            <a:r>
              <a:rPr lang="en-US" baseline="0" dirty="0" smtClean="0"/>
              <a:t>weighted by the inverse of a covariance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</a:t>
            </a:r>
            <a:r>
              <a:rPr lang="en-US" baseline="0" dirty="0" smtClean="0"/>
              <a:t> scenario where interpolation is handy is converting an irregularly</a:t>
            </a:r>
          </a:p>
          <a:p>
            <a:r>
              <a:rPr lang="en-US" baseline="0" dirty="0" smtClean="0"/>
              <a:t>sampled data set into one with even sampling, so that the standard tools of</a:t>
            </a:r>
          </a:p>
          <a:p>
            <a:r>
              <a:rPr lang="en-US" baseline="0" dirty="0" smtClean="0"/>
              <a:t>a spectral analysis can be applied.  Note, however, that the new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/>
              <a:t>t must be</a:t>
            </a:r>
          </a:p>
          <a:p>
            <a:r>
              <a:rPr lang="en-US" baseline="0" dirty="0" smtClean="0"/>
              <a:t>chosen sensibly, so as not to artificially increase the </a:t>
            </a:r>
            <a:r>
              <a:rPr lang="en-US" baseline="0" dirty="0" err="1" smtClean="0"/>
              <a:t>Nyquist</a:t>
            </a:r>
            <a:r>
              <a:rPr lang="en-US" baseline="0" dirty="0" smtClean="0"/>
              <a:t> frequency.  If</a:t>
            </a:r>
          </a:p>
          <a:p>
            <a:r>
              <a:rPr lang="en-US" baseline="0" dirty="0" smtClean="0"/>
              <a:t>one were to make the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/>
              <a:t>t very small, the </a:t>
            </a:r>
            <a:r>
              <a:rPr lang="en-US" baseline="0" dirty="0" err="1" smtClean="0"/>
              <a:t>Nyquist</a:t>
            </a:r>
            <a:r>
              <a:rPr lang="en-US" baseline="0" dirty="0" smtClean="0"/>
              <a:t> frequency would become</a:t>
            </a:r>
          </a:p>
          <a:p>
            <a:r>
              <a:rPr lang="en-US" baseline="0" dirty="0" smtClean="0"/>
              <a:t>very high.  But the high-frequency portion of the spectrum would then be</a:t>
            </a:r>
          </a:p>
          <a:p>
            <a:r>
              <a:rPr lang="en-US" baseline="0" dirty="0" smtClean="0"/>
              <a:t>almost entirely unconstrained by the data.  You would be just fooling yourself.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</a:t>
            </a:r>
            <a:r>
              <a:rPr lang="en-US" baseline="0" dirty="0" smtClean="0"/>
              <a:t> thinking about a smooth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think about one that has a specific autocorrelation function.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difference</a:t>
            </a:r>
            <a:r>
              <a:rPr lang="en-US" baseline="0" dirty="0" smtClean="0"/>
              <a:t> from linear and cubic </a:t>
            </a:r>
            <a:r>
              <a:rPr lang="en-US" baseline="0" dirty="0" err="1" smtClean="0"/>
              <a:t>splines</a:t>
            </a:r>
            <a:r>
              <a:rPr lang="en-US" baseline="0" dirty="0" smtClean="0"/>
              <a:t>, in that we use all observations, not just the bracketing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unknown in this problem is the weights,</a:t>
            </a:r>
            <a:r>
              <a:rPr lang="en-US" baseline="0" dirty="0" smtClean="0"/>
              <a:t> </a:t>
            </a:r>
            <a:r>
              <a:rPr lang="en-US" b="1" baseline="0" dirty="0" smtClean="0"/>
              <a:t>w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step-by</a:t>
            </a:r>
            <a:r>
              <a:rPr lang="en-US" baseline="0" dirty="0" smtClean="0"/>
              <a:t> step derivation.</a:t>
            </a:r>
          </a:p>
          <a:p>
            <a:r>
              <a:rPr lang="en-US" baseline="0" dirty="0" smtClean="0"/>
              <a:t>The first term is the usual integral for the variance, for the variable (d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est</a:t>
            </a:r>
            <a:r>
              <a:rPr lang="en-US" baseline="0" dirty="0" smtClean="0"/>
              <a:t>-d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true</a:t>
            </a:r>
            <a:r>
              <a:rPr lang="en-US" baseline="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that observed and</a:t>
            </a:r>
            <a:r>
              <a:rPr lang="en-US" baseline="0" dirty="0" smtClean="0"/>
              <a:t> true </a:t>
            </a:r>
            <a:r>
              <a:rPr lang="en-US" dirty="0" smtClean="0"/>
              <a:t>means are approximately equal, so that they cancel.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the square</a:t>
            </a:r>
            <a:r>
              <a:rPr lang="en-US" baseline="0" dirty="0" smtClean="0"/>
              <a:t> in the previous integral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substitute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weigthted</a:t>
            </a:r>
            <a:r>
              <a:rPr lang="en-US" baseline="0" dirty="0" smtClean="0"/>
              <a:t> average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identify the</a:t>
            </a:r>
            <a:r>
              <a:rPr lang="en-US" baseline="0" dirty="0" smtClean="0"/>
              <a:t> integrals as formulas for the covariance of two data, lagged with respect to each other.</a:t>
            </a:r>
          </a:p>
          <a:p>
            <a:r>
              <a:rPr lang="en-US" baseline="0" dirty="0" smtClean="0"/>
              <a:t>In these integrals, don’t distinguish the observed and true data; assume they have approximately the same effect.</a:t>
            </a:r>
          </a:p>
          <a:p>
            <a:r>
              <a:rPr lang="en-US" baseline="0" dirty="0" smtClean="0"/>
              <a:t>Finally, interpret the covariance as the autocorrelation function (up to a normalization, hence the proportional sign).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rest is just</a:t>
            </a:r>
            <a:r>
              <a:rPr lang="en-US" baseline="0" dirty="0" smtClean="0"/>
              <a:t> standard minimization by taking a derivative and setting the results to zero.</a:t>
            </a:r>
          </a:p>
          <a:p>
            <a:r>
              <a:rPr lang="en-US" baseline="0" dirty="0" smtClean="0"/>
              <a:t>The matrix </a:t>
            </a:r>
            <a:r>
              <a:rPr lang="en-US" b="1" baseline="0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aseline="0" dirty="0" smtClean="0"/>
              <a:t> is just the autocorrelation function evaluated at the lags associated with the observations.</a:t>
            </a:r>
          </a:p>
          <a:p>
            <a:r>
              <a:rPr lang="en-US" baseline="0" dirty="0" smtClean="0"/>
              <a:t>The vector </a:t>
            </a:r>
            <a:r>
              <a:rPr lang="en-US" b="1" baseline="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aseline="0" dirty="0" smtClean="0"/>
              <a:t> is just the autocorrelation function evaluated at lags associated with the point at which the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is evaluated.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don’t have to concern</a:t>
            </a:r>
            <a:r>
              <a:rPr lang="en-US" baseline="0" dirty="0" smtClean="0"/>
              <a:t> ourselves with the amplitude of the autocorrelation, just its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</a:t>
            </a:r>
            <a:r>
              <a:rPr lang="en-US" baseline="0" dirty="0" smtClean="0"/>
              <a:t> scenario where interpolation is handy is changing the sampling</a:t>
            </a:r>
          </a:p>
          <a:p>
            <a:r>
              <a:rPr lang="en-US" baseline="0" dirty="0" smtClean="0"/>
              <a:t>of two data sets to a common time base.  The two data sets can then be more</a:t>
            </a:r>
          </a:p>
          <a:p>
            <a:r>
              <a:rPr lang="en-US" baseline="0" dirty="0" smtClean="0"/>
              <a:t>easily compared, for instance, by a scatter plot.  Once again, the choice of</a:t>
            </a:r>
          </a:p>
          <a:p>
            <a:r>
              <a:rPr lang="en-US" baseline="0" dirty="0" smtClean="0"/>
              <a:t>the new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/>
              <a:t>t must be sensible or else the results are likely to be misleading.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</a:t>
            </a:r>
            <a:r>
              <a:rPr lang="en-US" baseline="0" dirty="0" smtClean="0"/>
              <a:t> one possible autocorrelation function, a normal function of variance L</a:t>
            </a:r>
            <a:r>
              <a:rPr lang="en-US" baseline="30000" dirty="0" smtClean="0"/>
              <a:t>2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 implies that the data is smooth over a scale length, 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</a:t>
            </a:r>
            <a:r>
              <a:rPr lang="en-US" baseline="0" dirty="0" smtClean="0"/>
              <a:t> three lines of code in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… not bad!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Example of filling in data gaps using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A)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using prescribed Normal autocorrelation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fucntion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B) Generalized least squares result from Chapter 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71EB-3E19-44C8-BBE2-19766040136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Interpolation</a:t>
            </a:r>
            <a:r>
              <a:rPr lang="en-US" baseline="0" dirty="0" smtClean="0"/>
              <a:t> is two (or more) dimensions is conceptually the same as in 1D.  But there is a significant complication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1D, it’s easy to identify the data points that bracket a given point.</a:t>
            </a:r>
          </a:p>
          <a:p>
            <a:r>
              <a:rPr lang="en-US" baseline="0" dirty="0" smtClean="0"/>
              <a:t>It’s not so easy in 2D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 are only one</a:t>
            </a:r>
            <a:r>
              <a:rPr lang="en-US" baseline="0" dirty="0" smtClean="0"/>
              <a:t> possible way – the simplest -  of dividing the 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plane up into tiles.</a:t>
            </a:r>
          </a:p>
          <a:p>
            <a:r>
              <a:rPr lang="en-US" baseline="0" dirty="0" smtClean="0"/>
              <a:t>Once its done, then the vertices of the enclosing triangle brackets the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MatLab’s</a:t>
            </a:r>
            <a:r>
              <a:rPr lang="en-US" dirty="0" smtClean="0"/>
              <a:t> interpolation functions</a:t>
            </a:r>
            <a:r>
              <a:rPr lang="en-US" baseline="0" dirty="0" smtClean="0"/>
              <a:t> use Delaunay triangulations, but mostly ‘behind the scenes”.</a:t>
            </a:r>
            <a:endParaRPr lang="en-US" dirty="0" smtClean="0"/>
          </a:p>
          <a:p>
            <a:r>
              <a:rPr lang="en-US" baseline="0" dirty="0" smtClean="0"/>
              <a:t>So its sufficient for students to simply know that they exist.</a:t>
            </a:r>
          </a:p>
          <a:p>
            <a:r>
              <a:rPr lang="en-US" baseline="0" dirty="0" smtClean="0"/>
              <a:t>Students should be aware that they have lots of uses besides interpolation, and are not</a:t>
            </a:r>
          </a:p>
          <a:p>
            <a:r>
              <a:rPr lang="en-US" baseline="0" dirty="0" smtClean="0"/>
              <a:t>particularly difficult to manipulate using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.  Some of the functions are introduced</a:t>
            </a:r>
          </a:p>
          <a:p>
            <a:r>
              <a:rPr lang="en-US" baseline="0" dirty="0" smtClean="0"/>
              <a:t>briefly in the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Left. Data points, positioned</a:t>
            </a:r>
            <a:r>
              <a:rPr lang="en-US" baseline="0" dirty="0" smtClean="0"/>
              <a:t> according to their (</a:t>
            </a:r>
            <a:r>
              <a:rPr lang="en-US" baseline="0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baseline="0" dirty="0" err="1" smtClean="0"/>
              <a:t>,y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) values and with</a:t>
            </a:r>
          </a:p>
          <a:p>
            <a:r>
              <a:rPr lang="en-US" dirty="0" smtClean="0"/>
              <a:t>grey level indicating the value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(Right)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Delaunay triangulation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Results of </a:t>
            </a:r>
            <a:r>
              <a:rPr lang="en-US" sz="12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MatLab</a:t>
            </a:r>
            <a:r>
              <a:rPr lang="en-US" sz="1200" baseline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2D interpolation function.</a:t>
            </a:r>
          </a:p>
          <a:p>
            <a:r>
              <a:rPr lang="en-US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C) Linear interpolation of the pressure data. D) Cubic </a:t>
            </a:r>
            <a:r>
              <a:rPr lang="en-US" sz="12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spline</a:t>
            </a:r>
            <a:r>
              <a:rPr lang="en-US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interpolation of the pressure data. 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this point of view, interpolation is about making the sampling of the data convenient.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A purist might point out that these sort of issues should have been thought through before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the data were collected.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 </a:t>
            </a:r>
            <a:r>
              <a:rPr lang="en-US" dirty="0" err="1" smtClean="0"/>
              <a:t>griddata</a:t>
            </a:r>
            <a:r>
              <a:rPr lang="en-US" dirty="0" smtClean="0"/>
              <a:t>()</a:t>
            </a:r>
            <a:r>
              <a:rPr lang="en-US" baseline="0" dirty="0" smtClean="0"/>
              <a:t> is apparently being depreciated.  You may wish to teach students</a:t>
            </a:r>
          </a:p>
          <a:p>
            <a:r>
              <a:rPr lang="en-US" baseline="0" dirty="0" smtClean="0"/>
              <a:t>how to use </a:t>
            </a:r>
            <a:r>
              <a:rPr lang="en-US" baseline="0" dirty="0" err="1" smtClean="0"/>
              <a:t>triscatteredinterp</a:t>
            </a:r>
            <a:r>
              <a:rPr lang="en-US" baseline="0" dirty="0" smtClean="0"/>
              <a:t>() instead, even though it is somewhat more complicated</a:t>
            </a:r>
          </a:p>
          <a:p>
            <a:r>
              <a:rPr lang="en-US" baseline="0" dirty="0" smtClean="0"/>
              <a:t>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can only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estimate the data at a time at which you didn’t measure it by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using some kind of prior information about its general behavior – smoothness,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for example.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top plot is a time series with a few missing points.</a:t>
            </a:r>
          </a:p>
          <a:p>
            <a:r>
              <a:rPr lang="en-US" baseline="0" dirty="0" smtClean="0"/>
              <a:t>In the bottom plot, the points have been filled in using the</a:t>
            </a:r>
          </a:p>
          <a:p>
            <a:r>
              <a:rPr lang="en-US" baseline="0" dirty="0" smtClean="0"/>
              <a:t>Generalized Least Square methodology of Lecture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least squares minimized a combination of the prediction</a:t>
            </a:r>
            <a:r>
              <a:rPr lang="en-US" baseline="0" dirty="0" smtClean="0"/>
              <a:t> error</a:t>
            </a:r>
          </a:p>
          <a:p>
            <a:r>
              <a:rPr lang="en-US" baseline="0" dirty="0" smtClean="0"/>
              <a:t>(top) and error in prior information (bottom).  Both were satisfied only</a:t>
            </a:r>
          </a:p>
          <a:p>
            <a:r>
              <a:rPr lang="en-US" baseline="0" dirty="0" smtClean="0"/>
              <a:t>approximately.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219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21: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 is inexact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/>
                <a:ea typeface="Cambria Math"/>
                <a:cs typeface="Times New Roman" pitchFamily="18" charset="0"/>
              </a:rPr>
              <a:t>≠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everywhere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/>
                <a:ea typeface="Cambria Math"/>
                <a:cs typeface="Times New Roman" pitchFamily="18" charset="0"/>
              </a:rPr>
              <a:t>≠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everywhere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the inexactness isn’t a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information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error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we examine an alternative approach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traditional interpolation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similar, but subtly different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 =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between the observation points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 =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between the observation points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 flipV="1">
            <a:off x="4800601" y="1219200"/>
            <a:ext cx="1981200" cy="652220"/>
          </a:xfrm>
          <a:custGeom>
            <a:avLst/>
            <a:gdLst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177871 w 3580109"/>
              <a:gd name="connsiteY2" fmla="*/ 123986 h 991891"/>
              <a:gd name="connsiteX3" fmla="*/ 3580109 w 3580109"/>
              <a:gd name="connsiteY3" fmla="*/ 991891 h 991891"/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239267 w 3580109"/>
              <a:gd name="connsiteY2" fmla="*/ 412469 h 991891"/>
              <a:gd name="connsiteX3" fmla="*/ 3580109 w 3580109"/>
              <a:gd name="connsiteY3" fmla="*/ 991891 h 9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0109" h="991891">
                <a:moveTo>
                  <a:pt x="0" y="0"/>
                </a:moveTo>
                <a:cubicBezTo>
                  <a:pt x="56827" y="284135"/>
                  <a:pt x="103422" y="520190"/>
                  <a:pt x="309966" y="588935"/>
                </a:cubicBezTo>
                <a:cubicBezTo>
                  <a:pt x="516510" y="657680"/>
                  <a:pt x="694243" y="345310"/>
                  <a:pt x="1239267" y="412469"/>
                </a:cubicBezTo>
                <a:cubicBezTo>
                  <a:pt x="1784291" y="479628"/>
                  <a:pt x="3174570" y="847240"/>
                  <a:pt x="3580109" y="99189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914400"/>
            <a:ext cx="130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6477000" y="4376980"/>
            <a:ext cx="1143000" cy="880820"/>
          </a:xfrm>
          <a:custGeom>
            <a:avLst/>
            <a:gdLst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177871 w 3580109"/>
              <a:gd name="connsiteY2" fmla="*/ 123986 h 991891"/>
              <a:gd name="connsiteX3" fmla="*/ 3580109 w 3580109"/>
              <a:gd name="connsiteY3" fmla="*/ 991891 h 991891"/>
              <a:gd name="connsiteX0" fmla="*/ 0 w 3580109"/>
              <a:gd name="connsiteY0" fmla="*/ 41329 h 1033220"/>
              <a:gd name="connsiteX1" fmla="*/ 1177871 w 3580109"/>
              <a:gd name="connsiteY1" fmla="*/ 165315 h 1033220"/>
              <a:gd name="connsiteX2" fmla="*/ 3580109 w 3580109"/>
              <a:gd name="connsiteY2" fmla="*/ 1033220 h 1033220"/>
              <a:gd name="connsiteX0" fmla="*/ 0 w 3808173"/>
              <a:gd name="connsiteY0" fmla="*/ 0 h 1339544"/>
              <a:gd name="connsiteX1" fmla="*/ 1405935 w 3808173"/>
              <a:gd name="connsiteY1" fmla="*/ 471639 h 1339544"/>
              <a:gd name="connsiteX2" fmla="*/ 3808173 w 3808173"/>
              <a:gd name="connsiteY2" fmla="*/ 1339544 h 13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8173" h="1339544">
                <a:moveTo>
                  <a:pt x="0" y="0"/>
                </a:moveTo>
                <a:cubicBezTo>
                  <a:pt x="245390" y="25830"/>
                  <a:pt x="809250" y="306324"/>
                  <a:pt x="1405935" y="471639"/>
                </a:cubicBezTo>
                <a:cubicBezTo>
                  <a:pt x="1950959" y="538798"/>
                  <a:pt x="3402634" y="1194893"/>
                  <a:pt x="3808173" y="133954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0" y="4114800"/>
            <a:ext cx="130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 =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between the observation points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267200" y="1143000"/>
            <a:ext cx="2514600" cy="533400"/>
          </a:xfrm>
          <a:custGeom>
            <a:avLst/>
            <a:gdLst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177871 w 3580109"/>
              <a:gd name="connsiteY2" fmla="*/ 123986 h 991891"/>
              <a:gd name="connsiteX3" fmla="*/ 3580109 w 3580109"/>
              <a:gd name="connsiteY3" fmla="*/ 991891 h 991891"/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239267 w 3580109"/>
              <a:gd name="connsiteY2" fmla="*/ 412469 h 991891"/>
              <a:gd name="connsiteX3" fmla="*/ 3580109 w 3580109"/>
              <a:gd name="connsiteY3" fmla="*/ 991891 h 9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0109" h="991891">
                <a:moveTo>
                  <a:pt x="0" y="0"/>
                </a:moveTo>
                <a:cubicBezTo>
                  <a:pt x="56827" y="284135"/>
                  <a:pt x="103422" y="520190"/>
                  <a:pt x="309966" y="588935"/>
                </a:cubicBezTo>
                <a:cubicBezTo>
                  <a:pt x="516510" y="657680"/>
                  <a:pt x="694243" y="345310"/>
                  <a:pt x="1239267" y="412469"/>
                </a:cubicBezTo>
                <a:cubicBezTo>
                  <a:pt x="1784291" y="479628"/>
                  <a:pt x="3174570" y="847240"/>
                  <a:pt x="3580109" y="99189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5600" y="137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interpolant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observation points are singled out as special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interpolant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an analytic function that is known everywhere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observation points are singled out as special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interpolant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an analytic function that is known everywhere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09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evaluate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 any time,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819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differentiate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integrate it, etc.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34418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behaves differently at the observation points than between them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interpolation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interpolant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goes through all the data points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“does something sensible”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“satisfies some prior information”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them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obvious ideas don’t work at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(N-1)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order polynomial can easily be constructed to that it passes through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points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a polynomial 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90600"/>
            <a:ext cx="9144000" cy="4000088"/>
            <a:chOff x="1219200" y="2283023"/>
            <a:chExt cx="5353050" cy="21916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283023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371600" y="3045023"/>
              <a:ext cx="5334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4188023"/>
              <a:ext cx="8382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990600"/>
            <a:ext cx="9144000" cy="4000088"/>
            <a:chOff x="1219200" y="2283023"/>
            <a:chExt cx="5353050" cy="21916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283023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371600" y="3045023"/>
              <a:ext cx="5334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4188023"/>
              <a:ext cx="8382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90793" y="3590441"/>
            <a:ext cx="1720312" cy="229892"/>
          </a:xfrm>
          <a:custGeom>
            <a:avLst/>
            <a:gdLst>
              <a:gd name="connsiteX0" fmla="*/ 0 w 1720312"/>
              <a:gd name="connsiteY0" fmla="*/ 175647 h 229892"/>
              <a:gd name="connsiteX1" fmla="*/ 681926 w 1720312"/>
              <a:gd name="connsiteY1" fmla="*/ 5166 h 229892"/>
              <a:gd name="connsiteX2" fmla="*/ 697424 w 1720312"/>
              <a:gd name="connsiteY2" fmla="*/ 206644 h 229892"/>
              <a:gd name="connsiteX3" fmla="*/ 1720312 w 1720312"/>
              <a:gd name="connsiteY3" fmla="*/ 144651 h 22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312" h="229892">
                <a:moveTo>
                  <a:pt x="0" y="175647"/>
                </a:moveTo>
                <a:cubicBezTo>
                  <a:pt x="282844" y="87823"/>
                  <a:pt x="565689" y="0"/>
                  <a:pt x="681926" y="5166"/>
                </a:cubicBezTo>
                <a:cubicBezTo>
                  <a:pt x="798163" y="10332"/>
                  <a:pt x="524360" y="183397"/>
                  <a:pt x="697424" y="206644"/>
                </a:cubicBezTo>
                <a:cubicBezTo>
                  <a:pt x="870488" y="229892"/>
                  <a:pt x="1295400" y="187271"/>
                  <a:pt x="1720312" y="144651"/>
                </a:cubicBezTo>
              </a:path>
            </a:pathLst>
          </a:cu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581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happened here?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rot="17546645" flipH="1">
            <a:off x="7233861" y="3139955"/>
            <a:ext cx="783605" cy="381000"/>
          </a:xfrm>
          <a:custGeom>
            <a:avLst/>
            <a:gdLst>
              <a:gd name="connsiteX0" fmla="*/ 0 w 1720312"/>
              <a:gd name="connsiteY0" fmla="*/ 175647 h 229892"/>
              <a:gd name="connsiteX1" fmla="*/ 681926 w 1720312"/>
              <a:gd name="connsiteY1" fmla="*/ 5166 h 229892"/>
              <a:gd name="connsiteX2" fmla="*/ 697424 w 1720312"/>
              <a:gd name="connsiteY2" fmla="*/ 206644 h 229892"/>
              <a:gd name="connsiteX3" fmla="*/ 1720312 w 1720312"/>
              <a:gd name="connsiteY3" fmla="*/ 144651 h 22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312" h="229892">
                <a:moveTo>
                  <a:pt x="0" y="175647"/>
                </a:moveTo>
                <a:cubicBezTo>
                  <a:pt x="282844" y="87823"/>
                  <a:pt x="565689" y="0"/>
                  <a:pt x="681926" y="5166"/>
                </a:cubicBezTo>
                <a:cubicBezTo>
                  <a:pt x="798163" y="10332"/>
                  <a:pt x="524360" y="183397"/>
                  <a:pt x="697424" y="206644"/>
                </a:cubicBezTo>
                <a:cubicBezTo>
                  <a:pt x="870488" y="229892"/>
                  <a:pt x="1295400" y="187271"/>
                  <a:pt x="1720312" y="144651"/>
                </a:cubicBezTo>
              </a:path>
            </a:pathLst>
          </a:cu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here?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low-order polynomial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less potential for wild swings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many low-order polynomial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valid in a small time interval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a function is called a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simplest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linear polynomials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valid between two data points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“connect the data points with straight lines”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05000" y="1015425"/>
            <a:ext cx="48006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2006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916634" y="140883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12692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17012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8400" y="20060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13202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1200" y="17012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474204" y="189882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4552951" y="2091748"/>
            <a:ext cx="728663" cy="476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3800" y="2387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2387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0" idx="6"/>
            <a:endCxn id="11" idx="5"/>
          </p:cNvCxnSpPr>
          <p:nvPr/>
        </p:nvCxnSpPr>
        <p:spPr>
          <a:xfrm>
            <a:off x="4038600" y="1307366"/>
            <a:ext cx="903241" cy="458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4800" y="863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333" t="22559" r="5200" b="43668"/>
          <a:stretch>
            <a:fillRect/>
          </a:stretch>
        </p:blipFill>
        <p:spPr bwMode="auto">
          <a:xfrm>
            <a:off x="-1" y="3810000"/>
            <a:ext cx="907970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371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conceptually very simple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981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always get what you expect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105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has kinks at observation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590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zero roughness between observations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79644"/>
            <a:ext cx="8991600" cy="4130556"/>
            <a:chOff x="1130121" y="2193944"/>
            <a:chExt cx="5349240" cy="2234178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0121" y="2193944"/>
              <a:ext cx="534924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1266119" y="2935829"/>
              <a:ext cx="5334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33106" y="4111823"/>
              <a:ext cx="8382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1279644"/>
            <a:ext cx="8991600" cy="4130556"/>
            <a:chOff x="1130121" y="2193944"/>
            <a:chExt cx="5349240" cy="2234178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0121" y="2193944"/>
              <a:ext cx="534924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1266119" y="2935829"/>
              <a:ext cx="5334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33106" y="4111823"/>
              <a:ext cx="8382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781800" y="1905000"/>
            <a:ext cx="929899" cy="805912"/>
          </a:xfrm>
          <a:custGeom>
            <a:avLst/>
            <a:gdLst>
              <a:gd name="connsiteX0" fmla="*/ 0 w 929899"/>
              <a:gd name="connsiteY0" fmla="*/ 805912 h 805912"/>
              <a:gd name="connsiteX1" fmla="*/ 294468 w 929899"/>
              <a:gd name="connsiteY1" fmla="*/ 449451 h 805912"/>
              <a:gd name="connsiteX2" fmla="*/ 480448 w 929899"/>
              <a:gd name="connsiteY2" fmla="*/ 650929 h 805912"/>
              <a:gd name="connsiteX3" fmla="*/ 929899 w 929899"/>
              <a:gd name="connsiteY3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899" h="805912">
                <a:moveTo>
                  <a:pt x="0" y="805912"/>
                </a:moveTo>
                <a:cubicBezTo>
                  <a:pt x="107196" y="640596"/>
                  <a:pt x="214393" y="475281"/>
                  <a:pt x="294468" y="449451"/>
                </a:cubicBezTo>
                <a:cubicBezTo>
                  <a:pt x="374543" y="423621"/>
                  <a:pt x="374543" y="725838"/>
                  <a:pt x="480448" y="650929"/>
                </a:cubicBezTo>
                <a:cubicBezTo>
                  <a:pt x="586353" y="576021"/>
                  <a:pt x="758126" y="288010"/>
                  <a:pt x="929899" y="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1371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62" t="43774" r="37522" b="39390"/>
          <a:stretch>
            <a:fillRect/>
          </a:stretch>
        </p:blipFill>
        <p:spPr bwMode="auto">
          <a:xfrm>
            <a:off x="838200" y="1905000"/>
            <a:ext cx="60883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 rot="5400000">
            <a:off x="4533900" y="2857500"/>
            <a:ext cx="457200" cy="685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505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</p:txBody>
      </p:sp>
      <p:sp>
        <p:nvSpPr>
          <p:cNvPr id="7" name="Freeform 6"/>
          <p:cNvSpPr/>
          <p:nvPr/>
        </p:nvSpPr>
        <p:spPr>
          <a:xfrm>
            <a:off x="5904854" y="3037668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4800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 of interpolation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1332854" y="3190068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4953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interpolated observations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getting rid of the kinks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cubic polynomials</a:t>
            </a:r>
          </a:p>
          <a:p>
            <a:pPr algn="ctr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(t) =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+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+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+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valid between two data points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Interpolation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 of filling in missing data points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cubic polynomial has 4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constrained by need to pass through two data</a:t>
            </a: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to implement prior information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kinks in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its first derivative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74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trick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 derivative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cubic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linear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linear interpolation formula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second derivative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743200" y="609601"/>
            <a:ext cx="4800600" cy="17526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20574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3788" y="1307813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derivative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177784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21336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537371" y="2165646"/>
            <a:ext cx="659003" cy="81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772029" y="1781176"/>
            <a:ext cx="1428746" cy="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1050" y="23717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237172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4801487" y="1116768"/>
            <a:ext cx="725354" cy="644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559" t="61694" r="5932" b="8976"/>
          <a:stretch>
            <a:fillRect/>
          </a:stretch>
        </p:blipFill>
        <p:spPr bwMode="auto">
          <a:xfrm>
            <a:off x="0" y="3733800"/>
            <a:ext cx="9144000" cy="279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>
            <a:stCxn id="10" idx="6"/>
            <a:endCxn id="7" idx="2"/>
          </p:cNvCxnSpPr>
          <p:nvPr/>
        </p:nvCxnSpPr>
        <p:spPr>
          <a:xfrm flipV="1">
            <a:off x="3733800" y="1815942"/>
            <a:ext cx="1066800" cy="35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49112" y="2304082"/>
            <a:ext cx="312549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5650" y="23526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00325" y="2162176"/>
            <a:ext cx="1101187" cy="50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429250" y="103822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43200" y="22860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590800" y="1828801"/>
            <a:ext cx="2209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90800" y="1057276"/>
            <a:ext cx="2838450" cy="9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00225" y="17049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8800" y="13335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24025" y="6096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743200" y="609601"/>
            <a:ext cx="4800600" cy="17526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20574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3788" y="1307813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derivative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177784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21336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537371" y="2165646"/>
            <a:ext cx="659003" cy="81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772029" y="1781176"/>
            <a:ext cx="1428746" cy="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1050" y="23717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237172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4801487" y="1116768"/>
            <a:ext cx="725354" cy="644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559" t="76106" r="5932" b="8976"/>
          <a:stretch>
            <a:fillRect/>
          </a:stretch>
        </p:blipFill>
        <p:spPr bwMode="auto">
          <a:xfrm>
            <a:off x="0" y="5105400"/>
            <a:ext cx="9144000" cy="1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>
            <a:stCxn id="10" idx="6"/>
            <a:endCxn id="7" idx="2"/>
          </p:cNvCxnSpPr>
          <p:nvPr/>
        </p:nvCxnSpPr>
        <p:spPr>
          <a:xfrm flipV="1">
            <a:off x="3733800" y="1815942"/>
            <a:ext cx="1066800" cy="35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49112" y="2304082"/>
            <a:ext cx="312549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5650" y="23526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00325" y="2162176"/>
            <a:ext cx="1101187" cy="50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429250" y="103822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43200" y="22860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590800" y="1828801"/>
            <a:ext cx="2209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90800" y="1057276"/>
            <a:ext cx="2838450" cy="9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00225" y="17049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8800" y="13335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24025" y="6096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14478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76400" y="52578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71800" y="33528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second derivative at the observation points, denoted </a:t>
            </a:r>
            <a:r>
              <a:rPr lang="en-US" sz="28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28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become an unknown in the problem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second derivative is now integrated twice to give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function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0045" t="60471" r="4574" b="18711"/>
          <a:stretch>
            <a:fillRect/>
          </a:stretch>
        </p:blipFill>
        <p:spPr bwMode="auto">
          <a:xfrm>
            <a:off x="0" y="22860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here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are two more unknowns that arise from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integration constants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finally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finds the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goes through the observations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has a first derivative that is continuous across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 involves solving a matrix equation for the unknowns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text for details)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018" t="78705" r="39177" b="5355"/>
          <a:stretch>
            <a:fillRect/>
          </a:stretch>
        </p:blipFill>
        <p:spPr bwMode="auto">
          <a:xfrm>
            <a:off x="1048722" y="1906290"/>
            <a:ext cx="5748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4533900" y="2857500"/>
            <a:ext cx="457200" cy="685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505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</p:txBody>
      </p:sp>
      <p:sp>
        <p:nvSpPr>
          <p:cNvPr id="7" name="Freeform 6"/>
          <p:cNvSpPr/>
          <p:nvPr/>
        </p:nvSpPr>
        <p:spPr>
          <a:xfrm>
            <a:off x="5904854" y="3037668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4800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 of interpolation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1524000" y="3048000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4953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interpolated observations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117" y="1202821"/>
            <a:ext cx="8915401" cy="3597779"/>
            <a:chOff x="1047045" y="2209646"/>
            <a:chExt cx="5353050" cy="231873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045" y="2209646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086591" y="2897187"/>
              <a:ext cx="5334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4111823"/>
              <a:ext cx="8382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9117" y="1202821"/>
            <a:ext cx="8915401" cy="3597779"/>
            <a:chOff x="1047045" y="2209646"/>
            <a:chExt cx="5353050" cy="231873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045" y="2209646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086591" y="2897187"/>
              <a:ext cx="5334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4111823"/>
              <a:ext cx="8382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62600" y="1600200"/>
            <a:ext cx="929899" cy="805912"/>
          </a:xfrm>
          <a:custGeom>
            <a:avLst/>
            <a:gdLst>
              <a:gd name="connsiteX0" fmla="*/ 0 w 929899"/>
              <a:gd name="connsiteY0" fmla="*/ 805912 h 805912"/>
              <a:gd name="connsiteX1" fmla="*/ 294468 w 929899"/>
              <a:gd name="connsiteY1" fmla="*/ 449451 h 805912"/>
              <a:gd name="connsiteX2" fmla="*/ 480448 w 929899"/>
              <a:gd name="connsiteY2" fmla="*/ 650929 h 805912"/>
              <a:gd name="connsiteX3" fmla="*/ 929899 w 929899"/>
              <a:gd name="connsiteY3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899" h="805912">
                <a:moveTo>
                  <a:pt x="0" y="805912"/>
                </a:moveTo>
                <a:cubicBezTo>
                  <a:pt x="107196" y="640596"/>
                  <a:pt x="214393" y="475281"/>
                  <a:pt x="294468" y="449451"/>
                </a:cubicBezTo>
                <a:cubicBezTo>
                  <a:pt x="374543" y="423621"/>
                  <a:pt x="374543" y="725838"/>
                  <a:pt x="480448" y="650929"/>
                </a:cubicBezTo>
                <a:cubicBezTo>
                  <a:pt x="586353" y="576021"/>
                  <a:pt x="758126" y="288010"/>
                  <a:pt x="929899" y="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06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kinks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85800" y="2362200"/>
            <a:ext cx="6183824" cy="14723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62700" y="3955296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1500" y="3924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467100" y="393850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35868" y="2855268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8200" y="3505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90600" y="3276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19200" y="3352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0020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82880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62200" y="3505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0980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908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6700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194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7180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04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814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2900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2971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672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2971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292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0540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25780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9120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38800" y="4267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960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4840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553200" y="3505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3282414" y="3314700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3434814" y="3313906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290298" y="3313906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4610894" y="3313906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228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Scenario 1:  data are collected at irregular time intervals, but you want to compute power spectral density, which requires evenly sampled data.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791200" y="5486400"/>
            <a:ext cx="2133600" cy="8382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842861" y="5455404"/>
            <a:ext cx="1875295" cy="790413"/>
          </a:xfrm>
          <a:custGeom>
            <a:avLst/>
            <a:gdLst>
              <a:gd name="connsiteX0" fmla="*/ 0 w 1875295"/>
              <a:gd name="connsiteY0" fmla="*/ 790413 h 790413"/>
              <a:gd name="connsiteX1" fmla="*/ 154983 w 1875295"/>
              <a:gd name="connsiteY1" fmla="*/ 619932 h 790413"/>
              <a:gd name="connsiteX2" fmla="*/ 216976 w 1875295"/>
              <a:gd name="connsiteY2" fmla="*/ 263471 h 790413"/>
              <a:gd name="connsiteX3" fmla="*/ 263471 w 1875295"/>
              <a:gd name="connsiteY3" fmla="*/ 15498 h 790413"/>
              <a:gd name="connsiteX4" fmla="*/ 387458 w 1875295"/>
              <a:gd name="connsiteY4" fmla="*/ 170481 h 790413"/>
              <a:gd name="connsiteX5" fmla="*/ 418454 w 1875295"/>
              <a:gd name="connsiteY5" fmla="*/ 449450 h 790413"/>
              <a:gd name="connsiteX6" fmla="*/ 526942 w 1875295"/>
              <a:gd name="connsiteY6" fmla="*/ 604433 h 790413"/>
              <a:gd name="connsiteX7" fmla="*/ 666427 w 1875295"/>
              <a:gd name="connsiteY7" fmla="*/ 526942 h 790413"/>
              <a:gd name="connsiteX8" fmla="*/ 790414 w 1875295"/>
              <a:gd name="connsiteY8" fmla="*/ 526942 h 790413"/>
              <a:gd name="connsiteX9" fmla="*/ 929898 w 1875295"/>
              <a:gd name="connsiteY9" fmla="*/ 650928 h 790413"/>
              <a:gd name="connsiteX10" fmla="*/ 1394847 w 1875295"/>
              <a:gd name="connsiteY10" fmla="*/ 743918 h 790413"/>
              <a:gd name="connsiteX11" fmla="*/ 1875295 w 1875295"/>
              <a:gd name="connsiteY11" fmla="*/ 790413 h 79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5295" h="790413">
                <a:moveTo>
                  <a:pt x="0" y="790413"/>
                </a:moveTo>
                <a:cubicBezTo>
                  <a:pt x="59410" y="749084"/>
                  <a:pt x="118820" y="707756"/>
                  <a:pt x="154983" y="619932"/>
                </a:cubicBezTo>
                <a:cubicBezTo>
                  <a:pt x="191146" y="532108"/>
                  <a:pt x="198895" y="364210"/>
                  <a:pt x="216976" y="263471"/>
                </a:cubicBezTo>
                <a:cubicBezTo>
                  <a:pt x="235057" y="162732"/>
                  <a:pt x="235057" y="30996"/>
                  <a:pt x="263471" y="15498"/>
                </a:cubicBezTo>
                <a:cubicBezTo>
                  <a:pt x="291885" y="0"/>
                  <a:pt x="361628" y="98156"/>
                  <a:pt x="387458" y="170481"/>
                </a:cubicBezTo>
                <a:cubicBezTo>
                  <a:pt x="413289" y="242806"/>
                  <a:pt x="395207" y="377125"/>
                  <a:pt x="418454" y="449450"/>
                </a:cubicBezTo>
                <a:cubicBezTo>
                  <a:pt x="441701" y="521775"/>
                  <a:pt x="485613" y="591518"/>
                  <a:pt x="526942" y="604433"/>
                </a:cubicBezTo>
                <a:cubicBezTo>
                  <a:pt x="568271" y="617348"/>
                  <a:pt x="622515" y="539857"/>
                  <a:pt x="666427" y="526942"/>
                </a:cubicBezTo>
                <a:cubicBezTo>
                  <a:pt x="710339" y="514027"/>
                  <a:pt x="746502" y="506278"/>
                  <a:pt x="790414" y="526942"/>
                </a:cubicBezTo>
                <a:cubicBezTo>
                  <a:pt x="834326" y="547606"/>
                  <a:pt x="829159" y="614765"/>
                  <a:pt x="929898" y="650928"/>
                </a:cubicBezTo>
                <a:cubicBezTo>
                  <a:pt x="1030637" y="687091"/>
                  <a:pt x="1237281" y="720671"/>
                  <a:pt x="1394847" y="743918"/>
                </a:cubicBezTo>
                <a:cubicBezTo>
                  <a:pt x="1552413" y="767165"/>
                  <a:pt x="1713854" y="778789"/>
                  <a:pt x="1875295" y="79041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125706" y="633497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4909066" y="568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3733800" y="5105400"/>
            <a:ext cx="1224366" cy="805912"/>
          </a:xfrm>
          <a:custGeom>
            <a:avLst/>
            <a:gdLst>
              <a:gd name="connsiteX0" fmla="*/ 0 w 1224366"/>
              <a:gd name="connsiteY0" fmla="*/ 0 h 805912"/>
              <a:gd name="connsiteX1" fmla="*/ 433952 w 1224366"/>
              <a:gd name="connsiteY1" fmla="*/ 542441 h 805912"/>
              <a:gd name="connsiteX2" fmla="*/ 1224366 w 1224366"/>
              <a:gd name="connsiteY2" fmla="*/ 805912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366" h="805912">
                <a:moveTo>
                  <a:pt x="0" y="0"/>
                </a:moveTo>
                <a:cubicBezTo>
                  <a:pt x="114945" y="204061"/>
                  <a:pt x="229891" y="408122"/>
                  <a:pt x="433952" y="542441"/>
                </a:cubicBezTo>
                <a:cubicBezTo>
                  <a:pt x="638013" y="676760"/>
                  <a:pt x="931189" y="741336"/>
                  <a:pt x="1224366" y="805912"/>
                </a:cubicBezTo>
              </a:path>
            </a:pathLst>
          </a:custGeom>
          <a:ln w="1524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962400" y="4876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interpolation involves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information of smoothness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in generalized least-squares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prior information of smoothness is quantified by a roughness matrix,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  <a:p>
            <a:pPr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then we minimize the overall roughness, which is to say the overall error in the prior information</a:t>
            </a:r>
          </a:p>
          <a:p>
            <a:pPr algn="ctr"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note that</a:t>
            </a:r>
          </a:p>
          <a:p>
            <a:pPr algn="ctr"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H) m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but in generalized error also has the form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where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a covariance matrix</a:t>
            </a:r>
          </a:p>
          <a:p>
            <a:pPr algn="ctr"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so in this case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54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the prior information that the data are smooth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equivalent to the requirement that they have a specific covariance matrix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for stationary time series is equivalent to saying that they have a specific autocorrelation function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202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 an alternative, more flexible way of interpolating data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by specifying the autocorrelation function that we want the results to have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is called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(after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Krige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its inventor)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87" t="53876" r="1627" b="19186"/>
          <a:stretch>
            <a:fillRect/>
          </a:stretch>
        </p:blipFill>
        <p:spPr bwMode="auto">
          <a:xfrm>
            <a:off x="0" y="3733800"/>
            <a:ext cx="8991600" cy="15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estimate data at arbitrary time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kumimoji="0" lang="en-US" sz="36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87" t="65525" r="43926" b="19186"/>
          <a:stretch>
            <a:fillRect/>
          </a:stretch>
        </p:blipFill>
        <p:spPr bwMode="auto">
          <a:xfrm>
            <a:off x="2057400" y="533400"/>
            <a:ext cx="5029200" cy="9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determine weights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minimizing the 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variance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8703" t="38845" r="24950" b="49606"/>
          <a:stretch>
            <a:fillRect/>
          </a:stretch>
        </p:blipFill>
        <p:spPr bwMode="auto">
          <a:xfrm>
            <a:off x="3352800" y="38862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72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with respect to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kumimoji="0" lang="en-US" sz="3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kumimoji="0" lang="en-US" sz="36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we’ll find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that we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don’t need to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know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kumimoji="0" lang="en-US" sz="28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true</a:t>
            </a: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only its autocorrelation</a:t>
            </a:r>
            <a:endParaRPr kumimoji="0" lang="en-US" sz="28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assuming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assuming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assuming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7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expand square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85800" y="1828800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47202" y="393979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1500" y="3924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451602" y="3924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409543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9485" y="1882749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47800" y="2819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8200" y="2286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3000" y="2438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7526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1732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71800" y="2362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67000" y="2438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76600" y="2438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814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65760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6712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8800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7152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8252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91000" y="2819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2971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2514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102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15000" y="2514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198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2428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24600" y="2514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3622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057400" y="2667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29400" y="2819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606371" y="2537202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953294" y="3999706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228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Scenario 2:  two datasets are collected with different sampling intervals, but you want to combine them into a scatter plot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019800" y="4953000"/>
            <a:ext cx="16764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172200" y="62186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5031433" y="52555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343400" y="5029200"/>
            <a:ext cx="1224366" cy="805912"/>
          </a:xfrm>
          <a:custGeom>
            <a:avLst/>
            <a:gdLst>
              <a:gd name="connsiteX0" fmla="*/ 0 w 1224366"/>
              <a:gd name="connsiteY0" fmla="*/ 0 h 805912"/>
              <a:gd name="connsiteX1" fmla="*/ 433952 w 1224366"/>
              <a:gd name="connsiteY1" fmla="*/ 542441 h 805912"/>
              <a:gd name="connsiteX2" fmla="*/ 1224366 w 1224366"/>
              <a:gd name="connsiteY2" fmla="*/ 805912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366" h="805912">
                <a:moveTo>
                  <a:pt x="0" y="0"/>
                </a:moveTo>
                <a:cubicBezTo>
                  <a:pt x="114945" y="204061"/>
                  <a:pt x="229891" y="408122"/>
                  <a:pt x="433952" y="542441"/>
                </a:cubicBezTo>
                <a:cubicBezTo>
                  <a:pt x="638013" y="676760"/>
                  <a:pt x="931189" y="741336"/>
                  <a:pt x="1224366" y="805912"/>
                </a:cubicBezTo>
              </a:path>
            </a:pathLst>
          </a:custGeom>
          <a:ln w="1524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648200" y="4724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685800" y="3200400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6362700" y="255786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467100" y="2599194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429000" y="2775486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24600" y="2794854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394960" y="4038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228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00888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flipV="1">
            <a:off x="1610360" y="4191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flipV="1">
            <a:off x="8382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flipV="1">
            <a:off x="103124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V="1">
            <a:off x="1803400" y="4191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flipV="1">
            <a:off x="276860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V="1">
            <a:off x="257556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flipV="1">
            <a:off x="296164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V="1">
            <a:off x="218948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V="1">
            <a:off x="1996440" y="4038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464560" y="4215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85064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4368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236720" y="3834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29760" y="40631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1584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201920" y="4215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781040" y="3834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974080" y="40631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477000" y="3834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 rot="5400000">
            <a:off x="900839" y="2532035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752812" y="3984208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6200000">
            <a:off x="-112067" y="3236268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629400" y="5181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324600" y="5486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553200" y="5334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29400" y="5562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781800" y="5334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324600" y="5715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477000" y="5562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629400" y="5715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781800" y="5867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86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858000" y="5181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430506" y="585319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162800" y="5181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248400" y="5791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248400" y="5638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34200" y="5638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162800" y="5638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934200" y="5334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48400" y="600559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assumming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7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expand square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2667000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insert weighted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average formula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8900" y="30861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32385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 l="2387" t="65525" r="65075" b="19186"/>
          <a:stretch>
            <a:fillRect/>
          </a:stretch>
        </p:blipFill>
        <p:spPr bwMode="auto">
          <a:xfrm>
            <a:off x="4343400" y="2667000"/>
            <a:ext cx="2064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572000" y="2714172"/>
            <a:ext cx="1905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assumming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7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expand square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2667000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insert weighted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average formula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8900" y="30861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32385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05000" y="4495800"/>
            <a:ext cx="838200" cy="381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14800" y="4495800"/>
            <a:ext cx="914400" cy="304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477000" y="4191000"/>
            <a:ext cx="990600" cy="914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2387" t="65525" r="65075" b="19186"/>
          <a:stretch>
            <a:fillRect/>
          </a:stretch>
        </p:blipFill>
        <p:spPr bwMode="auto">
          <a:xfrm>
            <a:off x="4343400" y="2667000"/>
            <a:ext cx="2064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572000" y="2714172"/>
            <a:ext cx="1905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2438400" y="3124200"/>
            <a:ext cx="228600" cy="1752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4648200" y="3124200"/>
            <a:ext cx="228600" cy="1752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7467600" y="3124201"/>
            <a:ext cx="228600" cy="1752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71600" y="4419600"/>
            <a:ext cx="65532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identify terms proportional to autocorrelation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603" t="43774" r="20795" b="34579"/>
          <a:stretch>
            <a:fillRect/>
          </a:stretch>
        </p:blipFill>
        <p:spPr bwMode="auto">
          <a:xfrm>
            <a:off x="381000" y="1295400"/>
            <a:ext cx="84124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now differentiate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resp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ect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to the weight,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8482" t="78409" r="1421" b="5717"/>
          <a:stretch>
            <a:fillRect/>
          </a:stretch>
        </p:blipFill>
        <p:spPr bwMode="auto">
          <a:xfrm>
            <a:off x="457200" y="4724400"/>
            <a:ext cx="83150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32004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which yields the matrix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equation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Mw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endParaRPr kumimoji="0" lang="en-US" sz="2800" b="1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603" t="43774" r="20795" b="34579"/>
          <a:stretch>
            <a:fillRect/>
          </a:stretch>
        </p:blipFill>
        <p:spPr bwMode="auto">
          <a:xfrm>
            <a:off x="381000" y="1295400"/>
            <a:ext cx="84124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now differentiate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resp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ect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to the weight,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8482" t="78409" r="1421" b="5717"/>
          <a:stretch>
            <a:fillRect/>
          </a:stretch>
        </p:blipFill>
        <p:spPr bwMode="auto">
          <a:xfrm>
            <a:off x="457200" y="4724400"/>
            <a:ext cx="83150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32004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which yields the matrix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equation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Mw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endParaRPr kumimoji="0" lang="en-US" sz="2800" b="1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3810000"/>
            <a:ext cx="716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note that the autocorrelation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appears on both sides of the equation, so that its overall normalization cancels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we need now do is specify an autocorrelation function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example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could use the Normal function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2103" t="43792" r="19101" b="30574"/>
          <a:stretch>
            <a:fillRect/>
          </a:stretch>
        </p:blipFill>
        <p:spPr bwMode="auto">
          <a:xfrm>
            <a:off x="1524000" y="34290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638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variance,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28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controls the width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the autocorrelation and hence the smoothness of the interpolation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548" t="46859" r="1174" b="31152"/>
          <a:stretch>
            <a:fillRect/>
          </a:stretch>
        </p:blipFill>
        <p:spPr bwMode="auto">
          <a:xfrm>
            <a:off x="152400" y="4114800"/>
            <a:ext cx="85452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62800" y="48768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21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observations: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9812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interpolated values: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7432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Normal autocorrelation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function with variance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3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32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2400" y="2057400"/>
            <a:ext cx="8763000" cy="3733801"/>
            <a:chOff x="855917" y="1595735"/>
            <a:chExt cx="6725538" cy="27697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143" t="5714" r="7143" b="12850"/>
            <a:stretch>
              <a:fillRect/>
            </a:stretch>
          </p:blipFill>
          <p:spPr bwMode="auto">
            <a:xfrm>
              <a:off x="4707836" y="2003239"/>
              <a:ext cx="2743200" cy="195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19350"/>
            <a:stretch>
              <a:fillRect/>
            </a:stretch>
          </p:blipFill>
          <p:spPr bwMode="auto">
            <a:xfrm>
              <a:off x="990600" y="2056247"/>
              <a:ext cx="3200400" cy="18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990600" y="1748135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814935"/>
              <a:ext cx="457200" cy="7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236133" y="2786691"/>
              <a:ext cx="2330092" cy="148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24000" y="1595735"/>
              <a:ext cx="1729717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Kriging</a:t>
              </a:r>
              <a:endParaRPr lang="en-US" sz="28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76600" y="1748135"/>
              <a:ext cx="1227221" cy="840205"/>
            </a:xfrm>
            <a:custGeom>
              <a:avLst/>
              <a:gdLst>
                <a:gd name="connsiteX0" fmla="*/ 0 w 1227221"/>
                <a:gd name="connsiteY0" fmla="*/ 148389 h 840205"/>
                <a:gd name="connsiteX1" fmla="*/ 469232 w 1227221"/>
                <a:gd name="connsiteY1" fmla="*/ 100263 h 840205"/>
                <a:gd name="connsiteX2" fmla="*/ 794084 w 1227221"/>
                <a:gd name="connsiteY2" fmla="*/ 749968 h 840205"/>
                <a:gd name="connsiteX3" fmla="*/ 1227221 w 1227221"/>
                <a:gd name="connsiteY3" fmla="*/ 641684 h 84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221" h="840205">
                  <a:moveTo>
                    <a:pt x="0" y="148389"/>
                  </a:moveTo>
                  <a:cubicBezTo>
                    <a:pt x="168442" y="74194"/>
                    <a:pt x="336885" y="0"/>
                    <a:pt x="469232" y="100263"/>
                  </a:cubicBezTo>
                  <a:cubicBezTo>
                    <a:pt x="601579" y="200526"/>
                    <a:pt x="667753" y="659731"/>
                    <a:pt x="794084" y="749968"/>
                  </a:cubicBezTo>
                  <a:cubicBezTo>
                    <a:pt x="920415" y="840205"/>
                    <a:pt x="1073818" y="740944"/>
                    <a:pt x="1227221" y="641684"/>
                  </a:cubicBezTo>
                </a:path>
              </a:pathLst>
            </a:cu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5248" y="1595735"/>
              <a:ext cx="2536207" cy="7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Generalized Least Squares</a:t>
              </a:r>
              <a:endParaRPr lang="en-US" sz="28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6200000" flipH="1">
              <a:off x="3731807" y="2820032"/>
              <a:ext cx="2330092" cy="148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4899181" y="3996039"/>
              <a:ext cx="2565308" cy="1325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426224" y="1900535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5437" y="1824335"/>
              <a:ext cx="457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08652" y="4007631"/>
              <a:ext cx="2729948" cy="331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1410758" y="3963741"/>
              <a:ext cx="2599266" cy="372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648200" y="4034135"/>
              <a:ext cx="2667000" cy="331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29068" y="3941371"/>
              <a:ext cx="838200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3957935"/>
              <a:ext cx="838200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5917" y="2613177"/>
              <a:ext cx="760278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64893" y="2613177"/>
              <a:ext cx="584829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Interpolation in two-dimensions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505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construct an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interpolant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sz="4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x,y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that goes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through the observations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does something sensible in between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3733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dimensions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2000" y="2640450"/>
            <a:ext cx="28956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606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17212" y="300903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289429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332625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409700" y="3938241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4596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05400" y="2234625"/>
            <a:ext cx="2971800" cy="2590800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1200" y="2539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23108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8800" y="3530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996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770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39000" y="3149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15200" y="4063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19800" y="4292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100943" y="3000254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104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629400" y="3301425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153400" y="45968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54102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dimensions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0" y="1701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85372" y="152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of bracketing observations more complicated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528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6800" y="3048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2672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5949043" y="429747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953000" y="3453825"/>
            <a:ext cx="1738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72200" y="495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3733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dimensions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2000" y="2640450"/>
            <a:ext cx="28956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606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17212" y="300903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332625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264404" y="3523854"/>
            <a:ext cx="10668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343151" y="3716773"/>
            <a:ext cx="728663" cy="47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40120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01205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409700" y="3938241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4596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05400" y="2234625"/>
            <a:ext cx="2971800" cy="2590800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15200" y="4063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100943" y="3000254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629400" y="3301425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153400" y="45968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72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5949043" y="429747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4953000" y="3453825"/>
            <a:ext cx="1738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01228" y="500017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54102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dimensions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1676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85372" y="152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of bracketing observations more complicated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>
            <a:stCxn id="25" idx="3"/>
            <a:endCxn id="27" idx="7"/>
          </p:cNvCxnSpPr>
          <p:nvPr/>
        </p:nvCxnSpPr>
        <p:spPr>
          <a:xfrm rot="5400000">
            <a:off x="6302282" y="2517107"/>
            <a:ext cx="578036" cy="4256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5" idx="5"/>
            <a:endCxn id="29" idx="1"/>
          </p:cNvCxnSpPr>
          <p:nvPr/>
        </p:nvCxnSpPr>
        <p:spPr>
          <a:xfrm rot="16200000" flipH="1">
            <a:off x="6721382" y="2631407"/>
            <a:ext cx="730436" cy="3494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7" idx="5"/>
            <a:endCxn id="29" idx="2"/>
          </p:cNvCxnSpPr>
          <p:nvPr/>
        </p:nvCxnSpPr>
        <p:spPr>
          <a:xfrm rot="16200000" flipH="1">
            <a:off x="6759482" y="2745707"/>
            <a:ext cx="98518" cy="860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7" idx="4"/>
            <a:endCxn id="33" idx="1"/>
          </p:cNvCxnSpPr>
          <p:nvPr/>
        </p:nvCxnSpPr>
        <p:spPr>
          <a:xfrm rot="16200000" flipH="1">
            <a:off x="6362700" y="3110925"/>
            <a:ext cx="631918" cy="708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9" idx="4"/>
            <a:endCxn id="33" idx="7"/>
          </p:cNvCxnSpPr>
          <p:nvPr/>
        </p:nvCxnSpPr>
        <p:spPr>
          <a:xfrm rot="5400000">
            <a:off x="6988082" y="3453825"/>
            <a:ext cx="479518" cy="17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7" idx="3"/>
          </p:cNvCxnSpPr>
          <p:nvPr/>
        </p:nvCxnSpPr>
        <p:spPr>
          <a:xfrm rot="5400000">
            <a:off x="5781295" y="3060412"/>
            <a:ext cx="423129" cy="5557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2"/>
            <a:endCxn id="26" idx="5"/>
          </p:cNvCxnSpPr>
          <p:nvPr/>
        </p:nvCxnSpPr>
        <p:spPr>
          <a:xfrm rot="10800000">
            <a:off x="5768882" y="3660107"/>
            <a:ext cx="708118" cy="1747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1" idx="1"/>
            <a:endCxn id="26" idx="4"/>
          </p:cNvCxnSpPr>
          <p:nvPr/>
        </p:nvCxnSpPr>
        <p:spPr>
          <a:xfrm rot="16200000" flipV="1">
            <a:off x="5562600" y="3834825"/>
            <a:ext cx="631918" cy="3271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7"/>
            <a:endCxn id="28" idx="3"/>
          </p:cNvCxnSpPr>
          <p:nvPr/>
        </p:nvCxnSpPr>
        <p:spPr>
          <a:xfrm rot="5400000" flipH="1" flipV="1">
            <a:off x="6111782" y="3926807"/>
            <a:ext cx="425636" cy="3494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8" idx="0"/>
          </p:cNvCxnSpPr>
          <p:nvPr/>
        </p:nvCxnSpPr>
        <p:spPr>
          <a:xfrm rot="16200000" flipV="1">
            <a:off x="6105906" y="3311331"/>
            <a:ext cx="634425" cy="26016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8" idx="5"/>
            <a:endCxn id="33" idx="3"/>
          </p:cNvCxnSpPr>
          <p:nvPr/>
        </p:nvCxnSpPr>
        <p:spPr>
          <a:xfrm rot="16200000" flipH="1">
            <a:off x="6819900" y="3675889"/>
            <a:ext cx="0" cy="4256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1" idx="6"/>
            <a:endCxn id="33" idx="4"/>
          </p:cNvCxnSpPr>
          <p:nvPr/>
        </p:nvCxnSpPr>
        <p:spPr>
          <a:xfrm flipV="1">
            <a:off x="6172200" y="3911025"/>
            <a:ext cx="914400" cy="4572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1" idx="5"/>
            <a:endCxn id="30" idx="2"/>
          </p:cNvCxnSpPr>
          <p:nvPr/>
        </p:nvCxnSpPr>
        <p:spPr>
          <a:xfrm rot="5400000" flipH="1" flipV="1">
            <a:off x="6591300" y="3698207"/>
            <a:ext cx="282482" cy="11653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3" idx="5"/>
            <a:endCxn id="30" idx="2"/>
          </p:cNvCxnSpPr>
          <p:nvPr/>
        </p:nvCxnSpPr>
        <p:spPr>
          <a:xfrm rot="16200000" flipH="1">
            <a:off x="7102382" y="3926807"/>
            <a:ext cx="250918" cy="1747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27" idx="1"/>
          </p:cNvCxnSpPr>
          <p:nvPr/>
        </p:nvCxnSpPr>
        <p:spPr>
          <a:xfrm rot="16200000" flipH="1">
            <a:off x="5931188" y="2679412"/>
            <a:ext cx="351943" cy="3271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3" idx="6"/>
            <a:endCxn id="25" idx="2"/>
          </p:cNvCxnSpPr>
          <p:nvPr/>
        </p:nvCxnSpPr>
        <p:spPr>
          <a:xfrm flipV="1">
            <a:off x="5943600" y="2387025"/>
            <a:ext cx="838200" cy="2286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3" idx="4"/>
            <a:endCxn id="26" idx="2"/>
          </p:cNvCxnSpPr>
          <p:nvPr/>
        </p:nvCxnSpPr>
        <p:spPr>
          <a:xfrm rot="5400000">
            <a:off x="5295900" y="3034725"/>
            <a:ext cx="914400" cy="2286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52600" y="289429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3528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066800" y="3048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1200" y="2539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8800" y="3530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770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19800" y="4292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996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23108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39000" y="3149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104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29" idx="5"/>
            <a:endCxn id="30" idx="5"/>
          </p:cNvCxnSpPr>
          <p:nvPr/>
        </p:nvCxnSpPr>
        <p:spPr>
          <a:xfrm rot="16200000" flipH="1">
            <a:off x="6949982" y="3698207"/>
            <a:ext cx="914400" cy="762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6934200" y="2286000"/>
            <a:ext cx="762000" cy="854075"/>
          </a:xfrm>
          <a:custGeom>
            <a:avLst/>
            <a:gdLst>
              <a:gd name="connsiteX0" fmla="*/ 0 w 857250"/>
              <a:gd name="connsiteY0" fmla="*/ 854075 h 854075"/>
              <a:gd name="connsiteX1" fmla="*/ 400050 w 857250"/>
              <a:gd name="connsiteY1" fmla="*/ 92075 h 854075"/>
              <a:gd name="connsiteX2" fmla="*/ 514350 w 857250"/>
              <a:gd name="connsiteY2" fmla="*/ 301625 h 854075"/>
              <a:gd name="connsiteX3" fmla="*/ 857250 w 857250"/>
              <a:gd name="connsiteY3" fmla="*/ 13970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854075">
                <a:moveTo>
                  <a:pt x="0" y="854075"/>
                </a:moveTo>
                <a:cubicBezTo>
                  <a:pt x="157162" y="519112"/>
                  <a:pt x="314325" y="184150"/>
                  <a:pt x="400050" y="92075"/>
                </a:cubicBezTo>
                <a:cubicBezTo>
                  <a:pt x="485775" y="0"/>
                  <a:pt x="438150" y="293688"/>
                  <a:pt x="514350" y="301625"/>
                </a:cubicBezTo>
                <a:cubicBezTo>
                  <a:pt x="590550" y="309562"/>
                  <a:pt x="723900" y="224631"/>
                  <a:pt x="857250" y="1397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620000" y="2133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triangular tile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1790700" y="3924300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 flipV="1">
            <a:off x="2362200" y="4038600"/>
            <a:ext cx="1143000" cy="1295399"/>
          </a:xfrm>
          <a:custGeom>
            <a:avLst/>
            <a:gdLst>
              <a:gd name="connsiteX0" fmla="*/ 0 w 857250"/>
              <a:gd name="connsiteY0" fmla="*/ 854075 h 854075"/>
              <a:gd name="connsiteX1" fmla="*/ 400050 w 857250"/>
              <a:gd name="connsiteY1" fmla="*/ 92075 h 854075"/>
              <a:gd name="connsiteX2" fmla="*/ 514350 w 857250"/>
              <a:gd name="connsiteY2" fmla="*/ 301625 h 854075"/>
              <a:gd name="connsiteX3" fmla="*/ 857250 w 857250"/>
              <a:gd name="connsiteY3" fmla="*/ 13970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854075">
                <a:moveTo>
                  <a:pt x="0" y="854075"/>
                </a:moveTo>
                <a:cubicBezTo>
                  <a:pt x="157162" y="519112"/>
                  <a:pt x="314325" y="184150"/>
                  <a:pt x="400050" y="92075"/>
                </a:cubicBezTo>
                <a:cubicBezTo>
                  <a:pt x="485775" y="0"/>
                  <a:pt x="438150" y="293688"/>
                  <a:pt x="514350" y="301625"/>
                </a:cubicBezTo>
                <a:cubicBezTo>
                  <a:pt x="590550" y="309562"/>
                  <a:pt x="723900" y="224631"/>
                  <a:pt x="857250" y="1397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429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segment of t-axis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25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both scenarios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times that the data are collected at are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inconvenient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Delaunay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most equilateral triangles connecting data points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85800" y="1447800"/>
            <a:ext cx="7543800" cy="4495800"/>
            <a:chOff x="1828800" y="1181100"/>
            <a:chExt cx="3886200" cy="22288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111" r="13889"/>
            <a:stretch>
              <a:fillRect/>
            </a:stretch>
          </p:blipFill>
          <p:spPr bwMode="auto">
            <a:xfrm>
              <a:off x="3657600" y="1295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3889"/>
            <a:stretch>
              <a:fillRect/>
            </a:stretch>
          </p:blipFill>
          <p:spPr bwMode="auto">
            <a:xfrm>
              <a:off x="1828800" y="1295400"/>
              <a:ext cx="2362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2695575" y="1266825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5800" y="12573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67224" y="3286125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800" y="3295650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22069" y="2224087"/>
              <a:ext cx="152400" cy="128587"/>
            </a:xfrm>
            <a:custGeom>
              <a:avLst/>
              <a:gdLst>
                <a:gd name="connsiteX0" fmla="*/ 0 w 152400"/>
                <a:gd name="connsiteY0" fmla="*/ 0 h 114300"/>
                <a:gd name="connsiteX1" fmla="*/ 152400 w 152400"/>
                <a:gd name="connsiteY1" fmla="*/ 0 h 114300"/>
                <a:gd name="connsiteX2" fmla="*/ 40481 w 152400"/>
                <a:gd name="connsiteY2" fmla="*/ 114300 h 114300"/>
                <a:gd name="connsiteX3" fmla="*/ 0 w 152400"/>
                <a:gd name="connsiteY3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lnTo>
                    <a:pt x="152400" y="0"/>
                  </a:lnTo>
                  <a:lnTo>
                    <a:pt x="40481" y="1143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41123" y="224076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775" y="1190625"/>
              <a:ext cx="1585480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 Observations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8100" y="1181100"/>
              <a:ext cx="1788391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 Delaunay triangles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7175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33375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35814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14825" y="33337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>
          <a:xfrm>
            <a:off x="685800" y="1447800"/>
            <a:ext cx="7543800" cy="4495800"/>
            <a:chOff x="1828800" y="1181100"/>
            <a:chExt cx="3886200" cy="22288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111" r="13889"/>
            <a:stretch>
              <a:fillRect/>
            </a:stretch>
          </p:blipFill>
          <p:spPr bwMode="auto">
            <a:xfrm>
              <a:off x="3657600" y="1295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3889"/>
            <a:stretch>
              <a:fillRect/>
            </a:stretch>
          </p:blipFill>
          <p:spPr bwMode="auto">
            <a:xfrm>
              <a:off x="1828800" y="1295400"/>
              <a:ext cx="2362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2695575" y="1266825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5800" y="12573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67224" y="3286125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800" y="3295650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22069" y="2224087"/>
              <a:ext cx="152400" cy="128587"/>
            </a:xfrm>
            <a:custGeom>
              <a:avLst/>
              <a:gdLst>
                <a:gd name="connsiteX0" fmla="*/ 0 w 152400"/>
                <a:gd name="connsiteY0" fmla="*/ 0 h 114300"/>
                <a:gd name="connsiteX1" fmla="*/ 152400 w 152400"/>
                <a:gd name="connsiteY1" fmla="*/ 0 h 114300"/>
                <a:gd name="connsiteX2" fmla="*/ 40481 w 152400"/>
                <a:gd name="connsiteY2" fmla="*/ 114300 h 114300"/>
                <a:gd name="connsiteX3" fmla="*/ 0 w 152400"/>
                <a:gd name="connsiteY3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lnTo>
                    <a:pt x="152400" y="0"/>
                  </a:lnTo>
                  <a:lnTo>
                    <a:pt x="40481" y="1143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41123" y="224076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775" y="1190625"/>
              <a:ext cx="1585480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 Observations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8100" y="1181100"/>
              <a:ext cx="1788391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 Delaunay triangles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7175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33375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35814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14825" y="33337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867400" y="3657601"/>
            <a:ext cx="1259114" cy="2286000"/>
          </a:xfrm>
          <a:custGeom>
            <a:avLst/>
            <a:gdLst>
              <a:gd name="connsiteX0" fmla="*/ 1814285 w 1814285"/>
              <a:gd name="connsiteY0" fmla="*/ 0 h 2496457"/>
              <a:gd name="connsiteX1" fmla="*/ 1045028 w 1814285"/>
              <a:gd name="connsiteY1" fmla="*/ 682171 h 2496457"/>
              <a:gd name="connsiteX2" fmla="*/ 1175657 w 1814285"/>
              <a:gd name="connsiteY2" fmla="*/ 899886 h 2496457"/>
              <a:gd name="connsiteX3" fmla="*/ 0 w 1814285"/>
              <a:gd name="connsiteY3" fmla="*/ 2496457 h 24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2496457">
                <a:moveTo>
                  <a:pt x="1814285" y="0"/>
                </a:moveTo>
                <a:cubicBezTo>
                  <a:pt x="1482875" y="266095"/>
                  <a:pt x="1151466" y="532190"/>
                  <a:pt x="1045028" y="682171"/>
                </a:cubicBezTo>
                <a:cubicBezTo>
                  <a:pt x="938590" y="832152"/>
                  <a:pt x="1349828" y="597505"/>
                  <a:pt x="1175657" y="899886"/>
                </a:cubicBezTo>
                <a:cubicBezTo>
                  <a:pt x="1001486" y="1202267"/>
                  <a:pt x="500743" y="1849362"/>
                  <a:pt x="0" y="249645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86400" y="586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triangle enclosing a point of interest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38200" y="1524000"/>
            <a:ext cx="7772400" cy="4419600"/>
            <a:chOff x="1905000" y="3190101"/>
            <a:chExt cx="3810000" cy="214389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667"/>
            <a:stretch>
              <a:fillRect/>
            </a:stretch>
          </p:blipFill>
          <p:spPr bwMode="auto">
            <a:xfrm>
              <a:off x="1905000" y="3276600"/>
              <a:ext cx="22860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3889" r="13889"/>
            <a:stretch>
              <a:fillRect/>
            </a:stretch>
          </p:blipFill>
          <p:spPr bwMode="auto">
            <a:xfrm>
              <a:off x="3733800" y="3276600"/>
              <a:ext cx="1981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467224" y="3286125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800" y="3295650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3200400"/>
              <a:ext cx="1600200" cy="19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D) Cubic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Splines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2625" y="3190101"/>
              <a:ext cx="1446493" cy="22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C) Linear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Splines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71750" y="57150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7150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48615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3505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025" t="38723" r="4343" b="30972"/>
          <a:stretch>
            <a:fillRect/>
          </a:stretch>
        </p:blipFill>
        <p:spPr bwMode="auto">
          <a:xfrm>
            <a:off x="304800" y="2133600"/>
            <a:ext cx="83650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2743200"/>
            <a:ext cx="5181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0"/>
            <a:ext cx="2438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linear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splines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971800"/>
            <a:ext cx="2438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cubic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splines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encountered a problem similar to this one back in Lecture 8,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we used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information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fill in data gaps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7097578" y="2732266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21876" y="27167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201978" y="27167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2176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776" y="2907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9376" y="28879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4976" y="2907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07976" y="2907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17496" y="27548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38376" y="26786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021896" y="2907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32896" y="27548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048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observed data with missing points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436176" y="1992868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145336" y="28310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7317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759256" y="27548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flipV="1">
            <a:off x="2360736" y="2983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flipV="1">
            <a:off x="158857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flipV="1">
            <a:off x="1781616" y="24500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V="1">
            <a:off x="2553776" y="2983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V="1">
            <a:off x="332593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V="1">
            <a:off x="2939856" y="2907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V="1">
            <a:off x="2746816" y="28310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214936" y="3008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601016" y="26786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794056" y="2526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987096" y="2627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80136" y="28556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6621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52296" y="3008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227376" y="2627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497533" y="2093266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4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7097577" y="5551666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321875" y="55361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4201977" y="55361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722175" y="5955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283775" y="57266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179375" y="57073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74975" y="57266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167695" y="54980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407975" y="56956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917495" y="55432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38375" y="55135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021895" y="575766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132895" y="55432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974655" y="52694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1436175" y="4812268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145335" y="56194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373175" y="540637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759255" y="560526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flipV="1">
            <a:off x="2360735" y="58183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flipV="1">
            <a:off x="1588575" y="53908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flipV="1">
            <a:off x="1781615" y="52849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flipV="1">
            <a:off x="2553775" y="578737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flipV="1">
            <a:off x="3518975" y="53456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flipV="1">
            <a:off x="3325935" y="53908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flipV="1">
            <a:off x="3712015" y="54218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flipV="1">
            <a:off x="2939855" y="575766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flipV="1">
            <a:off x="2746815" y="560397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214935" y="585841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4601015" y="54670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794055" y="53146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987095" y="547741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180135" y="570601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566215" y="54373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952295" y="579641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531415" y="54464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724455" y="5675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227375" y="543091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301198" y="4575602"/>
            <a:ext cx="153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4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rot="5400000">
            <a:off x="1859300" y="24376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>
            <a:off x="2058194" y="24376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3413998" y="23614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rot="5400000">
            <a:off x="3628390" y="23614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5400000">
            <a:off x="6415504" y="22852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5400000">
            <a:off x="6628606" y="22852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04800" y="388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estimated data with missing points filled 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≈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≈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everywhere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2598</Words>
  <Application>Microsoft Office PowerPoint</Application>
  <PresentationFormat>On-screen Show (4:3)</PresentationFormat>
  <Paragraphs>485</Paragraphs>
  <Slides>64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Slide 2</vt:lpstr>
      <vt:lpstr>Goals of the lecture</vt:lpstr>
      <vt:lpstr>Slide 4</vt:lpstr>
      <vt:lpstr>Slide 5</vt:lpstr>
      <vt:lpstr>in both scenarios   the times that the data are collected at are   inconvenient</vt:lpstr>
      <vt:lpstr>we encountered a problem similar to this one back in Lecture 8, where we used  prior information  to fill in data gaps </vt:lpstr>
      <vt:lpstr>Slide 8</vt:lpstr>
      <vt:lpstr>find diest so that    diest ≈ diobs at the observation points  and   roughness of diest ≈ 0 everywhere</vt:lpstr>
      <vt:lpstr>the solution is inexact   diest ≠ diobs everywhere  and   roughness of diest ≠ 0 everywhere</vt:lpstr>
      <vt:lpstr>but the inexactness isn’t a problem  because  both observations and prior information have error </vt:lpstr>
      <vt:lpstr>now we examine an alternative approach  traditional interpolation   similar, but subtly different </vt:lpstr>
      <vt:lpstr>find d(t) so that    d(ti) = diobs at the observation points  and   roughness of d(t) = 0 in between the observation points</vt:lpstr>
      <vt:lpstr>find d(t) so that    d(ti) = diobs at the observation points  and   roughness of d(t) = 0 in between the observation points</vt:lpstr>
      <vt:lpstr>find d(t) so that    d(ti) = diobs at the observation points  and   roughness of d(t) = 0 in between the observation points</vt:lpstr>
      <vt:lpstr>disadvantage the observation points are singled out as special  </vt:lpstr>
      <vt:lpstr>disadvantage the observation points are singled out as special  </vt:lpstr>
      <vt:lpstr>the interpolation problem</vt:lpstr>
      <vt:lpstr>some obvious ideas don’t work at all</vt:lpstr>
      <vt:lpstr>Slide 20</vt:lpstr>
      <vt:lpstr>Slide 21</vt:lpstr>
      <vt:lpstr>solution</vt:lpstr>
      <vt:lpstr>simplest case</vt:lpstr>
      <vt:lpstr>Slide 24</vt:lpstr>
      <vt:lpstr>disadvantage </vt:lpstr>
      <vt:lpstr>Slide 26</vt:lpstr>
      <vt:lpstr>Slide 27</vt:lpstr>
      <vt:lpstr>in MatLab</vt:lpstr>
      <vt:lpstr>getting rid of the kinks</vt:lpstr>
      <vt:lpstr>cubic polynomial has 4 coefficients</vt:lpstr>
      <vt:lpstr>the trick  second derivative of cubic  is linear  so use linear interpolation formula for second derivative </vt:lpstr>
      <vt:lpstr>Slide 32</vt:lpstr>
      <vt:lpstr>Slide 33</vt:lpstr>
      <vt:lpstr>the second derivative is now integrated twice to give the spline function</vt:lpstr>
      <vt:lpstr>finally one finds the y’s, a’s and b’s  so that the spline  1. goes through the observations  and  2. has a first derivative that is continuous across the observation points </vt:lpstr>
      <vt:lpstr>the solution involves solving a matrix equation for the unknowns  (see text for details) </vt:lpstr>
      <vt:lpstr>in MatLab</vt:lpstr>
      <vt:lpstr>Slide 38</vt:lpstr>
      <vt:lpstr>Slide 39</vt:lpstr>
      <vt:lpstr>interpolation involves  prior information of smoothness </vt:lpstr>
      <vt:lpstr>in generalized least-squares</vt:lpstr>
      <vt:lpstr>Slide 42</vt:lpstr>
      <vt:lpstr>so the prior information that the data are smooth  is equivalent to the requirement that they have a specific covariance matrix  which for stationary time series is equivalent to saying that they have a specific autocorrelation function</vt:lpstr>
      <vt:lpstr>so an alternative, more flexible way of interpolating data  is by specifying the autocorrelation function that we want the results to have  this is called Kriging (after Danie G Krige, its inventor) </vt:lpstr>
      <vt:lpstr>Kriging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all we need now do is specify an autocorrelation function  for example we could use the Normal function</vt:lpstr>
      <vt:lpstr>In MatLab</vt:lpstr>
      <vt:lpstr>Slide 56</vt:lpstr>
      <vt:lpstr>Interpolation in two-dimensions</vt:lpstr>
      <vt:lpstr>1 dimensions</vt:lpstr>
      <vt:lpstr>1 dimensions</vt:lpstr>
      <vt:lpstr>Delaunay triangles</vt:lpstr>
      <vt:lpstr>Slide 61</vt:lpstr>
      <vt:lpstr>Slide 62</vt:lpstr>
      <vt:lpstr>Slide 63</vt:lpstr>
      <vt:lpstr>In MatLab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William Menke</cp:lastModifiedBy>
  <cp:revision>375</cp:revision>
  <dcterms:created xsi:type="dcterms:W3CDTF">2011-06-08T22:04:27Z</dcterms:created>
  <dcterms:modified xsi:type="dcterms:W3CDTF">2016-03-28T23:48:45Z</dcterms:modified>
</cp:coreProperties>
</file>