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314" r:id="rId2"/>
    <p:sldId id="310" r:id="rId3"/>
    <p:sldId id="311" r:id="rId4"/>
    <p:sldId id="285" r:id="rId5"/>
    <p:sldId id="297" r:id="rId6"/>
    <p:sldId id="286" r:id="rId7"/>
    <p:sldId id="290" r:id="rId8"/>
    <p:sldId id="287" r:id="rId9"/>
    <p:sldId id="291" r:id="rId10"/>
    <p:sldId id="293" r:id="rId11"/>
    <p:sldId id="292" r:id="rId12"/>
    <p:sldId id="299" r:id="rId13"/>
    <p:sldId id="294" r:id="rId14"/>
    <p:sldId id="296" r:id="rId15"/>
    <p:sldId id="256" r:id="rId16"/>
    <p:sldId id="258" r:id="rId17"/>
    <p:sldId id="259" r:id="rId18"/>
    <p:sldId id="257" r:id="rId19"/>
    <p:sldId id="300" r:id="rId20"/>
    <p:sldId id="262" r:id="rId21"/>
    <p:sldId id="301" r:id="rId22"/>
    <p:sldId id="302" r:id="rId23"/>
    <p:sldId id="261" r:id="rId24"/>
    <p:sldId id="260" r:id="rId25"/>
    <p:sldId id="303" r:id="rId26"/>
    <p:sldId id="312" r:id="rId27"/>
    <p:sldId id="263" r:id="rId28"/>
    <p:sldId id="264" r:id="rId29"/>
    <p:sldId id="266" r:id="rId30"/>
    <p:sldId id="265" r:id="rId31"/>
    <p:sldId id="267" r:id="rId32"/>
    <p:sldId id="268" r:id="rId33"/>
    <p:sldId id="269" r:id="rId34"/>
    <p:sldId id="270" r:id="rId35"/>
    <p:sldId id="271" r:id="rId36"/>
    <p:sldId id="272" r:id="rId37"/>
    <p:sldId id="273" r:id="rId38"/>
    <p:sldId id="275" r:id="rId39"/>
    <p:sldId id="276" r:id="rId40"/>
    <p:sldId id="278" r:id="rId41"/>
    <p:sldId id="279" r:id="rId42"/>
    <p:sldId id="280" r:id="rId43"/>
    <p:sldId id="281" r:id="rId44"/>
    <p:sldId id="282" r:id="rId45"/>
    <p:sldId id="313" r:id="rId46"/>
    <p:sldId id="283" r:id="rId47"/>
    <p:sldId id="284" r:id="rId48"/>
    <p:sldId id="304" r:id="rId49"/>
    <p:sldId id="306" r:id="rId50"/>
    <p:sldId id="307" r:id="rId51"/>
    <p:sldId id="305" r:id="rId52"/>
    <p:sldId id="308" r:id="rId53"/>
    <p:sldId id="309"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19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1A048D-AE4D-4E49-AFCA-86947810BD41}" type="datetimeFigureOut">
              <a:rPr lang="en-US" smtClean="0"/>
              <a:pPr/>
              <a:t>3/29/2016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4072D5-56C7-461F-A474-2EC5AFDEBE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Today’s lecture continues the subject of Hypothesis Testing.</a:t>
            </a:r>
            <a:endParaRPr lang="en-US" baseline="0" dirty="0" smtClean="0"/>
          </a:p>
        </p:txBody>
      </p:sp>
      <p:sp>
        <p:nvSpPr>
          <p:cNvPr id="4" name="Slide Number Placeholder 3"/>
          <p:cNvSpPr>
            <a:spLocks noGrp="1"/>
          </p:cNvSpPr>
          <p:nvPr>
            <p:ph type="sldNum" sz="quarter" idx="10"/>
          </p:nvPr>
        </p:nvSpPr>
        <p:spPr/>
        <p:txBody>
          <a:bodyPr/>
          <a:lstStyle/>
          <a:p>
            <a:fld id="{FD466815-0D95-47C5-9249-8299F627C37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linear approximation to the function y(t)</a:t>
            </a:r>
            <a:r>
              <a:rPr lang="en-US" baseline="0" dirty="0" smtClean="0"/>
              <a:t> uses just the first two terms of the Taylor Series.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example</a:t>
            </a:r>
            <a:r>
              <a:rPr lang="en-US" baseline="0" dirty="0" smtClean="0"/>
              <a:t> of the Taylor series expansion of a simple function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Compute the derivatives.</a:t>
            </a:r>
            <a:r>
              <a:rPr lang="en-US" baseline="0" dirty="0" smtClean="0"/>
              <a:t>  You should mention that the chain rule is being used.</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Evaluate</a:t>
            </a:r>
            <a:r>
              <a:rPr lang="en-US" baseline="0" dirty="0" smtClean="0"/>
              <a:t> the derivatives at t0=0</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Taylor series (top).  The linear approximation is just the first two terms.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exact function is in grey.  The point t0=0 is shown with a vertical bar. The degree 1 (linear), degree 2 and degree 3 approximations are shown in black.  Note that the approximations are very good, close to the point t0.</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a:t>
            </a:r>
            <a:r>
              <a:rPr lang="en-US" baseline="0" dirty="0" smtClean="0"/>
              <a:t> example, involving measuring distances on a sphere.  Lambda and L are latitude and longitude, respectively. Note that distances are quantified by their central angle, r. </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exact formula for distance r is derived</a:t>
            </a:r>
            <a:r>
              <a:rPr lang="en-US" baseline="0" dirty="0" smtClean="0"/>
              <a:t> using spherical </a:t>
            </a:r>
            <a:r>
              <a:rPr lang="en-US" baseline="0" dirty="0" err="1" smtClean="0"/>
              <a:t>tigonometry</a:t>
            </a:r>
            <a:r>
              <a:rPr lang="en-US" baseline="0" dirty="0" smtClean="0"/>
              <a:t> and is complicated. Involving 6 trig functions.  When the distance is small (that is, in the neighborhood of lambda1=lamnbda2 and L1=L2), first order approximations can be used to represent all the trig  functions.  The resulting approximate formula is simpler.  Furthermore, the first two terms can be identified as a ‘flat – earth’ Euclidian </a:t>
            </a:r>
            <a:r>
              <a:rPr lang="en-US" baseline="0" dirty="0" err="1" smtClean="0"/>
              <a:t>distamce</a:t>
            </a:r>
            <a:r>
              <a:rPr lang="en-US" baseline="0" dirty="0" smtClean="0"/>
              <a:t>.  The third term is a correction to the Euclidian distance that accounts for the curvature of the sphere.</a:t>
            </a:r>
          </a:p>
        </p:txBody>
      </p:sp>
      <p:sp>
        <p:nvSpPr>
          <p:cNvPr id="4" name="Slide Number Placeholder 3"/>
          <p:cNvSpPr>
            <a:spLocks noGrp="1"/>
          </p:cNvSpPr>
          <p:nvPr>
            <p:ph type="sldNum" sz="quarter" idx="10"/>
          </p:nvPr>
        </p:nvSpPr>
        <p:spPr/>
        <p:txBody>
          <a:bodyPr/>
          <a:lstStyle/>
          <a:p>
            <a:fld id="{364072D5-56C7-461F-A474-2EC5AFDEBE0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(Top)</a:t>
            </a:r>
            <a:r>
              <a:rPr lang="en-US" baseline="0" dirty="0" smtClean="0"/>
              <a:t> Two points with a longitude of zero but with different latitudes.  (top) The approximate distance (solid) agrees well with the exact distance (grey).  (bottom) The error for the first order (linear) and second order (quadratic) approximations is small, but does grow with </a:t>
            </a:r>
            <a:r>
              <a:rPr lang="en-US" baseline="0" dirty="0" err="1" smtClean="0"/>
              <a:t>di</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Scatter of data around its mean can</a:t>
            </a:r>
            <a:r>
              <a:rPr lang="en-US" baseline="0" dirty="0" smtClean="0"/>
              <a:t> analyzed using a linear approximation, as long as the scatter is only a small percentage of the mean.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24 lectures</a:t>
            </a:r>
            <a:endParaRPr lang="en-US" dirty="0"/>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a:t>
            </a:r>
            <a:r>
              <a:rPr lang="en-US" baseline="0" dirty="0" smtClean="0"/>
              <a:t> presume that we estimate the angular frequency of a process.  We know its mean and variance.  What is the mean and variance of the period?</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know the ‘right way’</a:t>
            </a:r>
            <a:r>
              <a:rPr lang="en-US" baseline="0" dirty="0" smtClean="0"/>
              <a:t> to do this.  View period T as a function of angular frequency m, and transform p(m) to p(T).  Then compute the mean and variance of p(T).  The only problem is that both steps are complicated.</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alternative is to </a:t>
            </a:r>
            <a:r>
              <a:rPr lang="en-US" dirty="0" err="1" smtClean="0"/>
              <a:t>linearise</a:t>
            </a:r>
            <a:r>
              <a:rPr lang="en-US" dirty="0" smtClean="0"/>
              <a:t> </a:t>
            </a:r>
            <a:r>
              <a:rPr lang="en-US" baseline="0" dirty="0" smtClean="0"/>
              <a:t>the period of angular frequency function about the estimated angular frequency and then use the simple formula for variance propagation in a linear system.</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Expand the formula for period around the point m=</a:t>
            </a:r>
            <a:r>
              <a:rPr lang="en-US" dirty="0" err="1" smtClean="0"/>
              <a:t>mest</a:t>
            </a:r>
            <a:r>
              <a:rPr lang="en-US" dirty="0" smtClean="0"/>
              <a:t>.  Here Delta m quantifies</a:t>
            </a:r>
            <a:r>
              <a:rPr lang="en-US" baseline="0" dirty="0" smtClean="0"/>
              <a:t> small deviations of m from </a:t>
            </a:r>
            <a:r>
              <a:rPr lang="en-US" baseline="0" dirty="0" err="1" smtClean="0"/>
              <a:t>mest</a:t>
            </a:r>
            <a:r>
              <a:rPr lang="en-US" baseline="0" dirty="0" smtClean="0"/>
              <a:t>.</a:t>
            </a:r>
          </a:p>
          <a:p>
            <a:r>
              <a:rPr lang="en-US" baseline="0" dirty="0" smtClean="0"/>
              <a:t>The resulting formula gives Delta T as a constant times Delta M.  The variances are then related by the constant squared.</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(Top)</a:t>
            </a:r>
            <a:r>
              <a:rPr lang="en-US" baseline="0" dirty="0" smtClean="0"/>
              <a:t> Probability distribution p(m)    (Bottom) Probability distribution p(T) computed exactly (grey) and via linear approximation (dashed) are in very good agreement.</a:t>
            </a:r>
          </a:p>
        </p:txBody>
      </p:sp>
      <p:sp>
        <p:nvSpPr>
          <p:cNvPr id="4" name="Slide Number Placeholder 3"/>
          <p:cNvSpPr>
            <a:spLocks noGrp="1"/>
          </p:cNvSpPr>
          <p:nvPr>
            <p:ph type="sldNum" sz="quarter" idx="10"/>
          </p:nvPr>
        </p:nvSpPr>
        <p:spPr/>
        <p:txBody>
          <a:bodyPr/>
          <a:lstStyle/>
          <a:p>
            <a:fld id="{364072D5-56C7-461F-A474-2EC5AFDEBE0E}"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n extremely important application of linear approximations is solving least squares problems in which the predicted data are nonlinear functions of the model parameters.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Taylor series when both independent</a:t>
            </a:r>
            <a:r>
              <a:rPr lang="en-US" baseline="0" dirty="0" smtClean="0"/>
              <a:t> variable </a:t>
            </a:r>
            <a:r>
              <a:rPr lang="en-US" b="1" baseline="0" dirty="0" smtClean="0"/>
              <a:t>m</a:t>
            </a:r>
            <a:r>
              <a:rPr lang="en-US" baseline="0" dirty="0" smtClean="0"/>
              <a:t> and dependent variable </a:t>
            </a:r>
            <a:r>
              <a:rPr lang="en-US" b="1" baseline="0" dirty="0" smtClean="0"/>
              <a:t>d</a:t>
            </a:r>
            <a:r>
              <a:rPr lang="en-US" baseline="0" dirty="0" smtClean="0"/>
              <a:t> are vectors.  Here we are expanding about a point </a:t>
            </a:r>
            <a:r>
              <a:rPr lang="en-US" b="1" baseline="0" dirty="0" smtClean="0"/>
              <a:t>m</a:t>
            </a:r>
            <a:r>
              <a:rPr lang="en-US" baseline="0" dirty="0" smtClean="0"/>
              <a:t>0. The formula is similar to the </a:t>
            </a:r>
            <a:r>
              <a:rPr lang="en-US" baseline="0" dirty="0" err="1" smtClean="0"/>
              <a:t>univariate</a:t>
            </a:r>
            <a:r>
              <a:rPr lang="en-US" baseline="0" dirty="0" smtClean="0"/>
              <a:t> case, but involves sums of derivatives.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(top) The first two terms are the linear approximation.  Written in</a:t>
            </a:r>
            <a:r>
              <a:rPr lang="en-US" baseline="0" dirty="0" smtClean="0"/>
              <a:t> terms of vectors, and the deviation </a:t>
            </a:r>
            <a:r>
              <a:rPr lang="en-US" b="1" baseline="0" dirty="0" smtClean="0"/>
              <a:t>Delta m</a:t>
            </a:r>
            <a:r>
              <a:rPr lang="en-US" baseline="0" dirty="0" smtClean="0"/>
              <a:t>, the formula looks a lot like the standard linear formula </a:t>
            </a:r>
            <a:r>
              <a:rPr lang="en-US" b="1" baseline="0" dirty="0" smtClean="0"/>
              <a:t>d</a:t>
            </a:r>
            <a:r>
              <a:rPr lang="en-US" baseline="0" dirty="0" smtClean="0"/>
              <a:t>=</a:t>
            </a:r>
            <a:r>
              <a:rPr lang="en-US" b="1" baseline="0" dirty="0" smtClean="0"/>
              <a:t>Gm</a:t>
            </a:r>
            <a:r>
              <a:rPr lang="en-US" b="0" baseline="0" dirty="0" smtClean="0"/>
              <a:t>, especially after identifying the first derivative as a </a:t>
            </a:r>
            <a:r>
              <a:rPr lang="en-US" b="0" baseline="0" dirty="0" err="1" smtClean="0"/>
              <a:t>linearized</a:t>
            </a:r>
            <a:r>
              <a:rPr lang="en-US" b="0" baseline="0" dirty="0" smtClean="0"/>
              <a:t> data kernel matrix </a:t>
            </a:r>
            <a:r>
              <a:rPr lang="en-US" b="1" baseline="0" dirty="0" smtClean="0"/>
              <a:t>G</a:t>
            </a:r>
            <a:r>
              <a:rPr lang="en-US" b="0" baseline="0" dirty="0" smtClean="0"/>
              <a:t>.</a:t>
            </a:r>
            <a:endParaRPr lang="en-US" b="0"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dirty="0" err="1" smtClean="0"/>
              <a:t>linearized</a:t>
            </a:r>
            <a:r>
              <a:rPr lang="en-US" baseline="0" dirty="0" smtClean="0"/>
              <a:t> equation.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Similarly,</a:t>
            </a:r>
            <a:r>
              <a:rPr lang="en-US" baseline="0" dirty="0" smtClean="0"/>
              <a:t> the total error E can be written in as a Taylor series in model parameters </a:t>
            </a:r>
            <a:r>
              <a:rPr lang="en-US" b="1" baseline="0" dirty="0" smtClean="0"/>
              <a:t>m</a:t>
            </a:r>
            <a:r>
              <a:rPr lang="en-US" baseline="0" dirty="0" smtClean="0"/>
              <a:t>, expanded around a point </a:t>
            </a:r>
            <a:r>
              <a:rPr lang="en-US" b="1" baseline="0" dirty="0" smtClean="0"/>
              <a:t>m</a:t>
            </a:r>
            <a:r>
              <a:rPr lang="en-US" baseline="0" dirty="0" smtClean="0"/>
              <a:t>0.</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an generalization of the often heard “nonsense in – nonsense out’” rule”: Noisy data in,</a:t>
            </a:r>
          </a:p>
          <a:p>
            <a:r>
              <a:rPr lang="en-US" baseline="0" dirty="0" smtClean="0"/>
              <a:t>imprecise conclusions out.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can be written in</a:t>
            </a:r>
            <a:r>
              <a:rPr lang="en-US" baseline="0" dirty="0" smtClean="0"/>
              <a:t> matrix form using a </a:t>
            </a:r>
            <a:r>
              <a:rPr lang="en-US" baseline="0" dirty="0" err="1" smtClean="0"/>
              <a:t>vertcor</a:t>
            </a:r>
            <a:r>
              <a:rPr lang="en-US" baseline="0" dirty="0" smtClean="0"/>
              <a:t> </a:t>
            </a:r>
            <a:r>
              <a:rPr lang="en-US" b="1" baseline="0" dirty="0" smtClean="0"/>
              <a:t>b</a:t>
            </a:r>
            <a:r>
              <a:rPr lang="en-US" baseline="0" dirty="0" smtClean="0"/>
              <a:t> of first derivatives and a matrix</a:t>
            </a:r>
            <a:r>
              <a:rPr lang="en-US" b="1" baseline="0" dirty="0" smtClean="0"/>
              <a:t> B </a:t>
            </a:r>
            <a:r>
              <a:rPr lang="en-US" baseline="0" dirty="0" smtClean="0"/>
              <a:t>of second derivatives.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will call the vector </a:t>
            </a:r>
            <a:r>
              <a:rPr lang="en-US" b="1" baseline="0" dirty="0" smtClean="0"/>
              <a:t>b</a:t>
            </a:r>
            <a:r>
              <a:rPr lang="en-US" baseline="0" dirty="0" smtClean="0"/>
              <a:t> the gradient vector and the matrix </a:t>
            </a:r>
            <a:r>
              <a:rPr lang="en-US" b="1" baseline="0" dirty="0" smtClean="0"/>
              <a:t>B</a:t>
            </a:r>
            <a:r>
              <a:rPr lang="en-US" baseline="0" dirty="0" smtClean="0"/>
              <a:t> the curvature matrix.</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a:t>
            </a:r>
            <a:r>
              <a:rPr lang="en-US" baseline="0" dirty="0" smtClean="0"/>
              <a:t> derive </a:t>
            </a:r>
            <a:r>
              <a:rPr lang="en-US" baseline="0" dirty="0" err="1" smtClean="0"/>
              <a:t>linearized</a:t>
            </a:r>
            <a:r>
              <a:rPr lang="en-US" baseline="0" dirty="0" smtClean="0"/>
              <a:t> least squares, we start with a quadratic approximation for the total error.</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least squares solution is the one</a:t>
            </a:r>
            <a:r>
              <a:rPr lang="en-US" baseline="0" dirty="0" smtClean="0"/>
              <a:t> that minimizes the total error.  The first derivative of error is zero at this point.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Taking</a:t>
            </a:r>
            <a:r>
              <a:rPr lang="en-US" baseline="0" dirty="0" smtClean="0"/>
              <a:t> the first derivative of the error and setting it to zero yields a formula for Delta m.</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examine</a:t>
            </a:r>
            <a:r>
              <a:rPr lang="en-US" baseline="0" dirty="0" smtClean="0"/>
              <a:t> this result in the special case of a linear theory.</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least</a:t>
            </a:r>
            <a:r>
              <a:rPr lang="en-US" baseline="0" dirty="0" smtClean="0"/>
              <a:t> squares error is ..</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can identify </a:t>
            </a:r>
            <a:r>
              <a:rPr lang="en-US" b="1" baseline="0" dirty="0" smtClean="0"/>
              <a:t>m</a:t>
            </a:r>
            <a:r>
              <a:rPr lang="en-US" baseline="0" dirty="0" smtClean="0"/>
              <a:t>0, </a:t>
            </a:r>
            <a:r>
              <a:rPr lang="en-US" b="1" baseline="0" dirty="0" smtClean="0"/>
              <a:t>b</a:t>
            </a:r>
            <a:r>
              <a:rPr lang="en-US" baseline="0" dirty="0" smtClean="0"/>
              <a:t> and </a:t>
            </a:r>
            <a:r>
              <a:rPr lang="en-US" b="1" baseline="0" dirty="0" smtClean="0"/>
              <a:t>B </a:t>
            </a:r>
            <a:r>
              <a:rPr lang="en-US" b="0" baseline="0" dirty="0" smtClean="0"/>
              <a:t>by comparison with the original formula.</a:t>
            </a:r>
            <a:endParaRPr lang="en-US" b="0"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Putting it all together</a:t>
            </a:r>
            <a:r>
              <a:rPr lang="en-US" baseline="0" dirty="0" smtClean="0"/>
              <a:t> yields (of course) simple least squares.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suggest an approach</a:t>
            </a:r>
            <a:r>
              <a:rPr lang="en-US" baseline="0" dirty="0" smtClean="0"/>
              <a:t> for solving a nonlinear least squares problem.  Start by guessing a solution.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students</a:t>
            </a:r>
            <a:r>
              <a:rPr lang="en-US" baseline="0" dirty="0" smtClean="0"/>
              <a:t> will have encountered Taylor series in courses in elementary calculus.  Our treatment here emphasizes their importance as a form of approximation.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a:t>
            </a:r>
            <a:r>
              <a:rPr lang="en-US" baseline="0" dirty="0" smtClean="0"/>
              <a:t> how well the solution fits the data.  This defines a deviation </a:t>
            </a:r>
            <a:r>
              <a:rPr lang="en-US" b="1" baseline="0" dirty="0" smtClean="0"/>
              <a:t>Delta d</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Compute the </a:t>
            </a:r>
            <a:r>
              <a:rPr lang="en-US" dirty="0" err="1" smtClean="0"/>
              <a:t>linearized</a:t>
            </a:r>
            <a:r>
              <a:rPr lang="en-US" baseline="0" dirty="0" smtClean="0"/>
              <a:t> data kernel, the first derivatives of the theory evaluated at the guess.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Solve for a</a:t>
            </a:r>
            <a:r>
              <a:rPr lang="en-US" baseline="0" dirty="0" smtClean="0"/>
              <a:t> correction </a:t>
            </a:r>
            <a:r>
              <a:rPr lang="en-US" b="1" baseline="0" dirty="0" smtClean="0"/>
              <a:t>Delta m</a:t>
            </a:r>
            <a:r>
              <a:rPr lang="en-US" baseline="0" dirty="0" smtClean="0"/>
              <a:t> to the guess using simple least </a:t>
            </a:r>
            <a:r>
              <a:rPr lang="en-US" baseline="0" dirty="0" err="1" smtClean="0"/>
              <a:t>suqares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Update the guess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Repeat and hope the process converges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Linear</a:t>
            </a:r>
            <a:r>
              <a:rPr lang="en-US" baseline="0" dirty="0" smtClean="0"/>
              <a:t> p</a:t>
            </a:r>
            <a:r>
              <a:rPr lang="en-US" dirty="0" smtClean="0"/>
              <a:t>rior information</a:t>
            </a:r>
            <a:r>
              <a:rPr lang="en-US" baseline="0" dirty="0" smtClean="0"/>
              <a:t> is easy to add.  First write it as a function of </a:t>
            </a:r>
            <a:r>
              <a:rPr lang="en-US" b="1" baseline="0" dirty="0" smtClean="0"/>
              <a:t>Delta m</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46</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the </a:t>
            </a:r>
            <a:r>
              <a:rPr lang="en-US" baseline="0" dirty="0" err="1" smtClean="0"/>
              <a:t>linearized</a:t>
            </a:r>
            <a:r>
              <a:rPr lang="en-US" baseline="0" dirty="0" smtClean="0"/>
              <a:t> data kernel in the standard formulation of generalized least squares, and iterate to get the solution.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47</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is a formula for a sinusoidal oscillation superimposed on a background level.  Suppose that we assume that both the amplitude and frequency oscillation are unknown, and solve for them.  This is a little different from what we did in Fourier analysis, where we assumed that the time series was built up of many sinusoids, each with a known frequency and unknown amplitude.</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49</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we have written the formula</a:t>
            </a:r>
            <a:r>
              <a:rPr lang="en-US" baseline="0" dirty="0" smtClean="0"/>
              <a:t> so that the model parameters multiply scale factors.  As long as we get these scale factors roughly correct, then the model parameters will all be of order unity.  That’s helpful, since it means that our initial guess can be m</a:t>
            </a:r>
            <a:r>
              <a:rPr lang="en-US" baseline="-25000" dirty="0" smtClean="0"/>
              <a:t>i</a:t>
            </a:r>
            <a:r>
              <a:rPr lang="en-US" baseline="0" dirty="0" smtClean="0"/>
              <a:t>=1.</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50</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are the derivatives.  Gi1 is the derivative of the formula with respect to m1.   G2i is the derivative of the formula with respect to m2. And so forth.</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idea here is to design a polynomial </a:t>
            </a:r>
            <a:r>
              <a:rPr lang="en-US" baseline="0" dirty="0" err="1" smtClean="0"/>
              <a:t>yp</a:t>
            </a:r>
            <a:r>
              <a:rPr lang="en-US" baseline="0" dirty="0" smtClean="0"/>
              <a:t>(t) that is a good approximation to the arbitrary function y(t) in the neighborhood of the point t0.  The formula is just a polynomial of indefinite order, with coefficients c0, c1, c2, etc.  The trick is to determine these coefficients.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the Black Rock Forest data (black), with the starting guess (dark grey) and final solution (light </a:t>
            </a:r>
            <a:r>
              <a:rPr lang="en-US" baseline="0" dirty="0" err="1" smtClean="0"/>
              <a:t>greay</a:t>
            </a:r>
            <a:r>
              <a:rPr lang="en-US" baseline="0" dirty="0" smtClean="0"/>
              <a:t>, smaller amplitude).</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52</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solution is</a:t>
            </a:r>
            <a:r>
              <a:rPr lang="en-US" baseline="0" dirty="0" smtClean="0"/>
              <a:t> depicted as a bar and compared to the spectrum of the data, as determined by Fourier analysis.  The set of Fourier frequencies do have an oscillation at exactly at the period given by the nonlinear inversion.  Instead, the two bracketing periods have high amplitude.</a:t>
            </a:r>
          </a:p>
        </p:txBody>
      </p:sp>
      <p:sp>
        <p:nvSpPr>
          <p:cNvPr id="4" name="Slide Number Placeholder 3"/>
          <p:cNvSpPr>
            <a:spLocks noGrp="1"/>
          </p:cNvSpPr>
          <p:nvPr>
            <p:ph type="sldNum" sz="quarter" idx="10"/>
          </p:nvPr>
        </p:nvSpPr>
        <p:spPr/>
        <p:txBody>
          <a:bodyPr/>
          <a:lstStyle/>
          <a:p>
            <a:fld id="{364072D5-56C7-461F-A474-2EC5AFDEBE0E}" type="slidenum">
              <a:rPr lang="en-US" smtClean="0"/>
              <a:pPr/>
              <a:t>53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 we compute the derivatives of the polynomial.</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when</a:t>
            </a:r>
            <a:r>
              <a:rPr lang="en-US" baseline="0" dirty="0" smtClean="0"/>
              <a:t> the functions and its derivatives are evaluated at t0, each is proportional to a single constant. </a:t>
            </a:r>
            <a:r>
              <a:rPr lang="en-US" baseline="0" dirty="0" err="1" smtClean="0"/>
              <a:t>yp</a:t>
            </a:r>
            <a:r>
              <a:rPr lang="en-US" baseline="0" dirty="0" smtClean="0"/>
              <a:t>(t0)=c0; </a:t>
            </a:r>
            <a:r>
              <a:rPr lang="en-US" baseline="0" dirty="0" err="1" smtClean="0"/>
              <a:t>dyp</a:t>
            </a:r>
            <a:r>
              <a:rPr lang="en-US" baseline="0" dirty="0" smtClean="0"/>
              <a:t>/</a:t>
            </a:r>
            <a:r>
              <a:rPr lang="en-US" baseline="0" dirty="0" err="1" smtClean="0"/>
              <a:t>dt</a:t>
            </a:r>
            <a:r>
              <a:rPr lang="en-US" baseline="0" dirty="0" smtClean="0"/>
              <a:t> evaluated at t0 is c1, etc.</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Substituting these values for</a:t>
            </a:r>
            <a:r>
              <a:rPr lang="en-US" baseline="0" dirty="0" smtClean="0"/>
              <a:t> the </a:t>
            </a:r>
            <a:r>
              <a:rPr lang="en-US" baseline="0" dirty="0" err="1" smtClean="0"/>
              <a:t>c’s</a:t>
            </a:r>
            <a:r>
              <a:rPr lang="en-US" baseline="0" dirty="0" smtClean="0"/>
              <a:t> yields the </a:t>
            </a:r>
            <a:r>
              <a:rPr lang="en-US" baseline="0" dirty="0" err="1" smtClean="0"/>
              <a:t>polynomia</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Which is called a Taylor Series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E58B6E-8BFC-4B9D-97E9-2A2A99D4FD5D}" type="datetimeFigureOut">
              <a:rPr lang="en-US" smtClean="0"/>
              <a:pPr/>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E58B6E-8BFC-4B9D-97E9-2A2A99D4FD5D}" type="datetimeFigureOut">
              <a:rPr lang="en-US" smtClean="0"/>
              <a:pPr/>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E58B6E-8BFC-4B9D-97E9-2A2A99D4FD5D}" type="datetimeFigureOut">
              <a:rPr lang="en-US" smtClean="0"/>
              <a:pPr/>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E58B6E-8BFC-4B9D-97E9-2A2A99D4FD5D}" type="datetimeFigureOut">
              <a:rPr lang="en-US" smtClean="0"/>
              <a:pPr/>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E58B6E-8BFC-4B9D-97E9-2A2A99D4FD5D}" type="datetimeFigureOut">
              <a:rPr lang="en-US" smtClean="0"/>
              <a:pPr/>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E58B6E-8BFC-4B9D-97E9-2A2A99D4FD5D}" type="datetimeFigureOut">
              <a:rPr lang="en-US" smtClean="0"/>
              <a:pPr/>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E58B6E-8BFC-4B9D-97E9-2A2A99D4FD5D}" type="datetimeFigureOut">
              <a:rPr lang="en-US" smtClean="0"/>
              <a:pPr/>
              <a:t>3/29/2016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E58B6E-8BFC-4B9D-97E9-2A2A99D4FD5D}" type="datetimeFigureOut">
              <a:rPr lang="en-US" smtClean="0"/>
              <a:pPr/>
              <a:t>3/29/2016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E58B6E-8BFC-4B9D-97E9-2A2A99D4FD5D}" type="datetimeFigureOut">
              <a:rPr lang="en-US" smtClean="0"/>
              <a:pPr/>
              <a:t>3/29/2016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E58B6E-8BFC-4B9D-97E9-2A2A99D4FD5D}" type="datetimeFigureOut">
              <a:rPr lang="en-US" smtClean="0"/>
              <a:pPr/>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E58B6E-8BFC-4B9D-97E9-2A2A99D4FD5D}" type="datetimeFigureOut">
              <a:rPr lang="en-US" smtClean="0"/>
              <a:pPr/>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E58B6E-8BFC-4B9D-97E9-2A2A99D4FD5D}" type="datetimeFigureOut">
              <a:rPr lang="en-US" smtClean="0"/>
              <a:pPr/>
              <a:t>3/29/2016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4E293-6C31-400C-8CFD-F73926D1A9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2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2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34.png"/></Relationships>
</file>

<file path=ppt/slides/_rels/slide3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35.png"/><Relationship Id="rId4" Type="http://schemas.openxmlformats.org/officeDocument/2006/relationships/image" Target="../media/image34.png"/></Relationships>
</file>

<file path=ppt/slides/_rels/slide3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36.png"/></Relationships>
</file>

<file path=ppt/slides/_rels/slide35.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4.xml"/><Relationship Id="rId1" Type="http://schemas.openxmlformats.org/officeDocument/2006/relationships/slideLayout" Target="../slideLayouts/slideLayout1.xml"/><Relationship Id="rId5" Type="http://schemas.openxmlformats.org/officeDocument/2006/relationships/image" Target="../media/image37.png"/><Relationship Id="rId4" Type="http://schemas.openxmlformats.org/officeDocument/2006/relationships/image" Target="../media/image36.png"/></Relationships>
</file>

<file path=ppt/slides/_rels/slide3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37.xml.rels><?xml version="1.0" encoding="UTF-8" standalone="yes"?>
<Relationships xmlns="http://schemas.openxmlformats.org/package/2006/relationships"><Relationship Id="rId3" Type="http://schemas.openxmlformats.org/officeDocument/2006/relationships/image" Target="../media/image34.png"/><Relationship Id="rId7" Type="http://schemas.openxmlformats.org/officeDocument/2006/relationships/image" Target="../media/image39.png"/><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38.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4.png"/><Relationship Id="rId7" Type="http://schemas.openxmlformats.org/officeDocument/2006/relationships/image" Target="../media/image39.png"/><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39.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4.png"/><Relationship Id="rId7" Type="http://schemas.openxmlformats.org/officeDocument/2006/relationships/image" Target="../media/image39.png"/><Relationship Id="rId2" Type="http://schemas.openxmlformats.org/officeDocument/2006/relationships/notesSlide" Target="../notesSlides/notesSlide38.xml"/><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 Id="rId9" Type="http://schemas.openxmlformats.org/officeDocument/2006/relationships/image" Target="../media/image4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43.png"/></Relationships>
</file>

<file path=ppt/slides/_rels/slide41.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43.png"/></Relationships>
</file>

<file path=ppt/slides/_rels/slide42.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image" Target="../media/image43.png"/></Relationships>
</file>

<file path=ppt/slides/_rels/slide43.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43.png"/></Relationships>
</file>

<file path=ppt/slides/_rels/slide44.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43.png"/></Relationships>
</file>

<file path=ppt/slides/_rels/slide4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43.png"/></Relationships>
</file>

<file path=ppt/slides/_rels/slide46.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45.xml"/><Relationship Id="rId1" Type="http://schemas.openxmlformats.org/officeDocument/2006/relationships/slideLayout" Target="../slideLayouts/slideLayout1.xml"/><Relationship Id="rId6" Type="http://schemas.openxmlformats.org/officeDocument/2006/relationships/image" Target="../media/image47.png"/><Relationship Id="rId5" Type="http://schemas.openxmlformats.org/officeDocument/2006/relationships/image" Target="../media/image46.png"/><Relationship Id="rId4" Type="http://schemas.openxmlformats.org/officeDocument/2006/relationships/image" Target="../media/image45.png"/></Relationships>
</file>

<file path=ppt/slides/_rels/slide47.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image" Target="../media/image50.png"/></Relationships>
</file>

<file path=ppt/slides/_rels/slide51.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1295400"/>
            <a:ext cx="9144000" cy="1143000"/>
          </a:xfrm>
        </p:spPr>
        <p:txBody>
          <a:bodyPr>
            <a:normAutofit fontScale="92500" lnSpcReduction="10000"/>
          </a:bodyPr>
          <a:lstStyle/>
          <a:p>
            <a:pPr algn="ctr">
              <a:lnSpc>
                <a:spcPct val="90000"/>
              </a:lnSpc>
              <a:buFontTx/>
              <a:buNone/>
            </a:pPr>
            <a:r>
              <a:rPr lang="en-US" sz="4000" dirty="0" smtClean="0">
                <a:latin typeface="Times New Roman" pitchFamily="18" charset="0"/>
                <a:cs typeface="Times New Roman" pitchFamily="18" charset="0"/>
              </a:rPr>
              <a:t>Environmental Data Analysis with </a:t>
            </a:r>
            <a:r>
              <a:rPr lang="en-US" sz="4000" i="1" dirty="0" err="1" smtClean="0">
                <a:latin typeface="Times New Roman" pitchFamily="18" charset="0"/>
                <a:cs typeface="Times New Roman" pitchFamily="18" charset="0"/>
              </a:rPr>
              <a:t>MatLab</a:t>
            </a:r>
            <a:endParaRPr lang="en-US" sz="4000" i="1" dirty="0" smtClean="0">
              <a:latin typeface="Times New Roman" pitchFamily="18" charset="0"/>
              <a:cs typeface="Times New Roman" pitchFamily="18" charset="0"/>
            </a:endParaRPr>
          </a:p>
          <a:p>
            <a:pPr algn="ctr">
              <a:lnSpc>
                <a:spcPct val="90000"/>
              </a:lnSpc>
              <a:buFontTx/>
              <a:buNone/>
            </a:pPr>
            <a:r>
              <a:rPr lang="en-US" sz="4000" dirty="0" smtClean="0">
                <a:latin typeface="Times New Roman" pitchFamily="18" charset="0"/>
                <a:cs typeface="Times New Roman" pitchFamily="18" charset="0"/>
              </a:rPr>
              <a:t>2</a:t>
            </a:r>
            <a:r>
              <a:rPr lang="en-US" sz="4000" baseline="30000" dirty="0" smtClean="0">
                <a:latin typeface="Times New Roman" pitchFamily="18" charset="0"/>
                <a:cs typeface="Times New Roman" pitchFamily="18" charset="0"/>
              </a:rPr>
              <a:t>nd</a:t>
            </a:r>
            <a:r>
              <a:rPr lang="en-US" sz="4000" dirty="0" smtClean="0">
                <a:latin typeface="Times New Roman" pitchFamily="18" charset="0"/>
                <a:cs typeface="Times New Roman" pitchFamily="18" charset="0"/>
              </a:rPr>
              <a:t> Edition</a:t>
            </a:r>
            <a:endParaRPr lang="en-US" dirty="0">
              <a:latin typeface="Times New Roman" pitchFamily="18" charset="0"/>
              <a:cs typeface="Times New Roman" pitchFamily="18" charset="0"/>
            </a:endParaRPr>
          </a:p>
        </p:txBody>
      </p:sp>
      <p:sp>
        <p:nvSpPr>
          <p:cNvPr id="11" name="Rectangle 3"/>
          <p:cNvSpPr txBox="1">
            <a:spLocks noChangeArrowheads="1"/>
          </p:cNvSpPr>
          <p:nvPr/>
        </p:nvSpPr>
        <p:spPr bwMode="auto">
          <a:xfrm>
            <a:off x="0" y="2895600"/>
            <a:ext cx="9144000" cy="2895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Lecture 22:</a:t>
            </a:r>
          </a:p>
          <a:p>
            <a:pPr marL="342900" lvl="0" indent="-342900" algn="ctr">
              <a:lnSpc>
                <a:spcPct val="90000"/>
              </a:lnSpc>
              <a:spcBef>
                <a:spcPct val="20000"/>
              </a:spcBef>
              <a:defRPr/>
            </a:pPr>
            <a:endParaRPr lang="en-US" sz="4000" dirty="0" smtClean="0">
              <a:latin typeface="Times New Roman" pitchFamily="18" charset="0"/>
              <a:cs typeface="Times New Roman" pitchFamily="18" charset="0"/>
            </a:endParaRPr>
          </a:p>
          <a:p>
            <a:pPr algn="ctr">
              <a:spcBef>
                <a:spcPts val="100"/>
              </a:spcBef>
              <a:buFontTx/>
              <a:buNone/>
            </a:pPr>
            <a:r>
              <a:rPr lang="en-US" sz="3600" dirty="0" smtClean="0">
                <a:latin typeface="Times New Roman" pitchFamily="18" charset="0"/>
                <a:cs typeface="Times New Roman" pitchFamily="18" charset="0"/>
              </a:rPr>
              <a:t>Linear Approximations</a:t>
            </a:r>
          </a:p>
          <a:p>
            <a:pPr algn="ctr">
              <a:spcBef>
                <a:spcPts val="100"/>
              </a:spcBef>
              <a:buFontTx/>
              <a:buNone/>
            </a:pPr>
            <a:r>
              <a:rPr lang="en-US" sz="3600" dirty="0" smtClean="0">
                <a:latin typeface="Times New Roman" pitchFamily="18" charset="0"/>
                <a:cs typeface="Times New Roman" pitchFamily="18" charset="0"/>
              </a:rPr>
              <a:t>and</a:t>
            </a:r>
          </a:p>
          <a:p>
            <a:pPr algn="ctr">
              <a:spcBef>
                <a:spcPts val="100"/>
              </a:spcBef>
              <a:buFontTx/>
              <a:buNone/>
            </a:pPr>
            <a:r>
              <a:rPr lang="en-US" sz="3600" dirty="0" smtClean="0">
                <a:latin typeface="Times New Roman" pitchFamily="18" charset="0"/>
                <a:cs typeface="Times New Roman" pitchFamily="18" charset="0"/>
              </a:rPr>
              <a:t>Non Linear Least Squares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838200"/>
            <a:ext cx="7010400" cy="523220"/>
          </a:xfrm>
          <a:prstGeom prst="rect">
            <a:avLst/>
          </a:prstGeom>
          <a:noFill/>
        </p:spPr>
        <p:txBody>
          <a:bodyPr wrap="square" rtlCol="0">
            <a:spAutoFit/>
          </a:bodyPr>
          <a:lstStyle/>
          <a:p>
            <a:r>
              <a:rPr lang="en-US" sz="2800" dirty="0" smtClean="0"/>
              <a:t>Taylor Series</a:t>
            </a:r>
            <a:endParaRPr lang="en-US" sz="2800" baseline="-25000" dirty="0"/>
          </a:p>
        </p:txBody>
      </p:sp>
      <p:pic>
        <p:nvPicPr>
          <p:cNvPr id="22530" name="Picture 2"/>
          <p:cNvPicPr>
            <a:picLocks noChangeAspect="1" noChangeArrowheads="1"/>
          </p:cNvPicPr>
          <p:nvPr/>
        </p:nvPicPr>
        <p:blipFill>
          <a:blip r:embed="rId3" cstate="email"/>
          <a:srcRect/>
          <a:stretch>
            <a:fillRect/>
          </a:stretch>
        </p:blipFill>
        <p:spPr bwMode="auto">
          <a:xfrm>
            <a:off x="365758" y="4114800"/>
            <a:ext cx="3901442" cy="1295400"/>
          </a:xfrm>
          <a:prstGeom prst="rect">
            <a:avLst/>
          </a:prstGeom>
          <a:noFill/>
          <a:ln w="9525">
            <a:noFill/>
            <a:miter lim="800000"/>
            <a:headEnd/>
            <a:tailEnd/>
          </a:ln>
        </p:spPr>
      </p:pic>
      <p:sp>
        <p:nvSpPr>
          <p:cNvPr id="5" name="TextBox 4"/>
          <p:cNvSpPr txBox="1"/>
          <p:nvPr/>
        </p:nvSpPr>
        <p:spPr>
          <a:xfrm>
            <a:off x="533400" y="3465493"/>
            <a:ext cx="7010400" cy="523220"/>
          </a:xfrm>
          <a:prstGeom prst="rect">
            <a:avLst/>
          </a:prstGeom>
          <a:noFill/>
        </p:spPr>
        <p:txBody>
          <a:bodyPr wrap="square" rtlCol="0">
            <a:spAutoFit/>
          </a:bodyPr>
          <a:lstStyle/>
          <a:p>
            <a:r>
              <a:rPr lang="en-US" sz="2800" dirty="0" smtClean="0"/>
              <a:t>Linear approximation</a:t>
            </a:r>
            <a:endParaRPr lang="en-US" sz="2800" baseline="-25000" dirty="0"/>
          </a:p>
        </p:txBody>
      </p:sp>
      <p:sp>
        <p:nvSpPr>
          <p:cNvPr id="6" name="Rectangle 5"/>
          <p:cNvSpPr/>
          <p:nvPr/>
        </p:nvSpPr>
        <p:spPr>
          <a:xfrm>
            <a:off x="1258389" y="4648200"/>
            <a:ext cx="3048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182189" y="4495800"/>
            <a:ext cx="685800" cy="523220"/>
          </a:xfrm>
          <a:prstGeom prst="rect">
            <a:avLst/>
          </a:prstGeom>
          <a:noFill/>
        </p:spPr>
        <p:txBody>
          <a:bodyPr wrap="square" rtlCol="0">
            <a:spAutoFit/>
          </a:bodyPr>
          <a:lstStyle/>
          <a:p>
            <a:r>
              <a:rPr lang="en-US" sz="2800" dirty="0" smtClean="0">
                <a:latin typeface="Cambria Math"/>
                <a:ea typeface="Cambria Math"/>
              </a:rPr>
              <a:t>≈</a:t>
            </a:r>
            <a:endParaRPr lang="en-US" sz="2800" dirty="0"/>
          </a:p>
        </p:txBody>
      </p:sp>
      <p:pic>
        <p:nvPicPr>
          <p:cNvPr id="8" name="Picture 2"/>
          <p:cNvPicPr>
            <a:picLocks noChangeAspect="1" noChangeArrowheads="1"/>
          </p:cNvPicPr>
          <p:nvPr/>
        </p:nvPicPr>
        <p:blipFill>
          <a:blip r:embed="rId4" cstate="email"/>
          <a:srcRect/>
          <a:stretch>
            <a:fillRect/>
          </a:stretch>
        </p:blipFill>
        <p:spPr bwMode="auto">
          <a:xfrm>
            <a:off x="381000" y="1981200"/>
            <a:ext cx="7309757" cy="1295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381000"/>
            <a:ext cx="7010400" cy="523220"/>
          </a:xfrm>
          <a:prstGeom prst="rect">
            <a:avLst/>
          </a:prstGeom>
          <a:noFill/>
        </p:spPr>
        <p:txBody>
          <a:bodyPr wrap="square" rtlCol="0">
            <a:spAutoFit/>
          </a:bodyPr>
          <a:lstStyle/>
          <a:p>
            <a:pPr algn="ctr"/>
            <a:r>
              <a:rPr lang="en-US" sz="2800" dirty="0" smtClean="0"/>
              <a:t>example</a:t>
            </a:r>
            <a:endParaRPr lang="en-US" sz="2800" dirty="0"/>
          </a:p>
        </p:txBody>
      </p:sp>
      <p:pic>
        <p:nvPicPr>
          <p:cNvPr id="23554" name="Picture 2"/>
          <p:cNvPicPr>
            <a:picLocks noChangeAspect="1" noChangeArrowheads="1"/>
          </p:cNvPicPr>
          <p:nvPr/>
        </p:nvPicPr>
        <p:blipFill>
          <a:blip r:embed="rId3" cstate="email"/>
          <a:srcRect/>
          <a:stretch>
            <a:fillRect/>
          </a:stretch>
        </p:blipFill>
        <p:spPr bwMode="auto">
          <a:xfrm>
            <a:off x="1752600" y="1143000"/>
            <a:ext cx="5105400" cy="13716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381000"/>
            <a:ext cx="7010400" cy="523220"/>
          </a:xfrm>
          <a:prstGeom prst="rect">
            <a:avLst/>
          </a:prstGeom>
          <a:noFill/>
        </p:spPr>
        <p:txBody>
          <a:bodyPr wrap="square" rtlCol="0">
            <a:spAutoFit/>
          </a:bodyPr>
          <a:lstStyle/>
          <a:p>
            <a:pPr algn="ctr"/>
            <a:r>
              <a:rPr lang="en-US" sz="2800" dirty="0" smtClean="0"/>
              <a:t>example</a:t>
            </a:r>
            <a:endParaRPr lang="en-US" sz="2800" dirty="0"/>
          </a:p>
        </p:txBody>
      </p:sp>
      <p:pic>
        <p:nvPicPr>
          <p:cNvPr id="23554" name="Picture 2"/>
          <p:cNvPicPr>
            <a:picLocks noChangeAspect="1" noChangeArrowheads="1"/>
          </p:cNvPicPr>
          <p:nvPr/>
        </p:nvPicPr>
        <p:blipFill>
          <a:blip r:embed="rId3" cstate="email"/>
          <a:srcRect/>
          <a:stretch>
            <a:fillRect/>
          </a:stretch>
        </p:blipFill>
        <p:spPr bwMode="auto">
          <a:xfrm>
            <a:off x="1752600" y="1143000"/>
            <a:ext cx="5105400" cy="4996774"/>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381000"/>
            <a:ext cx="7010400" cy="523220"/>
          </a:xfrm>
          <a:prstGeom prst="rect">
            <a:avLst/>
          </a:prstGeom>
          <a:noFill/>
        </p:spPr>
        <p:txBody>
          <a:bodyPr wrap="square" rtlCol="0">
            <a:spAutoFit/>
          </a:bodyPr>
          <a:lstStyle/>
          <a:p>
            <a:pPr algn="ctr"/>
            <a:r>
              <a:rPr lang="en-US" sz="2800" dirty="0" smtClean="0"/>
              <a:t>example</a:t>
            </a:r>
            <a:endParaRPr lang="en-US" sz="2800" dirty="0"/>
          </a:p>
        </p:txBody>
      </p:sp>
      <p:pic>
        <p:nvPicPr>
          <p:cNvPr id="24578" name="Picture 2"/>
          <p:cNvPicPr>
            <a:picLocks noChangeAspect="1" noChangeArrowheads="1"/>
          </p:cNvPicPr>
          <p:nvPr/>
        </p:nvPicPr>
        <p:blipFill>
          <a:blip r:embed="rId3" cstate="email"/>
          <a:srcRect/>
          <a:stretch>
            <a:fillRect/>
          </a:stretch>
        </p:blipFill>
        <p:spPr bwMode="auto">
          <a:xfrm>
            <a:off x="2133600" y="1066800"/>
            <a:ext cx="5029200" cy="4831976"/>
          </a:xfrm>
          <a:prstGeom prst="rect">
            <a:avLst/>
          </a:prstGeom>
          <a:noFill/>
          <a:ln w="9525">
            <a:noFill/>
            <a:miter lim="800000"/>
            <a:headEnd/>
            <a:tailEnd/>
          </a:ln>
        </p:spPr>
      </p:pic>
      <p:pic>
        <p:nvPicPr>
          <p:cNvPr id="24579" name="Picture 3"/>
          <p:cNvPicPr>
            <a:picLocks noChangeAspect="1" noChangeArrowheads="1"/>
          </p:cNvPicPr>
          <p:nvPr/>
        </p:nvPicPr>
        <p:blipFill>
          <a:blip r:embed="rId4" cstate="email"/>
          <a:srcRect/>
          <a:stretch>
            <a:fillRect/>
          </a:stretch>
        </p:blipFill>
        <p:spPr bwMode="auto">
          <a:xfrm>
            <a:off x="304800" y="228600"/>
            <a:ext cx="1733550" cy="990600"/>
          </a:xfrm>
          <a:prstGeom prst="rect">
            <a:avLst/>
          </a:prstGeom>
          <a:noFill/>
          <a:ln w="9525">
            <a:noFill/>
            <a:miter lim="800000"/>
            <a:headEnd/>
            <a:tailEnd/>
          </a:ln>
        </p:spPr>
      </p:pic>
      <p:sp>
        <p:nvSpPr>
          <p:cNvPr id="7" name="Rectangle 6"/>
          <p:cNvSpPr/>
          <p:nvPr/>
        </p:nvSpPr>
        <p:spPr>
          <a:xfrm>
            <a:off x="2286000" y="1066800"/>
            <a:ext cx="4038600" cy="1143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581" name="Picture 5"/>
          <p:cNvPicPr>
            <a:picLocks noChangeAspect="1" noChangeArrowheads="1"/>
          </p:cNvPicPr>
          <p:nvPr/>
        </p:nvPicPr>
        <p:blipFill>
          <a:blip r:embed="rId5" cstate="email"/>
          <a:srcRect/>
          <a:stretch>
            <a:fillRect/>
          </a:stretch>
        </p:blipFill>
        <p:spPr bwMode="auto">
          <a:xfrm>
            <a:off x="2667000" y="1371600"/>
            <a:ext cx="3276600" cy="89361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381000"/>
            <a:ext cx="7010400" cy="523220"/>
          </a:xfrm>
          <a:prstGeom prst="rect">
            <a:avLst/>
          </a:prstGeom>
          <a:noFill/>
        </p:spPr>
        <p:txBody>
          <a:bodyPr wrap="square" rtlCol="0">
            <a:spAutoFit/>
          </a:bodyPr>
          <a:lstStyle/>
          <a:p>
            <a:pPr algn="ctr"/>
            <a:r>
              <a:rPr lang="en-US" sz="2800" dirty="0" smtClean="0"/>
              <a:t>example</a:t>
            </a:r>
            <a:endParaRPr lang="en-US" sz="2800" dirty="0"/>
          </a:p>
        </p:txBody>
      </p:sp>
      <p:pic>
        <p:nvPicPr>
          <p:cNvPr id="25602" name="Picture 2"/>
          <p:cNvPicPr>
            <a:picLocks noChangeAspect="1" noChangeArrowheads="1"/>
          </p:cNvPicPr>
          <p:nvPr/>
        </p:nvPicPr>
        <p:blipFill>
          <a:blip r:embed="rId3" cstate="email"/>
          <a:srcRect/>
          <a:stretch>
            <a:fillRect/>
          </a:stretch>
        </p:blipFill>
        <p:spPr bwMode="auto">
          <a:xfrm>
            <a:off x="1676400" y="1066800"/>
            <a:ext cx="5867400" cy="3200400"/>
          </a:xfrm>
          <a:prstGeom prst="rect">
            <a:avLst/>
          </a:prstGeom>
          <a:noFill/>
          <a:ln w="9525">
            <a:noFill/>
            <a:miter lim="800000"/>
            <a:headEnd/>
            <a:tailEnd/>
          </a:ln>
        </p:spPr>
      </p:pic>
      <p:sp>
        <p:nvSpPr>
          <p:cNvPr id="5" name="TextBox 4"/>
          <p:cNvSpPr txBox="1"/>
          <p:nvPr/>
        </p:nvSpPr>
        <p:spPr>
          <a:xfrm>
            <a:off x="838200" y="2372380"/>
            <a:ext cx="7010400" cy="523220"/>
          </a:xfrm>
          <a:prstGeom prst="rect">
            <a:avLst/>
          </a:prstGeom>
          <a:noFill/>
        </p:spPr>
        <p:txBody>
          <a:bodyPr wrap="square" rtlCol="0">
            <a:spAutoFit/>
          </a:bodyPr>
          <a:lstStyle/>
          <a:p>
            <a:pPr algn="ctr"/>
            <a:r>
              <a:rPr lang="en-US" sz="2800" dirty="0" smtClean="0"/>
              <a:t>Linear approximation</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email"/>
          <a:srcRect/>
          <a:stretch>
            <a:fillRect/>
          </a:stretch>
        </p:blipFill>
        <p:spPr bwMode="auto">
          <a:xfrm>
            <a:off x="0" y="914399"/>
            <a:ext cx="8991600" cy="4425553"/>
          </a:xfrm>
          <a:prstGeom prst="rect">
            <a:avLst/>
          </a:prstGeom>
          <a:noFill/>
          <a:ln w="9525">
            <a:noFill/>
            <a:miter lim="800000"/>
            <a:headEnd/>
            <a:tailEnd/>
          </a:ln>
        </p:spPr>
      </p:pic>
      <p:pic>
        <p:nvPicPr>
          <p:cNvPr id="3" name="Picture 2"/>
          <p:cNvPicPr>
            <a:picLocks noChangeAspect="1" noChangeArrowheads="1"/>
          </p:cNvPicPr>
          <p:nvPr/>
        </p:nvPicPr>
        <p:blipFill>
          <a:blip r:embed="rId4" cstate="email"/>
          <a:srcRect/>
          <a:stretch>
            <a:fillRect/>
          </a:stretch>
        </p:blipFill>
        <p:spPr bwMode="auto">
          <a:xfrm>
            <a:off x="5673633" y="304800"/>
            <a:ext cx="1066800" cy="1371600"/>
          </a:xfrm>
          <a:prstGeom prst="rect">
            <a:avLst/>
          </a:prstGeom>
          <a:noFill/>
          <a:ln w="9525">
            <a:noFill/>
            <a:miter lim="800000"/>
            <a:headEnd/>
            <a:tailEnd/>
          </a:ln>
        </p:spPr>
      </p:pic>
      <p:sp>
        <p:nvSpPr>
          <p:cNvPr id="4" name="Freeform 3"/>
          <p:cNvSpPr/>
          <p:nvPr/>
        </p:nvSpPr>
        <p:spPr>
          <a:xfrm>
            <a:off x="6740433" y="836023"/>
            <a:ext cx="561703" cy="404948"/>
          </a:xfrm>
          <a:custGeom>
            <a:avLst/>
            <a:gdLst>
              <a:gd name="connsiteX0" fmla="*/ 0 w 561703"/>
              <a:gd name="connsiteY0" fmla="*/ 0 h 404948"/>
              <a:gd name="connsiteX1" fmla="*/ 326572 w 561703"/>
              <a:gd name="connsiteY1" fmla="*/ 169817 h 404948"/>
              <a:gd name="connsiteX2" fmla="*/ 130629 w 561703"/>
              <a:gd name="connsiteY2" fmla="*/ 339634 h 404948"/>
              <a:gd name="connsiteX3" fmla="*/ 561703 w 561703"/>
              <a:gd name="connsiteY3" fmla="*/ 404948 h 404948"/>
            </a:gdLst>
            <a:ahLst/>
            <a:cxnLst>
              <a:cxn ang="0">
                <a:pos x="connsiteX0" y="connsiteY0"/>
              </a:cxn>
              <a:cxn ang="0">
                <a:pos x="connsiteX1" y="connsiteY1"/>
              </a:cxn>
              <a:cxn ang="0">
                <a:pos x="connsiteX2" y="connsiteY2"/>
              </a:cxn>
              <a:cxn ang="0">
                <a:pos x="connsiteX3" y="connsiteY3"/>
              </a:cxn>
            </a:cxnLst>
            <a:rect l="l" t="t" r="r" b="b"/>
            <a:pathLst>
              <a:path w="561703" h="404948">
                <a:moveTo>
                  <a:pt x="0" y="0"/>
                </a:moveTo>
                <a:cubicBezTo>
                  <a:pt x="152400" y="56605"/>
                  <a:pt x="304801" y="113211"/>
                  <a:pt x="326572" y="169817"/>
                </a:cubicBezTo>
                <a:cubicBezTo>
                  <a:pt x="348343" y="226423"/>
                  <a:pt x="91441" y="300446"/>
                  <a:pt x="130629" y="339634"/>
                </a:cubicBezTo>
                <a:cubicBezTo>
                  <a:pt x="169817" y="378822"/>
                  <a:pt x="365760" y="391885"/>
                  <a:pt x="561703" y="404948"/>
                </a:cubicBezTo>
              </a:path>
            </a:pathLst>
          </a:cu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2438400" y="1148805"/>
            <a:ext cx="4267200" cy="4337595"/>
            <a:chOff x="2438400" y="1148805"/>
            <a:chExt cx="4267200" cy="4337595"/>
          </a:xfrm>
        </p:grpSpPr>
        <p:sp>
          <p:nvSpPr>
            <p:cNvPr id="3" name="Oval 2"/>
            <p:cNvSpPr/>
            <p:nvPr/>
          </p:nvSpPr>
          <p:spPr>
            <a:xfrm>
              <a:off x="2438400" y="1219200"/>
              <a:ext cx="4267200" cy="42672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4572000" y="1447800"/>
              <a:ext cx="990600" cy="190500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4572000" y="2209800"/>
              <a:ext cx="1219200" cy="114300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Arc 12"/>
            <p:cNvSpPr/>
            <p:nvPr/>
          </p:nvSpPr>
          <p:spPr>
            <a:xfrm rot="1997170">
              <a:off x="3603953" y="1148805"/>
              <a:ext cx="1753936" cy="3938731"/>
            </a:xfrm>
            <a:prstGeom prst="arc">
              <a:avLst>
                <a:gd name="adj1" fmla="val 16200000"/>
                <a:gd name="adj2" fmla="val 17521084"/>
              </a:avLst>
            </a:prstGeom>
            <a:ln w="28575">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4800600" y="2667000"/>
              <a:ext cx="228600" cy="369332"/>
            </a:xfrm>
            <a:prstGeom prst="rect">
              <a:avLst/>
            </a:prstGeom>
            <a:noFill/>
          </p:spPr>
          <p:txBody>
            <a:bodyPr wrap="square" rtlCol="0">
              <a:spAutoFit/>
            </a:bodyPr>
            <a:lstStyle/>
            <a:p>
              <a:r>
                <a:rPr lang="en-US" dirty="0" smtClean="0"/>
                <a:t>r</a:t>
              </a:r>
              <a:endParaRPr lang="en-US" dirty="0"/>
            </a:p>
          </p:txBody>
        </p:sp>
        <p:sp>
          <p:nvSpPr>
            <p:cNvPr id="22" name="Freeform 21"/>
            <p:cNvSpPr/>
            <p:nvPr/>
          </p:nvSpPr>
          <p:spPr>
            <a:xfrm>
              <a:off x="4786319" y="2940840"/>
              <a:ext cx="138112" cy="73819"/>
            </a:xfrm>
            <a:custGeom>
              <a:avLst/>
              <a:gdLst>
                <a:gd name="connsiteX0" fmla="*/ 0 w 138112"/>
                <a:gd name="connsiteY0" fmla="*/ 2381 h 73819"/>
                <a:gd name="connsiteX1" fmla="*/ 90487 w 138112"/>
                <a:gd name="connsiteY1" fmla="*/ 11906 h 73819"/>
                <a:gd name="connsiteX2" fmla="*/ 138112 w 138112"/>
                <a:gd name="connsiteY2" fmla="*/ 73819 h 73819"/>
              </a:gdLst>
              <a:ahLst/>
              <a:cxnLst>
                <a:cxn ang="0">
                  <a:pos x="connsiteX0" y="connsiteY0"/>
                </a:cxn>
                <a:cxn ang="0">
                  <a:pos x="connsiteX1" y="connsiteY1"/>
                </a:cxn>
                <a:cxn ang="0">
                  <a:pos x="connsiteX2" y="connsiteY2"/>
                </a:cxn>
              </a:cxnLst>
              <a:rect l="l" t="t" r="r" b="b"/>
              <a:pathLst>
                <a:path w="138112" h="73819">
                  <a:moveTo>
                    <a:pt x="0" y="2381"/>
                  </a:moveTo>
                  <a:cubicBezTo>
                    <a:pt x="33734" y="1190"/>
                    <a:pt x="67468" y="0"/>
                    <a:pt x="90487" y="11906"/>
                  </a:cubicBezTo>
                  <a:cubicBezTo>
                    <a:pt x="113506" y="23812"/>
                    <a:pt x="125809" y="48815"/>
                    <a:pt x="138112" y="7381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a:off x="5638800" y="1219192"/>
              <a:ext cx="914400" cy="369332"/>
            </a:xfrm>
            <a:prstGeom prst="rect">
              <a:avLst/>
            </a:prstGeom>
            <a:noFill/>
          </p:spPr>
          <p:txBody>
            <a:bodyPr wrap="square" rtlCol="0">
              <a:spAutoFit/>
            </a:bodyPr>
            <a:lstStyle/>
            <a:p>
              <a:r>
                <a:rPr lang="en-US" dirty="0" smtClean="0">
                  <a:latin typeface="Cambria Math"/>
                  <a:ea typeface="Cambria Math"/>
                </a:rPr>
                <a:t>(</a:t>
              </a:r>
              <a:r>
                <a:rPr lang="el-GR" dirty="0" smtClean="0">
                  <a:latin typeface="Cambria Math"/>
                  <a:ea typeface="Cambria Math"/>
                </a:rPr>
                <a:t>λ</a:t>
              </a:r>
              <a:r>
                <a:rPr lang="el-GR" baseline="-25000" dirty="0" smtClean="0">
                  <a:latin typeface="Cambria Math"/>
                  <a:ea typeface="Cambria Math"/>
                </a:rPr>
                <a:t>1</a:t>
              </a:r>
              <a:r>
                <a:rPr lang="en-US" dirty="0" smtClean="0">
                  <a:latin typeface="Cambria Math"/>
                  <a:ea typeface="Cambria Math"/>
                </a:rPr>
                <a:t>,L</a:t>
              </a:r>
              <a:r>
                <a:rPr lang="en-US" baseline="-25000" dirty="0" smtClean="0">
                  <a:latin typeface="Cambria Math"/>
                  <a:ea typeface="Cambria Math"/>
                </a:rPr>
                <a:t>1</a:t>
              </a:r>
              <a:r>
                <a:rPr lang="en-US" dirty="0" smtClean="0">
                  <a:latin typeface="Cambria Math"/>
                  <a:ea typeface="Cambria Math"/>
                </a:rPr>
                <a:t>)</a:t>
              </a:r>
              <a:endParaRPr lang="en-US" dirty="0"/>
            </a:p>
          </p:txBody>
        </p:sp>
        <p:sp>
          <p:nvSpPr>
            <p:cNvPr id="24" name="TextBox 23"/>
            <p:cNvSpPr txBox="1"/>
            <p:nvPr/>
          </p:nvSpPr>
          <p:spPr>
            <a:xfrm>
              <a:off x="5691185" y="2166933"/>
              <a:ext cx="914400" cy="369332"/>
            </a:xfrm>
            <a:prstGeom prst="rect">
              <a:avLst/>
            </a:prstGeom>
            <a:noFill/>
          </p:spPr>
          <p:txBody>
            <a:bodyPr wrap="square" rtlCol="0">
              <a:spAutoFit/>
            </a:bodyPr>
            <a:lstStyle/>
            <a:p>
              <a:r>
                <a:rPr lang="en-US" dirty="0" smtClean="0">
                  <a:latin typeface="Cambria Math"/>
                  <a:ea typeface="Cambria Math"/>
                </a:rPr>
                <a:t>(</a:t>
              </a:r>
              <a:r>
                <a:rPr lang="el-GR" dirty="0" smtClean="0">
                  <a:latin typeface="Cambria Math"/>
                  <a:ea typeface="Cambria Math"/>
                </a:rPr>
                <a:t>λ</a:t>
              </a:r>
              <a:r>
                <a:rPr lang="en-US" baseline="-25000" dirty="0" smtClean="0">
                  <a:latin typeface="Cambria Math"/>
                  <a:ea typeface="Cambria Math"/>
                </a:rPr>
                <a:t>2</a:t>
              </a:r>
              <a:r>
                <a:rPr lang="en-US" dirty="0" smtClean="0">
                  <a:latin typeface="Cambria Math"/>
                  <a:ea typeface="Cambria Math"/>
                </a:rPr>
                <a:t>,L</a:t>
              </a:r>
              <a:r>
                <a:rPr lang="en-US" baseline="-25000" dirty="0">
                  <a:latin typeface="Cambria Math"/>
                  <a:ea typeface="Cambria Math"/>
                </a:rPr>
                <a:t>2</a:t>
              </a:r>
              <a:r>
                <a:rPr lang="en-US" dirty="0" smtClean="0">
                  <a:latin typeface="Cambria Math"/>
                  <a:ea typeface="Cambria Math"/>
                </a:rPr>
                <a:t>)</a:t>
              </a:r>
              <a:endParaRPr lang="en-US" dirty="0"/>
            </a:p>
          </p:txBody>
        </p:sp>
      </p:grpSp>
      <p:sp>
        <p:nvSpPr>
          <p:cNvPr id="26" name="TextBox 25"/>
          <p:cNvSpPr txBox="1"/>
          <p:nvPr/>
        </p:nvSpPr>
        <p:spPr>
          <a:xfrm>
            <a:off x="533400" y="304800"/>
            <a:ext cx="6477000" cy="523220"/>
          </a:xfrm>
          <a:prstGeom prst="rect">
            <a:avLst/>
          </a:prstGeom>
          <a:noFill/>
        </p:spPr>
        <p:txBody>
          <a:bodyPr wrap="square" rtlCol="0">
            <a:spAutoFit/>
          </a:bodyPr>
          <a:lstStyle/>
          <a:p>
            <a:r>
              <a:rPr lang="en-US" sz="2800" dirty="0" smtClean="0"/>
              <a:t>example:   distances on a sphere</a:t>
            </a:r>
            <a:endParaRPr lang="en-US" sz="2800" dirty="0"/>
          </a:p>
        </p:txBody>
      </p:sp>
      <p:sp>
        <p:nvSpPr>
          <p:cNvPr id="27" name="TextBox 26"/>
          <p:cNvSpPr txBox="1"/>
          <p:nvPr/>
        </p:nvSpPr>
        <p:spPr>
          <a:xfrm>
            <a:off x="3276600" y="5791200"/>
            <a:ext cx="5638800" cy="533400"/>
          </a:xfrm>
          <a:prstGeom prst="rect">
            <a:avLst/>
          </a:prstGeom>
          <a:noFill/>
        </p:spPr>
        <p:txBody>
          <a:bodyPr wrap="square" rtlCol="0">
            <a:spAutoFit/>
          </a:bodyPr>
          <a:lstStyle/>
          <a:p>
            <a:pPr algn="r"/>
            <a:r>
              <a:rPr lang="en-US" sz="2800" dirty="0" smtClean="0"/>
              <a:t>measured in terms of central angle, r</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email"/>
          <a:srcRect/>
          <a:stretch>
            <a:fillRect/>
          </a:stretch>
        </p:blipFill>
        <p:spPr bwMode="auto">
          <a:xfrm>
            <a:off x="838200" y="1600200"/>
            <a:ext cx="7402286" cy="762000"/>
          </a:xfrm>
          <a:prstGeom prst="rect">
            <a:avLst/>
          </a:prstGeom>
          <a:noFill/>
          <a:ln w="9525">
            <a:noFill/>
            <a:miter lim="800000"/>
            <a:headEnd/>
            <a:tailEnd/>
          </a:ln>
        </p:spPr>
      </p:pic>
      <p:pic>
        <p:nvPicPr>
          <p:cNvPr id="3075" name="Picture 3"/>
          <p:cNvPicPr>
            <a:picLocks noChangeAspect="1" noChangeArrowheads="1"/>
          </p:cNvPicPr>
          <p:nvPr/>
        </p:nvPicPr>
        <p:blipFill>
          <a:blip r:embed="rId4" cstate="email"/>
          <a:srcRect/>
          <a:stretch>
            <a:fillRect/>
          </a:stretch>
        </p:blipFill>
        <p:spPr bwMode="auto">
          <a:xfrm>
            <a:off x="762000" y="4321629"/>
            <a:ext cx="7834745" cy="990600"/>
          </a:xfrm>
          <a:prstGeom prst="rect">
            <a:avLst/>
          </a:prstGeom>
          <a:noFill/>
          <a:ln w="9525">
            <a:noFill/>
            <a:miter lim="800000"/>
            <a:headEnd/>
            <a:tailEnd/>
          </a:ln>
        </p:spPr>
      </p:pic>
      <p:pic>
        <p:nvPicPr>
          <p:cNvPr id="3076" name="Picture 4"/>
          <p:cNvPicPr>
            <a:picLocks noChangeAspect="1" noChangeArrowheads="1"/>
          </p:cNvPicPr>
          <p:nvPr/>
        </p:nvPicPr>
        <p:blipFill>
          <a:blip r:embed="rId5" cstate="email"/>
          <a:srcRect/>
          <a:stretch>
            <a:fillRect/>
          </a:stretch>
        </p:blipFill>
        <p:spPr bwMode="auto">
          <a:xfrm>
            <a:off x="6934200" y="2438400"/>
            <a:ext cx="1676400" cy="381000"/>
          </a:xfrm>
          <a:prstGeom prst="rect">
            <a:avLst/>
          </a:prstGeom>
          <a:noFill/>
          <a:ln w="9525">
            <a:noFill/>
            <a:miter lim="800000"/>
            <a:headEnd/>
            <a:tailEnd/>
          </a:ln>
        </p:spPr>
      </p:pic>
      <p:grpSp>
        <p:nvGrpSpPr>
          <p:cNvPr id="10" name="Group 9"/>
          <p:cNvGrpSpPr/>
          <p:nvPr/>
        </p:nvGrpSpPr>
        <p:grpSpPr>
          <a:xfrm>
            <a:off x="1676400" y="5351418"/>
            <a:ext cx="1676400" cy="457200"/>
            <a:chOff x="1676400" y="4534989"/>
            <a:chExt cx="1676400" cy="457200"/>
          </a:xfrm>
        </p:grpSpPr>
        <p:pic>
          <p:nvPicPr>
            <p:cNvPr id="3077" name="Picture 5"/>
            <p:cNvPicPr>
              <a:picLocks noChangeAspect="1" noChangeArrowheads="1"/>
            </p:cNvPicPr>
            <p:nvPr/>
          </p:nvPicPr>
          <p:blipFill>
            <a:blip r:embed="rId6" cstate="email"/>
            <a:srcRect/>
            <a:stretch>
              <a:fillRect/>
            </a:stretch>
          </p:blipFill>
          <p:spPr bwMode="auto">
            <a:xfrm>
              <a:off x="1676400" y="4572000"/>
              <a:ext cx="762000" cy="381000"/>
            </a:xfrm>
            <a:prstGeom prst="rect">
              <a:avLst/>
            </a:prstGeom>
            <a:noFill/>
            <a:ln w="9525">
              <a:noFill/>
              <a:miter lim="800000"/>
              <a:headEnd/>
              <a:tailEnd/>
            </a:ln>
          </p:spPr>
        </p:pic>
        <p:pic>
          <p:nvPicPr>
            <p:cNvPr id="3078" name="Picture 6"/>
            <p:cNvPicPr>
              <a:picLocks noChangeAspect="1" noChangeArrowheads="1"/>
            </p:cNvPicPr>
            <p:nvPr/>
          </p:nvPicPr>
          <p:blipFill>
            <a:blip r:embed="rId7" cstate="email"/>
            <a:srcRect/>
            <a:stretch>
              <a:fillRect/>
            </a:stretch>
          </p:blipFill>
          <p:spPr bwMode="auto">
            <a:xfrm>
              <a:off x="2362200" y="4534989"/>
              <a:ext cx="990600" cy="457200"/>
            </a:xfrm>
            <a:prstGeom prst="rect">
              <a:avLst/>
            </a:prstGeom>
            <a:noFill/>
            <a:ln w="9525">
              <a:noFill/>
              <a:miter lim="800000"/>
              <a:headEnd/>
              <a:tailEnd/>
            </a:ln>
          </p:spPr>
        </p:pic>
      </p:grpSp>
      <p:pic>
        <p:nvPicPr>
          <p:cNvPr id="3079" name="Picture 7"/>
          <p:cNvPicPr>
            <a:picLocks noChangeAspect="1" noChangeArrowheads="1"/>
          </p:cNvPicPr>
          <p:nvPr/>
        </p:nvPicPr>
        <p:blipFill>
          <a:blip r:embed="rId8" cstate="email"/>
          <a:srcRect/>
          <a:stretch>
            <a:fillRect/>
          </a:stretch>
        </p:blipFill>
        <p:spPr bwMode="auto">
          <a:xfrm>
            <a:off x="1600200" y="5921829"/>
            <a:ext cx="1850571" cy="326571"/>
          </a:xfrm>
          <a:prstGeom prst="rect">
            <a:avLst/>
          </a:prstGeom>
          <a:noFill/>
          <a:ln w="9525">
            <a:noFill/>
            <a:miter lim="800000"/>
            <a:headEnd/>
            <a:tailEnd/>
          </a:ln>
        </p:spPr>
      </p:pic>
      <p:sp>
        <p:nvSpPr>
          <p:cNvPr id="11" name="TextBox 10"/>
          <p:cNvSpPr txBox="1"/>
          <p:nvPr/>
        </p:nvSpPr>
        <p:spPr>
          <a:xfrm>
            <a:off x="838200" y="762000"/>
            <a:ext cx="6477000" cy="523220"/>
          </a:xfrm>
          <a:prstGeom prst="rect">
            <a:avLst/>
          </a:prstGeom>
          <a:noFill/>
        </p:spPr>
        <p:txBody>
          <a:bodyPr wrap="square" rtlCol="0">
            <a:spAutoFit/>
          </a:bodyPr>
          <a:lstStyle/>
          <a:p>
            <a:r>
              <a:rPr lang="en-US" sz="2800" dirty="0" smtClean="0"/>
              <a:t>exact formula: 6 trig functions</a:t>
            </a:r>
            <a:endParaRPr lang="en-US" sz="2800" dirty="0"/>
          </a:p>
        </p:txBody>
      </p:sp>
      <p:sp>
        <p:nvSpPr>
          <p:cNvPr id="13" name="TextBox 12"/>
          <p:cNvSpPr txBox="1"/>
          <p:nvPr/>
        </p:nvSpPr>
        <p:spPr>
          <a:xfrm>
            <a:off x="838200" y="3591580"/>
            <a:ext cx="8305800" cy="523220"/>
          </a:xfrm>
          <a:prstGeom prst="rect">
            <a:avLst/>
          </a:prstGeom>
          <a:noFill/>
        </p:spPr>
        <p:txBody>
          <a:bodyPr wrap="square" rtlCol="0">
            <a:spAutoFit/>
          </a:bodyPr>
          <a:lstStyle/>
          <a:p>
            <a:r>
              <a:rPr lang="en-US" sz="2800" dirty="0" smtClean="0"/>
              <a:t>approximate formula: 1 trig function and 1 square root</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email"/>
          <a:srcRect/>
          <a:stretch>
            <a:fillRect/>
          </a:stretch>
        </p:blipFill>
        <p:spPr bwMode="auto">
          <a:xfrm>
            <a:off x="1981200" y="685800"/>
            <a:ext cx="6994849" cy="5649685"/>
          </a:xfrm>
          <a:prstGeom prst="rect">
            <a:avLst/>
          </a:prstGeom>
          <a:noFill/>
          <a:ln w="9525">
            <a:noFill/>
            <a:miter lim="800000"/>
            <a:headEnd/>
            <a:tailEnd/>
          </a:ln>
        </p:spPr>
      </p:pic>
      <p:sp>
        <p:nvSpPr>
          <p:cNvPr id="4" name="Oval 3"/>
          <p:cNvSpPr/>
          <p:nvPr/>
        </p:nvSpPr>
        <p:spPr>
          <a:xfrm>
            <a:off x="152400" y="2243740"/>
            <a:ext cx="2057400" cy="205740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143000" y="2939145"/>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143000" y="320040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33400" y="2590800"/>
            <a:ext cx="1371600" cy="369332"/>
          </a:xfrm>
          <a:prstGeom prst="rect">
            <a:avLst/>
          </a:prstGeom>
          <a:noFill/>
        </p:spPr>
        <p:txBody>
          <a:bodyPr wrap="square" rtlCol="0">
            <a:spAutoFit/>
          </a:bodyPr>
          <a:lstStyle/>
          <a:p>
            <a:r>
              <a:rPr lang="en-US" dirty="0" smtClean="0">
                <a:latin typeface="Cambria Math"/>
                <a:ea typeface="Cambria Math"/>
              </a:rPr>
              <a:t>(</a:t>
            </a:r>
            <a:r>
              <a:rPr lang="el-GR" dirty="0" smtClean="0">
                <a:latin typeface="Cambria Math"/>
                <a:ea typeface="Cambria Math"/>
              </a:rPr>
              <a:t>λ</a:t>
            </a:r>
            <a:r>
              <a:rPr lang="en-US" baseline="-25000" dirty="0" smtClean="0">
                <a:latin typeface="Cambria Math"/>
                <a:ea typeface="Cambria Math"/>
              </a:rPr>
              <a:t>2</a:t>
            </a:r>
            <a:r>
              <a:rPr lang="en-US" dirty="0" smtClean="0">
                <a:latin typeface="Cambria Math"/>
                <a:ea typeface="Cambria Math"/>
              </a:rPr>
              <a:t>,L</a:t>
            </a:r>
            <a:r>
              <a:rPr lang="en-US" baseline="-25000" dirty="0" smtClean="0">
                <a:latin typeface="Cambria Math"/>
                <a:ea typeface="Cambria Math"/>
              </a:rPr>
              <a:t>2</a:t>
            </a:r>
            <a:r>
              <a:rPr lang="en-US" dirty="0" smtClean="0">
                <a:latin typeface="Cambria Math"/>
                <a:ea typeface="Cambria Math"/>
              </a:rPr>
              <a:t>=0)</a:t>
            </a:r>
            <a:endParaRPr lang="en-US" dirty="0"/>
          </a:p>
        </p:txBody>
      </p:sp>
      <p:sp>
        <p:nvSpPr>
          <p:cNvPr id="15" name="TextBox 14"/>
          <p:cNvSpPr txBox="1"/>
          <p:nvPr/>
        </p:nvSpPr>
        <p:spPr>
          <a:xfrm>
            <a:off x="457200" y="3352800"/>
            <a:ext cx="1600200" cy="369332"/>
          </a:xfrm>
          <a:prstGeom prst="rect">
            <a:avLst/>
          </a:prstGeom>
          <a:noFill/>
        </p:spPr>
        <p:txBody>
          <a:bodyPr wrap="square" rtlCol="0">
            <a:spAutoFit/>
          </a:bodyPr>
          <a:lstStyle/>
          <a:p>
            <a:r>
              <a:rPr lang="en-US" dirty="0" smtClean="0">
                <a:latin typeface="Cambria Math"/>
                <a:ea typeface="Cambria Math"/>
              </a:rPr>
              <a:t>(</a:t>
            </a:r>
            <a:r>
              <a:rPr lang="el-GR" dirty="0" smtClean="0">
                <a:latin typeface="Cambria Math"/>
                <a:ea typeface="Cambria Math"/>
              </a:rPr>
              <a:t>λ</a:t>
            </a:r>
            <a:r>
              <a:rPr lang="el-GR" baseline="-25000" dirty="0" smtClean="0">
                <a:latin typeface="Cambria Math"/>
                <a:ea typeface="Cambria Math"/>
              </a:rPr>
              <a:t>1</a:t>
            </a:r>
            <a:r>
              <a:rPr lang="en-US" dirty="0" smtClean="0">
                <a:latin typeface="Cambria Math"/>
                <a:ea typeface="Cambria Math"/>
              </a:rPr>
              <a:t>=0,L</a:t>
            </a:r>
            <a:r>
              <a:rPr lang="en-US" baseline="-25000" dirty="0" smtClean="0">
                <a:latin typeface="Cambria Math"/>
                <a:ea typeface="Cambria Math"/>
              </a:rPr>
              <a:t>1</a:t>
            </a:r>
            <a:r>
              <a:rPr lang="en-US" dirty="0" smtClean="0">
                <a:latin typeface="Cambria Math"/>
                <a:ea typeface="Cambria Math"/>
              </a:rPr>
              <a:t>=0)</a:t>
            </a:r>
            <a:endParaRPr lang="en-US" dirty="0"/>
          </a:p>
        </p:txBody>
      </p:sp>
      <p:cxnSp>
        <p:nvCxnSpPr>
          <p:cNvPr id="17" name="Straight Connector 16"/>
          <p:cNvCxnSpPr/>
          <p:nvPr/>
        </p:nvCxnSpPr>
        <p:spPr>
          <a:xfrm>
            <a:off x="1181100" y="2235926"/>
            <a:ext cx="0" cy="103286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rot="19609060">
            <a:off x="6884514" y="4411115"/>
            <a:ext cx="914400" cy="369332"/>
          </a:xfrm>
          <a:prstGeom prst="rect">
            <a:avLst/>
          </a:prstGeom>
          <a:noFill/>
        </p:spPr>
        <p:txBody>
          <a:bodyPr wrap="square" rtlCol="0">
            <a:spAutoFit/>
          </a:bodyPr>
          <a:lstStyle/>
          <a:p>
            <a:r>
              <a:rPr lang="en-US" dirty="0" smtClean="0">
                <a:latin typeface="Cambria Math"/>
                <a:ea typeface="Cambria Math"/>
              </a:rPr>
              <a:t>linear</a:t>
            </a:r>
            <a:endParaRPr lang="en-US" dirty="0"/>
          </a:p>
        </p:txBody>
      </p:sp>
      <p:sp>
        <p:nvSpPr>
          <p:cNvPr id="19" name="TextBox 18"/>
          <p:cNvSpPr txBox="1"/>
          <p:nvPr/>
        </p:nvSpPr>
        <p:spPr>
          <a:xfrm rot="21228212">
            <a:off x="7036511" y="5188563"/>
            <a:ext cx="1346630" cy="369332"/>
          </a:xfrm>
          <a:prstGeom prst="rect">
            <a:avLst/>
          </a:prstGeom>
          <a:noFill/>
        </p:spPr>
        <p:txBody>
          <a:bodyPr wrap="square" rtlCol="0">
            <a:spAutoFit/>
          </a:bodyPr>
          <a:lstStyle/>
          <a:p>
            <a:r>
              <a:rPr lang="en-US" dirty="0" smtClean="0">
                <a:latin typeface="Cambria Math"/>
                <a:ea typeface="Cambria Math"/>
              </a:rPr>
              <a:t>quadratic</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2600980"/>
            <a:ext cx="8001000" cy="523220"/>
          </a:xfrm>
          <a:prstGeom prst="rect">
            <a:avLst/>
          </a:prstGeom>
          <a:noFill/>
        </p:spPr>
        <p:txBody>
          <a:bodyPr wrap="square" rtlCol="0">
            <a:spAutoFit/>
          </a:bodyPr>
          <a:lstStyle/>
          <a:p>
            <a:pPr algn="ctr"/>
            <a:r>
              <a:rPr lang="en-US" sz="2800" dirty="0" smtClean="0"/>
              <a:t>application to estimates of variance</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01</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Using </a:t>
            </a:r>
            <a:r>
              <a:rPr lang="en-US" sz="1600" dirty="0" err="1" smtClean="0">
                <a:latin typeface="Times New Roman" pitchFamily="18" charset="0"/>
                <a:cs typeface="Times New Roman" pitchFamily="18" charset="0"/>
              </a:rPr>
              <a:t>MatLab</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Looking At Data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Multivariate Distributions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Linear Models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The Principle of Least Squares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07		Prior Information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Solving Generalized Least Squares Problems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Complex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12		Power Spectra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Filter Theory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Applications of Filters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Factor Analysis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Orthogonal functions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Covariance and Autocorrelation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Cross-correlation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Smoothing, Correlation and Spectra</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Coherence; Tapering and Spectral Analysis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Interpolation</a:t>
            </a:r>
          </a:p>
          <a:p>
            <a:pPr>
              <a:spcBef>
                <a:spcPts val="100"/>
              </a:spcBef>
              <a:buFontTx/>
              <a:buNone/>
            </a:pPr>
            <a:r>
              <a:rPr lang="en-US" sz="1600" b="1" dirty="0" smtClean="0">
                <a:latin typeface="Times New Roman" pitchFamily="18" charset="0"/>
                <a:cs typeface="Times New Roman" pitchFamily="18" charset="0"/>
              </a:rPr>
              <a:t>	Lecture 22		Linear Approximations and Non Linear Least Squares</a:t>
            </a:r>
          </a:p>
          <a:p>
            <a:pPr>
              <a:spcBef>
                <a:spcPts val="100"/>
              </a:spcBef>
              <a:buFontTx/>
              <a:buNone/>
            </a:pPr>
            <a:r>
              <a:rPr lang="en-US" sz="1600" dirty="0" smtClean="0">
                <a:latin typeface="Times New Roman" pitchFamily="18" charset="0"/>
                <a:cs typeface="Times New Roman" pitchFamily="18" charset="0"/>
              </a:rPr>
              <a:t>	Lecture 23		Adaptable Approximations with Neural Networks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Hypothesis testing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23 		Hypothesis Testing continued; F-Tests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Confidence Limits of Spectra, Bootstraps</a:t>
            </a:r>
            <a:endParaRPr lang="en-US" sz="1600" dirty="0">
              <a:latin typeface="Times New Roman" pitchFamily="18" charset="0"/>
              <a:cs typeface="Times New Roman" pitchFamily="18" charset="0"/>
            </a:endParaRP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524000"/>
            <a:ext cx="8001000" cy="2246769"/>
          </a:xfrm>
          <a:prstGeom prst="rect">
            <a:avLst/>
          </a:prstGeom>
          <a:noFill/>
        </p:spPr>
        <p:txBody>
          <a:bodyPr wrap="square" rtlCol="0">
            <a:spAutoFit/>
          </a:bodyPr>
          <a:lstStyle/>
          <a:p>
            <a:pPr algn="ctr"/>
            <a:r>
              <a:rPr lang="en-US" sz="2800" dirty="0" smtClean="0"/>
              <a:t>spectral analysis scenario</a:t>
            </a:r>
          </a:p>
          <a:p>
            <a:pPr algn="ctr"/>
            <a:endParaRPr lang="en-US" sz="2800" dirty="0" smtClean="0"/>
          </a:p>
          <a:p>
            <a:pPr algn="ctr"/>
            <a:r>
              <a:rPr lang="en-US" sz="2800" dirty="0" smtClean="0"/>
              <a:t>measure angular frequency, m</a:t>
            </a:r>
          </a:p>
          <a:p>
            <a:pPr algn="ctr"/>
            <a:endParaRPr lang="en-US" sz="2800" dirty="0" smtClean="0"/>
          </a:p>
          <a:p>
            <a:pPr algn="ctr"/>
            <a:r>
              <a:rPr lang="en-US" sz="2800" dirty="0" smtClean="0"/>
              <a:t>want confidence bounds on corresponding period, T</a:t>
            </a:r>
            <a:endParaRPr lang="en-US" sz="2800" dirty="0"/>
          </a:p>
        </p:txBody>
      </p:sp>
      <p:pic>
        <p:nvPicPr>
          <p:cNvPr id="5" name="Picture 2"/>
          <p:cNvPicPr>
            <a:picLocks noChangeAspect="1" noChangeArrowheads="1"/>
          </p:cNvPicPr>
          <p:nvPr/>
        </p:nvPicPr>
        <p:blipFill>
          <a:blip r:embed="rId3" cstate="email"/>
          <a:srcRect/>
          <a:stretch>
            <a:fillRect/>
          </a:stretch>
        </p:blipFill>
        <p:spPr bwMode="auto">
          <a:xfrm>
            <a:off x="3276600" y="3886200"/>
            <a:ext cx="2286000" cy="22860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524000"/>
            <a:ext cx="8001000" cy="3108543"/>
          </a:xfrm>
          <a:prstGeom prst="rect">
            <a:avLst/>
          </a:prstGeom>
          <a:noFill/>
        </p:spPr>
        <p:txBody>
          <a:bodyPr wrap="square" rtlCol="0">
            <a:spAutoFit/>
          </a:bodyPr>
          <a:lstStyle/>
          <a:p>
            <a:pPr algn="ctr"/>
            <a:r>
              <a:rPr lang="en-US" sz="2800" dirty="0" smtClean="0"/>
              <a:t>exact (but difficult) method</a:t>
            </a:r>
          </a:p>
          <a:p>
            <a:pPr algn="ctr"/>
            <a:endParaRPr lang="en-US" sz="2800" dirty="0"/>
          </a:p>
          <a:p>
            <a:pPr algn="ctr"/>
            <a:r>
              <a:rPr lang="en-US" sz="2800" dirty="0"/>
              <a:t>a</a:t>
            </a:r>
            <a:r>
              <a:rPr lang="en-US" sz="2800" dirty="0" smtClean="0"/>
              <a:t>ssume </a:t>
            </a:r>
            <a:r>
              <a:rPr lang="en-US" sz="2800" i="1" dirty="0" smtClean="0"/>
              <a:t>m</a:t>
            </a:r>
            <a:r>
              <a:rPr lang="en-US" sz="2800" dirty="0" smtClean="0"/>
              <a:t> is Normally-distributed, </a:t>
            </a:r>
            <a:r>
              <a:rPr lang="en-US" sz="2800" i="1" dirty="0" smtClean="0"/>
              <a:t>p(m)</a:t>
            </a:r>
          </a:p>
          <a:p>
            <a:pPr algn="ctr"/>
            <a:endParaRPr lang="en-US" sz="2800" dirty="0"/>
          </a:p>
          <a:p>
            <a:pPr algn="ctr"/>
            <a:r>
              <a:rPr lang="en-US" sz="2800" dirty="0"/>
              <a:t>w</a:t>
            </a:r>
            <a:r>
              <a:rPr lang="en-US" sz="2800" dirty="0" smtClean="0"/>
              <a:t>ork out the distribution </a:t>
            </a:r>
            <a:r>
              <a:rPr lang="en-US" sz="2800" i="1" dirty="0" smtClean="0"/>
              <a:t>p(T)</a:t>
            </a:r>
          </a:p>
          <a:p>
            <a:pPr algn="ctr"/>
            <a:endParaRPr lang="en-US" sz="2800" dirty="0"/>
          </a:p>
          <a:p>
            <a:pPr algn="ctr"/>
            <a:r>
              <a:rPr lang="en-US" sz="2800" dirty="0" smtClean="0"/>
              <a:t>compute its mean and variance by integration</a:t>
            </a:r>
            <a:endParaRPr lang="en-US" sz="2800" dirty="0"/>
          </a:p>
        </p:txBody>
      </p:sp>
      <p:pic>
        <p:nvPicPr>
          <p:cNvPr id="30722" name="Picture 2"/>
          <p:cNvPicPr>
            <a:picLocks noChangeAspect="1" noChangeArrowheads="1"/>
          </p:cNvPicPr>
          <p:nvPr/>
        </p:nvPicPr>
        <p:blipFill>
          <a:blip r:embed="rId3" cstate="email"/>
          <a:srcRect/>
          <a:stretch>
            <a:fillRect/>
          </a:stretch>
        </p:blipFill>
        <p:spPr bwMode="auto">
          <a:xfrm>
            <a:off x="2590800" y="4724400"/>
            <a:ext cx="3810000" cy="16764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0"/>
            <a:ext cx="9144000" cy="3108543"/>
          </a:xfrm>
          <a:prstGeom prst="rect">
            <a:avLst/>
          </a:prstGeom>
          <a:noFill/>
        </p:spPr>
        <p:txBody>
          <a:bodyPr wrap="square" rtlCol="0">
            <a:spAutoFit/>
          </a:bodyPr>
          <a:lstStyle/>
          <a:p>
            <a:pPr algn="ctr"/>
            <a:r>
              <a:rPr lang="en-US" sz="2800" dirty="0" smtClean="0"/>
              <a:t>approximate (and easy) method</a:t>
            </a:r>
          </a:p>
          <a:p>
            <a:pPr algn="ctr"/>
            <a:endParaRPr lang="en-US" sz="2800" dirty="0"/>
          </a:p>
          <a:p>
            <a:pPr algn="ctr"/>
            <a:r>
              <a:rPr lang="en-US" sz="2800" dirty="0"/>
              <a:t>a</a:t>
            </a:r>
            <a:r>
              <a:rPr lang="en-US" sz="2800" dirty="0" smtClean="0"/>
              <a:t>ssume </a:t>
            </a:r>
            <a:r>
              <a:rPr lang="en-US" sz="2800" i="1" dirty="0" smtClean="0"/>
              <a:t>m</a:t>
            </a:r>
            <a:r>
              <a:rPr lang="en-US" sz="2800" dirty="0" smtClean="0"/>
              <a:t> is Normally-distributed with mean </a:t>
            </a:r>
            <a:r>
              <a:rPr lang="en-US" sz="2800" i="1" dirty="0" err="1" smtClean="0"/>
              <a:t>m</a:t>
            </a:r>
            <a:r>
              <a:rPr lang="en-US" sz="2800" i="1" baseline="30000" dirty="0" err="1" smtClean="0"/>
              <a:t>est</a:t>
            </a:r>
            <a:endParaRPr lang="en-US" sz="2800" i="1" baseline="30000" dirty="0" smtClean="0"/>
          </a:p>
          <a:p>
            <a:pPr algn="ctr"/>
            <a:endParaRPr lang="en-US" sz="2800" dirty="0"/>
          </a:p>
          <a:p>
            <a:pPr algn="ctr"/>
            <a:r>
              <a:rPr lang="en-US" sz="2800" dirty="0" smtClean="0"/>
              <a:t>work out a linear approximation of </a:t>
            </a:r>
            <a:r>
              <a:rPr lang="en-US" sz="2800" i="1" dirty="0" smtClean="0"/>
              <a:t>T</a:t>
            </a:r>
            <a:r>
              <a:rPr lang="en-US" sz="2800" dirty="0" smtClean="0"/>
              <a:t> in neighborhood of  </a:t>
            </a:r>
            <a:r>
              <a:rPr lang="en-US" sz="2800" i="1" dirty="0" err="1" smtClean="0"/>
              <a:t>m</a:t>
            </a:r>
            <a:r>
              <a:rPr lang="en-US" sz="2800" i="1" baseline="30000" dirty="0" err="1" smtClean="0"/>
              <a:t>est</a:t>
            </a:r>
            <a:endParaRPr lang="en-US" sz="2800" i="1" dirty="0" smtClean="0"/>
          </a:p>
          <a:p>
            <a:pPr algn="ctr"/>
            <a:endParaRPr lang="en-US" sz="2800" dirty="0"/>
          </a:p>
          <a:p>
            <a:pPr algn="ctr"/>
            <a:r>
              <a:rPr lang="en-US" sz="2800" dirty="0" smtClean="0"/>
              <a:t>use formula for error propagation for a </a:t>
            </a:r>
            <a:r>
              <a:rPr lang="en-US" sz="2800" i="1" dirty="0" smtClean="0"/>
              <a:t>linear</a:t>
            </a:r>
            <a:r>
              <a:rPr lang="en-US" sz="2800" dirty="0" smtClean="0"/>
              <a:t> functions</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email"/>
          <a:srcRect/>
          <a:stretch>
            <a:fillRect/>
          </a:stretch>
        </p:blipFill>
        <p:spPr bwMode="auto">
          <a:xfrm>
            <a:off x="1066800" y="1828800"/>
            <a:ext cx="7097110" cy="2819400"/>
          </a:xfrm>
          <a:prstGeom prst="rect">
            <a:avLst/>
          </a:prstGeom>
          <a:noFill/>
          <a:ln w="9525">
            <a:noFill/>
            <a:miter lim="800000"/>
            <a:headEnd/>
            <a:tailEnd/>
          </a:ln>
        </p:spPr>
      </p:pic>
      <p:sp>
        <p:nvSpPr>
          <p:cNvPr id="4" name="TextBox 3"/>
          <p:cNvSpPr txBox="1"/>
          <p:nvPr/>
        </p:nvSpPr>
        <p:spPr>
          <a:xfrm>
            <a:off x="1219200" y="381000"/>
            <a:ext cx="6477000" cy="954107"/>
          </a:xfrm>
          <a:prstGeom prst="rect">
            <a:avLst/>
          </a:prstGeom>
          <a:noFill/>
        </p:spPr>
        <p:txBody>
          <a:bodyPr wrap="square" rtlCol="0">
            <a:spAutoFit/>
          </a:bodyPr>
          <a:lstStyle/>
          <a:p>
            <a:pPr algn="ctr"/>
            <a:r>
              <a:rPr lang="en-US" sz="2800" dirty="0" smtClean="0"/>
              <a:t>consider </a:t>
            </a:r>
            <a:r>
              <a:rPr lang="en-US" sz="2800" b="1" dirty="0" smtClean="0"/>
              <a:t>small</a:t>
            </a:r>
            <a:r>
              <a:rPr lang="en-US" sz="2800" dirty="0" smtClean="0"/>
              <a:t> fluctuations about the estimated angular frequency</a:t>
            </a:r>
            <a:endParaRPr lang="en-US" sz="2800" dirty="0"/>
          </a:p>
        </p:txBody>
      </p:sp>
      <p:grpSp>
        <p:nvGrpSpPr>
          <p:cNvPr id="9" name="Group 8"/>
          <p:cNvGrpSpPr/>
          <p:nvPr/>
        </p:nvGrpSpPr>
        <p:grpSpPr>
          <a:xfrm>
            <a:off x="1295400" y="5334000"/>
            <a:ext cx="2438400" cy="951411"/>
            <a:chOff x="1828800" y="5257800"/>
            <a:chExt cx="2438400" cy="951411"/>
          </a:xfrm>
        </p:grpSpPr>
        <p:pic>
          <p:nvPicPr>
            <p:cNvPr id="5123" name="Picture 3"/>
            <p:cNvPicPr>
              <a:picLocks noChangeAspect="1" noChangeArrowheads="1"/>
            </p:cNvPicPr>
            <p:nvPr/>
          </p:nvPicPr>
          <p:blipFill>
            <a:blip r:embed="rId4" cstate="email"/>
            <a:srcRect/>
            <a:stretch>
              <a:fillRect/>
            </a:stretch>
          </p:blipFill>
          <p:spPr bwMode="auto">
            <a:xfrm>
              <a:off x="1828800" y="5257800"/>
              <a:ext cx="762000" cy="914400"/>
            </a:xfrm>
            <a:prstGeom prst="rect">
              <a:avLst/>
            </a:prstGeom>
            <a:noFill/>
            <a:ln w="9525">
              <a:noFill/>
              <a:miter lim="800000"/>
              <a:headEnd/>
              <a:tailEnd/>
            </a:ln>
          </p:spPr>
        </p:pic>
        <p:pic>
          <p:nvPicPr>
            <p:cNvPr id="6" name="Picture 3"/>
            <p:cNvPicPr>
              <a:picLocks noChangeAspect="1" noChangeArrowheads="1"/>
            </p:cNvPicPr>
            <p:nvPr/>
          </p:nvPicPr>
          <p:blipFill>
            <a:blip r:embed="rId5" cstate="email"/>
            <a:srcRect/>
            <a:stretch>
              <a:fillRect/>
            </a:stretch>
          </p:blipFill>
          <p:spPr bwMode="auto">
            <a:xfrm>
              <a:off x="2895600" y="5294811"/>
              <a:ext cx="1371600" cy="914400"/>
            </a:xfrm>
            <a:prstGeom prst="rect">
              <a:avLst/>
            </a:prstGeom>
            <a:noFill/>
            <a:ln w="9525">
              <a:noFill/>
              <a:miter lim="800000"/>
              <a:headEnd/>
              <a:tailEnd/>
            </a:ln>
          </p:spPr>
        </p:pic>
        <p:cxnSp>
          <p:nvCxnSpPr>
            <p:cNvPr id="8" name="Straight Connector 7"/>
            <p:cNvCxnSpPr/>
            <p:nvPr/>
          </p:nvCxnSpPr>
          <p:spPr>
            <a:xfrm>
              <a:off x="2667000" y="571500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124" name="Picture 4"/>
          <p:cNvPicPr>
            <a:picLocks noChangeAspect="1" noChangeArrowheads="1"/>
          </p:cNvPicPr>
          <p:nvPr/>
        </p:nvPicPr>
        <p:blipFill>
          <a:blip r:embed="rId6" cstate="email"/>
          <a:srcRect/>
          <a:stretch>
            <a:fillRect/>
          </a:stretch>
        </p:blipFill>
        <p:spPr bwMode="auto">
          <a:xfrm>
            <a:off x="5105400" y="5181600"/>
            <a:ext cx="2286000" cy="1143000"/>
          </a:xfrm>
          <a:prstGeom prst="rect">
            <a:avLst/>
          </a:prstGeom>
          <a:noFill/>
          <a:ln w="9525">
            <a:noFill/>
            <a:miter lim="800000"/>
            <a:headEnd/>
            <a:tailEnd/>
          </a:ln>
        </p:spPr>
      </p:pic>
      <p:sp>
        <p:nvSpPr>
          <p:cNvPr id="11" name="TextBox 10"/>
          <p:cNvSpPr txBox="1"/>
          <p:nvPr/>
        </p:nvSpPr>
        <p:spPr>
          <a:xfrm>
            <a:off x="1149529" y="5525589"/>
            <a:ext cx="6477000" cy="523220"/>
          </a:xfrm>
          <a:prstGeom prst="rect">
            <a:avLst/>
          </a:prstGeom>
          <a:noFill/>
        </p:spPr>
        <p:txBody>
          <a:bodyPr wrap="square" rtlCol="0">
            <a:spAutoFit/>
          </a:bodyPr>
          <a:lstStyle/>
          <a:p>
            <a:pPr algn="ctr"/>
            <a:r>
              <a:rPr lang="en-US" sz="2800" dirty="0" smtClean="0"/>
              <a:t>so</a:t>
            </a:r>
            <a:endParaRPr lang="en-US" sz="2800" dirty="0"/>
          </a:p>
        </p:txBody>
      </p:sp>
      <p:sp>
        <p:nvSpPr>
          <p:cNvPr id="10" name="Freeform 9"/>
          <p:cNvSpPr/>
          <p:nvPr/>
        </p:nvSpPr>
        <p:spPr>
          <a:xfrm>
            <a:off x="5181600" y="4343400"/>
            <a:ext cx="574766" cy="509451"/>
          </a:xfrm>
          <a:custGeom>
            <a:avLst/>
            <a:gdLst>
              <a:gd name="connsiteX0" fmla="*/ 0 w 574766"/>
              <a:gd name="connsiteY0" fmla="*/ 0 h 509451"/>
              <a:gd name="connsiteX1" fmla="*/ 339634 w 574766"/>
              <a:gd name="connsiteY1" fmla="*/ 130628 h 509451"/>
              <a:gd name="connsiteX2" fmla="*/ 235131 w 574766"/>
              <a:gd name="connsiteY2" fmla="*/ 339634 h 509451"/>
              <a:gd name="connsiteX3" fmla="*/ 574766 w 574766"/>
              <a:gd name="connsiteY3" fmla="*/ 509451 h 509451"/>
            </a:gdLst>
            <a:ahLst/>
            <a:cxnLst>
              <a:cxn ang="0">
                <a:pos x="connsiteX0" y="connsiteY0"/>
              </a:cxn>
              <a:cxn ang="0">
                <a:pos x="connsiteX1" y="connsiteY1"/>
              </a:cxn>
              <a:cxn ang="0">
                <a:pos x="connsiteX2" y="connsiteY2"/>
              </a:cxn>
              <a:cxn ang="0">
                <a:pos x="connsiteX3" y="connsiteY3"/>
              </a:cxn>
            </a:cxnLst>
            <a:rect l="l" t="t" r="r" b="b"/>
            <a:pathLst>
              <a:path w="574766" h="509451">
                <a:moveTo>
                  <a:pt x="0" y="0"/>
                </a:moveTo>
                <a:cubicBezTo>
                  <a:pt x="150223" y="37011"/>
                  <a:pt x="300446" y="74022"/>
                  <a:pt x="339634" y="130628"/>
                </a:cubicBezTo>
                <a:cubicBezTo>
                  <a:pt x="378822" y="187234"/>
                  <a:pt x="195942" y="276497"/>
                  <a:pt x="235131" y="339634"/>
                </a:cubicBezTo>
                <a:cubicBezTo>
                  <a:pt x="274320" y="402771"/>
                  <a:pt x="424543" y="456111"/>
                  <a:pt x="574766" y="509451"/>
                </a:cubicBezTo>
              </a:path>
            </a:pathLst>
          </a:custGeom>
          <a:noFill/>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705600" y="4343400"/>
            <a:ext cx="574766" cy="509451"/>
          </a:xfrm>
          <a:custGeom>
            <a:avLst/>
            <a:gdLst>
              <a:gd name="connsiteX0" fmla="*/ 0 w 574766"/>
              <a:gd name="connsiteY0" fmla="*/ 0 h 509451"/>
              <a:gd name="connsiteX1" fmla="*/ 339634 w 574766"/>
              <a:gd name="connsiteY1" fmla="*/ 130628 h 509451"/>
              <a:gd name="connsiteX2" fmla="*/ 235131 w 574766"/>
              <a:gd name="connsiteY2" fmla="*/ 339634 h 509451"/>
              <a:gd name="connsiteX3" fmla="*/ 574766 w 574766"/>
              <a:gd name="connsiteY3" fmla="*/ 509451 h 509451"/>
            </a:gdLst>
            <a:ahLst/>
            <a:cxnLst>
              <a:cxn ang="0">
                <a:pos x="connsiteX0" y="connsiteY0"/>
              </a:cxn>
              <a:cxn ang="0">
                <a:pos x="connsiteX1" y="connsiteY1"/>
              </a:cxn>
              <a:cxn ang="0">
                <a:pos x="connsiteX2" y="connsiteY2"/>
              </a:cxn>
              <a:cxn ang="0">
                <a:pos x="connsiteX3" y="connsiteY3"/>
              </a:cxn>
            </a:cxnLst>
            <a:rect l="l" t="t" r="r" b="b"/>
            <a:pathLst>
              <a:path w="574766" h="509451">
                <a:moveTo>
                  <a:pt x="0" y="0"/>
                </a:moveTo>
                <a:cubicBezTo>
                  <a:pt x="150223" y="37011"/>
                  <a:pt x="300446" y="74022"/>
                  <a:pt x="339634" y="130628"/>
                </a:cubicBezTo>
                <a:cubicBezTo>
                  <a:pt x="378822" y="187234"/>
                  <a:pt x="195942" y="276497"/>
                  <a:pt x="235131" y="339634"/>
                </a:cubicBezTo>
                <a:cubicBezTo>
                  <a:pt x="274320" y="402771"/>
                  <a:pt x="424543" y="456111"/>
                  <a:pt x="574766" y="509451"/>
                </a:cubicBezTo>
              </a:path>
            </a:pathLst>
          </a:custGeom>
          <a:noFill/>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8" name="Picture 3"/>
          <p:cNvPicPr>
            <a:picLocks noChangeAspect="1" noChangeArrowheads="1"/>
          </p:cNvPicPr>
          <p:nvPr/>
        </p:nvPicPr>
        <p:blipFill>
          <a:blip r:embed="rId7" cstate="email"/>
          <a:srcRect/>
          <a:stretch>
            <a:fillRect/>
          </a:stretch>
        </p:blipFill>
        <p:spPr bwMode="auto">
          <a:xfrm>
            <a:off x="7239000" y="4419600"/>
            <a:ext cx="533400" cy="685800"/>
          </a:xfrm>
          <a:prstGeom prst="rect">
            <a:avLst/>
          </a:prstGeom>
          <a:noFill/>
          <a:ln w="9525">
            <a:noFill/>
            <a:miter lim="800000"/>
            <a:headEnd/>
            <a:tailEnd/>
          </a:ln>
        </p:spPr>
      </p:pic>
      <p:sp>
        <p:nvSpPr>
          <p:cNvPr id="19" name="TextBox 18"/>
          <p:cNvSpPr txBox="1"/>
          <p:nvPr/>
        </p:nvSpPr>
        <p:spPr>
          <a:xfrm>
            <a:off x="5828211" y="4724400"/>
            <a:ext cx="609600" cy="369332"/>
          </a:xfrm>
          <a:prstGeom prst="rect">
            <a:avLst/>
          </a:prstGeom>
          <a:noFill/>
        </p:spPr>
        <p:txBody>
          <a:bodyPr wrap="square" rtlCol="0">
            <a:spAutoFit/>
          </a:bodyPr>
          <a:lstStyle/>
          <a:p>
            <a:r>
              <a:rPr lang="en-US" i="1" dirty="0" smtClean="0">
                <a:latin typeface="Cambria Math" pitchFamily="18" charset="0"/>
                <a:ea typeface="Cambria Math" pitchFamily="18" charset="0"/>
              </a:rPr>
              <a:t>T</a:t>
            </a:r>
            <a:r>
              <a:rPr lang="en-US" i="1" baseline="30000" dirty="0" smtClean="0">
                <a:latin typeface="Cambria Math" pitchFamily="18" charset="0"/>
                <a:ea typeface="Cambria Math" pitchFamily="18" charset="0"/>
              </a:rPr>
              <a:t>est</a:t>
            </a:r>
            <a:endParaRPr lang="en-US" i="1" baseline="30000" dirty="0">
              <a:latin typeface="Cambria Math" pitchFamily="18" charset="0"/>
              <a:ea typeface="Cambria Math"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email"/>
          <a:srcRect/>
          <a:stretch>
            <a:fillRect/>
          </a:stretch>
        </p:blipFill>
        <p:spPr bwMode="auto">
          <a:xfrm>
            <a:off x="1600200" y="838200"/>
            <a:ext cx="6324600" cy="51054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2600980"/>
            <a:ext cx="8001000" cy="523220"/>
          </a:xfrm>
          <a:prstGeom prst="rect">
            <a:avLst/>
          </a:prstGeom>
          <a:noFill/>
        </p:spPr>
        <p:txBody>
          <a:bodyPr wrap="square" rtlCol="0">
            <a:spAutoFit/>
          </a:bodyPr>
          <a:lstStyle/>
          <a:p>
            <a:pPr algn="ctr"/>
            <a:r>
              <a:rPr lang="en-US" sz="2800" dirty="0" smtClean="0"/>
              <a:t>application to least squares</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62000"/>
            <a:ext cx="9144000" cy="1938992"/>
          </a:xfrm>
          <a:prstGeom prst="rect">
            <a:avLst/>
          </a:prstGeom>
          <a:noFill/>
        </p:spPr>
        <p:txBody>
          <a:bodyPr wrap="square" rtlCol="0">
            <a:spAutoFit/>
          </a:bodyPr>
          <a:lstStyle/>
          <a:p>
            <a:pPr algn="ctr"/>
            <a:r>
              <a:rPr lang="en-US" sz="4000" dirty="0" smtClean="0"/>
              <a:t>Goal</a:t>
            </a:r>
          </a:p>
          <a:p>
            <a:pPr algn="ctr"/>
            <a:endParaRPr lang="en-US" sz="4000" dirty="0" smtClean="0"/>
          </a:p>
          <a:p>
            <a:pPr algn="ctr"/>
            <a:r>
              <a:rPr lang="en-US" sz="4000" dirty="0" smtClean="0"/>
              <a:t>Solve non-linear problems of the form</a:t>
            </a:r>
            <a:endParaRPr lang="en-US" sz="4000" dirty="0"/>
          </a:p>
        </p:txBody>
      </p:sp>
      <p:pic>
        <p:nvPicPr>
          <p:cNvPr id="1026" name="Picture 2"/>
          <p:cNvPicPr>
            <a:picLocks noChangeAspect="1" noChangeArrowheads="1"/>
          </p:cNvPicPr>
          <p:nvPr/>
        </p:nvPicPr>
        <p:blipFill>
          <a:blip r:embed="rId3" cstate="email"/>
          <a:srcRect/>
          <a:stretch>
            <a:fillRect/>
          </a:stretch>
        </p:blipFill>
        <p:spPr bwMode="auto">
          <a:xfrm>
            <a:off x="2438400" y="2819400"/>
            <a:ext cx="3886200" cy="1295400"/>
          </a:xfrm>
          <a:prstGeom prst="rect">
            <a:avLst/>
          </a:prstGeom>
          <a:noFill/>
          <a:ln w="9525">
            <a:noFill/>
            <a:miter lim="800000"/>
            <a:headEnd/>
            <a:tailEnd/>
          </a:ln>
        </p:spPr>
      </p:pic>
      <p:sp>
        <p:nvSpPr>
          <p:cNvPr id="5" name="TextBox 4"/>
          <p:cNvSpPr txBox="1"/>
          <p:nvPr/>
        </p:nvSpPr>
        <p:spPr>
          <a:xfrm>
            <a:off x="0" y="4397514"/>
            <a:ext cx="9144000" cy="707886"/>
          </a:xfrm>
          <a:prstGeom prst="rect">
            <a:avLst/>
          </a:prstGeom>
          <a:noFill/>
        </p:spPr>
        <p:txBody>
          <a:bodyPr wrap="square" rtlCol="0">
            <a:spAutoFit/>
          </a:bodyPr>
          <a:lstStyle/>
          <a:p>
            <a:pPr algn="ctr"/>
            <a:r>
              <a:rPr lang="en-US" sz="4000" dirty="0" smtClean="0"/>
              <a:t>by generalized least squares</a:t>
            </a:r>
            <a:endParaRPr lang="en-US" sz="4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email"/>
          <a:srcRect/>
          <a:stretch>
            <a:fillRect/>
          </a:stretch>
        </p:blipFill>
        <p:spPr bwMode="auto">
          <a:xfrm>
            <a:off x="533400" y="1524000"/>
            <a:ext cx="8324850" cy="2895600"/>
          </a:xfrm>
          <a:prstGeom prst="rect">
            <a:avLst/>
          </a:prstGeom>
          <a:noFill/>
          <a:ln w="9525">
            <a:noFill/>
            <a:miter lim="800000"/>
            <a:headEnd/>
            <a:tailEnd/>
          </a:ln>
        </p:spPr>
      </p:pic>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smtClean="0"/>
              <a:t>Taylor series of predicted data</a:t>
            </a:r>
            <a:endParaRPr 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email"/>
          <a:srcRect/>
          <a:stretch>
            <a:fillRect/>
          </a:stretch>
        </p:blipFill>
        <p:spPr bwMode="auto">
          <a:xfrm>
            <a:off x="533400" y="1524000"/>
            <a:ext cx="8324850" cy="2895600"/>
          </a:xfrm>
          <a:prstGeom prst="rect">
            <a:avLst/>
          </a:prstGeom>
          <a:noFill/>
          <a:ln w="9525">
            <a:noFill/>
            <a:miter lim="800000"/>
            <a:headEnd/>
            <a:tailEnd/>
          </a:ln>
        </p:spPr>
      </p:pic>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smtClean="0"/>
              <a:t>Taylor expansion of predicted data</a:t>
            </a:r>
            <a:endParaRPr lang="en-US" sz="2800" dirty="0"/>
          </a:p>
        </p:txBody>
      </p:sp>
      <p:pic>
        <p:nvPicPr>
          <p:cNvPr id="7170" name="Picture 2"/>
          <p:cNvPicPr>
            <a:picLocks noChangeAspect="1" noChangeArrowheads="1"/>
          </p:cNvPicPr>
          <p:nvPr/>
        </p:nvPicPr>
        <p:blipFill>
          <a:blip r:embed="rId4" cstate="email"/>
          <a:srcRect/>
          <a:stretch>
            <a:fillRect/>
          </a:stretch>
        </p:blipFill>
        <p:spPr bwMode="auto">
          <a:xfrm>
            <a:off x="914400" y="4724400"/>
            <a:ext cx="4229100" cy="685800"/>
          </a:xfrm>
          <a:prstGeom prst="rect">
            <a:avLst/>
          </a:prstGeom>
          <a:noFill/>
          <a:ln w="9525">
            <a:noFill/>
            <a:miter lim="800000"/>
            <a:headEnd/>
            <a:tailEnd/>
          </a:ln>
        </p:spPr>
      </p:pic>
      <p:pic>
        <p:nvPicPr>
          <p:cNvPr id="7171" name="Picture 3"/>
          <p:cNvPicPr>
            <a:picLocks noChangeAspect="1" noChangeArrowheads="1"/>
          </p:cNvPicPr>
          <p:nvPr/>
        </p:nvPicPr>
        <p:blipFill>
          <a:blip r:embed="rId5" cstate="email"/>
          <a:srcRect/>
          <a:stretch>
            <a:fillRect/>
          </a:stretch>
        </p:blipFill>
        <p:spPr bwMode="auto">
          <a:xfrm>
            <a:off x="2133600" y="5867400"/>
            <a:ext cx="2133600" cy="444500"/>
          </a:xfrm>
          <a:prstGeom prst="rect">
            <a:avLst/>
          </a:prstGeom>
          <a:noFill/>
          <a:ln w="9525">
            <a:noFill/>
            <a:miter lim="800000"/>
            <a:headEnd/>
            <a:tailEnd/>
          </a:ln>
        </p:spPr>
      </p:pic>
      <p:sp>
        <p:nvSpPr>
          <p:cNvPr id="6" name="Oval 5"/>
          <p:cNvSpPr/>
          <p:nvPr/>
        </p:nvSpPr>
        <p:spPr>
          <a:xfrm>
            <a:off x="2133600" y="1600200"/>
            <a:ext cx="4724400" cy="1447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19200" y="5791200"/>
            <a:ext cx="838200" cy="523220"/>
          </a:xfrm>
          <a:prstGeom prst="rect">
            <a:avLst/>
          </a:prstGeom>
          <a:noFill/>
        </p:spPr>
        <p:txBody>
          <a:bodyPr wrap="square" rtlCol="0">
            <a:spAutoFit/>
          </a:bodyPr>
          <a:lstStyle/>
          <a:p>
            <a:r>
              <a:rPr lang="en-US" sz="2800" dirty="0" smtClean="0"/>
              <a:t>with</a:t>
            </a:r>
            <a:endParaRPr lang="en-US" sz="2800" dirty="0"/>
          </a:p>
        </p:txBody>
      </p:sp>
      <p:pic>
        <p:nvPicPr>
          <p:cNvPr id="7172" name="Picture 4"/>
          <p:cNvPicPr>
            <a:picLocks noChangeAspect="1" noChangeArrowheads="1"/>
          </p:cNvPicPr>
          <p:nvPr/>
        </p:nvPicPr>
        <p:blipFill>
          <a:blip r:embed="rId6" cstate="email"/>
          <a:srcRect/>
          <a:stretch>
            <a:fillRect/>
          </a:stretch>
        </p:blipFill>
        <p:spPr bwMode="auto">
          <a:xfrm>
            <a:off x="4953000" y="5677989"/>
            <a:ext cx="1905000" cy="990600"/>
          </a:xfrm>
          <a:prstGeom prst="rect">
            <a:avLst/>
          </a:prstGeom>
          <a:noFill/>
          <a:ln w="9525">
            <a:noFill/>
            <a:miter lim="800000"/>
            <a:headEnd/>
            <a:tailEnd/>
          </a:ln>
        </p:spPr>
      </p:pic>
      <p:sp>
        <p:nvSpPr>
          <p:cNvPr id="9" name="TextBox 8"/>
          <p:cNvSpPr txBox="1"/>
          <p:nvPr/>
        </p:nvSpPr>
        <p:spPr>
          <a:xfrm>
            <a:off x="4225833" y="5828211"/>
            <a:ext cx="838200" cy="523220"/>
          </a:xfrm>
          <a:prstGeom prst="rect">
            <a:avLst/>
          </a:prstGeom>
          <a:noFill/>
        </p:spPr>
        <p:txBody>
          <a:bodyPr wrap="square" rtlCol="0">
            <a:spAutoFit/>
          </a:bodyPr>
          <a:lstStyle/>
          <a:p>
            <a:r>
              <a:rPr lang="en-US" sz="2800" dirty="0" smtClean="0"/>
              <a:t>and</a:t>
            </a: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email"/>
          <a:srcRect/>
          <a:stretch>
            <a:fillRect/>
          </a:stretch>
        </p:blipFill>
        <p:spPr bwMode="auto">
          <a:xfrm>
            <a:off x="533400" y="1524000"/>
            <a:ext cx="8324850" cy="2895600"/>
          </a:xfrm>
          <a:prstGeom prst="rect">
            <a:avLst/>
          </a:prstGeom>
          <a:noFill/>
          <a:ln w="9525">
            <a:noFill/>
            <a:miter lim="800000"/>
            <a:headEnd/>
            <a:tailEnd/>
          </a:ln>
        </p:spPr>
      </p:pic>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smtClean="0"/>
              <a:t>Taylor expansion of predicted data</a:t>
            </a:r>
            <a:endParaRPr lang="en-US" sz="2800" dirty="0"/>
          </a:p>
        </p:txBody>
      </p:sp>
      <p:pic>
        <p:nvPicPr>
          <p:cNvPr id="7170" name="Picture 2"/>
          <p:cNvPicPr>
            <a:picLocks noChangeAspect="1" noChangeArrowheads="1"/>
          </p:cNvPicPr>
          <p:nvPr/>
        </p:nvPicPr>
        <p:blipFill>
          <a:blip r:embed="rId4" cstate="email"/>
          <a:srcRect/>
          <a:stretch>
            <a:fillRect/>
          </a:stretch>
        </p:blipFill>
        <p:spPr bwMode="auto">
          <a:xfrm>
            <a:off x="914400" y="4724400"/>
            <a:ext cx="4229100" cy="685800"/>
          </a:xfrm>
          <a:prstGeom prst="rect">
            <a:avLst/>
          </a:prstGeom>
          <a:noFill/>
          <a:ln w="9525">
            <a:noFill/>
            <a:miter lim="800000"/>
            <a:headEnd/>
            <a:tailEnd/>
          </a:ln>
        </p:spPr>
      </p:pic>
      <p:pic>
        <p:nvPicPr>
          <p:cNvPr id="7171" name="Picture 3"/>
          <p:cNvPicPr>
            <a:picLocks noChangeAspect="1" noChangeArrowheads="1"/>
          </p:cNvPicPr>
          <p:nvPr/>
        </p:nvPicPr>
        <p:blipFill>
          <a:blip r:embed="rId5" cstate="email"/>
          <a:srcRect/>
          <a:stretch>
            <a:fillRect/>
          </a:stretch>
        </p:blipFill>
        <p:spPr bwMode="auto">
          <a:xfrm>
            <a:off x="2133600" y="5867400"/>
            <a:ext cx="2133600" cy="444500"/>
          </a:xfrm>
          <a:prstGeom prst="rect">
            <a:avLst/>
          </a:prstGeom>
          <a:noFill/>
          <a:ln w="9525">
            <a:noFill/>
            <a:miter lim="800000"/>
            <a:headEnd/>
            <a:tailEnd/>
          </a:ln>
        </p:spPr>
      </p:pic>
      <p:sp>
        <p:nvSpPr>
          <p:cNvPr id="6" name="Oval 5"/>
          <p:cNvSpPr/>
          <p:nvPr/>
        </p:nvSpPr>
        <p:spPr>
          <a:xfrm>
            <a:off x="990600" y="4343400"/>
            <a:ext cx="4724400" cy="1447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19200" y="5791200"/>
            <a:ext cx="838200" cy="523220"/>
          </a:xfrm>
          <a:prstGeom prst="rect">
            <a:avLst/>
          </a:prstGeom>
          <a:noFill/>
        </p:spPr>
        <p:txBody>
          <a:bodyPr wrap="square" rtlCol="0">
            <a:spAutoFit/>
          </a:bodyPr>
          <a:lstStyle/>
          <a:p>
            <a:r>
              <a:rPr lang="en-US" sz="2800" dirty="0" smtClean="0"/>
              <a:t>with</a:t>
            </a:r>
            <a:endParaRPr lang="en-US" sz="2800" dirty="0"/>
          </a:p>
        </p:txBody>
      </p:sp>
      <p:pic>
        <p:nvPicPr>
          <p:cNvPr id="7172" name="Picture 4"/>
          <p:cNvPicPr>
            <a:picLocks noChangeAspect="1" noChangeArrowheads="1"/>
          </p:cNvPicPr>
          <p:nvPr/>
        </p:nvPicPr>
        <p:blipFill>
          <a:blip r:embed="rId6" cstate="email"/>
          <a:srcRect/>
          <a:stretch>
            <a:fillRect/>
          </a:stretch>
        </p:blipFill>
        <p:spPr bwMode="auto">
          <a:xfrm>
            <a:off x="4953000" y="5677989"/>
            <a:ext cx="1905000" cy="990600"/>
          </a:xfrm>
          <a:prstGeom prst="rect">
            <a:avLst/>
          </a:prstGeom>
          <a:noFill/>
          <a:ln w="9525">
            <a:noFill/>
            <a:miter lim="800000"/>
            <a:headEnd/>
            <a:tailEnd/>
          </a:ln>
        </p:spPr>
      </p:pic>
      <p:sp>
        <p:nvSpPr>
          <p:cNvPr id="9" name="TextBox 8"/>
          <p:cNvSpPr txBox="1"/>
          <p:nvPr/>
        </p:nvSpPr>
        <p:spPr>
          <a:xfrm>
            <a:off x="4225833" y="5828211"/>
            <a:ext cx="838200" cy="523220"/>
          </a:xfrm>
          <a:prstGeom prst="rect">
            <a:avLst/>
          </a:prstGeom>
          <a:noFill/>
        </p:spPr>
        <p:txBody>
          <a:bodyPr wrap="square" rtlCol="0">
            <a:spAutoFit/>
          </a:bodyPr>
          <a:lstStyle/>
          <a:p>
            <a:r>
              <a:rPr lang="en-US" sz="2800" dirty="0" smtClean="0"/>
              <a:t>and</a:t>
            </a:r>
            <a:endParaRPr lang="en-US" sz="2800" dirty="0"/>
          </a:p>
        </p:txBody>
      </p:sp>
      <p:sp>
        <p:nvSpPr>
          <p:cNvPr id="10" name="TextBox 9"/>
          <p:cNvSpPr txBox="1"/>
          <p:nvPr/>
        </p:nvSpPr>
        <p:spPr>
          <a:xfrm>
            <a:off x="5791200" y="4724400"/>
            <a:ext cx="3505200" cy="523220"/>
          </a:xfrm>
          <a:prstGeom prst="rect">
            <a:avLst/>
          </a:prstGeom>
          <a:noFill/>
        </p:spPr>
        <p:txBody>
          <a:bodyPr wrap="square" rtlCol="0">
            <a:spAutoFit/>
          </a:bodyPr>
          <a:lstStyle/>
          <a:p>
            <a:r>
              <a:rPr lang="en-US" sz="2800" dirty="0" err="1" smtClean="0">
                <a:solidFill>
                  <a:srgbClr val="FF0000"/>
                </a:solidFill>
              </a:rPr>
              <a:t>linearized</a:t>
            </a:r>
            <a:r>
              <a:rPr lang="en-US" sz="2800" dirty="0" smtClean="0">
                <a:solidFill>
                  <a:srgbClr val="FF0000"/>
                </a:solidFill>
              </a:rPr>
              <a:t> equation</a:t>
            </a:r>
            <a:endParaRPr lang="en-US" sz="2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smtClean="0">
                <a:latin typeface="Times New Roman" pitchFamily="18" charset="0"/>
                <a:cs typeface="Times New Roman" pitchFamily="18" charset="0"/>
              </a:rPr>
              <a:t>Goals of </a:t>
            </a:r>
            <a:r>
              <a:rPr lang="en-US" dirty="0" smtClean="0">
                <a:latin typeface="Times New Roman" pitchFamily="18" charset="0"/>
                <a:cs typeface="Times New Roman" pitchFamily="18" charset="0"/>
              </a:rPr>
              <a:t>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1828800"/>
            <a:ext cx="7772400" cy="3810000"/>
          </a:xfrm>
        </p:spPr>
        <p:txBody>
          <a:bodyPr>
            <a:normAutofit/>
          </a:bodyPr>
          <a:lstStyle/>
          <a:p>
            <a:pPr algn="ctr">
              <a:buNone/>
            </a:pPr>
            <a:r>
              <a:rPr lang="en-US" dirty="0" smtClean="0">
                <a:latin typeface="Times New Roman" pitchFamily="18" charset="0"/>
                <a:cs typeface="Times New Roman" pitchFamily="18" charset="0"/>
              </a:rPr>
              <a:t>learn how to make linear approximations</a:t>
            </a:r>
          </a:p>
          <a:p>
            <a:pPr algn="ctr">
              <a:buNone/>
            </a:pPr>
            <a:r>
              <a:rPr lang="en-US" dirty="0" smtClean="0">
                <a:latin typeface="Times New Roman" pitchFamily="18" charset="0"/>
                <a:cs typeface="Times New Roman" pitchFamily="18" charset="0"/>
              </a:rPr>
              <a:t>of non-linear functions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apply liner approximations to error estimation</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apply liner approximations to least squares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smtClean="0"/>
              <a:t>Taylor expansion of total error</a:t>
            </a:r>
            <a:endParaRPr lang="en-US" sz="2800" dirty="0"/>
          </a:p>
        </p:txBody>
      </p:sp>
      <p:pic>
        <p:nvPicPr>
          <p:cNvPr id="8194" name="Picture 2"/>
          <p:cNvPicPr>
            <a:picLocks noChangeAspect="1" noChangeArrowheads="1"/>
          </p:cNvPicPr>
          <p:nvPr/>
        </p:nvPicPr>
        <p:blipFill>
          <a:blip r:embed="rId3" cstate="email"/>
          <a:srcRect/>
          <a:stretch>
            <a:fillRect/>
          </a:stretch>
        </p:blipFill>
        <p:spPr bwMode="auto">
          <a:xfrm>
            <a:off x="1295400" y="1600200"/>
            <a:ext cx="6781800" cy="24384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smtClean="0"/>
              <a:t>Taylor expansion of total error</a:t>
            </a:r>
            <a:endParaRPr lang="en-US" sz="2800" dirty="0"/>
          </a:p>
        </p:txBody>
      </p:sp>
      <p:pic>
        <p:nvPicPr>
          <p:cNvPr id="8194" name="Picture 2"/>
          <p:cNvPicPr>
            <a:picLocks noChangeAspect="1" noChangeArrowheads="1"/>
          </p:cNvPicPr>
          <p:nvPr/>
        </p:nvPicPr>
        <p:blipFill>
          <a:blip r:embed="rId3" cstate="email"/>
          <a:srcRect/>
          <a:stretch>
            <a:fillRect/>
          </a:stretch>
        </p:blipFill>
        <p:spPr bwMode="auto">
          <a:xfrm>
            <a:off x="1447800" y="1600200"/>
            <a:ext cx="6781800" cy="2438400"/>
          </a:xfrm>
          <a:prstGeom prst="rect">
            <a:avLst/>
          </a:prstGeom>
          <a:noFill/>
          <a:ln w="9525">
            <a:noFill/>
            <a:miter lim="800000"/>
            <a:headEnd/>
            <a:tailEnd/>
          </a:ln>
        </p:spPr>
      </p:pic>
      <p:pic>
        <p:nvPicPr>
          <p:cNvPr id="9218" name="Picture 2"/>
          <p:cNvPicPr>
            <a:picLocks noChangeAspect="1" noChangeArrowheads="1"/>
          </p:cNvPicPr>
          <p:nvPr/>
        </p:nvPicPr>
        <p:blipFill>
          <a:blip r:embed="rId4" cstate="email"/>
          <a:srcRect/>
          <a:stretch>
            <a:fillRect/>
          </a:stretch>
        </p:blipFill>
        <p:spPr bwMode="auto">
          <a:xfrm>
            <a:off x="1143000" y="4572000"/>
            <a:ext cx="5867400" cy="6858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smtClean="0"/>
              <a:t>Taylor expansion of total error</a:t>
            </a:r>
            <a:endParaRPr lang="en-US" sz="2800" dirty="0"/>
          </a:p>
        </p:txBody>
      </p:sp>
      <p:pic>
        <p:nvPicPr>
          <p:cNvPr id="8194" name="Picture 2"/>
          <p:cNvPicPr>
            <a:picLocks noChangeAspect="1" noChangeArrowheads="1"/>
          </p:cNvPicPr>
          <p:nvPr/>
        </p:nvPicPr>
        <p:blipFill>
          <a:blip r:embed="rId3" cstate="email"/>
          <a:srcRect/>
          <a:stretch>
            <a:fillRect/>
          </a:stretch>
        </p:blipFill>
        <p:spPr bwMode="auto">
          <a:xfrm>
            <a:off x="1447800" y="1600200"/>
            <a:ext cx="6781800" cy="2438400"/>
          </a:xfrm>
          <a:prstGeom prst="rect">
            <a:avLst/>
          </a:prstGeom>
          <a:noFill/>
          <a:ln w="9525">
            <a:noFill/>
            <a:miter lim="800000"/>
            <a:headEnd/>
            <a:tailEnd/>
          </a:ln>
        </p:spPr>
      </p:pic>
      <p:pic>
        <p:nvPicPr>
          <p:cNvPr id="9218" name="Picture 2"/>
          <p:cNvPicPr>
            <a:picLocks noChangeAspect="1" noChangeArrowheads="1"/>
          </p:cNvPicPr>
          <p:nvPr/>
        </p:nvPicPr>
        <p:blipFill>
          <a:blip r:embed="rId4" cstate="email"/>
          <a:srcRect/>
          <a:stretch>
            <a:fillRect/>
          </a:stretch>
        </p:blipFill>
        <p:spPr bwMode="auto">
          <a:xfrm>
            <a:off x="1143000" y="4572000"/>
            <a:ext cx="5867400" cy="685800"/>
          </a:xfrm>
          <a:prstGeom prst="rect">
            <a:avLst/>
          </a:prstGeom>
          <a:noFill/>
          <a:ln w="9525">
            <a:noFill/>
            <a:miter lim="800000"/>
            <a:headEnd/>
            <a:tailEnd/>
          </a:ln>
        </p:spPr>
      </p:pic>
      <p:pic>
        <p:nvPicPr>
          <p:cNvPr id="9219" name="Picture 3"/>
          <p:cNvPicPr>
            <a:picLocks noChangeAspect="1" noChangeArrowheads="1"/>
          </p:cNvPicPr>
          <p:nvPr/>
        </p:nvPicPr>
        <p:blipFill>
          <a:blip r:embed="rId5" cstate="email"/>
          <a:srcRect/>
          <a:stretch>
            <a:fillRect/>
          </a:stretch>
        </p:blipFill>
        <p:spPr bwMode="auto">
          <a:xfrm>
            <a:off x="2667000" y="5334000"/>
            <a:ext cx="4724400" cy="990600"/>
          </a:xfrm>
          <a:prstGeom prst="rect">
            <a:avLst/>
          </a:prstGeom>
          <a:noFill/>
          <a:ln w="9525">
            <a:noFill/>
            <a:miter lim="800000"/>
            <a:headEnd/>
            <a:tailEnd/>
          </a:ln>
        </p:spPr>
      </p:pic>
      <p:sp>
        <p:nvSpPr>
          <p:cNvPr id="7" name="TextBox 6"/>
          <p:cNvSpPr txBox="1"/>
          <p:nvPr/>
        </p:nvSpPr>
        <p:spPr>
          <a:xfrm>
            <a:off x="2895600" y="6150114"/>
            <a:ext cx="1828800" cy="707886"/>
          </a:xfrm>
          <a:prstGeom prst="rect">
            <a:avLst/>
          </a:prstGeom>
          <a:noFill/>
        </p:spPr>
        <p:txBody>
          <a:bodyPr wrap="square" rtlCol="0">
            <a:spAutoFit/>
          </a:bodyPr>
          <a:lstStyle/>
          <a:p>
            <a:pPr algn="ctr"/>
            <a:r>
              <a:rPr lang="en-US" sz="2000" dirty="0" smtClean="0">
                <a:solidFill>
                  <a:srgbClr val="FF0000"/>
                </a:solidFill>
              </a:rPr>
              <a:t>gradient</a:t>
            </a:r>
          </a:p>
          <a:p>
            <a:pPr algn="ctr"/>
            <a:r>
              <a:rPr lang="en-US" sz="2000" dirty="0" smtClean="0">
                <a:solidFill>
                  <a:srgbClr val="FF0000"/>
                </a:solidFill>
              </a:rPr>
              <a:t>vector</a:t>
            </a:r>
            <a:endParaRPr lang="en-US" sz="2000" dirty="0">
              <a:solidFill>
                <a:srgbClr val="FF0000"/>
              </a:solidFill>
            </a:endParaRPr>
          </a:p>
        </p:txBody>
      </p:sp>
      <p:sp>
        <p:nvSpPr>
          <p:cNvPr id="8" name="TextBox 7"/>
          <p:cNvSpPr txBox="1"/>
          <p:nvPr/>
        </p:nvSpPr>
        <p:spPr>
          <a:xfrm>
            <a:off x="5181600" y="6150114"/>
            <a:ext cx="1828800" cy="707886"/>
          </a:xfrm>
          <a:prstGeom prst="rect">
            <a:avLst/>
          </a:prstGeom>
          <a:noFill/>
        </p:spPr>
        <p:txBody>
          <a:bodyPr wrap="square" rtlCol="0">
            <a:spAutoFit/>
          </a:bodyPr>
          <a:lstStyle/>
          <a:p>
            <a:pPr algn="ctr"/>
            <a:r>
              <a:rPr lang="en-US" sz="2000" dirty="0" smtClean="0">
                <a:solidFill>
                  <a:srgbClr val="FF0000"/>
                </a:solidFill>
              </a:rPr>
              <a:t>curvature</a:t>
            </a:r>
          </a:p>
          <a:p>
            <a:pPr algn="ctr"/>
            <a:r>
              <a:rPr lang="en-US" sz="2000" dirty="0" smtClean="0">
                <a:solidFill>
                  <a:srgbClr val="FF0000"/>
                </a:solidFill>
              </a:rPr>
              <a:t>matrix</a:t>
            </a:r>
            <a:endParaRPr lang="en-US" sz="2000" dirty="0">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9218" name="Picture 2"/>
          <p:cNvPicPr>
            <a:picLocks noChangeAspect="1" noChangeArrowheads="1"/>
          </p:cNvPicPr>
          <p:nvPr/>
        </p:nvPicPr>
        <p:blipFill>
          <a:blip r:embed="rId3" cstate="email"/>
          <a:srcRect/>
          <a:stretch>
            <a:fillRect/>
          </a:stretch>
        </p:blipFill>
        <p:spPr bwMode="auto">
          <a:xfrm>
            <a:off x="1447800" y="1828800"/>
            <a:ext cx="5867400" cy="6858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9218" name="Picture 2"/>
          <p:cNvPicPr>
            <a:picLocks noChangeAspect="1" noChangeArrowheads="1"/>
          </p:cNvPicPr>
          <p:nvPr/>
        </p:nvPicPr>
        <p:blipFill>
          <a:blip r:embed="rId3" cstate="email"/>
          <a:srcRect/>
          <a:stretch>
            <a:fillRect/>
          </a:stretch>
        </p:blipFill>
        <p:spPr bwMode="auto">
          <a:xfrm>
            <a:off x="1447800" y="1828800"/>
            <a:ext cx="5867400" cy="685800"/>
          </a:xfrm>
          <a:prstGeom prst="rect">
            <a:avLst/>
          </a:prstGeom>
          <a:noFill/>
          <a:ln w="9525">
            <a:noFill/>
            <a:miter lim="800000"/>
            <a:headEnd/>
            <a:tailEnd/>
          </a:ln>
        </p:spPr>
      </p:pic>
      <p:pic>
        <p:nvPicPr>
          <p:cNvPr id="10242" name="Picture 2"/>
          <p:cNvPicPr>
            <a:picLocks noChangeAspect="1" noChangeArrowheads="1"/>
          </p:cNvPicPr>
          <p:nvPr/>
        </p:nvPicPr>
        <p:blipFill>
          <a:blip r:embed="rId4" cstate="email"/>
          <a:srcRect/>
          <a:stretch>
            <a:fillRect/>
          </a:stretch>
        </p:blipFill>
        <p:spPr bwMode="auto">
          <a:xfrm>
            <a:off x="1752600" y="2886891"/>
            <a:ext cx="1944189" cy="465909"/>
          </a:xfrm>
          <a:prstGeom prst="rect">
            <a:avLst/>
          </a:prstGeom>
          <a:noFill/>
          <a:ln w="9525">
            <a:noFill/>
            <a:miter lim="800000"/>
            <a:headEnd/>
            <a:tailEnd/>
          </a:ln>
        </p:spPr>
      </p:pic>
      <p:sp>
        <p:nvSpPr>
          <p:cNvPr id="5" name="TextBox 4"/>
          <p:cNvSpPr txBox="1"/>
          <p:nvPr/>
        </p:nvSpPr>
        <p:spPr>
          <a:xfrm>
            <a:off x="3810000" y="2858589"/>
            <a:ext cx="2514600" cy="533400"/>
          </a:xfrm>
          <a:prstGeom prst="rect">
            <a:avLst/>
          </a:prstGeom>
          <a:noFill/>
        </p:spPr>
        <p:txBody>
          <a:bodyPr wrap="square" rtlCol="0">
            <a:spAutoFit/>
          </a:bodyPr>
          <a:lstStyle/>
          <a:p>
            <a:r>
              <a:rPr lang="en-US" sz="2800" dirty="0" smtClean="0"/>
              <a:t>minimize error</a:t>
            </a:r>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9218" name="Picture 2"/>
          <p:cNvPicPr>
            <a:picLocks noChangeAspect="1" noChangeArrowheads="1"/>
          </p:cNvPicPr>
          <p:nvPr/>
        </p:nvPicPr>
        <p:blipFill>
          <a:blip r:embed="rId3" cstate="email"/>
          <a:srcRect/>
          <a:stretch>
            <a:fillRect/>
          </a:stretch>
        </p:blipFill>
        <p:spPr bwMode="auto">
          <a:xfrm>
            <a:off x="1447800" y="1828800"/>
            <a:ext cx="5867400" cy="685800"/>
          </a:xfrm>
          <a:prstGeom prst="rect">
            <a:avLst/>
          </a:prstGeom>
          <a:noFill/>
          <a:ln w="9525">
            <a:noFill/>
            <a:miter lim="800000"/>
            <a:headEnd/>
            <a:tailEnd/>
          </a:ln>
        </p:spPr>
      </p:pic>
      <p:pic>
        <p:nvPicPr>
          <p:cNvPr id="10242" name="Picture 2"/>
          <p:cNvPicPr>
            <a:picLocks noChangeAspect="1" noChangeArrowheads="1"/>
          </p:cNvPicPr>
          <p:nvPr/>
        </p:nvPicPr>
        <p:blipFill>
          <a:blip r:embed="rId4" cstate="email"/>
          <a:srcRect/>
          <a:stretch>
            <a:fillRect/>
          </a:stretch>
        </p:blipFill>
        <p:spPr bwMode="auto">
          <a:xfrm>
            <a:off x="1752600" y="2886891"/>
            <a:ext cx="1944189" cy="465909"/>
          </a:xfrm>
          <a:prstGeom prst="rect">
            <a:avLst/>
          </a:prstGeom>
          <a:noFill/>
          <a:ln w="9525">
            <a:noFill/>
            <a:miter lim="800000"/>
            <a:headEnd/>
            <a:tailEnd/>
          </a:ln>
        </p:spPr>
      </p:pic>
      <p:sp>
        <p:nvSpPr>
          <p:cNvPr id="5" name="TextBox 4"/>
          <p:cNvSpPr txBox="1"/>
          <p:nvPr/>
        </p:nvSpPr>
        <p:spPr>
          <a:xfrm>
            <a:off x="3810000" y="2858589"/>
            <a:ext cx="2514600" cy="533400"/>
          </a:xfrm>
          <a:prstGeom prst="rect">
            <a:avLst/>
          </a:prstGeom>
          <a:noFill/>
        </p:spPr>
        <p:txBody>
          <a:bodyPr wrap="square" rtlCol="0">
            <a:spAutoFit/>
          </a:bodyPr>
          <a:lstStyle/>
          <a:p>
            <a:r>
              <a:rPr lang="en-US" sz="2800" dirty="0" smtClean="0"/>
              <a:t>minimize error</a:t>
            </a:r>
            <a:endParaRPr lang="en-US" sz="2800" dirty="0"/>
          </a:p>
        </p:txBody>
      </p:sp>
      <p:pic>
        <p:nvPicPr>
          <p:cNvPr id="11266" name="Picture 2"/>
          <p:cNvPicPr>
            <a:picLocks noChangeAspect="1" noChangeArrowheads="1"/>
          </p:cNvPicPr>
          <p:nvPr/>
        </p:nvPicPr>
        <p:blipFill>
          <a:blip r:embed="rId5" cstate="email"/>
          <a:srcRect/>
          <a:stretch>
            <a:fillRect/>
          </a:stretch>
        </p:blipFill>
        <p:spPr bwMode="auto">
          <a:xfrm>
            <a:off x="1600200" y="3581400"/>
            <a:ext cx="6223000" cy="106680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9218" name="Picture 2"/>
          <p:cNvPicPr>
            <a:picLocks noChangeAspect="1" noChangeArrowheads="1"/>
          </p:cNvPicPr>
          <p:nvPr/>
        </p:nvPicPr>
        <p:blipFill>
          <a:blip r:embed="rId3" cstate="email"/>
          <a:srcRect/>
          <a:stretch>
            <a:fillRect/>
          </a:stretch>
        </p:blipFill>
        <p:spPr bwMode="auto">
          <a:xfrm>
            <a:off x="1447800" y="1828800"/>
            <a:ext cx="5867400" cy="685800"/>
          </a:xfrm>
          <a:prstGeom prst="rect">
            <a:avLst/>
          </a:prstGeom>
          <a:noFill/>
          <a:ln w="9525">
            <a:noFill/>
            <a:miter lim="800000"/>
            <a:headEnd/>
            <a:tailEnd/>
          </a:ln>
        </p:spPr>
      </p:pic>
      <p:pic>
        <p:nvPicPr>
          <p:cNvPr id="10242" name="Picture 2"/>
          <p:cNvPicPr>
            <a:picLocks noChangeAspect="1" noChangeArrowheads="1"/>
          </p:cNvPicPr>
          <p:nvPr/>
        </p:nvPicPr>
        <p:blipFill>
          <a:blip r:embed="rId4" cstate="email"/>
          <a:srcRect/>
          <a:stretch>
            <a:fillRect/>
          </a:stretch>
        </p:blipFill>
        <p:spPr bwMode="auto">
          <a:xfrm>
            <a:off x="1752600" y="2886891"/>
            <a:ext cx="1944189" cy="465909"/>
          </a:xfrm>
          <a:prstGeom prst="rect">
            <a:avLst/>
          </a:prstGeom>
          <a:noFill/>
          <a:ln w="9525">
            <a:noFill/>
            <a:miter lim="800000"/>
            <a:headEnd/>
            <a:tailEnd/>
          </a:ln>
        </p:spPr>
      </p:pic>
      <p:sp>
        <p:nvSpPr>
          <p:cNvPr id="5" name="TextBox 4"/>
          <p:cNvSpPr txBox="1"/>
          <p:nvPr/>
        </p:nvSpPr>
        <p:spPr>
          <a:xfrm>
            <a:off x="3810000" y="2858589"/>
            <a:ext cx="2514600" cy="533400"/>
          </a:xfrm>
          <a:prstGeom prst="rect">
            <a:avLst/>
          </a:prstGeom>
          <a:noFill/>
        </p:spPr>
        <p:txBody>
          <a:bodyPr wrap="square" rtlCol="0">
            <a:spAutoFit/>
          </a:bodyPr>
          <a:lstStyle/>
          <a:p>
            <a:r>
              <a:rPr lang="en-US" sz="2800" dirty="0" smtClean="0"/>
              <a:t>minimize error</a:t>
            </a:r>
            <a:endParaRPr lang="en-US" sz="2800" dirty="0"/>
          </a:p>
        </p:txBody>
      </p:sp>
      <p:pic>
        <p:nvPicPr>
          <p:cNvPr id="11266" name="Picture 2"/>
          <p:cNvPicPr>
            <a:picLocks noChangeAspect="1" noChangeArrowheads="1"/>
          </p:cNvPicPr>
          <p:nvPr/>
        </p:nvPicPr>
        <p:blipFill>
          <a:blip r:embed="rId5" cstate="email"/>
          <a:srcRect/>
          <a:stretch>
            <a:fillRect/>
          </a:stretch>
        </p:blipFill>
        <p:spPr bwMode="auto">
          <a:xfrm>
            <a:off x="1600200" y="3581400"/>
            <a:ext cx="6223000" cy="1066800"/>
          </a:xfrm>
          <a:prstGeom prst="rect">
            <a:avLst/>
          </a:prstGeom>
          <a:noFill/>
          <a:ln w="9525">
            <a:noFill/>
            <a:miter lim="800000"/>
            <a:headEnd/>
            <a:tailEnd/>
          </a:ln>
        </p:spPr>
      </p:pic>
      <p:sp>
        <p:nvSpPr>
          <p:cNvPr id="7" name="TextBox 6"/>
          <p:cNvSpPr txBox="1"/>
          <p:nvPr/>
        </p:nvSpPr>
        <p:spPr>
          <a:xfrm>
            <a:off x="762000" y="4724400"/>
            <a:ext cx="6477000" cy="523220"/>
          </a:xfrm>
          <a:prstGeom prst="rect">
            <a:avLst/>
          </a:prstGeom>
          <a:noFill/>
        </p:spPr>
        <p:txBody>
          <a:bodyPr wrap="square" rtlCol="0">
            <a:spAutoFit/>
          </a:bodyPr>
          <a:lstStyle/>
          <a:p>
            <a:pPr algn="ctr"/>
            <a:r>
              <a:rPr lang="en-US" sz="2800" dirty="0" smtClean="0"/>
              <a:t>linear theory</a:t>
            </a:r>
            <a:endParaRPr lang="en-US" sz="2800" dirty="0"/>
          </a:p>
        </p:txBody>
      </p:sp>
      <p:pic>
        <p:nvPicPr>
          <p:cNvPr id="12290" name="Picture 2"/>
          <p:cNvPicPr>
            <a:picLocks noChangeAspect="1" noChangeArrowheads="1"/>
          </p:cNvPicPr>
          <p:nvPr/>
        </p:nvPicPr>
        <p:blipFill>
          <a:blip r:embed="rId6" cstate="email"/>
          <a:srcRect/>
          <a:stretch>
            <a:fillRect/>
          </a:stretch>
        </p:blipFill>
        <p:spPr bwMode="auto">
          <a:xfrm>
            <a:off x="5053148" y="4776652"/>
            <a:ext cx="1371600" cy="476794"/>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9218" name="Picture 2"/>
          <p:cNvPicPr>
            <a:picLocks noChangeAspect="1" noChangeArrowheads="1"/>
          </p:cNvPicPr>
          <p:nvPr/>
        </p:nvPicPr>
        <p:blipFill>
          <a:blip r:embed="rId3" cstate="email"/>
          <a:srcRect/>
          <a:stretch>
            <a:fillRect/>
          </a:stretch>
        </p:blipFill>
        <p:spPr bwMode="auto">
          <a:xfrm>
            <a:off x="1447800" y="1828800"/>
            <a:ext cx="5867400" cy="685800"/>
          </a:xfrm>
          <a:prstGeom prst="rect">
            <a:avLst/>
          </a:prstGeom>
          <a:noFill/>
          <a:ln w="9525">
            <a:noFill/>
            <a:miter lim="800000"/>
            <a:headEnd/>
            <a:tailEnd/>
          </a:ln>
        </p:spPr>
      </p:pic>
      <p:pic>
        <p:nvPicPr>
          <p:cNvPr id="10242" name="Picture 2"/>
          <p:cNvPicPr>
            <a:picLocks noChangeAspect="1" noChangeArrowheads="1"/>
          </p:cNvPicPr>
          <p:nvPr/>
        </p:nvPicPr>
        <p:blipFill>
          <a:blip r:embed="rId4" cstate="email"/>
          <a:srcRect/>
          <a:stretch>
            <a:fillRect/>
          </a:stretch>
        </p:blipFill>
        <p:spPr bwMode="auto">
          <a:xfrm>
            <a:off x="1752600" y="2886891"/>
            <a:ext cx="1944189" cy="465909"/>
          </a:xfrm>
          <a:prstGeom prst="rect">
            <a:avLst/>
          </a:prstGeom>
          <a:noFill/>
          <a:ln w="9525">
            <a:noFill/>
            <a:miter lim="800000"/>
            <a:headEnd/>
            <a:tailEnd/>
          </a:ln>
        </p:spPr>
      </p:pic>
      <p:sp>
        <p:nvSpPr>
          <p:cNvPr id="5" name="TextBox 4"/>
          <p:cNvSpPr txBox="1"/>
          <p:nvPr/>
        </p:nvSpPr>
        <p:spPr>
          <a:xfrm>
            <a:off x="3810000" y="2858589"/>
            <a:ext cx="2514600" cy="533400"/>
          </a:xfrm>
          <a:prstGeom prst="rect">
            <a:avLst/>
          </a:prstGeom>
          <a:noFill/>
        </p:spPr>
        <p:txBody>
          <a:bodyPr wrap="square" rtlCol="0">
            <a:spAutoFit/>
          </a:bodyPr>
          <a:lstStyle/>
          <a:p>
            <a:r>
              <a:rPr lang="en-US" sz="2800" dirty="0" smtClean="0"/>
              <a:t>minimize error</a:t>
            </a:r>
            <a:endParaRPr lang="en-US" sz="2800" dirty="0"/>
          </a:p>
        </p:txBody>
      </p:sp>
      <p:pic>
        <p:nvPicPr>
          <p:cNvPr id="11266" name="Picture 2"/>
          <p:cNvPicPr>
            <a:picLocks noChangeAspect="1" noChangeArrowheads="1"/>
          </p:cNvPicPr>
          <p:nvPr/>
        </p:nvPicPr>
        <p:blipFill>
          <a:blip r:embed="rId5" cstate="email"/>
          <a:srcRect/>
          <a:stretch>
            <a:fillRect/>
          </a:stretch>
        </p:blipFill>
        <p:spPr bwMode="auto">
          <a:xfrm>
            <a:off x="1600200" y="3581400"/>
            <a:ext cx="6223000" cy="1066800"/>
          </a:xfrm>
          <a:prstGeom prst="rect">
            <a:avLst/>
          </a:prstGeom>
          <a:noFill/>
          <a:ln w="9525">
            <a:noFill/>
            <a:miter lim="800000"/>
            <a:headEnd/>
            <a:tailEnd/>
          </a:ln>
        </p:spPr>
      </p:pic>
      <p:sp>
        <p:nvSpPr>
          <p:cNvPr id="7" name="TextBox 6"/>
          <p:cNvSpPr txBox="1"/>
          <p:nvPr/>
        </p:nvSpPr>
        <p:spPr>
          <a:xfrm>
            <a:off x="762000" y="4724400"/>
            <a:ext cx="6477000" cy="523220"/>
          </a:xfrm>
          <a:prstGeom prst="rect">
            <a:avLst/>
          </a:prstGeom>
          <a:noFill/>
        </p:spPr>
        <p:txBody>
          <a:bodyPr wrap="square" rtlCol="0">
            <a:spAutoFit/>
          </a:bodyPr>
          <a:lstStyle/>
          <a:p>
            <a:pPr algn="ctr"/>
            <a:r>
              <a:rPr lang="en-US" sz="2800" dirty="0" smtClean="0"/>
              <a:t>linear theory</a:t>
            </a:r>
            <a:endParaRPr lang="en-US" sz="2800" dirty="0"/>
          </a:p>
        </p:txBody>
      </p:sp>
      <p:pic>
        <p:nvPicPr>
          <p:cNvPr id="12290" name="Picture 2"/>
          <p:cNvPicPr>
            <a:picLocks noChangeAspect="1" noChangeArrowheads="1"/>
          </p:cNvPicPr>
          <p:nvPr/>
        </p:nvPicPr>
        <p:blipFill>
          <a:blip r:embed="rId6" cstate="email"/>
          <a:srcRect/>
          <a:stretch>
            <a:fillRect/>
          </a:stretch>
        </p:blipFill>
        <p:spPr bwMode="auto">
          <a:xfrm>
            <a:off x="5053148" y="4776652"/>
            <a:ext cx="1371600" cy="476794"/>
          </a:xfrm>
          <a:prstGeom prst="rect">
            <a:avLst/>
          </a:prstGeom>
          <a:noFill/>
          <a:ln w="9525">
            <a:noFill/>
            <a:miter lim="800000"/>
            <a:headEnd/>
            <a:tailEnd/>
          </a:ln>
        </p:spPr>
      </p:pic>
      <p:pic>
        <p:nvPicPr>
          <p:cNvPr id="13314" name="Picture 2"/>
          <p:cNvPicPr>
            <a:picLocks noChangeAspect="1" noChangeArrowheads="1"/>
          </p:cNvPicPr>
          <p:nvPr/>
        </p:nvPicPr>
        <p:blipFill>
          <a:blip r:embed="rId7" cstate="email"/>
          <a:srcRect/>
          <a:stretch>
            <a:fillRect/>
          </a:stretch>
        </p:blipFill>
        <p:spPr bwMode="auto">
          <a:xfrm>
            <a:off x="914400" y="5181600"/>
            <a:ext cx="7696200" cy="609600"/>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9218" name="Picture 2"/>
          <p:cNvPicPr>
            <a:picLocks noChangeAspect="1" noChangeArrowheads="1"/>
          </p:cNvPicPr>
          <p:nvPr/>
        </p:nvPicPr>
        <p:blipFill>
          <a:blip r:embed="rId3" cstate="email"/>
          <a:srcRect/>
          <a:stretch>
            <a:fillRect/>
          </a:stretch>
        </p:blipFill>
        <p:spPr bwMode="auto">
          <a:xfrm>
            <a:off x="1447800" y="1828800"/>
            <a:ext cx="5867400" cy="685800"/>
          </a:xfrm>
          <a:prstGeom prst="rect">
            <a:avLst/>
          </a:prstGeom>
          <a:noFill/>
          <a:ln w="9525">
            <a:noFill/>
            <a:miter lim="800000"/>
            <a:headEnd/>
            <a:tailEnd/>
          </a:ln>
        </p:spPr>
      </p:pic>
      <p:pic>
        <p:nvPicPr>
          <p:cNvPr id="10242" name="Picture 2"/>
          <p:cNvPicPr>
            <a:picLocks noChangeAspect="1" noChangeArrowheads="1"/>
          </p:cNvPicPr>
          <p:nvPr/>
        </p:nvPicPr>
        <p:blipFill>
          <a:blip r:embed="rId4" cstate="email"/>
          <a:srcRect/>
          <a:stretch>
            <a:fillRect/>
          </a:stretch>
        </p:blipFill>
        <p:spPr bwMode="auto">
          <a:xfrm>
            <a:off x="1752600" y="2886891"/>
            <a:ext cx="1944189" cy="465909"/>
          </a:xfrm>
          <a:prstGeom prst="rect">
            <a:avLst/>
          </a:prstGeom>
          <a:noFill/>
          <a:ln w="9525">
            <a:noFill/>
            <a:miter lim="800000"/>
            <a:headEnd/>
            <a:tailEnd/>
          </a:ln>
        </p:spPr>
      </p:pic>
      <p:sp>
        <p:nvSpPr>
          <p:cNvPr id="5" name="TextBox 4"/>
          <p:cNvSpPr txBox="1"/>
          <p:nvPr/>
        </p:nvSpPr>
        <p:spPr>
          <a:xfrm>
            <a:off x="3810000" y="2858589"/>
            <a:ext cx="2514600" cy="533400"/>
          </a:xfrm>
          <a:prstGeom prst="rect">
            <a:avLst/>
          </a:prstGeom>
          <a:noFill/>
        </p:spPr>
        <p:txBody>
          <a:bodyPr wrap="square" rtlCol="0">
            <a:spAutoFit/>
          </a:bodyPr>
          <a:lstStyle/>
          <a:p>
            <a:r>
              <a:rPr lang="en-US" sz="2800" dirty="0" smtClean="0"/>
              <a:t>minimize error</a:t>
            </a:r>
            <a:endParaRPr lang="en-US" sz="2800" dirty="0"/>
          </a:p>
        </p:txBody>
      </p:sp>
      <p:pic>
        <p:nvPicPr>
          <p:cNvPr id="11266" name="Picture 2"/>
          <p:cNvPicPr>
            <a:picLocks noChangeAspect="1" noChangeArrowheads="1"/>
          </p:cNvPicPr>
          <p:nvPr/>
        </p:nvPicPr>
        <p:blipFill>
          <a:blip r:embed="rId5" cstate="email"/>
          <a:srcRect/>
          <a:stretch>
            <a:fillRect/>
          </a:stretch>
        </p:blipFill>
        <p:spPr bwMode="auto">
          <a:xfrm>
            <a:off x="1600200" y="3581400"/>
            <a:ext cx="6223000" cy="1066800"/>
          </a:xfrm>
          <a:prstGeom prst="rect">
            <a:avLst/>
          </a:prstGeom>
          <a:noFill/>
          <a:ln w="9525">
            <a:noFill/>
            <a:miter lim="800000"/>
            <a:headEnd/>
            <a:tailEnd/>
          </a:ln>
        </p:spPr>
      </p:pic>
      <p:sp>
        <p:nvSpPr>
          <p:cNvPr id="7" name="TextBox 6"/>
          <p:cNvSpPr txBox="1"/>
          <p:nvPr/>
        </p:nvSpPr>
        <p:spPr>
          <a:xfrm>
            <a:off x="762000" y="4724400"/>
            <a:ext cx="6477000" cy="523220"/>
          </a:xfrm>
          <a:prstGeom prst="rect">
            <a:avLst/>
          </a:prstGeom>
          <a:noFill/>
        </p:spPr>
        <p:txBody>
          <a:bodyPr wrap="square" rtlCol="0">
            <a:spAutoFit/>
          </a:bodyPr>
          <a:lstStyle/>
          <a:p>
            <a:pPr algn="ctr"/>
            <a:r>
              <a:rPr lang="en-US" sz="2800" dirty="0" smtClean="0"/>
              <a:t>linear theory</a:t>
            </a:r>
            <a:endParaRPr lang="en-US" sz="2800" dirty="0"/>
          </a:p>
        </p:txBody>
      </p:sp>
      <p:pic>
        <p:nvPicPr>
          <p:cNvPr id="12290" name="Picture 2"/>
          <p:cNvPicPr>
            <a:picLocks noChangeAspect="1" noChangeArrowheads="1"/>
          </p:cNvPicPr>
          <p:nvPr/>
        </p:nvPicPr>
        <p:blipFill>
          <a:blip r:embed="rId6" cstate="email"/>
          <a:srcRect/>
          <a:stretch>
            <a:fillRect/>
          </a:stretch>
        </p:blipFill>
        <p:spPr bwMode="auto">
          <a:xfrm>
            <a:off x="5053148" y="4776652"/>
            <a:ext cx="1371600" cy="476794"/>
          </a:xfrm>
          <a:prstGeom prst="rect">
            <a:avLst/>
          </a:prstGeom>
          <a:noFill/>
          <a:ln w="9525">
            <a:noFill/>
            <a:miter lim="800000"/>
            <a:headEnd/>
            <a:tailEnd/>
          </a:ln>
        </p:spPr>
      </p:pic>
      <p:pic>
        <p:nvPicPr>
          <p:cNvPr id="13314" name="Picture 2"/>
          <p:cNvPicPr>
            <a:picLocks noChangeAspect="1" noChangeArrowheads="1"/>
          </p:cNvPicPr>
          <p:nvPr/>
        </p:nvPicPr>
        <p:blipFill>
          <a:blip r:embed="rId7" cstate="email"/>
          <a:srcRect/>
          <a:stretch>
            <a:fillRect/>
          </a:stretch>
        </p:blipFill>
        <p:spPr bwMode="auto">
          <a:xfrm>
            <a:off x="914400" y="5181600"/>
            <a:ext cx="7696200" cy="609600"/>
          </a:xfrm>
          <a:prstGeom prst="rect">
            <a:avLst/>
          </a:prstGeom>
          <a:noFill/>
          <a:ln w="9525">
            <a:noFill/>
            <a:miter lim="800000"/>
            <a:headEnd/>
            <a:tailEnd/>
          </a:ln>
        </p:spPr>
      </p:pic>
      <p:pic>
        <p:nvPicPr>
          <p:cNvPr id="10" name="Picture 2"/>
          <p:cNvPicPr>
            <a:picLocks noChangeAspect="1" noChangeArrowheads="1"/>
          </p:cNvPicPr>
          <p:nvPr/>
        </p:nvPicPr>
        <p:blipFill>
          <a:blip r:embed="rId8" cstate="email"/>
          <a:srcRect/>
          <a:stretch>
            <a:fillRect/>
          </a:stretch>
        </p:blipFill>
        <p:spPr bwMode="auto">
          <a:xfrm>
            <a:off x="1905000" y="5638800"/>
            <a:ext cx="5562600" cy="5334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9218" name="Picture 2"/>
          <p:cNvPicPr>
            <a:picLocks noChangeAspect="1" noChangeArrowheads="1"/>
          </p:cNvPicPr>
          <p:nvPr/>
        </p:nvPicPr>
        <p:blipFill>
          <a:blip r:embed="rId3" cstate="email"/>
          <a:srcRect/>
          <a:stretch>
            <a:fillRect/>
          </a:stretch>
        </p:blipFill>
        <p:spPr bwMode="auto">
          <a:xfrm>
            <a:off x="1447800" y="1828800"/>
            <a:ext cx="5867400" cy="685800"/>
          </a:xfrm>
          <a:prstGeom prst="rect">
            <a:avLst/>
          </a:prstGeom>
          <a:noFill/>
          <a:ln w="9525">
            <a:noFill/>
            <a:miter lim="800000"/>
            <a:headEnd/>
            <a:tailEnd/>
          </a:ln>
        </p:spPr>
      </p:pic>
      <p:pic>
        <p:nvPicPr>
          <p:cNvPr id="10242" name="Picture 2"/>
          <p:cNvPicPr>
            <a:picLocks noChangeAspect="1" noChangeArrowheads="1"/>
          </p:cNvPicPr>
          <p:nvPr/>
        </p:nvPicPr>
        <p:blipFill>
          <a:blip r:embed="rId4" cstate="email"/>
          <a:srcRect/>
          <a:stretch>
            <a:fillRect/>
          </a:stretch>
        </p:blipFill>
        <p:spPr bwMode="auto">
          <a:xfrm>
            <a:off x="1752600" y="2886891"/>
            <a:ext cx="1944189" cy="465909"/>
          </a:xfrm>
          <a:prstGeom prst="rect">
            <a:avLst/>
          </a:prstGeom>
          <a:noFill/>
          <a:ln w="9525">
            <a:noFill/>
            <a:miter lim="800000"/>
            <a:headEnd/>
            <a:tailEnd/>
          </a:ln>
        </p:spPr>
      </p:pic>
      <p:sp>
        <p:nvSpPr>
          <p:cNvPr id="5" name="TextBox 4"/>
          <p:cNvSpPr txBox="1"/>
          <p:nvPr/>
        </p:nvSpPr>
        <p:spPr>
          <a:xfrm>
            <a:off x="3810000" y="2858589"/>
            <a:ext cx="2514600" cy="533400"/>
          </a:xfrm>
          <a:prstGeom prst="rect">
            <a:avLst/>
          </a:prstGeom>
          <a:noFill/>
        </p:spPr>
        <p:txBody>
          <a:bodyPr wrap="square" rtlCol="0">
            <a:spAutoFit/>
          </a:bodyPr>
          <a:lstStyle/>
          <a:p>
            <a:r>
              <a:rPr lang="en-US" sz="2800" dirty="0" smtClean="0"/>
              <a:t>minimize error</a:t>
            </a:r>
            <a:endParaRPr lang="en-US" sz="2800" dirty="0"/>
          </a:p>
        </p:txBody>
      </p:sp>
      <p:pic>
        <p:nvPicPr>
          <p:cNvPr id="11266" name="Picture 2"/>
          <p:cNvPicPr>
            <a:picLocks noChangeAspect="1" noChangeArrowheads="1"/>
          </p:cNvPicPr>
          <p:nvPr/>
        </p:nvPicPr>
        <p:blipFill>
          <a:blip r:embed="rId5" cstate="email"/>
          <a:srcRect/>
          <a:stretch>
            <a:fillRect/>
          </a:stretch>
        </p:blipFill>
        <p:spPr bwMode="auto">
          <a:xfrm>
            <a:off x="1600200" y="3581400"/>
            <a:ext cx="6223000" cy="1066800"/>
          </a:xfrm>
          <a:prstGeom prst="rect">
            <a:avLst/>
          </a:prstGeom>
          <a:noFill/>
          <a:ln w="9525">
            <a:noFill/>
            <a:miter lim="800000"/>
            <a:headEnd/>
            <a:tailEnd/>
          </a:ln>
        </p:spPr>
      </p:pic>
      <p:sp>
        <p:nvSpPr>
          <p:cNvPr id="7" name="TextBox 6"/>
          <p:cNvSpPr txBox="1"/>
          <p:nvPr/>
        </p:nvSpPr>
        <p:spPr>
          <a:xfrm>
            <a:off x="762000" y="4724400"/>
            <a:ext cx="6477000" cy="523220"/>
          </a:xfrm>
          <a:prstGeom prst="rect">
            <a:avLst/>
          </a:prstGeom>
          <a:noFill/>
        </p:spPr>
        <p:txBody>
          <a:bodyPr wrap="square" rtlCol="0">
            <a:spAutoFit/>
          </a:bodyPr>
          <a:lstStyle/>
          <a:p>
            <a:pPr algn="ctr"/>
            <a:r>
              <a:rPr lang="en-US" sz="2800" dirty="0" smtClean="0"/>
              <a:t>linear theory</a:t>
            </a:r>
            <a:endParaRPr lang="en-US" sz="2800" dirty="0"/>
          </a:p>
        </p:txBody>
      </p:sp>
      <p:pic>
        <p:nvPicPr>
          <p:cNvPr id="12290" name="Picture 2"/>
          <p:cNvPicPr>
            <a:picLocks noChangeAspect="1" noChangeArrowheads="1"/>
          </p:cNvPicPr>
          <p:nvPr/>
        </p:nvPicPr>
        <p:blipFill>
          <a:blip r:embed="rId6" cstate="email"/>
          <a:srcRect/>
          <a:stretch>
            <a:fillRect/>
          </a:stretch>
        </p:blipFill>
        <p:spPr bwMode="auto">
          <a:xfrm>
            <a:off x="5053148" y="4776652"/>
            <a:ext cx="1371600" cy="476794"/>
          </a:xfrm>
          <a:prstGeom prst="rect">
            <a:avLst/>
          </a:prstGeom>
          <a:noFill/>
          <a:ln w="9525">
            <a:noFill/>
            <a:miter lim="800000"/>
            <a:headEnd/>
            <a:tailEnd/>
          </a:ln>
        </p:spPr>
      </p:pic>
      <p:pic>
        <p:nvPicPr>
          <p:cNvPr id="13314" name="Picture 2"/>
          <p:cNvPicPr>
            <a:picLocks noChangeAspect="1" noChangeArrowheads="1"/>
          </p:cNvPicPr>
          <p:nvPr/>
        </p:nvPicPr>
        <p:blipFill>
          <a:blip r:embed="rId7" cstate="email"/>
          <a:srcRect/>
          <a:stretch>
            <a:fillRect/>
          </a:stretch>
        </p:blipFill>
        <p:spPr bwMode="auto">
          <a:xfrm>
            <a:off x="914400" y="5181600"/>
            <a:ext cx="7696200" cy="609600"/>
          </a:xfrm>
          <a:prstGeom prst="rect">
            <a:avLst/>
          </a:prstGeom>
          <a:noFill/>
          <a:ln w="9525">
            <a:noFill/>
            <a:miter lim="800000"/>
            <a:headEnd/>
            <a:tailEnd/>
          </a:ln>
        </p:spPr>
      </p:pic>
      <p:pic>
        <p:nvPicPr>
          <p:cNvPr id="10" name="Picture 2"/>
          <p:cNvPicPr>
            <a:picLocks noChangeAspect="1" noChangeArrowheads="1"/>
          </p:cNvPicPr>
          <p:nvPr/>
        </p:nvPicPr>
        <p:blipFill>
          <a:blip r:embed="rId8" cstate="email"/>
          <a:srcRect/>
          <a:stretch>
            <a:fillRect/>
          </a:stretch>
        </p:blipFill>
        <p:spPr bwMode="auto">
          <a:xfrm>
            <a:off x="1905000" y="5638800"/>
            <a:ext cx="5562600" cy="533400"/>
          </a:xfrm>
          <a:prstGeom prst="rect">
            <a:avLst/>
          </a:prstGeom>
          <a:noFill/>
          <a:ln w="9525">
            <a:noFill/>
            <a:miter lim="800000"/>
            <a:headEnd/>
            <a:tailEnd/>
          </a:ln>
        </p:spPr>
      </p:pic>
      <p:pic>
        <p:nvPicPr>
          <p:cNvPr id="15362" name="Picture 2"/>
          <p:cNvPicPr>
            <a:picLocks noChangeAspect="1" noChangeArrowheads="1"/>
          </p:cNvPicPr>
          <p:nvPr/>
        </p:nvPicPr>
        <p:blipFill>
          <a:blip r:embed="rId9" cstate="email"/>
          <a:srcRect/>
          <a:stretch>
            <a:fillRect/>
          </a:stretch>
        </p:blipFill>
        <p:spPr bwMode="auto">
          <a:xfrm>
            <a:off x="3352800" y="6019800"/>
            <a:ext cx="2286000" cy="47244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797314"/>
            <a:ext cx="9144000" cy="707886"/>
          </a:xfrm>
          <a:prstGeom prst="rect">
            <a:avLst/>
          </a:prstGeom>
          <a:noFill/>
        </p:spPr>
        <p:txBody>
          <a:bodyPr wrap="square" rtlCol="0">
            <a:spAutoFit/>
          </a:bodyPr>
          <a:lstStyle/>
          <a:p>
            <a:pPr algn="ctr"/>
            <a:r>
              <a:rPr lang="en-US" sz="4000" dirty="0" smtClean="0"/>
              <a:t>Taylor Series and Linear Approximations</a:t>
            </a:r>
            <a:endParaRPr lang="en-US" sz="4000" baseline="-25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16386" name="Picture 2"/>
          <p:cNvPicPr>
            <a:picLocks noChangeAspect="1" noChangeArrowheads="1"/>
          </p:cNvPicPr>
          <p:nvPr/>
        </p:nvPicPr>
        <p:blipFill>
          <a:blip r:embed="rId3" cstate="email"/>
          <a:srcRect/>
          <a:stretch>
            <a:fillRect/>
          </a:stretch>
        </p:blipFill>
        <p:spPr bwMode="auto">
          <a:xfrm>
            <a:off x="609600" y="1905000"/>
            <a:ext cx="5874327" cy="4038600"/>
          </a:xfrm>
          <a:prstGeom prst="rect">
            <a:avLst/>
          </a:prstGeom>
          <a:noFill/>
          <a:ln w="9525">
            <a:noFill/>
            <a:miter lim="800000"/>
            <a:headEnd/>
            <a:tailEnd/>
          </a:ln>
        </p:spPr>
      </p:pic>
      <p:pic>
        <p:nvPicPr>
          <p:cNvPr id="6" name="Picture 2"/>
          <p:cNvPicPr>
            <a:picLocks noChangeAspect="1" noChangeArrowheads="1"/>
          </p:cNvPicPr>
          <p:nvPr/>
        </p:nvPicPr>
        <p:blipFill>
          <a:blip r:embed="rId4" cstate="email"/>
          <a:srcRect/>
          <a:stretch>
            <a:fillRect/>
          </a:stretch>
        </p:blipFill>
        <p:spPr bwMode="auto">
          <a:xfrm>
            <a:off x="990600" y="1143000"/>
            <a:ext cx="838200" cy="990600"/>
          </a:xfrm>
          <a:prstGeom prst="rect">
            <a:avLst/>
          </a:prstGeom>
          <a:noFill/>
          <a:ln w="9525">
            <a:noFill/>
            <a:miter lim="800000"/>
            <a:headEnd/>
            <a:tailEnd/>
          </a:ln>
        </p:spPr>
      </p:pic>
      <p:sp>
        <p:nvSpPr>
          <p:cNvPr id="7" name="TextBox 6"/>
          <p:cNvSpPr txBox="1"/>
          <p:nvPr/>
        </p:nvSpPr>
        <p:spPr>
          <a:xfrm>
            <a:off x="2667000" y="1447800"/>
            <a:ext cx="6477000" cy="523220"/>
          </a:xfrm>
          <a:prstGeom prst="rect">
            <a:avLst/>
          </a:prstGeom>
          <a:noFill/>
        </p:spPr>
        <p:txBody>
          <a:bodyPr wrap="square" rtlCol="0">
            <a:spAutoFit/>
          </a:bodyPr>
          <a:lstStyle/>
          <a:p>
            <a:r>
              <a:rPr lang="en-US" sz="2800" dirty="0" smtClean="0">
                <a:solidFill>
                  <a:srgbClr val="FF0000"/>
                </a:solidFill>
              </a:rPr>
              <a:t>guess for the solution</a:t>
            </a:r>
            <a:endParaRPr lang="en-US" sz="2800" dirty="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16386" name="Picture 2"/>
          <p:cNvPicPr>
            <a:picLocks noChangeAspect="1" noChangeArrowheads="1"/>
          </p:cNvPicPr>
          <p:nvPr/>
        </p:nvPicPr>
        <p:blipFill>
          <a:blip r:embed="rId3" cstate="email"/>
          <a:srcRect/>
          <a:stretch>
            <a:fillRect/>
          </a:stretch>
        </p:blipFill>
        <p:spPr bwMode="auto">
          <a:xfrm>
            <a:off x="609600" y="1905000"/>
            <a:ext cx="5874327" cy="4038600"/>
          </a:xfrm>
          <a:prstGeom prst="rect">
            <a:avLst/>
          </a:prstGeom>
          <a:noFill/>
          <a:ln w="9525">
            <a:noFill/>
            <a:miter lim="800000"/>
            <a:headEnd/>
            <a:tailEnd/>
          </a:ln>
        </p:spPr>
      </p:pic>
      <p:pic>
        <p:nvPicPr>
          <p:cNvPr id="6" name="Picture 2"/>
          <p:cNvPicPr>
            <a:picLocks noChangeAspect="1" noChangeArrowheads="1"/>
          </p:cNvPicPr>
          <p:nvPr/>
        </p:nvPicPr>
        <p:blipFill>
          <a:blip r:embed="rId4" cstate="email"/>
          <a:srcRect/>
          <a:stretch>
            <a:fillRect/>
          </a:stretch>
        </p:blipFill>
        <p:spPr bwMode="auto">
          <a:xfrm>
            <a:off x="990600" y="1143000"/>
            <a:ext cx="838200" cy="990600"/>
          </a:xfrm>
          <a:prstGeom prst="rect">
            <a:avLst/>
          </a:prstGeom>
          <a:noFill/>
          <a:ln w="9525">
            <a:noFill/>
            <a:miter lim="800000"/>
            <a:headEnd/>
            <a:tailEnd/>
          </a:ln>
        </p:spPr>
      </p:pic>
      <p:sp>
        <p:nvSpPr>
          <p:cNvPr id="7" name="TextBox 6"/>
          <p:cNvSpPr txBox="1"/>
          <p:nvPr/>
        </p:nvSpPr>
        <p:spPr>
          <a:xfrm>
            <a:off x="2667000" y="1447800"/>
            <a:ext cx="6477000" cy="523220"/>
          </a:xfrm>
          <a:prstGeom prst="rect">
            <a:avLst/>
          </a:prstGeom>
          <a:noFill/>
        </p:spPr>
        <p:txBody>
          <a:bodyPr wrap="square" rtlCol="0">
            <a:spAutoFit/>
          </a:bodyPr>
          <a:lstStyle/>
          <a:p>
            <a:r>
              <a:rPr lang="en-US" sz="2800" dirty="0" smtClean="0"/>
              <a:t>trial solution</a:t>
            </a:r>
            <a:endParaRPr lang="en-US" sz="2800" dirty="0"/>
          </a:p>
        </p:txBody>
      </p:sp>
      <p:sp>
        <p:nvSpPr>
          <p:cNvPr id="8" name="TextBox 7"/>
          <p:cNvSpPr txBox="1"/>
          <p:nvPr/>
        </p:nvSpPr>
        <p:spPr>
          <a:xfrm>
            <a:off x="5029200" y="2021542"/>
            <a:ext cx="4114800" cy="954107"/>
          </a:xfrm>
          <a:prstGeom prst="rect">
            <a:avLst/>
          </a:prstGeom>
          <a:noFill/>
        </p:spPr>
        <p:txBody>
          <a:bodyPr wrap="square" rtlCol="0">
            <a:spAutoFit/>
          </a:bodyPr>
          <a:lstStyle/>
          <a:p>
            <a:r>
              <a:rPr lang="en-US" sz="2800" dirty="0" smtClean="0">
                <a:solidFill>
                  <a:srgbClr val="FF0000"/>
                </a:solidFill>
              </a:rPr>
              <a:t>deviation of data from</a:t>
            </a:r>
          </a:p>
          <a:p>
            <a:r>
              <a:rPr lang="en-US" sz="2800" dirty="0" smtClean="0">
                <a:solidFill>
                  <a:srgbClr val="FF0000"/>
                </a:solidFill>
              </a:rPr>
              <a:t>prediction of trial solution </a:t>
            </a:r>
            <a:endParaRPr lang="en-US" sz="2800" dirty="0">
              <a:solidFill>
                <a:srgbClr val="FF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16386" name="Picture 2"/>
          <p:cNvPicPr>
            <a:picLocks noChangeAspect="1" noChangeArrowheads="1"/>
          </p:cNvPicPr>
          <p:nvPr/>
        </p:nvPicPr>
        <p:blipFill>
          <a:blip r:embed="rId3" cstate="email"/>
          <a:srcRect/>
          <a:stretch>
            <a:fillRect/>
          </a:stretch>
        </p:blipFill>
        <p:spPr bwMode="auto">
          <a:xfrm>
            <a:off x="609600" y="1905000"/>
            <a:ext cx="5874327" cy="4038600"/>
          </a:xfrm>
          <a:prstGeom prst="rect">
            <a:avLst/>
          </a:prstGeom>
          <a:noFill/>
          <a:ln w="9525">
            <a:noFill/>
            <a:miter lim="800000"/>
            <a:headEnd/>
            <a:tailEnd/>
          </a:ln>
        </p:spPr>
      </p:pic>
      <p:pic>
        <p:nvPicPr>
          <p:cNvPr id="6" name="Picture 2"/>
          <p:cNvPicPr>
            <a:picLocks noChangeAspect="1" noChangeArrowheads="1"/>
          </p:cNvPicPr>
          <p:nvPr/>
        </p:nvPicPr>
        <p:blipFill>
          <a:blip r:embed="rId4" cstate="email"/>
          <a:srcRect/>
          <a:stretch>
            <a:fillRect/>
          </a:stretch>
        </p:blipFill>
        <p:spPr bwMode="auto">
          <a:xfrm>
            <a:off x="990600" y="1143000"/>
            <a:ext cx="838200" cy="990600"/>
          </a:xfrm>
          <a:prstGeom prst="rect">
            <a:avLst/>
          </a:prstGeom>
          <a:noFill/>
          <a:ln w="9525">
            <a:noFill/>
            <a:miter lim="800000"/>
            <a:headEnd/>
            <a:tailEnd/>
          </a:ln>
        </p:spPr>
      </p:pic>
      <p:sp>
        <p:nvSpPr>
          <p:cNvPr id="7" name="TextBox 6"/>
          <p:cNvSpPr txBox="1"/>
          <p:nvPr/>
        </p:nvSpPr>
        <p:spPr>
          <a:xfrm>
            <a:off x="2667000" y="1447800"/>
            <a:ext cx="6477000" cy="523220"/>
          </a:xfrm>
          <a:prstGeom prst="rect">
            <a:avLst/>
          </a:prstGeom>
          <a:noFill/>
        </p:spPr>
        <p:txBody>
          <a:bodyPr wrap="square" rtlCol="0">
            <a:spAutoFit/>
          </a:bodyPr>
          <a:lstStyle/>
          <a:p>
            <a:r>
              <a:rPr lang="en-US" sz="2800" dirty="0" smtClean="0"/>
              <a:t>trial solution</a:t>
            </a:r>
            <a:endParaRPr lang="en-US" sz="2800" dirty="0"/>
          </a:p>
        </p:txBody>
      </p:sp>
      <p:sp>
        <p:nvSpPr>
          <p:cNvPr id="8" name="TextBox 7"/>
          <p:cNvSpPr txBox="1"/>
          <p:nvPr/>
        </p:nvSpPr>
        <p:spPr>
          <a:xfrm>
            <a:off x="5029200" y="2021542"/>
            <a:ext cx="4114800" cy="954107"/>
          </a:xfrm>
          <a:prstGeom prst="rect">
            <a:avLst/>
          </a:prstGeom>
          <a:noFill/>
        </p:spPr>
        <p:txBody>
          <a:bodyPr wrap="square" rtlCol="0">
            <a:spAutoFit/>
          </a:bodyPr>
          <a:lstStyle/>
          <a:p>
            <a:r>
              <a:rPr lang="en-US" sz="2800" dirty="0" smtClean="0"/>
              <a:t>deviation of data from</a:t>
            </a:r>
          </a:p>
          <a:p>
            <a:r>
              <a:rPr lang="en-US" sz="2800" dirty="0" smtClean="0"/>
              <a:t>prediction of trial solution </a:t>
            </a:r>
            <a:endParaRPr lang="en-US" sz="2800" dirty="0"/>
          </a:p>
        </p:txBody>
      </p:sp>
      <p:sp>
        <p:nvSpPr>
          <p:cNvPr id="10" name="TextBox 9"/>
          <p:cNvSpPr txBox="1"/>
          <p:nvPr/>
        </p:nvSpPr>
        <p:spPr>
          <a:xfrm>
            <a:off x="4038600" y="3276600"/>
            <a:ext cx="4114800" cy="523220"/>
          </a:xfrm>
          <a:prstGeom prst="rect">
            <a:avLst/>
          </a:prstGeom>
          <a:noFill/>
        </p:spPr>
        <p:txBody>
          <a:bodyPr wrap="square" rtlCol="0">
            <a:spAutoFit/>
          </a:bodyPr>
          <a:lstStyle/>
          <a:p>
            <a:r>
              <a:rPr lang="en-US" sz="2800" dirty="0" err="1" smtClean="0">
                <a:solidFill>
                  <a:srgbClr val="FF0000"/>
                </a:solidFill>
              </a:rPr>
              <a:t>linearized</a:t>
            </a:r>
            <a:r>
              <a:rPr lang="en-US" sz="2800" dirty="0" smtClean="0">
                <a:solidFill>
                  <a:srgbClr val="FF0000"/>
                </a:solidFill>
              </a:rPr>
              <a:t> data kernel</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16386" name="Picture 2"/>
          <p:cNvPicPr>
            <a:picLocks noChangeAspect="1" noChangeArrowheads="1"/>
          </p:cNvPicPr>
          <p:nvPr/>
        </p:nvPicPr>
        <p:blipFill>
          <a:blip r:embed="rId3" cstate="email"/>
          <a:srcRect/>
          <a:stretch>
            <a:fillRect/>
          </a:stretch>
        </p:blipFill>
        <p:spPr bwMode="auto">
          <a:xfrm>
            <a:off x="609600" y="1905000"/>
            <a:ext cx="5874327" cy="4038600"/>
          </a:xfrm>
          <a:prstGeom prst="rect">
            <a:avLst/>
          </a:prstGeom>
          <a:noFill/>
          <a:ln w="9525">
            <a:noFill/>
            <a:miter lim="800000"/>
            <a:headEnd/>
            <a:tailEnd/>
          </a:ln>
        </p:spPr>
      </p:pic>
      <p:pic>
        <p:nvPicPr>
          <p:cNvPr id="6" name="Picture 2"/>
          <p:cNvPicPr>
            <a:picLocks noChangeAspect="1" noChangeArrowheads="1"/>
          </p:cNvPicPr>
          <p:nvPr/>
        </p:nvPicPr>
        <p:blipFill>
          <a:blip r:embed="rId4" cstate="email"/>
          <a:srcRect/>
          <a:stretch>
            <a:fillRect/>
          </a:stretch>
        </p:blipFill>
        <p:spPr bwMode="auto">
          <a:xfrm>
            <a:off x="990600" y="1143000"/>
            <a:ext cx="838200" cy="990600"/>
          </a:xfrm>
          <a:prstGeom prst="rect">
            <a:avLst/>
          </a:prstGeom>
          <a:noFill/>
          <a:ln w="9525">
            <a:noFill/>
            <a:miter lim="800000"/>
            <a:headEnd/>
            <a:tailEnd/>
          </a:ln>
        </p:spPr>
      </p:pic>
      <p:sp>
        <p:nvSpPr>
          <p:cNvPr id="7" name="TextBox 6"/>
          <p:cNvSpPr txBox="1"/>
          <p:nvPr/>
        </p:nvSpPr>
        <p:spPr>
          <a:xfrm>
            <a:off x="2667000" y="1447800"/>
            <a:ext cx="6477000" cy="523220"/>
          </a:xfrm>
          <a:prstGeom prst="rect">
            <a:avLst/>
          </a:prstGeom>
          <a:noFill/>
        </p:spPr>
        <p:txBody>
          <a:bodyPr wrap="square" rtlCol="0">
            <a:spAutoFit/>
          </a:bodyPr>
          <a:lstStyle/>
          <a:p>
            <a:r>
              <a:rPr lang="en-US" sz="2800" dirty="0" smtClean="0"/>
              <a:t>trial solution</a:t>
            </a:r>
            <a:endParaRPr lang="en-US" sz="2800" dirty="0"/>
          </a:p>
        </p:txBody>
      </p:sp>
      <p:sp>
        <p:nvSpPr>
          <p:cNvPr id="8" name="TextBox 7"/>
          <p:cNvSpPr txBox="1"/>
          <p:nvPr/>
        </p:nvSpPr>
        <p:spPr>
          <a:xfrm>
            <a:off x="5029200" y="2021542"/>
            <a:ext cx="4114800" cy="954107"/>
          </a:xfrm>
          <a:prstGeom prst="rect">
            <a:avLst/>
          </a:prstGeom>
          <a:noFill/>
        </p:spPr>
        <p:txBody>
          <a:bodyPr wrap="square" rtlCol="0">
            <a:spAutoFit/>
          </a:bodyPr>
          <a:lstStyle/>
          <a:p>
            <a:r>
              <a:rPr lang="en-US" sz="2800" dirty="0" smtClean="0"/>
              <a:t>deviation of data from</a:t>
            </a:r>
          </a:p>
          <a:p>
            <a:r>
              <a:rPr lang="en-US" sz="2800" dirty="0" smtClean="0"/>
              <a:t>prediction of trial solution </a:t>
            </a:r>
            <a:endParaRPr lang="en-US" sz="2800" dirty="0"/>
          </a:p>
        </p:txBody>
      </p:sp>
      <p:sp>
        <p:nvSpPr>
          <p:cNvPr id="10" name="TextBox 9"/>
          <p:cNvSpPr txBox="1"/>
          <p:nvPr/>
        </p:nvSpPr>
        <p:spPr>
          <a:xfrm>
            <a:off x="4038600" y="3276600"/>
            <a:ext cx="4114800" cy="523220"/>
          </a:xfrm>
          <a:prstGeom prst="rect">
            <a:avLst/>
          </a:prstGeom>
          <a:noFill/>
        </p:spPr>
        <p:txBody>
          <a:bodyPr wrap="square" rtlCol="0">
            <a:spAutoFit/>
          </a:bodyPr>
          <a:lstStyle/>
          <a:p>
            <a:r>
              <a:rPr lang="en-US" sz="2800" dirty="0" err="1" smtClean="0"/>
              <a:t>linearized</a:t>
            </a:r>
            <a:r>
              <a:rPr lang="en-US" sz="2800" dirty="0" smtClean="0"/>
              <a:t> data kernel</a:t>
            </a:r>
          </a:p>
        </p:txBody>
      </p:sp>
      <p:sp>
        <p:nvSpPr>
          <p:cNvPr id="11" name="TextBox 10"/>
          <p:cNvSpPr txBox="1"/>
          <p:nvPr/>
        </p:nvSpPr>
        <p:spPr>
          <a:xfrm>
            <a:off x="6172200" y="4343400"/>
            <a:ext cx="2057400" cy="954107"/>
          </a:xfrm>
          <a:prstGeom prst="rect">
            <a:avLst/>
          </a:prstGeom>
          <a:noFill/>
        </p:spPr>
        <p:txBody>
          <a:bodyPr wrap="square" rtlCol="0">
            <a:spAutoFit/>
          </a:bodyPr>
          <a:lstStyle/>
          <a:p>
            <a:r>
              <a:rPr lang="en-US" sz="2800" dirty="0" smtClean="0">
                <a:solidFill>
                  <a:srgbClr val="FF0000"/>
                </a:solidFill>
              </a:rPr>
              <a:t>correction </a:t>
            </a:r>
          </a:p>
          <a:p>
            <a:r>
              <a:rPr lang="en-US" sz="2800" dirty="0" smtClean="0">
                <a:solidFill>
                  <a:srgbClr val="FF0000"/>
                </a:solidFill>
              </a:rPr>
              <a:t>to solution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16386" name="Picture 2"/>
          <p:cNvPicPr>
            <a:picLocks noChangeAspect="1" noChangeArrowheads="1"/>
          </p:cNvPicPr>
          <p:nvPr/>
        </p:nvPicPr>
        <p:blipFill>
          <a:blip r:embed="rId3" cstate="email"/>
          <a:srcRect/>
          <a:stretch>
            <a:fillRect/>
          </a:stretch>
        </p:blipFill>
        <p:spPr bwMode="auto">
          <a:xfrm>
            <a:off x="609600" y="1905000"/>
            <a:ext cx="5874327" cy="4038600"/>
          </a:xfrm>
          <a:prstGeom prst="rect">
            <a:avLst/>
          </a:prstGeom>
          <a:noFill/>
          <a:ln w="9525">
            <a:noFill/>
            <a:miter lim="800000"/>
            <a:headEnd/>
            <a:tailEnd/>
          </a:ln>
        </p:spPr>
      </p:pic>
      <p:pic>
        <p:nvPicPr>
          <p:cNvPr id="6" name="Picture 2"/>
          <p:cNvPicPr>
            <a:picLocks noChangeAspect="1" noChangeArrowheads="1"/>
          </p:cNvPicPr>
          <p:nvPr/>
        </p:nvPicPr>
        <p:blipFill>
          <a:blip r:embed="rId4" cstate="email"/>
          <a:srcRect/>
          <a:stretch>
            <a:fillRect/>
          </a:stretch>
        </p:blipFill>
        <p:spPr bwMode="auto">
          <a:xfrm>
            <a:off x="990600" y="1143000"/>
            <a:ext cx="838200" cy="990600"/>
          </a:xfrm>
          <a:prstGeom prst="rect">
            <a:avLst/>
          </a:prstGeom>
          <a:noFill/>
          <a:ln w="9525">
            <a:noFill/>
            <a:miter lim="800000"/>
            <a:headEnd/>
            <a:tailEnd/>
          </a:ln>
        </p:spPr>
      </p:pic>
      <p:sp>
        <p:nvSpPr>
          <p:cNvPr id="7" name="TextBox 6"/>
          <p:cNvSpPr txBox="1"/>
          <p:nvPr/>
        </p:nvSpPr>
        <p:spPr>
          <a:xfrm>
            <a:off x="2667000" y="1447800"/>
            <a:ext cx="6477000" cy="523220"/>
          </a:xfrm>
          <a:prstGeom prst="rect">
            <a:avLst/>
          </a:prstGeom>
          <a:noFill/>
        </p:spPr>
        <p:txBody>
          <a:bodyPr wrap="square" rtlCol="0">
            <a:spAutoFit/>
          </a:bodyPr>
          <a:lstStyle/>
          <a:p>
            <a:r>
              <a:rPr lang="en-US" sz="2800" dirty="0" smtClean="0"/>
              <a:t>trial solution</a:t>
            </a:r>
            <a:endParaRPr lang="en-US" sz="2800" dirty="0"/>
          </a:p>
        </p:txBody>
      </p:sp>
      <p:sp>
        <p:nvSpPr>
          <p:cNvPr id="8" name="TextBox 7"/>
          <p:cNvSpPr txBox="1"/>
          <p:nvPr/>
        </p:nvSpPr>
        <p:spPr>
          <a:xfrm>
            <a:off x="5029200" y="2021542"/>
            <a:ext cx="4114800" cy="954107"/>
          </a:xfrm>
          <a:prstGeom prst="rect">
            <a:avLst/>
          </a:prstGeom>
          <a:noFill/>
        </p:spPr>
        <p:txBody>
          <a:bodyPr wrap="square" rtlCol="0">
            <a:spAutoFit/>
          </a:bodyPr>
          <a:lstStyle/>
          <a:p>
            <a:r>
              <a:rPr lang="en-US" sz="2800" dirty="0" smtClean="0"/>
              <a:t>deviation of data from</a:t>
            </a:r>
          </a:p>
          <a:p>
            <a:r>
              <a:rPr lang="en-US" sz="2800" dirty="0" smtClean="0"/>
              <a:t>prediction of trial solution </a:t>
            </a:r>
            <a:endParaRPr lang="en-US" sz="2800" dirty="0"/>
          </a:p>
        </p:txBody>
      </p:sp>
      <p:sp>
        <p:nvSpPr>
          <p:cNvPr id="10" name="TextBox 9"/>
          <p:cNvSpPr txBox="1"/>
          <p:nvPr/>
        </p:nvSpPr>
        <p:spPr>
          <a:xfrm>
            <a:off x="4038600" y="3276600"/>
            <a:ext cx="4114800" cy="523220"/>
          </a:xfrm>
          <a:prstGeom prst="rect">
            <a:avLst/>
          </a:prstGeom>
          <a:noFill/>
        </p:spPr>
        <p:txBody>
          <a:bodyPr wrap="square" rtlCol="0">
            <a:spAutoFit/>
          </a:bodyPr>
          <a:lstStyle/>
          <a:p>
            <a:r>
              <a:rPr lang="en-US" sz="2800" dirty="0" err="1" smtClean="0"/>
              <a:t>linearized</a:t>
            </a:r>
            <a:r>
              <a:rPr lang="en-US" sz="2800" dirty="0" smtClean="0"/>
              <a:t> data kernel</a:t>
            </a:r>
          </a:p>
        </p:txBody>
      </p:sp>
      <p:sp>
        <p:nvSpPr>
          <p:cNvPr id="11" name="TextBox 10"/>
          <p:cNvSpPr txBox="1"/>
          <p:nvPr/>
        </p:nvSpPr>
        <p:spPr>
          <a:xfrm>
            <a:off x="6172200" y="4343400"/>
            <a:ext cx="2057400" cy="954107"/>
          </a:xfrm>
          <a:prstGeom prst="rect">
            <a:avLst/>
          </a:prstGeom>
          <a:noFill/>
        </p:spPr>
        <p:txBody>
          <a:bodyPr wrap="square" rtlCol="0">
            <a:spAutoFit/>
          </a:bodyPr>
          <a:lstStyle/>
          <a:p>
            <a:r>
              <a:rPr lang="en-US" sz="2800" dirty="0" smtClean="0"/>
              <a:t>correction </a:t>
            </a:r>
          </a:p>
          <a:p>
            <a:r>
              <a:rPr lang="en-US" sz="2800" dirty="0" smtClean="0"/>
              <a:t>to solution</a:t>
            </a:r>
          </a:p>
        </p:txBody>
      </p:sp>
      <p:sp>
        <p:nvSpPr>
          <p:cNvPr id="9" name="TextBox 8"/>
          <p:cNvSpPr txBox="1"/>
          <p:nvPr/>
        </p:nvSpPr>
        <p:spPr>
          <a:xfrm>
            <a:off x="4724400" y="5257800"/>
            <a:ext cx="3048000" cy="523220"/>
          </a:xfrm>
          <a:prstGeom prst="rect">
            <a:avLst/>
          </a:prstGeom>
          <a:noFill/>
        </p:spPr>
        <p:txBody>
          <a:bodyPr wrap="square" rtlCol="0">
            <a:spAutoFit/>
          </a:bodyPr>
          <a:lstStyle/>
          <a:p>
            <a:r>
              <a:rPr lang="en-US" sz="2800" dirty="0" smtClean="0">
                <a:solidFill>
                  <a:srgbClr val="FF0000"/>
                </a:solidFill>
              </a:rPr>
              <a:t>updated solution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6477000" cy="523220"/>
          </a:xfrm>
          <a:prstGeom prst="rect">
            <a:avLst/>
          </a:prstGeom>
          <a:noFill/>
        </p:spPr>
        <p:txBody>
          <a:bodyPr wrap="square" rtlCol="0">
            <a:spAutoFit/>
          </a:bodyPr>
          <a:lstStyle/>
          <a:p>
            <a:pPr algn="ctr"/>
            <a:r>
              <a:rPr lang="en-US" sz="2800" dirty="0" err="1" smtClean="0"/>
              <a:t>linearized</a:t>
            </a:r>
            <a:r>
              <a:rPr lang="en-US" sz="2800" dirty="0" smtClean="0"/>
              <a:t> least squares</a:t>
            </a:r>
            <a:endParaRPr lang="en-US" sz="2800" dirty="0"/>
          </a:p>
        </p:txBody>
      </p:sp>
      <p:pic>
        <p:nvPicPr>
          <p:cNvPr id="16386" name="Picture 2"/>
          <p:cNvPicPr>
            <a:picLocks noChangeAspect="1" noChangeArrowheads="1"/>
          </p:cNvPicPr>
          <p:nvPr/>
        </p:nvPicPr>
        <p:blipFill>
          <a:blip r:embed="rId3" cstate="email"/>
          <a:srcRect/>
          <a:stretch>
            <a:fillRect/>
          </a:stretch>
        </p:blipFill>
        <p:spPr bwMode="auto">
          <a:xfrm>
            <a:off x="609600" y="1905000"/>
            <a:ext cx="5874327" cy="4038600"/>
          </a:xfrm>
          <a:prstGeom prst="rect">
            <a:avLst/>
          </a:prstGeom>
          <a:noFill/>
          <a:ln w="9525">
            <a:noFill/>
            <a:miter lim="800000"/>
            <a:headEnd/>
            <a:tailEnd/>
          </a:ln>
        </p:spPr>
      </p:pic>
      <p:pic>
        <p:nvPicPr>
          <p:cNvPr id="6" name="Picture 2"/>
          <p:cNvPicPr>
            <a:picLocks noChangeAspect="1" noChangeArrowheads="1"/>
          </p:cNvPicPr>
          <p:nvPr/>
        </p:nvPicPr>
        <p:blipFill>
          <a:blip r:embed="rId4" cstate="email"/>
          <a:srcRect/>
          <a:stretch>
            <a:fillRect/>
          </a:stretch>
        </p:blipFill>
        <p:spPr bwMode="auto">
          <a:xfrm>
            <a:off x="990600" y="1143000"/>
            <a:ext cx="838200" cy="990600"/>
          </a:xfrm>
          <a:prstGeom prst="rect">
            <a:avLst/>
          </a:prstGeom>
          <a:noFill/>
          <a:ln w="9525">
            <a:noFill/>
            <a:miter lim="800000"/>
            <a:headEnd/>
            <a:tailEnd/>
          </a:ln>
        </p:spPr>
      </p:pic>
      <p:sp>
        <p:nvSpPr>
          <p:cNvPr id="9" name="TextBox 8"/>
          <p:cNvSpPr txBox="1"/>
          <p:nvPr/>
        </p:nvSpPr>
        <p:spPr>
          <a:xfrm>
            <a:off x="6324600" y="3276600"/>
            <a:ext cx="1219200" cy="523220"/>
          </a:xfrm>
          <a:prstGeom prst="rect">
            <a:avLst/>
          </a:prstGeom>
          <a:noFill/>
        </p:spPr>
        <p:txBody>
          <a:bodyPr wrap="square" rtlCol="0">
            <a:spAutoFit/>
          </a:bodyPr>
          <a:lstStyle/>
          <a:p>
            <a:r>
              <a:rPr lang="en-US" sz="2800" dirty="0" smtClean="0">
                <a:solidFill>
                  <a:schemeClr val="bg1">
                    <a:lumMod val="50000"/>
                  </a:schemeClr>
                </a:solidFill>
              </a:rPr>
              <a:t>repeat</a:t>
            </a:r>
          </a:p>
        </p:txBody>
      </p:sp>
      <p:sp>
        <p:nvSpPr>
          <p:cNvPr id="16" name="Freeform 15"/>
          <p:cNvSpPr/>
          <p:nvPr/>
        </p:nvSpPr>
        <p:spPr>
          <a:xfrm>
            <a:off x="5976257" y="1796143"/>
            <a:ext cx="1987731" cy="3873137"/>
          </a:xfrm>
          <a:custGeom>
            <a:avLst/>
            <a:gdLst>
              <a:gd name="connsiteX0" fmla="*/ 19594 w 1987731"/>
              <a:gd name="connsiteY0" fmla="*/ 3873137 h 3873137"/>
              <a:gd name="connsiteX1" fmla="*/ 1613263 w 1987731"/>
              <a:gd name="connsiteY1" fmla="*/ 3128554 h 3873137"/>
              <a:gd name="connsiteX2" fmla="*/ 1874520 w 1987731"/>
              <a:gd name="connsiteY2" fmla="*/ 685800 h 3873137"/>
              <a:gd name="connsiteX3" fmla="*/ 933994 w 1987731"/>
              <a:gd name="connsiteY3" fmla="*/ 45720 h 3873137"/>
              <a:gd name="connsiteX4" fmla="*/ 124097 w 1987731"/>
              <a:gd name="connsiteY4" fmla="*/ 411480 h 3873137"/>
              <a:gd name="connsiteX5" fmla="*/ 189412 w 1987731"/>
              <a:gd name="connsiteY5" fmla="*/ 1012371 h 3873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87731" h="3873137">
                <a:moveTo>
                  <a:pt x="19594" y="3873137"/>
                </a:moveTo>
                <a:cubicBezTo>
                  <a:pt x="661851" y="3766457"/>
                  <a:pt x="1304109" y="3659777"/>
                  <a:pt x="1613263" y="3128554"/>
                </a:cubicBezTo>
                <a:cubicBezTo>
                  <a:pt x="1922417" y="2597331"/>
                  <a:pt x="1987731" y="1199606"/>
                  <a:pt x="1874520" y="685800"/>
                </a:cubicBezTo>
                <a:cubicBezTo>
                  <a:pt x="1761309" y="171994"/>
                  <a:pt x="1225731" y="91440"/>
                  <a:pt x="933994" y="45720"/>
                </a:cubicBezTo>
                <a:cubicBezTo>
                  <a:pt x="642257" y="0"/>
                  <a:pt x="248194" y="250372"/>
                  <a:pt x="124097" y="411480"/>
                </a:cubicBezTo>
                <a:cubicBezTo>
                  <a:pt x="0" y="572589"/>
                  <a:pt x="94706" y="792480"/>
                  <a:pt x="189412" y="1012371"/>
                </a:cubicBezTo>
              </a:path>
            </a:pathLst>
          </a:custGeom>
          <a:ln w="7620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66800" y="990600"/>
            <a:ext cx="6477000" cy="523220"/>
          </a:xfrm>
          <a:prstGeom prst="rect">
            <a:avLst/>
          </a:prstGeom>
          <a:noFill/>
        </p:spPr>
        <p:txBody>
          <a:bodyPr wrap="square" rtlCol="0">
            <a:spAutoFit/>
          </a:bodyPr>
          <a:lstStyle/>
          <a:p>
            <a:r>
              <a:rPr lang="en-US" sz="2800" dirty="0" smtClean="0"/>
              <a:t>prior informatio</a:t>
            </a:r>
            <a:r>
              <a:rPr lang="en-US" sz="2800" dirty="0"/>
              <a:t>n</a:t>
            </a:r>
          </a:p>
        </p:txBody>
      </p:sp>
      <p:pic>
        <p:nvPicPr>
          <p:cNvPr id="17410" name="Picture 2"/>
          <p:cNvPicPr>
            <a:picLocks noChangeAspect="1" noChangeArrowheads="1"/>
          </p:cNvPicPr>
          <p:nvPr/>
        </p:nvPicPr>
        <p:blipFill>
          <a:blip r:embed="rId3" cstate="email"/>
          <a:srcRect/>
          <a:stretch>
            <a:fillRect/>
          </a:stretch>
        </p:blipFill>
        <p:spPr bwMode="auto">
          <a:xfrm>
            <a:off x="1066800" y="1447800"/>
            <a:ext cx="1981200" cy="697923"/>
          </a:xfrm>
          <a:prstGeom prst="rect">
            <a:avLst/>
          </a:prstGeom>
          <a:noFill/>
          <a:ln w="9525">
            <a:noFill/>
            <a:miter lim="800000"/>
            <a:headEnd/>
            <a:tailEnd/>
          </a:ln>
        </p:spPr>
      </p:pic>
      <p:pic>
        <p:nvPicPr>
          <p:cNvPr id="17411" name="Picture 3"/>
          <p:cNvPicPr>
            <a:picLocks noChangeAspect="1" noChangeArrowheads="1"/>
          </p:cNvPicPr>
          <p:nvPr/>
        </p:nvPicPr>
        <p:blipFill>
          <a:blip r:embed="rId4" cstate="email"/>
          <a:srcRect/>
          <a:stretch>
            <a:fillRect/>
          </a:stretch>
        </p:blipFill>
        <p:spPr bwMode="auto">
          <a:xfrm>
            <a:off x="1066800" y="4038600"/>
            <a:ext cx="3314700" cy="685800"/>
          </a:xfrm>
          <a:prstGeom prst="rect">
            <a:avLst/>
          </a:prstGeom>
          <a:noFill/>
          <a:ln w="9525">
            <a:noFill/>
            <a:miter lim="800000"/>
            <a:headEnd/>
            <a:tailEnd/>
          </a:ln>
        </p:spPr>
      </p:pic>
      <p:pic>
        <p:nvPicPr>
          <p:cNvPr id="13" name="Picture 3"/>
          <p:cNvPicPr>
            <a:picLocks noChangeAspect="1" noChangeArrowheads="1"/>
          </p:cNvPicPr>
          <p:nvPr/>
        </p:nvPicPr>
        <p:blipFill>
          <a:blip r:embed="rId5" cstate="email"/>
          <a:srcRect/>
          <a:stretch>
            <a:fillRect/>
          </a:stretch>
        </p:blipFill>
        <p:spPr bwMode="auto">
          <a:xfrm>
            <a:off x="5932715" y="3566159"/>
            <a:ext cx="705394" cy="574766"/>
          </a:xfrm>
          <a:prstGeom prst="rect">
            <a:avLst/>
          </a:prstGeom>
          <a:noFill/>
          <a:ln w="9525">
            <a:noFill/>
            <a:miter lim="800000"/>
            <a:headEnd/>
            <a:tailEnd/>
          </a:ln>
        </p:spPr>
      </p:pic>
      <p:pic>
        <p:nvPicPr>
          <p:cNvPr id="17412" name="Picture 4"/>
          <p:cNvPicPr>
            <a:picLocks noChangeAspect="1" noChangeArrowheads="1"/>
          </p:cNvPicPr>
          <p:nvPr/>
        </p:nvPicPr>
        <p:blipFill>
          <a:blip r:embed="rId6" cstate="email"/>
          <a:srcRect/>
          <a:stretch>
            <a:fillRect/>
          </a:stretch>
        </p:blipFill>
        <p:spPr bwMode="auto">
          <a:xfrm>
            <a:off x="4600304" y="3897085"/>
            <a:ext cx="1143000" cy="1143000"/>
          </a:xfrm>
          <a:prstGeom prst="rect">
            <a:avLst/>
          </a:prstGeom>
          <a:noFill/>
          <a:ln w="9525">
            <a:noFill/>
            <a:miter lim="800000"/>
            <a:headEnd/>
            <a:tailEnd/>
          </a:ln>
        </p:spPr>
      </p:pic>
      <p:sp>
        <p:nvSpPr>
          <p:cNvPr id="15" name="TextBox 14"/>
          <p:cNvSpPr txBox="1"/>
          <p:nvPr/>
        </p:nvSpPr>
        <p:spPr>
          <a:xfrm>
            <a:off x="4267200" y="4062548"/>
            <a:ext cx="685800" cy="646331"/>
          </a:xfrm>
          <a:prstGeom prst="rect">
            <a:avLst/>
          </a:prstGeom>
          <a:noFill/>
        </p:spPr>
        <p:txBody>
          <a:bodyPr wrap="square" rtlCol="0">
            <a:spAutoFit/>
          </a:bodyPr>
          <a:lstStyle/>
          <a:p>
            <a:r>
              <a:rPr lang="en-US" sz="3600" dirty="0" smtClean="0"/>
              <a:t>=</a:t>
            </a:r>
            <a:endParaRPr lang="en-US" sz="3600" dirty="0"/>
          </a:p>
        </p:txBody>
      </p:sp>
      <p:sp>
        <p:nvSpPr>
          <p:cNvPr id="12" name="TextBox 11"/>
          <p:cNvSpPr txBox="1"/>
          <p:nvPr/>
        </p:nvSpPr>
        <p:spPr>
          <a:xfrm>
            <a:off x="1066800" y="3602465"/>
            <a:ext cx="5105400" cy="523220"/>
          </a:xfrm>
          <a:prstGeom prst="rect">
            <a:avLst/>
          </a:prstGeom>
          <a:noFill/>
        </p:spPr>
        <p:txBody>
          <a:bodyPr wrap="square" rtlCol="0">
            <a:spAutoFit/>
          </a:bodyPr>
          <a:lstStyle/>
          <a:p>
            <a:r>
              <a:rPr lang="en-US" sz="2800" dirty="0" smtClean="0"/>
              <a:t>written in terms of the unknown  </a:t>
            </a:r>
            <a:endParaRPr lang="en-US" sz="2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3" cstate="email"/>
          <a:srcRect/>
          <a:stretch>
            <a:fillRect/>
          </a:stretch>
        </p:blipFill>
        <p:spPr bwMode="auto">
          <a:xfrm>
            <a:off x="609600" y="1371600"/>
            <a:ext cx="7924800" cy="4160520"/>
          </a:xfrm>
          <a:prstGeom prst="rect">
            <a:avLst/>
          </a:prstGeom>
          <a:noFill/>
          <a:ln w="9525">
            <a:noFill/>
            <a:miter lim="800000"/>
            <a:headEnd/>
            <a:tailEnd/>
          </a:ln>
        </p:spPr>
      </p:pic>
      <p:sp>
        <p:nvSpPr>
          <p:cNvPr id="8" name="TextBox 7"/>
          <p:cNvSpPr txBox="1"/>
          <p:nvPr/>
        </p:nvSpPr>
        <p:spPr>
          <a:xfrm>
            <a:off x="990600" y="533400"/>
            <a:ext cx="7467600" cy="523220"/>
          </a:xfrm>
          <a:prstGeom prst="rect">
            <a:avLst/>
          </a:prstGeom>
          <a:noFill/>
        </p:spPr>
        <p:txBody>
          <a:bodyPr wrap="square" rtlCol="0">
            <a:spAutoFit/>
          </a:bodyPr>
          <a:lstStyle/>
          <a:p>
            <a:pPr algn="ctr"/>
            <a:r>
              <a:rPr lang="en-US" sz="2800" dirty="0" smtClean="0"/>
              <a:t>modification of generalized least squares</a:t>
            </a:r>
            <a:endParaRPr lang="en-US"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8200" y="2133600"/>
            <a:ext cx="7467600" cy="523220"/>
          </a:xfrm>
          <a:prstGeom prst="rect">
            <a:avLst/>
          </a:prstGeom>
          <a:noFill/>
        </p:spPr>
        <p:txBody>
          <a:bodyPr wrap="square" rtlCol="0">
            <a:spAutoFit/>
          </a:bodyPr>
          <a:lstStyle/>
          <a:p>
            <a:pPr algn="ctr"/>
            <a:r>
              <a:rPr lang="en-US" sz="2800" dirty="0" smtClean="0"/>
              <a:t>example of generalized least squares</a:t>
            </a:r>
            <a:endParaRPr lang="en-US"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3" cstate="email"/>
          <a:srcRect/>
          <a:stretch>
            <a:fillRect/>
          </a:stretch>
        </p:blipFill>
        <p:spPr bwMode="auto">
          <a:xfrm>
            <a:off x="0" y="2895600"/>
            <a:ext cx="9144000" cy="914400"/>
          </a:xfrm>
          <a:prstGeom prst="rect">
            <a:avLst/>
          </a:prstGeom>
          <a:noFill/>
          <a:ln w="9525">
            <a:noFill/>
            <a:miter lim="800000"/>
            <a:headEnd/>
            <a:tailEnd/>
          </a:ln>
        </p:spPr>
      </p:pic>
      <p:sp>
        <p:nvSpPr>
          <p:cNvPr id="5" name="TextBox 4"/>
          <p:cNvSpPr txBox="1"/>
          <p:nvPr/>
        </p:nvSpPr>
        <p:spPr>
          <a:xfrm>
            <a:off x="0" y="1295400"/>
            <a:ext cx="9144000" cy="523220"/>
          </a:xfrm>
          <a:prstGeom prst="rect">
            <a:avLst/>
          </a:prstGeom>
          <a:noFill/>
        </p:spPr>
        <p:txBody>
          <a:bodyPr wrap="square" rtlCol="0">
            <a:spAutoFit/>
          </a:bodyPr>
          <a:lstStyle/>
          <a:p>
            <a:pPr algn="ctr"/>
            <a:r>
              <a:rPr lang="en-US" sz="2800" dirty="0" smtClean="0"/>
              <a:t>example of generalized least squares</a:t>
            </a:r>
            <a:endParaRPr lang="en-US" sz="2800" dirty="0"/>
          </a:p>
        </p:txBody>
      </p:sp>
      <p:sp>
        <p:nvSpPr>
          <p:cNvPr id="8" name="TextBox 7"/>
          <p:cNvSpPr txBox="1"/>
          <p:nvPr/>
        </p:nvSpPr>
        <p:spPr>
          <a:xfrm>
            <a:off x="762000" y="1981200"/>
            <a:ext cx="7467600" cy="954107"/>
          </a:xfrm>
          <a:prstGeom prst="rect">
            <a:avLst/>
          </a:prstGeom>
          <a:noFill/>
        </p:spPr>
        <p:txBody>
          <a:bodyPr wrap="square" rtlCol="0">
            <a:spAutoFit/>
          </a:bodyPr>
          <a:lstStyle/>
          <a:p>
            <a:pPr algn="ctr"/>
            <a:r>
              <a:rPr lang="en-US" sz="2800" dirty="0" smtClean="0"/>
              <a:t>sinusoid of unknown amplitude &amp; </a:t>
            </a:r>
            <a:r>
              <a:rPr lang="en-US" sz="2800" i="1" dirty="0" smtClean="0"/>
              <a:t>frequency</a:t>
            </a:r>
          </a:p>
          <a:p>
            <a:pPr algn="ctr"/>
            <a:r>
              <a:rPr lang="en-US" sz="2800" dirty="0" smtClean="0"/>
              <a:t>superimposed on a constant background level</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email"/>
          <a:srcRect/>
          <a:stretch>
            <a:fillRect/>
          </a:stretch>
        </p:blipFill>
        <p:spPr bwMode="auto">
          <a:xfrm>
            <a:off x="304800" y="2209800"/>
            <a:ext cx="8191500" cy="762000"/>
          </a:xfrm>
          <a:prstGeom prst="rect">
            <a:avLst/>
          </a:prstGeom>
          <a:noFill/>
          <a:ln w="9525">
            <a:noFill/>
            <a:miter lim="800000"/>
            <a:headEnd/>
            <a:tailEnd/>
          </a:ln>
        </p:spPr>
      </p:pic>
      <p:sp>
        <p:nvSpPr>
          <p:cNvPr id="5" name="TextBox 4"/>
          <p:cNvSpPr txBox="1"/>
          <p:nvPr/>
        </p:nvSpPr>
        <p:spPr>
          <a:xfrm>
            <a:off x="457200" y="838200"/>
            <a:ext cx="7010400" cy="954107"/>
          </a:xfrm>
          <a:prstGeom prst="rect">
            <a:avLst/>
          </a:prstGeom>
          <a:noFill/>
        </p:spPr>
        <p:txBody>
          <a:bodyPr wrap="square" rtlCol="0">
            <a:spAutoFit/>
          </a:bodyPr>
          <a:lstStyle/>
          <a:p>
            <a:r>
              <a:rPr lang="en-US" sz="2800" dirty="0" smtClean="0"/>
              <a:t>polynomial approximation to a function y(t)</a:t>
            </a:r>
          </a:p>
          <a:p>
            <a:r>
              <a:rPr lang="en-US" sz="2800" dirty="0" smtClean="0"/>
              <a:t>in the neighborhood of a point t</a:t>
            </a:r>
            <a:r>
              <a:rPr lang="en-US" sz="2800" baseline="-25000" dirty="0" smtClean="0"/>
              <a:t>0</a:t>
            </a:r>
            <a:endParaRPr lang="en-US" sz="2800" baseline="-250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3" cstate="email"/>
          <a:srcRect/>
          <a:stretch>
            <a:fillRect/>
          </a:stretch>
        </p:blipFill>
        <p:spPr bwMode="auto">
          <a:xfrm>
            <a:off x="0" y="2895600"/>
            <a:ext cx="9144000" cy="914400"/>
          </a:xfrm>
          <a:prstGeom prst="rect">
            <a:avLst/>
          </a:prstGeom>
          <a:noFill/>
          <a:ln w="9525">
            <a:noFill/>
            <a:miter lim="800000"/>
            <a:headEnd/>
            <a:tailEnd/>
          </a:ln>
        </p:spPr>
      </p:pic>
      <p:sp>
        <p:nvSpPr>
          <p:cNvPr id="5" name="TextBox 4"/>
          <p:cNvSpPr txBox="1"/>
          <p:nvPr/>
        </p:nvSpPr>
        <p:spPr>
          <a:xfrm>
            <a:off x="0" y="1295400"/>
            <a:ext cx="9144000" cy="523220"/>
          </a:xfrm>
          <a:prstGeom prst="rect">
            <a:avLst/>
          </a:prstGeom>
          <a:noFill/>
        </p:spPr>
        <p:txBody>
          <a:bodyPr wrap="square" rtlCol="0">
            <a:spAutoFit/>
          </a:bodyPr>
          <a:lstStyle/>
          <a:p>
            <a:pPr algn="ctr"/>
            <a:r>
              <a:rPr lang="en-US" sz="2800" dirty="0" smtClean="0"/>
              <a:t>example of generalized least squares</a:t>
            </a:r>
            <a:endParaRPr lang="en-US" sz="2800" dirty="0"/>
          </a:p>
        </p:txBody>
      </p:sp>
      <p:sp>
        <p:nvSpPr>
          <p:cNvPr id="6" name="TextBox 5"/>
          <p:cNvSpPr txBox="1"/>
          <p:nvPr/>
        </p:nvSpPr>
        <p:spPr>
          <a:xfrm>
            <a:off x="762000" y="3962400"/>
            <a:ext cx="7467600" cy="523220"/>
          </a:xfrm>
          <a:prstGeom prst="rect">
            <a:avLst/>
          </a:prstGeom>
          <a:noFill/>
        </p:spPr>
        <p:txBody>
          <a:bodyPr wrap="square" rtlCol="0">
            <a:spAutoFit/>
          </a:bodyPr>
          <a:lstStyle/>
          <a:p>
            <a:pPr algn="ctr"/>
            <a:r>
              <a:rPr lang="en-US" sz="2800" dirty="0" smtClean="0"/>
              <a:t>normalized unknowns, so </a:t>
            </a:r>
            <a:r>
              <a:rPr lang="en-US" sz="2800" i="1" dirty="0" smtClean="0"/>
              <a:t>m</a:t>
            </a:r>
            <a:r>
              <a:rPr lang="en-US" sz="2800" i="1" baseline="-25000" dirty="0" smtClean="0"/>
              <a:t>i</a:t>
            </a:r>
            <a:r>
              <a:rPr lang="en-US" sz="2800" i="1" dirty="0" smtClean="0">
                <a:latin typeface="Cambria Math"/>
                <a:ea typeface="Cambria Math"/>
              </a:rPr>
              <a:t>≈1</a:t>
            </a:r>
            <a:endParaRPr lang="en-US" sz="2800" i="1" dirty="0"/>
          </a:p>
        </p:txBody>
      </p:sp>
      <p:sp>
        <p:nvSpPr>
          <p:cNvPr id="8" name="TextBox 7"/>
          <p:cNvSpPr txBox="1"/>
          <p:nvPr/>
        </p:nvSpPr>
        <p:spPr>
          <a:xfrm>
            <a:off x="762000" y="1981200"/>
            <a:ext cx="7467600" cy="954107"/>
          </a:xfrm>
          <a:prstGeom prst="rect">
            <a:avLst/>
          </a:prstGeom>
          <a:noFill/>
        </p:spPr>
        <p:txBody>
          <a:bodyPr wrap="square" rtlCol="0">
            <a:spAutoFit/>
          </a:bodyPr>
          <a:lstStyle/>
          <a:p>
            <a:pPr algn="ctr"/>
            <a:r>
              <a:rPr lang="en-US" sz="2800" dirty="0" smtClean="0"/>
              <a:t>sinusoid of unknown amplitude &amp; </a:t>
            </a:r>
            <a:r>
              <a:rPr lang="en-US" sz="2800" i="1" dirty="0" smtClean="0"/>
              <a:t>frequency</a:t>
            </a:r>
          </a:p>
          <a:p>
            <a:pPr algn="ctr"/>
            <a:r>
              <a:rPr lang="en-US" sz="2800" dirty="0" smtClean="0"/>
              <a:t>superimposed on a constant background level</a:t>
            </a:r>
            <a:endParaRPr lang="en-US" sz="2800" dirty="0"/>
          </a:p>
        </p:txBody>
      </p:sp>
      <p:pic>
        <p:nvPicPr>
          <p:cNvPr id="27650" name="Picture 2"/>
          <p:cNvPicPr>
            <a:picLocks noChangeAspect="1" noChangeArrowheads="1"/>
          </p:cNvPicPr>
          <p:nvPr/>
        </p:nvPicPr>
        <p:blipFill>
          <a:blip r:embed="rId4" cstate="email"/>
          <a:srcRect/>
          <a:stretch>
            <a:fillRect/>
          </a:stretch>
        </p:blipFill>
        <p:spPr bwMode="auto">
          <a:xfrm>
            <a:off x="2133600" y="4495800"/>
            <a:ext cx="4373880" cy="533400"/>
          </a:xfrm>
          <a:prstGeom prst="rect">
            <a:avLst/>
          </a:prstGeom>
          <a:noFill/>
          <a:ln w="9525">
            <a:noFill/>
            <a:miter lim="800000"/>
            <a:headEnd/>
            <a:tailEnd/>
          </a:ln>
        </p:spPr>
      </p:pic>
      <p:sp>
        <p:nvSpPr>
          <p:cNvPr id="7" name="TextBox 6"/>
          <p:cNvSpPr txBox="1"/>
          <p:nvPr/>
        </p:nvSpPr>
        <p:spPr>
          <a:xfrm rot="5400000">
            <a:off x="3804166" y="5544486"/>
            <a:ext cx="1143000" cy="369332"/>
          </a:xfrm>
          <a:prstGeom prst="rect">
            <a:avLst/>
          </a:prstGeom>
          <a:noFill/>
        </p:spPr>
        <p:txBody>
          <a:bodyPr wrap="square" rtlCol="0">
            <a:spAutoFit/>
          </a:bodyPr>
          <a:lstStyle/>
          <a:p>
            <a:r>
              <a:rPr lang="en-US" dirty="0" smtClean="0"/>
              <a:t>amplitude</a:t>
            </a:r>
            <a:endParaRPr lang="en-US" dirty="0"/>
          </a:p>
        </p:txBody>
      </p:sp>
      <p:sp>
        <p:nvSpPr>
          <p:cNvPr id="9" name="Left Brace 8"/>
          <p:cNvSpPr/>
          <p:nvPr/>
        </p:nvSpPr>
        <p:spPr>
          <a:xfrm rot="16200000">
            <a:off x="4229100" y="4229100"/>
            <a:ext cx="228600" cy="167640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rot="5400000">
            <a:off x="2028706" y="5391836"/>
            <a:ext cx="1371601" cy="646331"/>
          </a:xfrm>
          <a:prstGeom prst="rect">
            <a:avLst/>
          </a:prstGeom>
          <a:noFill/>
        </p:spPr>
        <p:txBody>
          <a:bodyPr wrap="square" rtlCol="0">
            <a:spAutoFit/>
          </a:bodyPr>
          <a:lstStyle/>
          <a:p>
            <a:r>
              <a:rPr lang="en-US" dirty="0" smtClean="0"/>
              <a:t>background</a:t>
            </a:r>
          </a:p>
          <a:p>
            <a:r>
              <a:rPr lang="en-US" dirty="0" smtClean="0"/>
              <a:t>level</a:t>
            </a:r>
            <a:endParaRPr lang="en-US" dirty="0"/>
          </a:p>
        </p:txBody>
      </p:sp>
      <p:sp>
        <p:nvSpPr>
          <p:cNvPr id="11" name="TextBox 10"/>
          <p:cNvSpPr txBox="1"/>
          <p:nvPr/>
        </p:nvSpPr>
        <p:spPr>
          <a:xfrm rot="5400000">
            <a:off x="5163234" y="5530334"/>
            <a:ext cx="1371601" cy="369332"/>
          </a:xfrm>
          <a:prstGeom prst="rect">
            <a:avLst/>
          </a:prstGeom>
          <a:noFill/>
        </p:spPr>
        <p:txBody>
          <a:bodyPr wrap="square" rtlCol="0">
            <a:spAutoFit/>
          </a:bodyPr>
          <a:lstStyle/>
          <a:p>
            <a:r>
              <a:rPr lang="en-US" dirty="0" smtClean="0"/>
              <a:t>frequency</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3" cstate="email"/>
          <a:srcRect/>
          <a:stretch>
            <a:fillRect/>
          </a:stretch>
        </p:blipFill>
        <p:spPr bwMode="auto">
          <a:xfrm>
            <a:off x="0" y="1066800"/>
            <a:ext cx="9144000" cy="5326602"/>
          </a:xfrm>
          <a:prstGeom prst="rect">
            <a:avLst/>
          </a:prstGeom>
          <a:noFill/>
          <a:ln w="9525">
            <a:noFill/>
            <a:miter lim="800000"/>
            <a:headEnd/>
            <a:tailEnd/>
          </a:ln>
        </p:spPr>
      </p:pic>
      <p:sp>
        <p:nvSpPr>
          <p:cNvPr id="4" name="Rectangle 3"/>
          <p:cNvSpPr/>
          <p:nvPr/>
        </p:nvSpPr>
        <p:spPr>
          <a:xfrm>
            <a:off x="0" y="1905000"/>
            <a:ext cx="91440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0" y="533400"/>
            <a:ext cx="9144000" cy="954107"/>
          </a:xfrm>
          <a:prstGeom prst="rect">
            <a:avLst/>
          </a:prstGeom>
          <a:noFill/>
        </p:spPr>
        <p:txBody>
          <a:bodyPr wrap="square" rtlCol="0">
            <a:spAutoFit/>
          </a:bodyPr>
          <a:lstStyle/>
          <a:p>
            <a:pPr algn="ctr"/>
            <a:r>
              <a:rPr lang="en-US" sz="2800" dirty="0" smtClean="0"/>
              <a:t>compute derivatives &amp; evaluate in neighborhood of a guess m</a:t>
            </a:r>
            <a:r>
              <a:rPr lang="el-GR" sz="2800" dirty="0" smtClean="0">
                <a:latin typeface="Cambria Math"/>
                <a:ea typeface="Cambria Math"/>
              </a:rPr>
              <a:t>ω</a:t>
            </a:r>
            <a:r>
              <a:rPr lang="en-US" sz="2800" baseline="-25000" dirty="0" smtClean="0">
                <a:latin typeface="Cambria Math"/>
                <a:ea typeface="Cambria Math"/>
              </a:rPr>
              <a:t>a</a:t>
            </a:r>
            <a:endParaRPr lang="en-US" sz="2800" baseline="-250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3" cstate="email"/>
          <a:srcRect/>
          <a:stretch>
            <a:fillRect/>
          </a:stretch>
        </p:blipFill>
        <p:spPr bwMode="auto">
          <a:xfrm>
            <a:off x="0" y="1066800"/>
            <a:ext cx="9144000" cy="4572000"/>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3" cstate="email"/>
          <a:srcRect/>
          <a:stretch>
            <a:fillRect/>
          </a:stretch>
        </p:blipFill>
        <p:spPr bwMode="auto">
          <a:xfrm>
            <a:off x="228600" y="914400"/>
            <a:ext cx="8292253" cy="4495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email"/>
          <a:srcRect/>
          <a:stretch>
            <a:fillRect/>
          </a:stretch>
        </p:blipFill>
        <p:spPr bwMode="auto">
          <a:xfrm>
            <a:off x="304800" y="2209800"/>
            <a:ext cx="8191500" cy="762000"/>
          </a:xfrm>
          <a:prstGeom prst="rect">
            <a:avLst/>
          </a:prstGeom>
          <a:noFill/>
          <a:ln w="9525">
            <a:noFill/>
            <a:miter lim="800000"/>
            <a:headEnd/>
            <a:tailEnd/>
          </a:ln>
        </p:spPr>
      </p:pic>
      <p:sp>
        <p:nvSpPr>
          <p:cNvPr id="4" name="TextBox 3"/>
          <p:cNvSpPr txBox="1"/>
          <p:nvPr/>
        </p:nvSpPr>
        <p:spPr>
          <a:xfrm>
            <a:off x="457200" y="838200"/>
            <a:ext cx="7010400" cy="954107"/>
          </a:xfrm>
          <a:prstGeom prst="rect">
            <a:avLst/>
          </a:prstGeom>
          <a:noFill/>
        </p:spPr>
        <p:txBody>
          <a:bodyPr wrap="square" rtlCol="0">
            <a:spAutoFit/>
          </a:bodyPr>
          <a:lstStyle/>
          <a:p>
            <a:r>
              <a:rPr lang="en-US" sz="2800" dirty="0" smtClean="0"/>
              <a:t>polynomial approximation to a function y(t)</a:t>
            </a:r>
          </a:p>
          <a:p>
            <a:r>
              <a:rPr lang="en-US" sz="2800" dirty="0" smtClean="0"/>
              <a:t>in the neighborhood of a point t</a:t>
            </a:r>
            <a:r>
              <a:rPr lang="en-US" sz="2800" baseline="-25000" dirty="0" smtClean="0"/>
              <a:t>0</a:t>
            </a:r>
            <a:endParaRPr lang="en-US" sz="2800" baseline="-25000" dirty="0"/>
          </a:p>
        </p:txBody>
      </p:sp>
      <p:sp>
        <p:nvSpPr>
          <p:cNvPr id="5" name="TextBox 4"/>
          <p:cNvSpPr txBox="1"/>
          <p:nvPr/>
        </p:nvSpPr>
        <p:spPr>
          <a:xfrm>
            <a:off x="457200" y="3276600"/>
            <a:ext cx="7010400" cy="523220"/>
          </a:xfrm>
          <a:prstGeom prst="rect">
            <a:avLst/>
          </a:prstGeom>
          <a:noFill/>
        </p:spPr>
        <p:txBody>
          <a:bodyPr wrap="square" rtlCol="0">
            <a:spAutoFit/>
          </a:bodyPr>
          <a:lstStyle/>
          <a:p>
            <a:r>
              <a:rPr lang="en-US" sz="2800" dirty="0" smtClean="0"/>
              <a:t>find coefficients by taking derivatives</a:t>
            </a:r>
            <a:endParaRPr lang="en-US" sz="2800" dirty="0"/>
          </a:p>
        </p:txBody>
      </p:sp>
      <p:pic>
        <p:nvPicPr>
          <p:cNvPr id="20482" name="Picture 2"/>
          <p:cNvPicPr>
            <a:picLocks noChangeAspect="1" noChangeArrowheads="1"/>
          </p:cNvPicPr>
          <p:nvPr/>
        </p:nvPicPr>
        <p:blipFill>
          <a:blip r:embed="rId4" cstate="email"/>
          <a:srcRect/>
          <a:stretch>
            <a:fillRect/>
          </a:stretch>
        </p:blipFill>
        <p:spPr bwMode="auto">
          <a:xfrm>
            <a:off x="381000" y="3962400"/>
            <a:ext cx="5257800" cy="1905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email"/>
          <a:srcRect/>
          <a:stretch>
            <a:fillRect/>
          </a:stretch>
        </p:blipFill>
        <p:spPr bwMode="auto">
          <a:xfrm>
            <a:off x="304800" y="2209800"/>
            <a:ext cx="8191500" cy="762000"/>
          </a:xfrm>
          <a:prstGeom prst="rect">
            <a:avLst/>
          </a:prstGeom>
          <a:noFill/>
          <a:ln w="9525">
            <a:noFill/>
            <a:miter lim="800000"/>
            <a:headEnd/>
            <a:tailEnd/>
          </a:ln>
        </p:spPr>
      </p:pic>
      <p:sp>
        <p:nvSpPr>
          <p:cNvPr id="4" name="TextBox 3"/>
          <p:cNvSpPr txBox="1"/>
          <p:nvPr/>
        </p:nvSpPr>
        <p:spPr>
          <a:xfrm>
            <a:off x="457200" y="838200"/>
            <a:ext cx="7010400" cy="954107"/>
          </a:xfrm>
          <a:prstGeom prst="rect">
            <a:avLst/>
          </a:prstGeom>
          <a:noFill/>
        </p:spPr>
        <p:txBody>
          <a:bodyPr wrap="square" rtlCol="0">
            <a:spAutoFit/>
          </a:bodyPr>
          <a:lstStyle/>
          <a:p>
            <a:r>
              <a:rPr lang="en-US" sz="2800" dirty="0" smtClean="0"/>
              <a:t>polynomial approximation to a function y(t)</a:t>
            </a:r>
          </a:p>
          <a:p>
            <a:r>
              <a:rPr lang="en-US" sz="2800" dirty="0" smtClean="0"/>
              <a:t>in the neighborhood of a point t</a:t>
            </a:r>
            <a:r>
              <a:rPr lang="en-US" sz="2800" baseline="-25000" dirty="0" smtClean="0"/>
              <a:t>0</a:t>
            </a:r>
            <a:endParaRPr lang="en-US" sz="2800" baseline="-25000" dirty="0"/>
          </a:p>
        </p:txBody>
      </p:sp>
      <p:sp>
        <p:nvSpPr>
          <p:cNvPr id="5" name="TextBox 4"/>
          <p:cNvSpPr txBox="1"/>
          <p:nvPr/>
        </p:nvSpPr>
        <p:spPr>
          <a:xfrm>
            <a:off x="457200" y="3276600"/>
            <a:ext cx="7010400" cy="523220"/>
          </a:xfrm>
          <a:prstGeom prst="rect">
            <a:avLst/>
          </a:prstGeom>
          <a:noFill/>
        </p:spPr>
        <p:txBody>
          <a:bodyPr wrap="square" rtlCol="0">
            <a:spAutoFit/>
          </a:bodyPr>
          <a:lstStyle/>
          <a:p>
            <a:r>
              <a:rPr lang="en-US" sz="2800" dirty="0" smtClean="0"/>
              <a:t>find coefficients by taking </a:t>
            </a:r>
            <a:r>
              <a:rPr lang="en-US" sz="2800" dirty="0" err="1" smtClean="0"/>
              <a:t>deriatives</a:t>
            </a:r>
            <a:endParaRPr lang="en-US" sz="2800" dirty="0"/>
          </a:p>
        </p:txBody>
      </p:sp>
      <p:pic>
        <p:nvPicPr>
          <p:cNvPr id="20482" name="Picture 2"/>
          <p:cNvPicPr>
            <a:picLocks noChangeAspect="1" noChangeArrowheads="1"/>
          </p:cNvPicPr>
          <p:nvPr/>
        </p:nvPicPr>
        <p:blipFill>
          <a:blip r:embed="rId4" cstate="email"/>
          <a:srcRect/>
          <a:stretch>
            <a:fillRect/>
          </a:stretch>
        </p:blipFill>
        <p:spPr bwMode="auto">
          <a:xfrm>
            <a:off x="381000" y="3962400"/>
            <a:ext cx="5257800" cy="1905000"/>
          </a:xfrm>
          <a:prstGeom prst="rect">
            <a:avLst/>
          </a:prstGeom>
          <a:noFill/>
          <a:ln w="9525">
            <a:noFill/>
            <a:miter lim="800000"/>
            <a:headEnd/>
            <a:tailEnd/>
          </a:ln>
        </p:spPr>
      </p:pic>
      <p:sp>
        <p:nvSpPr>
          <p:cNvPr id="6" name="TextBox 5"/>
          <p:cNvSpPr txBox="1"/>
          <p:nvPr/>
        </p:nvSpPr>
        <p:spPr>
          <a:xfrm>
            <a:off x="5867400" y="1524000"/>
            <a:ext cx="2819400" cy="523220"/>
          </a:xfrm>
          <a:prstGeom prst="rect">
            <a:avLst/>
          </a:prstGeom>
          <a:noFill/>
        </p:spPr>
        <p:txBody>
          <a:bodyPr wrap="square" rtlCol="0">
            <a:spAutoFit/>
          </a:bodyPr>
          <a:lstStyle/>
          <a:p>
            <a:r>
              <a:rPr lang="en-US" sz="2800" dirty="0" smtClean="0">
                <a:solidFill>
                  <a:srgbClr val="FF0000"/>
                </a:solidFill>
              </a:rPr>
              <a:t>evaluate at  t</a:t>
            </a:r>
            <a:r>
              <a:rPr lang="en-US" sz="2800" baseline="-25000" dirty="0" smtClean="0">
                <a:solidFill>
                  <a:srgbClr val="FF0000"/>
                </a:solidFill>
              </a:rPr>
              <a:t>0</a:t>
            </a:r>
            <a:r>
              <a:rPr lang="en-US" sz="2800" dirty="0" smtClean="0">
                <a:solidFill>
                  <a:srgbClr val="FF0000"/>
                </a:solidFill>
              </a:rPr>
              <a:t> </a:t>
            </a:r>
            <a:endParaRPr lang="en-US" sz="2800" dirty="0">
              <a:solidFill>
                <a:srgbClr val="FF0000"/>
              </a:solidFill>
            </a:endParaRPr>
          </a:p>
        </p:txBody>
      </p:sp>
      <p:cxnSp>
        <p:nvCxnSpPr>
          <p:cNvPr id="8" name="Straight Connector 7"/>
          <p:cNvCxnSpPr/>
          <p:nvPr/>
        </p:nvCxnSpPr>
        <p:spPr>
          <a:xfrm>
            <a:off x="1905000" y="4343400"/>
            <a:ext cx="3657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883229" y="5133703"/>
            <a:ext cx="200950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00400" y="3810000"/>
            <a:ext cx="609600" cy="523220"/>
          </a:xfrm>
          <a:prstGeom prst="rect">
            <a:avLst/>
          </a:prstGeom>
          <a:noFill/>
        </p:spPr>
        <p:txBody>
          <a:bodyPr wrap="square" rtlCol="0">
            <a:spAutoFit/>
          </a:bodyPr>
          <a:lstStyle/>
          <a:p>
            <a:r>
              <a:rPr lang="en-US" sz="2800" dirty="0" smtClean="0">
                <a:solidFill>
                  <a:srgbClr val="FF0000"/>
                </a:solidFill>
              </a:rPr>
              <a:t>0</a:t>
            </a:r>
            <a:endParaRPr lang="en-US" sz="2800" dirty="0">
              <a:solidFill>
                <a:srgbClr val="FF0000"/>
              </a:solidFill>
            </a:endParaRPr>
          </a:p>
        </p:txBody>
      </p:sp>
      <p:sp>
        <p:nvSpPr>
          <p:cNvPr id="12" name="TextBox 11"/>
          <p:cNvSpPr txBox="1"/>
          <p:nvPr/>
        </p:nvSpPr>
        <p:spPr>
          <a:xfrm>
            <a:off x="2743200" y="4658380"/>
            <a:ext cx="609600" cy="523220"/>
          </a:xfrm>
          <a:prstGeom prst="rect">
            <a:avLst/>
          </a:prstGeom>
          <a:noFill/>
        </p:spPr>
        <p:txBody>
          <a:bodyPr wrap="square" rtlCol="0">
            <a:spAutoFit/>
          </a:bodyPr>
          <a:lstStyle/>
          <a:p>
            <a:r>
              <a:rPr lang="en-US" sz="2800" dirty="0" smtClean="0">
                <a:solidFill>
                  <a:srgbClr val="FF0000"/>
                </a:solidFill>
              </a:rPr>
              <a:t>0</a:t>
            </a:r>
            <a:endParaRPr lang="en-US" sz="2800" dirty="0">
              <a:solidFill>
                <a:srgbClr val="FF0000"/>
              </a:solidFill>
            </a:endParaRPr>
          </a:p>
        </p:txBody>
      </p:sp>
      <p:cxnSp>
        <p:nvCxnSpPr>
          <p:cNvPr id="13" name="Straight Connector 12"/>
          <p:cNvCxnSpPr/>
          <p:nvPr/>
        </p:nvCxnSpPr>
        <p:spPr>
          <a:xfrm>
            <a:off x="2209800" y="2514600"/>
            <a:ext cx="5867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800600" y="1905000"/>
            <a:ext cx="609600" cy="523220"/>
          </a:xfrm>
          <a:prstGeom prst="rect">
            <a:avLst/>
          </a:prstGeom>
          <a:noFill/>
        </p:spPr>
        <p:txBody>
          <a:bodyPr wrap="square" rtlCol="0">
            <a:spAutoFit/>
          </a:bodyPr>
          <a:lstStyle/>
          <a:p>
            <a:r>
              <a:rPr lang="en-US" sz="2800" dirty="0" smtClean="0">
                <a:solidFill>
                  <a:srgbClr val="FF0000"/>
                </a:solidFill>
              </a:rPr>
              <a:t>0</a:t>
            </a:r>
            <a:endParaRPr lang="en-US" sz="28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email"/>
          <a:srcRect/>
          <a:stretch>
            <a:fillRect/>
          </a:stretch>
        </p:blipFill>
        <p:spPr bwMode="auto">
          <a:xfrm>
            <a:off x="304800" y="2209800"/>
            <a:ext cx="8191500" cy="762000"/>
          </a:xfrm>
          <a:prstGeom prst="rect">
            <a:avLst/>
          </a:prstGeom>
          <a:noFill/>
          <a:ln w="9525">
            <a:noFill/>
            <a:miter lim="800000"/>
            <a:headEnd/>
            <a:tailEnd/>
          </a:ln>
        </p:spPr>
      </p:pic>
      <p:sp>
        <p:nvSpPr>
          <p:cNvPr id="4" name="TextBox 3"/>
          <p:cNvSpPr txBox="1"/>
          <p:nvPr/>
        </p:nvSpPr>
        <p:spPr>
          <a:xfrm>
            <a:off x="457200" y="838200"/>
            <a:ext cx="7010400" cy="954107"/>
          </a:xfrm>
          <a:prstGeom prst="rect">
            <a:avLst/>
          </a:prstGeom>
          <a:noFill/>
        </p:spPr>
        <p:txBody>
          <a:bodyPr wrap="square" rtlCol="0">
            <a:spAutoFit/>
          </a:bodyPr>
          <a:lstStyle/>
          <a:p>
            <a:r>
              <a:rPr lang="en-US" sz="2800" dirty="0" smtClean="0"/>
              <a:t>polynomial approximation to a function y(t)</a:t>
            </a:r>
          </a:p>
          <a:p>
            <a:r>
              <a:rPr lang="en-US" sz="2800" dirty="0" smtClean="0"/>
              <a:t>in the neighborhood of a point t</a:t>
            </a:r>
            <a:r>
              <a:rPr lang="en-US" sz="2800" baseline="-25000" dirty="0" smtClean="0"/>
              <a:t>0</a:t>
            </a:r>
            <a:endParaRPr lang="en-US" sz="2800" baseline="-25000" dirty="0"/>
          </a:p>
        </p:txBody>
      </p:sp>
      <p:pic>
        <p:nvPicPr>
          <p:cNvPr id="22530" name="Picture 2"/>
          <p:cNvPicPr>
            <a:picLocks noChangeAspect="1" noChangeArrowheads="1"/>
          </p:cNvPicPr>
          <p:nvPr/>
        </p:nvPicPr>
        <p:blipFill>
          <a:blip r:embed="rId4" cstate="email"/>
          <a:srcRect/>
          <a:stretch>
            <a:fillRect/>
          </a:stretch>
        </p:blipFill>
        <p:spPr bwMode="auto">
          <a:xfrm>
            <a:off x="365758" y="4114800"/>
            <a:ext cx="7309757" cy="1295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email"/>
          <a:srcRect/>
          <a:stretch>
            <a:fillRect/>
          </a:stretch>
        </p:blipFill>
        <p:spPr bwMode="auto">
          <a:xfrm>
            <a:off x="304800" y="2209800"/>
            <a:ext cx="8191500" cy="762000"/>
          </a:xfrm>
          <a:prstGeom prst="rect">
            <a:avLst/>
          </a:prstGeom>
          <a:noFill/>
          <a:ln w="9525">
            <a:noFill/>
            <a:miter lim="800000"/>
            <a:headEnd/>
            <a:tailEnd/>
          </a:ln>
        </p:spPr>
      </p:pic>
      <p:sp>
        <p:nvSpPr>
          <p:cNvPr id="4" name="TextBox 3"/>
          <p:cNvSpPr txBox="1"/>
          <p:nvPr/>
        </p:nvSpPr>
        <p:spPr>
          <a:xfrm>
            <a:off x="457200" y="838200"/>
            <a:ext cx="7010400" cy="954107"/>
          </a:xfrm>
          <a:prstGeom prst="rect">
            <a:avLst/>
          </a:prstGeom>
          <a:noFill/>
        </p:spPr>
        <p:txBody>
          <a:bodyPr wrap="square" rtlCol="0">
            <a:spAutoFit/>
          </a:bodyPr>
          <a:lstStyle/>
          <a:p>
            <a:r>
              <a:rPr lang="en-US" sz="2800" dirty="0" smtClean="0"/>
              <a:t>polynomial approximation to a function y(t)</a:t>
            </a:r>
          </a:p>
          <a:p>
            <a:r>
              <a:rPr lang="en-US" sz="2800" dirty="0" smtClean="0"/>
              <a:t>in the neighborhood of a point t</a:t>
            </a:r>
            <a:r>
              <a:rPr lang="en-US" sz="2800" baseline="-25000" dirty="0" smtClean="0"/>
              <a:t>0</a:t>
            </a:r>
            <a:endParaRPr lang="en-US" sz="2800" baseline="-25000" dirty="0"/>
          </a:p>
        </p:txBody>
      </p:sp>
      <p:pic>
        <p:nvPicPr>
          <p:cNvPr id="22530" name="Picture 2"/>
          <p:cNvPicPr>
            <a:picLocks noChangeAspect="1" noChangeArrowheads="1"/>
          </p:cNvPicPr>
          <p:nvPr/>
        </p:nvPicPr>
        <p:blipFill>
          <a:blip r:embed="rId4" cstate="email"/>
          <a:srcRect/>
          <a:stretch>
            <a:fillRect/>
          </a:stretch>
        </p:blipFill>
        <p:spPr bwMode="auto">
          <a:xfrm>
            <a:off x="365758" y="4114800"/>
            <a:ext cx="7309757" cy="1295400"/>
          </a:xfrm>
          <a:prstGeom prst="rect">
            <a:avLst/>
          </a:prstGeom>
          <a:noFill/>
          <a:ln w="9525">
            <a:noFill/>
            <a:miter lim="800000"/>
            <a:headEnd/>
            <a:tailEnd/>
          </a:ln>
        </p:spPr>
      </p:pic>
      <p:sp>
        <p:nvSpPr>
          <p:cNvPr id="5" name="TextBox 4"/>
          <p:cNvSpPr txBox="1"/>
          <p:nvPr/>
        </p:nvSpPr>
        <p:spPr>
          <a:xfrm>
            <a:off x="533400" y="3465493"/>
            <a:ext cx="7010400" cy="523220"/>
          </a:xfrm>
          <a:prstGeom prst="rect">
            <a:avLst/>
          </a:prstGeom>
          <a:noFill/>
        </p:spPr>
        <p:txBody>
          <a:bodyPr wrap="square" rtlCol="0">
            <a:spAutoFit/>
          </a:bodyPr>
          <a:lstStyle/>
          <a:p>
            <a:r>
              <a:rPr lang="en-US" sz="2800" dirty="0"/>
              <a:t>T</a:t>
            </a:r>
            <a:r>
              <a:rPr lang="en-US" sz="2800" dirty="0" smtClean="0"/>
              <a:t>aylor series</a:t>
            </a:r>
            <a:endParaRPr lang="en-US" sz="2800" baseline="-25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2819</TotalTime>
  <Words>1913</Words>
  <Application>Microsoft Office PowerPoint</Application>
  <PresentationFormat>On-screen Show (4:3)</PresentationFormat>
  <Paragraphs>265</Paragraphs>
  <Slides>53</Slides>
  <Notes>51</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Office Theme</vt:lpstr>
      <vt:lpstr>Slide 1</vt:lpstr>
      <vt:lpstr>Slide 2</vt:lpstr>
      <vt:lpstr>Goals of the lecture</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 Menke</dc:creator>
  <cp:lastModifiedBy>William Menke</cp:lastModifiedBy>
  <cp:revision>35</cp:revision>
  <dcterms:created xsi:type="dcterms:W3CDTF">2016-03-26T20:41:59Z</dcterms:created>
  <dcterms:modified xsi:type="dcterms:W3CDTF">2016-03-29T15:23:50Z</dcterms:modified>
</cp:coreProperties>
</file>