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314" r:id="rId2"/>
    <p:sldId id="315" r:id="rId3"/>
    <p:sldId id="316" r:id="rId4"/>
    <p:sldId id="317" r:id="rId5"/>
    <p:sldId id="318" r:id="rId6"/>
    <p:sldId id="366" r:id="rId7"/>
    <p:sldId id="319" r:id="rId8"/>
    <p:sldId id="320" r:id="rId9"/>
    <p:sldId id="322" r:id="rId10"/>
    <p:sldId id="324" r:id="rId11"/>
    <p:sldId id="323" r:id="rId12"/>
    <p:sldId id="367" r:id="rId13"/>
    <p:sldId id="325" r:id="rId14"/>
    <p:sldId id="326" r:id="rId15"/>
    <p:sldId id="327" r:id="rId16"/>
    <p:sldId id="328" r:id="rId17"/>
    <p:sldId id="329" r:id="rId18"/>
    <p:sldId id="331" r:id="rId19"/>
    <p:sldId id="336" r:id="rId20"/>
    <p:sldId id="332" r:id="rId21"/>
    <p:sldId id="333" r:id="rId22"/>
    <p:sldId id="337" r:id="rId23"/>
    <p:sldId id="368" r:id="rId24"/>
    <p:sldId id="369" r:id="rId25"/>
    <p:sldId id="334" r:id="rId26"/>
    <p:sldId id="335" r:id="rId27"/>
    <p:sldId id="330" r:id="rId28"/>
    <p:sldId id="360" r:id="rId29"/>
    <p:sldId id="370" r:id="rId30"/>
    <p:sldId id="361" r:id="rId31"/>
    <p:sldId id="364" r:id="rId32"/>
    <p:sldId id="363" r:id="rId33"/>
    <p:sldId id="362" r:id="rId34"/>
    <p:sldId id="338" r:id="rId35"/>
    <p:sldId id="365" r:id="rId36"/>
    <p:sldId id="359" r:id="rId37"/>
    <p:sldId id="340" r:id="rId38"/>
    <p:sldId id="342" r:id="rId39"/>
    <p:sldId id="371" r:id="rId40"/>
    <p:sldId id="343" r:id="rId41"/>
    <p:sldId id="372" r:id="rId42"/>
    <p:sldId id="373" r:id="rId43"/>
    <p:sldId id="344" r:id="rId44"/>
    <p:sldId id="347" r:id="rId45"/>
    <p:sldId id="345" r:id="rId46"/>
    <p:sldId id="346" r:id="rId47"/>
    <p:sldId id="348" r:id="rId48"/>
    <p:sldId id="349" r:id="rId49"/>
    <p:sldId id="350" r:id="rId50"/>
    <p:sldId id="351" r:id="rId51"/>
    <p:sldId id="352" r:id="rId52"/>
    <p:sldId id="353" r:id="rId53"/>
    <p:sldId id="354" r:id="rId54"/>
    <p:sldId id="356" r:id="rId55"/>
    <p:sldId id="355" r:id="rId56"/>
    <p:sldId id="374" r:id="rId57"/>
    <p:sldId id="357" r:id="rId58"/>
    <p:sldId id="358"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13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1A048D-AE4D-4E49-AFCA-86947810BD41}" type="datetimeFigureOut">
              <a:rPr lang="en-US" smtClean="0"/>
              <a:pPr/>
              <a:t>3/29/2016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4072D5-56C7-461F-A474-2EC5AFDEBE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Today’s lecture continues the subject of Hypothesis Testing.</a:t>
            </a:r>
            <a:endParaRPr lang="en-US" baseline="0" dirty="0" smtClean="0"/>
          </a:p>
        </p:txBody>
      </p:sp>
      <p:sp>
        <p:nvSpPr>
          <p:cNvPr id="4" name="Slide Number Placeholder 3"/>
          <p:cNvSpPr>
            <a:spLocks noGrp="1"/>
          </p:cNvSpPr>
          <p:nvPr>
            <p:ph type="sldNum" sz="quarter" idx="10"/>
          </p:nvPr>
        </p:nvSpPr>
        <p:spPr/>
        <p:txBody>
          <a:bodyPr/>
          <a:lstStyle/>
          <a:p>
            <a:fld id="{FD466815-0D95-47C5-9249-8299F627C37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Information</a:t>
            </a:r>
            <a:r>
              <a:rPr lang="en-US" baseline="0" dirty="0" smtClean="0"/>
              <a:t> flows from left to right in all the networks that we will consider.</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look-up table</a:t>
            </a:r>
            <a:r>
              <a:rPr lang="en-US" baseline="0" dirty="0" smtClean="0"/>
              <a:t> can be though of a network where the middle column of boxes implement the rows of the table.  They produce the value d when x is on “their row” and zero otherwise.  The results of all the middle boxes are summed to determine the output.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Mathematically, one could think of the row as being equivalent</a:t>
            </a:r>
            <a:r>
              <a:rPr lang="en-US" baseline="0" dirty="0" smtClean="0"/>
              <a:t> to a “</a:t>
            </a:r>
            <a:r>
              <a:rPr lang="en-US" baseline="0" dirty="0" err="1" smtClean="0"/>
              <a:t>boscar</a:t>
            </a:r>
            <a:r>
              <a:rPr lang="en-US" baseline="0" dirty="0" smtClean="0"/>
              <a:t>” or “tower” function.  It had a value of dc when </a:t>
            </a:r>
            <a:r>
              <a:rPr lang="en-US" baseline="0" dirty="0" err="1" smtClean="0"/>
              <a:t>xc</a:t>
            </a:r>
            <a:r>
              <a:rPr lang="en-US" baseline="0" dirty="0" smtClean="0"/>
              <a:t> is on the row, and zero otherwise.</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a:t>
            </a:r>
            <a:r>
              <a:rPr lang="en-US" baseline="0" dirty="0" smtClean="0"/>
              <a:t> is helpful to think of the boxcar as being built from two step functions, because then the “top” and “bottom” edges of the row are controlled separately.</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essential features of the neural net are that (1) the step function is replaced with a smoother “sigmoid” function, </a:t>
            </a:r>
            <a:r>
              <a:rPr lang="el-GR" baseline="0" dirty="0" smtClean="0">
                <a:latin typeface="Cambria Math"/>
                <a:ea typeface="Cambria Math"/>
              </a:rPr>
              <a:t>σ</a:t>
            </a:r>
            <a:r>
              <a:rPr lang="en-US" baseline="0" dirty="0" smtClean="0">
                <a:latin typeface="Cambria Math"/>
                <a:ea typeface="Cambria Math"/>
              </a:rPr>
              <a:t>(z), and (2) these sigmoid functions are allowed to overlap in more complicated ways than they would in a table.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shape</a:t>
            </a:r>
            <a:r>
              <a:rPr lang="en-US" baseline="0" dirty="0" smtClean="0"/>
              <a:t> of the sigmoid function is controlled by two parameters, the weight w and the boas b.</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weight controls</a:t>
            </a:r>
            <a:r>
              <a:rPr lang="en-US" baseline="0" dirty="0" smtClean="0"/>
              <a:t> the steepness of the sigmoid function. The bigger the w the steeper the slope.   The bias and weight together control the x position of the “center” of the function; that is, the x at which the “step” occurs.  The graph shows the </a:t>
            </a:r>
            <a:r>
              <a:rPr lang="en-US" baseline="0" dirty="0" err="1" smtClean="0"/>
              <a:t>gigmoid</a:t>
            </a:r>
            <a:r>
              <a:rPr lang="en-US" baseline="0" dirty="0" smtClean="0"/>
              <a:t> function for a bias of b=0 and a range of choices of weight w.</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neural</a:t>
            </a:r>
            <a:r>
              <a:rPr lang="en-US" baseline="0" dirty="0" smtClean="0"/>
              <a:t> new is a collection of interconnected boxes, each of which implements a sigmoid function.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boxes are called “neurons”, in </a:t>
            </a:r>
            <a:r>
              <a:rPr lang="en-US" dirty="0" err="1" smtClean="0"/>
              <a:t>analagy</a:t>
            </a:r>
            <a:r>
              <a:rPr lang="en-US" dirty="0" smtClean="0"/>
              <a:t> with the nervous</a:t>
            </a:r>
            <a:r>
              <a:rPr lang="en-US" baseline="0" dirty="0" smtClean="0"/>
              <a:t> systems of animals.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neuron has a</a:t>
            </a:r>
            <a:r>
              <a:rPr lang="en-US" baseline="0" dirty="0" smtClean="0"/>
              <a:t> bias associated with it.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24 lectures</a:t>
            </a:r>
            <a:endParaRPr lang="en-US" dirty="0"/>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Neurons are grouped</a:t>
            </a:r>
            <a:r>
              <a:rPr lang="en-US" baseline="0" dirty="0" smtClean="0"/>
              <a:t> into layers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Information flows along</a:t>
            </a:r>
            <a:r>
              <a:rPr lang="en-US" baseline="0" dirty="0" smtClean="0"/>
              <a:t> connections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connection has a weight associated with it.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output (or “activity” a) of a neuron is DUPLICATED along connections that diverge from it.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input z of a neuron is the sum of the values of all the connections that converge onto it.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Information flows</a:t>
            </a:r>
            <a:r>
              <a:rPr lang="en-US" baseline="0" dirty="0" smtClean="0"/>
              <a:t> from left (the inputs) to right (the outputs).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examine</a:t>
            </a:r>
            <a:r>
              <a:rPr lang="en-US" baseline="0" dirty="0" smtClean="0"/>
              <a:t> how calculations occur in a small part of this network.</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the fragment of the network with all its</a:t>
            </a:r>
            <a:r>
              <a:rPr lang="en-US" baseline="0" dirty="0" smtClean="0"/>
              <a:t> variables.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Layers are numbered from left to right.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Neurons are numbered from top to bottom.</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 neural network is many things to different people.  Here we view is as device for approximating a function, one that embodies a greater deal of adaptability (or “trainability”) than traditional approximations. Based roughly on the workings of nervous systems, it consists of a inter-</a:t>
            </a:r>
            <a:r>
              <a:rPr lang="en-US" baseline="0" dirty="0" err="1" smtClean="0"/>
              <a:t>conencted</a:t>
            </a:r>
            <a:r>
              <a:rPr lang="en-US" baseline="0" dirty="0" smtClean="0"/>
              <a:t> set of components, each of which implements only a smooth version of a step function, but the ensemble of which can mimic </a:t>
            </a:r>
            <a:r>
              <a:rPr lang="en-US" baseline="0" dirty="0" err="1" smtClean="0"/>
              <a:t>exteremely</a:t>
            </a:r>
            <a:r>
              <a:rPr lang="en-US" baseline="0" dirty="0" smtClean="0"/>
              <a:t> complicated behaviors.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Input is sum of activities of lower</a:t>
            </a:r>
            <a:r>
              <a:rPr lang="en-US" baseline="0" dirty="0" smtClean="0"/>
              <a:t> layer, weighted by the weights of </a:t>
            </a:r>
            <a:r>
              <a:rPr lang="en-US" baseline="0" smtClean="0"/>
              <a:t>their connections.</a:t>
            </a:r>
            <a:endParaRPr lang="en-US"/>
          </a:p>
        </p:txBody>
      </p:sp>
      <p:sp>
        <p:nvSpPr>
          <p:cNvPr id="4" name="Slide Number Placeholder 3"/>
          <p:cNvSpPr>
            <a:spLocks noGrp="1"/>
          </p:cNvSpPr>
          <p:nvPr>
            <p:ph type="sldNum" sz="quarter" idx="10"/>
          </p:nvPr>
        </p:nvSpPr>
        <p:spPr/>
        <p:txBody>
          <a:bodyPr/>
          <a:lstStyle/>
          <a:p>
            <a:fld id="{364072D5-56C7-461F-A474-2EC5AFDEBE0E}"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output is the sigmoid function applied to the input.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sigmoid</a:t>
            </a:r>
            <a:r>
              <a:rPr lang="en-US" baseline="0" dirty="0" smtClean="0"/>
              <a:t> function is </a:t>
            </a:r>
            <a:r>
              <a:rPr lang="en-US" i="1" baseline="0" dirty="0" smtClean="0">
                <a:solidFill>
                  <a:srgbClr val="FF0000"/>
                </a:solidFill>
              </a:rPr>
              <a:t>not</a:t>
            </a:r>
            <a:r>
              <a:rPr lang="en-US" baseline="0" dirty="0" smtClean="0"/>
              <a:t> applied to the last layer.</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neural net for a step-like</a:t>
            </a:r>
            <a:r>
              <a:rPr lang="en-US" baseline="0" dirty="0" smtClean="0"/>
              <a:t> function has a single neuron in the middle layer.</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neural net for a tower-like</a:t>
            </a:r>
            <a:r>
              <a:rPr lang="en-US" baseline="0" dirty="0" smtClean="0"/>
              <a:t> function has a two neurons in the middle layer.</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a:t>
            </a:r>
            <a:r>
              <a:rPr lang="en-US" baseline="0" dirty="0" smtClean="0"/>
              <a:t> or more small neural nets can be amalgamated to produce a larger net that shares some of the properties of the two smaller ones.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instance, an</a:t>
            </a:r>
            <a:r>
              <a:rPr lang="en-US" baseline="0" dirty="0" smtClean="0"/>
              <a:t> arbitrary 1D function, d(x), can be constructed from a sequence of towers.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Every pair</a:t>
            </a:r>
            <a:r>
              <a:rPr lang="en-US" baseline="0" dirty="0" smtClean="0"/>
              <a:t> of neurons makes one tower.  The weights have been chosen here to emphasize the individual “towers”, but in a </a:t>
            </a:r>
            <a:r>
              <a:rPr lang="en-US" baseline="0" dirty="0" err="1" smtClean="0"/>
              <a:t>realiztic</a:t>
            </a:r>
            <a:r>
              <a:rPr lang="en-US" baseline="0" dirty="0" smtClean="0"/>
              <a:t> case could be chosen to made the approximation smoother.  This is investigated in one of the </a:t>
            </a:r>
            <a:r>
              <a:rPr lang="en-US" baseline="0" dirty="0" err="1" smtClean="0"/>
              <a:t>homeworks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a:t>
            </a:r>
            <a:r>
              <a:rPr lang="en-US" baseline="0" dirty="0" smtClean="0"/>
              <a:t> amalgamated 1D towers can create a crude approximation of single 2D tower (crude because of the </a:t>
            </a:r>
            <a:r>
              <a:rPr lang="en-US" baseline="0" dirty="0" err="1" smtClean="0"/>
              <a:t>sidelobes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42</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adding</a:t>
            </a:r>
            <a:r>
              <a:rPr lang="en-US" baseline="0" dirty="0" smtClean="0"/>
              <a:t> an extra layer does better by deleting the </a:t>
            </a:r>
            <a:r>
              <a:rPr lang="en-US" baseline="0" dirty="0" err="1" smtClean="0"/>
              <a:t>sidelobes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look-up table embodies a approximation to a function.  This one-dimensional version is just a time series; higher dimensional versions are only </a:t>
            </a:r>
            <a:r>
              <a:rPr lang="en-US" baseline="0" dirty="0" err="1" smtClean="0"/>
              <a:t>slighly</a:t>
            </a:r>
            <a:r>
              <a:rPr lang="en-US" baseline="0" dirty="0" smtClean="0"/>
              <a:t> more complicated.</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a:t>
            </a:r>
            <a:r>
              <a:rPr lang="en-US" baseline="0" dirty="0" smtClean="0"/>
              <a:t> a neural net that creates a linear function.  It relies on numerically small weights that produce very wide sigmoid functions that are approximately linear near their centers.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44</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design of neural nets requires the choice of the number neurons and their connectivity as well as the numerical values of the weights and biases.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45</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the network configuration has been chosen, the weights</a:t>
            </a:r>
            <a:r>
              <a:rPr lang="en-US" baseline="0" dirty="0" smtClean="0"/>
              <a:t> and biases can be chosen to fit a “training dataset”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46</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can be thought of as error</a:t>
            </a:r>
            <a:r>
              <a:rPr lang="en-US" baseline="0" dirty="0" smtClean="0"/>
              <a:t> minimization problem: Find the weights and biases that minimize the prediction error o the network.  We could, for instance, use </a:t>
            </a:r>
            <a:r>
              <a:rPr lang="en-US" baseline="0" dirty="0" err="1" smtClean="0"/>
              <a:t>linearized</a:t>
            </a:r>
            <a:r>
              <a:rPr lang="en-US" baseline="0" dirty="0" smtClean="0"/>
              <a:t> least squares to solve the problem.</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47</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weights and bias</a:t>
            </a:r>
            <a:r>
              <a:rPr lang="en-US" baseline="0" dirty="0" smtClean="0"/>
              <a:t>es are the model parameters.  So the </a:t>
            </a:r>
            <a:r>
              <a:rPr lang="en-US" baseline="0" dirty="0" err="1" smtClean="0"/>
              <a:t>linearized</a:t>
            </a:r>
            <a:r>
              <a:rPr lang="en-US" baseline="0" dirty="0" smtClean="0"/>
              <a:t> data kernel are the partial derivatives of the predicted data with respect to the weights and biases, evaluated at an initial guess.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48</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partial derivatives are derived in the text.  Calculating them is straightforward, but tedious.  The procedure relies heavily on the chain rule.</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49</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a simple</a:t>
            </a:r>
            <a:r>
              <a:rPr lang="en-US" baseline="0" dirty="0" smtClean="0"/>
              <a:t> network that is initialized to a tower and then trained to fit a 2D function.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50</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another example</a:t>
            </a:r>
            <a:r>
              <a:rPr lang="en-US" baseline="0" dirty="0" smtClean="0"/>
              <a:t> of amalgamation …</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51</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the linear function of one input x that produces one output y=</a:t>
            </a:r>
            <a:r>
              <a:rPr lang="en-US" dirty="0" err="1" smtClean="0"/>
              <a:t>cx</a:t>
            </a:r>
            <a:r>
              <a:rPr lang="en-US" dirty="0" smtClean="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52</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Amalgamating</a:t>
            </a:r>
            <a:r>
              <a:rPr lang="en-US" baseline="0" dirty="0" smtClean="0"/>
              <a:t> several of them, now with different inputs, creates a network that implements a linear filter.  One might imagine </a:t>
            </a:r>
            <a:r>
              <a:rPr lang="en-US" baseline="0" dirty="0" err="1" smtClean="0"/>
              <a:t>initialzing</a:t>
            </a:r>
            <a:r>
              <a:rPr lang="en-US" baseline="0" dirty="0" smtClean="0"/>
              <a:t> a network to a linear filter and then training it to capture behaviors that are more complicated than can be represented with a linear filter.</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advantage of the look-up</a:t>
            </a:r>
            <a:r>
              <a:rPr lang="en-US" baseline="0" dirty="0" smtClean="0"/>
              <a:t> table is that it is fast, at least when the rows are separated by a fixed Delta x, so that any given value of x can easily be converted into a row number.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we’ve added a few connections to the linear filter network,</a:t>
            </a:r>
            <a:r>
              <a:rPr lang="en-US" baseline="0" dirty="0" smtClean="0"/>
              <a:t> each with initially zero weight, that allow the network to capture more complicated behaviors.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54</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have previously used linear filters to predict the discharge of a river from precipitation data.  We determined the filter coefficients by a least </a:t>
            </a:r>
            <a:r>
              <a:rPr lang="en-US" baseline="0" dirty="0" err="1" smtClean="0"/>
              <a:t>squaresprocedure</a:t>
            </a:r>
            <a:r>
              <a:rPr lang="en-US" baseline="0" dirty="0" smtClean="0"/>
              <a:t>.  Now we extend this idea by initializing a neural net to a linear filter, but then training it so that so that it can handle nonlinearities.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55</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a:t>
            </a:r>
            <a:r>
              <a:rPr lang="en-US" baseline="0" dirty="0" smtClean="0"/>
              <a:t> important nonlinearity of rivers occurs at high water when they overflow their banks.  Then the discharge can be much higher than expected.  This violates the ‘double the input – double the output’ property of a linear filer, and is thus a nonlinearity.</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56</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take a close look at this section of the data.</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57</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output </a:t>
            </a:r>
            <a:r>
              <a:rPr lang="en-US" baseline="0" dirty="0" smtClean="0"/>
              <a:t>of the network (dashed) does a good job at capturing the amplitude variability of the discharge data (grey)</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advantage is that the look-up table is easy</a:t>
            </a:r>
            <a:r>
              <a:rPr lang="en-US" baseline="0" dirty="0" smtClean="0"/>
              <a:t> to update as more information becomes available.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disadvantage</a:t>
            </a:r>
            <a:r>
              <a:rPr lang="en-US" baseline="0" dirty="0" smtClean="0"/>
              <a:t> of the look-up table is that the output </a:t>
            </a:r>
            <a:r>
              <a:rPr lang="en-US" baseline="0" dirty="0" err="1" smtClean="0"/>
              <a:t>junps</a:t>
            </a:r>
            <a:r>
              <a:rPr lang="en-US" baseline="0" dirty="0" smtClean="0"/>
              <a:t> as one moves from row to row.</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Delta x of a</a:t>
            </a:r>
            <a:r>
              <a:rPr lang="en-US" dirty="0" smtClean="0"/>
              <a:t> </a:t>
            </a:r>
            <a:r>
              <a:rPr lang="en-US" baseline="0" dirty="0" smtClean="0"/>
              <a:t>look-up table is chosen when it is originally set up, based on information available at the time.  This parameter is harder to change as more information becomes available.  While its possible to add rows, as above, to capture newly-determined details in the function d(x), </a:t>
            </a:r>
            <a:r>
              <a:rPr lang="en-US" baseline="0" dirty="0" err="1" smtClean="0"/>
              <a:t>doig</a:t>
            </a:r>
            <a:r>
              <a:rPr lang="en-US" baseline="0" dirty="0" smtClean="0"/>
              <a:t> so </a:t>
            </a:r>
            <a:r>
              <a:rPr lang="en-US" baseline="0" dirty="0" err="1" smtClean="0"/>
              <a:t>interupts</a:t>
            </a:r>
            <a:r>
              <a:rPr lang="en-US" baseline="0" dirty="0" smtClean="0"/>
              <a:t> the evenly-spaced character of the </a:t>
            </a:r>
            <a:r>
              <a:rPr lang="en-US" baseline="0" dirty="0" err="1" smtClean="0"/>
              <a:t>x’s</a:t>
            </a:r>
            <a:r>
              <a:rPr lang="en-US" baseline="0" dirty="0" smtClean="0"/>
              <a:t> and makes finding a given value of x harder.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By “network”, we</a:t>
            </a:r>
            <a:r>
              <a:rPr lang="en-US" baseline="0" dirty="0" smtClean="0"/>
              <a:t> mean an interconnected set of elements that implement some function, such as the function d(x).  The left and right elements are the “input” and “output”, </a:t>
            </a:r>
            <a:r>
              <a:rPr lang="en-US" baseline="0" dirty="0" err="1" smtClean="0"/>
              <a:t>resepctively</a:t>
            </a:r>
            <a:r>
              <a:rPr lang="en-US" baseline="0" dirty="0" smtClean="0"/>
              <a:t>.  The interior box or boxes can be arbitrarily complicated.</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E58B6E-8BFC-4B9D-97E9-2A2A99D4FD5D}" type="datetimeFigureOut">
              <a:rPr lang="en-US" smtClean="0"/>
              <a:pPr/>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E58B6E-8BFC-4B9D-97E9-2A2A99D4FD5D}" type="datetimeFigureOut">
              <a:rPr lang="en-US" smtClean="0"/>
              <a:pPr/>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E58B6E-8BFC-4B9D-97E9-2A2A99D4FD5D}" type="datetimeFigureOut">
              <a:rPr lang="en-US" smtClean="0"/>
              <a:pPr/>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E58B6E-8BFC-4B9D-97E9-2A2A99D4FD5D}" type="datetimeFigureOut">
              <a:rPr lang="en-US" smtClean="0"/>
              <a:pPr/>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E58B6E-8BFC-4B9D-97E9-2A2A99D4FD5D}" type="datetimeFigureOut">
              <a:rPr lang="en-US" smtClean="0"/>
              <a:pPr/>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E58B6E-8BFC-4B9D-97E9-2A2A99D4FD5D}" type="datetimeFigureOut">
              <a:rPr lang="en-US" smtClean="0"/>
              <a:pPr/>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E58B6E-8BFC-4B9D-97E9-2A2A99D4FD5D}" type="datetimeFigureOut">
              <a:rPr lang="en-US" smtClean="0"/>
              <a:pPr/>
              <a:t>3/29/2016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E58B6E-8BFC-4B9D-97E9-2A2A99D4FD5D}" type="datetimeFigureOut">
              <a:rPr lang="en-US" smtClean="0"/>
              <a:pPr/>
              <a:t>3/29/2016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E58B6E-8BFC-4B9D-97E9-2A2A99D4FD5D}" type="datetimeFigureOut">
              <a:rPr lang="en-US" smtClean="0"/>
              <a:pPr/>
              <a:t>3/29/2016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E58B6E-8BFC-4B9D-97E9-2A2A99D4FD5D}" type="datetimeFigureOut">
              <a:rPr lang="en-US" smtClean="0"/>
              <a:pPr/>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E58B6E-8BFC-4B9D-97E9-2A2A99D4FD5D}" type="datetimeFigureOut">
              <a:rPr lang="en-US" smtClean="0"/>
              <a:pPr/>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E58B6E-8BFC-4B9D-97E9-2A2A99D4FD5D}" type="datetimeFigureOut">
              <a:rPr lang="en-US" smtClean="0"/>
              <a:pPr/>
              <a:t>3/29/2016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4E293-6C31-400C-8CFD-F73926D1A9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4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4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1295400"/>
            <a:ext cx="9144000" cy="1143000"/>
          </a:xfrm>
        </p:spPr>
        <p:txBody>
          <a:bodyPr>
            <a:normAutofit fontScale="92500" lnSpcReduction="10000"/>
          </a:bodyPr>
          <a:lstStyle/>
          <a:p>
            <a:pPr algn="ctr">
              <a:lnSpc>
                <a:spcPct val="90000"/>
              </a:lnSpc>
              <a:buFontTx/>
              <a:buNone/>
            </a:pPr>
            <a:r>
              <a:rPr lang="en-US" sz="4000" dirty="0" smtClean="0">
                <a:latin typeface="Times New Roman" pitchFamily="18" charset="0"/>
                <a:cs typeface="Times New Roman" pitchFamily="18" charset="0"/>
              </a:rPr>
              <a:t>Environmental Data Analysis with </a:t>
            </a:r>
            <a:r>
              <a:rPr lang="en-US" sz="4000" i="1" dirty="0" err="1" smtClean="0">
                <a:latin typeface="Times New Roman" pitchFamily="18" charset="0"/>
                <a:cs typeface="Times New Roman" pitchFamily="18" charset="0"/>
              </a:rPr>
              <a:t>MatLab</a:t>
            </a:r>
            <a:endParaRPr lang="en-US" sz="4000" i="1" dirty="0" smtClean="0">
              <a:latin typeface="Times New Roman" pitchFamily="18" charset="0"/>
              <a:cs typeface="Times New Roman" pitchFamily="18" charset="0"/>
            </a:endParaRPr>
          </a:p>
          <a:p>
            <a:pPr algn="ctr">
              <a:lnSpc>
                <a:spcPct val="90000"/>
              </a:lnSpc>
              <a:buFontTx/>
              <a:buNone/>
            </a:pPr>
            <a:r>
              <a:rPr lang="en-US" sz="4000" dirty="0" smtClean="0">
                <a:latin typeface="Times New Roman" pitchFamily="18" charset="0"/>
                <a:cs typeface="Times New Roman" pitchFamily="18" charset="0"/>
              </a:rPr>
              <a:t>2</a:t>
            </a:r>
            <a:r>
              <a:rPr lang="en-US" sz="4000" baseline="30000" dirty="0" smtClean="0">
                <a:latin typeface="Times New Roman" pitchFamily="18" charset="0"/>
                <a:cs typeface="Times New Roman" pitchFamily="18" charset="0"/>
              </a:rPr>
              <a:t>nd</a:t>
            </a:r>
            <a:r>
              <a:rPr lang="en-US" sz="4000" dirty="0" smtClean="0">
                <a:latin typeface="Times New Roman" pitchFamily="18" charset="0"/>
                <a:cs typeface="Times New Roman" pitchFamily="18" charset="0"/>
              </a:rPr>
              <a:t> Edition</a:t>
            </a:r>
            <a:endParaRPr lang="en-US" dirty="0">
              <a:latin typeface="Times New Roman" pitchFamily="18" charset="0"/>
              <a:cs typeface="Times New Roman" pitchFamily="18" charset="0"/>
            </a:endParaRPr>
          </a:p>
        </p:txBody>
      </p:sp>
      <p:sp>
        <p:nvSpPr>
          <p:cNvPr id="11" name="Rectangle 3"/>
          <p:cNvSpPr txBox="1">
            <a:spLocks noChangeArrowheads="1"/>
          </p:cNvSpPr>
          <p:nvPr/>
        </p:nvSpPr>
        <p:spPr bwMode="auto">
          <a:xfrm>
            <a:off x="0" y="2895600"/>
            <a:ext cx="9144000" cy="2895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Lecture 23:</a:t>
            </a:r>
          </a:p>
          <a:p>
            <a:pPr marL="342900" lvl="0" indent="-342900" algn="ctr">
              <a:lnSpc>
                <a:spcPct val="90000"/>
              </a:lnSpc>
              <a:spcBef>
                <a:spcPct val="20000"/>
              </a:spcBef>
              <a:defRPr/>
            </a:pPr>
            <a:endParaRPr lang="en-US" sz="4000" dirty="0" smtClean="0">
              <a:latin typeface="Times New Roman" pitchFamily="18" charset="0"/>
              <a:cs typeface="Times New Roman" pitchFamily="18" charset="0"/>
            </a:endParaRPr>
          </a:p>
          <a:p>
            <a:pPr marL="342900" lvl="0" indent="-342900" algn="ctr">
              <a:lnSpc>
                <a:spcPct val="90000"/>
              </a:lnSpc>
              <a:spcBef>
                <a:spcPct val="20000"/>
              </a:spcBef>
              <a:defRPr/>
            </a:pPr>
            <a:r>
              <a:rPr lang="en-US" sz="3600" dirty="0" smtClean="0">
                <a:latin typeface="Times New Roman" pitchFamily="18" charset="0"/>
                <a:cs typeface="Times New Roman" pitchFamily="18" charset="0"/>
              </a:rPr>
              <a:t>Adaptable Approximations </a:t>
            </a:r>
          </a:p>
          <a:p>
            <a:pPr marL="342900" lvl="0" indent="-342900" algn="ctr">
              <a:lnSpc>
                <a:spcPct val="90000"/>
              </a:lnSpc>
              <a:spcBef>
                <a:spcPct val="20000"/>
              </a:spcBef>
              <a:defRPr/>
            </a:pPr>
            <a:r>
              <a:rPr lang="en-US" sz="3600" dirty="0" smtClean="0">
                <a:latin typeface="Times New Roman" pitchFamily="18" charset="0"/>
                <a:cs typeface="Times New Roman" pitchFamily="18" charset="0"/>
              </a:rPr>
              <a:t>with Neural Networks</a:t>
            </a:r>
            <a:br>
              <a:rPr lang="en-US" sz="3600" dirty="0" smtClean="0">
                <a:latin typeface="Times New Roman" pitchFamily="18" charset="0"/>
                <a:cs typeface="Times New Roman" pitchFamily="18" charset="0"/>
              </a:rPr>
            </a:br>
            <a:endParaRPr lang="en-US" sz="3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email"/>
          <a:srcRect/>
          <a:stretch>
            <a:fillRect/>
          </a:stretch>
        </p:blipFill>
        <p:spPr bwMode="auto">
          <a:xfrm>
            <a:off x="533400" y="2590800"/>
            <a:ext cx="8001000" cy="1524000"/>
          </a:xfrm>
          <a:prstGeom prst="rect">
            <a:avLst/>
          </a:prstGeom>
          <a:noFill/>
          <a:ln w="9525">
            <a:noFill/>
            <a:miter lim="800000"/>
            <a:headEnd/>
            <a:tailEnd/>
          </a:ln>
        </p:spPr>
      </p:pic>
      <p:sp>
        <p:nvSpPr>
          <p:cNvPr id="6" name="Title 1"/>
          <p:cNvSpPr>
            <a:spLocks noGrp="1"/>
          </p:cNvSpPr>
          <p:nvPr>
            <p:ph type="title"/>
          </p:nvPr>
        </p:nvSpPr>
        <p:spPr>
          <a:xfrm>
            <a:off x="0" y="381000"/>
            <a:ext cx="9144000" cy="1143000"/>
          </a:xfrm>
        </p:spPr>
        <p:txBody>
          <a:bodyPr/>
          <a:lstStyle/>
          <a:p>
            <a:r>
              <a:rPr lang="en-US" dirty="0" smtClean="0">
                <a:latin typeface="Times New Roman" pitchFamily="18" charset="0"/>
                <a:cs typeface="Times New Roman" pitchFamily="18" charset="0"/>
              </a:rPr>
              <a:t>“network” representation of a function</a:t>
            </a:r>
            <a:endParaRPr lang="en-US" dirty="0">
              <a:latin typeface="Times New Roman" pitchFamily="18" charset="0"/>
              <a:cs typeface="Times New Roman" pitchFamily="18" charset="0"/>
            </a:endParaRPr>
          </a:p>
        </p:txBody>
      </p:sp>
      <p:sp>
        <p:nvSpPr>
          <p:cNvPr id="7" name="Rectangle 6"/>
          <p:cNvSpPr/>
          <p:nvPr/>
        </p:nvSpPr>
        <p:spPr>
          <a:xfrm>
            <a:off x="533400" y="2438400"/>
            <a:ext cx="990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048000" y="4419600"/>
            <a:ext cx="2743200" cy="38100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2743200" y="4876800"/>
            <a:ext cx="3429000" cy="6096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flow of information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email"/>
          <a:srcRect/>
          <a:stretch>
            <a:fillRect/>
          </a:stretch>
        </p:blipFill>
        <p:spPr bwMode="auto">
          <a:xfrm>
            <a:off x="762000" y="2209800"/>
            <a:ext cx="7770223" cy="3276600"/>
          </a:xfrm>
          <a:prstGeom prst="rect">
            <a:avLst/>
          </a:prstGeom>
          <a:noFill/>
          <a:ln w="9525">
            <a:noFill/>
            <a:miter lim="800000"/>
            <a:headEnd/>
            <a:tailEnd/>
          </a:ln>
        </p:spPr>
      </p:pic>
      <p:sp>
        <p:nvSpPr>
          <p:cNvPr id="3" name="Title 1"/>
          <p:cNvSpPr>
            <a:spLocks noGrp="1"/>
          </p:cNvSpPr>
          <p:nvPr>
            <p:ph type="title"/>
          </p:nvPr>
        </p:nvSpPr>
        <p:spPr>
          <a:xfrm>
            <a:off x="0" y="381000"/>
            <a:ext cx="9144000" cy="1143000"/>
          </a:xfrm>
        </p:spPr>
        <p:txBody>
          <a:bodyPr/>
          <a:lstStyle/>
          <a:p>
            <a:r>
              <a:rPr lang="en-US" dirty="0" smtClean="0">
                <a:latin typeface="Times New Roman" pitchFamily="18" charset="0"/>
                <a:cs typeface="Times New Roman" pitchFamily="18" charset="0"/>
              </a:rPr>
              <a:t>“network” representation of a table</a:t>
            </a:r>
            <a:endParaRPr lang="en-US" dirty="0">
              <a:latin typeface="Times New Roman" pitchFamily="18" charset="0"/>
              <a:cs typeface="Times New Roman" pitchFamily="18" charset="0"/>
            </a:endParaRPr>
          </a:p>
        </p:txBody>
      </p:sp>
      <p:sp>
        <p:nvSpPr>
          <p:cNvPr id="4" name="Rectangle 3"/>
          <p:cNvSpPr/>
          <p:nvPr/>
        </p:nvSpPr>
        <p:spPr>
          <a:xfrm>
            <a:off x="762000" y="2133600"/>
            <a:ext cx="914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381000"/>
            <a:ext cx="9144000" cy="1143000"/>
          </a:xfrm>
        </p:spPr>
        <p:txBody>
          <a:bodyPr>
            <a:normAutofit fontScale="90000"/>
          </a:bodyPr>
          <a:lstStyle/>
          <a:p>
            <a:r>
              <a:rPr lang="en-US" dirty="0" smtClean="0">
                <a:latin typeface="Times New Roman" pitchFamily="18" charset="0"/>
                <a:cs typeface="Times New Roman" pitchFamily="18" charset="0"/>
              </a:rPr>
              <a:t>row of a table represented as a</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“boxcar” or “tower” function</a:t>
            </a:r>
            <a:endParaRPr lang="en-US" dirty="0">
              <a:latin typeface="Times New Roman" pitchFamily="18" charset="0"/>
              <a:cs typeface="Times New Roman" pitchFamily="18" charset="0"/>
            </a:endParaRPr>
          </a:p>
        </p:txBody>
      </p:sp>
      <p:sp>
        <p:nvSpPr>
          <p:cNvPr id="4" name="Rectangle 3"/>
          <p:cNvSpPr/>
          <p:nvPr/>
        </p:nvSpPr>
        <p:spPr>
          <a:xfrm>
            <a:off x="762000" y="2133600"/>
            <a:ext cx="914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410" name="Picture 2"/>
          <p:cNvPicPr>
            <a:picLocks noChangeAspect="1" noChangeArrowheads="1"/>
          </p:cNvPicPr>
          <p:nvPr/>
        </p:nvPicPr>
        <p:blipFill>
          <a:blip r:embed="rId3" cstate="email"/>
          <a:srcRect/>
          <a:stretch>
            <a:fillRect/>
          </a:stretch>
        </p:blipFill>
        <p:spPr bwMode="auto">
          <a:xfrm>
            <a:off x="228600" y="1828800"/>
            <a:ext cx="8382000" cy="3352800"/>
          </a:xfrm>
          <a:prstGeom prst="rect">
            <a:avLst/>
          </a:prstGeom>
          <a:noFill/>
          <a:ln w="9525">
            <a:noFill/>
            <a:miter lim="800000"/>
            <a:headEnd/>
            <a:tailEnd/>
          </a:ln>
        </p:spPr>
      </p:pic>
      <p:sp>
        <p:nvSpPr>
          <p:cNvPr id="7" name="Rectangle 6"/>
          <p:cNvSpPr/>
          <p:nvPr/>
        </p:nvSpPr>
        <p:spPr>
          <a:xfrm>
            <a:off x="304800" y="1752600"/>
            <a:ext cx="609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04800" y="3200400"/>
            <a:ext cx="609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0" y="76200"/>
            <a:ext cx="9144000" cy="1143000"/>
          </a:xfrm>
        </p:spPr>
        <p:txBody>
          <a:bodyPr>
            <a:normAutofit fontScale="90000"/>
          </a:bodyPr>
          <a:lstStyle/>
          <a:p>
            <a:r>
              <a:rPr lang="en-US" dirty="0" smtClean="0">
                <a:latin typeface="Times New Roman" pitchFamily="18" charset="0"/>
                <a:cs typeface="Times New Roman" pitchFamily="18" charset="0"/>
              </a:rPr>
              <a:t>another “network” representation of</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one row of a table</a:t>
            </a:r>
            <a:endParaRPr lang="en-US" dirty="0">
              <a:latin typeface="Times New Roman" pitchFamily="18" charset="0"/>
              <a:cs typeface="Times New Roman" pitchFamily="18" charset="0"/>
            </a:endParaRPr>
          </a:p>
        </p:txBody>
      </p:sp>
      <p:sp>
        <p:nvSpPr>
          <p:cNvPr id="13" name="Rectangle 12"/>
          <p:cNvSpPr/>
          <p:nvPr/>
        </p:nvSpPr>
        <p:spPr>
          <a:xfrm>
            <a:off x="609600" y="2057400"/>
            <a:ext cx="914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txBox="1">
            <a:spLocks/>
          </p:cNvSpPr>
          <p:nvPr/>
        </p:nvSpPr>
        <p:spPr>
          <a:xfrm>
            <a:off x="914400" y="5791200"/>
            <a:ext cx="7543800" cy="838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representation in terms of two step functions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3074" name="Picture 2"/>
          <p:cNvPicPr>
            <a:picLocks noChangeAspect="1" noChangeArrowheads="1"/>
          </p:cNvPicPr>
          <p:nvPr/>
        </p:nvPicPr>
        <p:blipFill>
          <a:blip r:embed="rId3" cstate="email"/>
          <a:srcRect/>
          <a:stretch>
            <a:fillRect/>
          </a:stretch>
        </p:blipFill>
        <p:spPr bwMode="auto">
          <a:xfrm>
            <a:off x="990600" y="1219200"/>
            <a:ext cx="7010400" cy="4495800"/>
          </a:xfrm>
          <a:prstGeom prst="rect">
            <a:avLst/>
          </a:prstGeom>
          <a:noFill/>
          <a:ln w="9525">
            <a:noFill/>
            <a:miter lim="800000"/>
            <a:headEnd/>
            <a:tailEnd/>
          </a:ln>
        </p:spPr>
      </p:pic>
      <p:sp>
        <p:nvSpPr>
          <p:cNvPr id="8" name="Rectangle 7"/>
          <p:cNvSpPr/>
          <p:nvPr/>
        </p:nvSpPr>
        <p:spPr>
          <a:xfrm>
            <a:off x="838200" y="990600"/>
            <a:ext cx="914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33400" y="4241074"/>
            <a:ext cx="914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09600" y="2667000"/>
            <a:ext cx="914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email"/>
          <a:srcRect/>
          <a:stretch>
            <a:fillRect/>
          </a:stretch>
        </p:blipFill>
        <p:spPr bwMode="auto">
          <a:xfrm>
            <a:off x="3124200" y="1295400"/>
            <a:ext cx="5638800" cy="5334000"/>
          </a:xfrm>
          <a:prstGeom prst="rect">
            <a:avLst/>
          </a:prstGeom>
          <a:noFill/>
          <a:ln w="9525">
            <a:noFill/>
            <a:miter lim="800000"/>
            <a:headEnd/>
            <a:tailEnd/>
          </a:ln>
        </p:spPr>
      </p:pic>
      <p:sp>
        <p:nvSpPr>
          <p:cNvPr id="15" name="Title 1"/>
          <p:cNvSpPr txBox="1">
            <a:spLocks/>
          </p:cNvSpPr>
          <p:nvPr/>
        </p:nvSpPr>
        <p:spPr>
          <a:xfrm>
            <a:off x="304800" y="2057400"/>
            <a:ext cx="2743200" cy="838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sigmoid 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4099" name="Picture 3"/>
          <p:cNvPicPr>
            <a:picLocks noChangeAspect="1" noChangeArrowheads="1"/>
          </p:cNvPicPr>
          <p:nvPr/>
        </p:nvPicPr>
        <p:blipFill>
          <a:blip r:embed="rId4" cstate="email"/>
          <a:srcRect/>
          <a:stretch>
            <a:fillRect/>
          </a:stretch>
        </p:blipFill>
        <p:spPr bwMode="auto">
          <a:xfrm>
            <a:off x="0" y="2819400"/>
            <a:ext cx="3214255" cy="1219200"/>
          </a:xfrm>
          <a:prstGeom prst="rect">
            <a:avLst/>
          </a:prstGeom>
          <a:noFill/>
          <a:ln w="9525">
            <a:noFill/>
            <a:miter lim="800000"/>
            <a:headEnd/>
            <a:tailEnd/>
          </a:ln>
        </p:spPr>
      </p:pic>
      <p:sp>
        <p:nvSpPr>
          <p:cNvPr id="16" name="Title 1"/>
          <p:cNvSpPr txBox="1">
            <a:spLocks/>
          </p:cNvSpPr>
          <p:nvPr/>
        </p:nvSpPr>
        <p:spPr>
          <a:xfrm>
            <a:off x="152400" y="1524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smooth alternative</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to a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step 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4100" name="Picture 4"/>
          <p:cNvPicPr>
            <a:picLocks noChangeAspect="1" noChangeArrowheads="1"/>
          </p:cNvPicPr>
          <p:nvPr/>
        </p:nvPicPr>
        <p:blipFill>
          <a:blip r:embed="rId5" cstate="email"/>
          <a:srcRect/>
          <a:stretch>
            <a:fillRect/>
          </a:stretch>
        </p:blipFill>
        <p:spPr bwMode="auto">
          <a:xfrm>
            <a:off x="685800" y="4419600"/>
            <a:ext cx="2133600" cy="457200"/>
          </a:xfrm>
          <a:prstGeom prst="rect">
            <a:avLst/>
          </a:prstGeom>
          <a:noFill/>
          <a:ln w="9525">
            <a:noFill/>
            <a:miter lim="800000"/>
            <a:headEnd/>
            <a:tailEnd/>
          </a:ln>
        </p:spPr>
      </p:pic>
      <p:sp>
        <p:nvSpPr>
          <p:cNvPr id="17" name="Title 1"/>
          <p:cNvSpPr txBox="1">
            <a:spLocks/>
          </p:cNvSpPr>
          <p:nvPr/>
        </p:nvSpPr>
        <p:spPr>
          <a:xfrm>
            <a:off x="228600" y="3962400"/>
            <a:ext cx="28956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with</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email"/>
          <a:srcRect/>
          <a:stretch>
            <a:fillRect/>
          </a:stretch>
        </p:blipFill>
        <p:spPr bwMode="auto">
          <a:xfrm>
            <a:off x="3124200" y="1295400"/>
            <a:ext cx="5638800" cy="5334000"/>
          </a:xfrm>
          <a:prstGeom prst="rect">
            <a:avLst/>
          </a:prstGeom>
          <a:noFill/>
          <a:ln w="9525">
            <a:noFill/>
            <a:miter lim="800000"/>
            <a:headEnd/>
            <a:tailEnd/>
          </a:ln>
        </p:spPr>
      </p:pic>
      <p:sp>
        <p:nvSpPr>
          <p:cNvPr id="15" name="Title 1"/>
          <p:cNvSpPr txBox="1">
            <a:spLocks/>
          </p:cNvSpPr>
          <p:nvPr/>
        </p:nvSpPr>
        <p:spPr>
          <a:xfrm>
            <a:off x="304800" y="2057400"/>
            <a:ext cx="2743200" cy="838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sigmoid 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4099" name="Picture 3"/>
          <p:cNvPicPr>
            <a:picLocks noChangeAspect="1" noChangeArrowheads="1"/>
          </p:cNvPicPr>
          <p:nvPr/>
        </p:nvPicPr>
        <p:blipFill>
          <a:blip r:embed="rId4" cstate="email"/>
          <a:srcRect/>
          <a:stretch>
            <a:fillRect/>
          </a:stretch>
        </p:blipFill>
        <p:spPr bwMode="auto">
          <a:xfrm>
            <a:off x="0" y="2819400"/>
            <a:ext cx="3214255" cy="1219200"/>
          </a:xfrm>
          <a:prstGeom prst="rect">
            <a:avLst/>
          </a:prstGeom>
          <a:noFill/>
          <a:ln w="9525">
            <a:noFill/>
            <a:miter lim="800000"/>
            <a:headEnd/>
            <a:tailEnd/>
          </a:ln>
        </p:spPr>
      </p:pic>
      <p:sp>
        <p:nvSpPr>
          <p:cNvPr id="16" name="Title 1"/>
          <p:cNvSpPr txBox="1">
            <a:spLocks/>
          </p:cNvSpPr>
          <p:nvPr/>
        </p:nvSpPr>
        <p:spPr>
          <a:xfrm>
            <a:off x="152400" y="1524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smooth alternative</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to a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step 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4100" name="Picture 4"/>
          <p:cNvPicPr>
            <a:picLocks noChangeAspect="1" noChangeArrowheads="1"/>
          </p:cNvPicPr>
          <p:nvPr/>
        </p:nvPicPr>
        <p:blipFill>
          <a:blip r:embed="rId5" cstate="email"/>
          <a:srcRect/>
          <a:stretch>
            <a:fillRect/>
          </a:stretch>
        </p:blipFill>
        <p:spPr bwMode="auto">
          <a:xfrm>
            <a:off x="685800" y="4419600"/>
            <a:ext cx="2133600" cy="457200"/>
          </a:xfrm>
          <a:prstGeom prst="rect">
            <a:avLst/>
          </a:prstGeom>
          <a:noFill/>
          <a:ln w="9525">
            <a:noFill/>
            <a:miter lim="800000"/>
            <a:headEnd/>
            <a:tailEnd/>
          </a:ln>
        </p:spPr>
      </p:pic>
      <p:sp>
        <p:nvSpPr>
          <p:cNvPr id="17" name="Title 1"/>
          <p:cNvSpPr txBox="1">
            <a:spLocks/>
          </p:cNvSpPr>
          <p:nvPr/>
        </p:nvSpPr>
        <p:spPr>
          <a:xfrm>
            <a:off x="228600" y="3962400"/>
            <a:ext cx="28956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with</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Freeform 7"/>
          <p:cNvSpPr/>
          <p:nvPr/>
        </p:nvSpPr>
        <p:spPr>
          <a:xfrm>
            <a:off x="744583" y="4859383"/>
            <a:ext cx="888274" cy="901337"/>
          </a:xfrm>
          <a:custGeom>
            <a:avLst/>
            <a:gdLst>
              <a:gd name="connsiteX0" fmla="*/ 0 w 888274"/>
              <a:gd name="connsiteY0" fmla="*/ 901337 h 901337"/>
              <a:gd name="connsiteX1" fmla="*/ 248194 w 888274"/>
              <a:gd name="connsiteY1" fmla="*/ 496388 h 901337"/>
              <a:gd name="connsiteX2" fmla="*/ 457200 w 888274"/>
              <a:gd name="connsiteY2" fmla="*/ 574766 h 901337"/>
              <a:gd name="connsiteX3" fmla="*/ 888274 w 888274"/>
              <a:gd name="connsiteY3" fmla="*/ 0 h 901337"/>
            </a:gdLst>
            <a:ahLst/>
            <a:cxnLst>
              <a:cxn ang="0">
                <a:pos x="connsiteX0" y="connsiteY0"/>
              </a:cxn>
              <a:cxn ang="0">
                <a:pos x="connsiteX1" y="connsiteY1"/>
              </a:cxn>
              <a:cxn ang="0">
                <a:pos x="connsiteX2" y="connsiteY2"/>
              </a:cxn>
              <a:cxn ang="0">
                <a:pos x="connsiteX3" y="connsiteY3"/>
              </a:cxn>
            </a:cxnLst>
            <a:rect l="l" t="t" r="r" b="b"/>
            <a:pathLst>
              <a:path w="888274" h="901337">
                <a:moveTo>
                  <a:pt x="0" y="901337"/>
                </a:moveTo>
                <a:cubicBezTo>
                  <a:pt x="85997" y="726077"/>
                  <a:pt x="171994" y="550817"/>
                  <a:pt x="248194" y="496388"/>
                </a:cubicBezTo>
                <a:cubicBezTo>
                  <a:pt x="324394" y="441960"/>
                  <a:pt x="350520" y="657497"/>
                  <a:pt x="457200" y="574766"/>
                </a:cubicBezTo>
                <a:cubicBezTo>
                  <a:pt x="563880" y="492035"/>
                  <a:pt x="726077" y="246017"/>
                  <a:pt x="888274" y="0"/>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828800" y="4876800"/>
            <a:ext cx="888274" cy="901337"/>
          </a:xfrm>
          <a:custGeom>
            <a:avLst/>
            <a:gdLst>
              <a:gd name="connsiteX0" fmla="*/ 0 w 888274"/>
              <a:gd name="connsiteY0" fmla="*/ 901337 h 901337"/>
              <a:gd name="connsiteX1" fmla="*/ 248194 w 888274"/>
              <a:gd name="connsiteY1" fmla="*/ 496388 h 901337"/>
              <a:gd name="connsiteX2" fmla="*/ 457200 w 888274"/>
              <a:gd name="connsiteY2" fmla="*/ 574766 h 901337"/>
              <a:gd name="connsiteX3" fmla="*/ 888274 w 888274"/>
              <a:gd name="connsiteY3" fmla="*/ 0 h 901337"/>
            </a:gdLst>
            <a:ahLst/>
            <a:cxnLst>
              <a:cxn ang="0">
                <a:pos x="connsiteX0" y="connsiteY0"/>
              </a:cxn>
              <a:cxn ang="0">
                <a:pos x="connsiteX1" y="connsiteY1"/>
              </a:cxn>
              <a:cxn ang="0">
                <a:pos x="connsiteX2" y="connsiteY2"/>
              </a:cxn>
              <a:cxn ang="0">
                <a:pos x="connsiteX3" y="connsiteY3"/>
              </a:cxn>
            </a:cxnLst>
            <a:rect l="l" t="t" r="r" b="b"/>
            <a:pathLst>
              <a:path w="888274" h="901337">
                <a:moveTo>
                  <a:pt x="0" y="901337"/>
                </a:moveTo>
                <a:cubicBezTo>
                  <a:pt x="85997" y="726077"/>
                  <a:pt x="171994" y="550817"/>
                  <a:pt x="248194" y="496388"/>
                </a:cubicBezTo>
                <a:cubicBezTo>
                  <a:pt x="324394" y="441960"/>
                  <a:pt x="350520" y="657497"/>
                  <a:pt x="457200" y="574766"/>
                </a:cubicBezTo>
                <a:cubicBezTo>
                  <a:pt x="563880" y="492035"/>
                  <a:pt x="726077" y="246017"/>
                  <a:pt x="888274" y="0"/>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304800" y="5791200"/>
            <a:ext cx="10668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weight</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1" name="Title 1"/>
          <p:cNvSpPr txBox="1">
            <a:spLocks/>
          </p:cNvSpPr>
          <p:nvPr/>
        </p:nvSpPr>
        <p:spPr>
          <a:xfrm>
            <a:off x="1524000" y="5867400"/>
            <a:ext cx="10668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bias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email"/>
          <a:srcRect/>
          <a:stretch>
            <a:fillRect/>
          </a:stretch>
        </p:blipFill>
        <p:spPr bwMode="auto">
          <a:xfrm>
            <a:off x="3124200" y="1295400"/>
            <a:ext cx="5638800" cy="5334000"/>
          </a:xfrm>
          <a:prstGeom prst="rect">
            <a:avLst/>
          </a:prstGeom>
          <a:noFill/>
          <a:ln w="9525">
            <a:noFill/>
            <a:miter lim="800000"/>
            <a:headEnd/>
            <a:tailEnd/>
          </a:ln>
        </p:spPr>
      </p:pic>
      <p:sp>
        <p:nvSpPr>
          <p:cNvPr id="15" name="Title 1"/>
          <p:cNvSpPr txBox="1">
            <a:spLocks/>
          </p:cNvSpPr>
          <p:nvPr/>
        </p:nvSpPr>
        <p:spPr>
          <a:xfrm>
            <a:off x="304800" y="2057400"/>
            <a:ext cx="2743200" cy="838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sigmoid 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4099" name="Picture 3"/>
          <p:cNvPicPr>
            <a:picLocks noChangeAspect="1" noChangeArrowheads="1"/>
          </p:cNvPicPr>
          <p:nvPr/>
        </p:nvPicPr>
        <p:blipFill>
          <a:blip r:embed="rId4" cstate="email"/>
          <a:srcRect/>
          <a:stretch>
            <a:fillRect/>
          </a:stretch>
        </p:blipFill>
        <p:spPr bwMode="auto">
          <a:xfrm>
            <a:off x="0" y="2819400"/>
            <a:ext cx="3214255" cy="1219200"/>
          </a:xfrm>
          <a:prstGeom prst="rect">
            <a:avLst/>
          </a:prstGeom>
          <a:noFill/>
          <a:ln w="9525">
            <a:noFill/>
            <a:miter lim="800000"/>
            <a:headEnd/>
            <a:tailEnd/>
          </a:ln>
        </p:spPr>
      </p:pic>
      <p:sp>
        <p:nvSpPr>
          <p:cNvPr id="16" name="Title 1"/>
          <p:cNvSpPr txBox="1">
            <a:spLocks/>
          </p:cNvSpPr>
          <p:nvPr/>
        </p:nvSpPr>
        <p:spPr>
          <a:xfrm>
            <a:off x="152400" y="1524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smooth alternative</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to a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step 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4100" name="Picture 4"/>
          <p:cNvPicPr>
            <a:picLocks noChangeAspect="1" noChangeArrowheads="1"/>
          </p:cNvPicPr>
          <p:nvPr/>
        </p:nvPicPr>
        <p:blipFill>
          <a:blip r:embed="rId5" cstate="email"/>
          <a:srcRect/>
          <a:stretch>
            <a:fillRect/>
          </a:stretch>
        </p:blipFill>
        <p:spPr bwMode="auto">
          <a:xfrm>
            <a:off x="685800" y="4419600"/>
            <a:ext cx="2133600" cy="457200"/>
          </a:xfrm>
          <a:prstGeom prst="rect">
            <a:avLst/>
          </a:prstGeom>
          <a:noFill/>
          <a:ln w="9525">
            <a:noFill/>
            <a:miter lim="800000"/>
            <a:headEnd/>
            <a:tailEnd/>
          </a:ln>
        </p:spPr>
      </p:pic>
      <p:sp>
        <p:nvSpPr>
          <p:cNvPr id="17" name="Title 1"/>
          <p:cNvSpPr txBox="1">
            <a:spLocks/>
          </p:cNvSpPr>
          <p:nvPr/>
        </p:nvSpPr>
        <p:spPr>
          <a:xfrm>
            <a:off x="228600" y="3962400"/>
            <a:ext cx="28956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with</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0" name="Title 1"/>
          <p:cNvSpPr txBox="1">
            <a:spLocks/>
          </p:cNvSpPr>
          <p:nvPr/>
        </p:nvSpPr>
        <p:spPr>
          <a:xfrm>
            <a:off x="304800" y="5257800"/>
            <a:ext cx="9906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center</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1" name="Title 1"/>
          <p:cNvSpPr txBox="1">
            <a:spLocks/>
          </p:cNvSpPr>
          <p:nvPr/>
        </p:nvSpPr>
        <p:spPr>
          <a:xfrm>
            <a:off x="228600" y="5715000"/>
            <a:ext cx="2209800" cy="6858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max slope at </a:t>
            </a:r>
            <a:r>
              <a:rPr lang="en-US" sz="4400" i="1" dirty="0" smtClean="0">
                <a:solidFill>
                  <a:srgbClr val="FF0000"/>
                </a:solidFill>
                <a:latin typeface="Cambria Math" pitchFamily="18" charset="0"/>
                <a:ea typeface="Cambria Math" pitchFamily="18" charset="0"/>
                <a:cs typeface="Times New Roman" pitchFamily="18" charset="0"/>
              </a:rPr>
              <a:t>x</a:t>
            </a:r>
            <a:r>
              <a:rPr lang="en-US" sz="4400" i="1" baseline="-25000" dirty="0" smtClean="0">
                <a:solidFill>
                  <a:srgbClr val="FF0000"/>
                </a:solidFill>
                <a:latin typeface="Cambria Math" pitchFamily="18" charset="0"/>
                <a:ea typeface="Cambria Math" pitchFamily="18" charset="0"/>
                <a:cs typeface="Times New Roman" pitchFamily="18" charset="0"/>
              </a:rPr>
              <a:t>0</a:t>
            </a:r>
            <a:endParaRPr kumimoji="0" lang="en-US" sz="44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pic>
        <p:nvPicPr>
          <p:cNvPr id="5122" name="Picture 2"/>
          <p:cNvPicPr>
            <a:picLocks noChangeAspect="1" noChangeArrowheads="1"/>
          </p:cNvPicPr>
          <p:nvPr/>
        </p:nvPicPr>
        <p:blipFill>
          <a:blip r:embed="rId6" cstate="email"/>
          <a:srcRect/>
          <a:stretch>
            <a:fillRect/>
          </a:stretch>
        </p:blipFill>
        <p:spPr bwMode="auto">
          <a:xfrm>
            <a:off x="1295400" y="5181600"/>
            <a:ext cx="1830977" cy="533400"/>
          </a:xfrm>
          <a:prstGeom prst="rect">
            <a:avLst/>
          </a:prstGeom>
          <a:noFill/>
          <a:ln w="9525">
            <a:noFill/>
            <a:miter lim="800000"/>
            <a:headEnd/>
            <a:tailEnd/>
          </a:ln>
        </p:spPr>
      </p:pic>
      <p:pic>
        <p:nvPicPr>
          <p:cNvPr id="5123" name="Picture 3"/>
          <p:cNvPicPr>
            <a:picLocks noChangeAspect="1" noChangeArrowheads="1"/>
          </p:cNvPicPr>
          <p:nvPr/>
        </p:nvPicPr>
        <p:blipFill>
          <a:blip r:embed="rId7" cstate="email"/>
          <a:srcRect/>
          <a:stretch>
            <a:fillRect/>
          </a:stretch>
        </p:blipFill>
        <p:spPr bwMode="auto">
          <a:xfrm>
            <a:off x="1219200" y="6324600"/>
            <a:ext cx="2286000" cy="381000"/>
          </a:xfrm>
          <a:prstGeom prst="rect">
            <a:avLst/>
          </a:prstGeom>
          <a:noFill/>
          <a:ln w="9525">
            <a:noFill/>
            <a:miter lim="800000"/>
            <a:headEnd/>
            <a:tailEnd/>
          </a:ln>
        </p:spPr>
      </p:pic>
      <p:sp>
        <p:nvSpPr>
          <p:cNvPr id="14" name="Title 1"/>
          <p:cNvSpPr txBox="1">
            <a:spLocks/>
          </p:cNvSpPr>
          <p:nvPr/>
        </p:nvSpPr>
        <p:spPr>
          <a:xfrm>
            <a:off x="7589523" y="1981200"/>
            <a:ext cx="11430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big w</a:t>
            </a:r>
            <a:endParaRPr kumimoji="0" lang="en-US" sz="44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8" name="Title 1"/>
          <p:cNvSpPr txBox="1">
            <a:spLocks/>
          </p:cNvSpPr>
          <p:nvPr/>
        </p:nvSpPr>
        <p:spPr>
          <a:xfrm>
            <a:off x="7419704" y="5752011"/>
            <a:ext cx="11430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small w</a:t>
            </a:r>
            <a:endParaRPr kumimoji="0" lang="en-US" sz="44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35" name="Straight Connector 34"/>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4" name="Title 1"/>
          <p:cNvSpPr txBox="1">
            <a:spLocks/>
          </p:cNvSpPr>
          <p:nvPr/>
        </p:nvSpPr>
        <p:spPr>
          <a:xfrm>
            <a:off x="877389" y="2299063"/>
            <a:ext cx="1447800" cy="457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3" name="Straight Connector 22"/>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4" name="Title 1"/>
          <p:cNvSpPr txBox="1">
            <a:spLocks/>
          </p:cNvSpPr>
          <p:nvPr/>
        </p:nvSpPr>
        <p:spPr>
          <a:xfrm>
            <a:off x="877389" y="2131422"/>
            <a:ext cx="1447800" cy="685800"/>
          </a:xfrm>
          <a:prstGeom prst="rect">
            <a:avLst/>
          </a:prstGeom>
        </p:spPr>
        <p:txBody>
          <a:bodyPr vert="horz" lIns="91440" tIns="45720" rIns="91440" bIns="45720" rtlCol="0" anchor="ctr">
            <a:normAutofit fontScale="4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with bias b</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3" name="Title 1"/>
          <p:cNvSpPr txBox="1">
            <a:spLocks/>
          </p:cNvSpPr>
          <p:nvPr/>
        </p:nvSpPr>
        <p:spPr>
          <a:xfrm>
            <a:off x="914400" y="5334000"/>
            <a:ext cx="4267200" cy="6858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bias b: property of neuron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5" name="Straight Connector 24"/>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01</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Using </a:t>
            </a:r>
            <a:r>
              <a:rPr lang="en-US" sz="1600" dirty="0" err="1" smtClean="0">
                <a:latin typeface="Times New Roman" pitchFamily="18" charset="0"/>
                <a:cs typeface="Times New Roman" pitchFamily="18" charset="0"/>
              </a:rPr>
              <a:t>MatLab</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Looking At Data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Multivariate Distributions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Linear Models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The Principle of Least Squares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07		Prior Information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Solving Generalized Least Squares Problems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Complex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12		Power Spectra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Filter Theory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Applications of Filters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Factor Analysis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Orthogonal functions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Covariance and Autocorrelation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Cross-correlation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Smoothing, Correlation and Spectra</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Coherence; Tapering and Spectral Analysis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Interpolation</a:t>
            </a:r>
          </a:p>
          <a:p>
            <a:pPr>
              <a:spcBef>
                <a:spcPts val="100"/>
              </a:spcBef>
              <a:buFontTx/>
              <a:buNone/>
            </a:pP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22		Linear Approximations and Non Linear Least Squares</a:t>
            </a:r>
          </a:p>
          <a:p>
            <a:pPr>
              <a:spcBef>
                <a:spcPts val="100"/>
              </a:spcBef>
              <a:buFontTx/>
              <a:buNone/>
            </a:pPr>
            <a:r>
              <a:rPr lang="en-US" sz="1600"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Lecture 23		Adaptable Approximations with Neural Networks</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Hypothesis testing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Hypothesis Testing continued; F-Tests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Confidence Limits of Spectra, Bootstraps</a:t>
            </a:r>
            <a:endParaRPr lang="en-US" sz="1600" dirty="0">
              <a:latin typeface="Times New Roman" pitchFamily="18" charset="0"/>
              <a:cs typeface="Times New Roman" pitchFamily="18" charset="0"/>
            </a:endParaRP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4" name="Title 1"/>
          <p:cNvSpPr txBox="1">
            <a:spLocks/>
          </p:cNvSpPr>
          <p:nvPr/>
        </p:nvSpPr>
        <p:spPr>
          <a:xfrm>
            <a:off x="871179" y="5187366"/>
            <a:ext cx="1447800" cy="457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layer</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3" name="Straight Connector 22"/>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4" name="Title 1"/>
          <p:cNvSpPr txBox="1">
            <a:spLocks/>
          </p:cNvSpPr>
          <p:nvPr/>
        </p:nvSpPr>
        <p:spPr>
          <a:xfrm rot="775514">
            <a:off x="2318526" y="2210742"/>
            <a:ext cx="1447800" cy="457200"/>
          </a:xfrm>
          <a:prstGeom prst="rect">
            <a:avLst/>
          </a:prstGeom>
        </p:spPr>
        <p:txBody>
          <a:bodyPr vert="horz" lIns="91440" tIns="45720" rIns="91440" bIns="45720" rtlCol="0" anchor="ctr">
            <a:normAutofit fontScale="4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connection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3" name="Straight Connector 22"/>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4" name="Title 1"/>
          <p:cNvSpPr txBox="1">
            <a:spLocks/>
          </p:cNvSpPr>
          <p:nvPr/>
        </p:nvSpPr>
        <p:spPr>
          <a:xfrm rot="727586">
            <a:off x="2425025" y="2047181"/>
            <a:ext cx="1447800" cy="704206"/>
          </a:xfrm>
          <a:prstGeom prst="rect">
            <a:avLst/>
          </a:prstGeom>
        </p:spPr>
        <p:txBody>
          <a:bodyPr vert="horz" lIns="91440" tIns="45720" rIns="91440" bIns="45720" rtlCol="0" anchor="ctr">
            <a:normAutofit fontScale="3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connection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with weight w</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3" name="Title 1"/>
          <p:cNvSpPr txBox="1">
            <a:spLocks/>
          </p:cNvSpPr>
          <p:nvPr/>
        </p:nvSpPr>
        <p:spPr>
          <a:xfrm>
            <a:off x="914400" y="5334000"/>
            <a:ext cx="4876800" cy="6858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weight w: property of a connection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4" name="Title 1"/>
          <p:cNvSpPr txBox="1">
            <a:spLocks/>
          </p:cNvSpPr>
          <p:nvPr/>
        </p:nvSpPr>
        <p:spPr>
          <a:xfrm rot="775514">
            <a:off x="2318526" y="2210742"/>
            <a:ext cx="1447800" cy="457200"/>
          </a:xfrm>
          <a:prstGeom prst="rect">
            <a:avLst/>
          </a:prstGeom>
        </p:spPr>
        <p:txBody>
          <a:bodyPr vert="horz" lIns="91440" tIns="45720" rIns="91440" bIns="45720" rtlCol="0" anchor="ctr">
            <a:normAutofit fontScale="4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connection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3" name="Straight Connector 22"/>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2133600" y="3352800"/>
            <a:ext cx="228600" cy="304800"/>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itle 1"/>
          <p:cNvSpPr txBox="1">
            <a:spLocks/>
          </p:cNvSpPr>
          <p:nvPr/>
        </p:nvSpPr>
        <p:spPr>
          <a:xfrm>
            <a:off x="0" y="5257800"/>
            <a:ext cx="4724400" cy="6858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output or “activity” </a:t>
            </a:r>
            <a:r>
              <a:rPr kumimoji="0" lang="en-US"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of a neuron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9" name="Title 1"/>
          <p:cNvSpPr txBox="1">
            <a:spLocks/>
          </p:cNvSpPr>
          <p:nvPr/>
        </p:nvSpPr>
        <p:spPr>
          <a:xfrm>
            <a:off x="1382485" y="3200400"/>
            <a:ext cx="990600" cy="6096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4" name="Title 1"/>
          <p:cNvSpPr txBox="1">
            <a:spLocks/>
          </p:cNvSpPr>
          <p:nvPr/>
        </p:nvSpPr>
        <p:spPr>
          <a:xfrm rot="775514">
            <a:off x="2318526" y="2210742"/>
            <a:ext cx="1447800" cy="457200"/>
          </a:xfrm>
          <a:prstGeom prst="rect">
            <a:avLst/>
          </a:prstGeom>
        </p:spPr>
        <p:txBody>
          <a:bodyPr vert="horz" lIns="91440" tIns="45720" rIns="91440" bIns="45720" rtlCol="0" anchor="ctr">
            <a:normAutofit fontScale="4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connection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3" name="Straight Connector 22"/>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3810000" y="2743200"/>
            <a:ext cx="228600" cy="304800"/>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itle 1"/>
          <p:cNvSpPr txBox="1">
            <a:spLocks/>
          </p:cNvSpPr>
          <p:nvPr/>
        </p:nvSpPr>
        <p:spPr>
          <a:xfrm>
            <a:off x="304800" y="5257800"/>
            <a:ext cx="3962400" cy="6096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input z a of a neuron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9" name="Title 1"/>
          <p:cNvSpPr txBox="1">
            <a:spLocks/>
          </p:cNvSpPr>
          <p:nvPr/>
        </p:nvSpPr>
        <p:spPr>
          <a:xfrm>
            <a:off x="3744685" y="2577737"/>
            <a:ext cx="990600" cy="6096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z</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4" name="Title 1"/>
          <p:cNvSpPr txBox="1">
            <a:spLocks/>
          </p:cNvSpPr>
          <p:nvPr/>
        </p:nvSpPr>
        <p:spPr>
          <a:xfrm>
            <a:off x="2895600" y="5562600"/>
            <a:ext cx="3090647" cy="673145"/>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information flow</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3" name="Right Arrow 22"/>
          <p:cNvSpPr/>
          <p:nvPr/>
        </p:nvSpPr>
        <p:spPr>
          <a:xfrm>
            <a:off x="2819400" y="5105400"/>
            <a:ext cx="3429000" cy="38100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1"/>
          <p:cNvSpPr txBox="1">
            <a:spLocks/>
          </p:cNvSpPr>
          <p:nvPr/>
        </p:nvSpPr>
        <p:spPr>
          <a:xfrm>
            <a:off x="990600" y="1243148"/>
            <a:ext cx="1219199" cy="457199"/>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input 1</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7" name="Title 1"/>
          <p:cNvSpPr txBox="1">
            <a:spLocks/>
          </p:cNvSpPr>
          <p:nvPr/>
        </p:nvSpPr>
        <p:spPr>
          <a:xfrm>
            <a:off x="990600" y="2209800"/>
            <a:ext cx="1219199" cy="457199"/>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input 2</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9" name="Title 1"/>
          <p:cNvSpPr txBox="1">
            <a:spLocks/>
          </p:cNvSpPr>
          <p:nvPr/>
        </p:nvSpPr>
        <p:spPr>
          <a:xfrm>
            <a:off x="990600" y="3276601"/>
            <a:ext cx="1219199" cy="457199"/>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input 3</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1" name="Title 1"/>
          <p:cNvSpPr txBox="1">
            <a:spLocks/>
          </p:cNvSpPr>
          <p:nvPr/>
        </p:nvSpPr>
        <p:spPr>
          <a:xfrm>
            <a:off x="990600" y="4191001"/>
            <a:ext cx="1219199" cy="457199"/>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input 4</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5" name="Title 1"/>
          <p:cNvSpPr txBox="1">
            <a:spLocks/>
          </p:cNvSpPr>
          <p:nvPr/>
        </p:nvSpPr>
        <p:spPr>
          <a:xfrm>
            <a:off x="6705600" y="1600200"/>
            <a:ext cx="1219199" cy="457199"/>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output 1</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6" name="Title 1"/>
          <p:cNvSpPr txBox="1">
            <a:spLocks/>
          </p:cNvSpPr>
          <p:nvPr/>
        </p:nvSpPr>
        <p:spPr>
          <a:xfrm>
            <a:off x="6705600" y="2590800"/>
            <a:ext cx="1219199" cy="457199"/>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output 2</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7" name="Title 1"/>
          <p:cNvSpPr txBox="1">
            <a:spLocks/>
          </p:cNvSpPr>
          <p:nvPr/>
        </p:nvSpPr>
        <p:spPr>
          <a:xfrm>
            <a:off x="6705600" y="3657600"/>
            <a:ext cx="1219199" cy="457199"/>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output 3</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34" name="Title 1"/>
          <p:cNvSpPr txBox="1">
            <a:spLocks/>
          </p:cNvSpPr>
          <p:nvPr/>
        </p:nvSpPr>
        <p:spPr>
          <a:xfrm>
            <a:off x="2514600" y="5334000"/>
            <a:ext cx="4114800" cy="9144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let’s examine</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this part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5" name="Straight Connector 24"/>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3" cstate="email"/>
          <a:srcRect/>
          <a:stretch>
            <a:fillRect/>
          </a:stretch>
        </p:blipFill>
        <p:spPr bwMode="auto">
          <a:xfrm>
            <a:off x="685800" y="990600"/>
            <a:ext cx="8051132" cy="41910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3" cstate="email"/>
          <a:srcRect/>
          <a:stretch>
            <a:fillRect/>
          </a:stretch>
        </p:blipFill>
        <p:spPr bwMode="auto">
          <a:xfrm>
            <a:off x="685800" y="990600"/>
            <a:ext cx="8051132" cy="4191000"/>
          </a:xfrm>
          <a:prstGeom prst="rect">
            <a:avLst/>
          </a:prstGeom>
          <a:noFill/>
          <a:ln w="9525">
            <a:noFill/>
            <a:miter lim="800000"/>
            <a:headEnd/>
            <a:tailEnd/>
          </a:ln>
        </p:spPr>
      </p:pic>
      <p:sp>
        <p:nvSpPr>
          <p:cNvPr id="3" name="Rectangle 2"/>
          <p:cNvSpPr/>
          <p:nvPr/>
        </p:nvSpPr>
        <p:spPr>
          <a:xfrm>
            <a:off x="838200" y="1524000"/>
            <a:ext cx="1524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886200" y="1905000"/>
            <a:ext cx="1524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990600" y="5586548"/>
            <a:ext cx="6248400" cy="9144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layers numbered from left to</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right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3" cstate="email"/>
          <a:srcRect/>
          <a:stretch>
            <a:fillRect/>
          </a:stretch>
        </p:blipFill>
        <p:spPr bwMode="auto">
          <a:xfrm>
            <a:off x="685800" y="990600"/>
            <a:ext cx="8051132" cy="4191000"/>
          </a:xfrm>
          <a:prstGeom prst="rect">
            <a:avLst/>
          </a:prstGeom>
          <a:noFill/>
          <a:ln w="9525">
            <a:noFill/>
            <a:miter lim="800000"/>
            <a:headEnd/>
            <a:tailEnd/>
          </a:ln>
        </p:spPr>
      </p:pic>
      <p:sp>
        <p:nvSpPr>
          <p:cNvPr id="3" name="Rectangle 2"/>
          <p:cNvSpPr/>
          <p:nvPr/>
        </p:nvSpPr>
        <p:spPr>
          <a:xfrm>
            <a:off x="990600" y="2362200"/>
            <a:ext cx="1143000" cy="3048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990600" y="3200400"/>
            <a:ext cx="1219200" cy="3048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381000" y="5486400"/>
            <a:ext cx="8763000" cy="9144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neurons in each layer are numbered from top to bottom</a:t>
            </a:r>
            <a:endPar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1014548" y="2286000"/>
            <a:ext cx="12954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neuron</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1</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990600" y="3200400"/>
            <a:ext cx="12954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neuron</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2</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smtClean="0">
                <a:latin typeface="Times New Roman" pitchFamily="18" charset="0"/>
                <a:cs typeface="Times New Roman" pitchFamily="18" charset="0"/>
              </a:rPr>
              <a:t>Goals of 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828800"/>
            <a:ext cx="9144000" cy="3810000"/>
          </a:xfrm>
        </p:spPr>
        <p:txBody>
          <a:bodyPr>
            <a:normAutofit lnSpcReduction="10000"/>
          </a:bodyPr>
          <a:lstStyle/>
          <a:p>
            <a:pPr algn="ctr">
              <a:buNone/>
            </a:pPr>
            <a:r>
              <a:rPr lang="en-US" dirty="0" smtClean="0">
                <a:latin typeface="Times New Roman" pitchFamily="18" charset="0"/>
                <a:cs typeface="Times New Roman" pitchFamily="18" charset="0"/>
              </a:rPr>
              <a:t>Understand the motivation behind neural networks,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what neural networks are,</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why they are adaptable,</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and a few simple applications</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cstate="email"/>
          <a:srcRect/>
          <a:stretch>
            <a:fillRect/>
          </a:stretch>
        </p:blipFill>
        <p:spPr bwMode="auto">
          <a:xfrm>
            <a:off x="685800" y="990600"/>
            <a:ext cx="8051132" cy="4191000"/>
          </a:xfrm>
          <a:prstGeom prst="rect">
            <a:avLst/>
          </a:prstGeom>
          <a:noFill/>
          <a:ln w="9525">
            <a:noFill/>
            <a:miter lim="800000"/>
            <a:headEnd/>
            <a:tailEnd/>
          </a:ln>
        </p:spPr>
      </p:pic>
      <p:sp>
        <p:nvSpPr>
          <p:cNvPr id="3" name="Rectangle 2"/>
          <p:cNvSpPr/>
          <p:nvPr/>
        </p:nvSpPr>
        <p:spPr>
          <a:xfrm>
            <a:off x="4114800" y="2590800"/>
            <a:ext cx="762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990600" y="5586548"/>
            <a:ext cx="7543800" cy="914400"/>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bias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t>
            </a:r>
            <a:r>
              <a:rPr lang="en-US" sz="4400" dirty="0" err="1" smtClean="0">
                <a:latin typeface="Cambria Math" pitchFamily="18" charset="0"/>
                <a:ea typeface="Cambria Math" pitchFamily="18" charset="0"/>
                <a:cs typeface="Times New Roman" pitchFamily="18" charset="0"/>
              </a:rPr>
              <a:t>b</a:t>
            </a:r>
            <a:r>
              <a:rPr kumimoji="0" lang="en-US" sz="4400" b="0"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4400" b="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(k) </a:t>
            </a:r>
            <a:r>
              <a:rPr lang="en-US" sz="4400" dirty="0" smtClean="0">
                <a:latin typeface="Times New Roman" pitchFamily="18" charset="0"/>
                <a:ea typeface="+mj-ea"/>
                <a:cs typeface="Times New Roman" pitchFamily="18" charset="0"/>
              </a:rPr>
              <a:t>of</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noProof="0" dirty="0" err="1" smtClean="0">
                <a:ln>
                  <a:noFill/>
                </a:ln>
                <a:solidFill>
                  <a:schemeClr val="tx1"/>
                </a:solidFill>
                <a:effectLst/>
                <a:uLnTx/>
                <a:uFillTx/>
                <a:latin typeface="Times New Roman" pitchFamily="18" charset="0"/>
                <a:ea typeface="+mj-ea"/>
                <a:cs typeface="Times New Roman" pitchFamily="18" charset="0"/>
              </a:rPr>
              <a:t>i-th</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neuron in k-</a:t>
            </a:r>
            <a:r>
              <a:rPr kumimoji="0" lang="en-US" sz="4400" b="0" i="0" u="none" strike="noStrike" kern="1200" cap="none" spc="0" normalizeH="0" noProof="0" dirty="0" err="1" smtClean="0">
                <a:ln>
                  <a:noFill/>
                </a:ln>
                <a:solidFill>
                  <a:schemeClr val="tx1"/>
                </a:solidFill>
                <a:effectLst/>
                <a:uLnTx/>
                <a:uFillTx/>
                <a:latin typeface="Times New Roman" pitchFamily="18" charset="0"/>
                <a:ea typeface="+mj-ea"/>
                <a:cs typeface="Times New Roman" pitchFamily="18" charset="0"/>
              </a:rPr>
              <a:t>th</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layer</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cstate="email"/>
          <a:srcRect/>
          <a:stretch>
            <a:fillRect/>
          </a:stretch>
        </p:blipFill>
        <p:spPr bwMode="auto">
          <a:xfrm>
            <a:off x="685800" y="990600"/>
            <a:ext cx="8051132" cy="4191000"/>
          </a:xfrm>
          <a:prstGeom prst="rect">
            <a:avLst/>
          </a:prstGeom>
          <a:noFill/>
          <a:ln w="9525">
            <a:noFill/>
            <a:miter lim="800000"/>
            <a:headEnd/>
            <a:tailEnd/>
          </a:ln>
        </p:spPr>
      </p:pic>
      <p:sp>
        <p:nvSpPr>
          <p:cNvPr id="5" name="Title 1"/>
          <p:cNvSpPr txBox="1">
            <a:spLocks/>
          </p:cNvSpPr>
          <p:nvPr/>
        </p:nvSpPr>
        <p:spPr>
          <a:xfrm>
            <a:off x="990600" y="5586548"/>
            <a:ext cx="7239000" cy="738052"/>
          </a:xfrm>
          <a:prstGeom prst="rect">
            <a:avLst/>
          </a:prstGeom>
        </p:spPr>
        <p:txBody>
          <a:bodyPr vert="horz" lIns="91440" tIns="45720" rIns="91440" bIns="45720" rtlCol="0" anchor="ctr">
            <a:normAutofit fontScale="82500" lnSpcReduction="10000"/>
          </a:bodyPr>
          <a:lstStyle/>
          <a:p>
            <a:pPr lvl="0" algn="ctr">
              <a:spcBef>
                <a:spcPct val="0"/>
              </a:spcBef>
              <a:defRPr/>
            </a:pPr>
            <a:r>
              <a:rPr lang="en-US" sz="4400" dirty="0" smtClean="0">
                <a:latin typeface="Times New Roman" pitchFamily="18" charset="0"/>
                <a:cs typeface="Times New Roman" pitchFamily="18" charset="0"/>
              </a:rPr>
              <a:t>input </a:t>
            </a:r>
            <a:r>
              <a:rPr lang="en-US" sz="4400" dirty="0" err="1" smtClean="0">
                <a:latin typeface="Cambria Math" pitchFamily="18" charset="0"/>
                <a:ea typeface="Cambria Math" pitchFamily="18" charset="0"/>
                <a:cs typeface="Times New Roman" pitchFamily="18" charset="0"/>
              </a:rPr>
              <a:t>z</a:t>
            </a:r>
            <a:r>
              <a:rPr lang="en-US" sz="4400" baseline="-25000" dirty="0" err="1" smtClean="0">
                <a:latin typeface="Cambria Math" pitchFamily="18" charset="0"/>
                <a:ea typeface="Cambria Math" pitchFamily="18" charset="0"/>
                <a:cs typeface="Times New Roman" pitchFamily="18" charset="0"/>
              </a:rPr>
              <a:t>i</a:t>
            </a:r>
            <a:r>
              <a:rPr lang="en-US" sz="4400" baseline="30000" dirty="0" smtClean="0">
                <a:latin typeface="Cambria Math" pitchFamily="18" charset="0"/>
                <a:ea typeface="Cambria Math" pitchFamily="18" charset="0"/>
                <a:cs typeface="Times New Roman" pitchFamily="18" charset="0"/>
              </a:rPr>
              <a:t>(k) </a:t>
            </a:r>
            <a:r>
              <a:rPr lang="en-US" sz="4400" dirty="0" smtClean="0">
                <a:latin typeface="Times New Roman" pitchFamily="18" charset="0"/>
                <a:cs typeface="Times New Roman" pitchFamily="18" charset="0"/>
              </a:rPr>
              <a:t>of </a:t>
            </a:r>
            <a:r>
              <a:rPr lang="en-US" sz="4400" dirty="0" err="1" smtClean="0">
                <a:latin typeface="Times New Roman" pitchFamily="18" charset="0"/>
                <a:cs typeface="Times New Roman" pitchFamily="18" charset="0"/>
              </a:rPr>
              <a:t>i-th</a:t>
            </a:r>
            <a:r>
              <a:rPr lang="en-US" sz="4400" dirty="0" smtClean="0">
                <a:latin typeface="Times New Roman" pitchFamily="18" charset="0"/>
                <a:cs typeface="Times New Roman" pitchFamily="18" charset="0"/>
              </a:rPr>
              <a:t> neuron in k-</a:t>
            </a:r>
            <a:r>
              <a:rPr lang="en-US" sz="4400" dirty="0" err="1" smtClean="0">
                <a:latin typeface="Times New Roman" pitchFamily="18" charset="0"/>
                <a:cs typeface="Times New Roman" pitchFamily="18" charset="0"/>
              </a:rPr>
              <a:t>th</a:t>
            </a:r>
            <a:r>
              <a:rPr lang="en-US" sz="4400" dirty="0" smtClean="0">
                <a:latin typeface="Times New Roman" pitchFamily="18" charset="0"/>
                <a:cs typeface="Times New Roman" pitchFamily="18" charset="0"/>
              </a:rPr>
              <a:t> layer</a:t>
            </a:r>
            <a:endParaRPr lang="en-US" sz="4400" dirty="0">
              <a:latin typeface="Times New Roman" pitchFamily="18" charset="0"/>
              <a:cs typeface="Times New Roman" pitchFamily="18" charset="0"/>
            </a:endParaRPr>
          </a:p>
        </p:txBody>
      </p:sp>
      <p:sp>
        <p:nvSpPr>
          <p:cNvPr id="6" name="Rectangle 5"/>
          <p:cNvSpPr/>
          <p:nvPr/>
        </p:nvSpPr>
        <p:spPr>
          <a:xfrm>
            <a:off x="3581400" y="2667000"/>
            <a:ext cx="762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cstate="email"/>
          <a:srcRect/>
          <a:stretch>
            <a:fillRect/>
          </a:stretch>
        </p:blipFill>
        <p:spPr bwMode="auto">
          <a:xfrm>
            <a:off x="685800" y="990600"/>
            <a:ext cx="8051132" cy="4191000"/>
          </a:xfrm>
          <a:prstGeom prst="rect">
            <a:avLst/>
          </a:prstGeom>
          <a:noFill/>
          <a:ln w="9525">
            <a:noFill/>
            <a:miter lim="800000"/>
            <a:headEnd/>
            <a:tailEnd/>
          </a:ln>
        </p:spPr>
      </p:pic>
      <p:sp>
        <p:nvSpPr>
          <p:cNvPr id="5" name="Title 1"/>
          <p:cNvSpPr txBox="1">
            <a:spLocks/>
          </p:cNvSpPr>
          <p:nvPr/>
        </p:nvSpPr>
        <p:spPr>
          <a:xfrm>
            <a:off x="685800" y="5562600"/>
            <a:ext cx="7239000" cy="738052"/>
          </a:xfrm>
          <a:prstGeom prst="rect">
            <a:avLst/>
          </a:prstGeom>
        </p:spPr>
        <p:txBody>
          <a:bodyPr vert="horz" lIns="91440" tIns="45720" rIns="91440" bIns="45720" rtlCol="0" anchor="ctr">
            <a:normAutofit fontScale="60000" lnSpcReduction="20000"/>
          </a:bodyPr>
          <a:lstStyle/>
          <a:p>
            <a:pPr lvl="0" algn="ctr">
              <a:spcBef>
                <a:spcPct val="0"/>
              </a:spcBef>
              <a:defRPr/>
            </a:pPr>
            <a:r>
              <a:rPr lang="en-US" sz="4400" dirty="0" smtClean="0">
                <a:latin typeface="Times New Roman" pitchFamily="18" charset="0"/>
                <a:cs typeface="Times New Roman" pitchFamily="18" charset="0"/>
              </a:rPr>
              <a:t>output (or activity) </a:t>
            </a:r>
            <a:r>
              <a:rPr lang="en-US" sz="4400" dirty="0" err="1" smtClean="0">
                <a:latin typeface="Cambria Math" pitchFamily="18" charset="0"/>
                <a:ea typeface="Cambria Math" pitchFamily="18" charset="0"/>
                <a:cs typeface="Times New Roman" pitchFamily="18" charset="0"/>
              </a:rPr>
              <a:t>a</a:t>
            </a:r>
            <a:r>
              <a:rPr lang="en-US" sz="4400" baseline="-25000" dirty="0" err="1" smtClean="0">
                <a:latin typeface="Cambria Math" pitchFamily="18" charset="0"/>
                <a:ea typeface="Cambria Math" pitchFamily="18" charset="0"/>
                <a:cs typeface="Times New Roman" pitchFamily="18" charset="0"/>
              </a:rPr>
              <a:t>i</a:t>
            </a:r>
            <a:r>
              <a:rPr lang="en-US" sz="4400" baseline="30000" dirty="0" smtClean="0">
                <a:latin typeface="Cambria Math" pitchFamily="18" charset="0"/>
                <a:ea typeface="Cambria Math" pitchFamily="18" charset="0"/>
                <a:cs typeface="Times New Roman" pitchFamily="18" charset="0"/>
              </a:rPr>
              <a:t>(k) </a:t>
            </a:r>
            <a:r>
              <a:rPr lang="en-US" sz="4400" dirty="0" smtClean="0">
                <a:latin typeface="Times New Roman" pitchFamily="18" charset="0"/>
                <a:cs typeface="Times New Roman" pitchFamily="18" charset="0"/>
              </a:rPr>
              <a:t>of </a:t>
            </a:r>
            <a:r>
              <a:rPr lang="en-US" sz="4400" dirty="0" err="1" smtClean="0">
                <a:latin typeface="Times New Roman" pitchFamily="18" charset="0"/>
                <a:cs typeface="Times New Roman" pitchFamily="18" charset="0"/>
              </a:rPr>
              <a:t>i-th</a:t>
            </a:r>
            <a:r>
              <a:rPr lang="en-US" sz="4400" dirty="0" smtClean="0">
                <a:latin typeface="Times New Roman" pitchFamily="18" charset="0"/>
                <a:cs typeface="Times New Roman" pitchFamily="18" charset="0"/>
              </a:rPr>
              <a:t> neuron in k-</a:t>
            </a:r>
            <a:r>
              <a:rPr lang="en-US" sz="4400" dirty="0" err="1" smtClean="0">
                <a:latin typeface="Times New Roman" pitchFamily="18" charset="0"/>
                <a:cs typeface="Times New Roman" pitchFamily="18" charset="0"/>
              </a:rPr>
              <a:t>th</a:t>
            </a:r>
            <a:r>
              <a:rPr lang="en-US" sz="4400" dirty="0" smtClean="0">
                <a:latin typeface="Times New Roman" pitchFamily="18" charset="0"/>
                <a:cs typeface="Times New Roman" pitchFamily="18" charset="0"/>
              </a:rPr>
              <a:t> layer</a:t>
            </a:r>
            <a:endParaRPr lang="en-US" sz="4400" dirty="0">
              <a:latin typeface="Times New Roman" pitchFamily="18" charset="0"/>
              <a:cs typeface="Times New Roman" pitchFamily="18" charset="0"/>
            </a:endParaRPr>
          </a:p>
        </p:txBody>
      </p:sp>
      <p:sp>
        <p:nvSpPr>
          <p:cNvPr id="8" name="Rectangle 7"/>
          <p:cNvSpPr/>
          <p:nvPr/>
        </p:nvSpPr>
        <p:spPr>
          <a:xfrm>
            <a:off x="4953000" y="2590800"/>
            <a:ext cx="4572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cstate="email"/>
          <a:srcRect/>
          <a:stretch>
            <a:fillRect/>
          </a:stretch>
        </p:blipFill>
        <p:spPr bwMode="auto">
          <a:xfrm>
            <a:off x="685800" y="990600"/>
            <a:ext cx="8051132" cy="4191000"/>
          </a:xfrm>
          <a:prstGeom prst="rect">
            <a:avLst/>
          </a:prstGeom>
          <a:noFill/>
          <a:ln w="9525">
            <a:noFill/>
            <a:miter lim="800000"/>
            <a:headEnd/>
            <a:tailEnd/>
          </a:ln>
        </p:spPr>
      </p:pic>
      <p:sp>
        <p:nvSpPr>
          <p:cNvPr id="3" name="Rectangle 2"/>
          <p:cNvSpPr/>
          <p:nvPr/>
        </p:nvSpPr>
        <p:spPr>
          <a:xfrm>
            <a:off x="2667000" y="2133600"/>
            <a:ext cx="762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990600" y="5586548"/>
            <a:ext cx="7543800" cy="9144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weight</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t>
            </a:r>
            <a:r>
              <a:rPr lang="en-US" sz="4400" dirty="0" err="1" smtClean="0">
                <a:latin typeface="Cambria Math" pitchFamily="18" charset="0"/>
                <a:ea typeface="Cambria Math" pitchFamily="18" charset="0"/>
                <a:cs typeface="Times New Roman" pitchFamily="18" charset="0"/>
              </a:rPr>
              <a:t>w</a:t>
            </a:r>
            <a:r>
              <a:rPr lang="en-US" sz="4400" baseline="-25000" dirty="0" err="1" smtClean="0">
                <a:latin typeface="Cambria Math" pitchFamily="18" charset="0"/>
                <a:ea typeface="Cambria Math" pitchFamily="18" charset="0"/>
                <a:cs typeface="Times New Roman" pitchFamily="18" charset="0"/>
              </a:rPr>
              <a:t>ij</a:t>
            </a:r>
            <a:r>
              <a:rPr kumimoji="0" lang="en-US" sz="4400" b="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(k) </a:t>
            </a:r>
            <a:r>
              <a:rPr lang="en-US" sz="4400" dirty="0" smtClean="0">
                <a:latin typeface="Times New Roman" pitchFamily="18" charset="0"/>
                <a:ea typeface="+mj-ea"/>
                <a:cs typeface="Times New Roman" pitchFamily="18" charset="0"/>
              </a:rPr>
              <a:t>of</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connection from </a:t>
            </a:r>
            <a:r>
              <a:rPr kumimoji="0" lang="en-US" sz="4400" b="0" i="0" u="none" strike="noStrike" kern="1200" cap="none" spc="0" normalizeH="0" noProof="0" dirty="0" err="1" smtClean="0">
                <a:ln>
                  <a:noFill/>
                </a:ln>
                <a:solidFill>
                  <a:schemeClr val="tx1"/>
                </a:solidFill>
                <a:effectLst/>
                <a:uLnTx/>
                <a:uFillTx/>
                <a:latin typeface="Times New Roman" pitchFamily="18" charset="0"/>
                <a:ea typeface="+mj-ea"/>
                <a:cs typeface="Times New Roman" pitchFamily="18" charset="0"/>
              </a:rPr>
              <a:t>i-th</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neuron in layer (k-1) to j-</a:t>
            </a:r>
            <a:r>
              <a:rPr kumimoji="0" lang="en-US" sz="4400" b="0" i="0" u="none" strike="noStrike" kern="1200" cap="none" spc="0" normalizeH="0" noProof="0" dirty="0" err="1" smtClean="0">
                <a:ln>
                  <a:noFill/>
                </a:ln>
                <a:solidFill>
                  <a:schemeClr val="tx1"/>
                </a:solidFill>
                <a:effectLst/>
                <a:uLnTx/>
                <a:uFillTx/>
                <a:latin typeface="Times New Roman" pitchFamily="18" charset="0"/>
                <a:ea typeface="+mj-ea"/>
                <a:cs typeface="Times New Roman" pitchFamily="18" charset="0"/>
              </a:rPr>
              <a:t>th</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neuron in layer k</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Rectangle 5"/>
          <p:cNvSpPr/>
          <p:nvPr/>
        </p:nvSpPr>
        <p:spPr>
          <a:xfrm>
            <a:off x="2667000" y="3200400"/>
            <a:ext cx="762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email"/>
          <a:srcRect/>
          <a:stretch>
            <a:fillRect/>
          </a:stretch>
        </p:blipFill>
        <p:spPr bwMode="auto">
          <a:xfrm>
            <a:off x="838200" y="5077326"/>
            <a:ext cx="7924800" cy="1704474"/>
          </a:xfrm>
          <a:prstGeom prst="rect">
            <a:avLst/>
          </a:prstGeom>
          <a:noFill/>
          <a:ln w="9525">
            <a:noFill/>
            <a:miter lim="800000"/>
            <a:headEnd/>
            <a:tailEnd/>
          </a:ln>
        </p:spPr>
      </p:pic>
      <p:pic>
        <p:nvPicPr>
          <p:cNvPr id="5" name="Picture 2"/>
          <p:cNvPicPr>
            <a:picLocks noChangeAspect="1" noChangeArrowheads="1"/>
          </p:cNvPicPr>
          <p:nvPr/>
        </p:nvPicPr>
        <p:blipFill>
          <a:blip r:embed="rId4" cstate="email"/>
          <a:srcRect/>
          <a:stretch>
            <a:fillRect/>
          </a:stretch>
        </p:blipFill>
        <p:spPr bwMode="auto">
          <a:xfrm>
            <a:off x="304800" y="533400"/>
            <a:ext cx="8051132" cy="4191000"/>
          </a:xfrm>
          <a:prstGeom prst="rect">
            <a:avLst/>
          </a:prstGeom>
          <a:noFill/>
          <a:ln w="9525">
            <a:noFill/>
            <a:miter lim="800000"/>
            <a:headEnd/>
            <a:tailEnd/>
          </a:ln>
        </p:spPr>
      </p:pic>
      <p:sp>
        <p:nvSpPr>
          <p:cNvPr id="6" name="Oval 5"/>
          <p:cNvSpPr/>
          <p:nvPr/>
        </p:nvSpPr>
        <p:spPr>
          <a:xfrm>
            <a:off x="3352800" y="3505200"/>
            <a:ext cx="5257800" cy="1447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3161211" y="4637314"/>
            <a:ext cx="790304" cy="391886"/>
          </a:xfrm>
          <a:custGeom>
            <a:avLst/>
            <a:gdLst>
              <a:gd name="connsiteX0" fmla="*/ 640080 w 790304"/>
              <a:gd name="connsiteY0" fmla="*/ 0 h 391886"/>
              <a:gd name="connsiteX1" fmla="*/ 509452 w 790304"/>
              <a:gd name="connsiteY1" fmla="*/ 143692 h 391886"/>
              <a:gd name="connsiteX2" fmla="*/ 705395 w 790304"/>
              <a:gd name="connsiteY2" fmla="*/ 287383 h 391886"/>
              <a:gd name="connsiteX3" fmla="*/ 0 w 790304"/>
              <a:gd name="connsiteY3" fmla="*/ 391886 h 391886"/>
            </a:gdLst>
            <a:ahLst/>
            <a:cxnLst>
              <a:cxn ang="0">
                <a:pos x="connsiteX0" y="connsiteY0"/>
              </a:cxn>
              <a:cxn ang="0">
                <a:pos x="connsiteX1" y="connsiteY1"/>
              </a:cxn>
              <a:cxn ang="0">
                <a:pos x="connsiteX2" y="connsiteY2"/>
              </a:cxn>
              <a:cxn ang="0">
                <a:pos x="connsiteX3" y="connsiteY3"/>
              </a:cxn>
            </a:cxnLst>
            <a:rect l="l" t="t" r="r" b="b"/>
            <a:pathLst>
              <a:path w="790304" h="391886">
                <a:moveTo>
                  <a:pt x="640080" y="0"/>
                </a:moveTo>
                <a:cubicBezTo>
                  <a:pt x="569323" y="47897"/>
                  <a:pt x="498566" y="95795"/>
                  <a:pt x="509452" y="143692"/>
                </a:cubicBezTo>
                <a:cubicBezTo>
                  <a:pt x="520338" y="191589"/>
                  <a:pt x="790304" y="246017"/>
                  <a:pt x="705395" y="287383"/>
                </a:cubicBezTo>
                <a:cubicBezTo>
                  <a:pt x="620486" y="328749"/>
                  <a:pt x="310243" y="360317"/>
                  <a:pt x="0" y="391886"/>
                </a:cubicBezTo>
              </a:path>
            </a:pathLst>
          </a:cu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Connector 8"/>
          <p:cNvCxnSpPr/>
          <p:nvPr/>
        </p:nvCxnSpPr>
        <p:spPr>
          <a:xfrm>
            <a:off x="1066800" y="5105400"/>
            <a:ext cx="5943600"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email"/>
          <a:srcRect/>
          <a:stretch>
            <a:fillRect/>
          </a:stretch>
        </p:blipFill>
        <p:spPr bwMode="auto">
          <a:xfrm>
            <a:off x="228600" y="2667000"/>
            <a:ext cx="8051132" cy="4191000"/>
          </a:xfrm>
          <a:prstGeom prst="rect">
            <a:avLst/>
          </a:prstGeom>
          <a:noFill/>
          <a:ln w="9525">
            <a:noFill/>
            <a:miter lim="800000"/>
            <a:headEnd/>
            <a:tailEnd/>
          </a:ln>
        </p:spPr>
      </p:pic>
      <p:sp>
        <p:nvSpPr>
          <p:cNvPr id="4" name="Oval 3"/>
          <p:cNvSpPr/>
          <p:nvPr/>
        </p:nvSpPr>
        <p:spPr>
          <a:xfrm>
            <a:off x="5410200" y="3048000"/>
            <a:ext cx="2286000" cy="1143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p:cNvPicPr>
            <a:picLocks noChangeAspect="1" noChangeArrowheads="1"/>
          </p:cNvPicPr>
          <p:nvPr/>
        </p:nvPicPr>
        <p:blipFill>
          <a:blip r:embed="rId4" cstate="email"/>
          <a:srcRect/>
          <a:stretch>
            <a:fillRect/>
          </a:stretch>
        </p:blipFill>
        <p:spPr bwMode="auto">
          <a:xfrm>
            <a:off x="0" y="0"/>
            <a:ext cx="7010400" cy="2763715"/>
          </a:xfrm>
          <a:prstGeom prst="rect">
            <a:avLst/>
          </a:prstGeom>
          <a:noFill/>
          <a:ln w="9525">
            <a:noFill/>
            <a:miter lim="800000"/>
            <a:headEnd/>
            <a:tailEnd/>
          </a:ln>
        </p:spPr>
      </p:pic>
      <p:sp>
        <p:nvSpPr>
          <p:cNvPr id="8" name="Freeform 7"/>
          <p:cNvSpPr/>
          <p:nvPr/>
        </p:nvSpPr>
        <p:spPr>
          <a:xfrm>
            <a:off x="4127863" y="1280160"/>
            <a:ext cx="2390503" cy="1737360"/>
          </a:xfrm>
          <a:custGeom>
            <a:avLst/>
            <a:gdLst>
              <a:gd name="connsiteX0" fmla="*/ 2390503 w 2390503"/>
              <a:gd name="connsiteY0" fmla="*/ 1737360 h 1737360"/>
              <a:gd name="connsiteX1" fmla="*/ 1358537 w 2390503"/>
              <a:gd name="connsiteY1" fmla="*/ 613954 h 1737360"/>
              <a:gd name="connsiteX2" fmla="*/ 0 w 2390503"/>
              <a:gd name="connsiteY2" fmla="*/ 0 h 1737360"/>
            </a:gdLst>
            <a:ahLst/>
            <a:cxnLst>
              <a:cxn ang="0">
                <a:pos x="connsiteX0" y="connsiteY0"/>
              </a:cxn>
              <a:cxn ang="0">
                <a:pos x="connsiteX1" y="connsiteY1"/>
              </a:cxn>
              <a:cxn ang="0">
                <a:pos x="connsiteX2" y="connsiteY2"/>
              </a:cxn>
            </a:cxnLst>
            <a:rect l="l" t="t" r="r" b="b"/>
            <a:pathLst>
              <a:path w="2390503" h="1737360">
                <a:moveTo>
                  <a:pt x="2390503" y="1737360"/>
                </a:moveTo>
                <a:cubicBezTo>
                  <a:pt x="2073728" y="1320437"/>
                  <a:pt x="1756954" y="903514"/>
                  <a:pt x="1358537" y="613954"/>
                </a:cubicBezTo>
                <a:cubicBezTo>
                  <a:pt x="960120" y="324394"/>
                  <a:pt x="480060" y="162197"/>
                  <a:pt x="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Connector 8"/>
          <p:cNvCxnSpPr/>
          <p:nvPr/>
        </p:nvCxnSpPr>
        <p:spPr>
          <a:xfrm>
            <a:off x="228600" y="2667000"/>
            <a:ext cx="5943600"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email"/>
          <a:srcRect/>
          <a:stretch>
            <a:fillRect/>
          </a:stretch>
        </p:blipFill>
        <p:spPr bwMode="auto">
          <a:xfrm>
            <a:off x="228600" y="2667000"/>
            <a:ext cx="8051132" cy="4191000"/>
          </a:xfrm>
          <a:prstGeom prst="rect">
            <a:avLst/>
          </a:prstGeom>
          <a:noFill/>
          <a:ln w="9525">
            <a:noFill/>
            <a:miter lim="800000"/>
            <a:headEnd/>
            <a:tailEnd/>
          </a:ln>
        </p:spPr>
      </p:pic>
      <p:pic>
        <p:nvPicPr>
          <p:cNvPr id="6" name="Picture 2"/>
          <p:cNvPicPr>
            <a:picLocks noChangeAspect="1" noChangeArrowheads="1"/>
          </p:cNvPicPr>
          <p:nvPr/>
        </p:nvPicPr>
        <p:blipFill>
          <a:blip r:embed="rId4" cstate="email"/>
          <a:srcRect/>
          <a:stretch>
            <a:fillRect/>
          </a:stretch>
        </p:blipFill>
        <p:spPr bwMode="auto">
          <a:xfrm>
            <a:off x="0" y="0"/>
            <a:ext cx="7010400" cy="2763715"/>
          </a:xfrm>
          <a:prstGeom prst="rect">
            <a:avLst/>
          </a:prstGeom>
          <a:noFill/>
          <a:ln w="9525">
            <a:noFill/>
            <a:miter lim="800000"/>
            <a:headEnd/>
            <a:tailEnd/>
          </a:ln>
        </p:spPr>
      </p:pic>
      <p:cxnSp>
        <p:nvCxnSpPr>
          <p:cNvPr id="9" name="Straight Connector 8"/>
          <p:cNvCxnSpPr/>
          <p:nvPr/>
        </p:nvCxnSpPr>
        <p:spPr>
          <a:xfrm>
            <a:off x="228600" y="2667000"/>
            <a:ext cx="5943600"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4114800" y="1371600"/>
            <a:ext cx="3505200" cy="5334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sigmoid function NOT applied to last layer</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email"/>
          <a:srcRect/>
          <a:stretch>
            <a:fillRect/>
          </a:stretch>
        </p:blipFill>
        <p:spPr bwMode="auto">
          <a:xfrm>
            <a:off x="1143000" y="1066800"/>
            <a:ext cx="6629400" cy="2590800"/>
          </a:xfrm>
          <a:prstGeom prst="rect">
            <a:avLst/>
          </a:prstGeom>
          <a:noFill/>
          <a:ln w="9525">
            <a:noFill/>
            <a:miter lim="800000"/>
            <a:headEnd/>
            <a:tailEnd/>
          </a:ln>
        </p:spPr>
      </p:pic>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 for a step-like 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8195" name="Picture 3"/>
          <p:cNvPicPr>
            <a:picLocks noChangeAspect="1" noChangeArrowheads="1"/>
          </p:cNvPicPr>
          <p:nvPr/>
        </p:nvPicPr>
        <p:blipFill>
          <a:blip r:embed="rId4" cstate="email"/>
          <a:srcRect/>
          <a:stretch>
            <a:fillRect/>
          </a:stretch>
        </p:blipFill>
        <p:spPr bwMode="auto">
          <a:xfrm>
            <a:off x="1143000" y="3962400"/>
            <a:ext cx="6781800" cy="2484967"/>
          </a:xfrm>
          <a:prstGeom prst="rect">
            <a:avLst/>
          </a:prstGeom>
          <a:noFill/>
          <a:ln w="9525">
            <a:noFill/>
            <a:miter lim="800000"/>
            <a:headEnd/>
            <a:tailEnd/>
          </a:ln>
        </p:spPr>
      </p:pic>
      <p:sp>
        <p:nvSpPr>
          <p:cNvPr id="6" name="Rectangle 5"/>
          <p:cNvSpPr/>
          <p:nvPr/>
        </p:nvSpPr>
        <p:spPr>
          <a:xfrm>
            <a:off x="1219200" y="1066800"/>
            <a:ext cx="914400" cy="3429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 for a </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tower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pic>
        <p:nvPicPr>
          <p:cNvPr id="9218" name="Picture 2"/>
          <p:cNvPicPr>
            <a:picLocks noChangeAspect="1" noChangeArrowheads="1"/>
          </p:cNvPicPr>
          <p:nvPr/>
        </p:nvPicPr>
        <p:blipFill>
          <a:blip r:embed="rId3" cstate="email"/>
          <a:srcRect/>
          <a:stretch>
            <a:fillRect/>
          </a:stretch>
        </p:blipFill>
        <p:spPr bwMode="auto">
          <a:xfrm>
            <a:off x="2209800" y="762000"/>
            <a:ext cx="5029200" cy="3799840"/>
          </a:xfrm>
          <a:prstGeom prst="rect">
            <a:avLst/>
          </a:prstGeom>
          <a:noFill/>
          <a:ln w="9525">
            <a:noFill/>
            <a:miter lim="800000"/>
            <a:headEnd/>
            <a:tailEnd/>
          </a:ln>
        </p:spPr>
      </p:pic>
      <p:pic>
        <p:nvPicPr>
          <p:cNvPr id="9219" name="Picture 3"/>
          <p:cNvPicPr>
            <a:picLocks noChangeAspect="1" noChangeArrowheads="1"/>
          </p:cNvPicPr>
          <p:nvPr/>
        </p:nvPicPr>
        <p:blipFill>
          <a:blip r:embed="rId4" cstate="email"/>
          <a:srcRect/>
          <a:stretch>
            <a:fillRect/>
          </a:stretch>
        </p:blipFill>
        <p:spPr bwMode="auto">
          <a:xfrm>
            <a:off x="1447800" y="4343400"/>
            <a:ext cx="6248400" cy="2004204"/>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1752600"/>
            <a:ext cx="9144000" cy="2743200"/>
          </a:xfrm>
        </p:spPr>
        <p:txBody>
          <a:bodyPr>
            <a:normAutofit fontScale="90000"/>
          </a:bodyPr>
          <a:lstStyle/>
          <a:p>
            <a:r>
              <a:rPr lang="en-US" dirty="0" smtClean="0"/>
              <a:t>neural nets can easily be amalgamated</a:t>
            </a:r>
            <a:br>
              <a:rPr lang="en-US" dirty="0" smtClean="0"/>
            </a:br>
            <a:r>
              <a:rPr lang="en-US" dirty="0" smtClean="0"/>
              <a:t/>
            </a:r>
            <a:br>
              <a:rPr lang="en-US" dirty="0" smtClean="0"/>
            </a:br>
            <a:r>
              <a:rPr lang="en-US" dirty="0" smtClean="0"/>
              <a:t>so</a:t>
            </a:r>
            <a:br>
              <a:rPr lang="en-US" dirty="0" smtClean="0"/>
            </a:br>
            <a:r>
              <a:rPr lang="en-US" dirty="0" smtClean="0"/>
              <a:t/>
            </a:r>
            <a:br>
              <a:rPr lang="en-US" dirty="0" smtClean="0"/>
            </a:br>
            <a:r>
              <a:rPr lang="en-US" dirty="0" smtClean="0"/>
              <a:t>construct a function using a row of towers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normAutofit fontScale="90000"/>
          </a:bodyPr>
          <a:lstStyle/>
          <a:p>
            <a:r>
              <a:rPr lang="en-US" dirty="0" smtClean="0">
                <a:latin typeface="Times New Roman" pitchFamily="18" charset="0"/>
                <a:cs typeface="Times New Roman" pitchFamily="18" charset="0"/>
              </a:rPr>
              <a:t>Look-up table as a form of approximation</a:t>
            </a:r>
            <a:endParaRPr lang="en-US"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2971800" y="2057400"/>
          <a:ext cx="2895600" cy="3327400"/>
        </p:xfrm>
        <a:graphic>
          <a:graphicData uri="http://schemas.openxmlformats.org/drawingml/2006/table">
            <a:tbl>
              <a:tblPr firstRow="1" bandRow="1">
                <a:tableStyleId>{5C22544A-7EE6-4342-B048-85BDC9FD1C3A}</a:tableStyleId>
              </a:tblPr>
              <a:tblGrid>
                <a:gridCol w="1447800"/>
                <a:gridCol w="1447800"/>
              </a:tblGrid>
              <a:tr h="415925">
                <a:tc>
                  <a:txBody>
                    <a:bodyPr/>
                    <a:lstStyle/>
                    <a:p>
                      <a:pPr algn="ctr"/>
                      <a:r>
                        <a:rPr lang="en-US" dirty="0" smtClean="0">
                          <a:solidFill>
                            <a:schemeClr val="tx1"/>
                          </a:solidFill>
                        </a:rPr>
                        <a:t>x</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d(x)</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Title 1"/>
          <p:cNvSpPr txBox="1">
            <a:spLocks/>
          </p:cNvSpPr>
          <p:nvPr/>
        </p:nvSpPr>
        <p:spPr>
          <a:xfrm>
            <a:off x="304800" y="19812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x=3</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6272348" y="1763485"/>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d=4</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Freeform 7"/>
          <p:cNvSpPr/>
          <p:nvPr/>
        </p:nvSpPr>
        <p:spPr>
          <a:xfrm>
            <a:off x="1280160" y="2926080"/>
            <a:ext cx="1528354"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7663786">
            <a:off x="5913024" y="2874310"/>
            <a:ext cx="1235366"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 for an arbitrary 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pic>
        <p:nvPicPr>
          <p:cNvPr id="10242" name="Picture 2"/>
          <p:cNvPicPr>
            <a:picLocks noChangeAspect="1" noChangeArrowheads="1"/>
          </p:cNvPicPr>
          <p:nvPr/>
        </p:nvPicPr>
        <p:blipFill>
          <a:blip r:embed="rId3" cstate="email"/>
          <a:srcRect/>
          <a:stretch>
            <a:fillRect/>
          </a:stretch>
        </p:blipFill>
        <p:spPr bwMode="auto">
          <a:xfrm>
            <a:off x="228600" y="1676400"/>
            <a:ext cx="8610600" cy="3906661"/>
          </a:xfrm>
          <a:prstGeom prst="rect">
            <a:avLst/>
          </a:prstGeom>
          <a:noFill/>
          <a:ln w="9525">
            <a:noFill/>
            <a:miter lim="800000"/>
            <a:headEnd/>
            <a:tailEnd/>
          </a:ln>
        </p:spPr>
      </p:pic>
      <p:sp>
        <p:nvSpPr>
          <p:cNvPr id="8" name="Title 1"/>
          <p:cNvSpPr txBox="1">
            <a:spLocks/>
          </p:cNvSpPr>
          <p:nvPr/>
        </p:nvSpPr>
        <p:spPr>
          <a:xfrm>
            <a:off x="152400" y="6858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(made with a superposition of towers)</a:t>
            </a:r>
            <a:endPar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3810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 for an arbitrary 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pic>
        <p:nvPicPr>
          <p:cNvPr id="10242" name="Picture 2"/>
          <p:cNvPicPr>
            <a:picLocks noChangeAspect="1" noChangeArrowheads="1"/>
          </p:cNvPicPr>
          <p:nvPr/>
        </p:nvPicPr>
        <p:blipFill>
          <a:blip r:embed="rId3" cstate="email"/>
          <a:srcRect/>
          <a:stretch>
            <a:fillRect/>
          </a:stretch>
        </p:blipFill>
        <p:spPr bwMode="auto">
          <a:xfrm>
            <a:off x="228600" y="1676400"/>
            <a:ext cx="8610600" cy="3906661"/>
          </a:xfrm>
          <a:prstGeom prst="rect">
            <a:avLst/>
          </a:prstGeom>
          <a:noFill/>
          <a:ln w="9525">
            <a:noFill/>
            <a:miter lim="800000"/>
            <a:headEnd/>
            <a:tailEnd/>
          </a:ln>
        </p:spPr>
      </p:pic>
      <p:sp>
        <p:nvSpPr>
          <p:cNvPr id="8" name="Title 1"/>
          <p:cNvSpPr txBox="1">
            <a:spLocks/>
          </p:cNvSpPr>
          <p:nvPr/>
        </p:nvSpPr>
        <p:spPr>
          <a:xfrm rot="406608">
            <a:off x="3744863" y="3694172"/>
            <a:ext cx="1981200" cy="3048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makes this tower</a:t>
            </a:r>
            <a:endParaRPr kumimoji="0" lang="en-US"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7" name="Rectangle 6"/>
          <p:cNvSpPr/>
          <p:nvPr/>
        </p:nvSpPr>
        <p:spPr>
          <a:xfrm>
            <a:off x="1828800" y="3428999"/>
            <a:ext cx="522514" cy="18941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43200" y="3505200"/>
            <a:ext cx="3964577" cy="875211"/>
          </a:xfrm>
          <a:custGeom>
            <a:avLst/>
            <a:gdLst>
              <a:gd name="connsiteX0" fmla="*/ 0 w 3376748"/>
              <a:gd name="connsiteY0" fmla="*/ 0 h 875211"/>
              <a:gd name="connsiteX1" fmla="*/ 2899954 w 3376748"/>
              <a:gd name="connsiteY1" fmla="*/ 378822 h 875211"/>
              <a:gd name="connsiteX2" fmla="*/ 2860765 w 3376748"/>
              <a:gd name="connsiteY2" fmla="*/ 574765 h 875211"/>
              <a:gd name="connsiteX3" fmla="*/ 2978331 w 3376748"/>
              <a:gd name="connsiteY3" fmla="*/ 875211 h 875211"/>
            </a:gdLst>
            <a:ahLst/>
            <a:cxnLst>
              <a:cxn ang="0">
                <a:pos x="connsiteX0" y="connsiteY0"/>
              </a:cxn>
              <a:cxn ang="0">
                <a:pos x="connsiteX1" y="connsiteY1"/>
              </a:cxn>
              <a:cxn ang="0">
                <a:pos x="connsiteX2" y="connsiteY2"/>
              </a:cxn>
              <a:cxn ang="0">
                <a:pos x="connsiteX3" y="connsiteY3"/>
              </a:cxn>
            </a:cxnLst>
            <a:rect l="l" t="t" r="r" b="b"/>
            <a:pathLst>
              <a:path w="3376748" h="875211">
                <a:moveTo>
                  <a:pt x="0" y="0"/>
                </a:moveTo>
                <a:cubicBezTo>
                  <a:pt x="1211580" y="141514"/>
                  <a:pt x="2423160" y="283028"/>
                  <a:pt x="2899954" y="378822"/>
                </a:cubicBezTo>
                <a:cubicBezTo>
                  <a:pt x="3376748" y="474616"/>
                  <a:pt x="2847702" y="492034"/>
                  <a:pt x="2860765" y="574765"/>
                </a:cubicBezTo>
                <a:cubicBezTo>
                  <a:pt x="2873828" y="657496"/>
                  <a:pt x="2926079" y="766353"/>
                  <a:pt x="2978331" y="875211"/>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4872446" y="4648200"/>
            <a:ext cx="3553097" cy="381544"/>
          </a:xfrm>
          <a:custGeom>
            <a:avLst/>
            <a:gdLst>
              <a:gd name="connsiteX0" fmla="*/ 0 w 3553097"/>
              <a:gd name="connsiteY0" fmla="*/ 452846 h 529046"/>
              <a:gd name="connsiteX1" fmla="*/ 1097280 w 3553097"/>
              <a:gd name="connsiteY1" fmla="*/ 452846 h 529046"/>
              <a:gd name="connsiteX2" fmla="*/ 1240971 w 3553097"/>
              <a:gd name="connsiteY2" fmla="*/ 60960 h 529046"/>
              <a:gd name="connsiteX3" fmla="*/ 1750423 w 3553097"/>
              <a:gd name="connsiteY3" fmla="*/ 87086 h 529046"/>
              <a:gd name="connsiteX4" fmla="*/ 1789611 w 3553097"/>
              <a:gd name="connsiteY4" fmla="*/ 465909 h 529046"/>
              <a:gd name="connsiteX5" fmla="*/ 3553097 w 3553097"/>
              <a:gd name="connsiteY5" fmla="*/ 465909 h 529046"/>
              <a:gd name="connsiteX0" fmla="*/ 0 w 3553097"/>
              <a:gd name="connsiteY0" fmla="*/ 452846 h 529046"/>
              <a:gd name="connsiteX1" fmla="*/ 1097280 w 3553097"/>
              <a:gd name="connsiteY1" fmla="*/ 452846 h 529046"/>
              <a:gd name="connsiteX2" fmla="*/ 1240971 w 3553097"/>
              <a:gd name="connsiteY2" fmla="*/ 60960 h 529046"/>
              <a:gd name="connsiteX3" fmla="*/ 1750423 w 3553097"/>
              <a:gd name="connsiteY3" fmla="*/ 87086 h 529046"/>
              <a:gd name="connsiteX4" fmla="*/ 1789611 w 3553097"/>
              <a:gd name="connsiteY4" fmla="*/ 465909 h 529046"/>
              <a:gd name="connsiteX5" fmla="*/ 3553097 w 3553097"/>
              <a:gd name="connsiteY5" fmla="*/ 465909 h 529046"/>
              <a:gd name="connsiteX0" fmla="*/ 0 w 3553097"/>
              <a:gd name="connsiteY0" fmla="*/ 452846 h 529046"/>
              <a:gd name="connsiteX1" fmla="*/ 1097280 w 3553097"/>
              <a:gd name="connsiteY1" fmla="*/ 452846 h 529046"/>
              <a:gd name="connsiteX2" fmla="*/ 1240971 w 3553097"/>
              <a:gd name="connsiteY2" fmla="*/ 60960 h 529046"/>
              <a:gd name="connsiteX3" fmla="*/ 1750423 w 3553097"/>
              <a:gd name="connsiteY3" fmla="*/ 87086 h 529046"/>
              <a:gd name="connsiteX4" fmla="*/ 1789611 w 3553097"/>
              <a:gd name="connsiteY4" fmla="*/ 465909 h 529046"/>
              <a:gd name="connsiteX5" fmla="*/ 3553097 w 3553097"/>
              <a:gd name="connsiteY5" fmla="*/ 465909 h 529046"/>
              <a:gd name="connsiteX0" fmla="*/ 0 w 3553097"/>
              <a:gd name="connsiteY0" fmla="*/ 452846 h 529046"/>
              <a:gd name="connsiteX1" fmla="*/ 1097280 w 3553097"/>
              <a:gd name="connsiteY1" fmla="*/ 452846 h 529046"/>
              <a:gd name="connsiteX2" fmla="*/ 1240971 w 3553097"/>
              <a:gd name="connsiteY2" fmla="*/ 60960 h 529046"/>
              <a:gd name="connsiteX3" fmla="*/ 1750423 w 3553097"/>
              <a:gd name="connsiteY3" fmla="*/ 87086 h 529046"/>
              <a:gd name="connsiteX4" fmla="*/ 1789611 w 3553097"/>
              <a:gd name="connsiteY4" fmla="*/ 465909 h 529046"/>
              <a:gd name="connsiteX5" fmla="*/ 3553097 w 3553097"/>
              <a:gd name="connsiteY5" fmla="*/ 465909 h 529046"/>
              <a:gd name="connsiteX0" fmla="*/ 0 w 3553097"/>
              <a:gd name="connsiteY0" fmla="*/ 391886 h 468086"/>
              <a:gd name="connsiteX1" fmla="*/ 1097280 w 3553097"/>
              <a:gd name="connsiteY1" fmla="*/ 391886 h 468086"/>
              <a:gd name="connsiteX2" fmla="*/ 1240971 w 3553097"/>
              <a:gd name="connsiteY2" fmla="*/ 0 h 468086"/>
              <a:gd name="connsiteX3" fmla="*/ 1750423 w 3553097"/>
              <a:gd name="connsiteY3" fmla="*/ 26126 h 468086"/>
              <a:gd name="connsiteX4" fmla="*/ 1789611 w 3553097"/>
              <a:gd name="connsiteY4" fmla="*/ 404949 h 468086"/>
              <a:gd name="connsiteX5" fmla="*/ 3553097 w 3553097"/>
              <a:gd name="connsiteY5" fmla="*/ 404949 h 468086"/>
              <a:gd name="connsiteX0" fmla="*/ 0 w 3553097"/>
              <a:gd name="connsiteY0" fmla="*/ 391886 h 468086"/>
              <a:gd name="connsiteX1" fmla="*/ 1097280 w 3553097"/>
              <a:gd name="connsiteY1" fmla="*/ 391886 h 468086"/>
              <a:gd name="connsiteX2" fmla="*/ 1240971 w 3553097"/>
              <a:gd name="connsiteY2" fmla="*/ 0 h 468086"/>
              <a:gd name="connsiteX3" fmla="*/ 1750423 w 3553097"/>
              <a:gd name="connsiteY3" fmla="*/ 26126 h 468086"/>
              <a:gd name="connsiteX4" fmla="*/ 1789611 w 3553097"/>
              <a:gd name="connsiteY4" fmla="*/ 404949 h 468086"/>
              <a:gd name="connsiteX5" fmla="*/ 3553097 w 3553097"/>
              <a:gd name="connsiteY5" fmla="*/ 404949 h 468086"/>
              <a:gd name="connsiteX0" fmla="*/ 0 w 3553097"/>
              <a:gd name="connsiteY0" fmla="*/ 391886 h 468086"/>
              <a:gd name="connsiteX1" fmla="*/ 1097280 w 3553097"/>
              <a:gd name="connsiteY1" fmla="*/ 391886 h 468086"/>
              <a:gd name="connsiteX2" fmla="*/ 1240971 w 3553097"/>
              <a:gd name="connsiteY2" fmla="*/ 0 h 468086"/>
              <a:gd name="connsiteX3" fmla="*/ 1750423 w 3553097"/>
              <a:gd name="connsiteY3" fmla="*/ 26126 h 468086"/>
              <a:gd name="connsiteX4" fmla="*/ 1833154 w 3553097"/>
              <a:gd name="connsiteY4" fmla="*/ 404949 h 468086"/>
              <a:gd name="connsiteX5" fmla="*/ 3553097 w 3553097"/>
              <a:gd name="connsiteY5" fmla="*/ 404949 h 468086"/>
              <a:gd name="connsiteX0" fmla="*/ 0 w 3553097"/>
              <a:gd name="connsiteY0" fmla="*/ 391886 h 468086"/>
              <a:gd name="connsiteX1" fmla="*/ 1097280 w 3553097"/>
              <a:gd name="connsiteY1" fmla="*/ 391886 h 468086"/>
              <a:gd name="connsiteX2" fmla="*/ 1240971 w 3553097"/>
              <a:gd name="connsiteY2" fmla="*/ 0 h 468086"/>
              <a:gd name="connsiteX3" fmla="*/ 1756954 w 3553097"/>
              <a:gd name="connsiteY3" fmla="*/ 23949 h 468086"/>
              <a:gd name="connsiteX4" fmla="*/ 1833154 w 3553097"/>
              <a:gd name="connsiteY4" fmla="*/ 404949 h 468086"/>
              <a:gd name="connsiteX5" fmla="*/ 3553097 w 3553097"/>
              <a:gd name="connsiteY5" fmla="*/ 404949 h 468086"/>
              <a:gd name="connsiteX0" fmla="*/ 0 w 3553097"/>
              <a:gd name="connsiteY0" fmla="*/ 367937 h 444137"/>
              <a:gd name="connsiteX1" fmla="*/ 1097280 w 3553097"/>
              <a:gd name="connsiteY1" fmla="*/ 367937 h 444137"/>
              <a:gd name="connsiteX2" fmla="*/ 1226684 w 3553097"/>
              <a:gd name="connsiteY2" fmla="*/ 9389 h 444137"/>
              <a:gd name="connsiteX3" fmla="*/ 1756954 w 3553097"/>
              <a:gd name="connsiteY3" fmla="*/ 0 h 444137"/>
              <a:gd name="connsiteX4" fmla="*/ 1833154 w 3553097"/>
              <a:gd name="connsiteY4" fmla="*/ 381000 h 444137"/>
              <a:gd name="connsiteX5" fmla="*/ 3553097 w 3553097"/>
              <a:gd name="connsiteY5" fmla="*/ 381000 h 444137"/>
              <a:gd name="connsiteX0" fmla="*/ 0 w 3553097"/>
              <a:gd name="connsiteY0" fmla="*/ 367937 h 444137"/>
              <a:gd name="connsiteX1" fmla="*/ 1097280 w 3553097"/>
              <a:gd name="connsiteY1" fmla="*/ 367937 h 444137"/>
              <a:gd name="connsiteX2" fmla="*/ 1226684 w 3553097"/>
              <a:gd name="connsiteY2" fmla="*/ 9389 h 444137"/>
              <a:gd name="connsiteX3" fmla="*/ 1756954 w 3553097"/>
              <a:gd name="connsiteY3" fmla="*/ 0 h 444137"/>
              <a:gd name="connsiteX4" fmla="*/ 1833154 w 3553097"/>
              <a:gd name="connsiteY4" fmla="*/ 381000 h 444137"/>
              <a:gd name="connsiteX5" fmla="*/ 3553097 w 3553097"/>
              <a:gd name="connsiteY5" fmla="*/ 381000 h 444137"/>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81000 h 412568"/>
              <a:gd name="connsiteX5" fmla="*/ 3553097 w 3553097"/>
              <a:gd name="connsiteY5" fmla="*/ 381000 h 412568"/>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81000 h 412568"/>
              <a:gd name="connsiteX5" fmla="*/ 3553097 w 3553097"/>
              <a:gd name="connsiteY5" fmla="*/ 381000 h 412568"/>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81000 h 412568"/>
              <a:gd name="connsiteX5" fmla="*/ 3553097 w 3553097"/>
              <a:gd name="connsiteY5" fmla="*/ 381000 h 412568"/>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81000 h 412568"/>
              <a:gd name="connsiteX5" fmla="*/ 3553097 w 3553097"/>
              <a:gd name="connsiteY5" fmla="*/ 381000 h 412568"/>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66713 h 412568"/>
              <a:gd name="connsiteX5" fmla="*/ 3553097 w 3553097"/>
              <a:gd name="connsiteY5" fmla="*/ 381000 h 412568"/>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66713 h 412568"/>
              <a:gd name="connsiteX5" fmla="*/ 3553097 w 3553097"/>
              <a:gd name="connsiteY5" fmla="*/ 381000 h 412568"/>
              <a:gd name="connsiteX0" fmla="*/ 0 w 3553097"/>
              <a:gd name="connsiteY0" fmla="*/ 367937 h 400594"/>
              <a:gd name="connsiteX1" fmla="*/ 1097280 w 3553097"/>
              <a:gd name="connsiteY1" fmla="*/ 367937 h 400594"/>
              <a:gd name="connsiteX2" fmla="*/ 1226684 w 3553097"/>
              <a:gd name="connsiteY2" fmla="*/ 9389 h 400594"/>
              <a:gd name="connsiteX3" fmla="*/ 1756954 w 3553097"/>
              <a:gd name="connsiteY3" fmla="*/ 0 h 400594"/>
              <a:gd name="connsiteX4" fmla="*/ 1833154 w 3553097"/>
              <a:gd name="connsiteY4" fmla="*/ 366713 h 400594"/>
              <a:gd name="connsiteX5" fmla="*/ 3553097 w 3553097"/>
              <a:gd name="connsiteY5" fmla="*/ 381000 h 400594"/>
              <a:gd name="connsiteX0" fmla="*/ 0 w 3553097"/>
              <a:gd name="connsiteY0" fmla="*/ 367937 h 381544"/>
              <a:gd name="connsiteX1" fmla="*/ 1097280 w 3553097"/>
              <a:gd name="connsiteY1" fmla="*/ 367937 h 381544"/>
              <a:gd name="connsiteX2" fmla="*/ 1226684 w 3553097"/>
              <a:gd name="connsiteY2" fmla="*/ 9389 h 381544"/>
              <a:gd name="connsiteX3" fmla="*/ 1756954 w 3553097"/>
              <a:gd name="connsiteY3" fmla="*/ 0 h 381544"/>
              <a:gd name="connsiteX4" fmla="*/ 1833154 w 3553097"/>
              <a:gd name="connsiteY4" fmla="*/ 366713 h 381544"/>
              <a:gd name="connsiteX5" fmla="*/ 3553097 w 3553097"/>
              <a:gd name="connsiteY5" fmla="*/ 381000 h 381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3097" h="381544">
                <a:moveTo>
                  <a:pt x="0" y="367937"/>
                </a:moveTo>
                <a:cubicBezTo>
                  <a:pt x="440464" y="381544"/>
                  <a:pt x="842827" y="361814"/>
                  <a:pt x="1097280" y="367937"/>
                </a:cubicBezTo>
                <a:cubicBezTo>
                  <a:pt x="1165997" y="164511"/>
                  <a:pt x="1117827" y="70349"/>
                  <a:pt x="1226684" y="9389"/>
                </a:cubicBezTo>
                <a:lnTo>
                  <a:pt x="1756954" y="0"/>
                </a:lnTo>
                <a:cubicBezTo>
                  <a:pt x="1805532" y="134166"/>
                  <a:pt x="1789884" y="265477"/>
                  <a:pt x="1833154" y="366713"/>
                </a:cubicBezTo>
                <a:lnTo>
                  <a:pt x="3553097" y="381000"/>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p:cNvSpPr/>
          <p:nvPr/>
        </p:nvSpPr>
        <p:spPr>
          <a:xfrm>
            <a:off x="1828800" y="3712029"/>
            <a:ext cx="522514" cy="18941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stCxn id="7" idx="3"/>
          </p:cNvCxnSpPr>
          <p:nvPr/>
        </p:nvCxnSpPr>
        <p:spPr>
          <a:xfrm flipV="1">
            <a:off x="2351314" y="2514600"/>
            <a:ext cx="772886" cy="100910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362200" y="2514600"/>
            <a:ext cx="762000" cy="12954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7" idx="1"/>
          </p:cNvCxnSpPr>
          <p:nvPr/>
        </p:nvCxnSpPr>
        <p:spPr>
          <a:xfrm>
            <a:off x="990600" y="2438400"/>
            <a:ext cx="838200" cy="108530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11" idx="1"/>
          </p:cNvCxnSpPr>
          <p:nvPr/>
        </p:nvCxnSpPr>
        <p:spPr>
          <a:xfrm>
            <a:off x="990600" y="2514600"/>
            <a:ext cx="838200" cy="129213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 for 2d</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tower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8" name="Title 1"/>
          <p:cNvSpPr txBox="1">
            <a:spLocks/>
          </p:cNvSpPr>
          <p:nvPr/>
        </p:nvSpPr>
        <p:spPr>
          <a:xfrm>
            <a:off x="152400" y="6858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(made with a superposition of towers)</a:t>
            </a:r>
            <a:endPar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11266" name="Picture 2"/>
          <p:cNvPicPr>
            <a:picLocks noChangeAspect="1" noChangeArrowheads="1"/>
          </p:cNvPicPr>
          <p:nvPr/>
        </p:nvPicPr>
        <p:blipFill>
          <a:blip r:embed="rId3" cstate="email"/>
          <a:srcRect/>
          <a:stretch>
            <a:fillRect/>
          </a:stretch>
        </p:blipFill>
        <p:spPr bwMode="auto">
          <a:xfrm>
            <a:off x="762000" y="1828800"/>
            <a:ext cx="4267200" cy="3810000"/>
          </a:xfrm>
          <a:prstGeom prst="rect">
            <a:avLst/>
          </a:prstGeom>
          <a:noFill/>
          <a:ln w="9525">
            <a:noFill/>
            <a:miter lim="800000"/>
            <a:headEnd/>
            <a:tailEnd/>
          </a:ln>
        </p:spPr>
      </p:pic>
      <p:sp>
        <p:nvSpPr>
          <p:cNvPr id="9" name="Rectangle 8"/>
          <p:cNvSpPr/>
          <p:nvPr/>
        </p:nvSpPr>
        <p:spPr>
          <a:xfrm>
            <a:off x="3429000" y="3429000"/>
            <a:ext cx="2590800" cy="28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4" cstate="email"/>
          <a:srcRect/>
          <a:stretch>
            <a:fillRect/>
          </a:stretch>
        </p:blipFill>
        <p:spPr bwMode="auto">
          <a:xfrm>
            <a:off x="4038600" y="3048000"/>
            <a:ext cx="3581400" cy="3581400"/>
          </a:xfrm>
          <a:prstGeom prst="rect">
            <a:avLst/>
          </a:prstGeom>
          <a:noFill/>
          <a:ln w="9525">
            <a:noFill/>
            <a:miter lim="800000"/>
            <a:headEnd/>
            <a:tailEnd/>
          </a:ln>
        </p:spPr>
      </p:pic>
      <p:sp>
        <p:nvSpPr>
          <p:cNvPr id="10" name="Rectangle 9"/>
          <p:cNvSpPr/>
          <p:nvPr/>
        </p:nvSpPr>
        <p:spPr>
          <a:xfrm>
            <a:off x="3681548" y="1905000"/>
            <a:ext cx="14478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250474" y="2362200"/>
            <a:ext cx="3048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944189" y="2194560"/>
            <a:ext cx="762000" cy="172429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955074" y="4038600"/>
            <a:ext cx="762000" cy="1600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 for 2d</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tower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pic>
        <p:nvPicPr>
          <p:cNvPr id="11266" name="Picture 2"/>
          <p:cNvPicPr>
            <a:picLocks noChangeAspect="1" noChangeArrowheads="1"/>
          </p:cNvPicPr>
          <p:nvPr/>
        </p:nvPicPr>
        <p:blipFill>
          <a:blip r:embed="rId3" cstate="email"/>
          <a:srcRect/>
          <a:stretch>
            <a:fillRect/>
          </a:stretch>
        </p:blipFill>
        <p:spPr bwMode="auto">
          <a:xfrm>
            <a:off x="914400" y="2057400"/>
            <a:ext cx="4267200" cy="3810000"/>
          </a:xfrm>
          <a:prstGeom prst="rect">
            <a:avLst/>
          </a:prstGeom>
          <a:noFill/>
          <a:ln w="9525">
            <a:noFill/>
            <a:miter lim="800000"/>
            <a:headEnd/>
            <a:tailEnd/>
          </a:ln>
        </p:spPr>
      </p:pic>
      <p:sp>
        <p:nvSpPr>
          <p:cNvPr id="9" name="Rectangle 8"/>
          <p:cNvSpPr/>
          <p:nvPr/>
        </p:nvSpPr>
        <p:spPr>
          <a:xfrm>
            <a:off x="3429000" y="3429000"/>
            <a:ext cx="2590800" cy="28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267" name="Picture 3"/>
          <p:cNvPicPr>
            <a:picLocks noChangeAspect="1" noChangeArrowheads="1"/>
          </p:cNvPicPr>
          <p:nvPr/>
        </p:nvPicPr>
        <p:blipFill>
          <a:blip r:embed="rId4" cstate="email"/>
          <a:srcRect/>
          <a:stretch>
            <a:fillRect/>
          </a:stretch>
        </p:blipFill>
        <p:spPr bwMode="auto">
          <a:xfrm>
            <a:off x="5053148" y="2362200"/>
            <a:ext cx="3581400" cy="3443654"/>
          </a:xfrm>
          <a:prstGeom prst="rect">
            <a:avLst/>
          </a:prstGeom>
          <a:noFill/>
          <a:ln w="9525">
            <a:noFill/>
            <a:miter lim="800000"/>
            <a:headEnd/>
            <a:tailEnd/>
          </a:ln>
        </p:spPr>
      </p:pic>
      <p:sp>
        <p:nvSpPr>
          <p:cNvPr id="10" name="Rectangle 9"/>
          <p:cNvSpPr/>
          <p:nvPr/>
        </p:nvSpPr>
        <p:spPr>
          <a:xfrm>
            <a:off x="3200400" y="2438400"/>
            <a:ext cx="685800" cy="9906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neural net for a linear function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9" name="Rectangle 8"/>
          <p:cNvSpPr/>
          <p:nvPr/>
        </p:nvSpPr>
        <p:spPr>
          <a:xfrm>
            <a:off x="3429000" y="3429000"/>
            <a:ext cx="2590800" cy="28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290" name="Picture 2"/>
          <p:cNvPicPr>
            <a:picLocks noChangeAspect="1" noChangeArrowheads="1"/>
          </p:cNvPicPr>
          <p:nvPr/>
        </p:nvPicPr>
        <p:blipFill>
          <a:blip r:embed="rId3" cstate="email"/>
          <a:srcRect/>
          <a:stretch>
            <a:fillRect/>
          </a:stretch>
        </p:blipFill>
        <p:spPr bwMode="auto">
          <a:xfrm>
            <a:off x="1143000" y="1371600"/>
            <a:ext cx="6858000" cy="4800600"/>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of designing a neural net</a:t>
            </a:r>
            <a:endParaRPr lang="en-US" dirty="0"/>
          </a:p>
        </p:txBody>
      </p:sp>
      <p:sp>
        <p:nvSpPr>
          <p:cNvPr id="3" name="Content Placeholder 2"/>
          <p:cNvSpPr>
            <a:spLocks noGrp="1"/>
          </p:cNvSpPr>
          <p:nvPr>
            <p:ph idx="1"/>
          </p:nvPr>
        </p:nvSpPr>
        <p:spPr/>
        <p:txBody>
          <a:bodyPr>
            <a:normAutofit lnSpcReduction="10000"/>
          </a:bodyPr>
          <a:lstStyle/>
          <a:p>
            <a:pPr marL="514350" indent="-514350">
              <a:buNone/>
            </a:pPr>
            <a:r>
              <a:rPr lang="en-US" dirty="0" smtClean="0"/>
              <a:t>1) choosing</a:t>
            </a:r>
          </a:p>
          <a:p>
            <a:pPr marL="514350" indent="-514350">
              <a:buNone/>
            </a:pPr>
            <a:r>
              <a:rPr lang="en-US" dirty="0" smtClean="0"/>
              <a:t>			number of layers</a:t>
            </a:r>
          </a:p>
          <a:p>
            <a:pPr marL="514350" indent="-514350">
              <a:buNone/>
            </a:pPr>
            <a:r>
              <a:rPr lang="en-US" dirty="0" smtClean="0"/>
              <a:t>			number of neurons in each layer</a:t>
            </a:r>
          </a:p>
          <a:p>
            <a:pPr marL="514350" indent="-514350">
              <a:buNone/>
            </a:pPr>
            <a:r>
              <a:rPr lang="en-US" dirty="0" smtClean="0"/>
              <a:t>			their connections</a:t>
            </a:r>
          </a:p>
          <a:p>
            <a:pPr marL="514350" indent="-514350">
              <a:buNone/>
            </a:pPr>
            <a:endParaRPr lang="en-US" dirty="0" smtClean="0"/>
          </a:p>
          <a:p>
            <a:pPr marL="514350" indent="-514350">
              <a:buNone/>
            </a:pPr>
            <a:r>
              <a:rPr lang="en-US" dirty="0" smtClean="0"/>
              <a:t>2) finding</a:t>
            </a:r>
          </a:p>
          <a:p>
            <a:pPr marL="514350" indent="-514350">
              <a:buNone/>
            </a:pPr>
            <a:r>
              <a:rPr lang="en-US" dirty="0" smtClean="0"/>
              <a:t>			the weights and biases that best                            		approximate a given behavior</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training = machine learning</a:t>
            </a:r>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finding</a:t>
            </a:r>
          </a:p>
          <a:p>
            <a:pPr marL="514350" indent="-514350">
              <a:buNone/>
            </a:pPr>
            <a:r>
              <a:rPr lang="en-US" dirty="0" smtClean="0"/>
              <a:t>			the weights and biases that best                            		approximate a given behavior</a:t>
            </a:r>
          </a:p>
          <a:p>
            <a:pPr marL="514350" indent="-514350">
              <a:buNone/>
            </a:pPr>
            <a:endParaRPr lang="en-US" dirty="0" smtClean="0"/>
          </a:p>
          <a:p>
            <a:pPr marL="514350" indent="-514350">
              <a:buNone/>
            </a:pPr>
            <a:r>
              <a:rPr lang="en-US" dirty="0" smtClean="0"/>
              <a:t>given a training dataset</a:t>
            </a:r>
          </a:p>
          <a:p>
            <a:pPr marL="514350" indent="-514350">
              <a:buNone/>
            </a:pPr>
            <a:r>
              <a:rPr lang="en-US" dirty="0" smtClean="0"/>
              <a:t>			a (large) set of desired input/output 		pairs</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treat as a least squares problem</a:t>
            </a:r>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find</a:t>
            </a:r>
          </a:p>
          <a:p>
            <a:pPr marL="514350" indent="-514350">
              <a:buNone/>
            </a:pPr>
            <a:r>
              <a:rPr lang="en-US" dirty="0" smtClean="0"/>
              <a:t>			the weights and biases that</a:t>
            </a:r>
          </a:p>
          <a:p>
            <a:pPr marL="514350" indent="-514350">
              <a:buNone/>
            </a:pPr>
            <a:endParaRPr lang="en-US" dirty="0" smtClean="0"/>
          </a:p>
          <a:p>
            <a:pPr marL="514350" indent="-514350">
              <a:buNone/>
            </a:pPr>
            <a:r>
              <a:rPr lang="en-US" dirty="0" smtClean="0"/>
              <a:t>minimize the total error between</a:t>
            </a:r>
          </a:p>
          <a:p>
            <a:pPr marL="514350" indent="-514350">
              <a:buNone/>
            </a:pPr>
            <a:endParaRPr lang="en-US" dirty="0" smtClean="0"/>
          </a:p>
          <a:p>
            <a:pPr marL="514350" indent="-514350">
              <a:buNone/>
            </a:pPr>
            <a:r>
              <a:rPr lang="en-US" dirty="0" smtClean="0"/>
              <a:t>			the desired output</a:t>
            </a:r>
          </a:p>
          <a:p>
            <a:pPr marL="514350" indent="-514350">
              <a:buNone/>
            </a:pPr>
            <a:r>
              <a:rPr lang="en-US" dirty="0" smtClean="0"/>
              <a:t>			and the actual output</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normAutofit fontScale="90000"/>
          </a:bodyPr>
          <a:lstStyle/>
          <a:p>
            <a:r>
              <a:rPr lang="en-US" dirty="0" smtClean="0"/>
              <a:t>least squares requires that you know the </a:t>
            </a:r>
            <a:r>
              <a:rPr lang="en-US" dirty="0" err="1" smtClean="0"/>
              <a:t>linearized</a:t>
            </a:r>
            <a:r>
              <a:rPr lang="en-US" dirty="0" smtClean="0"/>
              <a:t> data kernel,</a:t>
            </a:r>
            <a:br>
              <a:rPr lang="en-US" dirty="0" smtClean="0"/>
            </a:br>
            <a:r>
              <a:rPr lang="en-US" dirty="0" smtClean="0"/>
              <a:t>that is, the derivatives</a:t>
            </a:r>
            <a:endParaRPr lang="en-US" dirty="0"/>
          </a:p>
        </p:txBody>
      </p:sp>
      <p:pic>
        <p:nvPicPr>
          <p:cNvPr id="13314" name="Picture 2"/>
          <p:cNvPicPr>
            <a:picLocks noChangeAspect="1" noChangeArrowheads="1"/>
          </p:cNvPicPr>
          <p:nvPr/>
        </p:nvPicPr>
        <p:blipFill>
          <a:blip r:embed="rId3" cstate="email"/>
          <a:srcRect/>
          <a:stretch>
            <a:fillRect/>
          </a:stretch>
        </p:blipFill>
        <p:spPr bwMode="auto">
          <a:xfrm>
            <a:off x="1676400" y="2895600"/>
            <a:ext cx="5966460" cy="2209800"/>
          </a:xfrm>
          <a:prstGeom prst="rect">
            <a:avLst/>
          </a:prstGeom>
          <a:noFill/>
          <a:ln w="9525">
            <a:no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normAutofit fontScale="90000"/>
          </a:bodyPr>
          <a:lstStyle/>
          <a:p>
            <a:r>
              <a:rPr lang="en-US" dirty="0" smtClean="0"/>
              <a:t>least squares requires that you know the </a:t>
            </a:r>
            <a:r>
              <a:rPr lang="en-US" dirty="0" err="1" smtClean="0"/>
              <a:t>linearized</a:t>
            </a:r>
            <a:r>
              <a:rPr lang="en-US" dirty="0" smtClean="0"/>
              <a:t> data kernel,</a:t>
            </a:r>
            <a:br>
              <a:rPr lang="en-US" dirty="0" smtClean="0"/>
            </a:br>
            <a:r>
              <a:rPr lang="en-US" dirty="0" smtClean="0"/>
              <a:t>that is, the derivatives</a:t>
            </a:r>
            <a:endParaRPr lang="en-US" dirty="0"/>
          </a:p>
        </p:txBody>
      </p:sp>
      <p:pic>
        <p:nvPicPr>
          <p:cNvPr id="13314" name="Picture 2"/>
          <p:cNvPicPr>
            <a:picLocks noChangeAspect="1" noChangeArrowheads="1"/>
          </p:cNvPicPr>
          <p:nvPr/>
        </p:nvPicPr>
        <p:blipFill>
          <a:blip r:embed="rId3" cstate="email"/>
          <a:srcRect/>
          <a:stretch>
            <a:fillRect/>
          </a:stretch>
        </p:blipFill>
        <p:spPr bwMode="auto">
          <a:xfrm>
            <a:off x="1676400" y="2895600"/>
            <a:ext cx="5966460" cy="2209800"/>
          </a:xfrm>
          <a:prstGeom prst="rect">
            <a:avLst/>
          </a:prstGeom>
          <a:noFill/>
          <a:ln w="9525">
            <a:noFill/>
            <a:miter lim="800000"/>
            <a:headEnd/>
            <a:tailEnd/>
          </a:ln>
        </p:spPr>
      </p:pic>
      <p:sp>
        <p:nvSpPr>
          <p:cNvPr id="4" name="Title 1"/>
          <p:cNvSpPr txBox="1">
            <a:spLocks/>
          </p:cNvSpPr>
          <p:nvPr/>
        </p:nvSpPr>
        <p:spPr>
          <a:xfrm>
            <a:off x="533400" y="5410200"/>
            <a:ext cx="8229600" cy="11430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the network</a:t>
            </a:r>
            <a:r>
              <a:rPr kumimoji="0" lang="en-US" sz="4400" b="0" i="0" u="none" strike="noStrike" kern="1200" cap="none" spc="0" normalizeH="0" noProof="0" dirty="0" smtClean="0">
                <a:ln>
                  <a:noFill/>
                </a:ln>
                <a:solidFill>
                  <a:schemeClr val="tx1"/>
                </a:solidFill>
                <a:effectLst/>
                <a:uLnTx/>
                <a:uFillTx/>
                <a:latin typeface="+mj-lt"/>
                <a:ea typeface="+mj-ea"/>
                <a:cs typeface="+mj-cs"/>
              </a:rPr>
              <a:t> formulas are simple, so these derivatives can be computed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mj-lt"/>
                <a:ea typeface="+mj-ea"/>
                <a:cs typeface="+mj-cs"/>
              </a:rPr>
              <a:t>(with copious use of the chain rule)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smtClean="0">
                <a:latin typeface="Times New Roman" pitchFamily="18" charset="0"/>
                <a:cs typeface="Times New Roman" pitchFamily="18" charset="0"/>
              </a:rPr>
              <a:t>advantages</a:t>
            </a:r>
            <a:endParaRPr lang="en-US"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2971800" y="2057400"/>
          <a:ext cx="2895600" cy="3327400"/>
        </p:xfrm>
        <a:graphic>
          <a:graphicData uri="http://schemas.openxmlformats.org/drawingml/2006/table">
            <a:tbl>
              <a:tblPr firstRow="1" bandRow="1">
                <a:tableStyleId>{5C22544A-7EE6-4342-B048-85BDC9FD1C3A}</a:tableStyleId>
              </a:tblPr>
              <a:tblGrid>
                <a:gridCol w="1447800"/>
                <a:gridCol w="1447800"/>
              </a:tblGrid>
              <a:tr h="415925">
                <a:tc>
                  <a:txBody>
                    <a:bodyPr/>
                    <a:lstStyle/>
                    <a:p>
                      <a:pPr algn="ctr"/>
                      <a:r>
                        <a:rPr lang="en-US" dirty="0" smtClean="0">
                          <a:solidFill>
                            <a:schemeClr val="tx1"/>
                          </a:solidFill>
                        </a:rPr>
                        <a:t>x</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d(x)</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Title 1"/>
          <p:cNvSpPr txBox="1">
            <a:spLocks/>
          </p:cNvSpPr>
          <p:nvPr/>
        </p:nvSpPr>
        <p:spPr>
          <a:xfrm>
            <a:off x="304800" y="19812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x=3</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6272348" y="1763485"/>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d=4</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Freeform 7"/>
          <p:cNvSpPr/>
          <p:nvPr/>
        </p:nvSpPr>
        <p:spPr>
          <a:xfrm>
            <a:off x="1280160" y="2926080"/>
            <a:ext cx="1528354"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7663786">
            <a:off x="5913024" y="2874310"/>
            <a:ext cx="1235366"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0" y="5334000"/>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fast</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3" cstate="email"/>
          <a:srcRect/>
          <a:stretch>
            <a:fillRect/>
          </a:stretch>
        </p:blipFill>
        <p:spPr bwMode="auto">
          <a:xfrm>
            <a:off x="457200" y="1524000"/>
            <a:ext cx="8153400" cy="2971800"/>
          </a:xfrm>
          <a:prstGeom prst="rect">
            <a:avLst/>
          </a:prstGeom>
          <a:noFill/>
          <a:ln w="9525">
            <a:noFill/>
            <a:miter lim="800000"/>
            <a:headEnd/>
            <a:tailEnd/>
          </a:ln>
        </p:spPr>
      </p:pic>
      <p:sp>
        <p:nvSpPr>
          <p:cNvPr id="7" name="Rectangle 6"/>
          <p:cNvSpPr/>
          <p:nvPr/>
        </p:nvSpPr>
        <p:spPr>
          <a:xfrm>
            <a:off x="533400" y="1524000"/>
            <a:ext cx="76962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685800" y="1295400"/>
            <a:ext cx="2133600" cy="609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true function</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itle 1"/>
          <p:cNvSpPr txBox="1">
            <a:spLocks/>
          </p:cNvSpPr>
          <p:nvPr/>
        </p:nvSpPr>
        <p:spPr>
          <a:xfrm>
            <a:off x="3429000" y="1295400"/>
            <a:ext cx="2133600" cy="609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initial guess</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1"/>
          <p:cNvSpPr txBox="1">
            <a:spLocks/>
          </p:cNvSpPr>
          <p:nvPr/>
        </p:nvSpPr>
        <p:spPr>
          <a:xfrm>
            <a:off x="5943600" y="1295400"/>
            <a:ext cx="2133600" cy="609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after training</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11" name="Title 1"/>
          <p:cNvSpPr txBox="1">
            <a:spLocks/>
          </p:cNvSpPr>
          <p:nvPr/>
        </p:nvSpPr>
        <p:spPr>
          <a:xfrm>
            <a:off x="0" y="533400"/>
            <a:ext cx="9144000" cy="609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a simple tower</a:t>
            </a:r>
            <a:r>
              <a:rPr kumimoji="0" lang="en-US" sz="3200" b="0" i="0" u="none" strike="noStrike" kern="1200" cap="none" spc="0" normalizeH="0" noProof="0" dirty="0" smtClean="0">
                <a:ln>
                  <a:noFill/>
                </a:ln>
                <a:solidFill>
                  <a:schemeClr val="tx1"/>
                </a:solidFill>
                <a:effectLst/>
                <a:uLnTx/>
                <a:uFillTx/>
                <a:latin typeface="+mj-lt"/>
                <a:ea typeface="+mj-ea"/>
                <a:cs typeface="+mj-cs"/>
              </a:rPr>
              <a:t> trained to fit a 2D function</a:t>
            </a:r>
            <a:endParaRPr kumimoji="0" lang="en-US" sz="3200" b="0" i="0" u="none" strike="noStrike" kern="1200" cap="none" spc="0" normalizeH="0" baseline="0" noProof="0" dirty="0">
              <a:ln>
                <a:noFill/>
              </a:ln>
              <a:solidFill>
                <a:schemeClr val="tx1"/>
              </a:solidFill>
              <a:effectLst/>
              <a:uLnTx/>
              <a:uFillTx/>
              <a:latin typeface="+mj-lt"/>
              <a:ea typeface="+mj-ea"/>
              <a:cs typeface="+mj-cs"/>
            </a:endParaRPr>
          </a:p>
        </p:txBody>
      </p:sp>
      <p:pic>
        <p:nvPicPr>
          <p:cNvPr id="12" name="Picture 2"/>
          <p:cNvPicPr>
            <a:picLocks noChangeAspect="1" noChangeArrowheads="1"/>
          </p:cNvPicPr>
          <p:nvPr/>
        </p:nvPicPr>
        <p:blipFill>
          <a:blip r:embed="rId4" cstate="email"/>
          <a:srcRect/>
          <a:stretch>
            <a:fillRect/>
          </a:stretch>
        </p:blipFill>
        <p:spPr bwMode="auto">
          <a:xfrm>
            <a:off x="762000" y="4495800"/>
            <a:ext cx="2389632" cy="2133600"/>
          </a:xfrm>
          <a:prstGeom prst="rect">
            <a:avLst/>
          </a:prstGeom>
          <a:noFill/>
          <a:ln w="9525">
            <a:noFill/>
            <a:miter lim="800000"/>
            <a:headEnd/>
            <a:tailEnd/>
          </a:ln>
        </p:spPr>
      </p:pic>
      <p:sp>
        <p:nvSpPr>
          <p:cNvPr id="13" name="Rectangle 12"/>
          <p:cNvSpPr/>
          <p:nvPr/>
        </p:nvSpPr>
        <p:spPr>
          <a:xfrm>
            <a:off x="2362200" y="5410200"/>
            <a:ext cx="12192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1752600"/>
            <a:ext cx="8229600" cy="3200400"/>
          </a:xfrm>
        </p:spPr>
        <p:txBody>
          <a:bodyPr>
            <a:normAutofit fontScale="90000"/>
          </a:bodyPr>
          <a:lstStyle/>
          <a:p>
            <a:r>
              <a:rPr lang="en-US" dirty="0" smtClean="0"/>
              <a:t>neural nets can easily be amalgamated</a:t>
            </a:r>
            <a:br>
              <a:rPr lang="en-US" dirty="0" smtClean="0"/>
            </a:br>
            <a:r>
              <a:rPr lang="en-US" dirty="0" smtClean="0"/>
              <a:t/>
            </a:r>
            <a:br>
              <a:rPr lang="en-US" dirty="0" smtClean="0"/>
            </a:br>
            <a:r>
              <a:rPr lang="en-US" dirty="0" smtClean="0"/>
              <a:t>so</a:t>
            </a:r>
            <a:br>
              <a:rPr lang="en-US" dirty="0" smtClean="0"/>
            </a:br>
            <a:r>
              <a:rPr lang="en-US" dirty="0" smtClean="0"/>
              <a:t/>
            </a:r>
            <a:br>
              <a:rPr lang="en-US" dirty="0" smtClean="0"/>
            </a:br>
            <a:r>
              <a:rPr lang="en-US" dirty="0" smtClean="0"/>
              <a:t>create a linear filter</a:t>
            </a:r>
            <a:br>
              <a:rPr lang="en-US" dirty="0" smtClean="0"/>
            </a:br>
            <a:r>
              <a:rPr lang="en-US" dirty="0" smtClean="0"/>
              <a:t>by amalgamating linear functions</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email"/>
          <a:srcRect/>
          <a:stretch>
            <a:fillRect/>
          </a:stretch>
        </p:blipFill>
        <p:spPr bwMode="auto">
          <a:xfrm>
            <a:off x="1240972" y="2053046"/>
            <a:ext cx="6858000" cy="2438400"/>
          </a:xfrm>
          <a:prstGeom prst="rect">
            <a:avLst/>
          </a:prstGeom>
          <a:noFill/>
          <a:ln w="9525">
            <a:noFill/>
            <a:miter lim="800000"/>
            <a:headEnd/>
            <a:tailEnd/>
          </a:ln>
        </p:spPr>
      </p:pic>
      <p:sp>
        <p:nvSpPr>
          <p:cNvPr id="7" name="Title 1"/>
          <p:cNvSpPr>
            <a:spLocks noGrp="1"/>
          </p:cNvSpPr>
          <p:nvPr>
            <p:ph type="title"/>
          </p:nvPr>
        </p:nvSpPr>
        <p:spPr>
          <a:xfrm>
            <a:off x="0" y="533400"/>
            <a:ext cx="9144000" cy="1143000"/>
          </a:xfrm>
        </p:spPr>
        <p:txBody>
          <a:bodyPr>
            <a:normAutofit/>
          </a:bodyPr>
          <a:lstStyle/>
          <a:p>
            <a:r>
              <a:rPr lang="en-US" dirty="0" smtClean="0"/>
              <a:t>network for linear function y=</a:t>
            </a:r>
            <a:r>
              <a:rPr lang="en-US" dirty="0" err="1" smtClean="0"/>
              <a:t>cx</a:t>
            </a:r>
            <a:endParaRPr lang="en-US" dirty="0"/>
          </a:p>
        </p:txBody>
      </p:sp>
      <p:sp>
        <p:nvSpPr>
          <p:cNvPr id="8" name="Title 1"/>
          <p:cNvSpPr txBox="1">
            <a:spLocks/>
          </p:cNvSpPr>
          <p:nvPr/>
        </p:nvSpPr>
        <p:spPr>
          <a:xfrm>
            <a:off x="7543800" y="2819400"/>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output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y=</a:t>
            </a:r>
            <a:r>
              <a:rPr kumimoji="0" lang="en-US" sz="2400" b="0" i="0" u="none" strike="noStrike" kern="1200" cap="none" spc="0" normalizeH="0" baseline="0" noProof="0" dirty="0" err="1" smtClean="0">
                <a:ln>
                  <a:noFill/>
                </a:ln>
                <a:solidFill>
                  <a:schemeClr val="tx1"/>
                </a:solidFill>
                <a:effectLst/>
                <a:uLnTx/>
                <a:uFillTx/>
                <a:latin typeface="+mj-lt"/>
                <a:ea typeface="+mj-ea"/>
                <a:cs typeface="+mj-cs"/>
              </a:rPr>
              <a:t>cx</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itle 1"/>
          <p:cNvSpPr txBox="1">
            <a:spLocks/>
          </p:cNvSpPr>
          <p:nvPr/>
        </p:nvSpPr>
        <p:spPr>
          <a:xfrm>
            <a:off x="-152400" y="2895600"/>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input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x</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381000" y="228600"/>
            <a:ext cx="8229600" cy="1143000"/>
          </a:xfrm>
        </p:spPr>
        <p:txBody>
          <a:bodyPr>
            <a:normAutofit/>
          </a:bodyPr>
          <a:lstStyle/>
          <a:p>
            <a:r>
              <a:rPr lang="en-US" dirty="0" smtClean="0"/>
              <a:t>network for a linear filter</a:t>
            </a:r>
            <a:endParaRPr lang="en-US" dirty="0"/>
          </a:p>
        </p:txBody>
      </p:sp>
      <p:grpSp>
        <p:nvGrpSpPr>
          <p:cNvPr id="13" name="Group 12"/>
          <p:cNvGrpSpPr/>
          <p:nvPr/>
        </p:nvGrpSpPr>
        <p:grpSpPr>
          <a:xfrm>
            <a:off x="1295400" y="2057400"/>
            <a:ext cx="4343400" cy="457200"/>
            <a:chOff x="1905000" y="2057400"/>
            <a:chExt cx="4343400" cy="457200"/>
          </a:xfrm>
        </p:grpSpPr>
        <p:sp>
          <p:nvSpPr>
            <p:cNvPr id="4" name="Rectangle 3"/>
            <p:cNvSpPr/>
            <p:nvPr/>
          </p:nvSpPr>
          <p:spPr>
            <a:xfrm>
              <a:off x="1905000" y="2057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48000" y="2057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191000" y="2057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334000" y="2057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4" idx="3"/>
              <a:endCxn id="5" idx="1"/>
            </p:cNvCxnSpPr>
            <p:nvPr/>
          </p:nvCxnSpPr>
          <p:spPr>
            <a:xfrm>
              <a:off x="2819400" y="2286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962400" y="2286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105400" y="2286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1295400" y="2819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438400" y="2819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581400" y="2819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a:stCxn id="15" idx="3"/>
            <a:endCxn id="16" idx="1"/>
          </p:cNvCxnSpPr>
          <p:nvPr/>
        </p:nvCxnSpPr>
        <p:spPr>
          <a:xfrm>
            <a:off x="2209800" y="3048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352800" y="3048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8" idx="1"/>
          </p:cNvCxnSpPr>
          <p:nvPr/>
        </p:nvCxnSpPr>
        <p:spPr>
          <a:xfrm flipV="1">
            <a:off x="4495800" y="2286000"/>
            <a:ext cx="2286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295400" y="3581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438400" y="3581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581400" y="3581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a:stCxn id="23" idx="3"/>
            <a:endCxn id="24" idx="1"/>
          </p:cNvCxnSpPr>
          <p:nvPr/>
        </p:nvCxnSpPr>
        <p:spPr>
          <a:xfrm>
            <a:off x="2209800" y="3810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352800" y="3810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8" idx="1"/>
          </p:cNvCxnSpPr>
          <p:nvPr/>
        </p:nvCxnSpPr>
        <p:spPr>
          <a:xfrm flipV="1">
            <a:off x="4495800" y="2286000"/>
            <a:ext cx="228600" cy="15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295400" y="42672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2438400" y="42672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3581400" y="42672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p:cNvCxnSpPr>
            <a:stCxn id="31" idx="3"/>
            <a:endCxn id="32" idx="1"/>
          </p:cNvCxnSpPr>
          <p:nvPr/>
        </p:nvCxnSpPr>
        <p:spPr>
          <a:xfrm>
            <a:off x="2209800" y="44958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352800" y="44958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endCxn id="8" idx="1"/>
          </p:cNvCxnSpPr>
          <p:nvPr/>
        </p:nvCxnSpPr>
        <p:spPr>
          <a:xfrm flipV="1">
            <a:off x="4495800" y="2286000"/>
            <a:ext cx="228600" cy="2209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itle 1"/>
          <p:cNvSpPr txBox="1">
            <a:spLocks/>
          </p:cNvSpPr>
          <p:nvPr/>
        </p:nvSpPr>
        <p:spPr>
          <a:xfrm>
            <a:off x="-381000" y="1447800"/>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input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x</a:t>
            </a:r>
            <a:r>
              <a:rPr kumimoji="0" lang="en-US" sz="3600" b="0" i="0" u="none" strike="noStrike" kern="1200" cap="none" spc="0" normalizeH="0" baseline="-25000" noProof="0" dirty="0" smtClean="0">
                <a:ln>
                  <a:noFill/>
                </a:ln>
                <a:solidFill>
                  <a:schemeClr val="tx1"/>
                </a:solidFill>
                <a:effectLst/>
                <a:uLnTx/>
                <a:uFillTx/>
                <a:latin typeface="+mj-lt"/>
                <a:ea typeface="+mj-ea"/>
                <a:cs typeface="+mj-cs"/>
              </a:rPr>
              <a:t>i</a:t>
            </a:r>
            <a:endParaRPr kumimoji="0" lang="en-US" sz="3600" b="0" i="0" u="none" strike="noStrike" kern="1200" cap="none" spc="0" normalizeH="0" baseline="-25000" noProof="0" dirty="0">
              <a:ln>
                <a:noFill/>
              </a:ln>
              <a:solidFill>
                <a:schemeClr val="tx1"/>
              </a:solidFill>
              <a:effectLst/>
              <a:uLnTx/>
              <a:uFillTx/>
              <a:latin typeface="+mj-lt"/>
              <a:ea typeface="+mj-ea"/>
              <a:cs typeface="+mj-cs"/>
            </a:endParaRPr>
          </a:p>
        </p:txBody>
      </p:sp>
      <p:sp>
        <p:nvSpPr>
          <p:cNvPr id="39" name="Title 1"/>
          <p:cNvSpPr txBox="1">
            <a:spLocks/>
          </p:cNvSpPr>
          <p:nvPr/>
        </p:nvSpPr>
        <p:spPr>
          <a:xfrm>
            <a:off x="-304800" y="2286000"/>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x</a:t>
            </a:r>
            <a:r>
              <a:rPr kumimoji="0" lang="en-US" sz="3600" b="0" i="0" u="none" strike="noStrike" kern="1200" cap="none" spc="0" normalizeH="0" baseline="-25000" noProof="0" dirty="0" smtClean="0">
                <a:ln>
                  <a:noFill/>
                </a:ln>
                <a:solidFill>
                  <a:schemeClr val="tx1"/>
                </a:solidFill>
                <a:effectLst/>
                <a:uLnTx/>
                <a:uFillTx/>
                <a:latin typeface="+mj-lt"/>
                <a:ea typeface="+mj-ea"/>
                <a:cs typeface="+mj-cs"/>
              </a:rPr>
              <a:t>i-1</a:t>
            </a:r>
            <a:endParaRPr kumimoji="0" lang="en-US" sz="3600" b="0" i="0" u="none" strike="noStrike" kern="1200" cap="none" spc="0" normalizeH="0" baseline="-25000" noProof="0" dirty="0">
              <a:ln>
                <a:noFill/>
              </a:ln>
              <a:solidFill>
                <a:schemeClr val="tx1"/>
              </a:solidFill>
              <a:effectLst/>
              <a:uLnTx/>
              <a:uFillTx/>
              <a:latin typeface="+mj-lt"/>
              <a:ea typeface="+mj-ea"/>
              <a:cs typeface="+mj-cs"/>
            </a:endParaRPr>
          </a:p>
        </p:txBody>
      </p:sp>
      <p:sp>
        <p:nvSpPr>
          <p:cNvPr id="41" name="Title 1"/>
          <p:cNvSpPr txBox="1">
            <a:spLocks/>
          </p:cNvSpPr>
          <p:nvPr/>
        </p:nvSpPr>
        <p:spPr>
          <a:xfrm>
            <a:off x="-304800" y="3048000"/>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x</a:t>
            </a:r>
            <a:r>
              <a:rPr kumimoji="0" lang="en-US" sz="3600" b="0" i="0" u="none" strike="noStrike" kern="1200" cap="none" spc="0" normalizeH="0" baseline="-25000" noProof="0" dirty="0" smtClean="0">
                <a:ln>
                  <a:noFill/>
                </a:ln>
                <a:solidFill>
                  <a:schemeClr val="tx1"/>
                </a:solidFill>
                <a:effectLst/>
                <a:uLnTx/>
                <a:uFillTx/>
                <a:latin typeface="+mj-lt"/>
                <a:ea typeface="+mj-ea"/>
                <a:cs typeface="+mj-cs"/>
              </a:rPr>
              <a:t>i-2</a:t>
            </a:r>
            <a:endParaRPr kumimoji="0" lang="en-US" sz="3600" b="0" i="0" u="none" strike="noStrike" kern="1200" cap="none" spc="0" normalizeH="0" baseline="-25000" noProof="0" dirty="0">
              <a:ln>
                <a:noFill/>
              </a:ln>
              <a:solidFill>
                <a:schemeClr val="tx1"/>
              </a:solidFill>
              <a:effectLst/>
              <a:uLnTx/>
              <a:uFillTx/>
              <a:latin typeface="+mj-lt"/>
              <a:ea typeface="+mj-ea"/>
              <a:cs typeface="+mj-cs"/>
            </a:endParaRPr>
          </a:p>
        </p:txBody>
      </p:sp>
      <p:sp>
        <p:nvSpPr>
          <p:cNvPr id="45" name="Title 1"/>
          <p:cNvSpPr txBox="1">
            <a:spLocks/>
          </p:cNvSpPr>
          <p:nvPr/>
        </p:nvSpPr>
        <p:spPr>
          <a:xfrm>
            <a:off x="-304800" y="3796937"/>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x</a:t>
            </a:r>
            <a:r>
              <a:rPr kumimoji="0" lang="en-US" sz="3600" b="0" i="0" u="none" strike="noStrike" kern="1200" cap="none" spc="0" normalizeH="0" baseline="-25000" noProof="0" dirty="0" smtClean="0">
                <a:ln>
                  <a:noFill/>
                </a:ln>
                <a:solidFill>
                  <a:schemeClr val="tx1"/>
                </a:solidFill>
                <a:effectLst/>
                <a:uLnTx/>
                <a:uFillTx/>
                <a:latin typeface="+mj-lt"/>
                <a:ea typeface="+mj-ea"/>
                <a:cs typeface="+mj-cs"/>
              </a:rPr>
              <a:t>i-3</a:t>
            </a:r>
            <a:endParaRPr kumimoji="0" lang="en-US" sz="3600" b="0" i="0" u="none" strike="noStrike" kern="1200" cap="none" spc="0" normalizeH="0" baseline="-25000" noProof="0" dirty="0">
              <a:ln>
                <a:noFill/>
              </a:ln>
              <a:solidFill>
                <a:schemeClr val="tx1"/>
              </a:solidFill>
              <a:effectLst/>
              <a:uLnTx/>
              <a:uFillTx/>
              <a:latin typeface="+mj-lt"/>
              <a:ea typeface="+mj-ea"/>
              <a:cs typeface="+mj-cs"/>
            </a:endParaRPr>
          </a:p>
        </p:txBody>
      </p:sp>
      <p:sp>
        <p:nvSpPr>
          <p:cNvPr id="46" name="Title 1"/>
          <p:cNvSpPr txBox="1">
            <a:spLocks/>
          </p:cNvSpPr>
          <p:nvPr/>
        </p:nvSpPr>
        <p:spPr>
          <a:xfrm>
            <a:off x="5778137" y="1774375"/>
            <a:ext cx="3352800" cy="11430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100" dirty="0" smtClean="0">
                <a:latin typeface="+mj-lt"/>
                <a:ea typeface="+mj-ea"/>
                <a:cs typeface="+mj-cs"/>
              </a:rPr>
              <a:t>out</a:t>
            </a:r>
            <a:r>
              <a:rPr kumimoji="0" lang="en-US" sz="3100" b="0" i="0" u="none" strike="noStrike" kern="1200" cap="none" spc="0" normalizeH="0" baseline="0" noProof="0" dirty="0" smtClean="0">
                <a:ln>
                  <a:noFill/>
                </a:ln>
                <a:solidFill>
                  <a:schemeClr val="tx1"/>
                </a:solidFill>
                <a:effectLst/>
                <a:uLnTx/>
                <a:uFillTx/>
                <a:latin typeface="+mj-lt"/>
                <a:ea typeface="+mj-ea"/>
                <a:cs typeface="+mj-cs"/>
              </a:rPr>
              <a:t>put</a:t>
            </a:r>
          </a:p>
          <a:p>
            <a:pPr lvl="0">
              <a:spcBef>
                <a:spcPct val="0"/>
              </a:spcBef>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y=</a:t>
            </a:r>
          </a:p>
          <a:p>
            <a:pPr lvl="0">
              <a:spcBef>
                <a:spcPct val="0"/>
              </a:spcBef>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c</a:t>
            </a:r>
            <a:r>
              <a:rPr kumimoji="0" lang="en-US" sz="3600" b="0" i="0" u="none" strike="noStrike" kern="1200" cap="none" spc="0" normalizeH="0" baseline="-25000" noProof="0" dirty="0" smtClean="0">
                <a:ln>
                  <a:noFill/>
                </a:ln>
                <a:solidFill>
                  <a:schemeClr val="tx1"/>
                </a:solidFill>
                <a:effectLst/>
                <a:uLnTx/>
                <a:uFillTx/>
                <a:latin typeface="+mj-lt"/>
                <a:ea typeface="+mj-ea"/>
                <a:cs typeface="+mj-cs"/>
              </a:rPr>
              <a:t>1</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x</a:t>
            </a:r>
            <a:r>
              <a:rPr kumimoji="0" lang="en-US" sz="3600" b="0" i="0" u="none" strike="noStrike" kern="1200" cap="none" spc="0" normalizeH="0" baseline="-25000" noProof="0" dirty="0" smtClean="0">
                <a:ln>
                  <a:noFill/>
                </a:ln>
                <a:solidFill>
                  <a:schemeClr val="tx1"/>
                </a:solidFill>
                <a:effectLst/>
                <a:uLnTx/>
                <a:uFillTx/>
                <a:latin typeface="+mj-lt"/>
                <a:ea typeface="+mj-ea"/>
                <a:cs typeface="+mj-cs"/>
              </a:rPr>
              <a:t>i</a:t>
            </a:r>
            <a:r>
              <a:rPr lang="en-US" sz="3600" noProof="0" dirty="0" smtClean="0"/>
              <a:t>+</a:t>
            </a:r>
            <a:r>
              <a:rPr lang="en-US" sz="3600" dirty="0" smtClean="0"/>
              <a:t>c</a:t>
            </a:r>
            <a:r>
              <a:rPr lang="en-US" sz="3600" baseline="-25000" dirty="0" smtClean="0"/>
              <a:t>2</a:t>
            </a:r>
            <a:r>
              <a:rPr lang="en-US" sz="3600" dirty="0" smtClean="0"/>
              <a:t>x</a:t>
            </a:r>
            <a:r>
              <a:rPr lang="en-US" sz="3600" baseline="-25000" dirty="0" smtClean="0"/>
              <a:t>i-1</a:t>
            </a:r>
            <a:r>
              <a:rPr lang="en-US" sz="3600" dirty="0" smtClean="0"/>
              <a:t>+c</a:t>
            </a:r>
            <a:r>
              <a:rPr lang="en-US" sz="3600" baseline="-25000" dirty="0" smtClean="0"/>
              <a:t>3</a:t>
            </a:r>
            <a:r>
              <a:rPr lang="en-US" sz="3600" dirty="0" smtClean="0"/>
              <a:t>x</a:t>
            </a:r>
            <a:r>
              <a:rPr lang="en-US" sz="3600" baseline="-25000" dirty="0" smtClean="0"/>
              <a:t>i-2</a:t>
            </a:r>
            <a:r>
              <a:rPr lang="en-US" sz="3600" dirty="0" smtClean="0"/>
              <a:t>+c</a:t>
            </a:r>
            <a:r>
              <a:rPr lang="en-US" sz="3600" baseline="-25000" dirty="0" smtClean="0"/>
              <a:t>4</a:t>
            </a:r>
            <a:r>
              <a:rPr lang="en-US" sz="3600" dirty="0" smtClean="0"/>
              <a:t>x</a:t>
            </a:r>
            <a:r>
              <a:rPr lang="en-US" sz="3600" baseline="-25000" dirty="0" smtClean="0"/>
              <a:t>i-3</a:t>
            </a:r>
            <a:endParaRPr kumimoji="0" lang="en-US" sz="3600" b="0" i="0" u="none" strike="noStrike" kern="1200" cap="none" spc="0" normalizeH="0" baseline="-25000" noProof="0" dirty="0">
              <a:ln>
                <a:noFill/>
              </a:ln>
              <a:solidFill>
                <a:schemeClr val="tx1"/>
              </a:solidFill>
              <a:effectLst/>
              <a:uLnTx/>
              <a:uFillTx/>
              <a:latin typeface="+mj-lt"/>
              <a:ea typeface="+mj-ea"/>
              <a:cs typeface="+mj-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33400" y="762000"/>
            <a:ext cx="8229600" cy="1143000"/>
          </a:xfrm>
        </p:spPr>
        <p:txBody>
          <a:bodyPr>
            <a:normAutofit fontScale="90000"/>
          </a:bodyPr>
          <a:lstStyle/>
          <a:p>
            <a:r>
              <a:rPr lang="en-US" dirty="0" smtClean="0"/>
              <a:t>a best-fitting linear filter</a:t>
            </a:r>
            <a:br>
              <a:rPr lang="en-US" dirty="0" smtClean="0"/>
            </a:br>
            <a:r>
              <a:rPr lang="en-US" dirty="0" smtClean="0"/>
              <a:t>trained to predict nonlinear behavior</a:t>
            </a:r>
            <a:endParaRPr lang="en-US" dirty="0"/>
          </a:p>
        </p:txBody>
      </p:sp>
      <p:pic>
        <p:nvPicPr>
          <p:cNvPr id="15362" name="Picture 2"/>
          <p:cNvPicPr>
            <a:picLocks noChangeAspect="1" noChangeArrowheads="1"/>
          </p:cNvPicPr>
          <p:nvPr/>
        </p:nvPicPr>
        <p:blipFill>
          <a:blip r:embed="rId3" cstate="email"/>
          <a:srcRect/>
          <a:stretch>
            <a:fillRect/>
          </a:stretch>
        </p:blipFill>
        <p:spPr bwMode="auto">
          <a:xfrm>
            <a:off x="2133600" y="2133600"/>
            <a:ext cx="5105400" cy="399923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33400" y="762000"/>
            <a:ext cx="8229600" cy="1143000"/>
          </a:xfrm>
        </p:spPr>
        <p:txBody>
          <a:bodyPr>
            <a:normAutofit fontScale="90000"/>
          </a:bodyPr>
          <a:lstStyle/>
          <a:p>
            <a:r>
              <a:rPr lang="en-US" dirty="0" smtClean="0"/>
              <a:t>river discharge from precipitation</a:t>
            </a:r>
            <a:br>
              <a:rPr lang="en-US" dirty="0" smtClean="0"/>
            </a:br>
            <a:r>
              <a:rPr lang="en-US" dirty="0" smtClean="0"/>
              <a:t>when river overflows it banks</a:t>
            </a:r>
            <a:endParaRPr lang="en-US" dirty="0"/>
          </a:p>
        </p:txBody>
      </p:sp>
      <p:pic>
        <p:nvPicPr>
          <p:cNvPr id="15363" name="Picture 3"/>
          <p:cNvPicPr>
            <a:picLocks noChangeAspect="1" noChangeArrowheads="1"/>
          </p:cNvPicPr>
          <p:nvPr/>
        </p:nvPicPr>
        <p:blipFill>
          <a:blip r:embed="rId3" cstate="email"/>
          <a:srcRect/>
          <a:stretch>
            <a:fillRect/>
          </a:stretch>
        </p:blipFill>
        <p:spPr bwMode="auto">
          <a:xfrm>
            <a:off x="990600" y="2079024"/>
            <a:ext cx="6934200" cy="4778976"/>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33400" y="762000"/>
            <a:ext cx="8229600" cy="1143000"/>
          </a:xfrm>
        </p:spPr>
        <p:txBody>
          <a:bodyPr>
            <a:normAutofit fontScale="90000"/>
          </a:bodyPr>
          <a:lstStyle/>
          <a:p>
            <a:r>
              <a:rPr lang="en-US" dirty="0" smtClean="0"/>
              <a:t>river discharge from precipitation</a:t>
            </a:r>
            <a:br>
              <a:rPr lang="en-US" dirty="0" smtClean="0"/>
            </a:br>
            <a:r>
              <a:rPr lang="en-US" dirty="0" smtClean="0"/>
              <a:t>when river overflows it banks</a:t>
            </a:r>
            <a:endParaRPr lang="en-US" dirty="0"/>
          </a:p>
        </p:txBody>
      </p:sp>
      <p:pic>
        <p:nvPicPr>
          <p:cNvPr id="15363" name="Picture 3"/>
          <p:cNvPicPr>
            <a:picLocks noChangeAspect="1" noChangeArrowheads="1"/>
          </p:cNvPicPr>
          <p:nvPr/>
        </p:nvPicPr>
        <p:blipFill>
          <a:blip r:embed="rId3" cstate="email"/>
          <a:srcRect/>
          <a:stretch>
            <a:fillRect/>
          </a:stretch>
        </p:blipFill>
        <p:spPr bwMode="auto">
          <a:xfrm>
            <a:off x="990600" y="2079024"/>
            <a:ext cx="6934200" cy="4778976"/>
          </a:xfrm>
          <a:prstGeom prst="rect">
            <a:avLst/>
          </a:prstGeom>
          <a:noFill/>
          <a:ln w="9525">
            <a:noFill/>
            <a:miter lim="800000"/>
            <a:headEnd/>
            <a:tailEnd/>
          </a:ln>
        </p:spPr>
      </p:pic>
      <p:cxnSp>
        <p:nvCxnSpPr>
          <p:cNvPr id="5" name="Straight Arrow Connector 4"/>
          <p:cNvCxnSpPr/>
          <p:nvPr/>
        </p:nvCxnSpPr>
        <p:spPr>
          <a:xfrm>
            <a:off x="5562600" y="2743200"/>
            <a:ext cx="381000" cy="15240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5562600" y="5029200"/>
            <a:ext cx="381000" cy="38100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3"/>
          <p:cNvPicPr>
            <a:picLocks noChangeAspect="1" noChangeArrowheads="1"/>
          </p:cNvPicPr>
          <p:nvPr/>
        </p:nvPicPr>
        <p:blipFill>
          <a:blip r:embed="rId3" cstate="email"/>
          <a:srcRect/>
          <a:stretch>
            <a:fillRect/>
          </a:stretch>
        </p:blipFill>
        <p:spPr bwMode="auto">
          <a:xfrm>
            <a:off x="990600" y="2079024"/>
            <a:ext cx="6934200" cy="4778976"/>
          </a:xfrm>
          <a:prstGeom prst="rect">
            <a:avLst/>
          </a:prstGeom>
          <a:noFill/>
          <a:ln w="9525">
            <a:noFill/>
            <a:miter lim="800000"/>
            <a:headEnd/>
            <a:tailEnd/>
          </a:ln>
        </p:spPr>
      </p:pic>
      <p:sp>
        <p:nvSpPr>
          <p:cNvPr id="40" name="Rectangle 39"/>
          <p:cNvSpPr/>
          <p:nvPr/>
        </p:nvSpPr>
        <p:spPr>
          <a:xfrm>
            <a:off x="5105400" y="2438400"/>
            <a:ext cx="990600" cy="3429000"/>
          </a:xfrm>
          <a:prstGeom prst="rect">
            <a:avLst/>
          </a:prstGeom>
          <a:solidFill>
            <a:schemeClr val="bg1">
              <a:lumMod val="85000"/>
              <a:alpha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email"/>
          <a:srcRect/>
          <a:stretch>
            <a:fillRect/>
          </a:stretch>
        </p:blipFill>
        <p:spPr bwMode="auto">
          <a:xfrm>
            <a:off x="2514600" y="1371600"/>
            <a:ext cx="3657622" cy="2133600"/>
          </a:xfrm>
          <a:prstGeom prst="rect">
            <a:avLst/>
          </a:prstGeom>
          <a:noFill/>
          <a:ln w="9525">
            <a:noFill/>
            <a:miter lim="800000"/>
            <a:headEnd/>
            <a:tailEnd/>
          </a:ln>
        </p:spPr>
      </p:pic>
      <p:pic>
        <p:nvPicPr>
          <p:cNvPr id="5" name="Picture 4"/>
          <p:cNvPicPr>
            <a:picLocks noChangeAspect="1" noChangeArrowheads="1"/>
          </p:cNvPicPr>
          <p:nvPr/>
        </p:nvPicPr>
        <p:blipFill>
          <a:blip r:embed="rId4" cstate="email"/>
          <a:srcRect/>
          <a:stretch>
            <a:fillRect/>
          </a:stretch>
        </p:blipFill>
        <p:spPr bwMode="auto">
          <a:xfrm>
            <a:off x="2564674" y="3352800"/>
            <a:ext cx="3657622" cy="2514610"/>
          </a:xfrm>
          <a:prstGeom prst="rect">
            <a:avLst/>
          </a:prstGeom>
          <a:noFill/>
          <a:ln w="9525">
            <a:noFill/>
            <a:miter lim="800000"/>
            <a:headEnd/>
            <a:tailEnd/>
          </a:ln>
        </p:spPr>
      </p:pic>
      <p:sp>
        <p:nvSpPr>
          <p:cNvPr id="6" name="Title 1"/>
          <p:cNvSpPr>
            <a:spLocks noGrp="1"/>
          </p:cNvSpPr>
          <p:nvPr>
            <p:ph type="title"/>
          </p:nvPr>
        </p:nvSpPr>
        <p:spPr>
          <a:xfrm>
            <a:off x="0" y="5715000"/>
            <a:ext cx="9144000" cy="1143000"/>
          </a:xfrm>
        </p:spPr>
        <p:txBody>
          <a:bodyPr>
            <a:normAutofit/>
          </a:bodyPr>
          <a:lstStyle/>
          <a:p>
            <a:r>
              <a:rPr lang="en-US" sz="2800" dirty="0" smtClean="0"/>
              <a:t>network captures nonlinearity: doubling precipitation more than doubles discharge</a:t>
            </a:r>
            <a:endParaRPr lang="en-US" sz="2800" dirty="0"/>
          </a:p>
        </p:txBody>
      </p:sp>
      <p:sp>
        <p:nvSpPr>
          <p:cNvPr id="7" name="Title 1"/>
          <p:cNvSpPr txBox="1">
            <a:spLocks/>
          </p:cNvSpPr>
          <p:nvPr/>
        </p:nvSpPr>
        <p:spPr>
          <a:xfrm rot="16200000">
            <a:off x="990600" y="1828800"/>
            <a:ext cx="1828800" cy="9144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precipitation</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Title 1"/>
          <p:cNvSpPr txBox="1">
            <a:spLocks/>
          </p:cNvSpPr>
          <p:nvPr/>
        </p:nvSpPr>
        <p:spPr>
          <a:xfrm rot="16200000">
            <a:off x="990600" y="4038600"/>
            <a:ext cx="1828800" cy="9144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discharge</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itle 1"/>
          <p:cNvSpPr txBox="1">
            <a:spLocks/>
          </p:cNvSpPr>
          <p:nvPr/>
        </p:nvSpPr>
        <p:spPr>
          <a:xfrm>
            <a:off x="2514600" y="2828107"/>
            <a:ext cx="3657600" cy="9144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time</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1"/>
          <p:cNvSpPr txBox="1">
            <a:spLocks/>
          </p:cNvSpPr>
          <p:nvPr/>
        </p:nvSpPr>
        <p:spPr>
          <a:xfrm>
            <a:off x="2514600" y="5105400"/>
            <a:ext cx="3657600" cy="9144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time</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smtClean="0">
                <a:latin typeface="Times New Roman" pitchFamily="18" charset="0"/>
                <a:cs typeface="Times New Roman" pitchFamily="18" charset="0"/>
              </a:rPr>
              <a:t>advantages</a:t>
            </a:r>
            <a:endParaRPr lang="en-US"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2971800" y="2057400"/>
          <a:ext cx="2895600" cy="3327400"/>
        </p:xfrm>
        <a:graphic>
          <a:graphicData uri="http://schemas.openxmlformats.org/drawingml/2006/table">
            <a:tbl>
              <a:tblPr firstRow="1" bandRow="1">
                <a:tableStyleId>{5C22544A-7EE6-4342-B048-85BDC9FD1C3A}</a:tableStyleId>
              </a:tblPr>
              <a:tblGrid>
                <a:gridCol w="1447800"/>
                <a:gridCol w="1447800"/>
              </a:tblGrid>
              <a:tr h="415925">
                <a:tc>
                  <a:txBody>
                    <a:bodyPr/>
                    <a:lstStyle/>
                    <a:p>
                      <a:pPr algn="ctr"/>
                      <a:r>
                        <a:rPr lang="en-US" dirty="0" smtClean="0">
                          <a:solidFill>
                            <a:schemeClr val="tx1"/>
                          </a:solidFill>
                        </a:rPr>
                        <a:t>x</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d(x)</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Title 1"/>
          <p:cNvSpPr txBox="1">
            <a:spLocks/>
          </p:cNvSpPr>
          <p:nvPr/>
        </p:nvSpPr>
        <p:spPr>
          <a:xfrm>
            <a:off x="304800" y="19812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x=3</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6272348" y="1763485"/>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d=4.5</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Freeform 7"/>
          <p:cNvSpPr/>
          <p:nvPr/>
        </p:nvSpPr>
        <p:spPr>
          <a:xfrm>
            <a:off x="1280160" y="2926080"/>
            <a:ext cx="1528354"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7663786">
            <a:off x="5913024" y="2874310"/>
            <a:ext cx="1235366"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0" y="5334000"/>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easy</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to update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cxnSp>
        <p:nvCxnSpPr>
          <p:cNvPr id="12" name="Straight Connector 11"/>
          <p:cNvCxnSpPr/>
          <p:nvPr/>
        </p:nvCxnSpPr>
        <p:spPr>
          <a:xfrm flipV="1">
            <a:off x="4876800" y="3352800"/>
            <a:ext cx="457200" cy="3048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a:xfrm>
            <a:off x="5257800" y="3352800"/>
            <a:ext cx="609600" cy="381000"/>
          </a:xfrm>
          <a:prstGeom prst="rect">
            <a:avLst/>
          </a:prstGeom>
          <a:ln>
            <a:solidFill>
              <a:srgbClr val="FF0000"/>
            </a:solidFill>
          </a:ln>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4.5</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smtClean="0">
                <a:latin typeface="Times New Roman" pitchFamily="18" charset="0"/>
                <a:cs typeface="Times New Roman" pitchFamily="18" charset="0"/>
              </a:rPr>
              <a:t>disadvantages</a:t>
            </a:r>
            <a:endParaRPr lang="en-US"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2971800" y="2057400"/>
          <a:ext cx="2895600" cy="3327400"/>
        </p:xfrm>
        <a:graphic>
          <a:graphicData uri="http://schemas.openxmlformats.org/drawingml/2006/table">
            <a:tbl>
              <a:tblPr firstRow="1" bandRow="1">
                <a:tableStyleId>{5C22544A-7EE6-4342-B048-85BDC9FD1C3A}</a:tableStyleId>
              </a:tblPr>
              <a:tblGrid>
                <a:gridCol w="1447800"/>
                <a:gridCol w="1447800"/>
              </a:tblGrid>
              <a:tr h="415925">
                <a:tc>
                  <a:txBody>
                    <a:bodyPr/>
                    <a:lstStyle/>
                    <a:p>
                      <a:pPr algn="ctr"/>
                      <a:r>
                        <a:rPr lang="en-US" dirty="0" smtClean="0">
                          <a:solidFill>
                            <a:schemeClr val="tx1"/>
                          </a:solidFill>
                        </a:rPr>
                        <a:t>x</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d(x)</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Title 1"/>
          <p:cNvSpPr txBox="1">
            <a:spLocks/>
          </p:cNvSpPr>
          <p:nvPr/>
        </p:nvSpPr>
        <p:spPr>
          <a:xfrm>
            <a:off x="304800" y="32004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x=3.01</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7086600" y="13716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d=4</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Freeform 7"/>
          <p:cNvSpPr/>
          <p:nvPr/>
        </p:nvSpPr>
        <p:spPr>
          <a:xfrm flipV="1">
            <a:off x="1280160" y="2926081"/>
            <a:ext cx="1515291" cy="426720"/>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7663786">
            <a:off x="6008969" y="2104845"/>
            <a:ext cx="1874407" cy="1408991"/>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0" y="5334000"/>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sharp jumps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4" name="Title 1"/>
          <p:cNvSpPr txBox="1">
            <a:spLocks/>
          </p:cNvSpPr>
          <p:nvPr/>
        </p:nvSpPr>
        <p:spPr>
          <a:xfrm>
            <a:off x="304800" y="15240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x=2.99</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5" name="Freeform 14"/>
          <p:cNvSpPr/>
          <p:nvPr/>
        </p:nvSpPr>
        <p:spPr>
          <a:xfrm>
            <a:off x="1249680" y="2412274"/>
            <a:ext cx="1584960" cy="426720"/>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rot="17663786">
            <a:off x="5770983" y="2430337"/>
            <a:ext cx="1457754" cy="627378"/>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itle 1"/>
          <p:cNvSpPr txBox="1">
            <a:spLocks/>
          </p:cNvSpPr>
          <p:nvPr/>
        </p:nvSpPr>
        <p:spPr>
          <a:xfrm>
            <a:off x="6096000" y="13716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d=2</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smtClean="0">
                <a:latin typeface="Times New Roman" pitchFamily="18" charset="0"/>
                <a:cs typeface="Times New Roman" pitchFamily="18" charset="0"/>
              </a:rPr>
              <a:t>disadvantages</a:t>
            </a:r>
            <a:endParaRPr lang="en-US"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2971800" y="2057400"/>
          <a:ext cx="2895600" cy="3642995"/>
        </p:xfrm>
        <a:graphic>
          <a:graphicData uri="http://schemas.openxmlformats.org/drawingml/2006/table">
            <a:tbl>
              <a:tblPr firstRow="1" bandRow="1">
                <a:tableStyleId>{5C22544A-7EE6-4342-B048-85BDC9FD1C3A}</a:tableStyleId>
              </a:tblPr>
              <a:tblGrid>
                <a:gridCol w="1447800"/>
                <a:gridCol w="1447800"/>
              </a:tblGrid>
              <a:tr h="415925">
                <a:tc>
                  <a:txBody>
                    <a:bodyPr/>
                    <a:lstStyle/>
                    <a:p>
                      <a:pPr algn="ctr"/>
                      <a:r>
                        <a:rPr lang="en-US" dirty="0" smtClean="0">
                          <a:solidFill>
                            <a:schemeClr val="tx1"/>
                          </a:solidFill>
                        </a:rPr>
                        <a:t>x</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d(x)</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00025">
                <a:tc>
                  <a:txBody>
                    <a:bodyPr/>
                    <a:lstStyle/>
                    <a:p>
                      <a:pPr algn="ctr"/>
                      <a:r>
                        <a:rPr lang="en-US" dirty="0" smtClean="0">
                          <a:solidFill>
                            <a:schemeClr val="tx1"/>
                          </a:solidFill>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00025">
                <a:tc>
                  <a:txBody>
                    <a:bodyPr/>
                    <a:lstStyle/>
                    <a:p>
                      <a:pPr algn="ctr"/>
                      <a:r>
                        <a:rPr lang="en-US" dirty="0" smtClean="0">
                          <a:solidFill>
                            <a:srgbClr val="FF0000"/>
                          </a:solidFill>
                        </a:rPr>
                        <a:t>3.5</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rgbClr val="FF0000"/>
                          </a:solidFill>
                        </a:rPr>
                        <a:t>4.75</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5925">
                <a:tc>
                  <a:txBody>
                    <a:bodyPr/>
                    <a:lstStyle/>
                    <a:p>
                      <a:pPr algn="ctr"/>
                      <a:r>
                        <a:rPr lang="en-US" dirty="0" smtClean="0">
                          <a:solidFill>
                            <a:schemeClr val="tx1"/>
                          </a:solidFill>
                        </a:rPr>
                        <a:t>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Title 1"/>
          <p:cNvSpPr txBox="1">
            <a:spLocks/>
          </p:cNvSpPr>
          <p:nvPr/>
        </p:nvSpPr>
        <p:spPr>
          <a:xfrm>
            <a:off x="304800" y="19812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x=3</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6272348" y="1763485"/>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d=4</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Freeform 7"/>
          <p:cNvSpPr/>
          <p:nvPr/>
        </p:nvSpPr>
        <p:spPr>
          <a:xfrm>
            <a:off x="1280160" y="2926080"/>
            <a:ext cx="1528354"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7663786">
            <a:off x="5913024" y="2874310"/>
            <a:ext cx="1235366"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0" y="5486400"/>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hard to reconfigure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email"/>
          <a:srcRect/>
          <a:stretch>
            <a:fillRect/>
          </a:stretch>
        </p:blipFill>
        <p:spPr bwMode="auto">
          <a:xfrm>
            <a:off x="533400" y="2590800"/>
            <a:ext cx="8001000" cy="1524000"/>
          </a:xfrm>
          <a:prstGeom prst="rect">
            <a:avLst/>
          </a:prstGeom>
          <a:noFill/>
          <a:ln w="9525">
            <a:noFill/>
            <a:miter lim="800000"/>
            <a:headEnd/>
            <a:tailEnd/>
          </a:ln>
        </p:spPr>
      </p:pic>
      <p:sp>
        <p:nvSpPr>
          <p:cNvPr id="6" name="Title 1"/>
          <p:cNvSpPr>
            <a:spLocks noGrp="1"/>
          </p:cNvSpPr>
          <p:nvPr>
            <p:ph type="title"/>
          </p:nvPr>
        </p:nvSpPr>
        <p:spPr>
          <a:xfrm>
            <a:off x="0" y="381000"/>
            <a:ext cx="9144000" cy="1143000"/>
          </a:xfrm>
        </p:spPr>
        <p:txBody>
          <a:bodyPr/>
          <a:lstStyle/>
          <a:p>
            <a:r>
              <a:rPr lang="en-US" dirty="0" smtClean="0">
                <a:latin typeface="Times New Roman" pitchFamily="18" charset="0"/>
                <a:cs typeface="Times New Roman" pitchFamily="18" charset="0"/>
              </a:rPr>
              <a:t>“network” representation of a function</a:t>
            </a:r>
            <a:endParaRPr lang="en-US" dirty="0">
              <a:latin typeface="Times New Roman" pitchFamily="18" charset="0"/>
              <a:cs typeface="Times New Roman" pitchFamily="18" charset="0"/>
            </a:endParaRPr>
          </a:p>
        </p:txBody>
      </p:sp>
      <p:sp>
        <p:nvSpPr>
          <p:cNvPr id="7" name="Rectangle 6"/>
          <p:cNvSpPr/>
          <p:nvPr/>
        </p:nvSpPr>
        <p:spPr>
          <a:xfrm>
            <a:off x="533400" y="2438400"/>
            <a:ext cx="990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3675</TotalTime>
  <Words>2043</Words>
  <Application>Microsoft Office PowerPoint</Application>
  <PresentationFormat>On-screen Show (4:3)</PresentationFormat>
  <Paragraphs>363</Paragraphs>
  <Slides>58</Slides>
  <Notes>54</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Slide 1</vt:lpstr>
      <vt:lpstr>Slide 2</vt:lpstr>
      <vt:lpstr>Goals of the lecture</vt:lpstr>
      <vt:lpstr>Look-up table as a form of approximation</vt:lpstr>
      <vt:lpstr>advantages</vt:lpstr>
      <vt:lpstr>advantages</vt:lpstr>
      <vt:lpstr>disadvantages</vt:lpstr>
      <vt:lpstr>disadvantages</vt:lpstr>
      <vt:lpstr>“network” representation of a function</vt:lpstr>
      <vt:lpstr>“network” representation of a function</vt:lpstr>
      <vt:lpstr>“network” representation of a table</vt:lpstr>
      <vt:lpstr>row of a table represented as a “boxcar” or “tower” function</vt:lpstr>
      <vt:lpstr>another “network” representation of one row of a table</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neural nets can easily be amalgamated  so  construct a function using a row of towers</vt:lpstr>
      <vt:lpstr>Slide 40</vt:lpstr>
      <vt:lpstr>Slide 41</vt:lpstr>
      <vt:lpstr>Slide 42</vt:lpstr>
      <vt:lpstr>Slide 43</vt:lpstr>
      <vt:lpstr>Slide 44</vt:lpstr>
      <vt:lpstr>challenge of designing a neural net</vt:lpstr>
      <vt:lpstr>training = machine learning</vt:lpstr>
      <vt:lpstr>treat as a least squares problem</vt:lpstr>
      <vt:lpstr>least squares requires that you know the linearized data kernel, that is, the derivatives</vt:lpstr>
      <vt:lpstr>least squares requires that you know the linearized data kernel, that is, the derivatives</vt:lpstr>
      <vt:lpstr>Slide 50</vt:lpstr>
      <vt:lpstr>neural nets can easily be amalgamated  so  create a linear filter by amalgamating linear functions</vt:lpstr>
      <vt:lpstr>network for linear function y=cx</vt:lpstr>
      <vt:lpstr>network for a linear filter</vt:lpstr>
      <vt:lpstr>a best-fitting linear filter trained to predict nonlinear behavior</vt:lpstr>
      <vt:lpstr>river discharge from precipitation when river overflows it banks</vt:lpstr>
      <vt:lpstr>river discharge from precipitation when river overflows it banks</vt:lpstr>
      <vt:lpstr>Slide 57</vt:lpstr>
      <vt:lpstr>network captures nonlinearity: doubling precipitation more than doubles discharge</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 Menke</dc:creator>
  <cp:lastModifiedBy>William Menke</cp:lastModifiedBy>
  <cp:revision>60</cp:revision>
  <dcterms:created xsi:type="dcterms:W3CDTF">2016-03-26T20:41:59Z</dcterms:created>
  <dcterms:modified xsi:type="dcterms:W3CDTF">2016-03-29T15:24:10Z</dcterms:modified>
</cp:coreProperties>
</file>