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9" r:id="rId2"/>
    <p:sldId id="334" r:id="rId3"/>
    <p:sldId id="261" r:id="rId4"/>
    <p:sldId id="274" r:id="rId5"/>
    <p:sldId id="270" r:id="rId6"/>
    <p:sldId id="271" r:id="rId7"/>
    <p:sldId id="273" r:id="rId8"/>
    <p:sldId id="262" r:id="rId9"/>
    <p:sldId id="272" r:id="rId10"/>
    <p:sldId id="264" r:id="rId11"/>
    <p:sldId id="266" r:id="rId12"/>
    <p:sldId id="265" r:id="rId13"/>
    <p:sldId id="263" r:id="rId14"/>
    <p:sldId id="267" r:id="rId15"/>
    <p:sldId id="268" r:id="rId16"/>
    <p:sldId id="277" r:id="rId17"/>
    <p:sldId id="276" r:id="rId18"/>
    <p:sldId id="278" r:id="rId19"/>
    <p:sldId id="279" r:id="rId20"/>
    <p:sldId id="275" r:id="rId21"/>
    <p:sldId id="280" r:id="rId22"/>
    <p:sldId id="281" r:id="rId23"/>
    <p:sldId id="283" r:id="rId24"/>
    <p:sldId id="282" r:id="rId25"/>
    <p:sldId id="284" r:id="rId26"/>
    <p:sldId id="286" r:id="rId27"/>
    <p:sldId id="294" r:id="rId28"/>
    <p:sldId id="285" r:id="rId29"/>
    <p:sldId id="287" r:id="rId30"/>
    <p:sldId id="289" r:id="rId31"/>
    <p:sldId id="291" r:id="rId32"/>
    <p:sldId id="288" r:id="rId33"/>
    <p:sldId id="292" r:id="rId34"/>
    <p:sldId id="293" r:id="rId35"/>
    <p:sldId id="295" r:id="rId36"/>
    <p:sldId id="297" r:id="rId37"/>
    <p:sldId id="296" r:id="rId38"/>
    <p:sldId id="298" r:id="rId39"/>
    <p:sldId id="299" r:id="rId40"/>
    <p:sldId id="300" r:id="rId41"/>
    <p:sldId id="306" r:id="rId42"/>
    <p:sldId id="303" r:id="rId43"/>
    <p:sldId id="307" r:id="rId44"/>
    <p:sldId id="301" r:id="rId45"/>
    <p:sldId id="308" r:id="rId46"/>
    <p:sldId id="302" r:id="rId47"/>
    <p:sldId id="304" r:id="rId48"/>
    <p:sldId id="310" r:id="rId49"/>
    <p:sldId id="305" r:id="rId50"/>
    <p:sldId id="309" r:id="rId51"/>
    <p:sldId id="311" r:id="rId52"/>
    <p:sldId id="312" r:id="rId53"/>
    <p:sldId id="313" r:id="rId54"/>
    <p:sldId id="315" r:id="rId55"/>
    <p:sldId id="316" r:id="rId56"/>
    <p:sldId id="314" r:id="rId57"/>
    <p:sldId id="317" r:id="rId58"/>
    <p:sldId id="318" r:id="rId59"/>
    <p:sldId id="320" r:id="rId60"/>
    <p:sldId id="319" r:id="rId61"/>
    <p:sldId id="321" r:id="rId62"/>
    <p:sldId id="323" r:id="rId63"/>
    <p:sldId id="324" r:id="rId64"/>
    <p:sldId id="325" r:id="rId65"/>
    <p:sldId id="327" r:id="rId66"/>
    <p:sldId id="328" r:id="rId67"/>
    <p:sldId id="329" r:id="rId68"/>
    <p:sldId id="330" r:id="rId69"/>
    <p:sldId id="331" r:id="rId70"/>
    <p:sldId id="332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2" autoAdjust="0"/>
    <p:restoredTop sz="85225" autoAdjust="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BB6E-8084-45EB-A459-5A0A44341B4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EFECD-09E3-40DA-A418-CA04FDBB9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30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Today’s lecture treats</a:t>
            </a:r>
            <a:r>
              <a:rPr lang="en-US" baseline="0" dirty="0" smtClean="0"/>
              <a:t> the subject </a:t>
            </a:r>
            <a:r>
              <a:rPr lang="en-US" baseline="0" smtClean="0"/>
              <a:t>of interpolation.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Chi-squared probability density function for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N=1, 2, 3, 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Chi-squared probability density function for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N=1, 2, 3, 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Student’s t-probability density function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for N=1, 2, 3, 4,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Student’s t-probability density function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for N=1, 2, 3, 4,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-probability density function,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p(F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N,M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for selected values of M and 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-probability density function,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p(F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N,M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for selected values of M and 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 lectures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009E-8FA7-45D2-B37C-AB405C076F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ED11-FE75-4B22-B41D-E6EAA17BCC3E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12192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Edition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24: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Hypothesis Testing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scenario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of a drug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429000" cy="1600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given drug at start of illness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2895600"/>
            <a:ext cx="3124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given placebo at start of illness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1336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Group 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1600" y="21336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Group 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3429000" cy="1600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average length of illness after taking drug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2438400"/>
            <a:ext cx="3124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average length of illness after taking placebo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3434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4.1 days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1600" y="43434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5.2 days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6002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Group 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81600" y="16002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Group 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logic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543800" cy="4648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people’s immune systems differ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naturally get better faster than others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perhaps the drug test just happened</a:t>
            </a:r>
          </a:p>
          <a:p>
            <a:pPr algn="ctr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random chance -  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have naturally faster people in Group A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How much confidence should you have that the difference between 4.1 and 5.2 is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due to random variation</a:t>
            </a: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71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67%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90%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95%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99%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71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67%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90%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95%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99%</a:t>
            </a:r>
          </a:p>
        </p:txBody>
      </p:sp>
      <p:sp>
        <p:nvSpPr>
          <p:cNvPr id="4" name="Oval 3"/>
          <p:cNvSpPr/>
          <p:nvPr/>
        </p:nvSpPr>
        <p:spPr>
          <a:xfrm>
            <a:off x="3733800" y="3276600"/>
            <a:ext cx="15240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86400" y="3200400"/>
            <a:ext cx="3429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in 20 chance that 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difference was caused by random variation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581400"/>
            <a:ext cx="3124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minimum standard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goal of this lecture is to develop techniques for quantifying the probability that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result is not due to random variation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91440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distribution of the total error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6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individual error</a:t>
            </a:r>
          </a:p>
          <a:p>
            <a:pPr algn="ctr">
              <a:buNone/>
            </a:pPr>
            <a:r>
              <a:rPr lang="en-US" sz="40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40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0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- </a:t>
            </a:r>
            <a:r>
              <a:rPr lang="en-US" sz="40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0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pre</a:t>
            </a:r>
            <a:endParaRPr lang="en-US" sz="4000" i="1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6576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sz="4000" i="1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baseline="-25000" dirty="0" err="1" smtClean="0">
                <a:latin typeface="Cambria Math"/>
                <a:ea typeface="Cambria Math"/>
                <a:cs typeface="Times New Roman" pitchFamily="18" charset="0"/>
              </a:rPr>
              <a:t>i</a:t>
            </a:r>
            <a:r>
              <a:rPr lang="en-US" sz="4000" i="1" baseline="-25000" dirty="0" smtClean="0">
                <a:latin typeface="Cambria Math"/>
                <a:ea typeface="Cambria Math"/>
                <a:cs typeface="Times New Roman" pitchFamily="18" charset="0"/>
              </a:rPr>
              <a:t>=1</a:t>
            </a:r>
            <a:r>
              <a:rPr lang="en-US" sz="4000" i="1" baseline="30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40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6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individual error</a:t>
            </a:r>
          </a:p>
          <a:p>
            <a:pPr algn="ctr">
              <a:buNone/>
            </a:pPr>
            <a:r>
              <a:rPr lang="en-US" sz="40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lang="en-US" sz="40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0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- </a:t>
            </a:r>
            <a:r>
              <a:rPr lang="en-US" sz="40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0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pre</a:t>
            </a:r>
            <a:endParaRPr lang="en-US" sz="4000" i="1" baseline="30000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6576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sz="4000" i="1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baseline="-25000" dirty="0" err="1" smtClean="0">
                <a:latin typeface="Cambria Math"/>
                <a:ea typeface="Cambria Math"/>
                <a:cs typeface="Times New Roman" pitchFamily="18" charset="0"/>
              </a:rPr>
              <a:t>i</a:t>
            </a:r>
            <a:r>
              <a:rPr lang="en-US" sz="4000" i="1" baseline="-25000" dirty="0" smtClean="0">
                <a:latin typeface="Cambria Math"/>
                <a:ea typeface="Cambria Math"/>
                <a:cs typeface="Times New Roman" pitchFamily="18" charset="0"/>
              </a:rPr>
              <a:t>=1</a:t>
            </a:r>
            <a:r>
              <a:rPr lang="en-US" sz="4000" i="1" baseline="30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40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096000" y="2540000"/>
            <a:ext cx="1538514" cy="584200"/>
          </a:xfrm>
          <a:custGeom>
            <a:avLst/>
            <a:gdLst>
              <a:gd name="connsiteX0" fmla="*/ 0 w 1538514"/>
              <a:gd name="connsiteY0" fmla="*/ 0 h 1001486"/>
              <a:gd name="connsiteX1" fmla="*/ 798286 w 1538514"/>
              <a:gd name="connsiteY1" fmla="*/ 740229 h 1001486"/>
              <a:gd name="connsiteX2" fmla="*/ 1088571 w 1538514"/>
              <a:gd name="connsiteY2" fmla="*/ 508000 h 1001486"/>
              <a:gd name="connsiteX3" fmla="*/ 1538514 w 1538514"/>
              <a:gd name="connsiteY3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514" h="1001486">
                <a:moveTo>
                  <a:pt x="0" y="0"/>
                </a:moveTo>
                <a:cubicBezTo>
                  <a:pt x="308429" y="327781"/>
                  <a:pt x="616858" y="655562"/>
                  <a:pt x="798286" y="740229"/>
                </a:cubicBezTo>
                <a:cubicBezTo>
                  <a:pt x="979715" y="824896"/>
                  <a:pt x="965200" y="464457"/>
                  <a:pt x="1088571" y="508000"/>
                </a:cubicBezTo>
                <a:cubicBezTo>
                  <a:pt x="1211942" y="551543"/>
                  <a:pt x="1375228" y="776514"/>
                  <a:pt x="1538514" y="1001486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096000" y="5181600"/>
            <a:ext cx="1538514" cy="584200"/>
          </a:xfrm>
          <a:custGeom>
            <a:avLst/>
            <a:gdLst>
              <a:gd name="connsiteX0" fmla="*/ 0 w 1538514"/>
              <a:gd name="connsiteY0" fmla="*/ 0 h 1001486"/>
              <a:gd name="connsiteX1" fmla="*/ 798286 w 1538514"/>
              <a:gd name="connsiteY1" fmla="*/ 740229 h 1001486"/>
              <a:gd name="connsiteX2" fmla="*/ 1088571 w 1538514"/>
              <a:gd name="connsiteY2" fmla="*/ 508000 h 1001486"/>
              <a:gd name="connsiteX3" fmla="*/ 1538514 w 1538514"/>
              <a:gd name="connsiteY3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514" h="1001486">
                <a:moveTo>
                  <a:pt x="0" y="0"/>
                </a:moveTo>
                <a:cubicBezTo>
                  <a:pt x="308429" y="327781"/>
                  <a:pt x="616858" y="655562"/>
                  <a:pt x="798286" y="740229"/>
                </a:cubicBezTo>
                <a:cubicBezTo>
                  <a:pt x="979715" y="824896"/>
                  <a:pt x="965200" y="464457"/>
                  <a:pt x="1088571" y="508000"/>
                </a:cubicBezTo>
                <a:cubicBezTo>
                  <a:pt x="1211942" y="551543"/>
                  <a:pt x="1375228" y="776514"/>
                  <a:pt x="1538514" y="1001486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19800" y="32766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Normal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p.d.f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24600" y="58674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Normal.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Using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Looking At Data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		Probability and Measurement Error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		Linear Models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Solving Generalized Least Squares Problems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Power Spectra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Filter Theory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Interpolation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		Linear Approximations and Non Linear Least Squares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Lecture 23		Adaptable Approximations with Neural Networks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24 		Hypothesis testing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25 		Hypothesis Testing continued; F-Tests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26 		Confidence Limits of Spectra, Bootstraps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simplest case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N=1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81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individual error, 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897" t="50909" r="25809" b="34546"/>
          <a:stretch>
            <a:fillRect/>
          </a:stretch>
        </p:blipFill>
        <p:spPr bwMode="auto">
          <a:xfrm>
            <a:off x="1905000" y="3276600"/>
            <a:ext cx="525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2590800" y="4191000"/>
            <a:ext cx="1436914" cy="1349828"/>
          </a:xfrm>
          <a:custGeom>
            <a:avLst/>
            <a:gdLst>
              <a:gd name="connsiteX0" fmla="*/ 0 w 1436914"/>
              <a:gd name="connsiteY0" fmla="*/ 0 h 1349828"/>
              <a:gd name="connsiteX1" fmla="*/ 899885 w 1436914"/>
              <a:gd name="connsiteY1" fmla="*/ 478971 h 1349828"/>
              <a:gd name="connsiteX2" fmla="*/ 667657 w 1436914"/>
              <a:gd name="connsiteY2" fmla="*/ 827314 h 1349828"/>
              <a:gd name="connsiteX3" fmla="*/ 1436914 w 1436914"/>
              <a:gd name="connsiteY3" fmla="*/ 1349828 h 134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914" h="1349828">
                <a:moveTo>
                  <a:pt x="0" y="0"/>
                </a:moveTo>
                <a:cubicBezTo>
                  <a:pt x="394304" y="170542"/>
                  <a:pt x="788609" y="341085"/>
                  <a:pt x="899885" y="478971"/>
                </a:cubicBezTo>
                <a:cubicBezTo>
                  <a:pt x="1011161" y="616857"/>
                  <a:pt x="578152" y="682171"/>
                  <a:pt x="667657" y="827314"/>
                </a:cubicBezTo>
                <a:cubicBezTo>
                  <a:pt x="757162" y="972457"/>
                  <a:pt x="1097038" y="1161142"/>
                  <a:pt x="1436914" y="1349828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7200" y="4572000"/>
            <a:ext cx="3810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Normal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p.d.f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zero mean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unit variance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assumes e&gt;0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(since sign goes away when we square it)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error, 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E=e</a:t>
            </a:r>
            <a:r>
              <a:rPr kumimoji="0" lang="en-US" sz="4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828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p(E)=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p[e(E)]  |de/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endParaRPr kumimoji="0" lang="en-US" sz="40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3200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e=E </a:t>
            </a:r>
            <a:r>
              <a:rPr kumimoji="0" lang="en-US" sz="4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½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so   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de/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dE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½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</a:t>
            </a:r>
            <a:r>
              <a:rPr lang="en-US" sz="4000" i="1" baseline="30000" dirty="0" smtClean="0">
                <a:latin typeface="Cambria Math"/>
                <a:ea typeface="Cambria Math"/>
                <a:cs typeface="Times New Roman" pitchFamily="18" charset="0"/>
              </a:rPr>
              <a:t>½</a:t>
            </a:r>
            <a:endParaRPr kumimoji="0" lang="en-US" sz="40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897" t="46438" r="9711" b="37731"/>
          <a:stretch>
            <a:fillRect/>
          </a:stretch>
        </p:blipFill>
        <p:spPr bwMode="auto">
          <a:xfrm>
            <a:off x="1066800" y="47244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67314" y="457200"/>
            <a:ext cx="3438285" cy="5400022"/>
            <a:chOff x="2971800" y="2048934"/>
            <a:chExt cx="1371600" cy="23333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572" t="32857" r="72857" b="38473"/>
            <a:stretch>
              <a:fillRect/>
            </a:stretch>
          </p:blipFill>
          <p:spPr bwMode="auto">
            <a:xfrm>
              <a:off x="2971800" y="2048934"/>
              <a:ext cx="1371600" cy="217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2975504" y="4156193"/>
              <a:ext cx="457200" cy="226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p(e)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01072" y="4156193"/>
              <a:ext cx="603954" cy="226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p(E)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5210629" y="1047448"/>
            <a:ext cx="1596571" cy="1129695"/>
          </a:xfrm>
          <a:custGeom>
            <a:avLst/>
            <a:gdLst>
              <a:gd name="connsiteX0" fmla="*/ 0 w 1596571"/>
              <a:gd name="connsiteY0" fmla="*/ 12095 h 1129695"/>
              <a:gd name="connsiteX1" fmla="*/ 522514 w 1596571"/>
              <a:gd name="connsiteY1" fmla="*/ 55638 h 1129695"/>
              <a:gd name="connsiteX2" fmla="*/ 478971 w 1596571"/>
              <a:gd name="connsiteY2" fmla="*/ 345923 h 1129695"/>
              <a:gd name="connsiteX3" fmla="*/ 1596571 w 1596571"/>
              <a:gd name="connsiteY3" fmla="*/ 1129695 h 112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571" h="1129695">
                <a:moveTo>
                  <a:pt x="0" y="12095"/>
                </a:moveTo>
                <a:cubicBezTo>
                  <a:pt x="221343" y="6047"/>
                  <a:pt x="442686" y="0"/>
                  <a:pt x="522514" y="55638"/>
                </a:cubicBezTo>
                <a:cubicBezTo>
                  <a:pt x="602343" y="111276"/>
                  <a:pt x="299962" y="166914"/>
                  <a:pt x="478971" y="345923"/>
                </a:cubicBezTo>
                <a:cubicBezTo>
                  <a:pt x="657980" y="524932"/>
                  <a:pt x="1127275" y="827313"/>
                  <a:pt x="1596571" y="1129695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19800" y="1219200"/>
            <a:ext cx="312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probability squeezed toward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case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N&gt;1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tedious to compute, but not mysterious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812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sz="40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4000" i="1" baseline="-25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= </a:t>
            </a:r>
            <a:r>
              <a:rPr lang="el-GR" sz="4000" i="1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baseline="-25000" dirty="0" err="1" smtClean="0">
                <a:latin typeface="Cambria Math"/>
                <a:ea typeface="Cambria Math"/>
                <a:cs typeface="Times New Roman" pitchFamily="18" charset="0"/>
              </a:rPr>
              <a:t>i</a:t>
            </a:r>
            <a:r>
              <a:rPr lang="en-US" sz="4000" i="1" baseline="-25000" dirty="0" smtClean="0">
                <a:latin typeface="Cambria Math"/>
                <a:ea typeface="Cambria Math"/>
                <a:cs typeface="Times New Roman" pitchFamily="18" charset="0"/>
              </a:rPr>
              <a:t>=1</a:t>
            </a:r>
            <a:r>
              <a:rPr lang="en-US" sz="4000" i="1" baseline="30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40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899" t="51715" r="8311" b="25066"/>
          <a:stretch>
            <a:fillRect/>
          </a:stretch>
        </p:blipFill>
        <p:spPr bwMode="auto">
          <a:xfrm>
            <a:off x="228600" y="42672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case of N&gt;1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tedious to compute, but not mysterious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812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error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</a:t>
            </a:r>
            <a:r>
              <a:rPr lang="el-GR" sz="40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4000" i="1" baseline="-25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= </a:t>
            </a:r>
            <a:r>
              <a:rPr lang="el-GR" sz="4000" i="1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baseline="-25000" dirty="0" err="1" smtClean="0">
                <a:latin typeface="Cambria Math"/>
                <a:ea typeface="Cambria Math"/>
                <a:cs typeface="Times New Roman" pitchFamily="18" charset="0"/>
              </a:rPr>
              <a:t>i</a:t>
            </a:r>
            <a:r>
              <a:rPr lang="en-US" sz="4000" i="1" baseline="-25000" dirty="0" smtClean="0">
                <a:latin typeface="Cambria Math"/>
                <a:ea typeface="Cambria Math"/>
                <a:cs typeface="Times New Roman" pitchFamily="18" charset="0"/>
              </a:rPr>
              <a:t>=1</a:t>
            </a:r>
            <a:r>
              <a:rPr lang="en-US" sz="4000" i="1" baseline="30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000" i="1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40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40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40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899" t="51715" r="8311" b="25066"/>
          <a:stretch>
            <a:fillRect/>
          </a:stretch>
        </p:blipFill>
        <p:spPr bwMode="auto">
          <a:xfrm>
            <a:off x="228600" y="42672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43400" y="35814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called chi-squared when </a:t>
            </a:r>
            <a:r>
              <a:rPr lang="en-US" sz="32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Normally-distributed with zero mean and unit variance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33800" y="3581400"/>
            <a:ext cx="685800" cy="510903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62200" y="5867400"/>
            <a:ext cx="4191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called chi-squared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p.d.f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97857" y="5646056"/>
            <a:ext cx="1335314" cy="510903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" y="1371600"/>
            <a:ext cx="8915399" cy="3733800"/>
            <a:chOff x="1147303" y="1953124"/>
            <a:chExt cx="6560702" cy="214312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1953124"/>
              <a:ext cx="62103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2324864" y="2215547"/>
              <a:ext cx="953265" cy="30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N=1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09800" y="3118702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3423502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4600" y="3504925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89578" y="3623458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59768" y="3667087"/>
              <a:ext cx="648237" cy="33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Symbol" pitchFamily="18" charset="2"/>
                  <a:cs typeface="Times New Roman" pitchFamily="18" charset="0"/>
                </a:rPr>
                <a:t>c</a:t>
              </a:r>
              <a:r>
                <a:rPr lang="en-US" sz="3200" i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7303" y="2867524"/>
              <a:ext cx="948734" cy="33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p(</a:t>
              </a:r>
              <a:r>
                <a:rPr lang="en-US" sz="3200" i="1" dirty="0" smtClean="0">
                  <a:latin typeface="Symbol" pitchFamily="18" charset="2"/>
                  <a:cs typeface="Times New Roman" pitchFamily="18" charset="0"/>
                </a:rPr>
                <a:t>c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i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1" y="1371600"/>
            <a:ext cx="8915399" cy="3733800"/>
            <a:chOff x="1147303" y="1953124"/>
            <a:chExt cx="6560702" cy="214312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1953124"/>
              <a:ext cx="621030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2324864" y="2215547"/>
              <a:ext cx="953265" cy="30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N=1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09800" y="3118702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3423502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4600" y="3504925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89578" y="3623458"/>
              <a:ext cx="304800" cy="264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59768" y="3667087"/>
              <a:ext cx="648237" cy="33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Symbol" pitchFamily="18" charset="2"/>
                  <a:cs typeface="Times New Roman" pitchFamily="18" charset="0"/>
                </a:rPr>
                <a:t>c</a:t>
              </a:r>
              <a:r>
                <a:rPr lang="en-US" sz="3200" i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7303" y="2867524"/>
              <a:ext cx="948734" cy="335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p(</a:t>
              </a:r>
              <a:r>
                <a:rPr lang="en-US" sz="3200" i="1" dirty="0" smtClean="0">
                  <a:latin typeface="Symbol" pitchFamily="18" charset="2"/>
                  <a:cs typeface="Times New Roman" pitchFamily="18" charset="0"/>
                </a:rPr>
                <a:t>c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i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>
            <a:off x="1480457" y="1727200"/>
            <a:ext cx="6386286" cy="2977847"/>
          </a:xfrm>
          <a:custGeom>
            <a:avLst/>
            <a:gdLst>
              <a:gd name="connsiteX0" fmla="*/ 0 w 6386286"/>
              <a:gd name="connsiteY0" fmla="*/ 0 h 2977847"/>
              <a:gd name="connsiteX1" fmla="*/ 72572 w 6386286"/>
              <a:gd name="connsiteY1" fmla="*/ 856343 h 2977847"/>
              <a:gd name="connsiteX2" fmla="*/ 319314 w 6386286"/>
              <a:gd name="connsiteY2" fmla="*/ 1872343 h 2977847"/>
              <a:gd name="connsiteX3" fmla="*/ 725714 w 6386286"/>
              <a:gd name="connsiteY3" fmla="*/ 2380343 h 2977847"/>
              <a:gd name="connsiteX4" fmla="*/ 1320800 w 6386286"/>
              <a:gd name="connsiteY4" fmla="*/ 2670629 h 2977847"/>
              <a:gd name="connsiteX5" fmla="*/ 2249714 w 6386286"/>
              <a:gd name="connsiteY5" fmla="*/ 2859314 h 2977847"/>
              <a:gd name="connsiteX6" fmla="*/ 3599543 w 6386286"/>
              <a:gd name="connsiteY6" fmla="*/ 2960914 h 2977847"/>
              <a:gd name="connsiteX7" fmla="*/ 6386286 w 6386286"/>
              <a:gd name="connsiteY7" fmla="*/ 2960914 h 2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6286" h="2977847">
                <a:moveTo>
                  <a:pt x="0" y="0"/>
                </a:moveTo>
                <a:cubicBezTo>
                  <a:pt x="9676" y="272143"/>
                  <a:pt x="19353" y="544286"/>
                  <a:pt x="72572" y="856343"/>
                </a:cubicBezTo>
                <a:cubicBezTo>
                  <a:pt x="125791" y="1168400"/>
                  <a:pt x="210457" y="1618343"/>
                  <a:pt x="319314" y="1872343"/>
                </a:cubicBezTo>
                <a:cubicBezTo>
                  <a:pt x="428171" y="2126343"/>
                  <a:pt x="558800" y="2247295"/>
                  <a:pt x="725714" y="2380343"/>
                </a:cubicBezTo>
                <a:cubicBezTo>
                  <a:pt x="892628" y="2513391"/>
                  <a:pt x="1066800" y="2590801"/>
                  <a:pt x="1320800" y="2670629"/>
                </a:cubicBezTo>
                <a:cubicBezTo>
                  <a:pt x="1574800" y="2750457"/>
                  <a:pt x="1869924" y="2810933"/>
                  <a:pt x="2249714" y="2859314"/>
                </a:cubicBezTo>
                <a:cubicBezTo>
                  <a:pt x="2629504" y="2907695"/>
                  <a:pt x="2910114" y="2943981"/>
                  <a:pt x="3599543" y="2960914"/>
                </a:cubicBezTo>
                <a:cubicBezTo>
                  <a:pt x="4288972" y="2977847"/>
                  <a:pt x="5337629" y="2969380"/>
                  <a:pt x="6386286" y="296091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61772" y="2547258"/>
            <a:ext cx="4191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 we just worked out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 rot="4103582" flipV="1">
            <a:off x="1950689" y="2424977"/>
            <a:ext cx="386692" cy="852800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Chi-Squared </a:t>
            </a:r>
            <a:r>
              <a:rPr lang="en-US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p.d.f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latin typeface="Cambria Math" pitchFamily="18" charset="0"/>
                <a:ea typeface="Cambria Math" pitchFamily="18" charset="0"/>
              </a:rPr>
              <a:t>N 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called “the degrees of freedom”</a:t>
            </a:r>
          </a:p>
          <a:p>
            <a:pPr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mean </a:t>
            </a:r>
            <a:r>
              <a:rPr lang="en-US" sz="3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</a:p>
          <a:p>
            <a:pPr algn="ctr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variance 2N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689" t="48825" r="47767" b="37706"/>
          <a:stretch>
            <a:fillRect/>
          </a:stretch>
        </p:blipFill>
        <p:spPr bwMode="auto">
          <a:xfrm>
            <a:off x="533400" y="2590800"/>
            <a:ext cx="6686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Four Important Distributions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in hypothesis testing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3276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introduce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Hypothesis Testing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process of determining the statistical significance of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p(Z) 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with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Courier New" pitchFamily="49" charset="0"/>
              </a:rPr>
              <a:t> Z=e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distribution for a quantity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zero mean and unit variance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791200" y="1447800"/>
            <a:ext cx="3352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Normally-distributed with zero mean and unit variance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 rot="19514133" flipV="1">
            <a:off x="5923624" y="1862935"/>
            <a:ext cx="386692" cy="852800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2057400"/>
            <a:ext cx="7239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32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3200" noProof="0" dirty="0" smtClean="0">
                <a:latin typeface="Times New Roman" pitchFamily="18" charset="0"/>
                <a:cs typeface="Times New Roman" pitchFamily="18" charset="0"/>
              </a:rPr>
              <a:t> is Normally-distributed with mean </a:t>
            </a:r>
            <a:r>
              <a:rPr lang="en-US" sz="32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 </a:t>
            </a:r>
            <a:r>
              <a:rPr lang="en-US" sz="3200" noProof="0" dirty="0" smtClean="0">
                <a:latin typeface="Times New Roman" pitchFamily="18" charset="0"/>
                <a:cs typeface="Times New Roman" pitchFamily="18" charset="0"/>
              </a:rPr>
              <a:t>and variance </a:t>
            </a:r>
            <a:r>
              <a:rPr lang="el-GR" sz="32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3200" i="1" baseline="30000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200" i="1" baseline="-25000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3810000"/>
            <a:ext cx="8153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32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 = (d-d)/</a:t>
            </a:r>
            <a:r>
              <a:rPr lang="el-GR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σ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is Normally-distributed with zero mean and unit variance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00400" y="38862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81800" y="21336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#2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7393" t="32718" r="20210" b="47229"/>
          <a:stretch>
            <a:fillRect/>
          </a:stretch>
        </p:blipFill>
        <p:spPr bwMode="auto">
          <a:xfrm>
            <a:off x="4724400" y="17526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33600" y="1981200"/>
            <a:ext cx="3429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p(</a:t>
            </a:r>
            <a:r>
              <a:rPr kumimoji="0" lang="el-GR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kumimoji="0" lang="en-US" sz="3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kumimoji="0" lang="en-US" sz="36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)  </a:t>
            </a: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with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505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chi-squared distribution, which we just worked out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#3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9624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 new distribution, called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“t-distribution’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0997" t="52840" r="13911" b="18626"/>
          <a:stretch>
            <a:fillRect/>
          </a:stretch>
        </p:blipFill>
        <p:spPr bwMode="auto">
          <a:xfrm>
            <a:off x="914400" y="1600200"/>
            <a:ext cx="708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267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another new distribution, called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“F-distribution’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9598" t="37185" r="16010" b="23506"/>
          <a:stretch>
            <a:fillRect/>
          </a:stretch>
        </p:blipFill>
        <p:spPr bwMode="auto">
          <a:xfrm>
            <a:off x="1066800" y="1600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599" y="1524000"/>
            <a:ext cx="8686802" cy="4648200"/>
            <a:chOff x="1253934" y="1940246"/>
            <a:chExt cx="5922819" cy="2362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1753" y="1940246"/>
              <a:ext cx="5715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4140558" y="3209888"/>
              <a:ext cx="609600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N=1</a:t>
              </a:r>
              <a:endParaRPr lang="en-US" sz="28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 flipH="1" flipV="1">
              <a:off x="4281153" y="3004898"/>
              <a:ext cx="304800" cy="1524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4433553" y="2245046"/>
              <a:ext cx="381000" cy="3048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75915" y="2092646"/>
              <a:ext cx="648237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N=5</a:t>
              </a:r>
              <a:endParaRPr lang="en-US" sz="28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9161" y="3915200"/>
              <a:ext cx="467591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t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3934" y="2908361"/>
              <a:ext cx="804101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p(</a:t>
              </a:r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t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</a:t>
              </a:r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)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6800" y="457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t-distribution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599" y="1524000"/>
            <a:ext cx="8686802" cy="4648200"/>
            <a:chOff x="1253934" y="1940246"/>
            <a:chExt cx="5922819" cy="2362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1753" y="1940246"/>
              <a:ext cx="5715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4140558" y="3209888"/>
              <a:ext cx="609600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N=1</a:t>
              </a:r>
              <a:endParaRPr lang="en-US" sz="28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 flipH="1" flipV="1">
              <a:off x="4281153" y="3004898"/>
              <a:ext cx="304800" cy="1524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4433553" y="2245046"/>
              <a:ext cx="381000" cy="3048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75915" y="2092646"/>
              <a:ext cx="648237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N=5</a:t>
              </a:r>
              <a:endParaRPr lang="en-US" sz="28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9161" y="3915200"/>
              <a:ext cx="467591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t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3934" y="2908361"/>
              <a:ext cx="804101" cy="265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p(</a:t>
              </a:r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t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N</a:t>
              </a:r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)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66800" y="457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t-distribution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91200" y="3124200"/>
            <a:ext cx="3352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wider tailed than a Normal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p.d.f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 rot="18858969" flipV="1">
            <a:off x="6717265" y="4186087"/>
            <a:ext cx="466693" cy="1140556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33400" y="1828800"/>
            <a:ext cx="8382000" cy="3962400"/>
            <a:chOff x="1747837" y="2057400"/>
            <a:chExt cx="6024563" cy="2362200"/>
          </a:xfrm>
        </p:grpSpPr>
        <p:sp>
          <p:nvSpPr>
            <p:cNvPr id="19" name="TextBox 18"/>
            <p:cNvSpPr txBox="1"/>
            <p:nvPr/>
          </p:nvSpPr>
          <p:spPr>
            <a:xfrm>
              <a:off x="1752600" y="2244543"/>
              <a:ext cx="648237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N,2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057400"/>
              <a:ext cx="5715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Box 34"/>
            <p:cNvSpPr txBox="1"/>
            <p:nvPr/>
          </p:nvSpPr>
          <p:spPr>
            <a:xfrm>
              <a:off x="1747837" y="2757489"/>
              <a:ext cx="648237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N,5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52600" y="3786185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N,50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34200" y="3951669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34200" y="3415047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34200" y="2921358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34200" y="2399763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52600" y="3272630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N,25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90800" y="2166949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48000" y="2166949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2607469" y="2271719"/>
              <a:ext cx="73819" cy="1428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3046810" y="2287192"/>
              <a:ext cx="76199" cy="7381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652722" y="2667000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09922" y="2667000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2659856" y="2788438"/>
              <a:ext cx="83354" cy="2381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107531" y="2802721"/>
              <a:ext cx="76210" cy="3334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590800" y="3219448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0" y="3219448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2543175" y="3326606"/>
              <a:ext cx="133350" cy="8572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251592" y="3346842"/>
              <a:ext cx="45244" cy="1906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590800" y="3719655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48000" y="3719655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2557463" y="3826814"/>
              <a:ext cx="119062" cy="9748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264684" y="3833957"/>
              <a:ext cx="33347" cy="2843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066800" y="457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F-distribution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533400" y="1828800"/>
            <a:ext cx="8382000" cy="3962400"/>
            <a:chOff x="1747837" y="2057400"/>
            <a:chExt cx="6024563" cy="2362200"/>
          </a:xfrm>
        </p:grpSpPr>
        <p:sp>
          <p:nvSpPr>
            <p:cNvPr id="19" name="TextBox 18"/>
            <p:cNvSpPr txBox="1"/>
            <p:nvPr/>
          </p:nvSpPr>
          <p:spPr>
            <a:xfrm>
              <a:off x="1752600" y="2244543"/>
              <a:ext cx="648237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N,2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057400"/>
              <a:ext cx="5715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Box 34"/>
            <p:cNvSpPr txBox="1"/>
            <p:nvPr/>
          </p:nvSpPr>
          <p:spPr>
            <a:xfrm>
              <a:off x="1747837" y="2757489"/>
              <a:ext cx="648237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N,5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52600" y="3786185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N,50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34200" y="3951669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34200" y="3415047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34200" y="2921358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34200" y="2399763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52600" y="3272630"/>
              <a:ext cx="8382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p(F</a:t>
              </a:r>
              <a:r>
                <a:rPr lang="en-US" sz="1600" i="1" baseline="-25000" dirty="0" smtClean="0">
                  <a:latin typeface="Times New Roman" pitchFamily="18" charset="0"/>
                  <a:cs typeface="Times New Roman" pitchFamily="18" charset="0"/>
                </a:rPr>
                <a:t>N,25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90800" y="2166949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48000" y="2166949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2607469" y="2271719"/>
              <a:ext cx="73819" cy="1428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3046810" y="2287192"/>
              <a:ext cx="76199" cy="7381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652722" y="2667000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09922" y="2667000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2659856" y="2788438"/>
              <a:ext cx="83354" cy="2381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107531" y="2802721"/>
              <a:ext cx="76210" cy="3334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590800" y="3219448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0" y="3219448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2543175" y="3326606"/>
              <a:ext cx="133350" cy="8572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251592" y="3346842"/>
              <a:ext cx="45244" cy="1906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590800" y="3719655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N=2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48000" y="3719655"/>
              <a:ext cx="533400" cy="20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 sz="16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2557463" y="3826814"/>
              <a:ext cx="119062" cy="9748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264684" y="3833957"/>
              <a:ext cx="33347" cy="2843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066800" y="457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F-distribution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971800" y="5562600"/>
            <a:ext cx="3352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starts to look Normal at high </a:t>
            </a:r>
            <a:r>
              <a:rPr lang="en-US" sz="3200" i="1" noProof="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sz="320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i="1" noProof="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 rot="8604496" flipV="1">
            <a:off x="2578274" y="4984213"/>
            <a:ext cx="386692" cy="852800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514600" y="1600200"/>
            <a:ext cx="4343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skewed at low N and M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3" name="Freeform 32"/>
          <p:cNvSpPr/>
          <p:nvPr/>
        </p:nvSpPr>
        <p:spPr>
          <a:xfrm rot="3134611" flipV="1">
            <a:off x="2014763" y="1587751"/>
            <a:ext cx="386692" cy="852800"/>
          </a:xfrm>
          <a:custGeom>
            <a:avLst/>
            <a:gdLst>
              <a:gd name="connsiteX0" fmla="*/ 29029 w 1335314"/>
              <a:gd name="connsiteY0" fmla="*/ 0 h 478972"/>
              <a:gd name="connsiteX1" fmla="*/ 217714 w 1335314"/>
              <a:gd name="connsiteY1" fmla="*/ 348343 h 478972"/>
              <a:gd name="connsiteX2" fmla="*/ 1335314 w 1335314"/>
              <a:gd name="connsiteY2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314" h="478972">
                <a:moveTo>
                  <a:pt x="29029" y="0"/>
                </a:moveTo>
                <a:cubicBezTo>
                  <a:pt x="14514" y="134257"/>
                  <a:pt x="0" y="268514"/>
                  <a:pt x="217714" y="348343"/>
                </a:cubicBezTo>
                <a:cubicBezTo>
                  <a:pt x="435428" y="428172"/>
                  <a:pt x="885371" y="453572"/>
                  <a:pt x="1335314" y="478972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91440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Hypothesis Testing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 variation as a spurious source of patterns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1. State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variation of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result is due to random variation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1. State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variation of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result is due to random variation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5257800"/>
            <a:ext cx="7467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means of the Group A and Group B are different only because of random variation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2. Focus on a quantity that is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unlikely to be large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Null Hypothesis is true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2. Focus on a quantity that is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unlikely to be large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Null Hypothesis is true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791200" y="2209800"/>
            <a:ext cx="2046515" cy="986971"/>
          </a:xfrm>
          <a:custGeom>
            <a:avLst/>
            <a:gdLst>
              <a:gd name="connsiteX0" fmla="*/ 0 w 2046515"/>
              <a:gd name="connsiteY0" fmla="*/ 0 h 986971"/>
              <a:gd name="connsiteX1" fmla="*/ 667658 w 2046515"/>
              <a:gd name="connsiteY1" fmla="*/ 261257 h 986971"/>
              <a:gd name="connsiteX2" fmla="*/ 290286 w 2046515"/>
              <a:gd name="connsiteY2" fmla="*/ 449942 h 986971"/>
              <a:gd name="connsiteX3" fmla="*/ 2046515 w 2046515"/>
              <a:gd name="connsiteY3" fmla="*/ 986971 h 9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515" h="986971">
                <a:moveTo>
                  <a:pt x="0" y="0"/>
                </a:moveTo>
                <a:cubicBezTo>
                  <a:pt x="309638" y="93133"/>
                  <a:pt x="619277" y="186267"/>
                  <a:pt x="667658" y="261257"/>
                </a:cubicBezTo>
                <a:cubicBezTo>
                  <a:pt x="716039" y="336247"/>
                  <a:pt x="60477" y="328990"/>
                  <a:pt x="290286" y="449942"/>
                </a:cubicBezTo>
                <a:cubicBezTo>
                  <a:pt x="520095" y="570894"/>
                  <a:pt x="1283305" y="778932"/>
                  <a:pt x="2046515" y="986971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81800" y="3200400"/>
            <a:ext cx="1981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called a “statistic”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2. Focus on a quantity that is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unlikely to be large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Null Hypothesis is true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1054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difference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 the means </a:t>
            </a:r>
            <a:r>
              <a:rPr lang="el-GR" sz="32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m=(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mean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–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mean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) is unlikely to be large if the Null Hypothesis is true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3.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the value of statistic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your problem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3.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the value of statistic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your problem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1054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l-GR" sz="32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 = (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mean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–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mean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) = 5.2 – 4.1 = 1.1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4.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Calculate that the probability that a the observed value or greater would occur if the Null Hypothesis were true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4.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Calculate that the probability that a the observed value or greater would occur if the Null Hypothesis were true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5334000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P( </a:t>
            </a:r>
            <a:r>
              <a:rPr lang="el-GR" sz="40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Δ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 </a:t>
            </a:r>
            <a:r>
              <a:rPr lang="en-US" sz="40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≥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1.1 ) = ?</a:t>
            </a:r>
            <a:endParaRPr lang="en-US" sz="4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4.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Reject the Null Hypothesis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such large values occur less than 5% of the time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2743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d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57398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x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4.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Reject the Null Hypothesis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such large values occur less than 5% of the time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3340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rejecting the Null Hypothesis means that your result is unlikely to be due to random variation</a:t>
            </a:r>
            <a:endParaRPr lang="en-US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 example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test of a particle size measuring device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manufacturer's specs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2667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machine is perfectly calibrated</a:t>
            </a: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particle diameters scatter about true value</a:t>
            </a:r>
          </a:p>
          <a:p>
            <a:pPr algn="ctr">
              <a:buNone/>
            </a:pPr>
            <a:endParaRPr lang="en-US" sz="4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measurement error is</a:t>
            </a:r>
          </a:p>
          <a:p>
            <a:pPr algn="ctr">
              <a:buNone/>
            </a:pPr>
            <a:r>
              <a:rPr lang="el-GR" sz="4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</a:t>
            </a:r>
            <a:r>
              <a:rPr lang="en-US" sz="41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41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4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1  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sz="41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test of the machine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419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purchase batch of 25 test particles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exactly 100 nm in diameter</a:t>
            </a: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measure and tabulate their diameters</a:t>
            </a:r>
          </a:p>
          <a:p>
            <a:pPr algn="ctr">
              <a:buNone/>
            </a:pPr>
            <a:endParaRPr lang="en-US" sz="41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repeat with another batch a few weeks later </a:t>
            </a: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36" t="31989" r="60456" b="28196"/>
          <a:stretch>
            <a:fillRect/>
          </a:stretch>
        </p:blipFill>
        <p:spPr bwMode="auto">
          <a:xfrm>
            <a:off x="0" y="1295400"/>
            <a:ext cx="51108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8515" t="31989" r="25180" b="26711"/>
          <a:stretch>
            <a:fillRect/>
          </a:stretch>
        </p:blipFill>
        <p:spPr bwMode="auto">
          <a:xfrm>
            <a:off x="5399317" y="1277256"/>
            <a:ext cx="2688772" cy="45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Test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36" t="31989" r="60456" b="28196"/>
          <a:stretch>
            <a:fillRect/>
          </a:stretch>
        </p:blipFill>
        <p:spPr bwMode="auto">
          <a:xfrm>
            <a:off x="0" y="1295400"/>
            <a:ext cx="51108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8450" t="31989" r="5377" b="26711"/>
          <a:stretch>
            <a:fillRect/>
          </a:stretch>
        </p:blipFill>
        <p:spPr bwMode="auto">
          <a:xfrm>
            <a:off x="5392056" y="1277256"/>
            <a:ext cx="2667000" cy="45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Test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Calibration Correct?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95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observed deviation of the average particle size from its true value is due to random variation (as contrasted to a bias in the calibration).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2239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assume that the measurement error is Normally-distributed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zero mean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variance 1 nm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622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mean of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25 measurements has variance</a:t>
            </a:r>
          </a:p>
          <a:p>
            <a:pPr lvl="0" algn="ctr">
              <a:spcBef>
                <a:spcPct val="0"/>
              </a:spcBef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1 nm</a:t>
            </a:r>
            <a:r>
              <a:rPr lang="en-US" sz="31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100" dirty="0" smtClean="0">
                <a:latin typeface="Cambria Math"/>
                <a:ea typeface="Cambria Math"/>
                <a:cs typeface="Times New Roman" pitchFamily="18" charset="0"/>
              </a:rPr>
              <a:t>√25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191000"/>
            <a:ext cx="91440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quantity</a:t>
            </a:r>
            <a:endParaRPr lang="en-US" sz="31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1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1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is Normal with 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zero mean and unit variance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6798" t="53120" r="62205" b="35193"/>
          <a:stretch>
            <a:fillRect/>
          </a:stretch>
        </p:blipFill>
        <p:spPr bwMode="auto">
          <a:xfrm>
            <a:off x="3127830" y="4800600"/>
            <a:ext cx="3048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our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12074" t="53120" r="62205" b="35193"/>
          <a:stretch>
            <a:fillRect/>
          </a:stretch>
        </p:blipFill>
        <p:spPr bwMode="auto">
          <a:xfrm>
            <a:off x="609600" y="1295400"/>
            <a:ext cx="37338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48200" y="1371600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  0.278   and   0.243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5908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the key question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 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our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5908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the key question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 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10499" t="53120" r="62205" b="35193"/>
          <a:stretch>
            <a:fillRect/>
          </a:stretch>
        </p:blipFill>
        <p:spPr bwMode="auto">
          <a:xfrm>
            <a:off x="381000" y="1295400"/>
            <a:ext cx="3962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48200" y="1371600"/>
            <a:ext cx="381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  0.278   and   0.243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419600"/>
            <a:ext cx="91440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actually, its immaterial whether </a:t>
            </a:r>
            <a:r>
              <a:rPr lang="en-US" sz="31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31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 is bigger or smaller than </a:t>
            </a:r>
            <a:r>
              <a:rPr lang="en-US" sz="31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31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true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=100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, but only whether they’re different</a:t>
            </a:r>
          </a:p>
          <a:p>
            <a:pPr lvl="0" algn="ctr">
              <a:spcBef>
                <a:spcPct val="0"/>
              </a:spcBef>
            </a:pPr>
            <a:endParaRPr lang="en-US" sz="31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so we should really ask whether 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|Z</a:t>
            </a:r>
            <a:r>
              <a:rPr lang="en-US" sz="31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</a:p>
          <a:p>
            <a:pPr lvl="0" algn="ctr">
              <a:spcBef>
                <a:spcPct val="0"/>
              </a:spcBef>
            </a:pPr>
            <a:r>
              <a:rPr lang="en-US" sz="31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is unusually large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1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80430" y="4281714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71600" y="4677228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2743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d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57398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x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55800" y="1963057"/>
            <a:ext cx="5181600" cy="23622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29000" y="1371600"/>
            <a:ext cx="533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looks pretty linear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2057399" y="4775995"/>
            <a:ext cx="3448845" cy="1027112"/>
          </a:xfrm>
          <a:custGeom>
            <a:avLst/>
            <a:gdLst>
              <a:gd name="connsiteX0" fmla="*/ 0 w 3430587"/>
              <a:gd name="connsiteY0" fmla="*/ 986631 h 1029494"/>
              <a:gd name="connsiteX1" fmla="*/ 338137 w 3430587"/>
              <a:gd name="connsiteY1" fmla="*/ 962819 h 1029494"/>
              <a:gd name="connsiteX2" fmla="*/ 685800 w 3430587"/>
              <a:gd name="connsiteY2" fmla="*/ 905669 h 1029494"/>
              <a:gd name="connsiteX3" fmla="*/ 1028700 w 3430587"/>
              <a:gd name="connsiteY3" fmla="*/ 748506 h 1029494"/>
              <a:gd name="connsiteX4" fmla="*/ 1328737 w 3430587"/>
              <a:gd name="connsiteY4" fmla="*/ 538956 h 1029494"/>
              <a:gd name="connsiteX5" fmla="*/ 1695450 w 3430587"/>
              <a:gd name="connsiteY5" fmla="*/ 281781 h 1029494"/>
              <a:gd name="connsiteX6" fmla="*/ 1924050 w 3430587"/>
              <a:gd name="connsiteY6" fmla="*/ 119856 h 1029494"/>
              <a:gd name="connsiteX7" fmla="*/ 2166937 w 3430587"/>
              <a:gd name="connsiteY7" fmla="*/ 29369 h 1029494"/>
              <a:gd name="connsiteX8" fmla="*/ 2328862 w 3430587"/>
              <a:gd name="connsiteY8" fmla="*/ 794 h 1029494"/>
              <a:gd name="connsiteX9" fmla="*/ 2509837 w 3430587"/>
              <a:gd name="connsiteY9" fmla="*/ 24606 h 1029494"/>
              <a:gd name="connsiteX10" fmla="*/ 2671762 w 3430587"/>
              <a:gd name="connsiteY10" fmla="*/ 91281 h 1029494"/>
              <a:gd name="connsiteX11" fmla="*/ 2852737 w 3430587"/>
              <a:gd name="connsiteY11" fmla="*/ 219869 h 1029494"/>
              <a:gd name="connsiteX12" fmla="*/ 3038475 w 3430587"/>
              <a:gd name="connsiteY12" fmla="*/ 362744 h 1029494"/>
              <a:gd name="connsiteX13" fmla="*/ 3200400 w 3430587"/>
              <a:gd name="connsiteY13" fmla="*/ 500856 h 1029494"/>
              <a:gd name="connsiteX14" fmla="*/ 3395662 w 3430587"/>
              <a:gd name="connsiteY14" fmla="*/ 615156 h 1029494"/>
              <a:gd name="connsiteX15" fmla="*/ 3409950 w 3430587"/>
              <a:gd name="connsiteY15" fmla="*/ 1029494 h 1029494"/>
              <a:gd name="connsiteX0" fmla="*/ 0 w 3420268"/>
              <a:gd name="connsiteY0" fmla="*/ 986631 h 1029494"/>
              <a:gd name="connsiteX1" fmla="*/ 338137 w 3420268"/>
              <a:gd name="connsiteY1" fmla="*/ 962819 h 1029494"/>
              <a:gd name="connsiteX2" fmla="*/ 685800 w 3420268"/>
              <a:gd name="connsiteY2" fmla="*/ 905669 h 1029494"/>
              <a:gd name="connsiteX3" fmla="*/ 1028700 w 3420268"/>
              <a:gd name="connsiteY3" fmla="*/ 748506 h 1029494"/>
              <a:gd name="connsiteX4" fmla="*/ 1328737 w 3420268"/>
              <a:gd name="connsiteY4" fmla="*/ 538956 h 1029494"/>
              <a:gd name="connsiteX5" fmla="*/ 1695450 w 3420268"/>
              <a:gd name="connsiteY5" fmla="*/ 281781 h 1029494"/>
              <a:gd name="connsiteX6" fmla="*/ 1924050 w 3420268"/>
              <a:gd name="connsiteY6" fmla="*/ 119856 h 1029494"/>
              <a:gd name="connsiteX7" fmla="*/ 2166937 w 3420268"/>
              <a:gd name="connsiteY7" fmla="*/ 29369 h 1029494"/>
              <a:gd name="connsiteX8" fmla="*/ 2328862 w 3420268"/>
              <a:gd name="connsiteY8" fmla="*/ 794 h 1029494"/>
              <a:gd name="connsiteX9" fmla="*/ 2509837 w 3420268"/>
              <a:gd name="connsiteY9" fmla="*/ 24606 h 1029494"/>
              <a:gd name="connsiteX10" fmla="*/ 2671762 w 3420268"/>
              <a:gd name="connsiteY10" fmla="*/ 91281 h 1029494"/>
              <a:gd name="connsiteX11" fmla="*/ 2852737 w 3420268"/>
              <a:gd name="connsiteY11" fmla="*/ 219869 h 1029494"/>
              <a:gd name="connsiteX12" fmla="*/ 3038475 w 3420268"/>
              <a:gd name="connsiteY12" fmla="*/ 362744 h 1029494"/>
              <a:gd name="connsiteX13" fmla="*/ 3200400 w 3420268"/>
              <a:gd name="connsiteY13" fmla="*/ 500856 h 1029494"/>
              <a:gd name="connsiteX14" fmla="*/ 3395662 w 3420268"/>
              <a:gd name="connsiteY14" fmla="*/ 615156 h 1029494"/>
              <a:gd name="connsiteX15" fmla="*/ 3409950 w 3420268"/>
              <a:gd name="connsiteY15" fmla="*/ 1029494 h 1029494"/>
              <a:gd name="connsiteX0" fmla="*/ 0 w 3420268"/>
              <a:gd name="connsiteY0" fmla="*/ 986631 h 1029494"/>
              <a:gd name="connsiteX1" fmla="*/ 338137 w 3420268"/>
              <a:gd name="connsiteY1" fmla="*/ 962819 h 1029494"/>
              <a:gd name="connsiteX2" fmla="*/ 685800 w 3420268"/>
              <a:gd name="connsiteY2" fmla="*/ 905669 h 1029494"/>
              <a:gd name="connsiteX3" fmla="*/ 1028700 w 3420268"/>
              <a:gd name="connsiteY3" fmla="*/ 748506 h 1029494"/>
              <a:gd name="connsiteX4" fmla="*/ 1328737 w 3420268"/>
              <a:gd name="connsiteY4" fmla="*/ 538956 h 1029494"/>
              <a:gd name="connsiteX5" fmla="*/ 1695450 w 3420268"/>
              <a:gd name="connsiteY5" fmla="*/ 281781 h 1029494"/>
              <a:gd name="connsiteX6" fmla="*/ 1924050 w 3420268"/>
              <a:gd name="connsiteY6" fmla="*/ 119856 h 1029494"/>
              <a:gd name="connsiteX7" fmla="*/ 2166937 w 3420268"/>
              <a:gd name="connsiteY7" fmla="*/ 29369 h 1029494"/>
              <a:gd name="connsiteX8" fmla="*/ 2328862 w 3420268"/>
              <a:gd name="connsiteY8" fmla="*/ 794 h 1029494"/>
              <a:gd name="connsiteX9" fmla="*/ 2509837 w 3420268"/>
              <a:gd name="connsiteY9" fmla="*/ 24606 h 1029494"/>
              <a:gd name="connsiteX10" fmla="*/ 2671762 w 3420268"/>
              <a:gd name="connsiteY10" fmla="*/ 91281 h 1029494"/>
              <a:gd name="connsiteX11" fmla="*/ 2852737 w 3420268"/>
              <a:gd name="connsiteY11" fmla="*/ 219869 h 1029494"/>
              <a:gd name="connsiteX12" fmla="*/ 3038475 w 3420268"/>
              <a:gd name="connsiteY12" fmla="*/ 362744 h 1029494"/>
              <a:gd name="connsiteX13" fmla="*/ 3200400 w 3420268"/>
              <a:gd name="connsiteY13" fmla="*/ 500856 h 1029494"/>
              <a:gd name="connsiteX14" fmla="*/ 3395662 w 3420268"/>
              <a:gd name="connsiteY14" fmla="*/ 615156 h 1029494"/>
              <a:gd name="connsiteX15" fmla="*/ 3409950 w 3420268"/>
              <a:gd name="connsiteY15" fmla="*/ 1029494 h 1029494"/>
              <a:gd name="connsiteX0" fmla="*/ 0 w 3425031"/>
              <a:gd name="connsiteY0" fmla="*/ 986631 h 1029494"/>
              <a:gd name="connsiteX1" fmla="*/ 338137 w 3425031"/>
              <a:gd name="connsiteY1" fmla="*/ 962819 h 1029494"/>
              <a:gd name="connsiteX2" fmla="*/ 685800 w 3425031"/>
              <a:gd name="connsiteY2" fmla="*/ 905669 h 1029494"/>
              <a:gd name="connsiteX3" fmla="*/ 1028700 w 3425031"/>
              <a:gd name="connsiteY3" fmla="*/ 748506 h 1029494"/>
              <a:gd name="connsiteX4" fmla="*/ 1328737 w 3425031"/>
              <a:gd name="connsiteY4" fmla="*/ 538956 h 1029494"/>
              <a:gd name="connsiteX5" fmla="*/ 1695450 w 3425031"/>
              <a:gd name="connsiteY5" fmla="*/ 281781 h 1029494"/>
              <a:gd name="connsiteX6" fmla="*/ 1924050 w 3425031"/>
              <a:gd name="connsiteY6" fmla="*/ 119856 h 1029494"/>
              <a:gd name="connsiteX7" fmla="*/ 2166937 w 3425031"/>
              <a:gd name="connsiteY7" fmla="*/ 29369 h 1029494"/>
              <a:gd name="connsiteX8" fmla="*/ 2328862 w 3425031"/>
              <a:gd name="connsiteY8" fmla="*/ 794 h 1029494"/>
              <a:gd name="connsiteX9" fmla="*/ 2509837 w 3425031"/>
              <a:gd name="connsiteY9" fmla="*/ 24606 h 1029494"/>
              <a:gd name="connsiteX10" fmla="*/ 2671762 w 3425031"/>
              <a:gd name="connsiteY10" fmla="*/ 91281 h 1029494"/>
              <a:gd name="connsiteX11" fmla="*/ 2852737 w 3425031"/>
              <a:gd name="connsiteY11" fmla="*/ 219869 h 1029494"/>
              <a:gd name="connsiteX12" fmla="*/ 3038475 w 3425031"/>
              <a:gd name="connsiteY12" fmla="*/ 362744 h 1029494"/>
              <a:gd name="connsiteX13" fmla="*/ 3200400 w 3425031"/>
              <a:gd name="connsiteY13" fmla="*/ 500856 h 1029494"/>
              <a:gd name="connsiteX14" fmla="*/ 3395662 w 3425031"/>
              <a:gd name="connsiteY14" fmla="*/ 615156 h 1029494"/>
              <a:gd name="connsiteX15" fmla="*/ 3409950 w 3425031"/>
              <a:gd name="connsiteY15" fmla="*/ 1029494 h 1029494"/>
              <a:gd name="connsiteX0" fmla="*/ 0 w 3420269"/>
              <a:gd name="connsiteY0" fmla="*/ 986631 h 1029494"/>
              <a:gd name="connsiteX1" fmla="*/ 338137 w 3420269"/>
              <a:gd name="connsiteY1" fmla="*/ 962819 h 1029494"/>
              <a:gd name="connsiteX2" fmla="*/ 685800 w 3420269"/>
              <a:gd name="connsiteY2" fmla="*/ 905669 h 1029494"/>
              <a:gd name="connsiteX3" fmla="*/ 1028700 w 3420269"/>
              <a:gd name="connsiteY3" fmla="*/ 748506 h 1029494"/>
              <a:gd name="connsiteX4" fmla="*/ 1328737 w 3420269"/>
              <a:gd name="connsiteY4" fmla="*/ 538956 h 1029494"/>
              <a:gd name="connsiteX5" fmla="*/ 1695450 w 3420269"/>
              <a:gd name="connsiteY5" fmla="*/ 281781 h 1029494"/>
              <a:gd name="connsiteX6" fmla="*/ 1924050 w 3420269"/>
              <a:gd name="connsiteY6" fmla="*/ 119856 h 1029494"/>
              <a:gd name="connsiteX7" fmla="*/ 2166937 w 3420269"/>
              <a:gd name="connsiteY7" fmla="*/ 29369 h 1029494"/>
              <a:gd name="connsiteX8" fmla="*/ 2328862 w 3420269"/>
              <a:gd name="connsiteY8" fmla="*/ 794 h 1029494"/>
              <a:gd name="connsiteX9" fmla="*/ 2509837 w 3420269"/>
              <a:gd name="connsiteY9" fmla="*/ 24606 h 1029494"/>
              <a:gd name="connsiteX10" fmla="*/ 2671762 w 3420269"/>
              <a:gd name="connsiteY10" fmla="*/ 91281 h 1029494"/>
              <a:gd name="connsiteX11" fmla="*/ 2852737 w 3420269"/>
              <a:gd name="connsiteY11" fmla="*/ 219869 h 1029494"/>
              <a:gd name="connsiteX12" fmla="*/ 3038475 w 3420269"/>
              <a:gd name="connsiteY12" fmla="*/ 362744 h 1029494"/>
              <a:gd name="connsiteX13" fmla="*/ 3200400 w 3420269"/>
              <a:gd name="connsiteY13" fmla="*/ 500856 h 1029494"/>
              <a:gd name="connsiteX14" fmla="*/ 3395662 w 3420269"/>
              <a:gd name="connsiteY14" fmla="*/ 615156 h 1029494"/>
              <a:gd name="connsiteX15" fmla="*/ 3409950 w 3420269"/>
              <a:gd name="connsiteY15" fmla="*/ 1029494 h 1029494"/>
              <a:gd name="connsiteX0" fmla="*/ 0 w 3396456"/>
              <a:gd name="connsiteY0" fmla="*/ 986631 h 1027112"/>
              <a:gd name="connsiteX1" fmla="*/ 338137 w 3396456"/>
              <a:gd name="connsiteY1" fmla="*/ 962819 h 1027112"/>
              <a:gd name="connsiteX2" fmla="*/ 685800 w 3396456"/>
              <a:gd name="connsiteY2" fmla="*/ 905669 h 1027112"/>
              <a:gd name="connsiteX3" fmla="*/ 1028700 w 3396456"/>
              <a:gd name="connsiteY3" fmla="*/ 748506 h 1027112"/>
              <a:gd name="connsiteX4" fmla="*/ 1328737 w 3396456"/>
              <a:gd name="connsiteY4" fmla="*/ 538956 h 1027112"/>
              <a:gd name="connsiteX5" fmla="*/ 1695450 w 3396456"/>
              <a:gd name="connsiteY5" fmla="*/ 281781 h 1027112"/>
              <a:gd name="connsiteX6" fmla="*/ 1924050 w 3396456"/>
              <a:gd name="connsiteY6" fmla="*/ 119856 h 1027112"/>
              <a:gd name="connsiteX7" fmla="*/ 2166937 w 3396456"/>
              <a:gd name="connsiteY7" fmla="*/ 29369 h 1027112"/>
              <a:gd name="connsiteX8" fmla="*/ 2328862 w 3396456"/>
              <a:gd name="connsiteY8" fmla="*/ 794 h 1027112"/>
              <a:gd name="connsiteX9" fmla="*/ 2509837 w 3396456"/>
              <a:gd name="connsiteY9" fmla="*/ 24606 h 1027112"/>
              <a:gd name="connsiteX10" fmla="*/ 2671762 w 3396456"/>
              <a:gd name="connsiteY10" fmla="*/ 91281 h 1027112"/>
              <a:gd name="connsiteX11" fmla="*/ 2852737 w 3396456"/>
              <a:gd name="connsiteY11" fmla="*/ 219869 h 1027112"/>
              <a:gd name="connsiteX12" fmla="*/ 3038475 w 3396456"/>
              <a:gd name="connsiteY12" fmla="*/ 362744 h 1027112"/>
              <a:gd name="connsiteX13" fmla="*/ 3200400 w 3396456"/>
              <a:gd name="connsiteY13" fmla="*/ 500856 h 1027112"/>
              <a:gd name="connsiteX14" fmla="*/ 3395662 w 3396456"/>
              <a:gd name="connsiteY14" fmla="*/ 615156 h 1027112"/>
              <a:gd name="connsiteX15" fmla="*/ 3386137 w 3396456"/>
              <a:gd name="connsiteY15" fmla="*/ 1024731 h 1027112"/>
              <a:gd name="connsiteX0" fmla="*/ 0 w 3395662"/>
              <a:gd name="connsiteY0" fmla="*/ 986631 h 1027112"/>
              <a:gd name="connsiteX1" fmla="*/ 338137 w 3395662"/>
              <a:gd name="connsiteY1" fmla="*/ 962819 h 1027112"/>
              <a:gd name="connsiteX2" fmla="*/ 685800 w 3395662"/>
              <a:gd name="connsiteY2" fmla="*/ 905669 h 1027112"/>
              <a:gd name="connsiteX3" fmla="*/ 1028700 w 3395662"/>
              <a:gd name="connsiteY3" fmla="*/ 748506 h 1027112"/>
              <a:gd name="connsiteX4" fmla="*/ 1328737 w 3395662"/>
              <a:gd name="connsiteY4" fmla="*/ 538956 h 1027112"/>
              <a:gd name="connsiteX5" fmla="*/ 1695450 w 3395662"/>
              <a:gd name="connsiteY5" fmla="*/ 281781 h 1027112"/>
              <a:gd name="connsiteX6" fmla="*/ 1924050 w 3395662"/>
              <a:gd name="connsiteY6" fmla="*/ 119856 h 1027112"/>
              <a:gd name="connsiteX7" fmla="*/ 2166937 w 3395662"/>
              <a:gd name="connsiteY7" fmla="*/ 29369 h 1027112"/>
              <a:gd name="connsiteX8" fmla="*/ 2328862 w 3395662"/>
              <a:gd name="connsiteY8" fmla="*/ 794 h 1027112"/>
              <a:gd name="connsiteX9" fmla="*/ 2509837 w 3395662"/>
              <a:gd name="connsiteY9" fmla="*/ 24606 h 1027112"/>
              <a:gd name="connsiteX10" fmla="*/ 2671762 w 3395662"/>
              <a:gd name="connsiteY10" fmla="*/ 91281 h 1027112"/>
              <a:gd name="connsiteX11" fmla="*/ 2852737 w 3395662"/>
              <a:gd name="connsiteY11" fmla="*/ 219869 h 1027112"/>
              <a:gd name="connsiteX12" fmla="*/ 3038475 w 3395662"/>
              <a:gd name="connsiteY12" fmla="*/ 362744 h 1027112"/>
              <a:gd name="connsiteX13" fmla="*/ 3200400 w 3395662"/>
              <a:gd name="connsiteY13" fmla="*/ 500856 h 1027112"/>
              <a:gd name="connsiteX14" fmla="*/ 3395662 w 3395662"/>
              <a:gd name="connsiteY14" fmla="*/ 615156 h 1027112"/>
              <a:gd name="connsiteX15" fmla="*/ 3386137 w 3395662"/>
              <a:gd name="connsiteY15" fmla="*/ 1024731 h 1027112"/>
              <a:gd name="connsiteX0" fmla="*/ 0 w 3405982"/>
              <a:gd name="connsiteY0" fmla="*/ 986631 h 1027112"/>
              <a:gd name="connsiteX1" fmla="*/ 338137 w 3405982"/>
              <a:gd name="connsiteY1" fmla="*/ 962819 h 1027112"/>
              <a:gd name="connsiteX2" fmla="*/ 685800 w 3405982"/>
              <a:gd name="connsiteY2" fmla="*/ 905669 h 1027112"/>
              <a:gd name="connsiteX3" fmla="*/ 1028700 w 3405982"/>
              <a:gd name="connsiteY3" fmla="*/ 748506 h 1027112"/>
              <a:gd name="connsiteX4" fmla="*/ 1328737 w 3405982"/>
              <a:gd name="connsiteY4" fmla="*/ 538956 h 1027112"/>
              <a:gd name="connsiteX5" fmla="*/ 1695450 w 3405982"/>
              <a:gd name="connsiteY5" fmla="*/ 281781 h 1027112"/>
              <a:gd name="connsiteX6" fmla="*/ 1924050 w 3405982"/>
              <a:gd name="connsiteY6" fmla="*/ 119856 h 1027112"/>
              <a:gd name="connsiteX7" fmla="*/ 2166937 w 3405982"/>
              <a:gd name="connsiteY7" fmla="*/ 29369 h 1027112"/>
              <a:gd name="connsiteX8" fmla="*/ 2328862 w 3405982"/>
              <a:gd name="connsiteY8" fmla="*/ 794 h 1027112"/>
              <a:gd name="connsiteX9" fmla="*/ 2509837 w 3405982"/>
              <a:gd name="connsiteY9" fmla="*/ 24606 h 1027112"/>
              <a:gd name="connsiteX10" fmla="*/ 2671762 w 3405982"/>
              <a:gd name="connsiteY10" fmla="*/ 91281 h 1027112"/>
              <a:gd name="connsiteX11" fmla="*/ 2852737 w 3405982"/>
              <a:gd name="connsiteY11" fmla="*/ 219869 h 1027112"/>
              <a:gd name="connsiteX12" fmla="*/ 3038475 w 3405982"/>
              <a:gd name="connsiteY12" fmla="*/ 362744 h 1027112"/>
              <a:gd name="connsiteX13" fmla="*/ 3200400 w 3405982"/>
              <a:gd name="connsiteY13" fmla="*/ 500856 h 1027112"/>
              <a:gd name="connsiteX14" fmla="*/ 3395662 w 3405982"/>
              <a:gd name="connsiteY14" fmla="*/ 615156 h 1027112"/>
              <a:gd name="connsiteX15" fmla="*/ 3400425 w 3405982"/>
              <a:gd name="connsiteY15" fmla="*/ 1019969 h 1027112"/>
              <a:gd name="connsiteX0" fmla="*/ 0 w 3448845"/>
              <a:gd name="connsiteY0" fmla="*/ 1024731 h 1027112"/>
              <a:gd name="connsiteX1" fmla="*/ 381000 w 3448845"/>
              <a:gd name="connsiteY1" fmla="*/ 962819 h 1027112"/>
              <a:gd name="connsiteX2" fmla="*/ 728663 w 3448845"/>
              <a:gd name="connsiteY2" fmla="*/ 905669 h 1027112"/>
              <a:gd name="connsiteX3" fmla="*/ 1071563 w 3448845"/>
              <a:gd name="connsiteY3" fmla="*/ 748506 h 1027112"/>
              <a:gd name="connsiteX4" fmla="*/ 1371600 w 3448845"/>
              <a:gd name="connsiteY4" fmla="*/ 538956 h 1027112"/>
              <a:gd name="connsiteX5" fmla="*/ 1738313 w 3448845"/>
              <a:gd name="connsiteY5" fmla="*/ 281781 h 1027112"/>
              <a:gd name="connsiteX6" fmla="*/ 1966913 w 3448845"/>
              <a:gd name="connsiteY6" fmla="*/ 119856 h 1027112"/>
              <a:gd name="connsiteX7" fmla="*/ 2209800 w 3448845"/>
              <a:gd name="connsiteY7" fmla="*/ 29369 h 1027112"/>
              <a:gd name="connsiteX8" fmla="*/ 2371725 w 3448845"/>
              <a:gd name="connsiteY8" fmla="*/ 794 h 1027112"/>
              <a:gd name="connsiteX9" fmla="*/ 2552700 w 3448845"/>
              <a:gd name="connsiteY9" fmla="*/ 24606 h 1027112"/>
              <a:gd name="connsiteX10" fmla="*/ 2714625 w 3448845"/>
              <a:gd name="connsiteY10" fmla="*/ 91281 h 1027112"/>
              <a:gd name="connsiteX11" fmla="*/ 2895600 w 3448845"/>
              <a:gd name="connsiteY11" fmla="*/ 219869 h 1027112"/>
              <a:gd name="connsiteX12" fmla="*/ 3081338 w 3448845"/>
              <a:gd name="connsiteY12" fmla="*/ 362744 h 1027112"/>
              <a:gd name="connsiteX13" fmla="*/ 3243263 w 3448845"/>
              <a:gd name="connsiteY13" fmla="*/ 500856 h 1027112"/>
              <a:gd name="connsiteX14" fmla="*/ 3438525 w 3448845"/>
              <a:gd name="connsiteY14" fmla="*/ 615156 h 1027112"/>
              <a:gd name="connsiteX15" fmla="*/ 3443288 w 3448845"/>
              <a:gd name="connsiteY15" fmla="*/ 1019969 h 1027112"/>
              <a:gd name="connsiteX0" fmla="*/ 0 w 3448845"/>
              <a:gd name="connsiteY0" fmla="*/ 1024731 h 1027112"/>
              <a:gd name="connsiteX1" fmla="*/ 381000 w 3448845"/>
              <a:gd name="connsiteY1" fmla="*/ 962819 h 1027112"/>
              <a:gd name="connsiteX2" fmla="*/ 728663 w 3448845"/>
              <a:gd name="connsiteY2" fmla="*/ 905669 h 1027112"/>
              <a:gd name="connsiteX3" fmla="*/ 1071563 w 3448845"/>
              <a:gd name="connsiteY3" fmla="*/ 748506 h 1027112"/>
              <a:gd name="connsiteX4" fmla="*/ 1371600 w 3448845"/>
              <a:gd name="connsiteY4" fmla="*/ 538956 h 1027112"/>
              <a:gd name="connsiteX5" fmla="*/ 1738313 w 3448845"/>
              <a:gd name="connsiteY5" fmla="*/ 281781 h 1027112"/>
              <a:gd name="connsiteX6" fmla="*/ 1966913 w 3448845"/>
              <a:gd name="connsiteY6" fmla="*/ 119856 h 1027112"/>
              <a:gd name="connsiteX7" fmla="*/ 2209800 w 3448845"/>
              <a:gd name="connsiteY7" fmla="*/ 29369 h 1027112"/>
              <a:gd name="connsiteX8" fmla="*/ 2371725 w 3448845"/>
              <a:gd name="connsiteY8" fmla="*/ 794 h 1027112"/>
              <a:gd name="connsiteX9" fmla="*/ 2552700 w 3448845"/>
              <a:gd name="connsiteY9" fmla="*/ 24606 h 1027112"/>
              <a:gd name="connsiteX10" fmla="*/ 2714625 w 3448845"/>
              <a:gd name="connsiteY10" fmla="*/ 91281 h 1027112"/>
              <a:gd name="connsiteX11" fmla="*/ 2895600 w 3448845"/>
              <a:gd name="connsiteY11" fmla="*/ 219869 h 1027112"/>
              <a:gd name="connsiteX12" fmla="*/ 3081338 w 3448845"/>
              <a:gd name="connsiteY12" fmla="*/ 362744 h 1027112"/>
              <a:gd name="connsiteX13" fmla="*/ 3243263 w 3448845"/>
              <a:gd name="connsiteY13" fmla="*/ 500856 h 1027112"/>
              <a:gd name="connsiteX14" fmla="*/ 3438525 w 3448845"/>
              <a:gd name="connsiteY14" fmla="*/ 615156 h 1027112"/>
              <a:gd name="connsiteX15" fmla="*/ 3443288 w 3448845"/>
              <a:gd name="connsiteY15" fmla="*/ 1019969 h 10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8845" h="1027112">
                <a:moveTo>
                  <a:pt x="0" y="1024731"/>
                </a:moveTo>
                <a:cubicBezTo>
                  <a:pt x="40481" y="990997"/>
                  <a:pt x="259556" y="982663"/>
                  <a:pt x="381000" y="962819"/>
                </a:cubicBezTo>
                <a:cubicBezTo>
                  <a:pt x="502444" y="942975"/>
                  <a:pt x="613569" y="941388"/>
                  <a:pt x="728663" y="905669"/>
                </a:cubicBezTo>
                <a:cubicBezTo>
                  <a:pt x="843757" y="869950"/>
                  <a:pt x="964407" y="809625"/>
                  <a:pt x="1071563" y="748506"/>
                </a:cubicBezTo>
                <a:cubicBezTo>
                  <a:pt x="1178719" y="687387"/>
                  <a:pt x="1371600" y="538956"/>
                  <a:pt x="1371600" y="538956"/>
                </a:cubicBezTo>
                <a:lnTo>
                  <a:pt x="1738313" y="281781"/>
                </a:lnTo>
                <a:cubicBezTo>
                  <a:pt x="1837532" y="211931"/>
                  <a:pt x="1888332" y="161925"/>
                  <a:pt x="1966913" y="119856"/>
                </a:cubicBezTo>
                <a:cubicBezTo>
                  <a:pt x="2045494" y="77787"/>
                  <a:pt x="2142331" y="49213"/>
                  <a:pt x="2209800" y="29369"/>
                </a:cubicBezTo>
                <a:cubicBezTo>
                  <a:pt x="2277269" y="9525"/>
                  <a:pt x="2314575" y="1588"/>
                  <a:pt x="2371725" y="794"/>
                </a:cubicBezTo>
                <a:cubicBezTo>
                  <a:pt x="2428875" y="0"/>
                  <a:pt x="2495550" y="9525"/>
                  <a:pt x="2552700" y="24606"/>
                </a:cubicBezTo>
                <a:cubicBezTo>
                  <a:pt x="2609850" y="39687"/>
                  <a:pt x="2657475" y="58737"/>
                  <a:pt x="2714625" y="91281"/>
                </a:cubicBezTo>
                <a:cubicBezTo>
                  <a:pt x="2771775" y="123825"/>
                  <a:pt x="2834481" y="174625"/>
                  <a:pt x="2895600" y="219869"/>
                </a:cubicBezTo>
                <a:cubicBezTo>
                  <a:pt x="2956719" y="265113"/>
                  <a:pt x="3023394" y="315913"/>
                  <a:pt x="3081338" y="362744"/>
                </a:cubicBezTo>
                <a:cubicBezTo>
                  <a:pt x="3139282" y="409575"/>
                  <a:pt x="3183732" y="458787"/>
                  <a:pt x="3243263" y="500856"/>
                </a:cubicBezTo>
                <a:cubicBezTo>
                  <a:pt x="3302794" y="542925"/>
                  <a:pt x="3313113" y="536575"/>
                  <a:pt x="3438525" y="615156"/>
                </a:cubicBezTo>
                <a:cubicBezTo>
                  <a:pt x="3430588" y="1027112"/>
                  <a:pt x="3448845" y="780653"/>
                  <a:pt x="3443288" y="1019969"/>
                </a:cubicBezTo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P(Z’)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cumulative probability from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-∞ </a:t>
            </a:r>
            <a:r>
              <a:rPr lang="en-US" dirty="0" smtClean="0">
                <a:latin typeface="Cambria Math"/>
                <a:ea typeface="Cambria Math"/>
                <a:cs typeface="Times New Roman" pitchFamily="18" charset="0"/>
              </a:rPr>
              <a:t>to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Z’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363" t="48825" r="8961" b="36022"/>
          <a:stretch>
            <a:fillRect/>
          </a:stretch>
        </p:blipFill>
        <p:spPr bwMode="auto">
          <a:xfrm>
            <a:off x="914400" y="2133600"/>
            <a:ext cx="74845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039256" y="5791200"/>
            <a:ext cx="480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581400" y="51054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981200" y="4766733"/>
            <a:ext cx="4713742" cy="991129"/>
          </a:xfrm>
          <a:custGeom>
            <a:avLst/>
            <a:gdLst>
              <a:gd name="connsiteX0" fmla="*/ 0 w 4717143"/>
              <a:gd name="connsiteY0" fmla="*/ 936171 h 984552"/>
              <a:gd name="connsiteX1" fmla="*/ 870857 w 4717143"/>
              <a:gd name="connsiteY1" fmla="*/ 892628 h 984552"/>
              <a:gd name="connsiteX2" fmla="*/ 1567543 w 4717143"/>
              <a:gd name="connsiteY2" fmla="*/ 384628 h 984552"/>
              <a:gd name="connsiteX3" fmla="*/ 2133600 w 4717143"/>
              <a:gd name="connsiteY3" fmla="*/ 65314 h 984552"/>
              <a:gd name="connsiteX4" fmla="*/ 2423885 w 4717143"/>
              <a:gd name="connsiteY4" fmla="*/ 7257 h 984552"/>
              <a:gd name="connsiteX5" fmla="*/ 2801257 w 4717143"/>
              <a:gd name="connsiteY5" fmla="*/ 108857 h 984552"/>
              <a:gd name="connsiteX6" fmla="*/ 3396343 w 4717143"/>
              <a:gd name="connsiteY6" fmla="*/ 558800 h 984552"/>
              <a:gd name="connsiteX7" fmla="*/ 4093028 w 4717143"/>
              <a:gd name="connsiteY7" fmla="*/ 849085 h 984552"/>
              <a:gd name="connsiteX8" fmla="*/ 4717143 w 4717143"/>
              <a:gd name="connsiteY8" fmla="*/ 921657 h 984552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1227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396343 w 4717143"/>
              <a:gd name="connsiteY6" fmla="*/ 552752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0465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396343 w 4717143"/>
              <a:gd name="connsiteY6" fmla="*/ 552752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0465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418114 w 4717143"/>
              <a:gd name="connsiteY6" fmla="*/ 567266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59756"/>
              <a:gd name="connsiteX1" fmla="*/ 870857 w 4717143"/>
              <a:gd name="connsiteY1" fmla="*/ 886580 h 959756"/>
              <a:gd name="connsiteX2" fmla="*/ 1513114 w 4717143"/>
              <a:gd name="connsiteY2" fmla="*/ 491066 h 959756"/>
              <a:gd name="connsiteX3" fmla="*/ 2046514 w 4717143"/>
              <a:gd name="connsiteY3" fmla="*/ 110066 h 959756"/>
              <a:gd name="connsiteX4" fmla="*/ 2423885 w 4717143"/>
              <a:gd name="connsiteY4" fmla="*/ 1209 h 959756"/>
              <a:gd name="connsiteX5" fmla="*/ 2801257 w 4717143"/>
              <a:gd name="connsiteY5" fmla="*/ 102809 h 959756"/>
              <a:gd name="connsiteX6" fmla="*/ 3418114 w 4717143"/>
              <a:gd name="connsiteY6" fmla="*/ 567266 h 959756"/>
              <a:gd name="connsiteX7" fmla="*/ 4093028 w 4717143"/>
              <a:gd name="connsiteY7" fmla="*/ 843037 h 959756"/>
              <a:gd name="connsiteX8" fmla="*/ 4717143 w 4717143"/>
              <a:gd name="connsiteY8" fmla="*/ 915609 h 959756"/>
              <a:gd name="connsiteX0" fmla="*/ 0 w 4717143"/>
              <a:gd name="connsiteY0" fmla="*/ 930123 h 959756"/>
              <a:gd name="connsiteX1" fmla="*/ 870857 w 4717143"/>
              <a:gd name="connsiteY1" fmla="*/ 886580 h 959756"/>
              <a:gd name="connsiteX2" fmla="*/ 1513114 w 4717143"/>
              <a:gd name="connsiteY2" fmla="*/ 491066 h 959756"/>
              <a:gd name="connsiteX3" fmla="*/ 2046514 w 4717143"/>
              <a:gd name="connsiteY3" fmla="*/ 110066 h 959756"/>
              <a:gd name="connsiteX4" fmla="*/ 2423885 w 4717143"/>
              <a:gd name="connsiteY4" fmla="*/ 1209 h 959756"/>
              <a:gd name="connsiteX5" fmla="*/ 2801257 w 4717143"/>
              <a:gd name="connsiteY5" fmla="*/ 102809 h 959756"/>
              <a:gd name="connsiteX6" fmla="*/ 3418114 w 4717143"/>
              <a:gd name="connsiteY6" fmla="*/ 567266 h 959756"/>
              <a:gd name="connsiteX7" fmla="*/ 4093028 w 4717143"/>
              <a:gd name="connsiteY7" fmla="*/ 843037 h 959756"/>
              <a:gd name="connsiteX8" fmla="*/ 4717143 w 4717143"/>
              <a:gd name="connsiteY8" fmla="*/ 915609 h 959756"/>
              <a:gd name="connsiteX0" fmla="*/ 0 w 4728029"/>
              <a:gd name="connsiteY0" fmla="*/ 948266 h 972456"/>
              <a:gd name="connsiteX1" fmla="*/ 881743 w 4728029"/>
              <a:gd name="connsiteY1" fmla="*/ 886580 h 972456"/>
              <a:gd name="connsiteX2" fmla="*/ 1524000 w 4728029"/>
              <a:gd name="connsiteY2" fmla="*/ 491066 h 972456"/>
              <a:gd name="connsiteX3" fmla="*/ 2057400 w 4728029"/>
              <a:gd name="connsiteY3" fmla="*/ 110066 h 972456"/>
              <a:gd name="connsiteX4" fmla="*/ 2434771 w 4728029"/>
              <a:gd name="connsiteY4" fmla="*/ 1209 h 972456"/>
              <a:gd name="connsiteX5" fmla="*/ 2812143 w 4728029"/>
              <a:gd name="connsiteY5" fmla="*/ 102809 h 972456"/>
              <a:gd name="connsiteX6" fmla="*/ 3429000 w 4728029"/>
              <a:gd name="connsiteY6" fmla="*/ 567266 h 972456"/>
              <a:gd name="connsiteX7" fmla="*/ 4103914 w 4728029"/>
              <a:gd name="connsiteY7" fmla="*/ 843037 h 972456"/>
              <a:gd name="connsiteX8" fmla="*/ 4728029 w 4728029"/>
              <a:gd name="connsiteY8" fmla="*/ 915609 h 972456"/>
              <a:gd name="connsiteX0" fmla="*/ 146957 w 4874986"/>
              <a:gd name="connsiteY0" fmla="*/ 948266 h 1001410"/>
              <a:gd name="connsiteX1" fmla="*/ 146957 w 4874986"/>
              <a:gd name="connsiteY1" fmla="*/ 991129 h 1001410"/>
              <a:gd name="connsiteX2" fmla="*/ 1028700 w 4874986"/>
              <a:gd name="connsiteY2" fmla="*/ 886580 h 1001410"/>
              <a:gd name="connsiteX3" fmla="*/ 1670957 w 4874986"/>
              <a:gd name="connsiteY3" fmla="*/ 491066 h 1001410"/>
              <a:gd name="connsiteX4" fmla="*/ 2204357 w 4874986"/>
              <a:gd name="connsiteY4" fmla="*/ 110066 h 1001410"/>
              <a:gd name="connsiteX5" fmla="*/ 2581728 w 4874986"/>
              <a:gd name="connsiteY5" fmla="*/ 1209 h 1001410"/>
              <a:gd name="connsiteX6" fmla="*/ 2959100 w 4874986"/>
              <a:gd name="connsiteY6" fmla="*/ 102809 h 1001410"/>
              <a:gd name="connsiteX7" fmla="*/ 3575957 w 4874986"/>
              <a:gd name="connsiteY7" fmla="*/ 567266 h 1001410"/>
              <a:gd name="connsiteX8" fmla="*/ 4250871 w 4874986"/>
              <a:gd name="connsiteY8" fmla="*/ 843037 h 1001410"/>
              <a:gd name="connsiteX9" fmla="*/ 4874986 w 4874986"/>
              <a:gd name="connsiteY9" fmla="*/ 915609 h 1001410"/>
              <a:gd name="connsiteX0" fmla="*/ 0 w 4728029"/>
              <a:gd name="connsiteY0" fmla="*/ 991129 h 991129"/>
              <a:gd name="connsiteX1" fmla="*/ 881743 w 4728029"/>
              <a:gd name="connsiteY1" fmla="*/ 886580 h 991129"/>
              <a:gd name="connsiteX2" fmla="*/ 1524000 w 4728029"/>
              <a:gd name="connsiteY2" fmla="*/ 491066 h 991129"/>
              <a:gd name="connsiteX3" fmla="*/ 2057400 w 4728029"/>
              <a:gd name="connsiteY3" fmla="*/ 110066 h 991129"/>
              <a:gd name="connsiteX4" fmla="*/ 2434771 w 4728029"/>
              <a:gd name="connsiteY4" fmla="*/ 1209 h 991129"/>
              <a:gd name="connsiteX5" fmla="*/ 2812143 w 4728029"/>
              <a:gd name="connsiteY5" fmla="*/ 102809 h 991129"/>
              <a:gd name="connsiteX6" fmla="*/ 3429000 w 4728029"/>
              <a:gd name="connsiteY6" fmla="*/ 567266 h 991129"/>
              <a:gd name="connsiteX7" fmla="*/ 4103914 w 4728029"/>
              <a:gd name="connsiteY7" fmla="*/ 843037 h 991129"/>
              <a:gd name="connsiteX8" fmla="*/ 4728029 w 4728029"/>
              <a:gd name="connsiteY8" fmla="*/ 915609 h 991129"/>
              <a:gd name="connsiteX0" fmla="*/ 0 w 4713742"/>
              <a:gd name="connsiteY0" fmla="*/ 991129 h 991129"/>
              <a:gd name="connsiteX1" fmla="*/ 881743 w 4713742"/>
              <a:gd name="connsiteY1" fmla="*/ 886580 h 991129"/>
              <a:gd name="connsiteX2" fmla="*/ 1524000 w 4713742"/>
              <a:gd name="connsiteY2" fmla="*/ 491066 h 991129"/>
              <a:gd name="connsiteX3" fmla="*/ 2057400 w 4713742"/>
              <a:gd name="connsiteY3" fmla="*/ 110066 h 991129"/>
              <a:gd name="connsiteX4" fmla="*/ 2434771 w 4713742"/>
              <a:gd name="connsiteY4" fmla="*/ 1209 h 991129"/>
              <a:gd name="connsiteX5" fmla="*/ 2812143 w 4713742"/>
              <a:gd name="connsiteY5" fmla="*/ 102809 h 991129"/>
              <a:gd name="connsiteX6" fmla="*/ 3429000 w 4713742"/>
              <a:gd name="connsiteY6" fmla="*/ 567266 h 991129"/>
              <a:gd name="connsiteX7" fmla="*/ 4103914 w 4713742"/>
              <a:gd name="connsiteY7" fmla="*/ 843037 h 991129"/>
              <a:gd name="connsiteX8" fmla="*/ 4713742 w 4713742"/>
              <a:gd name="connsiteY8" fmla="*/ 967997 h 99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3742" h="991129">
                <a:moveTo>
                  <a:pt x="0" y="991129"/>
                </a:moveTo>
                <a:cubicBezTo>
                  <a:pt x="146957" y="980848"/>
                  <a:pt x="627743" y="969924"/>
                  <a:pt x="881743" y="886580"/>
                </a:cubicBezTo>
                <a:cubicBezTo>
                  <a:pt x="1135743" y="803236"/>
                  <a:pt x="1328057" y="620485"/>
                  <a:pt x="1524000" y="491066"/>
                </a:cubicBezTo>
                <a:cubicBezTo>
                  <a:pt x="1719943" y="361647"/>
                  <a:pt x="1905605" y="191709"/>
                  <a:pt x="2057400" y="110066"/>
                </a:cubicBezTo>
                <a:cubicBezTo>
                  <a:pt x="2209195" y="28423"/>
                  <a:pt x="2308981" y="2418"/>
                  <a:pt x="2434771" y="1209"/>
                </a:cubicBezTo>
                <a:cubicBezTo>
                  <a:pt x="2560561" y="0"/>
                  <a:pt x="2646438" y="8466"/>
                  <a:pt x="2812143" y="102809"/>
                </a:cubicBezTo>
                <a:cubicBezTo>
                  <a:pt x="2977848" y="197152"/>
                  <a:pt x="3213705" y="443895"/>
                  <a:pt x="3429000" y="567266"/>
                </a:cubicBezTo>
                <a:cubicBezTo>
                  <a:pt x="3644295" y="690637"/>
                  <a:pt x="3889790" y="776249"/>
                  <a:pt x="4103914" y="843037"/>
                </a:cubicBezTo>
                <a:cubicBezTo>
                  <a:pt x="4318038" y="909825"/>
                  <a:pt x="4511751" y="961949"/>
                  <a:pt x="4713742" y="9679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5203035" y="5660232"/>
            <a:ext cx="5667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43385" y="587215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0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0666" y="5867400"/>
            <a:ext cx="49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Z’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5562600"/>
            <a:ext cx="49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Z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118" y="4114800"/>
            <a:ext cx="128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p(Z)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 flipH="1">
            <a:off x="5715000" y="3505200"/>
            <a:ext cx="1320006" cy="328612"/>
          </a:xfrm>
          <a:custGeom>
            <a:avLst/>
            <a:gdLst>
              <a:gd name="connsiteX0" fmla="*/ 165100 w 1497012"/>
              <a:gd name="connsiteY0" fmla="*/ 338137 h 398462"/>
              <a:gd name="connsiteX1" fmla="*/ 1308100 w 1497012"/>
              <a:gd name="connsiteY1" fmla="*/ 347662 h 398462"/>
              <a:gd name="connsiteX2" fmla="*/ 1298575 w 1497012"/>
              <a:gd name="connsiteY2" fmla="*/ 33337 h 398462"/>
              <a:gd name="connsiteX3" fmla="*/ 1122363 w 1497012"/>
              <a:gd name="connsiteY3" fmla="*/ 147637 h 398462"/>
              <a:gd name="connsiteX4" fmla="*/ 889000 w 1497012"/>
              <a:gd name="connsiteY4" fmla="*/ 219075 h 398462"/>
              <a:gd name="connsiteX5" fmla="*/ 584200 w 1497012"/>
              <a:gd name="connsiteY5" fmla="*/ 266700 h 398462"/>
              <a:gd name="connsiteX6" fmla="*/ 317500 w 1497012"/>
              <a:gd name="connsiteY6" fmla="*/ 295275 h 398462"/>
              <a:gd name="connsiteX7" fmla="*/ 165100 w 1497012"/>
              <a:gd name="connsiteY7" fmla="*/ 338137 h 398462"/>
              <a:gd name="connsiteX0" fmla="*/ 165100 w 1497012"/>
              <a:gd name="connsiteY0" fmla="*/ 338137 h 398462"/>
              <a:gd name="connsiteX1" fmla="*/ 1308100 w 1497012"/>
              <a:gd name="connsiteY1" fmla="*/ 347662 h 398462"/>
              <a:gd name="connsiteX2" fmla="*/ 1298575 w 1497012"/>
              <a:gd name="connsiteY2" fmla="*/ 33337 h 398462"/>
              <a:gd name="connsiteX3" fmla="*/ 1122363 w 1497012"/>
              <a:gd name="connsiteY3" fmla="*/ 147637 h 398462"/>
              <a:gd name="connsiteX4" fmla="*/ 889000 w 1497012"/>
              <a:gd name="connsiteY4" fmla="*/ 219075 h 398462"/>
              <a:gd name="connsiteX5" fmla="*/ 584200 w 1497012"/>
              <a:gd name="connsiteY5" fmla="*/ 266700 h 398462"/>
              <a:gd name="connsiteX6" fmla="*/ 317500 w 1497012"/>
              <a:gd name="connsiteY6" fmla="*/ 295275 h 398462"/>
              <a:gd name="connsiteX7" fmla="*/ 165100 w 1497012"/>
              <a:gd name="connsiteY7" fmla="*/ 338137 h 398462"/>
              <a:gd name="connsiteX0" fmla="*/ 165100 w 1497012"/>
              <a:gd name="connsiteY0" fmla="*/ 304800 h 365125"/>
              <a:gd name="connsiteX1" fmla="*/ 1308100 w 1497012"/>
              <a:gd name="connsiteY1" fmla="*/ 314325 h 365125"/>
              <a:gd name="connsiteX2" fmla="*/ 1298575 w 1497012"/>
              <a:gd name="connsiteY2" fmla="*/ 0 h 365125"/>
              <a:gd name="connsiteX3" fmla="*/ 1122363 w 1497012"/>
              <a:gd name="connsiteY3" fmla="*/ 114300 h 365125"/>
              <a:gd name="connsiteX4" fmla="*/ 889000 w 1497012"/>
              <a:gd name="connsiteY4" fmla="*/ 185738 h 365125"/>
              <a:gd name="connsiteX5" fmla="*/ 584200 w 1497012"/>
              <a:gd name="connsiteY5" fmla="*/ 233363 h 365125"/>
              <a:gd name="connsiteX6" fmla="*/ 317500 w 1497012"/>
              <a:gd name="connsiteY6" fmla="*/ 261938 h 365125"/>
              <a:gd name="connsiteX7" fmla="*/ 165100 w 1497012"/>
              <a:gd name="connsiteY7" fmla="*/ 304800 h 365125"/>
              <a:gd name="connsiteX0" fmla="*/ 165100 w 1320006"/>
              <a:gd name="connsiteY0" fmla="*/ 304800 h 365125"/>
              <a:gd name="connsiteX1" fmla="*/ 1308100 w 1320006"/>
              <a:gd name="connsiteY1" fmla="*/ 314325 h 365125"/>
              <a:gd name="connsiteX2" fmla="*/ 1298575 w 1320006"/>
              <a:gd name="connsiteY2" fmla="*/ 0 h 365125"/>
              <a:gd name="connsiteX3" fmla="*/ 1122363 w 1320006"/>
              <a:gd name="connsiteY3" fmla="*/ 114300 h 365125"/>
              <a:gd name="connsiteX4" fmla="*/ 889000 w 1320006"/>
              <a:gd name="connsiteY4" fmla="*/ 185738 h 365125"/>
              <a:gd name="connsiteX5" fmla="*/ 584200 w 1320006"/>
              <a:gd name="connsiteY5" fmla="*/ 233363 h 365125"/>
              <a:gd name="connsiteX6" fmla="*/ 317500 w 1320006"/>
              <a:gd name="connsiteY6" fmla="*/ 261938 h 365125"/>
              <a:gd name="connsiteX7" fmla="*/ 165100 w 1320006"/>
              <a:gd name="connsiteY7" fmla="*/ 304800 h 365125"/>
              <a:gd name="connsiteX0" fmla="*/ 165100 w 1320006"/>
              <a:gd name="connsiteY0" fmla="*/ 304800 h 328612"/>
              <a:gd name="connsiteX1" fmla="*/ 1308100 w 1320006"/>
              <a:gd name="connsiteY1" fmla="*/ 314325 h 328612"/>
              <a:gd name="connsiteX2" fmla="*/ 1298575 w 1320006"/>
              <a:gd name="connsiteY2" fmla="*/ 0 h 328612"/>
              <a:gd name="connsiteX3" fmla="*/ 1122363 w 1320006"/>
              <a:gd name="connsiteY3" fmla="*/ 114300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  <a:gd name="connsiteX0" fmla="*/ 165100 w 1320006"/>
              <a:gd name="connsiteY0" fmla="*/ 304800 h 328612"/>
              <a:gd name="connsiteX1" fmla="*/ 1308100 w 1320006"/>
              <a:gd name="connsiteY1" fmla="*/ 304800 h 328612"/>
              <a:gd name="connsiteX2" fmla="*/ 1298575 w 1320006"/>
              <a:gd name="connsiteY2" fmla="*/ 0 h 328612"/>
              <a:gd name="connsiteX3" fmla="*/ 1122363 w 1320006"/>
              <a:gd name="connsiteY3" fmla="*/ 114300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  <a:gd name="connsiteX0" fmla="*/ 165100 w 1320006"/>
              <a:gd name="connsiteY0" fmla="*/ 304800 h 328612"/>
              <a:gd name="connsiteX1" fmla="*/ 1308100 w 1320006"/>
              <a:gd name="connsiteY1" fmla="*/ 304800 h 328612"/>
              <a:gd name="connsiteX2" fmla="*/ 1298575 w 1320006"/>
              <a:gd name="connsiteY2" fmla="*/ 0 h 328612"/>
              <a:gd name="connsiteX3" fmla="*/ 1069975 w 1320006"/>
              <a:gd name="connsiteY3" fmla="*/ 85725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  <a:gd name="connsiteX0" fmla="*/ 165100 w 1320006"/>
              <a:gd name="connsiteY0" fmla="*/ 304800 h 328612"/>
              <a:gd name="connsiteX1" fmla="*/ 1308100 w 1320006"/>
              <a:gd name="connsiteY1" fmla="*/ 304800 h 328612"/>
              <a:gd name="connsiteX2" fmla="*/ 1298575 w 1320006"/>
              <a:gd name="connsiteY2" fmla="*/ 0 h 328612"/>
              <a:gd name="connsiteX3" fmla="*/ 1069975 w 1320006"/>
              <a:gd name="connsiteY3" fmla="*/ 85725 h 328612"/>
              <a:gd name="connsiteX4" fmla="*/ 817563 w 1320006"/>
              <a:gd name="connsiteY4" fmla="*/ 171450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0006" h="328612">
                <a:moveTo>
                  <a:pt x="165100" y="304800"/>
                </a:moveTo>
                <a:cubicBezTo>
                  <a:pt x="330200" y="311944"/>
                  <a:pt x="1019176" y="298450"/>
                  <a:pt x="1308100" y="304800"/>
                </a:cubicBezTo>
                <a:cubicBezTo>
                  <a:pt x="1311275" y="20638"/>
                  <a:pt x="1320006" y="328612"/>
                  <a:pt x="1298575" y="0"/>
                </a:cubicBezTo>
                <a:cubicBezTo>
                  <a:pt x="1139032" y="71438"/>
                  <a:pt x="1150144" y="57150"/>
                  <a:pt x="1069975" y="85725"/>
                </a:cubicBezTo>
                <a:cubicBezTo>
                  <a:pt x="989806" y="114300"/>
                  <a:pt x="898525" y="146844"/>
                  <a:pt x="817563" y="171450"/>
                </a:cubicBezTo>
                <a:cubicBezTo>
                  <a:pt x="736601" y="196056"/>
                  <a:pt x="667544" y="218282"/>
                  <a:pt x="584200" y="233363"/>
                </a:cubicBezTo>
                <a:cubicBezTo>
                  <a:pt x="500856" y="248444"/>
                  <a:pt x="388144" y="256382"/>
                  <a:pt x="317500" y="261938"/>
                </a:cubicBezTo>
                <a:cubicBezTo>
                  <a:pt x="246856" y="267494"/>
                  <a:pt x="0" y="297656"/>
                  <a:pt x="165100" y="3048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892300" y="3505200"/>
            <a:ext cx="1320006" cy="328612"/>
          </a:xfrm>
          <a:custGeom>
            <a:avLst/>
            <a:gdLst>
              <a:gd name="connsiteX0" fmla="*/ 165100 w 1497012"/>
              <a:gd name="connsiteY0" fmla="*/ 338137 h 398462"/>
              <a:gd name="connsiteX1" fmla="*/ 1308100 w 1497012"/>
              <a:gd name="connsiteY1" fmla="*/ 347662 h 398462"/>
              <a:gd name="connsiteX2" fmla="*/ 1298575 w 1497012"/>
              <a:gd name="connsiteY2" fmla="*/ 33337 h 398462"/>
              <a:gd name="connsiteX3" fmla="*/ 1122363 w 1497012"/>
              <a:gd name="connsiteY3" fmla="*/ 147637 h 398462"/>
              <a:gd name="connsiteX4" fmla="*/ 889000 w 1497012"/>
              <a:gd name="connsiteY4" fmla="*/ 219075 h 398462"/>
              <a:gd name="connsiteX5" fmla="*/ 584200 w 1497012"/>
              <a:gd name="connsiteY5" fmla="*/ 266700 h 398462"/>
              <a:gd name="connsiteX6" fmla="*/ 317500 w 1497012"/>
              <a:gd name="connsiteY6" fmla="*/ 295275 h 398462"/>
              <a:gd name="connsiteX7" fmla="*/ 165100 w 1497012"/>
              <a:gd name="connsiteY7" fmla="*/ 338137 h 398462"/>
              <a:gd name="connsiteX0" fmla="*/ 165100 w 1497012"/>
              <a:gd name="connsiteY0" fmla="*/ 338137 h 398462"/>
              <a:gd name="connsiteX1" fmla="*/ 1308100 w 1497012"/>
              <a:gd name="connsiteY1" fmla="*/ 347662 h 398462"/>
              <a:gd name="connsiteX2" fmla="*/ 1298575 w 1497012"/>
              <a:gd name="connsiteY2" fmla="*/ 33337 h 398462"/>
              <a:gd name="connsiteX3" fmla="*/ 1122363 w 1497012"/>
              <a:gd name="connsiteY3" fmla="*/ 147637 h 398462"/>
              <a:gd name="connsiteX4" fmla="*/ 889000 w 1497012"/>
              <a:gd name="connsiteY4" fmla="*/ 219075 h 398462"/>
              <a:gd name="connsiteX5" fmla="*/ 584200 w 1497012"/>
              <a:gd name="connsiteY5" fmla="*/ 266700 h 398462"/>
              <a:gd name="connsiteX6" fmla="*/ 317500 w 1497012"/>
              <a:gd name="connsiteY6" fmla="*/ 295275 h 398462"/>
              <a:gd name="connsiteX7" fmla="*/ 165100 w 1497012"/>
              <a:gd name="connsiteY7" fmla="*/ 338137 h 398462"/>
              <a:gd name="connsiteX0" fmla="*/ 165100 w 1497012"/>
              <a:gd name="connsiteY0" fmla="*/ 304800 h 365125"/>
              <a:gd name="connsiteX1" fmla="*/ 1308100 w 1497012"/>
              <a:gd name="connsiteY1" fmla="*/ 314325 h 365125"/>
              <a:gd name="connsiteX2" fmla="*/ 1298575 w 1497012"/>
              <a:gd name="connsiteY2" fmla="*/ 0 h 365125"/>
              <a:gd name="connsiteX3" fmla="*/ 1122363 w 1497012"/>
              <a:gd name="connsiteY3" fmla="*/ 114300 h 365125"/>
              <a:gd name="connsiteX4" fmla="*/ 889000 w 1497012"/>
              <a:gd name="connsiteY4" fmla="*/ 185738 h 365125"/>
              <a:gd name="connsiteX5" fmla="*/ 584200 w 1497012"/>
              <a:gd name="connsiteY5" fmla="*/ 233363 h 365125"/>
              <a:gd name="connsiteX6" fmla="*/ 317500 w 1497012"/>
              <a:gd name="connsiteY6" fmla="*/ 261938 h 365125"/>
              <a:gd name="connsiteX7" fmla="*/ 165100 w 1497012"/>
              <a:gd name="connsiteY7" fmla="*/ 304800 h 365125"/>
              <a:gd name="connsiteX0" fmla="*/ 165100 w 1320006"/>
              <a:gd name="connsiteY0" fmla="*/ 304800 h 365125"/>
              <a:gd name="connsiteX1" fmla="*/ 1308100 w 1320006"/>
              <a:gd name="connsiteY1" fmla="*/ 314325 h 365125"/>
              <a:gd name="connsiteX2" fmla="*/ 1298575 w 1320006"/>
              <a:gd name="connsiteY2" fmla="*/ 0 h 365125"/>
              <a:gd name="connsiteX3" fmla="*/ 1122363 w 1320006"/>
              <a:gd name="connsiteY3" fmla="*/ 114300 h 365125"/>
              <a:gd name="connsiteX4" fmla="*/ 889000 w 1320006"/>
              <a:gd name="connsiteY4" fmla="*/ 185738 h 365125"/>
              <a:gd name="connsiteX5" fmla="*/ 584200 w 1320006"/>
              <a:gd name="connsiteY5" fmla="*/ 233363 h 365125"/>
              <a:gd name="connsiteX6" fmla="*/ 317500 w 1320006"/>
              <a:gd name="connsiteY6" fmla="*/ 261938 h 365125"/>
              <a:gd name="connsiteX7" fmla="*/ 165100 w 1320006"/>
              <a:gd name="connsiteY7" fmla="*/ 304800 h 365125"/>
              <a:gd name="connsiteX0" fmla="*/ 165100 w 1320006"/>
              <a:gd name="connsiteY0" fmla="*/ 304800 h 328612"/>
              <a:gd name="connsiteX1" fmla="*/ 1308100 w 1320006"/>
              <a:gd name="connsiteY1" fmla="*/ 314325 h 328612"/>
              <a:gd name="connsiteX2" fmla="*/ 1298575 w 1320006"/>
              <a:gd name="connsiteY2" fmla="*/ 0 h 328612"/>
              <a:gd name="connsiteX3" fmla="*/ 1122363 w 1320006"/>
              <a:gd name="connsiteY3" fmla="*/ 114300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  <a:gd name="connsiteX0" fmla="*/ 165100 w 1320006"/>
              <a:gd name="connsiteY0" fmla="*/ 304800 h 328612"/>
              <a:gd name="connsiteX1" fmla="*/ 1308100 w 1320006"/>
              <a:gd name="connsiteY1" fmla="*/ 304800 h 328612"/>
              <a:gd name="connsiteX2" fmla="*/ 1298575 w 1320006"/>
              <a:gd name="connsiteY2" fmla="*/ 0 h 328612"/>
              <a:gd name="connsiteX3" fmla="*/ 1122363 w 1320006"/>
              <a:gd name="connsiteY3" fmla="*/ 114300 h 328612"/>
              <a:gd name="connsiteX4" fmla="*/ 889000 w 1320006"/>
              <a:gd name="connsiteY4" fmla="*/ 185738 h 328612"/>
              <a:gd name="connsiteX5" fmla="*/ 584200 w 1320006"/>
              <a:gd name="connsiteY5" fmla="*/ 233363 h 328612"/>
              <a:gd name="connsiteX6" fmla="*/ 317500 w 1320006"/>
              <a:gd name="connsiteY6" fmla="*/ 261938 h 328612"/>
              <a:gd name="connsiteX7" fmla="*/ 165100 w 1320006"/>
              <a:gd name="connsiteY7" fmla="*/ 30480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0006" h="328612">
                <a:moveTo>
                  <a:pt x="165100" y="304800"/>
                </a:moveTo>
                <a:cubicBezTo>
                  <a:pt x="330200" y="311944"/>
                  <a:pt x="1019176" y="298450"/>
                  <a:pt x="1308100" y="304800"/>
                </a:cubicBezTo>
                <a:cubicBezTo>
                  <a:pt x="1311275" y="20638"/>
                  <a:pt x="1320006" y="328612"/>
                  <a:pt x="1298575" y="0"/>
                </a:cubicBezTo>
                <a:cubicBezTo>
                  <a:pt x="1139032" y="71438"/>
                  <a:pt x="1190626" y="83344"/>
                  <a:pt x="1122363" y="114300"/>
                </a:cubicBezTo>
                <a:cubicBezTo>
                  <a:pt x="1054101" y="145256"/>
                  <a:pt x="978694" y="165894"/>
                  <a:pt x="889000" y="185738"/>
                </a:cubicBezTo>
                <a:cubicBezTo>
                  <a:pt x="799306" y="205582"/>
                  <a:pt x="679450" y="220663"/>
                  <a:pt x="584200" y="233363"/>
                </a:cubicBezTo>
                <a:cubicBezTo>
                  <a:pt x="488950" y="246063"/>
                  <a:pt x="388144" y="256382"/>
                  <a:pt x="317500" y="261938"/>
                </a:cubicBezTo>
                <a:cubicBezTo>
                  <a:pt x="246856" y="267494"/>
                  <a:pt x="0" y="297656"/>
                  <a:pt x="165100" y="3048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The quantity we want is</a:t>
            </a:r>
            <a:r>
              <a:rPr lang="en-US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 |Z| &gt; Z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)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39256" y="3810000"/>
            <a:ext cx="480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581400" y="31242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981200" y="2785533"/>
            <a:ext cx="4856617" cy="991129"/>
          </a:xfrm>
          <a:custGeom>
            <a:avLst/>
            <a:gdLst>
              <a:gd name="connsiteX0" fmla="*/ 0 w 4717143"/>
              <a:gd name="connsiteY0" fmla="*/ 936171 h 984552"/>
              <a:gd name="connsiteX1" fmla="*/ 870857 w 4717143"/>
              <a:gd name="connsiteY1" fmla="*/ 892628 h 984552"/>
              <a:gd name="connsiteX2" fmla="*/ 1567543 w 4717143"/>
              <a:gd name="connsiteY2" fmla="*/ 384628 h 984552"/>
              <a:gd name="connsiteX3" fmla="*/ 2133600 w 4717143"/>
              <a:gd name="connsiteY3" fmla="*/ 65314 h 984552"/>
              <a:gd name="connsiteX4" fmla="*/ 2423885 w 4717143"/>
              <a:gd name="connsiteY4" fmla="*/ 7257 h 984552"/>
              <a:gd name="connsiteX5" fmla="*/ 2801257 w 4717143"/>
              <a:gd name="connsiteY5" fmla="*/ 108857 h 984552"/>
              <a:gd name="connsiteX6" fmla="*/ 3396343 w 4717143"/>
              <a:gd name="connsiteY6" fmla="*/ 558800 h 984552"/>
              <a:gd name="connsiteX7" fmla="*/ 4093028 w 4717143"/>
              <a:gd name="connsiteY7" fmla="*/ 849085 h 984552"/>
              <a:gd name="connsiteX8" fmla="*/ 4717143 w 4717143"/>
              <a:gd name="connsiteY8" fmla="*/ 921657 h 984552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1227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396343 w 4717143"/>
              <a:gd name="connsiteY6" fmla="*/ 552752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0465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396343 w 4717143"/>
              <a:gd name="connsiteY6" fmla="*/ 552752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78504"/>
              <a:gd name="connsiteX1" fmla="*/ 870857 w 4717143"/>
              <a:gd name="connsiteY1" fmla="*/ 886580 h 978504"/>
              <a:gd name="connsiteX2" fmla="*/ 1567543 w 4717143"/>
              <a:gd name="connsiteY2" fmla="*/ 378580 h 978504"/>
              <a:gd name="connsiteX3" fmla="*/ 2046514 w 4717143"/>
              <a:gd name="connsiteY3" fmla="*/ 110066 h 978504"/>
              <a:gd name="connsiteX4" fmla="*/ 2423885 w 4717143"/>
              <a:gd name="connsiteY4" fmla="*/ 1209 h 978504"/>
              <a:gd name="connsiteX5" fmla="*/ 2801257 w 4717143"/>
              <a:gd name="connsiteY5" fmla="*/ 102809 h 978504"/>
              <a:gd name="connsiteX6" fmla="*/ 3418114 w 4717143"/>
              <a:gd name="connsiteY6" fmla="*/ 567266 h 978504"/>
              <a:gd name="connsiteX7" fmla="*/ 4093028 w 4717143"/>
              <a:gd name="connsiteY7" fmla="*/ 843037 h 978504"/>
              <a:gd name="connsiteX8" fmla="*/ 4717143 w 4717143"/>
              <a:gd name="connsiteY8" fmla="*/ 915609 h 978504"/>
              <a:gd name="connsiteX0" fmla="*/ 0 w 4717143"/>
              <a:gd name="connsiteY0" fmla="*/ 930123 h 959756"/>
              <a:gd name="connsiteX1" fmla="*/ 870857 w 4717143"/>
              <a:gd name="connsiteY1" fmla="*/ 886580 h 959756"/>
              <a:gd name="connsiteX2" fmla="*/ 1513114 w 4717143"/>
              <a:gd name="connsiteY2" fmla="*/ 491066 h 959756"/>
              <a:gd name="connsiteX3" fmla="*/ 2046514 w 4717143"/>
              <a:gd name="connsiteY3" fmla="*/ 110066 h 959756"/>
              <a:gd name="connsiteX4" fmla="*/ 2423885 w 4717143"/>
              <a:gd name="connsiteY4" fmla="*/ 1209 h 959756"/>
              <a:gd name="connsiteX5" fmla="*/ 2801257 w 4717143"/>
              <a:gd name="connsiteY5" fmla="*/ 102809 h 959756"/>
              <a:gd name="connsiteX6" fmla="*/ 3418114 w 4717143"/>
              <a:gd name="connsiteY6" fmla="*/ 567266 h 959756"/>
              <a:gd name="connsiteX7" fmla="*/ 4093028 w 4717143"/>
              <a:gd name="connsiteY7" fmla="*/ 843037 h 959756"/>
              <a:gd name="connsiteX8" fmla="*/ 4717143 w 4717143"/>
              <a:gd name="connsiteY8" fmla="*/ 915609 h 959756"/>
              <a:gd name="connsiteX0" fmla="*/ 0 w 4717143"/>
              <a:gd name="connsiteY0" fmla="*/ 930123 h 959756"/>
              <a:gd name="connsiteX1" fmla="*/ 870857 w 4717143"/>
              <a:gd name="connsiteY1" fmla="*/ 886580 h 959756"/>
              <a:gd name="connsiteX2" fmla="*/ 1513114 w 4717143"/>
              <a:gd name="connsiteY2" fmla="*/ 491066 h 959756"/>
              <a:gd name="connsiteX3" fmla="*/ 2046514 w 4717143"/>
              <a:gd name="connsiteY3" fmla="*/ 110066 h 959756"/>
              <a:gd name="connsiteX4" fmla="*/ 2423885 w 4717143"/>
              <a:gd name="connsiteY4" fmla="*/ 1209 h 959756"/>
              <a:gd name="connsiteX5" fmla="*/ 2801257 w 4717143"/>
              <a:gd name="connsiteY5" fmla="*/ 102809 h 959756"/>
              <a:gd name="connsiteX6" fmla="*/ 3418114 w 4717143"/>
              <a:gd name="connsiteY6" fmla="*/ 567266 h 959756"/>
              <a:gd name="connsiteX7" fmla="*/ 4093028 w 4717143"/>
              <a:gd name="connsiteY7" fmla="*/ 843037 h 959756"/>
              <a:gd name="connsiteX8" fmla="*/ 4717143 w 4717143"/>
              <a:gd name="connsiteY8" fmla="*/ 915609 h 959756"/>
              <a:gd name="connsiteX0" fmla="*/ 0 w 4728029"/>
              <a:gd name="connsiteY0" fmla="*/ 948266 h 972456"/>
              <a:gd name="connsiteX1" fmla="*/ 881743 w 4728029"/>
              <a:gd name="connsiteY1" fmla="*/ 886580 h 972456"/>
              <a:gd name="connsiteX2" fmla="*/ 1524000 w 4728029"/>
              <a:gd name="connsiteY2" fmla="*/ 491066 h 972456"/>
              <a:gd name="connsiteX3" fmla="*/ 2057400 w 4728029"/>
              <a:gd name="connsiteY3" fmla="*/ 110066 h 972456"/>
              <a:gd name="connsiteX4" fmla="*/ 2434771 w 4728029"/>
              <a:gd name="connsiteY4" fmla="*/ 1209 h 972456"/>
              <a:gd name="connsiteX5" fmla="*/ 2812143 w 4728029"/>
              <a:gd name="connsiteY5" fmla="*/ 102809 h 972456"/>
              <a:gd name="connsiteX6" fmla="*/ 3429000 w 4728029"/>
              <a:gd name="connsiteY6" fmla="*/ 567266 h 972456"/>
              <a:gd name="connsiteX7" fmla="*/ 4103914 w 4728029"/>
              <a:gd name="connsiteY7" fmla="*/ 843037 h 972456"/>
              <a:gd name="connsiteX8" fmla="*/ 4728029 w 4728029"/>
              <a:gd name="connsiteY8" fmla="*/ 915609 h 972456"/>
              <a:gd name="connsiteX0" fmla="*/ 146957 w 4874986"/>
              <a:gd name="connsiteY0" fmla="*/ 948266 h 1001410"/>
              <a:gd name="connsiteX1" fmla="*/ 146957 w 4874986"/>
              <a:gd name="connsiteY1" fmla="*/ 991129 h 1001410"/>
              <a:gd name="connsiteX2" fmla="*/ 1028700 w 4874986"/>
              <a:gd name="connsiteY2" fmla="*/ 886580 h 1001410"/>
              <a:gd name="connsiteX3" fmla="*/ 1670957 w 4874986"/>
              <a:gd name="connsiteY3" fmla="*/ 491066 h 1001410"/>
              <a:gd name="connsiteX4" fmla="*/ 2204357 w 4874986"/>
              <a:gd name="connsiteY4" fmla="*/ 110066 h 1001410"/>
              <a:gd name="connsiteX5" fmla="*/ 2581728 w 4874986"/>
              <a:gd name="connsiteY5" fmla="*/ 1209 h 1001410"/>
              <a:gd name="connsiteX6" fmla="*/ 2959100 w 4874986"/>
              <a:gd name="connsiteY6" fmla="*/ 102809 h 1001410"/>
              <a:gd name="connsiteX7" fmla="*/ 3575957 w 4874986"/>
              <a:gd name="connsiteY7" fmla="*/ 567266 h 1001410"/>
              <a:gd name="connsiteX8" fmla="*/ 4250871 w 4874986"/>
              <a:gd name="connsiteY8" fmla="*/ 843037 h 1001410"/>
              <a:gd name="connsiteX9" fmla="*/ 4874986 w 4874986"/>
              <a:gd name="connsiteY9" fmla="*/ 915609 h 1001410"/>
              <a:gd name="connsiteX0" fmla="*/ 0 w 4728029"/>
              <a:gd name="connsiteY0" fmla="*/ 991129 h 991129"/>
              <a:gd name="connsiteX1" fmla="*/ 881743 w 4728029"/>
              <a:gd name="connsiteY1" fmla="*/ 886580 h 991129"/>
              <a:gd name="connsiteX2" fmla="*/ 1524000 w 4728029"/>
              <a:gd name="connsiteY2" fmla="*/ 491066 h 991129"/>
              <a:gd name="connsiteX3" fmla="*/ 2057400 w 4728029"/>
              <a:gd name="connsiteY3" fmla="*/ 110066 h 991129"/>
              <a:gd name="connsiteX4" fmla="*/ 2434771 w 4728029"/>
              <a:gd name="connsiteY4" fmla="*/ 1209 h 991129"/>
              <a:gd name="connsiteX5" fmla="*/ 2812143 w 4728029"/>
              <a:gd name="connsiteY5" fmla="*/ 102809 h 991129"/>
              <a:gd name="connsiteX6" fmla="*/ 3429000 w 4728029"/>
              <a:gd name="connsiteY6" fmla="*/ 567266 h 991129"/>
              <a:gd name="connsiteX7" fmla="*/ 4103914 w 4728029"/>
              <a:gd name="connsiteY7" fmla="*/ 843037 h 991129"/>
              <a:gd name="connsiteX8" fmla="*/ 4728029 w 4728029"/>
              <a:gd name="connsiteY8" fmla="*/ 915609 h 991129"/>
              <a:gd name="connsiteX0" fmla="*/ 0 w 4713742"/>
              <a:gd name="connsiteY0" fmla="*/ 991129 h 991129"/>
              <a:gd name="connsiteX1" fmla="*/ 881743 w 4713742"/>
              <a:gd name="connsiteY1" fmla="*/ 886580 h 991129"/>
              <a:gd name="connsiteX2" fmla="*/ 1524000 w 4713742"/>
              <a:gd name="connsiteY2" fmla="*/ 491066 h 991129"/>
              <a:gd name="connsiteX3" fmla="*/ 2057400 w 4713742"/>
              <a:gd name="connsiteY3" fmla="*/ 110066 h 991129"/>
              <a:gd name="connsiteX4" fmla="*/ 2434771 w 4713742"/>
              <a:gd name="connsiteY4" fmla="*/ 1209 h 991129"/>
              <a:gd name="connsiteX5" fmla="*/ 2812143 w 4713742"/>
              <a:gd name="connsiteY5" fmla="*/ 102809 h 991129"/>
              <a:gd name="connsiteX6" fmla="*/ 3429000 w 4713742"/>
              <a:gd name="connsiteY6" fmla="*/ 567266 h 991129"/>
              <a:gd name="connsiteX7" fmla="*/ 4103914 w 4713742"/>
              <a:gd name="connsiteY7" fmla="*/ 843037 h 991129"/>
              <a:gd name="connsiteX8" fmla="*/ 4713742 w 4713742"/>
              <a:gd name="connsiteY8" fmla="*/ 967997 h 991129"/>
              <a:gd name="connsiteX0" fmla="*/ 0 w 4856617"/>
              <a:gd name="connsiteY0" fmla="*/ 991129 h 991129"/>
              <a:gd name="connsiteX1" fmla="*/ 881743 w 4856617"/>
              <a:gd name="connsiteY1" fmla="*/ 886580 h 991129"/>
              <a:gd name="connsiteX2" fmla="*/ 1524000 w 4856617"/>
              <a:gd name="connsiteY2" fmla="*/ 491066 h 991129"/>
              <a:gd name="connsiteX3" fmla="*/ 2057400 w 4856617"/>
              <a:gd name="connsiteY3" fmla="*/ 110066 h 991129"/>
              <a:gd name="connsiteX4" fmla="*/ 2434771 w 4856617"/>
              <a:gd name="connsiteY4" fmla="*/ 1209 h 991129"/>
              <a:gd name="connsiteX5" fmla="*/ 2812143 w 4856617"/>
              <a:gd name="connsiteY5" fmla="*/ 102809 h 991129"/>
              <a:gd name="connsiteX6" fmla="*/ 3429000 w 4856617"/>
              <a:gd name="connsiteY6" fmla="*/ 567266 h 991129"/>
              <a:gd name="connsiteX7" fmla="*/ 4103914 w 4856617"/>
              <a:gd name="connsiteY7" fmla="*/ 843037 h 991129"/>
              <a:gd name="connsiteX8" fmla="*/ 4856617 w 4856617"/>
              <a:gd name="connsiteY8" fmla="*/ 987047 h 99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6617" h="991129">
                <a:moveTo>
                  <a:pt x="0" y="991129"/>
                </a:moveTo>
                <a:cubicBezTo>
                  <a:pt x="146957" y="980848"/>
                  <a:pt x="627743" y="969924"/>
                  <a:pt x="881743" y="886580"/>
                </a:cubicBezTo>
                <a:cubicBezTo>
                  <a:pt x="1135743" y="803236"/>
                  <a:pt x="1328057" y="620485"/>
                  <a:pt x="1524000" y="491066"/>
                </a:cubicBezTo>
                <a:cubicBezTo>
                  <a:pt x="1719943" y="361647"/>
                  <a:pt x="1905605" y="191709"/>
                  <a:pt x="2057400" y="110066"/>
                </a:cubicBezTo>
                <a:cubicBezTo>
                  <a:pt x="2209195" y="28423"/>
                  <a:pt x="2308981" y="2418"/>
                  <a:pt x="2434771" y="1209"/>
                </a:cubicBezTo>
                <a:cubicBezTo>
                  <a:pt x="2560561" y="0"/>
                  <a:pt x="2646438" y="8466"/>
                  <a:pt x="2812143" y="102809"/>
                </a:cubicBezTo>
                <a:cubicBezTo>
                  <a:pt x="2977848" y="197152"/>
                  <a:pt x="3213705" y="443895"/>
                  <a:pt x="3429000" y="567266"/>
                </a:cubicBezTo>
                <a:cubicBezTo>
                  <a:pt x="3644295" y="690637"/>
                  <a:pt x="3865978" y="773074"/>
                  <a:pt x="4103914" y="843037"/>
                </a:cubicBezTo>
                <a:cubicBezTo>
                  <a:pt x="4341850" y="913000"/>
                  <a:pt x="4654626" y="980999"/>
                  <a:pt x="4856617" y="98704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5431634" y="3788566"/>
            <a:ext cx="5667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43385" y="389095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0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4114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2800" i="1" baseline="30000" dirty="0" smtClean="0">
                <a:latin typeface="Cambria Math" pitchFamily="18" charset="0"/>
                <a:ea typeface="Cambria Math" pitchFamily="18" charset="0"/>
              </a:rPr>
              <a:t>est</a:t>
            </a:r>
            <a:endParaRPr lang="en-US" sz="2800" i="1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3581400"/>
            <a:ext cx="49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Z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118" y="2133600"/>
            <a:ext cx="128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p(Z)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917034" y="3788566"/>
            <a:ext cx="56673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71800" y="4114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2800" i="1" baseline="30000" dirty="0" smtClean="0">
                <a:latin typeface="Cambria Math" pitchFamily="18" charset="0"/>
                <a:ea typeface="Cambria Math" pitchFamily="18" charset="0"/>
              </a:rPr>
              <a:t>est</a:t>
            </a:r>
            <a:endParaRPr lang="en-US" sz="2800" i="1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5105400"/>
            <a:ext cx="8763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which is</a:t>
            </a:r>
          </a:p>
          <a:p>
            <a:pPr lvl="0" algn="ctr"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– 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[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P(Z</a:t>
            </a:r>
            <a:r>
              <a:rPr kumimoji="0" lang="en-US" sz="44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- P(-Z</a:t>
            </a:r>
            <a:r>
              <a:rPr lang="en-US" sz="44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)]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69" t="67346" r="15386" b="24236"/>
          <a:stretch>
            <a:fillRect/>
          </a:stretch>
        </p:blipFill>
        <p:spPr bwMode="auto">
          <a:xfrm>
            <a:off x="304800" y="15240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4572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15625" t="51034" r="56250" b="39664"/>
          <a:stretch>
            <a:fillRect/>
          </a:stretch>
        </p:blipFill>
        <p:spPr bwMode="auto">
          <a:xfrm>
            <a:off x="1066800" y="2812152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2812152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0.780  and 0.807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|Z|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69" t="67346" r="15386" b="24236"/>
          <a:stretch>
            <a:fillRect/>
          </a:stretch>
        </p:blipFill>
        <p:spPr bwMode="auto">
          <a:xfrm>
            <a:off x="304800" y="15240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4572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15625" t="51034" r="56250" b="39664"/>
          <a:stretch>
            <a:fillRect/>
          </a:stretch>
        </p:blipFill>
        <p:spPr bwMode="auto">
          <a:xfrm>
            <a:off x="1066800" y="2812152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2812152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0.780  and 0.807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values of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|Z|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greater than 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Z</a:t>
            </a:r>
            <a:r>
              <a:rPr lang="en-US" sz="32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064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Null Hypotheses cannot be rejected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2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variance in spec?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Hypothesis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observed deviation of the variance from its true value of 1 nm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due to random variation (as contrasted to the machine being noisier than the specs).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1750" t="55518" r="27622" b="33363"/>
          <a:stretch>
            <a:fillRect/>
          </a:stretch>
        </p:blipFill>
        <p:spPr bwMode="auto">
          <a:xfrm>
            <a:off x="5029200" y="19050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the two tests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1620" t="55154" r="5442" b="33727"/>
          <a:stretch>
            <a:fillRect/>
          </a:stretch>
        </p:blipFill>
        <p:spPr bwMode="auto">
          <a:xfrm>
            <a:off x="6781800" y="19050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10625" t="37209" r="56250" b="45737"/>
          <a:stretch>
            <a:fillRect/>
          </a:stretch>
        </p:blipFill>
        <p:spPr bwMode="auto">
          <a:xfrm>
            <a:off x="0" y="1600200"/>
            <a:ext cx="538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0440" t="70543" r="61719" b="17829"/>
          <a:stretch>
            <a:fillRect/>
          </a:stretch>
        </p:blipFill>
        <p:spPr bwMode="auto">
          <a:xfrm>
            <a:off x="0" y="3505200"/>
            <a:ext cx="45257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49375" t="71705" r="36875" b="18993"/>
          <a:stretch>
            <a:fillRect/>
          </a:stretch>
        </p:blipFill>
        <p:spPr bwMode="auto">
          <a:xfrm>
            <a:off x="5029200" y="3606380"/>
            <a:ext cx="2133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74911" t="71705" r="16250" b="18993"/>
          <a:stretch>
            <a:fillRect/>
          </a:stretch>
        </p:blipFill>
        <p:spPr bwMode="auto">
          <a:xfrm>
            <a:off x="7086600" y="3590140"/>
            <a:ext cx="1371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1750" t="55518" r="27622" b="33363"/>
          <a:stretch>
            <a:fillRect/>
          </a:stretch>
        </p:blipFill>
        <p:spPr bwMode="auto">
          <a:xfrm>
            <a:off x="5029200" y="22098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the two tests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1620" t="55154" r="5442" b="33727"/>
          <a:stretch>
            <a:fillRect/>
          </a:stretch>
        </p:blipFill>
        <p:spPr bwMode="auto">
          <a:xfrm>
            <a:off x="6781800" y="22098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10625" t="37209" r="56250" b="45737"/>
          <a:stretch>
            <a:fillRect/>
          </a:stretch>
        </p:blipFill>
        <p:spPr bwMode="auto">
          <a:xfrm>
            <a:off x="0" y="1905000"/>
            <a:ext cx="538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0440" t="70543" r="61719" b="17829"/>
          <a:stretch>
            <a:fillRect/>
          </a:stretch>
        </p:blipFill>
        <p:spPr bwMode="auto">
          <a:xfrm>
            <a:off x="0" y="3810000"/>
            <a:ext cx="45257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49375" t="71705" r="36875" b="18993"/>
          <a:stretch>
            <a:fillRect/>
          </a:stretch>
        </p:blipFill>
        <p:spPr bwMode="auto">
          <a:xfrm>
            <a:off x="5029200" y="3911180"/>
            <a:ext cx="2133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74911" t="71705" r="16250" b="18993"/>
          <a:stretch>
            <a:fillRect/>
          </a:stretch>
        </p:blipFill>
        <p:spPr bwMode="auto">
          <a:xfrm>
            <a:off x="7086600" y="3894940"/>
            <a:ext cx="1371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3124200" y="5105400"/>
            <a:ext cx="1349828" cy="1001486"/>
          </a:xfrm>
          <a:custGeom>
            <a:avLst/>
            <a:gdLst>
              <a:gd name="connsiteX0" fmla="*/ 0 w 1349828"/>
              <a:gd name="connsiteY0" fmla="*/ 0 h 1001486"/>
              <a:gd name="connsiteX1" fmla="*/ 348343 w 1349828"/>
              <a:gd name="connsiteY1" fmla="*/ 682172 h 1001486"/>
              <a:gd name="connsiteX2" fmla="*/ 1349828 w 1349828"/>
              <a:gd name="connsiteY2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9828" h="1001486">
                <a:moveTo>
                  <a:pt x="0" y="0"/>
                </a:moveTo>
                <a:cubicBezTo>
                  <a:pt x="61686" y="257629"/>
                  <a:pt x="123372" y="515258"/>
                  <a:pt x="348343" y="682172"/>
                </a:cubicBezTo>
                <a:cubicBezTo>
                  <a:pt x="573314" y="849086"/>
                  <a:pt x="961571" y="925286"/>
                  <a:pt x="1349828" y="1001486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39257" y="3725333"/>
            <a:ext cx="1937657" cy="1257904"/>
          </a:xfrm>
          <a:custGeom>
            <a:avLst/>
            <a:gdLst>
              <a:gd name="connsiteX0" fmla="*/ 283029 w 1937657"/>
              <a:gd name="connsiteY0" fmla="*/ 33867 h 1257904"/>
              <a:gd name="connsiteX1" fmla="*/ 36286 w 1937657"/>
              <a:gd name="connsiteY1" fmla="*/ 251581 h 1257904"/>
              <a:gd name="connsiteX2" fmla="*/ 65314 w 1937657"/>
              <a:gd name="connsiteY2" fmla="*/ 759581 h 1257904"/>
              <a:gd name="connsiteX3" fmla="*/ 428172 w 1937657"/>
              <a:gd name="connsiteY3" fmla="*/ 1107924 h 1257904"/>
              <a:gd name="connsiteX4" fmla="*/ 994229 w 1937657"/>
              <a:gd name="connsiteY4" fmla="*/ 1224038 h 1257904"/>
              <a:gd name="connsiteX5" fmla="*/ 1473200 w 1937657"/>
              <a:gd name="connsiteY5" fmla="*/ 1165981 h 1257904"/>
              <a:gd name="connsiteX6" fmla="*/ 1328057 w 1937657"/>
              <a:gd name="connsiteY6" fmla="*/ 672496 h 1257904"/>
              <a:gd name="connsiteX7" fmla="*/ 1574800 w 1937657"/>
              <a:gd name="connsiteY7" fmla="*/ 614438 h 1257904"/>
              <a:gd name="connsiteX8" fmla="*/ 1836057 w 1937657"/>
              <a:gd name="connsiteY8" fmla="*/ 614438 h 1257904"/>
              <a:gd name="connsiteX9" fmla="*/ 1821543 w 1937657"/>
              <a:gd name="connsiteY9" fmla="*/ 164496 h 1257904"/>
              <a:gd name="connsiteX10" fmla="*/ 1139372 w 1937657"/>
              <a:gd name="connsiteY10" fmla="*/ 48381 h 1257904"/>
              <a:gd name="connsiteX11" fmla="*/ 283029 w 1937657"/>
              <a:gd name="connsiteY11" fmla="*/ 33867 h 125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7657" h="1257904">
                <a:moveTo>
                  <a:pt x="283029" y="33867"/>
                </a:moveTo>
                <a:cubicBezTo>
                  <a:pt x="99181" y="67734"/>
                  <a:pt x="72572" y="130629"/>
                  <a:pt x="36286" y="251581"/>
                </a:cubicBezTo>
                <a:cubicBezTo>
                  <a:pt x="0" y="372533"/>
                  <a:pt x="0" y="616857"/>
                  <a:pt x="65314" y="759581"/>
                </a:cubicBezTo>
                <a:cubicBezTo>
                  <a:pt x="130628" y="902305"/>
                  <a:pt x="273353" y="1030515"/>
                  <a:pt x="428172" y="1107924"/>
                </a:cubicBezTo>
                <a:cubicBezTo>
                  <a:pt x="582991" y="1185333"/>
                  <a:pt x="820058" y="1214362"/>
                  <a:pt x="994229" y="1224038"/>
                </a:cubicBezTo>
                <a:cubicBezTo>
                  <a:pt x="1168400" y="1233714"/>
                  <a:pt x="1417562" y="1257904"/>
                  <a:pt x="1473200" y="1165981"/>
                </a:cubicBezTo>
                <a:cubicBezTo>
                  <a:pt x="1528838" y="1074058"/>
                  <a:pt x="1311124" y="764420"/>
                  <a:pt x="1328057" y="672496"/>
                </a:cubicBezTo>
                <a:cubicBezTo>
                  <a:pt x="1344990" y="580572"/>
                  <a:pt x="1490133" y="624114"/>
                  <a:pt x="1574800" y="614438"/>
                </a:cubicBezTo>
                <a:cubicBezTo>
                  <a:pt x="1659467" y="604762"/>
                  <a:pt x="1794933" y="689428"/>
                  <a:pt x="1836057" y="614438"/>
                </a:cubicBezTo>
                <a:cubicBezTo>
                  <a:pt x="1877181" y="539448"/>
                  <a:pt x="1937657" y="258839"/>
                  <a:pt x="1821543" y="164496"/>
                </a:cubicBezTo>
                <a:cubicBezTo>
                  <a:pt x="1705429" y="70153"/>
                  <a:pt x="1390953" y="65314"/>
                  <a:pt x="1139372" y="48381"/>
                </a:cubicBezTo>
                <a:cubicBezTo>
                  <a:pt x="887791" y="31448"/>
                  <a:pt x="466877" y="0"/>
                  <a:pt x="283029" y="3386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19600" y="5715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zero mean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variance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4384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the key question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Are these unusually large values for </a:t>
            </a:r>
            <a:r>
              <a:rPr lang="el-GR" sz="31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31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31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0440" t="70543" r="61719" b="17829"/>
          <a:stretch>
            <a:fillRect/>
          </a:stretch>
        </p:blipFill>
        <p:spPr bwMode="auto">
          <a:xfrm>
            <a:off x="0" y="1143000"/>
            <a:ext cx="45257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49375" t="71705" r="36875" b="18993"/>
          <a:stretch>
            <a:fillRect/>
          </a:stretch>
        </p:blipFill>
        <p:spPr bwMode="auto">
          <a:xfrm>
            <a:off x="5029200" y="1244180"/>
            <a:ext cx="2133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74911" t="71705" r="16250" b="18993"/>
          <a:stretch>
            <a:fillRect/>
          </a:stretch>
        </p:blipFill>
        <p:spPr bwMode="auto">
          <a:xfrm>
            <a:off x="7086600" y="1227940"/>
            <a:ext cx="13716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 l="20625" t="71318" r="59375" b="19380"/>
          <a:stretch>
            <a:fillRect/>
          </a:stretch>
        </p:blipFill>
        <p:spPr bwMode="auto">
          <a:xfrm>
            <a:off x="2217054" y="4604658"/>
            <a:ext cx="37930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3048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our case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4724400"/>
            <a:ext cx="14478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  ?</a:t>
            </a:r>
            <a:endParaRPr lang="en-US" sz="4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783" t="43774" r="8259" b="46124"/>
          <a:stretch>
            <a:fillRect/>
          </a:stretch>
        </p:blipFill>
        <p:spPr bwMode="auto">
          <a:xfrm>
            <a:off x="1371600" y="1937652"/>
            <a:ext cx="6057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0625" t="71318" r="59375" b="19380"/>
          <a:stretch>
            <a:fillRect/>
          </a:stretch>
        </p:blipFill>
        <p:spPr bwMode="auto">
          <a:xfrm>
            <a:off x="798306" y="2971800"/>
            <a:ext cx="37930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67200" y="3080658"/>
            <a:ext cx="431800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  0.640  and 0.499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783" t="43774" r="8259" b="46124"/>
          <a:stretch>
            <a:fillRect/>
          </a:stretch>
        </p:blipFill>
        <p:spPr bwMode="auto">
          <a:xfrm>
            <a:off x="1371600" y="1937652"/>
            <a:ext cx="6057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0625" t="71318" r="59375" b="19380"/>
          <a:stretch>
            <a:fillRect/>
          </a:stretch>
        </p:blipFill>
        <p:spPr bwMode="auto">
          <a:xfrm>
            <a:off x="798306" y="2971800"/>
            <a:ext cx="37930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67200" y="3080658"/>
            <a:ext cx="431800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  0.640  and 0.499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00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values of </a:t>
            </a:r>
            <a:r>
              <a:rPr lang="el-GR" sz="32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32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l-GR" sz="3200" i="1" dirty="0" smtClean="0">
                <a:latin typeface="Cambria Math"/>
                <a:ea typeface="Cambria Math"/>
                <a:cs typeface="Times New Roman" pitchFamily="18" charset="0"/>
              </a:rPr>
              <a:t>χ</a:t>
            </a:r>
            <a:r>
              <a:rPr lang="en-US" sz="3200" i="1" baseline="-25000" dirty="0" smtClean="0">
                <a:latin typeface="Cambria Math"/>
                <a:ea typeface="Cambria Math"/>
                <a:cs typeface="Times New Roman" pitchFamily="18" charset="0"/>
              </a:rPr>
              <a:t>est</a:t>
            </a:r>
            <a:r>
              <a:rPr lang="en-US" sz="3200" i="1" baseline="30000" dirty="0" smtClean="0">
                <a:latin typeface="Cambria Math"/>
                <a:ea typeface="Cambria Math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are very common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91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Null Hypotheses cannot be rejected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actually, its just a bunch of random numbers!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057400"/>
            <a:ext cx="655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figure(1);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[1:100]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clf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dirty="0" smtClean="0">
                <a:latin typeface="Courier New" pitchFamily="49" charset="0"/>
                <a:cs typeface="Courier New" pitchFamily="49" charset="0"/>
              </a:rPr>
              <a:t>    axis( [1, 8, -5, 5] 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hold on;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t = [2:7]';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d = random('normal',0,1,6,1);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    plot( t, d, 'k-', 'LineWidth', 2 );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plot( t, d, '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ko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', '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LineWidth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', 2 );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ginput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if( x&lt;1 )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break;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end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sp>
        <p:nvSpPr>
          <p:cNvPr id="5" name="Oval 4"/>
          <p:cNvSpPr/>
          <p:nvPr/>
        </p:nvSpPr>
        <p:spPr>
          <a:xfrm>
            <a:off x="2133600" y="3733800"/>
            <a:ext cx="3733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0" y="5257800"/>
            <a:ext cx="4038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script makes plot after plot, and lets you stop when you see one you like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will continue this scenario in the next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linearity was due to random variation!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1198" y="1371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d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048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x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7398" y="1371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d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3048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x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5206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d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4002" y="61970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x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524828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d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1602" y="6201228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x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3340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more random plots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6446</TotalTime>
  <Words>1320</Words>
  <Application>Microsoft Office PowerPoint</Application>
  <PresentationFormat>On-screen Show (4:3)</PresentationFormat>
  <Paragraphs>356</Paragraphs>
  <Slides>70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Slide 1</vt:lpstr>
      <vt:lpstr>Slide 2</vt:lpstr>
      <vt:lpstr>purpose of the lecture</vt:lpstr>
      <vt:lpstr>Part 1</vt:lpstr>
      <vt:lpstr>Slide 5</vt:lpstr>
      <vt:lpstr>looks pretty linear</vt:lpstr>
      <vt:lpstr>actually, its just a bunch of random numbers!</vt:lpstr>
      <vt:lpstr>Slide 8</vt:lpstr>
      <vt:lpstr>4 more random plots</vt:lpstr>
      <vt:lpstr>scenario test of a drug</vt:lpstr>
      <vt:lpstr>Slide 11</vt:lpstr>
      <vt:lpstr>the logic</vt:lpstr>
      <vt:lpstr>Slide 13</vt:lpstr>
      <vt:lpstr>Slide 14</vt:lpstr>
      <vt:lpstr>Slide 15</vt:lpstr>
      <vt:lpstr>the goal of this lecture is to develop techniques for quantifying the probability that  a result is not due to random variation </vt:lpstr>
      <vt:lpstr>Part 2</vt:lpstr>
      <vt:lpstr>Slide 18</vt:lpstr>
      <vt:lpstr>Slide 19</vt:lpstr>
      <vt:lpstr>simplest case N=1</vt:lpstr>
      <vt:lpstr>Slide 21</vt:lpstr>
      <vt:lpstr>Slide 22</vt:lpstr>
      <vt:lpstr>general case of N&gt;1 tedious to compute, but not mysterious</vt:lpstr>
      <vt:lpstr>general case of N&gt;1 tedious to compute, but not mysterious</vt:lpstr>
      <vt:lpstr>Slide 25</vt:lpstr>
      <vt:lpstr>Slide 26</vt:lpstr>
      <vt:lpstr>Chi-Squared p.d.f.</vt:lpstr>
      <vt:lpstr>In MatLab</vt:lpstr>
      <vt:lpstr>Four Important Distributions  used in hypothesis testing</vt:lpstr>
      <vt:lpstr>#1  p(Z)  with Z=e  Normal distribution for a quantity Z with zero mean and unit variance</vt:lpstr>
      <vt:lpstr>Slide 31</vt:lpstr>
      <vt:lpstr>#2 </vt:lpstr>
      <vt:lpstr>#3 </vt:lpstr>
      <vt:lpstr>#4</vt:lpstr>
      <vt:lpstr>Slide 35</vt:lpstr>
      <vt:lpstr>Slide 36</vt:lpstr>
      <vt:lpstr>Slide 37</vt:lpstr>
      <vt:lpstr>Slide 38</vt:lpstr>
      <vt:lpstr>Part 4</vt:lpstr>
      <vt:lpstr>Step 1. State a Null Hypothesis  some variation of  the result is due to random variation</vt:lpstr>
      <vt:lpstr>Step 1. State a Null Hypothesis  some variation of  the result is due to random variation</vt:lpstr>
      <vt:lpstr>Step 2. Focus on a quantity that is   unlikely to be large  when the Null Hypothesis is true</vt:lpstr>
      <vt:lpstr>Step 2. Focus on a quantity that is   unlikely to be large  when the Null Hypothesis is true</vt:lpstr>
      <vt:lpstr>Step 2. Focus on a quantity that is   unlikely to be large  when the Null Hypothesis is true</vt:lpstr>
      <vt:lpstr>Step 3. Determine the value of statistic for your problem </vt:lpstr>
      <vt:lpstr>Step 3. Determine the value of statistic for your problem </vt:lpstr>
      <vt:lpstr>Step 4.  Calculate that the probability that a the observed value or greater would occur if the Null Hypothesis were true </vt:lpstr>
      <vt:lpstr>Step 4.  Calculate that the probability that a the observed value or greater would occur if the Null Hypothesis were true </vt:lpstr>
      <vt:lpstr>Step 4.  Reject the Null Hypothesis if such large values occur less than 5% of the time </vt:lpstr>
      <vt:lpstr>Step 4.  Reject the Null Hypothesis if such large values occur less than 5% of the time </vt:lpstr>
      <vt:lpstr>Part 5</vt:lpstr>
      <vt:lpstr>manufacturer's specs</vt:lpstr>
      <vt:lpstr>your test of the machine</vt:lpstr>
      <vt:lpstr>Results of Test 1</vt:lpstr>
      <vt:lpstr>Results of Test 2</vt:lpstr>
      <vt:lpstr>Question 1 Is the Calibration Correct?</vt:lpstr>
      <vt:lpstr>assume that the measurement error is Normally-distributed with zero mean and variance 1 nm2</vt:lpstr>
      <vt:lpstr>in our case</vt:lpstr>
      <vt:lpstr>in our case</vt:lpstr>
      <vt:lpstr>P(Z’) is the cumulative probability from  -∞ to Z’</vt:lpstr>
      <vt:lpstr>The quantity we want is P( |Z| &gt; Zest )</vt:lpstr>
      <vt:lpstr>Slide 62</vt:lpstr>
      <vt:lpstr>Slide 63</vt:lpstr>
      <vt:lpstr>Question 2 Is the variance in spec?</vt:lpstr>
      <vt:lpstr>Results of the two tests</vt:lpstr>
      <vt:lpstr>Results of the two tests</vt:lpstr>
      <vt:lpstr>=   ?</vt:lpstr>
      <vt:lpstr>In MatLab</vt:lpstr>
      <vt:lpstr>In MatLab</vt:lpstr>
      <vt:lpstr>we will continue this scenario in the next lecture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Menke</dc:creator>
  <cp:lastModifiedBy>William Menke</cp:lastModifiedBy>
  <cp:revision>431</cp:revision>
  <dcterms:created xsi:type="dcterms:W3CDTF">2011-06-08T22:04:27Z</dcterms:created>
  <dcterms:modified xsi:type="dcterms:W3CDTF">2016-03-28T23:35:33Z</dcterms:modified>
</cp:coreProperties>
</file>