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9" r:id="rId2"/>
    <p:sldId id="311" r:id="rId3"/>
    <p:sldId id="261" r:id="rId4"/>
    <p:sldId id="269" r:id="rId5"/>
    <p:sldId id="272" r:id="rId6"/>
    <p:sldId id="273" r:id="rId7"/>
    <p:sldId id="270" r:id="rId8"/>
    <p:sldId id="271" r:id="rId9"/>
    <p:sldId id="274" r:id="rId10"/>
    <p:sldId id="275" r:id="rId11"/>
    <p:sldId id="276" r:id="rId12"/>
    <p:sldId id="277" r:id="rId13"/>
    <p:sldId id="278" r:id="rId14"/>
    <p:sldId id="280" r:id="rId15"/>
    <p:sldId id="279" r:id="rId16"/>
    <p:sldId id="281" r:id="rId17"/>
    <p:sldId id="282" r:id="rId18"/>
    <p:sldId id="262" r:id="rId19"/>
    <p:sldId id="263" r:id="rId20"/>
    <p:sldId id="264" r:id="rId21"/>
    <p:sldId id="293" r:id="rId22"/>
    <p:sldId id="283" r:id="rId23"/>
    <p:sldId id="290" r:id="rId24"/>
    <p:sldId id="291" r:id="rId25"/>
    <p:sldId id="292" r:id="rId26"/>
    <p:sldId id="294" r:id="rId27"/>
    <p:sldId id="295" r:id="rId28"/>
    <p:sldId id="296" r:id="rId29"/>
    <p:sldId id="297" r:id="rId30"/>
    <p:sldId id="298" r:id="rId31"/>
    <p:sldId id="299" r:id="rId32"/>
    <p:sldId id="300" r:id="rId33"/>
    <p:sldId id="301" r:id="rId34"/>
    <p:sldId id="266" r:id="rId35"/>
    <p:sldId id="302" r:id="rId36"/>
    <p:sldId id="303" r:id="rId37"/>
    <p:sldId id="304" r:id="rId38"/>
    <p:sldId id="306" r:id="rId39"/>
    <p:sldId id="307" r:id="rId40"/>
    <p:sldId id="305" r:id="rId41"/>
    <p:sldId id="308" r:id="rId42"/>
    <p:sldId id="267" r:id="rId43"/>
    <p:sldId id="309" r:id="rId44"/>
    <p:sldId id="268" r:id="rId45"/>
    <p:sldId id="310"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DB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36" autoAdjust="0"/>
    <p:restoredTop sz="85142" autoAdjust="0"/>
  </p:normalViewPr>
  <p:slideViewPr>
    <p:cSldViewPr>
      <p:cViewPr varScale="1">
        <p:scale>
          <a:sx n="66" d="100"/>
          <a:sy n="66" d="100"/>
        </p:scale>
        <p:origin x="-1422" y="-108"/>
      </p:cViewPr>
      <p:guideLst>
        <p:guide orient="horz" pos="2160"/>
        <p:guide pos="2880"/>
      </p:guideLst>
    </p:cSldViewPr>
  </p:slideViewPr>
  <p:outlineViewPr>
    <p:cViewPr>
      <p:scale>
        <a:sx n="33" d="100"/>
        <a:sy n="33" d="100"/>
      </p:scale>
      <p:origin x="0" y="3780"/>
    </p:cViewPr>
  </p:outlineViewPr>
  <p:notesTextViewPr>
    <p:cViewPr>
      <p:scale>
        <a:sx n="100" d="100"/>
        <a:sy n="100" d="100"/>
      </p:scale>
      <p:origin x="0" y="0"/>
    </p:cViewPr>
  </p:notesTextViewPr>
  <p:sorterViewPr>
    <p:cViewPr>
      <p:scale>
        <a:sx n="66" d="100"/>
        <a:sy n="66" d="100"/>
      </p:scale>
      <p:origin x="0" y="2172"/>
    </p:cViewPr>
  </p:sorterViewPr>
  <p:notesViewPr>
    <p:cSldViewPr>
      <p:cViewPr varScale="1">
        <p:scale>
          <a:sx n="60" d="100"/>
          <a:sy n="60" d="100"/>
        </p:scale>
        <p:origin x="-2490"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4ABB6E-8084-45EB-A459-5A0A44341B42}" type="datetimeFigureOut">
              <a:rPr lang="en-US" smtClean="0"/>
              <a:pPr/>
              <a:t>3/28/2016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CEFECD-09E3-40DA-A418-CA04FDBB91E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Today’s lecture continues the subject of Hypothesis Testing,</a:t>
            </a:r>
            <a:r>
              <a:rPr lang="en-US" baseline="0" dirty="0" smtClean="0"/>
              <a:t> applying the idea to spectra.</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It also discusses how the bootstrap method can be used to develop an empirical </a:t>
            </a:r>
            <a:r>
              <a:rPr lang="en-US" baseline="0" dirty="0" err="1" smtClean="0"/>
              <a:t>p.d.f</a:t>
            </a:r>
            <a:r>
              <a:rPr lang="en-US" baseline="0"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when an analytic one is unavailable.</a:t>
            </a:r>
          </a:p>
        </p:txBody>
      </p:sp>
      <p:sp>
        <p:nvSpPr>
          <p:cNvPr id="4" name="Slide Number Placeholder 3"/>
          <p:cNvSpPr>
            <a:spLocks noGrp="1"/>
          </p:cNvSpPr>
          <p:nvPr>
            <p:ph type="sldNum" sz="quarter" idx="10"/>
          </p:nvPr>
        </p:nvSpPr>
        <p:spPr/>
        <p:txBody>
          <a:bodyPr/>
          <a:lstStyle/>
          <a:p>
            <a:fld id="{FD466815-0D95-47C5-9249-8299F627C37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a:t>
            </a:r>
            <a:r>
              <a:rPr lang="en-US" baseline="0" dirty="0" smtClean="0"/>
              <a:t> 1:  The </a:t>
            </a:r>
            <a:r>
              <a:rPr lang="en-US" baseline="0" dirty="0" err="1" smtClean="0"/>
              <a:t>Fourierr</a:t>
            </a:r>
            <a:r>
              <a:rPr lang="en-US" baseline="0" dirty="0" smtClean="0"/>
              <a:t> Transform is Normal.</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 2: The Fourier Transform </a:t>
            </a:r>
            <a:r>
              <a:rPr lang="en-US" baseline="0" dirty="0" smtClean="0"/>
              <a:t> has zero mean.</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 3.  The Fourier Transform</a:t>
            </a:r>
            <a:r>
              <a:rPr lang="en-US" baseline="0" dirty="0" smtClean="0"/>
              <a:t> is uncorrelated.</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 4.  The </a:t>
            </a:r>
            <a:r>
              <a:rPr lang="en-US" dirty="0" err="1" smtClean="0"/>
              <a:t>p.s.d</a:t>
            </a:r>
            <a:r>
              <a:rPr lang="en-US" dirty="0" smtClean="0"/>
              <a:t>. is</a:t>
            </a:r>
            <a:r>
              <a:rPr lang="en-US" baseline="0" dirty="0" smtClean="0"/>
              <a:t> chi-squared distributed with 2 degrees of freedom.</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spectrum needs to be normalized by a factor that</a:t>
            </a:r>
            <a:r>
              <a:rPr lang="en-US" baseline="0" dirty="0" smtClean="0"/>
              <a:t> scales it to have unit variance</a:t>
            </a:r>
          </a:p>
          <a:p>
            <a:r>
              <a:rPr lang="en-US" baseline="0" dirty="0" smtClean="0"/>
              <a:t>(so it matches the chi-squared distribution).</a:t>
            </a:r>
          </a:p>
        </p:txBody>
      </p:sp>
      <p:sp>
        <p:nvSpPr>
          <p:cNvPr id="4" name="Slide Number Placeholder 3"/>
          <p:cNvSpPr>
            <a:spLocks noGrp="1"/>
          </p:cNvSpPr>
          <p:nvPr>
            <p:ph type="sldNum" sz="quarter" idx="10"/>
          </p:nvPr>
        </p:nvSpPr>
        <p:spPr/>
        <p:txBody>
          <a:bodyPr/>
          <a:lstStyle/>
          <a:p>
            <a:fld id="{39CEFECD-09E3-40DA-A418-CA04FDBB91E8}"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factor c is derived</a:t>
            </a:r>
            <a:r>
              <a:rPr lang="en-US" baseline="0" dirty="0" smtClean="0"/>
              <a:t> in the text.  I merely cite it here, for lack of time in the lecture</a:t>
            </a:r>
          </a:p>
          <a:p>
            <a:r>
              <a:rPr lang="en-US" baseline="0" dirty="0" smtClean="0"/>
              <a:t>to derive it.</a:t>
            </a:r>
          </a:p>
        </p:txBody>
      </p:sp>
      <p:sp>
        <p:nvSpPr>
          <p:cNvPr id="4" name="Slide Number Placeholder 3"/>
          <p:cNvSpPr>
            <a:spLocks noGrp="1"/>
          </p:cNvSpPr>
          <p:nvPr>
            <p:ph type="sldNum" sz="quarter" idx="10"/>
          </p:nvPr>
        </p:nvSpPr>
        <p:spPr/>
        <p:txBody>
          <a:bodyPr/>
          <a:lstStyle/>
          <a:p>
            <a:fld id="{39CEFECD-09E3-40DA-A418-CA04FDBB91E8}"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lphaUcParenBoth"/>
            </a:pPr>
            <a:r>
              <a:rPr lang="en-US" sz="1200" dirty="0" smtClean="0">
                <a:latin typeface="Times New Roman" pitchFamily="18" charset="0"/>
                <a:cs typeface="Times New Roman" pitchFamily="18" charset="0"/>
              </a:rPr>
              <a:t>Random time series, </a:t>
            </a:r>
            <a:r>
              <a:rPr lang="en-US" sz="1200" i="1" dirty="0" smtClean="0">
                <a:latin typeface="Times New Roman" pitchFamily="18" charset="0"/>
                <a:cs typeface="Times New Roman" pitchFamily="18" charset="0"/>
              </a:rPr>
              <a:t>d(t)</a:t>
            </a:r>
            <a:r>
              <a:rPr lang="en-US" sz="1200" dirty="0" smtClean="0">
                <a:latin typeface="Times New Roman" pitchFamily="18" charset="0"/>
                <a:cs typeface="Times New Roman" pitchFamily="18" charset="0"/>
              </a:rPr>
              <a:t>, after multiplication by Hamming taper. B) power spectral density, </a:t>
            </a:r>
            <a:r>
              <a:rPr lang="en-US" sz="1200" i="1" dirty="0" smtClean="0">
                <a:latin typeface="Times New Roman" pitchFamily="18" charset="0"/>
                <a:cs typeface="Times New Roman" pitchFamily="18" charset="0"/>
              </a:rPr>
              <a:t>s</a:t>
            </a:r>
            <a:r>
              <a:rPr lang="en-US" sz="1200" i="1" baseline="30000" dirty="0" smtClean="0">
                <a:latin typeface="Times New Roman" pitchFamily="18" charset="0"/>
                <a:cs typeface="Times New Roman" pitchFamily="18" charset="0"/>
              </a:rPr>
              <a:t>2</a:t>
            </a:r>
            <a:r>
              <a:rPr lang="en-US" sz="1200" i="1" dirty="0" smtClean="0">
                <a:latin typeface="Times New Roman" pitchFamily="18" charset="0"/>
                <a:cs typeface="Times New Roman" pitchFamily="18" charset="0"/>
              </a:rPr>
              <a:t>(f), </a:t>
            </a:r>
            <a:r>
              <a:rPr lang="en-US" sz="1200" dirty="0" smtClean="0">
                <a:latin typeface="Times New Roman" pitchFamily="18" charset="0"/>
                <a:cs typeface="Times New Roman" pitchFamily="18" charset="0"/>
              </a:rPr>
              <a:t>of time series, </a:t>
            </a:r>
            <a:r>
              <a:rPr lang="en-US" sz="1200" i="1" dirty="0" smtClean="0">
                <a:latin typeface="Times New Roman" pitchFamily="18" charset="0"/>
                <a:cs typeface="Times New Roman" pitchFamily="18" charset="0"/>
              </a:rPr>
              <a:t>d(t)</a:t>
            </a:r>
            <a:r>
              <a:rPr lang="en-US" sz="1200" dirty="0" smtClean="0">
                <a:latin typeface="Times New Roman" pitchFamily="18" charset="0"/>
                <a:cs typeface="Times New Roman" pitchFamily="18" charset="0"/>
              </a:rPr>
              <a:t>. </a:t>
            </a:r>
          </a:p>
          <a:p>
            <a:pPr marL="228600" indent="-228600">
              <a:buNone/>
            </a:pPr>
            <a:r>
              <a:rPr lang="en-US" sz="1200" dirty="0" smtClean="0">
                <a:latin typeface="Times New Roman" pitchFamily="18" charset="0"/>
                <a:cs typeface="Times New Roman" pitchFamily="18" charset="0"/>
              </a:rPr>
              <a:t>The mean and 95% confidence level is</a:t>
            </a:r>
            <a:r>
              <a:rPr lang="en-US" sz="1200" baseline="0" dirty="0" smtClean="0">
                <a:latin typeface="Times New Roman" pitchFamily="18" charset="0"/>
                <a:cs typeface="Times New Roman" pitchFamily="18" charset="0"/>
              </a:rPr>
              <a:t> taken directly from the chi-squared distribution.</a:t>
            </a:r>
            <a:endParaRPr lang="en-US" sz="1200" dirty="0" smtClean="0">
              <a:latin typeface="Times New Roman" pitchFamily="18" charset="0"/>
              <a:cs typeface="Times New Roman" pitchFamily="18" charset="0"/>
            </a:endParaRPr>
          </a:p>
          <a:p>
            <a:pPr marL="228600" indent="-228600">
              <a:buNone/>
            </a:pPr>
            <a:r>
              <a:rPr lang="en-US" sz="1200" dirty="0" smtClean="0">
                <a:latin typeface="Times New Roman" pitchFamily="18" charset="0"/>
                <a:cs typeface="Times New Roman" pitchFamily="18" charset="0"/>
              </a:rPr>
              <a:t>Point</a:t>
            </a:r>
            <a:r>
              <a:rPr lang="en-US" sz="1200" baseline="0" dirty="0" smtClean="0">
                <a:latin typeface="Times New Roman" pitchFamily="18" charset="0"/>
                <a:cs typeface="Times New Roman" pitchFamily="18" charset="0"/>
              </a:rPr>
              <a:t> out tat several peaks exceed the 95% level.  Not surprising, for the </a:t>
            </a:r>
            <a:r>
              <a:rPr lang="en-US" sz="1200" baseline="0" dirty="0" err="1" smtClean="0">
                <a:latin typeface="Times New Roman" pitchFamily="18" charset="0"/>
                <a:cs typeface="Times New Roman" pitchFamily="18" charset="0"/>
              </a:rPr>
              <a:t>p.s.d</a:t>
            </a:r>
            <a:r>
              <a:rPr lang="en-US" sz="1200" baseline="0" dirty="0" smtClean="0">
                <a:latin typeface="Times New Roman" pitchFamily="18" charset="0"/>
                <a:cs typeface="Times New Roman" pitchFamily="18" charset="0"/>
              </a:rPr>
              <a:t>. has 513 points, and 5% of 513 is about 25.</a:t>
            </a:r>
            <a:endParaRPr lang="en-US" dirty="0"/>
          </a:p>
        </p:txBody>
      </p:sp>
      <p:sp>
        <p:nvSpPr>
          <p:cNvPr id="4" name="Slide Number Placeholder 3"/>
          <p:cNvSpPr>
            <a:spLocks noGrp="1"/>
          </p:cNvSpPr>
          <p:nvPr>
            <p:ph type="sldNum" sz="quarter" idx="10"/>
          </p:nvPr>
        </p:nvSpPr>
        <p:spPr/>
        <p:txBody>
          <a:bodyPr/>
          <a:lstStyle/>
          <a:p>
            <a:fld id="{42413543-1F34-4B94-B138-67350D1C1521}"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Actual (jagged curve) and theoretical (smooth curve) histogram of power spectral density, </a:t>
            </a:r>
            <a:r>
              <a:rPr lang="en-US" sz="1200" i="1" dirty="0" smtClean="0">
                <a:latin typeface="Times New Roman" pitchFamily="18" charset="0"/>
                <a:cs typeface="Times New Roman" pitchFamily="18" charset="0"/>
              </a:rPr>
              <a:t>s</a:t>
            </a:r>
            <a:r>
              <a:rPr lang="en-US" sz="1200" i="1" baseline="30000" dirty="0" smtClean="0">
                <a:latin typeface="Times New Roman" pitchFamily="18" charset="0"/>
                <a:cs typeface="Times New Roman" pitchFamily="18" charset="0"/>
              </a:rPr>
              <a:t>2</a:t>
            </a:r>
            <a:r>
              <a:rPr lang="en-US" sz="1200" i="1" dirty="0" smtClean="0">
                <a:latin typeface="Times New Roman" pitchFamily="18" charset="0"/>
                <a:cs typeface="Times New Roman" pitchFamily="18" charset="0"/>
              </a:rPr>
              <a:t>(f), </a:t>
            </a:r>
            <a:r>
              <a:rPr lang="en-US" sz="1200" dirty="0" smtClean="0">
                <a:latin typeface="Times New Roman" pitchFamily="18" charset="0"/>
                <a:cs typeface="Times New Roman" pitchFamily="18" charset="0"/>
              </a:rPr>
              <a:t>of the time series shown in previous slide</a:t>
            </a:r>
            <a:r>
              <a:rPr lang="en-US" sz="1200" i="1" dirty="0" smtClean="0">
                <a:latin typeface="Times New Roman" pitchFamily="18" charset="0"/>
                <a:cs typeface="Times New Roman" pitchFamily="18" charset="0"/>
              </a:rPr>
              <a:t>. </a:t>
            </a:r>
          </a:p>
          <a:p>
            <a:r>
              <a:rPr lang="en-US" sz="1200" i="0" dirty="0" smtClean="0">
                <a:latin typeface="Times New Roman" pitchFamily="18" charset="0"/>
                <a:cs typeface="Times New Roman" pitchFamily="18" charset="0"/>
              </a:rPr>
              <a:t>Emphasize the</a:t>
            </a:r>
            <a:r>
              <a:rPr lang="en-US" sz="1200" i="0" baseline="0" dirty="0" smtClean="0">
                <a:latin typeface="Times New Roman" pitchFamily="18" charset="0"/>
                <a:cs typeface="Times New Roman" pitchFamily="18" charset="0"/>
              </a:rPr>
              <a:t> good fit between the histogram and the theoretical chi-squared distribution.</a:t>
            </a:r>
            <a:endParaRPr lang="en-US" i="0"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lphaUcParenBoth"/>
            </a:pPr>
            <a:r>
              <a:rPr lang="en-US" sz="1200" dirty="0" smtClean="0">
                <a:latin typeface="Times New Roman" pitchFamily="18" charset="0"/>
                <a:cs typeface="Times New Roman" pitchFamily="18" charset="0"/>
              </a:rPr>
              <a:t>Time series, </a:t>
            </a:r>
            <a:r>
              <a:rPr lang="en-US" sz="1200" i="1" dirty="0" smtClean="0">
                <a:latin typeface="Times New Roman" pitchFamily="18" charset="0"/>
                <a:cs typeface="Times New Roman" pitchFamily="18" charset="0"/>
              </a:rPr>
              <a:t>d(t)</a:t>
            </a:r>
            <a:r>
              <a:rPr lang="en-US" sz="1200" dirty="0" smtClean="0">
                <a:latin typeface="Times New Roman" pitchFamily="18" charset="0"/>
                <a:cs typeface="Times New Roman" pitchFamily="18" charset="0"/>
              </a:rPr>
              <a:t>, consisting of the sum of a 5 Hz sinusoidal oscillation plus random noise, after multiplication by Hamming taper. B) power spectral density, </a:t>
            </a:r>
            <a:r>
              <a:rPr lang="en-US" sz="1200" i="1" dirty="0" smtClean="0">
                <a:latin typeface="Times New Roman" pitchFamily="18" charset="0"/>
                <a:cs typeface="Times New Roman" pitchFamily="18" charset="0"/>
              </a:rPr>
              <a:t>s</a:t>
            </a:r>
            <a:r>
              <a:rPr lang="en-US" sz="1200" i="1" baseline="30000" dirty="0" smtClean="0">
                <a:latin typeface="Times New Roman" pitchFamily="18" charset="0"/>
                <a:cs typeface="Times New Roman" pitchFamily="18" charset="0"/>
              </a:rPr>
              <a:t>2</a:t>
            </a:r>
            <a:r>
              <a:rPr lang="en-US" sz="1200" i="1" dirty="0" smtClean="0">
                <a:latin typeface="Times New Roman" pitchFamily="18" charset="0"/>
                <a:cs typeface="Times New Roman" pitchFamily="18" charset="0"/>
              </a:rPr>
              <a:t>(f), </a:t>
            </a:r>
            <a:r>
              <a:rPr lang="en-US" sz="1200" dirty="0" smtClean="0">
                <a:latin typeface="Times New Roman" pitchFamily="18" charset="0"/>
                <a:cs typeface="Times New Roman" pitchFamily="18" charset="0"/>
              </a:rPr>
              <a:t>of time series, </a:t>
            </a:r>
            <a:r>
              <a:rPr lang="en-US" sz="1200" i="1" dirty="0" smtClean="0">
                <a:latin typeface="Times New Roman" pitchFamily="18" charset="0"/>
                <a:cs typeface="Times New Roman" pitchFamily="18" charset="0"/>
              </a:rPr>
              <a:t>d(t)</a:t>
            </a:r>
            <a:r>
              <a:rPr lang="en-US" sz="1200" dirty="0" smtClean="0">
                <a:latin typeface="Times New Roman" pitchFamily="18" charset="0"/>
                <a:cs typeface="Times New Roman" pitchFamily="18" charset="0"/>
              </a:rPr>
              <a:t>. </a:t>
            </a:r>
          </a:p>
          <a:p>
            <a:pPr marL="228600" indent="-228600">
              <a:buNone/>
            </a:pPr>
            <a:r>
              <a:rPr lang="en-US" sz="1200" dirty="0" smtClean="0">
                <a:latin typeface="Times New Roman" pitchFamily="18" charset="0"/>
                <a:cs typeface="Times New Roman" pitchFamily="18" charset="0"/>
              </a:rPr>
              <a:t>Note that the 5</a:t>
            </a:r>
            <a:r>
              <a:rPr lang="en-US" sz="1200" baseline="0" dirty="0" smtClean="0">
                <a:latin typeface="Times New Roman" pitchFamily="18" charset="0"/>
                <a:cs typeface="Times New Roman" pitchFamily="18" charset="0"/>
              </a:rPr>
              <a:t> Hz peak is way above the 95% confidence level.</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Actual (jagged curve) and theoretical (smooth curve) histogram of power spectral density, </a:t>
            </a:r>
            <a:r>
              <a:rPr lang="en-US" sz="1200" i="1" dirty="0" smtClean="0">
                <a:latin typeface="Times New Roman" pitchFamily="18" charset="0"/>
                <a:cs typeface="Times New Roman" pitchFamily="18" charset="0"/>
              </a:rPr>
              <a:t>s</a:t>
            </a:r>
            <a:r>
              <a:rPr lang="en-US" sz="1200" i="1" baseline="30000" dirty="0" smtClean="0">
                <a:latin typeface="Times New Roman" pitchFamily="18" charset="0"/>
                <a:cs typeface="Times New Roman" pitchFamily="18" charset="0"/>
              </a:rPr>
              <a:t>2</a:t>
            </a:r>
            <a:r>
              <a:rPr lang="en-US" sz="1200" i="1" dirty="0" smtClean="0">
                <a:latin typeface="Times New Roman" pitchFamily="18" charset="0"/>
                <a:cs typeface="Times New Roman" pitchFamily="18" charset="0"/>
              </a:rPr>
              <a:t>(f), </a:t>
            </a:r>
            <a:r>
              <a:rPr lang="en-US" sz="1200" dirty="0" smtClean="0">
                <a:latin typeface="Times New Roman" pitchFamily="18" charset="0"/>
                <a:cs typeface="Times New Roman" pitchFamily="18" charset="0"/>
              </a:rPr>
              <a:t>of the time series shown in the previous slides.</a:t>
            </a:r>
          </a:p>
          <a:p>
            <a:r>
              <a:rPr lang="en-US" sz="1200" dirty="0" smtClean="0">
                <a:latin typeface="Times New Roman" pitchFamily="18" charset="0"/>
                <a:cs typeface="Times New Roman" pitchFamily="18" charset="0"/>
              </a:rPr>
              <a:t>Point out that the peak is way out in the tail of the distribution.</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24 lectures</a:t>
            </a:r>
            <a:endParaRPr lang="en-US" dirty="0"/>
          </a:p>
        </p:txBody>
      </p:sp>
      <p:sp>
        <p:nvSpPr>
          <p:cNvPr id="4" name="Slide Number Placeholder 3"/>
          <p:cNvSpPr>
            <a:spLocks noGrp="1"/>
          </p:cNvSpPr>
          <p:nvPr>
            <p:ph type="sldNum" sz="quarter" idx="10"/>
          </p:nvPr>
        </p:nvSpPr>
        <p:spPr/>
        <p:txBody>
          <a:bodyPr/>
          <a:lstStyle/>
          <a:p>
            <a:fld id="{4121009E-8FA7-45D2-B37C-AB405C076F4A}"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Emphasize that these two Hull Hypotheses</a:t>
            </a:r>
            <a:r>
              <a:rPr lang="en-US" baseline="0" dirty="0" smtClean="0"/>
              <a:t> are not the same.</a:t>
            </a:r>
          </a:p>
          <a:p>
            <a:r>
              <a:rPr lang="en-US" baseline="0" dirty="0" smtClean="0"/>
              <a:t>In most cases, we are interested in the second, because we usually don’t know</a:t>
            </a:r>
          </a:p>
          <a:p>
            <a:r>
              <a:rPr lang="en-US" baseline="0" dirty="0" smtClean="0"/>
              <a:t>  whether a data set contains periodicities at all until we compute a </a:t>
            </a:r>
            <a:r>
              <a:rPr lang="en-US" baseline="0" dirty="0" err="1" smtClean="0"/>
              <a:t>p.s.d</a:t>
            </a:r>
            <a:r>
              <a:rPr lang="en-US" baseline="0" dirty="0" smtClean="0"/>
              <a:t>.</a:t>
            </a:r>
          </a:p>
          <a:p>
            <a:r>
              <a:rPr lang="en-US" baseline="0" dirty="0" smtClean="0"/>
              <a:t>Then, if it has a big peak, we want to know if its significant.</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23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New subject here.</a:t>
            </a:r>
          </a:p>
        </p:txBody>
      </p:sp>
      <p:sp>
        <p:nvSpPr>
          <p:cNvPr id="4" name="Slide Number Placeholder 3"/>
          <p:cNvSpPr>
            <a:spLocks noGrp="1"/>
          </p:cNvSpPr>
          <p:nvPr>
            <p:ph type="sldNum" sz="quarter" idx="10"/>
          </p:nvPr>
        </p:nvSpPr>
        <p:spPr/>
        <p:txBody>
          <a:bodyPr/>
          <a:lstStyle/>
          <a:p>
            <a:fld id="{FD466815-0D95-47C5-9249-8299F627C374}" type="slidenum">
              <a:rPr lang="en-US" smtClean="0"/>
              <a:pPr/>
              <a:t>27</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In order to test a Null Hypothesis,</a:t>
            </a:r>
          </a:p>
          <a:p>
            <a:r>
              <a:rPr lang="en-US" baseline="0" dirty="0" smtClean="0"/>
              <a:t>you must evaluate a </a:t>
            </a:r>
            <a:r>
              <a:rPr lang="en-US" baseline="0" dirty="0" err="1" smtClean="0"/>
              <a:t>p.d.f</a:t>
            </a:r>
            <a:r>
              <a:rPr lang="en-US" baseline="0" dirty="0" smtClean="0"/>
              <a:t>.  (or the corresponding cumulative probability distribution).</a:t>
            </a:r>
          </a:p>
          <a:p>
            <a:r>
              <a:rPr lang="en-US" baseline="0" dirty="0" smtClean="0"/>
              <a:t>If you don’t know the </a:t>
            </a:r>
            <a:r>
              <a:rPr lang="en-US" baseline="0" dirty="0" err="1" smtClean="0"/>
              <a:t>p.d.f</a:t>
            </a:r>
            <a:r>
              <a:rPr lang="en-US" baseline="0" dirty="0" smtClean="0"/>
              <a:t>., </a:t>
            </a:r>
            <a:r>
              <a:rPr lang="en-US" baseline="0" dirty="0" err="1" smtClean="0"/>
              <a:t>your’re</a:t>
            </a:r>
            <a:r>
              <a:rPr lang="en-US" baseline="0" dirty="0" smtClean="0"/>
              <a:t> stuck.</a:t>
            </a:r>
          </a:p>
        </p:txBody>
      </p:sp>
      <p:sp>
        <p:nvSpPr>
          <p:cNvPr id="4" name="Slide Number Placeholder 3"/>
          <p:cNvSpPr>
            <a:spLocks noGrp="1"/>
          </p:cNvSpPr>
          <p:nvPr>
            <p:ph type="sldNum" sz="quarter" idx="10"/>
          </p:nvPr>
        </p:nvSpPr>
        <p:spPr/>
        <p:txBody>
          <a:bodyPr/>
          <a:lstStyle/>
          <a:p>
            <a:fld id="{FD466815-0D95-47C5-9249-8299F627C374}" type="slidenum">
              <a:rPr lang="en-US" smtClean="0"/>
              <a:pPr/>
              <a:t>28</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FD466815-0D95-47C5-9249-8299F627C374}" type="slidenum">
              <a:rPr lang="en-US" smtClean="0"/>
              <a:pPr/>
              <a:t>29</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FD466815-0D95-47C5-9249-8299F627C374}" type="slidenum">
              <a:rPr lang="en-US" smtClean="0"/>
              <a:pPr/>
              <a:t>30</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Point out that “approximate” here means in some abstract mathematical sense.</a:t>
            </a:r>
          </a:p>
          <a:p>
            <a:r>
              <a:rPr lang="en-US" baseline="0" dirty="0" smtClean="0"/>
              <a:t>There is only one experiment.  You are not re-doing it, approximately or otherwise.</a:t>
            </a:r>
          </a:p>
        </p:txBody>
      </p:sp>
      <p:sp>
        <p:nvSpPr>
          <p:cNvPr id="4" name="Slide Number Placeholder 3"/>
          <p:cNvSpPr>
            <a:spLocks noGrp="1"/>
          </p:cNvSpPr>
          <p:nvPr>
            <p:ph type="sldNum" sz="quarter" idx="10"/>
          </p:nvPr>
        </p:nvSpPr>
        <p:spPr/>
        <p:txBody>
          <a:bodyPr/>
          <a:lstStyle/>
          <a:p>
            <a:fld id="{FD466815-0D95-47C5-9249-8299F627C374}" type="slidenum">
              <a:rPr lang="en-US" smtClean="0"/>
              <a:pPr/>
              <a:t>31</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Point out that this data set consists of a single column of data with 6 rows.</a:t>
            </a:r>
          </a:p>
          <a:p>
            <a:r>
              <a:rPr lang="en-US" baseline="0" dirty="0" smtClean="0"/>
              <a:t>The </a:t>
            </a:r>
            <a:r>
              <a:rPr lang="en-US" baseline="0" dirty="0" err="1" smtClean="0"/>
              <a:t>resampled</a:t>
            </a:r>
            <a:r>
              <a:rPr lang="en-US" baseline="0" dirty="0" smtClean="0"/>
              <a:t> data set also has 6 rows.</a:t>
            </a:r>
          </a:p>
          <a:p>
            <a:r>
              <a:rPr lang="en-US" baseline="0" dirty="0" smtClean="0"/>
              <a:t>Each row of the </a:t>
            </a:r>
            <a:r>
              <a:rPr lang="en-US" baseline="0" dirty="0" err="1" smtClean="0"/>
              <a:t>resampled</a:t>
            </a:r>
            <a:r>
              <a:rPr lang="en-US" baseline="0" dirty="0" smtClean="0"/>
              <a:t> data set matches an entry somewhere in the original dataset.</a:t>
            </a:r>
          </a:p>
          <a:p>
            <a:r>
              <a:rPr lang="en-US" baseline="0" dirty="0" smtClean="0"/>
              <a:t>But the order is scrambled and there are repeats.</a:t>
            </a:r>
          </a:p>
        </p:txBody>
      </p:sp>
      <p:sp>
        <p:nvSpPr>
          <p:cNvPr id="4" name="Slide Number Placeholder 3"/>
          <p:cNvSpPr>
            <a:spLocks noGrp="1"/>
          </p:cNvSpPr>
          <p:nvPr>
            <p:ph type="sldNum" sz="quarter" idx="10"/>
          </p:nvPr>
        </p:nvSpPr>
        <p:spPr/>
        <p:txBody>
          <a:bodyPr/>
          <a:lstStyle/>
          <a:p>
            <a:fld id="{FD466815-0D95-47C5-9249-8299F627C374}" type="slidenum">
              <a:rPr lang="en-US" smtClean="0"/>
              <a:pPr/>
              <a:t>32</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(red) randomly choose a row of the original dataset</a:t>
            </a:r>
          </a:p>
          <a:p>
            <a:r>
              <a:rPr lang="en-US" baseline="0" dirty="0" smtClean="0"/>
              <a:t>(blue) copy to the next available row of the </a:t>
            </a:r>
            <a:r>
              <a:rPr lang="en-US" baseline="0" dirty="0" err="1" smtClean="0"/>
              <a:t>resampled</a:t>
            </a:r>
            <a:r>
              <a:rPr lang="en-US" baseline="0" dirty="0" smtClean="0"/>
              <a:t> dataset</a:t>
            </a:r>
          </a:p>
        </p:txBody>
      </p:sp>
      <p:sp>
        <p:nvSpPr>
          <p:cNvPr id="4" name="Slide Number Placeholder 3"/>
          <p:cNvSpPr>
            <a:spLocks noGrp="1"/>
          </p:cNvSpPr>
          <p:nvPr>
            <p:ph type="sldNum" sz="quarter" idx="10"/>
          </p:nvPr>
        </p:nvSpPr>
        <p:spPr/>
        <p:txBody>
          <a:bodyPr/>
          <a:lstStyle/>
          <a:p>
            <a:fld id="{FD466815-0D95-47C5-9249-8299F627C374}" type="slidenum">
              <a:rPr lang="en-US" smtClean="0"/>
              <a:pPr/>
              <a:t>33</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A  probability density function, </a:t>
            </a:r>
            <a:r>
              <a:rPr lang="en-US" sz="1200" i="1" dirty="0" smtClean="0">
                <a:latin typeface="Times New Roman" pitchFamily="18" charset="0"/>
                <a:cs typeface="Times New Roman" pitchFamily="18" charset="0"/>
              </a:rPr>
              <a:t>p(d)</a:t>
            </a:r>
            <a:r>
              <a:rPr lang="en-US" sz="1200" dirty="0" smtClean="0">
                <a:latin typeface="Times New Roman" pitchFamily="18" charset="0"/>
                <a:cs typeface="Times New Roman" pitchFamily="18" charset="0"/>
              </a:rPr>
              <a:t>, is represented by the large urn at the left and a few of realizations of this function are represented by the small goblet.  The contents of the goblet are duplicated indefinitely many times, mixed together and poured into the large urn at the right, creating a new probability density function, </a:t>
            </a:r>
            <a:r>
              <a:rPr lang="en-US" sz="1200" i="1" dirty="0" smtClean="0">
                <a:latin typeface="Times New Roman" pitchFamily="18" charset="0"/>
                <a:cs typeface="Times New Roman" pitchFamily="18" charset="0"/>
              </a:rPr>
              <a:t>p’(d)</a:t>
            </a:r>
            <a:r>
              <a:rPr lang="en-US" sz="1200" dirty="0" smtClean="0">
                <a:latin typeface="Times New Roman" pitchFamily="18" charset="0"/>
                <a:cs typeface="Times New Roman" pitchFamily="18" charset="0"/>
              </a:rPr>
              <a:t>.  Under some circumstances, </a:t>
            </a:r>
            <a:r>
              <a:rPr lang="en-US" sz="1200" i="1" dirty="0" smtClean="0">
                <a:latin typeface="Times New Roman" pitchFamily="18" charset="0"/>
                <a:cs typeface="Times New Roman" pitchFamily="18" charset="0"/>
              </a:rPr>
              <a:t>p’(d)</a:t>
            </a:r>
            <a:r>
              <a:rPr lang="en-US" sz="1200" dirty="0" smtClean="0">
                <a:latin typeface="Times New Roman" pitchFamily="18" charset="0"/>
                <a:cs typeface="Times New Roman" pitchFamily="18" charset="0"/>
                <a:sym typeface="Symbol"/>
              </a:rPr>
              <a:t></a:t>
            </a:r>
            <a:r>
              <a:rPr lang="en-US" sz="1200" i="1" dirty="0" smtClean="0">
                <a:latin typeface="Times New Roman" pitchFamily="18" charset="0"/>
                <a:cs typeface="Times New Roman" pitchFamily="18" charset="0"/>
              </a:rPr>
              <a:t>p(d)</a:t>
            </a:r>
            <a:r>
              <a:rPr lang="en-US" sz="1200" dirty="0" smtClean="0">
                <a:latin typeface="Times New Roman" pitchFamily="18" charset="0"/>
                <a:cs typeface="Times New Roman" pitchFamily="18" charset="0"/>
              </a:rPr>
              <a:t>.</a:t>
            </a:r>
          </a:p>
          <a:p>
            <a:endParaRPr lang="en-US" dirty="0"/>
          </a:p>
        </p:txBody>
      </p:sp>
      <p:sp>
        <p:nvSpPr>
          <p:cNvPr id="4" name="Slide Number Placeholder 3"/>
          <p:cNvSpPr>
            <a:spLocks noGrp="1"/>
          </p:cNvSpPr>
          <p:nvPr>
            <p:ph type="sldNum" sz="quarter" idx="10"/>
          </p:nvPr>
        </p:nvSpPr>
        <p:spPr/>
        <p:txBody>
          <a:bodyPr/>
          <a:lstStyle/>
          <a:p>
            <a:fld id="{2DD217AE-0327-4D28-AE01-3B2F13C4F4CA}" type="slidenum">
              <a:rPr lang="en-US" smtClean="0"/>
              <a:pPr/>
              <a:t>34</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simple example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This is a two-part lecture.  There is some continuity of underlying concepts, but the two</a:t>
            </a:r>
          </a:p>
          <a:p>
            <a:r>
              <a:rPr lang="en-US" baseline="0" dirty="0" smtClean="0"/>
              <a:t>applications are quite distinct.</a:t>
            </a:r>
          </a:p>
        </p:txBody>
      </p:sp>
      <p:sp>
        <p:nvSpPr>
          <p:cNvPr id="4" name="Slide Number Placeholder 3"/>
          <p:cNvSpPr>
            <a:spLocks noGrp="1"/>
          </p:cNvSpPr>
          <p:nvPr>
            <p:ph type="sldNum" sz="quarter" idx="10"/>
          </p:nvPr>
        </p:nvSpPr>
        <p:spPr/>
        <p:txBody>
          <a:bodyPr/>
          <a:lstStyle/>
          <a:p>
            <a:fld id="{FD466815-0D95-47C5-9249-8299F627C374}"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just emphasizes that we know the answer in this case, and that Bootstrapping is therefore unnecessary.</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36</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m-script for</a:t>
            </a:r>
            <a:r>
              <a:rPr lang="en-US" baseline="0" dirty="0" smtClean="0"/>
              <a:t> bootstrapping.  Draw attention to the for loop</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37</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 1: create </a:t>
            </a:r>
            <a:r>
              <a:rPr lang="en-US" dirty="0" err="1" smtClean="0"/>
              <a:t>resampled</a:t>
            </a:r>
            <a:r>
              <a:rPr lang="en-US" dirty="0" smtClean="0"/>
              <a:t> dataset.  Mention</a:t>
            </a:r>
            <a:r>
              <a:rPr lang="en-US" baseline="0" dirty="0" smtClean="0"/>
              <a:t> that the </a:t>
            </a:r>
            <a:r>
              <a:rPr lang="en-US" baseline="0" dirty="0" err="1" smtClean="0"/>
              <a:t>unidrnd</a:t>
            </a:r>
            <a:r>
              <a:rPr lang="en-US" baseline="0" dirty="0" smtClean="0"/>
              <a:t>() function is very handy when</a:t>
            </a:r>
          </a:p>
          <a:p>
            <a:r>
              <a:rPr lang="en-US" baseline="0" dirty="0" smtClean="0"/>
              <a:t>implementing </a:t>
            </a:r>
            <a:r>
              <a:rPr lang="en-US" baseline="0" dirty="0" err="1" smtClean="0"/>
              <a:t>resampling</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38</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 2.  Completely</a:t>
            </a:r>
            <a:r>
              <a:rPr lang="en-US" baseline="0" dirty="0" smtClean="0"/>
              <a:t> standard least squares fit of straight line to data.  Note that the slope is saved in an array.</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39</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 3: Create</a:t>
            </a:r>
            <a:r>
              <a:rPr lang="en-US" baseline="0" dirty="0" smtClean="0"/>
              <a:t> a histogram and normalize it into a </a:t>
            </a:r>
            <a:r>
              <a:rPr lang="en-US" baseline="0" dirty="0" err="1" smtClean="0"/>
              <a:t>p.d.f</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40</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Part</a:t>
            </a:r>
            <a:r>
              <a:rPr lang="en-US" baseline="0" dirty="0" smtClean="0"/>
              <a:t> 4: Integrate the </a:t>
            </a:r>
            <a:r>
              <a:rPr lang="en-US" baseline="0" dirty="0" err="1" smtClean="0"/>
              <a:t>p.d.f</a:t>
            </a:r>
            <a:r>
              <a:rPr lang="en-US" baseline="0" dirty="0" smtClean="0"/>
              <a:t>. to a cumulative probability function.</a:t>
            </a:r>
          </a:p>
          <a:p>
            <a:r>
              <a:rPr lang="en-US" baseline="0" dirty="0" err="1" smtClean="0"/>
              <a:t>Seach</a:t>
            </a:r>
            <a:r>
              <a:rPr lang="en-US" baseline="0" dirty="0" smtClean="0"/>
              <a:t> for 2.5% and 97.5% limits (95% of area between these limits).</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41</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Bootstrap method applied to estimating the probability density  function, </a:t>
            </a:r>
            <a:r>
              <a:rPr lang="en-US" sz="1200" i="1" dirty="0" smtClean="0">
                <a:latin typeface="Times New Roman" pitchFamily="18" charset="0"/>
                <a:cs typeface="Times New Roman" pitchFamily="18" charset="0"/>
              </a:rPr>
              <a:t>p(b)</a:t>
            </a:r>
            <a:r>
              <a:rPr lang="en-US" sz="1200" dirty="0" smtClean="0">
                <a:latin typeface="Times New Roman" pitchFamily="18" charset="0"/>
                <a:cs typeface="Times New Roman" pitchFamily="18" charset="0"/>
              </a:rPr>
              <a:t>,  of slope,  </a:t>
            </a:r>
            <a:r>
              <a:rPr lang="en-US" sz="1200" i="1" dirty="0" smtClean="0">
                <a:latin typeface="Times New Roman" pitchFamily="18" charset="0"/>
                <a:cs typeface="Times New Roman" pitchFamily="18" charset="0"/>
              </a:rPr>
              <a:t>b</a:t>
            </a:r>
            <a:r>
              <a:rPr lang="en-US" sz="1200" dirty="0" smtClean="0">
                <a:latin typeface="Times New Roman" pitchFamily="18" charset="0"/>
                <a:cs typeface="Times New Roman" pitchFamily="18" charset="0"/>
              </a:rPr>
              <a:t>, when a straight line is fit to a fragment of the Black Rock Forest temperature dataset. (Smooth curve) Normal probability density function, with parameters determined by standard error propagation. (Rough curve) Bootstrap estimate. </a:t>
            </a:r>
          </a:p>
          <a:p>
            <a:endParaRPr lang="en-US" sz="1200" dirty="0" smtClean="0">
              <a:latin typeface="Times New Roman" pitchFamily="18" charset="0"/>
              <a:cs typeface="Times New Roman" pitchFamily="18" charset="0"/>
            </a:endParaRPr>
          </a:p>
          <a:p>
            <a:r>
              <a:rPr lang="en-US" sz="1200" dirty="0" smtClean="0">
                <a:latin typeface="Times New Roman" pitchFamily="18" charset="0"/>
                <a:cs typeface="Times New Roman" pitchFamily="18" charset="0"/>
              </a:rPr>
              <a:t>Point out</a:t>
            </a:r>
            <a:r>
              <a:rPr lang="en-US" sz="1200" baseline="0" dirty="0" smtClean="0">
                <a:latin typeface="Times New Roman" pitchFamily="18" charset="0"/>
                <a:cs typeface="Times New Roman" pitchFamily="18" charset="0"/>
              </a:rPr>
              <a:t> that the two curves </a:t>
            </a:r>
            <a:r>
              <a:rPr lang="en-US" sz="1200" baseline="0" dirty="0" err="1" smtClean="0">
                <a:latin typeface="Times New Roman" pitchFamily="18" charset="0"/>
                <a:cs typeface="Times New Roman" pitchFamily="18" charset="0"/>
              </a:rPr>
              <a:t>matche</a:t>
            </a:r>
            <a:r>
              <a:rPr lang="en-US" sz="1200" baseline="0" dirty="0" smtClean="0">
                <a:latin typeface="Times New Roman" pitchFamily="18" charset="0"/>
                <a:cs typeface="Times New Roman" pitchFamily="18" charset="0"/>
              </a:rPr>
              <a:t> pretty well.</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42</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Just a hypothetical example.  The process</a:t>
            </a:r>
            <a:r>
              <a:rPr lang="en-US" baseline="0" dirty="0" smtClean="0"/>
              <a:t> of computing r:</a:t>
            </a:r>
          </a:p>
          <a:p>
            <a:r>
              <a:rPr lang="en-US" baseline="0" dirty="0" smtClean="0"/>
              <a:t>SVD then </a:t>
            </a:r>
            <a:r>
              <a:rPr lang="en-US" baseline="0" dirty="0" err="1" smtClean="0"/>
              <a:t>varimax</a:t>
            </a:r>
            <a:r>
              <a:rPr lang="en-US" baseline="0" dirty="0" smtClean="0"/>
              <a:t> rotation  then division</a:t>
            </a:r>
          </a:p>
          <a:p>
            <a:r>
              <a:rPr lang="en-US" baseline="0" dirty="0" smtClean="0"/>
              <a:t>is so complicated that deriving an analytic </a:t>
            </a:r>
            <a:r>
              <a:rPr lang="en-US" baseline="0" dirty="0" err="1" smtClean="0"/>
              <a:t>p.d.f</a:t>
            </a:r>
            <a:r>
              <a:rPr lang="en-US" baseline="0" dirty="0" smtClean="0"/>
              <a:t>. would be tedious at the very least, and</a:t>
            </a:r>
          </a:p>
          <a:p>
            <a:r>
              <a:rPr lang="en-US" baseline="0" dirty="0" smtClean="0"/>
              <a:t>probably impossible.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43</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Times New Roman" pitchFamily="18" charset="0"/>
                <a:cs typeface="Times New Roman" pitchFamily="18" charset="0"/>
              </a:rPr>
              <a:t>Bootstrap method applied to estimating the probability density  function, </a:t>
            </a:r>
            <a:r>
              <a:rPr lang="en-US" sz="1200" i="1" dirty="0" smtClean="0">
                <a:latin typeface="Times New Roman" pitchFamily="18" charset="0"/>
                <a:cs typeface="Times New Roman" pitchFamily="18" charset="0"/>
              </a:rPr>
              <a:t>p(r)</a:t>
            </a:r>
            <a:r>
              <a:rPr lang="en-US" sz="1200" dirty="0" smtClean="0">
                <a:latin typeface="Times New Roman" pitchFamily="18" charset="0"/>
                <a:cs typeface="Times New Roman" pitchFamily="18" charset="0"/>
              </a:rPr>
              <a:t>,  of a parameter, </a:t>
            </a:r>
            <a:r>
              <a:rPr lang="en-US" sz="1200" i="1" dirty="0" smtClean="0">
                <a:latin typeface="Times New Roman" pitchFamily="18" charset="0"/>
                <a:cs typeface="Times New Roman" pitchFamily="18" charset="0"/>
              </a:rPr>
              <a:t>r</a:t>
            </a:r>
            <a:r>
              <a:rPr lang="en-US" sz="1200" dirty="0" smtClean="0">
                <a:latin typeface="Times New Roman" pitchFamily="18" charset="0"/>
                <a:cs typeface="Times New Roman" pitchFamily="18" charset="0"/>
              </a:rPr>
              <a:t>, that has a very complicated relationship to the data.  Here the parameter, </a:t>
            </a:r>
            <a:r>
              <a:rPr lang="en-US" sz="1200" i="1" dirty="0" smtClean="0">
                <a:latin typeface="Times New Roman" pitchFamily="18" charset="0"/>
                <a:cs typeface="Times New Roman" pitchFamily="18" charset="0"/>
              </a:rPr>
              <a:t>r</a:t>
            </a:r>
            <a:r>
              <a:rPr lang="en-US" sz="1200" dirty="0" smtClean="0">
                <a:latin typeface="Times New Roman" pitchFamily="18" charset="0"/>
                <a:cs typeface="Times New Roman" pitchFamily="18" charset="0"/>
              </a:rPr>
              <a:t>, represents the </a:t>
            </a:r>
            <a:r>
              <a:rPr lang="en-US" sz="1200" dirty="0" err="1" smtClean="0">
                <a:latin typeface="Times New Roman" pitchFamily="18" charset="0"/>
                <a:cs typeface="Times New Roman" pitchFamily="18" charset="0"/>
              </a:rPr>
              <a:t>CaO</a:t>
            </a:r>
            <a:r>
              <a:rPr lang="en-US" sz="1200" dirty="0" smtClean="0">
                <a:latin typeface="Times New Roman" pitchFamily="18" charset="0"/>
                <a:cs typeface="Times New Roman" pitchFamily="18" charset="0"/>
              </a:rPr>
              <a:t> to Na</a:t>
            </a:r>
            <a:r>
              <a:rPr lang="en-US" sz="1200" baseline="-25000" dirty="0" smtClean="0">
                <a:latin typeface="Times New Roman" pitchFamily="18" charset="0"/>
                <a:cs typeface="Times New Roman" pitchFamily="18" charset="0"/>
              </a:rPr>
              <a:t>2</a:t>
            </a:r>
            <a:r>
              <a:rPr lang="en-US" sz="1200" dirty="0" smtClean="0">
                <a:latin typeface="Times New Roman" pitchFamily="18" charset="0"/>
                <a:cs typeface="Times New Roman" pitchFamily="18" charset="0"/>
              </a:rPr>
              <a:t>O ratio of the second </a:t>
            </a:r>
            <a:r>
              <a:rPr lang="en-US" sz="1200" dirty="0" err="1" smtClean="0">
                <a:latin typeface="Times New Roman" pitchFamily="18" charset="0"/>
                <a:cs typeface="Times New Roman" pitchFamily="18" charset="0"/>
              </a:rPr>
              <a:t>varimax</a:t>
            </a:r>
            <a:r>
              <a:rPr lang="en-US" sz="1200" dirty="0" smtClean="0">
                <a:latin typeface="Times New Roman" pitchFamily="18" charset="0"/>
                <a:cs typeface="Times New Roman" pitchFamily="18" charset="0"/>
              </a:rPr>
              <a:t> factor of the Atlantic Rock dataset (see Fig. 8.6). The mean of the parameter, </a:t>
            </a:r>
            <a:r>
              <a:rPr lang="en-US" sz="1200" i="1" dirty="0" smtClean="0">
                <a:latin typeface="Times New Roman" pitchFamily="18" charset="0"/>
                <a:cs typeface="Times New Roman" pitchFamily="18" charset="0"/>
              </a:rPr>
              <a:t>r</a:t>
            </a:r>
            <a:r>
              <a:rPr lang="en-US" sz="1200" dirty="0" smtClean="0">
                <a:latin typeface="Times New Roman" pitchFamily="18" charset="0"/>
                <a:cs typeface="Times New Roman" pitchFamily="18" charset="0"/>
              </a:rPr>
              <a:t>, and its 95% confidence intervals are then estimated from </a:t>
            </a:r>
            <a:r>
              <a:rPr lang="en-US" sz="1200" i="1" dirty="0" smtClean="0">
                <a:latin typeface="Times New Roman" pitchFamily="18" charset="0"/>
                <a:cs typeface="Times New Roman" pitchFamily="18" charset="0"/>
              </a:rPr>
              <a:t>p(r). </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44</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latter</a:t>
            </a:r>
            <a:r>
              <a:rPr lang="en-US" baseline="0" dirty="0" smtClean="0"/>
              <a:t> set of error bounds presumes that the </a:t>
            </a:r>
            <a:r>
              <a:rPr lang="en-US" baseline="0" dirty="0" err="1" smtClean="0"/>
              <a:t>p.d.f</a:t>
            </a:r>
            <a:r>
              <a:rPr lang="en-US" baseline="0" dirty="0" smtClean="0"/>
              <a:t>. is symmetric about its mean. which it is, sort of.</a:t>
            </a:r>
          </a:p>
          <a:p>
            <a:r>
              <a:rPr lang="en-US" baseline="0" dirty="0" smtClean="0"/>
              <a:t>Point out, however, that the use of the notation </a:t>
            </a:r>
            <a:r>
              <a:rPr lang="en-US" baseline="0" dirty="0" err="1" smtClean="0"/>
              <a:t>x</a:t>
            </a:r>
            <a:r>
              <a:rPr lang="en-US" baseline="0" dirty="0" err="1" smtClean="0">
                <a:latin typeface="Cambria Math"/>
                <a:ea typeface="Cambria Math"/>
              </a:rPr>
              <a:t>±</a:t>
            </a:r>
            <a:r>
              <a:rPr lang="en-US" baseline="0" dirty="0" err="1" smtClean="0"/>
              <a:t>y</a:t>
            </a:r>
            <a:r>
              <a:rPr lang="en-US" baseline="0" dirty="0" smtClean="0"/>
              <a:t> can be very misleading when the p(x) </a:t>
            </a:r>
            <a:r>
              <a:rPr lang="en-US" baseline="0" smtClean="0"/>
              <a:t>is skewed.</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45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E.g. you observe a given periodicity and want to know if it’s statistically significant.</a:t>
            </a:r>
          </a:p>
        </p:txBody>
      </p:sp>
      <p:sp>
        <p:nvSpPr>
          <p:cNvPr id="4" name="Slide Number Placeholder 3"/>
          <p:cNvSpPr>
            <a:spLocks noGrp="1"/>
          </p:cNvSpPr>
          <p:nvPr>
            <p:ph type="sldNum" sz="quarter" idx="10"/>
          </p:nvPr>
        </p:nvSpPr>
        <p:spPr/>
        <p:txBody>
          <a:bodyPr/>
          <a:lstStyle/>
          <a:p>
            <a:fld id="{FD466815-0D95-47C5-9249-8299F627C37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time</a:t>
            </a:r>
            <a:r>
              <a:rPr lang="en-US" baseline="0" dirty="0" smtClean="0"/>
              <a:t> series is purely uncorrelated random noise.  The first spectra has a peak (red arrow0</a:t>
            </a:r>
          </a:p>
          <a:p>
            <a:r>
              <a:rPr lang="en-US" baseline="0" dirty="0" smtClean="0"/>
              <a:t>but subsequent spectra lack peaks at the same frequency.  The peak is being caused by random processes.</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time</a:t>
            </a:r>
            <a:r>
              <a:rPr lang="en-US" baseline="0" dirty="0" smtClean="0"/>
              <a:t> series is uncorrelated random noise plus a cosine wave.  All the spectra have a large peak (red arrow0</a:t>
            </a:r>
          </a:p>
          <a:p>
            <a:r>
              <a:rPr lang="en-US" baseline="0" dirty="0" smtClean="0"/>
              <a:t>at the same frequency.  The peak is being caused by the cosine, even though its hard to see in the time series..</a:t>
            </a:r>
            <a:endParaRPr lang="en-US" dirty="0" smtClean="0"/>
          </a:p>
          <a:p>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just one possible</a:t>
            </a:r>
            <a:r>
              <a:rPr lang="en-US" baseline="0" dirty="0" smtClean="0"/>
              <a:t> Null Hypothesis</a:t>
            </a:r>
            <a:r>
              <a:rPr lang="en-US" dirty="0" smtClean="0"/>
              <a:t>.</a:t>
            </a:r>
            <a:r>
              <a:rPr lang="en-US" baseline="0" dirty="0" smtClean="0"/>
              <a:t>  But its represents an important extreme.</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the only case done in the text.  More advanced cased will allow some</a:t>
            </a:r>
          </a:p>
          <a:p>
            <a:r>
              <a:rPr lang="en-US" baseline="0" dirty="0" smtClean="0"/>
              <a:t>correlation between points, e.g. to make the </a:t>
            </a:r>
            <a:r>
              <a:rPr lang="en-US" baseline="0" dirty="0" err="1" smtClean="0"/>
              <a:t>p.s.d</a:t>
            </a:r>
            <a:r>
              <a:rPr lang="en-US" baseline="0" dirty="0" smtClean="0"/>
              <a:t>. have more power at low</a:t>
            </a:r>
          </a:p>
          <a:p>
            <a:r>
              <a:rPr lang="en-US" baseline="0" dirty="0" smtClean="0"/>
              <a:t>frequencies than at high (a red spectrum) or vice versa (a blue spectra).</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we knew</a:t>
            </a:r>
            <a:r>
              <a:rPr lang="en-US" baseline="0" dirty="0" smtClean="0"/>
              <a:t> this </a:t>
            </a:r>
            <a:r>
              <a:rPr lang="en-US" baseline="0" dirty="0" err="1" smtClean="0"/>
              <a:t>p.d.f</a:t>
            </a:r>
            <a:r>
              <a:rPr lang="en-US" baseline="0" dirty="0" smtClean="0"/>
              <a:t>., we could perform the usual hypothesis testing.</a:t>
            </a:r>
          </a:p>
          <a:p>
            <a:r>
              <a:rPr lang="en-US" baseline="0" dirty="0" smtClean="0"/>
              <a:t>So we need to work it out.</a:t>
            </a:r>
            <a:endParaRPr lang="en-US" dirty="0"/>
          </a:p>
        </p:txBody>
      </p:sp>
      <p:sp>
        <p:nvSpPr>
          <p:cNvPr id="4" name="Slide Number Placeholder 3"/>
          <p:cNvSpPr>
            <a:spLocks noGrp="1"/>
          </p:cNvSpPr>
          <p:nvPr>
            <p:ph type="sldNum" sz="quarter" idx="10"/>
          </p:nvPr>
        </p:nvSpPr>
        <p:spPr/>
        <p:txBody>
          <a:bodyPr/>
          <a:lstStyle/>
          <a:p>
            <a:fld id="{39CEFECD-09E3-40DA-A418-CA04FDBB91E8}"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54ED11-FE75-4B22-B41D-E6EAA17BCC3E}" type="datetimeFigureOut">
              <a:rPr lang="en-US" smtClean="0"/>
              <a:pPr/>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54ED11-FE75-4B22-B41D-E6EAA17BCC3E}" type="datetimeFigureOut">
              <a:rPr lang="en-US" smtClean="0"/>
              <a:pPr/>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54ED11-FE75-4B22-B41D-E6EAA17BCC3E}" type="datetimeFigureOut">
              <a:rPr lang="en-US" smtClean="0"/>
              <a:pPr/>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54ED11-FE75-4B22-B41D-E6EAA17BCC3E}" type="datetimeFigureOut">
              <a:rPr lang="en-US" smtClean="0"/>
              <a:pPr/>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54ED11-FE75-4B22-B41D-E6EAA17BCC3E}" type="datetimeFigureOut">
              <a:rPr lang="en-US" smtClean="0"/>
              <a:pPr/>
              <a:t>3/28/2016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54ED11-FE75-4B22-B41D-E6EAA17BCC3E}" type="datetimeFigureOut">
              <a:rPr lang="en-US" smtClean="0"/>
              <a:pPr/>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54ED11-FE75-4B22-B41D-E6EAA17BCC3E}" type="datetimeFigureOut">
              <a:rPr lang="en-US" smtClean="0"/>
              <a:pPr/>
              <a:t>3/28/2016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54ED11-FE75-4B22-B41D-E6EAA17BCC3E}" type="datetimeFigureOut">
              <a:rPr lang="en-US" smtClean="0"/>
              <a:pPr/>
              <a:t>3/28/2016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54ED11-FE75-4B22-B41D-E6EAA17BCC3E}" type="datetimeFigureOut">
              <a:rPr lang="en-US" smtClean="0"/>
              <a:pPr/>
              <a:t>3/28/2016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54ED11-FE75-4B22-B41D-E6EAA17BCC3E}" type="datetimeFigureOut">
              <a:rPr lang="en-US" smtClean="0"/>
              <a:pPr/>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54ED11-FE75-4B22-B41D-E6EAA17BCC3E}" type="datetimeFigureOut">
              <a:rPr lang="en-US" smtClean="0"/>
              <a:pPr/>
              <a:t>3/28/2016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F9FAFE-1520-45A8-906A-AA7CFB193E0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54ED11-FE75-4B22-B41D-E6EAA17BCC3E}" type="datetimeFigureOut">
              <a:rPr lang="en-US" smtClean="0"/>
              <a:pPr/>
              <a:t>3/28/2016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F9FAFE-1520-45A8-906A-AA7CFB193E0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7.emf"/></Relationships>
</file>

<file path=ppt/slides/_rels/slide1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0.emf"/></Relationships>
</file>

<file path=ppt/slides/_rels/slide2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3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3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4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42.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0" y="1295400"/>
            <a:ext cx="9144000" cy="1143000"/>
          </a:xfrm>
        </p:spPr>
        <p:txBody>
          <a:bodyPr>
            <a:normAutofit fontScale="92500" lnSpcReduction="10000"/>
          </a:bodyPr>
          <a:lstStyle/>
          <a:p>
            <a:pPr algn="ctr">
              <a:lnSpc>
                <a:spcPct val="90000"/>
              </a:lnSpc>
              <a:buFontTx/>
              <a:buNone/>
            </a:pPr>
            <a:r>
              <a:rPr lang="en-US" sz="4000" dirty="0" smtClean="0">
                <a:latin typeface="Times New Roman" pitchFamily="18" charset="0"/>
                <a:cs typeface="Times New Roman" pitchFamily="18" charset="0"/>
              </a:rPr>
              <a:t>Environmental Data Analysis with </a:t>
            </a:r>
            <a:r>
              <a:rPr lang="en-US" sz="4000" i="1" dirty="0" err="1" smtClean="0">
                <a:latin typeface="Times New Roman" pitchFamily="18" charset="0"/>
                <a:cs typeface="Times New Roman" pitchFamily="18" charset="0"/>
              </a:rPr>
              <a:t>MatLab</a:t>
            </a:r>
            <a:endParaRPr lang="en-US" sz="4000" i="1" dirty="0" smtClean="0">
              <a:latin typeface="Times New Roman" pitchFamily="18" charset="0"/>
              <a:cs typeface="Times New Roman" pitchFamily="18" charset="0"/>
            </a:endParaRPr>
          </a:p>
          <a:p>
            <a:pPr algn="ctr">
              <a:lnSpc>
                <a:spcPct val="90000"/>
              </a:lnSpc>
              <a:buFontTx/>
              <a:buNone/>
            </a:pPr>
            <a:r>
              <a:rPr lang="en-US" sz="4000" dirty="0" smtClean="0">
                <a:latin typeface="Times New Roman" pitchFamily="18" charset="0"/>
                <a:cs typeface="Times New Roman" pitchFamily="18" charset="0"/>
              </a:rPr>
              <a:t>2</a:t>
            </a:r>
            <a:r>
              <a:rPr lang="en-US" sz="4000" baseline="30000" dirty="0" smtClean="0">
                <a:latin typeface="Times New Roman" pitchFamily="18" charset="0"/>
                <a:cs typeface="Times New Roman" pitchFamily="18" charset="0"/>
              </a:rPr>
              <a:t>nd</a:t>
            </a:r>
            <a:r>
              <a:rPr lang="en-US" sz="4000" dirty="0" smtClean="0">
                <a:latin typeface="Times New Roman" pitchFamily="18" charset="0"/>
                <a:cs typeface="Times New Roman" pitchFamily="18" charset="0"/>
              </a:rPr>
              <a:t> Edition</a:t>
            </a:r>
            <a:endParaRPr lang="en-US" dirty="0">
              <a:latin typeface="Times New Roman" pitchFamily="18" charset="0"/>
              <a:cs typeface="Times New Roman" pitchFamily="18" charset="0"/>
            </a:endParaRPr>
          </a:p>
        </p:txBody>
      </p:sp>
      <p:sp>
        <p:nvSpPr>
          <p:cNvPr id="11" name="Rectangle 3"/>
          <p:cNvSpPr txBox="1">
            <a:spLocks noChangeArrowheads="1"/>
          </p:cNvSpPr>
          <p:nvPr/>
        </p:nvSpPr>
        <p:spPr bwMode="auto">
          <a:xfrm>
            <a:off x="0" y="2895600"/>
            <a:ext cx="9144000" cy="2895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90000"/>
              </a:lnSpc>
              <a:spcBef>
                <a:spcPct val="20000"/>
              </a:spcBef>
              <a:spcAft>
                <a:spcPct val="0"/>
              </a:spcAft>
              <a:buClrTx/>
              <a:buSzTx/>
              <a:buFontTx/>
              <a:buNone/>
              <a:tabLst/>
              <a:defRPr/>
            </a:pPr>
            <a:r>
              <a:rPr kumimoji="0" lang="en-US" sz="4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Lecture </a:t>
            </a:r>
            <a:r>
              <a:rPr kumimoji="0" lang="en-US" sz="4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26:</a:t>
            </a:r>
            <a:endParaRPr kumimoji="0" lang="en-US" sz="40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endParaRPr>
          </a:p>
          <a:p>
            <a:pPr marL="342900" lvl="0" indent="-342900" algn="ctr">
              <a:lnSpc>
                <a:spcPct val="90000"/>
              </a:lnSpc>
              <a:spcBef>
                <a:spcPct val="20000"/>
              </a:spcBef>
              <a:defRPr/>
            </a:pPr>
            <a:endParaRPr lang="en-US" sz="4000" dirty="0" smtClean="0">
              <a:latin typeface="Times New Roman" pitchFamily="18" charset="0"/>
              <a:cs typeface="Times New Roman" pitchFamily="18" charset="0"/>
            </a:endParaRPr>
          </a:p>
          <a:p>
            <a:pPr marL="342900" lvl="0" indent="-342900" algn="ctr">
              <a:lnSpc>
                <a:spcPct val="90000"/>
              </a:lnSpc>
              <a:spcBef>
                <a:spcPct val="20000"/>
              </a:spcBef>
              <a:defRPr/>
            </a:pPr>
            <a:r>
              <a:rPr lang="en-US" sz="3600" dirty="0" smtClean="0">
                <a:latin typeface="Times New Roman" pitchFamily="18" charset="0"/>
                <a:cs typeface="Times New Roman" pitchFamily="18" charset="0"/>
              </a:rPr>
              <a:t>Confidence Limits of Spectra; Bootstraps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dirty="0" smtClean="0">
                <a:latin typeface="Times New Roman" pitchFamily="18" charset="0"/>
                <a:cs typeface="Times New Roman" pitchFamily="18" charset="0"/>
              </a:rPr>
              <a:t>Easiest Case to Analyze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2514600"/>
            <a:ext cx="8229600" cy="3200400"/>
          </a:xfrm>
        </p:spPr>
        <p:txBody>
          <a:bodyPr>
            <a:normAutofit fontScale="92500" lnSpcReduction="20000"/>
          </a:bodyPr>
          <a:lstStyle/>
          <a:p>
            <a:pPr>
              <a:buNone/>
            </a:pPr>
            <a:r>
              <a:rPr lang="en-US" dirty="0" smtClean="0">
                <a:latin typeface="Times New Roman" pitchFamily="18" charset="0"/>
                <a:cs typeface="Times New Roman" pitchFamily="18" charset="0"/>
              </a:rPr>
              <a:t>Random time series that is:</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Normally-distributed</a:t>
            </a:r>
          </a:p>
          <a:p>
            <a:pPr>
              <a:buNone/>
            </a:pPr>
            <a:r>
              <a:rPr lang="en-US" dirty="0" smtClean="0">
                <a:latin typeface="Times New Roman" pitchFamily="18" charset="0"/>
                <a:cs typeface="Times New Roman" pitchFamily="18" charset="0"/>
              </a:rPr>
              <a:t>	uncorrelated</a:t>
            </a:r>
          </a:p>
          <a:p>
            <a:pPr>
              <a:buNone/>
            </a:pPr>
            <a:r>
              <a:rPr lang="en-US" dirty="0" smtClean="0">
                <a:latin typeface="Times New Roman" pitchFamily="18" charset="0"/>
                <a:cs typeface="Times New Roman" pitchFamily="18" charset="0"/>
              </a:rPr>
              <a:t>	zero mean</a:t>
            </a:r>
          </a:p>
          <a:p>
            <a:pPr>
              <a:buNone/>
            </a:pPr>
            <a:r>
              <a:rPr lang="en-US" dirty="0" smtClean="0">
                <a:latin typeface="Times New Roman" pitchFamily="18" charset="0"/>
                <a:cs typeface="Times New Roman" pitchFamily="18" charset="0"/>
              </a:rPr>
              <a:t>	variance that matches power of time series under 	consideration</a:t>
            </a:r>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743200"/>
            <a:ext cx="8229600" cy="1524000"/>
          </a:xfrm>
        </p:spPr>
        <p:txBody>
          <a:bodyPr>
            <a:normAutofit lnSpcReduction="10000"/>
          </a:bodyPr>
          <a:lstStyle/>
          <a:p>
            <a:pPr>
              <a:buNone/>
            </a:pPr>
            <a:r>
              <a:rPr lang="en-US" dirty="0" smtClean="0">
                <a:latin typeface="Times New Roman" pitchFamily="18" charset="0"/>
                <a:cs typeface="Times New Roman" pitchFamily="18" charset="0"/>
              </a:rPr>
              <a:t>So what is the probability density function </a:t>
            </a:r>
            <a:r>
              <a:rPr lang="en-US" i="1" dirty="0" smtClean="0">
                <a:latin typeface="Cambria Math" pitchFamily="18" charset="0"/>
                <a:ea typeface="Cambria Math" pitchFamily="18" charset="0"/>
                <a:cs typeface="Times New Roman" pitchFamily="18" charset="0"/>
              </a:rPr>
              <a:t>p(s</a:t>
            </a:r>
            <a:r>
              <a:rPr lang="en-US" i="1" baseline="30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a:t>
            </a:r>
          </a:p>
          <a:p>
            <a:pPr>
              <a:buNone/>
            </a:pPr>
            <a:r>
              <a:rPr lang="en-US" dirty="0" smtClean="0">
                <a:latin typeface="Times New Roman" pitchFamily="18" charset="0"/>
                <a:cs typeface="Times New Roman" pitchFamily="18" charset="0"/>
              </a:rPr>
              <a:t> of points in the power spectral density </a:t>
            </a:r>
            <a:r>
              <a:rPr lang="en-US" i="1" dirty="0" smtClean="0">
                <a:latin typeface="Cambria Math" pitchFamily="18" charset="0"/>
                <a:ea typeface="Cambria Math" pitchFamily="18" charset="0"/>
                <a:cs typeface="Times New Roman" pitchFamily="18" charset="0"/>
              </a:rPr>
              <a:t>s</a:t>
            </a:r>
            <a:r>
              <a:rPr lang="en-US" i="1" baseline="30000" dirty="0" smtClean="0">
                <a:latin typeface="Cambria Math" pitchFamily="18" charset="0"/>
                <a:ea typeface="Cambria Math" pitchFamily="18" charset="0"/>
                <a:cs typeface="Times New Roman" pitchFamily="18" charset="0"/>
              </a:rPr>
              <a:t>2  </a:t>
            </a:r>
            <a:r>
              <a:rPr lang="en-US" dirty="0" smtClean="0">
                <a:latin typeface="Times New Roman" pitchFamily="18" charset="0"/>
                <a:cs typeface="Times New Roman" pitchFamily="18" charset="0"/>
              </a:rPr>
              <a:t>of such a time series ?</a:t>
            </a:r>
          </a:p>
          <a:p>
            <a:pPr>
              <a:buNone/>
            </a:pPr>
            <a:endParaRPr lang="en-US" dirty="0" smtClean="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229600" cy="6553200"/>
          </a:xfrm>
        </p:spPr>
        <p:txBody>
          <a:bodyPr>
            <a:normAutofit fontScale="92500" lnSpcReduction="10000"/>
          </a:bodyPr>
          <a:lstStyle/>
          <a:p>
            <a:pPr algn="ctr">
              <a:buNone/>
            </a:pPr>
            <a:r>
              <a:rPr lang="en-US" dirty="0" smtClean="0">
                <a:latin typeface="Times New Roman" pitchFamily="18" charset="0"/>
                <a:cs typeface="Times New Roman" pitchFamily="18" charset="0"/>
              </a:rPr>
              <a:t>Chain of Logic, Part 1</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time series is Normally-distributed</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Fourier Transform is a linear function of the time series</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Linear functions of Normally-distributed variables are Normally-distributed, so the Fourier Transform is Normally-distributed too</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For a complex FT, the real and imaginary parts are individually Normally-distributed</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553200"/>
          </a:xfrm>
        </p:spPr>
        <p:txBody>
          <a:bodyPr>
            <a:normAutofit lnSpcReduction="10000"/>
          </a:bodyPr>
          <a:lstStyle/>
          <a:p>
            <a:pPr algn="ctr">
              <a:buNone/>
            </a:pPr>
            <a:r>
              <a:rPr lang="en-US" dirty="0" smtClean="0">
                <a:latin typeface="Times New Roman" pitchFamily="18" charset="0"/>
                <a:cs typeface="Times New Roman" pitchFamily="18" charset="0"/>
              </a:rPr>
              <a:t>Chain of Logic, Part 2</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time series has zero mean</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Fourier Transform is a linear function of the time series</a:t>
            </a:r>
            <a:endParaRPr lang="en-US" b="1"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mean of a linear function is the function of the mean value, so the mean of the FT is zero</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For a complex FT, the means of the real and imaginary parts are individually zero</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553200"/>
          </a:xfrm>
        </p:spPr>
        <p:txBody>
          <a:bodyPr>
            <a:normAutofit/>
          </a:bodyPr>
          <a:lstStyle/>
          <a:p>
            <a:pPr algn="ctr">
              <a:buNone/>
            </a:pPr>
            <a:r>
              <a:rPr lang="en-US" dirty="0" smtClean="0">
                <a:latin typeface="Times New Roman" pitchFamily="18" charset="0"/>
                <a:cs typeface="Times New Roman" pitchFamily="18" charset="0"/>
              </a:rPr>
              <a:t>Chain of Logic, Part 3</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time series is uncorrelated</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Fourier Transform has [</a:t>
            </a:r>
            <a:r>
              <a:rPr lang="en-US" b="1" dirty="0" smtClean="0">
                <a:latin typeface="Times New Roman" pitchFamily="18" charset="0"/>
                <a:cs typeface="Times New Roman" pitchFamily="18" charset="0"/>
              </a:rPr>
              <a:t>G</a:t>
            </a:r>
            <a:r>
              <a:rPr lang="en-US" baseline="30000" dirty="0" smtClean="0">
                <a:latin typeface="Times New Roman" pitchFamily="18" charset="0"/>
                <a:cs typeface="Times New Roman" pitchFamily="18" charset="0"/>
              </a:rPr>
              <a:t>T</a:t>
            </a:r>
            <a:r>
              <a:rPr lang="en-US" b="1" dirty="0" smtClean="0">
                <a:latin typeface="Times New Roman" pitchFamily="18" charset="0"/>
                <a:cs typeface="Times New Roman" pitchFamily="18" charset="0"/>
              </a:rPr>
              <a:t>G</a:t>
            </a:r>
            <a:r>
              <a:rPr lang="en-US" dirty="0" smtClean="0">
                <a:latin typeface="Times New Roman" pitchFamily="18" charset="0"/>
                <a:cs typeface="Times New Roman" pitchFamily="18" charset="0"/>
              </a:rPr>
              <a:t>]</a:t>
            </a:r>
            <a:r>
              <a:rPr lang="en-US" baseline="30000" dirty="0" smtClean="0">
                <a:latin typeface="Times New Roman" pitchFamily="18" charset="0"/>
                <a:cs typeface="Times New Roman" pitchFamily="18" charset="0"/>
              </a:rPr>
              <a:t>-1 </a:t>
            </a:r>
            <a:r>
              <a:rPr lang="en-US" dirty="0" smtClean="0">
                <a:latin typeface="Times New Roman" pitchFamily="18" charset="0"/>
                <a:cs typeface="Times New Roman" pitchFamily="18" charset="0"/>
              </a:rPr>
              <a:t>proportional to </a:t>
            </a:r>
            <a:r>
              <a:rPr lang="en-US" b="1" dirty="0" smtClean="0">
                <a:latin typeface="Times New Roman" pitchFamily="18" charset="0"/>
                <a:cs typeface="Times New Roman" pitchFamily="18" charset="0"/>
              </a:rPr>
              <a:t>I</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So by the usual rules of error propagation, the Fourier Transform is uncorrelated too</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For a complex FT, the real and imaginary parts are uncorrelated</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6553200"/>
          </a:xfrm>
        </p:spPr>
        <p:txBody>
          <a:bodyPr>
            <a:normAutofit fontScale="92500" lnSpcReduction="10000"/>
          </a:bodyPr>
          <a:lstStyle/>
          <a:p>
            <a:pPr algn="ctr">
              <a:buNone/>
            </a:pPr>
            <a:r>
              <a:rPr lang="en-US" dirty="0" smtClean="0">
                <a:latin typeface="Times New Roman" pitchFamily="18" charset="0"/>
                <a:cs typeface="Times New Roman" pitchFamily="18" charset="0"/>
              </a:rPr>
              <a:t>Chain of Logic, Part 4</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power spectral density is proportional to the sum of squares of the real and imaginary parts of the Fourier Transform</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sum of squares of two uncorrelated Normally-distributed variables with zero mean and unit variance is chi-squared distributed with two degrees of freedom.</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Once the </a:t>
            </a:r>
            <a:r>
              <a:rPr lang="en-US" dirty="0" err="1" smtClean="0">
                <a:latin typeface="Times New Roman" pitchFamily="18" charset="0"/>
                <a:cs typeface="Times New Roman" pitchFamily="18" charset="0"/>
              </a:rPr>
              <a:t>p.s.d</a:t>
            </a:r>
            <a:r>
              <a:rPr lang="en-US" dirty="0" smtClean="0">
                <a:latin typeface="Times New Roman" pitchFamily="18" charset="0"/>
                <a:cs typeface="Times New Roman" pitchFamily="18" charset="0"/>
              </a:rPr>
              <a:t>. is scaled to have unit variance, it is chi-squared distributed with two degrees of freedom.</a:t>
            </a:r>
          </a:p>
          <a:p>
            <a:pPr>
              <a:buNone/>
            </a:pPr>
            <a:endParaRPr lang="en-US" dirty="0" smtClean="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745162"/>
          </a:xfrm>
        </p:spPr>
        <p:txBody>
          <a:bodyPr>
            <a:normAutofit/>
          </a:bodyPr>
          <a:lstStyle/>
          <a:p>
            <a:r>
              <a:rPr lang="en-US" dirty="0" smtClean="0">
                <a:latin typeface="Times New Roman" pitchFamily="18" charset="0"/>
                <a:cs typeface="Times New Roman" pitchFamily="18" charset="0"/>
              </a:rPr>
              <a:t>so</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s</a:t>
            </a:r>
            <a:r>
              <a:rPr lang="en-US" i="1" baseline="30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/c</a:t>
            </a:r>
            <a:r>
              <a:rPr lang="en-US" dirty="0" smtClean="0">
                <a:latin typeface="Times New Roman" pitchFamily="18" charset="0"/>
                <a:cs typeface="Times New Roman" pitchFamily="18" charset="0"/>
              </a:rPr>
              <a:t>  is chi-squared distributed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where </a:t>
            </a:r>
            <a:r>
              <a:rPr lang="en-US" i="1" dirty="0" smtClean="0">
                <a:latin typeface="Cambria Math" pitchFamily="18" charset="0"/>
                <a:ea typeface="Cambria Math" pitchFamily="18" charset="0"/>
                <a:cs typeface="Times New Roman" pitchFamily="18" charset="0"/>
              </a:rPr>
              <a:t>c</a:t>
            </a:r>
            <a:r>
              <a:rPr lang="en-US" dirty="0" smtClean="0">
                <a:latin typeface="Times New Roman" pitchFamily="18" charset="0"/>
                <a:cs typeface="Times New Roman" pitchFamily="18" charset="0"/>
              </a:rPr>
              <a:t> is a yet-to-be-determined scaling factor</a:t>
            </a:r>
            <a:endParaRPr lang="en-US"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57200"/>
          </a:xfrm>
        </p:spPr>
        <p:txBody>
          <a:bodyPr>
            <a:normAutofit fontScale="90000"/>
          </a:bodyPr>
          <a:lstStyle/>
          <a:p>
            <a:r>
              <a:rPr lang="en-US" dirty="0" smtClean="0">
                <a:latin typeface="Times New Roman" pitchFamily="18" charset="0"/>
                <a:cs typeface="Times New Roman" pitchFamily="18" charset="0"/>
              </a:rPr>
              <a:t>in the text, it is shown that</a:t>
            </a:r>
            <a:endParaRPr lang="en-US"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3" cstate="print"/>
          <a:srcRect l="34938" t="21305" r="45098" b="61651"/>
          <a:stretch>
            <a:fillRect/>
          </a:stretch>
        </p:blipFill>
        <p:spPr bwMode="auto">
          <a:xfrm>
            <a:off x="3048000" y="1447800"/>
            <a:ext cx="2667000" cy="1524000"/>
          </a:xfrm>
          <a:prstGeom prst="rect">
            <a:avLst/>
          </a:prstGeom>
          <a:noFill/>
          <a:ln w="9525">
            <a:noFill/>
            <a:miter lim="800000"/>
            <a:headEnd/>
            <a:tailEnd/>
          </a:ln>
        </p:spPr>
      </p:pic>
      <p:sp>
        <p:nvSpPr>
          <p:cNvPr id="4" name="Title 1"/>
          <p:cNvSpPr txBox="1">
            <a:spLocks/>
          </p:cNvSpPr>
          <p:nvPr/>
        </p:nvSpPr>
        <p:spPr>
          <a:xfrm>
            <a:off x="0" y="3505200"/>
            <a:ext cx="9144000" cy="2667000"/>
          </a:xfrm>
          <a:prstGeom prst="rect">
            <a:avLst/>
          </a:prstGeom>
        </p:spPr>
        <p:txBody>
          <a:bodyPr vert="horz" lIns="91440" tIns="45720" rIns="91440" bIns="45720" rtlCol="0" anchor="ctr">
            <a:normAutofit fontScale="75000" lnSpcReduction="200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where:</a:t>
            </a:r>
          </a:p>
          <a:p>
            <a:pPr marL="0" marR="0" lvl="0" indent="0" defTabSz="914400" rtl="0" eaLnBrk="1" fontAlgn="auto" latinLnBrk="0" hangingPunct="1">
              <a:lnSpc>
                <a:spcPct val="100000"/>
              </a:lnSpc>
              <a:spcBef>
                <a:spcPct val="0"/>
              </a:spcBef>
              <a:spcAft>
                <a:spcPts val="0"/>
              </a:spcAft>
              <a:buClrTx/>
              <a:buSzTx/>
              <a:buFontTx/>
              <a:buNone/>
              <a:tabLst/>
              <a:defRPr/>
            </a:pPr>
            <a:r>
              <a:rPr lang="en-US" sz="4400" dirty="0" smtClean="0">
                <a:latin typeface="Cambria Math"/>
                <a:ea typeface="Cambria Math"/>
                <a:cs typeface="Times New Roman" pitchFamily="18" charset="0"/>
              </a:rPr>
              <a:t>	</a:t>
            </a:r>
            <a:r>
              <a:rPr lang="el-GR" sz="4400" dirty="0" smtClean="0">
                <a:latin typeface="Cambria Math"/>
                <a:ea typeface="Cambria Math"/>
                <a:cs typeface="Times New Roman" pitchFamily="18" charset="0"/>
              </a:rPr>
              <a:t>σ</a:t>
            </a:r>
            <a:r>
              <a:rPr lang="en-US" sz="4400" baseline="-25000" dirty="0" smtClean="0">
                <a:latin typeface="Cambria Math"/>
                <a:ea typeface="Cambria Math"/>
                <a:cs typeface="Times New Roman" pitchFamily="18" charset="0"/>
              </a:rPr>
              <a:t>d</a:t>
            </a:r>
            <a:r>
              <a:rPr lang="en-US" sz="4400" baseline="30000" dirty="0" smtClean="0">
                <a:latin typeface="Cambria Math"/>
                <a:ea typeface="Cambria Math"/>
                <a:cs typeface="Times New Roman" pitchFamily="18" charset="0"/>
              </a:rPr>
              <a:t>2</a:t>
            </a:r>
            <a:r>
              <a:rPr lang="en-US" sz="4400" dirty="0" smtClean="0">
                <a:latin typeface="Cambria Math"/>
                <a:ea typeface="Cambria Math"/>
                <a:cs typeface="Times New Roman" pitchFamily="18" charset="0"/>
              </a:rPr>
              <a:t> </a:t>
            </a:r>
            <a:r>
              <a:rPr lang="en-US" sz="4400" dirty="0" smtClean="0">
                <a:latin typeface="Times New Roman" pitchFamily="18" charset="0"/>
                <a:ea typeface="+mj-ea"/>
                <a:cs typeface="Times New Roman" pitchFamily="18" charset="0"/>
              </a:rPr>
              <a:t>is the variance of the data</a:t>
            </a:r>
          </a:p>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r>
              <a:rPr kumimoji="0" lang="en-US" sz="44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N</a:t>
            </a:r>
            <a:r>
              <a:rPr kumimoji="0" lang="en-US" sz="4400" b="0" i="0" u="none" strike="noStrike" kern="1200" cap="none" spc="0" normalizeH="0" baseline="-25000" noProof="0" dirty="0" err="1" smtClean="0">
                <a:ln>
                  <a:noFill/>
                </a:ln>
                <a:solidFill>
                  <a:schemeClr val="tx1"/>
                </a:solidFill>
                <a:effectLst/>
                <a:uLnTx/>
                <a:uFillTx/>
                <a:latin typeface="Times New Roman" pitchFamily="18" charset="0"/>
                <a:ea typeface="+mj-ea"/>
                <a:cs typeface="Times New Roman" pitchFamily="18" charset="0"/>
              </a:rPr>
              <a:t>f</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is the length of the </a:t>
            </a:r>
            <a:r>
              <a:rPr kumimoji="0" lang="en-US" sz="44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p.s.d</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t>
            </a:r>
          </a:p>
          <a:p>
            <a:pPr marL="0" marR="0" lvl="0" indent="0" defTabSz="914400" rtl="0" eaLnBrk="1" fontAlgn="auto" latinLnBrk="0" hangingPunct="1">
              <a:lnSpc>
                <a:spcPct val="100000"/>
              </a:lnSpc>
              <a:spcBef>
                <a:spcPct val="0"/>
              </a:spcBef>
              <a:spcAft>
                <a:spcPts val="0"/>
              </a:spcAft>
              <a:buClrTx/>
              <a:buSzTx/>
              <a:buFontTx/>
              <a:buNone/>
              <a:tabLst/>
              <a:defRPr/>
            </a:pPr>
            <a:r>
              <a:rPr lang="en-US" sz="4400" dirty="0" smtClean="0">
                <a:latin typeface="Cambria Math"/>
                <a:ea typeface="Cambria Math"/>
                <a:cs typeface="Times New Roman" pitchFamily="18" charset="0"/>
              </a:rPr>
              <a:t>	</a:t>
            </a:r>
            <a:r>
              <a:rPr lang="el-GR" sz="4400" dirty="0" smtClean="0">
                <a:latin typeface="Cambria Math"/>
                <a:ea typeface="Cambria Math"/>
                <a:cs typeface="Times New Roman" pitchFamily="18" charset="0"/>
              </a:rPr>
              <a:t>Δ</a:t>
            </a:r>
            <a:r>
              <a:rPr lang="en-US" sz="4400" dirty="0" smtClean="0">
                <a:latin typeface="Times New Roman" pitchFamily="18" charset="0"/>
                <a:ea typeface="+mj-ea"/>
                <a:cs typeface="Times New Roman" pitchFamily="18" charset="0"/>
              </a:rPr>
              <a:t>f is the frequency sampling</a:t>
            </a:r>
          </a:p>
          <a:p>
            <a:pPr marL="0" marR="0" lvl="0" indent="0"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f</a:t>
            </a:r>
            <a:r>
              <a:rPr kumimoji="0" lang="en-US" sz="4400" b="0" i="0" u="none" strike="noStrike" kern="1200" cap="none" spc="0" normalizeH="0" baseline="-25000" noProof="0" dirty="0" smtClean="0">
                <a:ln>
                  <a:noFill/>
                </a:ln>
                <a:solidFill>
                  <a:schemeClr val="tx1"/>
                </a:solidFill>
                <a:effectLst/>
                <a:uLnTx/>
                <a:uFillTx/>
                <a:latin typeface="Times New Roman" pitchFamily="18" charset="0"/>
                <a:ea typeface="+mj-ea"/>
                <a:cs typeface="Times New Roman" pitchFamily="18" charset="0"/>
              </a:rPr>
              <a:t>f</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is the variance of the taper.</a:t>
            </a:r>
          </a:p>
          <a:p>
            <a:pPr marL="0" marR="0" lvl="0" indent="0"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		</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It adjusts for the effect of a tapering.</a:t>
            </a:r>
            <a:endPar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a:p>
            <a:pPr marL="0" marR="0" lvl="0" indent="0"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2057400" y="373746"/>
            <a:ext cx="6858000" cy="6221962"/>
            <a:chOff x="1295400" y="796920"/>
            <a:chExt cx="6019800" cy="5320935"/>
          </a:xfrm>
        </p:grpSpPr>
        <p:pic>
          <p:nvPicPr>
            <p:cNvPr id="1027" name="Picture 3"/>
            <p:cNvPicPr>
              <a:picLocks noChangeAspect="1" noChangeArrowheads="1"/>
            </p:cNvPicPr>
            <p:nvPr/>
          </p:nvPicPr>
          <p:blipFill>
            <a:blip r:embed="rId3" cstate="print"/>
            <a:srcRect/>
            <a:stretch>
              <a:fillRect/>
            </a:stretch>
          </p:blipFill>
          <p:spPr bwMode="auto">
            <a:xfrm>
              <a:off x="1444976" y="2895601"/>
              <a:ext cx="5184423" cy="3086099"/>
            </a:xfrm>
            <a:prstGeom prst="rect">
              <a:avLst/>
            </a:prstGeom>
            <a:noFill/>
            <a:ln w="9525">
              <a:noFill/>
              <a:miter lim="800000"/>
              <a:headEnd/>
              <a:tailEnd/>
            </a:ln>
            <a:effectLst/>
          </p:spPr>
        </p:pic>
        <p:pic>
          <p:nvPicPr>
            <p:cNvPr id="1026" name="Picture 2"/>
            <p:cNvPicPr>
              <a:picLocks noChangeAspect="1" noChangeArrowheads="1"/>
            </p:cNvPicPr>
            <p:nvPr/>
          </p:nvPicPr>
          <p:blipFill>
            <a:blip r:embed="rId4" cstate="print"/>
            <a:srcRect/>
            <a:stretch>
              <a:fillRect/>
            </a:stretch>
          </p:blipFill>
          <p:spPr bwMode="auto">
            <a:xfrm>
              <a:off x="1295400" y="990600"/>
              <a:ext cx="6019800" cy="1935561"/>
            </a:xfrm>
            <a:prstGeom prst="rect">
              <a:avLst/>
            </a:prstGeom>
            <a:noFill/>
            <a:ln w="9525">
              <a:noFill/>
              <a:miter lim="800000"/>
              <a:headEnd/>
              <a:tailEnd/>
            </a:ln>
            <a:effectLst/>
          </p:spPr>
        </p:pic>
        <p:sp>
          <p:nvSpPr>
            <p:cNvPr id="11" name="TextBox 10"/>
            <p:cNvSpPr txBox="1"/>
            <p:nvPr/>
          </p:nvSpPr>
          <p:spPr>
            <a:xfrm>
              <a:off x="2133600" y="796920"/>
              <a:ext cx="3041227" cy="394809"/>
            </a:xfrm>
            <a:prstGeom prst="rect">
              <a:avLst/>
            </a:prstGeom>
            <a:noFill/>
          </p:spPr>
          <p:txBody>
            <a:bodyPr wrap="square" rtlCol="0">
              <a:spAutoFit/>
            </a:bodyPr>
            <a:lstStyle/>
            <a:p>
              <a:r>
                <a:rPr lang="en-US" sz="2400" dirty="0" smtClean="0">
                  <a:latin typeface="Times New Roman" pitchFamily="18" charset="0"/>
                  <a:cs typeface="Times New Roman" pitchFamily="18" charset="0"/>
                </a:rPr>
                <a:t>A) tapered time series</a:t>
              </a:r>
              <a:endParaRPr lang="en-US" sz="2400" dirty="0">
                <a:latin typeface="Times New Roman" pitchFamily="18" charset="0"/>
                <a:cs typeface="Times New Roman" pitchFamily="18" charset="0"/>
              </a:endParaRPr>
            </a:p>
          </p:txBody>
        </p:sp>
        <p:sp>
          <p:nvSpPr>
            <p:cNvPr id="13" name="TextBox 12"/>
            <p:cNvSpPr txBox="1"/>
            <p:nvPr/>
          </p:nvSpPr>
          <p:spPr>
            <a:xfrm>
              <a:off x="3203255" y="2748771"/>
              <a:ext cx="2865348" cy="394809"/>
            </a:xfrm>
            <a:prstGeom prst="rect">
              <a:avLst/>
            </a:prstGeom>
            <a:noFill/>
          </p:spPr>
          <p:txBody>
            <a:bodyPr wrap="square" rtlCol="0">
              <a:spAutoFit/>
            </a:bodyPr>
            <a:lstStyle/>
            <a:p>
              <a:r>
                <a:rPr lang="en-US" sz="2400" dirty="0" smtClean="0">
                  <a:latin typeface="Times New Roman" pitchFamily="18" charset="0"/>
                  <a:cs typeface="Times New Roman" pitchFamily="18" charset="0"/>
                </a:rPr>
                <a:t>time </a:t>
              </a:r>
              <a:r>
                <a:rPr lang="en-US" sz="2400" i="1" dirty="0" smtClean="0">
                  <a:latin typeface="Times New Roman" pitchFamily="18" charset="0"/>
                  <a:cs typeface="Times New Roman" pitchFamily="18" charset="0"/>
                </a:rPr>
                <a:t>t</a:t>
              </a:r>
              <a:r>
                <a:rPr lang="en-US" sz="2400" dirty="0" smtClean="0">
                  <a:latin typeface="Times New Roman" pitchFamily="18" charset="0"/>
                  <a:cs typeface="Times New Roman" pitchFamily="18" charset="0"/>
                </a:rPr>
                <a:t>, seconds</a:t>
              </a:r>
              <a:endParaRPr lang="en-US" sz="2400" dirty="0">
                <a:latin typeface="Times New Roman" pitchFamily="18" charset="0"/>
                <a:cs typeface="Times New Roman" pitchFamily="18" charset="0"/>
              </a:endParaRPr>
            </a:p>
          </p:txBody>
        </p:sp>
        <p:sp>
          <p:nvSpPr>
            <p:cNvPr id="15" name="TextBox 14"/>
            <p:cNvSpPr txBox="1"/>
            <p:nvPr/>
          </p:nvSpPr>
          <p:spPr>
            <a:xfrm rot="16200000">
              <a:off x="1000912" y="1488604"/>
              <a:ext cx="1048250" cy="459271"/>
            </a:xfrm>
            <a:prstGeom prst="rect">
              <a:avLst/>
            </a:prstGeom>
            <a:noFill/>
          </p:spPr>
          <p:txBody>
            <a:bodyPr wrap="square" rtlCol="0">
              <a:spAutoFit/>
            </a:bodyPr>
            <a:lstStyle/>
            <a:p>
              <a:r>
                <a:rPr lang="en-US" sz="2800" i="1" dirty="0" smtClean="0">
                  <a:latin typeface="Times New Roman" pitchFamily="18" charset="0"/>
                  <a:cs typeface="Times New Roman" pitchFamily="18" charset="0"/>
                </a:rPr>
                <a:t>d(</a:t>
              </a:r>
              <a:r>
                <a:rPr lang="en-US" sz="2800" i="1" dirty="0" err="1" smtClean="0">
                  <a:latin typeface="Times New Roman" pitchFamily="18" charset="0"/>
                  <a:cs typeface="Times New Roman" pitchFamily="18" charset="0"/>
                </a:rPr>
                <a:t>i</a:t>
              </a:r>
              <a:r>
                <a:rPr lang="en-US" sz="2800" i="1" dirty="0" smtClean="0">
                  <a:latin typeface="Times New Roman" pitchFamily="18" charset="0"/>
                  <a:cs typeface="Times New Roman" pitchFamily="18" charset="0"/>
                </a:rPr>
                <a:t>)</a:t>
              </a:r>
              <a:endParaRPr lang="en-US" sz="2800" i="1" dirty="0">
                <a:latin typeface="Times New Roman" pitchFamily="18" charset="0"/>
                <a:cs typeface="Times New Roman" pitchFamily="18" charset="0"/>
              </a:endParaRPr>
            </a:p>
          </p:txBody>
        </p:sp>
        <p:sp>
          <p:nvSpPr>
            <p:cNvPr id="17" name="TextBox 16"/>
            <p:cNvSpPr txBox="1"/>
            <p:nvPr/>
          </p:nvSpPr>
          <p:spPr>
            <a:xfrm>
              <a:off x="2133600" y="3199632"/>
              <a:ext cx="1905000" cy="710657"/>
            </a:xfrm>
            <a:prstGeom prst="rect">
              <a:avLst/>
            </a:prstGeom>
            <a:noFill/>
          </p:spPr>
          <p:txBody>
            <a:bodyPr wrap="square" rtlCol="0">
              <a:spAutoFit/>
            </a:bodyPr>
            <a:lstStyle/>
            <a:p>
              <a:r>
                <a:rPr lang="en-US" sz="2400" dirty="0" smtClean="0">
                  <a:latin typeface="Times New Roman" pitchFamily="18" charset="0"/>
                  <a:cs typeface="Times New Roman" pitchFamily="18" charset="0"/>
                </a:rPr>
                <a:t>B) power spectral density</a:t>
              </a:r>
              <a:endParaRPr lang="en-US" sz="2400" dirty="0">
                <a:latin typeface="Times New Roman" pitchFamily="18" charset="0"/>
                <a:cs typeface="Times New Roman" pitchFamily="18" charset="0"/>
              </a:endParaRPr>
            </a:p>
          </p:txBody>
        </p:sp>
        <p:sp>
          <p:nvSpPr>
            <p:cNvPr id="18" name="Rectangle 17"/>
            <p:cNvSpPr/>
            <p:nvPr/>
          </p:nvSpPr>
          <p:spPr>
            <a:xfrm>
              <a:off x="6273084" y="2438400"/>
              <a:ext cx="9906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9" name="TextBox 18"/>
            <p:cNvSpPr txBox="1"/>
            <p:nvPr/>
          </p:nvSpPr>
          <p:spPr>
            <a:xfrm>
              <a:off x="3578577" y="5723046"/>
              <a:ext cx="2933983" cy="394809"/>
            </a:xfrm>
            <a:prstGeom prst="rect">
              <a:avLst/>
            </a:prstGeom>
            <a:noFill/>
          </p:spPr>
          <p:txBody>
            <a:bodyPr wrap="square" rtlCol="0">
              <a:spAutoFit/>
            </a:bodyPr>
            <a:lstStyle/>
            <a:p>
              <a:r>
                <a:rPr lang="en-US" sz="2400" dirty="0" smtClean="0">
                  <a:latin typeface="Times New Roman" pitchFamily="18" charset="0"/>
                  <a:cs typeface="Times New Roman" pitchFamily="18" charset="0"/>
                </a:rPr>
                <a:t>frequency </a:t>
              </a:r>
              <a:r>
                <a:rPr lang="en-US" sz="2400" i="1" dirty="0" smtClean="0">
                  <a:latin typeface="Times New Roman" pitchFamily="18" charset="0"/>
                  <a:cs typeface="Times New Roman" pitchFamily="18" charset="0"/>
                </a:rPr>
                <a:t>f</a:t>
              </a:r>
              <a:r>
                <a:rPr lang="en-US" sz="2400" dirty="0" smtClean="0">
                  <a:latin typeface="Times New Roman" pitchFamily="18" charset="0"/>
                  <a:cs typeface="Times New Roman" pitchFamily="18" charset="0"/>
                </a:rPr>
                <a:t>, Hz</a:t>
              </a:r>
              <a:endParaRPr lang="en-US" sz="2400" dirty="0">
                <a:latin typeface="Times New Roman" pitchFamily="18" charset="0"/>
                <a:cs typeface="Times New Roman" pitchFamily="18" charset="0"/>
              </a:endParaRPr>
            </a:p>
          </p:txBody>
        </p:sp>
        <p:sp>
          <p:nvSpPr>
            <p:cNvPr id="12" name="TextBox 11"/>
            <p:cNvSpPr txBox="1"/>
            <p:nvPr/>
          </p:nvSpPr>
          <p:spPr>
            <a:xfrm>
              <a:off x="6084187" y="1272304"/>
              <a:ext cx="896580" cy="447450"/>
            </a:xfrm>
            <a:prstGeom prst="rect">
              <a:avLst/>
            </a:prstGeom>
            <a:noFill/>
          </p:spPr>
          <p:txBody>
            <a:bodyPr wrap="square" rtlCol="0">
              <a:spAutoFit/>
            </a:bodyPr>
            <a:lstStyle/>
            <a:p>
              <a:r>
                <a:rPr lang="en-US" sz="2800" i="1" dirty="0" smtClean="0">
                  <a:latin typeface="Symbol" pitchFamily="18" charset="2"/>
                  <a:cs typeface="Times New Roman" pitchFamily="18" charset="0"/>
                </a:rPr>
                <a:t>+</a:t>
              </a:r>
              <a:r>
                <a:rPr lang="en-US" sz="2800" i="1" dirty="0" smtClean="0">
                  <a:latin typeface="Times New Roman" pitchFamily="18" charset="0"/>
                  <a:cs typeface="Times New Roman" pitchFamily="18" charset="0"/>
                </a:rPr>
                <a:t>2</a:t>
              </a:r>
              <a:r>
                <a:rPr lang="en-US" sz="2800" i="1" dirty="0" smtClean="0">
                  <a:latin typeface="Symbol" pitchFamily="18" charset="2"/>
                  <a:cs typeface="Times New Roman" pitchFamily="18" charset="0"/>
                </a:rPr>
                <a:t>s</a:t>
              </a:r>
              <a:r>
                <a:rPr lang="en-US" sz="2800" i="1" baseline="-25000" dirty="0" smtClean="0">
                  <a:latin typeface="Times New Roman" pitchFamily="18" charset="0"/>
                  <a:cs typeface="Times New Roman" pitchFamily="18" charset="0"/>
                </a:rPr>
                <a:t>d</a:t>
              </a:r>
              <a:endParaRPr lang="en-US" sz="2800" i="1" baseline="-25000" dirty="0">
                <a:latin typeface="Times New Roman" pitchFamily="18" charset="0"/>
                <a:cs typeface="Times New Roman" pitchFamily="18" charset="0"/>
              </a:endParaRPr>
            </a:p>
          </p:txBody>
        </p:sp>
        <p:sp>
          <p:nvSpPr>
            <p:cNvPr id="20" name="TextBox 19"/>
            <p:cNvSpPr txBox="1"/>
            <p:nvPr/>
          </p:nvSpPr>
          <p:spPr>
            <a:xfrm>
              <a:off x="6095722" y="2062105"/>
              <a:ext cx="1111185" cy="447450"/>
            </a:xfrm>
            <a:prstGeom prst="rect">
              <a:avLst/>
            </a:prstGeom>
            <a:noFill/>
          </p:spPr>
          <p:txBody>
            <a:bodyPr wrap="square" rtlCol="0">
              <a:spAutoFit/>
            </a:bodyPr>
            <a:lstStyle/>
            <a:p>
              <a:r>
                <a:rPr lang="en-US" sz="2800" i="1" dirty="0" smtClean="0">
                  <a:latin typeface="Symbol" pitchFamily="18" charset="2"/>
                  <a:cs typeface="Times New Roman" pitchFamily="18" charset="0"/>
                </a:rPr>
                <a:t>-</a:t>
              </a:r>
              <a:r>
                <a:rPr lang="en-US" sz="2800" i="1" dirty="0" smtClean="0">
                  <a:latin typeface="Times New Roman" pitchFamily="18" charset="0"/>
                  <a:cs typeface="Times New Roman" pitchFamily="18" charset="0"/>
                </a:rPr>
                <a:t>2</a:t>
              </a:r>
              <a:r>
                <a:rPr lang="en-US" sz="2800" i="1" dirty="0" smtClean="0">
                  <a:latin typeface="Symbol" pitchFamily="18" charset="2"/>
                  <a:cs typeface="Times New Roman" pitchFamily="18" charset="0"/>
                </a:rPr>
                <a:t>s</a:t>
              </a:r>
              <a:r>
                <a:rPr lang="en-US" sz="2800" i="1" baseline="-25000" dirty="0" smtClean="0">
                  <a:latin typeface="Times New Roman" pitchFamily="18" charset="0"/>
                  <a:cs typeface="Times New Roman" pitchFamily="18" charset="0"/>
                </a:rPr>
                <a:t>d</a:t>
              </a:r>
              <a:endParaRPr lang="en-US" sz="2800" i="1" baseline="-25000" dirty="0">
                <a:latin typeface="Times New Roman" pitchFamily="18" charset="0"/>
                <a:cs typeface="Times New Roman" pitchFamily="18" charset="0"/>
              </a:endParaRPr>
            </a:p>
          </p:txBody>
        </p:sp>
        <p:sp>
          <p:nvSpPr>
            <p:cNvPr id="21" name="TextBox 20"/>
            <p:cNvSpPr txBox="1"/>
            <p:nvPr/>
          </p:nvSpPr>
          <p:spPr>
            <a:xfrm rot="16200000">
              <a:off x="1133886" y="4423556"/>
              <a:ext cx="1183621" cy="459272"/>
            </a:xfrm>
            <a:prstGeom prst="rect">
              <a:avLst/>
            </a:prstGeom>
            <a:noFill/>
          </p:spPr>
          <p:txBody>
            <a:bodyPr wrap="square" rtlCol="0">
              <a:spAutoFit/>
            </a:bodyPr>
            <a:lstStyle/>
            <a:p>
              <a:r>
                <a:rPr lang="en-US" sz="2800" i="1" dirty="0" smtClean="0">
                  <a:latin typeface="Times New Roman" pitchFamily="18" charset="0"/>
                  <a:cs typeface="Times New Roman" pitchFamily="18" charset="0"/>
                </a:rPr>
                <a:t>s</a:t>
              </a:r>
              <a:r>
                <a:rPr lang="en-US" sz="2800" i="1" baseline="30000" dirty="0" smtClean="0">
                  <a:latin typeface="Times New Roman" pitchFamily="18" charset="0"/>
                  <a:cs typeface="Times New Roman" pitchFamily="18" charset="0"/>
                </a:rPr>
                <a:t>2</a:t>
              </a:r>
              <a:r>
                <a:rPr lang="en-US" sz="2800" i="1" dirty="0" smtClean="0">
                  <a:latin typeface="Times New Roman" pitchFamily="18" charset="0"/>
                  <a:cs typeface="Times New Roman" pitchFamily="18" charset="0"/>
                </a:rPr>
                <a:t>(f)</a:t>
              </a:r>
              <a:endParaRPr lang="en-US" sz="2800" i="1" dirty="0">
                <a:latin typeface="Times New Roman" pitchFamily="18" charset="0"/>
                <a:cs typeface="Times New Roman" pitchFamily="18" charset="0"/>
              </a:endParaRPr>
            </a:p>
          </p:txBody>
        </p:sp>
        <p:sp>
          <p:nvSpPr>
            <p:cNvPr id="25" name="TextBox 24"/>
            <p:cNvSpPr txBox="1"/>
            <p:nvPr/>
          </p:nvSpPr>
          <p:spPr>
            <a:xfrm>
              <a:off x="6203244" y="5013556"/>
              <a:ext cx="844409" cy="447450"/>
            </a:xfrm>
            <a:prstGeom prst="rect">
              <a:avLst/>
            </a:prstGeom>
            <a:noFill/>
          </p:spPr>
          <p:txBody>
            <a:bodyPr wrap="square" rtlCol="0">
              <a:spAutoFit/>
            </a:bodyPr>
            <a:lstStyle/>
            <a:p>
              <a:r>
                <a:rPr lang="en-US" sz="2800" dirty="0" smtClean="0">
                  <a:latin typeface="Times New Roman" pitchFamily="18" charset="0"/>
                  <a:cs typeface="Times New Roman" pitchFamily="18" charset="0"/>
                </a:rPr>
                <a:t>mean</a:t>
              </a:r>
              <a:endParaRPr lang="en-US" sz="2800" dirty="0">
                <a:latin typeface="Times New Roman" pitchFamily="18" charset="0"/>
                <a:cs typeface="Times New Roman" pitchFamily="18" charset="0"/>
              </a:endParaRPr>
            </a:p>
          </p:txBody>
        </p:sp>
        <p:sp>
          <p:nvSpPr>
            <p:cNvPr id="26" name="TextBox 25"/>
            <p:cNvSpPr txBox="1"/>
            <p:nvPr/>
          </p:nvSpPr>
          <p:spPr>
            <a:xfrm>
              <a:off x="6248400" y="4377769"/>
              <a:ext cx="799253" cy="447450"/>
            </a:xfrm>
            <a:prstGeom prst="rect">
              <a:avLst/>
            </a:prstGeom>
            <a:noFill/>
          </p:spPr>
          <p:txBody>
            <a:bodyPr wrap="square" rtlCol="0">
              <a:spAutoFit/>
            </a:bodyPr>
            <a:lstStyle/>
            <a:p>
              <a:r>
                <a:rPr lang="en-US" sz="2800" dirty="0" smtClean="0">
                  <a:latin typeface="Times New Roman" pitchFamily="18" charset="0"/>
                  <a:cs typeface="Times New Roman" pitchFamily="18" charset="0"/>
                </a:rPr>
                <a:t>95%</a:t>
              </a:r>
              <a:endParaRPr lang="en-US" sz="2800" dirty="0">
                <a:latin typeface="Times New Roman" pitchFamily="18" charset="0"/>
                <a:cs typeface="Times New Roman" pitchFamily="18" charset="0"/>
              </a:endParaRPr>
            </a:p>
          </p:txBody>
        </p:sp>
      </p:grpSp>
      <p:sp>
        <p:nvSpPr>
          <p:cNvPr id="22" name="TextBox 21"/>
          <p:cNvSpPr txBox="1"/>
          <p:nvPr/>
        </p:nvSpPr>
        <p:spPr>
          <a:xfrm>
            <a:off x="0" y="0"/>
            <a:ext cx="2286000" cy="1815882"/>
          </a:xfrm>
          <a:prstGeom prst="rect">
            <a:avLst/>
          </a:prstGeom>
          <a:noFill/>
        </p:spPr>
        <p:txBody>
          <a:bodyPr wrap="square" rtlCol="0">
            <a:spAutoFit/>
          </a:bodyPr>
          <a:lstStyle/>
          <a:p>
            <a:r>
              <a:rPr lang="en-US" sz="2800" dirty="0" smtClean="0">
                <a:latin typeface="Times New Roman" pitchFamily="18" charset="0"/>
                <a:cs typeface="Times New Roman" pitchFamily="18" charset="0"/>
              </a:rPr>
              <a:t>example 1: a completely random time</a:t>
            </a:r>
          </a:p>
          <a:p>
            <a:r>
              <a:rPr lang="en-US" sz="2800" dirty="0" smtClean="0">
                <a:latin typeface="Times New Roman" pitchFamily="18" charset="0"/>
                <a:cs typeface="Times New Roman" pitchFamily="18" charset="0"/>
              </a:rPr>
              <a:t>series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371600" y="1143000"/>
            <a:ext cx="7543800" cy="5323820"/>
            <a:chOff x="1447800" y="1700958"/>
            <a:chExt cx="4724400" cy="3093727"/>
          </a:xfrm>
        </p:grpSpPr>
        <p:pic>
          <p:nvPicPr>
            <p:cNvPr id="1026" name="Picture 2"/>
            <p:cNvPicPr>
              <a:picLocks noChangeAspect="1" noChangeArrowheads="1"/>
            </p:cNvPicPr>
            <p:nvPr/>
          </p:nvPicPr>
          <p:blipFill>
            <a:blip r:embed="rId3" cstate="print"/>
            <a:srcRect l="4286" t="1905" r="7143"/>
            <a:stretch>
              <a:fillRect/>
            </a:stretch>
          </p:blipFill>
          <p:spPr bwMode="auto">
            <a:xfrm>
              <a:off x="1447800" y="1825557"/>
              <a:ext cx="4724400" cy="2857500"/>
            </a:xfrm>
            <a:prstGeom prst="rect">
              <a:avLst/>
            </a:prstGeom>
            <a:noFill/>
            <a:ln w="9525">
              <a:noFill/>
              <a:miter lim="800000"/>
              <a:headEnd/>
              <a:tailEnd/>
            </a:ln>
            <a:effectLst/>
          </p:spPr>
        </p:pic>
        <p:sp>
          <p:nvSpPr>
            <p:cNvPr id="19" name="TextBox 18"/>
            <p:cNvSpPr txBox="1"/>
            <p:nvPr/>
          </p:nvSpPr>
          <p:spPr>
            <a:xfrm>
              <a:off x="2593109" y="4490636"/>
              <a:ext cx="2675979" cy="304049"/>
            </a:xfrm>
            <a:prstGeom prst="rect">
              <a:avLst/>
            </a:prstGeom>
            <a:noFill/>
          </p:spPr>
          <p:txBody>
            <a:bodyPr wrap="square" rtlCol="0">
              <a:spAutoFit/>
            </a:bodyPr>
            <a:lstStyle/>
            <a:p>
              <a:r>
                <a:rPr lang="en-US" sz="2800" dirty="0" smtClean="0">
                  <a:latin typeface="Times New Roman" pitchFamily="18" charset="0"/>
                  <a:cs typeface="Times New Roman" pitchFamily="18" charset="0"/>
                </a:rPr>
                <a:t>power spectral density, </a:t>
              </a:r>
              <a:r>
                <a:rPr lang="en-US" sz="2800" i="1" dirty="0" smtClean="0">
                  <a:latin typeface="Times New Roman" pitchFamily="18" charset="0"/>
                  <a:cs typeface="Times New Roman" pitchFamily="18" charset="0"/>
                </a:rPr>
                <a:t>s</a:t>
              </a:r>
              <a:r>
                <a:rPr lang="en-US" sz="2800" i="1" baseline="30000" dirty="0" smtClean="0">
                  <a:latin typeface="Times New Roman" pitchFamily="18" charset="0"/>
                  <a:cs typeface="Times New Roman" pitchFamily="18" charset="0"/>
                </a:rPr>
                <a:t>2</a:t>
              </a:r>
              <a:r>
                <a:rPr lang="en-US" sz="2800" i="1" dirty="0" smtClean="0">
                  <a:latin typeface="Times New Roman" pitchFamily="18" charset="0"/>
                  <a:cs typeface="Times New Roman" pitchFamily="18" charset="0"/>
                </a:rPr>
                <a:t>(f)</a:t>
              </a:r>
              <a:endParaRPr lang="en-US" sz="2800" i="1" dirty="0">
                <a:latin typeface="Times New Roman" pitchFamily="18" charset="0"/>
                <a:cs typeface="Times New Roman" pitchFamily="18" charset="0"/>
              </a:endParaRPr>
            </a:p>
          </p:txBody>
        </p:sp>
        <p:sp>
          <p:nvSpPr>
            <p:cNvPr id="21" name="TextBox 20"/>
            <p:cNvSpPr txBox="1"/>
            <p:nvPr/>
          </p:nvSpPr>
          <p:spPr>
            <a:xfrm rot="16200000">
              <a:off x="1293599" y="3198958"/>
              <a:ext cx="585401"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counts</a:t>
              </a:r>
              <a:endParaRPr lang="en-US" sz="1200" dirty="0">
                <a:latin typeface="Times New Roman" pitchFamily="18" charset="0"/>
                <a:cs typeface="Times New Roman" pitchFamily="18" charset="0"/>
              </a:endParaRPr>
            </a:p>
          </p:txBody>
        </p:sp>
        <p:sp>
          <p:nvSpPr>
            <p:cNvPr id="25" name="TextBox 24"/>
            <p:cNvSpPr txBox="1"/>
            <p:nvPr/>
          </p:nvSpPr>
          <p:spPr>
            <a:xfrm>
              <a:off x="2362200" y="1700958"/>
              <a:ext cx="609600" cy="304049"/>
            </a:xfrm>
            <a:prstGeom prst="rect">
              <a:avLst/>
            </a:prstGeom>
            <a:noFill/>
          </p:spPr>
          <p:txBody>
            <a:bodyPr wrap="square" rtlCol="0">
              <a:spAutoFit/>
            </a:bodyPr>
            <a:lstStyle/>
            <a:p>
              <a:r>
                <a:rPr lang="en-US" sz="2800" dirty="0" smtClean="0">
                  <a:latin typeface="Times New Roman" pitchFamily="18" charset="0"/>
                  <a:cs typeface="Times New Roman" pitchFamily="18" charset="0"/>
                </a:rPr>
                <a:t>mean</a:t>
              </a:r>
              <a:endParaRPr lang="en-US" sz="2800" dirty="0">
                <a:latin typeface="Times New Roman" pitchFamily="18" charset="0"/>
                <a:cs typeface="Times New Roman" pitchFamily="18" charset="0"/>
              </a:endParaRPr>
            </a:p>
          </p:txBody>
        </p:sp>
        <p:sp>
          <p:nvSpPr>
            <p:cNvPr id="26" name="TextBox 25"/>
            <p:cNvSpPr txBox="1"/>
            <p:nvPr/>
          </p:nvSpPr>
          <p:spPr>
            <a:xfrm>
              <a:off x="3595512" y="1700958"/>
              <a:ext cx="533400" cy="304049"/>
            </a:xfrm>
            <a:prstGeom prst="rect">
              <a:avLst/>
            </a:prstGeom>
            <a:noFill/>
          </p:spPr>
          <p:txBody>
            <a:bodyPr wrap="square" rtlCol="0">
              <a:spAutoFit/>
            </a:bodyPr>
            <a:lstStyle/>
            <a:p>
              <a:r>
                <a:rPr lang="en-US" sz="2800" dirty="0" smtClean="0">
                  <a:latin typeface="Times New Roman" pitchFamily="18" charset="0"/>
                  <a:cs typeface="Times New Roman" pitchFamily="18" charset="0"/>
                </a:rPr>
                <a:t>95%</a:t>
              </a:r>
              <a:endParaRPr lang="en-US" sz="2800" dirty="0">
                <a:latin typeface="Times New Roman" pitchFamily="18" charset="0"/>
                <a:cs typeface="Times New Roman" pitchFamily="18" charset="0"/>
              </a:endParaRPr>
            </a:p>
          </p:txBody>
        </p:sp>
      </p:grpSp>
      <p:sp>
        <p:nvSpPr>
          <p:cNvPr id="9" name="TextBox 8"/>
          <p:cNvSpPr txBox="1"/>
          <p:nvPr/>
        </p:nvSpPr>
        <p:spPr>
          <a:xfrm>
            <a:off x="0" y="0"/>
            <a:ext cx="2286000" cy="1815882"/>
          </a:xfrm>
          <a:prstGeom prst="rect">
            <a:avLst/>
          </a:prstGeom>
          <a:noFill/>
        </p:spPr>
        <p:txBody>
          <a:bodyPr wrap="square" rtlCol="0">
            <a:spAutoFit/>
          </a:bodyPr>
          <a:lstStyle/>
          <a:p>
            <a:r>
              <a:rPr lang="en-US" sz="2800" dirty="0" smtClean="0">
                <a:latin typeface="Times New Roman" pitchFamily="18" charset="0"/>
                <a:cs typeface="Times New Roman" pitchFamily="18" charset="0"/>
              </a:rPr>
              <a:t>example 1:</a:t>
            </a:r>
          </a:p>
          <a:p>
            <a:r>
              <a:rPr lang="en-US" sz="2800" dirty="0" smtClean="0">
                <a:latin typeface="Times New Roman" pitchFamily="18" charset="0"/>
                <a:cs typeface="Times New Roman" pitchFamily="18" charset="0"/>
              </a:rPr>
              <a:t>histogram of</a:t>
            </a:r>
          </a:p>
          <a:p>
            <a:r>
              <a:rPr lang="en-US" sz="2800" dirty="0" smtClean="0">
                <a:latin typeface="Times New Roman" pitchFamily="18" charset="0"/>
                <a:cs typeface="Times New Roman" pitchFamily="18" charset="0"/>
              </a:rPr>
              <a:t>spectral</a:t>
            </a:r>
          </a:p>
          <a:p>
            <a:r>
              <a:rPr lang="en-US" sz="2800" dirty="0" smtClean="0">
                <a:latin typeface="Times New Roman" pitchFamily="18" charset="0"/>
                <a:cs typeface="Times New Roman" pitchFamily="18" charset="0"/>
              </a:rPr>
              <a:t>values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57200" y="685800"/>
            <a:ext cx="8229600" cy="5943600"/>
          </a:xfrm>
        </p:spPr>
        <p:txBody>
          <a:bodyPr>
            <a:normAutofit lnSpcReduction="10000"/>
          </a:bodyPr>
          <a:lstStyle/>
          <a:p>
            <a:pPr>
              <a:spcBef>
                <a:spcPts val="100"/>
              </a:spcBef>
              <a:buFontTx/>
              <a:buNone/>
            </a:pPr>
            <a:r>
              <a:rPr lang="en-US" sz="18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Lecture 01</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	Using </a:t>
            </a:r>
            <a:r>
              <a:rPr lang="en-US" sz="1600" dirty="0" err="1" smtClean="0">
                <a:latin typeface="Times New Roman" pitchFamily="18" charset="0"/>
                <a:cs typeface="Times New Roman" pitchFamily="18" charset="0"/>
              </a:rPr>
              <a:t>MatLab</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02		Looking At Data</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03		Probability and Measurement Error</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Multivariate Distributions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05		Linear Models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The Principle of Least Squares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07		Prior Information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Solving Generalized Least Squares Problems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Fourier Series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10		Complex Fourier Series</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Lessons Learned from the Fourier Transform</a:t>
            </a:r>
          </a:p>
          <a:p>
            <a:pPr>
              <a:spcBef>
                <a:spcPts val="100"/>
              </a:spcBef>
              <a:buFontTx/>
              <a:buNone/>
            </a:pP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Lecture 12		Power Spectra</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13		Filter Theory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Applications of Filters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Factor Analysis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Orthogonal functions </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Covariance and Autocorrelation</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Cross-correlation</a:t>
            </a: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Smoothing, Correlation and Spectra</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Coherence; Tapering and Spectral Analysis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Interpolation</a:t>
            </a:r>
          </a:p>
          <a:p>
            <a:pPr>
              <a:spcBef>
                <a:spcPts val="100"/>
              </a:spcBef>
              <a:buFontTx/>
              <a:buNone/>
            </a:pP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Lecture 22		Linear Approximations and Non Linear Least Squares</a:t>
            </a:r>
          </a:p>
          <a:p>
            <a:pPr>
              <a:spcBef>
                <a:spcPts val="100"/>
              </a:spcBef>
              <a:buFontTx/>
              <a:buNone/>
            </a:pPr>
            <a:r>
              <a:rPr lang="en-US" sz="1600" dirty="0" smtClean="0">
                <a:latin typeface="Times New Roman" pitchFamily="18" charset="0"/>
                <a:cs typeface="Times New Roman" pitchFamily="18" charset="0"/>
              </a:rPr>
              <a:t>	Lecture 23		Adaptable Approximations with Neural Networks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24 		Hypothesis testing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25 		Hypothesis Testing continued; F-Tests</a:t>
            </a:r>
            <a:br>
              <a:rPr lang="en-US" sz="1600"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Lecture 26 		Confidence Limits of Spectra, Bootstraps</a:t>
            </a:r>
            <a:endParaRPr lang="en-US" sz="1600" b="1" dirty="0">
              <a:latin typeface="Times New Roman" pitchFamily="18" charset="0"/>
              <a:cs typeface="Times New Roman" pitchFamily="18" charset="0"/>
            </a:endParaRPr>
          </a:p>
        </p:txBody>
      </p:sp>
      <p:sp>
        <p:nvSpPr>
          <p:cNvPr id="7172" name="Text Box 4"/>
          <p:cNvSpPr txBox="1">
            <a:spLocks noChangeArrowheads="1"/>
          </p:cNvSpPr>
          <p:nvPr/>
        </p:nvSpPr>
        <p:spPr bwMode="auto">
          <a:xfrm>
            <a:off x="0" y="228600"/>
            <a:ext cx="9144000" cy="457200"/>
          </a:xfrm>
          <a:prstGeom prst="rect">
            <a:avLst/>
          </a:prstGeom>
          <a:noFill/>
          <a:ln w="9525">
            <a:noFill/>
            <a:miter lim="800000"/>
            <a:headEnd/>
            <a:tailEnd/>
          </a:ln>
          <a:effectLst/>
        </p:spPr>
        <p:txBody>
          <a:bodyPr wrap="square">
            <a:spAutoFit/>
          </a:bodyPr>
          <a:lstStyle/>
          <a:p>
            <a:pPr algn="ctr">
              <a:spcBef>
                <a:spcPct val="50000"/>
              </a:spcBef>
            </a:pPr>
            <a:r>
              <a:rPr lang="en-US" sz="2400" dirty="0">
                <a:latin typeface="Times New Roman" pitchFamily="18" charset="0"/>
                <a:cs typeface="Times New Roman" pitchFamily="18" charset="0"/>
              </a:rPr>
              <a:t>SYLLABUS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1676399" y="609600"/>
            <a:ext cx="7467601" cy="5567065"/>
            <a:chOff x="967958" y="838200"/>
            <a:chExt cx="5914726" cy="5208057"/>
          </a:xfrm>
        </p:grpSpPr>
        <p:pic>
          <p:nvPicPr>
            <p:cNvPr id="3" name="Picture 3"/>
            <p:cNvPicPr>
              <a:picLocks noChangeAspect="1" noChangeArrowheads="1"/>
            </p:cNvPicPr>
            <p:nvPr/>
          </p:nvPicPr>
          <p:blipFill>
            <a:blip r:embed="rId3" cstate="print"/>
            <a:srcRect/>
            <a:stretch>
              <a:fillRect/>
            </a:stretch>
          </p:blipFill>
          <p:spPr bwMode="auto">
            <a:xfrm>
              <a:off x="990600" y="2819400"/>
              <a:ext cx="5334000" cy="3009900"/>
            </a:xfrm>
            <a:prstGeom prst="rect">
              <a:avLst/>
            </a:prstGeom>
            <a:noFill/>
            <a:ln w="9525">
              <a:noFill/>
              <a:miter lim="800000"/>
              <a:headEnd/>
              <a:tailEnd/>
            </a:ln>
            <a:effectLst/>
          </p:spPr>
        </p:pic>
        <p:pic>
          <p:nvPicPr>
            <p:cNvPr id="2" name="Picture 2"/>
            <p:cNvPicPr>
              <a:picLocks noChangeAspect="1" noChangeArrowheads="1"/>
            </p:cNvPicPr>
            <p:nvPr/>
          </p:nvPicPr>
          <p:blipFill>
            <a:blip r:embed="rId4" cstate="print"/>
            <a:srcRect/>
            <a:stretch>
              <a:fillRect/>
            </a:stretch>
          </p:blipFill>
          <p:spPr bwMode="auto">
            <a:xfrm>
              <a:off x="990600" y="990600"/>
              <a:ext cx="5334000" cy="1771650"/>
            </a:xfrm>
            <a:prstGeom prst="rect">
              <a:avLst/>
            </a:prstGeom>
            <a:noFill/>
            <a:ln w="9525">
              <a:noFill/>
              <a:miter lim="800000"/>
              <a:headEnd/>
              <a:tailEnd/>
            </a:ln>
            <a:effectLst/>
          </p:spPr>
        </p:pic>
        <p:sp>
          <p:nvSpPr>
            <p:cNvPr id="11" name="TextBox 10"/>
            <p:cNvSpPr txBox="1"/>
            <p:nvPr/>
          </p:nvSpPr>
          <p:spPr>
            <a:xfrm>
              <a:off x="1676400" y="838200"/>
              <a:ext cx="29718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A) tapered time series</a:t>
              </a:r>
              <a:endParaRPr lang="en-US" sz="2400" dirty="0">
                <a:latin typeface="Times New Roman" pitchFamily="18" charset="0"/>
                <a:cs typeface="Times New Roman" pitchFamily="18" charset="0"/>
              </a:endParaRPr>
            </a:p>
          </p:txBody>
        </p:sp>
        <p:sp>
          <p:nvSpPr>
            <p:cNvPr id="13" name="TextBox 12"/>
            <p:cNvSpPr txBox="1"/>
            <p:nvPr/>
          </p:nvSpPr>
          <p:spPr>
            <a:xfrm>
              <a:off x="2657880" y="2589799"/>
              <a:ext cx="2553131" cy="431893"/>
            </a:xfrm>
            <a:prstGeom prst="rect">
              <a:avLst/>
            </a:prstGeom>
            <a:noFill/>
          </p:spPr>
          <p:txBody>
            <a:bodyPr wrap="square" rtlCol="0">
              <a:spAutoFit/>
            </a:bodyPr>
            <a:lstStyle/>
            <a:p>
              <a:r>
                <a:rPr lang="en-US" sz="2400" dirty="0" smtClean="0">
                  <a:latin typeface="Times New Roman" pitchFamily="18" charset="0"/>
                  <a:cs typeface="Times New Roman" pitchFamily="18" charset="0"/>
                </a:rPr>
                <a:t>time </a:t>
              </a:r>
              <a:r>
                <a:rPr lang="en-US" sz="2400" i="1" dirty="0" smtClean="0">
                  <a:latin typeface="Times New Roman" pitchFamily="18" charset="0"/>
                  <a:cs typeface="Times New Roman" pitchFamily="18" charset="0"/>
                </a:rPr>
                <a:t>t</a:t>
              </a:r>
              <a:r>
                <a:rPr lang="en-US" sz="2400" dirty="0" smtClean="0">
                  <a:latin typeface="Times New Roman" pitchFamily="18" charset="0"/>
                  <a:cs typeface="Times New Roman" pitchFamily="18" charset="0"/>
                </a:rPr>
                <a:t>, seconds</a:t>
              </a:r>
              <a:endParaRPr lang="en-US" sz="2400" dirty="0">
                <a:latin typeface="Times New Roman" pitchFamily="18" charset="0"/>
                <a:cs typeface="Times New Roman" pitchFamily="18" charset="0"/>
              </a:endParaRPr>
            </a:p>
          </p:txBody>
        </p:sp>
        <p:sp>
          <p:nvSpPr>
            <p:cNvPr id="15" name="TextBox 14"/>
            <p:cNvSpPr txBox="1"/>
            <p:nvPr/>
          </p:nvSpPr>
          <p:spPr>
            <a:xfrm rot="16200000">
              <a:off x="718626" y="1586535"/>
              <a:ext cx="864328" cy="365663"/>
            </a:xfrm>
            <a:prstGeom prst="rect">
              <a:avLst/>
            </a:prstGeom>
            <a:noFill/>
          </p:spPr>
          <p:txBody>
            <a:bodyPr wrap="square" rtlCol="0">
              <a:spAutoFit/>
            </a:bodyPr>
            <a:lstStyle/>
            <a:p>
              <a:r>
                <a:rPr lang="en-US" sz="2400" i="1" dirty="0" smtClean="0">
                  <a:latin typeface="Times New Roman" pitchFamily="18" charset="0"/>
                  <a:cs typeface="Times New Roman" pitchFamily="18" charset="0"/>
                </a:rPr>
                <a:t>d(</a:t>
              </a:r>
              <a:r>
                <a:rPr lang="en-US" sz="2400" i="1" dirty="0" err="1" smtClean="0">
                  <a:latin typeface="Times New Roman" pitchFamily="18" charset="0"/>
                  <a:cs typeface="Times New Roman" pitchFamily="18" charset="0"/>
                </a:rPr>
                <a:t>i</a:t>
              </a:r>
              <a:r>
                <a:rPr lang="en-US" sz="2400" i="1" dirty="0" smtClean="0">
                  <a:latin typeface="Times New Roman" pitchFamily="18" charset="0"/>
                  <a:cs typeface="Times New Roman" pitchFamily="18" charset="0"/>
                </a:rPr>
                <a:t>)</a:t>
              </a:r>
              <a:endParaRPr lang="en-US" sz="2400" i="1" dirty="0">
                <a:latin typeface="Times New Roman" pitchFamily="18" charset="0"/>
                <a:cs typeface="Times New Roman" pitchFamily="18" charset="0"/>
              </a:endParaRPr>
            </a:p>
          </p:txBody>
        </p:sp>
        <p:sp>
          <p:nvSpPr>
            <p:cNvPr id="17" name="TextBox 16"/>
            <p:cNvSpPr txBox="1"/>
            <p:nvPr/>
          </p:nvSpPr>
          <p:spPr>
            <a:xfrm>
              <a:off x="1752600" y="2971800"/>
              <a:ext cx="1905000" cy="1200329"/>
            </a:xfrm>
            <a:prstGeom prst="rect">
              <a:avLst/>
            </a:prstGeom>
            <a:noFill/>
          </p:spPr>
          <p:txBody>
            <a:bodyPr wrap="square" rtlCol="0">
              <a:spAutoFit/>
            </a:bodyPr>
            <a:lstStyle/>
            <a:p>
              <a:r>
                <a:rPr lang="en-US" sz="2400" dirty="0" smtClean="0">
                  <a:latin typeface="Times New Roman" pitchFamily="18" charset="0"/>
                  <a:cs typeface="Times New Roman" pitchFamily="18" charset="0"/>
                </a:rPr>
                <a:t>B) power spectral density</a:t>
              </a:r>
              <a:endParaRPr lang="en-US" sz="2400" dirty="0">
                <a:latin typeface="Times New Roman" pitchFamily="18" charset="0"/>
                <a:cs typeface="Times New Roman" pitchFamily="18" charset="0"/>
              </a:endParaRPr>
            </a:p>
          </p:txBody>
        </p:sp>
        <p:sp>
          <p:nvSpPr>
            <p:cNvPr id="18" name="Rectangle 17"/>
            <p:cNvSpPr/>
            <p:nvPr/>
          </p:nvSpPr>
          <p:spPr>
            <a:xfrm>
              <a:off x="5892084" y="2438400"/>
              <a:ext cx="9906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9" name="TextBox 18"/>
            <p:cNvSpPr txBox="1"/>
            <p:nvPr/>
          </p:nvSpPr>
          <p:spPr>
            <a:xfrm>
              <a:off x="2597526" y="5614364"/>
              <a:ext cx="2224224" cy="431893"/>
            </a:xfrm>
            <a:prstGeom prst="rect">
              <a:avLst/>
            </a:prstGeom>
            <a:noFill/>
          </p:spPr>
          <p:txBody>
            <a:bodyPr wrap="square" rtlCol="0">
              <a:spAutoFit/>
            </a:bodyPr>
            <a:lstStyle/>
            <a:p>
              <a:r>
                <a:rPr lang="en-US" sz="2400" dirty="0" smtClean="0">
                  <a:latin typeface="Times New Roman" pitchFamily="18" charset="0"/>
                  <a:cs typeface="Times New Roman" pitchFamily="18" charset="0"/>
                </a:rPr>
                <a:t>frequency </a:t>
              </a:r>
              <a:r>
                <a:rPr lang="en-US" sz="2400" i="1" dirty="0" smtClean="0">
                  <a:latin typeface="Times New Roman" pitchFamily="18" charset="0"/>
                  <a:cs typeface="Times New Roman" pitchFamily="18" charset="0"/>
                </a:rPr>
                <a:t>f</a:t>
              </a:r>
              <a:r>
                <a:rPr lang="en-US" sz="2400" dirty="0" smtClean="0">
                  <a:latin typeface="Times New Roman" pitchFamily="18" charset="0"/>
                  <a:cs typeface="Times New Roman" pitchFamily="18" charset="0"/>
                </a:rPr>
                <a:t>, Hz</a:t>
              </a:r>
              <a:endParaRPr lang="en-US" sz="2400" dirty="0">
                <a:latin typeface="Times New Roman" pitchFamily="18" charset="0"/>
                <a:cs typeface="Times New Roman" pitchFamily="18" charset="0"/>
              </a:endParaRPr>
            </a:p>
          </p:txBody>
        </p:sp>
        <p:sp>
          <p:nvSpPr>
            <p:cNvPr id="12" name="TextBox 11"/>
            <p:cNvSpPr txBox="1"/>
            <p:nvPr/>
          </p:nvSpPr>
          <p:spPr>
            <a:xfrm>
              <a:off x="5347945" y="1331511"/>
              <a:ext cx="1051904" cy="431893"/>
            </a:xfrm>
            <a:prstGeom prst="rect">
              <a:avLst/>
            </a:prstGeom>
            <a:noFill/>
          </p:spPr>
          <p:txBody>
            <a:bodyPr wrap="square" rtlCol="0">
              <a:spAutoFit/>
            </a:bodyPr>
            <a:lstStyle/>
            <a:p>
              <a:r>
                <a:rPr lang="en-US" sz="2400" i="1" dirty="0" smtClean="0">
                  <a:latin typeface="Symbol" pitchFamily="18" charset="2"/>
                  <a:cs typeface="Times New Roman" pitchFamily="18" charset="0"/>
                </a:rPr>
                <a:t>+</a:t>
              </a:r>
              <a:r>
                <a:rPr lang="en-US" sz="2400" i="1" dirty="0" smtClean="0">
                  <a:latin typeface="Times New Roman" pitchFamily="18" charset="0"/>
                  <a:cs typeface="Times New Roman" pitchFamily="18" charset="0"/>
                </a:rPr>
                <a:t>2</a:t>
              </a:r>
              <a:r>
                <a:rPr lang="en-US" sz="2400" i="1" dirty="0" smtClean="0">
                  <a:latin typeface="Symbol" pitchFamily="18" charset="2"/>
                  <a:cs typeface="Times New Roman" pitchFamily="18" charset="0"/>
                </a:rPr>
                <a:t>s</a:t>
              </a:r>
              <a:r>
                <a:rPr lang="en-US" sz="2400" i="1" baseline="-25000" dirty="0" smtClean="0">
                  <a:latin typeface="Times New Roman" pitchFamily="18" charset="0"/>
                  <a:cs typeface="Times New Roman" pitchFamily="18" charset="0"/>
                </a:rPr>
                <a:t>d</a:t>
              </a:r>
              <a:endParaRPr lang="en-US" sz="2400" i="1" baseline="-25000" dirty="0">
                <a:latin typeface="Times New Roman" pitchFamily="18" charset="0"/>
                <a:cs typeface="Times New Roman" pitchFamily="18" charset="0"/>
              </a:endParaRPr>
            </a:p>
          </p:txBody>
        </p:sp>
        <p:sp>
          <p:nvSpPr>
            <p:cNvPr id="20" name="TextBox 19"/>
            <p:cNvSpPr txBox="1"/>
            <p:nvPr/>
          </p:nvSpPr>
          <p:spPr>
            <a:xfrm>
              <a:off x="5334000" y="1910463"/>
              <a:ext cx="1005495" cy="431893"/>
            </a:xfrm>
            <a:prstGeom prst="rect">
              <a:avLst/>
            </a:prstGeom>
            <a:noFill/>
          </p:spPr>
          <p:txBody>
            <a:bodyPr wrap="square" rtlCol="0">
              <a:spAutoFit/>
            </a:bodyPr>
            <a:lstStyle/>
            <a:p>
              <a:r>
                <a:rPr lang="en-US" sz="2400" i="1" dirty="0" smtClean="0">
                  <a:latin typeface="Symbol" pitchFamily="18" charset="2"/>
                  <a:cs typeface="Times New Roman" pitchFamily="18" charset="0"/>
                </a:rPr>
                <a:t>-</a:t>
              </a:r>
              <a:r>
                <a:rPr lang="en-US" sz="2400" i="1" dirty="0" smtClean="0">
                  <a:latin typeface="Times New Roman" pitchFamily="18" charset="0"/>
                  <a:cs typeface="Times New Roman" pitchFamily="18" charset="0"/>
                </a:rPr>
                <a:t>2</a:t>
              </a:r>
              <a:r>
                <a:rPr lang="en-US" sz="2400" i="1" dirty="0" smtClean="0">
                  <a:latin typeface="Symbol" pitchFamily="18" charset="2"/>
                  <a:cs typeface="Times New Roman" pitchFamily="18" charset="0"/>
                </a:rPr>
                <a:t>s</a:t>
              </a:r>
              <a:r>
                <a:rPr lang="en-US" sz="2400" i="1" baseline="-25000" dirty="0" smtClean="0">
                  <a:latin typeface="Times New Roman" pitchFamily="18" charset="0"/>
                  <a:cs typeface="Times New Roman" pitchFamily="18" charset="0"/>
                </a:rPr>
                <a:t>d</a:t>
              </a:r>
              <a:endParaRPr lang="en-US" sz="2400" i="1" baseline="-25000" dirty="0">
                <a:latin typeface="Times New Roman" pitchFamily="18" charset="0"/>
                <a:cs typeface="Times New Roman" pitchFamily="18" charset="0"/>
              </a:endParaRPr>
            </a:p>
          </p:txBody>
        </p:sp>
        <p:sp>
          <p:nvSpPr>
            <p:cNvPr id="21" name="TextBox 20"/>
            <p:cNvSpPr txBox="1"/>
            <p:nvPr/>
          </p:nvSpPr>
          <p:spPr>
            <a:xfrm rot="16200000">
              <a:off x="750253" y="4324132"/>
              <a:ext cx="921784" cy="365663"/>
            </a:xfrm>
            <a:prstGeom prst="rect">
              <a:avLst/>
            </a:prstGeom>
            <a:noFill/>
          </p:spPr>
          <p:txBody>
            <a:bodyPr wrap="square" rtlCol="0">
              <a:spAutoFit/>
            </a:bodyPr>
            <a:lstStyle/>
            <a:p>
              <a:r>
                <a:rPr lang="en-US" sz="2400" i="1" dirty="0" smtClean="0">
                  <a:latin typeface="Times New Roman" pitchFamily="18" charset="0"/>
                  <a:cs typeface="Times New Roman" pitchFamily="18" charset="0"/>
                </a:rPr>
                <a:t>s</a:t>
              </a:r>
              <a:r>
                <a:rPr lang="en-US" sz="2400" i="1" baseline="30000" dirty="0" smtClean="0">
                  <a:latin typeface="Times New Roman" pitchFamily="18" charset="0"/>
                  <a:cs typeface="Times New Roman" pitchFamily="18" charset="0"/>
                </a:rPr>
                <a:t>2</a:t>
              </a:r>
              <a:r>
                <a:rPr lang="en-US" sz="2400" i="1" dirty="0" smtClean="0">
                  <a:latin typeface="Times New Roman" pitchFamily="18" charset="0"/>
                  <a:cs typeface="Times New Roman" pitchFamily="18" charset="0"/>
                </a:rPr>
                <a:t>(f)</a:t>
              </a:r>
              <a:endParaRPr lang="en-US" sz="2400" i="1" dirty="0">
                <a:latin typeface="Times New Roman" pitchFamily="18" charset="0"/>
                <a:cs typeface="Times New Roman" pitchFamily="18" charset="0"/>
              </a:endParaRPr>
            </a:p>
          </p:txBody>
        </p:sp>
        <p:sp>
          <p:nvSpPr>
            <p:cNvPr id="25" name="TextBox 24"/>
            <p:cNvSpPr txBox="1"/>
            <p:nvPr/>
          </p:nvSpPr>
          <p:spPr>
            <a:xfrm>
              <a:off x="5867400" y="5166297"/>
              <a:ext cx="1015284" cy="431893"/>
            </a:xfrm>
            <a:prstGeom prst="rect">
              <a:avLst/>
            </a:prstGeom>
            <a:noFill/>
          </p:spPr>
          <p:txBody>
            <a:bodyPr wrap="square" rtlCol="0">
              <a:spAutoFit/>
            </a:bodyPr>
            <a:lstStyle/>
            <a:p>
              <a:r>
                <a:rPr lang="en-US" sz="2400" dirty="0" smtClean="0">
                  <a:latin typeface="Times New Roman" pitchFamily="18" charset="0"/>
                  <a:cs typeface="Times New Roman" pitchFamily="18" charset="0"/>
                </a:rPr>
                <a:t>mean</a:t>
              </a:r>
              <a:endParaRPr lang="en-US" sz="2400" dirty="0">
                <a:latin typeface="Times New Roman" pitchFamily="18" charset="0"/>
                <a:cs typeface="Times New Roman" pitchFamily="18" charset="0"/>
              </a:endParaRPr>
            </a:p>
          </p:txBody>
        </p:sp>
        <p:sp>
          <p:nvSpPr>
            <p:cNvPr id="26" name="TextBox 25"/>
            <p:cNvSpPr txBox="1"/>
            <p:nvPr/>
          </p:nvSpPr>
          <p:spPr>
            <a:xfrm>
              <a:off x="5867400" y="4869287"/>
              <a:ext cx="1015284" cy="431893"/>
            </a:xfrm>
            <a:prstGeom prst="rect">
              <a:avLst/>
            </a:prstGeom>
            <a:noFill/>
          </p:spPr>
          <p:txBody>
            <a:bodyPr wrap="square" rtlCol="0">
              <a:spAutoFit/>
            </a:bodyPr>
            <a:lstStyle/>
            <a:p>
              <a:r>
                <a:rPr lang="en-US" sz="2400" dirty="0" smtClean="0">
                  <a:latin typeface="Times New Roman" pitchFamily="18" charset="0"/>
                  <a:cs typeface="Times New Roman" pitchFamily="18" charset="0"/>
                </a:rPr>
                <a:t>95%</a:t>
              </a:r>
              <a:endParaRPr lang="en-US" sz="2400" dirty="0">
                <a:latin typeface="Times New Roman" pitchFamily="18" charset="0"/>
                <a:cs typeface="Times New Roman" pitchFamily="18" charset="0"/>
              </a:endParaRPr>
            </a:p>
          </p:txBody>
        </p:sp>
      </p:grpSp>
      <p:sp>
        <p:nvSpPr>
          <p:cNvPr id="22" name="TextBox 21"/>
          <p:cNvSpPr txBox="1"/>
          <p:nvPr/>
        </p:nvSpPr>
        <p:spPr>
          <a:xfrm>
            <a:off x="0" y="217944"/>
            <a:ext cx="2286000" cy="2677656"/>
          </a:xfrm>
          <a:prstGeom prst="rect">
            <a:avLst/>
          </a:prstGeom>
          <a:noFill/>
        </p:spPr>
        <p:txBody>
          <a:bodyPr wrap="square" rtlCol="0">
            <a:spAutoFit/>
          </a:bodyPr>
          <a:lstStyle/>
          <a:p>
            <a:r>
              <a:rPr lang="en-US" sz="2800" dirty="0" smtClean="0">
                <a:latin typeface="Times New Roman" pitchFamily="18" charset="0"/>
                <a:cs typeface="Times New Roman" pitchFamily="18" charset="0"/>
              </a:rPr>
              <a:t>example 2: random time</a:t>
            </a:r>
          </a:p>
          <a:p>
            <a:r>
              <a:rPr lang="en-US" sz="2800" dirty="0" smtClean="0">
                <a:latin typeface="Times New Roman" pitchFamily="18" charset="0"/>
                <a:cs typeface="Times New Roman" pitchFamily="18" charset="0"/>
              </a:rPr>
              <a:t>series consisting</a:t>
            </a:r>
          </a:p>
          <a:p>
            <a:r>
              <a:rPr lang="en-US" sz="2800" dirty="0" smtClean="0">
                <a:latin typeface="Times New Roman" pitchFamily="18" charset="0"/>
                <a:cs typeface="Times New Roman" pitchFamily="18" charset="0"/>
              </a:rPr>
              <a:t>of 5 Hz cosine</a:t>
            </a:r>
          </a:p>
          <a:p>
            <a:r>
              <a:rPr lang="en-US" sz="2800" dirty="0" smtClean="0">
                <a:latin typeface="Times New Roman" pitchFamily="18" charset="0"/>
                <a:cs typeface="Times New Roman" pitchFamily="18" charset="0"/>
              </a:rPr>
              <a:t>plus noise</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p:nvPr/>
        </p:nvGrpSpPr>
        <p:grpSpPr>
          <a:xfrm>
            <a:off x="762000" y="1371600"/>
            <a:ext cx="8077199" cy="5171420"/>
            <a:chOff x="1382970" y="1550727"/>
            <a:chExt cx="4983084" cy="3240804"/>
          </a:xfrm>
        </p:grpSpPr>
        <p:pic>
          <p:nvPicPr>
            <p:cNvPr id="1026" name="Picture 2"/>
            <p:cNvPicPr>
              <a:picLocks noChangeAspect="1" noChangeArrowheads="1"/>
            </p:cNvPicPr>
            <p:nvPr/>
          </p:nvPicPr>
          <p:blipFill>
            <a:blip r:embed="rId3" cstate="print"/>
            <a:srcRect l="4286" r="8571"/>
            <a:stretch>
              <a:fillRect/>
            </a:stretch>
          </p:blipFill>
          <p:spPr bwMode="auto">
            <a:xfrm>
              <a:off x="1524000" y="1626927"/>
              <a:ext cx="4648200" cy="3028950"/>
            </a:xfrm>
            <a:prstGeom prst="rect">
              <a:avLst/>
            </a:prstGeom>
            <a:noFill/>
            <a:ln w="9525">
              <a:noFill/>
              <a:miter lim="800000"/>
              <a:headEnd/>
              <a:tailEnd/>
            </a:ln>
            <a:effectLst/>
          </p:spPr>
        </p:pic>
        <p:sp>
          <p:nvSpPr>
            <p:cNvPr id="19" name="TextBox 18"/>
            <p:cNvSpPr txBox="1"/>
            <p:nvPr/>
          </p:nvSpPr>
          <p:spPr>
            <a:xfrm>
              <a:off x="2464204" y="4463642"/>
              <a:ext cx="3077423" cy="327889"/>
            </a:xfrm>
            <a:prstGeom prst="rect">
              <a:avLst/>
            </a:prstGeom>
            <a:noFill/>
          </p:spPr>
          <p:txBody>
            <a:bodyPr wrap="square" rtlCol="0">
              <a:spAutoFit/>
            </a:bodyPr>
            <a:lstStyle/>
            <a:p>
              <a:r>
                <a:rPr lang="en-US" sz="2800" dirty="0" smtClean="0">
                  <a:latin typeface="Times New Roman" pitchFamily="18" charset="0"/>
                  <a:cs typeface="Times New Roman" pitchFamily="18" charset="0"/>
                </a:rPr>
                <a:t>power spectral density, </a:t>
              </a:r>
              <a:r>
                <a:rPr lang="en-US" sz="2800" i="1" dirty="0" smtClean="0">
                  <a:latin typeface="Times New Roman" pitchFamily="18" charset="0"/>
                  <a:cs typeface="Times New Roman" pitchFamily="18" charset="0"/>
                </a:rPr>
                <a:t>s</a:t>
              </a:r>
              <a:r>
                <a:rPr lang="en-US" sz="2800" i="1" baseline="30000" dirty="0" smtClean="0">
                  <a:latin typeface="Times New Roman" pitchFamily="18" charset="0"/>
                  <a:cs typeface="Times New Roman" pitchFamily="18" charset="0"/>
                </a:rPr>
                <a:t>2</a:t>
              </a:r>
              <a:r>
                <a:rPr lang="en-US" sz="2800" i="1" dirty="0" smtClean="0">
                  <a:latin typeface="Times New Roman" pitchFamily="18" charset="0"/>
                  <a:cs typeface="Times New Roman" pitchFamily="18" charset="0"/>
                </a:rPr>
                <a:t>(f)</a:t>
              </a:r>
              <a:endParaRPr lang="en-US" sz="2800" i="1" dirty="0">
                <a:latin typeface="Times New Roman" pitchFamily="18" charset="0"/>
                <a:cs typeface="Times New Roman" pitchFamily="18" charset="0"/>
              </a:endParaRPr>
            </a:p>
          </p:txBody>
        </p:sp>
        <p:sp>
          <p:nvSpPr>
            <p:cNvPr id="21" name="TextBox 20"/>
            <p:cNvSpPr txBox="1"/>
            <p:nvPr/>
          </p:nvSpPr>
          <p:spPr>
            <a:xfrm rot="16200000">
              <a:off x="1115021" y="2964741"/>
              <a:ext cx="858689" cy="322791"/>
            </a:xfrm>
            <a:prstGeom prst="rect">
              <a:avLst/>
            </a:prstGeom>
            <a:noFill/>
          </p:spPr>
          <p:txBody>
            <a:bodyPr wrap="square" rtlCol="0">
              <a:spAutoFit/>
            </a:bodyPr>
            <a:lstStyle/>
            <a:p>
              <a:r>
                <a:rPr lang="en-US" sz="2800" dirty="0" smtClean="0">
                  <a:latin typeface="Times New Roman" pitchFamily="18" charset="0"/>
                  <a:cs typeface="Times New Roman" pitchFamily="18" charset="0"/>
                </a:rPr>
                <a:t>counts</a:t>
              </a:r>
              <a:endParaRPr lang="en-US" sz="2800" dirty="0">
                <a:latin typeface="Times New Roman" pitchFamily="18" charset="0"/>
                <a:cs typeface="Times New Roman" pitchFamily="18" charset="0"/>
              </a:endParaRPr>
            </a:p>
          </p:txBody>
        </p:sp>
        <p:sp>
          <p:nvSpPr>
            <p:cNvPr id="25" name="TextBox 24"/>
            <p:cNvSpPr txBox="1"/>
            <p:nvPr/>
          </p:nvSpPr>
          <p:spPr>
            <a:xfrm>
              <a:off x="2000250" y="1550727"/>
              <a:ext cx="609600" cy="327889"/>
            </a:xfrm>
            <a:prstGeom prst="rect">
              <a:avLst/>
            </a:prstGeom>
            <a:noFill/>
          </p:spPr>
          <p:txBody>
            <a:bodyPr wrap="square" rtlCol="0">
              <a:spAutoFit/>
            </a:bodyPr>
            <a:lstStyle/>
            <a:p>
              <a:r>
                <a:rPr lang="en-US" sz="2800" dirty="0" smtClean="0">
                  <a:latin typeface="Times New Roman" pitchFamily="18" charset="0"/>
                  <a:cs typeface="Times New Roman" pitchFamily="18" charset="0"/>
                </a:rPr>
                <a:t>mean</a:t>
              </a:r>
              <a:endParaRPr lang="en-US" sz="2800" dirty="0">
                <a:latin typeface="Times New Roman" pitchFamily="18" charset="0"/>
                <a:cs typeface="Times New Roman" pitchFamily="18" charset="0"/>
              </a:endParaRPr>
            </a:p>
          </p:txBody>
        </p:sp>
        <p:sp>
          <p:nvSpPr>
            <p:cNvPr id="26" name="TextBox 25"/>
            <p:cNvSpPr txBox="1"/>
            <p:nvPr/>
          </p:nvSpPr>
          <p:spPr>
            <a:xfrm>
              <a:off x="2596425" y="1550727"/>
              <a:ext cx="533400" cy="327889"/>
            </a:xfrm>
            <a:prstGeom prst="rect">
              <a:avLst/>
            </a:prstGeom>
            <a:noFill/>
          </p:spPr>
          <p:txBody>
            <a:bodyPr wrap="square" rtlCol="0">
              <a:spAutoFit/>
            </a:bodyPr>
            <a:lstStyle/>
            <a:p>
              <a:r>
                <a:rPr lang="en-US" sz="2800" dirty="0" smtClean="0">
                  <a:latin typeface="Times New Roman" pitchFamily="18" charset="0"/>
                  <a:cs typeface="Times New Roman" pitchFamily="18" charset="0"/>
                </a:rPr>
                <a:t>95%</a:t>
              </a:r>
              <a:endParaRPr lang="en-US" sz="2800" dirty="0">
                <a:latin typeface="Times New Roman" pitchFamily="18" charset="0"/>
                <a:cs typeface="Times New Roman" pitchFamily="18" charset="0"/>
              </a:endParaRPr>
            </a:p>
          </p:txBody>
        </p:sp>
        <p:cxnSp>
          <p:nvCxnSpPr>
            <p:cNvPr id="28" name="Straight Connector 27"/>
            <p:cNvCxnSpPr/>
            <p:nvPr/>
          </p:nvCxnSpPr>
          <p:spPr>
            <a:xfrm rot="5400000">
              <a:off x="4843462" y="3069965"/>
              <a:ext cx="244792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5832654" y="1588290"/>
              <a:ext cx="533400" cy="327889"/>
            </a:xfrm>
            <a:prstGeom prst="rect">
              <a:avLst/>
            </a:prstGeom>
            <a:noFill/>
          </p:spPr>
          <p:txBody>
            <a:bodyPr wrap="square" rtlCol="0">
              <a:spAutoFit/>
            </a:bodyPr>
            <a:lstStyle/>
            <a:p>
              <a:r>
                <a:rPr lang="en-US" sz="2800" dirty="0" smtClean="0">
                  <a:latin typeface="Times New Roman" pitchFamily="18" charset="0"/>
                  <a:cs typeface="Times New Roman" pitchFamily="18" charset="0"/>
                </a:rPr>
                <a:t>peak</a:t>
              </a:r>
              <a:endParaRPr lang="en-US" sz="2800" dirty="0">
                <a:latin typeface="Times New Roman" pitchFamily="18" charset="0"/>
                <a:cs typeface="Times New Roman" pitchFamily="18" charset="0"/>
              </a:endParaRPr>
            </a:p>
          </p:txBody>
        </p:sp>
      </p:grpSp>
      <p:sp>
        <p:nvSpPr>
          <p:cNvPr id="11" name="TextBox 10"/>
          <p:cNvSpPr txBox="1"/>
          <p:nvPr/>
        </p:nvSpPr>
        <p:spPr>
          <a:xfrm>
            <a:off x="0" y="0"/>
            <a:ext cx="2286000" cy="1815882"/>
          </a:xfrm>
          <a:prstGeom prst="rect">
            <a:avLst/>
          </a:prstGeom>
          <a:noFill/>
        </p:spPr>
        <p:txBody>
          <a:bodyPr wrap="square" rtlCol="0">
            <a:spAutoFit/>
          </a:bodyPr>
          <a:lstStyle/>
          <a:p>
            <a:r>
              <a:rPr lang="en-US" sz="2800" dirty="0" smtClean="0">
                <a:latin typeface="Times New Roman" pitchFamily="18" charset="0"/>
                <a:cs typeface="Times New Roman" pitchFamily="18" charset="0"/>
              </a:rPr>
              <a:t>example 2:</a:t>
            </a:r>
          </a:p>
          <a:p>
            <a:r>
              <a:rPr lang="en-US" sz="2800" dirty="0" smtClean="0">
                <a:latin typeface="Times New Roman" pitchFamily="18" charset="0"/>
                <a:cs typeface="Times New Roman" pitchFamily="18" charset="0"/>
              </a:rPr>
              <a:t>histogram of</a:t>
            </a:r>
          </a:p>
          <a:p>
            <a:r>
              <a:rPr lang="en-US" sz="2800" dirty="0" smtClean="0">
                <a:latin typeface="Times New Roman" pitchFamily="18" charset="0"/>
                <a:cs typeface="Times New Roman" pitchFamily="18" charset="0"/>
              </a:rPr>
              <a:t>spectral</a:t>
            </a:r>
          </a:p>
          <a:p>
            <a:r>
              <a:rPr lang="en-US" sz="2800" dirty="0" smtClean="0">
                <a:latin typeface="Times New Roman" pitchFamily="18" charset="0"/>
                <a:cs typeface="Times New Roman" pitchFamily="18" charset="0"/>
              </a:rPr>
              <a:t>values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latin typeface="Times New Roman" pitchFamily="18" charset="0"/>
                <a:cs typeface="Times New Roman" pitchFamily="18" charset="0"/>
              </a:rPr>
              <a:t>so how confident are we of a peak at 5 Hz ? </a:t>
            </a:r>
            <a:endParaRPr lang="en-US" dirty="0">
              <a:latin typeface="Times New Roman" pitchFamily="18" charset="0"/>
              <a:cs typeface="Times New Roman" pitchFamily="18" charset="0"/>
            </a:endParaRPr>
          </a:p>
        </p:txBody>
      </p:sp>
      <p:pic>
        <p:nvPicPr>
          <p:cNvPr id="4099" name="Picture 3"/>
          <p:cNvPicPr>
            <a:picLocks noChangeAspect="1" noChangeArrowheads="1"/>
          </p:cNvPicPr>
          <p:nvPr/>
        </p:nvPicPr>
        <p:blipFill>
          <a:blip r:embed="rId2" cstate="print"/>
          <a:srcRect l="13549" t="23615" r="51279" b="64776"/>
          <a:stretch>
            <a:fillRect/>
          </a:stretch>
        </p:blipFill>
        <p:spPr bwMode="auto">
          <a:xfrm>
            <a:off x="990600" y="2133600"/>
            <a:ext cx="4191000" cy="838200"/>
          </a:xfrm>
          <a:prstGeom prst="rect">
            <a:avLst/>
          </a:prstGeom>
          <a:noFill/>
          <a:ln w="9525">
            <a:noFill/>
            <a:miter lim="800000"/>
            <a:headEnd/>
            <a:tailEnd/>
          </a:ln>
        </p:spPr>
      </p:pic>
      <p:sp>
        <p:nvSpPr>
          <p:cNvPr id="6" name="Title 1"/>
          <p:cNvSpPr txBox="1">
            <a:spLocks/>
          </p:cNvSpPr>
          <p:nvPr/>
        </p:nvSpPr>
        <p:spPr>
          <a:xfrm>
            <a:off x="5105400" y="1981200"/>
            <a:ext cx="2438400" cy="1143000"/>
          </a:xfrm>
          <a:prstGeom prst="rect">
            <a:avLst/>
          </a:prstGeom>
        </p:spPr>
        <p:txBody>
          <a:bodyPr vert="horz" lIns="91440" tIns="45720" rIns="91440" bIns="45720" rtlCol="0" anchor="ctr">
            <a:normAutofit fontScale="97500"/>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0.99994</a:t>
            </a:r>
            <a:endParaRPr kumimoji="0" lang="en-US" sz="36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7" name="Title 1"/>
          <p:cNvSpPr txBox="1">
            <a:spLocks/>
          </p:cNvSpPr>
          <p:nvPr/>
        </p:nvSpPr>
        <p:spPr>
          <a:xfrm>
            <a:off x="0" y="3581400"/>
            <a:ext cx="91440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the </a:t>
            </a:r>
            <a:r>
              <a:rPr kumimoji="0" lang="en-US" sz="44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p.s.f</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is predicted</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to be less than the level of the peak 99.994% of the time</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Title 1"/>
          <p:cNvSpPr txBox="1">
            <a:spLocks/>
          </p:cNvSpPr>
          <p:nvPr/>
        </p:nvSpPr>
        <p:spPr>
          <a:xfrm>
            <a:off x="0" y="5105400"/>
            <a:ext cx="91440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noProof="0" dirty="0" smtClean="0">
                <a:latin typeface="Times New Roman" pitchFamily="18" charset="0"/>
                <a:ea typeface="+mj-ea"/>
                <a:cs typeface="Times New Roman" pitchFamily="18" charset="0"/>
              </a:rPr>
              <a:t>But here we must be very careful</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latin typeface="Times New Roman" pitchFamily="18" charset="0"/>
                <a:cs typeface="Times New Roman" pitchFamily="18" charset="0"/>
              </a:rPr>
              <a:t>two alternative Null Hypotheses</a:t>
            </a:r>
            <a:endParaRPr lang="en-US" dirty="0">
              <a:latin typeface="Times New Roman" pitchFamily="18" charset="0"/>
              <a:cs typeface="Times New Roman" pitchFamily="18" charset="0"/>
            </a:endParaRPr>
          </a:p>
        </p:txBody>
      </p:sp>
      <p:sp>
        <p:nvSpPr>
          <p:cNvPr id="7" name="Title 1"/>
          <p:cNvSpPr txBox="1">
            <a:spLocks/>
          </p:cNvSpPr>
          <p:nvPr/>
        </p:nvSpPr>
        <p:spPr>
          <a:xfrm>
            <a:off x="0" y="1905000"/>
            <a:ext cx="91440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 peak of the observed amplitude </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at 5 Hz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is</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caused by random variation</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9" name="Title 1"/>
          <p:cNvSpPr txBox="1">
            <a:spLocks/>
          </p:cNvSpPr>
          <p:nvPr/>
        </p:nvSpPr>
        <p:spPr>
          <a:xfrm>
            <a:off x="0" y="4038600"/>
            <a:ext cx="9144000" cy="1143000"/>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 peak at the observed amplitude </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somewhere in the </a:t>
            </a:r>
            <a:r>
              <a:rPr kumimoji="0" lang="en-US" sz="4400" b="1"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p.s.d</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is</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caused by random variation</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latin typeface="Times New Roman" pitchFamily="18" charset="0"/>
                <a:cs typeface="Times New Roman" pitchFamily="18" charset="0"/>
              </a:rPr>
              <a:t>two alternative Null Hypotheses</a:t>
            </a:r>
            <a:endParaRPr lang="en-US" dirty="0">
              <a:latin typeface="Times New Roman" pitchFamily="18" charset="0"/>
              <a:cs typeface="Times New Roman" pitchFamily="18" charset="0"/>
            </a:endParaRPr>
          </a:p>
        </p:txBody>
      </p:sp>
      <p:sp>
        <p:nvSpPr>
          <p:cNvPr id="7" name="Title 1"/>
          <p:cNvSpPr txBox="1">
            <a:spLocks/>
          </p:cNvSpPr>
          <p:nvPr/>
        </p:nvSpPr>
        <p:spPr>
          <a:xfrm>
            <a:off x="0" y="1905000"/>
            <a:ext cx="91440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 peak of the observed amplitude </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at 5 Hz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is</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caused by random variation</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9" name="Title 1"/>
          <p:cNvSpPr txBox="1">
            <a:spLocks/>
          </p:cNvSpPr>
          <p:nvPr/>
        </p:nvSpPr>
        <p:spPr>
          <a:xfrm>
            <a:off x="0" y="4038600"/>
            <a:ext cx="9144000" cy="1143000"/>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 peak at the observed amplitude </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somewhere in the </a:t>
            </a:r>
            <a:r>
              <a:rPr kumimoji="0" lang="en-US" sz="4400" b="1"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p.s.d</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is</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caused by random variation</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5" name="Title 1"/>
          <p:cNvSpPr txBox="1">
            <a:spLocks/>
          </p:cNvSpPr>
          <p:nvPr/>
        </p:nvSpPr>
        <p:spPr>
          <a:xfrm>
            <a:off x="3886200" y="5410200"/>
            <a:ext cx="4876800" cy="12192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much more likely, since</a:t>
            </a: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a:t>
            </a:r>
            <a:r>
              <a:rPr kumimoji="0" lang="en-US" sz="4400" b="0" i="0" u="none" strike="noStrike" kern="1200" cap="none" spc="0" normalizeH="0" noProof="0" dirty="0" err="1" smtClean="0">
                <a:ln>
                  <a:noFill/>
                </a:ln>
                <a:solidFill>
                  <a:srgbClr val="FF0000"/>
                </a:solidFill>
                <a:effectLst/>
                <a:uLnTx/>
                <a:uFillTx/>
                <a:latin typeface="Times New Roman" pitchFamily="18" charset="0"/>
                <a:ea typeface="+mj-ea"/>
                <a:cs typeface="Times New Roman" pitchFamily="18" charset="0"/>
              </a:rPr>
              <a:t>p.s.d</a:t>
            </a: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has many frequency points</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(513 in this case)</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latin typeface="Times New Roman" pitchFamily="18" charset="0"/>
                <a:cs typeface="Times New Roman" pitchFamily="18" charset="0"/>
              </a:rPr>
              <a:t>two alternative Null Hypotheses</a:t>
            </a:r>
            <a:endParaRPr lang="en-US" dirty="0">
              <a:latin typeface="Times New Roman" pitchFamily="18" charset="0"/>
              <a:cs typeface="Times New Roman" pitchFamily="18" charset="0"/>
            </a:endParaRPr>
          </a:p>
        </p:txBody>
      </p:sp>
      <p:sp>
        <p:nvSpPr>
          <p:cNvPr id="7" name="Title 1"/>
          <p:cNvSpPr txBox="1">
            <a:spLocks/>
          </p:cNvSpPr>
          <p:nvPr/>
        </p:nvSpPr>
        <p:spPr>
          <a:xfrm>
            <a:off x="0" y="1905000"/>
            <a:ext cx="91440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 peak of the observed amplitude </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at 5 Hz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is</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caused by random variation</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9" name="Title 1"/>
          <p:cNvSpPr txBox="1">
            <a:spLocks/>
          </p:cNvSpPr>
          <p:nvPr/>
        </p:nvSpPr>
        <p:spPr>
          <a:xfrm>
            <a:off x="0" y="4038600"/>
            <a:ext cx="9144000" cy="1143000"/>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 peak at the observed amplitude </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somewhere in the </a:t>
            </a:r>
            <a:r>
              <a:rPr kumimoji="0" lang="en-US" sz="4400" b="1"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p.s.d</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is</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caused by random variation</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6" name="Rectangle 5"/>
          <p:cNvSpPr/>
          <p:nvPr/>
        </p:nvSpPr>
        <p:spPr>
          <a:xfrm>
            <a:off x="0" y="2895600"/>
            <a:ext cx="9144000" cy="1200329"/>
          </a:xfrm>
          <a:prstGeom prst="rect">
            <a:avLst/>
          </a:prstGeom>
        </p:spPr>
        <p:txBody>
          <a:bodyPr wrap="square">
            <a:spAutoFit/>
          </a:bodyPr>
          <a:lstStyle/>
          <a:p>
            <a:pPr algn="ctr"/>
            <a:r>
              <a:rPr lang="en-US" sz="2400" dirty="0" smtClean="0">
                <a:solidFill>
                  <a:srgbClr val="FF0000"/>
                </a:solidFill>
                <a:latin typeface="Times New Roman" pitchFamily="18" charset="0"/>
                <a:cs typeface="Times New Roman" pitchFamily="18" charset="0"/>
              </a:rPr>
              <a:t>peak of the observed amplitude or greater occurs only 1-0.99994</a:t>
            </a:r>
          </a:p>
          <a:p>
            <a:pPr algn="ctr"/>
            <a:r>
              <a:rPr lang="en-US" sz="2400" dirty="0" smtClean="0">
                <a:solidFill>
                  <a:srgbClr val="FF0000"/>
                </a:solidFill>
                <a:latin typeface="Times New Roman" pitchFamily="18" charset="0"/>
                <a:cs typeface="Times New Roman" pitchFamily="18" charset="0"/>
              </a:rPr>
              <a:t>= 0.006 % of the time</a:t>
            </a:r>
          </a:p>
          <a:p>
            <a:pPr algn="ctr"/>
            <a:r>
              <a:rPr lang="en-US" sz="2400" dirty="0" smtClean="0">
                <a:solidFill>
                  <a:srgbClr val="FF0000"/>
                </a:solidFill>
                <a:latin typeface="Times New Roman" pitchFamily="18" charset="0"/>
                <a:cs typeface="Times New Roman" pitchFamily="18" charset="0"/>
              </a:rPr>
              <a:t>The Null Hypothesis can be rejected to high certainty</a:t>
            </a:r>
            <a:endParaRPr lang="en-US" sz="2400" dirty="0">
              <a:solidFill>
                <a:srgbClr val="FF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latin typeface="Times New Roman" pitchFamily="18" charset="0"/>
                <a:cs typeface="Times New Roman" pitchFamily="18" charset="0"/>
              </a:rPr>
              <a:t>two alternative Null Hypotheses</a:t>
            </a:r>
            <a:endParaRPr lang="en-US" dirty="0">
              <a:latin typeface="Times New Roman" pitchFamily="18" charset="0"/>
              <a:cs typeface="Times New Roman" pitchFamily="18" charset="0"/>
            </a:endParaRPr>
          </a:p>
        </p:txBody>
      </p:sp>
      <p:sp>
        <p:nvSpPr>
          <p:cNvPr id="7" name="Title 1"/>
          <p:cNvSpPr txBox="1">
            <a:spLocks/>
          </p:cNvSpPr>
          <p:nvPr/>
        </p:nvSpPr>
        <p:spPr>
          <a:xfrm>
            <a:off x="0" y="1905000"/>
            <a:ext cx="9144000" cy="1143000"/>
          </a:xfrm>
          <a:prstGeom prst="rect">
            <a:avLst/>
          </a:prstGeom>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 peak of the observed amplitude </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at 5 Hz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is</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caused by random variation</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9" name="Title 1"/>
          <p:cNvSpPr txBox="1">
            <a:spLocks/>
          </p:cNvSpPr>
          <p:nvPr/>
        </p:nvSpPr>
        <p:spPr>
          <a:xfrm>
            <a:off x="0" y="4038600"/>
            <a:ext cx="9144000" cy="1143000"/>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a peak at the observed amplitude </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somewhere in the </a:t>
            </a:r>
            <a:r>
              <a:rPr kumimoji="0" lang="en-US" sz="4400" b="1"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p.s.d</a:t>
            </a:r>
            <a:r>
              <a:rPr kumimoji="0" lang="en-US" sz="4400" b="1"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is</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caused by random variation</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Rectangle 7"/>
          <p:cNvSpPr/>
          <p:nvPr/>
        </p:nvSpPr>
        <p:spPr>
          <a:xfrm>
            <a:off x="0" y="5428338"/>
            <a:ext cx="9144000" cy="1692771"/>
          </a:xfrm>
          <a:prstGeom prst="rect">
            <a:avLst/>
          </a:prstGeom>
        </p:spPr>
        <p:txBody>
          <a:bodyPr wrap="square">
            <a:spAutoFit/>
          </a:bodyPr>
          <a:lstStyle/>
          <a:p>
            <a:pPr algn="ctr"/>
            <a:r>
              <a:rPr lang="en-US" sz="2400" dirty="0" smtClean="0">
                <a:solidFill>
                  <a:srgbClr val="FF0000"/>
                </a:solidFill>
                <a:latin typeface="Times New Roman" pitchFamily="18" charset="0"/>
                <a:cs typeface="Times New Roman" pitchFamily="18" charset="0"/>
              </a:rPr>
              <a:t>peak of the observed amplitude occurs only 1-(0.99994)</a:t>
            </a:r>
            <a:r>
              <a:rPr lang="en-US" sz="2400" baseline="30000" dirty="0" smtClean="0">
                <a:solidFill>
                  <a:srgbClr val="FF0000"/>
                </a:solidFill>
                <a:latin typeface="Times New Roman" pitchFamily="18" charset="0"/>
                <a:cs typeface="Times New Roman" pitchFamily="18" charset="0"/>
              </a:rPr>
              <a:t>513</a:t>
            </a:r>
            <a:endParaRPr lang="en-US" sz="2400" dirty="0" smtClean="0">
              <a:solidFill>
                <a:srgbClr val="FF0000"/>
              </a:solidFill>
              <a:latin typeface="Times New Roman" pitchFamily="18" charset="0"/>
              <a:cs typeface="Times New Roman" pitchFamily="18" charset="0"/>
            </a:endParaRPr>
          </a:p>
          <a:p>
            <a:pPr algn="ctr"/>
            <a:r>
              <a:rPr lang="en-US" sz="2400" dirty="0" smtClean="0">
                <a:solidFill>
                  <a:srgbClr val="FF0000"/>
                </a:solidFill>
                <a:latin typeface="Times New Roman" pitchFamily="18" charset="0"/>
                <a:cs typeface="Times New Roman" pitchFamily="18" charset="0"/>
              </a:rPr>
              <a:t>= 3% of the time</a:t>
            </a:r>
          </a:p>
          <a:p>
            <a:pPr algn="ctr"/>
            <a:r>
              <a:rPr lang="en-US" sz="2400" dirty="0" smtClean="0">
                <a:solidFill>
                  <a:srgbClr val="FF0000"/>
                </a:solidFill>
                <a:latin typeface="Times New Roman" pitchFamily="18" charset="0"/>
                <a:cs typeface="Times New Roman" pitchFamily="18" charset="0"/>
              </a:rPr>
              <a:t>The Null Hypothesis can be rejected to acceptable certainty</a:t>
            </a:r>
            <a:endParaRPr lang="en-US" sz="2400" dirty="0" smtClean="0">
              <a:solidFill>
                <a:srgbClr val="FF0000"/>
              </a:solidFill>
            </a:endParaRPr>
          </a:p>
          <a:p>
            <a:pPr algn="ctr"/>
            <a:endParaRPr lang="en-US" sz="3200" dirty="0">
              <a:solidFill>
                <a:srgbClr val="FF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66800"/>
            <a:ext cx="9144000" cy="1143000"/>
          </a:xfrm>
        </p:spPr>
        <p:txBody>
          <a:bodyPr/>
          <a:lstStyle/>
          <a:p>
            <a:r>
              <a:rPr lang="en-US" dirty="0" smtClean="0">
                <a:latin typeface="Times New Roman" pitchFamily="18" charset="0"/>
                <a:cs typeface="Times New Roman" pitchFamily="18" charset="0"/>
              </a:rPr>
              <a:t>Part 2</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2895600"/>
            <a:ext cx="9144000" cy="990600"/>
          </a:xfrm>
        </p:spPr>
        <p:txBody>
          <a:bodyPr>
            <a:normAutofit/>
          </a:bodyPr>
          <a:lstStyle/>
          <a:p>
            <a:pPr algn="ctr">
              <a:buNone/>
            </a:pPr>
            <a:r>
              <a:rPr lang="en-US" sz="4000" dirty="0" smtClean="0">
                <a:latin typeface="Times New Roman" pitchFamily="18" charset="0"/>
                <a:cs typeface="Times New Roman" pitchFamily="18" charset="0"/>
              </a:rPr>
              <a:t>The Bootstrap Method</a:t>
            </a:r>
          </a:p>
          <a:p>
            <a:pPr algn="ctr">
              <a:buNone/>
            </a:pPr>
            <a:endParaRPr lang="en-US" dirty="0" smtClean="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143000"/>
          </a:xfrm>
        </p:spPr>
        <p:txBody>
          <a:bodyPr/>
          <a:lstStyle/>
          <a:p>
            <a:r>
              <a:rPr lang="en-US" dirty="0" smtClean="0">
                <a:latin typeface="Times New Roman" pitchFamily="18" charset="0"/>
                <a:cs typeface="Times New Roman" pitchFamily="18" charset="0"/>
              </a:rPr>
              <a:t>The Issue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2514600"/>
            <a:ext cx="9144000" cy="3276600"/>
          </a:xfrm>
        </p:spPr>
        <p:txBody>
          <a:bodyPr>
            <a:normAutofit fontScale="85000" lnSpcReduction="20000"/>
          </a:bodyPr>
          <a:lstStyle/>
          <a:p>
            <a:pPr algn="ctr">
              <a:buNone/>
            </a:pPr>
            <a:r>
              <a:rPr lang="en-US" sz="4000" dirty="0" smtClean="0">
                <a:latin typeface="Times New Roman" pitchFamily="18" charset="0"/>
                <a:cs typeface="Times New Roman" pitchFamily="18" charset="0"/>
              </a:rPr>
              <a:t>What do you do when you have a statistic that can test a Null Hypothesis</a:t>
            </a:r>
          </a:p>
          <a:p>
            <a:pPr algn="ctr">
              <a:buNone/>
            </a:pPr>
            <a:endParaRPr lang="en-US" sz="4000" dirty="0" smtClean="0">
              <a:latin typeface="Times New Roman" pitchFamily="18" charset="0"/>
              <a:cs typeface="Times New Roman" pitchFamily="18" charset="0"/>
            </a:endParaRPr>
          </a:p>
          <a:p>
            <a:pPr algn="ctr">
              <a:buNone/>
            </a:pPr>
            <a:r>
              <a:rPr lang="en-US" sz="4000" dirty="0" smtClean="0">
                <a:latin typeface="Times New Roman" pitchFamily="18" charset="0"/>
                <a:cs typeface="Times New Roman" pitchFamily="18" charset="0"/>
              </a:rPr>
              <a:t>but you don’t know its probability density function</a:t>
            </a:r>
          </a:p>
          <a:p>
            <a:pPr algn="ctr">
              <a:buNone/>
            </a:pPr>
            <a:endParaRPr lang="en-US" sz="4000" dirty="0" smtClean="0">
              <a:latin typeface="Times New Roman" pitchFamily="18" charset="0"/>
              <a:cs typeface="Times New Roman" pitchFamily="18" charset="0"/>
            </a:endParaRPr>
          </a:p>
          <a:p>
            <a:pPr algn="ctr">
              <a:buNone/>
            </a:pPr>
            <a:r>
              <a:rPr lang="en-US" sz="4000" dirty="0" smtClean="0">
                <a:latin typeface="Times New Roman" pitchFamily="18" charset="0"/>
                <a:cs typeface="Times New Roman" pitchFamily="18" charset="0"/>
              </a:rPr>
              <a:t>?</a:t>
            </a:r>
          </a:p>
          <a:p>
            <a:pPr algn="ctr">
              <a:buNone/>
            </a:pPr>
            <a:endParaRPr lang="en-US" dirty="0" smtClean="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676400"/>
          </a:xfrm>
        </p:spPr>
        <p:txBody>
          <a:bodyPr>
            <a:normAutofit fontScale="90000"/>
          </a:bodyPr>
          <a:lstStyle/>
          <a:p>
            <a:r>
              <a:rPr lang="en-US" dirty="0" smtClean="0">
                <a:latin typeface="Times New Roman" pitchFamily="18" charset="0"/>
                <a:cs typeface="Times New Roman" pitchFamily="18" charset="0"/>
              </a:rPr>
              <a:t>If you could repeat the experiment many times, you could address the problem empirically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3048000"/>
            <a:ext cx="9144000" cy="3276600"/>
          </a:xfrm>
        </p:spPr>
        <p:txBody>
          <a:bodyPr>
            <a:normAutofit fontScale="92500" lnSpcReduction="10000"/>
          </a:bodyPr>
          <a:lstStyle/>
          <a:p>
            <a:pPr algn="ctr">
              <a:buNone/>
            </a:pPr>
            <a:r>
              <a:rPr lang="en-US" sz="4000" dirty="0" smtClean="0">
                <a:latin typeface="Times New Roman" pitchFamily="18" charset="0"/>
                <a:cs typeface="Times New Roman" pitchFamily="18" charset="0"/>
              </a:rPr>
              <a:t>perform experiment</a:t>
            </a:r>
          </a:p>
          <a:p>
            <a:pPr algn="ctr">
              <a:buNone/>
            </a:pPr>
            <a:r>
              <a:rPr lang="en-US" sz="4000" dirty="0" smtClean="0">
                <a:latin typeface="Times New Roman" pitchFamily="18" charset="0"/>
                <a:cs typeface="Times New Roman" pitchFamily="18" charset="0"/>
              </a:rPr>
              <a:t>calculate statistic, </a:t>
            </a:r>
            <a:r>
              <a:rPr lang="en-US" sz="4000" i="1" dirty="0" smtClean="0">
                <a:latin typeface="Cambria Math" pitchFamily="18" charset="0"/>
                <a:ea typeface="Cambria Math" pitchFamily="18" charset="0"/>
                <a:cs typeface="Times New Roman" pitchFamily="18" charset="0"/>
              </a:rPr>
              <a:t>s</a:t>
            </a:r>
            <a:endParaRPr lang="en-US" i="1" dirty="0" smtClean="0">
              <a:latin typeface="Cambria Math" pitchFamily="18" charset="0"/>
              <a:ea typeface="Cambria Math" pitchFamily="18" charset="0"/>
              <a:cs typeface="Times New Roman" pitchFamily="18" charset="0"/>
            </a:endParaRPr>
          </a:p>
          <a:p>
            <a:pPr algn="ctr">
              <a:buNone/>
            </a:pPr>
            <a:endParaRPr lang="en-US" sz="4000" dirty="0" smtClean="0">
              <a:latin typeface="Times New Roman" pitchFamily="18" charset="0"/>
              <a:cs typeface="Times New Roman" pitchFamily="18" charset="0"/>
            </a:endParaRPr>
          </a:p>
          <a:p>
            <a:pPr algn="ctr">
              <a:buNone/>
            </a:pPr>
            <a:r>
              <a:rPr lang="en-US" sz="4000" dirty="0" smtClean="0">
                <a:latin typeface="Times New Roman" pitchFamily="18" charset="0"/>
                <a:cs typeface="Times New Roman" pitchFamily="18" charset="0"/>
              </a:rPr>
              <a:t>make histogram of </a:t>
            </a:r>
            <a:r>
              <a:rPr lang="en-US" sz="4000" i="1" dirty="0" err="1" smtClean="0">
                <a:latin typeface="Cambria Math" pitchFamily="18" charset="0"/>
                <a:ea typeface="Cambria Math" pitchFamily="18" charset="0"/>
                <a:cs typeface="Times New Roman" pitchFamily="18" charset="0"/>
              </a:rPr>
              <a:t>s</a:t>
            </a:r>
            <a:r>
              <a:rPr lang="en-US" sz="4000" dirty="0" err="1" smtClean="0">
                <a:latin typeface="Times New Roman" pitchFamily="18" charset="0"/>
                <a:cs typeface="Times New Roman" pitchFamily="18" charset="0"/>
              </a:rPr>
              <a:t>’s</a:t>
            </a:r>
            <a:endParaRPr lang="en-US" sz="4000" dirty="0" smtClean="0">
              <a:latin typeface="Times New Roman" pitchFamily="18" charset="0"/>
              <a:cs typeface="Times New Roman" pitchFamily="18" charset="0"/>
            </a:endParaRPr>
          </a:p>
          <a:p>
            <a:pPr algn="ctr">
              <a:buNone/>
            </a:pPr>
            <a:r>
              <a:rPr lang="en-US" sz="4000" dirty="0" smtClean="0">
                <a:latin typeface="Times New Roman" pitchFamily="18" charset="0"/>
                <a:cs typeface="Times New Roman" pitchFamily="18" charset="0"/>
              </a:rPr>
              <a:t>normalize histogram into empirical </a:t>
            </a:r>
            <a:r>
              <a:rPr lang="en-US" sz="4000" dirty="0" err="1" smtClean="0">
                <a:latin typeface="Times New Roman" pitchFamily="18" charset="0"/>
                <a:cs typeface="Times New Roman" pitchFamily="18" charset="0"/>
              </a:rPr>
              <a:t>p.d.f</a:t>
            </a:r>
            <a:r>
              <a:rPr lang="en-US" sz="4000" dirty="0" smtClean="0">
                <a:latin typeface="Times New Roman" pitchFamily="18" charset="0"/>
                <a:cs typeface="Times New Roman" pitchFamily="18" charset="0"/>
              </a:rPr>
              <a:t>.</a:t>
            </a:r>
          </a:p>
        </p:txBody>
      </p:sp>
      <p:sp>
        <p:nvSpPr>
          <p:cNvPr id="6" name="Freeform 5"/>
          <p:cNvSpPr/>
          <p:nvPr/>
        </p:nvSpPr>
        <p:spPr>
          <a:xfrm>
            <a:off x="1447800" y="3276600"/>
            <a:ext cx="960362" cy="899886"/>
          </a:xfrm>
          <a:custGeom>
            <a:avLst/>
            <a:gdLst>
              <a:gd name="connsiteX0" fmla="*/ 960362 w 960362"/>
              <a:gd name="connsiteY0" fmla="*/ 899886 h 899886"/>
              <a:gd name="connsiteX1" fmla="*/ 147562 w 960362"/>
              <a:gd name="connsiteY1" fmla="*/ 725714 h 899886"/>
              <a:gd name="connsiteX2" fmla="*/ 74990 w 960362"/>
              <a:gd name="connsiteY2" fmla="*/ 319314 h 899886"/>
              <a:gd name="connsiteX3" fmla="*/ 220133 w 960362"/>
              <a:gd name="connsiteY3" fmla="*/ 72571 h 899886"/>
              <a:gd name="connsiteX4" fmla="*/ 902305 w 960362"/>
              <a:gd name="connsiteY4" fmla="*/ 0 h 8998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0362" h="899886">
                <a:moveTo>
                  <a:pt x="960362" y="899886"/>
                </a:moveTo>
                <a:cubicBezTo>
                  <a:pt x="627743" y="861181"/>
                  <a:pt x="295124" y="822476"/>
                  <a:pt x="147562" y="725714"/>
                </a:cubicBezTo>
                <a:cubicBezTo>
                  <a:pt x="0" y="628952"/>
                  <a:pt x="62895" y="428171"/>
                  <a:pt x="74990" y="319314"/>
                </a:cubicBezTo>
                <a:cubicBezTo>
                  <a:pt x="87085" y="210457"/>
                  <a:pt x="82247" y="125790"/>
                  <a:pt x="220133" y="72571"/>
                </a:cubicBezTo>
                <a:cubicBezTo>
                  <a:pt x="358019" y="19352"/>
                  <a:pt x="630162" y="9676"/>
                  <a:pt x="902305" y="0"/>
                </a:cubicBezTo>
              </a:path>
            </a:pathLst>
          </a:cu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Content Placeholder 2"/>
          <p:cNvSpPr txBox="1">
            <a:spLocks/>
          </p:cNvSpPr>
          <p:nvPr/>
        </p:nvSpPr>
        <p:spPr>
          <a:xfrm>
            <a:off x="0" y="3429000"/>
            <a:ext cx="1752600" cy="533400"/>
          </a:xfrm>
          <a:prstGeom prst="rect">
            <a:avLst/>
          </a:prstGeom>
        </p:spPr>
        <p:txBody>
          <a:bodyPr vert="horz" lIns="91440" tIns="45720" rIns="91440" bIns="45720" rtlCol="0">
            <a:normAutofit fontScale="85000" lnSpcReduction="2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0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repeat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dirty="0" smtClean="0">
                <a:latin typeface="Times New Roman" pitchFamily="18" charset="0"/>
                <a:cs typeface="Times New Roman" pitchFamily="18" charset="0"/>
              </a:rPr>
              <a:t>purpose of the lecture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1447800"/>
            <a:ext cx="9144000" cy="5029200"/>
          </a:xfrm>
        </p:spPr>
        <p:txBody>
          <a:bodyPr>
            <a:normAutofit lnSpcReduction="10000"/>
          </a:bodyPr>
          <a:lstStyle/>
          <a:p>
            <a:pPr algn="ctr">
              <a:buNone/>
            </a:pPr>
            <a:r>
              <a:rPr lang="en-US" dirty="0" smtClean="0">
                <a:latin typeface="Times New Roman" pitchFamily="18" charset="0"/>
                <a:cs typeface="Times New Roman" pitchFamily="18" charset="0"/>
              </a:rPr>
              <a:t>continue</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develop a way to assess the significance of</a:t>
            </a:r>
          </a:p>
          <a:p>
            <a:pPr algn="ctr">
              <a:buNone/>
            </a:pPr>
            <a:r>
              <a:rPr lang="en-US" dirty="0" smtClean="0">
                <a:latin typeface="Times New Roman" pitchFamily="18" charset="0"/>
                <a:cs typeface="Times New Roman" pitchFamily="18" charset="0"/>
              </a:rPr>
              <a:t>a spectral peak</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and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develop the Bootstrap Method</a:t>
            </a:r>
          </a:p>
          <a:p>
            <a:pPr algn="ctr">
              <a:buNone/>
            </a:pPr>
            <a:r>
              <a:rPr lang="en-US" dirty="0" smtClean="0">
                <a:latin typeface="Times New Roman" pitchFamily="18" charset="0"/>
                <a:cs typeface="Times New Roman" pitchFamily="18" charset="0"/>
              </a:rPr>
              <a:t>of determining confidence intervals</a:t>
            </a:r>
          </a:p>
          <a:p>
            <a:pPr algn="ctr">
              <a:buNone/>
            </a:pPr>
            <a:endParaRPr lang="en-US" dirty="0" smtClean="0">
              <a:latin typeface="Times New Roman" pitchFamily="18" charset="0"/>
              <a:cs typeface="Times New Roman" pitchFamily="18" charset="0"/>
            </a:endParaRPr>
          </a:p>
          <a:p>
            <a:pPr algn="ctr">
              <a:buNone/>
            </a:pPr>
            <a:endParaRPr lang="en-US" dirty="0" smtClean="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38400"/>
            <a:ext cx="9144000" cy="1676400"/>
          </a:xfrm>
        </p:spPr>
        <p:txBody>
          <a:bodyPr>
            <a:normAutofit fontScale="90000"/>
          </a:bodyPr>
          <a:lstStyle/>
          <a:p>
            <a:r>
              <a:rPr lang="en-US" dirty="0" smtClean="0">
                <a:latin typeface="Times New Roman" pitchFamily="18" charset="0"/>
                <a:cs typeface="Times New Roman" pitchFamily="18" charset="0"/>
              </a:rPr>
              <a:t>The problem is that it’s not usually possible to repeat an experiment many times over</a:t>
            </a:r>
            <a:endParaRPr lang="en-US"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1676400"/>
          </a:xfrm>
        </p:spPr>
        <p:txBody>
          <a:bodyPr>
            <a:normAutofit/>
          </a:bodyPr>
          <a:lstStyle/>
          <a:p>
            <a:r>
              <a:rPr lang="en-US" dirty="0" smtClean="0">
                <a:latin typeface="Times New Roman" pitchFamily="18" charset="0"/>
                <a:cs typeface="Times New Roman" pitchFamily="18" charset="0"/>
              </a:rPr>
              <a:t>Bootstrap Method</a:t>
            </a:r>
            <a:endParaRPr lang="en-US" dirty="0">
              <a:latin typeface="Times New Roman" pitchFamily="18" charset="0"/>
              <a:cs typeface="Times New Roman" pitchFamily="18" charset="0"/>
            </a:endParaRPr>
          </a:p>
        </p:txBody>
      </p:sp>
      <p:sp>
        <p:nvSpPr>
          <p:cNvPr id="3" name="Title 1"/>
          <p:cNvSpPr txBox="1">
            <a:spLocks/>
          </p:cNvSpPr>
          <p:nvPr/>
        </p:nvSpPr>
        <p:spPr>
          <a:xfrm>
            <a:off x="0" y="2590800"/>
            <a:ext cx="9144000" cy="2286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create approximate repeat datasets</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latin typeface="Times New Roman" pitchFamily="18" charset="0"/>
                <a:ea typeface="+mj-ea"/>
                <a:cs typeface="Times New Roman" pitchFamily="18" charset="0"/>
              </a:rPr>
              <a:t>by randomly </a:t>
            </a:r>
            <a:r>
              <a:rPr lang="en-US" sz="3200" dirty="0" err="1" smtClean="0">
                <a:latin typeface="Times New Roman" pitchFamily="18" charset="0"/>
                <a:ea typeface="+mj-ea"/>
                <a:cs typeface="Times New Roman" pitchFamily="18" charset="0"/>
              </a:rPr>
              <a:t>resampling</a:t>
            </a:r>
            <a:r>
              <a:rPr lang="en-US" sz="3200" dirty="0" smtClean="0">
                <a:latin typeface="Times New Roman" pitchFamily="18" charset="0"/>
                <a:ea typeface="+mj-ea"/>
                <a:cs typeface="Times New Roman" pitchFamily="18" charset="0"/>
              </a:rPr>
              <a:t> (with duplications)</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latin typeface="Times New Roman" pitchFamily="18" charset="0"/>
                <a:ea typeface="+mj-ea"/>
                <a:cs typeface="Times New Roman" pitchFamily="18" charset="0"/>
              </a:rPr>
              <a:t>the one existing data set</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762000"/>
          </a:xfrm>
        </p:spPr>
        <p:txBody>
          <a:bodyPr>
            <a:normAutofit/>
          </a:bodyPr>
          <a:lstStyle/>
          <a:p>
            <a:r>
              <a:rPr lang="en-US" dirty="0" smtClean="0">
                <a:latin typeface="Times New Roman" pitchFamily="18" charset="0"/>
                <a:cs typeface="Times New Roman" pitchFamily="18" charset="0"/>
              </a:rPr>
              <a:t>example of </a:t>
            </a:r>
            <a:r>
              <a:rPr lang="en-US" dirty="0" err="1" smtClean="0">
                <a:latin typeface="Times New Roman" pitchFamily="18" charset="0"/>
                <a:cs typeface="Times New Roman" pitchFamily="18" charset="0"/>
              </a:rPr>
              <a:t>resampling</a:t>
            </a:r>
            <a:endParaRPr lang="en-US"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1066800" y="2198916"/>
          <a:ext cx="647700" cy="2651760"/>
        </p:xfrm>
        <a:graphic>
          <a:graphicData uri="http://schemas.openxmlformats.org/drawingml/2006/table">
            <a:tbl>
              <a:tblPr firstRow="1" bandRow="1">
                <a:tableStyleId>{5C22544A-7EE6-4342-B048-85BDC9FD1C3A}</a:tableStyleId>
              </a:tblPr>
              <a:tblGrid>
                <a:gridCol w="647700"/>
              </a:tblGrid>
              <a:tr h="835506">
                <a:tc>
                  <a:txBody>
                    <a:bodyPr/>
                    <a:lstStyle/>
                    <a:p>
                      <a:r>
                        <a:rPr lang="en-US" sz="2800" dirty="0" smtClean="0">
                          <a:solidFill>
                            <a:schemeClr val="tx1"/>
                          </a:solidFill>
                          <a:latin typeface="Times New Roman" pitchFamily="18" charset="0"/>
                          <a:cs typeface="Times New Roman" pitchFamily="18" charset="0"/>
                        </a:rPr>
                        <a:t>1.4</a:t>
                      </a:r>
                    </a:p>
                    <a:p>
                      <a:r>
                        <a:rPr lang="en-US" sz="2800" dirty="0" smtClean="0">
                          <a:solidFill>
                            <a:schemeClr val="tx1"/>
                          </a:solidFill>
                          <a:latin typeface="Times New Roman" pitchFamily="18" charset="0"/>
                          <a:cs typeface="Times New Roman" pitchFamily="18" charset="0"/>
                        </a:rPr>
                        <a:t>2.1</a:t>
                      </a:r>
                    </a:p>
                    <a:p>
                      <a:r>
                        <a:rPr lang="en-US" sz="2800" dirty="0" smtClean="0">
                          <a:solidFill>
                            <a:schemeClr val="tx1"/>
                          </a:solidFill>
                          <a:latin typeface="Times New Roman" pitchFamily="18" charset="0"/>
                          <a:cs typeface="Times New Roman" pitchFamily="18" charset="0"/>
                        </a:rPr>
                        <a:t>3.8</a:t>
                      </a:r>
                    </a:p>
                    <a:p>
                      <a:r>
                        <a:rPr lang="en-US" sz="2800" dirty="0" smtClean="0">
                          <a:solidFill>
                            <a:schemeClr val="tx1"/>
                          </a:solidFill>
                          <a:latin typeface="Times New Roman" pitchFamily="18" charset="0"/>
                          <a:cs typeface="Times New Roman" pitchFamily="18" charset="0"/>
                        </a:rPr>
                        <a:t>3.1</a:t>
                      </a:r>
                    </a:p>
                    <a:p>
                      <a:r>
                        <a:rPr lang="en-US" sz="2800" dirty="0" smtClean="0">
                          <a:solidFill>
                            <a:schemeClr val="tx1"/>
                          </a:solidFill>
                          <a:latin typeface="Times New Roman" pitchFamily="18" charset="0"/>
                          <a:cs typeface="Times New Roman" pitchFamily="18" charset="0"/>
                        </a:rPr>
                        <a:t>1.5</a:t>
                      </a:r>
                    </a:p>
                    <a:p>
                      <a:r>
                        <a:rPr lang="en-US" sz="2800" dirty="0" smtClean="0">
                          <a:solidFill>
                            <a:schemeClr val="tx1"/>
                          </a:solidFill>
                          <a:latin typeface="Times New Roman" pitchFamily="18" charset="0"/>
                          <a:cs typeface="Times New Roman" pitchFamily="18" charset="0"/>
                        </a:rPr>
                        <a:t>1.7</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6" name="Table 5"/>
          <p:cNvGraphicFramePr>
            <a:graphicFrameLocks noGrp="1"/>
          </p:cNvGraphicFramePr>
          <p:nvPr/>
        </p:nvGraphicFramePr>
        <p:xfrm>
          <a:off x="457200" y="2209800"/>
          <a:ext cx="457200" cy="2651760"/>
        </p:xfrm>
        <a:graphic>
          <a:graphicData uri="http://schemas.openxmlformats.org/drawingml/2006/table">
            <a:tbl>
              <a:tblPr firstRow="1" bandRow="1">
                <a:tableStyleId>{5C22544A-7EE6-4342-B048-85BDC9FD1C3A}</a:tableStyleId>
              </a:tblPr>
              <a:tblGrid>
                <a:gridCol w="457200"/>
              </a:tblGrid>
              <a:tr h="835506">
                <a:tc>
                  <a:txBody>
                    <a:bodyPr/>
                    <a:lstStyle/>
                    <a:p>
                      <a:r>
                        <a:rPr lang="en-US" sz="2800" dirty="0" smtClean="0">
                          <a:solidFill>
                            <a:schemeClr val="tx1"/>
                          </a:solidFill>
                          <a:latin typeface="Times New Roman" pitchFamily="18" charset="0"/>
                          <a:cs typeface="Times New Roman" pitchFamily="18" charset="0"/>
                        </a:rPr>
                        <a:t>1</a:t>
                      </a:r>
                    </a:p>
                    <a:p>
                      <a:r>
                        <a:rPr lang="en-US" sz="2800" dirty="0" smtClean="0">
                          <a:solidFill>
                            <a:schemeClr val="tx1"/>
                          </a:solidFill>
                          <a:latin typeface="Times New Roman" pitchFamily="18" charset="0"/>
                          <a:cs typeface="Times New Roman" pitchFamily="18" charset="0"/>
                        </a:rPr>
                        <a:t>2</a:t>
                      </a:r>
                    </a:p>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4</a:t>
                      </a:r>
                    </a:p>
                    <a:p>
                      <a:r>
                        <a:rPr lang="en-US" sz="2800" dirty="0" smtClean="0">
                          <a:solidFill>
                            <a:schemeClr val="tx1"/>
                          </a:solidFill>
                          <a:latin typeface="Times New Roman" pitchFamily="18" charset="0"/>
                          <a:cs typeface="Times New Roman" pitchFamily="18" charset="0"/>
                        </a:rPr>
                        <a:t>5</a:t>
                      </a:r>
                    </a:p>
                    <a:p>
                      <a:r>
                        <a:rPr lang="en-US" sz="2800" dirty="0" smtClean="0">
                          <a:solidFill>
                            <a:schemeClr val="tx1"/>
                          </a:solidFill>
                          <a:latin typeface="Times New Roman" pitchFamily="18" charset="0"/>
                          <a:cs typeface="Times New Roman" pitchFamily="18" charset="0"/>
                        </a:rPr>
                        <a:t>6</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7" name="Table 6"/>
          <p:cNvGraphicFramePr>
            <a:graphicFrameLocks noGrp="1"/>
          </p:cNvGraphicFramePr>
          <p:nvPr/>
        </p:nvGraphicFramePr>
        <p:xfrm>
          <a:off x="3973284" y="2260602"/>
          <a:ext cx="457200" cy="2651760"/>
        </p:xfrm>
        <a:graphic>
          <a:graphicData uri="http://schemas.openxmlformats.org/drawingml/2006/table">
            <a:tbl>
              <a:tblPr firstRow="1" bandRow="1">
                <a:tableStyleId>{5C22544A-7EE6-4342-B048-85BDC9FD1C3A}</a:tableStyleId>
              </a:tblPr>
              <a:tblGrid>
                <a:gridCol w="457200"/>
              </a:tblGrid>
              <a:tr h="835506">
                <a:tc>
                  <a:txBody>
                    <a:bodyPr/>
                    <a:lstStyle/>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1</a:t>
                      </a:r>
                    </a:p>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2</a:t>
                      </a:r>
                    </a:p>
                    <a:p>
                      <a:r>
                        <a:rPr lang="en-US" sz="2800" dirty="0" smtClean="0">
                          <a:solidFill>
                            <a:schemeClr val="tx1"/>
                          </a:solidFill>
                          <a:latin typeface="Times New Roman" pitchFamily="18" charset="0"/>
                          <a:cs typeface="Times New Roman" pitchFamily="18" charset="0"/>
                        </a:rPr>
                        <a:t>5</a:t>
                      </a:r>
                    </a:p>
                    <a:p>
                      <a:r>
                        <a:rPr lang="en-US" sz="2800" dirty="0" smtClean="0">
                          <a:solidFill>
                            <a:schemeClr val="tx1"/>
                          </a:solidFill>
                          <a:latin typeface="Times New Roman" pitchFamily="18" charset="0"/>
                          <a:cs typeface="Times New Roman" pitchFamily="18" charset="0"/>
                        </a:rPr>
                        <a:t>1</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8" name="Table 7"/>
          <p:cNvGraphicFramePr>
            <a:graphicFrameLocks noGrp="1"/>
          </p:cNvGraphicFramePr>
          <p:nvPr/>
        </p:nvGraphicFramePr>
        <p:xfrm>
          <a:off x="7391400" y="2286000"/>
          <a:ext cx="647700" cy="2651760"/>
        </p:xfrm>
        <a:graphic>
          <a:graphicData uri="http://schemas.openxmlformats.org/drawingml/2006/table">
            <a:tbl>
              <a:tblPr firstRow="1" bandRow="1">
                <a:tableStyleId>{5C22544A-7EE6-4342-B048-85BDC9FD1C3A}</a:tableStyleId>
              </a:tblPr>
              <a:tblGrid>
                <a:gridCol w="647700"/>
              </a:tblGrid>
              <a:tr h="835506">
                <a:tc>
                  <a:txBody>
                    <a:bodyPr/>
                    <a:lstStyle/>
                    <a:p>
                      <a:r>
                        <a:rPr lang="en-US" sz="2800" dirty="0" smtClean="0">
                          <a:solidFill>
                            <a:schemeClr val="tx1"/>
                          </a:solidFill>
                          <a:latin typeface="Times New Roman" pitchFamily="18" charset="0"/>
                          <a:cs typeface="Times New Roman" pitchFamily="18" charset="0"/>
                        </a:rPr>
                        <a:t>3.8</a:t>
                      </a:r>
                    </a:p>
                    <a:p>
                      <a:r>
                        <a:rPr lang="en-US" sz="2800" dirty="0" smtClean="0">
                          <a:solidFill>
                            <a:schemeClr val="tx1"/>
                          </a:solidFill>
                          <a:latin typeface="Times New Roman" pitchFamily="18" charset="0"/>
                          <a:cs typeface="Times New Roman" pitchFamily="18" charset="0"/>
                        </a:rPr>
                        <a:t>1.4</a:t>
                      </a:r>
                    </a:p>
                    <a:p>
                      <a:r>
                        <a:rPr lang="en-US" sz="2800" dirty="0" smtClean="0">
                          <a:solidFill>
                            <a:schemeClr val="tx1"/>
                          </a:solidFill>
                          <a:latin typeface="Times New Roman" pitchFamily="18" charset="0"/>
                          <a:cs typeface="Times New Roman" pitchFamily="18" charset="0"/>
                        </a:rPr>
                        <a:t>3.8</a:t>
                      </a:r>
                    </a:p>
                    <a:p>
                      <a:r>
                        <a:rPr lang="en-US" sz="2800" dirty="0" smtClean="0">
                          <a:solidFill>
                            <a:schemeClr val="tx1"/>
                          </a:solidFill>
                          <a:latin typeface="Times New Roman" pitchFamily="18" charset="0"/>
                          <a:cs typeface="Times New Roman" pitchFamily="18" charset="0"/>
                        </a:rPr>
                        <a:t>2.1</a:t>
                      </a:r>
                    </a:p>
                    <a:p>
                      <a:r>
                        <a:rPr lang="en-US" sz="2800" dirty="0" smtClean="0">
                          <a:solidFill>
                            <a:schemeClr val="tx1"/>
                          </a:solidFill>
                          <a:latin typeface="Times New Roman" pitchFamily="18" charset="0"/>
                          <a:cs typeface="Times New Roman" pitchFamily="18" charset="0"/>
                        </a:rPr>
                        <a:t>1.5</a:t>
                      </a:r>
                    </a:p>
                    <a:p>
                      <a:r>
                        <a:rPr lang="en-US" sz="2800" dirty="0" smtClean="0">
                          <a:solidFill>
                            <a:schemeClr val="tx1"/>
                          </a:solidFill>
                          <a:latin typeface="Times New Roman" pitchFamily="18" charset="0"/>
                          <a:cs typeface="Times New Roman" pitchFamily="18" charset="0"/>
                        </a:rPr>
                        <a:t>1.4</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10" name="Table 9"/>
          <p:cNvGraphicFramePr>
            <a:graphicFrameLocks noGrp="1"/>
          </p:cNvGraphicFramePr>
          <p:nvPr/>
        </p:nvGraphicFramePr>
        <p:xfrm>
          <a:off x="6879768" y="2286000"/>
          <a:ext cx="457200" cy="2651760"/>
        </p:xfrm>
        <a:graphic>
          <a:graphicData uri="http://schemas.openxmlformats.org/drawingml/2006/table">
            <a:tbl>
              <a:tblPr firstRow="1" bandRow="1">
                <a:tableStyleId>{5C22544A-7EE6-4342-B048-85BDC9FD1C3A}</a:tableStyleId>
              </a:tblPr>
              <a:tblGrid>
                <a:gridCol w="457200"/>
              </a:tblGrid>
              <a:tr h="835506">
                <a:tc>
                  <a:txBody>
                    <a:bodyPr/>
                    <a:lstStyle/>
                    <a:p>
                      <a:r>
                        <a:rPr lang="en-US" sz="2800" dirty="0" smtClean="0">
                          <a:solidFill>
                            <a:schemeClr val="tx1"/>
                          </a:solidFill>
                          <a:latin typeface="Times New Roman" pitchFamily="18" charset="0"/>
                          <a:cs typeface="Times New Roman" pitchFamily="18" charset="0"/>
                        </a:rPr>
                        <a:t>1</a:t>
                      </a:r>
                    </a:p>
                    <a:p>
                      <a:r>
                        <a:rPr lang="en-US" sz="2800" dirty="0" smtClean="0">
                          <a:solidFill>
                            <a:schemeClr val="tx1"/>
                          </a:solidFill>
                          <a:latin typeface="Times New Roman" pitchFamily="18" charset="0"/>
                          <a:cs typeface="Times New Roman" pitchFamily="18" charset="0"/>
                        </a:rPr>
                        <a:t>2</a:t>
                      </a:r>
                    </a:p>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4</a:t>
                      </a:r>
                    </a:p>
                    <a:p>
                      <a:r>
                        <a:rPr lang="en-US" sz="2800" dirty="0" smtClean="0">
                          <a:solidFill>
                            <a:schemeClr val="tx1"/>
                          </a:solidFill>
                          <a:latin typeface="Times New Roman" pitchFamily="18" charset="0"/>
                          <a:cs typeface="Times New Roman" pitchFamily="18" charset="0"/>
                        </a:rPr>
                        <a:t>5</a:t>
                      </a:r>
                    </a:p>
                    <a:p>
                      <a:r>
                        <a:rPr lang="en-US" sz="2800" dirty="0" smtClean="0">
                          <a:solidFill>
                            <a:schemeClr val="tx1"/>
                          </a:solidFill>
                          <a:latin typeface="Times New Roman" pitchFamily="18" charset="0"/>
                          <a:cs typeface="Times New Roman" pitchFamily="18" charset="0"/>
                        </a:rPr>
                        <a:t>6</a:t>
                      </a:r>
                      <a:endParaRPr lang="en-US" sz="2800" dirty="0">
                        <a:solidFill>
                          <a:schemeClr val="tx1"/>
                        </a:solidFill>
                        <a:latin typeface="Times New Roman" pitchFamily="18" charset="0"/>
                        <a:cs typeface="Times New Roman" pitchFamily="18" charset="0"/>
                      </a:endParaRPr>
                    </a:p>
                  </a:txBody>
                  <a:tcPr>
                    <a:noFill/>
                  </a:tcPr>
                </a:tc>
              </a:tr>
            </a:tbl>
          </a:graphicData>
        </a:graphic>
      </p:graphicFrame>
      <p:sp>
        <p:nvSpPr>
          <p:cNvPr id="11" name="Title 1"/>
          <p:cNvSpPr txBox="1">
            <a:spLocks/>
          </p:cNvSpPr>
          <p:nvPr/>
        </p:nvSpPr>
        <p:spPr>
          <a:xfrm>
            <a:off x="304800" y="1295400"/>
            <a:ext cx="1752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original</a:t>
            </a:r>
            <a:r>
              <a:rPr kumimoji="0" lang="en-US" sz="2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data set</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2" name="Title 1"/>
          <p:cNvSpPr txBox="1">
            <a:spLocks/>
          </p:cNvSpPr>
          <p:nvPr/>
        </p:nvSpPr>
        <p:spPr>
          <a:xfrm>
            <a:off x="3276600" y="1295400"/>
            <a:ext cx="1752600" cy="990600"/>
          </a:xfrm>
          <a:prstGeom prst="rect">
            <a:avLst/>
          </a:prstGeom>
        </p:spPr>
        <p:txBody>
          <a:bodyPr vert="horz" lIns="91440" tIns="45720" rIns="91440" bIns="45720" rtlCol="0" anchor="ctr">
            <a:normAutofit fontScale="5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random integers in range 1-6</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3" name="Title 1"/>
          <p:cNvSpPr txBox="1">
            <a:spLocks/>
          </p:cNvSpPr>
          <p:nvPr/>
        </p:nvSpPr>
        <p:spPr>
          <a:xfrm>
            <a:off x="6629400" y="1295400"/>
            <a:ext cx="1752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resampled</a:t>
            </a: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t>
            </a:r>
            <a:r>
              <a:rPr kumimoji="0" lang="en-US" sz="2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data set</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762000"/>
          </a:xfrm>
        </p:spPr>
        <p:txBody>
          <a:bodyPr>
            <a:normAutofit/>
          </a:bodyPr>
          <a:lstStyle/>
          <a:p>
            <a:r>
              <a:rPr lang="en-US" dirty="0" smtClean="0">
                <a:latin typeface="Times New Roman" pitchFamily="18" charset="0"/>
                <a:cs typeface="Times New Roman" pitchFamily="18" charset="0"/>
              </a:rPr>
              <a:t>example of </a:t>
            </a:r>
            <a:r>
              <a:rPr lang="en-US" dirty="0" err="1" smtClean="0">
                <a:latin typeface="Times New Roman" pitchFamily="18" charset="0"/>
                <a:cs typeface="Times New Roman" pitchFamily="18" charset="0"/>
              </a:rPr>
              <a:t>resampling</a:t>
            </a:r>
            <a:endParaRPr lang="en-US"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1066800" y="2198916"/>
          <a:ext cx="647700" cy="2651760"/>
        </p:xfrm>
        <a:graphic>
          <a:graphicData uri="http://schemas.openxmlformats.org/drawingml/2006/table">
            <a:tbl>
              <a:tblPr firstRow="1" bandRow="1">
                <a:tableStyleId>{5C22544A-7EE6-4342-B048-85BDC9FD1C3A}</a:tableStyleId>
              </a:tblPr>
              <a:tblGrid>
                <a:gridCol w="647700"/>
              </a:tblGrid>
              <a:tr h="835506">
                <a:tc>
                  <a:txBody>
                    <a:bodyPr/>
                    <a:lstStyle/>
                    <a:p>
                      <a:r>
                        <a:rPr lang="en-US" sz="2800" dirty="0" smtClean="0">
                          <a:solidFill>
                            <a:schemeClr val="tx1"/>
                          </a:solidFill>
                          <a:latin typeface="Times New Roman" pitchFamily="18" charset="0"/>
                          <a:cs typeface="Times New Roman" pitchFamily="18" charset="0"/>
                        </a:rPr>
                        <a:t>1.4</a:t>
                      </a:r>
                    </a:p>
                    <a:p>
                      <a:r>
                        <a:rPr lang="en-US" sz="2800" dirty="0" smtClean="0">
                          <a:solidFill>
                            <a:schemeClr val="tx1"/>
                          </a:solidFill>
                          <a:latin typeface="Times New Roman" pitchFamily="18" charset="0"/>
                          <a:cs typeface="Times New Roman" pitchFamily="18" charset="0"/>
                        </a:rPr>
                        <a:t>2.1</a:t>
                      </a:r>
                    </a:p>
                    <a:p>
                      <a:r>
                        <a:rPr lang="en-US" sz="2800" dirty="0" smtClean="0">
                          <a:solidFill>
                            <a:schemeClr val="tx1"/>
                          </a:solidFill>
                          <a:latin typeface="Times New Roman" pitchFamily="18" charset="0"/>
                          <a:cs typeface="Times New Roman" pitchFamily="18" charset="0"/>
                        </a:rPr>
                        <a:t>3.8</a:t>
                      </a:r>
                    </a:p>
                    <a:p>
                      <a:r>
                        <a:rPr lang="en-US" sz="2800" dirty="0" smtClean="0">
                          <a:solidFill>
                            <a:schemeClr val="tx1"/>
                          </a:solidFill>
                          <a:latin typeface="Times New Roman" pitchFamily="18" charset="0"/>
                          <a:cs typeface="Times New Roman" pitchFamily="18" charset="0"/>
                        </a:rPr>
                        <a:t>3.1</a:t>
                      </a:r>
                    </a:p>
                    <a:p>
                      <a:r>
                        <a:rPr lang="en-US" sz="2800" dirty="0" smtClean="0">
                          <a:solidFill>
                            <a:schemeClr val="tx1"/>
                          </a:solidFill>
                          <a:latin typeface="Times New Roman" pitchFamily="18" charset="0"/>
                          <a:cs typeface="Times New Roman" pitchFamily="18" charset="0"/>
                        </a:rPr>
                        <a:t>1.5</a:t>
                      </a:r>
                    </a:p>
                    <a:p>
                      <a:r>
                        <a:rPr lang="en-US" sz="2800" dirty="0" smtClean="0">
                          <a:solidFill>
                            <a:schemeClr val="tx1"/>
                          </a:solidFill>
                          <a:latin typeface="Times New Roman" pitchFamily="18" charset="0"/>
                          <a:cs typeface="Times New Roman" pitchFamily="18" charset="0"/>
                        </a:rPr>
                        <a:t>1.7</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6" name="Table 5"/>
          <p:cNvGraphicFramePr>
            <a:graphicFrameLocks noGrp="1"/>
          </p:cNvGraphicFramePr>
          <p:nvPr/>
        </p:nvGraphicFramePr>
        <p:xfrm>
          <a:off x="457200" y="2209800"/>
          <a:ext cx="457200" cy="2651760"/>
        </p:xfrm>
        <a:graphic>
          <a:graphicData uri="http://schemas.openxmlformats.org/drawingml/2006/table">
            <a:tbl>
              <a:tblPr firstRow="1" bandRow="1">
                <a:tableStyleId>{5C22544A-7EE6-4342-B048-85BDC9FD1C3A}</a:tableStyleId>
              </a:tblPr>
              <a:tblGrid>
                <a:gridCol w="457200"/>
              </a:tblGrid>
              <a:tr h="835506">
                <a:tc>
                  <a:txBody>
                    <a:bodyPr/>
                    <a:lstStyle/>
                    <a:p>
                      <a:r>
                        <a:rPr lang="en-US" sz="2800" dirty="0" smtClean="0">
                          <a:solidFill>
                            <a:schemeClr val="tx1"/>
                          </a:solidFill>
                          <a:latin typeface="Times New Roman" pitchFamily="18" charset="0"/>
                          <a:cs typeface="Times New Roman" pitchFamily="18" charset="0"/>
                        </a:rPr>
                        <a:t>1</a:t>
                      </a:r>
                    </a:p>
                    <a:p>
                      <a:r>
                        <a:rPr lang="en-US" sz="2800" dirty="0" smtClean="0">
                          <a:solidFill>
                            <a:schemeClr val="tx1"/>
                          </a:solidFill>
                          <a:latin typeface="Times New Roman" pitchFamily="18" charset="0"/>
                          <a:cs typeface="Times New Roman" pitchFamily="18" charset="0"/>
                        </a:rPr>
                        <a:t>2</a:t>
                      </a:r>
                    </a:p>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4</a:t>
                      </a:r>
                    </a:p>
                    <a:p>
                      <a:r>
                        <a:rPr lang="en-US" sz="2800" dirty="0" smtClean="0">
                          <a:solidFill>
                            <a:schemeClr val="tx1"/>
                          </a:solidFill>
                          <a:latin typeface="Times New Roman" pitchFamily="18" charset="0"/>
                          <a:cs typeface="Times New Roman" pitchFamily="18" charset="0"/>
                        </a:rPr>
                        <a:t>5</a:t>
                      </a:r>
                    </a:p>
                    <a:p>
                      <a:r>
                        <a:rPr lang="en-US" sz="2800" dirty="0" smtClean="0">
                          <a:solidFill>
                            <a:schemeClr val="tx1"/>
                          </a:solidFill>
                          <a:latin typeface="Times New Roman" pitchFamily="18" charset="0"/>
                          <a:cs typeface="Times New Roman" pitchFamily="18" charset="0"/>
                        </a:rPr>
                        <a:t>6</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7" name="Table 6"/>
          <p:cNvGraphicFramePr>
            <a:graphicFrameLocks noGrp="1"/>
          </p:cNvGraphicFramePr>
          <p:nvPr/>
        </p:nvGraphicFramePr>
        <p:xfrm>
          <a:off x="3973284" y="2260602"/>
          <a:ext cx="457200" cy="2651760"/>
        </p:xfrm>
        <a:graphic>
          <a:graphicData uri="http://schemas.openxmlformats.org/drawingml/2006/table">
            <a:tbl>
              <a:tblPr firstRow="1" bandRow="1">
                <a:tableStyleId>{5C22544A-7EE6-4342-B048-85BDC9FD1C3A}</a:tableStyleId>
              </a:tblPr>
              <a:tblGrid>
                <a:gridCol w="457200"/>
              </a:tblGrid>
              <a:tr h="835506">
                <a:tc>
                  <a:txBody>
                    <a:bodyPr/>
                    <a:lstStyle/>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1</a:t>
                      </a:r>
                    </a:p>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2</a:t>
                      </a:r>
                    </a:p>
                    <a:p>
                      <a:r>
                        <a:rPr lang="en-US" sz="2800" dirty="0" smtClean="0">
                          <a:solidFill>
                            <a:schemeClr val="tx1"/>
                          </a:solidFill>
                          <a:latin typeface="Times New Roman" pitchFamily="18" charset="0"/>
                          <a:cs typeface="Times New Roman" pitchFamily="18" charset="0"/>
                        </a:rPr>
                        <a:t>5</a:t>
                      </a:r>
                    </a:p>
                    <a:p>
                      <a:r>
                        <a:rPr lang="en-US" sz="2800" dirty="0" smtClean="0">
                          <a:solidFill>
                            <a:schemeClr val="tx1"/>
                          </a:solidFill>
                          <a:latin typeface="Times New Roman" pitchFamily="18" charset="0"/>
                          <a:cs typeface="Times New Roman" pitchFamily="18" charset="0"/>
                        </a:rPr>
                        <a:t>1</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8" name="Table 7"/>
          <p:cNvGraphicFramePr>
            <a:graphicFrameLocks noGrp="1"/>
          </p:cNvGraphicFramePr>
          <p:nvPr/>
        </p:nvGraphicFramePr>
        <p:xfrm>
          <a:off x="7391400" y="2286000"/>
          <a:ext cx="647700" cy="2651760"/>
        </p:xfrm>
        <a:graphic>
          <a:graphicData uri="http://schemas.openxmlformats.org/drawingml/2006/table">
            <a:tbl>
              <a:tblPr firstRow="1" bandRow="1">
                <a:tableStyleId>{5C22544A-7EE6-4342-B048-85BDC9FD1C3A}</a:tableStyleId>
              </a:tblPr>
              <a:tblGrid>
                <a:gridCol w="647700"/>
              </a:tblGrid>
              <a:tr h="835506">
                <a:tc>
                  <a:txBody>
                    <a:bodyPr/>
                    <a:lstStyle/>
                    <a:p>
                      <a:r>
                        <a:rPr lang="en-US" sz="2800" dirty="0" smtClean="0">
                          <a:solidFill>
                            <a:schemeClr val="tx1"/>
                          </a:solidFill>
                          <a:latin typeface="Times New Roman" pitchFamily="18" charset="0"/>
                          <a:cs typeface="Times New Roman" pitchFamily="18" charset="0"/>
                        </a:rPr>
                        <a:t>3.8</a:t>
                      </a:r>
                    </a:p>
                    <a:p>
                      <a:r>
                        <a:rPr lang="en-US" sz="2800" dirty="0" smtClean="0">
                          <a:solidFill>
                            <a:schemeClr val="tx1"/>
                          </a:solidFill>
                          <a:latin typeface="Times New Roman" pitchFamily="18" charset="0"/>
                          <a:cs typeface="Times New Roman" pitchFamily="18" charset="0"/>
                        </a:rPr>
                        <a:t>1.4</a:t>
                      </a:r>
                    </a:p>
                    <a:p>
                      <a:r>
                        <a:rPr lang="en-US" sz="2800" dirty="0" smtClean="0">
                          <a:solidFill>
                            <a:schemeClr val="tx1"/>
                          </a:solidFill>
                          <a:latin typeface="Times New Roman" pitchFamily="18" charset="0"/>
                          <a:cs typeface="Times New Roman" pitchFamily="18" charset="0"/>
                        </a:rPr>
                        <a:t>3.8</a:t>
                      </a:r>
                    </a:p>
                    <a:p>
                      <a:r>
                        <a:rPr lang="en-US" sz="2800" dirty="0" smtClean="0">
                          <a:solidFill>
                            <a:schemeClr val="tx1"/>
                          </a:solidFill>
                          <a:latin typeface="Times New Roman" pitchFamily="18" charset="0"/>
                          <a:cs typeface="Times New Roman" pitchFamily="18" charset="0"/>
                        </a:rPr>
                        <a:t>2.1</a:t>
                      </a:r>
                    </a:p>
                    <a:p>
                      <a:r>
                        <a:rPr lang="en-US" sz="2800" dirty="0" smtClean="0">
                          <a:solidFill>
                            <a:schemeClr val="tx1"/>
                          </a:solidFill>
                          <a:latin typeface="Times New Roman" pitchFamily="18" charset="0"/>
                          <a:cs typeface="Times New Roman" pitchFamily="18" charset="0"/>
                        </a:rPr>
                        <a:t>1.5</a:t>
                      </a:r>
                    </a:p>
                    <a:p>
                      <a:r>
                        <a:rPr lang="en-US" sz="2800" dirty="0" smtClean="0">
                          <a:solidFill>
                            <a:schemeClr val="tx1"/>
                          </a:solidFill>
                          <a:latin typeface="Times New Roman" pitchFamily="18" charset="0"/>
                          <a:cs typeface="Times New Roman" pitchFamily="18" charset="0"/>
                        </a:rPr>
                        <a:t>1.4</a:t>
                      </a:r>
                      <a:endParaRPr lang="en-US" sz="2800" dirty="0">
                        <a:solidFill>
                          <a:schemeClr val="tx1"/>
                        </a:solidFill>
                        <a:latin typeface="Times New Roman" pitchFamily="18" charset="0"/>
                        <a:cs typeface="Times New Roman" pitchFamily="18" charset="0"/>
                      </a:endParaRPr>
                    </a:p>
                  </a:txBody>
                  <a:tcPr>
                    <a:noFill/>
                  </a:tcPr>
                </a:tc>
              </a:tr>
            </a:tbl>
          </a:graphicData>
        </a:graphic>
      </p:graphicFrame>
      <p:graphicFrame>
        <p:nvGraphicFramePr>
          <p:cNvPr id="10" name="Table 9"/>
          <p:cNvGraphicFramePr>
            <a:graphicFrameLocks noGrp="1"/>
          </p:cNvGraphicFramePr>
          <p:nvPr/>
        </p:nvGraphicFramePr>
        <p:xfrm>
          <a:off x="6879768" y="2286000"/>
          <a:ext cx="457200" cy="2651760"/>
        </p:xfrm>
        <a:graphic>
          <a:graphicData uri="http://schemas.openxmlformats.org/drawingml/2006/table">
            <a:tbl>
              <a:tblPr firstRow="1" bandRow="1">
                <a:tableStyleId>{5C22544A-7EE6-4342-B048-85BDC9FD1C3A}</a:tableStyleId>
              </a:tblPr>
              <a:tblGrid>
                <a:gridCol w="457200"/>
              </a:tblGrid>
              <a:tr h="835506">
                <a:tc>
                  <a:txBody>
                    <a:bodyPr/>
                    <a:lstStyle/>
                    <a:p>
                      <a:r>
                        <a:rPr lang="en-US" sz="2800" dirty="0" smtClean="0">
                          <a:solidFill>
                            <a:schemeClr val="tx1"/>
                          </a:solidFill>
                          <a:latin typeface="Times New Roman" pitchFamily="18" charset="0"/>
                          <a:cs typeface="Times New Roman" pitchFamily="18" charset="0"/>
                        </a:rPr>
                        <a:t>1</a:t>
                      </a:r>
                    </a:p>
                    <a:p>
                      <a:r>
                        <a:rPr lang="en-US" sz="2800" dirty="0" smtClean="0">
                          <a:solidFill>
                            <a:schemeClr val="tx1"/>
                          </a:solidFill>
                          <a:latin typeface="Times New Roman" pitchFamily="18" charset="0"/>
                          <a:cs typeface="Times New Roman" pitchFamily="18" charset="0"/>
                        </a:rPr>
                        <a:t>2</a:t>
                      </a:r>
                    </a:p>
                    <a:p>
                      <a:r>
                        <a:rPr lang="en-US" sz="2800" dirty="0" smtClean="0">
                          <a:solidFill>
                            <a:schemeClr val="tx1"/>
                          </a:solidFill>
                          <a:latin typeface="Times New Roman" pitchFamily="18" charset="0"/>
                          <a:cs typeface="Times New Roman" pitchFamily="18" charset="0"/>
                        </a:rPr>
                        <a:t>3</a:t>
                      </a:r>
                    </a:p>
                    <a:p>
                      <a:r>
                        <a:rPr lang="en-US" sz="2800" dirty="0" smtClean="0">
                          <a:solidFill>
                            <a:schemeClr val="tx1"/>
                          </a:solidFill>
                          <a:latin typeface="Times New Roman" pitchFamily="18" charset="0"/>
                          <a:cs typeface="Times New Roman" pitchFamily="18" charset="0"/>
                        </a:rPr>
                        <a:t>4</a:t>
                      </a:r>
                    </a:p>
                    <a:p>
                      <a:r>
                        <a:rPr lang="en-US" sz="2800" dirty="0" smtClean="0">
                          <a:solidFill>
                            <a:schemeClr val="tx1"/>
                          </a:solidFill>
                          <a:latin typeface="Times New Roman" pitchFamily="18" charset="0"/>
                          <a:cs typeface="Times New Roman" pitchFamily="18" charset="0"/>
                        </a:rPr>
                        <a:t>5</a:t>
                      </a:r>
                    </a:p>
                    <a:p>
                      <a:r>
                        <a:rPr lang="en-US" sz="2800" dirty="0" smtClean="0">
                          <a:solidFill>
                            <a:schemeClr val="tx1"/>
                          </a:solidFill>
                          <a:latin typeface="Times New Roman" pitchFamily="18" charset="0"/>
                          <a:cs typeface="Times New Roman" pitchFamily="18" charset="0"/>
                        </a:rPr>
                        <a:t>6</a:t>
                      </a:r>
                      <a:endParaRPr lang="en-US" sz="2800" dirty="0">
                        <a:solidFill>
                          <a:schemeClr val="tx1"/>
                        </a:solidFill>
                        <a:latin typeface="Times New Roman" pitchFamily="18" charset="0"/>
                        <a:cs typeface="Times New Roman" pitchFamily="18" charset="0"/>
                      </a:endParaRPr>
                    </a:p>
                  </a:txBody>
                  <a:tcPr>
                    <a:noFill/>
                  </a:tcPr>
                </a:tc>
              </a:tr>
            </a:tbl>
          </a:graphicData>
        </a:graphic>
      </p:graphicFrame>
      <p:sp>
        <p:nvSpPr>
          <p:cNvPr id="11" name="Title 1"/>
          <p:cNvSpPr txBox="1">
            <a:spLocks/>
          </p:cNvSpPr>
          <p:nvPr/>
        </p:nvSpPr>
        <p:spPr>
          <a:xfrm>
            <a:off x="304800" y="1295400"/>
            <a:ext cx="1752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original</a:t>
            </a:r>
            <a:r>
              <a:rPr kumimoji="0" lang="en-US" sz="2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data set</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2" name="Title 1"/>
          <p:cNvSpPr txBox="1">
            <a:spLocks/>
          </p:cNvSpPr>
          <p:nvPr/>
        </p:nvSpPr>
        <p:spPr>
          <a:xfrm>
            <a:off x="3276600" y="1295400"/>
            <a:ext cx="1752600" cy="990600"/>
          </a:xfrm>
          <a:prstGeom prst="rect">
            <a:avLst/>
          </a:prstGeom>
        </p:spPr>
        <p:txBody>
          <a:bodyPr vert="horz" lIns="91440" tIns="45720" rIns="91440" bIns="45720" rtlCol="0" anchor="ctr">
            <a:normAutofit fontScale="5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random integers in range 1-6</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3" name="Title 1"/>
          <p:cNvSpPr txBox="1">
            <a:spLocks/>
          </p:cNvSpPr>
          <p:nvPr/>
        </p:nvSpPr>
        <p:spPr>
          <a:xfrm>
            <a:off x="6629400" y="1295400"/>
            <a:ext cx="1752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new </a:t>
            </a:r>
            <a:r>
              <a:rPr kumimoji="0" lang="en-US" sz="2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data set</a:t>
            </a:r>
            <a:endParaRPr kumimoji="0" lang="en-US" sz="2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4" name="Oval 13"/>
          <p:cNvSpPr/>
          <p:nvPr/>
        </p:nvSpPr>
        <p:spPr>
          <a:xfrm>
            <a:off x="228600" y="3048000"/>
            <a:ext cx="762000" cy="5334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914401" y="2423884"/>
            <a:ext cx="3033486" cy="624115"/>
          </a:xfrm>
          <a:custGeom>
            <a:avLst/>
            <a:gdLst>
              <a:gd name="connsiteX0" fmla="*/ 0 w 2148115"/>
              <a:gd name="connsiteY0" fmla="*/ 566058 h 566058"/>
              <a:gd name="connsiteX1" fmla="*/ 1175658 w 2148115"/>
              <a:gd name="connsiteY1" fmla="*/ 29029 h 566058"/>
              <a:gd name="connsiteX2" fmla="*/ 1175658 w 2148115"/>
              <a:gd name="connsiteY2" fmla="*/ 391886 h 566058"/>
              <a:gd name="connsiteX3" fmla="*/ 2148115 w 2148115"/>
              <a:gd name="connsiteY3" fmla="*/ 116115 h 566058"/>
            </a:gdLst>
            <a:ahLst/>
            <a:cxnLst>
              <a:cxn ang="0">
                <a:pos x="connsiteX0" y="connsiteY0"/>
              </a:cxn>
              <a:cxn ang="0">
                <a:pos x="connsiteX1" y="connsiteY1"/>
              </a:cxn>
              <a:cxn ang="0">
                <a:pos x="connsiteX2" y="connsiteY2"/>
              </a:cxn>
              <a:cxn ang="0">
                <a:pos x="connsiteX3" y="connsiteY3"/>
              </a:cxn>
            </a:cxnLst>
            <a:rect l="l" t="t" r="r" b="b"/>
            <a:pathLst>
              <a:path w="2148115" h="566058">
                <a:moveTo>
                  <a:pt x="0" y="566058"/>
                </a:moveTo>
                <a:cubicBezTo>
                  <a:pt x="489857" y="312058"/>
                  <a:pt x="979715" y="58058"/>
                  <a:pt x="1175658" y="29029"/>
                </a:cubicBezTo>
                <a:cubicBezTo>
                  <a:pt x="1371601" y="0"/>
                  <a:pt x="1013582" y="377372"/>
                  <a:pt x="1175658" y="391886"/>
                </a:cubicBezTo>
                <a:cubicBezTo>
                  <a:pt x="1337734" y="406400"/>
                  <a:pt x="1742924" y="261257"/>
                  <a:pt x="2148115" y="116115"/>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1828800" y="2514600"/>
            <a:ext cx="5631543" cy="2876247"/>
          </a:xfrm>
          <a:custGeom>
            <a:avLst/>
            <a:gdLst>
              <a:gd name="connsiteX0" fmla="*/ 0 w 5631543"/>
              <a:gd name="connsiteY0" fmla="*/ 870857 h 2876247"/>
              <a:gd name="connsiteX1" fmla="*/ 1306286 w 5631543"/>
              <a:gd name="connsiteY1" fmla="*/ 1262742 h 2876247"/>
              <a:gd name="connsiteX2" fmla="*/ 2032000 w 5631543"/>
              <a:gd name="connsiteY2" fmla="*/ 2685142 h 2876247"/>
              <a:gd name="connsiteX3" fmla="*/ 3396343 w 5631543"/>
              <a:gd name="connsiteY3" fmla="*/ 2409371 h 2876247"/>
              <a:gd name="connsiteX4" fmla="*/ 4325257 w 5631543"/>
              <a:gd name="connsiteY4" fmla="*/ 827314 h 2876247"/>
              <a:gd name="connsiteX5" fmla="*/ 5123543 w 5631543"/>
              <a:gd name="connsiteY5" fmla="*/ 203200 h 2876247"/>
              <a:gd name="connsiteX6" fmla="*/ 5631543 w 5631543"/>
              <a:gd name="connsiteY6" fmla="*/ 0 h 2876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31543" h="2876247">
                <a:moveTo>
                  <a:pt x="0" y="870857"/>
                </a:moveTo>
                <a:cubicBezTo>
                  <a:pt x="483809" y="915609"/>
                  <a:pt x="967619" y="960361"/>
                  <a:pt x="1306286" y="1262742"/>
                </a:cubicBezTo>
                <a:cubicBezTo>
                  <a:pt x="1644953" y="1565123"/>
                  <a:pt x="1683657" y="2494037"/>
                  <a:pt x="2032000" y="2685142"/>
                </a:cubicBezTo>
                <a:cubicBezTo>
                  <a:pt x="2380343" y="2876247"/>
                  <a:pt x="3014134" y="2719009"/>
                  <a:pt x="3396343" y="2409371"/>
                </a:cubicBezTo>
                <a:cubicBezTo>
                  <a:pt x="3778552" y="2099733"/>
                  <a:pt x="4037390" y="1195009"/>
                  <a:pt x="4325257" y="827314"/>
                </a:cubicBezTo>
                <a:cubicBezTo>
                  <a:pt x="4613124" y="459619"/>
                  <a:pt x="4905829" y="341086"/>
                  <a:pt x="5123543" y="203200"/>
                </a:cubicBezTo>
                <a:cubicBezTo>
                  <a:pt x="5341257" y="65314"/>
                  <a:pt x="5486400" y="32657"/>
                  <a:pt x="5631543" y="0"/>
                </a:cubicBezTo>
              </a:path>
            </a:pathLst>
          </a:custGeom>
          <a:ln w="38100">
            <a:solidFill>
              <a:srgbClr val="0070C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Oval 16"/>
          <p:cNvSpPr/>
          <p:nvPr/>
        </p:nvSpPr>
        <p:spPr>
          <a:xfrm>
            <a:off x="990600" y="3048000"/>
            <a:ext cx="762000" cy="533400"/>
          </a:xfrm>
          <a:prstGeom prst="ellipse">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420568" y="3501147"/>
            <a:ext cx="752622" cy="2998763"/>
          </a:xfrm>
          <a:custGeom>
            <a:avLst/>
            <a:gdLst>
              <a:gd name="connsiteX0" fmla="*/ 429065 w 752622"/>
              <a:gd name="connsiteY0" fmla="*/ 16412 h 2998763"/>
              <a:gd name="connsiteX1" fmla="*/ 344659 w 752622"/>
              <a:gd name="connsiteY1" fmla="*/ 30480 h 2998763"/>
              <a:gd name="connsiteX2" fmla="*/ 414997 w 752622"/>
              <a:gd name="connsiteY2" fmla="*/ 199292 h 2998763"/>
              <a:gd name="connsiteX3" fmla="*/ 372794 w 752622"/>
              <a:gd name="connsiteY3" fmla="*/ 762000 h 2998763"/>
              <a:gd name="connsiteX4" fmla="*/ 63305 w 752622"/>
              <a:gd name="connsiteY4" fmla="*/ 1521655 h 2998763"/>
              <a:gd name="connsiteX5" fmla="*/ 752622 w 752622"/>
              <a:gd name="connsiteY5" fmla="*/ 2998763 h 2998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2622" h="2998763">
                <a:moveTo>
                  <a:pt x="429065" y="16412"/>
                </a:moveTo>
                <a:cubicBezTo>
                  <a:pt x="388034" y="8206"/>
                  <a:pt x="347004" y="0"/>
                  <a:pt x="344659" y="30480"/>
                </a:cubicBezTo>
                <a:cubicBezTo>
                  <a:pt x="342314" y="60960"/>
                  <a:pt x="410308" y="77372"/>
                  <a:pt x="414997" y="199292"/>
                </a:cubicBezTo>
                <a:cubicBezTo>
                  <a:pt x="419686" y="321212"/>
                  <a:pt x="431409" y="541606"/>
                  <a:pt x="372794" y="762000"/>
                </a:cubicBezTo>
                <a:cubicBezTo>
                  <a:pt x="314179" y="982394"/>
                  <a:pt x="0" y="1148861"/>
                  <a:pt x="63305" y="1521655"/>
                </a:cubicBezTo>
                <a:cubicBezTo>
                  <a:pt x="126610" y="1894449"/>
                  <a:pt x="439616" y="2446606"/>
                  <a:pt x="752622" y="299876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Freeform 9"/>
          <p:cNvSpPr/>
          <p:nvPr/>
        </p:nvSpPr>
        <p:spPr>
          <a:xfrm>
            <a:off x="2328661" y="3729747"/>
            <a:ext cx="589756" cy="929481"/>
          </a:xfrm>
          <a:custGeom>
            <a:avLst/>
            <a:gdLst>
              <a:gd name="connsiteX0" fmla="*/ 57944 w 589756"/>
              <a:gd name="connsiteY0" fmla="*/ 130969 h 929481"/>
              <a:gd name="connsiteX1" fmla="*/ 229394 w 589756"/>
              <a:gd name="connsiteY1" fmla="*/ 78582 h 929481"/>
              <a:gd name="connsiteX2" fmla="*/ 367506 w 589756"/>
              <a:gd name="connsiteY2" fmla="*/ 59532 h 929481"/>
              <a:gd name="connsiteX3" fmla="*/ 462756 w 589756"/>
              <a:gd name="connsiteY3" fmla="*/ 92869 h 929481"/>
              <a:gd name="connsiteX4" fmla="*/ 529431 w 589756"/>
              <a:gd name="connsiteY4" fmla="*/ 202407 h 929481"/>
              <a:gd name="connsiteX5" fmla="*/ 477044 w 589756"/>
              <a:gd name="connsiteY5" fmla="*/ 402432 h 929481"/>
              <a:gd name="connsiteX6" fmla="*/ 334169 w 589756"/>
              <a:gd name="connsiteY6" fmla="*/ 640557 h 929481"/>
              <a:gd name="connsiteX7" fmla="*/ 177006 w 589756"/>
              <a:gd name="connsiteY7" fmla="*/ 854869 h 929481"/>
              <a:gd name="connsiteX8" fmla="*/ 191294 w 589756"/>
              <a:gd name="connsiteY8" fmla="*/ 912019 h 929481"/>
              <a:gd name="connsiteX9" fmla="*/ 319881 w 589756"/>
              <a:gd name="connsiteY9" fmla="*/ 750094 h 929481"/>
              <a:gd name="connsiteX10" fmla="*/ 481806 w 589756"/>
              <a:gd name="connsiteY10" fmla="*/ 488157 h 929481"/>
              <a:gd name="connsiteX11" fmla="*/ 577056 w 589756"/>
              <a:gd name="connsiteY11" fmla="*/ 269082 h 929481"/>
              <a:gd name="connsiteX12" fmla="*/ 558006 w 589756"/>
              <a:gd name="connsiteY12" fmla="*/ 140494 h 929481"/>
              <a:gd name="connsiteX13" fmla="*/ 500856 w 589756"/>
              <a:gd name="connsiteY13" fmla="*/ 54769 h 929481"/>
              <a:gd name="connsiteX14" fmla="*/ 405606 w 589756"/>
              <a:gd name="connsiteY14" fmla="*/ 7144 h 929481"/>
              <a:gd name="connsiteX15" fmla="*/ 310356 w 589756"/>
              <a:gd name="connsiteY15" fmla="*/ 11907 h 929481"/>
              <a:gd name="connsiteX16" fmla="*/ 57944 w 589756"/>
              <a:gd name="connsiteY16" fmla="*/ 73819 h 929481"/>
              <a:gd name="connsiteX17" fmla="*/ 794 w 589756"/>
              <a:gd name="connsiteY17" fmla="*/ 140494 h 929481"/>
              <a:gd name="connsiteX18" fmla="*/ 57944 w 589756"/>
              <a:gd name="connsiteY18" fmla="*/ 130969 h 929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89756" h="929481">
                <a:moveTo>
                  <a:pt x="57944" y="130969"/>
                </a:moveTo>
                <a:cubicBezTo>
                  <a:pt x="96044" y="120650"/>
                  <a:pt x="177800" y="90488"/>
                  <a:pt x="229394" y="78582"/>
                </a:cubicBezTo>
                <a:cubicBezTo>
                  <a:pt x="280988" y="66676"/>
                  <a:pt x="328612" y="57151"/>
                  <a:pt x="367506" y="59532"/>
                </a:cubicBezTo>
                <a:cubicBezTo>
                  <a:pt x="406400" y="61913"/>
                  <a:pt x="435769" y="69057"/>
                  <a:pt x="462756" y="92869"/>
                </a:cubicBezTo>
                <a:cubicBezTo>
                  <a:pt x="489743" y="116681"/>
                  <a:pt x="527050" y="150813"/>
                  <a:pt x="529431" y="202407"/>
                </a:cubicBezTo>
                <a:cubicBezTo>
                  <a:pt x="531812" y="254001"/>
                  <a:pt x="509588" y="329407"/>
                  <a:pt x="477044" y="402432"/>
                </a:cubicBezTo>
                <a:cubicBezTo>
                  <a:pt x="444500" y="475457"/>
                  <a:pt x="384175" y="565151"/>
                  <a:pt x="334169" y="640557"/>
                </a:cubicBezTo>
                <a:cubicBezTo>
                  <a:pt x="284163" y="715963"/>
                  <a:pt x="200818" y="809625"/>
                  <a:pt x="177006" y="854869"/>
                </a:cubicBezTo>
                <a:cubicBezTo>
                  <a:pt x="153194" y="900113"/>
                  <a:pt x="167482" y="929481"/>
                  <a:pt x="191294" y="912019"/>
                </a:cubicBezTo>
                <a:cubicBezTo>
                  <a:pt x="215106" y="894557"/>
                  <a:pt x="271462" y="820738"/>
                  <a:pt x="319881" y="750094"/>
                </a:cubicBezTo>
                <a:cubicBezTo>
                  <a:pt x="368300" y="679450"/>
                  <a:pt x="438944" y="568326"/>
                  <a:pt x="481806" y="488157"/>
                </a:cubicBezTo>
                <a:cubicBezTo>
                  <a:pt x="524668" y="407988"/>
                  <a:pt x="564356" y="327026"/>
                  <a:pt x="577056" y="269082"/>
                </a:cubicBezTo>
                <a:cubicBezTo>
                  <a:pt x="589756" y="211138"/>
                  <a:pt x="570706" y="176213"/>
                  <a:pt x="558006" y="140494"/>
                </a:cubicBezTo>
                <a:cubicBezTo>
                  <a:pt x="545306" y="104775"/>
                  <a:pt x="526256" y="76994"/>
                  <a:pt x="500856" y="54769"/>
                </a:cubicBezTo>
                <a:cubicBezTo>
                  <a:pt x="475456" y="32544"/>
                  <a:pt x="437356" y="14288"/>
                  <a:pt x="405606" y="7144"/>
                </a:cubicBezTo>
                <a:cubicBezTo>
                  <a:pt x="373856" y="0"/>
                  <a:pt x="368300" y="795"/>
                  <a:pt x="310356" y="11907"/>
                </a:cubicBezTo>
                <a:cubicBezTo>
                  <a:pt x="252412" y="23019"/>
                  <a:pt x="109538" y="52388"/>
                  <a:pt x="57944" y="73819"/>
                </a:cubicBezTo>
                <a:cubicBezTo>
                  <a:pt x="6350" y="95250"/>
                  <a:pt x="1588" y="130969"/>
                  <a:pt x="794" y="140494"/>
                </a:cubicBezTo>
                <a:cubicBezTo>
                  <a:pt x="0" y="150019"/>
                  <a:pt x="19844" y="141288"/>
                  <a:pt x="57944" y="130969"/>
                </a:cubicBezTo>
                <a:close/>
              </a:path>
            </a:pathLst>
          </a:cu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flipH="1">
            <a:off x="304800" y="3729747"/>
            <a:ext cx="589756" cy="929481"/>
          </a:xfrm>
          <a:custGeom>
            <a:avLst/>
            <a:gdLst>
              <a:gd name="connsiteX0" fmla="*/ 57944 w 589756"/>
              <a:gd name="connsiteY0" fmla="*/ 130969 h 929481"/>
              <a:gd name="connsiteX1" fmla="*/ 229394 w 589756"/>
              <a:gd name="connsiteY1" fmla="*/ 78582 h 929481"/>
              <a:gd name="connsiteX2" fmla="*/ 367506 w 589756"/>
              <a:gd name="connsiteY2" fmla="*/ 59532 h 929481"/>
              <a:gd name="connsiteX3" fmla="*/ 462756 w 589756"/>
              <a:gd name="connsiteY3" fmla="*/ 92869 h 929481"/>
              <a:gd name="connsiteX4" fmla="*/ 529431 w 589756"/>
              <a:gd name="connsiteY4" fmla="*/ 202407 h 929481"/>
              <a:gd name="connsiteX5" fmla="*/ 477044 w 589756"/>
              <a:gd name="connsiteY5" fmla="*/ 402432 h 929481"/>
              <a:gd name="connsiteX6" fmla="*/ 334169 w 589756"/>
              <a:gd name="connsiteY6" fmla="*/ 640557 h 929481"/>
              <a:gd name="connsiteX7" fmla="*/ 177006 w 589756"/>
              <a:gd name="connsiteY7" fmla="*/ 854869 h 929481"/>
              <a:gd name="connsiteX8" fmla="*/ 191294 w 589756"/>
              <a:gd name="connsiteY8" fmla="*/ 912019 h 929481"/>
              <a:gd name="connsiteX9" fmla="*/ 319881 w 589756"/>
              <a:gd name="connsiteY9" fmla="*/ 750094 h 929481"/>
              <a:gd name="connsiteX10" fmla="*/ 481806 w 589756"/>
              <a:gd name="connsiteY10" fmla="*/ 488157 h 929481"/>
              <a:gd name="connsiteX11" fmla="*/ 577056 w 589756"/>
              <a:gd name="connsiteY11" fmla="*/ 269082 h 929481"/>
              <a:gd name="connsiteX12" fmla="*/ 558006 w 589756"/>
              <a:gd name="connsiteY12" fmla="*/ 140494 h 929481"/>
              <a:gd name="connsiteX13" fmla="*/ 500856 w 589756"/>
              <a:gd name="connsiteY13" fmla="*/ 54769 h 929481"/>
              <a:gd name="connsiteX14" fmla="*/ 405606 w 589756"/>
              <a:gd name="connsiteY14" fmla="*/ 7144 h 929481"/>
              <a:gd name="connsiteX15" fmla="*/ 310356 w 589756"/>
              <a:gd name="connsiteY15" fmla="*/ 11907 h 929481"/>
              <a:gd name="connsiteX16" fmla="*/ 57944 w 589756"/>
              <a:gd name="connsiteY16" fmla="*/ 73819 h 929481"/>
              <a:gd name="connsiteX17" fmla="*/ 794 w 589756"/>
              <a:gd name="connsiteY17" fmla="*/ 140494 h 929481"/>
              <a:gd name="connsiteX18" fmla="*/ 57944 w 589756"/>
              <a:gd name="connsiteY18" fmla="*/ 130969 h 929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89756" h="929481">
                <a:moveTo>
                  <a:pt x="57944" y="130969"/>
                </a:moveTo>
                <a:cubicBezTo>
                  <a:pt x="96044" y="120650"/>
                  <a:pt x="177800" y="90488"/>
                  <a:pt x="229394" y="78582"/>
                </a:cubicBezTo>
                <a:cubicBezTo>
                  <a:pt x="280988" y="66676"/>
                  <a:pt x="328612" y="57151"/>
                  <a:pt x="367506" y="59532"/>
                </a:cubicBezTo>
                <a:cubicBezTo>
                  <a:pt x="406400" y="61913"/>
                  <a:pt x="435769" y="69057"/>
                  <a:pt x="462756" y="92869"/>
                </a:cubicBezTo>
                <a:cubicBezTo>
                  <a:pt x="489743" y="116681"/>
                  <a:pt x="527050" y="150813"/>
                  <a:pt x="529431" y="202407"/>
                </a:cubicBezTo>
                <a:cubicBezTo>
                  <a:pt x="531812" y="254001"/>
                  <a:pt x="509588" y="329407"/>
                  <a:pt x="477044" y="402432"/>
                </a:cubicBezTo>
                <a:cubicBezTo>
                  <a:pt x="444500" y="475457"/>
                  <a:pt x="384175" y="565151"/>
                  <a:pt x="334169" y="640557"/>
                </a:cubicBezTo>
                <a:cubicBezTo>
                  <a:pt x="284163" y="715963"/>
                  <a:pt x="200818" y="809625"/>
                  <a:pt x="177006" y="854869"/>
                </a:cubicBezTo>
                <a:cubicBezTo>
                  <a:pt x="153194" y="900113"/>
                  <a:pt x="167482" y="929481"/>
                  <a:pt x="191294" y="912019"/>
                </a:cubicBezTo>
                <a:cubicBezTo>
                  <a:pt x="215106" y="894557"/>
                  <a:pt x="271462" y="820738"/>
                  <a:pt x="319881" y="750094"/>
                </a:cubicBezTo>
                <a:cubicBezTo>
                  <a:pt x="368300" y="679450"/>
                  <a:pt x="438944" y="568326"/>
                  <a:pt x="481806" y="488157"/>
                </a:cubicBezTo>
                <a:cubicBezTo>
                  <a:pt x="524668" y="407988"/>
                  <a:pt x="564356" y="327026"/>
                  <a:pt x="577056" y="269082"/>
                </a:cubicBezTo>
                <a:cubicBezTo>
                  <a:pt x="589756" y="211138"/>
                  <a:pt x="570706" y="176213"/>
                  <a:pt x="558006" y="140494"/>
                </a:cubicBezTo>
                <a:cubicBezTo>
                  <a:pt x="545306" y="104775"/>
                  <a:pt x="526256" y="76994"/>
                  <a:pt x="500856" y="54769"/>
                </a:cubicBezTo>
                <a:cubicBezTo>
                  <a:pt x="475456" y="32544"/>
                  <a:pt x="437356" y="14288"/>
                  <a:pt x="405606" y="7144"/>
                </a:cubicBezTo>
                <a:cubicBezTo>
                  <a:pt x="373856" y="0"/>
                  <a:pt x="368300" y="795"/>
                  <a:pt x="310356" y="11907"/>
                </a:cubicBezTo>
                <a:cubicBezTo>
                  <a:pt x="252412" y="23019"/>
                  <a:pt x="109538" y="52388"/>
                  <a:pt x="57944" y="73819"/>
                </a:cubicBezTo>
                <a:cubicBezTo>
                  <a:pt x="6350" y="95250"/>
                  <a:pt x="1588" y="130969"/>
                  <a:pt x="794" y="140494"/>
                </a:cubicBezTo>
                <a:cubicBezTo>
                  <a:pt x="0" y="150019"/>
                  <a:pt x="19844" y="141288"/>
                  <a:pt x="57944" y="130969"/>
                </a:cubicBezTo>
                <a:close/>
              </a:path>
            </a:pathLst>
          </a:cu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flipH="1">
            <a:off x="2082531" y="3501147"/>
            <a:ext cx="752622" cy="2998763"/>
          </a:xfrm>
          <a:custGeom>
            <a:avLst/>
            <a:gdLst>
              <a:gd name="connsiteX0" fmla="*/ 429065 w 752622"/>
              <a:gd name="connsiteY0" fmla="*/ 16412 h 2998763"/>
              <a:gd name="connsiteX1" fmla="*/ 344659 w 752622"/>
              <a:gd name="connsiteY1" fmla="*/ 30480 h 2998763"/>
              <a:gd name="connsiteX2" fmla="*/ 414997 w 752622"/>
              <a:gd name="connsiteY2" fmla="*/ 199292 h 2998763"/>
              <a:gd name="connsiteX3" fmla="*/ 372794 w 752622"/>
              <a:gd name="connsiteY3" fmla="*/ 762000 h 2998763"/>
              <a:gd name="connsiteX4" fmla="*/ 63305 w 752622"/>
              <a:gd name="connsiteY4" fmla="*/ 1521655 h 2998763"/>
              <a:gd name="connsiteX5" fmla="*/ 752622 w 752622"/>
              <a:gd name="connsiteY5" fmla="*/ 2998763 h 2998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2622" h="2998763">
                <a:moveTo>
                  <a:pt x="429065" y="16412"/>
                </a:moveTo>
                <a:cubicBezTo>
                  <a:pt x="388034" y="8206"/>
                  <a:pt x="347004" y="0"/>
                  <a:pt x="344659" y="30480"/>
                </a:cubicBezTo>
                <a:cubicBezTo>
                  <a:pt x="342314" y="60960"/>
                  <a:pt x="410308" y="77372"/>
                  <a:pt x="414997" y="199292"/>
                </a:cubicBezTo>
                <a:cubicBezTo>
                  <a:pt x="419686" y="321212"/>
                  <a:pt x="431409" y="541606"/>
                  <a:pt x="372794" y="762000"/>
                </a:cubicBezTo>
                <a:cubicBezTo>
                  <a:pt x="314179" y="982394"/>
                  <a:pt x="0" y="1148861"/>
                  <a:pt x="63305" y="1521655"/>
                </a:cubicBezTo>
                <a:cubicBezTo>
                  <a:pt x="126610" y="1894449"/>
                  <a:pt x="439616" y="2446606"/>
                  <a:pt x="752622" y="299876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476014" y="3498768"/>
            <a:ext cx="2311021" cy="3054432"/>
          </a:xfrm>
          <a:custGeom>
            <a:avLst/>
            <a:gdLst>
              <a:gd name="connsiteX0" fmla="*/ 1997122 w 2307609"/>
              <a:gd name="connsiteY0" fmla="*/ 0 h 3076433"/>
              <a:gd name="connsiteX1" fmla="*/ 2003946 w 2307609"/>
              <a:gd name="connsiteY1" fmla="*/ 54591 h 3076433"/>
              <a:gd name="connsiteX2" fmla="*/ 1949355 w 2307609"/>
              <a:gd name="connsiteY2" fmla="*/ 136478 h 3076433"/>
              <a:gd name="connsiteX3" fmla="*/ 1949355 w 2307609"/>
              <a:gd name="connsiteY3" fmla="*/ 307075 h 3076433"/>
              <a:gd name="connsiteX4" fmla="*/ 1942531 w 2307609"/>
              <a:gd name="connsiteY4" fmla="*/ 566382 h 3076433"/>
              <a:gd name="connsiteX5" fmla="*/ 1997122 w 2307609"/>
              <a:gd name="connsiteY5" fmla="*/ 791570 h 3076433"/>
              <a:gd name="connsiteX6" fmla="*/ 2147248 w 2307609"/>
              <a:gd name="connsiteY6" fmla="*/ 1030406 h 3076433"/>
              <a:gd name="connsiteX7" fmla="*/ 2249606 w 2307609"/>
              <a:gd name="connsiteY7" fmla="*/ 1180531 h 3076433"/>
              <a:gd name="connsiteX8" fmla="*/ 2304197 w 2307609"/>
              <a:gd name="connsiteY8" fmla="*/ 1351128 h 3076433"/>
              <a:gd name="connsiteX9" fmla="*/ 2270078 w 2307609"/>
              <a:gd name="connsiteY9" fmla="*/ 1644555 h 3076433"/>
              <a:gd name="connsiteX10" fmla="*/ 2126776 w 2307609"/>
              <a:gd name="connsiteY10" fmla="*/ 2019869 h 3076433"/>
              <a:gd name="connsiteX11" fmla="*/ 1860645 w 2307609"/>
              <a:gd name="connsiteY11" fmla="*/ 2558955 h 3076433"/>
              <a:gd name="connsiteX12" fmla="*/ 1601337 w 2307609"/>
              <a:gd name="connsiteY12" fmla="*/ 3002508 h 3076433"/>
              <a:gd name="connsiteX13" fmla="*/ 1335206 w 2307609"/>
              <a:gd name="connsiteY13" fmla="*/ 3002508 h 3076433"/>
              <a:gd name="connsiteX14" fmla="*/ 959893 w 2307609"/>
              <a:gd name="connsiteY14" fmla="*/ 3002508 h 3076433"/>
              <a:gd name="connsiteX15" fmla="*/ 652818 w 2307609"/>
              <a:gd name="connsiteY15" fmla="*/ 2975212 h 3076433"/>
              <a:gd name="connsiteX16" fmla="*/ 529988 w 2307609"/>
              <a:gd name="connsiteY16" fmla="*/ 2695433 h 3076433"/>
              <a:gd name="connsiteX17" fmla="*/ 311624 w 2307609"/>
              <a:gd name="connsiteY17" fmla="*/ 2279176 h 3076433"/>
              <a:gd name="connsiteX18" fmla="*/ 134203 w 2307609"/>
              <a:gd name="connsiteY18" fmla="*/ 1897039 h 3076433"/>
              <a:gd name="connsiteX19" fmla="*/ 25021 w 2307609"/>
              <a:gd name="connsiteY19" fmla="*/ 1562669 h 3076433"/>
              <a:gd name="connsiteX20" fmla="*/ 11373 w 2307609"/>
              <a:gd name="connsiteY20" fmla="*/ 1282890 h 3076433"/>
              <a:gd name="connsiteX21" fmla="*/ 93260 w 2307609"/>
              <a:gd name="connsiteY21" fmla="*/ 1105469 h 3076433"/>
              <a:gd name="connsiteX0" fmla="*/ 2025745 w 2336232"/>
              <a:gd name="connsiteY0" fmla="*/ 0 h 3076433"/>
              <a:gd name="connsiteX1" fmla="*/ 2032569 w 2336232"/>
              <a:gd name="connsiteY1" fmla="*/ 54591 h 3076433"/>
              <a:gd name="connsiteX2" fmla="*/ 1977978 w 2336232"/>
              <a:gd name="connsiteY2" fmla="*/ 136478 h 3076433"/>
              <a:gd name="connsiteX3" fmla="*/ 1977978 w 2336232"/>
              <a:gd name="connsiteY3" fmla="*/ 307075 h 3076433"/>
              <a:gd name="connsiteX4" fmla="*/ 1971154 w 2336232"/>
              <a:gd name="connsiteY4" fmla="*/ 566382 h 3076433"/>
              <a:gd name="connsiteX5" fmla="*/ 2025745 w 2336232"/>
              <a:gd name="connsiteY5" fmla="*/ 791570 h 3076433"/>
              <a:gd name="connsiteX6" fmla="*/ 2175871 w 2336232"/>
              <a:gd name="connsiteY6" fmla="*/ 1030406 h 3076433"/>
              <a:gd name="connsiteX7" fmla="*/ 2278229 w 2336232"/>
              <a:gd name="connsiteY7" fmla="*/ 1180531 h 3076433"/>
              <a:gd name="connsiteX8" fmla="*/ 2332820 w 2336232"/>
              <a:gd name="connsiteY8" fmla="*/ 1351128 h 3076433"/>
              <a:gd name="connsiteX9" fmla="*/ 2298701 w 2336232"/>
              <a:gd name="connsiteY9" fmla="*/ 1644555 h 3076433"/>
              <a:gd name="connsiteX10" fmla="*/ 2155399 w 2336232"/>
              <a:gd name="connsiteY10" fmla="*/ 2019869 h 3076433"/>
              <a:gd name="connsiteX11" fmla="*/ 1889268 w 2336232"/>
              <a:gd name="connsiteY11" fmla="*/ 2558955 h 3076433"/>
              <a:gd name="connsiteX12" fmla="*/ 1629960 w 2336232"/>
              <a:gd name="connsiteY12" fmla="*/ 3002508 h 3076433"/>
              <a:gd name="connsiteX13" fmla="*/ 1363829 w 2336232"/>
              <a:gd name="connsiteY13" fmla="*/ 3002508 h 3076433"/>
              <a:gd name="connsiteX14" fmla="*/ 988516 w 2336232"/>
              <a:gd name="connsiteY14" fmla="*/ 3002508 h 3076433"/>
              <a:gd name="connsiteX15" fmla="*/ 681441 w 2336232"/>
              <a:gd name="connsiteY15" fmla="*/ 2975212 h 3076433"/>
              <a:gd name="connsiteX16" fmla="*/ 558611 w 2336232"/>
              <a:gd name="connsiteY16" fmla="*/ 2695433 h 3076433"/>
              <a:gd name="connsiteX17" fmla="*/ 340247 w 2336232"/>
              <a:gd name="connsiteY17" fmla="*/ 2279176 h 3076433"/>
              <a:gd name="connsiteX18" fmla="*/ 162826 w 2336232"/>
              <a:gd name="connsiteY18" fmla="*/ 1897039 h 3076433"/>
              <a:gd name="connsiteX19" fmla="*/ 53644 w 2336232"/>
              <a:gd name="connsiteY19" fmla="*/ 1562669 h 3076433"/>
              <a:gd name="connsiteX20" fmla="*/ 39996 w 2336232"/>
              <a:gd name="connsiteY20" fmla="*/ 1282890 h 3076433"/>
              <a:gd name="connsiteX21" fmla="*/ 293617 w 2336232"/>
              <a:gd name="connsiteY21" fmla="*/ 8268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268406 w 2311021"/>
              <a:gd name="connsiteY22" fmla="*/ 8268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44606 w 2311021"/>
              <a:gd name="connsiteY22" fmla="*/ 7506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44606 w 2311021"/>
              <a:gd name="connsiteY22" fmla="*/ 2934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226325 w 2311021"/>
              <a:gd name="connsiteY22" fmla="*/ 682388 h 3076433"/>
              <a:gd name="connsiteX23" fmla="*/ 344606 w 2311021"/>
              <a:gd name="connsiteY23" fmla="*/ 2934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44606 w 2311021"/>
              <a:gd name="connsiteY22" fmla="*/ 750627 h 3076433"/>
              <a:gd name="connsiteX23" fmla="*/ 344606 w 2311021"/>
              <a:gd name="connsiteY23" fmla="*/ 2934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35507 w 2311021"/>
              <a:gd name="connsiteY22" fmla="*/ 736979 h 3076433"/>
              <a:gd name="connsiteX23" fmla="*/ 344606 w 2311021"/>
              <a:gd name="connsiteY23" fmla="*/ 293427 h 3076433"/>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4606 w 2311021"/>
              <a:gd name="connsiteY23" fmla="*/ 0 h 3087806"/>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9155 w 2311021"/>
              <a:gd name="connsiteY23" fmla="*/ 420806 h 3087806"/>
              <a:gd name="connsiteX24" fmla="*/ 344606 w 2311021"/>
              <a:gd name="connsiteY24" fmla="*/ 0 h 3087806"/>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9155 w 2311021"/>
              <a:gd name="connsiteY23" fmla="*/ 420806 h 3087806"/>
              <a:gd name="connsiteX24" fmla="*/ 344606 w 2311021"/>
              <a:gd name="connsiteY24" fmla="*/ 0 h 3087806"/>
              <a:gd name="connsiteX25" fmla="*/ 2000534 w 2311021"/>
              <a:gd name="connsiteY25" fmla="*/ 11373 h 3087806"/>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9155 w 2311021"/>
              <a:gd name="connsiteY23" fmla="*/ 420806 h 3087806"/>
              <a:gd name="connsiteX24" fmla="*/ 344606 w 2311021"/>
              <a:gd name="connsiteY24" fmla="*/ 0 h 3087806"/>
              <a:gd name="connsiteX25" fmla="*/ 2000534 w 2311021"/>
              <a:gd name="connsiteY25" fmla="*/ 11373 h 3087806"/>
              <a:gd name="connsiteX0" fmla="*/ 2000534 w 2311021"/>
              <a:gd name="connsiteY0" fmla="*/ 56107 h 3132540"/>
              <a:gd name="connsiteX1" fmla="*/ 2007358 w 2311021"/>
              <a:gd name="connsiteY1" fmla="*/ 110698 h 3132540"/>
              <a:gd name="connsiteX2" fmla="*/ 1952767 w 2311021"/>
              <a:gd name="connsiteY2" fmla="*/ 192585 h 3132540"/>
              <a:gd name="connsiteX3" fmla="*/ 1952767 w 2311021"/>
              <a:gd name="connsiteY3" fmla="*/ 363182 h 3132540"/>
              <a:gd name="connsiteX4" fmla="*/ 1945943 w 2311021"/>
              <a:gd name="connsiteY4" fmla="*/ 622489 h 3132540"/>
              <a:gd name="connsiteX5" fmla="*/ 2000534 w 2311021"/>
              <a:gd name="connsiteY5" fmla="*/ 847677 h 3132540"/>
              <a:gd name="connsiteX6" fmla="*/ 2150660 w 2311021"/>
              <a:gd name="connsiteY6" fmla="*/ 1086513 h 3132540"/>
              <a:gd name="connsiteX7" fmla="*/ 2253018 w 2311021"/>
              <a:gd name="connsiteY7" fmla="*/ 1236638 h 3132540"/>
              <a:gd name="connsiteX8" fmla="*/ 2307609 w 2311021"/>
              <a:gd name="connsiteY8" fmla="*/ 1407235 h 3132540"/>
              <a:gd name="connsiteX9" fmla="*/ 2273490 w 2311021"/>
              <a:gd name="connsiteY9" fmla="*/ 1700662 h 3132540"/>
              <a:gd name="connsiteX10" fmla="*/ 2130188 w 2311021"/>
              <a:gd name="connsiteY10" fmla="*/ 2075976 h 3132540"/>
              <a:gd name="connsiteX11" fmla="*/ 1864057 w 2311021"/>
              <a:gd name="connsiteY11" fmla="*/ 2615062 h 3132540"/>
              <a:gd name="connsiteX12" fmla="*/ 1604749 w 2311021"/>
              <a:gd name="connsiteY12" fmla="*/ 3058615 h 3132540"/>
              <a:gd name="connsiteX13" fmla="*/ 1338618 w 2311021"/>
              <a:gd name="connsiteY13" fmla="*/ 3058615 h 3132540"/>
              <a:gd name="connsiteX14" fmla="*/ 963305 w 2311021"/>
              <a:gd name="connsiteY14" fmla="*/ 3058615 h 3132540"/>
              <a:gd name="connsiteX15" fmla="*/ 656230 w 2311021"/>
              <a:gd name="connsiteY15" fmla="*/ 3031319 h 3132540"/>
              <a:gd name="connsiteX16" fmla="*/ 533400 w 2311021"/>
              <a:gd name="connsiteY16" fmla="*/ 2751540 h 3132540"/>
              <a:gd name="connsiteX17" fmla="*/ 315036 w 2311021"/>
              <a:gd name="connsiteY17" fmla="*/ 2335283 h 3132540"/>
              <a:gd name="connsiteX18" fmla="*/ 137615 w 2311021"/>
              <a:gd name="connsiteY18" fmla="*/ 1953146 h 3132540"/>
              <a:gd name="connsiteX19" fmla="*/ 28433 w 2311021"/>
              <a:gd name="connsiteY19" fmla="*/ 1618776 h 3132540"/>
              <a:gd name="connsiteX20" fmla="*/ 14785 w 2311021"/>
              <a:gd name="connsiteY20" fmla="*/ 1338997 h 3132540"/>
              <a:gd name="connsiteX21" fmla="*/ 117143 w 2311021"/>
              <a:gd name="connsiteY21" fmla="*/ 1106985 h 3132540"/>
              <a:gd name="connsiteX22" fmla="*/ 335507 w 2311021"/>
              <a:gd name="connsiteY22" fmla="*/ 793086 h 3132540"/>
              <a:gd name="connsiteX23" fmla="*/ 349155 w 2311021"/>
              <a:gd name="connsiteY23" fmla="*/ 465540 h 3132540"/>
              <a:gd name="connsiteX24" fmla="*/ 344606 w 2311021"/>
              <a:gd name="connsiteY24" fmla="*/ 44734 h 3132540"/>
              <a:gd name="connsiteX25" fmla="*/ 1487606 w 2311021"/>
              <a:gd name="connsiteY25" fmla="*/ 197134 h 3132540"/>
              <a:gd name="connsiteX26" fmla="*/ 2000534 w 2311021"/>
              <a:gd name="connsiteY26" fmla="*/ 56107 h 3132540"/>
              <a:gd name="connsiteX0" fmla="*/ 2000534 w 2311021"/>
              <a:gd name="connsiteY0" fmla="*/ 62931 h 3139364"/>
              <a:gd name="connsiteX1" fmla="*/ 2007358 w 2311021"/>
              <a:gd name="connsiteY1" fmla="*/ 117522 h 3139364"/>
              <a:gd name="connsiteX2" fmla="*/ 1952767 w 2311021"/>
              <a:gd name="connsiteY2" fmla="*/ 199409 h 3139364"/>
              <a:gd name="connsiteX3" fmla="*/ 1952767 w 2311021"/>
              <a:gd name="connsiteY3" fmla="*/ 370006 h 3139364"/>
              <a:gd name="connsiteX4" fmla="*/ 1945943 w 2311021"/>
              <a:gd name="connsiteY4" fmla="*/ 629313 h 3139364"/>
              <a:gd name="connsiteX5" fmla="*/ 2000534 w 2311021"/>
              <a:gd name="connsiteY5" fmla="*/ 854501 h 3139364"/>
              <a:gd name="connsiteX6" fmla="*/ 2150660 w 2311021"/>
              <a:gd name="connsiteY6" fmla="*/ 1093337 h 3139364"/>
              <a:gd name="connsiteX7" fmla="*/ 2253018 w 2311021"/>
              <a:gd name="connsiteY7" fmla="*/ 1243462 h 3139364"/>
              <a:gd name="connsiteX8" fmla="*/ 2307609 w 2311021"/>
              <a:gd name="connsiteY8" fmla="*/ 1414059 h 3139364"/>
              <a:gd name="connsiteX9" fmla="*/ 2273490 w 2311021"/>
              <a:gd name="connsiteY9" fmla="*/ 1707486 h 3139364"/>
              <a:gd name="connsiteX10" fmla="*/ 2130188 w 2311021"/>
              <a:gd name="connsiteY10" fmla="*/ 2082800 h 3139364"/>
              <a:gd name="connsiteX11" fmla="*/ 1864057 w 2311021"/>
              <a:gd name="connsiteY11" fmla="*/ 2621886 h 3139364"/>
              <a:gd name="connsiteX12" fmla="*/ 1604749 w 2311021"/>
              <a:gd name="connsiteY12" fmla="*/ 3065439 h 3139364"/>
              <a:gd name="connsiteX13" fmla="*/ 1338618 w 2311021"/>
              <a:gd name="connsiteY13" fmla="*/ 3065439 h 3139364"/>
              <a:gd name="connsiteX14" fmla="*/ 963305 w 2311021"/>
              <a:gd name="connsiteY14" fmla="*/ 3065439 h 3139364"/>
              <a:gd name="connsiteX15" fmla="*/ 656230 w 2311021"/>
              <a:gd name="connsiteY15" fmla="*/ 3038143 h 3139364"/>
              <a:gd name="connsiteX16" fmla="*/ 533400 w 2311021"/>
              <a:gd name="connsiteY16" fmla="*/ 2758364 h 3139364"/>
              <a:gd name="connsiteX17" fmla="*/ 315036 w 2311021"/>
              <a:gd name="connsiteY17" fmla="*/ 2342107 h 3139364"/>
              <a:gd name="connsiteX18" fmla="*/ 137615 w 2311021"/>
              <a:gd name="connsiteY18" fmla="*/ 1959970 h 3139364"/>
              <a:gd name="connsiteX19" fmla="*/ 28433 w 2311021"/>
              <a:gd name="connsiteY19" fmla="*/ 1625600 h 3139364"/>
              <a:gd name="connsiteX20" fmla="*/ 14785 w 2311021"/>
              <a:gd name="connsiteY20" fmla="*/ 1345821 h 3139364"/>
              <a:gd name="connsiteX21" fmla="*/ 117143 w 2311021"/>
              <a:gd name="connsiteY21" fmla="*/ 1113809 h 3139364"/>
              <a:gd name="connsiteX22" fmla="*/ 335507 w 2311021"/>
              <a:gd name="connsiteY22" fmla="*/ 799910 h 3139364"/>
              <a:gd name="connsiteX23" fmla="*/ 349155 w 2311021"/>
              <a:gd name="connsiteY23" fmla="*/ 472364 h 3139364"/>
              <a:gd name="connsiteX24" fmla="*/ 344606 w 2311021"/>
              <a:gd name="connsiteY24" fmla="*/ 51558 h 3139364"/>
              <a:gd name="connsiteX25" fmla="*/ 1494430 w 2311021"/>
              <a:gd name="connsiteY25" fmla="*/ 163014 h 3139364"/>
              <a:gd name="connsiteX26" fmla="*/ 2000534 w 2311021"/>
              <a:gd name="connsiteY26" fmla="*/ 62931 h 3139364"/>
              <a:gd name="connsiteX0" fmla="*/ 2000534 w 2311021"/>
              <a:gd name="connsiteY0" fmla="*/ 76579 h 3153012"/>
              <a:gd name="connsiteX1" fmla="*/ 2007358 w 2311021"/>
              <a:gd name="connsiteY1" fmla="*/ 131170 h 3153012"/>
              <a:gd name="connsiteX2" fmla="*/ 1952767 w 2311021"/>
              <a:gd name="connsiteY2" fmla="*/ 213057 h 3153012"/>
              <a:gd name="connsiteX3" fmla="*/ 1952767 w 2311021"/>
              <a:gd name="connsiteY3" fmla="*/ 383654 h 3153012"/>
              <a:gd name="connsiteX4" fmla="*/ 1945943 w 2311021"/>
              <a:gd name="connsiteY4" fmla="*/ 642961 h 3153012"/>
              <a:gd name="connsiteX5" fmla="*/ 2000534 w 2311021"/>
              <a:gd name="connsiteY5" fmla="*/ 868149 h 3153012"/>
              <a:gd name="connsiteX6" fmla="*/ 2150660 w 2311021"/>
              <a:gd name="connsiteY6" fmla="*/ 1106985 h 3153012"/>
              <a:gd name="connsiteX7" fmla="*/ 2253018 w 2311021"/>
              <a:gd name="connsiteY7" fmla="*/ 1257110 h 3153012"/>
              <a:gd name="connsiteX8" fmla="*/ 2307609 w 2311021"/>
              <a:gd name="connsiteY8" fmla="*/ 1427707 h 3153012"/>
              <a:gd name="connsiteX9" fmla="*/ 2273490 w 2311021"/>
              <a:gd name="connsiteY9" fmla="*/ 1721134 h 3153012"/>
              <a:gd name="connsiteX10" fmla="*/ 2130188 w 2311021"/>
              <a:gd name="connsiteY10" fmla="*/ 2096448 h 3153012"/>
              <a:gd name="connsiteX11" fmla="*/ 1864057 w 2311021"/>
              <a:gd name="connsiteY11" fmla="*/ 2635534 h 3153012"/>
              <a:gd name="connsiteX12" fmla="*/ 1604749 w 2311021"/>
              <a:gd name="connsiteY12" fmla="*/ 3079087 h 3153012"/>
              <a:gd name="connsiteX13" fmla="*/ 1338618 w 2311021"/>
              <a:gd name="connsiteY13" fmla="*/ 3079087 h 3153012"/>
              <a:gd name="connsiteX14" fmla="*/ 963305 w 2311021"/>
              <a:gd name="connsiteY14" fmla="*/ 3079087 h 3153012"/>
              <a:gd name="connsiteX15" fmla="*/ 656230 w 2311021"/>
              <a:gd name="connsiteY15" fmla="*/ 3051791 h 3153012"/>
              <a:gd name="connsiteX16" fmla="*/ 533400 w 2311021"/>
              <a:gd name="connsiteY16" fmla="*/ 2772012 h 3153012"/>
              <a:gd name="connsiteX17" fmla="*/ 315036 w 2311021"/>
              <a:gd name="connsiteY17" fmla="*/ 2355755 h 3153012"/>
              <a:gd name="connsiteX18" fmla="*/ 137615 w 2311021"/>
              <a:gd name="connsiteY18" fmla="*/ 1973618 h 3153012"/>
              <a:gd name="connsiteX19" fmla="*/ 28433 w 2311021"/>
              <a:gd name="connsiteY19" fmla="*/ 1639248 h 3153012"/>
              <a:gd name="connsiteX20" fmla="*/ 14785 w 2311021"/>
              <a:gd name="connsiteY20" fmla="*/ 1359469 h 3153012"/>
              <a:gd name="connsiteX21" fmla="*/ 117143 w 2311021"/>
              <a:gd name="connsiteY21" fmla="*/ 1127457 h 3153012"/>
              <a:gd name="connsiteX22" fmla="*/ 335507 w 2311021"/>
              <a:gd name="connsiteY22" fmla="*/ 813558 h 3153012"/>
              <a:gd name="connsiteX23" fmla="*/ 349155 w 2311021"/>
              <a:gd name="connsiteY23" fmla="*/ 486012 h 3153012"/>
              <a:gd name="connsiteX24" fmla="*/ 344606 w 2311021"/>
              <a:gd name="connsiteY24" fmla="*/ 65206 h 3153012"/>
              <a:gd name="connsiteX25" fmla="*/ 1494430 w 2311021"/>
              <a:gd name="connsiteY25" fmla="*/ 94776 h 3153012"/>
              <a:gd name="connsiteX26" fmla="*/ 2000534 w 2311021"/>
              <a:gd name="connsiteY26" fmla="*/ 76579 h 3153012"/>
              <a:gd name="connsiteX0" fmla="*/ 2000534 w 2311021"/>
              <a:gd name="connsiteY0" fmla="*/ 29949 h 3106382"/>
              <a:gd name="connsiteX1" fmla="*/ 2007358 w 2311021"/>
              <a:gd name="connsiteY1" fmla="*/ 84540 h 3106382"/>
              <a:gd name="connsiteX2" fmla="*/ 1952767 w 2311021"/>
              <a:gd name="connsiteY2" fmla="*/ 166427 h 3106382"/>
              <a:gd name="connsiteX3" fmla="*/ 1952767 w 2311021"/>
              <a:gd name="connsiteY3" fmla="*/ 337024 h 3106382"/>
              <a:gd name="connsiteX4" fmla="*/ 1945943 w 2311021"/>
              <a:gd name="connsiteY4" fmla="*/ 596331 h 3106382"/>
              <a:gd name="connsiteX5" fmla="*/ 2000534 w 2311021"/>
              <a:gd name="connsiteY5" fmla="*/ 821519 h 3106382"/>
              <a:gd name="connsiteX6" fmla="*/ 2150660 w 2311021"/>
              <a:gd name="connsiteY6" fmla="*/ 1060355 h 3106382"/>
              <a:gd name="connsiteX7" fmla="*/ 2253018 w 2311021"/>
              <a:gd name="connsiteY7" fmla="*/ 1210480 h 3106382"/>
              <a:gd name="connsiteX8" fmla="*/ 2307609 w 2311021"/>
              <a:gd name="connsiteY8" fmla="*/ 1381077 h 3106382"/>
              <a:gd name="connsiteX9" fmla="*/ 2273490 w 2311021"/>
              <a:gd name="connsiteY9" fmla="*/ 1674504 h 3106382"/>
              <a:gd name="connsiteX10" fmla="*/ 2130188 w 2311021"/>
              <a:gd name="connsiteY10" fmla="*/ 2049818 h 3106382"/>
              <a:gd name="connsiteX11" fmla="*/ 1864057 w 2311021"/>
              <a:gd name="connsiteY11" fmla="*/ 2588904 h 3106382"/>
              <a:gd name="connsiteX12" fmla="*/ 1604749 w 2311021"/>
              <a:gd name="connsiteY12" fmla="*/ 3032457 h 3106382"/>
              <a:gd name="connsiteX13" fmla="*/ 1338618 w 2311021"/>
              <a:gd name="connsiteY13" fmla="*/ 3032457 h 3106382"/>
              <a:gd name="connsiteX14" fmla="*/ 963305 w 2311021"/>
              <a:gd name="connsiteY14" fmla="*/ 3032457 h 3106382"/>
              <a:gd name="connsiteX15" fmla="*/ 656230 w 2311021"/>
              <a:gd name="connsiteY15" fmla="*/ 3005161 h 3106382"/>
              <a:gd name="connsiteX16" fmla="*/ 533400 w 2311021"/>
              <a:gd name="connsiteY16" fmla="*/ 2725382 h 3106382"/>
              <a:gd name="connsiteX17" fmla="*/ 315036 w 2311021"/>
              <a:gd name="connsiteY17" fmla="*/ 2309125 h 3106382"/>
              <a:gd name="connsiteX18" fmla="*/ 137615 w 2311021"/>
              <a:gd name="connsiteY18" fmla="*/ 1926988 h 3106382"/>
              <a:gd name="connsiteX19" fmla="*/ 28433 w 2311021"/>
              <a:gd name="connsiteY19" fmla="*/ 1592618 h 3106382"/>
              <a:gd name="connsiteX20" fmla="*/ 14785 w 2311021"/>
              <a:gd name="connsiteY20" fmla="*/ 1312839 h 3106382"/>
              <a:gd name="connsiteX21" fmla="*/ 117143 w 2311021"/>
              <a:gd name="connsiteY21" fmla="*/ 1080827 h 3106382"/>
              <a:gd name="connsiteX22" fmla="*/ 335507 w 2311021"/>
              <a:gd name="connsiteY22" fmla="*/ 766928 h 3106382"/>
              <a:gd name="connsiteX23" fmla="*/ 349155 w 2311021"/>
              <a:gd name="connsiteY23" fmla="*/ 439382 h 3106382"/>
              <a:gd name="connsiteX24" fmla="*/ 260445 w 2311021"/>
              <a:gd name="connsiteY24" fmla="*/ 159603 h 3106382"/>
              <a:gd name="connsiteX25" fmla="*/ 344606 w 2311021"/>
              <a:gd name="connsiteY25" fmla="*/ 18576 h 3106382"/>
              <a:gd name="connsiteX26" fmla="*/ 1494430 w 2311021"/>
              <a:gd name="connsiteY26" fmla="*/ 48146 h 3106382"/>
              <a:gd name="connsiteX27" fmla="*/ 2000534 w 2311021"/>
              <a:gd name="connsiteY27" fmla="*/ 29949 h 3106382"/>
              <a:gd name="connsiteX0" fmla="*/ 2000534 w 2311021"/>
              <a:gd name="connsiteY0" fmla="*/ 44545 h 3120978"/>
              <a:gd name="connsiteX1" fmla="*/ 2007358 w 2311021"/>
              <a:gd name="connsiteY1" fmla="*/ 99136 h 3120978"/>
              <a:gd name="connsiteX2" fmla="*/ 1952767 w 2311021"/>
              <a:gd name="connsiteY2" fmla="*/ 181023 h 3120978"/>
              <a:gd name="connsiteX3" fmla="*/ 1952767 w 2311021"/>
              <a:gd name="connsiteY3" fmla="*/ 351620 h 3120978"/>
              <a:gd name="connsiteX4" fmla="*/ 1945943 w 2311021"/>
              <a:gd name="connsiteY4" fmla="*/ 610927 h 3120978"/>
              <a:gd name="connsiteX5" fmla="*/ 2000534 w 2311021"/>
              <a:gd name="connsiteY5" fmla="*/ 836115 h 3120978"/>
              <a:gd name="connsiteX6" fmla="*/ 2150660 w 2311021"/>
              <a:gd name="connsiteY6" fmla="*/ 1074951 h 3120978"/>
              <a:gd name="connsiteX7" fmla="*/ 2253018 w 2311021"/>
              <a:gd name="connsiteY7" fmla="*/ 1225076 h 3120978"/>
              <a:gd name="connsiteX8" fmla="*/ 2307609 w 2311021"/>
              <a:gd name="connsiteY8" fmla="*/ 1395673 h 3120978"/>
              <a:gd name="connsiteX9" fmla="*/ 2273490 w 2311021"/>
              <a:gd name="connsiteY9" fmla="*/ 1689100 h 3120978"/>
              <a:gd name="connsiteX10" fmla="*/ 2130188 w 2311021"/>
              <a:gd name="connsiteY10" fmla="*/ 2064414 h 3120978"/>
              <a:gd name="connsiteX11" fmla="*/ 1864057 w 2311021"/>
              <a:gd name="connsiteY11" fmla="*/ 2603500 h 3120978"/>
              <a:gd name="connsiteX12" fmla="*/ 1604749 w 2311021"/>
              <a:gd name="connsiteY12" fmla="*/ 3047053 h 3120978"/>
              <a:gd name="connsiteX13" fmla="*/ 1338618 w 2311021"/>
              <a:gd name="connsiteY13" fmla="*/ 3047053 h 3120978"/>
              <a:gd name="connsiteX14" fmla="*/ 963305 w 2311021"/>
              <a:gd name="connsiteY14" fmla="*/ 3047053 h 3120978"/>
              <a:gd name="connsiteX15" fmla="*/ 656230 w 2311021"/>
              <a:gd name="connsiteY15" fmla="*/ 3019757 h 3120978"/>
              <a:gd name="connsiteX16" fmla="*/ 533400 w 2311021"/>
              <a:gd name="connsiteY16" fmla="*/ 2739978 h 3120978"/>
              <a:gd name="connsiteX17" fmla="*/ 315036 w 2311021"/>
              <a:gd name="connsiteY17" fmla="*/ 2323721 h 3120978"/>
              <a:gd name="connsiteX18" fmla="*/ 137615 w 2311021"/>
              <a:gd name="connsiteY18" fmla="*/ 1941584 h 3120978"/>
              <a:gd name="connsiteX19" fmla="*/ 28433 w 2311021"/>
              <a:gd name="connsiteY19" fmla="*/ 1607214 h 3120978"/>
              <a:gd name="connsiteX20" fmla="*/ 14785 w 2311021"/>
              <a:gd name="connsiteY20" fmla="*/ 1327435 h 3120978"/>
              <a:gd name="connsiteX21" fmla="*/ 117143 w 2311021"/>
              <a:gd name="connsiteY21" fmla="*/ 1095423 h 3120978"/>
              <a:gd name="connsiteX22" fmla="*/ 335507 w 2311021"/>
              <a:gd name="connsiteY22" fmla="*/ 781524 h 3120978"/>
              <a:gd name="connsiteX23" fmla="*/ 349155 w 2311021"/>
              <a:gd name="connsiteY23" fmla="*/ 453978 h 3120978"/>
              <a:gd name="connsiteX24" fmla="*/ 344606 w 2311021"/>
              <a:gd name="connsiteY24" fmla="*/ 261772 h 3120978"/>
              <a:gd name="connsiteX25" fmla="*/ 344606 w 2311021"/>
              <a:gd name="connsiteY25" fmla="*/ 33172 h 3120978"/>
              <a:gd name="connsiteX26" fmla="*/ 1494430 w 2311021"/>
              <a:gd name="connsiteY26" fmla="*/ 62742 h 3120978"/>
              <a:gd name="connsiteX27" fmla="*/ 2000534 w 2311021"/>
              <a:gd name="connsiteY27" fmla="*/ 44545 h 3120978"/>
              <a:gd name="connsiteX0" fmla="*/ 2000534 w 2311021"/>
              <a:gd name="connsiteY0" fmla="*/ 44545 h 3120978"/>
              <a:gd name="connsiteX1" fmla="*/ 2007358 w 2311021"/>
              <a:gd name="connsiteY1" fmla="*/ 99136 h 3120978"/>
              <a:gd name="connsiteX2" fmla="*/ 1952767 w 2311021"/>
              <a:gd name="connsiteY2" fmla="*/ 181023 h 3120978"/>
              <a:gd name="connsiteX3" fmla="*/ 1952767 w 2311021"/>
              <a:gd name="connsiteY3" fmla="*/ 351620 h 3120978"/>
              <a:gd name="connsiteX4" fmla="*/ 1945943 w 2311021"/>
              <a:gd name="connsiteY4" fmla="*/ 610927 h 3120978"/>
              <a:gd name="connsiteX5" fmla="*/ 2000534 w 2311021"/>
              <a:gd name="connsiteY5" fmla="*/ 836115 h 3120978"/>
              <a:gd name="connsiteX6" fmla="*/ 2150660 w 2311021"/>
              <a:gd name="connsiteY6" fmla="*/ 1074951 h 3120978"/>
              <a:gd name="connsiteX7" fmla="*/ 2253018 w 2311021"/>
              <a:gd name="connsiteY7" fmla="*/ 1225076 h 3120978"/>
              <a:gd name="connsiteX8" fmla="*/ 2307609 w 2311021"/>
              <a:gd name="connsiteY8" fmla="*/ 1395673 h 3120978"/>
              <a:gd name="connsiteX9" fmla="*/ 2273490 w 2311021"/>
              <a:gd name="connsiteY9" fmla="*/ 1689100 h 3120978"/>
              <a:gd name="connsiteX10" fmla="*/ 2130188 w 2311021"/>
              <a:gd name="connsiteY10" fmla="*/ 2064414 h 3120978"/>
              <a:gd name="connsiteX11" fmla="*/ 1864057 w 2311021"/>
              <a:gd name="connsiteY11" fmla="*/ 2603500 h 3120978"/>
              <a:gd name="connsiteX12" fmla="*/ 1604749 w 2311021"/>
              <a:gd name="connsiteY12" fmla="*/ 3047053 h 3120978"/>
              <a:gd name="connsiteX13" fmla="*/ 1338618 w 2311021"/>
              <a:gd name="connsiteY13" fmla="*/ 3047053 h 3120978"/>
              <a:gd name="connsiteX14" fmla="*/ 963305 w 2311021"/>
              <a:gd name="connsiteY14" fmla="*/ 3047053 h 3120978"/>
              <a:gd name="connsiteX15" fmla="*/ 656230 w 2311021"/>
              <a:gd name="connsiteY15" fmla="*/ 3019757 h 3120978"/>
              <a:gd name="connsiteX16" fmla="*/ 533400 w 2311021"/>
              <a:gd name="connsiteY16" fmla="*/ 2739978 h 3120978"/>
              <a:gd name="connsiteX17" fmla="*/ 315036 w 2311021"/>
              <a:gd name="connsiteY17" fmla="*/ 2323721 h 3120978"/>
              <a:gd name="connsiteX18" fmla="*/ 137615 w 2311021"/>
              <a:gd name="connsiteY18" fmla="*/ 1941584 h 3120978"/>
              <a:gd name="connsiteX19" fmla="*/ 28433 w 2311021"/>
              <a:gd name="connsiteY19" fmla="*/ 1607214 h 3120978"/>
              <a:gd name="connsiteX20" fmla="*/ 14785 w 2311021"/>
              <a:gd name="connsiteY20" fmla="*/ 1327435 h 3120978"/>
              <a:gd name="connsiteX21" fmla="*/ 117143 w 2311021"/>
              <a:gd name="connsiteY21" fmla="*/ 1095423 h 3120978"/>
              <a:gd name="connsiteX22" fmla="*/ 335507 w 2311021"/>
              <a:gd name="connsiteY22" fmla="*/ 781524 h 3120978"/>
              <a:gd name="connsiteX23" fmla="*/ 349155 w 2311021"/>
              <a:gd name="connsiteY23" fmla="*/ 453978 h 3120978"/>
              <a:gd name="connsiteX24" fmla="*/ 344606 w 2311021"/>
              <a:gd name="connsiteY24" fmla="*/ 261772 h 3120978"/>
              <a:gd name="connsiteX25" fmla="*/ 344606 w 2311021"/>
              <a:gd name="connsiteY25" fmla="*/ 33172 h 3120978"/>
              <a:gd name="connsiteX26" fmla="*/ 1494430 w 2311021"/>
              <a:gd name="connsiteY26" fmla="*/ 62742 h 3120978"/>
              <a:gd name="connsiteX27" fmla="*/ 2000534 w 2311021"/>
              <a:gd name="connsiteY27" fmla="*/ 44545 h 3120978"/>
              <a:gd name="connsiteX0" fmla="*/ 2000534 w 2311021"/>
              <a:gd name="connsiteY0" fmla="*/ 43751 h 3120184"/>
              <a:gd name="connsiteX1" fmla="*/ 2007358 w 2311021"/>
              <a:gd name="connsiteY1" fmla="*/ 98342 h 3120184"/>
              <a:gd name="connsiteX2" fmla="*/ 1952767 w 2311021"/>
              <a:gd name="connsiteY2" fmla="*/ 180229 h 3120184"/>
              <a:gd name="connsiteX3" fmla="*/ 1952767 w 2311021"/>
              <a:gd name="connsiteY3" fmla="*/ 350826 h 3120184"/>
              <a:gd name="connsiteX4" fmla="*/ 1945943 w 2311021"/>
              <a:gd name="connsiteY4" fmla="*/ 610133 h 3120184"/>
              <a:gd name="connsiteX5" fmla="*/ 2000534 w 2311021"/>
              <a:gd name="connsiteY5" fmla="*/ 835321 h 3120184"/>
              <a:gd name="connsiteX6" fmla="*/ 2150660 w 2311021"/>
              <a:gd name="connsiteY6" fmla="*/ 1074157 h 3120184"/>
              <a:gd name="connsiteX7" fmla="*/ 2253018 w 2311021"/>
              <a:gd name="connsiteY7" fmla="*/ 1224282 h 3120184"/>
              <a:gd name="connsiteX8" fmla="*/ 2307609 w 2311021"/>
              <a:gd name="connsiteY8" fmla="*/ 1394879 h 3120184"/>
              <a:gd name="connsiteX9" fmla="*/ 2273490 w 2311021"/>
              <a:gd name="connsiteY9" fmla="*/ 1688306 h 3120184"/>
              <a:gd name="connsiteX10" fmla="*/ 2130188 w 2311021"/>
              <a:gd name="connsiteY10" fmla="*/ 2063620 h 3120184"/>
              <a:gd name="connsiteX11" fmla="*/ 1864057 w 2311021"/>
              <a:gd name="connsiteY11" fmla="*/ 2602706 h 3120184"/>
              <a:gd name="connsiteX12" fmla="*/ 1604749 w 2311021"/>
              <a:gd name="connsiteY12" fmla="*/ 3046259 h 3120184"/>
              <a:gd name="connsiteX13" fmla="*/ 1338618 w 2311021"/>
              <a:gd name="connsiteY13" fmla="*/ 3046259 h 3120184"/>
              <a:gd name="connsiteX14" fmla="*/ 963305 w 2311021"/>
              <a:gd name="connsiteY14" fmla="*/ 3046259 h 3120184"/>
              <a:gd name="connsiteX15" fmla="*/ 656230 w 2311021"/>
              <a:gd name="connsiteY15" fmla="*/ 3018963 h 3120184"/>
              <a:gd name="connsiteX16" fmla="*/ 533400 w 2311021"/>
              <a:gd name="connsiteY16" fmla="*/ 2739184 h 3120184"/>
              <a:gd name="connsiteX17" fmla="*/ 315036 w 2311021"/>
              <a:gd name="connsiteY17" fmla="*/ 2322927 h 3120184"/>
              <a:gd name="connsiteX18" fmla="*/ 137615 w 2311021"/>
              <a:gd name="connsiteY18" fmla="*/ 1940790 h 3120184"/>
              <a:gd name="connsiteX19" fmla="*/ 28433 w 2311021"/>
              <a:gd name="connsiteY19" fmla="*/ 1606420 h 3120184"/>
              <a:gd name="connsiteX20" fmla="*/ 14785 w 2311021"/>
              <a:gd name="connsiteY20" fmla="*/ 1326641 h 3120184"/>
              <a:gd name="connsiteX21" fmla="*/ 117143 w 2311021"/>
              <a:gd name="connsiteY21" fmla="*/ 1094629 h 3120184"/>
              <a:gd name="connsiteX22" fmla="*/ 335507 w 2311021"/>
              <a:gd name="connsiteY22" fmla="*/ 780730 h 3120184"/>
              <a:gd name="connsiteX23" fmla="*/ 349155 w 2311021"/>
              <a:gd name="connsiteY23" fmla="*/ 453184 h 3120184"/>
              <a:gd name="connsiteX24" fmla="*/ 361275 w 2311021"/>
              <a:gd name="connsiteY24" fmla="*/ 256216 h 3120184"/>
              <a:gd name="connsiteX25" fmla="*/ 344606 w 2311021"/>
              <a:gd name="connsiteY25" fmla="*/ 32378 h 3120184"/>
              <a:gd name="connsiteX26" fmla="*/ 1494430 w 2311021"/>
              <a:gd name="connsiteY26" fmla="*/ 61948 h 3120184"/>
              <a:gd name="connsiteX27" fmla="*/ 2000534 w 2311021"/>
              <a:gd name="connsiteY27" fmla="*/ 43751 h 3120184"/>
              <a:gd name="connsiteX0" fmla="*/ 2000534 w 2311021"/>
              <a:gd name="connsiteY0" fmla="*/ 14382 h 3090815"/>
              <a:gd name="connsiteX1" fmla="*/ 2007358 w 2311021"/>
              <a:gd name="connsiteY1" fmla="*/ 68973 h 3090815"/>
              <a:gd name="connsiteX2" fmla="*/ 1952767 w 2311021"/>
              <a:gd name="connsiteY2" fmla="*/ 150860 h 3090815"/>
              <a:gd name="connsiteX3" fmla="*/ 1952767 w 2311021"/>
              <a:gd name="connsiteY3" fmla="*/ 321457 h 3090815"/>
              <a:gd name="connsiteX4" fmla="*/ 1945943 w 2311021"/>
              <a:gd name="connsiteY4" fmla="*/ 580764 h 3090815"/>
              <a:gd name="connsiteX5" fmla="*/ 2000534 w 2311021"/>
              <a:gd name="connsiteY5" fmla="*/ 805952 h 3090815"/>
              <a:gd name="connsiteX6" fmla="*/ 2150660 w 2311021"/>
              <a:gd name="connsiteY6" fmla="*/ 1044788 h 3090815"/>
              <a:gd name="connsiteX7" fmla="*/ 2253018 w 2311021"/>
              <a:gd name="connsiteY7" fmla="*/ 1194913 h 3090815"/>
              <a:gd name="connsiteX8" fmla="*/ 2307609 w 2311021"/>
              <a:gd name="connsiteY8" fmla="*/ 1365510 h 3090815"/>
              <a:gd name="connsiteX9" fmla="*/ 2273490 w 2311021"/>
              <a:gd name="connsiteY9" fmla="*/ 1658937 h 3090815"/>
              <a:gd name="connsiteX10" fmla="*/ 2130188 w 2311021"/>
              <a:gd name="connsiteY10" fmla="*/ 2034251 h 3090815"/>
              <a:gd name="connsiteX11" fmla="*/ 1864057 w 2311021"/>
              <a:gd name="connsiteY11" fmla="*/ 2573337 h 3090815"/>
              <a:gd name="connsiteX12" fmla="*/ 1604749 w 2311021"/>
              <a:gd name="connsiteY12" fmla="*/ 3016890 h 3090815"/>
              <a:gd name="connsiteX13" fmla="*/ 1338618 w 2311021"/>
              <a:gd name="connsiteY13" fmla="*/ 3016890 h 3090815"/>
              <a:gd name="connsiteX14" fmla="*/ 963305 w 2311021"/>
              <a:gd name="connsiteY14" fmla="*/ 3016890 h 3090815"/>
              <a:gd name="connsiteX15" fmla="*/ 656230 w 2311021"/>
              <a:gd name="connsiteY15" fmla="*/ 2989594 h 3090815"/>
              <a:gd name="connsiteX16" fmla="*/ 533400 w 2311021"/>
              <a:gd name="connsiteY16" fmla="*/ 2709815 h 3090815"/>
              <a:gd name="connsiteX17" fmla="*/ 315036 w 2311021"/>
              <a:gd name="connsiteY17" fmla="*/ 2293558 h 3090815"/>
              <a:gd name="connsiteX18" fmla="*/ 137615 w 2311021"/>
              <a:gd name="connsiteY18" fmla="*/ 1911421 h 3090815"/>
              <a:gd name="connsiteX19" fmla="*/ 28433 w 2311021"/>
              <a:gd name="connsiteY19" fmla="*/ 1577051 h 3090815"/>
              <a:gd name="connsiteX20" fmla="*/ 14785 w 2311021"/>
              <a:gd name="connsiteY20" fmla="*/ 1297272 h 3090815"/>
              <a:gd name="connsiteX21" fmla="*/ 117143 w 2311021"/>
              <a:gd name="connsiteY21" fmla="*/ 1065260 h 3090815"/>
              <a:gd name="connsiteX22" fmla="*/ 335507 w 2311021"/>
              <a:gd name="connsiteY22" fmla="*/ 751361 h 3090815"/>
              <a:gd name="connsiteX23" fmla="*/ 349155 w 2311021"/>
              <a:gd name="connsiteY23" fmla="*/ 423815 h 3090815"/>
              <a:gd name="connsiteX24" fmla="*/ 361275 w 2311021"/>
              <a:gd name="connsiteY24" fmla="*/ 226847 h 3090815"/>
              <a:gd name="connsiteX25" fmla="*/ 263644 w 2311021"/>
              <a:gd name="connsiteY25" fmla="*/ 50634 h 3090815"/>
              <a:gd name="connsiteX26" fmla="*/ 344606 w 2311021"/>
              <a:gd name="connsiteY26" fmla="*/ 3009 h 3090815"/>
              <a:gd name="connsiteX27" fmla="*/ 1494430 w 2311021"/>
              <a:gd name="connsiteY27" fmla="*/ 32579 h 3090815"/>
              <a:gd name="connsiteX28" fmla="*/ 2000534 w 2311021"/>
              <a:gd name="connsiteY28" fmla="*/ 14382 h 3090815"/>
              <a:gd name="connsiteX0" fmla="*/ 2000534 w 2311021"/>
              <a:gd name="connsiteY0" fmla="*/ 13191 h 3089624"/>
              <a:gd name="connsiteX1" fmla="*/ 2007358 w 2311021"/>
              <a:gd name="connsiteY1" fmla="*/ 67782 h 3089624"/>
              <a:gd name="connsiteX2" fmla="*/ 1952767 w 2311021"/>
              <a:gd name="connsiteY2" fmla="*/ 149669 h 3089624"/>
              <a:gd name="connsiteX3" fmla="*/ 1952767 w 2311021"/>
              <a:gd name="connsiteY3" fmla="*/ 320266 h 3089624"/>
              <a:gd name="connsiteX4" fmla="*/ 1945943 w 2311021"/>
              <a:gd name="connsiteY4" fmla="*/ 579573 h 3089624"/>
              <a:gd name="connsiteX5" fmla="*/ 2000534 w 2311021"/>
              <a:gd name="connsiteY5" fmla="*/ 804761 h 3089624"/>
              <a:gd name="connsiteX6" fmla="*/ 2150660 w 2311021"/>
              <a:gd name="connsiteY6" fmla="*/ 1043597 h 3089624"/>
              <a:gd name="connsiteX7" fmla="*/ 2253018 w 2311021"/>
              <a:gd name="connsiteY7" fmla="*/ 1193722 h 3089624"/>
              <a:gd name="connsiteX8" fmla="*/ 2307609 w 2311021"/>
              <a:gd name="connsiteY8" fmla="*/ 1364319 h 3089624"/>
              <a:gd name="connsiteX9" fmla="*/ 2273490 w 2311021"/>
              <a:gd name="connsiteY9" fmla="*/ 1657746 h 3089624"/>
              <a:gd name="connsiteX10" fmla="*/ 2130188 w 2311021"/>
              <a:gd name="connsiteY10" fmla="*/ 2033060 h 3089624"/>
              <a:gd name="connsiteX11" fmla="*/ 1864057 w 2311021"/>
              <a:gd name="connsiteY11" fmla="*/ 2572146 h 3089624"/>
              <a:gd name="connsiteX12" fmla="*/ 1604749 w 2311021"/>
              <a:gd name="connsiteY12" fmla="*/ 3015699 h 3089624"/>
              <a:gd name="connsiteX13" fmla="*/ 1338618 w 2311021"/>
              <a:gd name="connsiteY13" fmla="*/ 3015699 h 3089624"/>
              <a:gd name="connsiteX14" fmla="*/ 963305 w 2311021"/>
              <a:gd name="connsiteY14" fmla="*/ 3015699 h 3089624"/>
              <a:gd name="connsiteX15" fmla="*/ 656230 w 2311021"/>
              <a:gd name="connsiteY15" fmla="*/ 2988403 h 3089624"/>
              <a:gd name="connsiteX16" fmla="*/ 533400 w 2311021"/>
              <a:gd name="connsiteY16" fmla="*/ 2708624 h 3089624"/>
              <a:gd name="connsiteX17" fmla="*/ 315036 w 2311021"/>
              <a:gd name="connsiteY17" fmla="*/ 2292367 h 3089624"/>
              <a:gd name="connsiteX18" fmla="*/ 137615 w 2311021"/>
              <a:gd name="connsiteY18" fmla="*/ 1910230 h 3089624"/>
              <a:gd name="connsiteX19" fmla="*/ 28433 w 2311021"/>
              <a:gd name="connsiteY19" fmla="*/ 1575860 h 3089624"/>
              <a:gd name="connsiteX20" fmla="*/ 14785 w 2311021"/>
              <a:gd name="connsiteY20" fmla="*/ 1296081 h 3089624"/>
              <a:gd name="connsiteX21" fmla="*/ 117143 w 2311021"/>
              <a:gd name="connsiteY21" fmla="*/ 1064069 h 3089624"/>
              <a:gd name="connsiteX22" fmla="*/ 335507 w 2311021"/>
              <a:gd name="connsiteY22" fmla="*/ 750170 h 3089624"/>
              <a:gd name="connsiteX23" fmla="*/ 349155 w 2311021"/>
              <a:gd name="connsiteY23" fmla="*/ 422624 h 3089624"/>
              <a:gd name="connsiteX24" fmla="*/ 361275 w 2311021"/>
              <a:gd name="connsiteY24" fmla="*/ 225656 h 3089624"/>
              <a:gd name="connsiteX25" fmla="*/ 308888 w 2311021"/>
              <a:gd name="connsiteY25" fmla="*/ 42299 h 3089624"/>
              <a:gd name="connsiteX26" fmla="*/ 344606 w 2311021"/>
              <a:gd name="connsiteY26" fmla="*/ 1818 h 3089624"/>
              <a:gd name="connsiteX27" fmla="*/ 1494430 w 2311021"/>
              <a:gd name="connsiteY27" fmla="*/ 31388 h 3089624"/>
              <a:gd name="connsiteX28" fmla="*/ 2000534 w 2311021"/>
              <a:gd name="connsiteY28" fmla="*/ 13191 h 3089624"/>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301745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301745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301745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294601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31845 h 3108278"/>
              <a:gd name="connsiteX1" fmla="*/ 2007358 w 2311021"/>
              <a:gd name="connsiteY1" fmla="*/ 86436 h 3108278"/>
              <a:gd name="connsiteX2" fmla="*/ 1952767 w 2311021"/>
              <a:gd name="connsiteY2" fmla="*/ 168323 h 3108278"/>
              <a:gd name="connsiteX3" fmla="*/ 1952767 w 2311021"/>
              <a:gd name="connsiteY3" fmla="*/ 338920 h 3108278"/>
              <a:gd name="connsiteX4" fmla="*/ 1945943 w 2311021"/>
              <a:gd name="connsiteY4" fmla="*/ 598227 h 3108278"/>
              <a:gd name="connsiteX5" fmla="*/ 2000534 w 2311021"/>
              <a:gd name="connsiteY5" fmla="*/ 823415 h 3108278"/>
              <a:gd name="connsiteX6" fmla="*/ 2150660 w 2311021"/>
              <a:gd name="connsiteY6" fmla="*/ 1062251 h 3108278"/>
              <a:gd name="connsiteX7" fmla="*/ 2253018 w 2311021"/>
              <a:gd name="connsiteY7" fmla="*/ 1212376 h 3108278"/>
              <a:gd name="connsiteX8" fmla="*/ 2307609 w 2311021"/>
              <a:gd name="connsiteY8" fmla="*/ 1382973 h 3108278"/>
              <a:gd name="connsiteX9" fmla="*/ 2273490 w 2311021"/>
              <a:gd name="connsiteY9" fmla="*/ 1676400 h 3108278"/>
              <a:gd name="connsiteX10" fmla="*/ 2130188 w 2311021"/>
              <a:gd name="connsiteY10" fmla="*/ 2051714 h 3108278"/>
              <a:gd name="connsiteX11" fmla="*/ 1864057 w 2311021"/>
              <a:gd name="connsiteY11" fmla="*/ 2590800 h 3108278"/>
              <a:gd name="connsiteX12" fmla="*/ 1604749 w 2311021"/>
              <a:gd name="connsiteY12" fmla="*/ 3034353 h 3108278"/>
              <a:gd name="connsiteX13" fmla="*/ 1338618 w 2311021"/>
              <a:gd name="connsiteY13" fmla="*/ 3034353 h 3108278"/>
              <a:gd name="connsiteX14" fmla="*/ 963305 w 2311021"/>
              <a:gd name="connsiteY14" fmla="*/ 3034353 h 3108278"/>
              <a:gd name="connsiteX15" fmla="*/ 656230 w 2311021"/>
              <a:gd name="connsiteY15" fmla="*/ 3007057 h 3108278"/>
              <a:gd name="connsiteX16" fmla="*/ 533400 w 2311021"/>
              <a:gd name="connsiteY16" fmla="*/ 2727278 h 3108278"/>
              <a:gd name="connsiteX17" fmla="*/ 315036 w 2311021"/>
              <a:gd name="connsiteY17" fmla="*/ 2311021 h 3108278"/>
              <a:gd name="connsiteX18" fmla="*/ 137615 w 2311021"/>
              <a:gd name="connsiteY18" fmla="*/ 1928884 h 3108278"/>
              <a:gd name="connsiteX19" fmla="*/ 28433 w 2311021"/>
              <a:gd name="connsiteY19" fmla="*/ 1594514 h 3108278"/>
              <a:gd name="connsiteX20" fmla="*/ 14785 w 2311021"/>
              <a:gd name="connsiteY20" fmla="*/ 1314735 h 3108278"/>
              <a:gd name="connsiteX21" fmla="*/ 117143 w 2311021"/>
              <a:gd name="connsiteY21" fmla="*/ 1082723 h 3108278"/>
              <a:gd name="connsiteX22" fmla="*/ 335507 w 2311021"/>
              <a:gd name="connsiteY22" fmla="*/ 768824 h 3108278"/>
              <a:gd name="connsiteX23" fmla="*/ 349155 w 2311021"/>
              <a:gd name="connsiteY23" fmla="*/ 441278 h 3108278"/>
              <a:gd name="connsiteX24" fmla="*/ 361275 w 2311021"/>
              <a:gd name="connsiteY24" fmla="*/ 244310 h 3108278"/>
              <a:gd name="connsiteX25" fmla="*/ 294601 w 2311021"/>
              <a:gd name="connsiteY25" fmla="*/ 58572 h 3108278"/>
              <a:gd name="connsiteX26" fmla="*/ 342225 w 2311021"/>
              <a:gd name="connsiteY26" fmla="*/ 1422 h 3108278"/>
              <a:gd name="connsiteX27" fmla="*/ 1494430 w 2311021"/>
              <a:gd name="connsiteY27" fmla="*/ 50042 h 3108278"/>
              <a:gd name="connsiteX28" fmla="*/ 2000534 w 2311021"/>
              <a:gd name="connsiteY28" fmla="*/ 31845 h 3108278"/>
              <a:gd name="connsiteX0" fmla="*/ 2000534 w 2311021"/>
              <a:gd name="connsiteY0" fmla="*/ 117570 h 3194003"/>
              <a:gd name="connsiteX1" fmla="*/ 2007358 w 2311021"/>
              <a:gd name="connsiteY1" fmla="*/ 172161 h 3194003"/>
              <a:gd name="connsiteX2" fmla="*/ 1952767 w 2311021"/>
              <a:gd name="connsiteY2" fmla="*/ 254048 h 3194003"/>
              <a:gd name="connsiteX3" fmla="*/ 1952767 w 2311021"/>
              <a:gd name="connsiteY3" fmla="*/ 424645 h 3194003"/>
              <a:gd name="connsiteX4" fmla="*/ 1945943 w 2311021"/>
              <a:gd name="connsiteY4" fmla="*/ 683952 h 3194003"/>
              <a:gd name="connsiteX5" fmla="*/ 2000534 w 2311021"/>
              <a:gd name="connsiteY5" fmla="*/ 909140 h 3194003"/>
              <a:gd name="connsiteX6" fmla="*/ 2150660 w 2311021"/>
              <a:gd name="connsiteY6" fmla="*/ 1147976 h 3194003"/>
              <a:gd name="connsiteX7" fmla="*/ 2253018 w 2311021"/>
              <a:gd name="connsiteY7" fmla="*/ 1298101 h 3194003"/>
              <a:gd name="connsiteX8" fmla="*/ 2307609 w 2311021"/>
              <a:gd name="connsiteY8" fmla="*/ 1468698 h 3194003"/>
              <a:gd name="connsiteX9" fmla="*/ 2273490 w 2311021"/>
              <a:gd name="connsiteY9" fmla="*/ 1762125 h 3194003"/>
              <a:gd name="connsiteX10" fmla="*/ 2130188 w 2311021"/>
              <a:gd name="connsiteY10" fmla="*/ 2137439 h 3194003"/>
              <a:gd name="connsiteX11" fmla="*/ 1864057 w 2311021"/>
              <a:gd name="connsiteY11" fmla="*/ 2676525 h 3194003"/>
              <a:gd name="connsiteX12" fmla="*/ 1604749 w 2311021"/>
              <a:gd name="connsiteY12" fmla="*/ 3120078 h 3194003"/>
              <a:gd name="connsiteX13" fmla="*/ 1338618 w 2311021"/>
              <a:gd name="connsiteY13" fmla="*/ 3120078 h 3194003"/>
              <a:gd name="connsiteX14" fmla="*/ 963305 w 2311021"/>
              <a:gd name="connsiteY14" fmla="*/ 3120078 h 3194003"/>
              <a:gd name="connsiteX15" fmla="*/ 656230 w 2311021"/>
              <a:gd name="connsiteY15" fmla="*/ 3092782 h 3194003"/>
              <a:gd name="connsiteX16" fmla="*/ 533400 w 2311021"/>
              <a:gd name="connsiteY16" fmla="*/ 2813003 h 3194003"/>
              <a:gd name="connsiteX17" fmla="*/ 315036 w 2311021"/>
              <a:gd name="connsiteY17" fmla="*/ 2396746 h 3194003"/>
              <a:gd name="connsiteX18" fmla="*/ 137615 w 2311021"/>
              <a:gd name="connsiteY18" fmla="*/ 2014609 h 3194003"/>
              <a:gd name="connsiteX19" fmla="*/ 28433 w 2311021"/>
              <a:gd name="connsiteY19" fmla="*/ 1680239 h 3194003"/>
              <a:gd name="connsiteX20" fmla="*/ 14785 w 2311021"/>
              <a:gd name="connsiteY20" fmla="*/ 1400460 h 3194003"/>
              <a:gd name="connsiteX21" fmla="*/ 117143 w 2311021"/>
              <a:gd name="connsiteY21" fmla="*/ 1168448 h 3194003"/>
              <a:gd name="connsiteX22" fmla="*/ 335507 w 2311021"/>
              <a:gd name="connsiteY22" fmla="*/ 854549 h 3194003"/>
              <a:gd name="connsiteX23" fmla="*/ 349155 w 2311021"/>
              <a:gd name="connsiteY23" fmla="*/ 527003 h 3194003"/>
              <a:gd name="connsiteX24" fmla="*/ 361275 w 2311021"/>
              <a:gd name="connsiteY24" fmla="*/ 330035 h 3194003"/>
              <a:gd name="connsiteX25" fmla="*/ 294601 w 2311021"/>
              <a:gd name="connsiteY25" fmla="*/ 144297 h 3194003"/>
              <a:gd name="connsiteX26" fmla="*/ 342225 w 2311021"/>
              <a:gd name="connsiteY26" fmla="*/ 87147 h 3194003"/>
              <a:gd name="connsiteX27" fmla="*/ 1494430 w 2311021"/>
              <a:gd name="connsiteY27" fmla="*/ 135767 h 3194003"/>
              <a:gd name="connsiteX28" fmla="*/ 2000534 w 2311021"/>
              <a:gd name="connsiteY28" fmla="*/ 117570 h 3194003"/>
              <a:gd name="connsiteX0" fmla="*/ 2000534 w 2311021"/>
              <a:gd name="connsiteY0" fmla="*/ 117570 h 3194003"/>
              <a:gd name="connsiteX1" fmla="*/ 2007358 w 2311021"/>
              <a:gd name="connsiteY1" fmla="*/ 172161 h 3194003"/>
              <a:gd name="connsiteX2" fmla="*/ 1952767 w 2311021"/>
              <a:gd name="connsiteY2" fmla="*/ 254048 h 3194003"/>
              <a:gd name="connsiteX3" fmla="*/ 1952767 w 2311021"/>
              <a:gd name="connsiteY3" fmla="*/ 424645 h 3194003"/>
              <a:gd name="connsiteX4" fmla="*/ 1945943 w 2311021"/>
              <a:gd name="connsiteY4" fmla="*/ 683952 h 3194003"/>
              <a:gd name="connsiteX5" fmla="*/ 2000534 w 2311021"/>
              <a:gd name="connsiteY5" fmla="*/ 909140 h 3194003"/>
              <a:gd name="connsiteX6" fmla="*/ 2150660 w 2311021"/>
              <a:gd name="connsiteY6" fmla="*/ 1147976 h 3194003"/>
              <a:gd name="connsiteX7" fmla="*/ 2253018 w 2311021"/>
              <a:gd name="connsiteY7" fmla="*/ 1298101 h 3194003"/>
              <a:gd name="connsiteX8" fmla="*/ 2307609 w 2311021"/>
              <a:gd name="connsiteY8" fmla="*/ 1468698 h 3194003"/>
              <a:gd name="connsiteX9" fmla="*/ 2273490 w 2311021"/>
              <a:gd name="connsiteY9" fmla="*/ 1762125 h 3194003"/>
              <a:gd name="connsiteX10" fmla="*/ 2130188 w 2311021"/>
              <a:gd name="connsiteY10" fmla="*/ 2137439 h 3194003"/>
              <a:gd name="connsiteX11" fmla="*/ 1864057 w 2311021"/>
              <a:gd name="connsiteY11" fmla="*/ 2676525 h 3194003"/>
              <a:gd name="connsiteX12" fmla="*/ 1604749 w 2311021"/>
              <a:gd name="connsiteY12" fmla="*/ 3120078 h 3194003"/>
              <a:gd name="connsiteX13" fmla="*/ 1338618 w 2311021"/>
              <a:gd name="connsiteY13" fmla="*/ 3120078 h 3194003"/>
              <a:gd name="connsiteX14" fmla="*/ 963305 w 2311021"/>
              <a:gd name="connsiteY14" fmla="*/ 3120078 h 3194003"/>
              <a:gd name="connsiteX15" fmla="*/ 656230 w 2311021"/>
              <a:gd name="connsiteY15" fmla="*/ 3092782 h 3194003"/>
              <a:gd name="connsiteX16" fmla="*/ 533400 w 2311021"/>
              <a:gd name="connsiteY16" fmla="*/ 2813003 h 3194003"/>
              <a:gd name="connsiteX17" fmla="*/ 315036 w 2311021"/>
              <a:gd name="connsiteY17" fmla="*/ 2396746 h 3194003"/>
              <a:gd name="connsiteX18" fmla="*/ 137615 w 2311021"/>
              <a:gd name="connsiteY18" fmla="*/ 2014609 h 3194003"/>
              <a:gd name="connsiteX19" fmla="*/ 28433 w 2311021"/>
              <a:gd name="connsiteY19" fmla="*/ 1680239 h 3194003"/>
              <a:gd name="connsiteX20" fmla="*/ 14785 w 2311021"/>
              <a:gd name="connsiteY20" fmla="*/ 1400460 h 3194003"/>
              <a:gd name="connsiteX21" fmla="*/ 117143 w 2311021"/>
              <a:gd name="connsiteY21" fmla="*/ 1168448 h 3194003"/>
              <a:gd name="connsiteX22" fmla="*/ 335507 w 2311021"/>
              <a:gd name="connsiteY22" fmla="*/ 854549 h 3194003"/>
              <a:gd name="connsiteX23" fmla="*/ 349155 w 2311021"/>
              <a:gd name="connsiteY23" fmla="*/ 527003 h 3194003"/>
              <a:gd name="connsiteX24" fmla="*/ 361275 w 2311021"/>
              <a:gd name="connsiteY24" fmla="*/ 330035 h 3194003"/>
              <a:gd name="connsiteX25" fmla="*/ 294601 w 2311021"/>
              <a:gd name="connsiteY25" fmla="*/ 144297 h 3194003"/>
              <a:gd name="connsiteX26" fmla="*/ 342225 w 2311021"/>
              <a:gd name="connsiteY26" fmla="*/ 87147 h 3194003"/>
              <a:gd name="connsiteX27" fmla="*/ 1494430 w 2311021"/>
              <a:gd name="connsiteY27" fmla="*/ 135767 h 3194003"/>
              <a:gd name="connsiteX28" fmla="*/ 2000534 w 2311021"/>
              <a:gd name="connsiteY28" fmla="*/ 117570 h 3194003"/>
              <a:gd name="connsiteX0" fmla="*/ 2000534 w 2311021"/>
              <a:gd name="connsiteY0" fmla="*/ 30423 h 3106856"/>
              <a:gd name="connsiteX1" fmla="*/ 2007358 w 2311021"/>
              <a:gd name="connsiteY1" fmla="*/ 85014 h 3106856"/>
              <a:gd name="connsiteX2" fmla="*/ 1952767 w 2311021"/>
              <a:gd name="connsiteY2" fmla="*/ 166901 h 3106856"/>
              <a:gd name="connsiteX3" fmla="*/ 1952767 w 2311021"/>
              <a:gd name="connsiteY3" fmla="*/ 337498 h 3106856"/>
              <a:gd name="connsiteX4" fmla="*/ 1945943 w 2311021"/>
              <a:gd name="connsiteY4" fmla="*/ 596805 h 3106856"/>
              <a:gd name="connsiteX5" fmla="*/ 2000534 w 2311021"/>
              <a:gd name="connsiteY5" fmla="*/ 821993 h 3106856"/>
              <a:gd name="connsiteX6" fmla="*/ 2150660 w 2311021"/>
              <a:gd name="connsiteY6" fmla="*/ 1060829 h 3106856"/>
              <a:gd name="connsiteX7" fmla="*/ 2253018 w 2311021"/>
              <a:gd name="connsiteY7" fmla="*/ 1210954 h 3106856"/>
              <a:gd name="connsiteX8" fmla="*/ 2307609 w 2311021"/>
              <a:gd name="connsiteY8" fmla="*/ 1381551 h 3106856"/>
              <a:gd name="connsiteX9" fmla="*/ 2273490 w 2311021"/>
              <a:gd name="connsiteY9" fmla="*/ 1674978 h 3106856"/>
              <a:gd name="connsiteX10" fmla="*/ 2130188 w 2311021"/>
              <a:gd name="connsiteY10" fmla="*/ 2050292 h 3106856"/>
              <a:gd name="connsiteX11" fmla="*/ 1864057 w 2311021"/>
              <a:gd name="connsiteY11" fmla="*/ 2589378 h 3106856"/>
              <a:gd name="connsiteX12" fmla="*/ 1604749 w 2311021"/>
              <a:gd name="connsiteY12" fmla="*/ 3032931 h 3106856"/>
              <a:gd name="connsiteX13" fmla="*/ 1338618 w 2311021"/>
              <a:gd name="connsiteY13" fmla="*/ 3032931 h 3106856"/>
              <a:gd name="connsiteX14" fmla="*/ 963305 w 2311021"/>
              <a:gd name="connsiteY14" fmla="*/ 3032931 h 3106856"/>
              <a:gd name="connsiteX15" fmla="*/ 656230 w 2311021"/>
              <a:gd name="connsiteY15" fmla="*/ 3005635 h 3106856"/>
              <a:gd name="connsiteX16" fmla="*/ 533400 w 2311021"/>
              <a:gd name="connsiteY16" fmla="*/ 2725856 h 3106856"/>
              <a:gd name="connsiteX17" fmla="*/ 315036 w 2311021"/>
              <a:gd name="connsiteY17" fmla="*/ 2309599 h 3106856"/>
              <a:gd name="connsiteX18" fmla="*/ 137615 w 2311021"/>
              <a:gd name="connsiteY18" fmla="*/ 1927462 h 3106856"/>
              <a:gd name="connsiteX19" fmla="*/ 28433 w 2311021"/>
              <a:gd name="connsiteY19" fmla="*/ 1593092 h 3106856"/>
              <a:gd name="connsiteX20" fmla="*/ 14785 w 2311021"/>
              <a:gd name="connsiteY20" fmla="*/ 1313313 h 3106856"/>
              <a:gd name="connsiteX21" fmla="*/ 117143 w 2311021"/>
              <a:gd name="connsiteY21" fmla="*/ 1081301 h 3106856"/>
              <a:gd name="connsiteX22" fmla="*/ 335507 w 2311021"/>
              <a:gd name="connsiteY22" fmla="*/ 767402 h 3106856"/>
              <a:gd name="connsiteX23" fmla="*/ 349155 w 2311021"/>
              <a:gd name="connsiteY23" fmla="*/ 439856 h 3106856"/>
              <a:gd name="connsiteX24" fmla="*/ 361275 w 2311021"/>
              <a:gd name="connsiteY24" fmla="*/ 242888 h 3106856"/>
              <a:gd name="connsiteX25" fmla="*/ 294601 w 2311021"/>
              <a:gd name="connsiteY25" fmla="*/ 57150 h 3106856"/>
              <a:gd name="connsiteX26" fmla="*/ 342225 w 2311021"/>
              <a:gd name="connsiteY26" fmla="*/ 0 h 3106856"/>
              <a:gd name="connsiteX27" fmla="*/ 1494430 w 2311021"/>
              <a:gd name="connsiteY27" fmla="*/ 48620 h 3106856"/>
              <a:gd name="connsiteX28" fmla="*/ 2000534 w 2311021"/>
              <a:gd name="connsiteY28" fmla="*/ 30423 h 3106856"/>
              <a:gd name="connsiteX0" fmla="*/ 2000534 w 2311021"/>
              <a:gd name="connsiteY0" fmla="*/ 13754 h 3090187"/>
              <a:gd name="connsiteX1" fmla="*/ 2007358 w 2311021"/>
              <a:gd name="connsiteY1" fmla="*/ 68345 h 3090187"/>
              <a:gd name="connsiteX2" fmla="*/ 1952767 w 2311021"/>
              <a:gd name="connsiteY2" fmla="*/ 150232 h 3090187"/>
              <a:gd name="connsiteX3" fmla="*/ 1952767 w 2311021"/>
              <a:gd name="connsiteY3" fmla="*/ 320829 h 3090187"/>
              <a:gd name="connsiteX4" fmla="*/ 1945943 w 2311021"/>
              <a:gd name="connsiteY4" fmla="*/ 580136 h 3090187"/>
              <a:gd name="connsiteX5" fmla="*/ 2000534 w 2311021"/>
              <a:gd name="connsiteY5" fmla="*/ 805324 h 3090187"/>
              <a:gd name="connsiteX6" fmla="*/ 2150660 w 2311021"/>
              <a:gd name="connsiteY6" fmla="*/ 1044160 h 3090187"/>
              <a:gd name="connsiteX7" fmla="*/ 2253018 w 2311021"/>
              <a:gd name="connsiteY7" fmla="*/ 1194285 h 3090187"/>
              <a:gd name="connsiteX8" fmla="*/ 2307609 w 2311021"/>
              <a:gd name="connsiteY8" fmla="*/ 1364882 h 3090187"/>
              <a:gd name="connsiteX9" fmla="*/ 2273490 w 2311021"/>
              <a:gd name="connsiteY9" fmla="*/ 1658309 h 3090187"/>
              <a:gd name="connsiteX10" fmla="*/ 2130188 w 2311021"/>
              <a:gd name="connsiteY10" fmla="*/ 2033623 h 3090187"/>
              <a:gd name="connsiteX11" fmla="*/ 1864057 w 2311021"/>
              <a:gd name="connsiteY11" fmla="*/ 2572709 h 3090187"/>
              <a:gd name="connsiteX12" fmla="*/ 1604749 w 2311021"/>
              <a:gd name="connsiteY12" fmla="*/ 3016262 h 3090187"/>
              <a:gd name="connsiteX13" fmla="*/ 1338618 w 2311021"/>
              <a:gd name="connsiteY13" fmla="*/ 3016262 h 3090187"/>
              <a:gd name="connsiteX14" fmla="*/ 963305 w 2311021"/>
              <a:gd name="connsiteY14" fmla="*/ 3016262 h 3090187"/>
              <a:gd name="connsiteX15" fmla="*/ 656230 w 2311021"/>
              <a:gd name="connsiteY15" fmla="*/ 2988966 h 3090187"/>
              <a:gd name="connsiteX16" fmla="*/ 533400 w 2311021"/>
              <a:gd name="connsiteY16" fmla="*/ 2709187 h 3090187"/>
              <a:gd name="connsiteX17" fmla="*/ 315036 w 2311021"/>
              <a:gd name="connsiteY17" fmla="*/ 2292930 h 3090187"/>
              <a:gd name="connsiteX18" fmla="*/ 137615 w 2311021"/>
              <a:gd name="connsiteY18" fmla="*/ 1910793 h 3090187"/>
              <a:gd name="connsiteX19" fmla="*/ 28433 w 2311021"/>
              <a:gd name="connsiteY19" fmla="*/ 1576423 h 3090187"/>
              <a:gd name="connsiteX20" fmla="*/ 14785 w 2311021"/>
              <a:gd name="connsiteY20" fmla="*/ 1296644 h 3090187"/>
              <a:gd name="connsiteX21" fmla="*/ 117143 w 2311021"/>
              <a:gd name="connsiteY21" fmla="*/ 1064632 h 3090187"/>
              <a:gd name="connsiteX22" fmla="*/ 335507 w 2311021"/>
              <a:gd name="connsiteY22" fmla="*/ 750733 h 3090187"/>
              <a:gd name="connsiteX23" fmla="*/ 349155 w 2311021"/>
              <a:gd name="connsiteY23" fmla="*/ 423187 h 3090187"/>
              <a:gd name="connsiteX24" fmla="*/ 361275 w 2311021"/>
              <a:gd name="connsiteY24" fmla="*/ 226219 h 3090187"/>
              <a:gd name="connsiteX25" fmla="*/ 294601 w 2311021"/>
              <a:gd name="connsiteY25" fmla="*/ 40481 h 3090187"/>
              <a:gd name="connsiteX26" fmla="*/ 401756 w 2311021"/>
              <a:gd name="connsiteY26" fmla="*/ 0 h 3090187"/>
              <a:gd name="connsiteX27" fmla="*/ 1494430 w 2311021"/>
              <a:gd name="connsiteY27" fmla="*/ 31951 h 3090187"/>
              <a:gd name="connsiteX28" fmla="*/ 2000534 w 2311021"/>
              <a:gd name="connsiteY28" fmla="*/ 13754 h 3090187"/>
              <a:gd name="connsiteX0" fmla="*/ 2000534 w 2311021"/>
              <a:gd name="connsiteY0" fmla="*/ 13754 h 3090187"/>
              <a:gd name="connsiteX1" fmla="*/ 2007358 w 2311021"/>
              <a:gd name="connsiteY1" fmla="*/ 68345 h 3090187"/>
              <a:gd name="connsiteX2" fmla="*/ 1952767 w 2311021"/>
              <a:gd name="connsiteY2" fmla="*/ 150232 h 3090187"/>
              <a:gd name="connsiteX3" fmla="*/ 1952767 w 2311021"/>
              <a:gd name="connsiteY3" fmla="*/ 320829 h 3090187"/>
              <a:gd name="connsiteX4" fmla="*/ 1945943 w 2311021"/>
              <a:gd name="connsiteY4" fmla="*/ 580136 h 3090187"/>
              <a:gd name="connsiteX5" fmla="*/ 2000534 w 2311021"/>
              <a:gd name="connsiteY5" fmla="*/ 805324 h 3090187"/>
              <a:gd name="connsiteX6" fmla="*/ 2150660 w 2311021"/>
              <a:gd name="connsiteY6" fmla="*/ 1044160 h 3090187"/>
              <a:gd name="connsiteX7" fmla="*/ 2253018 w 2311021"/>
              <a:gd name="connsiteY7" fmla="*/ 1194285 h 3090187"/>
              <a:gd name="connsiteX8" fmla="*/ 2307609 w 2311021"/>
              <a:gd name="connsiteY8" fmla="*/ 1364882 h 3090187"/>
              <a:gd name="connsiteX9" fmla="*/ 2273490 w 2311021"/>
              <a:gd name="connsiteY9" fmla="*/ 1658309 h 3090187"/>
              <a:gd name="connsiteX10" fmla="*/ 2130188 w 2311021"/>
              <a:gd name="connsiteY10" fmla="*/ 2033623 h 3090187"/>
              <a:gd name="connsiteX11" fmla="*/ 1864057 w 2311021"/>
              <a:gd name="connsiteY11" fmla="*/ 2572709 h 3090187"/>
              <a:gd name="connsiteX12" fmla="*/ 1604749 w 2311021"/>
              <a:gd name="connsiteY12" fmla="*/ 3016262 h 3090187"/>
              <a:gd name="connsiteX13" fmla="*/ 1338618 w 2311021"/>
              <a:gd name="connsiteY13" fmla="*/ 3016262 h 3090187"/>
              <a:gd name="connsiteX14" fmla="*/ 963305 w 2311021"/>
              <a:gd name="connsiteY14" fmla="*/ 3016262 h 3090187"/>
              <a:gd name="connsiteX15" fmla="*/ 656230 w 2311021"/>
              <a:gd name="connsiteY15" fmla="*/ 2988966 h 3090187"/>
              <a:gd name="connsiteX16" fmla="*/ 533400 w 2311021"/>
              <a:gd name="connsiteY16" fmla="*/ 2709187 h 3090187"/>
              <a:gd name="connsiteX17" fmla="*/ 315036 w 2311021"/>
              <a:gd name="connsiteY17" fmla="*/ 2292930 h 3090187"/>
              <a:gd name="connsiteX18" fmla="*/ 137615 w 2311021"/>
              <a:gd name="connsiteY18" fmla="*/ 1910793 h 3090187"/>
              <a:gd name="connsiteX19" fmla="*/ 28433 w 2311021"/>
              <a:gd name="connsiteY19" fmla="*/ 1576423 h 3090187"/>
              <a:gd name="connsiteX20" fmla="*/ 14785 w 2311021"/>
              <a:gd name="connsiteY20" fmla="*/ 1296644 h 3090187"/>
              <a:gd name="connsiteX21" fmla="*/ 117143 w 2311021"/>
              <a:gd name="connsiteY21" fmla="*/ 1064632 h 3090187"/>
              <a:gd name="connsiteX22" fmla="*/ 335507 w 2311021"/>
              <a:gd name="connsiteY22" fmla="*/ 750733 h 3090187"/>
              <a:gd name="connsiteX23" fmla="*/ 349155 w 2311021"/>
              <a:gd name="connsiteY23" fmla="*/ 423187 h 3090187"/>
              <a:gd name="connsiteX24" fmla="*/ 361275 w 2311021"/>
              <a:gd name="connsiteY24" fmla="*/ 226219 h 3090187"/>
              <a:gd name="connsiteX25" fmla="*/ 294601 w 2311021"/>
              <a:gd name="connsiteY25" fmla="*/ 40481 h 3090187"/>
              <a:gd name="connsiteX26" fmla="*/ 401756 w 2311021"/>
              <a:gd name="connsiteY26" fmla="*/ 0 h 3090187"/>
              <a:gd name="connsiteX27" fmla="*/ 1494430 w 2311021"/>
              <a:gd name="connsiteY27" fmla="*/ 31951 h 3090187"/>
              <a:gd name="connsiteX28" fmla="*/ 2000534 w 2311021"/>
              <a:gd name="connsiteY28" fmla="*/ 13754 h 3090187"/>
              <a:gd name="connsiteX0" fmla="*/ 2000534 w 2311021"/>
              <a:gd name="connsiteY0" fmla="*/ 13754 h 3124305"/>
              <a:gd name="connsiteX1" fmla="*/ 2007358 w 2311021"/>
              <a:gd name="connsiteY1" fmla="*/ 68345 h 3124305"/>
              <a:gd name="connsiteX2" fmla="*/ 1952767 w 2311021"/>
              <a:gd name="connsiteY2" fmla="*/ 150232 h 3124305"/>
              <a:gd name="connsiteX3" fmla="*/ 1952767 w 2311021"/>
              <a:gd name="connsiteY3" fmla="*/ 320829 h 3124305"/>
              <a:gd name="connsiteX4" fmla="*/ 1945943 w 2311021"/>
              <a:gd name="connsiteY4" fmla="*/ 580136 h 3124305"/>
              <a:gd name="connsiteX5" fmla="*/ 2000534 w 2311021"/>
              <a:gd name="connsiteY5" fmla="*/ 805324 h 3124305"/>
              <a:gd name="connsiteX6" fmla="*/ 2150660 w 2311021"/>
              <a:gd name="connsiteY6" fmla="*/ 1044160 h 3124305"/>
              <a:gd name="connsiteX7" fmla="*/ 2253018 w 2311021"/>
              <a:gd name="connsiteY7" fmla="*/ 1194285 h 3124305"/>
              <a:gd name="connsiteX8" fmla="*/ 2307609 w 2311021"/>
              <a:gd name="connsiteY8" fmla="*/ 1364882 h 3124305"/>
              <a:gd name="connsiteX9" fmla="*/ 2273490 w 2311021"/>
              <a:gd name="connsiteY9" fmla="*/ 1658309 h 3124305"/>
              <a:gd name="connsiteX10" fmla="*/ 2130188 w 2311021"/>
              <a:gd name="connsiteY10" fmla="*/ 2033623 h 3124305"/>
              <a:gd name="connsiteX11" fmla="*/ 1864057 w 2311021"/>
              <a:gd name="connsiteY11" fmla="*/ 2572709 h 3124305"/>
              <a:gd name="connsiteX12" fmla="*/ 1563806 w 2311021"/>
              <a:gd name="connsiteY12" fmla="*/ 3050380 h 3124305"/>
              <a:gd name="connsiteX13" fmla="*/ 1338618 w 2311021"/>
              <a:gd name="connsiteY13" fmla="*/ 3016262 h 3124305"/>
              <a:gd name="connsiteX14" fmla="*/ 963305 w 2311021"/>
              <a:gd name="connsiteY14" fmla="*/ 3016262 h 3124305"/>
              <a:gd name="connsiteX15" fmla="*/ 656230 w 2311021"/>
              <a:gd name="connsiteY15" fmla="*/ 2988966 h 3124305"/>
              <a:gd name="connsiteX16" fmla="*/ 533400 w 2311021"/>
              <a:gd name="connsiteY16" fmla="*/ 2709187 h 3124305"/>
              <a:gd name="connsiteX17" fmla="*/ 315036 w 2311021"/>
              <a:gd name="connsiteY17" fmla="*/ 2292930 h 3124305"/>
              <a:gd name="connsiteX18" fmla="*/ 137615 w 2311021"/>
              <a:gd name="connsiteY18" fmla="*/ 1910793 h 3124305"/>
              <a:gd name="connsiteX19" fmla="*/ 28433 w 2311021"/>
              <a:gd name="connsiteY19" fmla="*/ 1576423 h 3124305"/>
              <a:gd name="connsiteX20" fmla="*/ 14785 w 2311021"/>
              <a:gd name="connsiteY20" fmla="*/ 1296644 h 3124305"/>
              <a:gd name="connsiteX21" fmla="*/ 117143 w 2311021"/>
              <a:gd name="connsiteY21" fmla="*/ 1064632 h 3124305"/>
              <a:gd name="connsiteX22" fmla="*/ 335507 w 2311021"/>
              <a:gd name="connsiteY22" fmla="*/ 750733 h 3124305"/>
              <a:gd name="connsiteX23" fmla="*/ 349155 w 2311021"/>
              <a:gd name="connsiteY23" fmla="*/ 423187 h 3124305"/>
              <a:gd name="connsiteX24" fmla="*/ 361275 w 2311021"/>
              <a:gd name="connsiteY24" fmla="*/ 226219 h 3124305"/>
              <a:gd name="connsiteX25" fmla="*/ 294601 w 2311021"/>
              <a:gd name="connsiteY25" fmla="*/ 40481 h 3124305"/>
              <a:gd name="connsiteX26" fmla="*/ 401756 w 2311021"/>
              <a:gd name="connsiteY26" fmla="*/ 0 h 3124305"/>
              <a:gd name="connsiteX27" fmla="*/ 1494430 w 2311021"/>
              <a:gd name="connsiteY27" fmla="*/ 31951 h 3124305"/>
              <a:gd name="connsiteX28" fmla="*/ 2000534 w 2311021"/>
              <a:gd name="connsiteY28" fmla="*/ 13754 h 3124305"/>
              <a:gd name="connsiteX0" fmla="*/ 2000534 w 2311021"/>
              <a:gd name="connsiteY0" fmla="*/ 13754 h 3048105"/>
              <a:gd name="connsiteX1" fmla="*/ 2007358 w 2311021"/>
              <a:gd name="connsiteY1" fmla="*/ 68345 h 3048105"/>
              <a:gd name="connsiteX2" fmla="*/ 1952767 w 2311021"/>
              <a:gd name="connsiteY2" fmla="*/ 150232 h 3048105"/>
              <a:gd name="connsiteX3" fmla="*/ 1952767 w 2311021"/>
              <a:gd name="connsiteY3" fmla="*/ 320829 h 3048105"/>
              <a:gd name="connsiteX4" fmla="*/ 1945943 w 2311021"/>
              <a:gd name="connsiteY4" fmla="*/ 580136 h 3048105"/>
              <a:gd name="connsiteX5" fmla="*/ 2000534 w 2311021"/>
              <a:gd name="connsiteY5" fmla="*/ 805324 h 3048105"/>
              <a:gd name="connsiteX6" fmla="*/ 2150660 w 2311021"/>
              <a:gd name="connsiteY6" fmla="*/ 1044160 h 3048105"/>
              <a:gd name="connsiteX7" fmla="*/ 2253018 w 2311021"/>
              <a:gd name="connsiteY7" fmla="*/ 1194285 h 3048105"/>
              <a:gd name="connsiteX8" fmla="*/ 2307609 w 2311021"/>
              <a:gd name="connsiteY8" fmla="*/ 1364882 h 3048105"/>
              <a:gd name="connsiteX9" fmla="*/ 2273490 w 2311021"/>
              <a:gd name="connsiteY9" fmla="*/ 1658309 h 3048105"/>
              <a:gd name="connsiteX10" fmla="*/ 2130188 w 2311021"/>
              <a:gd name="connsiteY10" fmla="*/ 2033623 h 3048105"/>
              <a:gd name="connsiteX11" fmla="*/ 1864057 w 2311021"/>
              <a:gd name="connsiteY11" fmla="*/ 2572709 h 3048105"/>
              <a:gd name="connsiteX12" fmla="*/ 1635243 w 2311021"/>
              <a:gd name="connsiteY12" fmla="*/ 2974180 h 3048105"/>
              <a:gd name="connsiteX13" fmla="*/ 1338618 w 2311021"/>
              <a:gd name="connsiteY13" fmla="*/ 3016262 h 3048105"/>
              <a:gd name="connsiteX14" fmla="*/ 963305 w 2311021"/>
              <a:gd name="connsiteY14" fmla="*/ 3016262 h 3048105"/>
              <a:gd name="connsiteX15" fmla="*/ 656230 w 2311021"/>
              <a:gd name="connsiteY15" fmla="*/ 2988966 h 3048105"/>
              <a:gd name="connsiteX16" fmla="*/ 533400 w 2311021"/>
              <a:gd name="connsiteY16" fmla="*/ 2709187 h 3048105"/>
              <a:gd name="connsiteX17" fmla="*/ 315036 w 2311021"/>
              <a:gd name="connsiteY17" fmla="*/ 2292930 h 3048105"/>
              <a:gd name="connsiteX18" fmla="*/ 137615 w 2311021"/>
              <a:gd name="connsiteY18" fmla="*/ 1910793 h 3048105"/>
              <a:gd name="connsiteX19" fmla="*/ 28433 w 2311021"/>
              <a:gd name="connsiteY19" fmla="*/ 1576423 h 3048105"/>
              <a:gd name="connsiteX20" fmla="*/ 14785 w 2311021"/>
              <a:gd name="connsiteY20" fmla="*/ 1296644 h 3048105"/>
              <a:gd name="connsiteX21" fmla="*/ 117143 w 2311021"/>
              <a:gd name="connsiteY21" fmla="*/ 1064632 h 3048105"/>
              <a:gd name="connsiteX22" fmla="*/ 335507 w 2311021"/>
              <a:gd name="connsiteY22" fmla="*/ 750733 h 3048105"/>
              <a:gd name="connsiteX23" fmla="*/ 349155 w 2311021"/>
              <a:gd name="connsiteY23" fmla="*/ 423187 h 3048105"/>
              <a:gd name="connsiteX24" fmla="*/ 361275 w 2311021"/>
              <a:gd name="connsiteY24" fmla="*/ 226219 h 3048105"/>
              <a:gd name="connsiteX25" fmla="*/ 294601 w 2311021"/>
              <a:gd name="connsiteY25" fmla="*/ 40481 h 3048105"/>
              <a:gd name="connsiteX26" fmla="*/ 401756 w 2311021"/>
              <a:gd name="connsiteY26" fmla="*/ 0 h 3048105"/>
              <a:gd name="connsiteX27" fmla="*/ 1494430 w 2311021"/>
              <a:gd name="connsiteY27" fmla="*/ 31951 h 3048105"/>
              <a:gd name="connsiteX28" fmla="*/ 2000534 w 2311021"/>
              <a:gd name="connsiteY28" fmla="*/ 13754 h 3048105"/>
              <a:gd name="connsiteX0" fmla="*/ 2000534 w 2311021"/>
              <a:gd name="connsiteY0" fmla="*/ 13754 h 3048105"/>
              <a:gd name="connsiteX1" fmla="*/ 2007358 w 2311021"/>
              <a:gd name="connsiteY1" fmla="*/ 68345 h 3048105"/>
              <a:gd name="connsiteX2" fmla="*/ 1952767 w 2311021"/>
              <a:gd name="connsiteY2" fmla="*/ 150232 h 3048105"/>
              <a:gd name="connsiteX3" fmla="*/ 1952767 w 2311021"/>
              <a:gd name="connsiteY3" fmla="*/ 320829 h 3048105"/>
              <a:gd name="connsiteX4" fmla="*/ 1945943 w 2311021"/>
              <a:gd name="connsiteY4" fmla="*/ 580136 h 3048105"/>
              <a:gd name="connsiteX5" fmla="*/ 2000534 w 2311021"/>
              <a:gd name="connsiteY5" fmla="*/ 805324 h 3048105"/>
              <a:gd name="connsiteX6" fmla="*/ 2150660 w 2311021"/>
              <a:gd name="connsiteY6" fmla="*/ 1044160 h 3048105"/>
              <a:gd name="connsiteX7" fmla="*/ 2253018 w 2311021"/>
              <a:gd name="connsiteY7" fmla="*/ 1194285 h 3048105"/>
              <a:gd name="connsiteX8" fmla="*/ 2307609 w 2311021"/>
              <a:gd name="connsiteY8" fmla="*/ 1364882 h 3048105"/>
              <a:gd name="connsiteX9" fmla="*/ 2273490 w 2311021"/>
              <a:gd name="connsiteY9" fmla="*/ 1658309 h 3048105"/>
              <a:gd name="connsiteX10" fmla="*/ 2130188 w 2311021"/>
              <a:gd name="connsiteY10" fmla="*/ 2033623 h 3048105"/>
              <a:gd name="connsiteX11" fmla="*/ 1864057 w 2311021"/>
              <a:gd name="connsiteY11" fmla="*/ 2572709 h 3048105"/>
              <a:gd name="connsiteX12" fmla="*/ 1635243 w 2311021"/>
              <a:gd name="connsiteY12" fmla="*/ 2974180 h 3048105"/>
              <a:gd name="connsiteX13" fmla="*/ 1338618 w 2311021"/>
              <a:gd name="connsiteY13" fmla="*/ 3016262 h 3048105"/>
              <a:gd name="connsiteX14" fmla="*/ 963305 w 2311021"/>
              <a:gd name="connsiteY14" fmla="*/ 3016262 h 3048105"/>
              <a:gd name="connsiteX15" fmla="*/ 656230 w 2311021"/>
              <a:gd name="connsiteY15" fmla="*/ 2988966 h 3048105"/>
              <a:gd name="connsiteX16" fmla="*/ 533400 w 2311021"/>
              <a:gd name="connsiteY16" fmla="*/ 2709187 h 3048105"/>
              <a:gd name="connsiteX17" fmla="*/ 315036 w 2311021"/>
              <a:gd name="connsiteY17" fmla="*/ 2292930 h 3048105"/>
              <a:gd name="connsiteX18" fmla="*/ 137615 w 2311021"/>
              <a:gd name="connsiteY18" fmla="*/ 1910793 h 3048105"/>
              <a:gd name="connsiteX19" fmla="*/ 28433 w 2311021"/>
              <a:gd name="connsiteY19" fmla="*/ 1576423 h 3048105"/>
              <a:gd name="connsiteX20" fmla="*/ 14785 w 2311021"/>
              <a:gd name="connsiteY20" fmla="*/ 1296644 h 3048105"/>
              <a:gd name="connsiteX21" fmla="*/ 117143 w 2311021"/>
              <a:gd name="connsiteY21" fmla="*/ 1064632 h 3048105"/>
              <a:gd name="connsiteX22" fmla="*/ 335507 w 2311021"/>
              <a:gd name="connsiteY22" fmla="*/ 750733 h 3048105"/>
              <a:gd name="connsiteX23" fmla="*/ 349155 w 2311021"/>
              <a:gd name="connsiteY23" fmla="*/ 423187 h 3048105"/>
              <a:gd name="connsiteX24" fmla="*/ 361275 w 2311021"/>
              <a:gd name="connsiteY24" fmla="*/ 226219 h 3048105"/>
              <a:gd name="connsiteX25" fmla="*/ 294601 w 2311021"/>
              <a:gd name="connsiteY25" fmla="*/ 40481 h 3048105"/>
              <a:gd name="connsiteX26" fmla="*/ 401756 w 2311021"/>
              <a:gd name="connsiteY26" fmla="*/ 0 h 3048105"/>
              <a:gd name="connsiteX27" fmla="*/ 1494430 w 2311021"/>
              <a:gd name="connsiteY27" fmla="*/ 31951 h 3048105"/>
              <a:gd name="connsiteX28" fmla="*/ 2000534 w 2311021"/>
              <a:gd name="connsiteY28" fmla="*/ 13754 h 3048105"/>
              <a:gd name="connsiteX0" fmla="*/ 2000534 w 2311021"/>
              <a:gd name="connsiteY0" fmla="*/ 13754 h 3048105"/>
              <a:gd name="connsiteX1" fmla="*/ 2007358 w 2311021"/>
              <a:gd name="connsiteY1" fmla="*/ 68345 h 3048105"/>
              <a:gd name="connsiteX2" fmla="*/ 1952767 w 2311021"/>
              <a:gd name="connsiteY2" fmla="*/ 150232 h 3048105"/>
              <a:gd name="connsiteX3" fmla="*/ 1952767 w 2311021"/>
              <a:gd name="connsiteY3" fmla="*/ 320829 h 3048105"/>
              <a:gd name="connsiteX4" fmla="*/ 1945943 w 2311021"/>
              <a:gd name="connsiteY4" fmla="*/ 580136 h 3048105"/>
              <a:gd name="connsiteX5" fmla="*/ 2000534 w 2311021"/>
              <a:gd name="connsiteY5" fmla="*/ 805324 h 3048105"/>
              <a:gd name="connsiteX6" fmla="*/ 2150660 w 2311021"/>
              <a:gd name="connsiteY6" fmla="*/ 1044160 h 3048105"/>
              <a:gd name="connsiteX7" fmla="*/ 2253018 w 2311021"/>
              <a:gd name="connsiteY7" fmla="*/ 1194285 h 3048105"/>
              <a:gd name="connsiteX8" fmla="*/ 2307609 w 2311021"/>
              <a:gd name="connsiteY8" fmla="*/ 1364882 h 3048105"/>
              <a:gd name="connsiteX9" fmla="*/ 2273490 w 2311021"/>
              <a:gd name="connsiteY9" fmla="*/ 1658309 h 3048105"/>
              <a:gd name="connsiteX10" fmla="*/ 2130188 w 2311021"/>
              <a:gd name="connsiteY10" fmla="*/ 2033623 h 3048105"/>
              <a:gd name="connsiteX11" fmla="*/ 1864057 w 2311021"/>
              <a:gd name="connsiteY11" fmla="*/ 2572709 h 3048105"/>
              <a:gd name="connsiteX12" fmla="*/ 1635243 w 2311021"/>
              <a:gd name="connsiteY12" fmla="*/ 2974180 h 3048105"/>
              <a:gd name="connsiteX13" fmla="*/ 1338618 w 2311021"/>
              <a:gd name="connsiteY13" fmla="*/ 3016262 h 3048105"/>
              <a:gd name="connsiteX14" fmla="*/ 963305 w 2311021"/>
              <a:gd name="connsiteY14" fmla="*/ 3016262 h 3048105"/>
              <a:gd name="connsiteX15" fmla="*/ 656230 w 2311021"/>
              <a:gd name="connsiteY15" fmla="*/ 2988966 h 3048105"/>
              <a:gd name="connsiteX16" fmla="*/ 533400 w 2311021"/>
              <a:gd name="connsiteY16" fmla="*/ 2709187 h 3048105"/>
              <a:gd name="connsiteX17" fmla="*/ 315036 w 2311021"/>
              <a:gd name="connsiteY17" fmla="*/ 2292930 h 3048105"/>
              <a:gd name="connsiteX18" fmla="*/ 137615 w 2311021"/>
              <a:gd name="connsiteY18" fmla="*/ 1910793 h 3048105"/>
              <a:gd name="connsiteX19" fmla="*/ 28433 w 2311021"/>
              <a:gd name="connsiteY19" fmla="*/ 1576423 h 3048105"/>
              <a:gd name="connsiteX20" fmla="*/ 14785 w 2311021"/>
              <a:gd name="connsiteY20" fmla="*/ 1296644 h 3048105"/>
              <a:gd name="connsiteX21" fmla="*/ 117143 w 2311021"/>
              <a:gd name="connsiteY21" fmla="*/ 1064632 h 3048105"/>
              <a:gd name="connsiteX22" fmla="*/ 335507 w 2311021"/>
              <a:gd name="connsiteY22" fmla="*/ 750733 h 3048105"/>
              <a:gd name="connsiteX23" fmla="*/ 349155 w 2311021"/>
              <a:gd name="connsiteY23" fmla="*/ 423187 h 3048105"/>
              <a:gd name="connsiteX24" fmla="*/ 361275 w 2311021"/>
              <a:gd name="connsiteY24" fmla="*/ 226219 h 3048105"/>
              <a:gd name="connsiteX25" fmla="*/ 294601 w 2311021"/>
              <a:gd name="connsiteY25" fmla="*/ 40481 h 3048105"/>
              <a:gd name="connsiteX26" fmla="*/ 401756 w 2311021"/>
              <a:gd name="connsiteY26" fmla="*/ 0 h 3048105"/>
              <a:gd name="connsiteX27" fmla="*/ 1494430 w 2311021"/>
              <a:gd name="connsiteY27" fmla="*/ 31951 h 3048105"/>
              <a:gd name="connsiteX28" fmla="*/ 2000534 w 2311021"/>
              <a:gd name="connsiteY28" fmla="*/ 13754 h 3048105"/>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16262 h 3054432"/>
              <a:gd name="connsiteX14" fmla="*/ 963305 w 2311021"/>
              <a:gd name="connsiteY14" fmla="*/ 301626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25787 h 3054432"/>
              <a:gd name="connsiteX14" fmla="*/ 963305 w 2311021"/>
              <a:gd name="connsiteY14" fmla="*/ 301626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25787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40074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792406 w 2311021"/>
              <a:gd name="connsiteY11" fmla="*/ 2669379 h 3054432"/>
              <a:gd name="connsiteX12" fmla="*/ 1635243 w 2311021"/>
              <a:gd name="connsiteY12" fmla="*/ 2974180 h 3054432"/>
              <a:gd name="connsiteX13" fmla="*/ 1338618 w 2311021"/>
              <a:gd name="connsiteY13" fmla="*/ 3040074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792406 w 2311021"/>
              <a:gd name="connsiteY11" fmla="*/ 2669379 h 3054432"/>
              <a:gd name="connsiteX12" fmla="*/ 1635243 w 2311021"/>
              <a:gd name="connsiteY12" fmla="*/ 2974180 h 3054432"/>
              <a:gd name="connsiteX13" fmla="*/ 1338618 w 2311021"/>
              <a:gd name="connsiteY13" fmla="*/ 3040074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311021" h="3054432">
                <a:moveTo>
                  <a:pt x="2000534" y="13754"/>
                </a:moveTo>
                <a:cubicBezTo>
                  <a:pt x="2007926" y="29676"/>
                  <a:pt x="2015319" y="45599"/>
                  <a:pt x="2007358" y="68345"/>
                </a:cubicBezTo>
                <a:cubicBezTo>
                  <a:pt x="1999397" y="91091"/>
                  <a:pt x="1961866" y="108151"/>
                  <a:pt x="1952767" y="150232"/>
                </a:cubicBezTo>
                <a:cubicBezTo>
                  <a:pt x="1943669" y="192313"/>
                  <a:pt x="1953904" y="249178"/>
                  <a:pt x="1952767" y="320829"/>
                </a:cubicBezTo>
                <a:cubicBezTo>
                  <a:pt x="1951630" y="392480"/>
                  <a:pt x="1937982" y="499387"/>
                  <a:pt x="1945943" y="580136"/>
                </a:cubicBezTo>
                <a:cubicBezTo>
                  <a:pt x="1953904" y="660885"/>
                  <a:pt x="1966415" y="727987"/>
                  <a:pt x="2000534" y="805324"/>
                </a:cubicBezTo>
                <a:cubicBezTo>
                  <a:pt x="2034653" y="882661"/>
                  <a:pt x="2108579" y="979333"/>
                  <a:pt x="2150660" y="1044160"/>
                </a:cubicBezTo>
                <a:cubicBezTo>
                  <a:pt x="2192741" y="1108987"/>
                  <a:pt x="2226860" y="1140831"/>
                  <a:pt x="2253018" y="1194285"/>
                </a:cubicBezTo>
                <a:cubicBezTo>
                  <a:pt x="2279176" y="1247739"/>
                  <a:pt x="2304197" y="1287545"/>
                  <a:pt x="2307609" y="1364882"/>
                </a:cubicBezTo>
                <a:cubicBezTo>
                  <a:pt x="2311021" y="1442219"/>
                  <a:pt x="2303060" y="1546852"/>
                  <a:pt x="2273490" y="1658309"/>
                </a:cubicBezTo>
                <a:cubicBezTo>
                  <a:pt x="2243920" y="1769766"/>
                  <a:pt x="2210369" y="1865111"/>
                  <a:pt x="2130188" y="2033623"/>
                </a:cubicBezTo>
                <a:cubicBezTo>
                  <a:pt x="2050007" y="2202135"/>
                  <a:pt x="1874897" y="2512620"/>
                  <a:pt x="1792406" y="2669379"/>
                </a:cubicBezTo>
                <a:cubicBezTo>
                  <a:pt x="1709915" y="2826138"/>
                  <a:pt x="1713291" y="2885967"/>
                  <a:pt x="1635243" y="2974180"/>
                </a:cubicBezTo>
                <a:cubicBezTo>
                  <a:pt x="1547670" y="3048105"/>
                  <a:pt x="1338618" y="3040074"/>
                  <a:pt x="1338618" y="3040074"/>
                </a:cubicBezTo>
                <a:cubicBezTo>
                  <a:pt x="1231711" y="3040074"/>
                  <a:pt x="1077036" y="3043830"/>
                  <a:pt x="963305" y="3035312"/>
                </a:cubicBezTo>
                <a:cubicBezTo>
                  <a:pt x="849574" y="3026794"/>
                  <a:pt x="751693" y="3054432"/>
                  <a:pt x="656230" y="2988966"/>
                </a:cubicBezTo>
                <a:cubicBezTo>
                  <a:pt x="556004" y="2918737"/>
                  <a:pt x="590266" y="2825193"/>
                  <a:pt x="533400" y="2709187"/>
                </a:cubicBezTo>
                <a:cubicBezTo>
                  <a:pt x="476534" y="2593181"/>
                  <a:pt x="381000" y="2425996"/>
                  <a:pt x="315036" y="2292930"/>
                </a:cubicBezTo>
                <a:cubicBezTo>
                  <a:pt x="249072" y="2159864"/>
                  <a:pt x="185382" y="2030211"/>
                  <a:pt x="137615" y="1910793"/>
                </a:cubicBezTo>
                <a:cubicBezTo>
                  <a:pt x="89848" y="1791375"/>
                  <a:pt x="48905" y="1678781"/>
                  <a:pt x="28433" y="1576423"/>
                </a:cubicBezTo>
                <a:cubicBezTo>
                  <a:pt x="7961" y="1474065"/>
                  <a:pt x="0" y="1381942"/>
                  <a:pt x="14785" y="1296644"/>
                </a:cubicBezTo>
                <a:cubicBezTo>
                  <a:pt x="29570" y="1211346"/>
                  <a:pt x="63689" y="1155617"/>
                  <a:pt x="117143" y="1064632"/>
                </a:cubicBezTo>
                <a:cubicBezTo>
                  <a:pt x="170597" y="973647"/>
                  <a:pt x="296838" y="857640"/>
                  <a:pt x="335507" y="750733"/>
                </a:cubicBezTo>
                <a:cubicBezTo>
                  <a:pt x="374176" y="643826"/>
                  <a:pt x="344860" y="510606"/>
                  <a:pt x="349155" y="423187"/>
                </a:cubicBezTo>
                <a:cubicBezTo>
                  <a:pt x="353450" y="335768"/>
                  <a:pt x="370367" y="290003"/>
                  <a:pt x="361275" y="226219"/>
                </a:cubicBezTo>
                <a:cubicBezTo>
                  <a:pt x="352183" y="162435"/>
                  <a:pt x="323573" y="80169"/>
                  <a:pt x="294601" y="40481"/>
                </a:cubicBezTo>
                <a:cubicBezTo>
                  <a:pt x="291823" y="3175"/>
                  <a:pt x="342278" y="1422"/>
                  <a:pt x="401756" y="0"/>
                </a:cubicBezTo>
                <a:lnTo>
                  <a:pt x="1494430" y="31951"/>
                </a:lnTo>
                <a:cubicBezTo>
                  <a:pt x="1770815" y="37021"/>
                  <a:pt x="1915235" y="8067"/>
                  <a:pt x="2000534" y="13754"/>
                </a:cubicBezTo>
                <a:close/>
              </a:path>
            </a:pathLst>
          </a:custGeom>
          <a:solidFill>
            <a:schemeClr val="bg1">
              <a:lumMod val="75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Oval 3"/>
          <p:cNvSpPr/>
          <p:nvPr/>
        </p:nvSpPr>
        <p:spPr>
          <a:xfrm>
            <a:off x="792045" y="3401135"/>
            <a:ext cx="1676400" cy="228600"/>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731751" y="3501147"/>
            <a:ext cx="752622" cy="2998763"/>
          </a:xfrm>
          <a:custGeom>
            <a:avLst/>
            <a:gdLst>
              <a:gd name="connsiteX0" fmla="*/ 429065 w 752622"/>
              <a:gd name="connsiteY0" fmla="*/ 16412 h 2998763"/>
              <a:gd name="connsiteX1" fmla="*/ 344659 w 752622"/>
              <a:gd name="connsiteY1" fmla="*/ 30480 h 2998763"/>
              <a:gd name="connsiteX2" fmla="*/ 414997 w 752622"/>
              <a:gd name="connsiteY2" fmla="*/ 199292 h 2998763"/>
              <a:gd name="connsiteX3" fmla="*/ 372794 w 752622"/>
              <a:gd name="connsiteY3" fmla="*/ 762000 h 2998763"/>
              <a:gd name="connsiteX4" fmla="*/ 63305 w 752622"/>
              <a:gd name="connsiteY4" fmla="*/ 1521655 h 2998763"/>
              <a:gd name="connsiteX5" fmla="*/ 752622 w 752622"/>
              <a:gd name="connsiteY5" fmla="*/ 2998763 h 2998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2622" h="2998763">
                <a:moveTo>
                  <a:pt x="429065" y="16412"/>
                </a:moveTo>
                <a:cubicBezTo>
                  <a:pt x="388034" y="8206"/>
                  <a:pt x="347004" y="0"/>
                  <a:pt x="344659" y="30480"/>
                </a:cubicBezTo>
                <a:cubicBezTo>
                  <a:pt x="342314" y="60960"/>
                  <a:pt x="410308" y="77372"/>
                  <a:pt x="414997" y="199292"/>
                </a:cubicBezTo>
                <a:cubicBezTo>
                  <a:pt x="419686" y="321212"/>
                  <a:pt x="431409" y="541606"/>
                  <a:pt x="372794" y="762000"/>
                </a:cubicBezTo>
                <a:cubicBezTo>
                  <a:pt x="314179" y="982394"/>
                  <a:pt x="0" y="1148861"/>
                  <a:pt x="63305" y="1521655"/>
                </a:cubicBezTo>
                <a:cubicBezTo>
                  <a:pt x="126610" y="1894449"/>
                  <a:pt x="439616" y="2446606"/>
                  <a:pt x="752622" y="299876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reeform 18"/>
          <p:cNvSpPr/>
          <p:nvPr/>
        </p:nvSpPr>
        <p:spPr>
          <a:xfrm>
            <a:off x="7639844" y="3729747"/>
            <a:ext cx="589756" cy="929481"/>
          </a:xfrm>
          <a:custGeom>
            <a:avLst/>
            <a:gdLst>
              <a:gd name="connsiteX0" fmla="*/ 57944 w 589756"/>
              <a:gd name="connsiteY0" fmla="*/ 130969 h 929481"/>
              <a:gd name="connsiteX1" fmla="*/ 229394 w 589756"/>
              <a:gd name="connsiteY1" fmla="*/ 78582 h 929481"/>
              <a:gd name="connsiteX2" fmla="*/ 367506 w 589756"/>
              <a:gd name="connsiteY2" fmla="*/ 59532 h 929481"/>
              <a:gd name="connsiteX3" fmla="*/ 462756 w 589756"/>
              <a:gd name="connsiteY3" fmla="*/ 92869 h 929481"/>
              <a:gd name="connsiteX4" fmla="*/ 529431 w 589756"/>
              <a:gd name="connsiteY4" fmla="*/ 202407 h 929481"/>
              <a:gd name="connsiteX5" fmla="*/ 477044 w 589756"/>
              <a:gd name="connsiteY5" fmla="*/ 402432 h 929481"/>
              <a:gd name="connsiteX6" fmla="*/ 334169 w 589756"/>
              <a:gd name="connsiteY6" fmla="*/ 640557 h 929481"/>
              <a:gd name="connsiteX7" fmla="*/ 177006 w 589756"/>
              <a:gd name="connsiteY7" fmla="*/ 854869 h 929481"/>
              <a:gd name="connsiteX8" fmla="*/ 191294 w 589756"/>
              <a:gd name="connsiteY8" fmla="*/ 912019 h 929481"/>
              <a:gd name="connsiteX9" fmla="*/ 319881 w 589756"/>
              <a:gd name="connsiteY9" fmla="*/ 750094 h 929481"/>
              <a:gd name="connsiteX10" fmla="*/ 481806 w 589756"/>
              <a:gd name="connsiteY10" fmla="*/ 488157 h 929481"/>
              <a:gd name="connsiteX11" fmla="*/ 577056 w 589756"/>
              <a:gd name="connsiteY11" fmla="*/ 269082 h 929481"/>
              <a:gd name="connsiteX12" fmla="*/ 558006 w 589756"/>
              <a:gd name="connsiteY12" fmla="*/ 140494 h 929481"/>
              <a:gd name="connsiteX13" fmla="*/ 500856 w 589756"/>
              <a:gd name="connsiteY13" fmla="*/ 54769 h 929481"/>
              <a:gd name="connsiteX14" fmla="*/ 405606 w 589756"/>
              <a:gd name="connsiteY14" fmla="*/ 7144 h 929481"/>
              <a:gd name="connsiteX15" fmla="*/ 310356 w 589756"/>
              <a:gd name="connsiteY15" fmla="*/ 11907 h 929481"/>
              <a:gd name="connsiteX16" fmla="*/ 57944 w 589756"/>
              <a:gd name="connsiteY16" fmla="*/ 73819 h 929481"/>
              <a:gd name="connsiteX17" fmla="*/ 794 w 589756"/>
              <a:gd name="connsiteY17" fmla="*/ 140494 h 929481"/>
              <a:gd name="connsiteX18" fmla="*/ 57944 w 589756"/>
              <a:gd name="connsiteY18" fmla="*/ 130969 h 929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89756" h="929481">
                <a:moveTo>
                  <a:pt x="57944" y="130969"/>
                </a:moveTo>
                <a:cubicBezTo>
                  <a:pt x="96044" y="120650"/>
                  <a:pt x="177800" y="90488"/>
                  <a:pt x="229394" y="78582"/>
                </a:cubicBezTo>
                <a:cubicBezTo>
                  <a:pt x="280988" y="66676"/>
                  <a:pt x="328612" y="57151"/>
                  <a:pt x="367506" y="59532"/>
                </a:cubicBezTo>
                <a:cubicBezTo>
                  <a:pt x="406400" y="61913"/>
                  <a:pt x="435769" y="69057"/>
                  <a:pt x="462756" y="92869"/>
                </a:cubicBezTo>
                <a:cubicBezTo>
                  <a:pt x="489743" y="116681"/>
                  <a:pt x="527050" y="150813"/>
                  <a:pt x="529431" y="202407"/>
                </a:cubicBezTo>
                <a:cubicBezTo>
                  <a:pt x="531812" y="254001"/>
                  <a:pt x="509588" y="329407"/>
                  <a:pt x="477044" y="402432"/>
                </a:cubicBezTo>
                <a:cubicBezTo>
                  <a:pt x="444500" y="475457"/>
                  <a:pt x="384175" y="565151"/>
                  <a:pt x="334169" y="640557"/>
                </a:cubicBezTo>
                <a:cubicBezTo>
                  <a:pt x="284163" y="715963"/>
                  <a:pt x="200818" y="809625"/>
                  <a:pt x="177006" y="854869"/>
                </a:cubicBezTo>
                <a:cubicBezTo>
                  <a:pt x="153194" y="900113"/>
                  <a:pt x="167482" y="929481"/>
                  <a:pt x="191294" y="912019"/>
                </a:cubicBezTo>
                <a:cubicBezTo>
                  <a:pt x="215106" y="894557"/>
                  <a:pt x="271462" y="820738"/>
                  <a:pt x="319881" y="750094"/>
                </a:cubicBezTo>
                <a:cubicBezTo>
                  <a:pt x="368300" y="679450"/>
                  <a:pt x="438944" y="568326"/>
                  <a:pt x="481806" y="488157"/>
                </a:cubicBezTo>
                <a:cubicBezTo>
                  <a:pt x="524668" y="407988"/>
                  <a:pt x="564356" y="327026"/>
                  <a:pt x="577056" y="269082"/>
                </a:cubicBezTo>
                <a:cubicBezTo>
                  <a:pt x="589756" y="211138"/>
                  <a:pt x="570706" y="176213"/>
                  <a:pt x="558006" y="140494"/>
                </a:cubicBezTo>
                <a:cubicBezTo>
                  <a:pt x="545306" y="104775"/>
                  <a:pt x="526256" y="76994"/>
                  <a:pt x="500856" y="54769"/>
                </a:cubicBezTo>
                <a:cubicBezTo>
                  <a:pt x="475456" y="32544"/>
                  <a:pt x="437356" y="14288"/>
                  <a:pt x="405606" y="7144"/>
                </a:cubicBezTo>
                <a:cubicBezTo>
                  <a:pt x="373856" y="0"/>
                  <a:pt x="368300" y="795"/>
                  <a:pt x="310356" y="11907"/>
                </a:cubicBezTo>
                <a:cubicBezTo>
                  <a:pt x="252412" y="23019"/>
                  <a:pt x="109538" y="52388"/>
                  <a:pt x="57944" y="73819"/>
                </a:cubicBezTo>
                <a:cubicBezTo>
                  <a:pt x="6350" y="95250"/>
                  <a:pt x="1588" y="130969"/>
                  <a:pt x="794" y="140494"/>
                </a:cubicBezTo>
                <a:cubicBezTo>
                  <a:pt x="0" y="150019"/>
                  <a:pt x="19844" y="141288"/>
                  <a:pt x="57944" y="130969"/>
                </a:cubicBezTo>
                <a:close/>
              </a:path>
            </a:pathLst>
          </a:custGeom>
          <a:solidFill>
            <a:schemeClr val="tx1"/>
          </a:solidFill>
          <a:ln w="762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flipH="1">
            <a:off x="5615983" y="3729747"/>
            <a:ext cx="589756" cy="929481"/>
          </a:xfrm>
          <a:custGeom>
            <a:avLst/>
            <a:gdLst>
              <a:gd name="connsiteX0" fmla="*/ 57944 w 589756"/>
              <a:gd name="connsiteY0" fmla="*/ 130969 h 929481"/>
              <a:gd name="connsiteX1" fmla="*/ 229394 w 589756"/>
              <a:gd name="connsiteY1" fmla="*/ 78582 h 929481"/>
              <a:gd name="connsiteX2" fmla="*/ 367506 w 589756"/>
              <a:gd name="connsiteY2" fmla="*/ 59532 h 929481"/>
              <a:gd name="connsiteX3" fmla="*/ 462756 w 589756"/>
              <a:gd name="connsiteY3" fmla="*/ 92869 h 929481"/>
              <a:gd name="connsiteX4" fmla="*/ 529431 w 589756"/>
              <a:gd name="connsiteY4" fmla="*/ 202407 h 929481"/>
              <a:gd name="connsiteX5" fmla="*/ 477044 w 589756"/>
              <a:gd name="connsiteY5" fmla="*/ 402432 h 929481"/>
              <a:gd name="connsiteX6" fmla="*/ 334169 w 589756"/>
              <a:gd name="connsiteY6" fmla="*/ 640557 h 929481"/>
              <a:gd name="connsiteX7" fmla="*/ 177006 w 589756"/>
              <a:gd name="connsiteY7" fmla="*/ 854869 h 929481"/>
              <a:gd name="connsiteX8" fmla="*/ 191294 w 589756"/>
              <a:gd name="connsiteY8" fmla="*/ 912019 h 929481"/>
              <a:gd name="connsiteX9" fmla="*/ 319881 w 589756"/>
              <a:gd name="connsiteY9" fmla="*/ 750094 h 929481"/>
              <a:gd name="connsiteX10" fmla="*/ 481806 w 589756"/>
              <a:gd name="connsiteY10" fmla="*/ 488157 h 929481"/>
              <a:gd name="connsiteX11" fmla="*/ 577056 w 589756"/>
              <a:gd name="connsiteY11" fmla="*/ 269082 h 929481"/>
              <a:gd name="connsiteX12" fmla="*/ 558006 w 589756"/>
              <a:gd name="connsiteY12" fmla="*/ 140494 h 929481"/>
              <a:gd name="connsiteX13" fmla="*/ 500856 w 589756"/>
              <a:gd name="connsiteY13" fmla="*/ 54769 h 929481"/>
              <a:gd name="connsiteX14" fmla="*/ 405606 w 589756"/>
              <a:gd name="connsiteY14" fmla="*/ 7144 h 929481"/>
              <a:gd name="connsiteX15" fmla="*/ 310356 w 589756"/>
              <a:gd name="connsiteY15" fmla="*/ 11907 h 929481"/>
              <a:gd name="connsiteX16" fmla="*/ 57944 w 589756"/>
              <a:gd name="connsiteY16" fmla="*/ 73819 h 929481"/>
              <a:gd name="connsiteX17" fmla="*/ 794 w 589756"/>
              <a:gd name="connsiteY17" fmla="*/ 140494 h 929481"/>
              <a:gd name="connsiteX18" fmla="*/ 57944 w 589756"/>
              <a:gd name="connsiteY18" fmla="*/ 130969 h 929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89756" h="929481">
                <a:moveTo>
                  <a:pt x="57944" y="130969"/>
                </a:moveTo>
                <a:cubicBezTo>
                  <a:pt x="96044" y="120650"/>
                  <a:pt x="177800" y="90488"/>
                  <a:pt x="229394" y="78582"/>
                </a:cubicBezTo>
                <a:cubicBezTo>
                  <a:pt x="280988" y="66676"/>
                  <a:pt x="328612" y="57151"/>
                  <a:pt x="367506" y="59532"/>
                </a:cubicBezTo>
                <a:cubicBezTo>
                  <a:pt x="406400" y="61913"/>
                  <a:pt x="435769" y="69057"/>
                  <a:pt x="462756" y="92869"/>
                </a:cubicBezTo>
                <a:cubicBezTo>
                  <a:pt x="489743" y="116681"/>
                  <a:pt x="527050" y="150813"/>
                  <a:pt x="529431" y="202407"/>
                </a:cubicBezTo>
                <a:cubicBezTo>
                  <a:pt x="531812" y="254001"/>
                  <a:pt x="509588" y="329407"/>
                  <a:pt x="477044" y="402432"/>
                </a:cubicBezTo>
                <a:cubicBezTo>
                  <a:pt x="444500" y="475457"/>
                  <a:pt x="384175" y="565151"/>
                  <a:pt x="334169" y="640557"/>
                </a:cubicBezTo>
                <a:cubicBezTo>
                  <a:pt x="284163" y="715963"/>
                  <a:pt x="200818" y="809625"/>
                  <a:pt x="177006" y="854869"/>
                </a:cubicBezTo>
                <a:cubicBezTo>
                  <a:pt x="153194" y="900113"/>
                  <a:pt x="167482" y="929481"/>
                  <a:pt x="191294" y="912019"/>
                </a:cubicBezTo>
                <a:cubicBezTo>
                  <a:pt x="215106" y="894557"/>
                  <a:pt x="271462" y="820738"/>
                  <a:pt x="319881" y="750094"/>
                </a:cubicBezTo>
                <a:cubicBezTo>
                  <a:pt x="368300" y="679450"/>
                  <a:pt x="438944" y="568326"/>
                  <a:pt x="481806" y="488157"/>
                </a:cubicBezTo>
                <a:cubicBezTo>
                  <a:pt x="524668" y="407988"/>
                  <a:pt x="564356" y="327026"/>
                  <a:pt x="577056" y="269082"/>
                </a:cubicBezTo>
                <a:cubicBezTo>
                  <a:pt x="589756" y="211138"/>
                  <a:pt x="570706" y="176213"/>
                  <a:pt x="558006" y="140494"/>
                </a:cubicBezTo>
                <a:cubicBezTo>
                  <a:pt x="545306" y="104775"/>
                  <a:pt x="526256" y="76994"/>
                  <a:pt x="500856" y="54769"/>
                </a:cubicBezTo>
                <a:cubicBezTo>
                  <a:pt x="475456" y="32544"/>
                  <a:pt x="437356" y="14288"/>
                  <a:pt x="405606" y="7144"/>
                </a:cubicBezTo>
                <a:cubicBezTo>
                  <a:pt x="373856" y="0"/>
                  <a:pt x="368300" y="795"/>
                  <a:pt x="310356" y="11907"/>
                </a:cubicBezTo>
                <a:cubicBezTo>
                  <a:pt x="252412" y="23019"/>
                  <a:pt x="109538" y="52388"/>
                  <a:pt x="57944" y="73819"/>
                </a:cubicBezTo>
                <a:cubicBezTo>
                  <a:pt x="6350" y="95250"/>
                  <a:pt x="1588" y="130969"/>
                  <a:pt x="794" y="140494"/>
                </a:cubicBezTo>
                <a:cubicBezTo>
                  <a:pt x="0" y="150019"/>
                  <a:pt x="19844" y="141288"/>
                  <a:pt x="57944" y="130969"/>
                </a:cubicBezTo>
                <a:close/>
              </a:path>
            </a:pathLst>
          </a:custGeom>
          <a:solidFill>
            <a:schemeClr val="tx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flipH="1">
            <a:off x="7393714" y="3501147"/>
            <a:ext cx="752622" cy="2998763"/>
          </a:xfrm>
          <a:custGeom>
            <a:avLst/>
            <a:gdLst>
              <a:gd name="connsiteX0" fmla="*/ 429065 w 752622"/>
              <a:gd name="connsiteY0" fmla="*/ 16412 h 2998763"/>
              <a:gd name="connsiteX1" fmla="*/ 344659 w 752622"/>
              <a:gd name="connsiteY1" fmla="*/ 30480 h 2998763"/>
              <a:gd name="connsiteX2" fmla="*/ 414997 w 752622"/>
              <a:gd name="connsiteY2" fmla="*/ 199292 h 2998763"/>
              <a:gd name="connsiteX3" fmla="*/ 372794 w 752622"/>
              <a:gd name="connsiteY3" fmla="*/ 762000 h 2998763"/>
              <a:gd name="connsiteX4" fmla="*/ 63305 w 752622"/>
              <a:gd name="connsiteY4" fmla="*/ 1521655 h 2998763"/>
              <a:gd name="connsiteX5" fmla="*/ 752622 w 752622"/>
              <a:gd name="connsiteY5" fmla="*/ 2998763 h 29987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2622" h="2998763">
                <a:moveTo>
                  <a:pt x="429065" y="16412"/>
                </a:moveTo>
                <a:cubicBezTo>
                  <a:pt x="388034" y="8206"/>
                  <a:pt x="347004" y="0"/>
                  <a:pt x="344659" y="30480"/>
                </a:cubicBezTo>
                <a:cubicBezTo>
                  <a:pt x="342314" y="60960"/>
                  <a:pt x="410308" y="77372"/>
                  <a:pt x="414997" y="199292"/>
                </a:cubicBezTo>
                <a:cubicBezTo>
                  <a:pt x="419686" y="321212"/>
                  <a:pt x="431409" y="541606"/>
                  <a:pt x="372794" y="762000"/>
                </a:cubicBezTo>
                <a:cubicBezTo>
                  <a:pt x="314179" y="982394"/>
                  <a:pt x="0" y="1148861"/>
                  <a:pt x="63305" y="1521655"/>
                </a:cubicBezTo>
                <a:cubicBezTo>
                  <a:pt x="126610" y="1894449"/>
                  <a:pt x="439616" y="2446606"/>
                  <a:pt x="752622" y="299876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Freeform 21"/>
          <p:cNvSpPr/>
          <p:nvPr/>
        </p:nvSpPr>
        <p:spPr>
          <a:xfrm>
            <a:off x="5787197" y="3498768"/>
            <a:ext cx="2311021" cy="3054432"/>
          </a:xfrm>
          <a:custGeom>
            <a:avLst/>
            <a:gdLst>
              <a:gd name="connsiteX0" fmla="*/ 1997122 w 2307609"/>
              <a:gd name="connsiteY0" fmla="*/ 0 h 3076433"/>
              <a:gd name="connsiteX1" fmla="*/ 2003946 w 2307609"/>
              <a:gd name="connsiteY1" fmla="*/ 54591 h 3076433"/>
              <a:gd name="connsiteX2" fmla="*/ 1949355 w 2307609"/>
              <a:gd name="connsiteY2" fmla="*/ 136478 h 3076433"/>
              <a:gd name="connsiteX3" fmla="*/ 1949355 w 2307609"/>
              <a:gd name="connsiteY3" fmla="*/ 307075 h 3076433"/>
              <a:gd name="connsiteX4" fmla="*/ 1942531 w 2307609"/>
              <a:gd name="connsiteY4" fmla="*/ 566382 h 3076433"/>
              <a:gd name="connsiteX5" fmla="*/ 1997122 w 2307609"/>
              <a:gd name="connsiteY5" fmla="*/ 791570 h 3076433"/>
              <a:gd name="connsiteX6" fmla="*/ 2147248 w 2307609"/>
              <a:gd name="connsiteY6" fmla="*/ 1030406 h 3076433"/>
              <a:gd name="connsiteX7" fmla="*/ 2249606 w 2307609"/>
              <a:gd name="connsiteY7" fmla="*/ 1180531 h 3076433"/>
              <a:gd name="connsiteX8" fmla="*/ 2304197 w 2307609"/>
              <a:gd name="connsiteY8" fmla="*/ 1351128 h 3076433"/>
              <a:gd name="connsiteX9" fmla="*/ 2270078 w 2307609"/>
              <a:gd name="connsiteY9" fmla="*/ 1644555 h 3076433"/>
              <a:gd name="connsiteX10" fmla="*/ 2126776 w 2307609"/>
              <a:gd name="connsiteY10" fmla="*/ 2019869 h 3076433"/>
              <a:gd name="connsiteX11" fmla="*/ 1860645 w 2307609"/>
              <a:gd name="connsiteY11" fmla="*/ 2558955 h 3076433"/>
              <a:gd name="connsiteX12" fmla="*/ 1601337 w 2307609"/>
              <a:gd name="connsiteY12" fmla="*/ 3002508 h 3076433"/>
              <a:gd name="connsiteX13" fmla="*/ 1335206 w 2307609"/>
              <a:gd name="connsiteY13" fmla="*/ 3002508 h 3076433"/>
              <a:gd name="connsiteX14" fmla="*/ 959893 w 2307609"/>
              <a:gd name="connsiteY14" fmla="*/ 3002508 h 3076433"/>
              <a:gd name="connsiteX15" fmla="*/ 652818 w 2307609"/>
              <a:gd name="connsiteY15" fmla="*/ 2975212 h 3076433"/>
              <a:gd name="connsiteX16" fmla="*/ 529988 w 2307609"/>
              <a:gd name="connsiteY16" fmla="*/ 2695433 h 3076433"/>
              <a:gd name="connsiteX17" fmla="*/ 311624 w 2307609"/>
              <a:gd name="connsiteY17" fmla="*/ 2279176 h 3076433"/>
              <a:gd name="connsiteX18" fmla="*/ 134203 w 2307609"/>
              <a:gd name="connsiteY18" fmla="*/ 1897039 h 3076433"/>
              <a:gd name="connsiteX19" fmla="*/ 25021 w 2307609"/>
              <a:gd name="connsiteY19" fmla="*/ 1562669 h 3076433"/>
              <a:gd name="connsiteX20" fmla="*/ 11373 w 2307609"/>
              <a:gd name="connsiteY20" fmla="*/ 1282890 h 3076433"/>
              <a:gd name="connsiteX21" fmla="*/ 93260 w 2307609"/>
              <a:gd name="connsiteY21" fmla="*/ 1105469 h 3076433"/>
              <a:gd name="connsiteX0" fmla="*/ 2025745 w 2336232"/>
              <a:gd name="connsiteY0" fmla="*/ 0 h 3076433"/>
              <a:gd name="connsiteX1" fmla="*/ 2032569 w 2336232"/>
              <a:gd name="connsiteY1" fmla="*/ 54591 h 3076433"/>
              <a:gd name="connsiteX2" fmla="*/ 1977978 w 2336232"/>
              <a:gd name="connsiteY2" fmla="*/ 136478 h 3076433"/>
              <a:gd name="connsiteX3" fmla="*/ 1977978 w 2336232"/>
              <a:gd name="connsiteY3" fmla="*/ 307075 h 3076433"/>
              <a:gd name="connsiteX4" fmla="*/ 1971154 w 2336232"/>
              <a:gd name="connsiteY4" fmla="*/ 566382 h 3076433"/>
              <a:gd name="connsiteX5" fmla="*/ 2025745 w 2336232"/>
              <a:gd name="connsiteY5" fmla="*/ 791570 h 3076433"/>
              <a:gd name="connsiteX6" fmla="*/ 2175871 w 2336232"/>
              <a:gd name="connsiteY6" fmla="*/ 1030406 h 3076433"/>
              <a:gd name="connsiteX7" fmla="*/ 2278229 w 2336232"/>
              <a:gd name="connsiteY7" fmla="*/ 1180531 h 3076433"/>
              <a:gd name="connsiteX8" fmla="*/ 2332820 w 2336232"/>
              <a:gd name="connsiteY8" fmla="*/ 1351128 h 3076433"/>
              <a:gd name="connsiteX9" fmla="*/ 2298701 w 2336232"/>
              <a:gd name="connsiteY9" fmla="*/ 1644555 h 3076433"/>
              <a:gd name="connsiteX10" fmla="*/ 2155399 w 2336232"/>
              <a:gd name="connsiteY10" fmla="*/ 2019869 h 3076433"/>
              <a:gd name="connsiteX11" fmla="*/ 1889268 w 2336232"/>
              <a:gd name="connsiteY11" fmla="*/ 2558955 h 3076433"/>
              <a:gd name="connsiteX12" fmla="*/ 1629960 w 2336232"/>
              <a:gd name="connsiteY12" fmla="*/ 3002508 h 3076433"/>
              <a:gd name="connsiteX13" fmla="*/ 1363829 w 2336232"/>
              <a:gd name="connsiteY13" fmla="*/ 3002508 h 3076433"/>
              <a:gd name="connsiteX14" fmla="*/ 988516 w 2336232"/>
              <a:gd name="connsiteY14" fmla="*/ 3002508 h 3076433"/>
              <a:gd name="connsiteX15" fmla="*/ 681441 w 2336232"/>
              <a:gd name="connsiteY15" fmla="*/ 2975212 h 3076433"/>
              <a:gd name="connsiteX16" fmla="*/ 558611 w 2336232"/>
              <a:gd name="connsiteY16" fmla="*/ 2695433 h 3076433"/>
              <a:gd name="connsiteX17" fmla="*/ 340247 w 2336232"/>
              <a:gd name="connsiteY17" fmla="*/ 2279176 h 3076433"/>
              <a:gd name="connsiteX18" fmla="*/ 162826 w 2336232"/>
              <a:gd name="connsiteY18" fmla="*/ 1897039 h 3076433"/>
              <a:gd name="connsiteX19" fmla="*/ 53644 w 2336232"/>
              <a:gd name="connsiteY19" fmla="*/ 1562669 h 3076433"/>
              <a:gd name="connsiteX20" fmla="*/ 39996 w 2336232"/>
              <a:gd name="connsiteY20" fmla="*/ 1282890 h 3076433"/>
              <a:gd name="connsiteX21" fmla="*/ 293617 w 2336232"/>
              <a:gd name="connsiteY21" fmla="*/ 8268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268406 w 2311021"/>
              <a:gd name="connsiteY22" fmla="*/ 8268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44606 w 2311021"/>
              <a:gd name="connsiteY22" fmla="*/ 7506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44606 w 2311021"/>
              <a:gd name="connsiteY22" fmla="*/ 2934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226325 w 2311021"/>
              <a:gd name="connsiteY22" fmla="*/ 682388 h 3076433"/>
              <a:gd name="connsiteX23" fmla="*/ 344606 w 2311021"/>
              <a:gd name="connsiteY23" fmla="*/ 2934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44606 w 2311021"/>
              <a:gd name="connsiteY22" fmla="*/ 750627 h 3076433"/>
              <a:gd name="connsiteX23" fmla="*/ 344606 w 2311021"/>
              <a:gd name="connsiteY23" fmla="*/ 293427 h 3076433"/>
              <a:gd name="connsiteX0" fmla="*/ 2000534 w 2311021"/>
              <a:gd name="connsiteY0" fmla="*/ 0 h 3076433"/>
              <a:gd name="connsiteX1" fmla="*/ 2007358 w 2311021"/>
              <a:gd name="connsiteY1" fmla="*/ 54591 h 3076433"/>
              <a:gd name="connsiteX2" fmla="*/ 1952767 w 2311021"/>
              <a:gd name="connsiteY2" fmla="*/ 136478 h 3076433"/>
              <a:gd name="connsiteX3" fmla="*/ 1952767 w 2311021"/>
              <a:gd name="connsiteY3" fmla="*/ 307075 h 3076433"/>
              <a:gd name="connsiteX4" fmla="*/ 1945943 w 2311021"/>
              <a:gd name="connsiteY4" fmla="*/ 566382 h 3076433"/>
              <a:gd name="connsiteX5" fmla="*/ 2000534 w 2311021"/>
              <a:gd name="connsiteY5" fmla="*/ 791570 h 3076433"/>
              <a:gd name="connsiteX6" fmla="*/ 2150660 w 2311021"/>
              <a:gd name="connsiteY6" fmla="*/ 1030406 h 3076433"/>
              <a:gd name="connsiteX7" fmla="*/ 2253018 w 2311021"/>
              <a:gd name="connsiteY7" fmla="*/ 1180531 h 3076433"/>
              <a:gd name="connsiteX8" fmla="*/ 2307609 w 2311021"/>
              <a:gd name="connsiteY8" fmla="*/ 1351128 h 3076433"/>
              <a:gd name="connsiteX9" fmla="*/ 2273490 w 2311021"/>
              <a:gd name="connsiteY9" fmla="*/ 1644555 h 3076433"/>
              <a:gd name="connsiteX10" fmla="*/ 2130188 w 2311021"/>
              <a:gd name="connsiteY10" fmla="*/ 2019869 h 3076433"/>
              <a:gd name="connsiteX11" fmla="*/ 1864057 w 2311021"/>
              <a:gd name="connsiteY11" fmla="*/ 2558955 h 3076433"/>
              <a:gd name="connsiteX12" fmla="*/ 1604749 w 2311021"/>
              <a:gd name="connsiteY12" fmla="*/ 3002508 h 3076433"/>
              <a:gd name="connsiteX13" fmla="*/ 1338618 w 2311021"/>
              <a:gd name="connsiteY13" fmla="*/ 3002508 h 3076433"/>
              <a:gd name="connsiteX14" fmla="*/ 963305 w 2311021"/>
              <a:gd name="connsiteY14" fmla="*/ 3002508 h 3076433"/>
              <a:gd name="connsiteX15" fmla="*/ 656230 w 2311021"/>
              <a:gd name="connsiteY15" fmla="*/ 2975212 h 3076433"/>
              <a:gd name="connsiteX16" fmla="*/ 533400 w 2311021"/>
              <a:gd name="connsiteY16" fmla="*/ 2695433 h 3076433"/>
              <a:gd name="connsiteX17" fmla="*/ 315036 w 2311021"/>
              <a:gd name="connsiteY17" fmla="*/ 2279176 h 3076433"/>
              <a:gd name="connsiteX18" fmla="*/ 137615 w 2311021"/>
              <a:gd name="connsiteY18" fmla="*/ 1897039 h 3076433"/>
              <a:gd name="connsiteX19" fmla="*/ 28433 w 2311021"/>
              <a:gd name="connsiteY19" fmla="*/ 1562669 h 3076433"/>
              <a:gd name="connsiteX20" fmla="*/ 14785 w 2311021"/>
              <a:gd name="connsiteY20" fmla="*/ 1282890 h 3076433"/>
              <a:gd name="connsiteX21" fmla="*/ 117143 w 2311021"/>
              <a:gd name="connsiteY21" fmla="*/ 1050878 h 3076433"/>
              <a:gd name="connsiteX22" fmla="*/ 335507 w 2311021"/>
              <a:gd name="connsiteY22" fmla="*/ 736979 h 3076433"/>
              <a:gd name="connsiteX23" fmla="*/ 344606 w 2311021"/>
              <a:gd name="connsiteY23" fmla="*/ 293427 h 3076433"/>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4606 w 2311021"/>
              <a:gd name="connsiteY23" fmla="*/ 0 h 3087806"/>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9155 w 2311021"/>
              <a:gd name="connsiteY23" fmla="*/ 420806 h 3087806"/>
              <a:gd name="connsiteX24" fmla="*/ 344606 w 2311021"/>
              <a:gd name="connsiteY24" fmla="*/ 0 h 3087806"/>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9155 w 2311021"/>
              <a:gd name="connsiteY23" fmla="*/ 420806 h 3087806"/>
              <a:gd name="connsiteX24" fmla="*/ 344606 w 2311021"/>
              <a:gd name="connsiteY24" fmla="*/ 0 h 3087806"/>
              <a:gd name="connsiteX25" fmla="*/ 2000534 w 2311021"/>
              <a:gd name="connsiteY25" fmla="*/ 11373 h 3087806"/>
              <a:gd name="connsiteX0" fmla="*/ 2000534 w 2311021"/>
              <a:gd name="connsiteY0" fmla="*/ 11373 h 3087806"/>
              <a:gd name="connsiteX1" fmla="*/ 2007358 w 2311021"/>
              <a:gd name="connsiteY1" fmla="*/ 65964 h 3087806"/>
              <a:gd name="connsiteX2" fmla="*/ 1952767 w 2311021"/>
              <a:gd name="connsiteY2" fmla="*/ 147851 h 3087806"/>
              <a:gd name="connsiteX3" fmla="*/ 1952767 w 2311021"/>
              <a:gd name="connsiteY3" fmla="*/ 318448 h 3087806"/>
              <a:gd name="connsiteX4" fmla="*/ 1945943 w 2311021"/>
              <a:gd name="connsiteY4" fmla="*/ 577755 h 3087806"/>
              <a:gd name="connsiteX5" fmla="*/ 2000534 w 2311021"/>
              <a:gd name="connsiteY5" fmla="*/ 802943 h 3087806"/>
              <a:gd name="connsiteX6" fmla="*/ 2150660 w 2311021"/>
              <a:gd name="connsiteY6" fmla="*/ 1041779 h 3087806"/>
              <a:gd name="connsiteX7" fmla="*/ 2253018 w 2311021"/>
              <a:gd name="connsiteY7" fmla="*/ 1191904 h 3087806"/>
              <a:gd name="connsiteX8" fmla="*/ 2307609 w 2311021"/>
              <a:gd name="connsiteY8" fmla="*/ 1362501 h 3087806"/>
              <a:gd name="connsiteX9" fmla="*/ 2273490 w 2311021"/>
              <a:gd name="connsiteY9" fmla="*/ 1655928 h 3087806"/>
              <a:gd name="connsiteX10" fmla="*/ 2130188 w 2311021"/>
              <a:gd name="connsiteY10" fmla="*/ 2031242 h 3087806"/>
              <a:gd name="connsiteX11" fmla="*/ 1864057 w 2311021"/>
              <a:gd name="connsiteY11" fmla="*/ 2570328 h 3087806"/>
              <a:gd name="connsiteX12" fmla="*/ 1604749 w 2311021"/>
              <a:gd name="connsiteY12" fmla="*/ 3013881 h 3087806"/>
              <a:gd name="connsiteX13" fmla="*/ 1338618 w 2311021"/>
              <a:gd name="connsiteY13" fmla="*/ 3013881 h 3087806"/>
              <a:gd name="connsiteX14" fmla="*/ 963305 w 2311021"/>
              <a:gd name="connsiteY14" fmla="*/ 3013881 h 3087806"/>
              <a:gd name="connsiteX15" fmla="*/ 656230 w 2311021"/>
              <a:gd name="connsiteY15" fmla="*/ 2986585 h 3087806"/>
              <a:gd name="connsiteX16" fmla="*/ 533400 w 2311021"/>
              <a:gd name="connsiteY16" fmla="*/ 2706806 h 3087806"/>
              <a:gd name="connsiteX17" fmla="*/ 315036 w 2311021"/>
              <a:gd name="connsiteY17" fmla="*/ 2290549 h 3087806"/>
              <a:gd name="connsiteX18" fmla="*/ 137615 w 2311021"/>
              <a:gd name="connsiteY18" fmla="*/ 1908412 h 3087806"/>
              <a:gd name="connsiteX19" fmla="*/ 28433 w 2311021"/>
              <a:gd name="connsiteY19" fmla="*/ 1574042 h 3087806"/>
              <a:gd name="connsiteX20" fmla="*/ 14785 w 2311021"/>
              <a:gd name="connsiteY20" fmla="*/ 1294263 h 3087806"/>
              <a:gd name="connsiteX21" fmla="*/ 117143 w 2311021"/>
              <a:gd name="connsiteY21" fmla="*/ 1062251 h 3087806"/>
              <a:gd name="connsiteX22" fmla="*/ 335507 w 2311021"/>
              <a:gd name="connsiteY22" fmla="*/ 748352 h 3087806"/>
              <a:gd name="connsiteX23" fmla="*/ 349155 w 2311021"/>
              <a:gd name="connsiteY23" fmla="*/ 420806 h 3087806"/>
              <a:gd name="connsiteX24" fmla="*/ 344606 w 2311021"/>
              <a:gd name="connsiteY24" fmla="*/ 0 h 3087806"/>
              <a:gd name="connsiteX25" fmla="*/ 2000534 w 2311021"/>
              <a:gd name="connsiteY25" fmla="*/ 11373 h 3087806"/>
              <a:gd name="connsiteX0" fmla="*/ 2000534 w 2311021"/>
              <a:gd name="connsiteY0" fmla="*/ 56107 h 3132540"/>
              <a:gd name="connsiteX1" fmla="*/ 2007358 w 2311021"/>
              <a:gd name="connsiteY1" fmla="*/ 110698 h 3132540"/>
              <a:gd name="connsiteX2" fmla="*/ 1952767 w 2311021"/>
              <a:gd name="connsiteY2" fmla="*/ 192585 h 3132540"/>
              <a:gd name="connsiteX3" fmla="*/ 1952767 w 2311021"/>
              <a:gd name="connsiteY3" fmla="*/ 363182 h 3132540"/>
              <a:gd name="connsiteX4" fmla="*/ 1945943 w 2311021"/>
              <a:gd name="connsiteY4" fmla="*/ 622489 h 3132540"/>
              <a:gd name="connsiteX5" fmla="*/ 2000534 w 2311021"/>
              <a:gd name="connsiteY5" fmla="*/ 847677 h 3132540"/>
              <a:gd name="connsiteX6" fmla="*/ 2150660 w 2311021"/>
              <a:gd name="connsiteY6" fmla="*/ 1086513 h 3132540"/>
              <a:gd name="connsiteX7" fmla="*/ 2253018 w 2311021"/>
              <a:gd name="connsiteY7" fmla="*/ 1236638 h 3132540"/>
              <a:gd name="connsiteX8" fmla="*/ 2307609 w 2311021"/>
              <a:gd name="connsiteY8" fmla="*/ 1407235 h 3132540"/>
              <a:gd name="connsiteX9" fmla="*/ 2273490 w 2311021"/>
              <a:gd name="connsiteY9" fmla="*/ 1700662 h 3132540"/>
              <a:gd name="connsiteX10" fmla="*/ 2130188 w 2311021"/>
              <a:gd name="connsiteY10" fmla="*/ 2075976 h 3132540"/>
              <a:gd name="connsiteX11" fmla="*/ 1864057 w 2311021"/>
              <a:gd name="connsiteY11" fmla="*/ 2615062 h 3132540"/>
              <a:gd name="connsiteX12" fmla="*/ 1604749 w 2311021"/>
              <a:gd name="connsiteY12" fmla="*/ 3058615 h 3132540"/>
              <a:gd name="connsiteX13" fmla="*/ 1338618 w 2311021"/>
              <a:gd name="connsiteY13" fmla="*/ 3058615 h 3132540"/>
              <a:gd name="connsiteX14" fmla="*/ 963305 w 2311021"/>
              <a:gd name="connsiteY14" fmla="*/ 3058615 h 3132540"/>
              <a:gd name="connsiteX15" fmla="*/ 656230 w 2311021"/>
              <a:gd name="connsiteY15" fmla="*/ 3031319 h 3132540"/>
              <a:gd name="connsiteX16" fmla="*/ 533400 w 2311021"/>
              <a:gd name="connsiteY16" fmla="*/ 2751540 h 3132540"/>
              <a:gd name="connsiteX17" fmla="*/ 315036 w 2311021"/>
              <a:gd name="connsiteY17" fmla="*/ 2335283 h 3132540"/>
              <a:gd name="connsiteX18" fmla="*/ 137615 w 2311021"/>
              <a:gd name="connsiteY18" fmla="*/ 1953146 h 3132540"/>
              <a:gd name="connsiteX19" fmla="*/ 28433 w 2311021"/>
              <a:gd name="connsiteY19" fmla="*/ 1618776 h 3132540"/>
              <a:gd name="connsiteX20" fmla="*/ 14785 w 2311021"/>
              <a:gd name="connsiteY20" fmla="*/ 1338997 h 3132540"/>
              <a:gd name="connsiteX21" fmla="*/ 117143 w 2311021"/>
              <a:gd name="connsiteY21" fmla="*/ 1106985 h 3132540"/>
              <a:gd name="connsiteX22" fmla="*/ 335507 w 2311021"/>
              <a:gd name="connsiteY22" fmla="*/ 793086 h 3132540"/>
              <a:gd name="connsiteX23" fmla="*/ 349155 w 2311021"/>
              <a:gd name="connsiteY23" fmla="*/ 465540 h 3132540"/>
              <a:gd name="connsiteX24" fmla="*/ 344606 w 2311021"/>
              <a:gd name="connsiteY24" fmla="*/ 44734 h 3132540"/>
              <a:gd name="connsiteX25" fmla="*/ 1487606 w 2311021"/>
              <a:gd name="connsiteY25" fmla="*/ 197134 h 3132540"/>
              <a:gd name="connsiteX26" fmla="*/ 2000534 w 2311021"/>
              <a:gd name="connsiteY26" fmla="*/ 56107 h 3132540"/>
              <a:gd name="connsiteX0" fmla="*/ 2000534 w 2311021"/>
              <a:gd name="connsiteY0" fmla="*/ 62931 h 3139364"/>
              <a:gd name="connsiteX1" fmla="*/ 2007358 w 2311021"/>
              <a:gd name="connsiteY1" fmla="*/ 117522 h 3139364"/>
              <a:gd name="connsiteX2" fmla="*/ 1952767 w 2311021"/>
              <a:gd name="connsiteY2" fmla="*/ 199409 h 3139364"/>
              <a:gd name="connsiteX3" fmla="*/ 1952767 w 2311021"/>
              <a:gd name="connsiteY3" fmla="*/ 370006 h 3139364"/>
              <a:gd name="connsiteX4" fmla="*/ 1945943 w 2311021"/>
              <a:gd name="connsiteY4" fmla="*/ 629313 h 3139364"/>
              <a:gd name="connsiteX5" fmla="*/ 2000534 w 2311021"/>
              <a:gd name="connsiteY5" fmla="*/ 854501 h 3139364"/>
              <a:gd name="connsiteX6" fmla="*/ 2150660 w 2311021"/>
              <a:gd name="connsiteY6" fmla="*/ 1093337 h 3139364"/>
              <a:gd name="connsiteX7" fmla="*/ 2253018 w 2311021"/>
              <a:gd name="connsiteY7" fmla="*/ 1243462 h 3139364"/>
              <a:gd name="connsiteX8" fmla="*/ 2307609 w 2311021"/>
              <a:gd name="connsiteY8" fmla="*/ 1414059 h 3139364"/>
              <a:gd name="connsiteX9" fmla="*/ 2273490 w 2311021"/>
              <a:gd name="connsiteY9" fmla="*/ 1707486 h 3139364"/>
              <a:gd name="connsiteX10" fmla="*/ 2130188 w 2311021"/>
              <a:gd name="connsiteY10" fmla="*/ 2082800 h 3139364"/>
              <a:gd name="connsiteX11" fmla="*/ 1864057 w 2311021"/>
              <a:gd name="connsiteY11" fmla="*/ 2621886 h 3139364"/>
              <a:gd name="connsiteX12" fmla="*/ 1604749 w 2311021"/>
              <a:gd name="connsiteY12" fmla="*/ 3065439 h 3139364"/>
              <a:gd name="connsiteX13" fmla="*/ 1338618 w 2311021"/>
              <a:gd name="connsiteY13" fmla="*/ 3065439 h 3139364"/>
              <a:gd name="connsiteX14" fmla="*/ 963305 w 2311021"/>
              <a:gd name="connsiteY14" fmla="*/ 3065439 h 3139364"/>
              <a:gd name="connsiteX15" fmla="*/ 656230 w 2311021"/>
              <a:gd name="connsiteY15" fmla="*/ 3038143 h 3139364"/>
              <a:gd name="connsiteX16" fmla="*/ 533400 w 2311021"/>
              <a:gd name="connsiteY16" fmla="*/ 2758364 h 3139364"/>
              <a:gd name="connsiteX17" fmla="*/ 315036 w 2311021"/>
              <a:gd name="connsiteY17" fmla="*/ 2342107 h 3139364"/>
              <a:gd name="connsiteX18" fmla="*/ 137615 w 2311021"/>
              <a:gd name="connsiteY18" fmla="*/ 1959970 h 3139364"/>
              <a:gd name="connsiteX19" fmla="*/ 28433 w 2311021"/>
              <a:gd name="connsiteY19" fmla="*/ 1625600 h 3139364"/>
              <a:gd name="connsiteX20" fmla="*/ 14785 w 2311021"/>
              <a:gd name="connsiteY20" fmla="*/ 1345821 h 3139364"/>
              <a:gd name="connsiteX21" fmla="*/ 117143 w 2311021"/>
              <a:gd name="connsiteY21" fmla="*/ 1113809 h 3139364"/>
              <a:gd name="connsiteX22" fmla="*/ 335507 w 2311021"/>
              <a:gd name="connsiteY22" fmla="*/ 799910 h 3139364"/>
              <a:gd name="connsiteX23" fmla="*/ 349155 w 2311021"/>
              <a:gd name="connsiteY23" fmla="*/ 472364 h 3139364"/>
              <a:gd name="connsiteX24" fmla="*/ 344606 w 2311021"/>
              <a:gd name="connsiteY24" fmla="*/ 51558 h 3139364"/>
              <a:gd name="connsiteX25" fmla="*/ 1494430 w 2311021"/>
              <a:gd name="connsiteY25" fmla="*/ 163014 h 3139364"/>
              <a:gd name="connsiteX26" fmla="*/ 2000534 w 2311021"/>
              <a:gd name="connsiteY26" fmla="*/ 62931 h 3139364"/>
              <a:gd name="connsiteX0" fmla="*/ 2000534 w 2311021"/>
              <a:gd name="connsiteY0" fmla="*/ 76579 h 3153012"/>
              <a:gd name="connsiteX1" fmla="*/ 2007358 w 2311021"/>
              <a:gd name="connsiteY1" fmla="*/ 131170 h 3153012"/>
              <a:gd name="connsiteX2" fmla="*/ 1952767 w 2311021"/>
              <a:gd name="connsiteY2" fmla="*/ 213057 h 3153012"/>
              <a:gd name="connsiteX3" fmla="*/ 1952767 w 2311021"/>
              <a:gd name="connsiteY3" fmla="*/ 383654 h 3153012"/>
              <a:gd name="connsiteX4" fmla="*/ 1945943 w 2311021"/>
              <a:gd name="connsiteY4" fmla="*/ 642961 h 3153012"/>
              <a:gd name="connsiteX5" fmla="*/ 2000534 w 2311021"/>
              <a:gd name="connsiteY5" fmla="*/ 868149 h 3153012"/>
              <a:gd name="connsiteX6" fmla="*/ 2150660 w 2311021"/>
              <a:gd name="connsiteY6" fmla="*/ 1106985 h 3153012"/>
              <a:gd name="connsiteX7" fmla="*/ 2253018 w 2311021"/>
              <a:gd name="connsiteY7" fmla="*/ 1257110 h 3153012"/>
              <a:gd name="connsiteX8" fmla="*/ 2307609 w 2311021"/>
              <a:gd name="connsiteY8" fmla="*/ 1427707 h 3153012"/>
              <a:gd name="connsiteX9" fmla="*/ 2273490 w 2311021"/>
              <a:gd name="connsiteY9" fmla="*/ 1721134 h 3153012"/>
              <a:gd name="connsiteX10" fmla="*/ 2130188 w 2311021"/>
              <a:gd name="connsiteY10" fmla="*/ 2096448 h 3153012"/>
              <a:gd name="connsiteX11" fmla="*/ 1864057 w 2311021"/>
              <a:gd name="connsiteY11" fmla="*/ 2635534 h 3153012"/>
              <a:gd name="connsiteX12" fmla="*/ 1604749 w 2311021"/>
              <a:gd name="connsiteY12" fmla="*/ 3079087 h 3153012"/>
              <a:gd name="connsiteX13" fmla="*/ 1338618 w 2311021"/>
              <a:gd name="connsiteY13" fmla="*/ 3079087 h 3153012"/>
              <a:gd name="connsiteX14" fmla="*/ 963305 w 2311021"/>
              <a:gd name="connsiteY14" fmla="*/ 3079087 h 3153012"/>
              <a:gd name="connsiteX15" fmla="*/ 656230 w 2311021"/>
              <a:gd name="connsiteY15" fmla="*/ 3051791 h 3153012"/>
              <a:gd name="connsiteX16" fmla="*/ 533400 w 2311021"/>
              <a:gd name="connsiteY16" fmla="*/ 2772012 h 3153012"/>
              <a:gd name="connsiteX17" fmla="*/ 315036 w 2311021"/>
              <a:gd name="connsiteY17" fmla="*/ 2355755 h 3153012"/>
              <a:gd name="connsiteX18" fmla="*/ 137615 w 2311021"/>
              <a:gd name="connsiteY18" fmla="*/ 1973618 h 3153012"/>
              <a:gd name="connsiteX19" fmla="*/ 28433 w 2311021"/>
              <a:gd name="connsiteY19" fmla="*/ 1639248 h 3153012"/>
              <a:gd name="connsiteX20" fmla="*/ 14785 w 2311021"/>
              <a:gd name="connsiteY20" fmla="*/ 1359469 h 3153012"/>
              <a:gd name="connsiteX21" fmla="*/ 117143 w 2311021"/>
              <a:gd name="connsiteY21" fmla="*/ 1127457 h 3153012"/>
              <a:gd name="connsiteX22" fmla="*/ 335507 w 2311021"/>
              <a:gd name="connsiteY22" fmla="*/ 813558 h 3153012"/>
              <a:gd name="connsiteX23" fmla="*/ 349155 w 2311021"/>
              <a:gd name="connsiteY23" fmla="*/ 486012 h 3153012"/>
              <a:gd name="connsiteX24" fmla="*/ 344606 w 2311021"/>
              <a:gd name="connsiteY24" fmla="*/ 65206 h 3153012"/>
              <a:gd name="connsiteX25" fmla="*/ 1494430 w 2311021"/>
              <a:gd name="connsiteY25" fmla="*/ 94776 h 3153012"/>
              <a:gd name="connsiteX26" fmla="*/ 2000534 w 2311021"/>
              <a:gd name="connsiteY26" fmla="*/ 76579 h 3153012"/>
              <a:gd name="connsiteX0" fmla="*/ 2000534 w 2311021"/>
              <a:gd name="connsiteY0" fmla="*/ 29949 h 3106382"/>
              <a:gd name="connsiteX1" fmla="*/ 2007358 w 2311021"/>
              <a:gd name="connsiteY1" fmla="*/ 84540 h 3106382"/>
              <a:gd name="connsiteX2" fmla="*/ 1952767 w 2311021"/>
              <a:gd name="connsiteY2" fmla="*/ 166427 h 3106382"/>
              <a:gd name="connsiteX3" fmla="*/ 1952767 w 2311021"/>
              <a:gd name="connsiteY3" fmla="*/ 337024 h 3106382"/>
              <a:gd name="connsiteX4" fmla="*/ 1945943 w 2311021"/>
              <a:gd name="connsiteY4" fmla="*/ 596331 h 3106382"/>
              <a:gd name="connsiteX5" fmla="*/ 2000534 w 2311021"/>
              <a:gd name="connsiteY5" fmla="*/ 821519 h 3106382"/>
              <a:gd name="connsiteX6" fmla="*/ 2150660 w 2311021"/>
              <a:gd name="connsiteY6" fmla="*/ 1060355 h 3106382"/>
              <a:gd name="connsiteX7" fmla="*/ 2253018 w 2311021"/>
              <a:gd name="connsiteY7" fmla="*/ 1210480 h 3106382"/>
              <a:gd name="connsiteX8" fmla="*/ 2307609 w 2311021"/>
              <a:gd name="connsiteY8" fmla="*/ 1381077 h 3106382"/>
              <a:gd name="connsiteX9" fmla="*/ 2273490 w 2311021"/>
              <a:gd name="connsiteY9" fmla="*/ 1674504 h 3106382"/>
              <a:gd name="connsiteX10" fmla="*/ 2130188 w 2311021"/>
              <a:gd name="connsiteY10" fmla="*/ 2049818 h 3106382"/>
              <a:gd name="connsiteX11" fmla="*/ 1864057 w 2311021"/>
              <a:gd name="connsiteY11" fmla="*/ 2588904 h 3106382"/>
              <a:gd name="connsiteX12" fmla="*/ 1604749 w 2311021"/>
              <a:gd name="connsiteY12" fmla="*/ 3032457 h 3106382"/>
              <a:gd name="connsiteX13" fmla="*/ 1338618 w 2311021"/>
              <a:gd name="connsiteY13" fmla="*/ 3032457 h 3106382"/>
              <a:gd name="connsiteX14" fmla="*/ 963305 w 2311021"/>
              <a:gd name="connsiteY14" fmla="*/ 3032457 h 3106382"/>
              <a:gd name="connsiteX15" fmla="*/ 656230 w 2311021"/>
              <a:gd name="connsiteY15" fmla="*/ 3005161 h 3106382"/>
              <a:gd name="connsiteX16" fmla="*/ 533400 w 2311021"/>
              <a:gd name="connsiteY16" fmla="*/ 2725382 h 3106382"/>
              <a:gd name="connsiteX17" fmla="*/ 315036 w 2311021"/>
              <a:gd name="connsiteY17" fmla="*/ 2309125 h 3106382"/>
              <a:gd name="connsiteX18" fmla="*/ 137615 w 2311021"/>
              <a:gd name="connsiteY18" fmla="*/ 1926988 h 3106382"/>
              <a:gd name="connsiteX19" fmla="*/ 28433 w 2311021"/>
              <a:gd name="connsiteY19" fmla="*/ 1592618 h 3106382"/>
              <a:gd name="connsiteX20" fmla="*/ 14785 w 2311021"/>
              <a:gd name="connsiteY20" fmla="*/ 1312839 h 3106382"/>
              <a:gd name="connsiteX21" fmla="*/ 117143 w 2311021"/>
              <a:gd name="connsiteY21" fmla="*/ 1080827 h 3106382"/>
              <a:gd name="connsiteX22" fmla="*/ 335507 w 2311021"/>
              <a:gd name="connsiteY22" fmla="*/ 766928 h 3106382"/>
              <a:gd name="connsiteX23" fmla="*/ 349155 w 2311021"/>
              <a:gd name="connsiteY23" fmla="*/ 439382 h 3106382"/>
              <a:gd name="connsiteX24" fmla="*/ 260445 w 2311021"/>
              <a:gd name="connsiteY24" fmla="*/ 159603 h 3106382"/>
              <a:gd name="connsiteX25" fmla="*/ 344606 w 2311021"/>
              <a:gd name="connsiteY25" fmla="*/ 18576 h 3106382"/>
              <a:gd name="connsiteX26" fmla="*/ 1494430 w 2311021"/>
              <a:gd name="connsiteY26" fmla="*/ 48146 h 3106382"/>
              <a:gd name="connsiteX27" fmla="*/ 2000534 w 2311021"/>
              <a:gd name="connsiteY27" fmla="*/ 29949 h 3106382"/>
              <a:gd name="connsiteX0" fmla="*/ 2000534 w 2311021"/>
              <a:gd name="connsiteY0" fmla="*/ 44545 h 3120978"/>
              <a:gd name="connsiteX1" fmla="*/ 2007358 w 2311021"/>
              <a:gd name="connsiteY1" fmla="*/ 99136 h 3120978"/>
              <a:gd name="connsiteX2" fmla="*/ 1952767 w 2311021"/>
              <a:gd name="connsiteY2" fmla="*/ 181023 h 3120978"/>
              <a:gd name="connsiteX3" fmla="*/ 1952767 w 2311021"/>
              <a:gd name="connsiteY3" fmla="*/ 351620 h 3120978"/>
              <a:gd name="connsiteX4" fmla="*/ 1945943 w 2311021"/>
              <a:gd name="connsiteY4" fmla="*/ 610927 h 3120978"/>
              <a:gd name="connsiteX5" fmla="*/ 2000534 w 2311021"/>
              <a:gd name="connsiteY5" fmla="*/ 836115 h 3120978"/>
              <a:gd name="connsiteX6" fmla="*/ 2150660 w 2311021"/>
              <a:gd name="connsiteY6" fmla="*/ 1074951 h 3120978"/>
              <a:gd name="connsiteX7" fmla="*/ 2253018 w 2311021"/>
              <a:gd name="connsiteY7" fmla="*/ 1225076 h 3120978"/>
              <a:gd name="connsiteX8" fmla="*/ 2307609 w 2311021"/>
              <a:gd name="connsiteY8" fmla="*/ 1395673 h 3120978"/>
              <a:gd name="connsiteX9" fmla="*/ 2273490 w 2311021"/>
              <a:gd name="connsiteY9" fmla="*/ 1689100 h 3120978"/>
              <a:gd name="connsiteX10" fmla="*/ 2130188 w 2311021"/>
              <a:gd name="connsiteY10" fmla="*/ 2064414 h 3120978"/>
              <a:gd name="connsiteX11" fmla="*/ 1864057 w 2311021"/>
              <a:gd name="connsiteY11" fmla="*/ 2603500 h 3120978"/>
              <a:gd name="connsiteX12" fmla="*/ 1604749 w 2311021"/>
              <a:gd name="connsiteY12" fmla="*/ 3047053 h 3120978"/>
              <a:gd name="connsiteX13" fmla="*/ 1338618 w 2311021"/>
              <a:gd name="connsiteY13" fmla="*/ 3047053 h 3120978"/>
              <a:gd name="connsiteX14" fmla="*/ 963305 w 2311021"/>
              <a:gd name="connsiteY14" fmla="*/ 3047053 h 3120978"/>
              <a:gd name="connsiteX15" fmla="*/ 656230 w 2311021"/>
              <a:gd name="connsiteY15" fmla="*/ 3019757 h 3120978"/>
              <a:gd name="connsiteX16" fmla="*/ 533400 w 2311021"/>
              <a:gd name="connsiteY16" fmla="*/ 2739978 h 3120978"/>
              <a:gd name="connsiteX17" fmla="*/ 315036 w 2311021"/>
              <a:gd name="connsiteY17" fmla="*/ 2323721 h 3120978"/>
              <a:gd name="connsiteX18" fmla="*/ 137615 w 2311021"/>
              <a:gd name="connsiteY18" fmla="*/ 1941584 h 3120978"/>
              <a:gd name="connsiteX19" fmla="*/ 28433 w 2311021"/>
              <a:gd name="connsiteY19" fmla="*/ 1607214 h 3120978"/>
              <a:gd name="connsiteX20" fmla="*/ 14785 w 2311021"/>
              <a:gd name="connsiteY20" fmla="*/ 1327435 h 3120978"/>
              <a:gd name="connsiteX21" fmla="*/ 117143 w 2311021"/>
              <a:gd name="connsiteY21" fmla="*/ 1095423 h 3120978"/>
              <a:gd name="connsiteX22" fmla="*/ 335507 w 2311021"/>
              <a:gd name="connsiteY22" fmla="*/ 781524 h 3120978"/>
              <a:gd name="connsiteX23" fmla="*/ 349155 w 2311021"/>
              <a:gd name="connsiteY23" fmla="*/ 453978 h 3120978"/>
              <a:gd name="connsiteX24" fmla="*/ 344606 w 2311021"/>
              <a:gd name="connsiteY24" fmla="*/ 261772 h 3120978"/>
              <a:gd name="connsiteX25" fmla="*/ 344606 w 2311021"/>
              <a:gd name="connsiteY25" fmla="*/ 33172 h 3120978"/>
              <a:gd name="connsiteX26" fmla="*/ 1494430 w 2311021"/>
              <a:gd name="connsiteY26" fmla="*/ 62742 h 3120978"/>
              <a:gd name="connsiteX27" fmla="*/ 2000534 w 2311021"/>
              <a:gd name="connsiteY27" fmla="*/ 44545 h 3120978"/>
              <a:gd name="connsiteX0" fmla="*/ 2000534 w 2311021"/>
              <a:gd name="connsiteY0" fmla="*/ 44545 h 3120978"/>
              <a:gd name="connsiteX1" fmla="*/ 2007358 w 2311021"/>
              <a:gd name="connsiteY1" fmla="*/ 99136 h 3120978"/>
              <a:gd name="connsiteX2" fmla="*/ 1952767 w 2311021"/>
              <a:gd name="connsiteY2" fmla="*/ 181023 h 3120978"/>
              <a:gd name="connsiteX3" fmla="*/ 1952767 w 2311021"/>
              <a:gd name="connsiteY3" fmla="*/ 351620 h 3120978"/>
              <a:gd name="connsiteX4" fmla="*/ 1945943 w 2311021"/>
              <a:gd name="connsiteY4" fmla="*/ 610927 h 3120978"/>
              <a:gd name="connsiteX5" fmla="*/ 2000534 w 2311021"/>
              <a:gd name="connsiteY5" fmla="*/ 836115 h 3120978"/>
              <a:gd name="connsiteX6" fmla="*/ 2150660 w 2311021"/>
              <a:gd name="connsiteY6" fmla="*/ 1074951 h 3120978"/>
              <a:gd name="connsiteX7" fmla="*/ 2253018 w 2311021"/>
              <a:gd name="connsiteY7" fmla="*/ 1225076 h 3120978"/>
              <a:gd name="connsiteX8" fmla="*/ 2307609 w 2311021"/>
              <a:gd name="connsiteY8" fmla="*/ 1395673 h 3120978"/>
              <a:gd name="connsiteX9" fmla="*/ 2273490 w 2311021"/>
              <a:gd name="connsiteY9" fmla="*/ 1689100 h 3120978"/>
              <a:gd name="connsiteX10" fmla="*/ 2130188 w 2311021"/>
              <a:gd name="connsiteY10" fmla="*/ 2064414 h 3120978"/>
              <a:gd name="connsiteX11" fmla="*/ 1864057 w 2311021"/>
              <a:gd name="connsiteY11" fmla="*/ 2603500 h 3120978"/>
              <a:gd name="connsiteX12" fmla="*/ 1604749 w 2311021"/>
              <a:gd name="connsiteY12" fmla="*/ 3047053 h 3120978"/>
              <a:gd name="connsiteX13" fmla="*/ 1338618 w 2311021"/>
              <a:gd name="connsiteY13" fmla="*/ 3047053 h 3120978"/>
              <a:gd name="connsiteX14" fmla="*/ 963305 w 2311021"/>
              <a:gd name="connsiteY14" fmla="*/ 3047053 h 3120978"/>
              <a:gd name="connsiteX15" fmla="*/ 656230 w 2311021"/>
              <a:gd name="connsiteY15" fmla="*/ 3019757 h 3120978"/>
              <a:gd name="connsiteX16" fmla="*/ 533400 w 2311021"/>
              <a:gd name="connsiteY16" fmla="*/ 2739978 h 3120978"/>
              <a:gd name="connsiteX17" fmla="*/ 315036 w 2311021"/>
              <a:gd name="connsiteY17" fmla="*/ 2323721 h 3120978"/>
              <a:gd name="connsiteX18" fmla="*/ 137615 w 2311021"/>
              <a:gd name="connsiteY18" fmla="*/ 1941584 h 3120978"/>
              <a:gd name="connsiteX19" fmla="*/ 28433 w 2311021"/>
              <a:gd name="connsiteY19" fmla="*/ 1607214 h 3120978"/>
              <a:gd name="connsiteX20" fmla="*/ 14785 w 2311021"/>
              <a:gd name="connsiteY20" fmla="*/ 1327435 h 3120978"/>
              <a:gd name="connsiteX21" fmla="*/ 117143 w 2311021"/>
              <a:gd name="connsiteY21" fmla="*/ 1095423 h 3120978"/>
              <a:gd name="connsiteX22" fmla="*/ 335507 w 2311021"/>
              <a:gd name="connsiteY22" fmla="*/ 781524 h 3120978"/>
              <a:gd name="connsiteX23" fmla="*/ 349155 w 2311021"/>
              <a:gd name="connsiteY23" fmla="*/ 453978 h 3120978"/>
              <a:gd name="connsiteX24" fmla="*/ 344606 w 2311021"/>
              <a:gd name="connsiteY24" fmla="*/ 261772 h 3120978"/>
              <a:gd name="connsiteX25" fmla="*/ 344606 w 2311021"/>
              <a:gd name="connsiteY25" fmla="*/ 33172 h 3120978"/>
              <a:gd name="connsiteX26" fmla="*/ 1494430 w 2311021"/>
              <a:gd name="connsiteY26" fmla="*/ 62742 h 3120978"/>
              <a:gd name="connsiteX27" fmla="*/ 2000534 w 2311021"/>
              <a:gd name="connsiteY27" fmla="*/ 44545 h 3120978"/>
              <a:gd name="connsiteX0" fmla="*/ 2000534 w 2311021"/>
              <a:gd name="connsiteY0" fmla="*/ 43751 h 3120184"/>
              <a:gd name="connsiteX1" fmla="*/ 2007358 w 2311021"/>
              <a:gd name="connsiteY1" fmla="*/ 98342 h 3120184"/>
              <a:gd name="connsiteX2" fmla="*/ 1952767 w 2311021"/>
              <a:gd name="connsiteY2" fmla="*/ 180229 h 3120184"/>
              <a:gd name="connsiteX3" fmla="*/ 1952767 w 2311021"/>
              <a:gd name="connsiteY3" fmla="*/ 350826 h 3120184"/>
              <a:gd name="connsiteX4" fmla="*/ 1945943 w 2311021"/>
              <a:gd name="connsiteY4" fmla="*/ 610133 h 3120184"/>
              <a:gd name="connsiteX5" fmla="*/ 2000534 w 2311021"/>
              <a:gd name="connsiteY5" fmla="*/ 835321 h 3120184"/>
              <a:gd name="connsiteX6" fmla="*/ 2150660 w 2311021"/>
              <a:gd name="connsiteY6" fmla="*/ 1074157 h 3120184"/>
              <a:gd name="connsiteX7" fmla="*/ 2253018 w 2311021"/>
              <a:gd name="connsiteY7" fmla="*/ 1224282 h 3120184"/>
              <a:gd name="connsiteX8" fmla="*/ 2307609 w 2311021"/>
              <a:gd name="connsiteY8" fmla="*/ 1394879 h 3120184"/>
              <a:gd name="connsiteX9" fmla="*/ 2273490 w 2311021"/>
              <a:gd name="connsiteY9" fmla="*/ 1688306 h 3120184"/>
              <a:gd name="connsiteX10" fmla="*/ 2130188 w 2311021"/>
              <a:gd name="connsiteY10" fmla="*/ 2063620 h 3120184"/>
              <a:gd name="connsiteX11" fmla="*/ 1864057 w 2311021"/>
              <a:gd name="connsiteY11" fmla="*/ 2602706 h 3120184"/>
              <a:gd name="connsiteX12" fmla="*/ 1604749 w 2311021"/>
              <a:gd name="connsiteY12" fmla="*/ 3046259 h 3120184"/>
              <a:gd name="connsiteX13" fmla="*/ 1338618 w 2311021"/>
              <a:gd name="connsiteY13" fmla="*/ 3046259 h 3120184"/>
              <a:gd name="connsiteX14" fmla="*/ 963305 w 2311021"/>
              <a:gd name="connsiteY14" fmla="*/ 3046259 h 3120184"/>
              <a:gd name="connsiteX15" fmla="*/ 656230 w 2311021"/>
              <a:gd name="connsiteY15" fmla="*/ 3018963 h 3120184"/>
              <a:gd name="connsiteX16" fmla="*/ 533400 w 2311021"/>
              <a:gd name="connsiteY16" fmla="*/ 2739184 h 3120184"/>
              <a:gd name="connsiteX17" fmla="*/ 315036 w 2311021"/>
              <a:gd name="connsiteY17" fmla="*/ 2322927 h 3120184"/>
              <a:gd name="connsiteX18" fmla="*/ 137615 w 2311021"/>
              <a:gd name="connsiteY18" fmla="*/ 1940790 h 3120184"/>
              <a:gd name="connsiteX19" fmla="*/ 28433 w 2311021"/>
              <a:gd name="connsiteY19" fmla="*/ 1606420 h 3120184"/>
              <a:gd name="connsiteX20" fmla="*/ 14785 w 2311021"/>
              <a:gd name="connsiteY20" fmla="*/ 1326641 h 3120184"/>
              <a:gd name="connsiteX21" fmla="*/ 117143 w 2311021"/>
              <a:gd name="connsiteY21" fmla="*/ 1094629 h 3120184"/>
              <a:gd name="connsiteX22" fmla="*/ 335507 w 2311021"/>
              <a:gd name="connsiteY22" fmla="*/ 780730 h 3120184"/>
              <a:gd name="connsiteX23" fmla="*/ 349155 w 2311021"/>
              <a:gd name="connsiteY23" fmla="*/ 453184 h 3120184"/>
              <a:gd name="connsiteX24" fmla="*/ 361275 w 2311021"/>
              <a:gd name="connsiteY24" fmla="*/ 256216 h 3120184"/>
              <a:gd name="connsiteX25" fmla="*/ 344606 w 2311021"/>
              <a:gd name="connsiteY25" fmla="*/ 32378 h 3120184"/>
              <a:gd name="connsiteX26" fmla="*/ 1494430 w 2311021"/>
              <a:gd name="connsiteY26" fmla="*/ 61948 h 3120184"/>
              <a:gd name="connsiteX27" fmla="*/ 2000534 w 2311021"/>
              <a:gd name="connsiteY27" fmla="*/ 43751 h 3120184"/>
              <a:gd name="connsiteX0" fmla="*/ 2000534 w 2311021"/>
              <a:gd name="connsiteY0" fmla="*/ 14382 h 3090815"/>
              <a:gd name="connsiteX1" fmla="*/ 2007358 w 2311021"/>
              <a:gd name="connsiteY1" fmla="*/ 68973 h 3090815"/>
              <a:gd name="connsiteX2" fmla="*/ 1952767 w 2311021"/>
              <a:gd name="connsiteY2" fmla="*/ 150860 h 3090815"/>
              <a:gd name="connsiteX3" fmla="*/ 1952767 w 2311021"/>
              <a:gd name="connsiteY3" fmla="*/ 321457 h 3090815"/>
              <a:gd name="connsiteX4" fmla="*/ 1945943 w 2311021"/>
              <a:gd name="connsiteY4" fmla="*/ 580764 h 3090815"/>
              <a:gd name="connsiteX5" fmla="*/ 2000534 w 2311021"/>
              <a:gd name="connsiteY5" fmla="*/ 805952 h 3090815"/>
              <a:gd name="connsiteX6" fmla="*/ 2150660 w 2311021"/>
              <a:gd name="connsiteY6" fmla="*/ 1044788 h 3090815"/>
              <a:gd name="connsiteX7" fmla="*/ 2253018 w 2311021"/>
              <a:gd name="connsiteY7" fmla="*/ 1194913 h 3090815"/>
              <a:gd name="connsiteX8" fmla="*/ 2307609 w 2311021"/>
              <a:gd name="connsiteY8" fmla="*/ 1365510 h 3090815"/>
              <a:gd name="connsiteX9" fmla="*/ 2273490 w 2311021"/>
              <a:gd name="connsiteY9" fmla="*/ 1658937 h 3090815"/>
              <a:gd name="connsiteX10" fmla="*/ 2130188 w 2311021"/>
              <a:gd name="connsiteY10" fmla="*/ 2034251 h 3090815"/>
              <a:gd name="connsiteX11" fmla="*/ 1864057 w 2311021"/>
              <a:gd name="connsiteY11" fmla="*/ 2573337 h 3090815"/>
              <a:gd name="connsiteX12" fmla="*/ 1604749 w 2311021"/>
              <a:gd name="connsiteY12" fmla="*/ 3016890 h 3090815"/>
              <a:gd name="connsiteX13" fmla="*/ 1338618 w 2311021"/>
              <a:gd name="connsiteY13" fmla="*/ 3016890 h 3090815"/>
              <a:gd name="connsiteX14" fmla="*/ 963305 w 2311021"/>
              <a:gd name="connsiteY14" fmla="*/ 3016890 h 3090815"/>
              <a:gd name="connsiteX15" fmla="*/ 656230 w 2311021"/>
              <a:gd name="connsiteY15" fmla="*/ 2989594 h 3090815"/>
              <a:gd name="connsiteX16" fmla="*/ 533400 w 2311021"/>
              <a:gd name="connsiteY16" fmla="*/ 2709815 h 3090815"/>
              <a:gd name="connsiteX17" fmla="*/ 315036 w 2311021"/>
              <a:gd name="connsiteY17" fmla="*/ 2293558 h 3090815"/>
              <a:gd name="connsiteX18" fmla="*/ 137615 w 2311021"/>
              <a:gd name="connsiteY18" fmla="*/ 1911421 h 3090815"/>
              <a:gd name="connsiteX19" fmla="*/ 28433 w 2311021"/>
              <a:gd name="connsiteY19" fmla="*/ 1577051 h 3090815"/>
              <a:gd name="connsiteX20" fmla="*/ 14785 w 2311021"/>
              <a:gd name="connsiteY20" fmla="*/ 1297272 h 3090815"/>
              <a:gd name="connsiteX21" fmla="*/ 117143 w 2311021"/>
              <a:gd name="connsiteY21" fmla="*/ 1065260 h 3090815"/>
              <a:gd name="connsiteX22" fmla="*/ 335507 w 2311021"/>
              <a:gd name="connsiteY22" fmla="*/ 751361 h 3090815"/>
              <a:gd name="connsiteX23" fmla="*/ 349155 w 2311021"/>
              <a:gd name="connsiteY23" fmla="*/ 423815 h 3090815"/>
              <a:gd name="connsiteX24" fmla="*/ 361275 w 2311021"/>
              <a:gd name="connsiteY24" fmla="*/ 226847 h 3090815"/>
              <a:gd name="connsiteX25" fmla="*/ 263644 w 2311021"/>
              <a:gd name="connsiteY25" fmla="*/ 50634 h 3090815"/>
              <a:gd name="connsiteX26" fmla="*/ 344606 w 2311021"/>
              <a:gd name="connsiteY26" fmla="*/ 3009 h 3090815"/>
              <a:gd name="connsiteX27" fmla="*/ 1494430 w 2311021"/>
              <a:gd name="connsiteY27" fmla="*/ 32579 h 3090815"/>
              <a:gd name="connsiteX28" fmla="*/ 2000534 w 2311021"/>
              <a:gd name="connsiteY28" fmla="*/ 14382 h 3090815"/>
              <a:gd name="connsiteX0" fmla="*/ 2000534 w 2311021"/>
              <a:gd name="connsiteY0" fmla="*/ 13191 h 3089624"/>
              <a:gd name="connsiteX1" fmla="*/ 2007358 w 2311021"/>
              <a:gd name="connsiteY1" fmla="*/ 67782 h 3089624"/>
              <a:gd name="connsiteX2" fmla="*/ 1952767 w 2311021"/>
              <a:gd name="connsiteY2" fmla="*/ 149669 h 3089624"/>
              <a:gd name="connsiteX3" fmla="*/ 1952767 w 2311021"/>
              <a:gd name="connsiteY3" fmla="*/ 320266 h 3089624"/>
              <a:gd name="connsiteX4" fmla="*/ 1945943 w 2311021"/>
              <a:gd name="connsiteY4" fmla="*/ 579573 h 3089624"/>
              <a:gd name="connsiteX5" fmla="*/ 2000534 w 2311021"/>
              <a:gd name="connsiteY5" fmla="*/ 804761 h 3089624"/>
              <a:gd name="connsiteX6" fmla="*/ 2150660 w 2311021"/>
              <a:gd name="connsiteY6" fmla="*/ 1043597 h 3089624"/>
              <a:gd name="connsiteX7" fmla="*/ 2253018 w 2311021"/>
              <a:gd name="connsiteY7" fmla="*/ 1193722 h 3089624"/>
              <a:gd name="connsiteX8" fmla="*/ 2307609 w 2311021"/>
              <a:gd name="connsiteY8" fmla="*/ 1364319 h 3089624"/>
              <a:gd name="connsiteX9" fmla="*/ 2273490 w 2311021"/>
              <a:gd name="connsiteY9" fmla="*/ 1657746 h 3089624"/>
              <a:gd name="connsiteX10" fmla="*/ 2130188 w 2311021"/>
              <a:gd name="connsiteY10" fmla="*/ 2033060 h 3089624"/>
              <a:gd name="connsiteX11" fmla="*/ 1864057 w 2311021"/>
              <a:gd name="connsiteY11" fmla="*/ 2572146 h 3089624"/>
              <a:gd name="connsiteX12" fmla="*/ 1604749 w 2311021"/>
              <a:gd name="connsiteY12" fmla="*/ 3015699 h 3089624"/>
              <a:gd name="connsiteX13" fmla="*/ 1338618 w 2311021"/>
              <a:gd name="connsiteY13" fmla="*/ 3015699 h 3089624"/>
              <a:gd name="connsiteX14" fmla="*/ 963305 w 2311021"/>
              <a:gd name="connsiteY14" fmla="*/ 3015699 h 3089624"/>
              <a:gd name="connsiteX15" fmla="*/ 656230 w 2311021"/>
              <a:gd name="connsiteY15" fmla="*/ 2988403 h 3089624"/>
              <a:gd name="connsiteX16" fmla="*/ 533400 w 2311021"/>
              <a:gd name="connsiteY16" fmla="*/ 2708624 h 3089624"/>
              <a:gd name="connsiteX17" fmla="*/ 315036 w 2311021"/>
              <a:gd name="connsiteY17" fmla="*/ 2292367 h 3089624"/>
              <a:gd name="connsiteX18" fmla="*/ 137615 w 2311021"/>
              <a:gd name="connsiteY18" fmla="*/ 1910230 h 3089624"/>
              <a:gd name="connsiteX19" fmla="*/ 28433 w 2311021"/>
              <a:gd name="connsiteY19" fmla="*/ 1575860 h 3089624"/>
              <a:gd name="connsiteX20" fmla="*/ 14785 w 2311021"/>
              <a:gd name="connsiteY20" fmla="*/ 1296081 h 3089624"/>
              <a:gd name="connsiteX21" fmla="*/ 117143 w 2311021"/>
              <a:gd name="connsiteY21" fmla="*/ 1064069 h 3089624"/>
              <a:gd name="connsiteX22" fmla="*/ 335507 w 2311021"/>
              <a:gd name="connsiteY22" fmla="*/ 750170 h 3089624"/>
              <a:gd name="connsiteX23" fmla="*/ 349155 w 2311021"/>
              <a:gd name="connsiteY23" fmla="*/ 422624 h 3089624"/>
              <a:gd name="connsiteX24" fmla="*/ 361275 w 2311021"/>
              <a:gd name="connsiteY24" fmla="*/ 225656 h 3089624"/>
              <a:gd name="connsiteX25" fmla="*/ 308888 w 2311021"/>
              <a:gd name="connsiteY25" fmla="*/ 42299 h 3089624"/>
              <a:gd name="connsiteX26" fmla="*/ 344606 w 2311021"/>
              <a:gd name="connsiteY26" fmla="*/ 1818 h 3089624"/>
              <a:gd name="connsiteX27" fmla="*/ 1494430 w 2311021"/>
              <a:gd name="connsiteY27" fmla="*/ 31388 h 3089624"/>
              <a:gd name="connsiteX28" fmla="*/ 2000534 w 2311021"/>
              <a:gd name="connsiteY28" fmla="*/ 13191 h 3089624"/>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301745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301745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301745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12795 h 3089228"/>
              <a:gd name="connsiteX1" fmla="*/ 2007358 w 2311021"/>
              <a:gd name="connsiteY1" fmla="*/ 67386 h 3089228"/>
              <a:gd name="connsiteX2" fmla="*/ 1952767 w 2311021"/>
              <a:gd name="connsiteY2" fmla="*/ 149273 h 3089228"/>
              <a:gd name="connsiteX3" fmla="*/ 1952767 w 2311021"/>
              <a:gd name="connsiteY3" fmla="*/ 319870 h 3089228"/>
              <a:gd name="connsiteX4" fmla="*/ 1945943 w 2311021"/>
              <a:gd name="connsiteY4" fmla="*/ 579177 h 3089228"/>
              <a:gd name="connsiteX5" fmla="*/ 2000534 w 2311021"/>
              <a:gd name="connsiteY5" fmla="*/ 804365 h 3089228"/>
              <a:gd name="connsiteX6" fmla="*/ 2150660 w 2311021"/>
              <a:gd name="connsiteY6" fmla="*/ 1043201 h 3089228"/>
              <a:gd name="connsiteX7" fmla="*/ 2253018 w 2311021"/>
              <a:gd name="connsiteY7" fmla="*/ 1193326 h 3089228"/>
              <a:gd name="connsiteX8" fmla="*/ 2307609 w 2311021"/>
              <a:gd name="connsiteY8" fmla="*/ 1363923 h 3089228"/>
              <a:gd name="connsiteX9" fmla="*/ 2273490 w 2311021"/>
              <a:gd name="connsiteY9" fmla="*/ 1657350 h 3089228"/>
              <a:gd name="connsiteX10" fmla="*/ 2130188 w 2311021"/>
              <a:gd name="connsiteY10" fmla="*/ 2032664 h 3089228"/>
              <a:gd name="connsiteX11" fmla="*/ 1864057 w 2311021"/>
              <a:gd name="connsiteY11" fmla="*/ 2571750 h 3089228"/>
              <a:gd name="connsiteX12" fmla="*/ 1604749 w 2311021"/>
              <a:gd name="connsiteY12" fmla="*/ 3015303 h 3089228"/>
              <a:gd name="connsiteX13" fmla="*/ 1338618 w 2311021"/>
              <a:gd name="connsiteY13" fmla="*/ 3015303 h 3089228"/>
              <a:gd name="connsiteX14" fmla="*/ 963305 w 2311021"/>
              <a:gd name="connsiteY14" fmla="*/ 3015303 h 3089228"/>
              <a:gd name="connsiteX15" fmla="*/ 656230 w 2311021"/>
              <a:gd name="connsiteY15" fmla="*/ 2988007 h 3089228"/>
              <a:gd name="connsiteX16" fmla="*/ 533400 w 2311021"/>
              <a:gd name="connsiteY16" fmla="*/ 2708228 h 3089228"/>
              <a:gd name="connsiteX17" fmla="*/ 315036 w 2311021"/>
              <a:gd name="connsiteY17" fmla="*/ 2291971 h 3089228"/>
              <a:gd name="connsiteX18" fmla="*/ 137615 w 2311021"/>
              <a:gd name="connsiteY18" fmla="*/ 1909834 h 3089228"/>
              <a:gd name="connsiteX19" fmla="*/ 28433 w 2311021"/>
              <a:gd name="connsiteY19" fmla="*/ 1575464 h 3089228"/>
              <a:gd name="connsiteX20" fmla="*/ 14785 w 2311021"/>
              <a:gd name="connsiteY20" fmla="*/ 1295685 h 3089228"/>
              <a:gd name="connsiteX21" fmla="*/ 117143 w 2311021"/>
              <a:gd name="connsiteY21" fmla="*/ 1063673 h 3089228"/>
              <a:gd name="connsiteX22" fmla="*/ 335507 w 2311021"/>
              <a:gd name="connsiteY22" fmla="*/ 749774 h 3089228"/>
              <a:gd name="connsiteX23" fmla="*/ 349155 w 2311021"/>
              <a:gd name="connsiteY23" fmla="*/ 422228 h 3089228"/>
              <a:gd name="connsiteX24" fmla="*/ 361275 w 2311021"/>
              <a:gd name="connsiteY24" fmla="*/ 225260 h 3089228"/>
              <a:gd name="connsiteX25" fmla="*/ 294601 w 2311021"/>
              <a:gd name="connsiteY25" fmla="*/ 39522 h 3089228"/>
              <a:gd name="connsiteX26" fmla="*/ 344606 w 2311021"/>
              <a:gd name="connsiteY26" fmla="*/ 1422 h 3089228"/>
              <a:gd name="connsiteX27" fmla="*/ 1494430 w 2311021"/>
              <a:gd name="connsiteY27" fmla="*/ 30992 h 3089228"/>
              <a:gd name="connsiteX28" fmla="*/ 2000534 w 2311021"/>
              <a:gd name="connsiteY28" fmla="*/ 12795 h 3089228"/>
              <a:gd name="connsiteX0" fmla="*/ 2000534 w 2311021"/>
              <a:gd name="connsiteY0" fmla="*/ 31845 h 3108278"/>
              <a:gd name="connsiteX1" fmla="*/ 2007358 w 2311021"/>
              <a:gd name="connsiteY1" fmla="*/ 86436 h 3108278"/>
              <a:gd name="connsiteX2" fmla="*/ 1952767 w 2311021"/>
              <a:gd name="connsiteY2" fmla="*/ 168323 h 3108278"/>
              <a:gd name="connsiteX3" fmla="*/ 1952767 w 2311021"/>
              <a:gd name="connsiteY3" fmla="*/ 338920 h 3108278"/>
              <a:gd name="connsiteX4" fmla="*/ 1945943 w 2311021"/>
              <a:gd name="connsiteY4" fmla="*/ 598227 h 3108278"/>
              <a:gd name="connsiteX5" fmla="*/ 2000534 w 2311021"/>
              <a:gd name="connsiteY5" fmla="*/ 823415 h 3108278"/>
              <a:gd name="connsiteX6" fmla="*/ 2150660 w 2311021"/>
              <a:gd name="connsiteY6" fmla="*/ 1062251 h 3108278"/>
              <a:gd name="connsiteX7" fmla="*/ 2253018 w 2311021"/>
              <a:gd name="connsiteY7" fmla="*/ 1212376 h 3108278"/>
              <a:gd name="connsiteX8" fmla="*/ 2307609 w 2311021"/>
              <a:gd name="connsiteY8" fmla="*/ 1382973 h 3108278"/>
              <a:gd name="connsiteX9" fmla="*/ 2273490 w 2311021"/>
              <a:gd name="connsiteY9" fmla="*/ 1676400 h 3108278"/>
              <a:gd name="connsiteX10" fmla="*/ 2130188 w 2311021"/>
              <a:gd name="connsiteY10" fmla="*/ 2051714 h 3108278"/>
              <a:gd name="connsiteX11" fmla="*/ 1864057 w 2311021"/>
              <a:gd name="connsiteY11" fmla="*/ 2590800 h 3108278"/>
              <a:gd name="connsiteX12" fmla="*/ 1604749 w 2311021"/>
              <a:gd name="connsiteY12" fmla="*/ 3034353 h 3108278"/>
              <a:gd name="connsiteX13" fmla="*/ 1338618 w 2311021"/>
              <a:gd name="connsiteY13" fmla="*/ 3034353 h 3108278"/>
              <a:gd name="connsiteX14" fmla="*/ 963305 w 2311021"/>
              <a:gd name="connsiteY14" fmla="*/ 3034353 h 3108278"/>
              <a:gd name="connsiteX15" fmla="*/ 656230 w 2311021"/>
              <a:gd name="connsiteY15" fmla="*/ 3007057 h 3108278"/>
              <a:gd name="connsiteX16" fmla="*/ 533400 w 2311021"/>
              <a:gd name="connsiteY16" fmla="*/ 2727278 h 3108278"/>
              <a:gd name="connsiteX17" fmla="*/ 315036 w 2311021"/>
              <a:gd name="connsiteY17" fmla="*/ 2311021 h 3108278"/>
              <a:gd name="connsiteX18" fmla="*/ 137615 w 2311021"/>
              <a:gd name="connsiteY18" fmla="*/ 1928884 h 3108278"/>
              <a:gd name="connsiteX19" fmla="*/ 28433 w 2311021"/>
              <a:gd name="connsiteY19" fmla="*/ 1594514 h 3108278"/>
              <a:gd name="connsiteX20" fmla="*/ 14785 w 2311021"/>
              <a:gd name="connsiteY20" fmla="*/ 1314735 h 3108278"/>
              <a:gd name="connsiteX21" fmla="*/ 117143 w 2311021"/>
              <a:gd name="connsiteY21" fmla="*/ 1082723 h 3108278"/>
              <a:gd name="connsiteX22" fmla="*/ 335507 w 2311021"/>
              <a:gd name="connsiteY22" fmla="*/ 768824 h 3108278"/>
              <a:gd name="connsiteX23" fmla="*/ 349155 w 2311021"/>
              <a:gd name="connsiteY23" fmla="*/ 441278 h 3108278"/>
              <a:gd name="connsiteX24" fmla="*/ 361275 w 2311021"/>
              <a:gd name="connsiteY24" fmla="*/ 244310 h 3108278"/>
              <a:gd name="connsiteX25" fmla="*/ 294601 w 2311021"/>
              <a:gd name="connsiteY25" fmla="*/ 58572 h 3108278"/>
              <a:gd name="connsiteX26" fmla="*/ 342225 w 2311021"/>
              <a:gd name="connsiteY26" fmla="*/ 1422 h 3108278"/>
              <a:gd name="connsiteX27" fmla="*/ 1494430 w 2311021"/>
              <a:gd name="connsiteY27" fmla="*/ 50042 h 3108278"/>
              <a:gd name="connsiteX28" fmla="*/ 2000534 w 2311021"/>
              <a:gd name="connsiteY28" fmla="*/ 31845 h 3108278"/>
              <a:gd name="connsiteX0" fmla="*/ 2000534 w 2311021"/>
              <a:gd name="connsiteY0" fmla="*/ 117570 h 3194003"/>
              <a:gd name="connsiteX1" fmla="*/ 2007358 w 2311021"/>
              <a:gd name="connsiteY1" fmla="*/ 172161 h 3194003"/>
              <a:gd name="connsiteX2" fmla="*/ 1952767 w 2311021"/>
              <a:gd name="connsiteY2" fmla="*/ 254048 h 3194003"/>
              <a:gd name="connsiteX3" fmla="*/ 1952767 w 2311021"/>
              <a:gd name="connsiteY3" fmla="*/ 424645 h 3194003"/>
              <a:gd name="connsiteX4" fmla="*/ 1945943 w 2311021"/>
              <a:gd name="connsiteY4" fmla="*/ 683952 h 3194003"/>
              <a:gd name="connsiteX5" fmla="*/ 2000534 w 2311021"/>
              <a:gd name="connsiteY5" fmla="*/ 909140 h 3194003"/>
              <a:gd name="connsiteX6" fmla="*/ 2150660 w 2311021"/>
              <a:gd name="connsiteY6" fmla="*/ 1147976 h 3194003"/>
              <a:gd name="connsiteX7" fmla="*/ 2253018 w 2311021"/>
              <a:gd name="connsiteY7" fmla="*/ 1298101 h 3194003"/>
              <a:gd name="connsiteX8" fmla="*/ 2307609 w 2311021"/>
              <a:gd name="connsiteY8" fmla="*/ 1468698 h 3194003"/>
              <a:gd name="connsiteX9" fmla="*/ 2273490 w 2311021"/>
              <a:gd name="connsiteY9" fmla="*/ 1762125 h 3194003"/>
              <a:gd name="connsiteX10" fmla="*/ 2130188 w 2311021"/>
              <a:gd name="connsiteY10" fmla="*/ 2137439 h 3194003"/>
              <a:gd name="connsiteX11" fmla="*/ 1864057 w 2311021"/>
              <a:gd name="connsiteY11" fmla="*/ 2676525 h 3194003"/>
              <a:gd name="connsiteX12" fmla="*/ 1604749 w 2311021"/>
              <a:gd name="connsiteY12" fmla="*/ 3120078 h 3194003"/>
              <a:gd name="connsiteX13" fmla="*/ 1338618 w 2311021"/>
              <a:gd name="connsiteY13" fmla="*/ 3120078 h 3194003"/>
              <a:gd name="connsiteX14" fmla="*/ 963305 w 2311021"/>
              <a:gd name="connsiteY14" fmla="*/ 3120078 h 3194003"/>
              <a:gd name="connsiteX15" fmla="*/ 656230 w 2311021"/>
              <a:gd name="connsiteY15" fmla="*/ 3092782 h 3194003"/>
              <a:gd name="connsiteX16" fmla="*/ 533400 w 2311021"/>
              <a:gd name="connsiteY16" fmla="*/ 2813003 h 3194003"/>
              <a:gd name="connsiteX17" fmla="*/ 315036 w 2311021"/>
              <a:gd name="connsiteY17" fmla="*/ 2396746 h 3194003"/>
              <a:gd name="connsiteX18" fmla="*/ 137615 w 2311021"/>
              <a:gd name="connsiteY18" fmla="*/ 2014609 h 3194003"/>
              <a:gd name="connsiteX19" fmla="*/ 28433 w 2311021"/>
              <a:gd name="connsiteY19" fmla="*/ 1680239 h 3194003"/>
              <a:gd name="connsiteX20" fmla="*/ 14785 w 2311021"/>
              <a:gd name="connsiteY20" fmla="*/ 1400460 h 3194003"/>
              <a:gd name="connsiteX21" fmla="*/ 117143 w 2311021"/>
              <a:gd name="connsiteY21" fmla="*/ 1168448 h 3194003"/>
              <a:gd name="connsiteX22" fmla="*/ 335507 w 2311021"/>
              <a:gd name="connsiteY22" fmla="*/ 854549 h 3194003"/>
              <a:gd name="connsiteX23" fmla="*/ 349155 w 2311021"/>
              <a:gd name="connsiteY23" fmla="*/ 527003 h 3194003"/>
              <a:gd name="connsiteX24" fmla="*/ 361275 w 2311021"/>
              <a:gd name="connsiteY24" fmla="*/ 330035 h 3194003"/>
              <a:gd name="connsiteX25" fmla="*/ 294601 w 2311021"/>
              <a:gd name="connsiteY25" fmla="*/ 144297 h 3194003"/>
              <a:gd name="connsiteX26" fmla="*/ 342225 w 2311021"/>
              <a:gd name="connsiteY26" fmla="*/ 87147 h 3194003"/>
              <a:gd name="connsiteX27" fmla="*/ 1494430 w 2311021"/>
              <a:gd name="connsiteY27" fmla="*/ 135767 h 3194003"/>
              <a:gd name="connsiteX28" fmla="*/ 2000534 w 2311021"/>
              <a:gd name="connsiteY28" fmla="*/ 117570 h 3194003"/>
              <a:gd name="connsiteX0" fmla="*/ 2000534 w 2311021"/>
              <a:gd name="connsiteY0" fmla="*/ 117570 h 3194003"/>
              <a:gd name="connsiteX1" fmla="*/ 2007358 w 2311021"/>
              <a:gd name="connsiteY1" fmla="*/ 172161 h 3194003"/>
              <a:gd name="connsiteX2" fmla="*/ 1952767 w 2311021"/>
              <a:gd name="connsiteY2" fmla="*/ 254048 h 3194003"/>
              <a:gd name="connsiteX3" fmla="*/ 1952767 w 2311021"/>
              <a:gd name="connsiteY3" fmla="*/ 424645 h 3194003"/>
              <a:gd name="connsiteX4" fmla="*/ 1945943 w 2311021"/>
              <a:gd name="connsiteY4" fmla="*/ 683952 h 3194003"/>
              <a:gd name="connsiteX5" fmla="*/ 2000534 w 2311021"/>
              <a:gd name="connsiteY5" fmla="*/ 909140 h 3194003"/>
              <a:gd name="connsiteX6" fmla="*/ 2150660 w 2311021"/>
              <a:gd name="connsiteY6" fmla="*/ 1147976 h 3194003"/>
              <a:gd name="connsiteX7" fmla="*/ 2253018 w 2311021"/>
              <a:gd name="connsiteY7" fmla="*/ 1298101 h 3194003"/>
              <a:gd name="connsiteX8" fmla="*/ 2307609 w 2311021"/>
              <a:gd name="connsiteY8" fmla="*/ 1468698 h 3194003"/>
              <a:gd name="connsiteX9" fmla="*/ 2273490 w 2311021"/>
              <a:gd name="connsiteY9" fmla="*/ 1762125 h 3194003"/>
              <a:gd name="connsiteX10" fmla="*/ 2130188 w 2311021"/>
              <a:gd name="connsiteY10" fmla="*/ 2137439 h 3194003"/>
              <a:gd name="connsiteX11" fmla="*/ 1864057 w 2311021"/>
              <a:gd name="connsiteY11" fmla="*/ 2676525 h 3194003"/>
              <a:gd name="connsiteX12" fmla="*/ 1604749 w 2311021"/>
              <a:gd name="connsiteY12" fmla="*/ 3120078 h 3194003"/>
              <a:gd name="connsiteX13" fmla="*/ 1338618 w 2311021"/>
              <a:gd name="connsiteY13" fmla="*/ 3120078 h 3194003"/>
              <a:gd name="connsiteX14" fmla="*/ 963305 w 2311021"/>
              <a:gd name="connsiteY14" fmla="*/ 3120078 h 3194003"/>
              <a:gd name="connsiteX15" fmla="*/ 656230 w 2311021"/>
              <a:gd name="connsiteY15" fmla="*/ 3092782 h 3194003"/>
              <a:gd name="connsiteX16" fmla="*/ 533400 w 2311021"/>
              <a:gd name="connsiteY16" fmla="*/ 2813003 h 3194003"/>
              <a:gd name="connsiteX17" fmla="*/ 315036 w 2311021"/>
              <a:gd name="connsiteY17" fmla="*/ 2396746 h 3194003"/>
              <a:gd name="connsiteX18" fmla="*/ 137615 w 2311021"/>
              <a:gd name="connsiteY18" fmla="*/ 2014609 h 3194003"/>
              <a:gd name="connsiteX19" fmla="*/ 28433 w 2311021"/>
              <a:gd name="connsiteY19" fmla="*/ 1680239 h 3194003"/>
              <a:gd name="connsiteX20" fmla="*/ 14785 w 2311021"/>
              <a:gd name="connsiteY20" fmla="*/ 1400460 h 3194003"/>
              <a:gd name="connsiteX21" fmla="*/ 117143 w 2311021"/>
              <a:gd name="connsiteY21" fmla="*/ 1168448 h 3194003"/>
              <a:gd name="connsiteX22" fmla="*/ 335507 w 2311021"/>
              <a:gd name="connsiteY22" fmla="*/ 854549 h 3194003"/>
              <a:gd name="connsiteX23" fmla="*/ 349155 w 2311021"/>
              <a:gd name="connsiteY23" fmla="*/ 527003 h 3194003"/>
              <a:gd name="connsiteX24" fmla="*/ 361275 w 2311021"/>
              <a:gd name="connsiteY24" fmla="*/ 330035 h 3194003"/>
              <a:gd name="connsiteX25" fmla="*/ 294601 w 2311021"/>
              <a:gd name="connsiteY25" fmla="*/ 144297 h 3194003"/>
              <a:gd name="connsiteX26" fmla="*/ 342225 w 2311021"/>
              <a:gd name="connsiteY26" fmla="*/ 87147 h 3194003"/>
              <a:gd name="connsiteX27" fmla="*/ 1494430 w 2311021"/>
              <a:gd name="connsiteY27" fmla="*/ 135767 h 3194003"/>
              <a:gd name="connsiteX28" fmla="*/ 2000534 w 2311021"/>
              <a:gd name="connsiteY28" fmla="*/ 117570 h 3194003"/>
              <a:gd name="connsiteX0" fmla="*/ 2000534 w 2311021"/>
              <a:gd name="connsiteY0" fmla="*/ 30423 h 3106856"/>
              <a:gd name="connsiteX1" fmla="*/ 2007358 w 2311021"/>
              <a:gd name="connsiteY1" fmla="*/ 85014 h 3106856"/>
              <a:gd name="connsiteX2" fmla="*/ 1952767 w 2311021"/>
              <a:gd name="connsiteY2" fmla="*/ 166901 h 3106856"/>
              <a:gd name="connsiteX3" fmla="*/ 1952767 w 2311021"/>
              <a:gd name="connsiteY3" fmla="*/ 337498 h 3106856"/>
              <a:gd name="connsiteX4" fmla="*/ 1945943 w 2311021"/>
              <a:gd name="connsiteY4" fmla="*/ 596805 h 3106856"/>
              <a:gd name="connsiteX5" fmla="*/ 2000534 w 2311021"/>
              <a:gd name="connsiteY5" fmla="*/ 821993 h 3106856"/>
              <a:gd name="connsiteX6" fmla="*/ 2150660 w 2311021"/>
              <a:gd name="connsiteY6" fmla="*/ 1060829 h 3106856"/>
              <a:gd name="connsiteX7" fmla="*/ 2253018 w 2311021"/>
              <a:gd name="connsiteY7" fmla="*/ 1210954 h 3106856"/>
              <a:gd name="connsiteX8" fmla="*/ 2307609 w 2311021"/>
              <a:gd name="connsiteY8" fmla="*/ 1381551 h 3106856"/>
              <a:gd name="connsiteX9" fmla="*/ 2273490 w 2311021"/>
              <a:gd name="connsiteY9" fmla="*/ 1674978 h 3106856"/>
              <a:gd name="connsiteX10" fmla="*/ 2130188 w 2311021"/>
              <a:gd name="connsiteY10" fmla="*/ 2050292 h 3106856"/>
              <a:gd name="connsiteX11" fmla="*/ 1864057 w 2311021"/>
              <a:gd name="connsiteY11" fmla="*/ 2589378 h 3106856"/>
              <a:gd name="connsiteX12" fmla="*/ 1604749 w 2311021"/>
              <a:gd name="connsiteY12" fmla="*/ 3032931 h 3106856"/>
              <a:gd name="connsiteX13" fmla="*/ 1338618 w 2311021"/>
              <a:gd name="connsiteY13" fmla="*/ 3032931 h 3106856"/>
              <a:gd name="connsiteX14" fmla="*/ 963305 w 2311021"/>
              <a:gd name="connsiteY14" fmla="*/ 3032931 h 3106856"/>
              <a:gd name="connsiteX15" fmla="*/ 656230 w 2311021"/>
              <a:gd name="connsiteY15" fmla="*/ 3005635 h 3106856"/>
              <a:gd name="connsiteX16" fmla="*/ 533400 w 2311021"/>
              <a:gd name="connsiteY16" fmla="*/ 2725856 h 3106856"/>
              <a:gd name="connsiteX17" fmla="*/ 315036 w 2311021"/>
              <a:gd name="connsiteY17" fmla="*/ 2309599 h 3106856"/>
              <a:gd name="connsiteX18" fmla="*/ 137615 w 2311021"/>
              <a:gd name="connsiteY18" fmla="*/ 1927462 h 3106856"/>
              <a:gd name="connsiteX19" fmla="*/ 28433 w 2311021"/>
              <a:gd name="connsiteY19" fmla="*/ 1593092 h 3106856"/>
              <a:gd name="connsiteX20" fmla="*/ 14785 w 2311021"/>
              <a:gd name="connsiteY20" fmla="*/ 1313313 h 3106856"/>
              <a:gd name="connsiteX21" fmla="*/ 117143 w 2311021"/>
              <a:gd name="connsiteY21" fmla="*/ 1081301 h 3106856"/>
              <a:gd name="connsiteX22" fmla="*/ 335507 w 2311021"/>
              <a:gd name="connsiteY22" fmla="*/ 767402 h 3106856"/>
              <a:gd name="connsiteX23" fmla="*/ 349155 w 2311021"/>
              <a:gd name="connsiteY23" fmla="*/ 439856 h 3106856"/>
              <a:gd name="connsiteX24" fmla="*/ 361275 w 2311021"/>
              <a:gd name="connsiteY24" fmla="*/ 242888 h 3106856"/>
              <a:gd name="connsiteX25" fmla="*/ 294601 w 2311021"/>
              <a:gd name="connsiteY25" fmla="*/ 57150 h 3106856"/>
              <a:gd name="connsiteX26" fmla="*/ 342225 w 2311021"/>
              <a:gd name="connsiteY26" fmla="*/ 0 h 3106856"/>
              <a:gd name="connsiteX27" fmla="*/ 1494430 w 2311021"/>
              <a:gd name="connsiteY27" fmla="*/ 48620 h 3106856"/>
              <a:gd name="connsiteX28" fmla="*/ 2000534 w 2311021"/>
              <a:gd name="connsiteY28" fmla="*/ 30423 h 3106856"/>
              <a:gd name="connsiteX0" fmla="*/ 2000534 w 2311021"/>
              <a:gd name="connsiteY0" fmla="*/ 13754 h 3090187"/>
              <a:gd name="connsiteX1" fmla="*/ 2007358 w 2311021"/>
              <a:gd name="connsiteY1" fmla="*/ 68345 h 3090187"/>
              <a:gd name="connsiteX2" fmla="*/ 1952767 w 2311021"/>
              <a:gd name="connsiteY2" fmla="*/ 150232 h 3090187"/>
              <a:gd name="connsiteX3" fmla="*/ 1952767 w 2311021"/>
              <a:gd name="connsiteY3" fmla="*/ 320829 h 3090187"/>
              <a:gd name="connsiteX4" fmla="*/ 1945943 w 2311021"/>
              <a:gd name="connsiteY4" fmla="*/ 580136 h 3090187"/>
              <a:gd name="connsiteX5" fmla="*/ 2000534 w 2311021"/>
              <a:gd name="connsiteY5" fmla="*/ 805324 h 3090187"/>
              <a:gd name="connsiteX6" fmla="*/ 2150660 w 2311021"/>
              <a:gd name="connsiteY6" fmla="*/ 1044160 h 3090187"/>
              <a:gd name="connsiteX7" fmla="*/ 2253018 w 2311021"/>
              <a:gd name="connsiteY7" fmla="*/ 1194285 h 3090187"/>
              <a:gd name="connsiteX8" fmla="*/ 2307609 w 2311021"/>
              <a:gd name="connsiteY8" fmla="*/ 1364882 h 3090187"/>
              <a:gd name="connsiteX9" fmla="*/ 2273490 w 2311021"/>
              <a:gd name="connsiteY9" fmla="*/ 1658309 h 3090187"/>
              <a:gd name="connsiteX10" fmla="*/ 2130188 w 2311021"/>
              <a:gd name="connsiteY10" fmla="*/ 2033623 h 3090187"/>
              <a:gd name="connsiteX11" fmla="*/ 1864057 w 2311021"/>
              <a:gd name="connsiteY11" fmla="*/ 2572709 h 3090187"/>
              <a:gd name="connsiteX12" fmla="*/ 1604749 w 2311021"/>
              <a:gd name="connsiteY12" fmla="*/ 3016262 h 3090187"/>
              <a:gd name="connsiteX13" fmla="*/ 1338618 w 2311021"/>
              <a:gd name="connsiteY13" fmla="*/ 3016262 h 3090187"/>
              <a:gd name="connsiteX14" fmla="*/ 963305 w 2311021"/>
              <a:gd name="connsiteY14" fmla="*/ 3016262 h 3090187"/>
              <a:gd name="connsiteX15" fmla="*/ 656230 w 2311021"/>
              <a:gd name="connsiteY15" fmla="*/ 2988966 h 3090187"/>
              <a:gd name="connsiteX16" fmla="*/ 533400 w 2311021"/>
              <a:gd name="connsiteY16" fmla="*/ 2709187 h 3090187"/>
              <a:gd name="connsiteX17" fmla="*/ 315036 w 2311021"/>
              <a:gd name="connsiteY17" fmla="*/ 2292930 h 3090187"/>
              <a:gd name="connsiteX18" fmla="*/ 137615 w 2311021"/>
              <a:gd name="connsiteY18" fmla="*/ 1910793 h 3090187"/>
              <a:gd name="connsiteX19" fmla="*/ 28433 w 2311021"/>
              <a:gd name="connsiteY19" fmla="*/ 1576423 h 3090187"/>
              <a:gd name="connsiteX20" fmla="*/ 14785 w 2311021"/>
              <a:gd name="connsiteY20" fmla="*/ 1296644 h 3090187"/>
              <a:gd name="connsiteX21" fmla="*/ 117143 w 2311021"/>
              <a:gd name="connsiteY21" fmla="*/ 1064632 h 3090187"/>
              <a:gd name="connsiteX22" fmla="*/ 335507 w 2311021"/>
              <a:gd name="connsiteY22" fmla="*/ 750733 h 3090187"/>
              <a:gd name="connsiteX23" fmla="*/ 349155 w 2311021"/>
              <a:gd name="connsiteY23" fmla="*/ 423187 h 3090187"/>
              <a:gd name="connsiteX24" fmla="*/ 361275 w 2311021"/>
              <a:gd name="connsiteY24" fmla="*/ 226219 h 3090187"/>
              <a:gd name="connsiteX25" fmla="*/ 294601 w 2311021"/>
              <a:gd name="connsiteY25" fmla="*/ 40481 h 3090187"/>
              <a:gd name="connsiteX26" fmla="*/ 401756 w 2311021"/>
              <a:gd name="connsiteY26" fmla="*/ 0 h 3090187"/>
              <a:gd name="connsiteX27" fmla="*/ 1494430 w 2311021"/>
              <a:gd name="connsiteY27" fmla="*/ 31951 h 3090187"/>
              <a:gd name="connsiteX28" fmla="*/ 2000534 w 2311021"/>
              <a:gd name="connsiteY28" fmla="*/ 13754 h 3090187"/>
              <a:gd name="connsiteX0" fmla="*/ 2000534 w 2311021"/>
              <a:gd name="connsiteY0" fmla="*/ 13754 h 3090187"/>
              <a:gd name="connsiteX1" fmla="*/ 2007358 w 2311021"/>
              <a:gd name="connsiteY1" fmla="*/ 68345 h 3090187"/>
              <a:gd name="connsiteX2" fmla="*/ 1952767 w 2311021"/>
              <a:gd name="connsiteY2" fmla="*/ 150232 h 3090187"/>
              <a:gd name="connsiteX3" fmla="*/ 1952767 w 2311021"/>
              <a:gd name="connsiteY3" fmla="*/ 320829 h 3090187"/>
              <a:gd name="connsiteX4" fmla="*/ 1945943 w 2311021"/>
              <a:gd name="connsiteY4" fmla="*/ 580136 h 3090187"/>
              <a:gd name="connsiteX5" fmla="*/ 2000534 w 2311021"/>
              <a:gd name="connsiteY5" fmla="*/ 805324 h 3090187"/>
              <a:gd name="connsiteX6" fmla="*/ 2150660 w 2311021"/>
              <a:gd name="connsiteY6" fmla="*/ 1044160 h 3090187"/>
              <a:gd name="connsiteX7" fmla="*/ 2253018 w 2311021"/>
              <a:gd name="connsiteY7" fmla="*/ 1194285 h 3090187"/>
              <a:gd name="connsiteX8" fmla="*/ 2307609 w 2311021"/>
              <a:gd name="connsiteY8" fmla="*/ 1364882 h 3090187"/>
              <a:gd name="connsiteX9" fmla="*/ 2273490 w 2311021"/>
              <a:gd name="connsiteY9" fmla="*/ 1658309 h 3090187"/>
              <a:gd name="connsiteX10" fmla="*/ 2130188 w 2311021"/>
              <a:gd name="connsiteY10" fmla="*/ 2033623 h 3090187"/>
              <a:gd name="connsiteX11" fmla="*/ 1864057 w 2311021"/>
              <a:gd name="connsiteY11" fmla="*/ 2572709 h 3090187"/>
              <a:gd name="connsiteX12" fmla="*/ 1604749 w 2311021"/>
              <a:gd name="connsiteY12" fmla="*/ 3016262 h 3090187"/>
              <a:gd name="connsiteX13" fmla="*/ 1338618 w 2311021"/>
              <a:gd name="connsiteY13" fmla="*/ 3016262 h 3090187"/>
              <a:gd name="connsiteX14" fmla="*/ 963305 w 2311021"/>
              <a:gd name="connsiteY14" fmla="*/ 3016262 h 3090187"/>
              <a:gd name="connsiteX15" fmla="*/ 656230 w 2311021"/>
              <a:gd name="connsiteY15" fmla="*/ 2988966 h 3090187"/>
              <a:gd name="connsiteX16" fmla="*/ 533400 w 2311021"/>
              <a:gd name="connsiteY16" fmla="*/ 2709187 h 3090187"/>
              <a:gd name="connsiteX17" fmla="*/ 315036 w 2311021"/>
              <a:gd name="connsiteY17" fmla="*/ 2292930 h 3090187"/>
              <a:gd name="connsiteX18" fmla="*/ 137615 w 2311021"/>
              <a:gd name="connsiteY18" fmla="*/ 1910793 h 3090187"/>
              <a:gd name="connsiteX19" fmla="*/ 28433 w 2311021"/>
              <a:gd name="connsiteY19" fmla="*/ 1576423 h 3090187"/>
              <a:gd name="connsiteX20" fmla="*/ 14785 w 2311021"/>
              <a:gd name="connsiteY20" fmla="*/ 1296644 h 3090187"/>
              <a:gd name="connsiteX21" fmla="*/ 117143 w 2311021"/>
              <a:gd name="connsiteY21" fmla="*/ 1064632 h 3090187"/>
              <a:gd name="connsiteX22" fmla="*/ 335507 w 2311021"/>
              <a:gd name="connsiteY22" fmla="*/ 750733 h 3090187"/>
              <a:gd name="connsiteX23" fmla="*/ 349155 w 2311021"/>
              <a:gd name="connsiteY23" fmla="*/ 423187 h 3090187"/>
              <a:gd name="connsiteX24" fmla="*/ 361275 w 2311021"/>
              <a:gd name="connsiteY24" fmla="*/ 226219 h 3090187"/>
              <a:gd name="connsiteX25" fmla="*/ 294601 w 2311021"/>
              <a:gd name="connsiteY25" fmla="*/ 40481 h 3090187"/>
              <a:gd name="connsiteX26" fmla="*/ 401756 w 2311021"/>
              <a:gd name="connsiteY26" fmla="*/ 0 h 3090187"/>
              <a:gd name="connsiteX27" fmla="*/ 1494430 w 2311021"/>
              <a:gd name="connsiteY27" fmla="*/ 31951 h 3090187"/>
              <a:gd name="connsiteX28" fmla="*/ 2000534 w 2311021"/>
              <a:gd name="connsiteY28" fmla="*/ 13754 h 3090187"/>
              <a:gd name="connsiteX0" fmla="*/ 2000534 w 2311021"/>
              <a:gd name="connsiteY0" fmla="*/ 13754 h 3124305"/>
              <a:gd name="connsiteX1" fmla="*/ 2007358 w 2311021"/>
              <a:gd name="connsiteY1" fmla="*/ 68345 h 3124305"/>
              <a:gd name="connsiteX2" fmla="*/ 1952767 w 2311021"/>
              <a:gd name="connsiteY2" fmla="*/ 150232 h 3124305"/>
              <a:gd name="connsiteX3" fmla="*/ 1952767 w 2311021"/>
              <a:gd name="connsiteY3" fmla="*/ 320829 h 3124305"/>
              <a:gd name="connsiteX4" fmla="*/ 1945943 w 2311021"/>
              <a:gd name="connsiteY4" fmla="*/ 580136 h 3124305"/>
              <a:gd name="connsiteX5" fmla="*/ 2000534 w 2311021"/>
              <a:gd name="connsiteY5" fmla="*/ 805324 h 3124305"/>
              <a:gd name="connsiteX6" fmla="*/ 2150660 w 2311021"/>
              <a:gd name="connsiteY6" fmla="*/ 1044160 h 3124305"/>
              <a:gd name="connsiteX7" fmla="*/ 2253018 w 2311021"/>
              <a:gd name="connsiteY7" fmla="*/ 1194285 h 3124305"/>
              <a:gd name="connsiteX8" fmla="*/ 2307609 w 2311021"/>
              <a:gd name="connsiteY8" fmla="*/ 1364882 h 3124305"/>
              <a:gd name="connsiteX9" fmla="*/ 2273490 w 2311021"/>
              <a:gd name="connsiteY9" fmla="*/ 1658309 h 3124305"/>
              <a:gd name="connsiteX10" fmla="*/ 2130188 w 2311021"/>
              <a:gd name="connsiteY10" fmla="*/ 2033623 h 3124305"/>
              <a:gd name="connsiteX11" fmla="*/ 1864057 w 2311021"/>
              <a:gd name="connsiteY11" fmla="*/ 2572709 h 3124305"/>
              <a:gd name="connsiteX12" fmla="*/ 1563806 w 2311021"/>
              <a:gd name="connsiteY12" fmla="*/ 3050380 h 3124305"/>
              <a:gd name="connsiteX13" fmla="*/ 1338618 w 2311021"/>
              <a:gd name="connsiteY13" fmla="*/ 3016262 h 3124305"/>
              <a:gd name="connsiteX14" fmla="*/ 963305 w 2311021"/>
              <a:gd name="connsiteY14" fmla="*/ 3016262 h 3124305"/>
              <a:gd name="connsiteX15" fmla="*/ 656230 w 2311021"/>
              <a:gd name="connsiteY15" fmla="*/ 2988966 h 3124305"/>
              <a:gd name="connsiteX16" fmla="*/ 533400 w 2311021"/>
              <a:gd name="connsiteY16" fmla="*/ 2709187 h 3124305"/>
              <a:gd name="connsiteX17" fmla="*/ 315036 w 2311021"/>
              <a:gd name="connsiteY17" fmla="*/ 2292930 h 3124305"/>
              <a:gd name="connsiteX18" fmla="*/ 137615 w 2311021"/>
              <a:gd name="connsiteY18" fmla="*/ 1910793 h 3124305"/>
              <a:gd name="connsiteX19" fmla="*/ 28433 w 2311021"/>
              <a:gd name="connsiteY19" fmla="*/ 1576423 h 3124305"/>
              <a:gd name="connsiteX20" fmla="*/ 14785 w 2311021"/>
              <a:gd name="connsiteY20" fmla="*/ 1296644 h 3124305"/>
              <a:gd name="connsiteX21" fmla="*/ 117143 w 2311021"/>
              <a:gd name="connsiteY21" fmla="*/ 1064632 h 3124305"/>
              <a:gd name="connsiteX22" fmla="*/ 335507 w 2311021"/>
              <a:gd name="connsiteY22" fmla="*/ 750733 h 3124305"/>
              <a:gd name="connsiteX23" fmla="*/ 349155 w 2311021"/>
              <a:gd name="connsiteY23" fmla="*/ 423187 h 3124305"/>
              <a:gd name="connsiteX24" fmla="*/ 361275 w 2311021"/>
              <a:gd name="connsiteY24" fmla="*/ 226219 h 3124305"/>
              <a:gd name="connsiteX25" fmla="*/ 294601 w 2311021"/>
              <a:gd name="connsiteY25" fmla="*/ 40481 h 3124305"/>
              <a:gd name="connsiteX26" fmla="*/ 401756 w 2311021"/>
              <a:gd name="connsiteY26" fmla="*/ 0 h 3124305"/>
              <a:gd name="connsiteX27" fmla="*/ 1494430 w 2311021"/>
              <a:gd name="connsiteY27" fmla="*/ 31951 h 3124305"/>
              <a:gd name="connsiteX28" fmla="*/ 2000534 w 2311021"/>
              <a:gd name="connsiteY28" fmla="*/ 13754 h 3124305"/>
              <a:gd name="connsiteX0" fmla="*/ 2000534 w 2311021"/>
              <a:gd name="connsiteY0" fmla="*/ 13754 h 3048105"/>
              <a:gd name="connsiteX1" fmla="*/ 2007358 w 2311021"/>
              <a:gd name="connsiteY1" fmla="*/ 68345 h 3048105"/>
              <a:gd name="connsiteX2" fmla="*/ 1952767 w 2311021"/>
              <a:gd name="connsiteY2" fmla="*/ 150232 h 3048105"/>
              <a:gd name="connsiteX3" fmla="*/ 1952767 w 2311021"/>
              <a:gd name="connsiteY3" fmla="*/ 320829 h 3048105"/>
              <a:gd name="connsiteX4" fmla="*/ 1945943 w 2311021"/>
              <a:gd name="connsiteY4" fmla="*/ 580136 h 3048105"/>
              <a:gd name="connsiteX5" fmla="*/ 2000534 w 2311021"/>
              <a:gd name="connsiteY5" fmla="*/ 805324 h 3048105"/>
              <a:gd name="connsiteX6" fmla="*/ 2150660 w 2311021"/>
              <a:gd name="connsiteY6" fmla="*/ 1044160 h 3048105"/>
              <a:gd name="connsiteX7" fmla="*/ 2253018 w 2311021"/>
              <a:gd name="connsiteY7" fmla="*/ 1194285 h 3048105"/>
              <a:gd name="connsiteX8" fmla="*/ 2307609 w 2311021"/>
              <a:gd name="connsiteY8" fmla="*/ 1364882 h 3048105"/>
              <a:gd name="connsiteX9" fmla="*/ 2273490 w 2311021"/>
              <a:gd name="connsiteY9" fmla="*/ 1658309 h 3048105"/>
              <a:gd name="connsiteX10" fmla="*/ 2130188 w 2311021"/>
              <a:gd name="connsiteY10" fmla="*/ 2033623 h 3048105"/>
              <a:gd name="connsiteX11" fmla="*/ 1864057 w 2311021"/>
              <a:gd name="connsiteY11" fmla="*/ 2572709 h 3048105"/>
              <a:gd name="connsiteX12" fmla="*/ 1635243 w 2311021"/>
              <a:gd name="connsiteY12" fmla="*/ 2974180 h 3048105"/>
              <a:gd name="connsiteX13" fmla="*/ 1338618 w 2311021"/>
              <a:gd name="connsiteY13" fmla="*/ 3016262 h 3048105"/>
              <a:gd name="connsiteX14" fmla="*/ 963305 w 2311021"/>
              <a:gd name="connsiteY14" fmla="*/ 3016262 h 3048105"/>
              <a:gd name="connsiteX15" fmla="*/ 656230 w 2311021"/>
              <a:gd name="connsiteY15" fmla="*/ 2988966 h 3048105"/>
              <a:gd name="connsiteX16" fmla="*/ 533400 w 2311021"/>
              <a:gd name="connsiteY16" fmla="*/ 2709187 h 3048105"/>
              <a:gd name="connsiteX17" fmla="*/ 315036 w 2311021"/>
              <a:gd name="connsiteY17" fmla="*/ 2292930 h 3048105"/>
              <a:gd name="connsiteX18" fmla="*/ 137615 w 2311021"/>
              <a:gd name="connsiteY18" fmla="*/ 1910793 h 3048105"/>
              <a:gd name="connsiteX19" fmla="*/ 28433 w 2311021"/>
              <a:gd name="connsiteY19" fmla="*/ 1576423 h 3048105"/>
              <a:gd name="connsiteX20" fmla="*/ 14785 w 2311021"/>
              <a:gd name="connsiteY20" fmla="*/ 1296644 h 3048105"/>
              <a:gd name="connsiteX21" fmla="*/ 117143 w 2311021"/>
              <a:gd name="connsiteY21" fmla="*/ 1064632 h 3048105"/>
              <a:gd name="connsiteX22" fmla="*/ 335507 w 2311021"/>
              <a:gd name="connsiteY22" fmla="*/ 750733 h 3048105"/>
              <a:gd name="connsiteX23" fmla="*/ 349155 w 2311021"/>
              <a:gd name="connsiteY23" fmla="*/ 423187 h 3048105"/>
              <a:gd name="connsiteX24" fmla="*/ 361275 w 2311021"/>
              <a:gd name="connsiteY24" fmla="*/ 226219 h 3048105"/>
              <a:gd name="connsiteX25" fmla="*/ 294601 w 2311021"/>
              <a:gd name="connsiteY25" fmla="*/ 40481 h 3048105"/>
              <a:gd name="connsiteX26" fmla="*/ 401756 w 2311021"/>
              <a:gd name="connsiteY26" fmla="*/ 0 h 3048105"/>
              <a:gd name="connsiteX27" fmla="*/ 1494430 w 2311021"/>
              <a:gd name="connsiteY27" fmla="*/ 31951 h 3048105"/>
              <a:gd name="connsiteX28" fmla="*/ 2000534 w 2311021"/>
              <a:gd name="connsiteY28" fmla="*/ 13754 h 3048105"/>
              <a:gd name="connsiteX0" fmla="*/ 2000534 w 2311021"/>
              <a:gd name="connsiteY0" fmla="*/ 13754 h 3048105"/>
              <a:gd name="connsiteX1" fmla="*/ 2007358 w 2311021"/>
              <a:gd name="connsiteY1" fmla="*/ 68345 h 3048105"/>
              <a:gd name="connsiteX2" fmla="*/ 1952767 w 2311021"/>
              <a:gd name="connsiteY2" fmla="*/ 150232 h 3048105"/>
              <a:gd name="connsiteX3" fmla="*/ 1952767 w 2311021"/>
              <a:gd name="connsiteY3" fmla="*/ 320829 h 3048105"/>
              <a:gd name="connsiteX4" fmla="*/ 1945943 w 2311021"/>
              <a:gd name="connsiteY4" fmla="*/ 580136 h 3048105"/>
              <a:gd name="connsiteX5" fmla="*/ 2000534 w 2311021"/>
              <a:gd name="connsiteY5" fmla="*/ 805324 h 3048105"/>
              <a:gd name="connsiteX6" fmla="*/ 2150660 w 2311021"/>
              <a:gd name="connsiteY6" fmla="*/ 1044160 h 3048105"/>
              <a:gd name="connsiteX7" fmla="*/ 2253018 w 2311021"/>
              <a:gd name="connsiteY7" fmla="*/ 1194285 h 3048105"/>
              <a:gd name="connsiteX8" fmla="*/ 2307609 w 2311021"/>
              <a:gd name="connsiteY8" fmla="*/ 1364882 h 3048105"/>
              <a:gd name="connsiteX9" fmla="*/ 2273490 w 2311021"/>
              <a:gd name="connsiteY9" fmla="*/ 1658309 h 3048105"/>
              <a:gd name="connsiteX10" fmla="*/ 2130188 w 2311021"/>
              <a:gd name="connsiteY10" fmla="*/ 2033623 h 3048105"/>
              <a:gd name="connsiteX11" fmla="*/ 1864057 w 2311021"/>
              <a:gd name="connsiteY11" fmla="*/ 2572709 h 3048105"/>
              <a:gd name="connsiteX12" fmla="*/ 1635243 w 2311021"/>
              <a:gd name="connsiteY12" fmla="*/ 2974180 h 3048105"/>
              <a:gd name="connsiteX13" fmla="*/ 1338618 w 2311021"/>
              <a:gd name="connsiteY13" fmla="*/ 3016262 h 3048105"/>
              <a:gd name="connsiteX14" fmla="*/ 963305 w 2311021"/>
              <a:gd name="connsiteY14" fmla="*/ 3016262 h 3048105"/>
              <a:gd name="connsiteX15" fmla="*/ 656230 w 2311021"/>
              <a:gd name="connsiteY15" fmla="*/ 2988966 h 3048105"/>
              <a:gd name="connsiteX16" fmla="*/ 533400 w 2311021"/>
              <a:gd name="connsiteY16" fmla="*/ 2709187 h 3048105"/>
              <a:gd name="connsiteX17" fmla="*/ 315036 w 2311021"/>
              <a:gd name="connsiteY17" fmla="*/ 2292930 h 3048105"/>
              <a:gd name="connsiteX18" fmla="*/ 137615 w 2311021"/>
              <a:gd name="connsiteY18" fmla="*/ 1910793 h 3048105"/>
              <a:gd name="connsiteX19" fmla="*/ 28433 w 2311021"/>
              <a:gd name="connsiteY19" fmla="*/ 1576423 h 3048105"/>
              <a:gd name="connsiteX20" fmla="*/ 14785 w 2311021"/>
              <a:gd name="connsiteY20" fmla="*/ 1296644 h 3048105"/>
              <a:gd name="connsiteX21" fmla="*/ 117143 w 2311021"/>
              <a:gd name="connsiteY21" fmla="*/ 1064632 h 3048105"/>
              <a:gd name="connsiteX22" fmla="*/ 335507 w 2311021"/>
              <a:gd name="connsiteY22" fmla="*/ 750733 h 3048105"/>
              <a:gd name="connsiteX23" fmla="*/ 349155 w 2311021"/>
              <a:gd name="connsiteY23" fmla="*/ 423187 h 3048105"/>
              <a:gd name="connsiteX24" fmla="*/ 361275 w 2311021"/>
              <a:gd name="connsiteY24" fmla="*/ 226219 h 3048105"/>
              <a:gd name="connsiteX25" fmla="*/ 294601 w 2311021"/>
              <a:gd name="connsiteY25" fmla="*/ 40481 h 3048105"/>
              <a:gd name="connsiteX26" fmla="*/ 401756 w 2311021"/>
              <a:gd name="connsiteY26" fmla="*/ 0 h 3048105"/>
              <a:gd name="connsiteX27" fmla="*/ 1494430 w 2311021"/>
              <a:gd name="connsiteY27" fmla="*/ 31951 h 3048105"/>
              <a:gd name="connsiteX28" fmla="*/ 2000534 w 2311021"/>
              <a:gd name="connsiteY28" fmla="*/ 13754 h 3048105"/>
              <a:gd name="connsiteX0" fmla="*/ 2000534 w 2311021"/>
              <a:gd name="connsiteY0" fmla="*/ 13754 h 3048105"/>
              <a:gd name="connsiteX1" fmla="*/ 2007358 w 2311021"/>
              <a:gd name="connsiteY1" fmla="*/ 68345 h 3048105"/>
              <a:gd name="connsiteX2" fmla="*/ 1952767 w 2311021"/>
              <a:gd name="connsiteY2" fmla="*/ 150232 h 3048105"/>
              <a:gd name="connsiteX3" fmla="*/ 1952767 w 2311021"/>
              <a:gd name="connsiteY3" fmla="*/ 320829 h 3048105"/>
              <a:gd name="connsiteX4" fmla="*/ 1945943 w 2311021"/>
              <a:gd name="connsiteY4" fmla="*/ 580136 h 3048105"/>
              <a:gd name="connsiteX5" fmla="*/ 2000534 w 2311021"/>
              <a:gd name="connsiteY5" fmla="*/ 805324 h 3048105"/>
              <a:gd name="connsiteX6" fmla="*/ 2150660 w 2311021"/>
              <a:gd name="connsiteY6" fmla="*/ 1044160 h 3048105"/>
              <a:gd name="connsiteX7" fmla="*/ 2253018 w 2311021"/>
              <a:gd name="connsiteY7" fmla="*/ 1194285 h 3048105"/>
              <a:gd name="connsiteX8" fmla="*/ 2307609 w 2311021"/>
              <a:gd name="connsiteY8" fmla="*/ 1364882 h 3048105"/>
              <a:gd name="connsiteX9" fmla="*/ 2273490 w 2311021"/>
              <a:gd name="connsiteY9" fmla="*/ 1658309 h 3048105"/>
              <a:gd name="connsiteX10" fmla="*/ 2130188 w 2311021"/>
              <a:gd name="connsiteY10" fmla="*/ 2033623 h 3048105"/>
              <a:gd name="connsiteX11" fmla="*/ 1864057 w 2311021"/>
              <a:gd name="connsiteY11" fmla="*/ 2572709 h 3048105"/>
              <a:gd name="connsiteX12" fmla="*/ 1635243 w 2311021"/>
              <a:gd name="connsiteY12" fmla="*/ 2974180 h 3048105"/>
              <a:gd name="connsiteX13" fmla="*/ 1338618 w 2311021"/>
              <a:gd name="connsiteY13" fmla="*/ 3016262 h 3048105"/>
              <a:gd name="connsiteX14" fmla="*/ 963305 w 2311021"/>
              <a:gd name="connsiteY14" fmla="*/ 3016262 h 3048105"/>
              <a:gd name="connsiteX15" fmla="*/ 656230 w 2311021"/>
              <a:gd name="connsiteY15" fmla="*/ 2988966 h 3048105"/>
              <a:gd name="connsiteX16" fmla="*/ 533400 w 2311021"/>
              <a:gd name="connsiteY16" fmla="*/ 2709187 h 3048105"/>
              <a:gd name="connsiteX17" fmla="*/ 315036 w 2311021"/>
              <a:gd name="connsiteY17" fmla="*/ 2292930 h 3048105"/>
              <a:gd name="connsiteX18" fmla="*/ 137615 w 2311021"/>
              <a:gd name="connsiteY18" fmla="*/ 1910793 h 3048105"/>
              <a:gd name="connsiteX19" fmla="*/ 28433 w 2311021"/>
              <a:gd name="connsiteY19" fmla="*/ 1576423 h 3048105"/>
              <a:gd name="connsiteX20" fmla="*/ 14785 w 2311021"/>
              <a:gd name="connsiteY20" fmla="*/ 1296644 h 3048105"/>
              <a:gd name="connsiteX21" fmla="*/ 117143 w 2311021"/>
              <a:gd name="connsiteY21" fmla="*/ 1064632 h 3048105"/>
              <a:gd name="connsiteX22" fmla="*/ 335507 w 2311021"/>
              <a:gd name="connsiteY22" fmla="*/ 750733 h 3048105"/>
              <a:gd name="connsiteX23" fmla="*/ 349155 w 2311021"/>
              <a:gd name="connsiteY23" fmla="*/ 423187 h 3048105"/>
              <a:gd name="connsiteX24" fmla="*/ 361275 w 2311021"/>
              <a:gd name="connsiteY24" fmla="*/ 226219 h 3048105"/>
              <a:gd name="connsiteX25" fmla="*/ 294601 w 2311021"/>
              <a:gd name="connsiteY25" fmla="*/ 40481 h 3048105"/>
              <a:gd name="connsiteX26" fmla="*/ 401756 w 2311021"/>
              <a:gd name="connsiteY26" fmla="*/ 0 h 3048105"/>
              <a:gd name="connsiteX27" fmla="*/ 1494430 w 2311021"/>
              <a:gd name="connsiteY27" fmla="*/ 31951 h 3048105"/>
              <a:gd name="connsiteX28" fmla="*/ 2000534 w 2311021"/>
              <a:gd name="connsiteY28" fmla="*/ 13754 h 3048105"/>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16262 h 3054432"/>
              <a:gd name="connsiteX14" fmla="*/ 963305 w 2311021"/>
              <a:gd name="connsiteY14" fmla="*/ 301626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25787 h 3054432"/>
              <a:gd name="connsiteX14" fmla="*/ 963305 w 2311021"/>
              <a:gd name="connsiteY14" fmla="*/ 301626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25787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864057 w 2311021"/>
              <a:gd name="connsiteY11" fmla="*/ 2572709 h 3054432"/>
              <a:gd name="connsiteX12" fmla="*/ 1635243 w 2311021"/>
              <a:gd name="connsiteY12" fmla="*/ 2974180 h 3054432"/>
              <a:gd name="connsiteX13" fmla="*/ 1338618 w 2311021"/>
              <a:gd name="connsiteY13" fmla="*/ 3040074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792406 w 2311021"/>
              <a:gd name="connsiteY11" fmla="*/ 2669379 h 3054432"/>
              <a:gd name="connsiteX12" fmla="*/ 1635243 w 2311021"/>
              <a:gd name="connsiteY12" fmla="*/ 2974180 h 3054432"/>
              <a:gd name="connsiteX13" fmla="*/ 1338618 w 2311021"/>
              <a:gd name="connsiteY13" fmla="*/ 3040074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 name="connsiteX0" fmla="*/ 2000534 w 2311021"/>
              <a:gd name="connsiteY0" fmla="*/ 13754 h 3054432"/>
              <a:gd name="connsiteX1" fmla="*/ 2007358 w 2311021"/>
              <a:gd name="connsiteY1" fmla="*/ 68345 h 3054432"/>
              <a:gd name="connsiteX2" fmla="*/ 1952767 w 2311021"/>
              <a:gd name="connsiteY2" fmla="*/ 150232 h 3054432"/>
              <a:gd name="connsiteX3" fmla="*/ 1952767 w 2311021"/>
              <a:gd name="connsiteY3" fmla="*/ 320829 h 3054432"/>
              <a:gd name="connsiteX4" fmla="*/ 1945943 w 2311021"/>
              <a:gd name="connsiteY4" fmla="*/ 580136 h 3054432"/>
              <a:gd name="connsiteX5" fmla="*/ 2000534 w 2311021"/>
              <a:gd name="connsiteY5" fmla="*/ 805324 h 3054432"/>
              <a:gd name="connsiteX6" fmla="*/ 2150660 w 2311021"/>
              <a:gd name="connsiteY6" fmla="*/ 1044160 h 3054432"/>
              <a:gd name="connsiteX7" fmla="*/ 2253018 w 2311021"/>
              <a:gd name="connsiteY7" fmla="*/ 1194285 h 3054432"/>
              <a:gd name="connsiteX8" fmla="*/ 2307609 w 2311021"/>
              <a:gd name="connsiteY8" fmla="*/ 1364882 h 3054432"/>
              <a:gd name="connsiteX9" fmla="*/ 2273490 w 2311021"/>
              <a:gd name="connsiteY9" fmla="*/ 1658309 h 3054432"/>
              <a:gd name="connsiteX10" fmla="*/ 2130188 w 2311021"/>
              <a:gd name="connsiteY10" fmla="*/ 2033623 h 3054432"/>
              <a:gd name="connsiteX11" fmla="*/ 1792406 w 2311021"/>
              <a:gd name="connsiteY11" fmla="*/ 2669379 h 3054432"/>
              <a:gd name="connsiteX12" fmla="*/ 1635243 w 2311021"/>
              <a:gd name="connsiteY12" fmla="*/ 2974180 h 3054432"/>
              <a:gd name="connsiteX13" fmla="*/ 1338618 w 2311021"/>
              <a:gd name="connsiteY13" fmla="*/ 3040074 h 3054432"/>
              <a:gd name="connsiteX14" fmla="*/ 963305 w 2311021"/>
              <a:gd name="connsiteY14" fmla="*/ 3035312 h 3054432"/>
              <a:gd name="connsiteX15" fmla="*/ 656230 w 2311021"/>
              <a:gd name="connsiteY15" fmla="*/ 2988966 h 3054432"/>
              <a:gd name="connsiteX16" fmla="*/ 533400 w 2311021"/>
              <a:gd name="connsiteY16" fmla="*/ 2709187 h 3054432"/>
              <a:gd name="connsiteX17" fmla="*/ 315036 w 2311021"/>
              <a:gd name="connsiteY17" fmla="*/ 2292930 h 3054432"/>
              <a:gd name="connsiteX18" fmla="*/ 137615 w 2311021"/>
              <a:gd name="connsiteY18" fmla="*/ 1910793 h 3054432"/>
              <a:gd name="connsiteX19" fmla="*/ 28433 w 2311021"/>
              <a:gd name="connsiteY19" fmla="*/ 1576423 h 3054432"/>
              <a:gd name="connsiteX20" fmla="*/ 14785 w 2311021"/>
              <a:gd name="connsiteY20" fmla="*/ 1296644 h 3054432"/>
              <a:gd name="connsiteX21" fmla="*/ 117143 w 2311021"/>
              <a:gd name="connsiteY21" fmla="*/ 1064632 h 3054432"/>
              <a:gd name="connsiteX22" fmla="*/ 335507 w 2311021"/>
              <a:gd name="connsiteY22" fmla="*/ 750733 h 3054432"/>
              <a:gd name="connsiteX23" fmla="*/ 349155 w 2311021"/>
              <a:gd name="connsiteY23" fmla="*/ 423187 h 3054432"/>
              <a:gd name="connsiteX24" fmla="*/ 361275 w 2311021"/>
              <a:gd name="connsiteY24" fmla="*/ 226219 h 3054432"/>
              <a:gd name="connsiteX25" fmla="*/ 294601 w 2311021"/>
              <a:gd name="connsiteY25" fmla="*/ 40481 h 3054432"/>
              <a:gd name="connsiteX26" fmla="*/ 401756 w 2311021"/>
              <a:gd name="connsiteY26" fmla="*/ 0 h 3054432"/>
              <a:gd name="connsiteX27" fmla="*/ 1494430 w 2311021"/>
              <a:gd name="connsiteY27" fmla="*/ 31951 h 3054432"/>
              <a:gd name="connsiteX28" fmla="*/ 2000534 w 2311021"/>
              <a:gd name="connsiteY28" fmla="*/ 13754 h 3054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2311021" h="3054432">
                <a:moveTo>
                  <a:pt x="2000534" y="13754"/>
                </a:moveTo>
                <a:cubicBezTo>
                  <a:pt x="2007926" y="29676"/>
                  <a:pt x="2015319" y="45599"/>
                  <a:pt x="2007358" y="68345"/>
                </a:cubicBezTo>
                <a:cubicBezTo>
                  <a:pt x="1999397" y="91091"/>
                  <a:pt x="1961866" y="108151"/>
                  <a:pt x="1952767" y="150232"/>
                </a:cubicBezTo>
                <a:cubicBezTo>
                  <a:pt x="1943669" y="192313"/>
                  <a:pt x="1953904" y="249178"/>
                  <a:pt x="1952767" y="320829"/>
                </a:cubicBezTo>
                <a:cubicBezTo>
                  <a:pt x="1951630" y="392480"/>
                  <a:pt x="1937982" y="499387"/>
                  <a:pt x="1945943" y="580136"/>
                </a:cubicBezTo>
                <a:cubicBezTo>
                  <a:pt x="1953904" y="660885"/>
                  <a:pt x="1966415" y="727987"/>
                  <a:pt x="2000534" y="805324"/>
                </a:cubicBezTo>
                <a:cubicBezTo>
                  <a:pt x="2034653" y="882661"/>
                  <a:pt x="2108579" y="979333"/>
                  <a:pt x="2150660" y="1044160"/>
                </a:cubicBezTo>
                <a:cubicBezTo>
                  <a:pt x="2192741" y="1108987"/>
                  <a:pt x="2226860" y="1140831"/>
                  <a:pt x="2253018" y="1194285"/>
                </a:cubicBezTo>
                <a:cubicBezTo>
                  <a:pt x="2279176" y="1247739"/>
                  <a:pt x="2304197" y="1287545"/>
                  <a:pt x="2307609" y="1364882"/>
                </a:cubicBezTo>
                <a:cubicBezTo>
                  <a:pt x="2311021" y="1442219"/>
                  <a:pt x="2303060" y="1546852"/>
                  <a:pt x="2273490" y="1658309"/>
                </a:cubicBezTo>
                <a:cubicBezTo>
                  <a:pt x="2243920" y="1769766"/>
                  <a:pt x="2210369" y="1865111"/>
                  <a:pt x="2130188" y="2033623"/>
                </a:cubicBezTo>
                <a:cubicBezTo>
                  <a:pt x="2050007" y="2202135"/>
                  <a:pt x="1874897" y="2512620"/>
                  <a:pt x="1792406" y="2669379"/>
                </a:cubicBezTo>
                <a:cubicBezTo>
                  <a:pt x="1709915" y="2826138"/>
                  <a:pt x="1713291" y="2885967"/>
                  <a:pt x="1635243" y="2974180"/>
                </a:cubicBezTo>
                <a:cubicBezTo>
                  <a:pt x="1547670" y="3048105"/>
                  <a:pt x="1338618" y="3040074"/>
                  <a:pt x="1338618" y="3040074"/>
                </a:cubicBezTo>
                <a:cubicBezTo>
                  <a:pt x="1231711" y="3040074"/>
                  <a:pt x="1077036" y="3043830"/>
                  <a:pt x="963305" y="3035312"/>
                </a:cubicBezTo>
                <a:cubicBezTo>
                  <a:pt x="849574" y="3026794"/>
                  <a:pt x="751693" y="3054432"/>
                  <a:pt x="656230" y="2988966"/>
                </a:cubicBezTo>
                <a:cubicBezTo>
                  <a:pt x="556004" y="2918737"/>
                  <a:pt x="590266" y="2825193"/>
                  <a:pt x="533400" y="2709187"/>
                </a:cubicBezTo>
                <a:cubicBezTo>
                  <a:pt x="476534" y="2593181"/>
                  <a:pt x="381000" y="2425996"/>
                  <a:pt x="315036" y="2292930"/>
                </a:cubicBezTo>
                <a:cubicBezTo>
                  <a:pt x="249072" y="2159864"/>
                  <a:pt x="185382" y="2030211"/>
                  <a:pt x="137615" y="1910793"/>
                </a:cubicBezTo>
                <a:cubicBezTo>
                  <a:pt x="89848" y="1791375"/>
                  <a:pt x="48905" y="1678781"/>
                  <a:pt x="28433" y="1576423"/>
                </a:cubicBezTo>
                <a:cubicBezTo>
                  <a:pt x="7961" y="1474065"/>
                  <a:pt x="0" y="1381942"/>
                  <a:pt x="14785" y="1296644"/>
                </a:cubicBezTo>
                <a:cubicBezTo>
                  <a:pt x="29570" y="1211346"/>
                  <a:pt x="63689" y="1155617"/>
                  <a:pt x="117143" y="1064632"/>
                </a:cubicBezTo>
                <a:cubicBezTo>
                  <a:pt x="170597" y="973647"/>
                  <a:pt x="296838" y="857640"/>
                  <a:pt x="335507" y="750733"/>
                </a:cubicBezTo>
                <a:cubicBezTo>
                  <a:pt x="374176" y="643826"/>
                  <a:pt x="344860" y="510606"/>
                  <a:pt x="349155" y="423187"/>
                </a:cubicBezTo>
                <a:cubicBezTo>
                  <a:pt x="353450" y="335768"/>
                  <a:pt x="370367" y="290003"/>
                  <a:pt x="361275" y="226219"/>
                </a:cubicBezTo>
                <a:cubicBezTo>
                  <a:pt x="352183" y="162435"/>
                  <a:pt x="323573" y="80169"/>
                  <a:pt x="294601" y="40481"/>
                </a:cubicBezTo>
                <a:cubicBezTo>
                  <a:pt x="291823" y="3175"/>
                  <a:pt x="342278" y="1422"/>
                  <a:pt x="401756" y="0"/>
                </a:cubicBezTo>
                <a:lnTo>
                  <a:pt x="1494430" y="31951"/>
                </a:lnTo>
                <a:cubicBezTo>
                  <a:pt x="1770815" y="37021"/>
                  <a:pt x="1915235" y="8067"/>
                  <a:pt x="2000534" y="13754"/>
                </a:cubicBezTo>
                <a:close/>
              </a:path>
            </a:pathLst>
          </a:custGeom>
          <a:solidFill>
            <a:schemeClr val="bg1">
              <a:lumMod val="75000"/>
            </a:schemeClr>
          </a:solidFill>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Oval 22"/>
          <p:cNvSpPr/>
          <p:nvPr/>
        </p:nvSpPr>
        <p:spPr>
          <a:xfrm>
            <a:off x="6103228" y="3401135"/>
            <a:ext cx="1676400" cy="228600"/>
          </a:xfrm>
          <a:prstGeom prst="ellipse">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48"/>
          <p:cNvGrpSpPr/>
          <p:nvPr/>
        </p:nvGrpSpPr>
        <p:grpSpPr>
          <a:xfrm>
            <a:off x="3048000" y="3172535"/>
            <a:ext cx="436563" cy="450056"/>
            <a:chOff x="3246439" y="2366963"/>
            <a:chExt cx="436563" cy="450056"/>
          </a:xfrm>
        </p:grpSpPr>
        <p:sp>
          <p:nvSpPr>
            <p:cNvPr id="35" name="Oval 34"/>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Freeform 37"/>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Oval 23"/>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2" name="Straight Connector 41"/>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 name="Group 49"/>
          <p:cNvGrpSpPr/>
          <p:nvPr/>
        </p:nvGrpSpPr>
        <p:grpSpPr>
          <a:xfrm>
            <a:off x="3657600" y="2189079"/>
            <a:ext cx="436563" cy="450056"/>
            <a:chOff x="3246439" y="2366963"/>
            <a:chExt cx="436563" cy="450056"/>
          </a:xfrm>
        </p:grpSpPr>
        <p:sp>
          <p:nvSpPr>
            <p:cNvPr id="51" name="Oval 50"/>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Freeform 52"/>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Oval 53"/>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Straight Connector 55"/>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 name="Group 57"/>
          <p:cNvGrpSpPr/>
          <p:nvPr/>
        </p:nvGrpSpPr>
        <p:grpSpPr>
          <a:xfrm>
            <a:off x="4191000" y="2189079"/>
            <a:ext cx="436563" cy="450056"/>
            <a:chOff x="3246439" y="2366963"/>
            <a:chExt cx="436563" cy="450056"/>
          </a:xfrm>
        </p:grpSpPr>
        <p:sp>
          <p:nvSpPr>
            <p:cNvPr id="59" name="Oval 58"/>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59"/>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Freeform 60"/>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Oval 61"/>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4" name="Straight Connector 63"/>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oup 65"/>
          <p:cNvGrpSpPr/>
          <p:nvPr/>
        </p:nvGrpSpPr>
        <p:grpSpPr>
          <a:xfrm>
            <a:off x="4724400" y="2189079"/>
            <a:ext cx="436563" cy="450056"/>
            <a:chOff x="3246439" y="2366963"/>
            <a:chExt cx="436563" cy="450056"/>
          </a:xfrm>
        </p:grpSpPr>
        <p:sp>
          <p:nvSpPr>
            <p:cNvPr id="67" name="Oval 66"/>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68" name="Freeform 67"/>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69" name="Freeform 68"/>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70" name="Oval 69"/>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71" name="Rectangle 70"/>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cxnSp>
          <p:nvCxnSpPr>
            <p:cNvPr id="72" name="Straight Connector 71"/>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 name="Group 73"/>
          <p:cNvGrpSpPr/>
          <p:nvPr/>
        </p:nvGrpSpPr>
        <p:grpSpPr>
          <a:xfrm>
            <a:off x="5257800" y="2189079"/>
            <a:ext cx="436563" cy="450056"/>
            <a:chOff x="3246439" y="2366963"/>
            <a:chExt cx="436563" cy="450056"/>
          </a:xfrm>
        </p:grpSpPr>
        <p:sp>
          <p:nvSpPr>
            <p:cNvPr id="75" name="Oval 74"/>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76" name="Freeform 75"/>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77" name="Freeform 76"/>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78" name="Oval 77"/>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79" name="Rectangle 78"/>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cxnSp>
          <p:nvCxnSpPr>
            <p:cNvPr id="80" name="Straight Connector 79"/>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Group 81"/>
          <p:cNvGrpSpPr/>
          <p:nvPr/>
        </p:nvGrpSpPr>
        <p:grpSpPr>
          <a:xfrm>
            <a:off x="5791200" y="2189079"/>
            <a:ext cx="436563" cy="450056"/>
            <a:chOff x="3246439" y="2366963"/>
            <a:chExt cx="436563" cy="450056"/>
          </a:xfrm>
        </p:grpSpPr>
        <p:sp>
          <p:nvSpPr>
            <p:cNvPr id="83" name="Oval 82"/>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84" name="Freeform 83"/>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85" name="Freeform 84"/>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a:p>
          </p:txBody>
        </p:sp>
        <p:sp>
          <p:nvSpPr>
            <p:cNvPr id="86" name="Oval 85"/>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87" name="Rectangle 86"/>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cxnSp>
          <p:nvCxnSpPr>
            <p:cNvPr id="88" name="Straight Connector 87"/>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 name="Group 89"/>
          <p:cNvGrpSpPr/>
          <p:nvPr/>
        </p:nvGrpSpPr>
        <p:grpSpPr>
          <a:xfrm>
            <a:off x="3124200" y="2189079"/>
            <a:ext cx="436563" cy="450056"/>
            <a:chOff x="3246439" y="2366963"/>
            <a:chExt cx="436563" cy="450056"/>
          </a:xfrm>
        </p:grpSpPr>
        <p:sp>
          <p:nvSpPr>
            <p:cNvPr id="91" name="Oval 90"/>
            <p:cNvSpPr/>
            <p:nvPr/>
          </p:nvSpPr>
          <p:spPr>
            <a:xfrm>
              <a:off x="3350420" y="2740819"/>
              <a:ext cx="228600" cy="76200"/>
            </a:xfrm>
            <a:prstGeom prst="ellipse">
              <a:avLst/>
            </a:prstGeom>
            <a:solidFill>
              <a:schemeClr val="bg1">
                <a:lumMod val="8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91"/>
            <p:cNvSpPr/>
            <p:nvPr/>
          </p:nvSpPr>
          <p:spPr>
            <a:xfrm>
              <a:off x="3246439" y="2397523"/>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34924" y="46434"/>
                    <a:pt x="46037" y="98027"/>
                  </a:cubicBezTo>
                  <a:cubicBezTo>
                    <a:pt x="60722" y="126602"/>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solidFill>
              <a:schemeClr val="bg1">
                <a:lumMod val="85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3" name="Freeform 92"/>
            <p:cNvSpPr/>
            <p:nvPr/>
          </p:nvSpPr>
          <p:spPr>
            <a:xfrm>
              <a:off x="3246439" y="2397919"/>
              <a:ext cx="436563" cy="298052"/>
            </a:xfrm>
            <a:custGeom>
              <a:avLst/>
              <a:gdLst>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11137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12340"/>
                <a:gd name="connsiteX1" fmla="*/ 27781 w 423069"/>
                <a:gd name="connsiteY1" fmla="*/ 105171 h 312340"/>
                <a:gd name="connsiteX2" fmla="*/ 182562 w 423069"/>
                <a:gd name="connsiteY2" fmla="*/ 248046 h 312340"/>
                <a:gd name="connsiteX3" fmla="*/ 201612 w 423069"/>
                <a:gd name="connsiteY3" fmla="*/ 307577 h 312340"/>
                <a:gd name="connsiteX4" fmla="*/ 165893 w 423069"/>
                <a:gd name="connsiteY4" fmla="*/ 276621 h 312340"/>
                <a:gd name="connsiteX5" fmla="*/ 301624 w 423069"/>
                <a:gd name="connsiteY5" fmla="*/ 186134 h 312340"/>
                <a:gd name="connsiteX6" fmla="*/ 373062 w 423069"/>
                <a:gd name="connsiteY6" fmla="*/ 98027 h 312340"/>
                <a:gd name="connsiteX7" fmla="*/ 389731 w 423069"/>
                <a:gd name="connsiteY7" fmla="*/ 14684 h 312340"/>
                <a:gd name="connsiteX8" fmla="*/ 173037 w 423069"/>
                <a:gd name="connsiteY8" fmla="*/ 9921 h 312340"/>
                <a:gd name="connsiteX9" fmla="*/ 173037 w 423069"/>
                <a:gd name="connsiteY9" fmla="*/ 9921 h 312340"/>
                <a:gd name="connsiteX10" fmla="*/ 15874 w 423069"/>
                <a:gd name="connsiteY10" fmla="*/ 9921 h 312340"/>
                <a:gd name="connsiteX0" fmla="*/ 15874 w 423069"/>
                <a:gd name="connsiteY0" fmla="*/ 9921 h 309561"/>
                <a:gd name="connsiteX1" fmla="*/ 27781 w 423069"/>
                <a:gd name="connsiteY1" fmla="*/ 105171 h 309561"/>
                <a:gd name="connsiteX2" fmla="*/ 182562 w 423069"/>
                <a:gd name="connsiteY2" fmla="*/ 248046 h 309561"/>
                <a:gd name="connsiteX3" fmla="*/ 201612 w 423069"/>
                <a:gd name="connsiteY3" fmla="*/ 307577 h 309561"/>
                <a:gd name="connsiteX4" fmla="*/ 232568 w 423069"/>
                <a:gd name="connsiteY4" fmla="*/ 236140 h 309561"/>
                <a:gd name="connsiteX5" fmla="*/ 301624 w 423069"/>
                <a:gd name="connsiteY5" fmla="*/ 186134 h 309561"/>
                <a:gd name="connsiteX6" fmla="*/ 373062 w 423069"/>
                <a:gd name="connsiteY6" fmla="*/ 98027 h 309561"/>
                <a:gd name="connsiteX7" fmla="*/ 389731 w 423069"/>
                <a:gd name="connsiteY7" fmla="*/ 14684 h 309561"/>
                <a:gd name="connsiteX8" fmla="*/ 173037 w 423069"/>
                <a:gd name="connsiteY8" fmla="*/ 9921 h 309561"/>
                <a:gd name="connsiteX9" fmla="*/ 173037 w 423069"/>
                <a:gd name="connsiteY9" fmla="*/ 9921 h 309561"/>
                <a:gd name="connsiteX10" fmla="*/ 15874 w 423069"/>
                <a:gd name="connsiteY10" fmla="*/ 9921 h 309561"/>
                <a:gd name="connsiteX0" fmla="*/ 15874 w 423069"/>
                <a:gd name="connsiteY0" fmla="*/ 9921 h 307577"/>
                <a:gd name="connsiteX1" fmla="*/ 27781 w 423069"/>
                <a:gd name="connsiteY1" fmla="*/ 105171 h 307577"/>
                <a:gd name="connsiteX2" fmla="*/ 182562 w 423069"/>
                <a:gd name="connsiteY2" fmla="*/ 248046 h 307577"/>
                <a:gd name="connsiteX3" fmla="*/ 201612 w 423069"/>
                <a:gd name="connsiteY3" fmla="*/ 307577 h 307577"/>
                <a:gd name="connsiteX4" fmla="*/ 225424 w 423069"/>
                <a:gd name="connsiteY4" fmla="*/ 248046 h 307577"/>
                <a:gd name="connsiteX5" fmla="*/ 301624 w 423069"/>
                <a:gd name="connsiteY5" fmla="*/ 186134 h 307577"/>
                <a:gd name="connsiteX6" fmla="*/ 373062 w 423069"/>
                <a:gd name="connsiteY6" fmla="*/ 98027 h 307577"/>
                <a:gd name="connsiteX7" fmla="*/ 389731 w 423069"/>
                <a:gd name="connsiteY7" fmla="*/ 14684 h 307577"/>
                <a:gd name="connsiteX8" fmla="*/ 173037 w 423069"/>
                <a:gd name="connsiteY8" fmla="*/ 9921 h 307577"/>
                <a:gd name="connsiteX9" fmla="*/ 173037 w 423069"/>
                <a:gd name="connsiteY9" fmla="*/ 9921 h 307577"/>
                <a:gd name="connsiteX10" fmla="*/ 15874 w 423069"/>
                <a:gd name="connsiteY10" fmla="*/ 9921 h 307577"/>
                <a:gd name="connsiteX0" fmla="*/ 15874 w 423069"/>
                <a:gd name="connsiteY0" fmla="*/ 9921 h 305196"/>
                <a:gd name="connsiteX1" fmla="*/ 27781 w 423069"/>
                <a:gd name="connsiteY1" fmla="*/ 105171 h 305196"/>
                <a:gd name="connsiteX2" fmla="*/ 182562 w 423069"/>
                <a:gd name="connsiteY2" fmla="*/ 248046 h 305196"/>
                <a:gd name="connsiteX3" fmla="*/ 208755 w 423069"/>
                <a:gd name="connsiteY3" fmla="*/ 305196 h 305196"/>
                <a:gd name="connsiteX4" fmla="*/ 225424 w 423069"/>
                <a:gd name="connsiteY4" fmla="*/ 248046 h 305196"/>
                <a:gd name="connsiteX5" fmla="*/ 301624 w 423069"/>
                <a:gd name="connsiteY5" fmla="*/ 186134 h 305196"/>
                <a:gd name="connsiteX6" fmla="*/ 373062 w 423069"/>
                <a:gd name="connsiteY6" fmla="*/ 98027 h 305196"/>
                <a:gd name="connsiteX7" fmla="*/ 389731 w 423069"/>
                <a:gd name="connsiteY7" fmla="*/ 14684 h 305196"/>
                <a:gd name="connsiteX8" fmla="*/ 173037 w 423069"/>
                <a:gd name="connsiteY8" fmla="*/ 9921 h 305196"/>
                <a:gd name="connsiteX9" fmla="*/ 173037 w 423069"/>
                <a:gd name="connsiteY9" fmla="*/ 9921 h 305196"/>
                <a:gd name="connsiteX10" fmla="*/ 15874 w 423069"/>
                <a:gd name="connsiteY10" fmla="*/ 9921 h 305196"/>
                <a:gd name="connsiteX0" fmla="*/ 15874 w 423069"/>
                <a:gd name="connsiteY0" fmla="*/ 9921 h 305196"/>
                <a:gd name="connsiteX1" fmla="*/ 27781 w 423069"/>
                <a:gd name="connsiteY1" fmla="*/ 105171 h 305196"/>
                <a:gd name="connsiteX2" fmla="*/ 103981 w 423069"/>
                <a:gd name="connsiteY2" fmla="*/ 181371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1624 w 423069"/>
                <a:gd name="connsiteY6" fmla="*/ 186134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23069"/>
                <a:gd name="connsiteY0" fmla="*/ 9921 h 305196"/>
                <a:gd name="connsiteX1" fmla="*/ 27781 w 423069"/>
                <a:gd name="connsiteY1" fmla="*/ 105171 h 305196"/>
                <a:gd name="connsiteX2" fmla="*/ 115887 w 423069"/>
                <a:gd name="connsiteY2" fmla="*/ 198040 h 305196"/>
                <a:gd name="connsiteX3" fmla="*/ 182562 w 423069"/>
                <a:gd name="connsiteY3" fmla="*/ 248046 h 305196"/>
                <a:gd name="connsiteX4" fmla="*/ 208755 w 423069"/>
                <a:gd name="connsiteY4" fmla="*/ 305196 h 305196"/>
                <a:gd name="connsiteX5" fmla="*/ 225424 w 423069"/>
                <a:gd name="connsiteY5" fmla="*/ 248046 h 305196"/>
                <a:gd name="connsiteX6" fmla="*/ 306386 w 423069"/>
                <a:gd name="connsiteY6" fmla="*/ 178990 h 305196"/>
                <a:gd name="connsiteX7" fmla="*/ 373062 w 423069"/>
                <a:gd name="connsiteY7" fmla="*/ 98027 h 305196"/>
                <a:gd name="connsiteX8" fmla="*/ 389731 w 423069"/>
                <a:gd name="connsiteY8" fmla="*/ 14684 h 305196"/>
                <a:gd name="connsiteX9" fmla="*/ 173037 w 423069"/>
                <a:gd name="connsiteY9" fmla="*/ 9921 h 305196"/>
                <a:gd name="connsiteX10" fmla="*/ 173037 w 423069"/>
                <a:gd name="connsiteY10" fmla="*/ 9921 h 305196"/>
                <a:gd name="connsiteX11" fmla="*/ 15874 w 423069"/>
                <a:gd name="connsiteY11" fmla="*/ 9921 h 305196"/>
                <a:gd name="connsiteX0" fmla="*/ 15874 w 404019"/>
                <a:gd name="connsiteY0" fmla="*/ 9921 h 305196"/>
                <a:gd name="connsiteX1" fmla="*/ 27781 w 404019"/>
                <a:gd name="connsiteY1" fmla="*/ 105171 h 305196"/>
                <a:gd name="connsiteX2" fmla="*/ 115887 w 404019"/>
                <a:gd name="connsiteY2" fmla="*/ 198040 h 305196"/>
                <a:gd name="connsiteX3" fmla="*/ 182562 w 404019"/>
                <a:gd name="connsiteY3" fmla="*/ 248046 h 305196"/>
                <a:gd name="connsiteX4" fmla="*/ 208755 w 404019"/>
                <a:gd name="connsiteY4" fmla="*/ 305196 h 305196"/>
                <a:gd name="connsiteX5" fmla="*/ 225424 w 404019"/>
                <a:gd name="connsiteY5" fmla="*/ 248046 h 305196"/>
                <a:gd name="connsiteX6" fmla="*/ 306386 w 404019"/>
                <a:gd name="connsiteY6" fmla="*/ 178990 h 305196"/>
                <a:gd name="connsiteX7" fmla="*/ 373062 w 404019"/>
                <a:gd name="connsiteY7" fmla="*/ 98027 h 305196"/>
                <a:gd name="connsiteX8" fmla="*/ 389731 w 404019"/>
                <a:gd name="connsiteY8" fmla="*/ 14684 h 305196"/>
                <a:gd name="connsiteX9" fmla="*/ 173037 w 404019"/>
                <a:gd name="connsiteY9" fmla="*/ 9921 h 305196"/>
                <a:gd name="connsiteX10" fmla="*/ 173037 w 404019"/>
                <a:gd name="connsiteY10" fmla="*/ 9921 h 305196"/>
                <a:gd name="connsiteX11" fmla="*/ 15874 w 404019"/>
                <a:gd name="connsiteY11" fmla="*/ 9921 h 305196"/>
                <a:gd name="connsiteX0" fmla="*/ 15874 w 404019"/>
                <a:gd name="connsiteY0" fmla="*/ 2777 h 298052"/>
                <a:gd name="connsiteX1" fmla="*/ 27781 w 404019"/>
                <a:gd name="connsiteY1" fmla="*/ 98027 h 298052"/>
                <a:gd name="connsiteX2" fmla="*/ 115887 w 404019"/>
                <a:gd name="connsiteY2" fmla="*/ 190896 h 298052"/>
                <a:gd name="connsiteX3" fmla="*/ 182562 w 404019"/>
                <a:gd name="connsiteY3" fmla="*/ 240902 h 298052"/>
                <a:gd name="connsiteX4" fmla="*/ 208755 w 404019"/>
                <a:gd name="connsiteY4" fmla="*/ 298052 h 298052"/>
                <a:gd name="connsiteX5" fmla="*/ 225424 w 404019"/>
                <a:gd name="connsiteY5" fmla="*/ 240902 h 298052"/>
                <a:gd name="connsiteX6" fmla="*/ 306386 w 404019"/>
                <a:gd name="connsiteY6" fmla="*/ 171846 h 298052"/>
                <a:gd name="connsiteX7" fmla="*/ 373062 w 404019"/>
                <a:gd name="connsiteY7" fmla="*/ 90883 h 298052"/>
                <a:gd name="connsiteX8" fmla="*/ 389731 w 404019"/>
                <a:gd name="connsiteY8" fmla="*/ 7540 h 298052"/>
                <a:gd name="connsiteX9" fmla="*/ 173037 w 404019"/>
                <a:gd name="connsiteY9" fmla="*/ 2777 h 298052"/>
                <a:gd name="connsiteX10" fmla="*/ 173037 w 404019"/>
                <a:gd name="connsiteY10" fmla="*/ 2777 h 298052"/>
                <a:gd name="connsiteX11" fmla="*/ 15874 w 404019"/>
                <a:gd name="connsiteY11" fmla="*/ 2777 h 298052"/>
                <a:gd name="connsiteX0" fmla="*/ 7937 w 396082"/>
                <a:gd name="connsiteY0" fmla="*/ 2777 h 298052"/>
                <a:gd name="connsiteX1" fmla="*/ 19844 w 396082"/>
                <a:gd name="connsiteY1" fmla="*/ 98027 h 298052"/>
                <a:gd name="connsiteX2" fmla="*/ 107950 w 396082"/>
                <a:gd name="connsiteY2" fmla="*/ 190896 h 298052"/>
                <a:gd name="connsiteX3" fmla="*/ 174625 w 396082"/>
                <a:gd name="connsiteY3" fmla="*/ 240902 h 298052"/>
                <a:gd name="connsiteX4" fmla="*/ 200818 w 396082"/>
                <a:gd name="connsiteY4" fmla="*/ 298052 h 298052"/>
                <a:gd name="connsiteX5" fmla="*/ 217487 w 396082"/>
                <a:gd name="connsiteY5" fmla="*/ 240902 h 298052"/>
                <a:gd name="connsiteX6" fmla="*/ 298449 w 396082"/>
                <a:gd name="connsiteY6" fmla="*/ 171846 h 298052"/>
                <a:gd name="connsiteX7" fmla="*/ 365125 w 396082"/>
                <a:gd name="connsiteY7" fmla="*/ 90883 h 298052"/>
                <a:gd name="connsiteX8" fmla="*/ 381794 w 396082"/>
                <a:gd name="connsiteY8" fmla="*/ 7540 h 298052"/>
                <a:gd name="connsiteX9" fmla="*/ 165100 w 396082"/>
                <a:gd name="connsiteY9" fmla="*/ 2777 h 298052"/>
                <a:gd name="connsiteX10" fmla="*/ 165100 w 396082"/>
                <a:gd name="connsiteY10" fmla="*/ 2777 h 298052"/>
                <a:gd name="connsiteX11" fmla="*/ 7937 w 3960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20637 w 408782"/>
                <a:gd name="connsiteY0" fmla="*/ 2777 h 298052"/>
                <a:gd name="connsiteX1" fmla="*/ 32544 w 408782"/>
                <a:gd name="connsiteY1" fmla="*/ 98027 h 298052"/>
                <a:gd name="connsiteX2" fmla="*/ 120650 w 408782"/>
                <a:gd name="connsiteY2" fmla="*/ 190896 h 298052"/>
                <a:gd name="connsiteX3" fmla="*/ 187325 w 408782"/>
                <a:gd name="connsiteY3" fmla="*/ 240902 h 298052"/>
                <a:gd name="connsiteX4" fmla="*/ 213518 w 408782"/>
                <a:gd name="connsiteY4" fmla="*/ 298052 h 298052"/>
                <a:gd name="connsiteX5" fmla="*/ 230187 w 408782"/>
                <a:gd name="connsiteY5" fmla="*/ 240902 h 298052"/>
                <a:gd name="connsiteX6" fmla="*/ 311149 w 408782"/>
                <a:gd name="connsiteY6" fmla="*/ 171846 h 298052"/>
                <a:gd name="connsiteX7" fmla="*/ 377825 w 408782"/>
                <a:gd name="connsiteY7" fmla="*/ 90883 h 298052"/>
                <a:gd name="connsiteX8" fmla="*/ 394494 w 408782"/>
                <a:gd name="connsiteY8" fmla="*/ 7540 h 298052"/>
                <a:gd name="connsiteX9" fmla="*/ 177800 w 408782"/>
                <a:gd name="connsiteY9" fmla="*/ 2777 h 298052"/>
                <a:gd name="connsiteX10" fmla="*/ 177800 w 408782"/>
                <a:gd name="connsiteY10" fmla="*/ 2777 h 298052"/>
                <a:gd name="connsiteX11" fmla="*/ 20637 w 408782"/>
                <a:gd name="connsiteY11" fmla="*/ 2777 h 298052"/>
                <a:gd name="connsiteX0" fmla="*/ 18256 w 406401"/>
                <a:gd name="connsiteY0" fmla="*/ 25399 h 320674"/>
                <a:gd name="connsiteX1" fmla="*/ 30163 w 406401"/>
                <a:gd name="connsiteY1" fmla="*/ 120649 h 320674"/>
                <a:gd name="connsiteX2" fmla="*/ 118269 w 406401"/>
                <a:gd name="connsiteY2" fmla="*/ 213518 h 320674"/>
                <a:gd name="connsiteX3" fmla="*/ 184944 w 406401"/>
                <a:gd name="connsiteY3" fmla="*/ 263524 h 320674"/>
                <a:gd name="connsiteX4" fmla="*/ 211137 w 406401"/>
                <a:gd name="connsiteY4" fmla="*/ 320674 h 320674"/>
                <a:gd name="connsiteX5" fmla="*/ 227806 w 406401"/>
                <a:gd name="connsiteY5" fmla="*/ 263524 h 320674"/>
                <a:gd name="connsiteX6" fmla="*/ 308768 w 406401"/>
                <a:gd name="connsiteY6" fmla="*/ 194468 h 320674"/>
                <a:gd name="connsiteX7" fmla="*/ 375444 w 406401"/>
                <a:gd name="connsiteY7" fmla="*/ 113505 h 320674"/>
                <a:gd name="connsiteX8" fmla="*/ 392113 w 406401"/>
                <a:gd name="connsiteY8" fmla="*/ 30162 h 320674"/>
                <a:gd name="connsiteX9" fmla="*/ 175419 w 406401"/>
                <a:gd name="connsiteY9" fmla="*/ 25399 h 320674"/>
                <a:gd name="connsiteX10" fmla="*/ 175419 w 406401"/>
                <a:gd name="connsiteY10" fmla="*/ 25399 h 320674"/>
                <a:gd name="connsiteX11" fmla="*/ 18256 w 406401"/>
                <a:gd name="connsiteY11" fmla="*/ 25399 h 320674"/>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0 w 388145"/>
                <a:gd name="connsiteY0" fmla="*/ 2777 h 298052"/>
                <a:gd name="connsiteX1" fmla="*/ 11907 w 388145"/>
                <a:gd name="connsiteY1" fmla="*/ 98027 h 298052"/>
                <a:gd name="connsiteX2" fmla="*/ 100013 w 388145"/>
                <a:gd name="connsiteY2" fmla="*/ 190896 h 298052"/>
                <a:gd name="connsiteX3" fmla="*/ 166688 w 388145"/>
                <a:gd name="connsiteY3" fmla="*/ 240902 h 298052"/>
                <a:gd name="connsiteX4" fmla="*/ 192881 w 388145"/>
                <a:gd name="connsiteY4" fmla="*/ 298052 h 298052"/>
                <a:gd name="connsiteX5" fmla="*/ 209550 w 388145"/>
                <a:gd name="connsiteY5" fmla="*/ 240902 h 298052"/>
                <a:gd name="connsiteX6" fmla="*/ 290512 w 388145"/>
                <a:gd name="connsiteY6" fmla="*/ 171846 h 298052"/>
                <a:gd name="connsiteX7" fmla="*/ 357188 w 388145"/>
                <a:gd name="connsiteY7" fmla="*/ 90883 h 298052"/>
                <a:gd name="connsiteX8" fmla="*/ 373857 w 388145"/>
                <a:gd name="connsiteY8" fmla="*/ 7540 h 298052"/>
                <a:gd name="connsiteX9" fmla="*/ 157163 w 388145"/>
                <a:gd name="connsiteY9" fmla="*/ 2777 h 298052"/>
                <a:gd name="connsiteX10" fmla="*/ 157163 w 388145"/>
                <a:gd name="connsiteY10" fmla="*/ 2777 h 298052"/>
                <a:gd name="connsiteX11" fmla="*/ 0 w 388145"/>
                <a:gd name="connsiteY11" fmla="*/ 2777 h 298052"/>
                <a:gd name="connsiteX0" fmla="*/ 34130 w 422275"/>
                <a:gd name="connsiteY0" fmla="*/ 2777 h 298052"/>
                <a:gd name="connsiteX1" fmla="*/ 46037 w 422275"/>
                <a:gd name="connsiteY1" fmla="*/ 98027 h 298052"/>
                <a:gd name="connsiteX2" fmla="*/ 134143 w 422275"/>
                <a:gd name="connsiteY2" fmla="*/ 190896 h 298052"/>
                <a:gd name="connsiteX3" fmla="*/ 200818 w 422275"/>
                <a:gd name="connsiteY3" fmla="*/ 240902 h 298052"/>
                <a:gd name="connsiteX4" fmla="*/ 227011 w 422275"/>
                <a:gd name="connsiteY4" fmla="*/ 298052 h 298052"/>
                <a:gd name="connsiteX5" fmla="*/ 243680 w 422275"/>
                <a:gd name="connsiteY5" fmla="*/ 240902 h 298052"/>
                <a:gd name="connsiteX6" fmla="*/ 324642 w 422275"/>
                <a:gd name="connsiteY6" fmla="*/ 171846 h 298052"/>
                <a:gd name="connsiteX7" fmla="*/ 391318 w 422275"/>
                <a:gd name="connsiteY7" fmla="*/ 90883 h 298052"/>
                <a:gd name="connsiteX8" fmla="*/ 407987 w 422275"/>
                <a:gd name="connsiteY8" fmla="*/ 7540 h 298052"/>
                <a:gd name="connsiteX9" fmla="*/ 191293 w 422275"/>
                <a:gd name="connsiteY9" fmla="*/ 2777 h 298052"/>
                <a:gd name="connsiteX10" fmla="*/ 191293 w 422275"/>
                <a:gd name="connsiteY10" fmla="*/ 2777 h 298052"/>
                <a:gd name="connsiteX11" fmla="*/ 34130 w 422275"/>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 name="connsiteX0" fmla="*/ 34130 w 436563"/>
                <a:gd name="connsiteY0" fmla="*/ 2777 h 298052"/>
                <a:gd name="connsiteX1" fmla="*/ 46037 w 436563"/>
                <a:gd name="connsiteY1" fmla="*/ 98027 h 298052"/>
                <a:gd name="connsiteX2" fmla="*/ 134143 w 436563"/>
                <a:gd name="connsiteY2" fmla="*/ 190896 h 298052"/>
                <a:gd name="connsiteX3" fmla="*/ 200818 w 436563"/>
                <a:gd name="connsiteY3" fmla="*/ 240902 h 298052"/>
                <a:gd name="connsiteX4" fmla="*/ 227011 w 436563"/>
                <a:gd name="connsiteY4" fmla="*/ 298052 h 298052"/>
                <a:gd name="connsiteX5" fmla="*/ 243680 w 436563"/>
                <a:gd name="connsiteY5" fmla="*/ 240902 h 298052"/>
                <a:gd name="connsiteX6" fmla="*/ 324642 w 436563"/>
                <a:gd name="connsiteY6" fmla="*/ 171846 h 298052"/>
                <a:gd name="connsiteX7" fmla="*/ 391318 w 436563"/>
                <a:gd name="connsiteY7" fmla="*/ 90883 h 298052"/>
                <a:gd name="connsiteX8" fmla="*/ 407987 w 436563"/>
                <a:gd name="connsiteY8" fmla="*/ 7540 h 298052"/>
                <a:gd name="connsiteX9" fmla="*/ 191293 w 436563"/>
                <a:gd name="connsiteY9" fmla="*/ 2777 h 298052"/>
                <a:gd name="connsiteX10" fmla="*/ 191293 w 436563"/>
                <a:gd name="connsiteY10" fmla="*/ 2777 h 298052"/>
                <a:gd name="connsiteX11" fmla="*/ 34130 w 436563"/>
                <a:gd name="connsiteY11" fmla="*/ 2777 h 298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6563" h="298052">
                  <a:moveTo>
                    <a:pt x="34130" y="2777"/>
                  </a:moveTo>
                  <a:cubicBezTo>
                    <a:pt x="0" y="9126"/>
                    <a:pt x="18255" y="51197"/>
                    <a:pt x="46037" y="98027"/>
                  </a:cubicBezTo>
                  <a:cubicBezTo>
                    <a:pt x="77391" y="136127"/>
                    <a:pt x="108346" y="167083"/>
                    <a:pt x="134143" y="190896"/>
                  </a:cubicBezTo>
                  <a:cubicBezTo>
                    <a:pt x="159940" y="214709"/>
                    <a:pt x="185340" y="223043"/>
                    <a:pt x="200818" y="240902"/>
                  </a:cubicBezTo>
                  <a:cubicBezTo>
                    <a:pt x="216296" y="258761"/>
                    <a:pt x="219867" y="298052"/>
                    <a:pt x="227011" y="298052"/>
                  </a:cubicBezTo>
                  <a:cubicBezTo>
                    <a:pt x="234155" y="298052"/>
                    <a:pt x="227408" y="261936"/>
                    <a:pt x="243680" y="240902"/>
                  </a:cubicBezTo>
                  <a:cubicBezTo>
                    <a:pt x="259952" y="219868"/>
                    <a:pt x="300036" y="196849"/>
                    <a:pt x="324642" y="171846"/>
                  </a:cubicBezTo>
                  <a:cubicBezTo>
                    <a:pt x="349248" y="146843"/>
                    <a:pt x="377427" y="118267"/>
                    <a:pt x="391318" y="90883"/>
                  </a:cubicBezTo>
                  <a:cubicBezTo>
                    <a:pt x="405209" y="63499"/>
                    <a:pt x="436563" y="15081"/>
                    <a:pt x="407987" y="7540"/>
                  </a:cubicBezTo>
                  <a:cubicBezTo>
                    <a:pt x="319881" y="0"/>
                    <a:pt x="191293" y="2777"/>
                    <a:pt x="191293" y="2777"/>
                  </a:cubicBezTo>
                  <a:lnTo>
                    <a:pt x="191293" y="2777"/>
                  </a:lnTo>
                  <a:lnTo>
                    <a:pt x="34130" y="2777"/>
                  </a:lnTo>
                  <a:close/>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4" name="Oval 93"/>
            <p:cNvSpPr/>
            <p:nvPr/>
          </p:nvSpPr>
          <p:spPr>
            <a:xfrm>
              <a:off x="3274220" y="2366963"/>
              <a:ext cx="381000" cy="76200"/>
            </a:xfrm>
            <a:prstGeom prst="ellipse">
              <a:avLst/>
            </a:prstGeom>
            <a:solidFill>
              <a:schemeClr val="bg1">
                <a:lumMod val="9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p:cNvSpPr/>
            <p:nvPr/>
          </p:nvSpPr>
          <p:spPr>
            <a:xfrm>
              <a:off x="3441861" y="2547938"/>
              <a:ext cx="45719"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6" name="Straight Connector 95"/>
            <p:cNvCxnSpPr/>
            <p:nvPr/>
          </p:nvCxnSpPr>
          <p:spPr>
            <a:xfrm rot="16200000" flipH="1">
              <a:off x="3421856" y="2705100"/>
              <a:ext cx="145256" cy="238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rot="5400000">
              <a:off x="3365899" y="2706285"/>
              <a:ext cx="150023" cy="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8" name="Freeform 97"/>
          <p:cNvSpPr/>
          <p:nvPr/>
        </p:nvSpPr>
        <p:spPr>
          <a:xfrm>
            <a:off x="1597152" y="2906343"/>
            <a:ext cx="1255776" cy="656336"/>
          </a:xfrm>
          <a:custGeom>
            <a:avLst/>
            <a:gdLst>
              <a:gd name="connsiteX0" fmla="*/ 0 w 1255776"/>
              <a:gd name="connsiteY0" fmla="*/ 656336 h 656336"/>
              <a:gd name="connsiteX1" fmla="*/ 109728 w 1255776"/>
              <a:gd name="connsiteY1" fmla="*/ 217424 h 656336"/>
              <a:gd name="connsiteX2" fmla="*/ 512064 w 1255776"/>
              <a:gd name="connsiteY2" fmla="*/ 22352 h 656336"/>
              <a:gd name="connsiteX3" fmla="*/ 1036320 w 1255776"/>
              <a:gd name="connsiteY3" fmla="*/ 83312 h 656336"/>
              <a:gd name="connsiteX4" fmla="*/ 1255776 w 1255776"/>
              <a:gd name="connsiteY4" fmla="*/ 217424 h 6563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5776" h="656336">
                <a:moveTo>
                  <a:pt x="0" y="656336"/>
                </a:moveTo>
                <a:cubicBezTo>
                  <a:pt x="12192" y="489712"/>
                  <a:pt x="24384" y="323088"/>
                  <a:pt x="109728" y="217424"/>
                </a:cubicBezTo>
                <a:cubicBezTo>
                  <a:pt x="195072" y="111760"/>
                  <a:pt x="357632" y="44704"/>
                  <a:pt x="512064" y="22352"/>
                </a:cubicBezTo>
                <a:cubicBezTo>
                  <a:pt x="666496" y="0"/>
                  <a:pt x="912368" y="50800"/>
                  <a:pt x="1036320" y="83312"/>
                </a:cubicBezTo>
                <a:cubicBezTo>
                  <a:pt x="1160272" y="115824"/>
                  <a:pt x="1208024" y="166624"/>
                  <a:pt x="1255776" y="217424"/>
                </a:cubicBezTo>
              </a:path>
            </a:pathLst>
          </a:custGeom>
          <a:noFill/>
          <a:ln w="76200">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 name="Freeform 102"/>
          <p:cNvSpPr/>
          <p:nvPr/>
        </p:nvSpPr>
        <p:spPr>
          <a:xfrm>
            <a:off x="3645408" y="2843351"/>
            <a:ext cx="1280160" cy="1063244"/>
          </a:xfrm>
          <a:custGeom>
            <a:avLst/>
            <a:gdLst>
              <a:gd name="connsiteX0" fmla="*/ 0 w 1280160"/>
              <a:gd name="connsiteY0" fmla="*/ 694944 h 1064768"/>
              <a:gd name="connsiteX1" fmla="*/ 573024 w 1280160"/>
              <a:gd name="connsiteY1" fmla="*/ 1060704 h 1064768"/>
              <a:gd name="connsiteX2" fmla="*/ 1158240 w 1280160"/>
              <a:gd name="connsiteY2" fmla="*/ 670560 h 1064768"/>
              <a:gd name="connsiteX3" fmla="*/ 1280160 w 1280160"/>
              <a:gd name="connsiteY3" fmla="*/ 0 h 1064768"/>
              <a:gd name="connsiteX0" fmla="*/ 0 w 1280160"/>
              <a:gd name="connsiteY0" fmla="*/ 694944 h 1063244"/>
              <a:gd name="connsiteX1" fmla="*/ 573024 w 1280160"/>
              <a:gd name="connsiteY1" fmla="*/ 1060704 h 1063244"/>
              <a:gd name="connsiteX2" fmla="*/ 1155192 w 1280160"/>
              <a:gd name="connsiteY2" fmla="*/ 710184 h 1063244"/>
              <a:gd name="connsiteX3" fmla="*/ 1280160 w 1280160"/>
              <a:gd name="connsiteY3" fmla="*/ 0 h 1063244"/>
            </a:gdLst>
            <a:ahLst/>
            <a:cxnLst>
              <a:cxn ang="0">
                <a:pos x="connsiteX0" y="connsiteY0"/>
              </a:cxn>
              <a:cxn ang="0">
                <a:pos x="connsiteX1" y="connsiteY1"/>
              </a:cxn>
              <a:cxn ang="0">
                <a:pos x="connsiteX2" y="connsiteY2"/>
              </a:cxn>
              <a:cxn ang="0">
                <a:pos x="connsiteX3" y="connsiteY3"/>
              </a:cxn>
            </a:cxnLst>
            <a:rect l="l" t="t" r="r" b="b"/>
            <a:pathLst>
              <a:path w="1280160" h="1063244">
                <a:moveTo>
                  <a:pt x="0" y="694944"/>
                </a:moveTo>
                <a:cubicBezTo>
                  <a:pt x="189992" y="879856"/>
                  <a:pt x="380492" y="1058164"/>
                  <a:pt x="573024" y="1060704"/>
                </a:cubicBezTo>
                <a:cubicBezTo>
                  <a:pt x="765556" y="1063244"/>
                  <a:pt x="1037336" y="886968"/>
                  <a:pt x="1155192" y="710184"/>
                </a:cubicBezTo>
                <a:cubicBezTo>
                  <a:pt x="1273048" y="533400"/>
                  <a:pt x="1278128" y="246888"/>
                  <a:pt x="1280160" y="0"/>
                </a:cubicBezTo>
              </a:path>
            </a:pathLst>
          </a:custGeom>
          <a:noFill/>
          <a:ln w="76200">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Freeform 103"/>
          <p:cNvSpPr/>
          <p:nvPr/>
        </p:nvSpPr>
        <p:spPr>
          <a:xfrm rot="4925710">
            <a:off x="6047910" y="2640786"/>
            <a:ext cx="1150980" cy="597384"/>
          </a:xfrm>
          <a:custGeom>
            <a:avLst/>
            <a:gdLst>
              <a:gd name="connsiteX0" fmla="*/ 0 w 1255776"/>
              <a:gd name="connsiteY0" fmla="*/ 656336 h 656336"/>
              <a:gd name="connsiteX1" fmla="*/ 109728 w 1255776"/>
              <a:gd name="connsiteY1" fmla="*/ 217424 h 656336"/>
              <a:gd name="connsiteX2" fmla="*/ 512064 w 1255776"/>
              <a:gd name="connsiteY2" fmla="*/ 22352 h 656336"/>
              <a:gd name="connsiteX3" fmla="*/ 1036320 w 1255776"/>
              <a:gd name="connsiteY3" fmla="*/ 83312 h 656336"/>
              <a:gd name="connsiteX4" fmla="*/ 1255776 w 1255776"/>
              <a:gd name="connsiteY4" fmla="*/ 217424 h 656336"/>
              <a:gd name="connsiteX0" fmla="*/ 0 w 1255776"/>
              <a:gd name="connsiteY0" fmla="*/ 684409 h 684409"/>
              <a:gd name="connsiteX1" fmla="*/ 109728 w 1255776"/>
              <a:gd name="connsiteY1" fmla="*/ 245497 h 684409"/>
              <a:gd name="connsiteX2" fmla="*/ 512064 w 1255776"/>
              <a:gd name="connsiteY2" fmla="*/ 50425 h 684409"/>
              <a:gd name="connsiteX3" fmla="*/ 845624 w 1255776"/>
              <a:gd name="connsiteY3" fmla="*/ 32512 h 684409"/>
              <a:gd name="connsiteX4" fmla="*/ 1255776 w 1255776"/>
              <a:gd name="connsiteY4" fmla="*/ 245497 h 684409"/>
              <a:gd name="connsiteX0" fmla="*/ 0 w 1255776"/>
              <a:gd name="connsiteY0" fmla="*/ 685295 h 685295"/>
              <a:gd name="connsiteX1" fmla="*/ 109728 w 1255776"/>
              <a:gd name="connsiteY1" fmla="*/ 246383 h 685295"/>
              <a:gd name="connsiteX2" fmla="*/ 382289 w 1255776"/>
              <a:gd name="connsiteY2" fmla="*/ 45996 h 685295"/>
              <a:gd name="connsiteX3" fmla="*/ 845624 w 1255776"/>
              <a:gd name="connsiteY3" fmla="*/ 33398 h 685295"/>
              <a:gd name="connsiteX4" fmla="*/ 1255776 w 1255776"/>
              <a:gd name="connsiteY4" fmla="*/ 246383 h 685295"/>
              <a:gd name="connsiteX0" fmla="*/ 0 w 1223004"/>
              <a:gd name="connsiteY0" fmla="*/ 674796 h 674796"/>
              <a:gd name="connsiteX1" fmla="*/ 109728 w 1223004"/>
              <a:gd name="connsiteY1" fmla="*/ 235884 h 674796"/>
              <a:gd name="connsiteX2" fmla="*/ 382289 w 1223004"/>
              <a:gd name="connsiteY2" fmla="*/ 35497 h 674796"/>
              <a:gd name="connsiteX3" fmla="*/ 845624 w 1223004"/>
              <a:gd name="connsiteY3" fmla="*/ 22899 h 674796"/>
              <a:gd name="connsiteX4" fmla="*/ 1223004 w 1223004"/>
              <a:gd name="connsiteY4" fmla="*/ 75297 h 674796"/>
              <a:gd name="connsiteX0" fmla="*/ 0 w 1147527"/>
              <a:gd name="connsiteY0" fmla="*/ 674796 h 674796"/>
              <a:gd name="connsiteX1" fmla="*/ 109728 w 1147527"/>
              <a:gd name="connsiteY1" fmla="*/ 235884 h 674796"/>
              <a:gd name="connsiteX2" fmla="*/ 382289 w 1147527"/>
              <a:gd name="connsiteY2" fmla="*/ 35497 h 674796"/>
              <a:gd name="connsiteX3" fmla="*/ 845624 w 1147527"/>
              <a:gd name="connsiteY3" fmla="*/ 22899 h 674796"/>
              <a:gd name="connsiteX4" fmla="*/ 1147527 w 1147527"/>
              <a:gd name="connsiteY4" fmla="*/ 64816 h 6747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7527" h="674796">
                <a:moveTo>
                  <a:pt x="0" y="674796"/>
                </a:moveTo>
                <a:cubicBezTo>
                  <a:pt x="12192" y="508172"/>
                  <a:pt x="46013" y="342434"/>
                  <a:pt x="109728" y="235884"/>
                </a:cubicBezTo>
                <a:cubicBezTo>
                  <a:pt x="173443" y="129334"/>
                  <a:pt x="259640" y="70994"/>
                  <a:pt x="382289" y="35497"/>
                </a:cubicBezTo>
                <a:cubicBezTo>
                  <a:pt x="504938" y="0"/>
                  <a:pt x="718084" y="18013"/>
                  <a:pt x="845624" y="22899"/>
                </a:cubicBezTo>
                <a:cubicBezTo>
                  <a:pt x="973164" y="27785"/>
                  <a:pt x="1099775" y="14016"/>
                  <a:pt x="1147527" y="64816"/>
                </a:cubicBezTo>
              </a:path>
            </a:pathLst>
          </a:custGeom>
          <a:noFill/>
          <a:ln w="76200">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 name="TextBox 104"/>
          <p:cNvSpPr txBox="1"/>
          <p:nvPr/>
        </p:nvSpPr>
        <p:spPr>
          <a:xfrm>
            <a:off x="1179576" y="4848935"/>
            <a:ext cx="1219200" cy="646331"/>
          </a:xfrm>
          <a:prstGeom prst="rect">
            <a:avLst/>
          </a:prstGeom>
          <a:noFill/>
        </p:spPr>
        <p:txBody>
          <a:bodyPr wrap="square" rtlCol="0">
            <a:spAutoFit/>
          </a:bodyPr>
          <a:lstStyle/>
          <a:p>
            <a:r>
              <a:rPr lang="en-US" sz="3600" i="1" dirty="0" smtClean="0">
                <a:latin typeface="Times New Roman" pitchFamily="18" charset="0"/>
                <a:cs typeface="Times New Roman" pitchFamily="18" charset="0"/>
              </a:rPr>
              <a:t>p(d)</a:t>
            </a:r>
            <a:endParaRPr lang="en-US" sz="3600" i="1" dirty="0">
              <a:latin typeface="Times New Roman" pitchFamily="18" charset="0"/>
              <a:cs typeface="Times New Roman" pitchFamily="18" charset="0"/>
            </a:endParaRPr>
          </a:p>
        </p:txBody>
      </p:sp>
      <p:sp>
        <p:nvSpPr>
          <p:cNvPr id="106" name="TextBox 105"/>
          <p:cNvSpPr txBox="1"/>
          <p:nvPr/>
        </p:nvSpPr>
        <p:spPr>
          <a:xfrm>
            <a:off x="6400800" y="4848935"/>
            <a:ext cx="1219200" cy="646331"/>
          </a:xfrm>
          <a:prstGeom prst="rect">
            <a:avLst/>
          </a:prstGeom>
          <a:noFill/>
        </p:spPr>
        <p:txBody>
          <a:bodyPr wrap="square" rtlCol="0">
            <a:spAutoFit/>
          </a:bodyPr>
          <a:lstStyle/>
          <a:p>
            <a:r>
              <a:rPr lang="en-US" sz="3600" i="1" dirty="0" smtClean="0">
                <a:latin typeface="Times New Roman" pitchFamily="18" charset="0"/>
                <a:cs typeface="Times New Roman" pitchFamily="18" charset="0"/>
              </a:rPr>
              <a:t>p’(d)</a:t>
            </a:r>
            <a:endParaRPr lang="en-US" sz="3600" i="1" dirty="0">
              <a:latin typeface="Times New Roman" pitchFamily="18" charset="0"/>
              <a:cs typeface="Times New Roman" pitchFamily="18" charset="0"/>
            </a:endParaRPr>
          </a:p>
        </p:txBody>
      </p:sp>
      <p:sp>
        <p:nvSpPr>
          <p:cNvPr id="107" name="TextBox 106"/>
          <p:cNvSpPr txBox="1"/>
          <p:nvPr/>
        </p:nvSpPr>
        <p:spPr>
          <a:xfrm>
            <a:off x="1676400" y="2438400"/>
            <a:ext cx="1524000" cy="461665"/>
          </a:xfrm>
          <a:prstGeom prst="rect">
            <a:avLst/>
          </a:prstGeom>
          <a:noFill/>
        </p:spPr>
        <p:txBody>
          <a:bodyPr wrap="square" rtlCol="0">
            <a:spAutoFit/>
          </a:bodyPr>
          <a:lstStyle/>
          <a:p>
            <a:r>
              <a:rPr lang="en-US" sz="2400" dirty="0" smtClean="0">
                <a:latin typeface="Times New Roman" pitchFamily="18" charset="0"/>
                <a:cs typeface="Times New Roman" pitchFamily="18" charset="0"/>
              </a:rPr>
              <a:t>sampling</a:t>
            </a:r>
            <a:endParaRPr lang="en-US" sz="2400" dirty="0">
              <a:latin typeface="Times New Roman" pitchFamily="18" charset="0"/>
              <a:cs typeface="Times New Roman" pitchFamily="18" charset="0"/>
            </a:endParaRPr>
          </a:p>
        </p:txBody>
      </p:sp>
      <p:sp>
        <p:nvSpPr>
          <p:cNvPr id="108" name="TextBox 107"/>
          <p:cNvSpPr txBox="1"/>
          <p:nvPr/>
        </p:nvSpPr>
        <p:spPr>
          <a:xfrm>
            <a:off x="3810000" y="3886200"/>
            <a:ext cx="19050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duplication</a:t>
            </a:r>
            <a:endParaRPr lang="en-US" sz="2800" dirty="0">
              <a:latin typeface="Times New Roman" pitchFamily="18" charset="0"/>
              <a:cs typeface="Times New Roman" pitchFamily="18" charset="0"/>
            </a:endParaRPr>
          </a:p>
        </p:txBody>
      </p:sp>
      <p:sp>
        <p:nvSpPr>
          <p:cNvPr id="109" name="TextBox 108"/>
          <p:cNvSpPr txBox="1"/>
          <p:nvPr/>
        </p:nvSpPr>
        <p:spPr>
          <a:xfrm>
            <a:off x="6705600" y="2057400"/>
            <a:ext cx="190500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mixing</a:t>
            </a:r>
            <a:endParaRPr lang="en-US" sz="2800" dirty="0">
              <a:latin typeface="Times New Roman" pitchFamily="18" charset="0"/>
              <a:cs typeface="Times New Roman" pitchFamily="18" charset="0"/>
            </a:endParaRPr>
          </a:p>
        </p:txBody>
      </p:sp>
      <p:sp>
        <p:nvSpPr>
          <p:cNvPr id="82" name="Title 1"/>
          <p:cNvSpPr txBox="1">
            <a:spLocks/>
          </p:cNvSpPr>
          <p:nvPr/>
        </p:nvSpPr>
        <p:spPr>
          <a:xfrm>
            <a:off x="0" y="304800"/>
            <a:ext cx="91440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interpretation of </a:t>
            </a:r>
            <a:r>
              <a:rPr kumimoji="0" lang="en-US" sz="44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resampling</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120772" y="3534810"/>
            <a:ext cx="8794628" cy="2713590"/>
            <a:chOff x="120772" y="2286000"/>
            <a:chExt cx="8794628" cy="2713590"/>
          </a:xfrm>
        </p:grpSpPr>
        <p:pic>
          <p:nvPicPr>
            <p:cNvPr id="1027" name="Picture 3"/>
            <p:cNvPicPr>
              <a:picLocks noChangeAspect="1" noChangeArrowheads="1"/>
            </p:cNvPicPr>
            <p:nvPr/>
          </p:nvPicPr>
          <p:blipFill>
            <a:blip r:embed="rId3" cstate="print"/>
            <a:srcRect l="6173" r="6584" b="43330"/>
            <a:stretch>
              <a:fillRect/>
            </a:stretch>
          </p:blipFill>
          <p:spPr bwMode="auto">
            <a:xfrm>
              <a:off x="152400" y="2286000"/>
              <a:ext cx="8763000" cy="2624309"/>
            </a:xfrm>
            <a:prstGeom prst="rect">
              <a:avLst/>
            </a:prstGeom>
            <a:noFill/>
            <a:ln w="9525">
              <a:noFill/>
              <a:miter lim="800000"/>
              <a:headEnd/>
              <a:tailEnd/>
            </a:ln>
          </p:spPr>
        </p:pic>
        <p:sp>
          <p:nvSpPr>
            <p:cNvPr id="13" name="TextBox 12"/>
            <p:cNvSpPr txBox="1"/>
            <p:nvPr/>
          </p:nvSpPr>
          <p:spPr>
            <a:xfrm>
              <a:off x="3872541" y="4476370"/>
              <a:ext cx="2452058"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time </a:t>
              </a:r>
              <a:r>
                <a:rPr lang="en-US" sz="2800" i="1" dirty="0" smtClean="0">
                  <a:latin typeface="Times New Roman" pitchFamily="18" charset="0"/>
                  <a:cs typeface="Times New Roman" pitchFamily="18" charset="0"/>
                </a:rPr>
                <a:t>t</a:t>
              </a:r>
              <a:r>
                <a:rPr lang="en-US" sz="2800" dirty="0" smtClean="0">
                  <a:latin typeface="Times New Roman" pitchFamily="18" charset="0"/>
                  <a:cs typeface="Times New Roman" pitchFamily="18" charset="0"/>
                </a:rPr>
                <a:t>, hours</a:t>
              </a:r>
              <a:endParaRPr lang="en-US" sz="2800" dirty="0">
                <a:latin typeface="Times New Roman" pitchFamily="18" charset="0"/>
                <a:cs typeface="Times New Roman" pitchFamily="18" charset="0"/>
              </a:endParaRPr>
            </a:p>
          </p:txBody>
        </p:sp>
        <p:sp>
          <p:nvSpPr>
            <p:cNvPr id="15" name="TextBox 14"/>
            <p:cNvSpPr txBox="1"/>
            <p:nvPr/>
          </p:nvSpPr>
          <p:spPr>
            <a:xfrm rot="16200000">
              <a:off x="-135088" y="3020849"/>
              <a:ext cx="1034940" cy="523220"/>
            </a:xfrm>
            <a:prstGeom prst="rect">
              <a:avLst/>
            </a:prstGeom>
            <a:noFill/>
          </p:spPr>
          <p:txBody>
            <a:bodyPr wrap="square" rtlCol="0">
              <a:spAutoFit/>
            </a:bodyPr>
            <a:lstStyle/>
            <a:p>
              <a:r>
                <a:rPr lang="en-US" sz="2800" i="1" dirty="0" smtClean="0">
                  <a:latin typeface="Times New Roman" pitchFamily="18" charset="0"/>
                  <a:cs typeface="Times New Roman" pitchFamily="18" charset="0"/>
                </a:rPr>
                <a:t>d(</a:t>
              </a:r>
              <a:r>
                <a:rPr lang="en-US" sz="2800" i="1" dirty="0" err="1" smtClean="0">
                  <a:latin typeface="Times New Roman" pitchFamily="18" charset="0"/>
                  <a:cs typeface="Times New Roman" pitchFamily="18" charset="0"/>
                </a:rPr>
                <a:t>i</a:t>
              </a:r>
              <a:r>
                <a:rPr lang="en-US" sz="2800" i="1" dirty="0" smtClean="0">
                  <a:latin typeface="Times New Roman" pitchFamily="18" charset="0"/>
                  <a:cs typeface="Times New Roman" pitchFamily="18" charset="0"/>
                </a:rPr>
                <a:t>)</a:t>
              </a:r>
              <a:endParaRPr lang="en-US" sz="2800" i="1" dirty="0">
                <a:latin typeface="Times New Roman" pitchFamily="18" charset="0"/>
                <a:cs typeface="Times New Roman" pitchFamily="18" charset="0"/>
              </a:endParaRPr>
            </a:p>
          </p:txBody>
        </p:sp>
      </p:grpSp>
      <p:sp>
        <p:nvSpPr>
          <p:cNvPr id="10" name="TextBox 9"/>
          <p:cNvSpPr txBox="1"/>
          <p:nvPr/>
        </p:nvSpPr>
        <p:spPr>
          <a:xfrm>
            <a:off x="0" y="0"/>
            <a:ext cx="9144000" cy="2554545"/>
          </a:xfrm>
          <a:prstGeom prst="rect">
            <a:avLst/>
          </a:prstGeom>
          <a:noFill/>
        </p:spPr>
        <p:txBody>
          <a:bodyPr wrap="square" rtlCol="0">
            <a:spAutoFit/>
          </a:bodyPr>
          <a:lstStyle/>
          <a:p>
            <a:pPr algn="ctr"/>
            <a:r>
              <a:rPr lang="en-US" sz="4400" dirty="0" smtClean="0">
                <a:latin typeface="Times New Roman" pitchFamily="18" charset="0"/>
                <a:cs typeface="Times New Roman" pitchFamily="18" charset="0"/>
              </a:rPr>
              <a:t>Example</a:t>
            </a:r>
          </a:p>
          <a:p>
            <a:pPr algn="ctr"/>
            <a:endParaRPr lang="en-US" sz="4400" dirty="0" smtClean="0">
              <a:latin typeface="Times New Roman" pitchFamily="18" charset="0"/>
              <a:cs typeface="Times New Roman" pitchFamily="18" charset="0"/>
            </a:endParaRPr>
          </a:p>
          <a:p>
            <a:pPr algn="ctr"/>
            <a:r>
              <a:rPr lang="en-US" sz="3600" dirty="0" smtClean="0">
                <a:latin typeface="Times New Roman" pitchFamily="18" charset="0"/>
                <a:cs typeface="Times New Roman" pitchFamily="18" charset="0"/>
              </a:rPr>
              <a:t>what is the </a:t>
            </a:r>
            <a:r>
              <a:rPr lang="en-US" sz="3600" i="1" dirty="0" smtClean="0">
                <a:latin typeface="Cambria Math" pitchFamily="18" charset="0"/>
                <a:ea typeface="Cambria Math" pitchFamily="18" charset="0"/>
                <a:cs typeface="Times New Roman" pitchFamily="18" charset="0"/>
              </a:rPr>
              <a:t>p(b)</a:t>
            </a:r>
          </a:p>
          <a:p>
            <a:pPr algn="ctr"/>
            <a:r>
              <a:rPr lang="en-US" sz="3600" dirty="0" smtClean="0">
                <a:latin typeface="Times New Roman" pitchFamily="18" charset="0"/>
                <a:cs typeface="Times New Roman" pitchFamily="18" charset="0"/>
              </a:rPr>
              <a:t>where </a:t>
            </a:r>
            <a:r>
              <a:rPr lang="en-US" sz="3600" i="1" dirty="0" smtClean="0">
                <a:latin typeface="Cambria Math" pitchFamily="18" charset="0"/>
                <a:ea typeface="Cambria Math" pitchFamily="18" charset="0"/>
                <a:cs typeface="Times New Roman" pitchFamily="18" charset="0"/>
              </a:rPr>
              <a:t>b</a:t>
            </a:r>
            <a:r>
              <a:rPr lang="en-US" sz="3600" dirty="0" smtClean="0">
                <a:latin typeface="Times New Roman" pitchFamily="18" charset="0"/>
                <a:cs typeface="Times New Roman" pitchFamily="18" charset="0"/>
              </a:rPr>
              <a:t> is the slope of a linear fit?</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This is a good test case, because we know the answer</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874837"/>
            <a:ext cx="8229600" cy="4525963"/>
          </a:xfrm>
        </p:spPr>
        <p:txBody>
          <a:bodyPr>
            <a:normAutofit lnSpcReduction="10000"/>
          </a:bodyPr>
          <a:lstStyle/>
          <a:p>
            <a:pPr>
              <a:buNone/>
            </a:pPr>
            <a:r>
              <a:rPr lang="en-US" dirty="0" smtClean="0">
                <a:latin typeface="Times New Roman" pitchFamily="18" charset="0"/>
                <a:cs typeface="Times New Roman" pitchFamily="18" charset="0"/>
              </a:rPr>
              <a:t>if the data are Normally-distributed, uncorrelated with variance </a:t>
            </a:r>
            <a:r>
              <a:rPr lang="el-GR" i="1" dirty="0" smtClean="0">
                <a:latin typeface="Cambria Math" pitchFamily="18" charset="0"/>
                <a:ea typeface="Cambria Math" pitchFamily="18" charset="0"/>
                <a:cs typeface="Times New Roman" pitchFamily="18" charset="0"/>
              </a:rPr>
              <a:t>σ</a:t>
            </a:r>
            <a:r>
              <a:rPr lang="en-US" i="1" baseline="-25000" dirty="0" smtClean="0">
                <a:latin typeface="Cambria Math" pitchFamily="18" charset="0"/>
                <a:ea typeface="Cambria Math" pitchFamily="18" charset="0"/>
                <a:cs typeface="Times New Roman" pitchFamily="18" charset="0"/>
              </a:rPr>
              <a:t>d</a:t>
            </a:r>
            <a:r>
              <a:rPr lang="en-US" i="1" baseline="30000" dirty="0" smtClean="0">
                <a:latin typeface="Cambria Math" pitchFamily="18" charset="0"/>
                <a:ea typeface="Cambria Math" pitchFamily="18" charset="0"/>
                <a:cs typeface="Times New Roman" pitchFamily="18" charset="0"/>
              </a:rPr>
              <a:t>2</a:t>
            </a:r>
            <a:r>
              <a:rPr lang="en-US" dirty="0" smtClean="0">
                <a:latin typeface="Times New Roman" pitchFamily="18" charset="0"/>
                <a:cs typeface="Times New Roman" pitchFamily="18" charset="0"/>
              </a:rPr>
              <a:t>,</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and given the linear problem</a:t>
            </a:r>
          </a:p>
          <a:p>
            <a:pPr>
              <a:buNone/>
            </a:pP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d</a:t>
            </a:r>
            <a:r>
              <a:rPr lang="en-US" dirty="0" smtClean="0">
                <a:latin typeface="Times New Roman" pitchFamily="18" charset="0"/>
                <a:cs typeface="Times New Roman" pitchFamily="18" charset="0"/>
              </a:rPr>
              <a:t> = </a:t>
            </a:r>
            <a:r>
              <a:rPr lang="en-US" b="1" dirty="0" smtClean="0">
                <a:latin typeface="Times New Roman" pitchFamily="18" charset="0"/>
                <a:cs typeface="Times New Roman" pitchFamily="18" charset="0"/>
              </a:rPr>
              <a:t>G</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     where  </a:t>
            </a:r>
            <a:r>
              <a:rPr lang="en-US" b="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 = [intercept, slope]</a:t>
            </a:r>
            <a:r>
              <a:rPr lang="en-US" baseline="30000" dirty="0" smtClean="0">
                <a:latin typeface="Times New Roman" pitchFamily="18" charset="0"/>
                <a:cs typeface="Times New Roman" pitchFamily="18" charset="0"/>
              </a:rPr>
              <a:t>T</a:t>
            </a:r>
          </a:p>
          <a:p>
            <a:pPr>
              <a:buNone/>
            </a:pPr>
            <a:endParaRPr lang="en-US" baseline="30000"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The slope is also Normally-distributed with a variance that is the lower-right element of</a:t>
            </a:r>
          </a:p>
          <a:p>
            <a:pPr>
              <a:buNone/>
            </a:pPr>
            <a:r>
              <a:rPr lang="en-US" dirty="0" smtClean="0">
                <a:latin typeface="Times New Roman" pitchFamily="18" charset="0"/>
                <a:cs typeface="Times New Roman" pitchFamily="18" charset="0"/>
              </a:rPr>
              <a:t>	</a:t>
            </a:r>
            <a:r>
              <a:rPr lang="el-GR" i="1" dirty="0" smtClean="0">
                <a:latin typeface="Cambria Math" pitchFamily="18" charset="0"/>
                <a:ea typeface="Cambria Math" pitchFamily="18" charset="0"/>
                <a:cs typeface="Times New Roman" pitchFamily="18" charset="0"/>
              </a:rPr>
              <a:t> σ</a:t>
            </a:r>
            <a:r>
              <a:rPr lang="en-US" i="1" baseline="-25000" dirty="0" smtClean="0">
                <a:latin typeface="Cambria Math" pitchFamily="18" charset="0"/>
                <a:ea typeface="Cambria Math" pitchFamily="18" charset="0"/>
                <a:cs typeface="Times New Roman" pitchFamily="18" charset="0"/>
              </a:rPr>
              <a:t>d</a:t>
            </a:r>
            <a:r>
              <a:rPr lang="en-US" i="1" baseline="30000" dirty="0" smtClean="0">
                <a:latin typeface="Cambria Math" pitchFamily="18" charset="0"/>
                <a:ea typeface="Cambria Math" pitchFamily="18" charset="0"/>
                <a:cs typeface="Times New Roman" pitchFamily="18" charset="0"/>
              </a:rPr>
              <a:t>2 </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G</a:t>
            </a:r>
            <a:r>
              <a:rPr lang="en-US"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n-US" baseline="30000" dirty="0" smtClean="0">
                <a:latin typeface="Cambria Math" pitchFamily="18" charset="0"/>
                <a:ea typeface="Cambria Math" pitchFamily="18" charset="0"/>
                <a:cs typeface="Times New Roman" pitchFamily="18" charset="0"/>
              </a:rPr>
              <a:t>-1</a:t>
            </a:r>
            <a:endParaRPr lang="en-US" baseline="30000" dirty="0">
              <a:latin typeface="Cambria Math" pitchFamily="18" charset="0"/>
              <a:ea typeface="Cambria Math"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print"/>
          <a:srcRect l="42812" t="40000" r="6070" b="25263"/>
          <a:stretch>
            <a:fillRect/>
          </a:stretch>
        </p:blipFill>
        <p:spPr bwMode="auto">
          <a:xfrm>
            <a:off x="228600" y="87084"/>
            <a:ext cx="6096000" cy="2514600"/>
          </a:xfrm>
          <a:prstGeom prst="rect">
            <a:avLst/>
          </a:prstGeom>
          <a:noFill/>
          <a:ln w="9525">
            <a:noFill/>
            <a:miter lim="800000"/>
            <a:headEnd/>
            <a:tailEnd/>
          </a:ln>
        </p:spPr>
      </p:pic>
      <p:pic>
        <p:nvPicPr>
          <p:cNvPr id="5123" name="Picture 3"/>
          <p:cNvPicPr>
            <a:picLocks noChangeAspect="1" noChangeArrowheads="1"/>
          </p:cNvPicPr>
          <p:nvPr/>
        </p:nvPicPr>
        <p:blipFill>
          <a:blip r:embed="rId4" cstate="print"/>
          <a:srcRect l="39776" t="36316" r="17412" b="10000"/>
          <a:stretch>
            <a:fillRect/>
          </a:stretch>
        </p:blipFill>
        <p:spPr bwMode="auto">
          <a:xfrm>
            <a:off x="228600" y="2881086"/>
            <a:ext cx="5105400" cy="3886200"/>
          </a:xfrm>
          <a:prstGeom prst="rect">
            <a:avLst/>
          </a:prstGeom>
          <a:noFill/>
          <a:ln w="9525">
            <a:no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print"/>
          <a:srcRect l="42812" t="40000" r="6070" b="25263"/>
          <a:stretch>
            <a:fillRect/>
          </a:stretch>
        </p:blipFill>
        <p:spPr bwMode="auto">
          <a:xfrm>
            <a:off x="228600" y="87084"/>
            <a:ext cx="6096000" cy="2514600"/>
          </a:xfrm>
          <a:prstGeom prst="rect">
            <a:avLst/>
          </a:prstGeom>
          <a:noFill/>
          <a:ln w="9525">
            <a:noFill/>
            <a:miter lim="800000"/>
            <a:headEnd/>
            <a:tailEnd/>
          </a:ln>
        </p:spPr>
      </p:pic>
      <p:pic>
        <p:nvPicPr>
          <p:cNvPr id="5123" name="Picture 3"/>
          <p:cNvPicPr>
            <a:picLocks noChangeAspect="1" noChangeArrowheads="1"/>
          </p:cNvPicPr>
          <p:nvPr/>
        </p:nvPicPr>
        <p:blipFill>
          <a:blip r:embed="rId4" cstate="print"/>
          <a:srcRect l="39776" t="36316" r="17412" b="10000"/>
          <a:stretch>
            <a:fillRect/>
          </a:stretch>
        </p:blipFill>
        <p:spPr bwMode="auto">
          <a:xfrm>
            <a:off x="228600" y="2881086"/>
            <a:ext cx="5105400" cy="3886200"/>
          </a:xfrm>
          <a:prstGeom prst="rect">
            <a:avLst/>
          </a:prstGeom>
          <a:noFill/>
          <a:ln w="9525">
            <a:noFill/>
            <a:miter lim="800000"/>
            <a:headEnd/>
            <a:tailEnd/>
          </a:ln>
        </p:spPr>
      </p:pic>
      <p:sp>
        <p:nvSpPr>
          <p:cNvPr id="4" name="Right Brace 3"/>
          <p:cNvSpPr/>
          <p:nvPr/>
        </p:nvSpPr>
        <p:spPr>
          <a:xfrm>
            <a:off x="6629400" y="762000"/>
            <a:ext cx="304800" cy="18288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a:off x="7239000" y="838200"/>
            <a:ext cx="1905000" cy="1384995"/>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create </a:t>
            </a:r>
            <a:r>
              <a:rPr lang="en-US" sz="2800" dirty="0" err="1" smtClean="0">
                <a:solidFill>
                  <a:srgbClr val="FF0000"/>
                </a:solidFill>
                <a:latin typeface="Times New Roman" pitchFamily="18" charset="0"/>
                <a:cs typeface="Times New Roman" pitchFamily="18" charset="0"/>
              </a:rPr>
              <a:t>resampled</a:t>
            </a:r>
            <a:r>
              <a:rPr lang="en-US" sz="2800" dirty="0" smtClean="0">
                <a:solidFill>
                  <a:srgbClr val="FF0000"/>
                </a:solidFill>
                <a:latin typeface="Times New Roman" pitchFamily="18" charset="0"/>
                <a:cs typeface="Times New Roman" pitchFamily="18" charset="0"/>
              </a:rPr>
              <a:t> data set</a:t>
            </a:r>
            <a:endParaRPr lang="en-US" sz="2800" dirty="0">
              <a:solidFill>
                <a:srgbClr val="FF0000"/>
              </a:solidFill>
              <a:latin typeface="Times New Roman" pitchFamily="18" charset="0"/>
              <a:cs typeface="Times New Roman" pitchFamily="18" charset="0"/>
            </a:endParaRPr>
          </a:p>
        </p:txBody>
      </p:sp>
      <p:sp>
        <p:nvSpPr>
          <p:cNvPr id="6" name="Oval 5"/>
          <p:cNvSpPr/>
          <p:nvPr/>
        </p:nvSpPr>
        <p:spPr>
          <a:xfrm>
            <a:off x="3048000" y="1066800"/>
            <a:ext cx="29718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4572000" y="1752600"/>
            <a:ext cx="2670628" cy="1930400"/>
          </a:xfrm>
          <a:custGeom>
            <a:avLst/>
            <a:gdLst>
              <a:gd name="connsiteX0" fmla="*/ 0 w 2670628"/>
              <a:gd name="connsiteY0" fmla="*/ 0 h 1930400"/>
              <a:gd name="connsiteX1" fmla="*/ 769257 w 2670628"/>
              <a:gd name="connsiteY1" fmla="*/ 696686 h 1930400"/>
              <a:gd name="connsiteX2" fmla="*/ 798285 w 2670628"/>
              <a:gd name="connsiteY2" fmla="*/ 1509486 h 1930400"/>
              <a:gd name="connsiteX3" fmla="*/ 2670628 w 2670628"/>
              <a:gd name="connsiteY3" fmla="*/ 1930400 h 1930400"/>
            </a:gdLst>
            <a:ahLst/>
            <a:cxnLst>
              <a:cxn ang="0">
                <a:pos x="connsiteX0" y="connsiteY0"/>
              </a:cxn>
              <a:cxn ang="0">
                <a:pos x="connsiteX1" y="connsiteY1"/>
              </a:cxn>
              <a:cxn ang="0">
                <a:pos x="connsiteX2" y="connsiteY2"/>
              </a:cxn>
              <a:cxn ang="0">
                <a:pos x="connsiteX3" y="connsiteY3"/>
              </a:cxn>
            </a:cxnLst>
            <a:rect l="l" t="t" r="r" b="b"/>
            <a:pathLst>
              <a:path w="2670628" h="1930400">
                <a:moveTo>
                  <a:pt x="0" y="0"/>
                </a:moveTo>
                <a:cubicBezTo>
                  <a:pt x="318105" y="222552"/>
                  <a:pt x="636210" y="445105"/>
                  <a:pt x="769257" y="696686"/>
                </a:cubicBezTo>
                <a:cubicBezTo>
                  <a:pt x="902305" y="948267"/>
                  <a:pt x="481390" y="1303867"/>
                  <a:pt x="798285" y="1509486"/>
                </a:cubicBezTo>
                <a:cubicBezTo>
                  <a:pt x="1115180" y="1715105"/>
                  <a:pt x="1892904" y="1822752"/>
                  <a:pt x="2670628" y="1930400"/>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7239000" y="2971800"/>
            <a:ext cx="1905000" cy="1815882"/>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returns N</a:t>
            </a:r>
          </a:p>
          <a:p>
            <a:r>
              <a:rPr lang="en-US" sz="2800" dirty="0" smtClean="0">
                <a:solidFill>
                  <a:srgbClr val="FF0000"/>
                </a:solidFill>
                <a:latin typeface="Times New Roman" pitchFamily="18" charset="0"/>
                <a:cs typeface="Times New Roman" pitchFamily="18" charset="0"/>
              </a:rPr>
              <a:t>random integers from 1 to N</a:t>
            </a:r>
            <a:endParaRPr lang="en-US" sz="2800" dirty="0">
              <a:solidFill>
                <a:srgbClr val="FF0000"/>
              </a:solidFill>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print"/>
          <a:srcRect l="42812" t="40000" r="6070" b="25263"/>
          <a:stretch>
            <a:fillRect/>
          </a:stretch>
        </p:blipFill>
        <p:spPr bwMode="auto">
          <a:xfrm>
            <a:off x="228600" y="87084"/>
            <a:ext cx="6096000" cy="2514600"/>
          </a:xfrm>
          <a:prstGeom prst="rect">
            <a:avLst/>
          </a:prstGeom>
          <a:noFill/>
          <a:ln w="9525">
            <a:noFill/>
            <a:miter lim="800000"/>
            <a:headEnd/>
            <a:tailEnd/>
          </a:ln>
        </p:spPr>
      </p:pic>
      <p:pic>
        <p:nvPicPr>
          <p:cNvPr id="5123" name="Picture 3"/>
          <p:cNvPicPr>
            <a:picLocks noChangeAspect="1" noChangeArrowheads="1"/>
          </p:cNvPicPr>
          <p:nvPr/>
        </p:nvPicPr>
        <p:blipFill>
          <a:blip r:embed="rId4" cstate="print"/>
          <a:srcRect l="39776" t="36316" r="17412" b="10000"/>
          <a:stretch>
            <a:fillRect/>
          </a:stretch>
        </p:blipFill>
        <p:spPr bwMode="auto">
          <a:xfrm>
            <a:off x="228600" y="2881086"/>
            <a:ext cx="5105400" cy="3886200"/>
          </a:xfrm>
          <a:prstGeom prst="rect">
            <a:avLst/>
          </a:prstGeom>
          <a:noFill/>
          <a:ln w="9525">
            <a:noFill/>
            <a:miter lim="800000"/>
            <a:headEnd/>
            <a:tailEnd/>
          </a:ln>
        </p:spPr>
      </p:pic>
      <p:sp>
        <p:nvSpPr>
          <p:cNvPr id="4" name="Right Brace 3"/>
          <p:cNvSpPr/>
          <p:nvPr/>
        </p:nvSpPr>
        <p:spPr>
          <a:xfrm>
            <a:off x="5562600" y="3124200"/>
            <a:ext cx="381000" cy="30480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a:off x="6172200" y="3124200"/>
            <a:ext cx="2286000" cy="1384995"/>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usual code for least squares fit of line</a:t>
            </a:r>
            <a:endParaRPr lang="en-US" sz="2800" dirty="0">
              <a:solidFill>
                <a:srgbClr val="FF0000"/>
              </a:solidFill>
              <a:latin typeface="Times New Roman" pitchFamily="18" charset="0"/>
              <a:cs typeface="Times New Roman" pitchFamily="18" charset="0"/>
            </a:endParaRPr>
          </a:p>
        </p:txBody>
      </p:sp>
      <p:sp>
        <p:nvSpPr>
          <p:cNvPr id="6" name="Oval 5"/>
          <p:cNvSpPr/>
          <p:nvPr/>
        </p:nvSpPr>
        <p:spPr>
          <a:xfrm>
            <a:off x="914400" y="5715000"/>
            <a:ext cx="38862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4648200" y="6248400"/>
            <a:ext cx="2057400" cy="304800"/>
          </a:xfrm>
          <a:custGeom>
            <a:avLst/>
            <a:gdLst>
              <a:gd name="connsiteX0" fmla="*/ 0 w 2670628"/>
              <a:gd name="connsiteY0" fmla="*/ 0 h 1930400"/>
              <a:gd name="connsiteX1" fmla="*/ 769257 w 2670628"/>
              <a:gd name="connsiteY1" fmla="*/ 696686 h 1930400"/>
              <a:gd name="connsiteX2" fmla="*/ 798285 w 2670628"/>
              <a:gd name="connsiteY2" fmla="*/ 1509486 h 1930400"/>
              <a:gd name="connsiteX3" fmla="*/ 2670628 w 2670628"/>
              <a:gd name="connsiteY3" fmla="*/ 1930400 h 1930400"/>
            </a:gdLst>
            <a:ahLst/>
            <a:cxnLst>
              <a:cxn ang="0">
                <a:pos x="connsiteX0" y="connsiteY0"/>
              </a:cxn>
              <a:cxn ang="0">
                <a:pos x="connsiteX1" y="connsiteY1"/>
              </a:cxn>
              <a:cxn ang="0">
                <a:pos x="connsiteX2" y="connsiteY2"/>
              </a:cxn>
              <a:cxn ang="0">
                <a:pos x="connsiteX3" y="connsiteY3"/>
              </a:cxn>
            </a:cxnLst>
            <a:rect l="l" t="t" r="r" b="b"/>
            <a:pathLst>
              <a:path w="2670628" h="1930400">
                <a:moveTo>
                  <a:pt x="0" y="0"/>
                </a:moveTo>
                <a:cubicBezTo>
                  <a:pt x="318105" y="222552"/>
                  <a:pt x="636210" y="445105"/>
                  <a:pt x="769257" y="696686"/>
                </a:cubicBezTo>
                <a:cubicBezTo>
                  <a:pt x="902305" y="948267"/>
                  <a:pt x="481390" y="1303867"/>
                  <a:pt x="798285" y="1509486"/>
                </a:cubicBezTo>
                <a:cubicBezTo>
                  <a:pt x="1115180" y="1715105"/>
                  <a:pt x="1892904" y="1822752"/>
                  <a:pt x="2670628" y="1930400"/>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6705600" y="6262210"/>
            <a:ext cx="1905000"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save slopes</a:t>
            </a:r>
            <a:endParaRPr lang="en-US" sz="2800" dirty="0">
              <a:solidFill>
                <a:srgbClr val="FF000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66800"/>
            <a:ext cx="9144000" cy="1143000"/>
          </a:xfrm>
        </p:spPr>
        <p:txBody>
          <a:bodyPr/>
          <a:lstStyle/>
          <a:p>
            <a:r>
              <a:rPr lang="en-US" dirty="0" smtClean="0">
                <a:latin typeface="Times New Roman" pitchFamily="18" charset="0"/>
                <a:cs typeface="Times New Roman" pitchFamily="18" charset="0"/>
              </a:rPr>
              <a:t>Part 1</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2895600"/>
            <a:ext cx="9144000" cy="990600"/>
          </a:xfrm>
        </p:spPr>
        <p:txBody>
          <a:bodyPr>
            <a:normAutofit fontScale="85000" lnSpcReduction="10000"/>
          </a:bodyPr>
          <a:lstStyle/>
          <a:p>
            <a:pPr algn="ctr">
              <a:buNone/>
            </a:pPr>
            <a:r>
              <a:rPr lang="en-US" sz="4000" dirty="0" smtClean="0">
                <a:latin typeface="Times New Roman" pitchFamily="18" charset="0"/>
                <a:cs typeface="Times New Roman" pitchFamily="18" charset="0"/>
              </a:rPr>
              <a:t>assessing the confidence level of a spectral peak</a:t>
            </a:r>
          </a:p>
          <a:p>
            <a:pPr algn="ctr">
              <a:buNone/>
            </a:pPr>
            <a:endParaRPr lang="en-US" dirty="0" smtClean="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3" cstate="print"/>
          <a:srcRect l="13972" t="52192" r="16155" b="17503"/>
          <a:stretch>
            <a:fillRect/>
          </a:stretch>
        </p:blipFill>
        <p:spPr bwMode="auto">
          <a:xfrm>
            <a:off x="10890" y="685800"/>
            <a:ext cx="8398933" cy="2362200"/>
          </a:xfrm>
          <a:prstGeom prst="rect">
            <a:avLst/>
          </a:prstGeom>
          <a:noFill/>
          <a:ln w="9525">
            <a:noFill/>
            <a:miter lim="800000"/>
            <a:headEnd/>
            <a:tailEnd/>
          </a:ln>
        </p:spPr>
      </p:pic>
      <p:pic>
        <p:nvPicPr>
          <p:cNvPr id="6147" name="Picture 3"/>
          <p:cNvPicPr>
            <a:picLocks noChangeAspect="1" noChangeArrowheads="1"/>
          </p:cNvPicPr>
          <p:nvPr/>
        </p:nvPicPr>
        <p:blipFill>
          <a:blip r:embed="rId4" cstate="print"/>
          <a:srcRect l="19113" t="31579" r="14676" b="32632"/>
          <a:stretch>
            <a:fillRect/>
          </a:stretch>
        </p:blipFill>
        <p:spPr bwMode="auto">
          <a:xfrm>
            <a:off x="214092" y="3581400"/>
            <a:ext cx="7391400" cy="2590800"/>
          </a:xfrm>
          <a:prstGeom prst="rect">
            <a:avLst/>
          </a:prstGeom>
          <a:noFill/>
          <a:ln w="9525">
            <a:noFill/>
            <a:miter lim="800000"/>
            <a:headEnd/>
            <a:tailEnd/>
          </a:ln>
        </p:spPr>
      </p:pic>
      <p:sp>
        <p:nvSpPr>
          <p:cNvPr id="6" name="Right Brace 5"/>
          <p:cNvSpPr/>
          <p:nvPr/>
        </p:nvSpPr>
        <p:spPr>
          <a:xfrm>
            <a:off x="8153400" y="381000"/>
            <a:ext cx="381000" cy="30480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rot="5400000">
            <a:off x="7239352" y="1592588"/>
            <a:ext cx="3047999"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histogram of slopes</a:t>
            </a:r>
            <a:endParaRPr lang="en-US" sz="2800" dirty="0">
              <a:solidFill>
                <a:srgbClr val="FF0000"/>
              </a:solidFill>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3" cstate="print"/>
          <a:srcRect l="13972" t="52192" r="16155" b="17503"/>
          <a:stretch>
            <a:fillRect/>
          </a:stretch>
        </p:blipFill>
        <p:spPr bwMode="auto">
          <a:xfrm>
            <a:off x="10890" y="685800"/>
            <a:ext cx="8398933" cy="2362200"/>
          </a:xfrm>
          <a:prstGeom prst="rect">
            <a:avLst/>
          </a:prstGeom>
          <a:noFill/>
          <a:ln w="9525">
            <a:noFill/>
            <a:miter lim="800000"/>
            <a:headEnd/>
            <a:tailEnd/>
          </a:ln>
        </p:spPr>
      </p:pic>
      <p:pic>
        <p:nvPicPr>
          <p:cNvPr id="6147" name="Picture 3"/>
          <p:cNvPicPr>
            <a:picLocks noChangeAspect="1" noChangeArrowheads="1"/>
          </p:cNvPicPr>
          <p:nvPr/>
        </p:nvPicPr>
        <p:blipFill>
          <a:blip r:embed="rId4" cstate="print"/>
          <a:srcRect l="19113" t="31579" r="14676" b="32632"/>
          <a:stretch>
            <a:fillRect/>
          </a:stretch>
        </p:blipFill>
        <p:spPr bwMode="auto">
          <a:xfrm>
            <a:off x="214092" y="3581400"/>
            <a:ext cx="7391400" cy="2590800"/>
          </a:xfrm>
          <a:prstGeom prst="rect">
            <a:avLst/>
          </a:prstGeom>
          <a:noFill/>
          <a:ln w="9525">
            <a:noFill/>
            <a:miter lim="800000"/>
            <a:headEnd/>
            <a:tailEnd/>
          </a:ln>
        </p:spPr>
      </p:pic>
      <p:sp>
        <p:nvSpPr>
          <p:cNvPr id="4" name="Right Brace 3"/>
          <p:cNvSpPr/>
          <p:nvPr/>
        </p:nvSpPr>
        <p:spPr>
          <a:xfrm>
            <a:off x="7467600" y="3556002"/>
            <a:ext cx="381000" cy="304800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rot="5400000">
            <a:off x="6167109" y="4577089"/>
            <a:ext cx="4038602"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2.5%   and  97.5%  bounds</a:t>
            </a:r>
            <a:endParaRPr lang="en-US" sz="2800" dirty="0">
              <a:solidFill>
                <a:srgbClr val="FF0000"/>
              </a:solidFill>
              <a:latin typeface="Times New Roman" pitchFamily="18" charset="0"/>
              <a:cs typeface="Times New Roman" pitchFamily="18" charset="0"/>
            </a:endParaRPr>
          </a:p>
        </p:txBody>
      </p:sp>
      <p:sp>
        <p:nvSpPr>
          <p:cNvPr id="6" name="Oval 5"/>
          <p:cNvSpPr/>
          <p:nvPr/>
        </p:nvSpPr>
        <p:spPr>
          <a:xfrm>
            <a:off x="3048000" y="3581400"/>
            <a:ext cx="23622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flipV="1">
            <a:off x="4495800" y="762000"/>
            <a:ext cx="1066800" cy="2743200"/>
          </a:xfrm>
          <a:custGeom>
            <a:avLst/>
            <a:gdLst>
              <a:gd name="connsiteX0" fmla="*/ 0 w 2670628"/>
              <a:gd name="connsiteY0" fmla="*/ 0 h 1930400"/>
              <a:gd name="connsiteX1" fmla="*/ 769257 w 2670628"/>
              <a:gd name="connsiteY1" fmla="*/ 696686 h 1930400"/>
              <a:gd name="connsiteX2" fmla="*/ 798285 w 2670628"/>
              <a:gd name="connsiteY2" fmla="*/ 1509486 h 1930400"/>
              <a:gd name="connsiteX3" fmla="*/ 2670628 w 2670628"/>
              <a:gd name="connsiteY3" fmla="*/ 1930400 h 1930400"/>
            </a:gdLst>
            <a:ahLst/>
            <a:cxnLst>
              <a:cxn ang="0">
                <a:pos x="connsiteX0" y="connsiteY0"/>
              </a:cxn>
              <a:cxn ang="0">
                <a:pos x="connsiteX1" y="connsiteY1"/>
              </a:cxn>
              <a:cxn ang="0">
                <a:pos x="connsiteX2" y="connsiteY2"/>
              </a:cxn>
              <a:cxn ang="0">
                <a:pos x="connsiteX3" y="connsiteY3"/>
              </a:cxn>
            </a:cxnLst>
            <a:rect l="l" t="t" r="r" b="b"/>
            <a:pathLst>
              <a:path w="2670628" h="1930400">
                <a:moveTo>
                  <a:pt x="0" y="0"/>
                </a:moveTo>
                <a:cubicBezTo>
                  <a:pt x="318105" y="222552"/>
                  <a:pt x="636210" y="445105"/>
                  <a:pt x="769257" y="696686"/>
                </a:cubicBezTo>
                <a:cubicBezTo>
                  <a:pt x="902305" y="948267"/>
                  <a:pt x="481390" y="1303867"/>
                  <a:pt x="798285" y="1509486"/>
                </a:cubicBezTo>
                <a:cubicBezTo>
                  <a:pt x="1115180" y="1715105"/>
                  <a:pt x="1892904" y="1822752"/>
                  <a:pt x="2670628" y="1930400"/>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5638800" y="228600"/>
            <a:ext cx="1905000" cy="954107"/>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integrate p(b) to P(b)</a:t>
            </a:r>
            <a:endParaRPr lang="en-US" sz="2800" dirty="0">
              <a:solidFill>
                <a:srgbClr val="FF0000"/>
              </a:solidFill>
              <a:latin typeface="Times New Roman" pitchFamily="18" charset="0"/>
              <a:cs typeface="Times New Roman"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533400" y="838200"/>
            <a:ext cx="8610600" cy="5552420"/>
            <a:chOff x="990600" y="1409700"/>
            <a:chExt cx="6199632" cy="4164315"/>
          </a:xfrm>
        </p:grpSpPr>
        <p:pic>
          <p:nvPicPr>
            <p:cNvPr id="1027" name="Picture 3"/>
            <p:cNvPicPr>
              <a:picLocks noChangeAspect="1" noChangeArrowheads="1"/>
            </p:cNvPicPr>
            <p:nvPr/>
          </p:nvPicPr>
          <p:blipFill>
            <a:blip r:embed="rId3" cstate="print"/>
            <a:srcRect/>
            <a:stretch>
              <a:fillRect/>
            </a:stretch>
          </p:blipFill>
          <p:spPr bwMode="auto">
            <a:xfrm>
              <a:off x="990600" y="1409700"/>
              <a:ext cx="5334000" cy="4000500"/>
            </a:xfrm>
            <a:prstGeom prst="rect">
              <a:avLst/>
            </a:prstGeom>
            <a:noFill/>
            <a:ln w="9525">
              <a:noFill/>
              <a:miter lim="800000"/>
              <a:headEnd/>
              <a:tailEnd/>
            </a:ln>
            <a:effectLst/>
          </p:spPr>
        </p:pic>
        <p:sp>
          <p:nvSpPr>
            <p:cNvPr id="12" name="Rectangle 11"/>
            <p:cNvSpPr/>
            <p:nvPr/>
          </p:nvSpPr>
          <p:spPr>
            <a:xfrm>
              <a:off x="1295400" y="3086100"/>
              <a:ext cx="228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1" name="TextBox 20"/>
            <p:cNvSpPr txBox="1"/>
            <p:nvPr/>
          </p:nvSpPr>
          <p:spPr>
            <a:xfrm rot="16200000">
              <a:off x="1092799" y="3152342"/>
              <a:ext cx="585401" cy="376718"/>
            </a:xfrm>
            <a:prstGeom prst="rect">
              <a:avLst/>
            </a:prstGeom>
            <a:noFill/>
          </p:spPr>
          <p:txBody>
            <a:bodyPr wrap="square" rtlCol="0">
              <a:spAutoFit/>
            </a:bodyPr>
            <a:lstStyle/>
            <a:p>
              <a:r>
                <a:rPr lang="en-US" sz="2800" i="1" dirty="0" smtClean="0">
                  <a:latin typeface="Times New Roman" pitchFamily="18" charset="0"/>
                  <a:cs typeface="Times New Roman" pitchFamily="18" charset="0"/>
                </a:rPr>
                <a:t>p(b)</a:t>
              </a:r>
              <a:endParaRPr lang="en-US" sz="2800" i="1" dirty="0">
                <a:latin typeface="Times New Roman" pitchFamily="18" charset="0"/>
                <a:cs typeface="Times New Roman" pitchFamily="18" charset="0"/>
              </a:endParaRPr>
            </a:p>
          </p:txBody>
        </p:sp>
        <p:sp>
          <p:nvSpPr>
            <p:cNvPr id="25" name="TextBox 24"/>
            <p:cNvSpPr txBox="1"/>
            <p:nvPr/>
          </p:nvSpPr>
          <p:spPr>
            <a:xfrm>
              <a:off x="4172712" y="1695450"/>
              <a:ext cx="3017520" cy="392415"/>
            </a:xfrm>
            <a:prstGeom prst="rect">
              <a:avLst/>
            </a:prstGeom>
            <a:noFill/>
          </p:spPr>
          <p:txBody>
            <a:bodyPr wrap="square" rtlCol="0">
              <a:spAutoFit/>
            </a:bodyPr>
            <a:lstStyle/>
            <a:p>
              <a:r>
                <a:rPr lang="en-US" sz="2800" dirty="0" smtClean="0">
                  <a:latin typeface="Times New Roman" pitchFamily="18" charset="0"/>
                  <a:cs typeface="Times New Roman" pitchFamily="18" charset="0"/>
                </a:rPr>
                <a:t>standard error propagation</a:t>
              </a:r>
              <a:endParaRPr lang="en-US" sz="2800" dirty="0">
                <a:latin typeface="Times New Roman" pitchFamily="18" charset="0"/>
                <a:cs typeface="Times New Roman" pitchFamily="18" charset="0"/>
              </a:endParaRPr>
            </a:p>
          </p:txBody>
        </p:sp>
        <p:sp>
          <p:nvSpPr>
            <p:cNvPr id="34" name="TextBox 33"/>
            <p:cNvSpPr txBox="1"/>
            <p:nvPr/>
          </p:nvSpPr>
          <p:spPr>
            <a:xfrm>
              <a:off x="4400550" y="2171700"/>
              <a:ext cx="1752600" cy="392415"/>
            </a:xfrm>
            <a:prstGeom prst="rect">
              <a:avLst/>
            </a:prstGeom>
            <a:noFill/>
          </p:spPr>
          <p:txBody>
            <a:bodyPr wrap="square" rtlCol="0">
              <a:spAutoFit/>
            </a:bodyPr>
            <a:lstStyle/>
            <a:p>
              <a:r>
                <a:rPr lang="en-US" sz="2800" dirty="0" smtClean="0">
                  <a:latin typeface="Times New Roman" pitchFamily="18" charset="0"/>
                  <a:cs typeface="Times New Roman" pitchFamily="18" charset="0"/>
                </a:rPr>
                <a:t>bootstrap</a:t>
              </a:r>
              <a:endParaRPr lang="en-US" sz="2800" dirty="0">
                <a:latin typeface="Times New Roman" pitchFamily="18" charset="0"/>
                <a:cs typeface="Times New Roman" pitchFamily="18" charset="0"/>
              </a:endParaRPr>
            </a:p>
          </p:txBody>
        </p:sp>
        <p:sp>
          <p:nvSpPr>
            <p:cNvPr id="13" name="Freeform 12"/>
            <p:cNvSpPr/>
            <p:nvPr/>
          </p:nvSpPr>
          <p:spPr>
            <a:xfrm>
              <a:off x="3705225" y="2100263"/>
              <a:ext cx="857250" cy="130174"/>
            </a:xfrm>
            <a:custGeom>
              <a:avLst/>
              <a:gdLst>
                <a:gd name="connsiteX0" fmla="*/ 0 w 857250"/>
                <a:gd name="connsiteY0" fmla="*/ 42862 h 130174"/>
                <a:gd name="connsiteX1" fmla="*/ 371475 w 857250"/>
                <a:gd name="connsiteY1" fmla="*/ 14287 h 130174"/>
                <a:gd name="connsiteX2" fmla="*/ 381000 w 857250"/>
                <a:gd name="connsiteY2" fmla="*/ 128587 h 130174"/>
                <a:gd name="connsiteX3" fmla="*/ 857250 w 857250"/>
                <a:gd name="connsiteY3" fmla="*/ 4762 h 130174"/>
              </a:gdLst>
              <a:ahLst/>
              <a:cxnLst>
                <a:cxn ang="0">
                  <a:pos x="connsiteX0" y="connsiteY0"/>
                </a:cxn>
                <a:cxn ang="0">
                  <a:pos x="connsiteX1" y="connsiteY1"/>
                </a:cxn>
                <a:cxn ang="0">
                  <a:pos x="connsiteX2" y="connsiteY2"/>
                </a:cxn>
                <a:cxn ang="0">
                  <a:pos x="connsiteX3" y="connsiteY3"/>
                </a:cxn>
              </a:cxnLst>
              <a:rect l="l" t="t" r="r" b="b"/>
              <a:pathLst>
                <a:path w="857250" h="130174">
                  <a:moveTo>
                    <a:pt x="0" y="42862"/>
                  </a:moveTo>
                  <a:cubicBezTo>
                    <a:pt x="153987" y="21431"/>
                    <a:pt x="307975" y="0"/>
                    <a:pt x="371475" y="14287"/>
                  </a:cubicBezTo>
                  <a:cubicBezTo>
                    <a:pt x="434975" y="28575"/>
                    <a:pt x="300038" y="130174"/>
                    <a:pt x="381000" y="128587"/>
                  </a:cubicBezTo>
                  <a:cubicBezTo>
                    <a:pt x="461962" y="127000"/>
                    <a:pt x="659606" y="65881"/>
                    <a:pt x="857250" y="4762"/>
                  </a:cubicBezTo>
                </a:path>
              </a:pathLst>
            </a:cu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4" name="Freeform 13"/>
            <p:cNvSpPr/>
            <p:nvPr/>
          </p:nvSpPr>
          <p:spPr>
            <a:xfrm>
              <a:off x="3581400" y="2308226"/>
              <a:ext cx="857250" cy="130174"/>
            </a:xfrm>
            <a:custGeom>
              <a:avLst/>
              <a:gdLst>
                <a:gd name="connsiteX0" fmla="*/ 0 w 857250"/>
                <a:gd name="connsiteY0" fmla="*/ 42862 h 130174"/>
                <a:gd name="connsiteX1" fmla="*/ 371475 w 857250"/>
                <a:gd name="connsiteY1" fmla="*/ 14287 h 130174"/>
                <a:gd name="connsiteX2" fmla="*/ 381000 w 857250"/>
                <a:gd name="connsiteY2" fmla="*/ 128587 h 130174"/>
                <a:gd name="connsiteX3" fmla="*/ 857250 w 857250"/>
                <a:gd name="connsiteY3" fmla="*/ 4762 h 130174"/>
              </a:gdLst>
              <a:ahLst/>
              <a:cxnLst>
                <a:cxn ang="0">
                  <a:pos x="connsiteX0" y="connsiteY0"/>
                </a:cxn>
                <a:cxn ang="0">
                  <a:pos x="connsiteX1" y="connsiteY1"/>
                </a:cxn>
                <a:cxn ang="0">
                  <a:pos x="connsiteX2" y="connsiteY2"/>
                </a:cxn>
                <a:cxn ang="0">
                  <a:pos x="connsiteX3" y="connsiteY3"/>
                </a:cxn>
              </a:cxnLst>
              <a:rect l="l" t="t" r="r" b="b"/>
              <a:pathLst>
                <a:path w="857250" h="130174">
                  <a:moveTo>
                    <a:pt x="0" y="42862"/>
                  </a:moveTo>
                  <a:cubicBezTo>
                    <a:pt x="153987" y="21431"/>
                    <a:pt x="307975" y="0"/>
                    <a:pt x="371475" y="14287"/>
                  </a:cubicBezTo>
                  <a:cubicBezTo>
                    <a:pt x="434975" y="28575"/>
                    <a:pt x="300038" y="130174"/>
                    <a:pt x="381000" y="128587"/>
                  </a:cubicBezTo>
                  <a:cubicBezTo>
                    <a:pt x="461962" y="127000"/>
                    <a:pt x="659606" y="65881"/>
                    <a:pt x="857250" y="4762"/>
                  </a:cubicBezTo>
                </a:path>
              </a:pathLst>
            </a:custGeom>
            <a:ln w="190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1" name="Rectangle 10"/>
            <p:cNvSpPr/>
            <p:nvPr/>
          </p:nvSpPr>
          <p:spPr>
            <a:xfrm>
              <a:off x="3384880" y="5129464"/>
              <a:ext cx="6096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9" name="TextBox 18"/>
            <p:cNvSpPr txBox="1"/>
            <p:nvPr/>
          </p:nvSpPr>
          <p:spPr>
            <a:xfrm>
              <a:off x="3075432" y="5181600"/>
              <a:ext cx="2123618" cy="392415"/>
            </a:xfrm>
            <a:prstGeom prst="rect">
              <a:avLst/>
            </a:prstGeom>
            <a:noFill/>
          </p:spPr>
          <p:txBody>
            <a:bodyPr wrap="square" rtlCol="0">
              <a:spAutoFit/>
            </a:bodyPr>
            <a:lstStyle/>
            <a:p>
              <a:r>
                <a:rPr lang="en-US" sz="2800" dirty="0" smtClean="0">
                  <a:latin typeface="Times New Roman" pitchFamily="18" charset="0"/>
                  <a:cs typeface="Times New Roman" pitchFamily="18" charset="0"/>
                </a:rPr>
                <a:t>slope, </a:t>
              </a:r>
              <a:r>
                <a:rPr lang="en-US" sz="2800" i="1" dirty="0" smtClean="0">
                  <a:latin typeface="Times New Roman" pitchFamily="18" charset="0"/>
                  <a:cs typeface="Times New Roman" pitchFamily="18" charset="0"/>
                </a:rPr>
                <a:t>b</a:t>
              </a:r>
              <a:endParaRPr lang="en-US" sz="2800" i="1" dirty="0">
                <a:latin typeface="Times New Roman" pitchFamily="18" charset="0"/>
                <a:cs typeface="Times New Roman" pitchFamily="18" charset="0"/>
              </a:endParaRPr>
            </a:p>
          </p:txBody>
        </p:sp>
        <p:cxnSp>
          <p:nvCxnSpPr>
            <p:cNvPr id="17" name="Straight Arrow Connector 16"/>
            <p:cNvCxnSpPr/>
            <p:nvPr/>
          </p:nvCxnSpPr>
          <p:spPr>
            <a:xfrm>
              <a:off x="2609852" y="4724400"/>
              <a:ext cx="1752600" cy="1588"/>
            </a:xfrm>
            <a:prstGeom prst="straightConnector1">
              <a:avLst/>
            </a:prstGeom>
            <a:ln w="38100">
              <a:solidFill>
                <a:schemeClr val="bg1">
                  <a:lumMod val="65000"/>
                </a:schemeClr>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801112" y="4381500"/>
              <a:ext cx="1589316" cy="276999"/>
            </a:xfrm>
            <a:prstGeom prst="rect">
              <a:avLst/>
            </a:prstGeom>
            <a:noFill/>
          </p:spPr>
          <p:txBody>
            <a:bodyPr wrap="square" rtlCol="0">
              <a:spAutoFit/>
            </a:bodyPr>
            <a:lstStyle/>
            <a:p>
              <a:r>
                <a:rPr lang="en-US" dirty="0" smtClean="0">
                  <a:latin typeface="Times New Roman" pitchFamily="18" charset="0"/>
                  <a:cs typeface="Times New Roman" pitchFamily="18" charset="0"/>
                </a:rPr>
                <a:t>95% confidence</a:t>
              </a:r>
              <a:endParaRPr lang="en-US" dirty="0">
                <a:latin typeface="Times New Roman" pitchFamily="18" charset="0"/>
                <a:cs typeface="Times New Roman" pitchFamily="18" charset="0"/>
              </a:endParaRPr>
            </a:p>
          </p:txBody>
        </p:sp>
        <p:cxnSp>
          <p:nvCxnSpPr>
            <p:cNvPr id="23" name="Straight Arrow Connector 22"/>
            <p:cNvCxnSpPr/>
            <p:nvPr/>
          </p:nvCxnSpPr>
          <p:spPr>
            <a:xfrm rot="5400000" flipH="1" flipV="1">
              <a:off x="2500315" y="4719641"/>
              <a:ext cx="229394" cy="794"/>
            </a:xfrm>
            <a:prstGeom prst="straightConnector1">
              <a:avLst/>
            </a:prstGeom>
            <a:ln w="3810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5400000" flipH="1" flipV="1">
              <a:off x="4247358" y="4724396"/>
              <a:ext cx="229394" cy="794"/>
            </a:xfrm>
            <a:prstGeom prst="straightConnector1">
              <a:avLst/>
            </a:prstGeom>
            <a:ln w="3810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a more complicated example</a:t>
            </a:r>
            <a:endParaRPr lang="en-US" dirty="0">
              <a:latin typeface="Times New Roman" pitchFamily="18" charset="0"/>
              <a:ea typeface="Cambria Math" pitchFamily="18" charset="0"/>
              <a:cs typeface="Times New Roman" pitchFamily="18" charset="0"/>
            </a:endParaRPr>
          </a:p>
        </p:txBody>
      </p:sp>
      <p:sp>
        <p:nvSpPr>
          <p:cNvPr id="3" name="Content Placeholder 2"/>
          <p:cNvSpPr>
            <a:spLocks noGrp="1"/>
          </p:cNvSpPr>
          <p:nvPr>
            <p:ph idx="1"/>
          </p:nvPr>
        </p:nvSpPr>
        <p:spPr>
          <a:xfrm>
            <a:off x="533400" y="2133600"/>
            <a:ext cx="8229600" cy="2895600"/>
          </a:xfrm>
        </p:spPr>
        <p:txBody>
          <a:bodyPr/>
          <a:lstStyle/>
          <a:p>
            <a:pPr>
              <a:buNone/>
            </a:pPr>
            <a:r>
              <a:rPr lang="en-US" i="1" dirty="0" smtClean="0">
                <a:latin typeface="Cambria Math" pitchFamily="18" charset="0"/>
                <a:ea typeface="Cambria Math" pitchFamily="18" charset="0"/>
                <a:cs typeface="Times New Roman" pitchFamily="18" charset="0"/>
              </a:rPr>
              <a:t>p(r)</a:t>
            </a:r>
          </a:p>
          <a:p>
            <a:pPr>
              <a:buNone/>
            </a:pPr>
            <a:r>
              <a:rPr lang="en-US" dirty="0" smtClean="0">
                <a:latin typeface="Times New Roman" pitchFamily="18" charset="0"/>
                <a:cs typeface="Times New Roman" pitchFamily="18" charset="0"/>
              </a:rPr>
              <a:t>where </a:t>
            </a:r>
            <a:r>
              <a:rPr lang="en-US" i="1" dirty="0" smtClean="0">
                <a:latin typeface="Cambria Math" pitchFamily="18" charset="0"/>
                <a:ea typeface="Cambria Math" pitchFamily="18" charset="0"/>
                <a:cs typeface="Times New Roman" pitchFamily="18" charset="0"/>
              </a:rPr>
              <a:t>r</a:t>
            </a:r>
            <a:r>
              <a:rPr lang="en-US" dirty="0" smtClean="0">
                <a:latin typeface="Times New Roman" pitchFamily="18" charset="0"/>
                <a:cs typeface="Times New Roman" pitchFamily="18" charset="0"/>
              </a:rPr>
              <a:t> is</a:t>
            </a:r>
          </a:p>
          <a:p>
            <a:pPr>
              <a:buNone/>
            </a:pPr>
            <a:r>
              <a:rPr lang="en-US" dirty="0" smtClean="0">
                <a:latin typeface="Times New Roman" pitchFamily="18" charset="0"/>
                <a:cs typeface="Times New Roman" pitchFamily="18" charset="0"/>
              </a:rPr>
              <a:t>ratio of </a:t>
            </a:r>
          </a:p>
          <a:p>
            <a:pPr>
              <a:buNone/>
            </a:pPr>
            <a:r>
              <a:rPr lang="en-US" dirty="0" err="1" smtClean="0">
                <a:latin typeface="Times New Roman" pitchFamily="18" charset="0"/>
                <a:cs typeface="Times New Roman" pitchFamily="18" charset="0"/>
              </a:rPr>
              <a:t>CaO</a:t>
            </a:r>
            <a:r>
              <a:rPr lang="en-US" dirty="0" smtClean="0">
                <a:latin typeface="Times New Roman" pitchFamily="18" charset="0"/>
                <a:cs typeface="Times New Roman" pitchFamily="18" charset="0"/>
              </a:rPr>
              <a:t> to Na</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O ratio of the second </a:t>
            </a:r>
            <a:r>
              <a:rPr lang="en-US" dirty="0" err="1" smtClean="0">
                <a:latin typeface="Times New Roman" pitchFamily="18" charset="0"/>
                <a:cs typeface="Times New Roman" pitchFamily="18" charset="0"/>
              </a:rPr>
              <a:t>varimax</a:t>
            </a:r>
            <a:r>
              <a:rPr lang="en-US" dirty="0" smtClean="0">
                <a:latin typeface="Times New Roman" pitchFamily="18" charset="0"/>
                <a:cs typeface="Times New Roman" pitchFamily="18" charset="0"/>
              </a:rPr>
              <a:t> factor of the Atlantic Rock dataset</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609600" y="609600"/>
            <a:ext cx="8534400" cy="5795665"/>
            <a:chOff x="838200" y="1371600"/>
            <a:chExt cx="5334000" cy="4122375"/>
          </a:xfrm>
        </p:grpSpPr>
        <p:pic>
          <p:nvPicPr>
            <p:cNvPr id="1028" name="Picture 4"/>
            <p:cNvPicPr>
              <a:picLocks noChangeAspect="1" noChangeArrowheads="1"/>
            </p:cNvPicPr>
            <p:nvPr/>
          </p:nvPicPr>
          <p:blipFill>
            <a:blip r:embed="rId3" cstate="print"/>
            <a:srcRect/>
            <a:stretch>
              <a:fillRect/>
            </a:stretch>
          </p:blipFill>
          <p:spPr bwMode="auto">
            <a:xfrm>
              <a:off x="838200" y="1371600"/>
              <a:ext cx="5334000" cy="4000500"/>
            </a:xfrm>
            <a:prstGeom prst="rect">
              <a:avLst/>
            </a:prstGeom>
            <a:noFill/>
            <a:ln w="9525">
              <a:noFill/>
              <a:miter lim="800000"/>
              <a:headEnd/>
              <a:tailEnd/>
            </a:ln>
            <a:effectLst/>
          </p:spPr>
        </p:pic>
        <p:sp>
          <p:nvSpPr>
            <p:cNvPr id="12" name="Rectangle 11"/>
            <p:cNvSpPr/>
            <p:nvPr/>
          </p:nvSpPr>
          <p:spPr>
            <a:xfrm>
              <a:off x="1066800" y="3086100"/>
              <a:ext cx="2286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rot="16200000">
              <a:off x="756631" y="3126794"/>
              <a:ext cx="585401" cy="327013"/>
            </a:xfrm>
            <a:prstGeom prst="rect">
              <a:avLst/>
            </a:prstGeom>
            <a:noFill/>
          </p:spPr>
          <p:txBody>
            <a:bodyPr wrap="square" rtlCol="0">
              <a:spAutoFit/>
            </a:bodyPr>
            <a:lstStyle/>
            <a:p>
              <a:r>
                <a:rPr lang="en-US" sz="2800" i="1" dirty="0" smtClean="0">
                  <a:latin typeface="Times New Roman" pitchFamily="18" charset="0"/>
                  <a:cs typeface="Times New Roman" pitchFamily="18" charset="0"/>
                </a:rPr>
                <a:t>p(r)</a:t>
              </a:r>
              <a:endParaRPr lang="en-US" sz="2800" i="1" dirty="0">
                <a:latin typeface="Times New Roman" pitchFamily="18" charset="0"/>
                <a:cs typeface="Times New Roman" pitchFamily="18" charset="0"/>
              </a:endParaRPr>
            </a:p>
          </p:txBody>
        </p:sp>
        <p:sp>
          <p:nvSpPr>
            <p:cNvPr id="11" name="Rectangle 10"/>
            <p:cNvSpPr/>
            <p:nvPr/>
          </p:nvSpPr>
          <p:spPr>
            <a:xfrm>
              <a:off x="3048000" y="5105400"/>
              <a:ext cx="12192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790825" y="5165599"/>
              <a:ext cx="1800225" cy="328376"/>
            </a:xfrm>
            <a:prstGeom prst="rect">
              <a:avLst/>
            </a:prstGeom>
            <a:noFill/>
          </p:spPr>
          <p:txBody>
            <a:bodyPr wrap="square" rtlCol="0">
              <a:spAutoFit/>
            </a:bodyPr>
            <a:lstStyle/>
            <a:p>
              <a:r>
                <a:rPr lang="en-US" sz="2400" dirty="0" err="1" smtClean="0">
                  <a:latin typeface="Times New Roman" pitchFamily="18" charset="0"/>
                  <a:cs typeface="Times New Roman" pitchFamily="18" charset="0"/>
                </a:rPr>
                <a:t>CaO</a:t>
              </a:r>
              <a:r>
                <a:rPr lang="en-US" sz="2400" dirty="0" smtClean="0">
                  <a:latin typeface="Times New Roman" pitchFamily="18" charset="0"/>
                  <a:cs typeface="Times New Roman" pitchFamily="18" charset="0"/>
                </a:rPr>
                <a:t> / Na</a:t>
              </a:r>
              <a:r>
                <a:rPr lang="en-US" sz="2400" baseline="-25000" dirty="0" smtClean="0">
                  <a:latin typeface="Times New Roman" pitchFamily="18" charset="0"/>
                  <a:cs typeface="Times New Roman" pitchFamily="18" charset="0"/>
                </a:rPr>
                <a:t>2</a:t>
              </a:r>
              <a:r>
                <a:rPr lang="en-US" sz="2400" dirty="0" smtClean="0">
                  <a:latin typeface="Times New Roman" pitchFamily="18" charset="0"/>
                  <a:cs typeface="Times New Roman" pitchFamily="18" charset="0"/>
                </a:rPr>
                <a:t>O ratio, r</a:t>
              </a:r>
              <a:endParaRPr lang="en-US" sz="2400" i="1" dirty="0">
                <a:latin typeface="Times New Roman" pitchFamily="18" charset="0"/>
                <a:cs typeface="Times New Roman" pitchFamily="18" charset="0"/>
              </a:endParaRPr>
            </a:p>
          </p:txBody>
        </p:sp>
        <p:cxnSp>
          <p:nvCxnSpPr>
            <p:cNvPr id="17" name="Straight Arrow Connector 16"/>
            <p:cNvCxnSpPr/>
            <p:nvPr/>
          </p:nvCxnSpPr>
          <p:spPr>
            <a:xfrm>
              <a:off x="2314575" y="4400550"/>
              <a:ext cx="2590800" cy="1588"/>
            </a:xfrm>
            <a:prstGeom prst="straightConnector1">
              <a:avLst/>
            </a:prstGeom>
            <a:ln w="38100">
              <a:solidFill>
                <a:schemeClr val="bg1">
                  <a:lumMod val="65000"/>
                </a:schemeClr>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838450" y="4027399"/>
              <a:ext cx="1905000" cy="372159"/>
            </a:xfrm>
            <a:prstGeom prst="rect">
              <a:avLst/>
            </a:prstGeom>
            <a:noFill/>
          </p:spPr>
          <p:txBody>
            <a:bodyPr wrap="square" rtlCol="0">
              <a:spAutoFit/>
            </a:bodyPr>
            <a:lstStyle/>
            <a:p>
              <a:r>
                <a:rPr lang="en-US" sz="2800" dirty="0" smtClean="0">
                  <a:latin typeface="Times New Roman" pitchFamily="18" charset="0"/>
                  <a:cs typeface="Times New Roman" pitchFamily="18" charset="0"/>
                </a:rPr>
                <a:t>95% confidence</a:t>
              </a:r>
              <a:endParaRPr lang="en-US" sz="2800" dirty="0">
                <a:latin typeface="Times New Roman" pitchFamily="18" charset="0"/>
                <a:cs typeface="Times New Roman" pitchFamily="18" charset="0"/>
              </a:endParaRPr>
            </a:p>
          </p:txBody>
        </p:sp>
        <p:cxnSp>
          <p:nvCxnSpPr>
            <p:cNvPr id="23" name="Straight Arrow Connector 22"/>
            <p:cNvCxnSpPr/>
            <p:nvPr/>
          </p:nvCxnSpPr>
          <p:spPr>
            <a:xfrm rot="5400000" flipH="1" flipV="1">
              <a:off x="2011757" y="4650980"/>
              <a:ext cx="553250" cy="4767"/>
            </a:xfrm>
            <a:prstGeom prst="straightConnector1">
              <a:avLst/>
            </a:prstGeom>
            <a:ln w="3810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16200000" flipV="1">
              <a:off x="4654943" y="4670034"/>
              <a:ext cx="515149" cy="4758"/>
            </a:xfrm>
            <a:prstGeom prst="straightConnector1">
              <a:avLst/>
            </a:prstGeom>
            <a:ln w="38100">
              <a:solidFill>
                <a:schemeClr val="bg1">
                  <a:lumMod val="6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3314700" y="4460999"/>
              <a:ext cx="723900" cy="372159"/>
            </a:xfrm>
            <a:prstGeom prst="rect">
              <a:avLst/>
            </a:prstGeom>
            <a:noFill/>
          </p:spPr>
          <p:txBody>
            <a:bodyPr wrap="square" rtlCol="0">
              <a:spAutoFit/>
            </a:bodyPr>
            <a:lstStyle/>
            <a:p>
              <a:r>
                <a:rPr lang="en-US" sz="2800" dirty="0" smtClean="0">
                  <a:latin typeface="Times New Roman" pitchFamily="18" charset="0"/>
                  <a:cs typeface="Times New Roman" pitchFamily="18" charset="0"/>
                </a:rPr>
                <a:t>mean</a:t>
              </a:r>
              <a:endParaRPr lang="en-US" sz="2800" dirty="0">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ea typeface="Cambria Math" pitchFamily="18" charset="0"/>
                <a:cs typeface="Times New Roman" pitchFamily="18" charset="0"/>
              </a:rPr>
              <a:t>we can use this histogram to write confidence intervals for </a:t>
            </a:r>
            <a:r>
              <a:rPr lang="en-US" i="1" dirty="0" smtClean="0">
                <a:latin typeface="Cambria Math" pitchFamily="18" charset="0"/>
                <a:ea typeface="Cambria Math" pitchFamily="18" charset="0"/>
                <a:cs typeface="Times New Roman" pitchFamily="18" charset="0"/>
              </a:rPr>
              <a:t>r</a:t>
            </a:r>
            <a:endParaRPr lang="en-US" i="1" dirty="0">
              <a:latin typeface="Cambria Math" pitchFamily="18" charset="0"/>
              <a:ea typeface="Cambria Math" pitchFamily="18" charset="0"/>
              <a:cs typeface="Times New Roman" pitchFamily="18" charset="0"/>
            </a:endParaRPr>
          </a:p>
        </p:txBody>
      </p:sp>
      <p:sp>
        <p:nvSpPr>
          <p:cNvPr id="3" name="Content Placeholder 2"/>
          <p:cNvSpPr>
            <a:spLocks noGrp="1"/>
          </p:cNvSpPr>
          <p:nvPr>
            <p:ph idx="1"/>
          </p:nvPr>
        </p:nvSpPr>
        <p:spPr>
          <a:xfrm>
            <a:off x="0" y="1905000"/>
            <a:ext cx="9144000" cy="4800600"/>
          </a:xfrm>
        </p:spPr>
        <p:txBody>
          <a:bodyPr>
            <a:normAutofit/>
          </a:bodyPr>
          <a:lstStyle/>
          <a:p>
            <a:pPr>
              <a:buNone/>
            </a:pPr>
            <a:r>
              <a:rPr lang="en-US" i="1" dirty="0" smtClean="0">
                <a:latin typeface="Cambria Math" pitchFamily="18" charset="0"/>
                <a:ea typeface="Cambria Math" pitchFamily="18" charset="0"/>
                <a:cs typeface="Times New Roman" pitchFamily="18" charset="0"/>
              </a:rPr>
              <a:t>r</a:t>
            </a:r>
            <a:r>
              <a:rPr lang="en-US" dirty="0" smtClean="0">
                <a:latin typeface="Times New Roman" pitchFamily="18" charset="0"/>
                <a:cs typeface="Times New Roman" pitchFamily="18" charset="0"/>
              </a:rPr>
              <a:t> has a mean of 0.486</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95% probability that r is between 0.458 and 0.512</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and roughly, since </a:t>
            </a:r>
            <a:r>
              <a:rPr lang="en-US" i="1" dirty="0" smtClean="0">
                <a:latin typeface="Cambria Math" pitchFamily="18" charset="0"/>
                <a:ea typeface="Cambria Math" pitchFamily="18" charset="0"/>
                <a:cs typeface="Times New Roman" pitchFamily="18" charset="0"/>
              </a:rPr>
              <a:t>p(r)</a:t>
            </a:r>
            <a:r>
              <a:rPr lang="en-US" dirty="0" smtClean="0">
                <a:latin typeface="Times New Roman" pitchFamily="18" charset="0"/>
                <a:cs typeface="Times New Roman" pitchFamily="18" charset="0"/>
              </a:rPr>
              <a:t> is approximately symmetrical</a:t>
            </a:r>
          </a:p>
          <a:p>
            <a:pPr>
              <a:buNone/>
            </a:pPr>
            <a:endParaRPr lang="en-US" dirty="0" smtClean="0">
              <a:latin typeface="Times New Roman" pitchFamily="18" charset="0"/>
              <a:cs typeface="Times New Roman" pitchFamily="18" charset="0"/>
            </a:endParaRPr>
          </a:p>
          <a:p>
            <a:pPr>
              <a:buNone/>
            </a:pPr>
            <a:r>
              <a:rPr lang="en-US" i="1" dirty="0" smtClean="0">
                <a:latin typeface="Cambria Math" pitchFamily="18" charset="0"/>
                <a:ea typeface="Cambria Math" pitchFamily="18" charset="0"/>
                <a:cs typeface="Times New Roman" pitchFamily="18" charset="0"/>
              </a:rPr>
              <a:t>		r = 0.486 ± 0.025   </a:t>
            </a:r>
            <a:r>
              <a:rPr lang="en-US" dirty="0" smtClean="0">
                <a:latin typeface="Times New Roman" pitchFamily="18" charset="0"/>
                <a:cs typeface="Times New Roman" pitchFamily="18" charset="0"/>
              </a:rPr>
              <a:t> (95% confidence)</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362200"/>
            <a:ext cx="8229600" cy="1143000"/>
          </a:xfrm>
        </p:spPr>
        <p:txBody>
          <a:bodyPr>
            <a:normAutofit fontScale="90000"/>
          </a:bodyPr>
          <a:lstStyle/>
          <a:p>
            <a:r>
              <a:rPr lang="en-US" dirty="0" smtClean="0">
                <a:latin typeface="Times New Roman" pitchFamily="18" charset="0"/>
                <a:cs typeface="Times New Roman" pitchFamily="18" charset="0"/>
              </a:rPr>
              <a:t>what does confidence in a spectral peak mean?</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a:bodyPr>
          <a:lstStyle/>
          <a:p>
            <a:r>
              <a:rPr lang="en-US" dirty="0" smtClean="0">
                <a:latin typeface="Times New Roman" pitchFamily="18" charset="0"/>
                <a:cs typeface="Times New Roman" pitchFamily="18" charset="0"/>
              </a:rPr>
              <a:t>one possibility</a:t>
            </a:r>
            <a:endParaRPr lang="en-US" dirty="0">
              <a:latin typeface="Times New Roman" pitchFamily="18" charset="0"/>
              <a:cs typeface="Times New Roman" pitchFamily="18" charset="0"/>
            </a:endParaRPr>
          </a:p>
        </p:txBody>
      </p:sp>
      <p:sp>
        <p:nvSpPr>
          <p:cNvPr id="3" name="Title 1"/>
          <p:cNvSpPr txBox="1">
            <a:spLocks/>
          </p:cNvSpPr>
          <p:nvPr/>
        </p:nvSpPr>
        <p:spPr>
          <a:xfrm>
            <a:off x="304800" y="1143000"/>
            <a:ext cx="82296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indefinitely long phenomenon</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4" name="Title 1"/>
          <p:cNvSpPr txBox="1">
            <a:spLocks/>
          </p:cNvSpPr>
          <p:nvPr/>
        </p:nvSpPr>
        <p:spPr>
          <a:xfrm>
            <a:off x="381000" y="2133600"/>
            <a:ext cx="8229600" cy="914400"/>
          </a:xfrm>
          <a:prstGeom prst="rect">
            <a:avLst/>
          </a:prstGeom>
        </p:spPr>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you observe</a:t>
            </a:r>
            <a:r>
              <a:rPr kumimoji="0" lang="en-US" sz="32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a short time window</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baseline="0" dirty="0" smtClean="0">
                <a:latin typeface="Times New Roman" pitchFamily="18" charset="0"/>
                <a:ea typeface="+mj-ea"/>
                <a:cs typeface="Times New Roman" pitchFamily="18" charset="0"/>
              </a:rPr>
              <a:t>(looks “noisy” with no</a:t>
            </a:r>
            <a:r>
              <a:rPr lang="en-US" sz="3200" dirty="0" smtClean="0">
                <a:latin typeface="Times New Roman" pitchFamily="18" charset="0"/>
                <a:ea typeface="+mj-ea"/>
                <a:cs typeface="Times New Roman" pitchFamily="18" charset="0"/>
              </a:rPr>
              <a:t> obvious periodicities)</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5" name="Title 1"/>
          <p:cNvSpPr txBox="1">
            <a:spLocks/>
          </p:cNvSpPr>
          <p:nvPr/>
        </p:nvSpPr>
        <p:spPr>
          <a:xfrm>
            <a:off x="457200" y="3429000"/>
            <a:ext cx="8229600" cy="762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you compute the </a:t>
            </a:r>
            <a:r>
              <a:rPr kumimoji="0" lang="en-US" sz="3200" b="0" i="0" u="none" strike="noStrike" kern="1200" cap="none" spc="0" normalizeH="0" baseline="0" noProof="0" dirty="0" err="1" smtClean="0">
                <a:ln>
                  <a:noFill/>
                </a:ln>
                <a:solidFill>
                  <a:schemeClr val="tx1"/>
                </a:solidFill>
                <a:effectLst/>
                <a:uLnTx/>
                <a:uFillTx/>
                <a:latin typeface="Times New Roman" pitchFamily="18" charset="0"/>
                <a:ea typeface="+mj-ea"/>
                <a:cs typeface="Times New Roman" pitchFamily="18" charset="0"/>
              </a:rPr>
              <a:t>p.s.d</a:t>
            </a: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and detect a peak</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6" name="Title 1"/>
          <p:cNvSpPr txBox="1">
            <a:spLocks/>
          </p:cNvSpPr>
          <p:nvPr/>
        </p:nvSpPr>
        <p:spPr>
          <a:xfrm>
            <a:off x="457200" y="4495800"/>
            <a:ext cx="8229600" cy="16764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you ask</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3200" dirty="0" smtClean="0">
                <a:latin typeface="Times New Roman" pitchFamily="18" charset="0"/>
                <a:ea typeface="+mj-ea"/>
                <a:cs typeface="Times New Roman" pitchFamily="18" charset="0"/>
              </a:rPr>
              <a:t>would this peak still be there if I observed some other time window?</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or did it arise from random variation?</a:t>
            </a:r>
            <a:endParaRPr kumimoji="0" lang="en-US" sz="32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srcRect l="9386" r="3971"/>
          <a:stretch>
            <a:fillRect/>
          </a:stretch>
        </p:blipFill>
        <p:spPr bwMode="auto">
          <a:xfrm>
            <a:off x="174168" y="1447800"/>
            <a:ext cx="9144000" cy="1838325"/>
          </a:xfrm>
          <a:prstGeom prst="rect">
            <a:avLst/>
          </a:prstGeom>
          <a:noFill/>
          <a:ln w="9525">
            <a:noFill/>
            <a:miter lim="800000"/>
            <a:headEnd/>
            <a:tailEnd/>
          </a:ln>
          <a:effectLst/>
        </p:spPr>
      </p:pic>
      <p:pic>
        <p:nvPicPr>
          <p:cNvPr id="1029" name="Picture 5"/>
          <p:cNvPicPr>
            <a:picLocks noChangeAspect="1" noChangeArrowheads="1"/>
          </p:cNvPicPr>
          <p:nvPr/>
        </p:nvPicPr>
        <p:blipFill>
          <a:blip r:embed="rId4" cstate="print"/>
          <a:srcRect/>
          <a:stretch>
            <a:fillRect/>
          </a:stretch>
        </p:blipFill>
        <p:spPr bwMode="auto">
          <a:xfrm>
            <a:off x="955218" y="3810000"/>
            <a:ext cx="7829550" cy="1504950"/>
          </a:xfrm>
          <a:prstGeom prst="rect">
            <a:avLst/>
          </a:prstGeom>
          <a:noFill/>
          <a:ln w="9525">
            <a:noFill/>
            <a:miter lim="800000"/>
            <a:headEnd/>
            <a:tailEnd/>
          </a:ln>
          <a:effectLst/>
        </p:spPr>
      </p:pic>
      <p:sp>
        <p:nvSpPr>
          <p:cNvPr id="14" name="Freeform 13"/>
          <p:cNvSpPr/>
          <p:nvPr/>
        </p:nvSpPr>
        <p:spPr>
          <a:xfrm>
            <a:off x="555168" y="3276600"/>
            <a:ext cx="2057400" cy="609600"/>
          </a:xfrm>
          <a:custGeom>
            <a:avLst/>
            <a:gdLst>
              <a:gd name="connsiteX0" fmla="*/ 0 w 1349828"/>
              <a:gd name="connsiteY0" fmla="*/ 0 h 435428"/>
              <a:gd name="connsiteX1" fmla="*/ 986971 w 1349828"/>
              <a:gd name="connsiteY1" fmla="*/ 0 h 435428"/>
              <a:gd name="connsiteX2" fmla="*/ 1349828 w 1349828"/>
              <a:gd name="connsiteY2" fmla="*/ 435428 h 435428"/>
              <a:gd name="connsiteX0" fmla="*/ 0 w 2057400"/>
              <a:gd name="connsiteY0" fmla="*/ 0 h 609600"/>
              <a:gd name="connsiteX1" fmla="*/ 986971 w 2057400"/>
              <a:gd name="connsiteY1" fmla="*/ 0 h 609600"/>
              <a:gd name="connsiteX2" fmla="*/ 2057400 w 2057400"/>
              <a:gd name="connsiteY2" fmla="*/ 609600 h 609600"/>
            </a:gdLst>
            <a:ahLst/>
            <a:cxnLst>
              <a:cxn ang="0">
                <a:pos x="connsiteX0" y="connsiteY0"/>
              </a:cxn>
              <a:cxn ang="0">
                <a:pos x="connsiteX1" y="connsiteY1"/>
              </a:cxn>
              <a:cxn ang="0">
                <a:pos x="connsiteX2" y="connsiteY2"/>
              </a:cxn>
            </a:cxnLst>
            <a:rect l="l" t="t" r="r" b="b"/>
            <a:pathLst>
              <a:path w="2057400" h="609600">
                <a:moveTo>
                  <a:pt x="0" y="0"/>
                </a:moveTo>
                <a:lnTo>
                  <a:pt x="986971" y="0"/>
                </a:lnTo>
                <a:lnTo>
                  <a:pt x="2057400" y="609600"/>
                </a:ln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Freeform 14"/>
          <p:cNvSpPr/>
          <p:nvPr/>
        </p:nvSpPr>
        <p:spPr>
          <a:xfrm>
            <a:off x="2634339" y="3276600"/>
            <a:ext cx="1502229" cy="609600"/>
          </a:xfrm>
          <a:custGeom>
            <a:avLst/>
            <a:gdLst>
              <a:gd name="connsiteX0" fmla="*/ 0 w 1349828"/>
              <a:gd name="connsiteY0" fmla="*/ 0 h 435428"/>
              <a:gd name="connsiteX1" fmla="*/ 986971 w 1349828"/>
              <a:gd name="connsiteY1" fmla="*/ 0 h 435428"/>
              <a:gd name="connsiteX2" fmla="*/ 1349828 w 1349828"/>
              <a:gd name="connsiteY2" fmla="*/ 435428 h 435428"/>
              <a:gd name="connsiteX0" fmla="*/ 0 w 986971"/>
              <a:gd name="connsiteY0" fmla="*/ 0 h 457200"/>
              <a:gd name="connsiteX1" fmla="*/ 986971 w 986971"/>
              <a:gd name="connsiteY1" fmla="*/ 0 h 457200"/>
              <a:gd name="connsiteX2" fmla="*/ 968828 w 986971"/>
              <a:gd name="connsiteY2" fmla="*/ 457200 h 457200"/>
              <a:gd name="connsiteX0" fmla="*/ 0 w 1502229"/>
              <a:gd name="connsiteY0" fmla="*/ 0 h 609600"/>
              <a:gd name="connsiteX1" fmla="*/ 986971 w 1502229"/>
              <a:gd name="connsiteY1" fmla="*/ 0 h 609600"/>
              <a:gd name="connsiteX2" fmla="*/ 1502229 w 1502229"/>
              <a:gd name="connsiteY2" fmla="*/ 609600 h 609600"/>
            </a:gdLst>
            <a:ahLst/>
            <a:cxnLst>
              <a:cxn ang="0">
                <a:pos x="connsiteX0" y="connsiteY0"/>
              </a:cxn>
              <a:cxn ang="0">
                <a:pos x="connsiteX1" y="connsiteY1"/>
              </a:cxn>
              <a:cxn ang="0">
                <a:pos x="connsiteX2" y="connsiteY2"/>
              </a:cxn>
            </a:cxnLst>
            <a:rect l="l" t="t" r="r" b="b"/>
            <a:pathLst>
              <a:path w="1502229" h="609600">
                <a:moveTo>
                  <a:pt x="0" y="0"/>
                </a:moveTo>
                <a:lnTo>
                  <a:pt x="986971" y="0"/>
                </a:lnTo>
                <a:lnTo>
                  <a:pt x="1502229" y="609600"/>
                </a:ln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4767939" y="3276600"/>
            <a:ext cx="986971" cy="609600"/>
          </a:xfrm>
          <a:custGeom>
            <a:avLst/>
            <a:gdLst>
              <a:gd name="connsiteX0" fmla="*/ 0 w 1349828"/>
              <a:gd name="connsiteY0" fmla="*/ 0 h 435428"/>
              <a:gd name="connsiteX1" fmla="*/ 986971 w 1349828"/>
              <a:gd name="connsiteY1" fmla="*/ 0 h 435428"/>
              <a:gd name="connsiteX2" fmla="*/ 1349828 w 1349828"/>
              <a:gd name="connsiteY2" fmla="*/ 435428 h 435428"/>
              <a:gd name="connsiteX0" fmla="*/ 0 w 986971"/>
              <a:gd name="connsiteY0" fmla="*/ 0 h 533400"/>
              <a:gd name="connsiteX1" fmla="*/ 986971 w 986971"/>
              <a:gd name="connsiteY1" fmla="*/ 0 h 533400"/>
              <a:gd name="connsiteX2" fmla="*/ 587828 w 986971"/>
              <a:gd name="connsiteY2" fmla="*/ 533400 h 533400"/>
              <a:gd name="connsiteX0" fmla="*/ 0 w 986971"/>
              <a:gd name="connsiteY0" fmla="*/ 0 h 609600"/>
              <a:gd name="connsiteX1" fmla="*/ 986971 w 986971"/>
              <a:gd name="connsiteY1" fmla="*/ 0 h 609600"/>
              <a:gd name="connsiteX2" fmla="*/ 968829 w 986971"/>
              <a:gd name="connsiteY2" fmla="*/ 609600 h 609600"/>
            </a:gdLst>
            <a:ahLst/>
            <a:cxnLst>
              <a:cxn ang="0">
                <a:pos x="connsiteX0" y="connsiteY0"/>
              </a:cxn>
              <a:cxn ang="0">
                <a:pos x="connsiteX1" y="connsiteY1"/>
              </a:cxn>
              <a:cxn ang="0">
                <a:pos x="connsiteX2" y="connsiteY2"/>
              </a:cxn>
            </a:cxnLst>
            <a:rect l="l" t="t" r="r" b="b"/>
            <a:pathLst>
              <a:path w="986971" h="609600">
                <a:moveTo>
                  <a:pt x="0" y="0"/>
                </a:moveTo>
                <a:lnTo>
                  <a:pt x="986971" y="0"/>
                </a:lnTo>
                <a:lnTo>
                  <a:pt x="968829" y="609600"/>
                </a:ln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6955967" y="3276600"/>
            <a:ext cx="986971" cy="533400"/>
          </a:xfrm>
          <a:custGeom>
            <a:avLst/>
            <a:gdLst>
              <a:gd name="connsiteX0" fmla="*/ 0 w 1349828"/>
              <a:gd name="connsiteY0" fmla="*/ 0 h 435428"/>
              <a:gd name="connsiteX1" fmla="*/ 986971 w 1349828"/>
              <a:gd name="connsiteY1" fmla="*/ 0 h 435428"/>
              <a:gd name="connsiteX2" fmla="*/ 1349828 w 1349828"/>
              <a:gd name="connsiteY2" fmla="*/ 435428 h 435428"/>
              <a:gd name="connsiteX0" fmla="*/ 0 w 986971"/>
              <a:gd name="connsiteY0" fmla="*/ 0 h 533400"/>
              <a:gd name="connsiteX1" fmla="*/ 986971 w 986971"/>
              <a:gd name="connsiteY1" fmla="*/ 0 h 533400"/>
              <a:gd name="connsiteX2" fmla="*/ 457200 w 986971"/>
              <a:gd name="connsiteY2" fmla="*/ 533400 h 533400"/>
            </a:gdLst>
            <a:ahLst/>
            <a:cxnLst>
              <a:cxn ang="0">
                <a:pos x="connsiteX0" y="connsiteY0"/>
              </a:cxn>
              <a:cxn ang="0">
                <a:pos x="connsiteX1" y="connsiteY1"/>
              </a:cxn>
              <a:cxn ang="0">
                <a:pos x="connsiteX2" y="connsiteY2"/>
              </a:cxn>
            </a:cxnLst>
            <a:rect l="l" t="t" r="r" b="b"/>
            <a:pathLst>
              <a:path w="986971" h="533400">
                <a:moveTo>
                  <a:pt x="0" y="0"/>
                </a:moveTo>
                <a:lnTo>
                  <a:pt x="986971" y="0"/>
                </a:lnTo>
                <a:lnTo>
                  <a:pt x="457200" y="533400"/>
                </a:ln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itle 1"/>
          <p:cNvSpPr>
            <a:spLocks noGrp="1"/>
          </p:cNvSpPr>
          <p:nvPr>
            <p:ph type="title"/>
          </p:nvPr>
        </p:nvSpPr>
        <p:spPr>
          <a:xfrm>
            <a:off x="555168" y="228600"/>
            <a:ext cx="8229600" cy="1143000"/>
          </a:xfrm>
        </p:spPr>
        <p:txBody>
          <a:bodyPr>
            <a:normAutofit fontScale="90000"/>
          </a:bodyPr>
          <a:lstStyle/>
          <a:p>
            <a:pPr lvl="0"/>
            <a:r>
              <a:rPr lang="en-US" i="1" dirty="0" smtClean="0">
                <a:latin typeface="Cambria Math" pitchFamily="18" charset="0"/>
                <a:ea typeface="Cambria Math" pitchFamily="18" charset="0"/>
                <a:cs typeface="Times New Roman" pitchFamily="18" charset="0"/>
              </a:rPr>
              <a:t/>
            </a:r>
            <a:br>
              <a:rPr lang="en-US" i="1" dirty="0" smtClean="0">
                <a:latin typeface="Cambria Math" pitchFamily="18" charset="0"/>
                <a:ea typeface="Cambria Math" pitchFamily="18" charset="0"/>
                <a:cs typeface="Times New Roman" pitchFamily="18" charset="0"/>
              </a:rPr>
            </a:br>
            <a:r>
              <a:rPr lang="en-US" dirty="0" smtClean="0">
                <a:latin typeface="Times New Roman" pitchFamily="18" charset="0"/>
                <a:cs typeface="Times New Roman" pitchFamily="18" charset="0"/>
              </a:rPr>
              <a:t>example</a:t>
            </a:r>
            <a:endParaRPr lang="en-US" dirty="0">
              <a:latin typeface="Times New Roman" pitchFamily="18" charset="0"/>
              <a:cs typeface="Times New Roman" pitchFamily="18" charset="0"/>
            </a:endParaRPr>
          </a:p>
        </p:txBody>
      </p:sp>
      <p:sp>
        <p:nvSpPr>
          <p:cNvPr id="20" name="Title 1"/>
          <p:cNvSpPr txBox="1">
            <a:spLocks/>
          </p:cNvSpPr>
          <p:nvPr/>
        </p:nvSpPr>
        <p:spPr>
          <a:xfrm>
            <a:off x="8530770" y="2743200"/>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t</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21" name="Title 1"/>
          <p:cNvSpPr txBox="1">
            <a:spLocks/>
          </p:cNvSpPr>
          <p:nvPr/>
        </p:nvSpPr>
        <p:spPr>
          <a:xfrm>
            <a:off x="7064826" y="5138058"/>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f</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22" name="Title 1"/>
          <p:cNvSpPr txBox="1">
            <a:spLocks/>
          </p:cNvSpPr>
          <p:nvPr/>
        </p:nvSpPr>
        <p:spPr>
          <a:xfrm>
            <a:off x="5355768" y="5152572"/>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f</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23" name="Title 1"/>
          <p:cNvSpPr txBox="1">
            <a:spLocks/>
          </p:cNvSpPr>
          <p:nvPr/>
        </p:nvSpPr>
        <p:spPr>
          <a:xfrm>
            <a:off x="3860796" y="5138058"/>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f</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24" name="Title 1"/>
          <p:cNvSpPr txBox="1">
            <a:spLocks/>
          </p:cNvSpPr>
          <p:nvPr/>
        </p:nvSpPr>
        <p:spPr>
          <a:xfrm>
            <a:off x="2155368" y="5138058"/>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f</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cxnSp>
        <p:nvCxnSpPr>
          <p:cNvPr id="26" name="Straight Arrow Connector 25"/>
          <p:cNvCxnSpPr/>
          <p:nvPr/>
        </p:nvCxnSpPr>
        <p:spPr>
          <a:xfrm rot="10800000" flipV="1">
            <a:off x="2307768" y="4572000"/>
            <a:ext cx="304800" cy="152400"/>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 name="Title 1"/>
          <p:cNvSpPr txBox="1">
            <a:spLocks/>
          </p:cNvSpPr>
          <p:nvPr/>
        </p:nvSpPr>
        <p:spPr>
          <a:xfrm>
            <a:off x="-101598" y="2057400"/>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i="1" dirty="0" smtClean="0">
                <a:latin typeface="Cambria Math" pitchFamily="18" charset="0"/>
                <a:ea typeface="Cambria Math" pitchFamily="18" charset="0"/>
                <a:cs typeface="Times New Roman" pitchFamily="18" charset="0"/>
              </a:rPr>
              <a:t>d</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31" name="Title 1"/>
          <p:cNvSpPr txBox="1">
            <a:spLocks/>
          </p:cNvSpPr>
          <p:nvPr/>
        </p:nvSpPr>
        <p:spPr>
          <a:xfrm rot="16200000">
            <a:off x="1179282" y="4191000"/>
            <a:ext cx="723900" cy="4953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i="1" dirty="0" err="1" smtClean="0">
                <a:latin typeface="Cambria Math" pitchFamily="18" charset="0"/>
                <a:ea typeface="Cambria Math" pitchFamily="18" charset="0"/>
                <a:cs typeface="Times New Roman" pitchFamily="18" charset="0"/>
              </a:rPr>
              <a:t>a.s.d</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32" name="Title 1"/>
          <p:cNvSpPr txBox="1">
            <a:spLocks/>
          </p:cNvSpPr>
          <p:nvPr/>
        </p:nvSpPr>
        <p:spPr>
          <a:xfrm>
            <a:off x="2362200" y="4191000"/>
            <a:ext cx="685800" cy="609600"/>
          </a:xfrm>
          <a:prstGeom prst="rect">
            <a:avLst/>
          </a:prstGeom>
        </p:spPr>
        <p:txBody>
          <a:bodyPr vert="horz" lIns="91440" tIns="45720" rIns="91440" bIns="45720" rtlCol="0" anchor="ctr">
            <a:normAutofit/>
          </a:bodyPr>
          <a:lstStyle/>
          <a:p>
            <a:pPr lvl="0" algn="ctr">
              <a:spcBef>
                <a:spcPct val="0"/>
              </a:spcBef>
              <a:defRPr/>
            </a:pPr>
            <a:r>
              <a:rPr lang="en-US" sz="2400" dirty="0" smtClean="0">
                <a:solidFill>
                  <a:srgbClr val="FF0000"/>
                </a:solidFill>
                <a:latin typeface="Times New Roman" pitchFamily="18" charset="0"/>
                <a:ea typeface="Cambria Math" pitchFamily="18" charset="0"/>
                <a:cs typeface="Times New Roman" pitchFamily="18" charset="0"/>
              </a:rPr>
              <a:t>Y</a:t>
            </a:r>
            <a:endParaRPr lang="en-US" sz="2400" dirty="0">
              <a:solidFill>
                <a:srgbClr val="FF0000"/>
              </a:solidFill>
              <a:latin typeface="Times New Roman" pitchFamily="18" charset="0"/>
              <a:ea typeface="Cambria Math" pitchFamily="18" charset="0"/>
              <a:cs typeface="Times New Roman" pitchFamily="18" charset="0"/>
            </a:endParaRPr>
          </a:p>
        </p:txBody>
      </p:sp>
      <p:cxnSp>
        <p:nvCxnSpPr>
          <p:cNvPr id="33" name="Straight Arrow Connector 32"/>
          <p:cNvCxnSpPr/>
          <p:nvPr/>
        </p:nvCxnSpPr>
        <p:spPr>
          <a:xfrm rot="10800000" flipV="1">
            <a:off x="3907968" y="4572000"/>
            <a:ext cx="304800" cy="152400"/>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 name="Title 1"/>
          <p:cNvSpPr txBox="1">
            <a:spLocks/>
          </p:cNvSpPr>
          <p:nvPr/>
        </p:nvSpPr>
        <p:spPr>
          <a:xfrm>
            <a:off x="4038600" y="4191000"/>
            <a:ext cx="685800" cy="609600"/>
          </a:xfrm>
          <a:prstGeom prst="rect">
            <a:avLst/>
          </a:prstGeom>
        </p:spPr>
        <p:txBody>
          <a:bodyPr vert="horz" lIns="91440" tIns="45720" rIns="91440" bIns="45720" rtlCol="0" anchor="ctr">
            <a:normAutofit/>
          </a:bodyPr>
          <a:lstStyle/>
          <a:p>
            <a:pPr lvl="0" algn="ctr">
              <a:spcBef>
                <a:spcPct val="0"/>
              </a:spcBef>
              <a:defRPr/>
            </a:pPr>
            <a:r>
              <a:rPr lang="en-US" sz="2400" dirty="0" smtClean="0">
                <a:solidFill>
                  <a:srgbClr val="FF0000"/>
                </a:solidFill>
                <a:latin typeface="Times New Roman" pitchFamily="18" charset="0"/>
                <a:ea typeface="Cambria Math" pitchFamily="18" charset="0"/>
                <a:cs typeface="Times New Roman" pitchFamily="18" charset="0"/>
              </a:rPr>
              <a:t>N</a:t>
            </a:r>
            <a:endParaRPr lang="en-US" sz="2400" dirty="0">
              <a:solidFill>
                <a:srgbClr val="FF0000"/>
              </a:solidFill>
              <a:latin typeface="Times New Roman" pitchFamily="18" charset="0"/>
              <a:ea typeface="Cambria Math" pitchFamily="18" charset="0"/>
              <a:cs typeface="Times New Roman" pitchFamily="18" charset="0"/>
            </a:endParaRPr>
          </a:p>
        </p:txBody>
      </p:sp>
      <p:sp>
        <p:nvSpPr>
          <p:cNvPr id="35" name="Title 1"/>
          <p:cNvSpPr txBox="1">
            <a:spLocks/>
          </p:cNvSpPr>
          <p:nvPr/>
        </p:nvSpPr>
        <p:spPr>
          <a:xfrm>
            <a:off x="5700486" y="4191000"/>
            <a:ext cx="685800" cy="609600"/>
          </a:xfrm>
          <a:prstGeom prst="rect">
            <a:avLst/>
          </a:prstGeom>
        </p:spPr>
        <p:txBody>
          <a:bodyPr vert="horz" lIns="91440" tIns="45720" rIns="91440" bIns="45720" rtlCol="0" anchor="ctr">
            <a:normAutofit/>
          </a:bodyPr>
          <a:lstStyle/>
          <a:p>
            <a:pPr lvl="0" algn="ctr">
              <a:spcBef>
                <a:spcPct val="0"/>
              </a:spcBef>
              <a:defRPr/>
            </a:pPr>
            <a:r>
              <a:rPr lang="en-US" sz="2400" dirty="0" smtClean="0">
                <a:solidFill>
                  <a:srgbClr val="FF0000"/>
                </a:solidFill>
                <a:latin typeface="Times New Roman" pitchFamily="18" charset="0"/>
                <a:ea typeface="Cambria Math" pitchFamily="18" charset="0"/>
                <a:cs typeface="Times New Roman" pitchFamily="18" charset="0"/>
              </a:rPr>
              <a:t>N</a:t>
            </a:r>
            <a:endParaRPr lang="en-US" sz="2400" dirty="0">
              <a:solidFill>
                <a:srgbClr val="FF0000"/>
              </a:solidFill>
              <a:latin typeface="Times New Roman" pitchFamily="18" charset="0"/>
              <a:ea typeface="Cambria Math" pitchFamily="18" charset="0"/>
              <a:cs typeface="Times New Roman" pitchFamily="18" charset="0"/>
            </a:endParaRPr>
          </a:p>
        </p:txBody>
      </p:sp>
      <p:cxnSp>
        <p:nvCxnSpPr>
          <p:cNvPr id="36" name="Straight Arrow Connector 35"/>
          <p:cNvCxnSpPr/>
          <p:nvPr/>
        </p:nvCxnSpPr>
        <p:spPr>
          <a:xfrm rot="10800000" flipV="1">
            <a:off x="5562600" y="4572000"/>
            <a:ext cx="304800" cy="152400"/>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rot="10800000" flipV="1">
            <a:off x="7162801" y="4572000"/>
            <a:ext cx="304800" cy="152400"/>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Title 1"/>
          <p:cNvSpPr txBox="1">
            <a:spLocks/>
          </p:cNvSpPr>
          <p:nvPr/>
        </p:nvSpPr>
        <p:spPr>
          <a:xfrm>
            <a:off x="7315200" y="4191000"/>
            <a:ext cx="685800" cy="609600"/>
          </a:xfrm>
          <a:prstGeom prst="rect">
            <a:avLst/>
          </a:prstGeom>
        </p:spPr>
        <p:txBody>
          <a:bodyPr vert="horz" lIns="91440" tIns="45720" rIns="91440" bIns="45720" rtlCol="0" anchor="ctr">
            <a:normAutofit/>
          </a:bodyPr>
          <a:lstStyle/>
          <a:p>
            <a:pPr lvl="0" algn="ctr">
              <a:spcBef>
                <a:spcPct val="0"/>
              </a:spcBef>
              <a:defRPr/>
            </a:pPr>
            <a:r>
              <a:rPr lang="en-US" sz="2400" dirty="0" smtClean="0">
                <a:solidFill>
                  <a:srgbClr val="FF0000"/>
                </a:solidFill>
                <a:latin typeface="Times New Roman" pitchFamily="18" charset="0"/>
                <a:ea typeface="Cambria Math" pitchFamily="18" charset="0"/>
                <a:cs typeface="Times New Roman" pitchFamily="18" charset="0"/>
              </a:rPr>
              <a:t>N</a:t>
            </a:r>
            <a:endParaRPr lang="en-US" sz="2400" dirty="0">
              <a:solidFill>
                <a:srgbClr val="FF0000"/>
              </a:solidFill>
              <a:latin typeface="Times New Roman" pitchFamily="18" charset="0"/>
              <a:ea typeface="Cambria Math"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srcRect l="10108" r="9025"/>
          <a:stretch>
            <a:fillRect/>
          </a:stretch>
        </p:blipFill>
        <p:spPr bwMode="auto">
          <a:xfrm>
            <a:off x="250368" y="1438275"/>
            <a:ext cx="8534400" cy="1838325"/>
          </a:xfrm>
          <a:prstGeom prst="rect">
            <a:avLst/>
          </a:prstGeom>
          <a:noFill/>
          <a:ln w="9525">
            <a:noFill/>
            <a:miter lim="800000"/>
            <a:headEnd/>
            <a:tailEnd/>
          </a:ln>
          <a:effectLst/>
        </p:spPr>
      </p:pic>
      <p:pic>
        <p:nvPicPr>
          <p:cNvPr id="2051" name="Picture 3"/>
          <p:cNvPicPr>
            <a:picLocks noChangeAspect="1" noChangeArrowheads="1"/>
          </p:cNvPicPr>
          <p:nvPr/>
        </p:nvPicPr>
        <p:blipFill>
          <a:blip r:embed="rId4" cstate="print"/>
          <a:srcRect/>
          <a:stretch>
            <a:fillRect/>
          </a:stretch>
        </p:blipFill>
        <p:spPr bwMode="auto">
          <a:xfrm>
            <a:off x="933450" y="3810000"/>
            <a:ext cx="7829550" cy="1504950"/>
          </a:xfrm>
          <a:prstGeom prst="rect">
            <a:avLst/>
          </a:prstGeom>
          <a:noFill/>
          <a:ln w="9525">
            <a:noFill/>
            <a:miter lim="800000"/>
            <a:headEnd/>
            <a:tailEnd/>
          </a:ln>
          <a:effectLst/>
        </p:spPr>
      </p:pic>
      <p:sp>
        <p:nvSpPr>
          <p:cNvPr id="6" name="Freeform 5"/>
          <p:cNvSpPr/>
          <p:nvPr/>
        </p:nvSpPr>
        <p:spPr>
          <a:xfrm>
            <a:off x="555168" y="3276600"/>
            <a:ext cx="2057400" cy="609600"/>
          </a:xfrm>
          <a:custGeom>
            <a:avLst/>
            <a:gdLst>
              <a:gd name="connsiteX0" fmla="*/ 0 w 1349828"/>
              <a:gd name="connsiteY0" fmla="*/ 0 h 435428"/>
              <a:gd name="connsiteX1" fmla="*/ 986971 w 1349828"/>
              <a:gd name="connsiteY1" fmla="*/ 0 h 435428"/>
              <a:gd name="connsiteX2" fmla="*/ 1349828 w 1349828"/>
              <a:gd name="connsiteY2" fmla="*/ 435428 h 435428"/>
              <a:gd name="connsiteX0" fmla="*/ 0 w 2057400"/>
              <a:gd name="connsiteY0" fmla="*/ 0 h 609600"/>
              <a:gd name="connsiteX1" fmla="*/ 986971 w 2057400"/>
              <a:gd name="connsiteY1" fmla="*/ 0 h 609600"/>
              <a:gd name="connsiteX2" fmla="*/ 2057400 w 2057400"/>
              <a:gd name="connsiteY2" fmla="*/ 609600 h 609600"/>
            </a:gdLst>
            <a:ahLst/>
            <a:cxnLst>
              <a:cxn ang="0">
                <a:pos x="connsiteX0" y="connsiteY0"/>
              </a:cxn>
              <a:cxn ang="0">
                <a:pos x="connsiteX1" y="connsiteY1"/>
              </a:cxn>
              <a:cxn ang="0">
                <a:pos x="connsiteX2" y="connsiteY2"/>
              </a:cxn>
            </a:cxnLst>
            <a:rect l="l" t="t" r="r" b="b"/>
            <a:pathLst>
              <a:path w="2057400" h="609600">
                <a:moveTo>
                  <a:pt x="0" y="0"/>
                </a:moveTo>
                <a:lnTo>
                  <a:pt x="986971" y="0"/>
                </a:lnTo>
                <a:lnTo>
                  <a:pt x="2057400" y="609600"/>
                </a:ln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2634339" y="3276600"/>
            <a:ext cx="1502229" cy="609600"/>
          </a:xfrm>
          <a:custGeom>
            <a:avLst/>
            <a:gdLst>
              <a:gd name="connsiteX0" fmla="*/ 0 w 1349828"/>
              <a:gd name="connsiteY0" fmla="*/ 0 h 435428"/>
              <a:gd name="connsiteX1" fmla="*/ 986971 w 1349828"/>
              <a:gd name="connsiteY1" fmla="*/ 0 h 435428"/>
              <a:gd name="connsiteX2" fmla="*/ 1349828 w 1349828"/>
              <a:gd name="connsiteY2" fmla="*/ 435428 h 435428"/>
              <a:gd name="connsiteX0" fmla="*/ 0 w 986971"/>
              <a:gd name="connsiteY0" fmla="*/ 0 h 457200"/>
              <a:gd name="connsiteX1" fmla="*/ 986971 w 986971"/>
              <a:gd name="connsiteY1" fmla="*/ 0 h 457200"/>
              <a:gd name="connsiteX2" fmla="*/ 968828 w 986971"/>
              <a:gd name="connsiteY2" fmla="*/ 457200 h 457200"/>
              <a:gd name="connsiteX0" fmla="*/ 0 w 1502229"/>
              <a:gd name="connsiteY0" fmla="*/ 0 h 609600"/>
              <a:gd name="connsiteX1" fmla="*/ 986971 w 1502229"/>
              <a:gd name="connsiteY1" fmla="*/ 0 h 609600"/>
              <a:gd name="connsiteX2" fmla="*/ 1502229 w 1502229"/>
              <a:gd name="connsiteY2" fmla="*/ 609600 h 609600"/>
            </a:gdLst>
            <a:ahLst/>
            <a:cxnLst>
              <a:cxn ang="0">
                <a:pos x="connsiteX0" y="connsiteY0"/>
              </a:cxn>
              <a:cxn ang="0">
                <a:pos x="connsiteX1" y="connsiteY1"/>
              </a:cxn>
              <a:cxn ang="0">
                <a:pos x="connsiteX2" y="connsiteY2"/>
              </a:cxn>
            </a:cxnLst>
            <a:rect l="l" t="t" r="r" b="b"/>
            <a:pathLst>
              <a:path w="1502229" h="609600">
                <a:moveTo>
                  <a:pt x="0" y="0"/>
                </a:moveTo>
                <a:lnTo>
                  <a:pt x="986971" y="0"/>
                </a:lnTo>
                <a:lnTo>
                  <a:pt x="1502229" y="609600"/>
                </a:ln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Freeform 7"/>
          <p:cNvSpPr/>
          <p:nvPr/>
        </p:nvSpPr>
        <p:spPr>
          <a:xfrm>
            <a:off x="4767939" y="3276600"/>
            <a:ext cx="986971" cy="609600"/>
          </a:xfrm>
          <a:custGeom>
            <a:avLst/>
            <a:gdLst>
              <a:gd name="connsiteX0" fmla="*/ 0 w 1349828"/>
              <a:gd name="connsiteY0" fmla="*/ 0 h 435428"/>
              <a:gd name="connsiteX1" fmla="*/ 986971 w 1349828"/>
              <a:gd name="connsiteY1" fmla="*/ 0 h 435428"/>
              <a:gd name="connsiteX2" fmla="*/ 1349828 w 1349828"/>
              <a:gd name="connsiteY2" fmla="*/ 435428 h 435428"/>
              <a:gd name="connsiteX0" fmla="*/ 0 w 986971"/>
              <a:gd name="connsiteY0" fmla="*/ 0 h 533400"/>
              <a:gd name="connsiteX1" fmla="*/ 986971 w 986971"/>
              <a:gd name="connsiteY1" fmla="*/ 0 h 533400"/>
              <a:gd name="connsiteX2" fmla="*/ 587828 w 986971"/>
              <a:gd name="connsiteY2" fmla="*/ 533400 h 533400"/>
              <a:gd name="connsiteX0" fmla="*/ 0 w 986971"/>
              <a:gd name="connsiteY0" fmla="*/ 0 h 609600"/>
              <a:gd name="connsiteX1" fmla="*/ 986971 w 986971"/>
              <a:gd name="connsiteY1" fmla="*/ 0 h 609600"/>
              <a:gd name="connsiteX2" fmla="*/ 968829 w 986971"/>
              <a:gd name="connsiteY2" fmla="*/ 609600 h 609600"/>
            </a:gdLst>
            <a:ahLst/>
            <a:cxnLst>
              <a:cxn ang="0">
                <a:pos x="connsiteX0" y="connsiteY0"/>
              </a:cxn>
              <a:cxn ang="0">
                <a:pos x="connsiteX1" y="connsiteY1"/>
              </a:cxn>
              <a:cxn ang="0">
                <a:pos x="connsiteX2" y="connsiteY2"/>
              </a:cxn>
            </a:cxnLst>
            <a:rect l="l" t="t" r="r" b="b"/>
            <a:pathLst>
              <a:path w="986971" h="609600">
                <a:moveTo>
                  <a:pt x="0" y="0"/>
                </a:moveTo>
                <a:lnTo>
                  <a:pt x="986971" y="0"/>
                </a:lnTo>
                <a:lnTo>
                  <a:pt x="968829" y="609600"/>
                </a:ln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Freeform 8"/>
          <p:cNvSpPr/>
          <p:nvPr/>
        </p:nvSpPr>
        <p:spPr>
          <a:xfrm>
            <a:off x="6955967" y="3276600"/>
            <a:ext cx="986971" cy="533400"/>
          </a:xfrm>
          <a:custGeom>
            <a:avLst/>
            <a:gdLst>
              <a:gd name="connsiteX0" fmla="*/ 0 w 1349828"/>
              <a:gd name="connsiteY0" fmla="*/ 0 h 435428"/>
              <a:gd name="connsiteX1" fmla="*/ 986971 w 1349828"/>
              <a:gd name="connsiteY1" fmla="*/ 0 h 435428"/>
              <a:gd name="connsiteX2" fmla="*/ 1349828 w 1349828"/>
              <a:gd name="connsiteY2" fmla="*/ 435428 h 435428"/>
              <a:gd name="connsiteX0" fmla="*/ 0 w 986971"/>
              <a:gd name="connsiteY0" fmla="*/ 0 h 533400"/>
              <a:gd name="connsiteX1" fmla="*/ 986971 w 986971"/>
              <a:gd name="connsiteY1" fmla="*/ 0 h 533400"/>
              <a:gd name="connsiteX2" fmla="*/ 457200 w 986971"/>
              <a:gd name="connsiteY2" fmla="*/ 533400 h 533400"/>
            </a:gdLst>
            <a:ahLst/>
            <a:cxnLst>
              <a:cxn ang="0">
                <a:pos x="connsiteX0" y="connsiteY0"/>
              </a:cxn>
              <a:cxn ang="0">
                <a:pos x="connsiteX1" y="connsiteY1"/>
              </a:cxn>
              <a:cxn ang="0">
                <a:pos x="connsiteX2" y="connsiteY2"/>
              </a:cxn>
            </a:cxnLst>
            <a:rect l="l" t="t" r="r" b="b"/>
            <a:pathLst>
              <a:path w="986971" h="533400">
                <a:moveTo>
                  <a:pt x="0" y="0"/>
                </a:moveTo>
                <a:lnTo>
                  <a:pt x="986971" y="0"/>
                </a:lnTo>
                <a:lnTo>
                  <a:pt x="457200" y="533400"/>
                </a:lnTo>
              </a:path>
            </a:pathLst>
          </a:cu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itle 1"/>
          <p:cNvSpPr txBox="1">
            <a:spLocks/>
          </p:cNvSpPr>
          <p:nvPr/>
        </p:nvSpPr>
        <p:spPr>
          <a:xfrm>
            <a:off x="8530770" y="2743200"/>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t</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1" name="Title 1"/>
          <p:cNvSpPr txBox="1">
            <a:spLocks/>
          </p:cNvSpPr>
          <p:nvPr/>
        </p:nvSpPr>
        <p:spPr>
          <a:xfrm>
            <a:off x="7040340" y="5138058"/>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f</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2" name="Title 1"/>
          <p:cNvSpPr txBox="1">
            <a:spLocks/>
          </p:cNvSpPr>
          <p:nvPr/>
        </p:nvSpPr>
        <p:spPr>
          <a:xfrm>
            <a:off x="5331282" y="5152572"/>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f</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3" name="Title 1"/>
          <p:cNvSpPr txBox="1">
            <a:spLocks/>
          </p:cNvSpPr>
          <p:nvPr/>
        </p:nvSpPr>
        <p:spPr>
          <a:xfrm>
            <a:off x="3836310" y="5138058"/>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f</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4" name="Title 1"/>
          <p:cNvSpPr txBox="1">
            <a:spLocks/>
          </p:cNvSpPr>
          <p:nvPr/>
        </p:nvSpPr>
        <p:spPr>
          <a:xfrm>
            <a:off x="2130882" y="5138058"/>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f</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cxnSp>
        <p:nvCxnSpPr>
          <p:cNvPr id="15" name="Straight Arrow Connector 14"/>
          <p:cNvCxnSpPr/>
          <p:nvPr/>
        </p:nvCxnSpPr>
        <p:spPr>
          <a:xfrm rot="10800000" flipV="1">
            <a:off x="2283282" y="4343400"/>
            <a:ext cx="304800" cy="152400"/>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Title 1"/>
          <p:cNvSpPr txBox="1">
            <a:spLocks/>
          </p:cNvSpPr>
          <p:nvPr/>
        </p:nvSpPr>
        <p:spPr>
          <a:xfrm>
            <a:off x="-101598" y="2057400"/>
            <a:ext cx="685800" cy="609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i="1" dirty="0" smtClean="0">
                <a:latin typeface="Cambria Math" pitchFamily="18" charset="0"/>
                <a:ea typeface="Cambria Math" pitchFamily="18" charset="0"/>
                <a:cs typeface="Times New Roman" pitchFamily="18" charset="0"/>
              </a:rPr>
              <a:t>d</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8" name="Title 1"/>
          <p:cNvSpPr txBox="1">
            <a:spLocks/>
          </p:cNvSpPr>
          <p:nvPr/>
        </p:nvSpPr>
        <p:spPr>
          <a:xfrm rot="16200000">
            <a:off x="1181101" y="4191000"/>
            <a:ext cx="723900" cy="4953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i="1" dirty="0" err="1" smtClean="0">
                <a:latin typeface="Cambria Math" pitchFamily="18" charset="0"/>
                <a:ea typeface="Cambria Math" pitchFamily="18" charset="0"/>
                <a:cs typeface="Times New Roman" pitchFamily="18" charset="0"/>
              </a:rPr>
              <a:t>a.s.d</a:t>
            </a:r>
            <a:endParaRPr kumimoji="0" lang="en-US" sz="28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cxnSp>
        <p:nvCxnSpPr>
          <p:cNvPr id="19" name="Straight Arrow Connector 18"/>
          <p:cNvCxnSpPr/>
          <p:nvPr/>
        </p:nvCxnSpPr>
        <p:spPr>
          <a:xfrm rot="10800000" flipV="1">
            <a:off x="4035882" y="4343400"/>
            <a:ext cx="304800" cy="152400"/>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0800000" flipV="1">
            <a:off x="5559882" y="4343400"/>
            <a:ext cx="304800" cy="152400"/>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0800000" flipV="1">
            <a:off x="7236283" y="4343400"/>
            <a:ext cx="304800" cy="152400"/>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2" name="Title 1"/>
          <p:cNvSpPr txBox="1">
            <a:spLocks/>
          </p:cNvSpPr>
          <p:nvPr/>
        </p:nvSpPr>
        <p:spPr>
          <a:xfrm>
            <a:off x="2359482" y="4038600"/>
            <a:ext cx="685800" cy="609600"/>
          </a:xfrm>
          <a:prstGeom prst="rect">
            <a:avLst/>
          </a:prstGeom>
        </p:spPr>
        <p:txBody>
          <a:bodyPr vert="horz" lIns="91440" tIns="45720" rIns="91440" bIns="45720" rtlCol="0" anchor="ctr">
            <a:normAutofit/>
          </a:bodyPr>
          <a:lstStyle/>
          <a:p>
            <a:pPr lvl="0" algn="ctr">
              <a:spcBef>
                <a:spcPct val="0"/>
              </a:spcBef>
              <a:defRPr/>
            </a:pPr>
            <a:r>
              <a:rPr lang="en-US" sz="2400" dirty="0" smtClean="0">
                <a:solidFill>
                  <a:srgbClr val="FF0000"/>
                </a:solidFill>
                <a:latin typeface="Times New Roman" pitchFamily="18" charset="0"/>
                <a:ea typeface="Cambria Math" pitchFamily="18" charset="0"/>
                <a:cs typeface="Times New Roman" pitchFamily="18" charset="0"/>
              </a:rPr>
              <a:t>Y</a:t>
            </a:r>
            <a:endParaRPr lang="en-US" sz="2400" dirty="0">
              <a:solidFill>
                <a:srgbClr val="FF0000"/>
              </a:solidFill>
              <a:latin typeface="Times New Roman" pitchFamily="18" charset="0"/>
              <a:ea typeface="Cambria Math" pitchFamily="18" charset="0"/>
              <a:cs typeface="Times New Roman" pitchFamily="18" charset="0"/>
            </a:endParaRPr>
          </a:p>
        </p:txBody>
      </p:sp>
      <p:sp>
        <p:nvSpPr>
          <p:cNvPr id="23" name="Title 1"/>
          <p:cNvSpPr txBox="1">
            <a:spLocks/>
          </p:cNvSpPr>
          <p:nvPr/>
        </p:nvSpPr>
        <p:spPr>
          <a:xfrm>
            <a:off x="4112082" y="4038600"/>
            <a:ext cx="685800" cy="609600"/>
          </a:xfrm>
          <a:prstGeom prst="rect">
            <a:avLst/>
          </a:prstGeom>
        </p:spPr>
        <p:txBody>
          <a:bodyPr vert="horz" lIns="91440" tIns="45720" rIns="91440" bIns="45720" rtlCol="0" anchor="ctr">
            <a:normAutofit/>
          </a:bodyPr>
          <a:lstStyle/>
          <a:p>
            <a:pPr lvl="0" algn="ctr">
              <a:spcBef>
                <a:spcPct val="0"/>
              </a:spcBef>
              <a:defRPr/>
            </a:pPr>
            <a:r>
              <a:rPr lang="en-US" sz="2400" dirty="0" smtClean="0">
                <a:solidFill>
                  <a:srgbClr val="FF0000"/>
                </a:solidFill>
                <a:latin typeface="Times New Roman" pitchFamily="18" charset="0"/>
                <a:ea typeface="Cambria Math" pitchFamily="18" charset="0"/>
                <a:cs typeface="Times New Roman" pitchFamily="18" charset="0"/>
              </a:rPr>
              <a:t>Y</a:t>
            </a:r>
            <a:endParaRPr lang="en-US" sz="2400" dirty="0">
              <a:solidFill>
                <a:srgbClr val="FF0000"/>
              </a:solidFill>
              <a:latin typeface="Times New Roman" pitchFamily="18" charset="0"/>
              <a:ea typeface="Cambria Math" pitchFamily="18" charset="0"/>
              <a:cs typeface="Times New Roman" pitchFamily="18" charset="0"/>
            </a:endParaRPr>
          </a:p>
        </p:txBody>
      </p:sp>
      <p:sp>
        <p:nvSpPr>
          <p:cNvPr id="24" name="Title 1"/>
          <p:cNvSpPr txBox="1">
            <a:spLocks/>
          </p:cNvSpPr>
          <p:nvPr/>
        </p:nvSpPr>
        <p:spPr>
          <a:xfrm>
            <a:off x="5636082" y="4038600"/>
            <a:ext cx="685800" cy="609600"/>
          </a:xfrm>
          <a:prstGeom prst="rect">
            <a:avLst/>
          </a:prstGeom>
        </p:spPr>
        <p:txBody>
          <a:bodyPr vert="horz" lIns="91440" tIns="45720" rIns="91440" bIns="45720" rtlCol="0" anchor="ctr">
            <a:normAutofit/>
          </a:bodyPr>
          <a:lstStyle/>
          <a:p>
            <a:pPr lvl="0" algn="ctr">
              <a:spcBef>
                <a:spcPct val="0"/>
              </a:spcBef>
              <a:defRPr/>
            </a:pPr>
            <a:r>
              <a:rPr lang="en-US" sz="2400" dirty="0" smtClean="0">
                <a:solidFill>
                  <a:srgbClr val="FF0000"/>
                </a:solidFill>
                <a:latin typeface="Times New Roman" pitchFamily="18" charset="0"/>
                <a:ea typeface="Cambria Math" pitchFamily="18" charset="0"/>
                <a:cs typeface="Times New Roman" pitchFamily="18" charset="0"/>
              </a:rPr>
              <a:t>Y</a:t>
            </a:r>
            <a:endParaRPr lang="en-US" sz="2400" dirty="0">
              <a:solidFill>
                <a:srgbClr val="FF0000"/>
              </a:solidFill>
              <a:latin typeface="Times New Roman" pitchFamily="18" charset="0"/>
              <a:ea typeface="Cambria Math" pitchFamily="18" charset="0"/>
              <a:cs typeface="Times New Roman" pitchFamily="18" charset="0"/>
            </a:endParaRPr>
          </a:p>
        </p:txBody>
      </p:sp>
      <p:sp>
        <p:nvSpPr>
          <p:cNvPr id="25" name="Title 1"/>
          <p:cNvSpPr txBox="1">
            <a:spLocks/>
          </p:cNvSpPr>
          <p:nvPr/>
        </p:nvSpPr>
        <p:spPr>
          <a:xfrm>
            <a:off x="7312482" y="4038600"/>
            <a:ext cx="685800" cy="609600"/>
          </a:xfrm>
          <a:prstGeom prst="rect">
            <a:avLst/>
          </a:prstGeom>
        </p:spPr>
        <p:txBody>
          <a:bodyPr vert="horz" lIns="91440" tIns="45720" rIns="91440" bIns="45720" rtlCol="0" anchor="ctr">
            <a:normAutofit/>
          </a:bodyPr>
          <a:lstStyle/>
          <a:p>
            <a:pPr lvl="0" algn="ctr">
              <a:spcBef>
                <a:spcPct val="0"/>
              </a:spcBef>
              <a:defRPr/>
            </a:pPr>
            <a:r>
              <a:rPr lang="en-US" sz="2400" dirty="0" smtClean="0">
                <a:solidFill>
                  <a:srgbClr val="FF0000"/>
                </a:solidFill>
                <a:latin typeface="Times New Roman" pitchFamily="18" charset="0"/>
                <a:ea typeface="Cambria Math" pitchFamily="18" charset="0"/>
                <a:cs typeface="Times New Roman" pitchFamily="18" charset="0"/>
              </a:rPr>
              <a:t>Y</a:t>
            </a:r>
            <a:endParaRPr lang="en-US" sz="2400" dirty="0">
              <a:solidFill>
                <a:srgbClr val="FF0000"/>
              </a:solidFill>
              <a:latin typeface="Times New Roman" pitchFamily="18" charset="0"/>
              <a:ea typeface="Cambria Math"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p>
            <a:r>
              <a:rPr lang="en-US" dirty="0" smtClean="0">
                <a:latin typeface="Times New Roman" pitchFamily="18" charset="0"/>
                <a:cs typeface="Times New Roman" pitchFamily="18" charset="0"/>
              </a:rPr>
              <a:t>Null Hypothesis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2743200"/>
            <a:ext cx="8229600" cy="1524000"/>
          </a:xfrm>
        </p:spPr>
        <p:txBody>
          <a:bodyPr>
            <a:normAutofit lnSpcReduction="10000"/>
          </a:bodyPr>
          <a:lstStyle/>
          <a:p>
            <a:pPr>
              <a:buNone/>
            </a:pPr>
            <a:r>
              <a:rPr lang="en-US" dirty="0" smtClean="0">
                <a:latin typeface="Times New Roman" pitchFamily="18" charset="0"/>
                <a:cs typeface="Times New Roman" pitchFamily="18" charset="0"/>
              </a:rPr>
              <a:t>The spectral peak can be explained by random variation in a time series that consists of </a:t>
            </a:r>
            <a:r>
              <a:rPr lang="en-US" i="1" dirty="0" smtClean="0">
                <a:latin typeface="Times New Roman" pitchFamily="18" charset="0"/>
                <a:cs typeface="Times New Roman" pitchFamily="18" charset="0"/>
              </a:rPr>
              <a:t>nothing</a:t>
            </a:r>
            <a:r>
              <a:rPr lang="en-US" dirty="0" smtClean="0">
                <a:latin typeface="Times New Roman" pitchFamily="18" charset="0"/>
                <a:cs typeface="Times New Roman" pitchFamily="18" charset="0"/>
              </a:rPr>
              <a:t> but random noise.</a:t>
            </a:r>
            <a:endParaRPr lang="en-US"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7701</TotalTime>
  <Words>2397</Words>
  <Application>Microsoft Office PowerPoint</Application>
  <PresentationFormat>On-screen Show (4:3)</PresentationFormat>
  <Paragraphs>422</Paragraphs>
  <Slides>45</Slides>
  <Notes>39</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Slide 1</vt:lpstr>
      <vt:lpstr>Slide 2</vt:lpstr>
      <vt:lpstr>purpose of the lecture</vt:lpstr>
      <vt:lpstr>Part 1</vt:lpstr>
      <vt:lpstr>what does confidence in a spectral peak mean?</vt:lpstr>
      <vt:lpstr>one possibility</vt:lpstr>
      <vt:lpstr> example</vt:lpstr>
      <vt:lpstr>Slide 8</vt:lpstr>
      <vt:lpstr>Null Hypothesis</vt:lpstr>
      <vt:lpstr>Easiest Case to Analyze</vt:lpstr>
      <vt:lpstr>Slide 11</vt:lpstr>
      <vt:lpstr>Slide 12</vt:lpstr>
      <vt:lpstr>Slide 13</vt:lpstr>
      <vt:lpstr>Slide 14</vt:lpstr>
      <vt:lpstr>Slide 15</vt:lpstr>
      <vt:lpstr>so   s2/c  is chi-squared distributed  where c is a yet-to-be-determined scaling factor</vt:lpstr>
      <vt:lpstr>in the text, it is shown that</vt:lpstr>
      <vt:lpstr>Slide 18</vt:lpstr>
      <vt:lpstr>Slide 19</vt:lpstr>
      <vt:lpstr>Slide 20</vt:lpstr>
      <vt:lpstr>Slide 21</vt:lpstr>
      <vt:lpstr>so how confident are we of a peak at 5 Hz ? </vt:lpstr>
      <vt:lpstr>two alternative Null Hypotheses</vt:lpstr>
      <vt:lpstr>two alternative Null Hypotheses</vt:lpstr>
      <vt:lpstr>two alternative Null Hypotheses</vt:lpstr>
      <vt:lpstr>two alternative Null Hypotheses</vt:lpstr>
      <vt:lpstr>Part 2</vt:lpstr>
      <vt:lpstr>The Issue</vt:lpstr>
      <vt:lpstr>If you could repeat the experiment many times, you could address the problem empirically</vt:lpstr>
      <vt:lpstr>The problem is that it’s not usually possible to repeat an experiment many times over</vt:lpstr>
      <vt:lpstr>Bootstrap Method</vt:lpstr>
      <vt:lpstr>example of resampling</vt:lpstr>
      <vt:lpstr>example of resampling</vt:lpstr>
      <vt:lpstr>Slide 34</vt:lpstr>
      <vt:lpstr>Slide 35</vt:lpstr>
      <vt:lpstr>This is a good test case, because we know the answer</vt:lpstr>
      <vt:lpstr>Slide 37</vt:lpstr>
      <vt:lpstr>Slide 38</vt:lpstr>
      <vt:lpstr>Slide 39</vt:lpstr>
      <vt:lpstr>Slide 40</vt:lpstr>
      <vt:lpstr>Slide 41</vt:lpstr>
      <vt:lpstr>Slide 42</vt:lpstr>
      <vt:lpstr>a more complicated example</vt:lpstr>
      <vt:lpstr>Slide 44</vt:lpstr>
      <vt:lpstr>we can use this histogram to write confidence intervals for r</vt:lpstr>
    </vt:vector>
  </TitlesOfParts>
  <Company>Columbia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 Menke</dc:creator>
  <cp:lastModifiedBy>William Menke</cp:lastModifiedBy>
  <cp:revision>577</cp:revision>
  <dcterms:created xsi:type="dcterms:W3CDTF">2011-06-08T22:04:27Z</dcterms:created>
  <dcterms:modified xsi:type="dcterms:W3CDTF">2016-03-28T23:29:04Z</dcterms:modified>
</cp:coreProperties>
</file>