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6"/>
  </p:notesMasterIdLst>
  <p:sldIdLst>
    <p:sldId id="284" r:id="rId2"/>
    <p:sldId id="287" r:id="rId3"/>
    <p:sldId id="289" r:id="rId4"/>
    <p:sldId id="348" r:id="rId5"/>
    <p:sldId id="349" r:id="rId6"/>
    <p:sldId id="347" r:id="rId7"/>
    <p:sldId id="293" r:id="rId8"/>
    <p:sldId id="294" r:id="rId9"/>
    <p:sldId id="266" r:id="rId10"/>
    <p:sldId id="265" r:id="rId11"/>
    <p:sldId id="295" r:id="rId12"/>
    <p:sldId id="267" r:id="rId13"/>
    <p:sldId id="270" r:id="rId14"/>
    <p:sldId id="268" r:id="rId15"/>
    <p:sldId id="272" r:id="rId16"/>
    <p:sldId id="273" r:id="rId17"/>
    <p:sldId id="274" r:id="rId18"/>
    <p:sldId id="342" r:id="rId19"/>
    <p:sldId id="256" r:id="rId20"/>
    <p:sldId id="257" r:id="rId21"/>
    <p:sldId id="275" r:id="rId22"/>
    <p:sldId id="258" r:id="rId23"/>
    <p:sldId id="259" r:id="rId24"/>
    <p:sldId id="276" r:id="rId25"/>
    <p:sldId id="278" r:id="rId26"/>
    <p:sldId id="280" r:id="rId27"/>
    <p:sldId id="277" r:id="rId28"/>
    <p:sldId id="279" r:id="rId29"/>
    <p:sldId id="262" r:id="rId30"/>
    <p:sldId id="281" r:id="rId31"/>
    <p:sldId id="282" r:id="rId32"/>
    <p:sldId id="343" r:id="rId33"/>
    <p:sldId id="263" r:id="rId34"/>
    <p:sldId id="283" r:id="rId35"/>
    <p:sldId id="344" r:id="rId36"/>
    <p:sldId id="296" r:id="rId37"/>
    <p:sldId id="264" r:id="rId38"/>
    <p:sldId id="346" r:id="rId39"/>
    <p:sldId id="261" r:id="rId40"/>
    <p:sldId id="345" r:id="rId41"/>
    <p:sldId id="298" r:id="rId42"/>
    <p:sldId id="299" r:id="rId43"/>
    <p:sldId id="350" r:id="rId44"/>
    <p:sldId id="351" r:id="rId45"/>
    <p:sldId id="352" r:id="rId46"/>
    <p:sldId id="353" r:id="rId47"/>
    <p:sldId id="300" r:id="rId48"/>
    <p:sldId id="354"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55" r:id="rId90"/>
    <p:sldId id="356" r:id="rId91"/>
    <p:sldId id="357" r:id="rId92"/>
    <p:sldId id="370" r:id="rId93"/>
    <p:sldId id="358" r:id="rId94"/>
    <p:sldId id="404" r:id="rId95"/>
    <p:sldId id="405" r:id="rId96"/>
    <p:sldId id="359" r:id="rId97"/>
    <p:sldId id="406" r:id="rId98"/>
    <p:sldId id="407" r:id="rId99"/>
    <p:sldId id="362" r:id="rId100"/>
    <p:sldId id="409" r:id="rId101"/>
    <p:sldId id="410" r:id="rId102"/>
    <p:sldId id="414" r:id="rId103"/>
    <p:sldId id="413" r:id="rId104"/>
    <p:sldId id="411" r:id="rId105"/>
    <p:sldId id="364" r:id="rId106"/>
    <p:sldId id="365" r:id="rId107"/>
    <p:sldId id="366" r:id="rId108"/>
    <p:sldId id="367" r:id="rId109"/>
    <p:sldId id="368" r:id="rId110"/>
    <p:sldId id="369" r:id="rId111"/>
    <p:sldId id="373" r:id="rId112"/>
    <p:sldId id="415" r:id="rId113"/>
    <p:sldId id="374" r:id="rId114"/>
    <p:sldId id="416" r:id="rId115"/>
    <p:sldId id="417" r:id="rId116"/>
    <p:sldId id="375" r:id="rId117"/>
    <p:sldId id="418" r:id="rId118"/>
    <p:sldId id="378" r:id="rId119"/>
    <p:sldId id="379" r:id="rId120"/>
    <p:sldId id="380" r:id="rId121"/>
    <p:sldId id="381" r:id="rId122"/>
    <p:sldId id="419" r:id="rId123"/>
    <p:sldId id="421" r:id="rId124"/>
    <p:sldId id="420" r:id="rId125"/>
    <p:sldId id="382" r:id="rId126"/>
    <p:sldId id="383" r:id="rId127"/>
    <p:sldId id="423" r:id="rId128"/>
    <p:sldId id="384" r:id="rId129"/>
    <p:sldId id="424" r:id="rId130"/>
    <p:sldId id="385" r:id="rId131"/>
    <p:sldId id="386" r:id="rId132"/>
    <p:sldId id="387" r:id="rId133"/>
    <p:sldId id="426" r:id="rId134"/>
    <p:sldId id="388" r:id="rId135"/>
    <p:sldId id="427" r:id="rId136"/>
    <p:sldId id="425" r:id="rId137"/>
    <p:sldId id="389" r:id="rId138"/>
    <p:sldId id="391" r:id="rId139"/>
    <p:sldId id="428" r:id="rId140"/>
    <p:sldId id="429" r:id="rId141"/>
    <p:sldId id="430" r:id="rId142"/>
    <p:sldId id="431" r:id="rId143"/>
    <p:sldId id="390" r:id="rId144"/>
    <p:sldId id="392" r:id="rId145"/>
    <p:sldId id="393" r:id="rId146"/>
    <p:sldId id="394" r:id="rId147"/>
    <p:sldId id="432" r:id="rId148"/>
    <p:sldId id="397" r:id="rId149"/>
    <p:sldId id="398" r:id="rId150"/>
    <p:sldId id="399" r:id="rId151"/>
    <p:sldId id="400" r:id="rId152"/>
    <p:sldId id="401" r:id="rId153"/>
    <p:sldId id="402" r:id="rId154"/>
    <p:sldId id="403" r:id="rId1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84873" autoAdjust="0"/>
  </p:normalViewPr>
  <p:slideViewPr>
    <p:cSldViewPr>
      <p:cViewPr varScale="1">
        <p:scale>
          <a:sx n="53" d="100"/>
          <a:sy n="53" d="100"/>
        </p:scale>
        <p:origin x="120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D74FAD-0068-4E1F-AF66-B95919E9A960}" type="datetimeFigureOut">
              <a:rPr lang="en-US" smtClean="0"/>
              <a:pPr/>
              <a:t>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21009E-8FA7-45D2-B37C-AB405C076F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 the only way that students</a:t>
            </a:r>
            <a:r>
              <a:rPr lang="en-US" baseline="0" dirty="0"/>
              <a:t> will learn to actually apply data analysis is to do the homework, which is based on actual data</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Map</a:t>
            </a:r>
            <a:r>
              <a:rPr lang="en-US" baseline="0" dirty="0"/>
              <a:t> of the Hudson River (credit: Wikipedia)</a:t>
            </a:r>
          </a:p>
          <a:p>
            <a:r>
              <a:rPr lang="en-US" baseline="0" dirty="0"/>
              <a:t>Rain falls on land and runs downhill into river.</a:t>
            </a:r>
          </a:p>
          <a:p>
            <a:r>
              <a:rPr lang="en-US" baseline="0" dirty="0"/>
              <a:t>The land that supplies the river is called its watershed.</a:t>
            </a:r>
          </a:p>
          <a:p>
            <a:r>
              <a:rPr lang="en-US" baseline="0" dirty="0"/>
              <a:t>Shaded area is the Hudson’s watershed.</a:t>
            </a:r>
          </a:p>
          <a:p>
            <a:r>
              <a:rPr lang="en-US" baseline="0" dirty="0"/>
              <a:t>But only part of it delivers water to the river above Albany, the point we will focus upon.</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11</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version of Python used in this class is extended with many modules.  These modules are imported into the Python environment in Cell 1. Finding out which modules exist and are right for any given application is tricky.</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104</a:t>
            </a:fld>
            <a:endParaRPr lang="en-US"/>
          </a:p>
        </p:txBody>
      </p:sp>
    </p:spTree>
    <p:extLst>
      <p:ext uri="{BB962C8B-B14F-4D97-AF65-F5344CB8AC3E}">
        <p14:creationId xmlns:p14="http://schemas.microsoft.com/office/powerpoint/2010/main" val="349590368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“folders” are also</a:t>
            </a:r>
            <a:r>
              <a:rPr lang="en-US" baseline="0" dirty="0"/>
              <a:t> called “directories”.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105</a:t>
            </a:fld>
            <a:endParaRPr lang="en-US"/>
          </a:p>
        </p:txBody>
      </p:sp>
    </p:spTree>
    <p:extLst>
      <p:ext uri="{BB962C8B-B14F-4D97-AF65-F5344CB8AC3E}">
        <p14:creationId xmlns:p14="http://schemas.microsoft.com/office/powerpoint/2010/main" val="36781210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Point</a:t>
            </a:r>
            <a:r>
              <a:rPr lang="en-US" baseline="0" dirty="0"/>
              <a:t> out that the large boxes represent folders, the small ones files.</a:t>
            </a:r>
          </a:p>
          <a:p>
            <a:r>
              <a:rPr lang="en-US" baseline="0" dirty="0"/>
              <a:t>Also mention the usefulness of predictable folder and </a:t>
            </a:r>
            <a:r>
              <a:rPr lang="en-US" baseline="0"/>
              <a:t>file names.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106</a:t>
            </a:fld>
            <a:endParaRPr lang="en-US"/>
          </a:p>
        </p:txBody>
      </p:sp>
    </p:spTree>
    <p:extLst>
      <p:ext uri="{BB962C8B-B14F-4D97-AF65-F5344CB8AC3E}">
        <p14:creationId xmlns:p14="http://schemas.microsoft.com/office/powerpoint/2010/main" val="16849547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noProof="0" dirty="0">
                <a:ln>
                  <a:noFill/>
                </a:ln>
                <a:solidFill>
                  <a:schemeClr val="tx2"/>
                </a:solidFill>
                <a:effectLst/>
                <a:uLnTx/>
                <a:uFillTx/>
                <a:latin typeface="Times New Roman" pitchFamily="18" charset="0"/>
                <a:ea typeface="+mn-ea"/>
                <a:cs typeface="Times New Roman" pitchFamily="18" charset="0"/>
              </a:rPr>
              <a:t>These </a:t>
            </a:r>
            <a:r>
              <a:rPr kumimoji="0" lang="en-US" sz="1200" b="0" i="0" u="none" strike="noStrike" kern="0" cap="none" spc="0" normalizeH="0" noProof="0" dirty="0" err="1">
                <a:ln>
                  <a:noFill/>
                </a:ln>
                <a:solidFill>
                  <a:schemeClr val="tx2"/>
                </a:solidFill>
                <a:effectLst/>
                <a:uLnTx/>
                <a:uFillTx/>
                <a:latin typeface="Times New Roman" pitchFamily="18" charset="0"/>
                <a:ea typeface="+mn-ea"/>
                <a:cs typeface="Times New Roman" pitchFamily="18" charset="0"/>
              </a:rPr>
              <a:t>os</a:t>
            </a:r>
            <a:r>
              <a:rPr kumimoji="0" lang="en-US" sz="1200" b="0" i="0" u="none" strike="noStrike" kern="0" cap="none" spc="0" normalizeH="0" noProof="0" dirty="0">
                <a:ln>
                  <a:noFill/>
                </a:ln>
                <a:solidFill>
                  <a:schemeClr val="tx2"/>
                </a:solidFill>
                <a:effectLst/>
                <a:uLnTx/>
                <a:uFillTx/>
                <a:latin typeface="Times New Roman" pitchFamily="18" charset="0"/>
                <a:ea typeface="+mn-ea"/>
                <a:cs typeface="Times New Roman" pitchFamily="18" charset="0"/>
              </a:rPr>
              <a:t> module can be called within a script to change the current folder (or current working directory, as it is sometime called), to list the files in a director, etc.  This functionality is especially handy when processing a large number of data files.</a:t>
            </a:r>
            <a:endParaRPr kumimoji="0" lang="en-US" sz="1200" b="0" i="0" u="none" strike="noStrike" kern="0" cap="none" spc="0" normalizeH="0" baseline="0" noProof="0" dirty="0">
              <a:ln>
                <a:noFill/>
              </a:ln>
              <a:solidFill>
                <a:schemeClr val="tx2"/>
              </a:solidFill>
              <a:effectLst/>
              <a:uLnTx/>
              <a:uFillTx/>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107</a:t>
            </a:fld>
            <a:endParaRPr lang="en-US"/>
          </a:p>
        </p:txBody>
      </p:sp>
    </p:spTree>
    <p:extLst>
      <p:ext uri="{BB962C8B-B14F-4D97-AF65-F5344CB8AC3E}">
        <p14:creationId xmlns:p14="http://schemas.microsoft.com/office/powerpoint/2010/main" val="24153140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a:t>
            </a:r>
            <a:r>
              <a:rPr lang="en-US" baseline="0" dirty="0"/>
              <a:t> that you must print a variable to see its value.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108</a:t>
            </a:fld>
            <a:endParaRPr lang="en-US"/>
          </a:p>
        </p:txBody>
      </p:sp>
    </p:spTree>
    <p:extLst>
      <p:ext uri="{BB962C8B-B14F-4D97-AF65-F5344CB8AC3E}">
        <p14:creationId xmlns:p14="http://schemas.microsoft.com/office/powerpoint/2010/main" val="12272608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a:t>
            </a:r>
            <a:r>
              <a:rPr lang="en-US" baseline="0" dirty="0"/>
              <a:t> is used to indicate a power, that is b**2 is b squared.</a:t>
            </a:r>
          </a:p>
          <a:p>
            <a:r>
              <a:rPr lang="en-US" baseline="0" dirty="0"/>
              <a:t>Mention that the square root is treated as a function, </a:t>
            </a:r>
            <a:r>
              <a:rPr lang="en-US" baseline="0" dirty="0" err="1"/>
              <a:t>sqrt</a:t>
            </a:r>
            <a:r>
              <a:rPr lang="en-US" baseline="0" dirty="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109</a:t>
            </a:fld>
            <a:endParaRPr lang="en-US"/>
          </a:p>
        </p:txBody>
      </p:sp>
    </p:spTree>
    <p:extLst>
      <p:ext uri="{BB962C8B-B14F-4D97-AF65-F5344CB8AC3E}">
        <p14:creationId xmlns:p14="http://schemas.microsoft.com/office/powerpoint/2010/main" val="149745710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several commands can be typed on a line, separated by semicolons.</a:t>
            </a:r>
          </a:p>
          <a:p>
            <a:r>
              <a:rPr lang="en-US" dirty="0"/>
              <a:t>Mention the</a:t>
            </a:r>
            <a:r>
              <a:rPr lang="en-US" baseline="0" dirty="0"/>
              <a:t> use of nested parenthesis.</a:t>
            </a:r>
          </a:p>
          <a:p>
            <a:r>
              <a:rPr lang="en-US" baseline="0" dirty="0"/>
              <a:t>Mention that print() printed out way to many significant digits!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110</a:t>
            </a:fld>
            <a:endParaRPr lang="en-US"/>
          </a:p>
        </p:txBody>
      </p:sp>
    </p:spTree>
    <p:extLst>
      <p:ext uri="{BB962C8B-B14F-4D97-AF65-F5344CB8AC3E}">
        <p14:creationId xmlns:p14="http://schemas.microsoft.com/office/powerpoint/2010/main" val="427451044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a:t>
            </a:r>
            <a:r>
              <a:rPr lang="en-US" baseline="0" dirty="0"/>
              <a:t> sure to distinguish row-vectors from column-vectors, since they cannot be interchanged in formulas. In this book, we use primarily column-vectors; that is, arrays that are Nx1 (and not lists that are Nx0 or row-vectors that are 1xN).  I encourage the use of the </a:t>
            </a:r>
            <a:r>
              <a:rPr lang="en-US" baseline="0" dirty="0" err="1"/>
              <a:t>eda_cvec</a:t>
            </a:r>
            <a:r>
              <a:rPr lang="en-US" baseline="0" dirty="0"/>
              <a:t>() function, which creates Nx1 column-vectors from more-or-less anything.</a:t>
            </a:r>
          </a:p>
          <a:p>
            <a:r>
              <a:rPr lang="en-US" baseline="0" dirty="0"/>
              <a:t>  </a:t>
            </a:r>
          </a:p>
          <a:p>
            <a:r>
              <a:rPr lang="en-US" dirty="0"/>
              <a:t>Mention that a</a:t>
            </a:r>
            <a:r>
              <a:rPr lang="en-US" baseline="0" dirty="0"/>
              <a:t> matrix can be entered in many different ways. The text uses column-vectors in preference to row-vectors, so our preference here is to assemble a matrix from a concatenation of column vectors.   But the notation M=[1,2,4;4,5,6;7,8,9]; which views M as a </a:t>
            </a:r>
            <a:r>
              <a:rPr lang="en-US" baseline="0" dirty="0" err="1"/>
              <a:t>concatenatuon</a:t>
            </a:r>
            <a:r>
              <a:rPr lang="en-US" baseline="0" dirty="0"/>
              <a:t> of row-vectors, works as well.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111</a:t>
            </a:fld>
            <a:endParaRPr lang="en-US"/>
          </a:p>
        </p:txBody>
      </p:sp>
    </p:spTree>
    <p:extLst>
      <p:ext uri="{BB962C8B-B14F-4D97-AF65-F5344CB8AC3E}">
        <p14:creationId xmlns:p14="http://schemas.microsoft.com/office/powerpoint/2010/main" val="221483270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a:t>
            </a:r>
            <a:r>
              <a:rPr lang="en-US" baseline="0" dirty="0"/>
              <a:t> sure to distinguish row-vectors from column-vectors, since they cannot be interchanged in formulas. In this book, we use primarily column-vectors; that is, arrays that are Nx1 (and not lists that are Nx0 or row-vectors that are 1xN).  I encourage the use of the </a:t>
            </a:r>
            <a:r>
              <a:rPr lang="en-US" baseline="0" dirty="0" err="1"/>
              <a:t>eda_cvec</a:t>
            </a:r>
            <a:r>
              <a:rPr lang="en-US" baseline="0" dirty="0"/>
              <a:t>() function, which creates Nx1 column-vectors from more-or-less anything. </a:t>
            </a:r>
            <a:r>
              <a:rPr lang="en-US" dirty="0"/>
              <a:t>Mention that the </a:t>
            </a:r>
            <a:r>
              <a:rPr lang="en-US" dirty="0" err="1"/>
              <a:t>numpy</a:t>
            </a:r>
            <a:r>
              <a:rPr lang="en-US" dirty="0"/>
              <a:t> module has been abbreviated as “np” in Cell 1. Also mention that methods can have arguments (meaning the stuff that appears inside the parentheses of </a:t>
            </a:r>
            <a:r>
              <a:rPr lang="en-US" dirty="0" err="1"/>
              <a:t>np.array</a:t>
            </a:r>
            <a:r>
              <a:rPr lang="en-US" dirty="0"/>
              <a:t>().</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112</a:t>
            </a:fld>
            <a:endParaRPr lang="en-US"/>
          </a:p>
        </p:txBody>
      </p:sp>
    </p:spTree>
    <p:extLst>
      <p:ext uri="{BB962C8B-B14F-4D97-AF65-F5344CB8AC3E}">
        <p14:creationId xmlns:p14="http://schemas.microsoft.com/office/powerpoint/2010/main" val="214661690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notion </a:t>
            </a:r>
            <a:r>
              <a:rPr lang="en-US" baseline="0" dirty="0" err="1"/>
              <a:t>a.T</a:t>
            </a:r>
            <a:r>
              <a:rPr lang="en-US" baseline="0" dirty="0"/>
              <a:t> gives the transpose of a.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113</a:t>
            </a:fld>
            <a:endParaRPr lang="en-US"/>
          </a:p>
        </p:txBody>
      </p:sp>
    </p:spTree>
    <p:extLst>
      <p:ext uri="{BB962C8B-B14F-4D97-AF65-F5344CB8AC3E}">
        <p14:creationId xmlns:p14="http://schemas.microsoft.com/office/powerpoint/2010/main" val="30394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do you quantify the amount of water flowing in a river?</a:t>
            </a:r>
          </a:p>
          <a:p>
            <a:r>
              <a:rPr lang="en-US" dirty="0"/>
              <a:t>Volume of water per unit time</a:t>
            </a:r>
            <a:r>
              <a:rPr lang="en-US" baseline="0" dirty="0"/>
              <a:t> ... called discharge</a:t>
            </a:r>
          </a:p>
          <a:p>
            <a:r>
              <a:rPr lang="en-US" baseline="0" dirty="0"/>
              <a:t>measured in cubic meters per second</a:t>
            </a:r>
            <a:endParaRPr lang="en-US" dirty="0"/>
          </a:p>
          <a:p>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12</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column-vectors is easy. Just use the plus-sign.</a:t>
            </a:r>
          </a:p>
        </p:txBody>
      </p:sp>
      <p:sp>
        <p:nvSpPr>
          <p:cNvPr id="4" name="Slide Number Placeholder 3"/>
          <p:cNvSpPr>
            <a:spLocks noGrp="1"/>
          </p:cNvSpPr>
          <p:nvPr>
            <p:ph type="sldNum" sz="quarter" idx="5"/>
          </p:nvPr>
        </p:nvSpPr>
        <p:spPr/>
        <p:txBody>
          <a:bodyPr/>
          <a:lstStyle/>
          <a:p>
            <a:fld id="{4121009E-8FA7-45D2-B37C-AB405C076F4A}" type="slidenum">
              <a:rPr lang="en-US" smtClean="0"/>
              <a:pPr/>
              <a:t>114</a:t>
            </a:fld>
            <a:endParaRPr lang="en-US"/>
          </a:p>
        </p:txBody>
      </p:sp>
    </p:spTree>
    <p:extLst>
      <p:ext uri="{BB962C8B-B14F-4D97-AF65-F5344CB8AC3E}">
        <p14:creationId xmlns:p14="http://schemas.microsoft.com/office/powerpoint/2010/main" val="335925285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matrices is easy, too. Just use the plus-sign.</a:t>
            </a:r>
          </a:p>
        </p:txBody>
      </p:sp>
      <p:sp>
        <p:nvSpPr>
          <p:cNvPr id="4" name="Slide Number Placeholder 3"/>
          <p:cNvSpPr>
            <a:spLocks noGrp="1"/>
          </p:cNvSpPr>
          <p:nvPr>
            <p:ph type="sldNum" sz="quarter" idx="5"/>
          </p:nvPr>
        </p:nvSpPr>
        <p:spPr/>
        <p:txBody>
          <a:bodyPr/>
          <a:lstStyle/>
          <a:p>
            <a:fld id="{4121009E-8FA7-45D2-B37C-AB405C076F4A}" type="slidenum">
              <a:rPr lang="en-US" smtClean="0"/>
              <a:pPr/>
              <a:t>115</a:t>
            </a:fld>
            <a:endParaRPr lang="en-US"/>
          </a:p>
        </p:txBody>
      </p:sp>
    </p:spTree>
    <p:extLst>
      <p:ext uri="{BB962C8B-B14F-4D97-AF65-F5344CB8AC3E}">
        <p14:creationId xmlns:p14="http://schemas.microsoft.com/office/powerpoint/2010/main" val="6218492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book, I call most methods using a “function” type.  I have several reasons for this choice: (1) my sense that the alternate notation s=(</a:t>
            </a:r>
            <a:r>
              <a:rPr lang="en-US" dirty="0" err="1"/>
              <a:t>a.T</a:t>
            </a:r>
            <a:r>
              <a:rPr lang="en-US" dirty="0"/>
              <a:t>).</a:t>
            </a:r>
            <a:r>
              <a:rPr lang="en-US" dirty="0" err="1"/>
              <a:t>matmul</a:t>
            </a:r>
            <a:r>
              <a:rPr lang="en-US" dirty="0"/>
              <a:t>(b); is more difficult for novice students; (2) Avoiding a problem introduces by the Python left-to-right convention, that u=</a:t>
            </a:r>
            <a:r>
              <a:rPr lang="en-US" dirty="0" err="1"/>
              <a:t>A.matmul</a:t>
            </a:r>
            <a:r>
              <a:rPr lang="en-US" dirty="0"/>
              <a:t>(B).</a:t>
            </a:r>
            <a:r>
              <a:rPr lang="en-US" dirty="0" err="1"/>
              <a:t>matmul</a:t>
            </a:r>
            <a:r>
              <a:rPr lang="en-US" dirty="0"/>
              <a:t>(v) is evaluated as u=(A*B)*v whereas the more sensible order is u=A*(B*v ); and (3) to maintain as much structural similarity to MATLAB as possible.  However, I do not prevent students from using the “dot” syntax.</a:t>
            </a:r>
          </a:p>
        </p:txBody>
      </p:sp>
      <p:sp>
        <p:nvSpPr>
          <p:cNvPr id="4" name="Slide Number Placeholder 3"/>
          <p:cNvSpPr>
            <a:spLocks noGrp="1"/>
          </p:cNvSpPr>
          <p:nvPr>
            <p:ph type="sldNum" sz="quarter" idx="5"/>
          </p:nvPr>
        </p:nvSpPr>
        <p:spPr/>
        <p:txBody>
          <a:bodyPr/>
          <a:lstStyle/>
          <a:p>
            <a:fld id="{4121009E-8FA7-45D2-B37C-AB405C076F4A}" type="slidenum">
              <a:rPr lang="en-US" smtClean="0"/>
              <a:pPr/>
              <a:t>116</a:t>
            </a:fld>
            <a:endParaRPr lang="en-US"/>
          </a:p>
        </p:txBody>
      </p:sp>
    </p:spTree>
    <p:extLst>
      <p:ext uri="{BB962C8B-B14F-4D97-AF65-F5344CB8AC3E}">
        <p14:creationId xmlns:p14="http://schemas.microsoft.com/office/powerpoint/2010/main" val="409695944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omit</a:t>
            </a:r>
            <a:r>
              <a:rPr lang="en-US" baseline="0" dirty="0"/>
              <a:t> discussion of the tensor product. It is really useful for creating useful matrices.</a:t>
            </a:r>
            <a:endParaRPr lang="en-US" dirty="0"/>
          </a:p>
          <a:p>
            <a:endParaRPr lang="en-US" dirty="0"/>
          </a:p>
        </p:txBody>
      </p:sp>
      <p:sp>
        <p:nvSpPr>
          <p:cNvPr id="4" name="Slide Number Placeholder 3"/>
          <p:cNvSpPr>
            <a:spLocks noGrp="1"/>
          </p:cNvSpPr>
          <p:nvPr>
            <p:ph type="sldNum" sz="quarter" idx="5"/>
          </p:nvPr>
        </p:nvSpPr>
        <p:spPr/>
        <p:txBody>
          <a:bodyPr/>
          <a:lstStyle/>
          <a:p>
            <a:fld id="{4121009E-8FA7-45D2-B37C-AB405C076F4A}" type="slidenum">
              <a:rPr lang="en-US" smtClean="0"/>
              <a:pPr/>
              <a:t>117</a:t>
            </a:fld>
            <a:endParaRPr lang="en-US"/>
          </a:p>
        </p:txBody>
      </p:sp>
    </p:spTree>
    <p:extLst>
      <p:ext uri="{BB962C8B-B14F-4D97-AF65-F5344CB8AC3E}">
        <p14:creationId xmlns:p14="http://schemas.microsoft.com/office/powerpoint/2010/main" val="308031482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a:t>
            </a:r>
            <a:r>
              <a:rPr lang="en-US" baseline="0" dirty="0"/>
              <a:t> this one of the board, again with sweeping hand motions, and emphasize it similarity to the dot product. Each tow of the matrix is dotted into the input vector to produce one element of the output vector.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118</a:t>
            </a:fld>
            <a:endParaRPr lang="en-US"/>
          </a:p>
        </p:txBody>
      </p:sp>
    </p:spTree>
    <p:extLst>
      <p:ext uri="{BB962C8B-B14F-4D97-AF65-F5344CB8AC3E}">
        <p14:creationId xmlns:p14="http://schemas.microsoft.com/office/powerpoint/2010/main" val="286862085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a:t>
            </a:r>
            <a:r>
              <a:rPr lang="en-US" baseline="0" dirty="0"/>
              <a:t> this one of the board, again with sweeping hand motions, and emphasize it similarity to the dot product. Each row of the first matrix is dotted into each column of the second matrix, to produce one element of the output matrix.</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119</a:t>
            </a:fld>
            <a:endParaRPr lang="en-US"/>
          </a:p>
        </p:txBody>
      </p:sp>
    </p:spTree>
    <p:extLst>
      <p:ext uri="{BB962C8B-B14F-4D97-AF65-F5344CB8AC3E}">
        <p14:creationId xmlns:p14="http://schemas.microsoft.com/office/powerpoint/2010/main" val="50621556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Python, upper-left element of matrix A is A[0,0], in contrast to standard linear algebra notation, where it is denoted A</a:t>
            </a:r>
            <a:r>
              <a:rPr lang="en-US" baseline="-25000" dirty="0"/>
              <a:t>11</a:t>
            </a:r>
            <a:r>
              <a:rPr lang="en-US" dirty="0"/>
              <a:t>.</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120</a:t>
            </a:fld>
            <a:endParaRPr lang="en-US"/>
          </a:p>
        </p:txBody>
      </p:sp>
    </p:spTree>
    <p:extLst>
      <p:ext uri="{BB962C8B-B14F-4D97-AF65-F5344CB8AC3E}">
        <p14:creationId xmlns:p14="http://schemas.microsoft.com/office/powerpoint/2010/main" val="298560183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the 2:3 </a:t>
            </a:r>
            <a:r>
              <a:rPr lang="en-US" baseline="0" dirty="0"/>
              <a:t>means “the part of the row or column from element 2 to element 3”.  Mention the notation 2:end also works.  Mention other uses of the colon notation, e.g. that [1:5]=[1,2,3,4,5] and that [5:-1:1]=[5,4,3,2,1].</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121</a:t>
            </a:fld>
            <a:endParaRPr lang="en-US"/>
          </a:p>
        </p:txBody>
      </p:sp>
    </p:spTree>
    <p:extLst>
      <p:ext uri="{BB962C8B-B14F-4D97-AF65-F5344CB8AC3E}">
        <p14:creationId xmlns:p14="http://schemas.microsoft.com/office/powerpoint/2010/main" val="335159489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B[0:3,1:2] is a “view” into B, not a separate variable.  So it must be copied, else changing B also changes b (which is seldom desired).</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122</a:t>
            </a:fld>
            <a:endParaRPr lang="en-US"/>
          </a:p>
        </p:txBody>
      </p:sp>
    </p:spTree>
    <p:extLst>
      <p:ext uri="{BB962C8B-B14F-4D97-AF65-F5344CB8AC3E}">
        <p14:creationId xmlns:p14="http://schemas.microsoft.com/office/powerpoint/2010/main" val="207731922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the “up to but no including” part of the notation.</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123</a:t>
            </a:fld>
            <a:endParaRPr lang="en-US"/>
          </a:p>
        </p:txBody>
      </p:sp>
    </p:spTree>
    <p:extLst>
      <p:ext uri="{BB962C8B-B14F-4D97-AF65-F5344CB8AC3E}">
        <p14:creationId xmlns:p14="http://schemas.microsoft.com/office/powerpoint/2010/main" val="276357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idea here</a:t>
            </a:r>
            <a:r>
              <a:rPr lang="en-US" baseline="0" dirty="0"/>
              <a:t> is to try to connect the data, discharge, to physical</a:t>
            </a:r>
          </a:p>
          <a:p>
            <a:r>
              <a:rPr lang="en-US" baseline="0" dirty="0"/>
              <a:t>properties of the river system</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13</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 don’t specify the start and end indices for both the rows and columns, you don’t get a column-vector as output.  So I always put them in.</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124</a:t>
            </a:fld>
            <a:endParaRPr lang="en-US"/>
          </a:p>
        </p:txBody>
      </p:sp>
    </p:spTree>
    <p:extLst>
      <p:ext uri="{BB962C8B-B14F-4D97-AF65-F5344CB8AC3E}">
        <p14:creationId xmlns:p14="http://schemas.microsoft.com/office/powerpoint/2010/main" val="38315532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1009E-8FA7-45D2-B37C-AB405C076F4A}" type="slidenum">
              <a:rPr lang="en-US" smtClean="0"/>
              <a:pPr/>
              <a:t>125</a:t>
            </a:fld>
            <a:endParaRPr lang="en-US"/>
          </a:p>
        </p:txBody>
      </p:sp>
    </p:spTree>
    <p:extLst>
      <p:ext uri="{BB962C8B-B14F-4D97-AF65-F5344CB8AC3E}">
        <p14:creationId xmlns:p14="http://schemas.microsoft.com/office/powerpoint/2010/main" val="250827789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 over the functioning</a:t>
            </a:r>
            <a:r>
              <a:rPr lang="en-US" baseline="0" dirty="0"/>
              <a:t> of the loop, and especially how the variable </a:t>
            </a:r>
            <a:r>
              <a:rPr lang="en-US" baseline="0" dirty="0" err="1"/>
              <a:t>i</a:t>
            </a:r>
            <a:r>
              <a:rPr lang="en-US" baseline="0" dirty="0"/>
              <a:t> takes on a different value each time through the loop.  Mention that for-statement has a colon and that subsequent statements inside the loop are indented.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126</a:t>
            </a:fld>
            <a:endParaRPr lang="en-US"/>
          </a:p>
        </p:txBody>
      </p:sp>
    </p:spTree>
    <p:extLst>
      <p:ext uri="{BB962C8B-B14F-4D97-AF65-F5344CB8AC3E}">
        <p14:creationId xmlns:p14="http://schemas.microsoft.com/office/powerpoint/2010/main" val="210153183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Many loops can be avoided by using pre-existing method, such as </a:t>
            </a:r>
            <a:r>
              <a:rPr lang="en-US" dirty="0" err="1"/>
              <a:t>numpy’s</a:t>
            </a:r>
            <a:r>
              <a:rPr lang="en-US" dirty="0"/>
              <a:t> diagonal() method.  However, you have to learn how the method works.  In this case, there is a hiccup in that </a:t>
            </a:r>
            <a:r>
              <a:rPr lang="en-US" dirty="0" err="1"/>
              <a:t>np.diagonal</a:t>
            </a:r>
            <a:r>
              <a:rPr lang="en-US" dirty="0"/>
              <a:t>(0) returns an Nx0 list, not a Nx1 column-vector, and so </a:t>
            </a:r>
            <a:r>
              <a:rPr lang="en-US" dirty="0" err="1"/>
              <a:t>eda_cvec</a:t>
            </a:r>
            <a:r>
              <a:rPr lang="en-US" dirty="0"/>
              <a:t>() need to be called to convert it to a column-vector.</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127</a:t>
            </a:fld>
            <a:endParaRPr lang="en-US"/>
          </a:p>
        </p:txBody>
      </p:sp>
    </p:spTree>
    <p:extLst>
      <p:ext uri="{BB962C8B-B14F-4D97-AF65-F5344CB8AC3E}">
        <p14:creationId xmlns:p14="http://schemas.microsoft.com/office/powerpoint/2010/main" val="23753274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Describe</a:t>
            </a:r>
            <a:r>
              <a:rPr lang="en-US" baseline="0" dirty="0"/>
              <a:t> how nested loops work.  Mention the need to use different variables for each loop. Show on the board that when j=[0,1,2], the quantity 2-j is [2,1,0].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128</a:t>
            </a:fld>
            <a:endParaRPr lang="en-US"/>
          </a:p>
        </p:txBody>
      </p:sp>
    </p:spTree>
    <p:extLst>
      <p:ext uri="{BB962C8B-B14F-4D97-AF65-F5344CB8AC3E}">
        <p14:creationId xmlns:p14="http://schemas.microsoft.com/office/powerpoint/2010/main" val="413732826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Mention the convenience of a method such as </a:t>
            </a:r>
            <a:r>
              <a:rPr lang="en-US" baseline="0" dirty="0" err="1"/>
              <a:t>np.fliplr</a:t>
            </a:r>
            <a:r>
              <a:rPr lang="en-US" baseline="0" dirty="0"/>
              <a:t>() and give the students some advice on how to track down useful methods (e.g. using the help command, searching the Web, </a:t>
            </a:r>
            <a:r>
              <a:rPr lang="en-US" baseline="0" dirty="0" err="1"/>
              <a:t>etc</a:t>
            </a:r>
            <a:r>
              <a:rPr lang="en-US" baseline="0" dirty="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129</a:t>
            </a:fld>
            <a:endParaRPr lang="en-US"/>
          </a:p>
        </p:txBody>
      </p:sp>
    </p:spTree>
    <p:extLst>
      <p:ext uri="{BB962C8B-B14F-4D97-AF65-F5344CB8AC3E}">
        <p14:creationId xmlns:p14="http://schemas.microsoft.com/office/powerpoint/2010/main" val="149611437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Remind students that a matrix has to be square to have an inverse.</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130</a:t>
            </a:fld>
            <a:endParaRPr lang="en-US"/>
          </a:p>
        </p:txBody>
      </p:sp>
    </p:spTree>
    <p:extLst>
      <p:ext uri="{BB962C8B-B14F-4D97-AF65-F5344CB8AC3E}">
        <p14:creationId xmlns:p14="http://schemas.microsoft.com/office/powerpoint/2010/main" val="32123426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a:t>
            </a:r>
            <a:r>
              <a:rPr lang="en-US" baseline="0" dirty="0"/>
              <a:t> that the combined quantity (A-inverse)b can be computed more easily than can (A-inverse) itself, using the solve() method.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131</a:t>
            </a:fld>
            <a:endParaRPr lang="en-US"/>
          </a:p>
        </p:txBody>
      </p:sp>
    </p:spTree>
    <p:extLst>
      <p:ext uri="{BB962C8B-B14F-4D97-AF65-F5344CB8AC3E}">
        <p14:creationId xmlns:p14="http://schemas.microsoft.com/office/powerpoint/2010/main" val="429403811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the importance of maintaining a notes,</a:t>
            </a:r>
            <a:r>
              <a:rPr lang="en-US" baseline="0" dirty="0"/>
              <a:t> such as shown here, that describes: 1) where a data file came from; 2) what it contains; and  what’s been done to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132</a:t>
            </a:fld>
            <a:endParaRPr lang="en-US"/>
          </a:p>
        </p:txBody>
      </p:sp>
    </p:spTree>
    <p:extLst>
      <p:ext uri="{BB962C8B-B14F-4D97-AF65-F5344CB8AC3E}">
        <p14:creationId xmlns:p14="http://schemas.microsoft.com/office/powerpoint/2010/main" val="361529277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 simple text file of tab-delimited values can be read into a matrix using the </a:t>
            </a:r>
            <a:r>
              <a:rPr lang="en-US" baseline="0" dirty="0" err="1"/>
              <a:t>genfromtxt</a:t>
            </a:r>
            <a:r>
              <a:rPr lang="en-US" baseline="0" dirty="0"/>
              <a:t>() method.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133</a:t>
            </a:fld>
            <a:endParaRPr lang="en-US"/>
          </a:p>
        </p:txBody>
      </p:sp>
    </p:spTree>
    <p:extLst>
      <p:ext uri="{BB962C8B-B14F-4D97-AF65-F5344CB8AC3E}">
        <p14:creationId xmlns:p14="http://schemas.microsoft.com/office/powerpoint/2010/main" val="54619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are three</a:t>
            </a:r>
            <a:r>
              <a:rPr lang="en-US" baseline="0" dirty="0"/>
              <a:t> important properties of discharge that one might surmise by recollecting a river</a:t>
            </a:r>
          </a:p>
          <a:p>
            <a:r>
              <a:rPr lang="en-US" baseline="0" dirty="0"/>
              <a:t>its sign – always positive</a:t>
            </a:r>
          </a:p>
          <a:p>
            <a:r>
              <a:rPr lang="en-US" baseline="0" dirty="0"/>
              <a:t>it period of variability – steady over a few minutes, variable over weeks and seasons</a:t>
            </a:r>
          </a:p>
          <a:p>
            <a:r>
              <a:rPr lang="en-US" baseline="0" dirty="0"/>
              <a:t>increase after rain – because rain in the source of river water</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14</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Here, “D” is the matrix, ,“neuse.txt” is the data file, and “\t” (for tab) is the delimiter (the character separating data entries).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134</a:t>
            </a:fld>
            <a:endParaRPr lang="en-US"/>
          </a:p>
        </p:txBody>
      </p:sp>
    </p:spTree>
    <p:extLst>
      <p:ext uri="{BB962C8B-B14F-4D97-AF65-F5344CB8AC3E}">
        <p14:creationId xmlns:p14="http://schemas.microsoft.com/office/powerpoint/2010/main" val="180926408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shape() method returns the number of rows and columns in a matrix.</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135</a:t>
            </a:fld>
            <a:endParaRPr lang="en-US"/>
          </a:p>
        </p:txBody>
      </p:sp>
    </p:spTree>
    <p:extLst>
      <p:ext uri="{BB962C8B-B14F-4D97-AF65-F5344CB8AC3E}">
        <p14:creationId xmlns:p14="http://schemas.microsoft.com/office/powerpoint/2010/main" val="89012727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 believe that copying columns of a data vector to individual variables with well-chosen names can avoid errors being made</a:t>
            </a:r>
          </a:p>
          <a:p>
            <a:r>
              <a:rPr lang="en-US" baseline="0" dirty="0"/>
              <a:t>(e.g. by mistyping an column index number).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136</a:t>
            </a:fld>
            <a:endParaRPr lang="en-US"/>
          </a:p>
        </p:txBody>
      </p:sp>
    </p:spTree>
    <p:extLst>
      <p:ext uri="{BB962C8B-B14F-4D97-AF65-F5344CB8AC3E}">
        <p14:creationId xmlns:p14="http://schemas.microsoft.com/office/powerpoint/2010/main" val="88357978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this is a quick plot,</a:t>
            </a:r>
            <a:r>
              <a:rPr lang="en-US" baseline="0" dirty="0"/>
              <a:t> using just the default plotting parameters and without any annotations.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137</a:t>
            </a:fld>
            <a:endParaRPr lang="en-US"/>
          </a:p>
        </p:txBody>
      </p:sp>
    </p:spTree>
    <p:extLst>
      <p:ext uri="{BB962C8B-B14F-4D97-AF65-F5344CB8AC3E}">
        <p14:creationId xmlns:p14="http://schemas.microsoft.com/office/powerpoint/2010/main" val="347530437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Create figure 1, with a size that is 5 by 5.  Although the variable “fig1” can be used to refer to the figure, we will seldom have the need to do so.</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139</a:t>
            </a:fld>
            <a:endParaRPr lang="en-US"/>
          </a:p>
        </p:txBody>
      </p:sp>
    </p:spTree>
    <p:extLst>
      <p:ext uri="{BB962C8B-B14F-4D97-AF65-F5344CB8AC3E}">
        <p14:creationId xmlns:p14="http://schemas.microsoft.com/office/powerpoint/2010/main" val="19217472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figure </a:t>
            </a:r>
            <a:r>
              <a:rPr lang="en-US" dirty="0" err="1"/>
              <a:t>consiss</a:t>
            </a:r>
            <a:r>
              <a:rPr lang="en-US" dirty="0"/>
              <a:t> of a 1x1 grid of plots, and subsequent plot commands act on the first of them.  Although the variable “ax1” can be used to refer to the plot, we will seldom have the need to do so.</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140</a:t>
            </a:fld>
            <a:endParaRPr lang="en-US"/>
          </a:p>
        </p:txBody>
      </p:sp>
    </p:spTree>
    <p:extLst>
      <p:ext uri="{BB962C8B-B14F-4D97-AF65-F5344CB8AC3E}">
        <p14:creationId xmlns:p14="http://schemas.microsoft.com/office/powerpoint/2010/main" val="197309783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many symbols are available.  For instance, ‘</a:t>
            </a:r>
            <a:r>
              <a:rPr lang="en-US" dirty="0" err="1"/>
              <a:t>ro</a:t>
            </a:r>
            <a:r>
              <a:rPr lang="en-US" dirty="0"/>
              <a:t>’ means that the symbols are red circles.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141</a:t>
            </a:fld>
            <a:endParaRPr lang="en-US"/>
          </a:p>
        </p:txBody>
      </p:sp>
    </p:spTree>
    <p:extLst>
      <p:ext uri="{BB962C8B-B14F-4D97-AF65-F5344CB8AC3E}">
        <p14:creationId xmlns:p14="http://schemas.microsoft.com/office/powerpoint/2010/main" val="387040274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You need to use show() to ensure the relative positioning of text printed with the print() function and graphs created with the </a:t>
            </a:r>
            <a:r>
              <a:rPr lang="en-US" baseline="0" dirty="0" err="1"/>
              <a:t>plt</a:t>
            </a:r>
            <a:r>
              <a:rPr lang="en-US" baseline="0" dirty="0"/>
              <a:t> module,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142</a:t>
            </a:fld>
            <a:endParaRPr lang="en-US"/>
          </a:p>
        </p:txBody>
      </p:sp>
    </p:spTree>
    <p:extLst>
      <p:ext uri="{BB962C8B-B14F-4D97-AF65-F5344CB8AC3E}">
        <p14:creationId xmlns:p14="http://schemas.microsoft.com/office/powerpoint/2010/main" val="405052391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a:t>
            </a:r>
            <a:r>
              <a:rPr lang="en-US" baseline="0" dirty="0"/>
              <a:t> that these are just a few of the methods that be used to improve the appearance of a plot.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143</a:t>
            </a:fld>
            <a:endParaRPr lang="en-US"/>
          </a:p>
        </p:txBody>
      </p:sp>
    </p:spTree>
    <p:extLst>
      <p:ext uri="{BB962C8B-B14F-4D97-AF65-F5344CB8AC3E}">
        <p14:creationId xmlns:p14="http://schemas.microsoft.com/office/powerpoint/2010/main" val="177554846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time vector is t and the original data vector is d. The data is converted to new units by dividing by a factor f, resulting in a new data vector dm. Time t and data rm are concatenated into a two-column matrix C using the </a:t>
            </a:r>
            <a:r>
              <a:rPr lang="en-US" dirty="0" err="1"/>
              <a:t>numpy</a:t>
            </a:r>
            <a:r>
              <a:rPr lang="en-US" dirty="0"/>
              <a:t> concatenate() method.  Here axis=1 means side-by-size.  The new data re written to the file </a:t>
            </a:r>
            <a:r>
              <a:rPr lang="en-US" sz="1200" dirty="0">
                <a:solidFill>
                  <a:srgbClr val="000000"/>
                </a:solidFill>
                <a:latin typeface="Courier New"/>
              </a:rPr>
              <a:t>"../Data/neuse_metric.txt“ using tabs (denoted “\t”) as the delimiter.</a:t>
            </a:r>
            <a:endParaRPr lang="en-US" dirty="0"/>
          </a:p>
          <a:p>
            <a:endParaRPr lang="en-US" dirty="0"/>
          </a:p>
          <a:p>
            <a:r>
              <a:rPr lang="en-US" dirty="0"/>
              <a:t>A delimiter is the character</a:t>
            </a:r>
            <a:r>
              <a:rPr lang="en-US" baseline="0" dirty="0"/>
              <a:t> used to separate numbers.  It is set here to a tab, denoted ‘\t’.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144</a:t>
            </a:fld>
            <a:endParaRPr lang="en-US"/>
          </a:p>
        </p:txBody>
      </p:sp>
    </p:spTree>
    <p:extLst>
      <p:ext uri="{BB962C8B-B14F-4D97-AF65-F5344CB8AC3E}">
        <p14:creationId xmlns:p14="http://schemas.microsoft.com/office/powerpoint/2010/main" val="2920874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size of the measurement</a:t>
            </a:r>
            <a:r>
              <a:rPr lang="en-US" baseline="0" dirty="0"/>
              <a:t> is also important.</a:t>
            </a:r>
          </a:p>
          <a:p>
            <a:r>
              <a:rPr lang="en-US" baseline="0" dirty="0"/>
              <a:t>is it ten cubic meters per second or a million?</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15</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should check that this</a:t>
            </a:r>
            <a:r>
              <a:rPr lang="en-US" baseline="0" dirty="0"/>
              <a:t> section still contains sensible advice.  It depends on web sites of individual packages, which may change with time.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145</a:t>
            </a:fld>
            <a:endParaRPr lang="en-US"/>
          </a:p>
        </p:txBody>
      </p:sp>
    </p:spTree>
    <p:extLst>
      <p:ext uri="{BB962C8B-B14F-4D97-AF65-F5344CB8AC3E}">
        <p14:creationId xmlns:p14="http://schemas.microsoft.com/office/powerpoint/2010/main" val="205838684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googling “</a:t>
            </a:r>
            <a:r>
              <a:rPr lang="en-US" dirty="0" err="1"/>
              <a:t>scipy</a:t>
            </a:r>
            <a:r>
              <a:rPr lang="en-US" dirty="0"/>
              <a:t> solve” led me to this page on the solve() method.</a:t>
            </a:r>
          </a:p>
        </p:txBody>
      </p:sp>
      <p:sp>
        <p:nvSpPr>
          <p:cNvPr id="4" name="Slide Number Placeholder 3"/>
          <p:cNvSpPr>
            <a:spLocks noGrp="1"/>
          </p:cNvSpPr>
          <p:nvPr>
            <p:ph type="sldNum" sz="quarter" idx="5"/>
          </p:nvPr>
        </p:nvSpPr>
        <p:spPr/>
        <p:txBody>
          <a:bodyPr/>
          <a:lstStyle/>
          <a:p>
            <a:fld id="{4121009E-8FA7-45D2-B37C-AB405C076F4A}" type="slidenum">
              <a:rPr lang="en-US" smtClean="0"/>
              <a:pPr/>
              <a:t>146</a:t>
            </a:fld>
            <a:endParaRPr lang="en-US"/>
          </a:p>
        </p:txBody>
      </p:sp>
    </p:spTree>
    <p:extLst>
      <p:ext uri="{BB962C8B-B14F-4D97-AF65-F5344CB8AC3E}">
        <p14:creationId xmlns:p14="http://schemas.microsoft.com/office/powerpoint/2010/main" val="205878208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googling “</a:t>
            </a:r>
            <a:r>
              <a:rPr lang="en-US" dirty="0" err="1"/>
              <a:t>numpy</a:t>
            </a:r>
            <a:r>
              <a:rPr lang="en-US" dirty="0"/>
              <a:t> diagonal” led me to this page on the diagonal() method.</a:t>
            </a:r>
          </a:p>
        </p:txBody>
      </p:sp>
      <p:sp>
        <p:nvSpPr>
          <p:cNvPr id="4" name="Slide Number Placeholder 3"/>
          <p:cNvSpPr>
            <a:spLocks noGrp="1"/>
          </p:cNvSpPr>
          <p:nvPr>
            <p:ph type="sldNum" sz="quarter" idx="5"/>
          </p:nvPr>
        </p:nvSpPr>
        <p:spPr/>
        <p:txBody>
          <a:bodyPr/>
          <a:lstStyle/>
          <a:p>
            <a:fld id="{4121009E-8FA7-45D2-B37C-AB405C076F4A}" type="slidenum">
              <a:rPr lang="en-US" smtClean="0"/>
              <a:pPr/>
              <a:t>147</a:t>
            </a:fld>
            <a:endParaRPr lang="en-US"/>
          </a:p>
        </p:txBody>
      </p:sp>
    </p:spTree>
    <p:extLst>
      <p:ext uri="{BB962C8B-B14F-4D97-AF65-F5344CB8AC3E}">
        <p14:creationId xmlns:p14="http://schemas.microsoft.com/office/powerpoint/2010/main" val="33237985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Give the class a sense of how</a:t>
            </a:r>
            <a:r>
              <a:rPr lang="en-US" baseline="0" dirty="0"/>
              <a:t> much scripting you will expect them to do in homework and class projects.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148</a:t>
            </a:fld>
            <a:endParaRPr lang="en-US"/>
          </a:p>
        </p:txBody>
      </p:sp>
    </p:spTree>
    <p:extLst>
      <p:ext uri="{BB962C8B-B14F-4D97-AF65-F5344CB8AC3E}">
        <p14:creationId xmlns:p14="http://schemas.microsoft.com/office/powerpoint/2010/main" val="277022159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need to plan how code should work.</a:t>
            </a:r>
          </a:p>
        </p:txBody>
      </p:sp>
      <p:sp>
        <p:nvSpPr>
          <p:cNvPr id="4" name="Slide Number Placeholder 3"/>
          <p:cNvSpPr>
            <a:spLocks noGrp="1"/>
          </p:cNvSpPr>
          <p:nvPr>
            <p:ph type="sldNum" sz="quarter" idx="5"/>
          </p:nvPr>
        </p:nvSpPr>
        <p:spPr/>
        <p:txBody>
          <a:bodyPr/>
          <a:lstStyle/>
          <a:p>
            <a:fld id="{4121009E-8FA7-45D2-B37C-AB405C076F4A}" type="slidenum">
              <a:rPr lang="en-US" smtClean="0"/>
              <a:pPr/>
              <a:t>149</a:t>
            </a:fld>
            <a:endParaRPr lang="en-US"/>
          </a:p>
        </p:txBody>
      </p:sp>
    </p:spTree>
    <p:extLst>
      <p:ext uri="{BB962C8B-B14F-4D97-AF65-F5344CB8AC3E}">
        <p14:creationId xmlns:p14="http://schemas.microsoft.com/office/powerpoint/2010/main" val="339978246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Choice of file names and organization in folders is essential</a:t>
            </a:r>
          </a:p>
        </p:txBody>
      </p:sp>
      <p:sp>
        <p:nvSpPr>
          <p:cNvPr id="4" name="Slide Number Placeholder 3"/>
          <p:cNvSpPr>
            <a:spLocks noGrp="1"/>
          </p:cNvSpPr>
          <p:nvPr>
            <p:ph type="sldNum" sz="quarter" idx="5"/>
          </p:nvPr>
        </p:nvSpPr>
        <p:spPr/>
        <p:txBody>
          <a:bodyPr/>
          <a:lstStyle/>
          <a:p>
            <a:fld id="{4121009E-8FA7-45D2-B37C-AB405C076F4A}" type="slidenum">
              <a:rPr lang="en-US" smtClean="0"/>
              <a:pPr/>
              <a:t>150</a:t>
            </a:fld>
            <a:endParaRPr lang="en-US"/>
          </a:p>
        </p:txBody>
      </p:sp>
    </p:spTree>
    <p:extLst>
      <p:ext uri="{BB962C8B-B14F-4D97-AF65-F5344CB8AC3E}">
        <p14:creationId xmlns:p14="http://schemas.microsoft.com/office/powerpoint/2010/main" val="347441997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Informative variable names lead to code being self-documenting</a:t>
            </a:r>
          </a:p>
        </p:txBody>
      </p:sp>
      <p:sp>
        <p:nvSpPr>
          <p:cNvPr id="4" name="Slide Number Placeholder 3"/>
          <p:cNvSpPr>
            <a:spLocks noGrp="1"/>
          </p:cNvSpPr>
          <p:nvPr>
            <p:ph type="sldNum" sz="quarter" idx="5"/>
          </p:nvPr>
        </p:nvSpPr>
        <p:spPr/>
        <p:txBody>
          <a:bodyPr/>
          <a:lstStyle/>
          <a:p>
            <a:fld id="{4121009E-8FA7-45D2-B37C-AB405C076F4A}" type="slidenum">
              <a:rPr lang="en-US" smtClean="0"/>
              <a:pPr/>
              <a:t>151</a:t>
            </a:fld>
            <a:endParaRPr lang="en-US"/>
          </a:p>
        </p:txBody>
      </p:sp>
    </p:spTree>
    <p:extLst>
      <p:ext uri="{BB962C8B-B14F-4D97-AF65-F5344CB8AC3E}">
        <p14:creationId xmlns:p14="http://schemas.microsoft.com/office/powerpoint/2010/main" val="51207598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Incremental approach is especially important for novice coders.  Every significant step should be checked.</a:t>
            </a:r>
          </a:p>
        </p:txBody>
      </p:sp>
      <p:sp>
        <p:nvSpPr>
          <p:cNvPr id="4" name="Slide Number Placeholder 3"/>
          <p:cNvSpPr>
            <a:spLocks noGrp="1"/>
          </p:cNvSpPr>
          <p:nvPr>
            <p:ph type="sldNum" sz="quarter" idx="5"/>
          </p:nvPr>
        </p:nvSpPr>
        <p:spPr/>
        <p:txBody>
          <a:bodyPr/>
          <a:lstStyle/>
          <a:p>
            <a:fld id="{4121009E-8FA7-45D2-B37C-AB405C076F4A}" type="slidenum">
              <a:rPr lang="en-US" smtClean="0"/>
              <a:pPr/>
              <a:t>152</a:t>
            </a:fld>
            <a:endParaRPr lang="en-US"/>
          </a:p>
        </p:txBody>
      </p:sp>
    </p:spTree>
    <p:extLst>
      <p:ext uri="{BB962C8B-B14F-4D97-AF65-F5344CB8AC3E}">
        <p14:creationId xmlns:p14="http://schemas.microsoft.com/office/powerpoint/2010/main" val="220427962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test a script on input with a known “answer”</a:t>
            </a:r>
          </a:p>
        </p:txBody>
      </p:sp>
      <p:sp>
        <p:nvSpPr>
          <p:cNvPr id="4" name="Slide Number Placeholder 3"/>
          <p:cNvSpPr>
            <a:spLocks noGrp="1"/>
          </p:cNvSpPr>
          <p:nvPr>
            <p:ph type="sldNum" sz="quarter" idx="5"/>
          </p:nvPr>
        </p:nvSpPr>
        <p:spPr/>
        <p:txBody>
          <a:bodyPr/>
          <a:lstStyle/>
          <a:p>
            <a:fld id="{4121009E-8FA7-45D2-B37C-AB405C076F4A}" type="slidenum">
              <a:rPr lang="en-US" smtClean="0"/>
              <a:pPr/>
              <a:t>153</a:t>
            </a:fld>
            <a:endParaRPr lang="en-US"/>
          </a:p>
        </p:txBody>
      </p:sp>
    </p:spTree>
    <p:extLst>
      <p:ext uri="{BB962C8B-B14F-4D97-AF65-F5344CB8AC3E}">
        <p14:creationId xmlns:p14="http://schemas.microsoft.com/office/powerpoint/2010/main" val="190641481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code is better than complicated code, even if it takes longer to execute.</a:t>
            </a:r>
          </a:p>
          <a:p>
            <a:r>
              <a:rPr lang="en-US" dirty="0"/>
              <a:t>Most time is spent developing code, not running it.</a:t>
            </a:r>
          </a:p>
        </p:txBody>
      </p:sp>
      <p:sp>
        <p:nvSpPr>
          <p:cNvPr id="4" name="Slide Number Placeholder 3"/>
          <p:cNvSpPr>
            <a:spLocks noGrp="1"/>
          </p:cNvSpPr>
          <p:nvPr>
            <p:ph type="sldNum" sz="quarter" idx="5"/>
          </p:nvPr>
        </p:nvSpPr>
        <p:spPr/>
        <p:txBody>
          <a:bodyPr/>
          <a:lstStyle/>
          <a:p>
            <a:fld id="{4121009E-8FA7-45D2-B37C-AB405C076F4A}" type="slidenum">
              <a:rPr lang="en-US" smtClean="0"/>
              <a:pPr/>
              <a:t>154</a:t>
            </a:fld>
            <a:endParaRPr lang="en-US"/>
          </a:p>
        </p:txBody>
      </p:sp>
    </p:spTree>
    <p:extLst>
      <p:ext uri="{BB962C8B-B14F-4D97-AF65-F5344CB8AC3E}">
        <p14:creationId xmlns:p14="http://schemas.microsoft.com/office/powerpoint/2010/main" val="182003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Quick back of the envelope </a:t>
            </a:r>
            <a:r>
              <a:rPr lang="en-US" dirty="0" err="1"/>
              <a:t>envelope</a:t>
            </a:r>
            <a:r>
              <a:rPr lang="en-US" dirty="0"/>
              <a:t> calculation</a:t>
            </a:r>
            <a:r>
              <a:rPr lang="en-US" baseline="0" dirty="0"/>
              <a:t> to determine the size of discharge.</a:t>
            </a:r>
          </a:p>
          <a:p>
            <a:r>
              <a:rPr lang="en-US" dirty="0"/>
              <a:t>Think of the</a:t>
            </a:r>
            <a:r>
              <a:rPr lang="en-US" baseline="0" dirty="0"/>
              <a:t> water moving in a river as sequence of many “slabs”,</a:t>
            </a:r>
          </a:p>
          <a:p>
            <a:r>
              <a:rPr lang="en-US" baseline="0" dirty="0"/>
              <a:t>each moving downhill through the river channel.</a:t>
            </a:r>
          </a:p>
          <a:p>
            <a:r>
              <a:rPr lang="en-US" baseline="0" dirty="0"/>
              <a:t>The discharge is the volume a slab that is “one second” long,</a:t>
            </a:r>
          </a:p>
          <a:p>
            <a:r>
              <a:rPr lang="en-US" baseline="0" dirty="0"/>
              <a:t>that is, it passes by an observer in one second.</a:t>
            </a:r>
          </a:p>
          <a:p>
            <a:r>
              <a:rPr lang="en-US" baseline="0" dirty="0"/>
              <a:t>That’s its area time its velocity</a:t>
            </a:r>
            <a:endParaRPr lang="en-US" dirty="0"/>
          </a:p>
          <a:p>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Putting some reasonable</a:t>
            </a:r>
            <a:r>
              <a:rPr lang="en-US" baseline="0" dirty="0"/>
              <a:t> </a:t>
            </a:r>
            <a:r>
              <a:rPr lang="en-US" dirty="0"/>
              <a:t>numbers in, typical</a:t>
            </a:r>
            <a:r>
              <a:rPr lang="en-US" baseline="0" dirty="0"/>
              <a:t> of a largish river,</a:t>
            </a:r>
            <a:endParaRPr lang="en-US" dirty="0"/>
          </a:p>
          <a:p>
            <a:r>
              <a:rPr lang="en-US" dirty="0"/>
              <a:t>we find that a typical</a:t>
            </a:r>
            <a:r>
              <a:rPr lang="en-US" baseline="0" dirty="0"/>
              <a:t> discharge should be around 1000 cubic meters per second.</a:t>
            </a:r>
          </a:p>
          <a:p>
            <a:r>
              <a:rPr lang="en-US" baseline="0" dirty="0"/>
              <a:t>Emphasize the importance of the units.</a:t>
            </a:r>
          </a:p>
          <a:p>
            <a:r>
              <a:rPr lang="en-US" baseline="0" dirty="0"/>
              <a:t>Always follow up a number like 1000 with units like cubic meters per second.</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 the class to sketch</a:t>
            </a:r>
            <a:r>
              <a:rPr lang="en-US" baseline="0" dirty="0"/>
              <a:t> a plot of discharge vs. time.</a:t>
            </a:r>
          </a:p>
          <a:p>
            <a:r>
              <a:rPr lang="en-US" baseline="0" dirty="0"/>
              <a:t>You won’t collect it.  Its just to get the students thinking about discharge data.</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Here’s my sketch.</a:t>
            </a:r>
          </a:p>
          <a:p>
            <a:r>
              <a:rPr lang="en-US" dirty="0"/>
              <a:t>It’s</a:t>
            </a:r>
            <a:r>
              <a:rPr lang="en-US" baseline="0" dirty="0"/>
              <a:t> is just my expectation of what discharge might look like.</a:t>
            </a:r>
          </a:p>
          <a:p>
            <a:r>
              <a:rPr lang="en-US" baseline="0" dirty="0"/>
              <a:t>But being able to make a sketch plot like this is really important.</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Here’s some actual discharge data </a:t>
            </a:r>
          </a:p>
          <a:p>
            <a:r>
              <a:rPr lang="en-US" dirty="0"/>
              <a:t>Note:</a:t>
            </a:r>
          </a:p>
          <a:p>
            <a:r>
              <a:rPr lang="en-US" dirty="0"/>
              <a:t>time</a:t>
            </a:r>
            <a:r>
              <a:rPr lang="en-US" baseline="0" dirty="0"/>
              <a:t> scale: 100 days of data</a:t>
            </a:r>
          </a:p>
          <a:p>
            <a:r>
              <a:rPr lang="en-US" baseline="0" dirty="0"/>
              <a:t>discharge scale: 0 (no flow) to 3000 (high flow) cubic meters per second</a:t>
            </a:r>
          </a:p>
          <a:p>
            <a:r>
              <a:rPr lang="en-US" baseline="0" dirty="0"/>
              <a:t>Note the peaks, these are likely periods of rain</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Matlab</a:t>
            </a:r>
            <a:r>
              <a:rPr lang="en-US" dirty="0"/>
              <a:t> is a commercial software product of the </a:t>
            </a:r>
            <a:r>
              <a:rPr lang="en-US" dirty="0" err="1"/>
              <a:t>MathWorks</a:t>
            </a:r>
            <a:r>
              <a:rPr lang="en-US" dirty="0"/>
              <a:t> Inc.</a:t>
            </a:r>
          </a:p>
        </p:txBody>
      </p:sp>
      <p:sp>
        <p:nvSpPr>
          <p:cNvPr id="4" name="Slide Number Placeholder 3"/>
          <p:cNvSpPr>
            <a:spLocks noGrp="1"/>
          </p:cNvSpPr>
          <p:nvPr>
            <p:ph type="sldNum" sz="quarter" idx="10"/>
          </p:nvPr>
        </p:nvSpPr>
        <p:spPr/>
        <p:txBody>
          <a:bodyPr/>
          <a:lstStyle/>
          <a:p>
            <a:fld id="{4121009E-8FA7-45D2-B37C-AB405C076F4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a:t>
            </a:r>
            <a:r>
              <a:rPr lang="en-US" baseline="0" dirty="0"/>
              <a:t> do the same sort of analysis for precipitation.</a:t>
            </a:r>
          </a:p>
          <a:p>
            <a:r>
              <a:rPr lang="en-US" baseline="0" dirty="0"/>
              <a:t>And sketch a plot of precipitation vs. time.</a:t>
            </a:r>
          </a:p>
          <a:p>
            <a:r>
              <a:rPr lang="en-US" baseline="0" dirty="0"/>
              <a:t>Line it up with your discharge plot, for comparison.</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a:t>
            </a:r>
            <a:r>
              <a:rPr lang="en-US" baseline="0" dirty="0"/>
              <a:t> I’ve sketched the precipitation to have more short period variability than discharge.</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Here’s the actual</a:t>
            </a:r>
            <a:r>
              <a:rPr lang="en-US" baseline="0" dirty="0"/>
              <a:t> data for Albany.</a:t>
            </a:r>
          </a:p>
        </p:txBody>
      </p:sp>
      <p:sp>
        <p:nvSpPr>
          <p:cNvPr id="4" name="Slide Number Placeholder 3"/>
          <p:cNvSpPr>
            <a:spLocks noGrp="1"/>
          </p:cNvSpPr>
          <p:nvPr>
            <p:ph type="sldNum" sz="quarter" idx="10"/>
          </p:nvPr>
        </p:nvSpPr>
        <p:spPr/>
        <p:txBody>
          <a:bodyPr/>
          <a:lstStyle/>
          <a:p>
            <a:fld id="{4121009E-8FA7-45D2-B37C-AB405C076F4A}"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Does it meet your expectations?  Ask the students to look closely at the relative amplitudes of the peaks.</a:t>
            </a:r>
          </a:p>
        </p:txBody>
      </p:sp>
      <p:sp>
        <p:nvSpPr>
          <p:cNvPr id="4" name="Slide Number Placeholder 3"/>
          <p:cNvSpPr>
            <a:spLocks noGrp="1"/>
          </p:cNvSpPr>
          <p:nvPr>
            <p:ph type="sldNum" sz="quarter" idx="10"/>
          </p:nvPr>
        </p:nvSpPr>
        <p:spPr/>
        <p:txBody>
          <a:bodyPr/>
          <a:lstStyle/>
          <a:p>
            <a:fld id="{4121009E-8FA7-45D2-B37C-AB405C076F4A}"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amplitudes of the peaks are not exactly proportional.  Ask the student to hypothesize why that is.</a:t>
            </a:r>
          </a:p>
        </p:txBody>
      </p:sp>
      <p:sp>
        <p:nvSpPr>
          <p:cNvPr id="4" name="Slide Number Placeholder 3"/>
          <p:cNvSpPr>
            <a:spLocks noGrp="1"/>
          </p:cNvSpPr>
          <p:nvPr>
            <p:ph type="sldNum" sz="quarter" idx="5"/>
          </p:nvPr>
        </p:nvSpPr>
        <p:spPr/>
        <p:txBody>
          <a:bodyPr/>
          <a:lstStyle/>
          <a:p>
            <a:fld id="{4121009E-8FA7-45D2-B37C-AB405C076F4A}" type="slidenum">
              <a:rPr lang="en-US" smtClean="0"/>
              <a:pPr/>
              <a:t>25</a:t>
            </a:fld>
            <a:endParaRPr lang="en-US"/>
          </a:p>
        </p:txBody>
      </p:sp>
    </p:spTree>
    <p:extLst>
      <p:ext uri="{BB962C8B-B14F-4D97-AF65-F5344CB8AC3E}">
        <p14:creationId xmlns:p14="http://schemas.microsoft.com/office/powerpoint/2010/main" val="2799410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rain gauge at Albany is not a completely accurate proxy for rainfall over the entire Hudson River watershed.</a:t>
            </a:r>
          </a:p>
        </p:txBody>
      </p:sp>
      <p:sp>
        <p:nvSpPr>
          <p:cNvPr id="4" name="Slide Number Placeholder 3"/>
          <p:cNvSpPr>
            <a:spLocks noGrp="1"/>
          </p:cNvSpPr>
          <p:nvPr>
            <p:ph type="sldNum" sz="quarter" idx="5"/>
          </p:nvPr>
        </p:nvSpPr>
        <p:spPr/>
        <p:txBody>
          <a:bodyPr/>
          <a:lstStyle/>
          <a:p>
            <a:fld id="{4121009E-8FA7-45D2-B37C-AB405C076F4A}" type="slidenum">
              <a:rPr lang="en-US" smtClean="0"/>
              <a:pPr/>
              <a:t>26</a:t>
            </a:fld>
            <a:endParaRPr lang="en-US"/>
          </a:p>
        </p:txBody>
      </p:sp>
    </p:spTree>
    <p:extLst>
      <p:ext uri="{BB962C8B-B14F-4D97-AF65-F5344CB8AC3E}">
        <p14:creationId xmlns:p14="http://schemas.microsoft.com/office/powerpoint/2010/main" val="1221499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the students to think about the physical processes that lead to rainfall in the watershed becoming river water that passes the hydrographic station, and the time scales involved.</a:t>
            </a:r>
          </a:p>
        </p:txBody>
      </p:sp>
      <p:sp>
        <p:nvSpPr>
          <p:cNvPr id="4" name="Slide Number Placeholder 3"/>
          <p:cNvSpPr>
            <a:spLocks noGrp="1"/>
          </p:cNvSpPr>
          <p:nvPr>
            <p:ph type="sldNum" sz="quarter" idx="5"/>
          </p:nvPr>
        </p:nvSpPr>
        <p:spPr/>
        <p:txBody>
          <a:bodyPr/>
          <a:lstStyle/>
          <a:p>
            <a:fld id="{4121009E-8FA7-45D2-B37C-AB405C076F4A}" type="slidenum">
              <a:rPr lang="en-US" smtClean="0"/>
              <a:pPr/>
              <a:t>27</a:t>
            </a:fld>
            <a:endParaRPr lang="en-US"/>
          </a:p>
        </p:txBody>
      </p:sp>
    </p:spTree>
    <p:extLst>
      <p:ext uri="{BB962C8B-B14F-4D97-AF65-F5344CB8AC3E}">
        <p14:creationId xmlns:p14="http://schemas.microsoft.com/office/powerpoint/2010/main" val="2414789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that</a:t>
            </a:r>
            <a:r>
              <a:rPr lang="en-US" baseline="0" dirty="0"/>
              <a:t> the shapes of a pulse in rain and the corresponding pulse in discharge are not</a:t>
            </a:r>
          </a:p>
          <a:p>
            <a:r>
              <a:rPr lang="en-US" baseline="0" dirty="0"/>
              <a:t>quite the same, because it takes time for the water to train from the land into the river.</a:t>
            </a:r>
          </a:p>
          <a:p>
            <a:r>
              <a:rPr lang="en-US" baseline="0" dirty="0"/>
              <a:t>Discharge has a ‘tail’ (period of slow decline) after the rain stops.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Here’s something you might</a:t>
            </a:r>
            <a:r>
              <a:rPr lang="en-US" baseline="0" dirty="0"/>
              <a:t> want to do with precipitation data:</a:t>
            </a:r>
          </a:p>
          <a:p>
            <a:r>
              <a:rPr lang="en-US" baseline="0" dirty="0"/>
              <a:t>Predict discharge on the basis of rain.</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It’s important to</a:t>
            </a:r>
            <a:r>
              <a:rPr lang="en-US" baseline="0" dirty="0"/>
              <a:t> build into your thinking the idea of the delay.</a:t>
            </a:r>
          </a:p>
          <a:p>
            <a:r>
              <a:rPr lang="en-US" baseline="0" dirty="0"/>
              <a:t>Rainwater takes time to flow from the land into the river.</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1009E-8FA7-45D2-B37C-AB405C076F4A}" type="slidenum">
              <a:rPr lang="en-US" smtClean="0"/>
              <a:pPr/>
              <a:t>4</a:t>
            </a:fld>
            <a:endParaRPr lang="en-US"/>
          </a:p>
        </p:txBody>
      </p:sp>
    </p:spTree>
    <p:extLst>
      <p:ext uri="{BB962C8B-B14F-4D97-AF65-F5344CB8AC3E}">
        <p14:creationId xmlns:p14="http://schemas.microsoft.com/office/powerpoint/2010/main" val="3258340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discharge today</a:t>
            </a:r>
            <a:r>
              <a:rPr lang="en-US" baseline="0" dirty="0"/>
              <a:t> depends not only on precipitation today,</a:t>
            </a:r>
          </a:p>
          <a:p>
            <a:r>
              <a:rPr lang="en-US" baseline="0" dirty="0"/>
              <a:t>but over the last few days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object</a:t>
            </a:r>
            <a:r>
              <a:rPr lang="en-US" baseline="0" dirty="0"/>
              <a:t> is not for students to fully understand this part of the example,</a:t>
            </a:r>
          </a:p>
          <a:p>
            <a:r>
              <a:rPr lang="en-US" baseline="0" dirty="0"/>
              <a:t>but only see that the data analysis techniques that they will later learn</a:t>
            </a:r>
          </a:p>
          <a:p>
            <a:r>
              <a:rPr lang="en-US" baseline="0" dirty="0"/>
              <a:t>can be quite powerful in exploring relationships between data</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Mathematically, this might be considered a running average.</a:t>
            </a:r>
          </a:p>
          <a:p>
            <a:r>
              <a:rPr lang="en-US" dirty="0"/>
              <a:t>Discharge one</a:t>
            </a:r>
            <a:r>
              <a:rPr lang="en-US" baseline="0" dirty="0"/>
              <a:t> a given day is a running average of</a:t>
            </a:r>
          </a:p>
          <a:p>
            <a:r>
              <a:rPr lang="en-US" baseline="0" dirty="0"/>
              <a:t>precipitation during the last few days/</a:t>
            </a:r>
            <a:endParaRPr lang="en-US" dirty="0"/>
          </a:p>
          <a:p>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formula for a</a:t>
            </a:r>
            <a:r>
              <a:rPr lang="en-US" baseline="0" dirty="0"/>
              <a:t> running average</a:t>
            </a:r>
          </a:p>
          <a:p>
            <a:r>
              <a:rPr lang="en-US" baseline="0" dirty="0"/>
              <a:t>discharge “d” today</a:t>
            </a:r>
          </a:p>
          <a:p>
            <a:r>
              <a:rPr lang="en-US" baseline="0" dirty="0"/>
              <a:t>is sum of precipitation “p” on present and past days</a:t>
            </a:r>
          </a:p>
          <a:p>
            <a:r>
              <a:rPr lang="en-US" baseline="0" dirty="0"/>
              <a:t>weighted by a factor “w”.</a:t>
            </a:r>
          </a:p>
          <a:p>
            <a:r>
              <a:rPr lang="en-US" baseline="0" dirty="0"/>
              <a:t>“w” is different for each day, but is larger for days in the “recent” past than the “deep past”</a:t>
            </a:r>
          </a:p>
          <a:p>
            <a:r>
              <a:rPr lang="en-US" baseline="0" dirty="0"/>
              <a:t>since most of the rainwater flows to the land quickly, in the first few days.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formula for a</a:t>
            </a:r>
            <a:r>
              <a:rPr lang="en-US" baseline="0" dirty="0"/>
              <a:t> running average</a:t>
            </a:r>
          </a:p>
          <a:p>
            <a:r>
              <a:rPr lang="en-US" baseline="0" dirty="0"/>
              <a:t>di, discharge on day </a:t>
            </a:r>
            <a:r>
              <a:rPr lang="en-US" baseline="0" dirty="0" err="1"/>
              <a:t>i</a:t>
            </a:r>
            <a:r>
              <a:rPr lang="en-US" baseline="0" dirty="0"/>
              <a:t>, now with indices</a:t>
            </a:r>
          </a:p>
          <a:p>
            <a:r>
              <a:rPr lang="en-US" baseline="0" dirty="0"/>
              <a:t>writing the sum out for one illustrative day, say day 5</a:t>
            </a:r>
          </a:p>
          <a:p>
            <a:r>
              <a:rPr lang="en-US" baseline="0" dirty="0"/>
              <a:t>discharge on day 5 =</a:t>
            </a:r>
          </a:p>
          <a:p>
            <a:r>
              <a:rPr lang="en-US" baseline="0" dirty="0"/>
              <a:t>   precipitation on day 5, times a weight w1</a:t>
            </a:r>
          </a:p>
          <a:p>
            <a:r>
              <a:rPr lang="en-US" baseline="0" dirty="0"/>
              <a:t>plus</a:t>
            </a:r>
          </a:p>
          <a:p>
            <a:r>
              <a:rPr lang="en-US" baseline="0" dirty="0"/>
              <a:t>   precipitation on day 4, times a weight w2</a:t>
            </a:r>
          </a:p>
          <a:p>
            <a:r>
              <a:rPr lang="en-US" baseline="0" dirty="0"/>
              <a:t>plus</a:t>
            </a:r>
          </a:p>
          <a:p>
            <a:r>
              <a:rPr lang="en-US" baseline="0" dirty="0"/>
              <a:t>   precipitation on day 3, times a weight w3</a:t>
            </a:r>
          </a:p>
          <a:p>
            <a:r>
              <a:rPr lang="en-US" baseline="0" dirty="0"/>
              <a:t>and so forth</a:t>
            </a:r>
          </a:p>
        </p:txBody>
      </p:sp>
      <p:sp>
        <p:nvSpPr>
          <p:cNvPr id="4" name="Slide Number Placeholder 3"/>
          <p:cNvSpPr>
            <a:spLocks noGrp="1"/>
          </p:cNvSpPr>
          <p:nvPr>
            <p:ph type="sldNum" sz="quarter" idx="10"/>
          </p:nvPr>
        </p:nvSpPr>
        <p:spPr/>
        <p:txBody>
          <a:bodyPr/>
          <a:lstStyle/>
          <a:p>
            <a:fld id="{4121009E-8FA7-45D2-B37C-AB405C076F4A}"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weights</a:t>
            </a:r>
            <a:r>
              <a:rPr lang="en-US" baseline="0" dirty="0"/>
              <a:t> w1, w2, w3, ... embody the idea that rainwater takes time</a:t>
            </a:r>
          </a:p>
          <a:p>
            <a:r>
              <a:rPr lang="en-US" baseline="0" dirty="0"/>
              <a:t>to run from the land to the river.</a:t>
            </a:r>
          </a:p>
          <a:p>
            <a:r>
              <a:rPr lang="en-US" dirty="0"/>
              <a:t>If we knew</a:t>
            </a:r>
            <a:r>
              <a:rPr lang="en-US" baseline="0" dirty="0"/>
              <a:t> the weights, we could predict discharge from the precipitation.</a:t>
            </a:r>
          </a:p>
          <a:p>
            <a:r>
              <a:rPr lang="en-US" baseline="0" dirty="0"/>
              <a:t>In this class, we will eventually get to the point where we could calculate the weights</a:t>
            </a:r>
          </a:p>
          <a:p>
            <a:r>
              <a:rPr lang="en-US" baseline="0" dirty="0"/>
              <a:t>   based on a time period where we observed both precipitation and discharge</a:t>
            </a:r>
          </a:p>
          <a:p>
            <a:r>
              <a:rPr lang="en-US" baseline="0" dirty="0"/>
              <a:t>we could then use these weights for other periods of time, too, where we had</a:t>
            </a:r>
          </a:p>
          <a:p>
            <a:r>
              <a:rPr lang="en-US" baseline="0" dirty="0"/>
              <a:t>  precipitation but nit discharge.</a:t>
            </a:r>
          </a:p>
          <a:p>
            <a:r>
              <a:rPr lang="en-US" baseline="0" dirty="0"/>
              <a:t>For now, we will simply guess a set of weights, and see how we do.</a:t>
            </a: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Here’s a reasonable formula</a:t>
            </a:r>
            <a:r>
              <a:rPr lang="en-US" baseline="0" dirty="0"/>
              <a:t> for w (but just a </a:t>
            </a:r>
            <a:r>
              <a:rPr lang="en-US" dirty="0"/>
              <a:t>guess).</a:t>
            </a:r>
          </a:p>
          <a:p>
            <a:r>
              <a:rPr lang="en-US" dirty="0"/>
              <a:t>Since</a:t>
            </a:r>
            <a:r>
              <a:rPr lang="en-US" baseline="0" dirty="0"/>
              <a:t> we expect recent precipitation to be the most important,</a:t>
            </a:r>
          </a:p>
          <a:p>
            <a:r>
              <a:rPr lang="en-US" baseline="0" dirty="0"/>
              <a:t>the weights should decline with days, so let’s use a sum of two declining exponentials.</a:t>
            </a:r>
          </a:p>
          <a:p>
            <a:r>
              <a:rPr lang="en-US" baseline="0" dirty="0"/>
              <a:t>The term exp(j/T1) corresponds to weights that die away with a characteristic time scale of T1 days.</a:t>
            </a:r>
          </a:p>
          <a:p>
            <a:r>
              <a:rPr lang="en-US" baseline="0" dirty="0"/>
              <a:t>Similarly, the term exp(j/T2) corresponds to weights that die away with a characteristic time scale of T2 days.</a:t>
            </a:r>
          </a:p>
          <a:p>
            <a:r>
              <a:rPr lang="en-US" baseline="0" dirty="0"/>
              <a:t>The two exponentials are added together with a constant c, which controls the relative importance of the longer time scale.</a:t>
            </a:r>
          </a:p>
          <a:p>
            <a:r>
              <a:rPr lang="en-US" baseline="0" dirty="0"/>
              <a:t>Now we find the constants T1, T2 and c by trial and error.</a:t>
            </a:r>
          </a:p>
          <a:p>
            <a:endParaRPr lang="en-US" baseline="0"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term exp(j/3) corresponds to weights that die away with a characteristic time scale of 3 days.</a:t>
            </a:r>
          </a:p>
          <a:p>
            <a:r>
              <a:rPr lang="en-US" baseline="0" dirty="0"/>
              <a:t>Similarly, the term exp(j/30) corresponds to weights that die away with a characteristic time scale of 30 days.</a:t>
            </a:r>
          </a:p>
          <a:p>
            <a:r>
              <a:rPr lang="en-US" baseline="0" dirty="0"/>
              <a:t>The long time scale is less important, so it has a coefficient of 1/10.</a:t>
            </a:r>
          </a:p>
          <a:p>
            <a:endParaRPr lang="en-US" baseline="0"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Here’s the</a:t>
            </a:r>
            <a:r>
              <a:rPr lang="en-US" baseline="0" dirty="0"/>
              <a:t> resulting prediction.  Ask the students what is “right” and “wrong” about it.</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Both a MATLAB and Python tutorial probably will fit into a single lecture. So if your class uses both, you will need to schedule a separate tutorial for one or the other. This would be a good time</a:t>
            </a:r>
            <a:r>
              <a:rPr lang="en-US" baseline="0" dirty="0"/>
              <a:t> to provide the students with advice on how they can get a copy of MATLAB, e.g. through a school software license or by purchasing it on their own.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Python, free software available from python.org, supplemented by other freely-available packages.  The course can be taught using just one of these two languages, or with both, according to the preference of the instructor.</a:t>
            </a:r>
          </a:p>
        </p:txBody>
      </p:sp>
      <p:sp>
        <p:nvSpPr>
          <p:cNvPr id="4" name="Slide Number Placeholder 3"/>
          <p:cNvSpPr>
            <a:spLocks noGrp="1"/>
          </p:cNvSpPr>
          <p:nvPr>
            <p:ph type="sldNum" sz="quarter" idx="5"/>
          </p:nvPr>
        </p:nvSpPr>
        <p:spPr/>
        <p:txBody>
          <a:bodyPr/>
          <a:lstStyle/>
          <a:p>
            <a:fld id="{4121009E-8FA7-45D2-B37C-AB405C076F4A}" type="slidenum">
              <a:rPr lang="en-US" smtClean="0"/>
              <a:pPr/>
              <a:t>5</a:t>
            </a:fld>
            <a:endParaRPr lang="en-US"/>
          </a:p>
        </p:txBody>
      </p:sp>
    </p:spTree>
    <p:extLst>
      <p:ext uri="{BB962C8B-B14F-4D97-AF65-F5344CB8AC3E}">
        <p14:creationId xmlns:p14="http://schemas.microsoft.com/office/powerpoint/2010/main" val="22436263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lecture just teaches the bare essentials.  Furthermore, everything is presented in terms of</a:t>
            </a:r>
          </a:p>
          <a:p>
            <a:r>
              <a:rPr lang="en-US" baseline="0" dirty="0"/>
              <a:t>commands typed into a </a:t>
            </a:r>
            <a:r>
              <a:rPr lang="en-US" baseline="0" dirty="0" err="1"/>
              <a:t>LiveScript</a:t>
            </a:r>
            <a:r>
              <a:rPr lang="en-US" baseline="0" dirty="0"/>
              <a:t>, rather than through manipulation of the</a:t>
            </a:r>
          </a:p>
          <a:p>
            <a:r>
              <a:rPr lang="en-US" baseline="0" dirty="0"/>
              <a:t>MATLAB Graphical User Interface (GUI).  But by all means, encourage the students to take advantage</a:t>
            </a:r>
          </a:p>
          <a:p>
            <a:r>
              <a:rPr lang="en-US" baseline="0" dirty="0"/>
              <a:t>of the functionality provided by the GUI.</a:t>
            </a:r>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 this lecture covers just enough to get people</a:t>
            </a:r>
            <a:r>
              <a:rPr lang="en-US" baseline="0" dirty="0"/>
              <a:t> going.</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using “</a:t>
            </a:r>
            <a:r>
              <a:rPr lang="en-US" dirty="0" err="1"/>
              <a:t>LiveScripts</a:t>
            </a:r>
            <a:r>
              <a:rPr lang="en-US" dirty="0"/>
              <a:t>”.</a:t>
            </a:r>
          </a:p>
        </p:txBody>
      </p:sp>
      <p:sp>
        <p:nvSpPr>
          <p:cNvPr id="4" name="Slide Number Placeholder 3"/>
          <p:cNvSpPr>
            <a:spLocks noGrp="1"/>
          </p:cNvSpPr>
          <p:nvPr>
            <p:ph type="sldNum" sz="quarter" idx="5"/>
          </p:nvPr>
        </p:nvSpPr>
        <p:spPr/>
        <p:txBody>
          <a:bodyPr/>
          <a:lstStyle/>
          <a:p>
            <a:fld id="{4121009E-8FA7-45D2-B37C-AB405C076F4A}" type="slidenum">
              <a:rPr lang="en-US" smtClean="0"/>
              <a:pPr/>
              <a:t>43</a:t>
            </a:fld>
            <a:endParaRPr lang="en-US"/>
          </a:p>
        </p:txBody>
      </p:sp>
    </p:spTree>
    <p:extLst>
      <p:ext uri="{BB962C8B-B14F-4D97-AF65-F5344CB8AC3E}">
        <p14:creationId xmlns:p14="http://schemas.microsoft.com/office/powerpoint/2010/main" val="694932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type code in to a “section” of the left-hand window.</a:t>
            </a:r>
          </a:p>
        </p:txBody>
      </p:sp>
      <p:sp>
        <p:nvSpPr>
          <p:cNvPr id="4" name="Slide Number Placeholder 3"/>
          <p:cNvSpPr>
            <a:spLocks noGrp="1"/>
          </p:cNvSpPr>
          <p:nvPr>
            <p:ph type="sldNum" sz="quarter" idx="5"/>
          </p:nvPr>
        </p:nvSpPr>
        <p:spPr/>
        <p:txBody>
          <a:bodyPr/>
          <a:lstStyle/>
          <a:p>
            <a:fld id="{4121009E-8FA7-45D2-B37C-AB405C076F4A}" type="slidenum">
              <a:rPr lang="en-US" smtClean="0"/>
              <a:pPr/>
              <a:t>44</a:t>
            </a:fld>
            <a:endParaRPr lang="en-US"/>
          </a:p>
        </p:txBody>
      </p:sp>
    </p:spTree>
    <p:extLst>
      <p:ext uri="{BB962C8B-B14F-4D97-AF65-F5344CB8AC3E}">
        <p14:creationId xmlns:p14="http://schemas.microsoft.com/office/powerpoint/2010/main" val="4658531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run the section by clicking the “Run Section” button</a:t>
            </a:r>
          </a:p>
        </p:txBody>
      </p:sp>
      <p:sp>
        <p:nvSpPr>
          <p:cNvPr id="4" name="Slide Number Placeholder 3"/>
          <p:cNvSpPr>
            <a:spLocks noGrp="1"/>
          </p:cNvSpPr>
          <p:nvPr>
            <p:ph type="sldNum" sz="quarter" idx="5"/>
          </p:nvPr>
        </p:nvSpPr>
        <p:spPr/>
        <p:txBody>
          <a:bodyPr/>
          <a:lstStyle/>
          <a:p>
            <a:fld id="{4121009E-8FA7-45D2-B37C-AB405C076F4A}" type="slidenum">
              <a:rPr lang="en-US" smtClean="0"/>
              <a:pPr/>
              <a:t>45</a:t>
            </a:fld>
            <a:endParaRPr lang="en-US"/>
          </a:p>
        </p:txBody>
      </p:sp>
    </p:spTree>
    <p:extLst>
      <p:ext uri="{BB962C8B-B14F-4D97-AF65-F5344CB8AC3E}">
        <p14:creationId xmlns:p14="http://schemas.microsoft.com/office/powerpoint/2010/main" val="33587640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appear in the right-hand window, next </a:t>
            </a:r>
            <a:r>
              <a:rPr lang="en-US" dirty="0" err="1"/>
              <a:t>tp</a:t>
            </a:r>
            <a:r>
              <a:rPr lang="en-US" dirty="0"/>
              <a:t> the section.  Results can include text, graphs, images, etc.</a:t>
            </a:r>
          </a:p>
        </p:txBody>
      </p:sp>
      <p:sp>
        <p:nvSpPr>
          <p:cNvPr id="4" name="Slide Number Placeholder 3"/>
          <p:cNvSpPr>
            <a:spLocks noGrp="1"/>
          </p:cNvSpPr>
          <p:nvPr>
            <p:ph type="sldNum" sz="quarter" idx="5"/>
          </p:nvPr>
        </p:nvSpPr>
        <p:spPr/>
        <p:txBody>
          <a:bodyPr/>
          <a:lstStyle/>
          <a:p>
            <a:fld id="{4121009E-8FA7-45D2-B37C-AB405C076F4A}" type="slidenum">
              <a:rPr lang="en-US" smtClean="0"/>
              <a:pPr/>
              <a:t>46</a:t>
            </a:fld>
            <a:endParaRPr lang="en-US"/>
          </a:p>
        </p:txBody>
      </p:sp>
    </p:spTree>
    <p:extLst>
      <p:ext uri="{BB962C8B-B14F-4D97-AF65-F5344CB8AC3E}">
        <p14:creationId xmlns:p14="http://schemas.microsoft.com/office/powerpoint/2010/main" val="30943286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it’s easy to create a new section</a:t>
            </a:r>
          </a:p>
        </p:txBody>
      </p:sp>
      <p:sp>
        <p:nvSpPr>
          <p:cNvPr id="4" name="Slide Number Placeholder 3"/>
          <p:cNvSpPr>
            <a:spLocks noGrp="1"/>
          </p:cNvSpPr>
          <p:nvPr>
            <p:ph type="sldNum" sz="quarter" idx="10"/>
          </p:nvPr>
        </p:nvSpPr>
        <p:spPr/>
        <p:txBody>
          <a:bodyPr/>
          <a:lstStyle/>
          <a:p>
            <a:fld id="{FD466815-0D95-47C5-9249-8299F627C374}"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Comments are used to explain what’s happening in the code. They have no effect on the results.  They begin with a percent sign.</a:t>
            </a:r>
          </a:p>
        </p:txBody>
      </p:sp>
      <p:sp>
        <p:nvSpPr>
          <p:cNvPr id="4" name="Slide Number Placeholder 3"/>
          <p:cNvSpPr>
            <a:spLocks noGrp="1"/>
          </p:cNvSpPr>
          <p:nvPr>
            <p:ph type="sldNum" sz="quarter" idx="5"/>
          </p:nvPr>
        </p:nvSpPr>
        <p:spPr/>
        <p:txBody>
          <a:bodyPr/>
          <a:lstStyle/>
          <a:p>
            <a:fld id="{4121009E-8FA7-45D2-B37C-AB405C076F4A}" type="slidenum">
              <a:rPr lang="en-US" smtClean="0"/>
              <a:pPr/>
              <a:t>48</a:t>
            </a:fld>
            <a:endParaRPr lang="en-US"/>
          </a:p>
        </p:txBody>
      </p:sp>
    </p:spTree>
    <p:extLst>
      <p:ext uri="{BB962C8B-B14F-4D97-AF65-F5344CB8AC3E}">
        <p14:creationId xmlns:p14="http://schemas.microsoft.com/office/powerpoint/2010/main" val="15543197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“folders” are also</a:t>
            </a:r>
            <a:r>
              <a:rPr lang="en-US" baseline="0" dirty="0"/>
              <a:t> called “directories”.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Point</a:t>
            </a:r>
            <a:r>
              <a:rPr lang="en-US" baseline="0" dirty="0"/>
              <a:t> out that the large boxes represent folders, the small ones files.</a:t>
            </a:r>
          </a:p>
          <a:p>
            <a:r>
              <a:rPr lang="en-US" baseline="0" dirty="0"/>
              <a:t>Also mention the usefulness of predictable folder and </a:t>
            </a:r>
            <a:r>
              <a:rPr lang="en-US" baseline="0"/>
              <a:t>file names.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26 lectures are sufficient to survey the material in the book. However, not every topic in the book is covered, so students should be encouraged to </a:t>
            </a:r>
            <a:r>
              <a:rPr lang="en-US" i="1" dirty="0"/>
              <a:t>read the book</a:t>
            </a:r>
            <a:r>
              <a:rPr lang="en-US" dirty="0"/>
              <a:t>.</a:t>
            </a:r>
          </a:p>
        </p:txBody>
      </p:sp>
      <p:sp>
        <p:nvSpPr>
          <p:cNvPr id="4" name="Slide Number Placeholder 3"/>
          <p:cNvSpPr>
            <a:spLocks noGrp="1"/>
          </p:cNvSpPr>
          <p:nvPr>
            <p:ph type="sldNum" sz="quarter" idx="10"/>
          </p:nvPr>
        </p:nvSpPr>
        <p:spPr/>
        <p:txBody>
          <a:bodyPr/>
          <a:lstStyle/>
          <a:p>
            <a:fld id="{4121009E-8FA7-45D2-B37C-AB405C076F4A}"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2"/>
                </a:solidFill>
                <a:effectLst/>
                <a:uLnTx/>
                <a:uFillTx/>
                <a:latin typeface="Times New Roman" pitchFamily="18" charset="0"/>
                <a:ea typeface="+mn-ea"/>
                <a:cs typeface="Times New Roman" pitchFamily="18" charset="0"/>
              </a:rPr>
              <a:t>Students should be encouraged to use the</a:t>
            </a:r>
            <a:r>
              <a:rPr kumimoji="0" lang="en-US" sz="1200" b="0" i="0" u="none" strike="noStrike" kern="0" cap="none" spc="0" normalizeH="0" noProof="0" dirty="0">
                <a:ln>
                  <a:noFill/>
                </a:ln>
                <a:solidFill>
                  <a:schemeClr val="tx2"/>
                </a:solidFill>
                <a:effectLst/>
                <a:uLnTx/>
                <a:uFillTx/>
                <a:latin typeface="Times New Roman" pitchFamily="18" charset="0"/>
                <a:ea typeface="+mn-ea"/>
                <a:cs typeface="Times New Roman" pitchFamily="18" charset="0"/>
              </a:rPr>
              <a:t> MATLAB GUI to navigate, too.  But they should learn these commands,</a:t>
            </a:r>
            <a:r>
              <a:rPr kumimoji="0" lang="en-US" sz="1200" b="0" i="0" u="none" strike="noStrike" kern="0" cap="none" spc="0" normalizeH="0" baseline="0" noProof="0" dirty="0">
                <a:ln>
                  <a:noFill/>
                </a:ln>
                <a:solidFill>
                  <a:schemeClr val="tx2"/>
                </a:solidFill>
                <a:effectLst/>
                <a:uLnTx/>
                <a:uFillTx/>
                <a:latin typeface="Times New Roman" pitchFamily="18" charset="0"/>
                <a:ea typeface="+mn-ea"/>
                <a:cs typeface="Times New Roman" pitchFamily="18" charset="0"/>
              </a:rPr>
              <a:t> too, since </a:t>
            </a:r>
            <a:r>
              <a:rPr kumimoji="0" lang="en-US" sz="1200" b="0" i="0" u="none" strike="noStrike" kern="0" cap="none" spc="0" normalizeH="0" noProof="0" dirty="0">
                <a:ln>
                  <a:noFill/>
                </a:ln>
                <a:solidFill>
                  <a:schemeClr val="tx2"/>
                </a:solidFill>
                <a:effectLst/>
                <a:uLnTx/>
                <a:uFillTx/>
                <a:latin typeface="Times New Roman" pitchFamily="18" charset="0"/>
                <a:ea typeface="+mn-ea"/>
                <a:cs typeface="Times New Roman" pitchFamily="18" charset="0"/>
              </a:rPr>
              <a:t>can be used within scripts.</a:t>
            </a:r>
            <a:endParaRPr kumimoji="0" lang="en-US" sz="1200" b="0" i="0" u="none" strike="noStrike" kern="0" cap="none" spc="0" normalizeH="0" baseline="0" noProof="0" dirty="0">
              <a:ln>
                <a:noFill/>
              </a:ln>
              <a:solidFill>
                <a:schemeClr val="tx2"/>
              </a:solidFill>
              <a:effectLst/>
              <a:uLnTx/>
              <a:uFillTx/>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a:t>
            </a:r>
            <a:r>
              <a:rPr lang="en-US" baseline="0" dirty="0"/>
              <a:t> that the semicolon suppresses the displaying of a value.  The final command displays the results. It is used in preference to omitting the semicolon on the previous line because, in a script, the editing of a working command can introduce errors. Its better to have a line that does nothing but display the result.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a:t>
            </a:r>
            <a:r>
              <a:rPr lang="en-US" baseline="0" dirty="0"/>
              <a:t> is used to indicate a power, that is b^2 is b squared.</a:t>
            </a:r>
          </a:p>
          <a:p>
            <a:r>
              <a:rPr lang="en-US" baseline="0" dirty="0"/>
              <a:t>Mention that the square root is treated as a function, </a:t>
            </a:r>
            <a:r>
              <a:rPr lang="en-US" baseline="0" dirty="0" err="1"/>
              <a:t>sqrt</a:t>
            </a:r>
            <a:r>
              <a:rPr lang="en-US" baseline="0" dirty="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the</a:t>
            </a:r>
            <a:r>
              <a:rPr lang="en-US" baseline="0" dirty="0"/>
              <a:t> use of nested parenthesis.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LiveScript</a:t>
            </a:r>
            <a:r>
              <a:rPr lang="en-US" dirty="0"/>
              <a:t> does a better job at documenting what you dis than does a spreadsheet.  But it also makes the data a little harder to see than when it is presented in spreadsheet format</a:t>
            </a:r>
          </a:p>
        </p:txBody>
      </p:sp>
      <p:sp>
        <p:nvSpPr>
          <p:cNvPr id="4" name="Slide Number Placeholder 3"/>
          <p:cNvSpPr>
            <a:spLocks noGrp="1"/>
          </p:cNvSpPr>
          <p:nvPr>
            <p:ph type="sldNum" sz="quarter" idx="5"/>
          </p:nvPr>
        </p:nvSpPr>
        <p:spPr/>
        <p:txBody>
          <a:bodyPr/>
          <a:lstStyle/>
          <a:p>
            <a:fld id="{4121009E-8FA7-45D2-B37C-AB405C076F4A}" type="slidenum">
              <a:rPr lang="en-US" smtClean="0"/>
              <a:pPr/>
              <a:t>55</a:t>
            </a:fld>
            <a:endParaRPr lang="en-US"/>
          </a:p>
        </p:txBody>
      </p:sp>
    </p:spTree>
    <p:extLst>
      <p:ext uri="{BB962C8B-B14F-4D97-AF65-F5344CB8AC3E}">
        <p14:creationId xmlns:p14="http://schemas.microsoft.com/office/powerpoint/2010/main" val="399168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LiveScript</a:t>
            </a:r>
            <a:r>
              <a:rPr lang="en-US" dirty="0"/>
              <a:t> with comments at the top</a:t>
            </a:r>
          </a:p>
        </p:txBody>
      </p:sp>
      <p:sp>
        <p:nvSpPr>
          <p:cNvPr id="4" name="Slide Number Placeholder 3"/>
          <p:cNvSpPr>
            <a:spLocks noGrp="1"/>
          </p:cNvSpPr>
          <p:nvPr>
            <p:ph type="sldNum" sz="quarter" idx="5"/>
          </p:nvPr>
        </p:nvSpPr>
        <p:spPr/>
        <p:txBody>
          <a:bodyPr/>
          <a:lstStyle/>
          <a:p>
            <a:fld id="{4121009E-8FA7-45D2-B37C-AB405C076F4A}" type="slidenum">
              <a:rPr lang="en-US" smtClean="0"/>
              <a:pPr/>
              <a:t>56</a:t>
            </a:fld>
            <a:endParaRPr lang="en-US"/>
          </a:p>
        </p:txBody>
      </p:sp>
    </p:spTree>
    <p:extLst>
      <p:ext uri="{BB962C8B-B14F-4D97-AF65-F5344CB8AC3E}">
        <p14:creationId xmlns:p14="http://schemas.microsoft.com/office/powerpoint/2010/main" val="5032406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section after running the </a:t>
            </a:r>
            <a:r>
              <a:rPr lang="en-US" dirty="0" err="1"/>
              <a:t>LiveScript</a:t>
            </a:r>
            <a:endParaRPr lang="en-US" dirty="0"/>
          </a:p>
        </p:txBody>
      </p:sp>
      <p:sp>
        <p:nvSpPr>
          <p:cNvPr id="4" name="Slide Number Placeholder 3"/>
          <p:cNvSpPr>
            <a:spLocks noGrp="1"/>
          </p:cNvSpPr>
          <p:nvPr>
            <p:ph type="sldNum" sz="quarter" idx="5"/>
          </p:nvPr>
        </p:nvSpPr>
        <p:spPr/>
        <p:txBody>
          <a:bodyPr/>
          <a:lstStyle/>
          <a:p>
            <a:fld id="{4121009E-8FA7-45D2-B37C-AB405C076F4A}" type="slidenum">
              <a:rPr lang="en-US" smtClean="0"/>
              <a:pPr/>
              <a:t>57</a:t>
            </a:fld>
            <a:endParaRPr lang="en-US"/>
          </a:p>
        </p:txBody>
      </p:sp>
    </p:spTree>
    <p:extLst>
      <p:ext uri="{BB962C8B-B14F-4D97-AF65-F5344CB8AC3E}">
        <p14:creationId xmlns:p14="http://schemas.microsoft.com/office/powerpoint/2010/main" val="4526944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a:t>
            </a:r>
            <a:r>
              <a:rPr lang="en-US" baseline="0" dirty="0"/>
              <a:t> sure to distinguish row-vectors from column-vectors, since they cannot be interchanged in formulas. </a:t>
            </a:r>
            <a:r>
              <a:rPr lang="en-US" dirty="0"/>
              <a:t>Mention that a</a:t>
            </a:r>
            <a:r>
              <a:rPr lang="en-US" baseline="0" dirty="0"/>
              <a:t> matrix can be entered in many different ways. The text uses column-vectors in preference to row-vectors, so our preference here is to assemble a matrix from a concatenation of column vectors.   But the notation M=[1,2,4;4,5,6;7,8,9]; which views M as a concatenation of row-vectors, works as well.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 aware that M’ is actually</a:t>
            </a:r>
            <a:r>
              <a:rPr lang="en-US" baseline="0" dirty="0"/>
              <a:t> the </a:t>
            </a:r>
            <a:r>
              <a:rPr lang="en-US" baseline="0" dirty="0" err="1"/>
              <a:t>Hermitian</a:t>
            </a:r>
            <a:r>
              <a:rPr lang="en-US" baseline="0" dirty="0"/>
              <a:t> transpose of M, that is M’=M*’, where * signifies complex conjugation. The distinction is not important for real matrices. The notion M.’ gives the transpose of M without complex conjugation.  This should not be mentioned to the class at this point.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column vectors are created as transposed row vectors.  The notation a = [1; 2; 3]; works as well.</a:t>
            </a:r>
          </a:p>
        </p:txBody>
      </p:sp>
      <p:sp>
        <p:nvSpPr>
          <p:cNvPr id="4" name="Slide Number Placeholder 3"/>
          <p:cNvSpPr>
            <a:spLocks noGrp="1"/>
          </p:cNvSpPr>
          <p:nvPr>
            <p:ph type="sldNum" sz="quarter" idx="5"/>
          </p:nvPr>
        </p:nvSpPr>
        <p:spPr/>
        <p:txBody>
          <a:bodyPr/>
          <a:lstStyle/>
          <a:p>
            <a:fld id="{4121009E-8FA7-45D2-B37C-AB405C076F4A}" type="slidenum">
              <a:rPr lang="en-US" smtClean="0"/>
              <a:pPr/>
              <a:t>60</a:t>
            </a:fld>
            <a:endParaRPr lang="en-US"/>
          </a:p>
        </p:txBody>
      </p:sp>
    </p:spTree>
    <p:extLst>
      <p:ext uri="{BB962C8B-B14F-4D97-AF65-F5344CB8AC3E}">
        <p14:creationId xmlns:p14="http://schemas.microsoft.com/office/powerpoint/2010/main" val="1154825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Today is an introduction.</a:t>
            </a:r>
            <a:r>
              <a:rPr lang="en-US" baseline="0" dirty="0"/>
              <a:t>  A teaser on analyzing an interesting data set, then a drier </a:t>
            </a:r>
            <a:r>
              <a:rPr lang="en-US" baseline="0" dirty="0" err="1"/>
              <a:t>MatLab</a:t>
            </a:r>
            <a:r>
              <a:rPr lang="en-US" baseline="0" dirty="0"/>
              <a:t> tutorial.</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part of the lecture should serve to review the basic operations of linear algebra. Show on</a:t>
            </a:r>
            <a:r>
              <a:rPr lang="en-US" baseline="0" dirty="0"/>
              <a:t> the board how a row-vector is dotted with a column-vector by draping the row-vector to align with the column-vector, multiplying adjacent elements and adding.  Use sweeping hand motions for emphasis.  Mention that the dot product of a vector with itself yields the squared length of the vector.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Don’t omit</a:t>
            </a:r>
            <a:r>
              <a:rPr lang="en-US" baseline="0" dirty="0"/>
              <a:t> discussion of the tensor product. It is really useful for creating useful MATLAB matrices.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a:t>
            </a:r>
            <a:r>
              <a:rPr lang="en-US" baseline="0" dirty="0"/>
              <a:t> this one of the board, again with sweeping hand motions, and emphasize it similarity to the dot product. Each tow of the matrix is dotted into the input vector to produce one element of the output vector.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a:t>
            </a:r>
            <a:r>
              <a:rPr lang="en-US" baseline="0" dirty="0"/>
              <a:t> this one of the board, again with sweeping hand motions, and emphasize it similarity to the dot product. Each row of the first matrix is dotted into each column of the second matrix, to produce one element of the output matrix.</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the colon</a:t>
            </a:r>
            <a:r>
              <a:rPr lang="en-US" baseline="0" dirty="0"/>
              <a:t> means “the entire row or column”.  Mention that a mnemonic for A(</a:t>
            </a:r>
            <a:r>
              <a:rPr lang="en-US" baseline="0" dirty="0" err="1"/>
              <a:t>row,column</a:t>
            </a:r>
            <a:r>
              <a:rPr lang="en-US" baseline="0" dirty="0"/>
              <a:t>) is “Arc”.</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the 2:3 </a:t>
            </a:r>
            <a:r>
              <a:rPr lang="en-US" baseline="0" dirty="0"/>
              <a:t>means “the part of the row or column from element 2 to element 3”.  Mention the notation 2:end also works.  Mention other uses of the colon notation, e.g. that [1:5]=[1,2,3,4,5] and that [5:-1:1]=[5,4,3,2,1].</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I find that novice users find loops to be more intuitive than complex function that avoid loops.</a:t>
            </a:r>
          </a:p>
        </p:txBody>
      </p:sp>
      <p:sp>
        <p:nvSpPr>
          <p:cNvPr id="4" name="Slide Number Placeholder 3"/>
          <p:cNvSpPr>
            <a:spLocks noGrp="1"/>
          </p:cNvSpPr>
          <p:nvPr>
            <p:ph type="sldNum" sz="quarter" idx="5"/>
          </p:nvPr>
        </p:nvSpPr>
        <p:spPr/>
        <p:txBody>
          <a:bodyPr/>
          <a:lstStyle/>
          <a:p>
            <a:fld id="{4121009E-8FA7-45D2-B37C-AB405C076F4A}" type="slidenum">
              <a:rPr lang="en-US" smtClean="0"/>
              <a:pPr/>
              <a:t>67</a:t>
            </a:fld>
            <a:endParaRPr lang="en-US"/>
          </a:p>
        </p:txBody>
      </p:sp>
    </p:spTree>
    <p:extLst>
      <p:ext uri="{BB962C8B-B14F-4D97-AF65-F5344CB8AC3E}">
        <p14:creationId xmlns:p14="http://schemas.microsoft.com/office/powerpoint/2010/main" val="23092096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 over the functioning</a:t>
            </a:r>
            <a:r>
              <a:rPr lang="en-US" baseline="0" dirty="0"/>
              <a:t> of the loop, and especially how the variable </a:t>
            </a:r>
            <a:r>
              <a:rPr lang="en-US" baseline="0" dirty="0" err="1"/>
              <a:t>i</a:t>
            </a:r>
            <a:r>
              <a:rPr lang="en-US" baseline="0" dirty="0"/>
              <a:t> takes on a different value each time through the loop.  Mention that for and end need to be paired. Note that our use of the square brackets in [1:N] is unnecessary; we do it to emphasize the presence of a vector.  Just 1:N would work as well.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Describe</a:t>
            </a:r>
            <a:r>
              <a:rPr lang="en-US" baseline="0" dirty="0"/>
              <a:t> how nested loops work.  Mention the need to use different variables for each loop. Show on the board that when j=[1,2,3], the quantity 4-j is [3,2,1].  Mention the convenience of a function such as </a:t>
            </a:r>
            <a:r>
              <a:rPr lang="en-US" baseline="0" dirty="0" err="1"/>
              <a:t>fliplr</a:t>
            </a:r>
            <a:r>
              <a:rPr lang="en-US" baseline="0" dirty="0"/>
              <a:t>() and give the students some advice on how to track down useful functions (e.g. using the help command, searching the Web, etc).</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Remind students that a matrix has to be square to have an inverse, and that not all square matrices have inverses.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tutorial is based on</a:t>
            </a:r>
            <a:r>
              <a:rPr lang="en-US" baseline="0" dirty="0"/>
              <a:t> a little example I (Bill </a:t>
            </a:r>
            <a:r>
              <a:rPr lang="en-US" baseline="0" dirty="0" err="1"/>
              <a:t>Menke</a:t>
            </a:r>
            <a:r>
              <a:rPr lang="en-US" baseline="0" dirty="0"/>
              <a:t>) recently worked up. See</a:t>
            </a:r>
          </a:p>
          <a:p>
            <a:r>
              <a:rPr lang="en-US" dirty="0"/>
              <a:t>Teaching Students to Look at Their Data - A Tutorial</a:t>
            </a:r>
          </a:p>
          <a:p>
            <a:r>
              <a:rPr lang="en-US" dirty="0"/>
              <a:t>http://www.ldeo.columbia.edu/users/menke/talks/datatutorial/index.html</a:t>
            </a:r>
          </a:p>
        </p:txBody>
      </p:sp>
      <p:sp>
        <p:nvSpPr>
          <p:cNvPr id="4" name="Slide Number Placeholder 3"/>
          <p:cNvSpPr>
            <a:spLocks noGrp="1"/>
          </p:cNvSpPr>
          <p:nvPr>
            <p:ph type="sldNum" sz="quarter" idx="10"/>
          </p:nvPr>
        </p:nvSpPr>
        <p:spPr/>
        <p:txBody>
          <a:bodyPr/>
          <a:lstStyle/>
          <a:p>
            <a:fld id="{4121009E-8FA7-45D2-B37C-AB405C076F4A}" type="slidenum">
              <a:rPr lang="en-US" smtClean="0"/>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Point out that the direction of the slash is related to which</a:t>
            </a:r>
            <a:r>
              <a:rPr lang="en-US" baseline="0" dirty="0"/>
              <a:t> quantity is in the numerator of the fraction. </a:t>
            </a:r>
            <a:r>
              <a:rPr lang="en-US" dirty="0"/>
              <a:t>Mention</a:t>
            </a:r>
            <a:r>
              <a:rPr lang="en-US" baseline="0" dirty="0"/>
              <a:t> that the combined quantity (A-inverse)b can be computed more easily than can (A-inverse) itself.  The slash and backslash operator makes use of this efficiency.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the importance of maintaining a notes,</a:t>
            </a:r>
            <a:r>
              <a:rPr lang="en-US" baseline="0" dirty="0"/>
              <a:t> such as shown here, that describes: 1) where a data file came from; 2) what it contains; and  what’s been done to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you</a:t>
            </a:r>
            <a:r>
              <a:rPr lang="en-US" baseline="0" dirty="0"/>
              <a:t> must either be in the directory containing the file, or give a relative path (as is sone here), or given the full pathname of the file.  We do not discuss the MATLAB Path settings anywhere in the text, but if you want to,  this would be a good place.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this is a quick plot,</a:t>
            </a:r>
            <a:r>
              <a:rPr lang="en-US" baseline="0" dirty="0"/>
              <a:t> using just the default plotting parameters and without any annotations.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74</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a:t>
            </a:r>
            <a:r>
              <a:rPr lang="en-US" baseline="0" dirty="0"/>
              <a:t> that the ‘k-’ for “blac</a:t>
            </a:r>
            <a:r>
              <a:rPr lang="en-US" b="1" baseline="0" dirty="0"/>
              <a:t>k</a:t>
            </a:r>
            <a:r>
              <a:rPr lang="en-US" baseline="0" dirty="0"/>
              <a:t> line” is one of many codes for controlling the plotting symbol.  Other examples are ‘r:’  for a red dotted line and ‘go’ for green circles.  We have noticed that on some Windows operating systems, PDF files of figures will contain extremely thin (and nearly invisible) lines unless the ‘</a:t>
            </a:r>
            <a:r>
              <a:rPr lang="en-US" baseline="0" dirty="0" err="1"/>
              <a:t>gca</a:t>
            </a:r>
            <a:r>
              <a:rPr lang="en-US" baseline="0" dirty="0"/>
              <a:t>’ command is included.  This problem may, of course, be fixed in future releases of that operating system.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75</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cfs</a:t>
            </a:r>
            <a:r>
              <a:rPr lang="en-US" dirty="0"/>
              <a:t> = cubic feet per second. Mention that a delimiter is the character</a:t>
            </a:r>
            <a:r>
              <a:rPr lang="en-US" baseline="0" dirty="0"/>
              <a:t> used to separate numbers.  It is set here to a tab, denoted ‘\t’.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77</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should check that this</a:t>
            </a:r>
            <a:r>
              <a:rPr lang="en-US" baseline="0" dirty="0"/>
              <a:t> section still contains sensible advice.  It depends on the </a:t>
            </a:r>
            <a:r>
              <a:rPr lang="en-US" baseline="0" dirty="0" err="1"/>
              <a:t>MathWorks</a:t>
            </a:r>
            <a:r>
              <a:rPr lang="en-US" baseline="0" dirty="0"/>
              <a:t> web site, which may change with time.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78</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doing a web search works pretty well, too.  For instance:  “MATLAB extract diagonal of matrix”</a:t>
            </a:r>
          </a:p>
        </p:txBody>
      </p:sp>
      <p:sp>
        <p:nvSpPr>
          <p:cNvPr id="4" name="Slide Number Placeholder 3"/>
          <p:cNvSpPr>
            <a:spLocks noGrp="1"/>
          </p:cNvSpPr>
          <p:nvPr>
            <p:ph type="sldNum" sz="quarter" idx="5"/>
          </p:nvPr>
        </p:nvSpPr>
        <p:spPr/>
        <p:txBody>
          <a:bodyPr/>
          <a:lstStyle/>
          <a:p>
            <a:fld id="{4121009E-8FA7-45D2-B37C-AB405C076F4A}" type="slidenum">
              <a:rPr lang="en-US" smtClean="0"/>
              <a:pPr/>
              <a:t>79</a:t>
            </a:fld>
            <a:endParaRPr lang="en-US"/>
          </a:p>
        </p:txBody>
      </p:sp>
    </p:spTree>
    <p:extLst>
      <p:ext uri="{BB962C8B-B14F-4D97-AF65-F5344CB8AC3E}">
        <p14:creationId xmlns:p14="http://schemas.microsoft.com/office/powerpoint/2010/main" val="7362660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Give the class a sense of how</a:t>
            </a:r>
            <a:r>
              <a:rPr lang="en-US" baseline="0" dirty="0"/>
              <a:t> much scripting you will expect them to do in homework and class projects.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82</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need to plan how code should work.</a:t>
            </a:r>
          </a:p>
        </p:txBody>
      </p:sp>
      <p:sp>
        <p:nvSpPr>
          <p:cNvPr id="4" name="Slide Number Placeholder 3"/>
          <p:cNvSpPr>
            <a:spLocks noGrp="1"/>
          </p:cNvSpPr>
          <p:nvPr>
            <p:ph type="sldNum" sz="quarter" idx="5"/>
          </p:nvPr>
        </p:nvSpPr>
        <p:spPr/>
        <p:txBody>
          <a:bodyPr/>
          <a:lstStyle/>
          <a:p>
            <a:fld id="{4121009E-8FA7-45D2-B37C-AB405C076F4A}" type="slidenum">
              <a:rPr lang="en-US" smtClean="0"/>
              <a:pPr/>
              <a:t>83</a:t>
            </a:fld>
            <a:endParaRPr lang="en-US"/>
          </a:p>
        </p:txBody>
      </p:sp>
    </p:spTree>
    <p:extLst>
      <p:ext uri="{BB962C8B-B14F-4D97-AF65-F5344CB8AC3E}">
        <p14:creationId xmlns:p14="http://schemas.microsoft.com/office/powerpoint/2010/main" val="2778523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you</a:t>
            </a:r>
            <a:r>
              <a:rPr lang="en-US" baseline="0" dirty="0"/>
              <a:t> begin to look at data, you should think about your data a little.</a:t>
            </a:r>
          </a:p>
          <a:p>
            <a:r>
              <a:rPr lang="en-US" baseline="0" dirty="0"/>
              <a:t>You probably know at least a little about the data in general.</a:t>
            </a:r>
          </a:p>
          <a:p>
            <a:r>
              <a:rPr lang="en-US" baseline="0" dirty="0"/>
              <a:t>What should it look like?</a:t>
            </a:r>
          </a:p>
          <a:p>
            <a:r>
              <a:rPr lang="en-US" baseline="0" dirty="0"/>
              <a:t>Think about the properties should the data have.</a:t>
            </a:r>
          </a:p>
          <a:p>
            <a:r>
              <a:rPr lang="en-US" baseline="0" dirty="0"/>
              <a:t>Then, as you analyze the data, see whether they meet your expectations.</a:t>
            </a:r>
          </a:p>
          <a:p>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9</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Choice of file names and organization in folders is essential</a:t>
            </a:r>
          </a:p>
        </p:txBody>
      </p:sp>
      <p:sp>
        <p:nvSpPr>
          <p:cNvPr id="4" name="Slide Number Placeholder 3"/>
          <p:cNvSpPr>
            <a:spLocks noGrp="1"/>
          </p:cNvSpPr>
          <p:nvPr>
            <p:ph type="sldNum" sz="quarter" idx="5"/>
          </p:nvPr>
        </p:nvSpPr>
        <p:spPr/>
        <p:txBody>
          <a:bodyPr/>
          <a:lstStyle/>
          <a:p>
            <a:fld id="{4121009E-8FA7-45D2-B37C-AB405C076F4A}" type="slidenum">
              <a:rPr lang="en-US" smtClean="0"/>
              <a:pPr/>
              <a:t>84</a:t>
            </a:fld>
            <a:endParaRPr lang="en-US"/>
          </a:p>
        </p:txBody>
      </p:sp>
    </p:spTree>
    <p:extLst>
      <p:ext uri="{BB962C8B-B14F-4D97-AF65-F5344CB8AC3E}">
        <p14:creationId xmlns:p14="http://schemas.microsoft.com/office/powerpoint/2010/main" val="8641308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Informative variable names lead to code being self-documenting.  But inconsistent naming convections can cause trouble.</a:t>
            </a:r>
          </a:p>
        </p:txBody>
      </p:sp>
      <p:sp>
        <p:nvSpPr>
          <p:cNvPr id="4" name="Slide Number Placeholder 3"/>
          <p:cNvSpPr>
            <a:spLocks noGrp="1"/>
          </p:cNvSpPr>
          <p:nvPr>
            <p:ph type="sldNum" sz="quarter" idx="5"/>
          </p:nvPr>
        </p:nvSpPr>
        <p:spPr/>
        <p:txBody>
          <a:bodyPr/>
          <a:lstStyle/>
          <a:p>
            <a:fld id="{4121009E-8FA7-45D2-B37C-AB405C076F4A}" type="slidenum">
              <a:rPr lang="en-US" smtClean="0"/>
              <a:pPr/>
              <a:t>85</a:t>
            </a:fld>
            <a:endParaRPr lang="en-US"/>
          </a:p>
        </p:txBody>
      </p:sp>
    </p:spTree>
    <p:extLst>
      <p:ext uri="{BB962C8B-B14F-4D97-AF65-F5344CB8AC3E}">
        <p14:creationId xmlns:p14="http://schemas.microsoft.com/office/powerpoint/2010/main" val="22193669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Incremental approach is especially important for novice coders.  Every significant step should be checked.</a:t>
            </a:r>
          </a:p>
        </p:txBody>
      </p:sp>
      <p:sp>
        <p:nvSpPr>
          <p:cNvPr id="4" name="Slide Number Placeholder 3"/>
          <p:cNvSpPr>
            <a:spLocks noGrp="1"/>
          </p:cNvSpPr>
          <p:nvPr>
            <p:ph type="sldNum" sz="quarter" idx="5"/>
          </p:nvPr>
        </p:nvSpPr>
        <p:spPr/>
        <p:txBody>
          <a:bodyPr/>
          <a:lstStyle/>
          <a:p>
            <a:fld id="{4121009E-8FA7-45D2-B37C-AB405C076F4A}" type="slidenum">
              <a:rPr lang="en-US" smtClean="0"/>
              <a:pPr/>
              <a:t>86</a:t>
            </a:fld>
            <a:endParaRPr lang="en-US"/>
          </a:p>
        </p:txBody>
      </p:sp>
    </p:spTree>
    <p:extLst>
      <p:ext uri="{BB962C8B-B14F-4D97-AF65-F5344CB8AC3E}">
        <p14:creationId xmlns:p14="http://schemas.microsoft.com/office/powerpoint/2010/main" val="39556684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test a script on input with a known “answer”</a:t>
            </a:r>
          </a:p>
        </p:txBody>
      </p:sp>
      <p:sp>
        <p:nvSpPr>
          <p:cNvPr id="4" name="Slide Number Placeholder 3"/>
          <p:cNvSpPr>
            <a:spLocks noGrp="1"/>
          </p:cNvSpPr>
          <p:nvPr>
            <p:ph type="sldNum" sz="quarter" idx="5"/>
          </p:nvPr>
        </p:nvSpPr>
        <p:spPr/>
        <p:txBody>
          <a:bodyPr/>
          <a:lstStyle/>
          <a:p>
            <a:fld id="{4121009E-8FA7-45D2-B37C-AB405C076F4A}" type="slidenum">
              <a:rPr lang="en-US" smtClean="0"/>
              <a:pPr/>
              <a:t>87</a:t>
            </a:fld>
            <a:endParaRPr lang="en-US"/>
          </a:p>
        </p:txBody>
      </p:sp>
    </p:spTree>
    <p:extLst>
      <p:ext uri="{BB962C8B-B14F-4D97-AF65-F5344CB8AC3E}">
        <p14:creationId xmlns:p14="http://schemas.microsoft.com/office/powerpoint/2010/main" val="38540449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code is better than complicated code, even if it takes longer to execute.</a:t>
            </a:r>
          </a:p>
          <a:p>
            <a:r>
              <a:rPr lang="en-US" dirty="0"/>
              <a:t>Most time is spent developing code, not running it.</a:t>
            </a:r>
          </a:p>
        </p:txBody>
      </p:sp>
      <p:sp>
        <p:nvSpPr>
          <p:cNvPr id="4" name="Slide Number Placeholder 3"/>
          <p:cNvSpPr>
            <a:spLocks noGrp="1"/>
          </p:cNvSpPr>
          <p:nvPr>
            <p:ph type="sldNum" sz="quarter" idx="5"/>
          </p:nvPr>
        </p:nvSpPr>
        <p:spPr/>
        <p:txBody>
          <a:bodyPr/>
          <a:lstStyle/>
          <a:p>
            <a:fld id="{4121009E-8FA7-45D2-B37C-AB405C076F4A}" type="slidenum">
              <a:rPr lang="en-US" smtClean="0"/>
              <a:pPr/>
              <a:t>88</a:t>
            </a:fld>
            <a:endParaRPr lang="en-US"/>
          </a:p>
        </p:txBody>
      </p:sp>
    </p:spTree>
    <p:extLst>
      <p:ext uri="{BB962C8B-B14F-4D97-AF65-F5344CB8AC3E}">
        <p14:creationId xmlns:p14="http://schemas.microsoft.com/office/powerpoint/2010/main" val="33722484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Both a MATLAB and Python tutorial probably will fit into a single lecture. So if your class uses both, you will need to schedule a separate tutorial for one or the other. This would be a good time</a:t>
            </a:r>
            <a:r>
              <a:rPr lang="en-US" baseline="0" dirty="0"/>
              <a:t> to provide the students with instructions for downloading and install Python and related software.  The </a:t>
            </a:r>
            <a:r>
              <a:rPr lang="en-US" baseline="0" dirty="0" err="1"/>
              <a:t>python_notes</a:t>
            </a:r>
            <a:r>
              <a:rPr lang="en-US" baseline="0" dirty="0"/>
              <a:t> document may help, but I recommend that you check whether anything has changed in the installation procedure since it was last updated.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89</a:t>
            </a:fld>
            <a:endParaRPr lang="en-US"/>
          </a:p>
        </p:txBody>
      </p:sp>
    </p:spTree>
    <p:extLst>
      <p:ext uri="{BB962C8B-B14F-4D97-AF65-F5344CB8AC3E}">
        <p14:creationId xmlns:p14="http://schemas.microsoft.com/office/powerpoint/2010/main" val="25729560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lecture just teaches the bare essentials.  Furthermore, everything is presented in terms of</a:t>
            </a:r>
          </a:p>
          <a:p>
            <a:r>
              <a:rPr lang="en-US" baseline="0" dirty="0"/>
              <a:t>commands typed into cells of the </a:t>
            </a:r>
            <a:r>
              <a:rPr lang="en-US" baseline="0" dirty="0" err="1"/>
              <a:t>Jupyter</a:t>
            </a:r>
            <a:r>
              <a:rPr lang="en-US" baseline="0" dirty="0"/>
              <a:t> Notebook, and does not use the many features that</a:t>
            </a:r>
          </a:p>
          <a:p>
            <a:r>
              <a:rPr lang="en-US" baseline="0" dirty="0"/>
              <a:t>can be accessed via the Notebook’s many menus.  But by all means, introduce a few to the students that you</a:t>
            </a:r>
          </a:p>
          <a:p>
            <a:r>
              <a:rPr lang="en-US" baseline="0" dirty="0"/>
              <a:t>think are especially important.</a:t>
            </a:r>
          </a:p>
        </p:txBody>
      </p:sp>
      <p:sp>
        <p:nvSpPr>
          <p:cNvPr id="4" name="Slide Number Placeholder 3"/>
          <p:cNvSpPr>
            <a:spLocks noGrp="1"/>
          </p:cNvSpPr>
          <p:nvPr>
            <p:ph type="sldNum" sz="quarter" idx="10"/>
          </p:nvPr>
        </p:nvSpPr>
        <p:spPr/>
        <p:txBody>
          <a:bodyPr/>
          <a:lstStyle/>
          <a:p>
            <a:fld id="{FD466815-0D95-47C5-9249-8299F627C374}" type="slidenum">
              <a:rPr lang="en-US" smtClean="0"/>
              <a:pPr/>
              <a:t>90</a:t>
            </a:fld>
            <a:endParaRPr lang="en-US"/>
          </a:p>
        </p:txBody>
      </p:sp>
    </p:spTree>
    <p:extLst>
      <p:ext uri="{BB962C8B-B14F-4D97-AF65-F5344CB8AC3E}">
        <p14:creationId xmlns:p14="http://schemas.microsoft.com/office/powerpoint/2010/main" val="14612821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 this lecture covers just enough to get people</a:t>
            </a:r>
            <a:r>
              <a:rPr lang="en-US" baseline="0" dirty="0"/>
              <a:t> going.</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91</a:t>
            </a:fld>
            <a:endParaRPr lang="en-US"/>
          </a:p>
        </p:txBody>
      </p:sp>
    </p:spTree>
    <p:extLst>
      <p:ext uri="{BB962C8B-B14F-4D97-AF65-F5344CB8AC3E}">
        <p14:creationId xmlns:p14="http://schemas.microsoft.com/office/powerpoint/2010/main" val="9426829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Notebook does a better job at documenting what you dis than does a spreadsheet.  But it also makes the data a little harder to see than when it is presented in spreadsheet format</a:t>
            </a:r>
          </a:p>
          <a:p>
            <a:endParaRPr lang="en-US" dirty="0"/>
          </a:p>
        </p:txBody>
      </p:sp>
      <p:sp>
        <p:nvSpPr>
          <p:cNvPr id="4" name="Slide Number Placeholder 3"/>
          <p:cNvSpPr>
            <a:spLocks noGrp="1"/>
          </p:cNvSpPr>
          <p:nvPr>
            <p:ph type="sldNum" sz="quarter" idx="5"/>
          </p:nvPr>
        </p:nvSpPr>
        <p:spPr/>
        <p:txBody>
          <a:bodyPr/>
          <a:lstStyle/>
          <a:p>
            <a:fld id="{4121009E-8FA7-45D2-B37C-AB405C076F4A}" type="slidenum">
              <a:rPr lang="en-US" smtClean="0"/>
              <a:pPr/>
              <a:t>92</a:t>
            </a:fld>
            <a:endParaRPr lang="en-US"/>
          </a:p>
        </p:txBody>
      </p:sp>
    </p:spTree>
    <p:extLst>
      <p:ext uri="{BB962C8B-B14F-4D97-AF65-F5344CB8AC3E}">
        <p14:creationId xmlns:p14="http://schemas.microsoft.com/office/powerpoint/2010/main" val="37360364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using </a:t>
            </a:r>
            <a:r>
              <a:rPr lang="en-US" dirty="0" err="1"/>
              <a:t>Jupyter</a:t>
            </a:r>
            <a:r>
              <a:rPr lang="en-US" dirty="0"/>
              <a:t> Notebook.  The version here is running in web browser.</a:t>
            </a:r>
          </a:p>
        </p:txBody>
      </p:sp>
      <p:sp>
        <p:nvSpPr>
          <p:cNvPr id="4" name="Slide Number Placeholder 3"/>
          <p:cNvSpPr>
            <a:spLocks noGrp="1"/>
          </p:cNvSpPr>
          <p:nvPr>
            <p:ph type="sldNum" sz="quarter" idx="5"/>
          </p:nvPr>
        </p:nvSpPr>
        <p:spPr/>
        <p:txBody>
          <a:bodyPr/>
          <a:lstStyle/>
          <a:p>
            <a:fld id="{4121009E-8FA7-45D2-B37C-AB405C076F4A}" type="slidenum">
              <a:rPr lang="en-US" smtClean="0"/>
              <a:pPr/>
              <a:t>93</a:t>
            </a:fld>
            <a:endParaRPr lang="en-US"/>
          </a:p>
        </p:txBody>
      </p:sp>
    </p:spTree>
    <p:extLst>
      <p:ext uri="{BB962C8B-B14F-4D97-AF65-F5344CB8AC3E}">
        <p14:creationId xmlns:p14="http://schemas.microsoft.com/office/powerpoint/2010/main" val="849944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Photo of the Hudson</a:t>
            </a:r>
            <a:r>
              <a:rPr lang="en-US" baseline="0" dirty="0"/>
              <a:t> River, near Albany NY (Photo Credit: William Menke)</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10</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that I have set up the </a:t>
            </a:r>
            <a:r>
              <a:rPr lang="en-US" dirty="0" err="1"/>
              <a:t>eda</a:t>
            </a:r>
            <a:r>
              <a:rPr lang="en-US" dirty="0"/>
              <a:t> software is that cell 1 does all the initialization.  So it must always be run first.  When students create their own Notebook, I recommend that the just copy Cell 1 from one of the </a:t>
            </a:r>
            <a:r>
              <a:rPr lang="en-US" dirty="0" err="1"/>
              <a:t>eda</a:t>
            </a:r>
            <a:r>
              <a:rPr lang="en-US" dirty="0"/>
              <a:t> Notebooks and paste it into Cell 1 of their Notebook.  I would not explain what the Cell one does in any detail.  It’s complications should be avoided at this point.</a:t>
            </a:r>
          </a:p>
        </p:txBody>
      </p:sp>
      <p:sp>
        <p:nvSpPr>
          <p:cNvPr id="4" name="Slide Number Placeholder 3"/>
          <p:cNvSpPr>
            <a:spLocks noGrp="1"/>
          </p:cNvSpPr>
          <p:nvPr>
            <p:ph type="sldNum" sz="quarter" idx="5"/>
          </p:nvPr>
        </p:nvSpPr>
        <p:spPr/>
        <p:txBody>
          <a:bodyPr/>
          <a:lstStyle/>
          <a:p>
            <a:fld id="{4121009E-8FA7-45D2-B37C-AB405C076F4A}" type="slidenum">
              <a:rPr lang="en-US" smtClean="0"/>
              <a:pPr/>
              <a:t>94</a:t>
            </a:fld>
            <a:endParaRPr lang="en-US"/>
          </a:p>
        </p:txBody>
      </p:sp>
    </p:spTree>
    <p:extLst>
      <p:ext uri="{BB962C8B-B14F-4D97-AF65-F5344CB8AC3E}">
        <p14:creationId xmlns:p14="http://schemas.microsoft.com/office/powerpoint/2010/main" val="31013790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you should mention that cell 1 clears (deletes) all existing variables and reloads all the packages, like </a:t>
            </a:r>
            <a:r>
              <a:rPr lang="en-US" dirty="0" err="1"/>
              <a:t>numpy</a:t>
            </a:r>
            <a:r>
              <a:rPr lang="en-US" dirty="0"/>
              <a:t>.</a:t>
            </a:r>
          </a:p>
        </p:txBody>
      </p:sp>
      <p:sp>
        <p:nvSpPr>
          <p:cNvPr id="4" name="Slide Number Placeholder 3"/>
          <p:cNvSpPr>
            <a:spLocks noGrp="1"/>
          </p:cNvSpPr>
          <p:nvPr>
            <p:ph type="sldNum" sz="quarter" idx="5"/>
          </p:nvPr>
        </p:nvSpPr>
        <p:spPr/>
        <p:txBody>
          <a:bodyPr/>
          <a:lstStyle/>
          <a:p>
            <a:fld id="{4121009E-8FA7-45D2-B37C-AB405C076F4A}" type="slidenum">
              <a:rPr lang="en-US" smtClean="0"/>
              <a:pPr/>
              <a:t>95</a:t>
            </a:fld>
            <a:endParaRPr lang="en-US"/>
          </a:p>
        </p:txBody>
      </p:sp>
    </p:spTree>
    <p:extLst>
      <p:ext uri="{BB962C8B-B14F-4D97-AF65-F5344CB8AC3E}">
        <p14:creationId xmlns:p14="http://schemas.microsoft.com/office/powerpoint/2010/main" val="36823989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type code in to a “cell” of the left-hand window.</a:t>
            </a:r>
          </a:p>
        </p:txBody>
      </p:sp>
      <p:sp>
        <p:nvSpPr>
          <p:cNvPr id="4" name="Slide Number Placeholder 3"/>
          <p:cNvSpPr>
            <a:spLocks noGrp="1"/>
          </p:cNvSpPr>
          <p:nvPr>
            <p:ph type="sldNum" sz="quarter" idx="5"/>
          </p:nvPr>
        </p:nvSpPr>
        <p:spPr/>
        <p:txBody>
          <a:bodyPr/>
          <a:lstStyle/>
          <a:p>
            <a:fld id="{4121009E-8FA7-45D2-B37C-AB405C076F4A}" type="slidenum">
              <a:rPr lang="en-US" smtClean="0"/>
              <a:pPr/>
              <a:t>96</a:t>
            </a:fld>
            <a:endParaRPr lang="en-US"/>
          </a:p>
        </p:txBody>
      </p:sp>
    </p:spTree>
    <p:extLst>
      <p:ext uri="{BB962C8B-B14F-4D97-AF65-F5344CB8AC3E}">
        <p14:creationId xmlns:p14="http://schemas.microsoft.com/office/powerpoint/2010/main" val="177473174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click on the cell to position the cursor there, and then click the “run” button</a:t>
            </a:r>
          </a:p>
        </p:txBody>
      </p:sp>
      <p:sp>
        <p:nvSpPr>
          <p:cNvPr id="4" name="Slide Number Placeholder 3"/>
          <p:cNvSpPr>
            <a:spLocks noGrp="1"/>
          </p:cNvSpPr>
          <p:nvPr>
            <p:ph type="sldNum" sz="quarter" idx="5"/>
          </p:nvPr>
        </p:nvSpPr>
        <p:spPr/>
        <p:txBody>
          <a:bodyPr/>
          <a:lstStyle/>
          <a:p>
            <a:fld id="{4121009E-8FA7-45D2-B37C-AB405C076F4A}" type="slidenum">
              <a:rPr lang="en-US" smtClean="0"/>
              <a:pPr/>
              <a:t>97</a:t>
            </a:fld>
            <a:endParaRPr lang="en-US"/>
          </a:p>
        </p:txBody>
      </p:sp>
    </p:spTree>
    <p:extLst>
      <p:ext uri="{BB962C8B-B14F-4D97-AF65-F5344CB8AC3E}">
        <p14:creationId xmlns:p14="http://schemas.microsoft.com/office/powerpoint/2010/main" val="12698744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appear below the cell.</a:t>
            </a:r>
          </a:p>
        </p:txBody>
      </p:sp>
      <p:sp>
        <p:nvSpPr>
          <p:cNvPr id="4" name="Slide Number Placeholder 3"/>
          <p:cNvSpPr>
            <a:spLocks noGrp="1"/>
          </p:cNvSpPr>
          <p:nvPr>
            <p:ph type="sldNum" sz="quarter" idx="5"/>
          </p:nvPr>
        </p:nvSpPr>
        <p:spPr/>
        <p:txBody>
          <a:bodyPr/>
          <a:lstStyle/>
          <a:p>
            <a:fld id="{4121009E-8FA7-45D2-B37C-AB405C076F4A}" type="slidenum">
              <a:rPr lang="en-US" smtClean="0"/>
              <a:pPr/>
              <a:t>98</a:t>
            </a:fld>
            <a:endParaRPr lang="en-US"/>
          </a:p>
        </p:txBody>
      </p:sp>
    </p:spTree>
    <p:extLst>
      <p:ext uri="{BB962C8B-B14F-4D97-AF65-F5344CB8AC3E}">
        <p14:creationId xmlns:p14="http://schemas.microsoft.com/office/powerpoint/2010/main" val="22818022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that it’s easy to create a new cell.</a:t>
            </a:r>
          </a:p>
        </p:txBody>
      </p:sp>
      <p:sp>
        <p:nvSpPr>
          <p:cNvPr id="4" name="Slide Number Placeholder 3"/>
          <p:cNvSpPr>
            <a:spLocks noGrp="1"/>
          </p:cNvSpPr>
          <p:nvPr>
            <p:ph type="sldNum" sz="quarter" idx="10"/>
          </p:nvPr>
        </p:nvSpPr>
        <p:spPr/>
        <p:txBody>
          <a:bodyPr/>
          <a:lstStyle/>
          <a:p>
            <a:fld id="{FD466815-0D95-47C5-9249-8299F627C374}" type="slidenum">
              <a:rPr lang="en-US" smtClean="0"/>
              <a:pPr/>
              <a:t>99</a:t>
            </a:fld>
            <a:endParaRPr lang="en-US"/>
          </a:p>
        </p:txBody>
      </p:sp>
    </p:spTree>
    <p:extLst>
      <p:ext uri="{BB962C8B-B14F-4D97-AF65-F5344CB8AC3E}">
        <p14:creationId xmlns:p14="http://schemas.microsoft.com/office/powerpoint/2010/main" val="6065702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Comments are used to explain what’s happening in the code. They have no effect on the results.  They begin with a hash-tag.</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100</a:t>
            </a:fld>
            <a:endParaRPr lang="en-US"/>
          </a:p>
        </p:txBody>
      </p:sp>
    </p:spTree>
    <p:extLst>
      <p:ext uri="{BB962C8B-B14F-4D97-AF65-F5344CB8AC3E}">
        <p14:creationId xmlns:p14="http://schemas.microsoft.com/office/powerpoint/2010/main" val="337405361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equal sign means “set the value to” and does not mean “equality” in the normal mathematical sense.</a:t>
            </a:r>
          </a:p>
          <a:p>
            <a:r>
              <a:rPr lang="en-US" dirty="0"/>
              <a:t>Emphasize that a large fraction of code involves setting the value of variables.</a:t>
            </a:r>
          </a:p>
          <a:p>
            <a:r>
              <a:rPr lang="en-US" dirty="0"/>
              <a:t>The concepts of modules and methods is explained in the next slide.</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101</a:t>
            </a:fld>
            <a:endParaRPr lang="en-US"/>
          </a:p>
        </p:txBody>
      </p:sp>
    </p:spTree>
    <p:extLst>
      <p:ext uri="{BB962C8B-B14F-4D97-AF65-F5344CB8AC3E}">
        <p14:creationId xmlns:p14="http://schemas.microsoft.com/office/powerpoint/2010/main" val="175219002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print() function can print more-or-less anything, though not always in the most aesthetic fashion.</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102</a:t>
            </a:fld>
            <a:endParaRPr lang="en-US"/>
          </a:p>
        </p:txBody>
      </p:sp>
    </p:spTree>
    <p:extLst>
      <p:ext uri="{BB962C8B-B14F-4D97-AF65-F5344CB8AC3E}">
        <p14:creationId xmlns:p14="http://schemas.microsoft.com/office/powerpoint/2010/main" val="10292435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equal sign means “set the value to” and does not mean “equality” in the normal mathematical sense.</a:t>
            </a:r>
          </a:p>
          <a:p>
            <a:r>
              <a:rPr lang="en-US" dirty="0"/>
              <a:t>Emphasize that a large fraction of code involves setting the value of variables.</a:t>
            </a:r>
          </a:p>
          <a:p>
            <a:r>
              <a:rPr lang="en-US" dirty="0"/>
              <a:t>The concepts of modules and methods is explained in the next slide.</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103</a:t>
            </a:fld>
            <a:endParaRPr lang="en-US"/>
          </a:p>
        </p:txBody>
      </p:sp>
    </p:spTree>
    <p:extLst>
      <p:ext uri="{BB962C8B-B14F-4D97-AF65-F5344CB8AC3E}">
        <p14:creationId xmlns:p14="http://schemas.microsoft.com/office/powerpoint/2010/main" val="339173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2172DD-5741-4521-99E8-1BD50FABD3DC}"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2172DD-5741-4521-99E8-1BD50FABD3DC}"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2172DD-5741-4521-99E8-1BD50FABD3DC}"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2172DD-5741-4521-99E8-1BD50FABD3DC}"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2172DD-5741-4521-99E8-1BD50FABD3DC}"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2172DD-5741-4521-99E8-1BD50FABD3DC}"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2172DD-5741-4521-99E8-1BD50FABD3DC}" type="datetimeFigureOut">
              <a:rPr lang="en-US" smtClean="0"/>
              <a:pPr/>
              <a:t>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2172DD-5741-4521-99E8-1BD50FABD3DC}" type="datetimeFigureOut">
              <a:rPr lang="en-US" smtClean="0"/>
              <a:pPr/>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172DD-5741-4521-99E8-1BD50FABD3DC}" type="datetimeFigureOut">
              <a:rPr lang="en-US" smtClean="0"/>
              <a:pPr/>
              <a:t>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2172DD-5741-4521-99E8-1BD50FABD3DC}"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2172DD-5741-4521-99E8-1BD50FABD3DC}"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D3A0D-8072-4872-8EEB-56A94E6B33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172DD-5741-4521-99E8-1BD50FABD3DC}" type="datetimeFigureOut">
              <a:rPr lang="en-US" smtClean="0"/>
              <a:pPr/>
              <a:t>2/26/2022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D3A0D-8072-4872-8EEB-56A94E6B33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6.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26.png"/></Relationships>
</file>

<file path=ppt/slides/_rels/slide1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8.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9.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0.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2.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3.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ython.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3.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4.png"/></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5.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3962400"/>
          </a:xfrm>
        </p:spPr>
        <p:txBody>
          <a:bodyPr>
            <a:normAutofit/>
          </a:bodyPr>
          <a:lstStyle/>
          <a:p>
            <a:r>
              <a:rPr lang="en-US" sz="4000" dirty="0">
                <a:latin typeface="Times New Roman" pitchFamily="18" charset="0"/>
                <a:cs typeface="Times New Roman" pitchFamily="18" charset="0"/>
              </a:rPr>
              <a:t>Environmental Data Analysis</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with MATLAB or Python</a:t>
            </a:r>
            <a:br>
              <a:rPr lang="en-US" sz="4000" i="1" dirty="0">
                <a:latin typeface="Times New Roman" pitchFamily="18" charset="0"/>
                <a:cs typeface="Times New Roman" pitchFamily="18" charset="0"/>
              </a:rPr>
            </a:br>
            <a:r>
              <a:rPr lang="en-US" sz="4000" dirty="0">
                <a:latin typeface="Times New Roman" pitchFamily="18" charset="0"/>
                <a:cs typeface="Times New Roman" pitchFamily="18" charset="0"/>
              </a:rPr>
              <a:t>3</a:t>
            </a:r>
            <a:r>
              <a:rPr lang="en-US" sz="4000" baseline="30000" dirty="0">
                <a:latin typeface="Times New Roman" pitchFamily="18" charset="0"/>
                <a:cs typeface="Times New Roman" pitchFamily="18" charset="0"/>
              </a:rPr>
              <a:t>rd</a:t>
            </a:r>
            <a:r>
              <a:rPr lang="en-US" sz="4000" dirty="0">
                <a:latin typeface="Times New Roman" pitchFamily="18" charset="0"/>
                <a:cs typeface="Times New Roman" pitchFamily="18" charset="0"/>
              </a:rPr>
              <a:t> Edition</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Lecture 1</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8200" y="190381"/>
            <a:ext cx="7162800" cy="800219"/>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Case Study: Stream flow of the Hudson River</a:t>
            </a:r>
            <a:endParaRPr lang="pl-PL" sz="2800" dirty="0">
              <a:latin typeface="Times New Roman" pitchFamily="18" charset="0"/>
              <a:cs typeface="Times New Roman" pitchFamily="18" charset="0"/>
            </a:endParaRPr>
          </a:p>
          <a:p>
            <a:r>
              <a:rPr lang="en-US" dirty="0"/>
              <a:t> </a:t>
            </a:r>
          </a:p>
        </p:txBody>
      </p:sp>
      <p:pic>
        <p:nvPicPr>
          <p:cNvPr id="9220" name="Picture 4" descr="http://www.ldeo.columbia.edu/users/menke/slides/peebles08/P8220020.jpg"/>
          <p:cNvPicPr>
            <a:picLocks noChangeAspect="1" noChangeArrowheads="1"/>
          </p:cNvPicPr>
          <p:nvPr/>
        </p:nvPicPr>
        <p:blipFill>
          <a:blip r:embed="rId3" cstate="print"/>
          <a:srcRect/>
          <a:stretch>
            <a:fillRect/>
          </a:stretch>
        </p:blipFill>
        <p:spPr bwMode="auto">
          <a:xfrm>
            <a:off x="733928" y="838200"/>
            <a:ext cx="7620000" cy="5705476"/>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78658" y="1160460"/>
            <a:ext cx="8915400" cy="3259140"/>
          </a:xfrm>
        </p:spPr>
        <p:txBody>
          <a:bodyPr>
            <a:normAutofit/>
          </a:bodyPr>
          <a:lstStyle/>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spcBef>
                <a:spcPts val="0"/>
              </a:spcBef>
              <a:buFontTx/>
              <a:buNone/>
            </a:pPr>
            <a:r>
              <a:rPr lang="en-US" dirty="0">
                <a:latin typeface="Courier New" pitchFamily="49" charset="0"/>
                <a:cs typeface="Courier New" pitchFamily="49" charset="0"/>
              </a:rPr>
              <a:t># edapy_01_01 print the date</a:t>
            </a:r>
          </a:p>
          <a:p>
            <a:pPr>
              <a:spcBef>
                <a:spcPts val="0"/>
              </a:spcBef>
              <a:buFontTx/>
              <a:buNone/>
            </a:pPr>
            <a:r>
              <a:rPr lang="en-US" dirty="0" err="1">
                <a:latin typeface="Courier New" pitchFamily="49" charset="0"/>
                <a:cs typeface="Courier New" pitchFamily="49" charset="0"/>
              </a:rPr>
              <a:t>thedate</a:t>
            </a:r>
            <a:r>
              <a:rPr lang="en-US" dirty="0">
                <a:latin typeface="Courier New" pitchFamily="49" charset="0"/>
                <a:cs typeface="Courier New" pitchFamily="49" charset="0"/>
              </a:rPr>
              <a:t> = </a:t>
            </a:r>
            <a:r>
              <a:rPr lang="en-US" dirty="0" err="1">
                <a:latin typeface="Courier New" pitchFamily="49" charset="0"/>
                <a:cs typeface="Courier New" pitchFamily="49" charset="0"/>
              </a:rPr>
              <a:t>date.today</a:t>
            </a:r>
            <a:r>
              <a:rPr lang="en-US" dirty="0">
                <a:latin typeface="Courier New" pitchFamily="49" charset="0"/>
                <a:cs typeface="Courier New" pitchFamily="49" charset="0"/>
              </a:rPr>
              <a:t>();</a:t>
            </a:r>
          </a:p>
          <a:p>
            <a:pPr>
              <a:spcBef>
                <a:spcPts val="0"/>
              </a:spcBef>
              <a:buFontTx/>
              <a:buNone/>
            </a:pPr>
            <a:r>
              <a:rPr lang="en-US" dirty="0">
                <a:latin typeface="Courier New" pitchFamily="49" charset="0"/>
                <a:cs typeface="Courier New" pitchFamily="49" charset="0"/>
              </a:rPr>
              <a:t>print(</a:t>
            </a:r>
            <a:r>
              <a:rPr lang="en-US" dirty="0" err="1">
                <a:latin typeface="Courier New" pitchFamily="49" charset="0"/>
                <a:cs typeface="Courier New" pitchFamily="49" charset="0"/>
              </a:rPr>
              <a:t>thedate</a:t>
            </a:r>
            <a:r>
              <a:rPr lang="en-US" dirty="0">
                <a:latin typeface="Courier New" pitchFamily="49" charset="0"/>
                <a:cs typeface="Courier New" pitchFamily="49" charset="0"/>
              </a:rPr>
              <a:t>);</a:t>
            </a:r>
          </a:p>
          <a:p>
            <a:pPr>
              <a:spcBef>
                <a:spcPts val="0"/>
              </a:spcBef>
              <a:buFontTx/>
              <a:buNone/>
            </a:pPr>
            <a:endParaRPr lang="en-US" dirty="0">
              <a:latin typeface="Courier New" pitchFamily="49" charset="0"/>
              <a:cs typeface="Courier New" pitchFamily="49" charset="0"/>
            </a:endParaRPr>
          </a:p>
          <a:p>
            <a:pPr>
              <a:buFontTx/>
              <a:buNone/>
            </a:pPr>
            <a:endParaRPr lang="en-US" dirty="0"/>
          </a:p>
        </p:txBody>
      </p:sp>
      <p:sp>
        <p:nvSpPr>
          <p:cNvPr id="10" name="TextBox 9">
            <a:extLst>
              <a:ext uri="{FF2B5EF4-FFF2-40B4-BE49-F238E27FC236}">
                <a16:creationId xmlns:a16="http://schemas.microsoft.com/office/drawing/2014/main" id="{C71A613D-0947-4517-8727-060450D52869}"/>
              </a:ext>
            </a:extLst>
          </p:cNvPr>
          <p:cNvSpPr txBox="1"/>
          <p:nvPr/>
        </p:nvSpPr>
        <p:spPr>
          <a:xfrm>
            <a:off x="1211977" y="2057400"/>
            <a:ext cx="1379865" cy="461665"/>
          </a:xfrm>
          <a:prstGeom prst="rect">
            <a:avLst/>
          </a:prstGeom>
          <a:noFill/>
        </p:spPr>
        <p:txBody>
          <a:bodyPr wrap="none" rtlCol="0">
            <a:spAutoFit/>
          </a:bodyPr>
          <a:lstStyle/>
          <a:p>
            <a:r>
              <a:rPr lang="en-US" sz="2400" dirty="0">
                <a:solidFill>
                  <a:srgbClr val="FF0000"/>
                </a:solidFill>
              </a:rPr>
              <a:t>comment</a:t>
            </a:r>
          </a:p>
        </p:txBody>
      </p:sp>
      <p:sp>
        <p:nvSpPr>
          <p:cNvPr id="11" name="Freeform: Shape 10">
            <a:extLst>
              <a:ext uri="{FF2B5EF4-FFF2-40B4-BE49-F238E27FC236}">
                <a16:creationId xmlns:a16="http://schemas.microsoft.com/office/drawing/2014/main" id="{CEAB87F7-70CF-4023-9CB8-87E67F4D60FB}"/>
              </a:ext>
            </a:extLst>
          </p:cNvPr>
          <p:cNvSpPr/>
          <p:nvPr/>
        </p:nvSpPr>
        <p:spPr>
          <a:xfrm rot="5246088" flipH="1" flipV="1">
            <a:off x="600140" y="2197423"/>
            <a:ext cx="363793" cy="786581"/>
          </a:xfrm>
          <a:custGeom>
            <a:avLst/>
            <a:gdLst>
              <a:gd name="connsiteX0" fmla="*/ 0 w 363793"/>
              <a:gd name="connsiteY0" fmla="*/ 0 h 786581"/>
              <a:gd name="connsiteX1" fmla="*/ 324464 w 363793"/>
              <a:gd name="connsiteY1" fmla="*/ 137652 h 786581"/>
              <a:gd name="connsiteX2" fmla="*/ 186813 w 363793"/>
              <a:gd name="connsiteY2" fmla="*/ 265471 h 786581"/>
              <a:gd name="connsiteX3" fmla="*/ 363793 w 363793"/>
              <a:gd name="connsiteY3" fmla="*/ 786581 h 786581"/>
            </a:gdLst>
            <a:ahLst/>
            <a:cxnLst>
              <a:cxn ang="0">
                <a:pos x="connsiteX0" y="connsiteY0"/>
              </a:cxn>
              <a:cxn ang="0">
                <a:pos x="connsiteX1" y="connsiteY1"/>
              </a:cxn>
              <a:cxn ang="0">
                <a:pos x="connsiteX2" y="connsiteY2"/>
              </a:cxn>
              <a:cxn ang="0">
                <a:pos x="connsiteX3" y="connsiteY3"/>
              </a:cxn>
            </a:cxnLst>
            <a:rect l="l" t="t" r="r" b="b"/>
            <a:pathLst>
              <a:path w="363793" h="786581">
                <a:moveTo>
                  <a:pt x="0" y="0"/>
                </a:moveTo>
                <a:cubicBezTo>
                  <a:pt x="146664" y="46703"/>
                  <a:pt x="293328" y="93407"/>
                  <a:pt x="324464" y="137652"/>
                </a:cubicBezTo>
                <a:cubicBezTo>
                  <a:pt x="355600" y="181897"/>
                  <a:pt x="180258" y="157316"/>
                  <a:pt x="186813" y="265471"/>
                </a:cubicBezTo>
                <a:cubicBezTo>
                  <a:pt x="193368" y="373626"/>
                  <a:pt x="278580" y="580103"/>
                  <a:pt x="363793" y="786581"/>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129E050-321A-46EF-B255-458236DD467E}"/>
              </a:ext>
            </a:extLst>
          </p:cNvPr>
          <p:cNvSpPr txBox="1"/>
          <p:nvPr/>
        </p:nvSpPr>
        <p:spPr>
          <a:xfrm>
            <a:off x="215871" y="228600"/>
            <a:ext cx="8712257" cy="584775"/>
          </a:xfrm>
          <a:prstGeom prst="rect">
            <a:avLst/>
          </a:prstGeom>
          <a:noFill/>
        </p:spPr>
        <p:txBody>
          <a:bodyPr wrap="none" rtlCol="0">
            <a:spAutoFit/>
          </a:bodyPr>
          <a:lstStyle/>
          <a:p>
            <a:r>
              <a:rPr lang="en-US" sz="3200" dirty="0"/>
              <a:t>Use </a:t>
            </a:r>
            <a:r>
              <a:rPr lang="en-US" sz="3200" i="1" dirty="0"/>
              <a:t>comments</a:t>
            </a:r>
            <a:r>
              <a:rPr lang="en-US" sz="3200" dirty="0"/>
              <a:t> to document and explain your code</a:t>
            </a:r>
          </a:p>
        </p:txBody>
      </p:sp>
      <p:sp>
        <p:nvSpPr>
          <p:cNvPr id="2" name="Rectangle 1">
            <a:extLst>
              <a:ext uri="{FF2B5EF4-FFF2-40B4-BE49-F238E27FC236}">
                <a16:creationId xmlns:a16="http://schemas.microsoft.com/office/drawing/2014/main" id="{6FD51EAF-553D-4166-800C-0BA9DBD4E696}"/>
              </a:ext>
            </a:extLst>
          </p:cNvPr>
          <p:cNvSpPr/>
          <p:nvPr/>
        </p:nvSpPr>
        <p:spPr>
          <a:xfrm>
            <a:off x="78658" y="2895600"/>
            <a:ext cx="7236542" cy="461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98205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78658" y="1160460"/>
            <a:ext cx="8915400" cy="3259140"/>
          </a:xfrm>
        </p:spPr>
        <p:txBody>
          <a:bodyPr>
            <a:normAutofit/>
          </a:bodyPr>
          <a:lstStyle/>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spcBef>
                <a:spcPts val="0"/>
              </a:spcBef>
              <a:buFontTx/>
              <a:buNone/>
            </a:pPr>
            <a:r>
              <a:rPr lang="en-US" dirty="0">
                <a:latin typeface="Courier New" pitchFamily="49" charset="0"/>
                <a:cs typeface="Courier New" pitchFamily="49" charset="0"/>
              </a:rPr>
              <a:t># edapy_01_01 print the date</a:t>
            </a:r>
          </a:p>
          <a:p>
            <a:pPr>
              <a:spcBef>
                <a:spcPts val="0"/>
              </a:spcBef>
              <a:buFontTx/>
              <a:buNone/>
            </a:pPr>
            <a:r>
              <a:rPr lang="en-US" dirty="0" err="1">
                <a:latin typeface="Courier New" pitchFamily="49" charset="0"/>
                <a:cs typeface="Courier New" pitchFamily="49" charset="0"/>
              </a:rPr>
              <a:t>thedate</a:t>
            </a:r>
            <a:r>
              <a:rPr lang="en-US" dirty="0">
                <a:latin typeface="Courier New" pitchFamily="49" charset="0"/>
                <a:cs typeface="Courier New" pitchFamily="49" charset="0"/>
              </a:rPr>
              <a:t> = </a:t>
            </a:r>
            <a:r>
              <a:rPr lang="en-US" dirty="0" err="1">
                <a:latin typeface="Courier New" pitchFamily="49" charset="0"/>
                <a:cs typeface="Courier New" pitchFamily="49" charset="0"/>
              </a:rPr>
              <a:t>date.today</a:t>
            </a:r>
            <a:r>
              <a:rPr lang="en-US" dirty="0">
                <a:latin typeface="Courier New" pitchFamily="49" charset="0"/>
                <a:cs typeface="Courier New" pitchFamily="49" charset="0"/>
              </a:rPr>
              <a:t>();</a:t>
            </a:r>
          </a:p>
          <a:p>
            <a:pPr>
              <a:spcBef>
                <a:spcPts val="0"/>
              </a:spcBef>
              <a:buFontTx/>
              <a:buNone/>
            </a:pPr>
            <a:r>
              <a:rPr lang="en-US" dirty="0">
                <a:latin typeface="Courier New" pitchFamily="49" charset="0"/>
                <a:cs typeface="Courier New" pitchFamily="49" charset="0"/>
              </a:rPr>
              <a:t>print(</a:t>
            </a:r>
            <a:r>
              <a:rPr lang="en-US" dirty="0" err="1">
                <a:latin typeface="Courier New" pitchFamily="49" charset="0"/>
                <a:cs typeface="Courier New" pitchFamily="49" charset="0"/>
              </a:rPr>
              <a:t>thedate</a:t>
            </a:r>
            <a:r>
              <a:rPr lang="en-US" dirty="0">
                <a:latin typeface="Courier New" pitchFamily="49" charset="0"/>
                <a:cs typeface="Courier New" pitchFamily="49" charset="0"/>
              </a:rPr>
              <a:t>);</a:t>
            </a:r>
          </a:p>
          <a:p>
            <a:pPr>
              <a:spcBef>
                <a:spcPts val="0"/>
              </a:spcBef>
              <a:buFontTx/>
              <a:buNone/>
            </a:pPr>
            <a:endParaRPr lang="en-US" dirty="0">
              <a:latin typeface="Courier New" pitchFamily="49" charset="0"/>
              <a:cs typeface="Courier New" pitchFamily="49" charset="0"/>
            </a:endParaRPr>
          </a:p>
          <a:p>
            <a:pPr>
              <a:buFontTx/>
              <a:buNone/>
            </a:pPr>
            <a:endParaRPr lang="en-US" dirty="0"/>
          </a:p>
        </p:txBody>
      </p:sp>
      <p:sp>
        <p:nvSpPr>
          <p:cNvPr id="10" name="TextBox 9">
            <a:extLst>
              <a:ext uri="{FF2B5EF4-FFF2-40B4-BE49-F238E27FC236}">
                <a16:creationId xmlns:a16="http://schemas.microsoft.com/office/drawing/2014/main" id="{C71A613D-0947-4517-8727-060450D52869}"/>
              </a:ext>
            </a:extLst>
          </p:cNvPr>
          <p:cNvSpPr txBox="1"/>
          <p:nvPr/>
        </p:nvSpPr>
        <p:spPr>
          <a:xfrm>
            <a:off x="2895600" y="5029201"/>
            <a:ext cx="5146152" cy="1200329"/>
          </a:xfrm>
          <a:prstGeom prst="rect">
            <a:avLst/>
          </a:prstGeom>
          <a:noFill/>
        </p:spPr>
        <p:txBody>
          <a:bodyPr wrap="square" rtlCol="0">
            <a:spAutoFit/>
          </a:bodyPr>
          <a:lstStyle/>
          <a:p>
            <a:r>
              <a:rPr lang="en-US" sz="2400" dirty="0">
                <a:solidFill>
                  <a:srgbClr val="FF0000"/>
                </a:solidFill>
              </a:rPr>
              <a:t>Create a variable “</a:t>
            </a:r>
            <a:r>
              <a:rPr lang="en-US" sz="2400" dirty="0" err="1">
                <a:solidFill>
                  <a:srgbClr val="FF0000"/>
                </a:solidFill>
              </a:rPr>
              <a:t>thedate</a:t>
            </a:r>
            <a:r>
              <a:rPr lang="en-US" sz="2400" dirty="0">
                <a:solidFill>
                  <a:srgbClr val="FF0000"/>
                </a:solidFill>
              </a:rPr>
              <a:t>” with the value of today’s date by calling the “today” method of the “date” module.</a:t>
            </a:r>
          </a:p>
        </p:txBody>
      </p:sp>
      <p:sp>
        <p:nvSpPr>
          <p:cNvPr id="11" name="Freeform: Shape 10">
            <a:extLst>
              <a:ext uri="{FF2B5EF4-FFF2-40B4-BE49-F238E27FC236}">
                <a16:creationId xmlns:a16="http://schemas.microsoft.com/office/drawing/2014/main" id="{CEAB87F7-70CF-4023-9CB8-87E67F4D60FB}"/>
              </a:ext>
            </a:extLst>
          </p:cNvPr>
          <p:cNvSpPr/>
          <p:nvPr/>
        </p:nvSpPr>
        <p:spPr>
          <a:xfrm rot="15587870" flipH="1" flipV="1">
            <a:off x="5362498" y="4046247"/>
            <a:ext cx="1021946" cy="815649"/>
          </a:xfrm>
          <a:custGeom>
            <a:avLst/>
            <a:gdLst>
              <a:gd name="connsiteX0" fmla="*/ 0 w 363793"/>
              <a:gd name="connsiteY0" fmla="*/ 0 h 786581"/>
              <a:gd name="connsiteX1" fmla="*/ 324464 w 363793"/>
              <a:gd name="connsiteY1" fmla="*/ 137652 h 786581"/>
              <a:gd name="connsiteX2" fmla="*/ 186813 w 363793"/>
              <a:gd name="connsiteY2" fmla="*/ 265471 h 786581"/>
              <a:gd name="connsiteX3" fmla="*/ 363793 w 363793"/>
              <a:gd name="connsiteY3" fmla="*/ 786581 h 786581"/>
            </a:gdLst>
            <a:ahLst/>
            <a:cxnLst>
              <a:cxn ang="0">
                <a:pos x="connsiteX0" y="connsiteY0"/>
              </a:cxn>
              <a:cxn ang="0">
                <a:pos x="connsiteX1" y="connsiteY1"/>
              </a:cxn>
              <a:cxn ang="0">
                <a:pos x="connsiteX2" y="connsiteY2"/>
              </a:cxn>
              <a:cxn ang="0">
                <a:pos x="connsiteX3" y="connsiteY3"/>
              </a:cxn>
            </a:cxnLst>
            <a:rect l="l" t="t" r="r" b="b"/>
            <a:pathLst>
              <a:path w="363793" h="786581">
                <a:moveTo>
                  <a:pt x="0" y="0"/>
                </a:moveTo>
                <a:cubicBezTo>
                  <a:pt x="146664" y="46703"/>
                  <a:pt x="293328" y="93407"/>
                  <a:pt x="324464" y="137652"/>
                </a:cubicBezTo>
                <a:cubicBezTo>
                  <a:pt x="355600" y="181897"/>
                  <a:pt x="180258" y="157316"/>
                  <a:pt x="186813" y="265471"/>
                </a:cubicBezTo>
                <a:cubicBezTo>
                  <a:pt x="193368" y="373626"/>
                  <a:pt x="278580" y="580103"/>
                  <a:pt x="363793" y="786581"/>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129E050-321A-46EF-B255-458236DD467E}"/>
              </a:ext>
            </a:extLst>
          </p:cNvPr>
          <p:cNvSpPr txBox="1"/>
          <p:nvPr/>
        </p:nvSpPr>
        <p:spPr>
          <a:xfrm>
            <a:off x="215871" y="228600"/>
            <a:ext cx="3290516" cy="584775"/>
          </a:xfrm>
          <a:prstGeom prst="rect">
            <a:avLst/>
          </a:prstGeom>
          <a:noFill/>
        </p:spPr>
        <p:txBody>
          <a:bodyPr wrap="none" rtlCol="0">
            <a:spAutoFit/>
          </a:bodyPr>
          <a:lstStyle/>
          <a:p>
            <a:r>
              <a:rPr lang="en-US" sz="3200" dirty="0"/>
              <a:t>Creating a variable</a:t>
            </a:r>
          </a:p>
        </p:txBody>
      </p:sp>
      <p:sp>
        <p:nvSpPr>
          <p:cNvPr id="2" name="Rectangle 1">
            <a:extLst>
              <a:ext uri="{FF2B5EF4-FFF2-40B4-BE49-F238E27FC236}">
                <a16:creationId xmlns:a16="http://schemas.microsoft.com/office/drawing/2014/main" id="{6FD51EAF-553D-4166-800C-0BA9DBD4E696}"/>
              </a:ext>
            </a:extLst>
          </p:cNvPr>
          <p:cNvSpPr/>
          <p:nvPr/>
        </p:nvSpPr>
        <p:spPr>
          <a:xfrm>
            <a:off x="78658" y="3373982"/>
            <a:ext cx="7236542" cy="461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52808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78658" y="1160460"/>
            <a:ext cx="8915400" cy="3259140"/>
          </a:xfrm>
        </p:spPr>
        <p:txBody>
          <a:bodyPr>
            <a:normAutofit/>
          </a:bodyPr>
          <a:lstStyle/>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spcBef>
                <a:spcPts val="0"/>
              </a:spcBef>
              <a:buFontTx/>
              <a:buNone/>
            </a:pPr>
            <a:r>
              <a:rPr lang="en-US" dirty="0">
                <a:latin typeface="Courier New" pitchFamily="49" charset="0"/>
                <a:cs typeface="Courier New" pitchFamily="49" charset="0"/>
              </a:rPr>
              <a:t># edapy_01_01 print the date</a:t>
            </a:r>
          </a:p>
          <a:p>
            <a:pPr>
              <a:spcBef>
                <a:spcPts val="0"/>
              </a:spcBef>
              <a:buFontTx/>
              <a:buNone/>
            </a:pPr>
            <a:r>
              <a:rPr lang="en-US" dirty="0" err="1">
                <a:latin typeface="Courier New" pitchFamily="49" charset="0"/>
                <a:cs typeface="Courier New" pitchFamily="49" charset="0"/>
              </a:rPr>
              <a:t>thedate</a:t>
            </a:r>
            <a:r>
              <a:rPr lang="en-US" dirty="0">
                <a:latin typeface="Courier New" pitchFamily="49" charset="0"/>
                <a:cs typeface="Courier New" pitchFamily="49" charset="0"/>
              </a:rPr>
              <a:t> = </a:t>
            </a:r>
            <a:r>
              <a:rPr lang="en-US" dirty="0" err="1">
                <a:latin typeface="Courier New" pitchFamily="49" charset="0"/>
                <a:cs typeface="Courier New" pitchFamily="49" charset="0"/>
              </a:rPr>
              <a:t>date.today</a:t>
            </a:r>
            <a:r>
              <a:rPr lang="en-US" dirty="0">
                <a:latin typeface="Courier New" pitchFamily="49" charset="0"/>
                <a:cs typeface="Courier New" pitchFamily="49" charset="0"/>
              </a:rPr>
              <a:t>();</a:t>
            </a:r>
          </a:p>
          <a:p>
            <a:pPr>
              <a:spcBef>
                <a:spcPts val="0"/>
              </a:spcBef>
              <a:buFontTx/>
              <a:buNone/>
            </a:pPr>
            <a:r>
              <a:rPr lang="en-US" dirty="0">
                <a:latin typeface="Courier New" pitchFamily="49" charset="0"/>
                <a:cs typeface="Courier New" pitchFamily="49" charset="0"/>
              </a:rPr>
              <a:t>print(</a:t>
            </a:r>
            <a:r>
              <a:rPr lang="en-US" dirty="0" err="1">
                <a:latin typeface="Courier New" pitchFamily="49" charset="0"/>
                <a:cs typeface="Courier New" pitchFamily="49" charset="0"/>
              </a:rPr>
              <a:t>thedate</a:t>
            </a:r>
            <a:r>
              <a:rPr lang="en-US" dirty="0">
                <a:latin typeface="Courier New" pitchFamily="49" charset="0"/>
                <a:cs typeface="Courier New" pitchFamily="49" charset="0"/>
              </a:rPr>
              <a:t>);</a:t>
            </a:r>
          </a:p>
          <a:p>
            <a:pPr>
              <a:spcBef>
                <a:spcPts val="0"/>
              </a:spcBef>
              <a:buFontTx/>
              <a:buNone/>
            </a:pPr>
            <a:endParaRPr lang="en-US" dirty="0">
              <a:latin typeface="Courier New" pitchFamily="49" charset="0"/>
              <a:cs typeface="Courier New" pitchFamily="49" charset="0"/>
            </a:endParaRPr>
          </a:p>
          <a:p>
            <a:pPr>
              <a:buFontTx/>
              <a:buNone/>
            </a:pPr>
            <a:endParaRPr lang="en-US" dirty="0"/>
          </a:p>
        </p:txBody>
      </p:sp>
      <p:sp>
        <p:nvSpPr>
          <p:cNvPr id="10" name="TextBox 9">
            <a:extLst>
              <a:ext uri="{FF2B5EF4-FFF2-40B4-BE49-F238E27FC236}">
                <a16:creationId xmlns:a16="http://schemas.microsoft.com/office/drawing/2014/main" id="{C71A613D-0947-4517-8727-060450D52869}"/>
              </a:ext>
            </a:extLst>
          </p:cNvPr>
          <p:cNvSpPr txBox="1"/>
          <p:nvPr/>
        </p:nvSpPr>
        <p:spPr>
          <a:xfrm>
            <a:off x="2876136" y="5710535"/>
            <a:ext cx="6039263" cy="461665"/>
          </a:xfrm>
          <a:prstGeom prst="rect">
            <a:avLst/>
          </a:prstGeom>
          <a:noFill/>
        </p:spPr>
        <p:txBody>
          <a:bodyPr wrap="square" rtlCol="0">
            <a:spAutoFit/>
          </a:bodyPr>
          <a:lstStyle/>
          <a:p>
            <a:r>
              <a:rPr lang="en-US" sz="2400" dirty="0">
                <a:solidFill>
                  <a:srgbClr val="FF0000"/>
                </a:solidFill>
              </a:rPr>
              <a:t>Print the value of the variable “</a:t>
            </a:r>
            <a:r>
              <a:rPr lang="en-US" sz="2400" dirty="0" err="1">
                <a:solidFill>
                  <a:srgbClr val="FF0000"/>
                </a:solidFill>
              </a:rPr>
              <a:t>thedate</a:t>
            </a:r>
            <a:r>
              <a:rPr lang="en-US" sz="2400" dirty="0">
                <a:solidFill>
                  <a:srgbClr val="FF0000"/>
                </a:solidFill>
              </a:rPr>
              <a:t>”</a:t>
            </a:r>
          </a:p>
        </p:txBody>
      </p:sp>
      <p:sp>
        <p:nvSpPr>
          <p:cNvPr id="11" name="Freeform: Shape 10">
            <a:extLst>
              <a:ext uri="{FF2B5EF4-FFF2-40B4-BE49-F238E27FC236}">
                <a16:creationId xmlns:a16="http://schemas.microsoft.com/office/drawing/2014/main" id="{CEAB87F7-70CF-4023-9CB8-87E67F4D60FB}"/>
              </a:ext>
            </a:extLst>
          </p:cNvPr>
          <p:cNvSpPr/>
          <p:nvPr/>
        </p:nvSpPr>
        <p:spPr>
          <a:xfrm rot="15587870" flipH="1" flipV="1">
            <a:off x="5314907" y="4727581"/>
            <a:ext cx="1021946" cy="815649"/>
          </a:xfrm>
          <a:custGeom>
            <a:avLst/>
            <a:gdLst>
              <a:gd name="connsiteX0" fmla="*/ 0 w 363793"/>
              <a:gd name="connsiteY0" fmla="*/ 0 h 786581"/>
              <a:gd name="connsiteX1" fmla="*/ 324464 w 363793"/>
              <a:gd name="connsiteY1" fmla="*/ 137652 h 786581"/>
              <a:gd name="connsiteX2" fmla="*/ 186813 w 363793"/>
              <a:gd name="connsiteY2" fmla="*/ 265471 h 786581"/>
              <a:gd name="connsiteX3" fmla="*/ 363793 w 363793"/>
              <a:gd name="connsiteY3" fmla="*/ 786581 h 786581"/>
            </a:gdLst>
            <a:ahLst/>
            <a:cxnLst>
              <a:cxn ang="0">
                <a:pos x="connsiteX0" y="connsiteY0"/>
              </a:cxn>
              <a:cxn ang="0">
                <a:pos x="connsiteX1" y="connsiteY1"/>
              </a:cxn>
              <a:cxn ang="0">
                <a:pos x="connsiteX2" y="connsiteY2"/>
              </a:cxn>
              <a:cxn ang="0">
                <a:pos x="connsiteX3" y="connsiteY3"/>
              </a:cxn>
            </a:cxnLst>
            <a:rect l="l" t="t" r="r" b="b"/>
            <a:pathLst>
              <a:path w="363793" h="786581">
                <a:moveTo>
                  <a:pt x="0" y="0"/>
                </a:moveTo>
                <a:cubicBezTo>
                  <a:pt x="146664" y="46703"/>
                  <a:pt x="293328" y="93407"/>
                  <a:pt x="324464" y="137652"/>
                </a:cubicBezTo>
                <a:cubicBezTo>
                  <a:pt x="355600" y="181897"/>
                  <a:pt x="180258" y="157316"/>
                  <a:pt x="186813" y="265471"/>
                </a:cubicBezTo>
                <a:cubicBezTo>
                  <a:pt x="193368" y="373626"/>
                  <a:pt x="278580" y="580103"/>
                  <a:pt x="363793" y="786581"/>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129E050-321A-46EF-B255-458236DD467E}"/>
              </a:ext>
            </a:extLst>
          </p:cNvPr>
          <p:cNvSpPr txBox="1"/>
          <p:nvPr/>
        </p:nvSpPr>
        <p:spPr>
          <a:xfrm>
            <a:off x="215871" y="228600"/>
            <a:ext cx="5267981" cy="584775"/>
          </a:xfrm>
          <a:prstGeom prst="rect">
            <a:avLst/>
          </a:prstGeom>
          <a:noFill/>
        </p:spPr>
        <p:txBody>
          <a:bodyPr wrap="none" rtlCol="0">
            <a:spAutoFit/>
          </a:bodyPr>
          <a:lstStyle/>
          <a:p>
            <a:r>
              <a:rPr lang="en-US" sz="3200" dirty="0"/>
              <a:t>Printing the value of a variable</a:t>
            </a:r>
          </a:p>
        </p:txBody>
      </p:sp>
      <p:sp>
        <p:nvSpPr>
          <p:cNvPr id="2" name="Rectangle 1">
            <a:extLst>
              <a:ext uri="{FF2B5EF4-FFF2-40B4-BE49-F238E27FC236}">
                <a16:creationId xmlns:a16="http://schemas.microsoft.com/office/drawing/2014/main" id="{6FD51EAF-553D-4166-800C-0BA9DBD4E696}"/>
              </a:ext>
            </a:extLst>
          </p:cNvPr>
          <p:cNvSpPr/>
          <p:nvPr/>
        </p:nvSpPr>
        <p:spPr>
          <a:xfrm>
            <a:off x="23648" y="3878942"/>
            <a:ext cx="7236542" cy="461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0002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129E050-321A-46EF-B255-458236DD467E}"/>
              </a:ext>
            </a:extLst>
          </p:cNvPr>
          <p:cNvSpPr txBox="1"/>
          <p:nvPr/>
        </p:nvSpPr>
        <p:spPr>
          <a:xfrm>
            <a:off x="215871" y="228600"/>
            <a:ext cx="7708929" cy="2062103"/>
          </a:xfrm>
          <a:prstGeom prst="rect">
            <a:avLst/>
          </a:prstGeom>
          <a:noFill/>
        </p:spPr>
        <p:txBody>
          <a:bodyPr wrap="square" rtlCol="0">
            <a:spAutoFit/>
          </a:bodyPr>
          <a:lstStyle/>
          <a:p>
            <a:r>
              <a:rPr lang="en-US" sz="3200" b="1" dirty="0"/>
              <a:t>module</a:t>
            </a:r>
            <a:r>
              <a:rPr lang="en-US" sz="3200" dirty="0"/>
              <a:t> (or package):</a:t>
            </a:r>
          </a:p>
          <a:p>
            <a:endParaRPr lang="en-US" sz="3200" dirty="0"/>
          </a:p>
          <a:p>
            <a:r>
              <a:rPr lang="en-US" sz="3200" dirty="0"/>
              <a:t>	publicly-available library of code that 	extends the functionality of python</a:t>
            </a:r>
          </a:p>
        </p:txBody>
      </p:sp>
      <p:sp>
        <p:nvSpPr>
          <p:cNvPr id="9" name="TextBox 8">
            <a:extLst>
              <a:ext uri="{FF2B5EF4-FFF2-40B4-BE49-F238E27FC236}">
                <a16:creationId xmlns:a16="http://schemas.microsoft.com/office/drawing/2014/main" id="{BA1CC29C-870A-4041-8BF0-9773303D571E}"/>
              </a:ext>
            </a:extLst>
          </p:cNvPr>
          <p:cNvSpPr txBox="1"/>
          <p:nvPr/>
        </p:nvSpPr>
        <p:spPr>
          <a:xfrm>
            <a:off x="215871" y="2667000"/>
            <a:ext cx="7708929" cy="4031873"/>
          </a:xfrm>
          <a:prstGeom prst="rect">
            <a:avLst/>
          </a:prstGeom>
          <a:noFill/>
        </p:spPr>
        <p:txBody>
          <a:bodyPr wrap="square" rtlCol="0">
            <a:spAutoFit/>
          </a:bodyPr>
          <a:lstStyle/>
          <a:p>
            <a:r>
              <a:rPr lang="en-US" sz="3200" b="1" dirty="0"/>
              <a:t>method</a:t>
            </a:r>
          </a:p>
          <a:p>
            <a:endParaRPr lang="en-US" sz="3200" dirty="0"/>
          </a:p>
          <a:p>
            <a:r>
              <a:rPr lang="en-US" sz="3200" dirty="0"/>
              <a:t>	a component of a module that provides</a:t>
            </a:r>
          </a:p>
          <a:p>
            <a:r>
              <a:rPr lang="en-US" sz="3200" dirty="0"/>
              <a:t>	specific functionality</a:t>
            </a:r>
          </a:p>
          <a:p>
            <a:endParaRPr lang="en-US" sz="3200" dirty="0"/>
          </a:p>
          <a:p>
            <a:r>
              <a:rPr lang="en-US" sz="3200" dirty="0"/>
              <a:t>                            </a:t>
            </a:r>
            <a:r>
              <a:rPr lang="en-US" sz="3200" dirty="0" err="1"/>
              <a:t>date.today</a:t>
            </a:r>
            <a:r>
              <a:rPr lang="en-US" sz="3200" dirty="0"/>
              <a:t>()</a:t>
            </a:r>
          </a:p>
          <a:p>
            <a:endParaRPr lang="en-US" sz="3200" dirty="0"/>
          </a:p>
          <a:p>
            <a:endParaRPr lang="en-US" sz="3200" dirty="0"/>
          </a:p>
        </p:txBody>
      </p:sp>
      <p:sp>
        <p:nvSpPr>
          <p:cNvPr id="13" name="Freeform: Shape 12">
            <a:extLst>
              <a:ext uri="{FF2B5EF4-FFF2-40B4-BE49-F238E27FC236}">
                <a16:creationId xmlns:a16="http://schemas.microsoft.com/office/drawing/2014/main" id="{D32CC251-BF61-4F08-A26A-56B040A07816}"/>
              </a:ext>
            </a:extLst>
          </p:cNvPr>
          <p:cNvSpPr/>
          <p:nvPr/>
        </p:nvSpPr>
        <p:spPr>
          <a:xfrm rot="15587870" flipH="1" flipV="1">
            <a:off x="2584027" y="5586901"/>
            <a:ext cx="436398" cy="815649"/>
          </a:xfrm>
          <a:custGeom>
            <a:avLst/>
            <a:gdLst>
              <a:gd name="connsiteX0" fmla="*/ 0 w 363793"/>
              <a:gd name="connsiteY0" fmla="*/ 0 h 786581"/>
              <a:gd name="connsiteX1" fmla="*/ 324464 w 363793"/>
              <a:gd name="connsiteY1" fmla="*/ 137652 h 786581"/>
              <a:gd name="connsiteX2" fmla="*/ 186813 w 363793"/>
              <a:gd name="connsiteY2" fmla="*/ 265471 h 786581"/>
              <a:gd name="connsiteX3" fmla="*/ 363793 w 363793"/>
              <a:gd name="connsiteY3" fmla="*/ 786581 h 786581"/>
            </a:gdLst>
            <a:ahLst/>
            <a:cxnLst>
              <a:cxn ang="0">
                <a:pos x="connsiteX0" y="connsiteY0"/>
              </a:cxn>
              <a:cxn ang="0">
                <a:pos x="connsiteX1" y="connsiteY1"/>
              </a:cxn>
              <a:cxn ang="0">
                <a:pos x="connsiteX2" y="connsiteY2"/>
              </a:cxn>
              <a:cxn ang="0">
                <a:pos x="connsiteX3" y="connsiteY3"/>
              </a:cxn>
            </a:cxnLst>
            <a:rect l="l" t="t" r="r" b="b"/>
            <a:pathLst>
              <a:path w="363793" h="786581">
                <a:moveTo>
                  <a:pt x="0" y="0"/>
                </a:moveTo>
                <a:cubicBezTo>
                  <a:pt x="146664" y="46703"/>
                  <a:pt x="293328" y="93407"/>
                  <a:pt x="324464" y="137652"/>
                </a:cubicBezTo>
                <a:cubicBezTo>
                  <a:pt x="355600" y="181897"/>
                  <a:pt x="180258" y="157316"/>
                  <a:pt x="186813" y="265471"/>
                </a:cubicBezTo>
                <a:cubicBezTo>
                  <a:pt x="193368" y="373626"/>
                  <a:pt x="278580" y="580103"/>
                  <a:pt x="363793" y="786581"/>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F8F95D9F-5073-4989-9307-548EB7BE9198}"/>
              </a:ext>
            </a:extLst>
          </p:cNvPr>
          <p:cNvSpPr txBox="1">
            <a:spLocks noChangeArrowheads="1"/>
          </p:cNvSpPr>
          <p:nvPr/>
        </p:nvSpPr>
        <p:spPr bwMode="auto">
          <a:xfrm>
            <a:off x="718550" y="6013118"/>
            <a:ext cx="2057400" cy="12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a:solidFill>
                  <a:srgbClr val="FF0000"/>
                </a:solidFill>
                <a:latin typeface="Times New Roman" pitchFamily="18" charset="0"/>
                <a:ea typeface="+mj-ea"/>
                <a:cs typeface="Times New Roman" pitchFamily="18" charset="0"/>
              </a:rPr>
              <a:t>module name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5" name="Freeform: Shape 14">
            <a:extLst>
              <a:ext uri="{FF2B5EF4-FFF2-40B4-BE49-F238E27FC236}">
                <a16:creationId xmlns:a16="http://schemas.microsoft.com/office/drawing/2014/main" id="{4DE3B80D-6E00-4081-BDCF-3B0BA4EA471D}"/>
              </a:ext>
            </a:extLst>
          </p:cNvPr>
          <p:cNvSpPr/>
          <p:nvPr/>
        </p:nvSpPr>
        <p:spPr>
          <a:xfrm rot="6012130" flipV="1">
            <a:off x="4227678" y="5605293"/>
            <a:ext cx="436398" cy="815649"/>
          </a:xfrm>
          <a:custGeom>
            <a:avLst/>
            <a:gdLst>
              <a:gd name="connsiteX0" fmla="*/ 0 w 363793"/>
              <a:gd name="connsiteY0" fmla="*/ 0 h 786581"/>
              <a:gd name="connsiteX1" fmla="*/ 324464 w 363793"/>
              <a:gd name="connsiteY1" fmla="*/ 137652 h 786581"/>
              <a:gd name="connsiteX2" fmla="*/ 186813 w 363793"/>
              <a:gd name="connsiteY2" fmla="*/ 265471 h 786581"/>
              <a:gd name="connsiteX3" fmla="*/ 363793 w 363793"/>
              <a:gd name="connsiteY3" fmla="*/ 786581 h 786581"/>
            </a:gdLst>
            <a:ahLst/>
            <a:cxnLst>
              <a:cxn ang="0">
                <a:pos x="connsiteX0" y="connsiteY0"/>
              </a:cxn>
              <a:cxn ang="0">
                <a:pos x="connsiteX1" y="connsiteY1"/>
              </a:cxn>
              <a:cxn ang="0">
                <a:pos x="connsiteX2" y="connsiteY2"/>
              </a:cxn>
              <a:cxn ang="0">
                <a:pos x="connsiteX3" y="connsiteY3"/>
              </a:cxn>
            </a:cxnLst>
            <a:rect l="l" t="t" r="r" b="b"/>
            <a:pathLst>
              <a:path w="363793" h="786581">
                <a:moveTo>
                  <a:pt x="0" y="0"/>
                </a:moveTo>
                <a:cubicBezTo>
                  <a:pt x="146664" y="46703"/>
                  <a:pt x="293328" y="93407"/>
                  <a:pt x="324464" y="137652"/>
                </a:cubicBezTo>
                <a:cubicBezTo>
                  <a:pt x="355600" y="181897"/>
                  <a:pt x="180258" y="157316"/>
                  <a:pt x="186813" y="265471"/>
                </a:cubicBezTo>
                <a:cubicBezTo>
                  <a:pt x="193368" y="373626"/>
                  <a:pt x="278580" y="580103"/>
                  <a:pt x="363793" y="786581"/>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92DD2FCF-19B3-4317-89DE-85B516E0EF15}"/>
              </a:ext>
            </a:extLst>
          </p:cNvPr>
          <p:cNvSpPr txBox="1">
            <a:spLocks noChangeArrowheads="1"/>
          </p:cNvSpPr>
          <p:nvPr/>
        </p:nvSpPr>
        <p:spPr bwMode="auto">
          <a:xfrm>
            <a:off x="4724400" y="5951593"/>
            <a:ext cx="2057400" cy="12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a:solidFill>
                  <a:srgbClr val="FF0000"/>
                </a:solidFill>
                <a:latin typeface="Times New Roman" pitchFamily="18" charset="0"/>
                <a:ea typeface="+mj-ea"/>
                <a:cs typeface="Times New Roman" pitchFamily="18" charset="0"/>
              </a:rPr>
              <a:t>method name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9673782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129E050-321A-46EF-B255-458236DD467E}"/>
              </a:ext>
            </a:extLst>
          </p:cNvPr>
          <p:cNvSpPr txBox="1"/>
          <p:nvPr/>
        </p:nvSpPr>
        <p:spPr>
          <a:xfrm>
            <a:off x="215871" y="228600"/>
            <a:ext cx="7708929" cy="6309420"/>
          </a:xfrm>
          <a:prstGeom prst="rect">
            <a:avLst/>
          </a:prstGeom>
          <a:noFill/>
        </p:spPr>
        <p:txBody>
          <a:bodyPr wrap="square" rtlCol="0">
            <a:spAutoFit/>
          </a:bodyPr>
          <a:lstStyle/>
          <a:p>
            <a:r>
              <a:rPr lang="en-US" sz="3200" dirty="0"/>
              <a:t>some </a:t>
            </a:r>
            <a:r>
              <a:rPr lang="en-US" sz="3200" b="1" dirty="0"/>
              <a:t>modules </a:t>
            </a:r>
            <a:r>
              <a:rPr lang="en-US" sz="3200" dirty="0"/>
              <a:t>used in this class:</a:t>
            </a:r>
          </a:p>
          <a:p>
            <a:endParaRPr lang="en-US" sz="3200" dirty="0"/>
          </a:p>
          <a:p>
            <a:r>
              <a:rPr lang="en-US" sz="2400" dirty="0"/>
              <a:t>	date</a:t>
            </a:r>
          </a:p>
          <a:p>
            <a:r>
              <a:rPr lang="en-US" sz="2400" dirty="0"/>
              <a:t>		date manipulation</a:t>
            </a:r>
          </a:p>
          <a:p>
            <a:endParaRPr lang="en-US" sz="2400" dirty="0"/>
          </a:p>
          <a:p>
            <a:r>
              <a:rPr lang="en-US" sz="2400" dirty="0"/>
              <a:t>	</a:t>
            </a:r>
            <a:r>
              <a:rPr lang="en-US" sz="2400" dirty="0" err="1"/>
              <a:t>numpy</a:t>
            </a:r>
            <a:endParaRPr lang="en-US" sz="2400" dirty="0"/>
          </a:p>
          <a:p>
            <a:r>
              <a:rPr lang="en-US" sz="2400" dirty="0"/>
              <a:t>		matrix arithmetic</a:t>
            </a:r>
          </a:p>
          <a:p>
            <a:endParaRPr lang="en-US" sz="2400" dirty="0"/>
          </a:p>
          <a:p>
            <a:r>
              <a:rPr lang="en-US" sz="2400" dirty="0"/>
              <a:t>	</a:t>
            </a:r>
            <a:r>
              <a:rPr lang="en-US" sz="2400" dirty="0" err="1"/>
              <a:t>scipy</a:t>
            </a:r>
            <a:endParaRPr lang="en-US" sz="2400" dirty="0"/>
          </a:p>
          <a:p>
            <a:r>
              <a:rPr lang="en-US" sz="2400" dirty="0"/>
              <a:t>		scientific functions</a:t>
            </a:r>
          </a:p>
          <a:p>
            <a:endParaRPr lang="en-US" sz="2400" dirty="0"/>
          </a:p>
          <a:p>
            <a:r>
              <a:rPr lang="en-US" sz="2400" dirty="0"/>
              <a:t>	matplotlib</a:t>
            </a:r>
          </a:p>
          <a:p>
            <a:r>
              <a:rPr lang="en-US" sz="2400" dirty="0"/>
              <a:t>		plotting</a:t>
            </a:r>
          </a:p>
          <a:p>
            <a:endParaRPr lang="en-US" sz="2400" dirty="0"/>
          </a:p>
          <a:p>
            <a:r>
              <a:rPr lang="en-US" sz="2400" dirty="0"/>
              <a:t>	</a:t>
            </a:r>
            <a:r>
              <a:rPr lang="en-US" sz="2400" dirty="0" err="1"/>
              <a:t>os</a:t>
            </a:r>
            <a:endParaRPr lang="en-US" sz="2400" dirty="0"/>
          </a:p>
          <a:p>
            <a:r>
              <a:rPr lang="en-US" sz="2800" dirty="0"/>
              <a:t>		</a:t>
            </a:r>
            <a:r>
              <a:rPr lang="en-US" sz="2400" dirty="0"/>
              <a:t>file/folder manipulation</a:t>
            </a:r>
          </a:p>
        </p:txBody>
      </p:sp>
    </p:spTree>
    <p:extLst>
      <p:ext uri="{BB962C8B-B14F-4D97-AF65-F5344CB8AC3E}">
        <p14:creationId xmlns:p14="http://schemas.microsoft.com/office/powerpoint/2010/main" val="4688860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Files and Folders</a:t>
            </a:r>
          </a:p>
        </p:txBody>
      </p:sp>
      <p:sp>
        <p:nvSpPr>
          <p:cNvPr id="3" name="Content Placeholder 2"/>
          <p:cNvSpPr>
            <a:spLocks noGrp="1"/>
          </p:cNvSpPr>
          <p:nvPr>
            <p:ph idx="1"/>
          </p:nvPr>
        </p:nvSpPr>
        <p:spPr>
          <a:xfrm>
            <a:off x="457200" y="1676400"/>
            <a:ext cx="8229600" cy="4525963"/>
          </a:xfrm>
        </p:spPr>
        <p:txBody>
          <a:bodyPr>
            <a:normAutofit fontScale="85000" lnSpcReduction="20000"/>
          </a:bodyPr>
          <a:lstStyle/>
          <a:p>
            <a:pPr>
              <a:buNone/>
            </a:pPr>
            <a:r>
              <a:rPr lang="en-US" dirty="0">
                <a:latin typeface="Times New Roman" pitchFamily="18" charset="0"/>
                <a:cs typeface="Times New Roman" pitchFamily="18" charset="0"/>
              </a:rPr>
              <a:t>Provide a way to organize your data and data analysis products</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 use meaningful and predictable names</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 design a folder hierarchy that helps you keep track of things</a:t>
            </a:r>
          </a:p>
          <a:p>
            <a:pPr>
              <a:buNone/>
            </a:pPr>
            <a:endParaRPr lang="en-US" dirty="0"/>
          </a:p>
          <a:p>
            <a:pPr>
              <a:buNone/>
            </a:pPr>
            <a:r>
              <a:rPr lang="en-US" dirty="0"/>
              <a:t>	</a:t>
            </a:r>
          </a:p>
          <a:p>
            <a:pPr>
              <a:buNone/>
            </a:pPr>
            <a:endParaRPr lang="en-US" dirty="0"/>
          </a:p>
          <a:p>
            <a:pPr>
              <a:buNone/>
            </a:pPr>
            <a:r>
              <a:rPr lang="en-US" dirty="0"/>
              <a:t>	</a:t>
            </a:r>
          </a:p>
        </p:txBody>
      </p:sp>
    </p:spTree>
    <p:extLst>
      <p:ext uri="{BB962C8B-B14F-4D97-AF65-F5344CB8AC3E}">
        <p14:creationId xmlns:p14="http://schemas.microsoft.com/office/powerpoint/2010/main" val="16538208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bwMode="auto">
          <a:xfrm>
            <a:off x="3810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a:ln>
                  <a:noFill/>
                </a:ln>
                <a:effectLst/>
                <a:uLnTx/>
                <a:uFillTx/>
                <a:latin typeface="Times New Roman" pitchFamily="18" charset="0"/>
                <a:ea typeface="+mj-ea"/>
                <a:cs typeface="Times New Roman" pitchFamily="18" charset="0"/>
              </a:rPr>
              <a:t>Example: </a:t>
            </a:r>
            <a:r>
              <a:rPr lang="en-US" sz="3200" kern="0" noProof="0" dirty="0">
                <a:latin typeface="Times New Roman" pitchFamily="18" charset="0"/>
                <a:ea typeface="+mj-ea"/>
                <a:cs typeface="Times New Roman" pitchFamily="18" charset="0"/>
              </a:rPr>
              <a:t>file/folder structure used in text</a:t>
            </a:r>
            <a:r>
              <a:rPr kumimoji="0" lang="en-US" sz="3200" i="0" u="none" strike="noStrike" kern="0" cap="none" spc="0" normalizeH="0" noProof="0" dirty="0">
                <a:ln>
                  <a:noFill/>
                </a:ln>
                <a:effectLst/>
                <a:uLnTx/>
                <a:uFillTx/>
                <a:latin typeface="Times New Roman" pitchFamily="18" charset="0"/>
                <a:ea typeface="+mj-ea"/>
                <a:cs typeface="Times New Roman" pitchFamily="18" charset="0"/>
              </a:rPr>
              <a:t> </a:t>
            </a:r>
            <a:endParaRPr kumimoji="0" lang="en-US" sz="3200" i="0" u="none" strike="noStrike" kern="0" cap="none" spc="0" normalizeH="0" baseline="0" noProof="0" dirty="0">
              <a:ln>
                <a:noFill/>
              </a:ln>
              <a:effectLst/>
              <a:uLnTx/>
              <a:uFillTx/>
              <a:latin typeface="Times New Roman" pitchFamily="18" charset="0"/>
              <a:ea typeface="+mj-ea"/>
              <a:cs typeface="Times New Roman" pitchFamily="18" charset="0"/>
            </a:endParaRPr>
          </a:p>
        </p:txBody>
      </p:sp>
      <p:pic>
        <p:nvPicPr>
          <p:cNvPr id="4" name="Picture 3">
            <a:extLst>
              <a:ext uri="{FF2B5EF4-FFF2-40B4-BE49-F238E27FC236}">
                <a16:creationId xmlns:a16="http://schemas.microsoft.com/office/drawing/2014/main" id="{65ED9481-96EF-4D2C-9C9D-9C8D4FD8D43C}"/>
              </a:ext>
            </a:extLst>
          </p:cNvPr>
          <p:cNvPicPr>
            <a:picLocks noChangeAspect="1"/>
          </p:cNvPicPr>
          <p:nvPr/>
        </p:nvPicPr>
        <p:blipFill rotWithShape="1">
          <a:blip r:embed="rId3"/>
          <a:srcRect l="39999" t="24814" r="20833" b="10000"/>
          <a:stretch/>
        </p:blipFill>
        <p:spPr>
          <a:xfrm>
            <a:off x="1371600" y="1066800"/>
            <a:ext cx="5925207" cy="5547002"/>
          </a:xfrm>
          <a:prstGeom prst="rect">
            <a:avLst/>
          </a:prstGeom>
        </p:spPr>
      </p:pic>
    </p:spTree>
    <p:extLst>
      <p:ext uri="{BB962C8B-B14F-4D97-AF65-F5344CB8AC3E}">
        <p14:creationId xmlns:p14="http://schemas.microsoft.com/office/powerpoint/2010/main" val="22398904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latin typeface="Times New Roman" pitchFamily="18" charset="0"/>
                <a:cs typeface="Times New Roman" pitchFamily="18" charset="0"/>
              </a:rPr>
              <a:t>Commands for Navigating Folders</a:t>
            </a:r>
          </a:p>
        </p:txBody>
      </p:sp>
      <p:sp>
        <p:nvSpPr>
          <p:cNvPr id="3" name="Content Placeholder 2"/>
          <p:cNvSpPr>
            <a:spLocks noGrp="1"/>
          </p:cNvSpPr>
          <p:nvPr>
            <p:ph idx="1"/>
          </p:nvPr>
        </p:nvSpPr>
        <p:spPr>
          <a:xfrm>
            <a:off x="381000" y="1219200"/>
            <a:ext cx="6172200" cy="5257800"/>
          </a:xfrm>
        </p:spPr>
        <p:txBody>
          <a:bodyPr/>
          <a:lstStyle/>
          <a:p>
            <a:pPr>
              <a:buNone/>
            </a:pPr>
            <a:r>
              <a:rPr lang="en-US" sz="2400" dirty="0" err="1">
                <a:latin typeface="Courier New" pitchFamily="49" charset="0"/>
                <a:cs typeface="Courier New" pitchFamily="49" charset="0"/>
              </a:rPr>
              <a:t>os.getcwd</a:t>
            </a:r>
            <a:r>
              <a:rPr lang="en-US" sz="2400" dirty="0">
                <a:latin typeface="Courier New" pitchFamily="49" charset="0"/>
                <a:cs typeface="Courier New" pitchFamily="49" charset="0"/>
              </a:rPr>
              <a:t>();</a:t>
            </a:r>
          </a:p>
          <a:p>
            <a:pPr>
              <a:buNone/>
            </a:pPr>
            <a:endParaRPr lang="en-US" sz="2400" dirty="0">
              <a:solidFill>
                <a:schemeClr val="tx1"/>
              </a:solidFill>
              <a:latin typeface="Courier New" pitchFamily="49" charset="0"/>
              <a:cs typeface="Courier New" pitchFamily="49" charset="0"/>
            </a:endParaRPr>
          </a:p>
          <a:p>
            <a:pPr>
              <a:buNone/>
            </a:pPr>
            <a:endParaRPr lang="en-US" sz="2400" dirty="0">
              <a:solidFill>
                <a:schemeClr val="tx1"/>
              </a:solidFill>
              <a:latin typeface="Courier New" pitchFamily="49" charset="0"/>
              <a:cs typeface="Courier New" pitchFamily="49" charset="0"/>
            </a:endParaRPr>
          </a:p>
          <a:p>
            <a:pPr>
              <a:buNone/>
            </a:pPr>
            <a:r>
              <a:rPr lang="en-US" sz="2400" dirty="0" err="1">
                <a:solidFill>
                  <a:schemeClr val="tx1"/>
                </a:solidFill>
                <a:latin typeface="Courier New" pitchFamily="49" charset="0"/>
                <a:cs typeface="Courier New" pitchFamily="49" charset="0"/>
              </a:rPr>
              <a:t>os.chdir</a:t>
            </a:r>
            <a:r>
              <a:rPr lang="en-US" sz="2400" dirty="0">
                <a:solidFill>
                  <a:schemeClr val="tx1"/>
                </a:solidFill>
                <a:latin typeface="Courier New" pitchFamily="49" charset="0"/>
                <a:cs typeface="Courier New" pitchFamily="49" charset="0"/>
              </a:rPr>
              <a:t>("</a:t>
            </a:r>
            <a:r>
              <a:rPr lang="en-US" sz="2400" dirty="0" err="1">
                <a:solidFill>
                  <a:schemeClr val="tx1"/>
                </a:solidFill>
                <a:latin typeface="Courier New" pitchFamily="49" charset="0"/>
                <a:cs typeface="Courier New" pitchFamily="49" charset="0"/>
              </a:rPr>
              <a:t>TestFolder</a:t>
            </a:r>
            <a:r>
              <a:rPr lang="en-US" sz="2400" dirty="0">
                <a:solidFill>
                  <a:schemeClr val="tx1"/>
                </a:solidFill>
                <a:latin typeface="Courier New" pitchFamily="49" charset="0"/>
                <a:cs typeface="Courier New" pitchFamily="49" charset="0"/>
              </a:rPr>
              <a:t>");</a:t>
            </a:r>
          </a:p>
          <a:p>
            <a:pPr>
              <a:buNone/>
            </a:pPr>
            <a:endParaRPr lang="en-US" sz="2400" dirty="0">
              <a:solidFill>
                <a:schemeClr val="tx1"/>
              </a:solidFill>
              <a:latin typeface="Courier New" pitchFamily="49" charset="0"/>
              <a:cs typeface="Courier New" pitchFamily="49" charset="0"/>
            </a:endParaRPr>
          </a:p>
          <a:p>
            <a:pPr>
              <a:buNone/>
            </a:pPr>
            <a:endParaRPr lang="en-US" sz="2400" dirty="0">
              <a:solidFill>
                <a:schemeClr val="tx1"/>
              </a:solidFill>
              <a:latin typeface="Courier New" pitchFamily="49" charset="0"/>
              <a:cs typeface="Courier New" pitchFamily="49" charset="0"/>
            </a:endParaRPr>
          </a:p>
          <a:p>
            <a:pPr>
              <a:buNone/>
            </a:pPr>
            <a:r>
              <a:rPr lang="en-US" sz="2400" dirty="0" err="1">
                <a:solidFill>
                  <a:schemeClr val="tx1"/>
                </a:solidFill>
                <a:latin typeface="Courier New" pitchFamily="49" charset="0"/>
                <a:cs typeface="Courier New" pitchFamily="49" charset="0"/>
              </a:rPr>
              <a:t>os.chdir</a:t>
            </a:r>
            <a:r>
              <a:rPr lang="en-US" sz="2400" dirty="0">
                <a:solidFill>
                  <a:schemeClr val="tx1"/>
                </a:solidFill>
                <a:latin typeface="Courier New" pitchFamily="49" charset="0"/>
                <a:cs typeface="Courier New" pitchFamily="49" charset="0"/>
              </a:rPr>
              <a:t>("..");</a:t>
            </a:r>
          </a:p>
          <a:p>
            <a:pPr>
              <a:buNone/>
            </a:pPr>
            <a:endParaRPr lang="en-US" sz="2400" dirty="0">
              <a:solidFill>
                <a:schemeClr val="tx1"/>
              </a:solidFill>
              <a:latin typeface="Courier New" pitchFamily="49" charset="0"/>
              <a:cs typeface="Courier New" pitchFamily="49" charset="0"/>
            </a:endParaRPr>
          </a:p>
          <a:p>
            <a:pPr>
              <a:buNone/>
            </a:pPr>
            <a:endParaRPr lang="en-US" sz="2400" dirty="0">
              <a:solidFill>
                <a:schemeClr val="tx1"/>
              </a:solidFill>
              <a:latin typeface="Courier New" pitchFamily="49" charset="0"/>
              <a:cs typeface="Courier New" pitchFamily="49" charset="0"/>
            </a:endParaRPr>
          </a:p>
          <a:p>
            <a:pPr>
              <a:buNone/>
            </a:pPr>
            <a:r>
              <a:rPr lang="en-US" sz="2400" dirty="0" err="1">
                <a:solidFill>
                  <a:schemeClr val="tx1"/>
                </a:solidFill>
                <a:latin typeface="Courier New" pitchFamily="49" charset="0"/>
                <a:cs typeface="Courier New" pitchFamily="49" charset="0"/>
              </a:rPr>
              <a:t>mydirlist</a:t>
            </a:r>
            <a:r>
              <a:rPr lang="en-US" sz="2400" dirty="0">
                <a:solidFill>
                  <a:schemeClr val="tx1"/>
                </a:solidFill>
                <a:latin typeface="Courier New" pitchFamily="49" charset="0"/>
                <a:cs typeface="Courier New" pitchFamily="49" charset="0"/>
              </a:rPr>
              <a:t>=</a:t>
            </a:r>
            <a:r>
              <a:rPr lang="en-US" sz="2400" dirty="0" err="1">
                <a:solidFill>
                  <a:schemeClr val="tx1"/>
                </a:solidFill>
                <a:latin typeface="Courier New" pitchFamily="49" charset="0"/>
                <a:cs typeface="Courier New" pitchFamily="49" charset="0"/>
              </a:rPr>
              <a:t>os.listdir</a:t>
            </a:r>
            <a:r>
              <a:rPr lang="en-US" sz="2400" dirty="0">
                <a:solidFill>
                  <a:schemeClr val="tx1"/>
                </a:solidFill>
                <a:latin typeface="Courier New" pitchFamily="49" charset="0"/>
                <a:cs typeface="Courier New" pitchFamily="49" charset="0"/>
              </a:rPr>
              <a:t>();</a:t>
            </a:r>
          </a:p>
          <a:p>
            <a:pPr>
              <a:buNone/>
            </a:pPr>
            <a:r>
              <a:rPr lang="en-US" sz="2400" dirty="0">
                <a:solidFill>
                  <a:schemeClr val="tx1"/>
                </a:solidFill>
                <a:latin typeface="Courier New" pitchFamily="49" charset="0"/>
                <a:cs typeface="Courier New" pitchFamily="49" charset="0"/>
              </a:rPr>
              <a:t>print(</a:t>
            </a:r>
            <a:r>
              <a:rPr lang="en-US" sz="2400" dirty="0" err="1">
                <a:solidFill>
                  <a:schemeClr val="tx1"/>
                </a:solidFill>
                <a:latin typeface="Courier New" pitchFamily="49" charset="0"/>
                <a:cs typeface="Courier New" pitchFamily="49" charset="0"/>
              </a:rPr>
              <a:t>mydirlist</a:t>
            </a:r>
            <a:r>
              <a:rPr lang="en-US" sz="2400" dirty="0">
                <a:solidFill>
                  <a:schemeClr val="tx1"/>
                </a:solidFill>
                <a:latin typeface="Courier New" pitchFamily="49" charset="0"/>
                <a:cs typeface="Courier New" pitchFamily="49" charset="0"/>
              </a:rPr>
              <a:t>);</a:t>
            </a:r>
          </a:p>
        </p:txBody>
      </p:sp>
      <p:sp>
        <p:nvSpPr>
          <p:cNvPr id="4" name="Content Placeholder 2"/>
          <p:cNvSpPr txBox="1">
            <a:spLocks/>
          </p:cNvSpPr>
          <p:nvPr/>
        </p:nvSpPr>
        <p:spPr bwMode="auto">
          <a:xfrm>
            <a:off x="3451334" y="1606111"/>
            <a:ext cx="541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determined current folder</a:t>
            </a:r>
          </a:p>
        </p:txBody>
      </p:sp>
      <p:sp>
        <p:nvSpPr>
          <p:cNvPr id="5" name="Content Placeholder 2"/>
          <p:cNvSpPr txBox="1">
            <a:spLocks/>
          </p:cNvSpPr>
          <p:nvPr/>
        </p:nvSpPr>
        <p:spPr bwMode="auto">
          <a:xfrm>
            <a:off x="3451334" y="2896256"/>
            <a:ext cx="541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change </a:t>
            </a:r>
            <a:r>
              <a:rPr lang="en-US" sz="2400" kern="0" dirty="0">
                <a:solidFill>
                  <a:srgbClr val="FF0000"/>
                </a:solidFill>
                <a:latin typeface="Times New Roman" pitchFamily="18" charset="0"/>
                <a:cs typeface="Times New Roman" pitchFamily="18" charset="0"/>
              </a:rPr>
              <a:t>current</a:t>
            </a: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folder to “../</a:t>
            </a:r>
            <a:r>
              <a:rPr kumimoji="0" lang="en-US" sz="24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TestFolder</a:t>
            </a: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a:t>
            </a:r>
          </a:p>
        </p:txBody>
      </p:sp>
      <p:sp>
        <p:nvSpPr>
          <p:cNvPr id="6" name="Content Placeholder 2"/>
          <p:cNvSpPr txBox="1">
            <a:spLocks/>
          </p:cNvSpPr>
          <p:nvPr/>
        </p:nvSpPr>
        <p:spPr bwMode="auto">
          <a:xfrm>
            <a:off x="3467100" y="4272455"/>
            <a:ext cx="541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change</a:t>
            </a:r>
            <a:r>
              <a:rPr kumimoji="0" lang="en-US" sz="2400" b="0" i="0" u="none" strike="noStrike" kern="0" cap="none" spc="0" normalizeH="0" noProof="0" dirty="0">
                <a:ln>
                  <a:noFill/>
                </a:ln>
                <a:solidFill>
                  <a:srgbClr val="FF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to the parent folder</a:t>
            </a:r>
          </a:p>
        </p:txBody>
      </p:sp>
      <p:sp>
        <p:nvSpPr>
          <p:cNvPr id="7" name="Content Placeholder 2"/>
          <p:cNvSpPr txBox="1">
            <a:spLocks/>
          </p:cNvSpPr>
          <p:nvPr/>
        </p:nvSpPr>
        <p:spPr bwMode="auto">
          <a:xfrm>
            <a:off x="3581400" y="6019800"/>
            <a:ext cx="54102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get list of files in director and print them</a:t>
            </a:r>
            <a:endParaRPr kumimoji="0" lang="en-US" sz="2400" b="0" i="0" u="none" strike="noStrike" kern="0" cap="none" spc="0" normalizeH="0" noProof="0" dirty="0">
              <a:ln>
                <a:noFill/>
              </a:ln>
              <a:solidFill>
                <a:srgbClr val="FF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3780734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8229600" cy="1371600"/>
          </a:xfrm>
        </p:spPr>
        <p:txBody>
          <a:bodyPr/>
          <a:lstStyle/>
          <a:p>
            <a:r>
              <a:rPr lang="en-US" dirty="0">
                <a:latin typeface="Times New Roman" pitchFamily="18" charset="0"/>
                <a:cs typeface="Times New Roman" pitchFamily="18" charset="0"/>
              </a:rPr>
              <a:t>Simple Arithmetic</a:t>
            </a:r>
          </a:p>
        </p:txBody>
      </p:sp>
      <p:sp>
        <p:nvSpPr>
          <p:cNvPr id="8195" name="Rectangle 3"/>
          <p:cNvSpPr>
            <a:spLocks noGrp="1" noChangeArrowheads="1"/>
          </p:cNvSpPr>
          <p:nvPr>
            <p:ph type="body" idx="1"/>
          </p:nvPr>
        </p:nvSpPr>
        <p:spPr>
          <a:xfrm>
            <a:off x="609600" y="1447800"/>
            <a:ext cx="8077200" cy="5105400"/>
          </a:xfrm>
        </p:spPr>
        <p:txBody>
          <a:bodyPr/>
          <a:lstStyle/>
          <a:p>
            <a:pPr>
              <a:buFontTx/>
              <a:buNone/>
            </a:pPr>
            <a:r>
              <a:rPr lang="en-US" dirty="0">
                <a:latin typeface="Courier New" pitchFamily="49" charset="0"/>
                <a:cs typeface="Courier New" pitchFamily="49" charset="0"/>
              </a:rPr>
              <a:t>a = 3.5;</a:t>
            </a:r>
          </a:p>
          <a:p>
            <a:pPr>
              <a:buFontTx/>
              <a:buNone/>
            </a:pPr>
            <a:r>
              <a:rPr lang="en-US" dirty="0">
                <a:latin typeface="Courier New" pitchFamily="49" charset="0"/>
                <a:cs typeface="Courier New" pitchFamily="49" charset="0"/>
              </a:rPr>
              <a:t>b = 4.1;</a:t>
            </a:r>
          </a:p>
          <a:p>
            <a:pPr>
              <a:buFontTx/>
              <a:buNone/>
            </a:pPr>
            <a:r>
              <a:rPr lang="en-US" dirty="0">
                <a:latin typeface="Courier New" pitchFamily="49" charset="0"/>
                <a:cs typeface="Courier New" pitchFamily="49" charset="0"/>
              </a:rPr>
              <a:t>c = </a:t>
            </a:r>
            <a:r>
              <a:rPr lang="en-US" dirty="0" err="1">
                <a:latin typeface="Courier New" pitchFamily="49" charset="0"/>
                <a:cs typeface="Courier New" pitchFamily="49" charset="0"/>
              </a:rPr>
              <a:t>a+b</a:t>
            </a:r>
            <a:r>
              <a:rPr lang="en-US" dirty="0">
                <a:latin typeface="Courier New" pitchFamily="49" charset="0"/>
                <a:cs typeface="Courier New" pitchFamily="49" charset="0"/>
              </a:rPr>
              <a:t>;</a:t>
            </a:r>
          </a:p>
          <a:p>
            <a:pPr>
              <a:buFontTx/>
              <a:buNone/>
            </a:pPr>
            <a:r>
              <a:rPr lang="en-US" dirty="0">
                <a:latin typeface="Courier New" pitchFamily="49" charset="0"/>
                <a:cs typeface="Courier New" pitchFamily="49" charset="0"/>
              </a:rPr>
              <a:t>print(c);</a:t>
            </a:r>
          </a:p>
          <a:p>
            <a:pPr>
              <a:buFontTx/>
              <a:buNone/>
            </a:pPr>
            <a:endParaRPr lang="en-US" dirty="0"/>
          </a:p>
          <a:p>
            <a:pPr>
              <a:buFontTx/>
              <a:buNone/>
            </a:pPr>
            <a:endParaRPr lang="en-US" dirty="0"/>
          </a:p>
          <a:p>
            <a:pPr>
              <a:buFontTx/>
              <a:buNone/>
            </a:pPr>
            <a:r>
              <a:rPr lang="en-US" dirty="0">
                <a:latin typeface="Courier New" pitchFamily="49" charset="0"/>
                <a:cs typeface="Courier New" pitchFamily="49" charset="0"/>
              </a:rPr>
              <a:t>7.6000</a:t>
            </a:r>
          </a:p>
        </p:txBody>
      </p:sp>
      <p:sp>
        <p:nvSpPr>
          <p:cNvPr id="4" name="Right Brace 3"/>
          <p:cNvSpPr/>
          <p:nvPr/>
        </p:nvSpPr>
        <p:spPr>
          <a:xfrm>
            <a:off x="4267200" y="1567068"/>
            <a:ext cx="228600" cy="193813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2"/>
          <p:cNvSpPr txBox="1">
            <a:spLocks noChangeArrowheads="1"/>
          </p:cNvSpPr>
          <p:nvPr/>
        </p:nvSpPr>
        <p:spPr bwMode="auto">
          <a:xfrm>
            <a:off x="4419600" y="2272744"/>
            <a:ext cx="2286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you type</a:t>
            </a:r>
            <a:r>
              <a:rPr kumimoji="0" lang="en-US" sz="24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this</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Rectangle 2"/>
          <p:cNvSpPr txBox="1">
            <a:spLocks noChangeArrowheads="1"/>
          </p:cNvSpPr>
          <p:nvPr/>
        </p:nvSpPr>
        <p:spPr bwMode="auto">
          <a:xfrm>
            <a:off x="4419600" y="5025888"/>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i="0" kern="0" dirty="0">
                <a:solidFill>
                  <a:srgbClr val="FF0000"/>
                </a:solidFill>
                <a:latin typeface="Times New Roman" pitchFamily="18" charset="0"/>
                <a:ea typeface="+mj-ea"/>
                <a:cs typeface="Times New Roman" pitchFamily="18" charset="0"/>
              </a:rPr>
              <a:t>This </a:t>
            </a:r>
            <a:r>
              <a:rPr lang="en-US" sz="2400" kern="0" dirty="0">
                <a:solidFill>
                  <a:srgbClr val="FF0000"/>
                </a:solidFill>
                <a:latin typeface="Times New Roman" pitchFamily="18" charset="0"/>
                <a:ea typeface="+mj-ea"/>
                <a:cs typeface="Times New Roman" pitchFamily="18" charset="0"/>
              </a:rPr>
              <a:t>appears below the cell</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 name="Right Brace 6"/>
          <p:cNvSpPr/>
          <p:nvPr/>
        </p:nvSpPr>
        <p:spPr>
          <a:xfrm>
            <a:off x="4267200" y="4572000"/>
            <a:ext cx="228600" cy="1447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13124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1143000"/>
            <a:ext cx="4191000" cy="685800"/>
          </a:xfrm>
          <a:prstGeom prst="rect">
            <a:avLst/>
          </a:prstGeom>
          <a:noFill/>
          <a:ln w="9525">
            <a:noFill/>
            <a:miter lim="800000"/>
            <a:headEnd/>
            <a:tailEnd/>
          </a:ln>
        </p:spPr>
      </p:pic>
      <p:sp>
        <p:nvSpPr>
          <p:cNvPr id="8194" name="Rectangle 2"/>
          <p:cNvSpPr>
            <a:spLocks noGrp="1" noChangeArrowheads="1"/>
          </p:cNvSpPr>
          <p:nvPr>
            <p:ph type="title"/>
          </p:nvPr>
        </p:nvSpPr>
        <p:spPr>
          <a:xfrm>
            <a:off x="381000" y="0"/>
            <a:ext cx="8229600" cy="1371600"/>
          </a:xfrm>
        </p:spPr>
        <p:txBody>
          <a:bodyPr/>
          <a:lstStyle/>
          <a:p>
            <a:r>
              <a:rPr lang="en-US" dirty="0">
                <a:latin typeface="Times New Roman" pitchFamily="18" charset="0"/>
                <a:cs typeface="Times New Roman" pitchFamily="18" charset="0"/>
              </a:rPr>
              <a:t>A more complicated formula</a:t>
            </a:r>
          </a:p>
        </p:txBody>
      </p:sp>
      <p:sp>
        <p:nvSpPr>
          <p:cNvPr id="4" name="Right Brace 3"/>
          <p:cNvSpPr/>
          <p:nvPr/>
        </p:nvSpPr>
        <p:spPr>
          <a:xfrm>
            <a:off x="6172200" y="2024268"/>
            <a:ext cx="228600" cy="193813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2"/>
          <p:cNvSpPr txBox="1">
            <a:spLocks noChangeArrowheads="1"/>
          </p:cNvSpPr>
          <p:nvPr/>
        </p:nvSpPr>
        <p:spPr bwMode="auto">
          <a:xfrm>
            <a:off x="6324600" y="2729944"/>
            <a:ext cx="2286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you type</a:t>
            </a:r>
            <a:r>
              <a:rPr kumimoji="0" lang="en-US" sz="24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this</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 name="Right Brace 6"/>
          <p:cNvSpPr/>
          <p:nvPr/>
        </p:nvSpPr>
        <p:spPr>
          <a:xfrm>
            <a:off x="6172200" y="4800600"/>
            <a:ext cx="304800" cy="1828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ontent Placeholder 9"/>
          <p:cNvSpPr>
            <a:spLocks noGrp="1"/>
          </p:cNvSpPr>
          <p:nvPr>
            <p:ph idx="1"/>
          </p:nvPr>
        </p:nvSpPr>
        <p:spPr>
          <a:xfrm>
            <a:off x="381000" y="1981200"/>
            <a:ext cx="7010400" cy="4525963"/>
          </a:xfrm>
        </p:spPr>
        <p:txBody>
          <a:bodyPr>
            <a:normAutofit/>
          </a:bodyPr>
          <a:lstStyle/>
          <a:p>
            <a:pPr>
              <a:buNone/>
            </a:pPr>
            <a:r>
              <a:rPr lang="en-US" dirty="0">
                <a:solidFill>
                  <a:schemeClr val="tx1"/>
                </a:solidFill>
                <a:latin typeface="Courier New" pitchFamily="49" charset="0"/>
                <a:cs typeface="Courier New" pitchFamily="49" charset="0"/>
              </a:rPr>
              <a:t>a = 3.0;</a:t>
            </a:r>
          </a:p>
          <a:p>
            <a:pPr>
              <a:buNone/>
            </a:pPr>
            <a:r>
              <a:rPr lang="en-US" dirty="0">
                <a:solidFill>
                  <a:schemeClr val="tx1"/>
                </a:solidFill>
                <a:latin typeface="Courier New" pitchFamily="49" charset="0"/>
                <a:cs typeface="Courier New" pitchFamily="49" charset="0"/>
              </a:rPr>
              <a:t>b = 4.0;</a:t>
            </a:r>
          </a:p>
          <a:p>
            <a:pPr>
              <a:buNone/>
            </a:pPr>
            <a:r>
              <a:rPr lang="en-US" dirty="0">
                <a:solidFill>
                  <a:schemeClr val="tx1"/>
                </a:solidFill>
                <a:latin typeface="Courier New" pitchFamily="49" charset="0"/>
                <a:cs typeface="Courier New" pitchFamily="49" charset="0"/>
              </a:rPr>
              <a:t>c = sqrt(a**2 + b**2);</a:t>
            </a:r>
          </a:p>
          <a:p>
            <a:pPr>
              <a:buNone/>
            </a:pPr>
            <a:r>
              <a:rPr lang="en-US" dirty="0">
                <a:solidFill>
                  <a:schemeClr val="tx1"/>
                </a:solidFill>
                <a:latin typeface="Courier New" pitchFamily="49" charset="0"/>
                <a:cs typeface="Courier New" pitchFamily="49" charset="0"/>
              </a:rPr>
              <a:t>print(c);</a:t>
            </a:r>
          </a:p>
          <a:p>
            <a:pPr>
              <a:buNone/>
            </a:pPr>
            <a:endParaRPr lang="en-US" dirty="0">
              <a:latin typeface="Courier New" pitchFamily="49" charset="0"/>
              <a:cs typeface="Courier New" pitchFamily="49" charset="0"/>
            </a:endParaRPr>
          </a:p>
          <a:p>
            <a:pPr>
              <a:buNone/>
            </a:pPr>
            <a:endParaRPr lang="en-US" dirty="0">
              <a:latin typeface="Courier New" pitchFamily="49" charset="0"/>
              <a:cs typeface="Courier New" pitchFamily="49" charset="0"/>
            </a:endParaRPr>
          </a:p>
          <a:p>
            <a:pPr>
              <a:buNone/>
            </a:pPr>
            <a:r>
              <a:rPr lang="en-US" dirty="0">
                <a:latin typeface="Courier New" pitchFamily="49" charset="0"/>
                <a:cs typeface="Courier New" pitchFamily="49" charset="0"/>
              </a:rPr>
              <a:t>5.0</a:t>
            </a:r>
          </a:p>
        </p:txBody>
      </p:sp>
      <p:sp>
        <p:nvSpPr>
          <p:cNvPr id="9" name="Rectangle 2">
            <a:extLst>
              <a:ext uri="{FF2B5EF4-FFF2-40B4-BE49-F238E27FC236}">
                <a16:creationId xmlns:a16="http://schemas.microsoft.com/office/drawing/2014/main" id="{5C97E1FF-58BD-4E97-BF7B-503EF4156645}"/>
              </a:ext>
            </a:extLst>
          </p:cNvPr>
          <p:cNvSpPr txBox="1">
            <a:spLocks noChangeArrowheads="1"/>
          </p:cNvSpPr>
          <p:nvPr/>
        </p:nvSpPr>
        <p:spPr bwMode="auto">
          <a:xfrm>
            <a:off x="6477000" y="5486400"/>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i="0" kern="0" dirty="0">
                <a:solidFill>
                  <a:srgbClr val="FF0000"/>
                </a:solidFill>
                <a:latin typeface="Times New Roman" pitchFamily="18" charset="0"/>
                <a:ea typeface="+mj-ea"/>
                <a:cs typeface="Times New Roman" pitchFamily="18" charset="0"/>
              </a:rPr>
              <a:t>This </a:t>
            </a:r>
            <a:r>
              <a:rPr lang="en-US" sz="2400" kern="0" dirty="0">
                <a:solidFill>
                  <a:srgbClr val="FF0000"/>
                </a:solidFill>
                <a:latin typeface="Times New Roman" pitchFamily="18" charset="0"/>
                <a:ea typeface="+mj-ea"/>
                <a:cs typeface="Times New Roman" pitchFamily="18" charset="0"/>
              </a:rPr>
              <a:t>appears below the cell</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35477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pload.wikimedia.org/wikipedia/commons/thumb/7/7d/Hudsonmap.png/300px-Hudsonmap.png"/>
          <p:cNvPicPr>
            <a:picLocks noChangeAspect="1" noChangeArrowheads="1"/>
          </p:cNvPicPr>
          <p:nvPr/>
        </p:nvPicPr>
        <p:blipFill>
          <a:blip r:embed="rId3" cstate="print"/>
          <a:srcRect/>
          <a:stretch>
            <a:fillRect/>
          </a:stretch>
        </p:blipFill>
        <p:spPr bwMode="auto">
          <a:xfrm>
            <a:off x="685800" y="533400"/>
            <a:ext cx="4920197" cy="4953000"/>
          </a:xfrm>
          <a:prstGeom prst="rect">
            <a:avLst/>
          </a:prstGeom>
          <a:noFill/>
        </p:spPr>
      </p:pic>
      <p:sp>
        <p:nvSpPr>
          <p:cNvPr id="5" name="5-Point Star 4"/>
          <p:cNvSpPr/>
          <p:nvPr/>
        </p:nvSpPr>
        <p:spPr>
          <a:xfrm>
            <a:off x="3416968" y="2903621"/>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81400" y="2819400"/>
            <a:ext cx="17526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Albany</a:t>
            </a:r>
          </a:p>
        </p:txBody>
      </p:sp>
      <p:sp>
        <p:nvSpPr>
          <p:cNvPr id="8" name="TextBox 7"/>
          <p:cNvSpPr txBox="1"/>
          <p:nvPr/>
        </p:nvSpPr>
        <p:spPr>
          <a:xfrm>
            <a:off x="6019800" y="3124200"/>
            <a:ext cx="2895600" cy="2092881"/>
          </a:xfrm>
          <a:prstGeom prst="rect">
            <a:avLst/>
          </a:prstGeom>
          <a:noFill/>
        </p:spPr>
        <p:txBody>
          <a:bodyPr wrap="square" rtlCol="0">
            <a:spAutoFit/>
          </a:bodyPr>
          <a:lstStyle/>
          <a:p>
            <a:r>
              <a:rPr lang="en-US" sz="2800" dirty="0">
                <a:latin typeface="Times New Roman" pitchFamily="18" charset="0"/>
                <a:cs typeface="Times New Roman" pitchFamily="18" charset="0"/>
              </a:rPr>
              <a:t>Watershed:</a:t>
            </a:r>
          </a:p>
          <a:p>
            <a:endParaRPr lang="en-US" sz="2800" dirty="0">
              <a:latin typeface="Times New Roman" pitchFamily="18" charset="0"/>
              <a:cs typeface="Times New Roman" pitchFamily="18" charset="0"/>
            </a:endParaRPr>
          </a:p>
          <a:p>
            <a:r>
              <a:rPr lang="pl-PL" sz="2800" dirty="0">
                <a:latin typeface="Times New Roman" pitchFamily="18" charset="0"/>
                <a:cs typeface="Times New Roman" pitchFamily="18" charset="0"/>
              </a:rPr>
              <a:t>14,000 sq mi</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t>
            </a:r>
            <a:r>
              <a:rPr lang="pl-PL" sz="2800" dirty="0">
                <a:latin typeface="Times New Roman" pitchFamily="18" charset="0"/>
                <a:cs typeface="Times New Roman" pitchFamily="18" charset="0"/>
              </a:rPr>
              <a:t>36,260 km</a:t>
            </a:r>
            <a:r>
              <a:rPr lang="pl-PL" sz="2800" baseline="30000" dirty="0">
                <a:latin typeface="Times New Roman" pitchFamily="18" charset="0"/>
                <a:cs typeface="Times New Roman" pitchFamily="18" charset="0"/>
              </a:rPr>
              <a:t>2</a:t>
            </a:r>
            <a:r>
              <a:rPr lang="en-US" sz="2800" dirty="0">
                <a:latin typeface="Times New Roman" pitchFamily="18" charset="0"/>
                <a:cs typeface="Times New Roman" pitchFamily="18" charset="0"/>
              </a:rPr>
              <a:t>)</a:t>
            </a:r>
            <a:endParaRPr lang="pl-PL" sz="2800" dirty="0">
              <a:latin typeface="Times New Roman" pitchFamily="18" charset="0"/>
              <a:cs typeface="Times New Roman" pitchFamily="18" charset="0"/>
            </a:endParaRPr>
          </a:p>
          <a:p>
            <a:r>
              <a:rPr lang="en-US" dirty="0"/>
              <a:t> </a:t>
            </a:r>
          </a:p>
        </p:txBody>
      </p:sp>
      <p:sp>
        <p:nvSpPr>
          <p:cNvPr id="9" name="TextBox 8"/>
          <p:cNvSpPr txBox="1"/>
          <p:nvPr/>
        </p:nvSpPr>
        <p:spPr>
          <a:xfrm>
            <a:off x="6858000" y="5943600"/>
            <a:ext cx="1981200" cy="646331"/>
          </a:xfrm>
          <a:prstGeom prst="rect">
            <a:avLst/>
          </a:prstGeom>
          <a:noFill/>
        </p:spPr>
        <p:txBody>
          <a:bodyPr wrap="square" rtlCol="0">
            <a:spAutoFit/>
          </a:bodyPr>
          <a:lstStyle/>
          <a:p>
            <a:r>
              <a:rPr lang="en-US" dirty="0">
                <a:latin typeface="Times New Roman" pitchFamily="18" charset="0"/>
                <a:cs typeface="Times New Roman" pitchFamily="18" charset="0"/>
              </a:rPr>
              <a:t>source: Wikipedia</a:t>
            </a:r>
            <a:endParaRPr lang="pl-PL" dirty="0">
              <a:latin typeface="Times New Roman" pitchFamily="18" charset="0"/>
              <a:cs typeface="Times New Roman" pitchFamily="18" charset="0"/>
            </a:endParaRPr>
          </a:p>
          <a:p>
            <a:r>
              <a:rPr lang="en-US" dirty="0"/>
              <a:t> </a:t>
            </a:r>
          </a:p>
        </p:txBody>
      </p:sp>
      <p:sp>
        <p:nvSpPr>
          <p:cNvPr id="10" name="TextBox 9"/>
          <p:cNvSpPr txBox="1"/>
          <p:nvPr/>
        </p:nvSpPr>
        <p:spPr>
          <a:xfrm>
            <a:off x="6019800" y="533400"/>
            <a:ext cx="2895600" cy="800219"/>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Hudson River</a:t>
            </a:r>
            <a:endParaRPr lang="pl-PL" sz="2800" dirty="0">
              <a:latin typeface="Times New Roman" pitchFamily="18" charset="0"/>
              <a:cs typeface="Times New Roman" pitchFamily="18" charset="0"/>
            </a:endParaRPr>
          </a:p>
          <a:p>
            <a:r>
              <a:rPr lang="en-US" dirty="0"/>
              <a:t>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8229600" cy="838200"/>
          </a:xfrm>
        </p:spPr>
        <p:txBody>
          <a:bodyPr/>
          <a:lstStyle/>
          <a:p>
            <a:r>
              <a:rPr lang="en-US" sz="3200" dirty="0">
                <a:latin typeface="Times New Roman" pitchFamily="18" charset="0"/>
                <a:cs typeface="Times New Roman" pitchFamily="18" charset="0"/>
              </a:rPr>
              <a:t>Another complicated formula</a:t>
            </a:r>
          </a:p>
        </p:txBody>
      </p:sp>
      <p:sp>
        <p:nvSpPr>
          <p:cNvPr id="4" name="Right Brace 3"/>
          <p:cNvSpPr/>
          <p:nvPr/>
        </p:nvSpPr>
        <p:spPr>
          <a:xfrm>
            <a:off x="7391400" y="2024268"/>
            <a:ext cx="228600" cy="193813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2"/>
          <p:cNvSpPr txBox="1">
            <a:spLocks noChangeArrowheads="1"/>
          </p:cNvSpPr>
          <p:nvPr/>
        </p:nvSpPr>
        <p:spPr bwMode="auto">
          <a:xfrm>
            <a:off x="6934200" y="2743200"/>
            <a:ext cx="2286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you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type</a:t>
            </a:r>
            <a:endParaRPr lang="en-US" sz="2400" kern="0" baseline="0" dirty="0">
              <a:solidFill>
                <a:srgbClr val="FF0000"/>
              </a:solidFill>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this</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 name="Right Brace 6"/>
          <p:cNvSpPr/>
          <p:nvPr/>
        </p:nvSpPr>
        <p:spPr>
          <a:xfrm>
            <a:off x="5867400" y="4419600"/>
            <a:ext cx="304800" cy="1828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ontent Placeholder 9"/>
          <p:cNvSpPr>
            <a:spLocks noGrp="1"/>
          </p:cNvSpPr>
          <p:nvPr>
            <p:ph idx="1"/>
          </p:nvPr>
        </p:nvSpPr>
        <p:spPr>
          <a:xfrm>
            <a:off x="381000" y="1981200"/>
            <a:ext cx="7162800" cy="4525963"/>
          </a:xfrm>
        </p:spPr>
        <p:txBody>
          <a:bodyPr>
            <a:normAutofit/>
          </a:bodyPr>
          <a:lstStyle/>
          <a:p>
            <a:pPr>
              <a:buNone/>
            </a:pPr>
            <a:r>
              <a:rPr lang="pt-BR" dirty="0">
                <a:latin typeface="Courier New" pitchFamily="49" charset="0"/>
                <a:cs typeface="Courier New" pitchFamily="49" charset="0"/>
              </a:rPr>
              <a:t>n = 2; x = 3; x0 = 1; L = 5;</a:t>
            </a:r>
          </a:p>
          <a:p>
            <a:pPr>
              <a:buNone/>
            </a:pPr>
            <a:r>
              <a:rPr lang="pt-BR" dirty="0">
                <a:latin typeface="Courier New" pitchFamily="49" charset="0"/>
                <a:cs typeface="Courier New" pitchFamily="49" charset="0"/>
              </a:rPr>
              <a:t>c = </a:t>
            </a:r>
            <a:r>
              <a:rPr lang="pt-BR" dirty="0" err="1">
                <a:latin typeface="Courier New" pitchFamily="49" charset="0"/>
                <a:cs typeface="Courier New" pitchFamily="49" charset="0"/>
              </a:rPr>
              <a:t>sin</a:t>
            </a:r>
            <a:r>
              <a:rPr lang="pt-BR" dirty="0">
                <a:latin typeface="Courier New" pitchFamily="49" charset="0"/>
                <a:cs typeface="Courier New" pitchFamily="49" charset="0"/>
              </a:rPr>
              <a:t>(n*pi*(x-x0)/L);</a:t>
            </a:r>
          </a:p>
          <a:p>
            <a:pPr>
              <a:buNone/>
            </a:pPr>
            <a:r>
              <a:rPr lang="pt-BR" dirty="0">
                <a:latin typeface="Courier New" pitchFamily="49" charset="0"/>
                <a:cs typeface="Courier New" pitchFamily="49" charset="0"/>
              </a:rPr>
              <a:t>print(c);</a:t>
            </a:r>
          </a:p>
          <a:p>
            <a:pPr>
              <a:buNone/>
            </a:pPr>
            <a:endParaRPr lang="pt-BR" dirty="0">
              <a:latin typeface="Courier New" pitchFamily="49" charset="0"/>
              <a:cs typeface="Courier New" pitchFamily="49" charset="0"/>
            </a:endParaRPr>
          </a:p>
          <a:p>
            <a:pPr>
              <a:buNone/>
            </a:pPr>
            <a:r>
              <a:rPr lang="en-US" dirty="0">
                <a:latin typeface="Courier New" pitchFamily="49" charset="0"/>
                <a:cs typeface="Courier New" pitchFamily="49" charset="0"/>
              </a:rPr>
              <a:t>0.5877852522924732</a:t>
            </a:r>
          </a:p>
        </p:txBody>
      </p:sp>
      <p:pic>
        <p:nvPicPr>
          <p:cNvPr id="552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844828"/>
            <a:ext cx="6019800" cy="990600"/>
          </a:xfrm>
          <a:prstGeom prst="rect">
            <a:avLst/>
          </a:prstGeom>
          <a:noFill/>
          <a:ln w="9525">
            <a:noFill/>
            <a:miter lim="800000"/>
            <a:headEnd/>
            <a:tailEnd/>
          </a:ln>
        </p:spPr>
      </p:pic>
      <p:sp>
        <p:nvSpPr>
          <p:cNvPr id="11" name="Rectangle 2">
            <a:extLst>
              <a:ext uri="{FF2B5EF4-FFF2-40B4-BE49-F238E27FC236}">
                <a16:creationId xmlns:a16="http://schemas.microsoft.com/office/drawing/2014/main" id="{4847DB88-3E75-4B97-A287-B407DCFEF074}"/>
              </a:ext>
            </a:extLst>
          </p:cNvPr>
          <p:cNvSpPr txBox="1">
            <a:spLocks noChangeArrowheads="1"/>
          </p:cNvSpPr>
          <p:nvPr/>
        </p:nvSpPr>
        <p:spPr bwMode="auto">
          <a:xfrm>
            <a:off x="6515100" y="5148468"/>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i="0" kern="0" dirty="0">
                <a:solidFill>
                  <a:srgbClr val="FF0000"/>
                </a:solidFill>
                <a:latin typeface="Times New Roman" pitchFamily="18" charset="0"/>
                <a:ea typeface="+mj-ea"/>
                <a:cs typeface="Times New Roman" pitchFamily="18" charset="0"/>
              </a:rPr>
              <a:t>This </a:t>
            </a:r>
            <a:r>
              <a:rPr lang="en-US" sz="2400" kern="0" dirty="0">
                <a:solidFill>
                  <a:srgbClr val="FF0000"/>
                </a:solidFill>
                <a:latin typeface="Times New Roman" pitchFamily="18" charset="0"/>
                <a:ea typeface="+mj-ea"/>
                <a:cs typeface="Times New Roman" pitchFamily="18" charset="0"/>
              </a:rPr>
              <a:t>appears below the cell</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5053026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469" y="1361035"/>
            <a:ext cx="7620000" cy="1143000"/>
          </a:xfrm>
          <a:prstGeom prst="rect">
            <a:avLst/>
          </a:prstGeom>
          <a:noFill/>
          <a:ln w="9525">
            <a:noFill/>
            <a:miter lim="800000"/>
            <a:headEnd/>
            <a:tailEnd/>
          </a:ln>
        </p:spPr>
      </p:pic>
      <p:sp>
        <p:nvSpPr>
          <p:cNvPr id="7" name="Rectangle 2"/>
          <p:cNvSpPr>
            <a:spLocks noGrp="1" noChangeArrowheads="1"/>
          </p:cNvSpPr>
          <p:nvPr>
            <p:ph type="title"/>
          </p:nvPr>
        </p:nvSpPr>
        <p:spPr>
          <a:xfrm>
            <a:off x="457200" y="206265"/>
            <a:ext cx="8229600" cy="838200"/>
          </a:xfrm>
        </p:spPr>
        <p:txBody>
          <a:bodyPr/>
          <a:lstStyle/>
          <a:p>
            <a:r>
              <a:rPr lang="en-US" sz="3200" dirty="0">
                <a:latin typeface="Times New Roman" pitchFamily="18" charset="0"/>
                <a:cs typeface="Times New Roman" pitchFamily="18" charset="0"/>
              </a:rPr>
              <a:t>Vectors and Matrices</a:t>
            </a:r>
          </a:p>
        </p:txBody>
      </p:sp>
      <p:sp>
        <p:nvSpPr>
          <p:cNvPr id="8" name="Rectangle 7"/>
          <p:cNvSpPr/>
          <p:nvPr/>
        </p:nvSpPr>
        <p:spPr>
          <a:xfrm>
            <a:off x="609600" y="2743200"/>
            <a:ext cx="8915400" cy="2677656"/>
          </a:xfrm>
          <a:prstGeom prst="rect">
            <a:avLst/>
          </a:prstGeom>
        </p:spPr>
        <p:txBody>
          <a:bodyPr wrap="square">
            <a:spAutoFit/>
          </a:bodyPr>
          <a:lstStyle/>
          <a:p>
            <a:r>
              <a:rPr lang="pt-BR" sz="2400" dirty="0">
                <a:latin typeface="Courier New" pitchFamily="49" charset="0"/>
                <a:cs typeface="Courier New" pitchFamily="49" charset="0"/>
              </a:rPr>
              <a:t>c = </a:t>
            </a:r>
            <a:r>
              <a:rPr lang="pt-BR" sz="2400" dirty="0" err="1">
                <a:latin typeface="Courier New" pitchFamily="49" charset="0"/>
                <a:cs typeface="Courier New" pitchFamily="49" charset="0"/>
              </a:rPr>
              <a:t>eda_cvec</a:t>
            </a:r>
            <a:r>
              <a:rPr lang="pt-BR" sz="2400" dirty="0">
                <a:latin typeface="Courier New" pitchFamily="49" charset="0"/>
                <a:cs typeface="Courier New" pitchFamily="49" charset="0"/>
              </a:rPr>
              <a:t>( [1.,3.,5.] );</a:t>
            </a:r>
          </a:p>
          <a:p>
            <a:endParaRPr lang="pt-BR" sz="2400" dirty="0">
              <a:latin typeface="Courier New" pitchFamily="49" charset="0"/>
              <a:cs typeface="Courier New" pitchFamily="49" charset="0"/>
            </a:endParaRPr>
          </a:p>
          <a:p>
            <a:r>
              <a:rPr lang="pt-BR" sz="2400" dirty="0">
                <a:latin typeface="Courier New" pitchFamily="49" charset="0"/>
                <a:cs typeface="Courier New" pitchFamily="49" charset="0"/>
              </a:rPr>
              <a:t>r = </a:t>
            </a:r>
            <a:r>
              <a:rPr lang="pt-BR" sz="2400" dirty="0" err="1">
                <a:latin typeface="Courier New" pitchFamily="49" charset="0"/>
                <a:cs typeface="Courier New" pitchFamily="49" charset="0"/>
              </a:rPr>
              <a:t>eda_cvec</a:t>
            </a:r>
            <a:r>
              <a:rPr lang="pt-BR" sz="2400" dirty="0">
                <a:latin typeface="Courier New" pitchFamily="49" charset="0"/>
                <a:cs typeface="Courier New" pitchFamily="49" charset="0"/>
              </a:rPr>
              <a:t>( [2.,4.,6.] ).T;</a:t>
            </a:r>
          </a:p>
          <a:p>
            <a:endParaRPr lang="pt-BR" sz="2400" dirty="0">
              <a:latin typeface="Courier New" pitchFamily="49" charset="0"/>
              <a:cs typeface="Courier New" pitchFamily="49" charset="0"/>
            </a:endParaRPr>
          </a:p>
          <a:p>
            <a:r>
              <a:rPr lang="en-US" sz="2400" dirty="0">
                <a:latin typeface="Courier New" pitchFamily="49" charset="0"/>
                <a:cs typeface="Courier New" pitchFamily="49" charset="0"/>
              </a:rPr>
              <a:t>A = </a:t>
            </a:r>
            <a:r>
              <a:rPr lang="en-US" sz="2400" dirty="0" err="1">
                <a:latin typeface="Courier New" pitchFamily="49" charset="0"/>
                <a:cs typeface="Courier New" pitchFamily="49" charset="0"/>
              </a:rPr>
              <a:t>np.array</a:t>
            </a:r>
            <a:r>
              <a:rPr lang="en-US" sz="2400" dirty="0">
                <a:latin typeface="Courier New" pitchFamily="49" charset="0"/>
                <a:cs typeface="Courier New" pitchFamily="49" charset="0"/>
              </a:rPr>
              <a:t>( [[1., 2., 3.],</a:t>
            </a:r>
          </a:p>
          <a:p>
            <a:r>
              <a:rPr lang="en-US" sz="2400" dirty="0">
                <a:latin typeface="Courier New" pitchFamily="49" charset="0"/>
                <a:cs typeface="Courier New" pitchFamily="49" charset="0"/>
              </a:rPr>
              <a:t>               [4., 5., 6.],</a:t>
            </a:r>
          </a:p>
          <a:p>
            <a:r>
              <a:rPr lang="en-US" sz="2400" dirty="0">
                <a:latin typeface="Courier New" pitchFamily="49" charset="0"/>
                <a:cs typeface="Courier New" pitchFamily="49" charset="0"/>
              </a:rPr>
              <a:t>               [7., 8., 9.]] );</a:t>
            </a:r>
          </a:p>
        </p:txBody>
      </p:sp>
      <p:sp>
        <p:nvSpPr>
          <p:cNvPr id="4" name="Rectangle 3">
            <a:extLst>
              <a:ext uri="{FF2B5EF4-FFF2-40B4-BE49-F238E27FC236}">
                <a16:creationId xmlns:a16="http://schemas.microsoft.com/office/drawing/2014/main" id="{5F6C5171-7097-4048-AFF8-55E0F661ADB5}"/>
              </a:ext>
            </a:extLst>
          </p:cNvPr>
          <p:cNvSpPr/>
          <p:nvPr/>
        </p:nvSpPr>
        <p:spPr>
          <a:xfrm>
            <a:off x="7543800" y="1524000"/>
            <a:ext cx="228600" cy="256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Math" panose="02040503050406030204" pitchFamily="18" charset="0"/>
                <a:ea typeface="Cambria Math" panose="02040503050406030204" pitchFamily="18" charset="0"/>
              </a:rPr>
              <a:t>3</a:t>
            </a:r>
          </a:p>
        </p:txBody>
      </p:sp>
    </p:spTree>
    <p:extLst>
      <p:ext uri="{BB962C8B-B14F-4D97-AF65-F5344CB8AC3E}">
        <p14:creationId xmlns:p14="http://schemas.microsoft.com/office/powerpoint/2010/main" val="5181576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196162"/>
            <a:ext cx="7620000" cy="1143000"/>
          </a:xfrm>
          <a:prstGeom prst="rect">
            <a:avLst/>
          </a:prstGeom>
          <a:noFill/>
          <a:ln w="9525">
            <a:noFill/>
            <a:miter lim="800000"/>
            <a:headEnd/>
            <a:tailEnd/>
          </a:ln>
        </p:spPr>
      </p:pic>
      <p:sp>
        <p:nvSpPr>
          <p:cNvPr id="7" name="Rectangle 2"/>
          <p:cNvSpPr>
            <a:spLocks noGrp="1" noChangeArrowheads="1"/>
          </p:cNvSpPr>
          <p:nvPr>
            <p:ph type="title"/>
          </p:nvPr>
        </p:nvSpPr>
        <p:spPr>
          <a:xfrm>
            <a:off x="457200" y="206265"/>
            <a:ext cx="8229600" cy="838200"/>
          </a:xfrm>
        </p:spPr>
        <p:txBody>
          <a:bodyPr/>
          <a:lstStyle/>
          <a:p>
            <a:r>
              <a:rPr lang="en-US" sz="3200" dirty="0">
                <a:latin typeface="Times New Roman" pitchFamily="18" charset="0"/>
                <a:cs typeface="Times New Roman" pitchFamily="18" charset="0"/>
              </a:rPr>
              <a:t>Vectors and Matrices</a:t>
            </a:r>
          </a:p>
        </p:txBody>
      </p:sp>
      <p:sp>
        <p:nvSpPr>
          <p:cNvPr id="8" name="Rectangle 7"/>
          <p:cNvSpPr/>
          <p:nvPr/>
        </p:nvSpPr>
        <p:spPr>
          <a:xfrm>
            <a:off x="609600" y="2743200"/>
            <a:ext cx="8915400" cy="2677656"/>
          </a:xfrm>
          <a:prstGeom prst="rect">
            <a:avLst/>
          </a:prstGeom>
        </p:spPr>
        <p:txBody>
          <a:bodyPr wrap="square">
            <a:spAutoFit/>
          </a:bodyPr>
          <a:lstStyle/>
          <a:p>
            <a:r>
              <a:rPr lang="pt-BR" sz="2400" dirty="0">
                <a:latin typeface="Courier New" pitchFamily="49" charset="0"/>
                <a:cs typeface="Courier New" pitchFamily="49" charset="0"/>
              </a:rPr>
              <a:t>c = </a:t>
            </a:r>
            <a:r>
              <a:rPr lang="pt-BR" sz="2400" dirty="0" err="1">
                <a:latin typeface="Courier New" pitchFamily="49" charset="0"/>
                <a:cs typeface="Courier New" pitchFamily="49" charset="0"/>
              </a:rPr>
              <a:t>eda_cvec</a:t>
            </a:r>
            <a:r>
              <a:rPr lang="pt-BR" sz="2400" dirty="0">
                <a:latin typeface="Courier New" pitchFamily="49" charset="0"/>
                <a:cs typeface="Courier New" pitchFamily="49" charset="0"/>
              </a:rPr>
              <a:t>( [1.,3.,5.] );</a:t>
            </a:r>
          </a:p>
          <a:p>
            <a:endParaRPr lang="pt-BR" sz="2400" dirty="0">
              <a:latin typeface="Courier New" pitchFamily="49" charset="0"/>
              <a:cs typeface="Courier New" pitchFamily="49" charset="0"/>
            </a:endParaRPr>
          </a:p>
          <a:p>
            <a:r>
              <a:rPr lang="pt-BR" sz="2400" dirty="0">
                <a:latin typeface="Courier New" pitchFamily="49" charset="0"/>
                <a:cs typeface="Courier New" pitchFamily="49" charset="0"/>
              </a:rPr>
              <a:t>r = </a:t>
            </a:r>
            <a:r>
              <a:rPr lang="pt-BR" sz="2400" dirty="0" err="1">
                <a:latin typeface="Courier New" pitchFamily="49" charset="0"/>
                <a:cs typeface="Courier New" pitchFamily="49" charset="0"/>
              </a:rPr>
              <a:t>eda_cvec</a:t>
            </a:r>
            <a:r>
              <a:rPr lang="pt-BR" sz="2400" dirty="0">
                <a:latin typeface="Courier New" pitchFamily="49" charset="0"/>
                <a:cs typeface="Courier New" pitchFamily="49" charset="0"/>
              </a:rPr>
              <a:t>( [2.,4.,6.] ).T;</a:t>
            </a:r>
          </a:p>
          <a:p>
            <a:endParaRPr lang="pt-BR" sz="2400" dirty="0">
              <a:latin typeface="Courier New" pitchFamily="49" charset="0"/>
              <a:cs typeface="Courier New" pitchFamily="49" charset="0"/>
            </a:endParaRPr>
          </a:p>
          <a:p>
            <a:r>
              <a:rPr lang="en-US" sz="2400" dirty="0">
                <a:latin typeface="Courier New" pitchFamily="49" charset="0"/>
                <a:cs typeface="Courier New" pitchFamily="49" charset="0"/>
              </a:rPr>
              <a:t>A = </a:t>
            </a:r>
            <a:r>
              <a:rPr lang="en-US" sz="2400" dirty="0" err="1">
                <a:latin typeface="Courier New" pitchFamily="49" charset="0"/>
                <a:cs typeface="Courier New" pitchFamily="49" charset="0"/>
              </a:rPr>
              <a:t>np.array</a:t>
            </a:r>
            <a:r>
              <a:rPr lang="en-US" sz="2400" dirty="0">
                <a:latin typeface="Courier New" pitchFamily="49" charset="0"/>
                <a:cs typeface="Courier New" pitchFamily="49" charset="0"/>
              </a:rPr>
              <a:t>( [[1., 2., 3.],</a:t>
            </a:r>
          </a:p>
          <a:p>
            <a:r>
              <a:rPr lang="en-US" sz="2400" dirty="0">
                <a:latin typeface="Courier New" pitchFamily="49" charset="0"/>
                <a:cs typeface="Courier New" pitchFamily="49" charset="0"/>
              </a:rPr>
              <a:t>               [4., 5., 6.],</a:t>
            </a:r>
          </a:p>
          <a:p>
            <a:r>
              <a:rPr lang="en-US" sz="2400" dirty="0">
                <a:latin typeface="Courier New" pitchFamily="49" charset="0"/>
                <a:cs typeface="Courier New" pitchFamily="49" charset="0"/>
              </a:rPr>
              <a:t>               [7., 8., 9.]] );</a:t>
            </a:r>
          </a:p>
        </p:txBody>
      </p:sp>
      <p:sp>
        <p:nvSpPr>
          <p:cNvPr id="4" name="Rectangle 3">
            <a:extLst>
              <a:ext uri="{FF2B5EF4-FFF2-40B4-BE49-F238E27FC236}">
                <a16:creationId xmlns:a16="http://schemas.microsoft.com/office/drawing/2014/main" id="{5F6C5171-7097-4048-AFF8-55E0F661ADB5}"/>
              </a:ext>
            </a:extLst>
          </p:cNvPr>
          <p:cNvSpPr/>
          <p:nvPr/>
        </p:nvSpPr>
        <p:spPr>
          <a:xfrm>
            <a:off x="7543800" y="1524000"/>
            <a:ext cx="228600" cy="256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Math" panose="02040503050406030204" pitchFamily="18" charset="0"/>
                <a:ea typeface="Cambria Math" panose="02040503050406030204" pitchFamily="18" charset="0"/>
              </a:rPr>
              <a:t>3</a:t>
            </a:r>
          </a:p>
        </p:txBody>
      </p:sp>
      <p:sp>
        <p:nvSpPr>
          <p:cNvPr id="2" name="Rectangle 1">
            <a:extLst>
              <a:ext uri="{FF2B5EF4-FFF2-40B4-BE49-F238E27FC236}">
                <a16:creationId xmlns:a16="http://schemas.microsoft.com/office/drawing/2014/main" id="{429E9B15-404A-4471-AC7E-87282546C754}"/>
              </a:ext>
            </a:extLst>
          </p:cNvPr>
          <p:cNvSpPr/>
          <p:nvPr/>
        </p:nvSpPr>
        <p:spPr>
          <a:xfrm>
            <a:off x="1371600" y="2819400"/>
            <a:ext cx="1600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FD3D99-C56A-4CD8-B7F6-A9D91ADDE06F}"/>
              </a:ext>
            </a:extLst>
          </p:cNvPr>
          <p:cNvSpPr/>
          <p:nvPr/>
        </p:nvSpPr>
        <p:spPr>
          <a:xfrm>
            <a:off x="1371600" y="4267200"/>
            <a:ext cx="1600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2">
            <a:extLst>
              <a:ext uri="{FF2B5EF4-FFF2-40B4-BE49-F238E27FC236}">
                <a16:creationId xmlns:a16="http://schemas.microsoft.com/office/drawing/2014/main" id="{D87C4C76-4F0B-4962-9E47-7FECD2A28AFC}"/>
              </a:ext>
            </a:extLst>
          </p:cNvPr>
          <p:cNvSpPr txBox="1">
            <a:spLocks noChangeArrowheads="1"/>
          </p:cNvSpPr>
          <p:nvPr/>
        </p:nvSpPr>
        <p:spPr bwMode="auto">
          <a:xfrm>
            <a:off x="6182835" y="2789470"/>
            <a:ext cx="2286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kern="0" dirty="0">
                <a:solidFill>
                  <a:srgbClr val="FF0000"/>
                </a:solidFill>
                <a:latin typeface="Times New Roman" pitchFamily="18" charset="0"/>
                <a:ea typeface="+mj-ea"/>
                <a:cs typeface="Times New Roman" pitchFamily="18" charset="0"/>
              </a:rPr>
              <a:t>function that creates a column-vector from more of less anything</a:t>
            </a:r>
            <a:endParaRPr kumimoji="0" lang="en-US"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3" name="Freeform: Shape 2">
            <a:extLst>
              <a:ext uri="{FF2B5EF4-FFF2-40B4-BE49-F238E27FC236}">
                <a16:creationId xmlns:a16="http://schemas.microsoft.com/office/drawing/2014/main" id="{5731FFC1-A140-4CB2-BEE5-6882DC287E45}"/>
              </a:ext>
            </a:extLst>
          </p:cNvPr>
          <p:cNvSpPr/>
          <p:nvPr/>
        </p:nvSpPr>
        <p:spPr>
          <a:xfrm>
            <a:off x="2619387" y="3189767"/>
            <a:ext cx="3405729" cy="226828"/>
          </a:xfrm>
          <a:custGeom>
            <a:avLst/>
            <a:gdLst>
              <a:gd name="connsiteX0" fmla="*/ 285548 w 3645436"/>
              <a:gd name="connsiteY0" fmla="*/ 0 h 233916"/>
              <a:gd name="connsiteX1" fmla="*/ 335167 w 3645436"/>
              <a:gd name="connsiteY1" fmla="*/ 148856 h 233916"/>
              <a:gd name="connsiteX2" fmla="*/ 3645436 w 3645436"/>
              <a:gd name="connsiteY2" fmla="*/ 233916 h 233916"/>
              <a:gd name="connsiteX0" fmla="*/ 306910 w 3631356"/>
              <a:gd name="connsiteY0" fmla="*/ 0 h 226828"/>
              <a:gd name="connsiteX1" fmla="*/ 321087 w 3631356"/>
              <a:gd name="connsiteY1" fmla="*/ 141768 h 226828"/>
              <a:gd name="connsiteX2" fmla="*/ 3631356 w 3631356"/>
              <a:gd name="connsiteY2" fmla="*/ 226828 h 226828"/>
              <a:gd name="connsiteX0" fmla="*/ 248407 w 3572853"/>
              <a:gd name="connsiteY0" fmla="*/ 0 h 226828"/>
              <a:gd name="connsiteX1" fmla="*/ 262584 w 3572853"/>
              <a:gd name="connsiteY1" fmla="*/ 141768 h 226828"/>
              <a:gd name="connsiteX2" fmla="*/ 3572853 w 3572853"/>
              <a:gd name="connsiteY2" fmla="*/ 226828 h 226828"/>
              <a:gd name="connsiteX0" fmla="*/ 81283 w 3405729"/>
              <a:gd name="connsiteY0" fmla="*/ 0 h 226828"/>
              <a:gd name="connsiteX1" fmla="*/ 371907 w 3405729"/>
              <a:gd name="connsiteY1" fmla="*/ 205564 h 226828"/>
              <a:gd name="connsiteX2" fmla="*/ 3405729 w 3405729"/>
              <a:gd name="connsiteY2" fmla="*/ 226828 h 226828"/>
            </a:gdLst>
            <a:ahLst/>
            <a:cxnLst>
              <a:cxn ang="0">
                <a:pos x="connsiteX0" y="connsiteY0"/>
              </a:cxn>
              <a:cxn ang="0">
                <a:pos x="connsiteX1" y="connsiteY1"/>
              </a:cxn>
              <a:cxn ang="0">
                <a:pos x="connsiteX2" y="connsiteY2"/>
              </a:cxn>
            </a:cxnLst>
            <a:rect l="l" t="t" r="r" b="b"/>
            <a:pathLst>
              <a:path w="3405729" h="226828">
                <a:moveTo>
                  <a:pt x="81283" y="0"/>
                </a:moveTo>
                <a:cubicBezTo>
                  <a:pt x="38753" y="132908"/>
                  <a:pt x="-188074" y="166578"/>
                  <a:pt x="371907" y="205564"/>
                </a:cubicBezTo>
                <a:cubicBezTo>
                  <a:pt x="931888" y="244550"/>
                  <a:pt x="2030585" y="203791"/>
                  <a:pt x="3405729" y="226828"/>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598CA29-D784-4FCC-895E-933EC1C426C3}"/>
              </a:ext>
            </a:extLst>
          </p:cNvPr>
          <p:cNvSpPr/>
          <p:nvPr/>
        </p:nvSpPr>
        <p:spPr>
          <a:xfrm>
            <a:off x="2690271" y="4670547"/>
            <a:ext cx="3710529" cy="826418"/>
          </a:xfrm>
          <a:custGeom>
            <a:avLst/>
            <a:gdLst>
              <a:gd name="connsiteX0" fmla="*/ 285548 w 3645436"/>
              <a:gd name="connsiteY0" fmla="*/ 0 h 233916"/>
              <a:gd name="connsiteX1" fmla="*/ 335167 w 3645436"/>
              <a:gd name="connsiteY1" fmla="*/ 148856 h 233916"/>
              <a:gd name="connsiteX2" fmla="*/ 3645436 w 3645436"/>
              <a:gd name="connsiteY2" fmla="*/ 233916 h 233916"/>
              <a:gd name="connsiteX0" fmla="*/ 306910 w 3631356"/>
              <a:gd name="connsiteY0" fmla="*/ 0 h 226828"/>
              <a:gd name="connsiteX1" fmla="*/ 321087 w 3631356"/>
              <a:gd name="connsiteY1" fmla="*/ 141768 h 226828"/>
              <a:gd name="connsiteX2" fmla="*/ 3631356 w 3631356"/>
              <a:gd name="connsiteY2" fmla="*/ 226828 h 226828"/>
              <a:gd name="connsiteX0" fmla="*/ 248407 w 3572853"/>
              <a:gd name="connsiteY0" fmla="*/ 0 h 226828"/>
              <a:gd name="connsiteX1" fmla="*/ 262584 w 3572853"/>
              <a:gd name="connsiteY1" fmla="*/ 141768 h 226828"/>
              <a:gd name="connsiteX2" fmla="*/ 3572853 w 3572853"/>
              <a:gd name="connsiteY2" fmla="*/ 226828 h 226828"/>
              <a:gd name="connsiteX0" fmla="*/ 81283 w 3405729"/>
              <a:gd name="connsiteY0" fmla="*/ 0 h 226828"/>
              <a:gd name="connsiteX1" fmla="*/ 371907 w 3405729"/>
              <a:gd name="connsiteY1" fmla="*/ 205564 h 226828"/>
              <a:gd name="connsiteX2" fmla="*/ 3405729 w 3405729"/>
              <a:gd name="connsiteY2" fmla="*/ 226828 h 226828"/>
            </a:gdLst>
            <a:ahLst/>
            <a:cxnLst>
              <a:cxn ang="0">
                <a:pos x="connsiteX0" y="connsiteY0"/>
              </a:cxn>
              <a:cxn ang="0">
                <a:pos x="connsiteX1" y="connsiteY1"/>
              </a:cxn>
              <a:cxn ang="0">
                <a:pos x="connsiteX2" y="connsiteY2"/>
              </a:cxn>
            </a:cxnLst>
            <a:rect l="l" t="t" r="r" b="b"/>
            <a:pathLst>
              <a:path w="3405729" h="226828">
                <a:moveTo>
                  <a:pt x="81283" y="0"/>
                </a:moveTo>
                <a:cubicBezTo>
                  <a:pt x="38753" y="132908"/>
                  <a:pt x="-188074" y="166578"/>
                  <a:pt x="371907" y="205564"/>
                </a:cubicBezTo>
                <a:cubicBezTo>
                  <a:pt x="931888" y="244550"/>
                  <a:pt x="2030585" y="203791"/>
                  <a:pt x="3405729" y="226828"/>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
            <a:extLst>
              <a:ext uri="{FF2B5EF4-FFF2-40B4-BE49-F238E27FC236}">
                <a16:creationId xmlns:a16="http://schemas.microsoft.com/office/drawing/2014/main" id="{F6602046-F1D7-4621-AF6C-1C03C6E33DEC}"/>
              </a:ext>
            </a:extLst>
          </p:cNvPr>
          <p:cNvSpPr txBox="1">
            <a:spLocks noChangeArrowheads="1"/>
          </p:cNvSpPr>
          <p:nvPr/>
        </p:nvSpPr>
        <p:spPr bwMode="auto">
          <a:xfrm>
            <a:off x="6400800" y="4644357"/>
            <a:ext cx="2286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kern="0" dirty="0">
                <a:solidFill>
                  <a:srgbClr val="FF0000"/>
                </a:solidFill>
                <a:latin typeface="Times New Roman" pitchFamily="18" charset="0"/>
                <a:ea typeface="+mj-ea"/>
                <a:cs typeface="Times New Roman" pitchFamily="18" charset="0"/>
              </a:rPr>
              <a:t>“array” method of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err="1">
                <a:ln>
                  <a:noFill/>
                </a:ln>
                <a:solidFill>
                  <a:srgbClr val="FF0000"/>
                </a:solidFill>
                <a:effectLst/>
                <a:uLnTx/>
                <a:uFillTx/>
                <a:latin typeface="Times New Roman" pitchFamily="18" charset="0"/>
                <a:ea typeface="+mj-ea"/>
                <a:cs typeface="Times New Roman" pitchFamily="18" charset="0"/>
              </a:rPr>
              <a:t>numpy</a:t>
            </a:r>
            <a:r>
              <a:rPr kumimoji="0" lang="en-US"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 module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kern="0" dirty="0">
                <a:solidFill>
                  <a:srgbClr val="FF0000"/>
                </a:solidFill>
                <a:latin typeface="Times New Roman" pitchFamily="18" charset="0"/>
                <a:ea typeface="+mj-ea"/>
                <a:cs typeface="Times New Roman" pitchFamily="18" charset="0"/>
              </a:rPr>
              <a:t>(which Cell 1 abbreviates as “np”_</a:t>
            </a:r>
            <a:endParaRPr kumimoji="0" lang="en-US"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40868731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4000" dirty="0">
                <a:latin typeface="Times New Roman" pitchFamily="18" charset="0"/>
                <a:cs typeface="Times New Roman" pitchFamily="18" charset="0"/>
              </a:rPr>
              <a:t>Transpose Operator</a:t>
            </a:r>
          </a:p>
        </p:txBody>
      </p:sp>
      <p:sp>
        <p:nvSpPr>
          <p:cNvPr id="16387" name="Rectangle 3"/>
          <p:cNvSpPr>
            <a:spLocks noGrp="1" noChangeArrowheads="1"/>
          </p:cNvSpPr>
          <p:nvPr>
            <p:ph type="body" idx="1"/>
          </p:nvPr>
        </p:nvSpPr>
        <p:spPr/>
        <p:txBody>
          <a:bodyPr/>
          <a:lstStyle/>
          <a:p>
            <a:pPr>
              <a:buFontTx/>
              <a:buNone/>
            </a:pPr>
            <a:r>
              <a:rPr lang="en-US" dirty="0">
                <a:latin typeface="Times New Roman" pitchFamily="18" charset="0"/>
                <a:cs typeface="Times New Roman" pitchFamily="18" charset="0"/>
              </a:rPr>
              <a:t>Swap rows and columns of an array, so that</a:t>
            </a: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Standard mathematical notation:  </a:t>
            </a:r>
            <a:r>
              <a:rPr lang="en-US" dirty="0" err="1">
                <a:latin typeface="Times New Roman" pitchFamily="18" charset="0"/>
                <a:cs typeface="Times New Roman" pitchFamily="18" charset="0"/>
              </a:rPr>
              <a:t>a</a:t>
            </a:r>
            <a:r>
              <a:rPr lang="en-US" baseline="30000" dirty="0" err="1">
                <a:latin typeface="Times New Roman" pitchFamily="18" charset="0"/>
                <a:cs typeface="Times New Roman" pitchFamily="18" charset="0"/>
              </a:rPr>
              <a:t>T</a:t>
            </a:r>
            <a:endParaRPr lang="en-US" baseline="30000" dirty="0">
              <a:latin typeface="Times New Roman" pitchFamily="18" charset="0"/>
              <a:cs typeface="Times New Roman" pitchFamily="18" charset="0"/>
            </a:endParaRPr>
          </a:p>
          <a:p>
            <a:pPr>
              <a:buFontTx/>
              <a:buNone/>
            </a:pPr>
            <a:endParaRPr lang="en-US" baseline="30000"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Python notation:  </a:t>
            </a:r>
            <a:r>
              <a:rPr lang="en-US" dirty="0" err="1">
                <a:latin typeface="Times New Roman" pitchFamily="18" charset="0"/>
                <a:cs typeface="Times New Roman" pitchFamily="18" charset="0"/>
              </a:rPr>
              <a:t>a.T</a:t>
            </a:r>
            <a:endParaRPr lang="en-US" baseline="30000" dirty="0">
              <a:latin typeface="Times New Roman" pitchFamily="18" charset="0"/>
              <a:cs typeface="Times New Roman" pitchFamily="18" charset="0"/>
            </a:endParaRPr>
          </a:p>
        </p:txBody>
      </p:sp>
      <p:sp>
        <p:nvSpPr>
          <p:cNvPr id="16388" name="Oval 4"/>
          <p:cNvSpPr>
            <a:spLocks noChangeArrowheads="1"/>
          </p:cNvSpPr>
          <p:nvPr/>
        </p:nvSpPr>
        <p:spPr bwMode="auto">
          <a:xfrm>
            <a:off x="6149008" y="3896140"/>
            <a:ext cx="304800" cy="457200"/>
          </a:xfrm>
          <a:prstGeom prst="ellipse">
            <a:avLst/>
          </a:prstGeom>
          <a:noFill/>
          <a:ln w="25400" cap="rnd">
            <a:solidFill>
              <a:srgbClr val="FF0000"/>
            </a:solidFill>
            <a:prstDash val="sysDot"/>
            <a:round/>
            <a:headEnd/>
            <a:tailEnd/>
          </a:ln>
          <a:effectLst/>
        </p:spPr>
        <p:txBody>
          <a:bodyPr wrap="none" anchor="ctr"/>
          <a:lstStyle/>
          <a:p>
            <a:endParaRPr lang="en-US"/>
          </a:p>
        </p:txBody>
      </p:sp>
      <p:sp>
        <p:nvSpPr>
          <p:cNvPr id="16389" name="Oval 5"/>
          <p:cNvSpPr>
            <a:spLocks noChangeArrowheads="1"/>
          </p:cNvSpPr>
          <p:nvPr/>
        </p:nvSpPr>
        <p:spPr bwMode="auto">
          <a:xfrm>
            <a:off x="3581400" y="4953000"/>
            <a:ext cx="533400" cy="609600"/>
          </a:xfrm>
          <a:prstGeom prst="ellipse">
            <a:avLst/>
          </a:prstGeom>
          <a:noFill/>
          <a:ln w="25400" cap="rnd">
            <a:solidFill>
              <a:srgbClr val="FF0000"/>
            </a:solidFill>
            <a:prstDash val="sysDot"/>
            <a:round/>
            <a:headEnd/>
            <a:tailEnd/>
          </a:ln>
          <a:effectLst/>
        </p:spPr>
        <p:txBody>
          <a:bodyPr wrap="none" anchor="ctr"/>
          <a:lstStyle/>
          <a:p>
            <a:endParaRPr lang="en-US"/>
          </a:p>
        </p:txBody>
      </p:sp>
      <p:sp>
        <p:nvSpPr>
          <p:cNvPr id="16391" name="Text Box 7"/>
          <p:cNvSpPr txBox="1">
            <a:spLocks noChangeArrowheads="1"/>
          </p:cNvSpPr>
          <p:nvPr/>
        </p:nvSpPr>
        <p:spPr bwMode="auto">
          <a:xfrm>
            <a:off x="1736725" y="2398713"/>
            <a:ext cx="311150" cy="1190625"/>
          </a:xfrm>
          <a:prstGeom prst="rect">
            <a:avLst/>
          </a:prstGeom>
          <a:noFill/>
          <a:ln w="9525">
            <a:noFill/>
            <a:miter lim="800000"/>
            <a:headEnd/>
            <a:tailEnd/>
          </a:ln>
          <a:effectLst/>
        </p:spPr>
        <p:txBody>
          <a:bodyPr wrap="none">
            <a:spAutoFit/>
          </a:bodyPr>
          <a:lstStyle/>
          <a:p>
            <a:r>
              <a:rPr lang="en-US" dirty="0">
                <a:latin typeface="Times New Roman" pitchFamily="18" charset="0"/>
                <a:cs typeface="Times New Roman" pitchFamily="18" charset="0"/>
              </a:rPr>
              <a:t>1</a:t>
            </a:r>
          </a:p>
          <a:p>
            <a:r>
              <a:rPr lang="en-US" dirty="0">
                <a:latin typeface="Times New Roman" pitchFamily="18" charset="0"/>
                <a:cs typeface="Times New Roman" pitchFamily="18" charset="0"/>
              </a:rPr>
              <a:t>2</a:t>
            </a:r>
          </a:p>
          <a:p>
            <a:r>
              <a:rPr lang="en-US" dirty="0">
                <a:latin typeface="Times New Roman" pitchFamily="18" charset="0"/>
                <a:cs typeface="Times New Roman" pitchFamily="18" charset="0"/>
              </a:rPr>
              <a:t>3</a:t>
            </a:r>
          </a:p>
          <a:p>
            <a:r>
              <a:rPr lang="en-US" dirty="0">
                <a:latin typeface="Times New Roman" pitchFamily="18" charset="0"/>
                <a:cs typeface="Times New Roman" pitchFamily="18" charset="0"/>
              </a:rPr>
              <a:t>4</a:t>
            </a:r>
          </a:p>
        </p:txBody>
      </p:sp>
      <p:sp>
        <p:nvSpPr>
          <p:cNvPr id="16393" name="Text Box 9"/>
          <p:cNvSpPr txBox="1">
            <a:spLocks noChangeArrowheads="1"/>
          </p:cNvSpPr>
          <p:nvPr/>
        </p:nvSpPr>
        <p:spPr bwMode="auto">
          <a:xfrm>
            <a:off x="2743200" y="2819400"/>
            <a:ext cx="5638800" cy="457200"/>
          </a:xfrm>
          <a:prstGeom prst="rect">
            <a:avLst/>
          </a:prstGeom>
          <a:noFill/>
          <a:ln w="9525">
            <a:noFill/>
            <a:miter lim="800000"/>
            <a:headEnd/>
            <a:tailEnd/>
          </a:ln>
          <a:effectLst/>
        </p:spPr>
        <p:txBody>
          <a:bodyPr>
            <a:spAutoFit/>
          </a:bodyPr>
          <a:lstStyle/>
          <a:p>
            <a:pPr>
              <a:spcBef>
                <a:spcPct val="50000"/>
              </a:spcBef>
            </a:pPr>
            <a:r>
              <a:rPr lang="en-US" sz="2400" dirty="0">
                <a:latin typeface="Times New Roman" pitchFamily="18" charset="0"/>
                <a:cs typeface="Times New Roman" pitchFamily="18" charset="0"/>
              </a:rPr>
              <a:t>becomes  [ 1, 2, 3, 4 ]    (and vice versa)</a:t>
            </a:r>
          </a:p>
        </p:txBody>
      </p:sp>
      <p:sp>
        <p:nvSpPr>
          <p:cNvPr id="10" name="Double Bracket 9"/>
          <p:cNvSpPr/>
          <p:nvPr/>
        </p:nvSpPr>
        <p:spPr>
          <a:xfrm>
            <a:off x="1633536" y="2286000"/>
            <a:ext cx="457200" cy="13716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004779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0886"/>
            <a:ext cx="8229600" cy="827314"/>
          </a:xfrm>
        </p:spPr>
        <p:txBody>
          <a:bodyPr/>
          <a:lstStyle/>
          <a:p>
            <a:r>
              <a:rPr lang="en-US" sz="4000" dirty="0">
                <a:latin typeface="Times New Roman" pitchFamily="18" charset="0"/>
                <a:cs typeface="Times New Roman" pitchFamily="18" charset="0"/>
              </a:rPr>
              <a:t>addition of column-vectors</a:t>
            </a:r>
          </a:p>
        </p:txBody>
      </p:sp>
      <p:pic>
        <p:nvPicPr>
          <p:cNvPr id="4" name="Picture 3">
            <a:extLst>
              <a:ext uri="{FF2B5EF4-FFF2-40B4-BE49-F238E27FC236}">
                <a16:creationId xmlns:a16="http://schemas.microsoft.com/office/drawing/2014/main" id="{C0BFE474-4A17-42AE-8845-926C551C1881}"/>
              </a:ext>
            </a:extLst>
          </p:cNvPr>
          <p:cNvPicPr>
            <a:picLocks noChangeAspect="1"/>
          </p:cNvPicPr>
          <p:nvPr/>
        </p:nvPicPr>
        <p:blipFill rotWithShape="1">
          <a:blip r:embed="rId3"/>
          <a:srcRect l="35833" t="57769" r="23333" b="11156"/>
          <a:stretch/>
        </p:blipFill>
        <p:spPr>
          <a:xfrm>
            <a:off x="914400" y="2133600"/>
            <a:ext cx="7840980" cy="3200400"/>
          </a:xfrm>
          <a:prstGeom prst="rect">
            <a:avLst/>
          </a:prstGeom>
        </p:spPr>
      </p:pic>
    </p:spTree>
    <p:extLst>
      <p:ext uri="{BB962C8B-B14F-4D97-AF65-F5344CB8AC3E}">
        <p14:creationId xmlns:p14="http://schemas.microsoft.com/office/powerpoint/2010/main" val="31072611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0886"/>
            <a:ext cx="8229600" cy="827314"/>
          </a:xfrm>
        </p:spPr>
        <p:txBody>
          <a:bodyPr/>
          <a:lstStyle/>
          <a:p>
            <a:r>
              <a:rPr lang="en-US" sz="4000" dirty="0">
                <a:latin typeface="Times New Roman" pitchFamily="18" charset="0"/>
                <a:cs typeface="Times New Roman" pitchFamily="18" charset="0"/>
              </a:rPr>
              <a:t>addition of column-vectors</a:t>
            </a:r>
          </a:p>
        </p:txBody>
      </p:sp>
      <p:pic>
        <p:nvPicPr>
          <p:cNvPr id="3" name="Picture 2">
            <a:extLst>
              <a:ext uri="{FF2B5EF4-FFF2-40B4-BE49-F238E27FC236}">
                <a16:creationId xmlns:a16="http://schemas.microsoft.com/office/drawing/2014/main" id="{BFADAA6F-8DF4-4426-941A-B5A9A52C7E56}"/>
              </a:ext>
            </a:extLst>
          </p:cNvPr>
          <p:cNvPicPr>
            <a:picLocks noChangeAspect="1"/>
          </p:cNvPicPr>
          <p:nvPr/>
        </p:nvPicPr>
        <p:blipFill rotWithShape="1">
          <a:blip r:embed="rId3"/>
          <a:srcRect l="35834" t="32909" r="18333" b="29801"/>
          <a:stretch/>
        </p:blipFill>
        <p:spPr>
          <a:xfrm>
            <a:off x="457200" y="1676400"/>
            <a:ext cx="8382000" cy="3657600"/>
          </a:xfrm>
          <a:prstGeom prst="rect">
            <a:avLst/>
          </a:prstGeom>
        </p:spPr>
      </p:pic>
      <p:sp>
        <p:nvSpPr>
          <p:cNvPr id="6" name="Freeform: Shape 5">
            <a:extLst>
              <a:ext uri="{FF2B5EF4-FFF2-40B4-BE49-F238E27FC236}">
                <a16:creationId xmlns:a16="http://schemas.microsoft.com/office/drawing/2014/main" id="{4839F6A8-000D-4AE6-AC2C-EF3D94063654}"/>
              </a:ext>
            </a:extLst>
          </p:cNvPr>
          <p:cNvSpPr/>
          <p:nvPr/>
        </p:nvSpPr>
        <p:spPr>
          <a:xfrm>
            <a:off x="1883229" y="4920343"/>
            <a:ext cx="1567542" cy="1110343"/>
          </a:xfrm>
          <a:custGeom>
            <a:avLst/>
            <a:gdLst>
              <a:gd name="connsiteX0" fmla="*/ 0 w 1567542"/>
              <a:gd name="connsiteY0" fmla="*/ 0 h 1110343"/>
              <a:gd name="connsiteX1" fmla="*/ 1371600 w 1567542"/>
              <a:gd name="connsiteY1" fmla="*/ 391886 h 1110343"/>
              <a:gd name="connsiteX2" fmla="*/ 1197428 w 1567542"/>
              <a:gd name="connsiteY2" fmla="*/ 783771 h 1110343"/>
              <a:gd name="connsiteX3" fmla="*/ 1567542 w 1567542"/>
              <a:gd name="connsiteY3" fmla="*/ 1110343 h 1110343"/>
            </a:gdLst>
            <a:ahLst/>
            <a:cxnLst>
              <a:cxn ang="0">
                <a:pos x="connsiteX0" y="connsiteY0"/>
              </a:cxn>
              <a:cxn ang="0">
                <a:pos x="connsiteX1" y="connsiteY1"/>
              </a:cxn>
              <a:cxn ang="0">
                <a:pos x="connsiteX2" y="connsiteY2"/>
              </a:cxn>
              <a:cxn ang="0">
                <a:pos x="connsiteX3" y="connsiteY3"/>
              </a:cxn>
            </a:cxnLst>
            <a:rect l="l" t="t" r="r" b="b"/>
            <a:pathLst>
              <a:path w="1567542" h="1110343">
                <a:moveTo>
                  <a:pt x="0" y="0"/>
                </a:moveTo>
                <a:cubicBezTo>
                  <a:pt x="586014" y="130629"/>
                  <a:pt x="1172029" y="261258"/>
                  <a:pt x="1371600" y="391886"/>
                </a:cubicBezTo>
                <a:cubicBezTo>
                  <a:pt x="1571171" y="522514"/>
                  <a:pt x="1164771" y="664028"/>
                  <a:pt x="1197428" y="783771"/>
                </a:cubicBezTo>
                <a:cubicBezTo>
                  <a:pt x="1230085" y="903514"/>
                  <a:pt x="1398813" y="1006928"/>
                  <a:pt x="1567542" y="1110343"/>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a:extLst>
              <a:ext uri="{FF2B5EF4-FFF2-40B4-BE49-F238E27FC236}">
                <a16:creationId xmlns:a16="http://schemas.microsoft.com/office/drawing/2014/main" id="{EDD29AA2-AF12-4E46-B5C9-1BE2194F357C}"/>
              </a:ext>
            </a:extLst>
          </p:cNvPr>
          <p:cNvSpPr txBox="1">
            <a:spLocks noChangeArrowheads="1"/>
          </p:cNvSpPr>
          <p:nvPr/>
        </p:nvSpPr>
        <p:spPr bwMode="auto">
          <a:xfrm>
            <a:off x="3352800" y="5600700"/>
            <a:ext cx="2286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kern="0" dirty="0">
                <a:solidFill>
                  <a:srgbClr val="FF0000"/>
                </a:solidFill>
                <a:latin typeface="Times New Roman" pitchFamily="18" charset="0"/>
                <a:ea typeface="+mj-ea"/>
                <a:cs typeface="Times New Roman" pitchFamily="18" charset="0"/>
              </a:rPr>
              <a:t>“ones” method of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err="1">
                <a:ln>
                  <a:noFill/>
                </a:ln>
                <a:solidFill>
                  <a:srgbClr val="FF0000"/>
                </a:solidFill>
                <a:effectLst/>
                <a:uLnTx/>
                <a:uFillTx/>
                <a:latin typeface="Times New Roman" pitchFamily="18" charset="0"/>
                <a:ea typeface="+mj-ea"/>
                <a:cs typeface="Times New Roman" pitchFamily="18" charset="0"/>
              </a:rPr>
              <a:t>numpy</a:t>
            </a:r>
            <a:r>
              <a:rPr kumimoji="0" lang="en-US"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 module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kern="0" dirty="0">
                <a:solidFill>
                  <a:srgbClr val="FF0000"/>
                </a:solidFill>
                <a:latin typeface="Times New Roman" pitchFamily="18" charset="0"/>
                <a:ea typeface="+mj-ea"/>
                <a:cs typeface="Times New Roman" pitchFamily="18" charset="0"/>
              </a:rPr>
              <a:t>makes matrix of all ones</a:t>
            </a:r>
            <a:endParaRPr kumimoji="0" lang="en-US"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9689006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0886"/>
            <a:ext cx="8229600" cy="827314"/>
          </a:xfrm>
        </p:spPr>
        <p:txBody>
          <a:bodyPr/>
          <a:lstStyle/>
          <a:p>
            <a:r>
              <a:rPr lang="en-US" sz="4000" dirty="0">
                <a:latin typeface="Times New Roman" pitchFamily="18" charset="0"/>
                <a:cs typeface="Times New Roman" pitchFamily="18" charset="0"/>
              </a:rPr>
              <a:t>Multiplication</a:t>
            </a:r>
          </a:p>
        </p:txBody>
      </p:sp>
      <p:pic>
        <p:nvPicPr>
          <p:cNvPr id="3" name="Picture 2">
            <a:extLst>
              <a:ext uri="{FF2B5EF4-FFF2-40B4-BE49-F238E27FC236}">
                <a16:creationId xmlns:a16="http://schemas.microsoft.com/office/drawing/2014/main" id="{B12EDB29-525B-436C-814C-64AA0F47C7E4}"/>
              </a:ext>
            </a:extLst>
          </p:cNvPr>
          <p:cNvPicPr>
            <a:picLocks noChangeAspect="1"/>
          </p:cNvPicPr>
          <p:nvPr/>
        </p:nvPicPr>
        <p:blipFill rotWithShape="1">
          <a:blip r:embed="rId3"/>
          <a:srcRect l="39167" t="41112" r="18333" b="44285"/>
          <a:stretch/>
        </p:blipFill>
        <p:spPr>
          <a:xfrm>
            <a:off x="152400" y="1056480"/>
            <a:ext cx="8726946" cy="1686720"/>
          </a:xfrm>
          <a:prstGeom prst="rect">
            <a:avLst/>
          </a:prstGeom>
        </p:spPr>
      </p:pic>
      <p:pic>
        <p:nvPicPr>
          <p:cNvPr id="8" name="Picture 7">
            <a:extLst>
              <a:ext uri="{FF2B5EF4-FFF2-40B4-BE49-F238E27FC236}">
                <a16:creationId xmlns:a16="http://schemas.microsoft.com/office/drawing/2014/main" id="{20C4611E-3727-42C7-8759-369F4619D2B9}"/>
              </a:ext>
            </a:extLst>
          </p:cNvPr>
          <p:cNvPicPr>
            <a:picLocks noChangeAspect="1"/>
          </p:cNvPicPr>
          <p:nvPr/>
        </p:nvPicPr>
        <p:blipFill rotWithShape="1">
          <a:blip r:embed="rId4"/>
          <a:srcRect l="36187" t="60504" r="20197" b="17652"/>
          <a:stretch/>
        </p:blipFill>
        <p:spPr>
          <a:xfrm>
            <a:off x="152400" y="3810000"/>
            <a:ext cx="8655737" cy="2438400"/>
          </a:xfrm>
          <a:prstGeom prst="rect">
            <a:avLst/>
          </a:prstGeom>
        </p:spPr>
      </p:pic>
      <p:sp>
        <p:nvSpPr>
          <p:cNvPr id="10" name="Rectangle 2">
            <a:extLst>
              <a:ext uri="{FF2B5EF4-FFF2-40B4-BE49-F238E27FC236}">
                <a16:creationId xmlns:a16="http://schemas.microsoft.com/office/drawing/2014/main" id="{07FF4E4C-E6E9-4B0B-8326-5A9CDE15FA09}"/>
              </a:ext>
            </a:extLst>
          </p:cNvPr>
          <p:cNvSpPr txBox="1">
            <a:spLocks noChangeArrowheads="1"/>
          </p:cNvSpPr>
          <p:nvPr/>
        </p:nvSpPr>
        <p:spPr>
          <a:xfrm>
            <a:off x="163286" y="2862943"/>
            <a:ext cx="8229600" cy="8273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Times New Roman" pitchFamily="18" charset="0"/>
                <a:cs typeface="Times New Roman" pitchFamily="18" charset="0"/>
              </a:rPr>
              <a:t>dot-product</a:t>
            </a:r>
          </a:p>
        </p:txBody>
      </p:sp>
      <p:sp>
        <p:nvSpPr>
          <p:cNvPr id="12" name="Rectangle 2">
            <a:extLst>
              <a:ext uri="{FF2B5EF4-FFF2-40B4-BE49-F238E27FC236}">
                <a16:creationId xmlns:a16="http://schemas.microsoft.com/office/drawing/2014/main" id="{11DA325C-282C-40F7-BBC2-B0958850444F}"/>
              </a:ext>
            </a:extLst>
          </p:cNvPr>
          <p:cNvSpPr txBox="1">
            <a:spLocks noChangeArrowheads="1"/>
          </p:cNvSpPr>
          <p:nvPr/>
        </p:nvSpPr>
        <p:spPr bwMode="auto">
          <a:xfrm>
            <a:off x="5029200" y="5437414"/>
            <a:ext cx="2286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kern="0" dirty="0">
                <a:solidFill>
                  <a:srgbClr val="FF0000"/>
                </a:solidFill>
                <a:latin typeface="Times New Roman" pitchFamily="18" charset="0"/>
                <a:ea typeface="+mj-ea"/>
                <a:cs typeface="Times New Roman" pitchFamily="18" charset="0"/>
              </a:rPr>
              <a:t>“</a:t>
            </a:r>
            <a:r>
              <a:rPr lang="en-US" kern="0" dirty="0" err="1">
                <a:solidFill>
                  <a:srgbClr val="FF0000"/>
                </a:solidFill>
                <a:latin typeface="Times New Roman" pitchFamily="18" charset="0"/>
                <a:ea typeface="+mj-ea"/>
                <a:cs typeface="Times New Roman" pitchFamily="18" charset="0"/>
              </a:rPr>
              <a:t>matmul</a:t>
            </a:r>
            <a:r>
              <a:rPr lang="en-US" kern="0" dirty="0">
                <a:solidFill>
                  <a:srgbClr val="FF0000"/>
                </a:solidFill>
                <a:latin typeface="Times New Roman" pitchFamily="18" charset="0"/>
                <a:ea typeface="+mj-ea"/>
                <a:cs typeface="Times New Roman" pitchFamily="18" charset="0"/>
              </a:rPr>
              <a:t>” method of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err="1">
                <a:ln>
                  <a:noFill/>
                </a:ln>
                <a:solidFill>
                  <a:srgbClr val="FF0000"/>
                </a:solidFill>
                <a:effectLst/>
                <a:uLnTx/>
                <a:uFillTx/>
                <a:latin typeface="Times New Roman" pitchFamily="18" charset="0"/>
                <a:ea typeface="+mj-ea"/>
                <a:cs typeface="Times New Roman" pitchFamily="18" charset="0"/>
              </a:rPr>
              <a:t>numpy</a:t>
            </a:r>
            <a:r>
              <a:rPr kumimoji="0" lang="en-US"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 module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kern="0" dirty="0">
                <a:solidFill>
                  <a:srgbClr val="FF0000"/>
                </a:solidFill>
                <a:latin typeface="Times New Roman" pitchFamily="18" charset="0"/>
                <a:ea typeface="+mj-ea"/>
                <a:cs typeface="Times New Roman" pitchFamily="18" charset="0"/>
              </a:rPr>
              <a:t>multiplies matrices</a:t>
            </a:r>
            <a:endParaRPr kumimoji="0" lang="en-US"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Freeform: Shape 8">
            <a:extLst>
              <a:ext uri="{FF2B5EF4-FFF2-40B4-BE49-F238E27FC236}">
                <a16:creationId xmlns:a16="http://schemas.microsoft.com/office/drawing/2014/main" id="{E66978BE-6D52-4574-A091-57118771CF55}"/>
              </a:ext>
            </a:extLst>
          </p:cNvPr>
          <p:cNvSpPr/>
          <p:nvPr/>
        </p:nvSpPr>
        <p:spPr>
          <a:xfrm>
            <a:off x="1636435" y="6248309"/>
            <a:ext cx="3479852" cy="356702"/>
          </a:xfrm>
          <a:custGeom>
            <a:avLst/>
            <a:gdLst>
              <a:gd name="connsiteX0" fmla="*/ 39965 w 3196822"/>
              <a:gd name="connsiteY0" fmla="*/ 0 h 277697"/>
              <a:gd name="connsiteX1" fmla="*/ 442736 w 3196822"/>
              <a:gd name="connsiteY1" fmla="*/ 261257 h 277697"/>
              <a:gd name="connsiteX2" fmla="*/ 3196822 w 3196822"/>
              <a:gd name="connsiteY2" fmla="*/ 228600 h 277697"/>
              <a:gd name="connsiteX0" fmla="*/ 39965 w 3196822"/>
              <a:gd name="connsiteY0" fmla="*/ 0 h 275495"/>
              <a:gd name="connsiteX1" fmla="*/ 442736 w 3196822"/>
              <a:gd name="connsiteY1" fmla="*/ 261257 h 275495"/>
              <a:gd name="connsiteX2" fmla="*/ 2345490 w 3196822"/>
              <a:gd name="connsiteY2" fmla="*/ 239582 h 275495"/>
              <a:gd name="connsiteX3" fmla="*/ 3196822 w 3196822"/>
              <a:gd name="connsiteY3" fmla="*/ 228600 h 275495"/>
              <a:gd name="connsiteX0" fmla="*/ 39965 w 3278879"/>
              <a:gd name="connsiteY0" fmla="*/ 54542 h 330037"/>
              <a:gd name="connsiteX1" fmla="*/ 442736 w 3278879"/>
              <a:gd name="connsiteY1" fmla="*/ 315799 h 330037"/>
              <a:gd name="connsiteX2" fmla="*/ 2345490 w 3278879"/>
              <a:gd name="connsiteY2" fmla="*/ 294124 h 330037"/>
              <a:gd name="connsiteX3" fmla="*/ 3278879 w 3278879"/>
              <a:gd name="connsiteY3" fmla="*/ 0 h 330037"/>
              <a:gd name="connsiteX0" fmla="*/ 39965 w 3278879"/>
              <a:gd name="connsiteY0" fmla="*/ 54542 h 356846"/>
              <a:gd name="connsiteX1" fmla="*/ 442736 w 3278879"/>
              <a:gd name="connsiteY1" fmla="*/ 315799 h 356846"/>
              <a:gd name="connsiteX2" fmla="*/ 2345490 w 3278879"/>
              <a:gd name="connsiteY2" fmla="*/ 294124 h 356846"/>
              <a:gd name="connsiteX3" fmla="*/ 3278879 w 3278879"/>
              <a:gd name="connsiteY3" fmla="*/ 0 h 356846"/>
            </a:gdLst>
            <a:ahLst/>
            <a:cxnLst>
              <a:cxn ang="0">
                <a:pos x="connsiteX0" y="connsiteY0"/>
              </a:cxn>
              <a:cxn ang="0">
                <a:pos x="connsiteX1" y="connsiteY1"/>
              </a:cxn>
              <a:cxn ang="0">
                <a:pos x="connsiteX2" y="connsiteY2"/>
              </a:cxn>
              <a:cxn ang="0">
                <a:pos x="connsiteX3" y="connsiteY3"/>
              </a:cxn>
            </a:cxnLst>
            <a:rect l="l" t="t" r="r" b="b"/>
            <a:pathLst>
              <a:path w="3278879" h="356846">
                <a:moveTo>
                  <a:pt x="39965" y="54542"/>
                </a:moveTo>
                <a:cubicBezTo>
                  <a:pt x="-21721" y="166120"/>
                  <a:pt x="-83407" y="277699"/>
                  <a:pt x="442736" y="315799"/>
                </a:cubicBezTo>
                <a:cubicBezTo>
                  <a:pt x="826990" y="355729"/>
                  <a:pt x="2034360" y="392165"/>
                  <a:pt x="2345490" y="294124"/>
                </a:cubicBezTo>
                <a:lnTo>
                  <a:pt x="3278879" y="0"/>
                </a:ln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4078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61348E-C0E2-46FA-8110-C2BE17EC80B4}"/>
              </a:ext>
            </a:extLst>
          </p:cNvPr>
          <p:cNvPicPr>
            <a:picLocks noChangeAspect="1"/>
          </p:cNvPicPr>
          <p:nvPr/>
        </p:nvPicPr>
        <p:blipFill rotWithShape="1">
          <a:blip r:embed="rId3"/>
          <a:srcRect l="12500" t="31340" r="37500" b="44259"/>
          <a:stretch/>
        </p:blipFill>
        <p:spPr>
          <a:xfrm>
            <a:off x="203945" y="2351313"/>
            <a:ext cx="8736109" cy="2475229"/>
          </a:xfrm>
          <a:prstGeom prst="rect">
            <a:avLst/>
          </a:prstGeom>
        </p:spPr>
      </p:pic>
      <p:sp>
        <p:nvSpPr>
          <p:cNvPr id="14" name="Rectangle 2">
            <a:extLst>
              <a:ext uri="{FF2B5EF4-FFF2-40B4-BE49-F238E27FC236}">
                <a16:creationId xmlns:a16="http://schemas.microsoft.com/office/drawing/2014/main" id="{03927D46-D18F-4E75-B00D-5F07353EE4CE}"/>
              </a:ext>
            </a:extLst>
          </p:cNvPr>
          <p:cNvSpPr>
            <a:spLocks noGrp="1" noChangeArrowheads="1"/>
          </p:cNvSpPr>
          <p:nvPr>
            <p:ph type="title"/>
          </p:nvPr>
        </p:nvSpPr>
        <p:spPr>
          <a:xfrm>
            <a:off x="457200" y="695107"/>
            <a:ext cx="8229600" cy="1143000"/>
          </a:xfrm>
        </p:spPr>
        <p:txBody>
          <a:bodyPr/>
          <a:lstStyle/>
          <a:p>
            <a:r>
              <a:rPr lang="en-US" sz="4000" dirty="0">
                <a:latin typeface="Times New Roman" pitchFamily="18" charset="0"/>
                <a:cs typeface="Times New Roman" pitchFamily="18" charset="0"/>
              </a:rPr>
              <a:t>Outer (or Tensor) Product</a:t>
            </a:r>
          </a:p>
        </p:txBody>
      </p:sp>
    </p:spTree>
    <p:extLst>
      <p:ext uri="{BB962C8B-B14F-4D97-AF65-F5344CB8AC3E}">
        <p14:creationId xmlns:p14="http://schemas.microsoft.com/office/powerpoint/2010/main" val="23159901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066800"/>
            <a:ext cx="8229600" cy="1143000"/>
          </a:xfrm>
        </p:spPr>
        <p:txBody>
          <a:bodyPr/>
          <a:lstStyle/>
          <a:p>
            <a:r>
              <a:rPr lang="en-US" sz="4000" dirty="0">
                <a:latin typeface="Times New Roman" pitchFamily="18" charset="0"/>
                <a:cs typeface="Times New Roman" pitchFamily="18" charset="0"/>
              </a:rPr>
              <a:t>Product of a Matrix and a Vector</a:t>
            </a:r>
          </a:p>
        </p:txBody>
      </p:sp>
      <p:pic>
        <p:nvPicPr>
          <p:cNvPr id="3" name="Picture 2">
            <a:extLst>
              <a:ext uri="{FF2B5EF4-FFF2-40B4-BE49-F238E27FC236}">
                <a16:creationId xmlns:a16="http://schemas.microsoft.com/office/drawing/2014/main" id="{89A7B435-C653-4541-8D91-79F839C2C823}"/>
              </a:ext>
            </a:extLst>
          </p:cNvPr>
          <p:cNvPicPr>
            <a:picLocks noChangeAspect="1"/>
          </p:cNvPicPr>
          <p:nvPr/>
        </p:nvPicPr>
        <p:blipFill rotWithShape="1">
          <a:blip r:embed="rId3"/>
          <a:srcRect l="12500" t="64354" r="38333" b="11245"/>
          <a:stretch/>
        </p:blipFill>
        <p:spPr>
          <a:xfrm>
            <a:off x="170652" y="2438400"/>
            <a:ext cx="8802696" cy="2536370"/>
          </a:xfrm>
          <a:prstGeom prst="rect">
            <a:avLst/>
          </a:prstGeom>
        </p:spPr>
      </p:pic>
    </p:spTree>
    <p:extLst>
      <p:ext uri="{BB962C8B-B14F-4D97-AF65-F5344CB8AC3E}">
        <p14:creationId xmlns:p14="http://schemas.microsoft.com/office/powerpoint/2010/main" val="28001926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199" y="457200"/>
            <a:ext cx="8229600" cy="1143000"/>
          </a:xfrm>
        </p:spPr>
        <p:txBody>
          <a:bodyPr/>
          <a:lstStyle/>
          <a:p>
            <a:r>
              <a:rPr lang="en-US" sz="4000" dirty="0">
                <a:latin typeface="Times New Roman" pitchFamily="18" charset="0"/>
                <a:cs typeface="Times New Roman" pitchFamily="18" charset="0"/>
              </a:rPr>
              <a:t>Product of a Matrix and a Matrix</a:t>
            </a:r>
          </a:p>
        </p:txBody>
      </p:sp>
      <p:pic>
        <p:nvPicPr>
          <p:cNvPr id="3" name="Picture 2">
            <a:extLst>
              <a:ext uri="{FF2B5EF4-FFF2-40B4-BE49-F238E27FC236}">
                <a16:creationId xmlns:a16="http://schemas.microsoft.com/office/drawing/2014/main" id="{BCB7F8C5-926A-4DFC-8419-88D534349D94}"/>
              </a:ext>
            </a:extLst>
          </p:cNvPr>
          <p:cNvPicPr>
            <a:picLocks noChangeAspect="1"/>
          </p:cNvPicPr>
          <p:nvPr/>
        </p:nvPicPr>
        <p:blipFill rotWithShape="1">
          <a:blip r:embed="rId3"/>
          <a:srcRect l="12500" t="48564" r="42500" b="27035"/>
          <a:stretch/>
        </p:blipFill>
        <p:spPr>
          <a:xfrm>
            <a:off x="94129" y="2438400"/>
            <a:ext cx="8955741" cy="2819400"/>
          </a:xfrm>
          <a:prstGeom prst="rect">
            <a:avLst/>
          </a:prstGeom>
        </p:spPr>
      </p:pic>
    </p:spTree>
    <p:extLst>
      <p:ext uri="{BB962C8B-B14F-4D97-AF65-F5344CB8AC3E}">
        <p14:creationId xmlns:p14="http://schemas.microsoft.com/office/powerpoint/2010/main" val="428526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latin typeface="Times New Roman" pitchFamily="18" charset="0"/>
                <a:cs typeface="Times New Roman" pitchFamily="18" charset="0"/>
              </a:rPr>
              <a:t>discharge</a:t>
            </a:r>
          </a:p>
        </p:txBody>
      </p:sp>
      <p:sp>
        <p:nvSpPr>
          <p:cNvPr id="3" name="Content Placeholder 2"/>
          <p:cNvSpPr>
            <a:spLocks noGrp="1"/>
          </p:cNvSpPr>
          <p:nvPr>
            <p:ph idx="1"/>
          </p:nvPr>
        </p:nvSpPr>
        <p:spPr>
          <a:xfrm>
            <a:off x="457200" y="2590800"/>
            <a:ext cx="8229600" cy="2514600"/>
          </a:xfrm>
        </p:spPr>
        <p:txBody>
          <a:bodyPr/>
          <a:lstStyle/>
          <a:p>
            <a:pPr algn="ctr">
              <a:buNone/>
            </a:pPr>
            <a:r>
              <a:rPr lang="en-US" dirty="0">
                <a:latin typeface="Times New Roman" pitchFamily="18" charset="0"/>
                <a:cs typeface="Times New Roman" pitchFamily="18" charset="0"/>
              </a:rPr>
              <a:t>amount of water per unit time</a:t>
            </a:r>
          </a:p>
          <a:p>
            <a:pPr algn="ctr">
              <a:buNone/>
            </a:pPr>
            <a:r>
              <a:rPr lang="en-US" dirty="0">
                <a:latin typeface="Times New Roman" pitchFamily="18" charset="0"/>
                <a:cs typeface="Times New Roman" pitchFamily="18" charset="0"/>
              </a:rPr>
              <a:t>that passes a specific point on the river bank</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measured in m</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pitchFamily="18" charset="0"/>
                <a:cs typeface="Times New Roman" pitchFamily="18" charset="0"/>
              </a:rPr>
              <a:t>Element Access</a:t>
            </a:r>
          </a:p>
        </p:txBody>
      </p:sp>
      <p:pic>
        <p:nvPicPr>
          <p:cNvPr id="614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490872"/>
            <a:ext cx="3581400" cy="1295400"/>
          </a:xfrm>
          <a:prstGeom prst="rect">
            <a:avLst/>
          </a:prstGeom>
          <a:noFill/>
          <a:ln w="9525">
            <a:noFill/>
            <a:miter lim="800000"/>
            <a:headEnd/>
            <a:tailEnd/>
          </a:ln>
        </p:spPr>
      </p:pic>
      <p:pic>
        <p:nvPicPr>
          <p:cNvPr id="6144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5740" y="3154020"/>
            <a:ext cx="6477000" cy="1295400"/>
          </a:xfrm>
          <a:prstGeom prst="rect">
            <a:avLst/>
          </a:prstGeom>
          <a:noFill/>
          <a:ln w="9525">
            <a:noFill/>
            <a:miter lim="800000"/>
            <a:headEnd/>
            <a:tailEnd/>
          </a:ln>
        </p:spPr>
      </p:pic>
      <p:pic>
        <p:nvPicPr>
          <p:cNvPr id="4" name="Picture 3">
            <a:extLst>
              <a:ext uri="{FF2B5EF4-FFF2-40B4-BE49-F238E27FC236}">
                <a16:creationId xmlns:a16="http://schemas.microsoft.com/office/drawing/2014/main" id="{06BCD8E0-F3BE-47E3-86CA-9CA68A756703}"/>
              </a:ext>
            </a:extLst>
          </p:cNvPr>
          <p:cNvPicPr>
            <a:picLocks noChangeAspect="1"/>
          </p:cNvPicPr>
          <p:nvPr/>
        </p:nvPicPr>
        <p:blipFill rotWithShape="1">
          <a:blip r:embed="rId5"/>
          <a:srcRect l="11667" t="44820" r="65000" b="47129"/>
          <a:stretch/>
        </p:blipFill>
        <p:spPr>
          <a:xfrm>
            <a:off x="152400" y="4877738"/>
            <a:ext cx="7200642" cy="1295400"/>
          </a:xfrm>
          <a:prstGeom prst="rect">
            <a:avLst/>
          </a:prstGeom>
        </p:spPr>
      </p:pic>
      <p:sp>
        <p:nvSpPr>
          <p:cNvPr id="8" name="Rectangle 2">
            <a:extLst>
              <a:ext uri="{FF2B5EF4-FFF2-40B4-BE49-F238E27FC236}">
                <a16:creationId xmlns:a16="http://schemas.microsoft.com/office/drawing/2014/main" id="{3098B45C-4402-44E7-A247-93AF976D099B}"/>
              </a:ext>
            </a:extLst>
          </p:cNvPr>
          <p:cNvSpPr txBox="1">
            <a:spLocks noChangeArrowheads="1"/>
          </p:cNvSpPr>
          <p:nvPr/>
        </p:nvSpPr>
        <p:spPr bwMode="auto">
          <a:xfrm>
            <a:off x="4757057" y="5075459"/>
            <a:ext cx="396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a:solidFill>
                  <a:srgbClr val="FF0000"/>
                </a:solidFill>
                <a:latin typeface="Times New Roman" pitchFamily="18" charset="0"/>
                <a:ea typeface="+mj-ea"/>
                <a:cs typeface="Times New Roman" pitchFamily="18" charset="0"/>
              </a:rPr>
              <a:t>In Python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a:solidFill>
                  <a:srgbClr val="FF0000"/>
                </a:solidFill>
                <a:latin typeface="Times New Roman" pitchFamily="18" charset="0"/>
                <a:ea typeface="+mj-ea"/>
                <a:cs typeface="Times New Roman" pitchFamily="18" charset="0"/>
              </a:rPr>
              <a:t>indices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a:solidFill>
                  <a:srgbClr val="FF0000"/>
                </a:solidFill>
                <a:latin typeface="Times New Roman" pitchFamily="18" charset="0"/>
                <a:ea typeface="+mj-ea"/>
                <a:cs typeface="Times New Roman" pitchFamily="18" charset="0"/>
              </a:rPr>
              <a:t>start with zero</a:t>
            </a:r>
          </a:p>
        </p:txBody>
      </p:sp>
    </p:spTree>
    <p:extLst>
      <p:ext uri="{BB962C8B-B14F-4D97-AF65-F5344CB8AC3E}">
        <p14:creationId xmlns:p14="http://schemas.microsoft.com/office/powerpoint/2010/main" val="32326814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pitchFamily="18" charset="0"/>
                <a:cs typeface="Times New Roman" pitchFamily="18" charset="0"/>
              </a:rPr>
              <a:t>Element Access</a:t>
            </a:r>
          </a:p>
        </p:txBody>
      </p:sp>
      <p:pic>
        <p:nvPicPr>
          <p:cNvPr id="4" name="Picture 3">
            <a:extLst>
              <a:ext uri="{FF2B5EF4-FFF2-40B4-BE49-F238E27FC236}">
                <a16:creationId xmlns:a16="http://schemas.microsoft.com/office/drawing/2014/main" id="{0D2ED49B-CC4A-4E0E-9579-82AAD13414BE}"/>
              </a:ext>
            </a:extLst>
          </p:cNvPr>
          <p:cNvPicPr>
            <a:picLocks noChangeAspect="1"/>
          </p:cNvPicPr>
          <p:nvPr/>
        </p:nvPicPr>
        <p:blipFill rotWithShape="1">
          <a:blip r:embed="rId3"/>
          <a:srcRect l="12500" t="47129" r="58333" b="45694"/>
          <a:stretch/>
        </p:blipFill>
        <p:spPr>
          <a:xfrm>
            <a:off x="685779" y="4572000"/>
            <a:ext cx="8001021" cy="1143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986EEE0-43B0-4173-B454-B0BCE4BD8B29}"/>
                  </a:ext>
                </a:extLst>
              </p:cNvPr>
              <p:cNvSpPr txBox="1"/>
              <p:nvPr/>
            </p:nvSpPr>
            <p:spPr>
              <a:xfrm>
                <a:off x="2819400" y="1905000"/>
                <a:ext cx="3276600" cy="16278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rPr>
                        <m:t>𝐁</m:t>
                      </m:r>
                      <m:r>
                        <a:rPr lang="en-US" sz="4000" b="0" i="1" smtClean="0">
                          <a:latin typeface="Cambria Math" panose="02040503050406030204" pitchFamily="18" charset="0"/>
                        </a:rPr>
                        <m:t>=</m:t>
                      </m:r>
                      <m:d>
                        <m:dPr>
                          <m:begChr m:val="["/>
                          <m:endChr m:val="]"/>
                          <m:ctrlPr>
                            <a:rPr lang="en-US" sz="4000" b="0" i="1" smtClean="0">
                              <a:latin typeface="Cambria Math" panose="02040503050406030204" pitchFamily="18" charset="0"/>
                            </a:rPr>
                          </m:ctrlPr>
                        </m:dPr>
                        <m:e>
                          <m:m>
                            <m:mPr>
                              <m:mcs>
                                <m:mc>
                                  <m:mcPr>
                                    <m:count m:val="3"/>
                                    <m:mcJc m:val="center"/>
                                  </m:mcPr>
                                </m:mc>
                              </m:mcs>
                              <m:ctrlPr>
                                <a:rPr lang="en-US" sz="4000" b="0" i="1" smtClean="0">
                                  <a:latin typeface="Cambria Math" panose="02040503050406030204" pitchFamily="18" charset="0"/>
                                </a:rPr>
                              </m:ctrlPr>
                            </m:mPr>
                            <m:mr>
                              <m:e>
                                <m:r>
                                  <m:rPr>
                                    <m:brk m:alnAt="7"/>
                                  </m:rPr>
                                  <a:rPr lang="en-US" sz="4000" b="0" i="1" smtClean="0">
                                    <a:latin typeface="Cambria Math" panose="02040503050406030204" pitchFamily="18" charset="0"/>
                                  </a:rPr>
                                  <m:t>1</m:t>
                                </m:r>
                              </m:e>
                              <m:e>
                                <m:r>
                                  <a:rPr lang="en-US" sz="4000" b="0" i="1" smtClean="0">
                                    <a:latin typeface="Cambria Math" panose="02040503050406030204" pitchFamily="18" charset="0"/>
                                  </a:rPr>
                                  <m:t>2</m:t>
                                </m:r>
                              </m:e>
                              <m:e>
                                <m:r>
                                  <a:rPr lang="en-US" sz="4000" b="0" i="1" smtClean="0">
                                    <a:latin typeface="Cambria Math" panose="02040503050406030204" pitchFamily="18" charset="0"/>
                                  </a:rPr>
                                  <m:t>3</m:t>
                                </m:r>
                              </m:e>
                            </m:mr>
                            <m:mr>
                              <m:e>
                                <m:r>
                                  <a:rPr lang="en-US" sz="4000" b="0" i="1" smtClean="0">
                                    <a:latin typeface="Cambria Math" panose="02040503050406030204" pitchFamily="18" charset="0"/>
                                  </a:rPr>
                                  <m:t>4</m:t>
                                </m:r>
                              </m:e>
                              <m:e>
                                <m:r>
                                  <a:rPr lang="en-US" sz="4000" b="0" i="1" smtClean="0">
                                    <a:latin typeface="Cambria Math" panose="02040503050406030204" pitchFamily="18" charset="0"/>
                                  </a:rPr>
                                  <m:t>5</m:t>
                                </m:r>
                              </m:e>
                              <m:e>
                                <m:r>
                                  <a:rPr lang="en-US" sz="4000" b="0" i="1" smtClean="0">
                                    <a:latin typeface="Cambria Math" panose="02040503050406030204" pitchFamily="18" charset="0"/>
                                  </a:rPr>
                                  <m:t>6</m:t>
                                </m:r>
                              </m:e>
                            </m:mr>
                            <m:mr>
                              <m:e>
                                <m:r>
                                  <a:rPr lang="en-US" sz="4000" b="0" i="1" smtClean="0">
                                    <a:latin typeface="Cambria Math" panose="02040503050406030204" pitchFamily="18" charset="0"/>
                                  </a:rPr>
                                  <m:t>7</m:t>
                                </m:r>
                              </m:e>
                              <m:e>
                                <m:r>
                                  <a:rPr lang="en-US" sz="4000" b="0" i="1" smtClean="0">
                                    <a:latin typeface="Cambria Math" panose="02040503050406030204" pitchFamily="18" charset="0"/>
                                  </a:rPr>
                                  <m:t>8</m:t>
                                </m:r>
                              </m:e>
                              <m:e>
                                <m:r>
                                  <a:rPr lang="en-US" sz="4000" b="0" i="1" smtClean="0">
                                    <a:latin typeface="Cambria Math" panose="02040503050406030204" pitchFamily="18" charset="0"/>
                                  </a:rPr>
                                  <m:t>9</m:t>
                                </m:r>
                              </m:e>
                            </m:mr>
                          </m:m>
                        </m:e>
                      </m:d>
                    </m:oMath>
                  </m:oMathPara>
                </a14:m>
                <a:endParaRPr lang="en-US" sz="4000" dirty="0"/>
              </a:p>
            </p:txBody>
          </p:sp>
        </mc:Choice>
        <mc:Fallback xmlns="">
          <p:sp>
            <p:nvSpPr>
              <p:cNvPr id="5" name="TextBox 4">
                <a:extLst>
                  <a:ext uri="{FF2B5EF4-FFF2-40B4-BE49-F238E27FC236}">
                    <a16:creationId xmlns:a16="http://schemas.microsoft.com/office/drawing/2014/main" id="{9986EEE0-43B0-4173-B454-B0BCE4BD8B29}"/>
                  </a:ext>
                </a:extLst>
              </p:cNvPr>
              <p:cNvSpPr txBox="1">
                <a:spLocks noRot="1" noChangeAspect="1" noMove="1" noResize="1" noEditPoints="1" noAdjustHandles="1" noChangeArrowheads="1" noChangeShapeType="1" noTextEdit="1"/>
              </p:cNvSpPr>
              <p:nvPr/>
            </p:nvSpPr>
            <p:spPr>
              <a:xfrm>
                <a:off x="2819400" y="1905000"/>
                <a:ext cx="3276600" cy="1627818"/>
              </a:xfrm>
              <a:prstGeom prst="rect">
                <a:avLst/>
              </a:prstGeom>
              <a:blipFill>
                <a:blip r:embed="rId4"/>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69D87FB2-499F-46FB-BE6D-8439A4D2928C}"/>
              </a:ext>
            </a:extLst>
          </p:cNvPr>
          <p:cNvSpPr/>
          <p:nvPr/>
        </p:nvSpPr>
        <p:spPr>
          <a:xfrm>
            <a:off x="4572000" y="1676400"/>
            <a:ext cx="762000" cy="213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EC309DB-065A-47CE-922A-9485B1EA3E36}"/>
                  </a:ext>
                </a:extLst>
              </p:cNvPr>
              <p:cNvSpPr txBox="1"/>
              <p:nvPr/>
            </p:nvSpPr>
            <p:spPr>
              <a:xfrm>
                <a:off x="3314700" y="3826732"/>
                <a:ext cx="3276600"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rPr>
                        <m:t>𝐛</m:t>
                      </m:r>
                    </m:oMath>
                  </m:oMathPara>
                </a14:m>
                <a:endParaRPr lang="en-US" sz="4000" dirty="0"/>
              </a:p>
            </p:txBody>
          </p:sp>
        </mc:Choice>
        <mc:Fallback xmlns="">
          <p:sp>
            <p:nvSpPr>
              <p:cNvPr id="10" name="TextBox 9">
                <a:extLst>
                  <a:ext uri="{FF2B5EF4-FFF2-40B4-BE49-F238E27FC236}">
                    <a16:creationId xmlns:a16="http://schemas.microsoft.com/office/drawing/2014/main" id="{0EC309DB-065A-47CE-922A-9485B1EA3E36}"/>
                  </a:ext>
                </a:extLst>
              </p:cNvPr>
              <p:cNvSpPr txBox="1">
                <a:spLocks noRot="1" noChangeAspect="1" noMove="1" noResize="1" noEditPoints="1" noAdjustHandles="1" noChangeArrowheads="1" noChangeShapeType="1" noTextEdit="1"/>
              </p:cNvSpPr>
              <p:nvPr/>
            </p:nvSpPr>
            <p:spPr>
              <a:xfrm>
                <a:off x="3314700" y="3826732"/>
                <a:ext cx="3276600" cy="61555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721266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pitchFamily="18" charset="0"/>
                <a:cs typeface="Times New Roman" pitchFamily="18" charset="0"/>
              </a:rPr>
              <a:t>Element Access</a:t>
            </a:r>
          </a:p>
        </p:txBody>
      </p:sp>
      <p:pic>
        <p:nvPicPr>
          <p:cNvPr id="4" name="Picture 3">
            <a:extLst>
              <a:ext uri="{FF2B5EF4-FFF2-40B4-BE49-F238E27FC236}">
                <a16:creationId xmlns:a16="http://schemas.microsoft.com/office/drawing/2014/main" id="{0D2ED49B-CC4A-4E0E-9579-82AAD13414BE}"/>
              </a:ext>
            </a:extLst>
          </p:cNvPr>
          <p:cNvPicPr>
            <a:picLocks noChangeAspect="1"/>
          </p:cNvPicPr>
          <p:nvPr/>
        </p:nvPicPr>
        <p:blipFill rotWithShape="1">
          <a:blip r:embed="rId3"/>
          <a:srcRect l="12500" t="47129" r="58333" b="45694"/>
          <a:stretch/>
        </p:blipFill>
        <p:spPr>
          <a:xfrm>
            <a:off x="685779" y="4572000"/>
            <a:ext cx="8001021" cy="1143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986EEE0-43B0-4173-B454-B0BCE4BD8B29}"/>
                  </a:ext>
                </a:extLst>
              </p:cNvPr>
              <p:cNvSpPr txBox="1"/>
              <p:nvPr/>
            </p:nvSpPr>
            <p:spPr>
              <a:xfrm>
                <a:off x="2819400" y="1905000"/>
                <a:ext cx="3276600" cy="16278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rPr>
                        <m:t>𝐁</m:t>
                      </m:r>
                      <m:r>
                        <a:rPr lang="en-US" sz="4000" b="0" i="1" smtClean="0">
                          <a:latin typeface="Cambria Math" panose="02040503050406030204" pitchFamily="18" charset="0"/>
                        </a:rPr>
                        <m:t>=</m:t>
                      </m:r>
                      <m:d>
                        <m:dPr>
                          <m:begChr m:val="["/>
                          <m:endChr m:val="]"/>
                          <m:ctrlPr>
                            <a:rPr lang="en-US" sz="4000" b="0" i="1" smtClean="0">
                              <a:latin typeface="Cambria Math" panose="02040503050406030204" pitchFamily="18" charset="0"/>
                            </a:rPr>
                          </m:ctrlPr>
                        </m:dPr>
                        <m:e>
                          <m:m>
                            <m:mPr>
                              <m:mcs>
                                <m:mc>
                                  <m:mcPr>
                                    <m:count m:val="3"/>
                                    <m:mcJc m:val="center"/>
                                  </m:mcPr>
                                </m:mc>
                              </m:mcs>
                              <m:ctrlPr>
                                <a:rPr lang="en-US" sz="4000" b="0" i="1" smtClean="0">
                                  <a:latin typeface="Cambria Math" panose="02040503050406030204" pitchFamily="18" charset="0"/>
                                </a:rPr>
                              </m:ctrlPr>
                            </m:mPr>
                            <m:mr>
                              <m:e>
                                <m:r>
                                  <m:rPr>
                                    <m:brk m:alnAt="7"/>
                                  </m:rPr>
                                  <a:rPr lang="en-US" sz="4000" b="0" i="1" smtClean="0">
                                    <a:latin typeface="Cambria Math" panose="02040503050406030204" pitchFamily="18" charset="0"/>
                                  </a:rPr>
                                  <m:t>1</m:t>
                                </m:r>
                              </m:e>
                              <m:e>
                                <m:r>
                                  <a:rPr lang="en-US" sz="4000" b="0" i="1" smtClean="0">
                                    <a:latin typeface="Cambria Math" panose="02040503050406030204" pitchFamily="18" charset="0"/>
                                  </a:rPr>
                                  <m:t>2</m:t>
                                </m:r>
                              </m:e>
                              <m:e>
                                <m:r>
                                  <a:rPr lang="en-US" sz="4000" b="0" i="1" smtClean="0">
                                    <a:latin typeface="Cambria Math" panose="02040503050406030204" pitchFamily="18" charset="0"/>
                                  </a:rPr>
                                  <m:t>3</m:t>
                                </m:r>
                              </m:e>
                            </m:mr>
                            <m:mr>
                              <m:e>
                                <m:r>
                                  <a:rPr lang="en-US" sz="4000" b="0" i="1" smtClean="0">
                                    <a:latin typeface="Cambria Math" panose="02040503050406030204" pitchFamily="18" charset="0"/>
                                  </a:rPr>
                                  <m:t>4</m:t>
                                </m:r>
                              </m:e>
                              <m:e>
                                <m:r>
                                  <a:rPr lang="en-US" sz="4000" b="0" i="1" smtClean="0">
                                    <a:latin typeface="Cambria Math" panose="02040503050406030204" pitchFamily="18" charset="0"/>
                                  </a:rPr>
                                  <m:t>5</m:t>
                                </m:r>
                              </m:e>
                              <m:e>
                                <m:r>
                                  <a:rPr lang="en-US" sz="4000" b="0" i="1" smtClean="0">
                                    <a:latin typeface="Cambria Math" panose="02040503050406030204" pitchFamily="18" charset="0"/>
                                  </a:rPr>
                                  <m:t>6</m:t>
                                </m:r>
                              </m:e>
                            </m:mr>
                            <m:mr>
                              <m:e>
                                <m:r>
                                  <a:rPr lang="en-US" sz="4000" b="0" i="1" smtClean="0">
                                    <a:latin typeface="Cambria Math" panose="02040503050406030204" pitchFamily="18" charset="0"/>
                                  </a:rPr>
                                  <m:t>7</m:t>
                                </m:r>
                              </m:e>
                              <m:e>
                                <m:r>
                                  <a:rPr lang="en-US" sz="4000" b="0" i="1" smtClean="0">
                                    <a:latin typeface="Cambria Math" panose="02040503050406030204" pitchFamily="18" charset="0"/>
                                  </a:rPr>
                                  <m:t>8</m:t>
                                </m:r>
                              </m:e>
                              <m:e>
                                <m:r>
                                  <a:rPr lang="en-US" sz="4000" b="0" i="1" smtClean="0">
                                    <a:latin typeface="Cambria Math" panose="02040503050406030204" pitchFamily="18" charset="0"/>
                                  </a:rPr>
                                  <m:t>9</m:t>
                                </m:r>
                              </m:e>
                            </m:mr>
                          </m:m>
                        </m:e>
                      </m:d>
                    </m:oMath>
                  </m:oMathPara>
                </a14:m>
                <a:endParaRPr lang="en-US" sz="4000" dirty="0"/>
              </a:p>
            </p:txBody>
          </p:sp>
        </mc:Choice>
        <mc:Fallback xmlns="">
          <p:sp>
            <p:nvSpPr>
              <p:cNvPr id="5" name="TextBox 4">
                <a:extLst>
                  <a:ext uri="{FF2B5EF4-FFF2-40B4-BE49-F238E27FC236}">
                    <a16:creationId xmlns:a16="http://schemas.microsoft.com/office/drawing/2014/main" id="{9986EEE0-43B0-4173-B454-B0BCE4BD8B29}"/>
                  </a:ext>
                </a:extLst>
              </p:cNvPr>
              <p:cNvSpPr txBox="1">
                <a:spLocks noRot="1" noChangeAspect="1" noMove="1" noResize="1" noEditPoints="1" noAdjustHandles="1" noChangeArrowheads="1" noChangeShapeType="1" noTextEdit="1"/>
              </p:cNvSpPr>
              <p:nvPr/>
            </p:nvSpPr>
            <p:spPr>
              <a:xfrm>
                <a:off x="2819400" y="1905000"/>
                <a:ext cx="3276600" cy="1627818"/>
              </a:xfrm>
              <a:prstGeom prst="rect">
                <a:avLst/>
              </a:prstGeom>
              <a:blipFill>
                <a:blip r:embed="rId4"/>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69D87FB2-499F-46FB-BE6D-8439A4D2928C}"/>
              </a:ext>
            </a:extLst>
          </p:cNvPr>
          <p:cNvSpPr/>
          <p:nvPr/>
        </p:nvSpPr>
        <p:spPr>
          <a:xfrm>
            <a:off x="4572000" y="1676400"/>
            <a:ext cx="762000" cy="213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EC309DB-065A-47CE-922A-9485B1EA3E36}"/>
                  </a:ext>
                </a:extLst>
              </p:cNvPr>
              <p:cNvSpPr txBox="1"/>
              <p:nvPr/>
            </p:nvSpPr>
            <p:spPr>
              <a:xfrm>
                <a:off x="3314700" y="3826732"/>
                <a:ext cx="3276600"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rPr>
                        <m:t>𝐛</m:t>
                      </m:r>
                    </m:oMath>
                  </m:oMathPara>
                </a14:m>
                <a:endParaRPr lang="en-US" sz="4000" dirty="0"/>
              </a:p>
            </p:txBody>
          </p:sp>
        </mc:Choice>
        <mc:Fallback xmlns="">
          <p:sp>
            <p:nvSpPr>
              <p:cNvPr id="10" name="TextBox 9">
                <a:extLst>
                  <a:ext uri="{FF2B5EF4-FFF2-40B4-BE49-F238E27FC236}">
                    <a16:creationId xmlns:a16="http://schemas.microsoft.com/office/drawing/2014/main" id="{0EC309DB-065A-47CE-922A-9485B1EA3E36}"/>
                  </a:ext>
                </a:extLst>
              </p:cNvPr>
              <p:cNvSpPr txBox="1">
                <a:spLocks noRot="1" noChangeAspect="1" noMove="1" noResize="1" noEditPoints="1" noAdjustHandles="1" noChangeArrowheads="1" noChangeShapeType="1" noTextEdit="1"/>
              </p:cNvSpPr>
              <p:nvPr/>
            </p:nvSpPr>
            <p:spPr>
              <a:xfrm>
                <a:off x="3314700" y="3826732"/>
                <a:ext cx="3276600" cy="615553"/>
              </a:xfrm>
              <a:prstGeom prst="rect">
                <a:avLst/>
              </a:prstGeom>
              <a:blipFill>
                <a:blip r:embed="rId5"/>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39E94ADC-2804-4150-BA14-3A73BE24A3EA}"/>
              </a:ext>
            </a:extLst>
          </p:cNvPr>
          <p:cNvSpPr/>
          <p:nvPr/>
        </p:nvSpPr>
        <p:spPr>
          <a:xfrm>
            <a:off x="2703672" y="4933051"/>
            <a:ext cx="1008357" cy="651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2">
            <a:extLst>
              <a:ext uri="{FF2B5EF4-FFF2-40B4-BE49-F238E27FC236}">
                <a16:creationId xmlns:a16="http://schemas.microsoft.com/office/drawing/2014/main" id="{87C6A0FC-43D5-446E-89CE-66BFE3A5D3CB}"/>
              </a:ext>
            </a:extLst>
          </p:cNvPr>
          <p:cNvSpPr txBox="1">
            <a:spLocks noChangeArrowheads="1"/>
          </p:cNvSpPr>
          <p:nvPr/>
        </p:nvSpPr>
        <p:spPr bwMode="auto">
          <a:xfrm>
            <a:off x="3962400" y="5647594"/>
            <a:ext cx="3733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kern="0" dirty="0">
                <a:solidFill>
                  <a:srgbClr val="FF0000"/>
                </a:solidFill>
                <a:latin typeface="Times New Roman" pitchFamily="18" charset="0"/>
                <a:ea typeface="+mj-ea"/>
                <a:cs typeface="Times New Roman" pitchFamily="18" charset="0"/>
              </a:rPr>
              <a:t>“copy” method of the </a:t>
            </a:r>
            <a:r>
              <a:rPr lang="en-US" sz="2800" kern="0" dirty="0" err="1">
                <a:solidFill>
                  <a:srgbClr val="FF0000"/>
                </a:solidFill>
                <a:latin typeface="Times New Roman" pitchFamily="18" charset="0"/>
                <a:ea typeface="+mj-ea"/>
                <a:cs typeface="Times New Roman" pitchFamily="18" charset="0"/>
              </a:rPr>
              <a:t>numpy</a:t>
            </a:r>
            <a:r>
              <a:rPr lang="en-US" sz="2800" kern="0" dirty="0">
                <a:solidFill>
                  <a:srgbClr val="FF0000"/>
                </a:solidFill>
                <a:latin typeface="Times New Roman" pitchFamily="18" charset="0"/>
                <a:ea typeface="+mj-ea"/>
                <a:cs typeface="Times New Roman" pitchFamily="18" charset="0"/>
              </a:rPr>
              <a:t> module</a:t>
            </a:r>
          </a:p>
        </p:txBody>
      </p:sp>
      <p:sp>
        <p:nvSpPr>
          <p:cNvPr id="6" name="Freeform: Shape 5">
            <a:extLst>
              <a:ext uri="{FF2B5EF4-FFF2-40B4-BE49-F238E27FC236}">
                <a16:creationId xmlns:a16="http://schemas.microsoft.com/office/drawing/2014/main" id="{676B8593-327C-40BE-87A2-6F4E1C1B096A}"/>
              </a:ext>
            </a:extLst>
          </p:cNvPr>
          <p:cNvSpPr/>
          <p:nvPr/>
        </p:nvSpPr>
        <p:spPr>
          <a:xfrm>
            <a:off x="3594299" y="5702426"/>
            <a:ext cx="235459" cy="478972"/>
          </a:xfrm>
          <a:custGeom>
            <a:avLst/>
            <a:gdLst>
              <a:gd name="connsiteX0" fmla="*/ 235459 w 235459"/>
              <a:gd name="connsiteY0" fmla="*/ 478972 h 478972"/>
              <a:gd name="connsiteX1" fmla="*/ 28631 w 235459"/>
              <a:gd name="connsiteY1" fmla="*/ 283029 h 478972"/>
              <a:gd name="connsiteX2" fmla="*/ 6859 w 235459"/>
              <a:gd name="connsiteY2" fmla="*/ 0 h 478972"/>
            </a:gdLst>
            <a:ahLst/>
            <a:cxnLst>
              <a:cxn ang="0">
                <a:pos x="connsiteX0" y="connsiteY0"/>
              </a:cxn>
              <a:cxn ang="0">
                <a:pos x="connsiteX1" y="connsiteY1"/>
              </a:cxn>
              <a:cxn ang="0">
                <a:pos x="connsiteX2" y="connsiteY2"/>
              </a:cxn>
            </a:cxnLst>
            <a:rect l="l" t="t" r="r" b="b"/>
            <a:pathLst>
              <a:path w="235459" h="478972">
                <a:moveTo>
                  <a:pt x="235459" y="478972"/>
                </a:moveTo>
                <a:cubicBezTo>
                  <a:pt x="151095" y="420915"/>
                  <a:pt x="66731" y="362858"/>
                  <a:pt x="28631" y="283029"/>
                </a:cubicBezTo>
                <a:cubicBezTo>
                  <a:pt x="-9469" y="203200"/>
                  <a:pt x="-1305" y="101600"/>
                  <a:pt x="6859"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5503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pitchFamily="18" charset="0"/>
                <a:cs typeface="Times New Roman" pitchFamily="18" charset="0"/>
              </a:rPr>
              <a:t>Element Access</a:t>
            </a:r>
          </a:p>
        </p:txBody>
      </p:sp>
      <p:pic>
        <p:nvPicPr>
          <p:cNvPr id="4" name="Picture 3">
            <a:extLst>
              <a:ext uri="{FF2B5EF4-FFF2-40B4-BE49-F238E27FC236}">
                <a16:creationId xmlns:a16="http://schemas.microsoft.com/office/drawing/2014/main" id="{0D2ED49B-CC4A-4E0E-9579-82AAD13414BE}"/>
              </a:ext>
            </a:extLst>
          </p:cNvPr>
          <p:cNvPicPr>
            <a:picLocks noChangeAspect="1"/>
          </p:cNvPicPr>
          <p:nvPr/>
        </p:nvPicPr>
        <p:blipFill rotWithShape="1">
          <a:blip r:embed="rId3"/>
          <a:srcRect l="12500" t="47129" r="58333" b="45694"/>
          <a:stretch/>
        </p:blipFill>
        <p:spPr>
          <a:xfrm>
            <a:off x="685779" y="4572000"/>
            <a:ext cx="8001021" cy="1143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986EEE0-43B0-4173-B454-B0BCE4BD8B29}"/>
                  </a:ext>
                </a:extLst>
              </p:cNvPr>
              <p:cNvSpPr txBox="1"/>
              <p:nvPr/>
            </p:nvSpPr>
            <p:spPr>
              <a:xfrm>
                <a:off x="2819400" y="1905000"/>
                <a:ext cx="3276600" cy="16278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rPr>
                        <m:t>𝐁</m:t>
                      </m:r>
                      <m:r>
                        <a:rPr lang="en-US" sz="4000" b="0" i="1" smtClean="0">
                          <a:latin typeface="Cambria Math" panose="02040503050406030204" pitchFamily="18" charset="0"/>
                        </a:rPr>
                        <m:t>=</m:t>
                      </m:r>
                      <m:d>
                        <m:dPr>
                          <m:begChr m:val="["/>
                          <m:endChr m:val="]"/>
                          <m:ctrlPr>
                            <a:rPr lang="en-US" sz="4000" b="0" i="1" smtClean="0">
                              <a:latin typeface="Cambria Math" panose="02040503050406030204" pitchFamily="18" charset="0"/>
                            </a:rPr>
                          </m:ctrlPr>
                        </m:dPr>
                        <m:e>
                          <m:m>
                            <m:mPr>
                              <m:mcs>
                                <m:mc>
                                  <m:mcPr>
                                    <m:count m:val="3"/>
                                    <m:mcJc m:val="center"/>
                                  </m:mcPr>
                                </m:mc>
                              </m:mcs>
                              <m:ctrlPr>
                                <a:rPr lang="en-US" sz="4000" b="0" i="1" smtClean="0">
                                  <a:latin typeface="Cambria Math" panose="02040503050406030204" pitchFamily="18" charset="0"/>
                                </a:rPr>
                              </m:ctrlPr>
                            </m:mPr>
                            <m:mr>
                              <m:e>
                                <m:r>
                                  <m:rPr>
                                    <m:brk m:alnAt="7"/>
                                  </m:rPr>
                                  <a:rPr lang="en-US" sz="4000" b="0" i="1" smtClean="0">
                                    <a:latin typeface="Cambria Math" panose="02040503050406030204" pitchFamily="18" charset="0"/>
                                  </a:rPr>
                                  <m:t>1</m:t>
                                </m:r>
                              </m:e>
                              <m:e>
                                <m:r>
                                  <a:rPr lang="en-US" sz="4000" b="0" i="1" smtClean="0">
                                    <a:latin typeface="Cambria Math" panose="02040503050406030204" pitchFamily="18" charset="0"/>
                                  </a:rPr>
                                  <m:t>2</m:t>
                                </m:r>
                              </m:e>
                              <m:e>
                                <m:r>
                                  <a:rPr lang="en-US" sz="4000" b="0" i="1" smtClean="0">
                                    <a:latin typeface="Cambria Math" panose="02040503050406030204" pitchFamily="18" charset="0"/>
                                  </a:rPr>
                                  <m:t>3</m:t>
                                </m:r>
                              </m:e>
                            </m:mr>
                            <m:mr>
                              <m:e>
                                <m:r>
                                  <a:rPr lang="en-US" sz="4000" b="0" i="1" smtClean="0">
                                    <a:latin typeface="Cambria Math" panose="02040503050406030204" pitchFamily="18" charset="0"/>
                                  </a:rPr>
                                  <m:t>4</m:t>
                                </m:r>
                              </m:e>
                              <m:e>
                                <m:r>
                                  <a:rPr lang="en-US" sz="4000" b="0" i="1" smtClean="0">
                                    <a:latin typeface="Cambria Math" panose="02040503050406030204" pitchFamily="18" charset="0"/>
                                  </a:rPr>
                                  <m:t>5</m:t>
                                </m:r>
                              </m:e>
                              <m:e>
                                <m:r>
                                  <a:rPr lang="en-US" sz="4000" b="0" i="1" smtClean="0">
                                    <a:latin typeface="Cambria Math" panose="02040503050406030204" pitchFamily="18" charset="0"/>
                                  </a:rPr>
                                  <m:t>6</m:t>
                                </m:r>
                              </m:e>
                            </m:mr>
                            <m:mr>
                              <m:e>
                                <m:r>
                                  <a:rPr lang="en-US" sz="4000" b="0" i="1" smtClean="0">
                                    <a:latin typeface="Cambria Math" panose="02040503050406030204" pitchFamily="18" charset="0"/>
                                  </a:rPr>
                                  <m:t>7</m:t>
                                </m:r>
                              </m:e>
                              <m:e>
                                <m:r>
                                  <a:rPr lang="en-US" sz="4000" b="0" i="1" smtClean="0">
                                    <a:latin typeface="Cambria Math" panose="02040503050406030204" pitchFamily="18" charset="0"/>
                                  </a:rPr>
                                  <m:t>8</m:t>
                                </m:r>
                              </m:e>
                              <m:e>
                                <m:r>
                                  <a:rPr lang="en-US" sz="4000" b="0" i="1" smtClean="0">
                                    <a:latin typeface="Cambria Math" panose="02040503050406030204" pitchFamily="18" charset="0"/>
                                  </a:rPr>
                                  <m:t>9</m:t>
                                </m:r>
                              </m:e>
                            </m:mr>
                          </m:m>
                        </m:e>
                      </m:d>
                    </m:oMath>
                  </m:oMathPara>
                </a14:m>
                <a:endParaRPr lang="en-US" sz="4000" dirty="0"/>
              </a:p>
            </p:txBody>
          </p:sp>
        </mc:Choice>
        <mc:Fallback xmlns="">
          <p:sp>
            <p:nvSpPr>
              <p:cNvPr id="5" name="TextBox 4">
                <a:extLst>
                  <a:ext uri="{FF2B5EF4-FFF2-40B4-BE49-F238E27FC236}">
                    <a16:creationId xmlns:a16="http://schemas.microsoft.com/office/drawing/2014/main" id="{9986EEE0-43B0-4173-B454-B0BCE4BD8B29}"/>
                  </a:ext>
                </a:extLst>
              </p:cNvPr>
              <p:cNvSpPr txBox="1">
                <a:spLocks noRot="1" noChangeAspect="1" noMove="1" noResize="1" noEditPoints="1" noAdjustHandles="1" noChangeArrowheads="1" noChangeShapeType="1" noTextEdit="1"/>
              </p:cNvSpPr>
              <p:nvPr/>
            </p:nvSpPr>
            <p:spPr>
              <a:xfrm>
                <a:off x="2819400" y="1905000"/>
                <a:ext cx="3276600" cy="1627818"/>
              </a:xfrm>
              <a:prstGeom prst="rect">
                <a:avLst/>
              </a:prstGeom>
              <a:blipFill>
                <a:blip r:embed="rId4"/>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69D87FB2-499F-46FB-BE6D-8439A4D2928C}"/>
              </a:ext>
            </a:extLst>
          </p:cNvPr>
          <p:cNvSpPr/>
          <p:nvPr/>
        </p:nvSpPr>
        <p:spPr>
          <a:xfrm>
            <a:off x="4572000" y="1676400"/>
            <a:ext cx="762000" cy="213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EC309DB-065A-47CE-922A-9485B1EA3E36}"/>
                  </a:ext>
                </a:extLst>
              </p:cNvPr>
              <p:cNvSpPr txBox="1"/>
              <p:nvPr/>
            </p:nvSpPr>
            <p:spPr>
              <a:xfrm>
                <a:off x="3314700" y="3826732"/>
                <a:ext cx="3276600"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rPr>
                        <m:t>𝐛</m:t>
                      </m:r>
                    </m:oMath>
                  </m:oMathPara>
                </a14:m>
                <a:endParaRPr lang="en-US" sz="4000" dirty="0"/>
              </a:p>
            </p:txBody>
          </p:sp>
        </mc:Choice>
        <mc:Fallback xmlns="">
          <p:sp>
            <p:nvSpPr>
              <p:cNvPr id="10" name="TextBox 9">
                <a:extLst>
                  <a:ext uri="{FF2B5EF4-FFF2-40B4-BE49-F238E27FC236}">
                    <a16:creationId xmlns:a16="http://schemas.microsoft.com/office/drawing/2014/main" id="{0EC309DB-065A-47CE-922A-9485B1EA3E36}"/>
                  </a:ext>
                </a:extLst>
              </p:cNvPr>
              <p:cNvSpPr txBox="1">
                <a:spLocks noRot="1" noChangeAspect="1" noMove="1" noResize="1" noEditPoints="1" noAdjustHandles="1" noChangeArrowheads="1" noChangeShapeType="1" noTextEdit="1"/>
              </p:cNvSpPr>
              <p:nvPr/>
            </p:nvSpPr>
            <p:spPr>
              <a:xfrm>
                <a:off x="3314700" y="3826732"/>
                <a:ext cx="3276600" cy="615553"/>
              </a:xfrm>
              <a:prstGeom prst="rect">
                <a:avLst/>
              </a:prstGeom>
              <a:blipFill>
                <a:blip r:embed="rId5"/>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39E94ADC-2804-4150-BA14-3A73BE24A3EA}"/>
              </a:ext>
            </a:extLst>
          </p:cNvPr>
          <p:cNvSpPr/>
          <p:nvPr/>
        </p:nvSpPr>
        <p:spPr>
          <a:xfrm>
            <a:off x="4572000" y="4902995"/>
            <a:ext cx="762000" cy="6046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2">
            <a:extLst>
              <a:ext uri="{FF2B5EF4-FFF2-40B4-BE49-F238E27FC236}">
                <a16:creationId xmlns:a16="http://schemas.microsoft.com/office/drawing/2014/main" id="{87C6A0FC-43D5-446E-89CE-66BFE3A5D3CB}"/>
              </a:ext>
            </a:extLst>
          </p:cNvPr>
          <p:cNvSpPr txBox="1">
            <a:spLocks noChangeArrowheads="1"/>
          </p:cNvSpPr>
          <p:nvPr/>
        </p:nvSpPr>
        <p:spPr bwMode="auto">
          <a:xfrm>
            <a:off x="5431971" y="5544180"/>
            <a:ext cx="3733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kern="0" dirty="0">
                <a:solidFill>
                  <a:srgbClr val="FF0000"/>
                </a:solidFill>
                <a:latin typeface="Times New Roman" pitchFamily="18" charset="0"/>
                <a:ea typeface="+mj-ea"/>
                <a:cs typeface="Times New Roman" pitchFamily="18" charset="0"/>
              </a:rPr>
              <a:t>from row 0 up to but not including row 3</a:t>
            </a:r>
          </a:p>
        </p:txBody>
      </p:sp>
      <p:sp>
        <p:nvSpPr>
          <p:cNvPr id="6" name="Freeform: Shape 5">
            <a:extLst>
              <a:ext uri="{FF2B5EF4-FFF2-40B4-BE49-F238E27FC236}">
                <a16:creationId xmlns:a16="http://schemas.microsoft.com/office/drawing/2014/main" id="{676B8593-327C-40BE-87A2-6F4E1C1B096A}"/>
              </a:ext>
            </a:extLst>
          </p:cNvPr>
          <p:cNvSpPr/>
          <p:nvPr/>
        </p:nvSpPr>
        <p:spPr>
          <a:xfrm>
            <a:off x="4891712" y="5584371"/>
            <a:ext cx="235459" cy="478972"/>
          </a:xfrm>
          <a:custGeom>
            <a:avLst/>
            <a:gdLst>
              <a:gd name="connsiteX0" fmla="*/ 235459 w 235459"/>
              <a:gd name="connsiteY0" fmla="*/ 478972 h 478972"/>
              <a:gd name="connsiteX1" fmla="*/ 28631 w 235459"/>
              <a:gd name="connsiteY1" fmla="*/ 283029 h 478972"/>
              <a:gd name="connsiteX2" fmla="*/ 6859 w 235459"/>
              <a:gd name="connsiteY2" fmla="*/ 0 h 478972"/>
            </a:gdLst>
            <a:ahLst/>
            <a:cxnLst>
              <a:cxn ang="0">
                <a:pos x="connsiteX0" y="connsiteY0"/>
              </a:cxn>
              <a:cxn ang="0">
                <a:pos x="connsiteX1" y="connsiteY1"/>
              </a:cxn>
              <a:cxn ang="0">
                <a:pos x="connsiteX2" y="connsiteY2"/>
              </a:cxn>
            </a:cxnLst>
            <a:rect l="l" t="t" r="r" b="b"/>
            <a:pathLst>
              <a:path w="235459" h="478972">
                <a:moveTo>
                  <a:pt x="235459" y="478972"/>
                </a:moveTo>
                <a:cubicBezTo>
                  <a:pt x="151095" y="420915"/>
                  <a:pt x="66731" y="362858"/>
                  <a:pt x="28631" y="283029"/>
                </a:cubicBezTo>
                <a:cubicBezTo>
                  <a:pt x="-9469" y="203200"/>
                  <a:pt x="-1305" y="101600"/>
                  <a:pt x="6859"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3019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pitchFamily="18" charset="0"/>
                <a:cs typeface="Times New Roman" pitchFamily="18" charset="0"/>
              </a:rPr>
              <a:t>Element Access</a:t>
            </a:r>
          </a:p>
        </p:txBody>
      </p:sp>
      <p:pic>
        <p:nvPicPr>
          <p:cNvPr id="4" name="Picture 3">
            <a:extLst>
              <a:ext uri="{FF2B5EF4-FFF2-40B4-BE49-F238E27FC236}">
                <a16:creationId xmlns:a16="http://schemas.microsoft.com/office/drawing/2014/main" id="{0D2ED49B-CC4A-4E0E-9579-82AAD13414BE}"/>
              </a:ext>
            </a:extLst>
          </p:cNvPr>
          <p:cNvPicPr>
            <a:picLocks noChangeAspect="1"/>
          </p:cNvPicPr>
          <p:nvPr/>
        </p:nvPicPr>
        <p:blipFill rotWithShape="1">
          <a:blip r:embed="rId3"/>
          <a:srcRect l="12500" t="47129" r="58333" b="45694"/>
          <a:stretch/>
        </p:blipFill>
        <p:spPr>
          <a:xfrm>
            <a:off x="685779" y="4572000"/>
            <a:ext cx="8001021" cy="1143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986EEE0-43B0-4173-B454-B0BCE4BD8B29}"/>
                  </a:ext>
                </a:extLst>
              </p:cNvPr>
              <p:cNvSpPr txBox="1"/>
              <p:nvPr/>
            </p:nvSpPr>
            <p:spPr>
              <a:xfrm>
                <a:off x="2819400" y="1905000"/>
                <a:ext cx="3276600" cy="16278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rPr>
                        <m:t>𝐁</m:t>
                      </m:r>
                      <m:r>
                        <a:rPr lang="en-US" sz="4000" b="0" i="1" smtClean="0">
                          <a:latin typeface="Cambria Math" panose="02040503050406030204" pitchFamily="18" charset="0"/>
                        </a:rPr>
                        <m:t>=</m:t>
                      </m:r>
                      <m:d>
                        <m:dPr>
                          <m:begChr m:val="["/>
                          <m:endChr m:val="]"/>
                          <m:ctrlPr>
                            <a:rPr lang="en-US" sz="4000" b="0" i="1" smtClean="0">
                              <a:latin typeface="Cambria Math" panose="02040503050406030204" pitchFamily="18" charset="0"/>
                            </a:rPr>
                          </m:ctrlPr>
                        </m:dPr>
                        <m:e>
                          <m:m>
                            <m:mPr>
                              <m:mcs>
                                <m:mc>
                                  <m:mcPr>
                                    <m:count m:val="3"/>
                                    <m:mcJc m:val="center"/>
                                  </m:mcPr>
                                </m:mc>
                              </m:mcs>
                              <m:ctrlPr>
                                <a:rPr lang="en-US" sz="4000" b="0" i="1" smtClean="0">
                                  <a:latin typeface="Cambria Math" panose="02040503050406030204" pitchFamily="18" charset="0"/>
                                </a:rPr>
                              </m:ctrlPr>
                            </m:mPr>
                            <m:mr>
                              <m:e>
                                <m:r>
                                  <m:rPr>
                                    <m:brk m:alnAt="7"/>
                                  </m:rPr>
                                  <a:rPr lang="en-US" sz="4000" b="0" i="1" smtClean="0">
                                    <a:latin typeface="Cambria Math" panose="02040503050406030204" pitchFamily="18" charset="0"/>
                                  </a:rPr>
                                  <m:t>1</m:t>
                                </m:r>
                              </m:e>
                              <m:e>
                                <m:r>
                                  <a:rPr lang="en-US" sz="4000" b="0" i="1" smtClean="0">
                                    <a:latin typeface="Cambria Math" panose="02040503050406030204" pitchFamily="18" charset="0"/>
                                  </a:rPr>
                                  <m:t>2</m:t>
                                </m:r>
                              </m:e>
                              <m:e>
                                <m:r>
                                  <a:rPr lang="en-US" sz="4000" b="0" i="1" smtClean="0">
                                    <a:latin typeface="Cambria Math" panose="02040503050406030204" pitchFamily="18" charset="0"/>
                                  </a:rPr>
                                  <m:t>3</m:t>
                                </m:r>
                              </m:e>
                            </m:mr>
                            <m:mr>
                              <m:e>
                                <m:r>
                                  <a:rPr lang="en-US" sz="4000" b="0" i="1" smtClean="0">
                                    <a:latin typeface="Cambria Math" panose="02040503050406030204" pitchFamily="18" charset="0"/>
                                  </a:rPr>
                                  <m:t>4</m:t>
                                </m:r>
                              </m:e>
                              <m:e>
                                <m:r>
                                  <a:rPr lang="en-US" sz="4000" b="0" i="1" smtClean="0">
                                    <a:latin typeface="Cambria Math" panose="02040503050406030204" pitchFamily="18" charset="0"/>
                                  </a:rPr>
                                  <m:t>5</m:t>
                                </m:r>
                              </m:e>
                              <m:e>
                                <m:r>
                                  <a:rPr lang="en-US" sz="4000" b="0" i="1" smtClean="0">
                                    <a:latin typeface="Cambria Math" panose="02040503050406030204" pitchFamily="18" charset="0"/>
                                  </a:rPr>
                                  <m:t>6</m:t>
                                </m:r>
                              </m:e>
                            </m:mr>
                            <m:mr>
                              <m:e>
                                <m:r>
                                  <a:rPr lang="en-US" sz="4000" b="0" i="1" smtClean="0">
                                    <a:latin typeface="Cambria Math" panose="02040503050406030204" pitchFamily="18" charset="0"/>
                                  </a:rPr>
                                  <m:t>7</m:t>
                                </m:r>
                              </m:e>
                              <m:e>
                                <m:r>
                                  <a:rPr lang="en-US" sz="4000" b="0" i="1" smtClean="0">
                                    <a:latin typeface="Cambria Math" panose="02040503050406030204" pitchFamily="18" charset="0"/>
                                  </a:rPr>
                                  <m:t>8</m:t>
                                </m:r>
                              </m:e>
                              <m:e>
                                <m:r>
                                  <a:rPr lang="en-US" sz="4000" b="0" i="1" smtClean="0">
                                    <a:latin typeface="Cambria Math" panose="02040503050406030204" pitchFamily="18" charset="0"/>
                                  </a:rPr>
                                  <m:t>9</m:t>
                                </m:r>
                              </m:e>
                            </m:mr>
                          </m:m>
                        </m:e>
                      </m:d>
                    </m:oMath>
                  </m:oMathPara>
                </a14:m>
                <a:endParaRPr lang="en-US" sz="4000" dirty="0"/>
              </a:p>
            </p:txBody>
          </p:sp>
        </mc:Choice>
        <mc:Fallback xmlns="">
          <p:sp>
            <p:nvSpPr>
              <p:cNvPr id="5" name="TextBox 4">
                <a:extLst>
                  <a:ext uri="{FF2B5EF4-FFF2-40B4-BE49-F238E27FC236}">
                    <a16:creationId xmlns:a16="http://schemas.microsoft.com/office/drawing/2014/main" id="{9986EEE0-43B0-4173-B454-B0BCE4BD8B29}"/>
                  </a:ext>
                </a:extLst>
              </p:cNvPr>
              <p:cNvSpPr txBox="1">
                <a:spLocks noRot="1" noChangeAspect="1" noMove="1" noResize="1" noEditPoints="1" noAdjustHandles="1" noChangeArrowheads="1" noChangeShapeType="1" noTextEdit="1"/>
              </p:cNvSpPr>
              <p:nvPr/>
            </p:nvSpPr>
            <p:spPr>
              <a:xfrm>
                <a:off x="2819400" y="1905000"/>
                <a:ext cx="3276600" cy="1627818"/>
              </a:xfrm>
              <a:prstGeom prst="rect">
                <a:avLst/>
              </a:prstGeom>
              <a:blipFill>
                <a:blip r:embed="rId4"/>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69D87FB2-499F-46FB-BE6D-8439A4D2928C}"/>
              </a:ext>
            </a:extLst>
          </p:cNvPr>
          <p:cNvSpPr/>
          <p:nvPr/>
        </p:nvSpPr>
        <p:spPr>
          <a:xfrm>
            <a:off x="4572000" y="1676400"/>
            <a:ext cx="762000" cy="213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EC309DB-065A-47CE-922A-9485B1EA3E36}"/>
                  </a:ext>
                </a:extLst>
              </p:cNvPr>
              <p:cNvSpPr txBox="1"/>
              <p:nvPr/>
            </p:nvSpPr>
            <p:spPr>
              <a:xfrm>
                <a:off x="3314700" y="3826732"/>
                <a:ext cx="3276600"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rPr>
                        <m:t>𝐛</m:t>
                      </m:r>
                    </m:oMath>
                  </m:oMathPara>
                </a14:m>
                <a:endParaRPr lang="en-US" sz="4000" dirty="0"/>
              </a:p>
            </p:txBody>
          </p:sp>
        </mc:Choice>
        <mc:Fallback xmlns="">
          <p:sp>
            <p:nvSpPr>
              <p:cNvPr id="10" name="TextBox 9">
                <a:extLst>
                  <a:ext uri="{FF2B5EF4-FFF2-40B4-BE49-F238E27FC236}">
                    <a16:creationId xmlns:a16="http://schemas.microsoft.com/office/drawing/2014/main" id="{0EC309DB-065A-47CE-922A-9485B1EA3E36}"/>
                  </a:ext>
                </a:extLst>
              </p:cNvPr>
              <p:cNvSpPr txBox="1">
                <a:spLocks noRot="1" noChangeAspect="1" noMove="1" noResize="1" noEditPoints="1" noAdjustHandles="1" noChangeArrowheads="1" noChangeShapeType="1" noTextEdit="1"/>
              </p:cNvSpPr>
              <p:nvPr/>
            </p:nvSpPr>
            <p:spPr>
              <a:xfrm>
                <a:off x="3314700" y="3826732"/>
                <a:ext cx="3276600" cy="615553"/>
              </a:xfrm>
              <a:prstGeom prst="rect">
                <a:avLst/>
              </a:prstGeom>
              <a:blipFill>
                <a:blip r:embed="rId5"/>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39E94ADC-2804-4150-BA14-3A73BE24A3EA}"/>
              </a:ext>
            </a:extLst>
          </p:cNvPr>
          <p:cNvSpPr/>
          <p:nvPr/>
        </p:nvSpPr>
        <p:spPr>
          <a:xfrm>
            <a:off x="5486400" y="4939513"/>
            <a:ext cx="762000" cy="6046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2">
            <a:extLst>
              <a:ext uri="{FF2B5EF4-FFF2-40B4-BE49-F238E27FC236}">
                <a16:creationId xmlns:a16="http://schemas.microsoft.com/office/drawing/2014/main" id="{87C6A0FC-43D5-446E-89CE-66BFE3A5D3CB}"/>
              </a:ext>
            </a:extLst>
          </p:cNvPr>
          <p:cNvSpPr txBox="1">
            <a:spLocks noChangeArrowheads="1"/>
          </p:cNvSpPr>
          <p:nvPr/>
        </p:nvSpPr>
        <p:spPr bwMode="auto">
          <a:xfrm>
            <a:off x="2015870" y="5558416"/>
            <a:ext cx="3733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kern="0" dirty="0">
                <a:solidFill>
                  <a:srgbClr val="FF0000"/>
                </a:solidFill>
                <a:latin typeface="Times New Roman" pitchFamily="18" charset="0"/>
                <a:ea typeface="+mj-ea"/>
                <a:cs typeface="Times New Roman" pitchFamily="18" charset="0"/>
              </a:rPr>
              <a:t>from column 1 up to but not including column 2</a:t>
            </a:r>
          </a:p>
        </p:txBody>
      </p:sp>
      <p:sp>
        <p:nvSpPr>
          <p:cNvPr id="6" name="Freeform: Shape 5">
            <a:extLst>
              <a:ext uri="{FF2B5EF4-FFF2-40B4-BE49-F238E27FC236}">
                <a16:creationId xmlns:a16="http://schemas.microsoft.com/office/drawing/2014/main" id="{676B8593-327C-40BE-87A2-6F4E1C1B096A}"/>
              </a:ext>
            </a:extLst>
          </p:cNvPr>
          <p:cNvSpPr/>
          <p:nvPr/>
        </p:nvSpPr>
        <p:spPr>
          <a:xfrm flipH="1">
            <a:off x="5631941" y="5631265"/>
            <a:ext cx="235459" cy="478972"/>
          </a:xfrm>
          <a:custGeom>
            <a:avLst/>
            <a:gdLst>
              <a:gd name="connsiteX0" fmla="*/ 235459 w 235459"/>
              <a:gd name="connsiteY0" fmla="*/ 478972 h 478972"/>
              <a:gd name="connsiteX1" fmla="*/ 28631 w 235459"/>
              <a:gd name="connsiteY1" fmla="*/ 283029 h 478972"/>
              <a:gd name="connsiteX2" fmla="*/ 6859 w 235459"/>
              <a:gd name="connsiteY2" fmla="*/ 0 h 478972"/>
            </a:gdLst>
            <a:ahLst/>
            <a:cxnLst>
              <a:cxn ang="0">
                <a:pos x="connsiteX0" y="connsiteY0"/>
              </a:cxn>
              <a:cxn ang="0">
                <a:pos x="connsiteX1" y="connsiteY1"/>
              </a:cxn>
              <a:cxn ang="0">
                <a:pos x="connsiteX2" y="connsiteY2"/>
              </a:cxn>
            </a:cxnLst>
            <a:rect l="l" t="t" r="r" b="b"/>
            <a:pathLst>
              <a:path w="235459" h="478972">
                <a:moveTo>
                  <a:pt x="235459" y="478972"/>
                </a:moveTo>
                <a:cubicBezTo>
                  <a:pt x="151095" y="420915"/>
                  <a:pt x="66731" y="362858"/>
                  <a:pt x="28631" y="283029"/>
                </a:cubicBezTo>
                <a:cubicBezTo>
                  <a:pt x="-9469" y="203200"/>
                  <a:pt x="-1305" y="101600"/>
                  <a:pt x="6859"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9634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dirty="0">
                <a:latin typeface="Times New Roman" pitchFamily="18" charset="0"/>
                <a:cs typeface="Times New Roman" pitchFamily="18" charset="0"/>
              </a:rPr>
              <a:t>Looping</a:t>
            </a:r>
          </a:p>
        </p:txBody>
      </p:sp>
      <p:sp>
        <p:nvSpPr>
          <p:cNvPr id="3" name="Content Placeholder 2"/>
          <p:cNvSpPr>
            <a:spLocks noGrp="1"/>
          </p:cNvSpPr>
          <p:nvPr>
            <p:ph idx="1"/>
          </p:nvPr>
        </p:nvSpPr>
        <p:spPr>
          <a:xfrm>
            <a:off x="0" y="876296"/>
            <a:ext cx="9144000" cy="5867400"/>
          </a:xfrm>
        </p:spPr>
        <p:txBody>
          <a:bodyPr/>
          <a:lstStyle/>
          <a:p>
            <a:pPr>
              <a:buNone/>
            </a:pPr>
            <a:r>
              <a:rPr lang="en-US" dirty="0">
                <a:latin typeface="Times New Roman" pitchFamily="18" charset="0"/>
                <a:cs typeface="Times New Roman" pitchFamily="18" charset="0"/>
              </a:rPr>
              <a:t>A loop is a mechanism to repeat a group of commands several times, each time with a different value of a variable.</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Generally speaking, Python vector arithmetic is rich enough that loops usually can be avoided.</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However, some people – and especially beginners - find loops to be clearer than the equivalent non-loop commands. If you’re one of them, USE LOOPS, at least at the start.</a:t>
            </a:r>
          </a:p>
        </p:txBody>
      </p:sp>
    </p:spTree>
    <p:extLst>
      <p:ext uri="{BB962C8B-B14F-4D97-AF65-F5344CB8AC3E}">
        <p14:creationId xmlns:p14="http://schemas.microsoft.com/office/powerpoint/2010/main" val="32106620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609600"/>
          </a:xfrm>
        </p:spPr>
        <p:txBody>
          <a:bodyPr>
            <a:normAutofit fontScale="90000"/>
          </a:bodyPr>
          <a:lstStyle/>
          <a:p>
            <a:r>
              <a:rPr lang="en-US" sz="4000" dirty="0">
                <a:latin typeface="Times New Roman" pitchFamily="18" charset="0"/>
                <a:cs typeface="Times New Roman" pitchFamily="18" charset="0"/>
              </a:rPr>
              <a:t>Example of a FOR Loop</a:t>
            </a:r>
          </a:p>
        </p:txBody>
      </p:sp>
      <p:pic>
        <p:nvPicPr>
          <p:cNvPr id="5" name="Picture 4">
            <a:extLst>
              <a:ext uri="{FF2B5EF4-FFF2-40B4-BE49-F238E27FC236}">
                <a16:creationId xmlns:a16="http://schemas.microsoft.com/office/drawing/2014/main" id="{34268553-2379-4EED-9A50-9E160C39BF99}"/>
              </a:ext>
            </a:extLst>
          </p:cNvPr>
          <p:cNvPicPr>
            <a:picLocks noChangeAspect="1"/>
          </p:cNvPicPr>
          <p:nvPr/>
        </p:nvPicPr>
        <p:blipFill rotWithShape="1">
          <a:blip r:embed="rId3"/>
          <a:srcRect l="13286" t="62544" r="67792" b="28849"/>
          <a:stretch/>
        </p:blipFill>
        <p:spPr>
          <a:xfrm>
            <a:off x="446314" y="4299412"/>
            <a:ext cx="3581400" cy="945733"/>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8C6AA0F-F018-493E-B106-8C4C1D5FC713}"/>
                  </a:ext>
                </a:extLst>
              </p:cNvPr>
              <p:cNvSpPr txBox="1"/>
              <p:nvPr/>
            </p:nvSpPr>
            <p:spPr>
              <a:xfrm>
                <a:off x="2781300" y="1229682"/>
                <a:ext cx="3695700" cy="16278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rPr>
                        <m:t>𝐌</m:t>
                      </m:r>
                      <m:r>
                        <a:rPr lang="en-US" sz="4000" b="0" i="1" smtClean="0">
                          <a:latin typeface="Cambria Math" panose="02040503050406030204" pitchFamily="18" charset="0"/>
                        </a:rPr>
                        <m:t>=</m:t>
                      </m:r>
                      <m:d>
                        <m:dPr>
                          <m:begChr m:val="["/>
                          <m:endChr m:val="]"/>
                          <m:ctrlPr>
                            <a:rPr lang="en-US" sz="4000" b="0" i="1" smtClean="0">
                              <a:latin typeface="Cambria Math" panose="02040503050406030204" pitchFamily="18" charset="0"/>
                            </a:rPr>
                          </m:ctrlPr>
                        </m:dPr>
                        <m:e>
                          <m:m>
                            <m:mPr>
                              <m:mcs>
                                <m:mc>
                                  <m:mcPr>
                                    <m:count m:val="3"/>
                                    <m:mcJc m:val="center"/>
                                  </m:mcPr>
                                </m:mc>
                              </m:mcs>
                              <m:ctrlPr>
                                <a:rPr lang="en-US" sz="4000" b="0" i="1" smtClean="0">
                                  <a:latin typeface="Cambria Math" panose="02040503050406030204" pitchFamily="18" charset="0"/>
                                </a:rPr>
                              </m:ctrlPr>
                            </m:mPr>
                            <m:mr>
                              <m:e>
                                <m:r>
                                  <m:rPr>
                                    <m:brk m:alnAt="7"/>
                                  </m:rPr>
                                  <a:rPr lang="en-US" sz="4000" b="0" i="1" smtClean="0">
                                    <a:latin typeface="Cambria Math" panose="02040503050406030204" pitchFamily="18" charset="0"/>
                                  </a:rPr>
                                  <m:t>1</m:t>
                                </m:r>
                              </m:e>
                              <m:e>
                                <m:r>
                                  <a:rPr lang="en-US" sz="4000" b="0" i="1" smtClean="0">
                                    <a:latin typeface="Cambria Math" panose="02040503050406030204" pitchFamily="18" charset="0"/>
                                  </a:rPr>
                                  <m:t>2</m:t>
                                </m:r>
                              </m:e>
                              <m:e>
                                <m:r>
                                  <a:rPr lang="en-US" sz="4000" b="0" i="1" smtClean="0">
                                    <a:latin typeface="Cambria Math" panose="02040503050406030204" pitchFamily="18" charset="0"/>
                                  </a:rPr>
                                  <m:t>3</m:t>
                                </m:r>
                              </m:e>
                            </m:mr>
                            <m:mr>
                              <m:e>
                                <m:r>
                                  <a:rPr lang="en-US" sz="4000" b="0" i="1" smtClean="0">
                                    <a:latin typeface="Cambria Math" panose="02040503050406030204" pitchFamily="18" charset="0"/>
                                  </a:rPr>
                                  <m:t>4</m:t>
                                </m:r>
                              </m:e>
                              <m:e>
                                <m:r>
                                  <a:rPr lang="en-US" sz="4000" b="0" i="1" smtClean="0">
                                    <a:latin typeface="Cambria Math" panose="02040503050406030204" pitchFamily="18" charset="0"/>
                                  </a:rPr>
                                  <m:t>5</m:t>
                                </m:r>
                              </m:e>
                              <m:e>
                                <m:r>
                                  <a:rPr lang="en-US" sz="4000" b="0" i="1" smtClean="0">
                                    <a:latin typeface="Cambria Math" panose="02040503050406030204" pitchFamily="18" charset="0"/>
                                  </a:rPr>
                                  <m:t>6</m:t>
                                </m:r>
                              </m:e>
                            </m:mr>
                            <m:mr>
                              <m:e>
                                <m:r>
                                  <a:rPr lang="en-US" sz="4000" b="0" i="1" smtClean="0">
                                    <a:latin typeface="Cambria Math" panose="02040503050406030204" pitchFamily="18" charset="0"/>
                                  </a:rPr>
                                  <m:t>7</m:t>
                                </m:r>
                              </m:e>
                              <m:e>
                                <m:r>
                                  <a:rPr lang="en-US" sz="4000" b="0" i="1" smtClean="0">
                                    <a:latin typeface="Cambria Math" panose="02040503050406030204" pitchFamily="18" charset="0"/>
                                  </a:rPr>
                                  <m:t>8</m:t>
                                </m:r>
                              </m:e>
                              <m:e>
                                <m:r>
                                  <a:rPr lang="en-US" sz="4000" b="0" i="1" smtClean="0">
                                    <a:latin typeface="Cambria Math" panose="02040503050406030204" pitchFamily="18" charset="0"/>
                                  </a:rPr>
                                  <m:t>9</m:t>
                                </m:r>
                              </m:e>
                            </m:mr>
                          </m:m>
                        </m:e>
                      </m:d>
                    </m:oMath>
                  </m:oMathPara>
                </a14:m>
                <a:endParaRPr lang="en-US" sz="4000" dirty="0"/>
              </a:p>
            </p:txBody>
          </p:sp>
        </mc:Choice>
        <mc:Fallback xmlns="">
          <p:sp>
            <p:nvSpPr>
              <p:cNvPr id="10" name="TextBox 9">
                <a:extLst>
                  <a:ext uri="{FF2B5EF4-FFF2-40B4-BE49-F238E27FC236}">
                    <a16:creationId xmlns:a16="http://schemas.microsoft.com/office/drawing/2014/main" id="{58C6AA0F-F018-493E-B106-8C4C1D5FC713}"/>
                  </a:ext>
                </a:extLst>
              </p:cNvPr>
              <p:cNvSpPr txBox="1">
                <a:spLocks noRot="1" noChangeAspect="1" noMove="1" noResize="1" noEditPoints="1" noAdjustHandles="1" noChangeArrowheads="1" noChangeShapeType="1" noTextEdit="1"/>
              </p:cNvSpPr>
              <p:nvPr/>
            </p:nvSpPr>
            <p:spPr>
              <a:xfrm>
                <a:off x="2781300" y="1229682"/>
                <a:ext cx="3695700" cy="162781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9A61C97-9162-47D0-B33B-B1E020E79F8C}"/>
                  </a:ext>
                </a:extLst>
              </p:cNvPr>
              <p:cNvSpPr txBox="1"/>
              <p:nvPr/>
            </p:nvSpPr>
            <p:spPr>
              <a:xfrm>
                <a:off x="5586327" y="2857500"/>
                <a:ext cx="952500"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rPr>
                        <m:t>𝐚</m:t>
                      </m:r>
                    </m:oMath>
                  </m:oMathPara>
                </a14:m>
                <a:endParaRPr lang="en-US" sz="4000" b="1" dirty="0"/>
              </a:p>
            </p:txBody>
          </p:sp>
        </mc:Choice>
        <mc:Fallback xmlns="">
          <p:sp>
            <p:nvSpPr>
              <p:cNvPr id="11" name="TextBox 10">
                <a:extLst>
                  <a:ext uri="{FF2B5EF4-FFF2-40B4-BE49-F238E27FC236}">
                    <a16:creationId xmlns:a16="http://schemas.microsoft.com/office/drawing/2014/main" id="{79A61C97-9162-47D0-B33B-B1E020E79F8C}"/>
                  </a:ext>
                </a:extLst>
              </p:cNvPr>
              <p:cNvSpPr txBox="1">
                <a:spLocks noRot="1" noChangeAspect="1" noMove="1" noResize="1" noEditPoints="1" noAdjustHandles="1" noChangeArrowheads="1" noChangeShapeType="1" noTextEdit="1"/>
              </p:cNvSpPr>
              <p:nvPr/>
            </p:nvSpPr>
            <p:spPr>
              <a:xfrm>
                <a:off x="5586327" y="2857500"/>
                <a:ext cx="952500" cy="615553"/>
              </a:xfrm>
              <a:prstGeom prst="rect">
                <a:avLst/>
              </a:prstGeom>
              <a:blipFill>
                <a:blip r:embed="rId5"/>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827CC27-87FD-46B3-8173-88F8061FC082}"/>
              </a:ext>
            </a:extLst>
          </p:cNvPr>
          <p:cNvSpPr/>
          <p:nvPr/>
        </p:nvSpPr>
        <p:spPr>
          <a:xfrm rot="2405066">
            <a:off x="3991175" y="1863305"/>
            <a:ext cx="2358513" cy="476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7">
            <a:extLst>
              <a:ext uri="{FF2B5EF4-FFF2-40B4-BE49-F238E27FC236}">
                <a16:creationId xmlns:a16="http://schemas.microsoft.com/office/drawing/2014/main" id="{DD06EFD4-2CE4-4FF3-9648-0F6E7CE82067}"/>
              </a:ext>
            </a:extLst>
          </p:cNvPr>
          <p:cNvSpPr txBox="1">
            <a:spLocks noChangeArrowheads="1"/>
          </p:cNvSpPr>
          <p:nvPr/>
        </p:nvSpPr>
        <p:spPr bwMode="auto">
          <a:xfrm>
            <a:off x="457200" y="3522502"/>
            <a:ext cx="3962400" cy="584775"/>
          </a:xfrm>
          <a:prstGeom prst="rect">
            <a:avLst/>
          </a:prstGeom>
          <a:noFill/>
          <a:ln w="9525">
            <a:noFill/>
            <a:miter lim="800000"/>
            <a:headEnd/>
            <a:tailEnd/>
          </a:ln>
          <a:effectLst/>
        </p:spPr>
        <p:txBody>
          <a:bodyPr>
            <a:spAutoFit/>
          </a:bodyPr>
          <a:lstStyle/>
          <a:p>
            <a:pPr>
              <a:spcBef>
                <a:spcPct val="50000"/>
              </a:spcBef>
            </a:pPr>
            <a:r>
              <a:rPr lang="en-US" sz="3200" dirty="0">
                <a:latin typeface="Times New Roman" pitchFamily="18" charset="0"/>
                <a:cs typeface="Times New Roman" pitchFamily="18" charset="0"/>
              </a:rPr>
              <a:t>using a for loop</a:t>
            </a:r>
            <a:endParaRPr lang="en-US" sz="3200" dirty="0"/>
          </a:p>
        </p:txBody>
      </p:sp>
      <p:sp>
        <p:nvSpPr>
          <p:cNvPr id="16" name="Text Box 7">
            <a:extLst>
              <a:ext uri="{FF2B5EF4-FFF2-40B4-BE49-F238E27FC236}">
                <a16:creationId xmlns:a16="http://schemas.microsoft.com/office/drawing/2014/main" id="{933BAED9-93AF-4736-9559-68094766C635}"/>
              </a:ext>
            </a:extLst>
          </p:cNvPr>
          <p:cNvSpPr txBox="1">
            <a:spLocks noChangeArrowheads="1"/>
          </p:cNvSpPr>
          <p:nvPr/>
        </p:nvSpPr>
        <p:spPr bwMode="auto">
          <a:xfrm>
            <a:off x="4735286" y="4552925"/>
            <a:ext cx="3962400" cy="2246769"/>
          </a:xfrm>
          <a:prstGeom prst="rect">
            <a:avLst/>
          </a:prstGeom>
          <a:noFill/>
          <a:ln w="9525">
            <a:noFill/>
            <a:miter lim="800000"/>
            <a:headEnd/>
            <a:tailEnd/>
          </a:ln>
          <a:effectLst/>
        </p:spPr>
        <p:txBody>
          <a:bodyPr>
            <a:spAutoFit/>
          </a:bodyPr>
          <a:lstStyle/>
          <a:p>
            <a:r>
              <a:rPr lang="en-US" sz="2000" dirty="0" err="1">
                <a:solidFill>
                  <a:srgbClr val="FF3300"/>
                </a:solidFill>
                <a:latin typeface="Courier New" panose="02070309020205020404" pitchFamily="49" charset="0"/>
                <a:cs typeface="Courier New" panose="02070309020205020404" pitchFamily="49" charset="0"/>
              </a:rPr>
              <a:t>i</a:t>
            </a:r>
            <a:r>
              <a:rPr lang="en-US" sz="2000" dirty="0">
                <a:solidFill>
                  <a:srgbClr val="FF3300"/>
                </a:solidFill>
                <a:latin typeface="Courier New" panose="02070309020205020404" pitchFamily="49" charset="0"/>
                <a:cs typeface="Courier New" panose="02070309020205020404" pitchFamily="49" charset="0"/>
              </a:rPr>
              <a:t>=0:</a:t>
            </a:r>
          </a:p>
          <a:p>
            <a:r>
              <a:rPr lang="en-US" sz="2000" dirty="0">
                <a:solidFill>
                  <a:srgbClr val="FF3300"/>
                </a:solidFill>
                <a:latin typeface="Courier New" panose="02070309020205020404" pitchFamily="49" charset="0"/>
                <a:cs typeface="Courier New" panose="02070309020205020404" pitchFamily="49" charset="0"/>
              </a:rPr>
              <a:t>	a[0,0]=M[0,0];</a:t>
            </a:r>
          </a:p>
          <a:p>
            <a:r>
              <a:rPr lang="en-US" sz="2000" dirty="0" err="1">
                <a:solidFill>
                  <a:srgbClr val="FF3300"/>
                </a:solidFill>
                <a:latin typeface="Courier New" panose="02070309020205020404" pitchFamily="49" charset="0"/>
                <a:cs typeface="Courier New" panose="02070309020205020404" pitchFamily="49" charset="0"/>
              </a:rPr>
              <a:t>i</a:t>
            </a:r>
            <a:r>
              <a:rPr lang="en-US" sz="2000" dirty="0">
                <a:solidFill>
                  <a:srgbClr val="FF3300"/>
                </a:solidFill>
                <a:latin typeface="Courier New" panose="02070309020205020404" pitchFamily="49" charset="0"/>
                <a:cs typeface="Courier New" panose="02070309020205020404" pitchFamily="49" charset="0"/>
              </a:rPr>
              <a:t>=1:</a:t>
            </a:r>
          </a:p>
          <a:p>
            <a:r>
              <a:rPr lang="en-US" sz="2000" dirty="0">
                <a:solidFill>
                  <a:srgbClr val="FF3300"/>
                </a:solidFill>
                <a:latin typeface="Courier New" panose="02070309020205020404" pitchFamily="49" charset="0"/>
                <a:cs typeface="Courier New" panose="02070309020205020404" pitchFamily="49" charset="0"/>
              </a:rPr>
              <a:t>	a[1,0]=M[1,1];</a:t>
            </a:r>
            <a:endParaRPr lang="en-US" sz="2000" dirty="0">
              <a:latin typeface="Courier New" panose="02070309020205020404" pitchFamily="49" charset="0"/>
              <a:cs typeface="Courier New" panose="02070309020205020404" pitchFamily="49" charset="0"/>
            </a:endParaRPr>
          </a:p>
          <a:p>
            <a:r>
              <a:rPr lang="en-US" sz="2000" dirty="0" err="1">
                <a:solidFill>
                  <a:srgbClr val="FF3300"/>
                </a:solidFill>
                <a:latin typeface="Courier New" panose="02070309020205020404" pitchFamily="49" charset="0"/>
                <a:cs typeface="Courier New" panose="02070309020205020404" pitchFamily="49" charset="0"/>
              </a:rPr>
              <a:t>i</a:t>
            </a:r>
            <a:r>
              <a:rPr lang="en-US" sz="2000" dirty="0">
                <a:solidFill>
                  <a:srgbClr val="FF3300"/>
                </a:solidFill>
                <a:latin typeface="Courier New" panose="02070309020205020404" pitchFamily="49" charset="0"/>
                <a:cs typeface="Courier New" panose="02070309020205020404" pitchFamily="49" charset="0"/>
              </a:rPr>
              <a:t>=2:</a:t>
            </a:r>
          </a:p>
          <a:p>
            <a:r>
              <a:rPr lang="en-US" sz="2000" dirty="0">
                <a:solidFill>
                  <a:srgbClr val="FF3300"/>
                </a:solidFill>
                <a:latin typeface="Courier New" panose="02070309020205020404" pitchFamily="49" charset="0"/>
                <a:cs typeface="Courier New" panose="02070309020205020404" pitchFamily="49" charset="0"/>
              </a:rPr>
              <a:t>	a[2,0]=M[2,2];</a:t>
            </a:r>
            <a:endParaRPr lang="en-US" sz="2000" dirty="0">
              <a:latin typeface="Courier New" panose="02070309020205020404" pitchFamily="49" charset="0"/>
              <a:cs typeface="Courier New" panose="02070309020205020404" pitchFamily="49" charset="0"/>
            </a:endParaRPr>
          </a:p>
          <a:p>
            <a:endParaRPr lang="en-US" sz="2000" dirty="0"/>
          </a:p>
        </p:txBody>
      </p:sp>
      <p:sp>
        <p:nvSpPr>
          <p:cNvPr id="18" name="Text Box 7">
            <a:extLst>
              <a:ext uri="{FF2B5EF4-FFF2-40B4-BE49-F238E27FC236}">
                <a16:creationId xmlns:a16="http://schemas.microsoft.com/office/drawing/2014/main" id="{7F51163E-900E-4B15-88FE-76DE47F3102C}"/>
              </a:ext>
            </a:extLst>
          </p:cNvPr>
          <p:cNvSpPr txBox="1">
            <a:spLocks noChangeArrowheads="1"/>
          </p:cNvSpPr>
          <p:nvPr/>
        </p:nvSpPr>
        <p:spPr bwMode="auto">
          <a:xfrm>
            <a:off x="4735286" y="3655266"/>
            <a:ext cx="3962400" cy="1015663"/>
          </a:xfrm>
          <a:prstGeom prst="rect">
            <a:avLst/>
          </a:prstGeom>
          <a:noFill/>
          <a:ln w="9525">
            <a:noFill/>
            <a:miter lim="800000"/>
            <a:headEnd/>
            <a:tailEnd/>
          </a:ln>
          <a:effectLst/>
        </p:spPr>
        <p:txBody>
          <a:bodyPr>
            <a:spAutoFit/>
          </a:bodyPr>
          <a:lstStyle/>
          <a:p>
            <a:r>
              <a:rPr lang="en-US" sz="2000" dirty="0">
                <a:solidFill>
                  <a:srgbClr val="FF3300"/>
                </a:solidFill>
                <a:latin typeface="Courier New" panose="02070309020205020404" pitchFamily="49" charset="0"/>
                <a:cs typeface="Courier New" panose="02070309020205020404" pitchFamily="49" charset="0"/>
              </a:rPr>
              <a:t>initialize </a:t>
            </a:r>
            <a:r>
              <a:rPr lang="en-US" sz="2000" b="1" dirty="0">
                <a:solidFill>
                  <a:srgbClr val="FF3300"/>
                </a:solidFill>
                <a:latin typeface="Courier New" panose="02070309020205020404" pitchFamily="49" charset="0"/>
                <a:cs typeface="Courier New" panose="02070309020205020404" pitchFamily="49" charset="0"/>
              </a:rPr>
              <a:t>a</a:t>
            </a:r>
            <a:r>
              <a:rPr lang="en-US" sz="2000" dirty="0">
                <a:solidFill>
                  <a:srgbClr val="FF3300"/>
                </a:solidFill>
                <a:latin typeface="Courier New" panose="02070309020205020404" pitchFamily="49" charset="0"/>
                <a:cs typeface="Courier New" panose="02070309020205020404" pitchFamily="49" charset="0"/>
              </a:rPr>
              <a:t> to column-vector of zeros</a:t>
            </a:r>
            <a:endParaRPr lang="en-US" sz="2000" dirty="0">
              <a:latin typeface="Courier New" panose="02070309020205020404" pitchFamily="49" charset="0"/>
              <a:cs typeface="Courier New" panose="02070309020205020404" pitchFamily="49" charset="0"/>
            </a:endParaRPr>
          </a:p>
          <a:p>
            <a:endParaRPr lang="en-US" sz="2000" dirty="0"/>
          </a:p>
        </p:txBody>
      </p:sp>
    </p:spTree>
    <p:extLst>
      <p:ext uri="{BB962C8B-B14F-4D97-AF65-F5344CB8AC3E}">
        <p14:creationId xmlns:p14="http://schemas.microsoft.com/office/powerpoint/2010/main" val="4984236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609600"/>
          </a:xfrm>
        </p:spPr>
        <p:txBody>
          <a:bodyPr>
            <a:normAutofit fontScale="90000"/>
          </a:bodyPr>
          <a:lstStyle/>
          <a:p>
            <a:r>
              <a:rPr lang="en-US" sz="4000" dirty="0">
                <a:latin typeface="Times New Roman" pitchFamily="18" charset="0"/>
                <a:cs typeface="Times New Roman" pitchFamily="18" charset="0"/>
              </a:rPr>
              <a:t>Example of a FOR Loop</a:t>
            </a:r>
          </a:p>
        </p:txBody>
      </p:sp>
      <p:pic>
        <p:nvPicPr>
          <p:cNvPr id="5" name="Picture 4">
            <a:extLst>
              <a:ext uri="{FF2B5EF4-FFF2-40B4-BE49-F238E27FC236}">
                <a16:creationId xmlns:a16="http://schemas.microsoft.com/office/drawing/2014/main" id="{34268553-2379-4EED-9A50-9E160C39BF99}"/>
              </a:ext>
            </a:extLst>
          </p:cNvPr>
          <p:cNvPicPr>
            <a:picLocks noChangeAspect="1"/>
          </p:cNvPicPr>
          <p:nvPr/>
        </p:nvPicPr>
        <p:blipFill rotWithShape="1">
          <a:blip r:embed="rId3"/>
          <a:srcRect l="13286" t="62544" r="67792" b="28849"/>
          <a:stretch/>
        </p:blipFill>
        <p:spPr>
          <a:xfrm>
            <a:off x="446314" y="4299412"/>
            <a:ext cx="3581400" cy="945733"/>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8C6AA0F-F018-493E-B106-8C4C1D5FC713}"/>
                  </a:ext>
                </a:extLst>
              </p:cNvPr>
              <p:cNvSpPr txBox="1"/>
              <p:nvPr/>
            </p:nvSpPr>
            <p:spPr>
              <a:xfrm>
                <a:off x="2781300" y="1229682"/>
                <a:ext cx="3695700" cy="16278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rPr>
                        <m:t>𝐌</m:t>
                      </m:r>
                      <m:r>
                        <a:rPr lang="en-US" sz="4000" b="0" i="1" smtClean="0">
                          <a:latin typeface="Cambria Math" panose="02040503050406030204" pitchFamily="18" charset="0"/>
                        </a:rPr>
                        <m:t>=</m:t>
                      </m:r>
                      <m:d>
                        <m:dPr>
                          <m:begChr m:val="["/>
                          <m:endChr m:val="]"/>
                          <m:ctrlPr>
                            <a:rPr lang="en-US" sz="4000" b="0" i="1" smtClean="0">
                              <a:latin typeface="Cambria Math" panose="02040503050406030204" pitchFamily="18" charset="0"/>
                            </a:rPr>
                          </m:ctrlPr>
                        </m:dPr>
                        <m:e>
                          <m:m>
                            <m:mPr>
                              <m:mcs>
                                <m:mc>
                                  <m:mcPr>
                                    <m:count m:val="3"/>
                                    <m:mcJc m:val="center"/>
                                  </m:mcPr>
                                </m:mc>
                              </m:mcs>
                              <m:ctrlPr>
                                <a:rPr lang="en-US" sz="4000" b="0" i="1" smtClean="0">
                                  <a:latin typeface="Cambria Math" panose="02040503050406030204" pitchFamily="18" charset="0"/>
                                </a:rPr>
                              </m:ctrlPr>
                            </m:mPr>
                            <m:mr>
                              <m:e>
                                <m:r>
                                  <m:rPr>
                                    <m:brk m:alnAt="7"/>
                                  </m:rPr>
                                  <a:rPr lang="en-US" sz="4000" b="0" i="1" smtClean="0">
                                    <a:latin typeface="Cambria Math" panose="02040503050406030204" pitchFamily="18" charset="0"/>
                                  </a:rPr>
                                  <m:t>1</m:t>
                                </m:r>
                              </m:e>
                              <m:e>
                                <m:r>
                                  <a:rPr lang="en-US" sz="4000" b="0" i="1" smtClean="0">
                                    <a:latin typeface="Cambria Math" panose="02040503050406030204" pitchFamily="18" charset="0"/>
                                  </a:rPr>
                                  <m:t>2</m:t>
                                </m:r>
                              </m:e>
                              <m:e>
                                <m:r>
                                  <a:rPr lang="en-US" sz="4000" b="0" i="1" smtClean="0">
                                    <a:latin typeface="Cambria Math" panose="02040503050406030204" pitchFamily="18" charset="0"/>
                                  </a:rPr>
                                  <m:t>3</m:t>
                                </m:r>
                              </m:e>
                            </m:mr>
                            <m:mr>
                              <m:e>
                                <m:r>
                                  <a:rPr lang="en-US" sz="4000" b="0" i="1" smtClean="0">
                                    <a:latin typeface="Cambria Math" panose="02040503050406030204" pitchFamily="18" charset="0"/>
                                  </a:rPr>
                                  <m:t>4</m:t>
                                </m:r>
                              </m:e>
                              <m:e>
                                <m:r>
                                  <a:rPr lang="en-US" sz="4000" b="0" i="1" smtClean="0">
                                    <a:latin typeface="Cambria Math" panose="02040503050406030204" pitchFamily="18" charset="0"/>
                                  </a:rPr>
                                  <m:t>5</m:t>
                                </m:r>
                              </m:e>
                              <m:e>
                                <m:r>
                                  <a:rPr lang="en-US" sz="4000" b="0" i="1" smtClean="0">
                                    <a:latin typeface="Cambria Math" panose="02040503050406030204" pitchFamily="18" charset="0"/>
                                  </a:rPr>
                                  <m:t>6</m:t>
                                </m:r>
                              </m:e>
                            </m:mr>
                            <m:mr>
                              <m:e>
                                <m:r>
                                  <a:rPr lang="en-US" sz="4000" b="0" i="1" smtClean="0">
                                    <a:latin typeface="Cambria Math" panose="02040503050406030204" pitchFamily="18" charset="0"/>
                                  </a:rPr>
                                  <m:t>7</m:t>
                                </m:r>
                              </m:e>
                              <m:e>
                                <m:r>
                                  <a:rPr lang="en-US" sz="4000" b="0" i="1" smtClean="0">
                                    <a:latin typeface="Cambria Math" panose="02040503050406030204" pitchFamily="18" charset="0"/>
                                  </a:rPr>
                                  <m:t>8</m:t>
                                </m:r>
                              </m:e>
                              <m:e>
                                <m:r>
                                  <a:rPr lang="en-US" sz="4000" b="0" i="1" smtClean="0">
                                    <a:latin typeface="Cambria Math" panose="02040503050406030204" pitchFamily="18" charset="0"/>
                                  </a:rPr>
                                  <m:t>9</m:t>
                                </m:r>
                              </m:e>
                            </m:mr>
                          </m:m>
                        </m:e>
                      </m:d>
                    </m:oMath>
                  </m:oMathPara>
                </a14:m>
                <a:endParaRPr lang="en-US" sz="4000" dirty="0"/>
              </a:p>
            </p:txBody>
          </p:sp>
        </mc:Choice>
        <mc:Fallback xmlns="">
          <p:sp>
            <p:nvSpPr>
              <p:cNvPr id="10" name="TextBox 9">
                <a:extLst>
                  <a:ext uri="{FF2B5EF4-FFF2-40B4-BE49-F238E27FC236}">
                    <a16:creationId xmlns:a16="http://schemas.microsoft.com/office/drawing/2014/main" id="{58C6AA0F-F018-493E-B106-8C4C1D5FC713}"/>
                  </a:ext>
                </a:extLst>
              </p:cNvPr>
              <p:cNvSpPr txBox="1">
                <a:spLocks noRot="1" noChangeAspect="1" noMove="1" noResize="1" noEditPoints="1" noAdjustHandles="1" noChangeArrowheads="1" noChangeShapeType="1" noTextEdit="1"/>
              </p:cNvSpPr>
              <p:nvPr/>
            </p:nvSpPr>
            <p:spPr>
              <a:xfrm>
                <a:off x="2781300" y="1229682"/>
                <a:ext cx="3695700" cy="162781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9A61C97-9162-47D0-B33B-B1E020E79F8C}"/>
                  </a:ext>
                </a:extLst>
              </p:cNvPr>
              <p:cNvSpPr txBox="1"/>
              <p:nvPr/>
            </p:nvSpPr>
            <p:spPr>
              <a:xfrm>
                <a:off x="5586327" y="2857500"/>
                <a:ext cx="952500"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rPr>
                        <m:t>𝐚</m:t>
                      </m:r>
                    </m:oMath>
                  </m:oMathPara>
                </a14:m>
                <a:endParaRPr lang="en-US" sz="4000" b="1" dirty="0"/>
              </a:p>
            </p:txBody>
          </p:sp>
        </mc:Choice>
        <mc:Fallback xmlns="">
          <p:sp>
            <p:nvSpPr>
              <p:cNvPr id="11" name="TextBox 10">
                <a:extLst>
                  <a:ext uri="{FF2B5EF4-FFF2-40B4-BE49-F238E27FC236}">
                    <a16:creationId xmlns:a16="http://schemas.microsoft.com/office/drawing/2014/main" id="{79A61C97-9162-47D0-B33B-B1E020E79F8C}"/>
                  </a:ext>
                </a:extLst>
              </p:cNvPr>
              <p:cNvSpPr txBox="1">
                <a:spLocks noRot="1" noChangeAspect="1" noMove="1" noResize="1" noEditPoints="1" noAdjustHandles="1" noChangeArrowheads="1" noChangeShapeType="1" noTextEdit="1"/>
              </p:cNvSpPr>
              <p:nvPr/>
            </p:nvSpPr>
            <p:spPr>
              <a:xfrm>
                <a:off x="5586327" y="2857500"/>
                <a:ext cx="952500" cy="615553"/>
              </a:xfrm>
              <a:prstGeom prst="rect">
                <a:avLst/>
              </a:prstGeom>
              <a:blipFill>
                <a:blip r:embed="rId5"/>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827CC27-87FD-46B3-8173-88F8061FC082}"/>
              </a:ext>
            </a:extLst>
          </p:cNvPr>
          <p:cNvSpPr/>
          <p:nvPr/>
        </p:nvSpPr>
        <p:spPr>
          <a:xfrm rot="2405066">
            <a:off x="3991175" y="1863305"/>
            <a:ext cx="2358513" cy="476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7">
            <a:extLst>
              <a:ext uri="{FF2B5EF4-FFF2-40B4-BE49-F238E27FC236}">
                <a16:creationId xmlns:a16="http://schemas.microsoft.com/office/drawing/2014/main" id="{DD06EFD4-2CE4-4FF3-9648-0F6E7CE82067}"/>
              </a:ext>
            </a:extLst>
          </p:cNvPr>
          <p:cNvSpPr txBox="1">
            <a:spLocks noChangeArrowheads="1"/>
          </p:cNvSpPr>
          <p:nvPr/>
        </p:nvSpPr>
        <p:spPr bwMode="auto">
          <a:xfrm>
            <a:off x="457200" y="3522502"/>
            <a:ext cx="3962400" cy="584775"/>
          </a:xfrm>
          <a:prstGeom prst="rect">
            <a:avLst/>
          </a:prstGeom>
          <a:noFill/>
          <a:ln w="9525">
            <a:noFill/>
            <a:miter lim="800000"/>
            <a:headEnd/>
            <a:tailEnd/>
          </a:ln>
          <a:effectLst/>
        </p:spPr>
        <p:txBody>
          <a:bodyPr>
            <a:spAutoFit/>
          </a:bodyPr>
          <a:lstStyle/>
          <a:p>
            <a:pPr>
              <a:spcBef>
                <a:spcPct val="50000"/>
              </a:spcBef>
            </a:pPr>
            <a:r>
              <a:rPr lang="en-US" sz="3200" dirty="0">
                <a:latin typeface="Times New Roman" pitchFamily="18" charset="0"/>
                <a:cs typeface="Times New Roman" pitchFamily="18" charset="0"/>
              </a:rPr>
              <a:t>using a for loop</a:t>
            </a:r>
            <a:endParaRPr lang="en-US" sz="3200" dirty="0"/>
          </a:p>
        </p:txBody>
      </p:sp>
      <p:sp>
        <p:nvSpPr>
          <p:cNvPr id="9" name="Text Box 7">
            <a:extLst>
              <a:ext uri="{FF2B5EF4-FFF2-40B4-BE49-F238E27FC236}">
                <a16:creationId xmlns:a16="http://schemas.microsoft.com/office/drawing/2014/main" id="{DB6BD16D-D8B3-4A52-AD57-CCF428ECF347}"/>
              </a:ext>
            </a:extLst>
          </p:cNvPr>
          <p:cNvSpPr txBox="1">
            <a:spLocks noChangeArrowheads="1"/>
          </p:cNvSpPr>
          <p:nvPr/>
        </p:nvSpPr>
        <p:spPr bwMode="auto">
          <a:xfrm>
            <a:off x="4724400" y="5312213"/>
            <a:ext cx="3962400" cy="584775"/>
          </a:xfrm>
          <a:prstGeom prst="rect">
            <a:avLst/>
          </a:prstGeom>
          <a:noFill/>
          <a:ln w="9525">
            <a:noFill/>
            <a:miter lim="800000"/>
            <a:headEnd/>
            <a:tailEnd/>
          </a:ln>
          <a:effectLst/>
        </p:spPr>
        <p:txBody>
          <a:bodyPr>
            <a:spAutoFit/>
          </a:bodyPr>
          <a:lstStyle/>
          <a:p>
            <a:pPr>
              <a:spcBef>
                <a:spcPct val="50000"/>
              </a:spcBef>
            </a:pPr>
            <a:r>
              <a:rPr lang="en-US" sz="3200" dirty="0">
                <a:latin typeface="Times New Roman" pitchFamily="18" charset="0"/>
                <a:cs typeface="Times New Roman" pitchFamily="18" charset="0"/>
              </a:rPr>
              <a:t>using a method</a:t>
            </a:r>
            <a:endParaRPr lang="en-US" sz="3200" dirty="0"/>
          </a:p>
        </p:txBody>
      </p:sp>
      <p:sp>
        <p:nvSpPr>
          <p:cNvPr id="12" name="TextBox 11">
            <a:extLst>
              <a:ext uri="{FF2B5EF4-FFF2-40B4-BE49-F238E27FC236}">
                <a16:creationId xmlns:a16="http://schemas.microsoft.com/office/drawing/2014/main" id="{6BBAE90A-58F1-4BA5-A01C-0F2C7B9DDBD9}"/>
              </a:ext>
            </a:extLst>
          </p:cNvPr>
          <p:cNvSpPr txBox="1"/>
          <p:nvPr/>
        </p:nvSpPr>
        <p:spPr>
          <a:xfrm>
            <a:off x="3505200" y="5818357"/>
            <a:ext cx="5791200" cy="461665"/>
          </a:xfrm>
          <a:prstGeom prst="rect">
            <a:avLst/>
          </a:prstGeom>
          <a:noFill/>
        </p:spPr>
        <p:txBody>
          <a:bodyPr wrap="square">
            <a:spAutoFit/>
          </a:bodyPr>
          <a:lstStyle/>
          <a:p>
            <a:r>
              <a:rPr lang="pt-BR" sz="2400" b="0" i="0" u="none" strike="noStrike" baseline="0" dirty="0">
                <a:solidFill>
                  <a:srgbClr val="000000"/>
                </a:solidFill>
                <a:latin typeface="Courier New" panose="02070309020205020404" pitchFamily="49" charset="0"/>
              </a:rPr>
              <a:t>a = </a:t>
            </a:r>
            <a:r>
              <a:rPr lang="pt-BR" sz="2400" b="0" i="0" u="none" strike="noStrike" baseline="0" dirty="0" err="1">
                <a:solidFill>
                  <a:srgbClr val="000000"/>
                </a:solidFill>
                <a:latin typeface="Courier New" panose="02070309020205020404" pitchFamily="49" charset="0"/>
              </a:rPr>
              <a:t>eda_cvec</a:t>
            </a:r>
            <a:r>
              <a:rPr lang="pt-BR" sz="2400" b="0" i="0" u="none" strike="noStrike" baseline="0" dirty="0">
                <a:solidFill>
                  <a:srgbClr val="000000"/>
                </a:solidFill>
                <a:latin typeface="Courier New" panose="02070309020205020404" pitchFamily="49" charset="0"/>
              </a:rPr>
              <a:t>(</a:t>
            </a:r>
            <a:r>
              <a:rPr lang="pt-BR" sz="2400" b="0" i="0" u="none" strike="noStrike" baseline="0" dirty="0" err="1">
                <a:solidFill>
                  <a:srgbClr val="000000"/>
                </a:solidFill>
                <a:latin typeface="Courier New" panose="02070309020205020404" pitchFamily="49" charset="0"/>
              </a:rPr>
              <a:t>np.diagonal</a:t>
            </a:r>
            <a:r>
              <a:rPr lang="pt-BR" sz="2400" b="0" i="0" u="none" strike="noStrike" baseline="0" dirty="0">
                <a:solidFill>
                  <a:srgbClr val="000000"/>
                </a:solidFill>
                <a:latin typeface="Courier New" panose="02070309020205020404" pitchFamily="49" charset="0"/>
              </a:rPr>
              <a:t>(A)); </a:t>
            </a:r>
            <a:endParaRPr lang="en-US" sz="2400" dirty="0"/>
          </a:p>
        </p:txBody>
      </p:sp>
    </p:spTree>
    <p:extLst>
      <p:ext uri="{BB962C8B-B14F-4D97-AF65-F5344CB8AC3E}">
        <p14:creationId xmlns:p14="http://schemas.microsoft.com/office/powerpoint/2010/main" val="21401530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609600"/>
          </a:xfrm>
        </p:spPr>
        <p:txBody>
          <a:bodyPr>
            <a:normAutofit fontScale="90000"/>
          </a:bodyPr>
          <a:lstStyle/>
          <a:p>
            <a:r>
              <a:rPr lang="en-US" sz="4000" dirty="0">
                <a:latin typeface="Times New Roman" pitchFamily="18" charset="0"/>
                <a:cs typeface="Times New Roman" pitchFamily="18" charset="0"/>
              </a:rPr>
              <a:t>Another Example of a FOR Loop</a:t>
            </a:r>
          </a:p>
        </p:txBody>
      </p:sp>
      <p:pic>
        <p:nvPicPr>
          <p:cNvPr id="3" name="Picture 2">
            <a:extLst>
              <a:ext uri="{FF2B5EF4-FFF2-40B4-BE49-F238E27FC236}">
                <a16:creationId xmlns:a16="http://schemas.microsoft.com/office/drawing/2014/main" id="{71B49B90-2E26-4C5A-BFC7-F935497C6B13}"/>
              </a:ext>
            </a:extLst>
          </p:cNvPr>
          <p:cNvPicPr>
            <a:picLocks noChangeAspect="1"/>
          </p:cNvPicPr>
          <p:nvPr/>
        </p:nvPicPr>
        <p:blipFill rotWithShape="1">
          <a:blip r:embed="rId3"/>
          <a:srcRect l="12500" t="50770" r="64167" b="35647"/>
          <a:stretch/>
        </p:blipFill>
        <p:spPr>
          <a:xfrm>
            <a:off x="152400" y="3450771"/>
            <a:ext cx="5638800" cy="1905797"/>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E20A17E-A9E5-4794-974D-18FEC8815533}"/>
                  </a:ext>
                </a:extLst>
              </p:cNvPr>
              <p:cNvSpPr txBox="1"/>
              <p:nvPr/>
            </p:nvSpPr>
            <p:spPr>
              <a:xfrm>
                <a:off x="876300" y="1219200"/>
                <a:ext cx="7962900" cy="16278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rPr>
                        <m:t>𝐀</m:t>
                      </m:r>
                      <m:r>
                        <a:rPr lang="en-US" sz="4000" b="0" i="1" smtClean="0">
                          <a:latin typeface="Cambria Math" panose="02040503050406030204" pitchFamily="18" charset="0"/>
                        </a:rPr>
                        <m:t>=</m:t>
                      </m:r>
                      <m:d>
                        <m:dPr>
                          <m:begChr m:val="["/>
                          <m:endChr m:val="]"/>
                          <m:ctrlPr>
                            <a:rPr lang="en-US" sz="4000" b="0" i="1" smtClean="0">
                              <a:latin typeface="Cambria Math" panose="02040503050406030204" pitchFamily="18" charset="0"/>
                            </a:rPr>
                          </m:ctrlPr>
                        </m:dPr>
                        <m:e>
                          <m:m>
                            <m:mPr>
                              <m:mcs>
                                <m:mc>
                                  <m:mcPr>
                                    <m:count m:val="3"/>
                                    <m:mcJc m:val="center"/>
                                  </m:mcPr>
                                </m:mc>
                              </m:mcs>
                              <m:ctrlPr>
                                <a:rPr lang="en-US" sz="4000" b="0" i="1" smtClean="0">
                                  <a:latin typeface="Cambria Math" panose="02040503050406030204" pitchFamily="18" charset="0"/>
                                </a:rPr>
                              </m:ctrlPr>
                            </m:mPr>
                            <m:mr>
                              <m:e>
                                <m:r>
                                  <m:rPr>
                                    <m:brk m:alnAt="7"/>
                                  </m:rPr>
                                  <a:rPr lang="en-US" sz="4000" b="0" i="1" smtClean="0">
                                    <a:latin typeface="Cambria Math" panose="02040503050406030204" pitchFamily="18" charset="0"/>
                                  </a:rPr>
                                  <m:t>1</m:t>
                                </m:r>
                              </m:e>
                              <m:e>
                                <m:r>
                                  <a:rPr lang="en-US" sz="4000" b="0" i="1" smtClean="0">
                                    <a:latin typeface="Cambria Math" panose="02040503050406030204" pitchFamily="18" charset="0"/>
                                  </a:rPr>
                                  <m:t>2</m:t>
                                </m:r>
                              </m:e>
                              <m:e>
                                <m:r>
                                  <a:rPr lang="en-US" sz="4000" b="0" i="1" smtClean="0">
                                    <a:latin typeface="Cambria Math" panose="02040503050406030204" pitchFamily="18" charset="0"/>
                                  </a:rPr>
                                  <m:t>3</m:t>
                                </m:r>
                              </m:e>
                            </m:mr>
                            <m:mr>
                              <m:e>
                                <m:r>
                                  <a:rPr lang="en-US" sz="4000" b="0" i="1" smtClean="0">
                                    <a:latin typeface="Cambria Math" panose="02040503050406030204" pitchFamily="18" charset="0"/>
                                  </a:rPr>
                                  <m:t>4</m:t>
                                </m:r>
                              </m:e>
                              <m:e>
                                <m:r>
                                  <a:rPr lang="en-US" sz="4000" b="0" i="1" smtClean="0">
                                    <a:latin typeface="Cambria Math" panose="02040503050406030204" pitchFamily="18" charset="0"/>
                                  </a:rPr>
                                  <m:t>5</m:t>
                                </m:r>
                              </m:e>
                              <m:e>
                                <m:r>
                                  <a:rPr lang="en-US" sz="4000" b="0" i="1" smtClean="0">
                                    <a:latin typeface="Cambria Math" panose="02040503050406030204" pitchFamily="18" charset="0"/>
                                  </a:rPr>
                                  <m:t>6</m:t>
                                </m:r>
                              </m:e>
                            </m:mr>
                            <m:mr>
                              <m:e>
                                <m:r>
                                  <a:rPr lang="en-US" sz="4000" b="0" i="1" smtClean="0">
                                    <a:latin typeface="Cambria Math" panose="02040503050406030204" pitchFamily="18" charset="0"/>
                                  </a:rPr>
                                  <m:t>7</m:t>
                                </m:r>
                              </m:e>
                              <m:e>
                                <m:r>
                                  <a:rPr lang="en-US" sz="4000" b="0" i="1" smtClean="0">
                                    <a:latin typeface="Cambria Math" panose="02040503050406030204" pitchFamily="18" charset="0"/>
                                  </a:rPr>
                                  <m:t>8</m:t>
                                </m:r>
                              </m:e>
                              <m:e>
                                <m:r>
                                  <a:rPr lang="en-US" sz="4000" b="0" i="1" smtClean="0">
                                    <a:latin typeface="Cambria Math" panose="02040503050406030204" pitchFamily="18" charset="0"/>
                                  </a:rPr>
                                  <m:t>9</m:t>
                                </m:r>
                              </m:e>
                            </m:mr>
                          </m:m>
                        </m:e>
                      </m:d>
                      <m:r>
                        <a:rPr lang="en-US" sz="4000" b="0" i="1" smtClean="0">
                          <a:latin typeface="Cambria Math" panose="02040503050406030204" pitchFamily="18" charset="0"/>
                        </a:rPr>
                        <m:t> </m:t>
                      </m:r>
                      <m:r>
                        <m:rPr>
                          <m:sty m:val="p"/>
                        </m:rPr>
                        <a:rPr lang="en-US" sz="4000" b="0" i="0" smtClean="0">
                          <a:latin typeface="Cambria Math" panose="02040503050406030204" pitchFamily="18" charset="0"/>
                        </a:rPr>
                        <m:t>and</m:t>
                      </m:r>
                      <m:r>
                        <a:rPr lang="en-US" sz="4000" b="0" i="1" smtClean="0">
                          <a:latin typeface="Cambria Math" panose="02040503050406030204" pitchFamily="18" charset="0"/>
                        </a:rPr>
                        <m:t> </m:t>
                      </m:r>
                      <m:r>
                        <a:rPr lang="en-US" sz="4000" b="1" i="0" smtClean="0">
                          <a:latin typeface="Cambria Math" panose="02040503050406030204" pitchFamily="18" charset="0"/>
                        </a:rPr>
                        <m:t> </m:t>
                      </m:r>
                      <m:r>
                        <a:rPr lang="en-US" sz="4000" b="1" i="0" smtClean="0">
                          <a:latin typeface="Cambria Math" panose="02040503050406030204" pitchFamily="18" charset="0"/>
                        </a:rPr>
                        <m:t>𝐁</m:t>
                      </m:r>
                      <m:r>
                        <a:rPr lang="en-US" sz="4000" i="1">
                          <a:latin typeface="Cambria Math" panose="02040503050406030204" pitchFamily="18" charset="0"/>
                        </a:rPr>
                        <m:t>=</m:t>
                      </m:r>
                      <m:d>
                        <m:dPr>
                          <m:begChr m:val="["/>
                          <m:endChr m:val="]"/>
                          <m:ctrlPr>
                            <a:rPr lang="en-US" sz="4000" i="1">
                              <a:latin typeface="Cambria Math" panose="02040503050406030204" pitchFamily="18" charset="0"/>
                            </a:rPr>
                          </m:ctrlPr>
                        </m:dPr>
                        <m:e>
                          <m:m>
                            <m:mPr>
                              <m:mcs>
                                <m:mc>
                                  <m:mcPr>
                                    <m:count m:val="3"/>
                                    <m:mcJc m:val="center"/>
                                  </m:mcPr>
                                </m:mc>
                              </m:mcs>
                              <m:ctrlPr>
                                <a:rPr lang="en-US" sz="4000" i="1">
                                  <a:latin typeface="Cambria Math" panose="02040503050406030204" pitchFamily="18" charset="0"/>
                                </a:rPr>
                              </m:ctrlPr>
                            </m:mPr>
                            <m:mr>
                              <m:e>
                                <m:r>
                                  <a:rPr lang="en-US" sz="4000" b="0" i="1" smtClean="0">
                                    <a:latin typeface="Cambria Math" panose="02040503050406030204" pitchFamily="18" charset="0"/>
                                  </a:rPr>
                                  <m:t>3</m:t>
                                </m:r>
                              </m:e>
                              <m:e>
                                <m:r>
                                  <a:rPr lang="en-US" sz="4000" i="1">
                                    <a:latin typeface="Cambria Math" panose="02040503050406030204" pitchFamily="18" charset="0"/>
                                  </a:rPr>
                                  <m:t>2</m:t>
                                </m:r>
                              </m:e>
                              <m:e>
                                <m:r>
                                  <a:rPr lang="en-US" sz="4000" b="0" i="1" smtClean="0">
                                    <a:latin typeface="Cambria Math" panose="02040503050406030204" pitchFamily="18" charset="0"/>
                                  </a:rPr>
                                  <m:t>1</m:t>
                                </m:r>
                              </m:e>
                            </m:mr>
                            <m:mr>
                              <m:e>
                                <m:r>
                                  <a:rPr lang="en-US" sz="4000" b="0" i="1" smtClean="0">
                                    <a:latin typeface="Cambria Math" panose="02040503050406030204" pitchFamily="18" charset="0"/>
                                  </a:rPr>
                                  <m:t>6</m:t>
                                </m:r>
                              </m:e>
                              <m:e>
                                <m:r>
                                  <a:rPr lang="en-US" sz="4000" i="1">
                                    <a:latin typeface="Cambria Math" panose="02040503050406030204" pitchFamily="18" charset="0"/>
                                  </a:rPr>
                                  <m:t>5</m:t>
                                </m:r>
                              </m:e>
                              <m:e>
                                <m:r>
                                  <a:rPr lang="en-US" sz="4000" b="0" i="1" smtClean="0">
                                    <a:latin typeface="Cambria Math" panose="02040503050406030204" pitchFamily="18" charset="0"/>
                                  </a:rPr>
                                  <m:t>4</m:t>
                                </m:r>
                              </m:e>
                            </m:mr>
                            <m:mr>
                              <m:e>
                                <m:r>
                                  <a:rPr lang="en-US" sz="4000" b="0" i="1" smtClean="0">
                                    <a:latin typeface="Cambria Math" panose="02040503050406030204" pitchFamily="18" charset="0"/>
                                  </a:rPr>
                                  <m:t>9</m:t>
                                </m:r>
                              </m:e>
                              <m:e>
                                <m:r>
                                  <a:rPr lang="en-US" sz="4000" i="1">
                                    <a:latin typeface="Cambria Math" panose="02040503050406030204" pitchFamily="18" charset="0"/>
                                  </a:rPr>
                                  <m:t>8</m:t>
                                </m:r>
                              </m:e>
                              <m:e>
                                <m:r>
                                  <a:rPr lang="en-US" sz="4000" b="0" i="1" smtClean="0">
                                    <a:latin typeface="Cambria Math" panose="02040503050406030204" pitchFamily="18" charset="0"/>
                                  </a:rPr>
                                  <m:t>7</m:t>
                                </m:r>
                              </m:e>
                            </m:mr>
                          </m:m>
                        </m:e>
                      </m:d>
                    </m:oMath>
                  </m:oMathPara>
                </a14:m>
                <a:endParaRPr lang="en-US" sz="4000" dirty="0"/>
              </a:p>
            </p:txBody>
          </p:sp>
        </mc:Choice>
        <mc:Fallback xmlns="">
          <p:sp>
            <p:nvSpPr>
              <p:cNvPr id="8" name="TextBox 7">
                <a:extLst>
                  <a:ext uri="{FF2B5EF4-FFF2-40B4-BE49-F238E27FC236}">
                    <a16:creationId xmlns:a16="http://schemas.microsoft.com/office/drawing/2014/main" id="{EE20A17E-A9E5-4794-974D-18FEC8815533}"/>
                  </a:ext>
                </a:extLst>
              </p:cNvPr>
              <p:cNvSpPr txBox="1">
                <a:spLocks noRot="1" noChangeAspect="1" noMove="1" noResize="1" noEditPoints="1" noAdjustHandles="1" noChangeArrowheads="1" noChangeShapeType="1" noTextEdit="1"/>
              </p:cNvSpPr>
              <p:nvPr/>
            </p:nvSpPr>
            <p:spPr>
              <a:xfrm>
                <a:off x="876300" y="1219200"/>
                <a:ext cx="7962900" cy="1627818"/>
              </a:xfrm>
              <a:prstGeom prst="rect">
                <a:avLst/>
              </a:prstGeom>
              <a:blipFill>
                <a:blip r:embed="rId4"/>
                <a:stretch>
                  <a:fillRect/>
                </a:stretch>
              </a:blipFill>
            </p:spPr>
            <p:txBody>
              <a:bodyPr/>
              <a:lstStyle/>
              <a:p>
                <a:r>
                  <a:rPr lang="en-US">
                    <a:noFill/>
                  </a:rPr>
                  <a:t> </a:t>
                </a:r>
              </a:p>
            </p:txBody>
          </p:sp>
        </mc:Fallback>
      </mc:AlternateContent>
      <p:sp>
        <p:nvSpPr>
          <p:cNvPr id="10" name="Text Box 7">
            <a:extLst>
              <a:ext uri="{FF2B5EF4-FFF2-40B4-BE49-F238E27FC236}">
                <a16:creationId xmlns:a16="http://schemas.microsoft.com/office/drawing/2014/main" id="{2A5C86C5-4FC1-4871-9D8A-1EFD27DAF167}"/>
              </a:ext>
            </a:extLst>
          </p:cNvPr>
          <p:cNvSpPr txBox="1">
            <a:spLocks noChangeArrowheads="1"/>
          </p:cNvSpPr>
          <p:nvPr/>
        </p:nvSpPr>
        <p:spPr bwMode="auto">
          <a:xfrm>
            <a:off x="5638800" y="3713552"/>
            <a:ext cx="3962400" cy="3170099"/>
          </a:xfrm>
          <a:prstGeom prst="rect">
            <a:avLst/>
          </a:prstGeom>
          <a:noFill/>
          <a:ln w="9525">
            <a:noFill/>
            <a:miter lim="800000"/>
            <a:headEnd/>
            <a:tailEnd/>
          </a:ln>
          <a:effectLst/>
        </p:spPr>
        <p:txBody>
          <a:bodyPr>
            <a:spAutoFit/>
          </a:bodyPr>
          <a:lstStyle/>
          <a:p>
            <a:r>
              <a:rPr lang="en-US" sz="2000" dirty="0" err="1">
                <a:solidFill>
                  <a:srgbClr val="FF3300"/>
                </a:solidFill>
                <a:latin typeface="Courier New" panose="02070309020205020404" pitchFamily="49" charset="0"/>
                <a:cs typeface="Courier New" panose="02070309020205020404" pitchFamily="49" charset="0"/>
              </a:rPr>
              <a:t>i</a:t>
            </a:r>
            <a:r>
              <a:rPr lang="en-US" sz="2000" dirty="0">
                <a:solidFill>
                  <a:srgbClr val="FF3300"/>
                </a:solidFill>
                <a:latin typeface="Courier New" panose="02070309020205020404" pitchFamily="49" charset="0"/>
                <a:cs typeface="Courier New" panose="02070309020205020404" pitchFamily="49" charset="0"/>
              </a:rPr>
              <a:t>=0 and j=0:</a:t>
            </a:r>
          </a:p>
          <a:p>
            <a:r>
              <a:rPr lang="en-US" sz="2000" dirty="0">
                <a:solidFill>
                  <a:srgbClr val="FF3300"/>
                </a:solidFill>
                <a:latin typeface="Courier New" panose="02070309020205020404" pitchFamily="49" charset="0"/>
                <a:cs typeface="Courier New" panose="02070309020205020404" pitchFamily="49" charset="0"/>
              </a:rPr>
              <a:t>	B[0,2]=A[0,0];</a:t>
            </a:r>
          </a:p>
          <a:p>
            <a:r>
              <a:rPr lang="en-US" sz="2000" dirty="0" err="1">
                <a:solidFill>
                  <a:srgbClr val="FF3300"/>
                </a:solidFill>
                <a:latin typeface="Courier New" panose="02070309020205020404" pitchFamily="49" charset="0"/>
                <a:cs typeface="Courier New" panose="02070309020205020404" pitchFamily="49" charset="0"/>
              </a:rPr>
              <a:t>i</a:t>
            </a:r>
            <a:r>
              <a:rPr lang="en-US" sz="2000" dirty="0">
                <a:solidFill>
                  <a:srgbClr val="FF3300"/>
                </a:solidFill>
                <a:latin typeface="Courier New" panose="02070309020205020404" pitchFamily="49" charset="0"/>
                <a:cs typeface="Courier New" panose="02070309020205020404" pitchFamily="49" charset="0"/>
              </a:rPr>
              <a:t>=0 and j=1:</a:t>
            </a:r>
          </a:p>
          <a:p>
            <a:r>
              <a:rPr lang="en-US" sz="2000" dirty="0">
                <a:solidFill>
                  <a:srgbClr val="FF3300"/>
                </a:solidFill>
                <a:latin typeface="Courier New" panose="02070309020205020404" pitchFamily="49" charset="0"/>
                <a:cs typeface="Courier New" panose="02070309020205020404" pitchFamily="49" charset="0"/>
              </a:rPr>
              <a:t>	B[0,1]=A[0,1];</a:t>
            </a:r>
            <a:endParaRPr lang="en-US" sz="2000" dirty="0">
              <a:latin typeface="Courier New" panose="02070309020205020404" pitchFamily="49" charset="0"/>
              <a:cs typeface="Courier New" panose="02070309020205020404" pitchFamily="49" charset="0"/>
            </a:endParaRPr>
          </a:p>
          <a:p>
            <a:r>
              <a:rPr lang="en-US" sz="2000" dirty="0" err="1">
                <a:solidFill>
                  <a:srgbClr val="FF3300"/>
                </a:solidFill>
                <a:latin typeface="Courier New" panose="02070309020205020404" pitchFamily="49" charset="0"/>
                <a:cs typeface="Courier New" panose="02070309020205020404" pitchFamily="49" charset="0"/>
              </a:rPr>
              <a:t>i</a:t>
            </a:r>
            <a:r>
              <a:rPr lang="en-US" sz="2000" dirty="0">
                <a:solidFill>
                  <a:srgbClr val="FF3300"/>
                </a:solidFill>
                <a:latin typeface="Courier New" panose="02070309020205020404" pitchFamily="49" charset="0"/>
                <a:cs typeface="Courier New" panose="02070309020205020404" pitchFamily="49" charset="0"/>
              </a:rPr>
              <a:t>=0 and j=2:</a:t>
            </a:r>
          </a:p>
          <a:p>
            <a:r>
              <a:rPr lang="en-US" sz="2000" dirty="0">
                <a:solidFill>
                  <a:srgbClr val="FF3300"/>
                </a:solidFill>
                <a:latin typeface="Courier New" panose="02070309020205020404" pitchFamily="49" charset="0"/>
                <a:cs typeface="Courier New" panose="02070309020205020404" pitchFamily="49" charset="0"/>
              </a:rPr>
              <a:t>	B[0,0]=A[0,2];</a:t>
            </a:r>
          </a:p>
          <a:p>
            <a:r>
              <a:rPr lang="en-US" sz="2000" dirty="0" err="1">
                <a:solidFill>
                  <a:srgbClr val="FF3300"/>
                </a:solidFill>
                <a:latin typeface="Courier New" panose="02070309020205020404" pitchFamily="49" charset="0"/>
                <a:cs typeface="Courier New" panose="02070309020205020404" pitchFamily="49" charset="0"/>
              </a:rPr>
              <a:t>i</a:t>
            </a:r>
            <a:r>
              <a:rPr lang="en-US" sz="2000" dirty="0">
                <a:solidFill>
                  <a:srgbClr val="FF3300"/>
                </a:solidFill>
                <a:latin typeface="Courier New" panose="02070309020205020404" pitchFamily="49" charset="0"/>
                <a:cs typeface="Courier New" panose="02070309020205020404" pitchFamily="49" charset="0"/>
              </a:rPr>
              <a:t>=1 and j=0:</a:t>
            </a:r>
          </a:p>
          <a:p>
            <a:r>
              <a:rPr lang="en-US" sz="2000" dirty="0">
                <a:solidFill>
                  <a:srgbClr val="FF3300"/>
                </a:solidFill>
                <a:latin typeface="Courier New" panose="02070309020205020404" pitchFamily="49" charset="0"/>
                <a:cs typeface="Courier New" panose="02070309020205020404" pitchFamily="49" charset="0"/>
              </a:rPr>
              <a:t>	B[1,2]=A[1,0];</a:t>
            </a:r>
          </a:p>
          <a:p>
            <a:r>
              <a:rPr lang="en-US" sz="2000" dirty="0">
                <a:solidFill>
                  <a:srgbClr val="FF3300"/>
                </a:solidFill>
                <a:latin typeface="Courier New" panose="02070309020205020404" pitchFamily="49" charset="0"/>
                <a:cs typeface="Courier New" panose="02070309020205020404" pitchFamily="49" charset="0"/>
              </a:rPr>
              <a:t>and so forth</a:t>
            </a:r>
          </a:p>
          <a:p>
            <a:endParaRPr lang="en-US" sz="2000" dirty="0"/>
          </a:p>
        </p:txBody>
      </p:sp>
      <p:sp>
        <p:nvSpPr>
          <p:cNvPr id="11" name="Text Box 7">
            <a:extLst>
              <a:ext uri="{FF2B5EF4-FFF2-40B4-BE49-F238E27FC236}">
                <a16:creationId xmlns:a16="http://schemas.microsoft.com/office/drawing/2014/main" id="{5460EA6F-49FF-483D-9B99-754897EBB881}"/>
              </a:ext>
            </a:extLst>
          </p:cNvPr>
          <p:cNvSpPr txBox="1">
            <a:spLocks noChangeArrowheads="1"/>
          </p:cNvSpPr>
          <p:nvPr/>
        </p:nvSpPr>
        <p:spPr bwMode="auto">
          <a:xfrm>
            <a:off x="5486400" y="2942939"/>
            <a:ext cx="3962400" cy="1015663"/>
          </a:xfrm>
          <a:prstGeom prst="rect">
            <a:avLst/>
          </a:prstGeom>
          <a:noFill/>
          <a:ln w="9525">
            <a:noFill/>
            <a:miter lim="800000"/>
            <a:headEnd/>
            <a:tailEnd/>
          </a:ln>
          <a:effectLst/>
        </p:spPr>
        <p:txBody>
          <a:bodyPr>
            <a:spAutoFit/>
          </a:bodyPr>
          <a:lstStyle/>
          <a:p>
            <a:r>
              <a:rPr lang="en-US" sz="2000" dirty="0">
                <a:solidFill>
                  <a:srgbClr val="FF3300"/>
                </a:solidFill>
                <a:latin typeface="Courier New" panose="02070309020205020404" pitchFamily="49" charset="0"/>
                <a:cs typeface="Courier New" panose="02070309020205020404" pitchFamily="49" charset="0"/>
              </a:rPr>
              <a:t>initialize </a:t>
            </a:r>
            <a:r>
              <a:rPr lang="en-US" sz="2000" b="1" dirty="0">
                <a:solidFill>
                  <a:srgbClr val="FF3300"/>
                </a:solidFill>
                <a:latin typeface="Courier New" panose="02070309020205020404" pitchFamily="49" charset="0"/>
                <a:cs typeface="Courier New" panose="02070309020205020404" pitchFamily="49" charset="0"/>
              </a:rPr>
              <a:t>B</a:t>
            </a:r>
            <a:r>
              <a:rPr lang="en-US" sz="2000" dirty="0">
                <a:solidFill>
                  <a:srgbClr val="FF3300"/>
                </a:solidFill>
                <a:latin typeface="Courier New" panose="02070309020205020404" pitchFamily="49" charset="0"/>
                <a:cs typeface="Courier New" panose="02070309020205020404" pitchFamily="49" charset="0"/>
              </a:rPr>
              <a:t> to column-vector of zeros</a:t>
            </a:r>
            <a:endParaRPr lang="en-US" sz="2000" dirty="0">
              <a:latin typeface="Courier New" panose="02070309020205020404" pitchFamily="49" charset="0"/>
              <a:cs typeface="Courier New" panose="02070309020205020404" pitchFamily="49" charset="0"/>
            </a:endParaRPr>
          </a:p>
          <a:p>
            <a:endParaRPr lang="en-US" sz="2000" dirty="0"/>
          </a:p>
        </p:txBody>
      </p:sp>
    </p:spTree>
    <p:extLst>
      <p:ext uri="{BB962C8B-B14F-4D97-AF65-F5344CB8AC3E}">
        <p14:creationId xmlns:p14="http://schemas.microsoft.com/office/powerpoint/2010/main" val="759692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609600"/>
          </a:xfrm>
        </p:spPr>
        <p:txBody>
          <a:bodyPr>
            <a:normAutofit fontScale="90000"/>
          </a:bodyPr>
          <a:lstStyle/>
          <a:p>
            <a:r>
              <a:rPr lang="en-US" sz="4000" dirty="0">
                <a:latin typeface="Times New Roman" pitchFamily="18" charset="0"/>
                <a:cs typeface="Times New Roman" pitchFamily="18" charset="0"/>
              </a:rPr>
              <a:t>Another Example of a FOR Loop</a:t>
            </a:r>
          </a:p>
        </p:txBody>
      </p:sp>
      <p:pic>
        <p:nvPicPr>
          <p:cNvPr id="3" name="Picture 2">
            <a:extLst>
              <a:ext uri="{FF2B5EF4-FFF2-40B4-BE49-F238E27FC236}">
                <a16:creationId xmlns:a16="http://schemas.microsoft.com/office/drawing/2014/main" id="{71B49B90-2E26-4C5A-BFC7-F935497C6B13}"/>
              </a:ext>
            </a:extLst>
          </p:cNvPr>
          <p:cNvPicPr>
            <a:picLocks noChangeAspect="1"/>
          </p:cNvPicPr>
          <p:nvPr/>
        </p:nvPicPr>
        <p:blipFill rotWithShape="1">
          <a:blip r:embed="rId3"/>
          <a:srcRect l="12500" t="50770" r="64167" b="35647"/>
          <a:stretch/>
        </p:blipFill>
        <p:spPr>
          <a:xfrm>
            <a:off x="108857" y="4419600"/>
            <a:ext cx="5638800" cy="1905797"/>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E20A17E-A9E5-4794-974D-18FEC8815533}"/>
                  </a:ext>
                </a:extLst>
              </p:cNvPr>
              <p:cNvSpPr txBox="1"/>
              <p:nvPr/>
            </p:nvSpPr>
            <p:spPr>
              <a:xfrm>
                <a:off x="876300" y="1219200"/>
                <a:ext cx="7962900" cy="16278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0" smtClean="0">
                          <a:latin typeface="Cambria Math" panose="02040503050406030204" pitchFamily="18" charset="0"/>
                        </a:rPr>
                        <m:t>𝐀</m:t>
                      </m:r>
                      <m:r>
                        <a:rPr lang="en-US" sz="4000" b="0" i="1" smtClean="0">
                          <a:latin typeface="Cambria Math" panose="02040503050406030204" pitchFamily="18" charset="0"/>
                        </a:rPr>
                        <m:t>=</m:t>
                      </m:r>
                      <m:d>
                        <m:dPr>
                          <m:begChr m:val="["/>
                          <m:endChr m:val="]"/>
                          <m:ctrlPr>
                            <a:rPr lang="en-US" sz="4000" b="0" i="1" smtClean="0">
                              <a:latin typeface="Cambria Math" panose="02040503050406030204" pitchFamily="18" charset="0"/>
                            </a:rPr>
                          </m:ctrlPr>
                        </m:dPr>
                        <m:e>
                          <m:m>
                            <m:mPr>
                              <m:mcs>
                                <m:mc>
                                  <m:mcPr>
                                    <m:count m:val="3"/>
                                    <m:mcJc m:val="center"/>
                                  </m:mcPr>
                                </m:mc>
                              </m:mcs>
                              <m:ctrlPr>
                                <a:rPr lang="en-US" sz="4000" b="0" i="1" smtClean="0">
                                  <a:latin typeface="Cambria Math" panose="02040503050406030204" pitchFamily="18" charset="0"/>
                                </a:rPr>
                              </m:ctrlPr>
                            </m:mPr>
                            <m:mr>
                              <m:e>
                                <m:r>
                                  <m:rPr>
                                    <m:brk m:alnAt="7"/>
                                  </m:rPr>
                                  <a:rPr lang="en-US" sz="4000" b="0" i="1" smtClean="0">
                                    <a:latin typeface="Cambria Math" panose="02040503050406030204" pitchFamily="18" charset="0"/>
                                  </a:rPr>
                                  <m:t>1</m:t>
                                </m:r>
                              </m:e>
                              <m:e>
                                <m:r>
                                  <a:rPr lang="en-US" sz="4000" b="0" i="1" smtClean="0">
                                    <a:latin typeface="Cambria Math" panose="02040503050406030204" pitchFamily="18" charset="0"/>
                                  </a:rPr>
                                  <m:t>2</m:t>
                                </m:r>
                              </m:e>
                              <m:e>
                                <m:r>
                                  <a:rPr lang="en-US" sz="4000" b="0" i="1" smtClean="0">
                                    <a:latin typeface="Cambria Math" panose="02040503050406030204" pitchFamily="18" charset="0"/>
                                  </a:rPr>
                                  <m:t>3</m:t>
                                </m:r>
                              </m:e>
                            </m:mr>
                            <m:mr>
                              <m:e>
                                <m:r>
                                  <a:rPr lang="en-US" sz="4000" b="0" i="1" smtClean="0">
                                    <a:latin typeface="Cambria Math" panose="02040503050406030204" pitchFamily="18" charset="0"/>
                                  </a:rPr>
                                  <m:t>4</m:t>
                                </m:r>
                              </m:e>
                              <m:e>
                                <m:r>
                                  <a:rPr lang="en-US" sz="4000" b="0" i="1" smtClean="0">
                                    <a:latin typeface="Cambria Math" panose="02040503050406030204" pitchFamily="18" charset="0"/>
                                  </a:rPr>
                                  <m:t>5</m:t>
                                </m:r>
                              </m:e>
                              <m:e>
                                <m:r>
                                  <a:rPr lang="en-US" sz="4000" b="0" i="1" smtClean="0">
                                    <a:latin typeface="Cambria Math" panose="02040503050406030204" pitchFamily="18" charset="0"/>
                                  </a:rPr>
                                  <m:t>6</m:t>
                                </m:r>
                              </m:e>
                            </m:mr>
                            <m:mr>
                              <m:e>
                                <m:r>
                                  <a:rPr lang="en-US" sz="4000" b="0" i="1" smtClean="0">
                                    <a:latin typeface="Cambria Math" panose="02040503050406030204" pitchFamily="18" charset="0"/>
                                  </a:rPr>
                                  <m:t>7</m:t>
                                </m:r>
                              </m:e>
                              <m:e>
                                <m:r>
                                  <a:rPr lang="en-US" sz="4000" b="0" i="1" smtClean="0">
                                    <a:latin typeface="Cambria Math" panose="02040503050406030204" pitchFamily="18" charset="0"/>
                                  </a:rPr>
                                  <m:t>8</m:t>
                                </m:r>
                              </m:e>
                              <m:e>
                                <m:r>
                                  <a:rPr lang="en-US" sz="4000" b="0" i="1" smtClean="0">
                                    <a:latin typeface="Cambria Math" panose="02040503050406030204" pitchFamily="18" charset="0"/>
                                  </a:rPr>
                                  <m:t>9</m:t>
                                </m:r>
                              </m:e>
                            </m:mr>
                          </m:m>
                        </m:e>
                      </m:d>
                      <m:r>
                        <a:rPr lang="en-US" sz="4000" b="0" i="1" smtClean="0">
                          <a:latin typeface="Cambria Math" panose="02040503050406030204" pitchFamily="18" charset="0"/>
                        </a:rPr>
                        <m:t> </m:t>
                      </m:r>
                      <m:r>
                        <m:rPr>
                          <m:sty m:val="p"/>
                        </m:rPr>
                        <a:rPr lang="en-US" sz="4000" b="0" i="0" smtClean="0">
                          <a:latin typeface="Cambria Math" panose="02040503050406030204" pitchFamily="18" charset="0"/>
                        </a:rPr>
                        <m:t>and</m:t>
                      </m:r>
                      <m:r>
                        <a:rPr lang="en-US" sz="4000" b="0" i="1" smtClean="0">
                          <a:latin typeface="Cambria Math" panose="02040503050406030204" pitchFamily="18" charset="0"/>
                        </a:rPr>
                        <m:t> </m:t>
                      </m:r>
                      <m:r>
                        <a:rPr lang="en-US" sz="4000" b="1" i="0" smtClean="0">
                          <a:latin typeface="Cambria Math" panose="02040503050406030204" pitchFamily="18" charset="0"/>
                        </a:rPr>
                        <m:t> </m:t>
                      </m:r>
                      <m:r>
                        <a:rPr lang="en-US" sz="4000" b="1" i="0" smtClean="0">
                          <a:latin typeface="Cambria Math" panose="02040503050406030204" pitchFamily="18" charset="0"/>
                        </a:rPr>
                        <m:t>𝐁</m:t>
                      </m:r>
                      <m:r>
                        <a:rPr lang="en-US" sz="4000" i="1">
                          <a:latin typeface="Cambria Math" panose="02040503050406030204" pitchFamily="18" charset="0"/>
                        </a:rPr>
                        <m:t>=</m:t>
                      </m:r>
                      <m:d>
                        <m:dPr>
                          <m:begChr m:val="["/>
                          <m:endChr m:val="]"/>
                          <m:ctrlPr>
                            <a:rPr lang="en-US" sz="4000" i="1">
                              <a:latin typeface="Cambria Math" panose="02040503050406030204" pitchFamily="18" charset="0"/>
                            </a:rPr>
                          </m:ctrlPr>
                        </m:dPr>
                        <m:e>
                          <m:m>
                            <m:mPr>
                              <m:mcs>
                                <m:mc>
                                  <m:mcPr>
                                    <m:count m:val="3"/>
                                    <m:mcJc m:val="center"/>
                                  </m:mcPr>
                                </m:mc>
                              </m:mcs>
                              <m:ctrlPr>
                                <a:rPr lang="en-US" sz="4000" i="1">
                                  <a:latin typeface="Cambria Math" panose="02040503050406030204" pitchFamily="18" charset="0"/>
                                </a:rPr>
                              </m:ctrlPr>
                            </m:mPr>
                            <m:mr>
                              <m:e>
                                <m:r>
                                  <a:rPr lang="en-US" sz="4000" b="0" i="1" smtClean="0">
                                    <a:latin typeface="Cambria Math" panose="02040503050406030204" pitchFamily="18" charset="0"/>
                                  </a:rPr>
                                  <m:t>3</m:t>
                                </m:r>
                              </m:e>
                              <m:e>
                                <m:r>
                                  <a:rPr lang="en-US" sz="4000" i="1">
                                    <a:latin typeface="Cambria Math" panose="02040503050406030204" pitchFamily="18" charset="0"/>
                                  </a:rPr>
                                  <m:t>2</m:t>
                                </m:r>
                              </m:e>
                              <m:e>
                                <m:r>
                                  <a:rPr lang="en-US" sz="4000" b="0" i="1" smtClean="0">
                                    <a:latin typeface="Cambria Math" panose="02040503050406030204" pitchFamily="18" charset="0"/>
                                  </a:rPr>
                                  <m:t>1</m:t>
                                </m:r>
                              </m:e>
                            </m:mr>
                            <m:mr>
                              <m:e>
                                <m:r>
                                  <a:rPr lang="en-US" sz="4000" b="0" i="1" smtClean="0">
                                    <a:latin typeface="Cambria Math" panose="02040503050406030204" pitchFamily="18" charset="0"/>
                                  </a:rPr>
                                  <m:t>6</m:t>
                                </m:r>
                              </m:e>
                              <m:e>
                                <m:r>
                                  <a:rPr lang="en-US" sz="4000" i="1">
                                    <a:latin typeface="Cambria Math" panose="02040503050406030204" pitchFamily="18" charset="0"/>
                                  </a:rPr>
                                  <m:t>5</m:t>
                                </m:r>
                              </m:e>
                              <m:e>
                                <m:r>
                                  <a:rPr lang="en-US" sz="4000" b="0" i="1" smtClean="0">
                                    <a:latin typeface="Cambria Math" panose="02040503050406030204" pitchFamily="18" charset="0"/>
                                  </a:rPr>
                                  <m:t>4</m:t>
                                </m:r>
                              </m:e>
                            </m:mr>
                            <m:mr>
                              <m:e>
                                <m:r>
                                  <a:rPr lang="en-US" sz="4000" b="0" i="1" smtClean="0">
                                    <a:latin typeface="Cambria Math" panose="02040503050406030204" pitchFamily="18" charset="0"/>
                                  </a:rPr>
                                  <m:t>9</m:t>
                                </m:r>
                              </m:e>
                              <m:e>
                                <m:r>
                                  <a:rPr lang="en-US" sz="4000" i="1">
                                    <a:latin typeface="Cambria Math" panose="02040503050406030204" pitchFamily="18" charset="0"/>
                                  </a:rPr>
                                  <m:t>8</m:t>
                                </m:r>
                              </m:e>
                              <m:e>
                                <m:r>
                                  <a:rPr lang="en-US" sz="4000" b="0" i="1" smtClean="0">
                                    <a:latin typeface="Cambria Math" panose="02040503050406030204" pitchFamily="18" charset="0"/>
                                  </a:rPr>
                                  <m:t>7</m:t>
                                </m:r>
                              </m:e>
                            </m:mr>
                          </m:m>
                        </m:e>
                      </m:d>
                    </m:oMath>
                  </m:oMathPara>
                </a14:m>
                <a:endParaRPr lang="en-US" sz="4000" dirty="0"/>
              </a:p>
            </p:txBody>
          </p:sp>
        </mc:Choice>
        <mc:Fallback xmlns="">
          <p:sp>
            <p:nvSpPr>
              <p:cNvPr id="8" name="TextBox 7">
                <a:extLst>
                  <a:ext uri="{FF2B5EF4-FFF2-40B4-BE49-F238E27FC236}">
                    <a16:creationId xmlns:a16="http://schemas.microsoft.com/office/drawing/2014/main" id="{EE20A17E-A9E5-4794-974D-18FEC8815533}"/>
                  </a:ext>
                </a:extLst>
              </p:cNvPr>
              <p:cNvSpPr txBox="1">
                <a:spLocks noRot="1" noChangeAspect="1" noMove="1" noResize="1" noEditPoints="1" noAdjustHandles="1" noChangeArrowheads="1" noChangeShapeType="1" noTextEdit="1"/>
              </p:cNvSpPr>
              <p:nvPr/>
            </p:nvSpPr>
            <p:spPr>
              <a:xfrm>
                <a:off x="876300" y="1219200"/>
                <a:ext cx="7962900" cy="1627818"/>
              </a:xfrm>
              <a:prstGeom prst="rect">
                <a:avLst/>
              </a:prstGeom>
              <a:blipFill>
                <a:blip r:embed="rId4"/>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EA469AB4-0E36-4FA2-86A5-413217CEE9EA}"/>
              </a:ext>
            </a:extLst>
          </p:cNvPr>
          <p:cNvSpPr txBox="1"/>
          <p:nvPr/>
        </p:nvSpPr>
        <p:spPr>
          <a:xfrm>
            <a:off x="5736771" y="4878176"/>
            <a:ext cx="3385457" cy="461665"/>
          </a:xfrm>
          <a:prstGeom prst="rect">
            <a:avLst/>
          </a:prstGeom>
          <a:noFill/>
        </p:spPr>
        <p:txBody>
          <a:bodyPr wrap="square">
            <a:spAutoFit/>
          </a:bodyPr>
          <a:lstStyle/>
          <a:p>
            <a:r>
              <a:rPr lang="en-US" sz="2400" b="0" i="0" u="none" strike="noStrike" baseline="0" dirty="0">
                <a:solidFill>
                  <a:srgbClr val="000000"/>
                </a:solidFill>
                <a:latin typeface="Courier New" panose="02070309020205020404" pitchFamily="49" charset="0"/>
              </a:rPr>
              <a:t>B = </a:t>
            </a:r>
            <a:r>
              <a:rPr lang="en-US" sz="2400" b="0" i="0" u="none" strike="noStrike" baseline="0" dirty="0" err="1">
                <a:solidFill>
                  <a:srgbClr val="000000"/>
                </a:solidFill>
                <a:latin typeface="Courier New" panose="02070309020205020404" pitchFamily="49" charset="0"/>
              </a:rPr>
              <a:t>np.fliplr</a:t>
            </a:r>
            <a:r>
              <a:rPr lang="en-US" sz="2400" b="0" i="0" u="none" strike="noStrike" baseline="0" dirty="0">
                <a:solidFill>
                  <a:srgbClr val="000000"/>
                </a:solidFill>
                <a:latin typeface="Courier New" panose="02070309020205020404" pitchFamily="49" charset="0"/>
              </a:rPr>
              <a:t>(A); </a:t>
            </a:r>
            <a:endParaRPr lang="en-US" sz="2400" dirty="0"/>
          </a:p>
        </p:txBody>
      </p:sp>
      <p:sp>
        <p:nvSpPr>
          <p:cNvPr id="12" name="Text Box 7">
            <a:extLst>
              <a:ext uri="{FF2B5EF4-FFF2-40B4-BE49-F238E27FC236}">
                <a16:creationId xmlns:a16="http://schemas.microsoft.com/office/drawing/2014/main" id="{50784724-67AB-45E1-99CA-A82F0FFEFB2F}"/>
              </a:ext>
            </a:extLst>
          </p:cNvPr>
          <p:cNvSpPr txBox="1">
            <a:spLocks noChangeArrowheads="1"/>
          </p:cNvSpPr>
          <p:nvPr/>
        </p:nvSpPr>
        <p:spPr bwMode="auto">
          <a:xfrm>
            <a:off x="5867400" y="4310128"/>
            <a:ext cx="3962400" cy="584775"/>
          </a:xfrm>
          <a:prstGeom prst="rect">
            <a:avLst/>
          </a:prstGeom>
          <a:noFill/>
          <a:ln w="9525">
            <a:noFill/>
            <a:miter lim="800000"/>
            <a:headEnd/>
            <a:tailEnd/>
          </a:ln>
          <a:effectLst/>
        </p:spPr>
        <p:txBody>
          <a:bodyPr>
            <a:spAutoFit/>
          </a:bodyPr>
          <a:lstStyle/>
          <a:p>
            <a:pPr>
              <a:spcBef>
                <a:spcPct val="50000"/>
              </a:spcBef>
            </a:pPr>
            <a:r>
              <a:rPr lang="en-US" sz="3200" dirty="0">
                <a:latin typeface="Times New Roman" pitchFamily="18" charset="0"/>
                <a:cs typeface="Times New Roman" pitchFamily="18" charset="0"/>
              </a:rPr>
              <a:t>using a method</a:t>
            </a:r>
            <a:endParaRPr lang="en-US" sz="3200" dirty="0"/>
          </a:p>
        </p:txBody>
      </p:sp>
    </p:spTree>
    <p:extLst>
      <p:ext uri="{BB962C8B-B14F-4D97-AF65-F5344CB8AC3E}">
        <p14:creationId xmlns:p14="http://schemas.microsoft.com/office/powerpoint/2010/main" val="3973365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fontScale="90000"/>
          </a:bodyPr>
          <a:lstStyle/>
          <a:p>
            <a:r>
              <a:rPr lang="en-US" dirty="0">
                <a:latin typeface="Times New Roman" pitchFamily="18" charset="0"/>
                <a:cs typeface="Times New Roman" pitchFamily="18" charset="0"/>
              </a:rPr>
              <a:t>What properties would you expect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discharge to have?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2133600"/>
            <a:ext cx="2926080" cy="914400"/>
          </a:xfrm>
          <a:prstGeom prst="rect">
            <a:avLst/>
          </a:prstGeom>
          <a:noFill/>
          <a:ln w="9525">
            <a:noFill/>
            <a:miter lim="800000"/>
            <a:headEnd/>
            <a:tailEnd/>
          </a:ln>
        </p:spPr>
      </p:pic>
      <p:sp>
        <p:nvSpPr>
          <p:cNvPr id="5" name="Rectangle 2"/>
          <p:cNvSpPr>
            <a:spLocks noGrp="1" noChangeArrowheads="1"/>
          </p:cNvSpPr>
          <p:nvPr>
            <p:ph type="title"/>
          </p:nvPr>
        </p:nvSpPr>
        <p:spPr>
          <a:xfrm>
            <a:off x="533400" y="685800"/>
            <a:ext cx="8229600" cy="609600"/>
          </a:xfrm>
        </p:spPr>
        <p:txBody>
          <a:bodyPr>
            <a:normAutofit fontScale="90000"/>
          </a:bodyPr>
          <a:lstStyle/>
          <a:p>
            <a:r>
              <a:rPr lang="en-US" sz="4000" dirty="0">
                <a:latin typeface="Times New Roman" pitchFamily="18" charset="0"/>
                <a:cs typeface="Times New Roman" pitchFamily="18" charset="0"/>
              </a:rPr>
              <a:t>Matrix Inverse</a:t>
            </a:r>
          </a:p>
        </p:txBody>
      </p:sp>
      <p:sp>
        <p:nvSpPr>
          <p:cNvPr id="6" name="Rectangle 5"/>
          <p:cNvSpPr/>
          <p:nvPr/>
        </p:nvSpPr>
        <p:spPr>
          <a:xfrm>
            <a:off x="2819400" y="3593812"/>
            <a:ext cx="3887603" cy="584775"/>
          </a:xfrm>
          <a:prstGeom prst="rect">
            <a:avLst/>
          </a:prstGeom>
        </p:spPr>
        <p:txBody>
          <a:bodyPr wrap="none">
            <a:spAutoFit/>
          </a:bodyPr>
          <a:lstStyle/>
          <a:p>
            <a:r>
              <a:rPr lang="en-US" sz="3200" b="0" i="0" u="none" strike="noStrike" baseline="0" dirty="0">
                <a:solidFill>
                  <a:srgbClr val="000000"/>
                </a:solidFill>
                <a:latin typeface="Courier New" panose="02070309020205020404" pitchFamily="49" charset="0"/>
              </a:rPr>
              <a:t>B = </a:t>
            </a:r>
            <a:r>
              <a:rPr lang="en-US" sz="3200" b="0" i="0" u="none" strike="noStrike" baseline="0" dirty="0" err="1">
                <a:solidFill>
                  <a:srgbClr val="000000"/>
                </a:solidFill>
                <a:latin typeface="Courier New" panose="02070309020205020404" pitchFamily="49" charset="0"/>
              </a:rPr>
              <a:t>la.inv</a:t>
            </a:r>
            <a:r>
              <a:rPr lang="en-US" sz="3200" b="0" i="0" u="none" strike="noStrike" baseline="0" dirty="0">
                <a:solidFill>
                  <a:srgbClr val="000000"/>
                </a:solidFill>
                <a:latin typeface="Courier New" panose="02070309020205020404" pitchFamily="49" charset="0"/>
              </a:rPr>
              <a:t>(A); </a:t>
            </a:r>
            <a:endParaRPr lang="en-US" sz="3200" dirty="0">
              <a:latin typeface="Courier New" pitchFamily="49" charset="0"/>
              <a:cs typeface="Courier New" pitchFamily="49" charset="0"/>
            </a:endParaRPr>
          </a:p>
        </p:txBody>
      </p:sp>
      <p:sp>
        <p:nvSpPr>
          <p:cNvPr id="7" name="Rectangle 6">
            <a:extLst>
              <a:ext uri="{FF2B5EF4-FFF2-40B4-BE49-F238E27FC236}">
                <a16:creationId xmlns:a16="http://schemas.microsoft.com/office/drawing/2014/main" id="{5FA8C4A6-3A08-40C8-BF8D-30A962255554}"/>
              </a:ext>
            </a:extLst>
          </p:cNvPr>
          <p:cNvSpPr/>
          <p:nvPr/>
        </p:nvSpPr>
        <p:spPr>
          <a:xfrm>
            <a:off x="2895600" y="6096000"/>
            <a:ext cx="5927200" cy="584775"/>
          </a:xfrm>
          <a:prstGeom prst="rect">
            <a:avLst/>
          </a:prstGeom>
        </p:spPr>
        <p:txBody>
          <a:bodyPr wrap="none">
            <a:spAutoFit/>
          </a:bodyPr>
          <a:lstStyle/>
          <a:p>
            <a:r>
              <a:rPr lang="en-US" sz="3200" b="0" i="0" u="none" strike="noStrike" baseline="0" dirty="0">
                <a:solidFill>
                  <a:srgbClr val="FF0000"/>
                </a:solidFill>
                <a:latin typeface="Times New Roman" panose="02020603050405020304" pitchFamily="18" charset="0"/>
                <a:cs typeface="Times New Roman" panose="02020603050405020304" pitchFamily="18" charset="0"/>
              </a:rPr>
              <a:t>“la” abbreviation for “</a:t>
            </a:r>
            <a:r>
              <a:rPr lang="en-US" sz="3200" b="0" i="0" u="none" strike="noStrike" baseline="0" dirty="0" err="1">
                <a:solidFill>
                  <a:srgbClr val="FF0000"/>
                </a:solidFill>
                <a:latin typeface="Times New Roman" panose="02020603050405020304" pitchFamily="18" charset="0"/>
                <a:cs typeface="Times New Roman" panose="02020603050405020304" pitchFamily="18" charset="0"/>
              </a:rPr>
              <a:t>scipy.linalg</a:t>
            </a:r>
            <a:r>
              <a:rPr lang="en-US" sz="3200" b="0" i="0" u="none" strike="noStrike" baseline="0"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2053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33400" y="685800"/>
            <a:ext cx="8229600" cy="609600"/>
          </a:xfrm>
        </p:spPr>
        <p:txBody>
          <a:bodyPr>
            <a:normAutofit fontScale="90000"/>
          </a:bodyPr>
          <a:lstStyle/>
          <a:p>
            <a:r>
              <a:rPr lang="en-US" sz="4000" dirty="0">
                <a:latin typeface="Times New Roman" pitchFamily="18" charset="0"/>
                <a:cs typeface="Times New Roman" pitchFamily="18" charset="0"/>
              </a:rPr>
              <a:t>Combination of Inverse and vector</a:t>
            </a:r>
          </a:p>
        </p:txBody>
      </p:sp>
      <p:pic>
        <p:nvPicPr>
          <p:cNvPr id="6656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60317"/>
          <a:stretch/>
        </p:blipFill>
        <p:spPr bwMode="auto">
          <a:xfrm>
            <a:off x="2057400" y="1981200"/>
            <a:ext cx="1905000" cy="1371600"/>
          </a:xfrm>
          <a:prstGeom prst="rect">
            <a:avLst/>
          </a:prstGeom>
          <a:noFill/>
          <a:ln w="9525">
            <a:noFill/>
            <a:miter lim="800000"/>
            <a:headEnd/>
            <a:tailEnd/>
          </a:ln>
        </p:spPr>
      </p:pic>
      <p:sp>
        <p:nvSpPr>
          <p:cNvPr id="7" name="Rectangle 6"/>
          <p:cNvSpPr/>
          <p:nvPr/>
        </p:nvSpPr>
        <p:spPr>
          <a:xfrm>
            <a:off x="2057400" y="3581400"/>
            <a:ext cx="4038600" cy="523220"/>
          </a:xfrm>
          <a:prstGeom prst="rect">
            <a:avLst/>
          </a:prstGeom>
        </p:spPr>
        <p:txBody>
          <a:bodyPr wrap="square">
            <a:spAutoFit/>
          </a:bodyPr>
          <a:lstStyle/>
          <a:p>
            <a:r>
              <a:rPr lang="en-US" sz="2800" dirty="0">
                <a:latin typeface="Courier New" pitchFamily="49" charset="0"/>
                <a:cs typeface="Courier New" pitchFamily="49" charset="0"/>
              </a:rPr>
              <a:t>c = </a:t>
            </a:r>
            <a:r>
              <a:rPr lang="en-US" sz="2800" dirty="0" err="1">
                <a:latin typeface="Courier New" pitchFamily="49" charset="0"/>
                <a:cs typeface="Courier New" pitchFamily="49" charset="0"/>
              </a:rPr>
              <a:t>la.solve</a:t>
            </a:r>
            <a:r>
              <a:rPr lang="en-US" sz="2800" dirty="0">
                <a:latin typeface="Courier New" pitchFamily="49" charset="0"/>
                <a:cs typeface="Courier New" pitchFamily="49" charset="0"/>
              </a:rPr>
              <a:t>(</a:t>
            </a:r>
            <a:r>
              <a:rPr lang="en-US" sz="2800" dirty="0" err="1">
                <a:latin typeface="Courier New" pitchFamily="49" charset="0"/>
                <a:cs typeface="Courier New" pitchFamily="49" charset="0"/>
              </a:rPr>
              <a:t>A,b</a:t>
            </a:r>
            <a:r>
              <a:rPr lang="en-US" sz="2800" dirty="0">
                <a:latin typeface="Courier New" pitchFamily="49" charset="0"/>
                <a:cs typeface="Courier New" pitchFamily="49" charset="0"/>
              </a:rPr>
              <a:t>); </a:t>
            </a:r>
          </a:p>
        </p:txBody>
      </p:sp>
    </p:spTree>
    <p:extLst>
      <p:ext uri="{BB962C8B-B14F-4D97-AF65-F5344CB8AC3E}">
        <p14:creationId xmlns:p14="http://schemas.microsoft.com/office/powerpoint/2010/main" val="28410062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Loading Data Files</a:t>
            </a:r>
          </a:p>
        </p:txBody>
      </p:sp>
      <p:sp>
        <p:nvSpPr>
          <p:cNvPr id="3" name="Content Placeholder 2"/>
          <p:cNvSpPr>
            <a:spLocks noGrp="1"/>
          </p:cNvSpPr>
          <p:nvPr>
            <p:ph idx="1"/>
          </p:nvPr>
        </p:nvSpPr>
        <p:spPr>
          <a:xfrm>
            <a:off x="457200" y="2057400"/>
            <a:ext cx="8229600" cy="4525963"/>
          </a:xfrm>
        </p:spPr>
        <p:txBody>
          <a:bodyPr/>
          <a:lstStyle/>
          <a:p>
            <a:pPr>
              <a:buNone/>
            </a:pPr>
            <a:r>
              <a:rPr lang="en-US" sz="2800" i="1" dirty="0">
                <a:solidFill>
                  <a:schemeClr val="tx1"/>
                </a:solidFill>
                <a:latin typeface="Times New Roman" pitchFamily="18" charset="0"/>
                <a:cs typeface="Times New Roman" pitchFamily="18" charset="0"/>
              </a:rPr>
              <a:t>I downloaded stream flow data from the US Geological Survey’s National Water Information Center for the Neuse River near </a:t>
            </a:r>
            <a:r>
              <a:rPr lang="en-US" sz="2800" i="1" dirty="0" err="1">
                <a:solidFill>
                  <a:schemeClr val="tx1"/>
                </a:solidFill>
                <a:latin typeface="Times New Roman" pitchFamily="18" charset="0"/>
                <a:cs typeface="Times New Roman" pitchFamily="18" charset="0"/>
              </a:rPr>
              <a:t>Goldboro</a:t>
            </a:r>
            <a:r>
              <a:rPr lang="en-US" sz="2800" i="1" dirty="0">
                <a:solidFill>
                  <a:schemeClr val="tx1"/>
                </a:solidFill>
                <a:latin typeface="Times New Roman" pitchFamily="18" charset="0"/>
                <a:cs typeface="Times New Roman" pitchFamily="18" charset="0"/>
              </a:rPr>
              <a:t> NC for the time period, 01/01/1974-12/31/1985. These data are in the file, neuse.txt. It contains two columns of data, time (in days starting on January 1, 1974) and discharge (in cubic feet per second, </a:t>
            </a:r>
            <a:r>
              <a:rPr lang="en-US" sz="2800" i="1" dirty="0" err="1">
                <a:solidFill>
                  <a:schemeClr val="tx1"/>
                </a:solidFill>
                <a:latin typeface="Times New Roman" pitchFamily="18" charset="0"/>
                <a:cs typeface="Times New Roman" pitchFamily="18" charset="0"/>
              </a:rPr>
              <a:t>cfs</a:t>
            </a:r>
            <a:r>
              <a:rPr lang="en-US" sz="2800" i="1" dirty="0">
                <a:solidFill>
                  <a:schemeClr val="tx1"/>
                </a:solidFill>
                <a:latin typeface="Times New Roman" pitchFamily="18" charset="0"/>
                <a:cs typeface="Times New Roman" pitchFamily="18" charset="0"/>
              </a:rPr>
              <a:t>). The data set contains 4383 rows of data. I also saved information about the data in the file neuse_header.txt. </a:t>
            </a:r>
          </a:p>
        </p:txBody>
      </p:sp>
    </p:spTree>
    <p:extLst>
      <p:ext uri="{BB962C8B-B14F-4D97-AF65-F5344CB8AC3E}">
        <p14:creationId xmlns:p14="http://schemas.microsoft.com/office/powerpoint/2010/main" val="35154404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fontScale="90000"/>
          </a:bodyPr>
          <a:lstStyle/>
          <a:p>
            <a:r>
              <a:rPr lang="en-US" dirty="0">
                <a:latin typeface="Times New Roman" pitchFamily="18" charset="0"/>
                <a:cs typeface="Times New Roman" pitchFamily="18" charset="0"/>
              </a:rPr>
              <a:t>A text file of tabular data is very easy to load into </a:t>
            </a:r>
            <a:r>
              <a:rPr lang="en-US" dirty="0" err="1">
                <a:latin typeface="Times New Roman" pitchFamily="18" charset="0"/>
                <a:cs typeface="Times New Roman" pitchFamily="18" charset="0"/>
              </a:rPr>
              <a:t>MatLab</a:t>
            </a:r>
            <a:endParaRPr lang="en-US"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F806D934-BFD7-431F-A7DE-1BEC350E827F}"/>
              </a:ext>
            </a:extLst>
          </p:cNvPr>
          <p:cNvPicPr>
            <a:picLocks noChangeAspect="1"/>
          </p:cNvPicPr>
          <p:nvPr/>
        </p:nvPicPr>
        <p:blipFill rotWithShape="1">
          <a:blip r:embed="rId3"/>
          <a:srcRect l="12500" t="57702" r="40000" b="28434"/>
          <a:stretch/>
        </p:blipFill>
        <p:spPr>
          <a:xfrm>
            <a:off x="29027" y="2667000"/>
            <a:ext cx="8686800" cy="1371600"/>
          </a:xfrm>
          <a:prstGeom prst="rect">
            <a:avLst/>
          </a:prstGeom>
        </p:spPr>
      </p:pic>
    </p:spTree>
    <p:extLst>
      <p:ext uri="{BB962C8B-B14F-4D97-AF65-F5344CB8AC3E}">
        <p14:creationId xmlns:p14="http://schemas.microsoft.com/office/powerpoint/2010/main" val="211307652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fontScale="90000"/>
          </a:bodyPr>
          <a:lstStyle/>
          <a:p>
            <a:r>
              <a:rPr lang="en-US" dirty="0">
                <a:latin typeface="Times New Roman" pitchFamily="18" charset="0"/>
                <a:cs typeface="Times New Roman" pitchFamily="18" charset="0"/>
              </a:rPr>
              <a:t>A text file of tabular data is very easy to load into </a:t>
            </a:r>
            <a:r>
              <a:rPr lang="en-US" dirty="0" err="1">
                <a:latin typeface="Times New Roman" pitchFamily="18" charset="0"/>
                <a:cs typeface="Times New Roman" pitchFamily="18" charset="0"/>
              </a:rPr>
              <a:t>MatLab</a:t>
            </a:r>
            <a:endParaRPr lang="en-US"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F806D934-BFD7-431F-A7DE-1BEC350E827F}"/>
              </a:ext>
            </a:extLst>
          </p:cNvPr>
          <p:cNvPicPr>
            <a:picLocks noChangeAspect="1"/>
          </p:cNvPicPr>
          <p:nvPr/>
        </p:nvPicPr>
        <p:blipFill rotWithShape="1">
          <a:blip r:embed="rId3"/>
          <a:srcRect l="12500" t="57702" r="40000" b="28434"/>
          <a:stretch/>
        </p:blipFill>
        <p:spPr>
          <a:xfrm>
            <a:off x="29027" y="2667000"/>
            <a:ext cx="8686800" cy="1371600"/>
          </a:xfrm>
          <a:prstGeom prst="rect">
            <a:avLst/>
          </a:prstGeom>
        </p:spPr>
      </p:pic>
      <p:sp>
        <p:nvSpPr>
          <p:cNvPr id="8" name="Rectangle 7">
            <a:extLst>
              <a:ext uri="{FF2B5EF4-FFF2-40B4-BE49-F238E27FC236}">
                <a16:creationId xmlns:a16="http://schemas.microsoft.com/office/drawing/2014/main" id="{E652ACAE-C3BF-45AE-ACA8-B2DB6CBA4F88}"/>
              </a:ext>
            </a:extLst>
          </p:cNvPr>
          <p:cNvSpPr/>
          <p:nvPr/>
        </p:nvSpPr>
        <p:spPr>
          <a:xfrm>
            <a:off x="6907391" y="1883229"/>
            <a:ext cx="686406" cy="584775"/>
          </a:xfrm>
          <a:prstGeom prst="rect">
            <a:avLst/>
          </a:prstGeom>
        </p:spPr>
        <p:txBody>
          <a:bodyPr wrap="none">
            <a:spAutoFit/>
          </a:bodyPr>
          <a:lstStyle/>
          <a:p>
            <a:r>
              <a:rPr lang="en-US" sz="3200" dirty="0">
                <a:solidFill>
                  <a:srgbClr val="FF0000"/>
                </a:solidFill>
                <a:latin typeface="Times New Roman" panose="02020603050405020304" pitchFamily="18" charset="0"/>
                <a:cs typeface="Times New Roman" panose="02020603050405020304" pitchFamily="18" charset="0"/>
              </a:rPr>
              <a:t>tab</a:t>
            </a:r>
          </a:p>
        </p:txBody>
      </p:sp>
      <p:sp>
        <p:nvSpPr>
          <p:cNvPr id="9" name="Rectangle 8">
            <a:extLst>
              <a:ext uri="{FF2B5EF4-FFF2-40B4-BE49-F238E27FC236}">
                <a16:creationId xmlns:a16="http://schemas.microsoft.com/office/drawing/2014/main" id="{840BD992-4758-4976-93A2-A317C98DA016}"/>
              </a:ext>
            </a:extLst>
          </p:cNvPr>
          <p:cNvSpPr/>
          <p:nvPr/>
        </p:nvSpPr>
        <p:spPr>
          <a:xfrm>
            <a:off x="186692" y="1883229"/>
            <a:ext cx="1255472" cy="584775"/>
          </a:xfrm>
          <a:prstGeom prst="rect">
            <a:avLst/>
          </a:prstGeom>
        </p:spPr>
        <p:txBody>
          <a:bodyPr wrap="none">
            <a:spAutoFit/>
          </a:bodyPr>
          <a:lstStyle/>
          <a:p>
            <a:r>
              <a:rPr lang="en-US" sz="3200" b="0" i="0" u="none" strike="noStrike" baseline="0" dirty="0">
                <a:solidFill>
                  <a:srgbClr val="FF0000"/>
                </a:solidFill>
                <a:latin typeface="Times New Roman" panose="02020603050405020304" pitchFamily="18" charset="0"/>
                <a:cs typeface="Times New Roman" panose="02020603050405020304" pitchFamily="18" charset="0"/>
              </a:rPr>
              <a:t>matrix</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A258C0C-B5B4-4680-B9E1-399CD1664EE7}"/>
              </a:ext>
            </a:extLst>
          </p:cNvPr>
          <p:cNvSpPr/>
          <p:nvPr/>
        </p:nvSpPr>
        <p:spPr>
          <a:xfrm>
            <a:off x="3352800" y="1828800"/>
            <a:ext cx="1518364" cy="584775"/>
          </a:xfrm>
          <a:prstGeom prst="rect">
            <a:avLst/>
          </a:prstGeom>
        </p:spPr>
        <p:txBody>
          <a:bodyPr wrap="none">
            <a:spAutoFit/>
          </a:bodyPr>
          <a:lstStyle/>
          <a:p>
            <a:r>
              <a:rPr lang="en-US" sz="3200" b="0" i="0" u="none" strike="noStrike" baseline="0" dirty="0">
                <a:solidFill>
                  <a:srgbClr val="FF0000"/>
                </a:solidFill>
                <a:latin typeface="Times New Roman" panose="02020603050405020304" pitchFamily="18" charset="0"/>
                <a:cs typeface="Times New Roman" panose="02020603050405020304" pitchFamily="18" charset="0"/>
              </a:rPr>
              <a:t>data file</a:t>
            </a:r>
            <a:endParaRPr lang="en-US" sz="3200" dirty="0">
              <a:solidFill>
                <a:srgbClr val="FF0000"/>
              </a:solidFill>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F086837C-9C7B-47C3-95EA-7680FE18A0D1}"/>
              </a:ext>
            </a:extLst>
          </p:cNvPr>
          <p:cNvCxnSpPr/>
          <p:nvPr/>
        </p:nvCxnSpPr>
        <p:spPr>
          <a:xfrm flipH="1">
            <a:off x="406402" y="2349787"/>
            <a:ext cx="567878" cy="381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C7481A-FCBD-49AE-8AB2-449A829E407E}"/>
              </a:ext>
            </a:extLst>
          </p:cNvPr>
          <p:cNvCxnSpPr/>
          <p:nvPr/>
        </p:nvCxnSpPr>
        <p:spPr>
          <a:xfrm flipH="1">
            <a:off x="3693686" y="2349787"/>
            <a:ext cx="567878" cy="381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959C1DB-22E2-4709-882D-3FBF9CE7C6A0}"/>
              </a:ext>
            </a:extLst>
          </p:cNvPr>
          <p:cNvCxnSpPr>
            <a:cxnSpLocks/>
          </p:cNvCxnSpPr>
          <p:nvPr/>
        </p:nvCxnSpPr>
        <p:spPr>
          <a:xfrm flipH="1">
            <a:off x="7122686" y="2391804"/>
            <a:ext cx="125090" cy="33898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88965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fontScale="90000"/>
          </a:bodyPr>
          <a:lstStyle/>
          <a:p>
            <a:r>
              <a:rPr lang="en-US" dirty="0">
                <a:latin typeface="Times New Roman" pitchFamily="18" charset="0"/>
                <a:cs typeface="Times New Roman" pitchFamily="18" charset="0"/>
              </a:rPr>
              <a:t>A text file of tabular data is very easy to load into </a:t>
            </a:r>
            <a:r>
              <a:rPr lang="en-US" dirty="0" err="1">
                <a:latin typeface="Times New Roman" pitchFamily="18" charset="0"/>
                <a:cs typeface="Times New Roman" pitchFamily="18" charset="0"/>
              </a:rPr>
              <a:t>MatLab</a:t>
            </a:r>
            <a:endParaRPr lang="en-US"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F806D934-BFD7-431F-A7DE-1BEC350E827F}"/>
              </a:ext>
            </a:extLst>
          </p:cNvPr>
          <p:cNvPicPr>
            <a:picLocks noChangeAspect="1"/>
          </p:cNvPicPr>
          <p:nvPr/>
        </p:nvPicPr>
        <p:blipFill rotWithShape="1">
          <a:blip r:embed="rId3"/>
          <a:srcRect l="12500" t="57702" r="40000" b="28434"/>
          <a:stretch/>
        </p:blipFill>
        <p:spPr>
          <a:xfrm>
            <a:off x="29027" y="2667000"/>
            <a:ext cx="8686800" cy="1371600"/>
          </a:xfrm>
          <a:prstGeom prst="rect">
            <a:avLst/>
          </a:prstGeom>
        </p:spPr>
      </p:pic>
      <p:sp>
        <p:nvSpPr>
          <p:cNvPr id="8" name="Rectangle 7">
            <a:extLst>
              <a:ext uri="{FF2B5EF4-FFF2-40B4-BE49-F238E27FC236}">
                <a16:creationId xmlns:a16="http://schemas.microsoft.com/office/drawing/2014/main" id="{E652ACAE-C3BF-45AE-ACA8-B2DB6CBA4F88}"/>
              </a:ext>
            </a:extLst>
          </p:cNvPr>
          <p:cNvSpPr/>
          <p:nvPr/>
        </p:nvSpPr>
        <p:spPr>
          <a:xfrm>
            <a:off x="2667000" y="2175616"/>
            <a:ext cx="1120820" cy="584775"/>
          </a:xfrm>
          <a:prstGeom prst="rect">
            <a:avLst/>
          </a:prstGeom>
        </p:spPr>
        <p:txBody>
          <a:bodyPr wrap="none">
            <a:spAutoFit/>
          </a:bodyPr>
          <a:lstStyle/>
          <a:p>
            <a:r>
              <a:rPr lang="en-US" sz="3200" dirty="0">
                <a:solidFill>
                  <a:srgbClr val="FF0000"/>
                </a:solidFill>
                <a:latin typeface="Times New Roman" panose="02020603050405020304" pitchFamily="18" charset="0"/>
                <a:cs typeface="Times New Roman" panose="02020603050405020304" pitchFamily="18" charset="0"/>
              </a:rPr>
              <a:t>shape</a:t>
            </a:r>
          </a:p>
        </p:txBody>
      </p:sp>
      <p:sp>
        <p:nvSpPr>
          <p:cNvPr id="9" name="Rectangle 8">
            <a:extLst>
              <a:ext uri="{FF2B5EF4-FFF2-40B4-BE49-F238E27FC236}">
                <a16:creationId xmlns:a16="http://schemas.microsoft.com/office/drawing/2014/main" id="{840BD992-4758-4976-93A2-A317C98DA016}"/>
              </a:ext>
            </a:extLst>
          </p:cNvPr>
          <p:cNvSpPr/>
          <p:nvPr/>
        </p:nvSpPr>
        <p:spPr>
          <a:xfrm>
            <a:off x="304800" y="4237596"/>
            <a:ext cx="3908442" cy="584775"/>
          </a:xfrm>
          <a:prstGeom prst="rect">
            <a:avLst/>
          </a:prstGeom>
        </p:spPr>
        <p:txBody>
          <a:bodyPr wrap="none">
            <a:spAutoFit/>
          </a:bodyPr>
          <a:lstStyle/>
          <a:p>
            <a:r>
              <a:rPr lang="en-US" sz="3200" b="0" i="0" u="none" strike="noStrike" baseline="0" dirty="0">
                <a:solidFill>
                  <a:srgbClr val="FF0000"/>
                </a:solidFill>
                <a:latin typeface="Times New Roman" panose="02020603050405020304" pitchFamily="18" charset="0"/>
                <a:cs typeface="Times New Roman" panose="02020603050405020304" pitchFamily="18" charset="0"/>
              </a:rPr>
              <a:t>N=rows    M=columns</a:t>
            </a:r>
            <a:endParaRPr lang="en-US" sz="3200" dirty="0">
              <a:solidFill>
                <a:srgbClr val="FF0000"/>
              </a:solidFill>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F086837C-9C7B-47C3-95EA-7680FE18A0D1}"/>
              </a:ext>
            </a:extLst>
          </p:cNvPr>
          <p:cNvCxnSpPr/>
          <p:nvPr/>
        </p:nvCxnSpPr>
        <p:spPr>
          <a:xfrm flipH="1">
            <a:off x="2283986" y="2730787"/>
            <a:ext cx="567878" cy="381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C7481A-FCBD-49AE-8AB2-449A829E407E}"/>
              </a:ext>
            </a:extLst>
          </p:cNvPr>
          <p:cNvCxnSpPr>
            <a:cxnSpLocks/>
          </p:cNvCxnSpPr>
          <p:nvPr/>
        </p:nvCxnSpPr>
        <p:spPr>
          <a:xfrm flipH="1" flipV="1">
            <a:off x="533400" y="3429000"/>
            <a:ext cx="444395" cy="85366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959C1DB-22E2-4709-882D-3FBF9CE7C6A0}"/>
              </a:ext>
            </a:extLst>
          </p:cNvPr>
          <p:cNvCxnSpPr>
            <a:cxnSpLocks/>
          </p:cNvCxnSpPr>
          <p:nvPr/>
        </p:nvCxnSpPr>
        <p:spPr>
          <a:xfrm flipH="1" flipV="1">
            <a:off x="915250" y="3352800"/>
            <a:ext cx="1652675" cy="92986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75965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fontScale="90000"/>
          </a:bodyPr>
          <a:lstStyle/>
          <a:p>
            <a:r>
              <a:rPr lang="en-US" dirty="0">
                <a:latin typeface="Times New Roman" pitchFamily="18" charset="0"/>
                <a:cs typeface="Times New Roman" pitchFamily="18" charset="0"/>
              </a:rPr>
              <a:t>A text file of tabular data is very easy to load into </a:t>
            </a:r>
            <a:r>
              <a:rPr lang="en-US" dirty="0" err="1">
                <a:latin typeface="Times New Roman" pitchFamily="18" charset="0"/>
                <a:cs typeface="Times New Roman" pitchFamily="18" charset="0"/>
              </a:rPr>
              <a:t>MatLab</a:t>
            </a:r>
            <a:endParaRPr lang="en-US"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F806D934-BFD7-431F-A7DE-1BEC350E827F}"/>
              </a:ext>
            </a:extLst>
          </p:cNvPr>
          <p:cNvPicPr>
            <a:picLocks noChangeAspect="1"/>
          </p:cNvPicPr>
          <p:nvPr/>
        </p:nvPicPr>
        <p:blipFill rotWithShape="1">
          <a:blip r:embed="rId3"/>
          <a:srcRect l="12500" t="57702" r="40000" b="28434"/>
          <a:stretch/>
        </p:blipFill>
        <p:spPr>
          <a:xfrm>
            <a:off x="29027" y="2667000"/>
            <a:ext cx="8686800" cy="1371600"/>
          </a:xfrm>
          <a:prstGeom prst="rect">
            <a:avLst/>
          </a:prstGeom>
        </p:spPr>
      </p:pic>
      <p:sp>
        <p:nvSpPr>
          <p:cNvPr id="9" name="Rectangle 8">
            <a:extLst>
              <a:ext uri="{FF2B5EF4-FFF2-40B4-BE49-F238E27FC236}">
                <a16:creationId xmlns:a16="http://schemas.microsoft.com/office/drawing/2014/main" id="{840BD992-4758-4976-93A2-A317C98DA016}"/>
              </a:ext>
            </a:extLst>
          </p:cNvPr>
          <p:cNvSpPr/>
          <p:nvPr/>
        </p:nvSpPr>
        <p:spPr>
          <a:xfrm>
            <a:off x="838200" y="4203412"/>
            <a:ext cx="2840842" cy="1569660"/>
          </a:xfrm>
          <a:prstGeom prst="rect">
            <a:avLst/>
          </a:prstGeom>
        </p:spPr>
        <p:txBody>
          <a:bodyPr wrap="none">
            <a:spAutoFit/>
          </a:bodyPr>
          <a:lstStyle/>
          <a:p>
            <a:r>
              <a:rPr lang="en-US" sz="3200" b="0" i="0" u="none" strike="noStrike" baseline="0" dirty="0">
                <a:solidFill>
                  <a:srgbClr val="FF0000"/>
                </a:solidFill>
                <a:latin typeface="Times New Roman" panose="02020603050405020304" pitchFamily="18" charset="0"/>
                <a:cs typeface="Times New Roman" panose="02020603050405020304" pitchFamily="18" charset="0"/>
              </a:rPr>
              <a:t>copy data to</a:t>
            </a:r>
          </a:p>
          <a:p>
            <a:r>
              <a:rPr lang="en-US" sz="3200" b="0" i="0" u="none" strike="noStrike" baseline="0" dirty="0">
                <a:solidFill>
                  <a:srgbClr val="FF0000"/>
                </a:solidFill>
                <a:latin typeface="Times New Roman" panose="02020603050405020304" pitchFamily="18" charset="0"/>
                <a:cs typeface="Times New Roman" panose="02020603050405020304" pitchFamily="18" charset="0"/>
              </a:rPr>
              <a:t>time vector and </a:t>
            </a:r>
          </a:p>
          <a:p>
            <a:r>
              <a:rPr lang="en-US" sz="3200" dirty="0">
                <a:solidFill>
                  <a:srgbClr val="FF0000"/>
                </a:solidFill>
                <a:latin typeface="Times New Roman" panose="02020603050405020304" pitchFamily="18" charset="0"/>
                <a:cs typeface="Times New Roman" panose="02020603050405020304" pitchFamily="18" charset="0"/>
              </a:rPr>
              <a:t>data vector v</a:t>
            </a:r>
          </a:p>
        </p:txBody>
      </p:sp>
      <p:sp>
        <p:nvSpPr>
          <p:cNvPr id="3" name="Rectangle 2">
            <a:extLst>
              <a:ext uri="{FF2B5EF4-FFF2-40B4-BE49-F238E27FC236}">
                <a16:creationId xmlns:a16="http://schemas.microsoft.com/office/drawing/2014/main" id="{C036CFED-F67F-4D49-A9DF-03DB3FA2A34F}"/>
              </a:ext>
            </a:extLst>
          </p:cNvPr>
          <p:cNvSpPr/>
          <p:nvPr/>
        </p:nvSpPr>
        <p:spPr>
          <a:xfrm>
            <a:off x="152400" y="3352800"/>
            <a:ext cx="83820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77328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a:latin typeface="Times New Roman" pitchFamily="18" charset="0"/>
                <a:cs typeface="Times New Roman" pitchFamily="18" charset="0"/>
              </a:rPr>
              <a:t>A Simple Plot of Data</a:t>
            </a:r>
          </a:p>
        </p:txBody>
      </p:sp>
      <p:pic>
        <p:nvPicPr>
          <p:cNvPr id="4" name="Picture 3">
            <a:extLst>
              <a:ext uri="{FF2B5EF4-FFF2-40B4-BE49-F238E27FC236}">
                <a16:creationId xmlns:a16="http://schemas.microsoft.com/office/drawing/2014/main" id="{9B9E5419-248C-4152-BA5D-CA7D61B6B341}"/>
              </a:ext>
            </a:extLst>
          </p:cNvPr>
          <p:cNvPicPr>
            <a:picLocks noChangeAspect="1"/>
          </p:cNvPicPr>
          <p:nvPr/>
        </p:nvPicPr>
        <p:blipFill rotWithShape="1">
          <a:blip r:embed="rId3"/>
          <a:srcRect l="12500" t="45379" r="53333" b="40757"/>
          <a:stretch/>
        </p:blipFill>
        <p:spPr>
          <a:xfrm>
            <a:off x="228600" y="1219200"/>
            <a:ext cx="9025467" cy="1981200"/>
          </a:xfrm>
          <a:prstGeom prst="rect">
            <a:avLst/>
          </a:prstGeom>
        </p:spPr>
      </p:pic>
    </p:spTree>
    <p:extLst>
      <p:ext uri="{BB962C8B-B14F-4D97-AF65-F5344CB8AC3E}">
        <p14:creationId xmlns:p14="http://schemas.microsoft.com/office/powerpoint/2010/main" val="25525926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4DB1C-EB7F-4637-A6BE-2B26D93BB908}"/>
              </a:ext>
            </a:extLst>
          </p:cNvPr>
          <p:cNvPicPr>
            <a:picLocks noChangeAspect="1"/>
          </p:cNvPicPr>
          <p:nvPr/>
        </p:nvPicPr>
        <p:blipFill rotWithShape="1">
          <a:blip r:embed="rId2"/>
          <a:srcRect l="19317" t="43272" r="30832" b="8122"/>
          <a:stretch/>
        </p:blipFill>
        <p:spPr>
          <a:xfrm>
            <a:off x="838200" y="1600201"/>
            <a:ext cx="7886700" cy="3810000"/>
          </a:xfrm>
          <a:prstGeom prst="rect">
            <a:avLst/>
          </a:prstGeom>
        </p:spPr>
      </p:pic>
    </p:spTree>
    <p:extLst>
      <p:ext uri="{BB962C8B-B14F-4D97-AF65-F5344CB8AC3E}">
        <p14:creationId xmlns:p14="http://schemas.microsoft.com/office/powerpoint/2010/main" val="313592820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a:latin typeface="Times New Roman" pitchFamily="18" charset="0"/>
                <a:cs typeface="Times New Roman" pitchFamily="18" charset="0"/>
              </a:rPr>
              <a:t>A Simple Plot of Data</a:t>
            </a:r>
          </a:p>
        </p:txBody>
      </p:sp>
      <p:pic>
        <p:nvPicPr>
          <p:cNvPr id="4" name="Picture 3">
            <a:extLst>
              <a:ext uri="{FF2B5EF4-FFF2-40B4-BE49-F238E27FC236}">
                <a16:creationId xmlns:a16="http://schemas.microsoft.com/office/drawing/2014/main" id="{9B9E5419-248C-4152-BA5D-CA7D61B6B341}"/>
              </a:ext>
            </a:extLst>
          </p:cNvPr>
          <p:cNvPicPr>
            <a:picLocks noChangeAspect="1"/>
          </p:cNvPicPr>
          <p:nvPr/>
        </p:nvPicPr>
        <p:blipFill rotWithShape="1">
          <a:blip r:embed="rId3"/>
          <a:srcRect l="12500" t="45379" r="53333" b="40757"/>
          <a:stretch/>
        </p:blipFill>
        <p:spPr>
          <a:xfrm>
            <a:off x="228600" y="1219200"/>
            <a:ext cx="9025467" cy="1981200"/>
          </a:xfrm>
          <a:prstGeom prst="rect">
            <a:avLst/>
          </a:prstGeom>
        </p:spPr>
      </p:pic>
      <p:sp>
        <p:nvSpPr>
          <p:cNvPr id="5" name="Rectangle 4">
            <a:extLst>
              <a:ext uri="{FF2B5EF4-FFF2-40B4-BE49-F238E27FC236}">
                <a16:creationId xmlns:a16="http://schemas.microsoft.com/office/drawing/2014/main" id="{79B9D2F9-ED56-4777-912C-FBC35E835CA0}"/>
              </a:ext>
            </a:extLst>
          </p:cNvPr>
          <p:cNvSpPr/>
          <p:nvPr/>
        </p:nvSpPr>
        <p:spPr>
          <a:xfrm>
            <a:off x="3886200" y="3257882"/>
            <a:ext cx="4572000" cy="584775"/>
          </a:xfrm>
          <a:prstGeom prst="rect">
            <a:avLst/>
          </a:prstGeom>
        </p:spPr>
        <p:txBody>
          <a:bodyPr wrap="square">
            <a:spAutoFit/>
          </a:bodyPr>
          <a:lstStyle/>
          <a:p>
            <a:r>
              <a:rPr lang="en-US" sz="3200" b="0" i="0" u="none" strike="noStrike" baseline="0" dirty="0">
                <a:solidFill>
                  <a:srgbClr val="FF0000"/>
                </a:solidFill>
                <a:latin typeface="Times New Roman" panose="02020603050405020304" pitchFamily="18" charset="0"/>
                <a:cs typeface="Times New Roman" panose="02020603050405020304" pitchFamily="18" charset="0"/>
              </a:rPr>
              <a:t>create figure 1 of 5x5 size</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EB1FCCE-908A-4DAC-8180-5EE342FB73D8}"/>
              </a:ext>
            </a:extLst>
          </p:cNvPr>
          <p:cNvSpPr/>
          <p:nvPr/>
        </p:nvSpPr>
        <p:spPr>
          <a:xfrm>
            <a:off x="457200" y="1219200"/>
            <a:ext cx="8229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9404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fontScale="90000"/>
          </a:bodyPr>
          <a:lstStyle/>
          <a:p>
            <a:r>
              <a:rPr lang="en-US" dirty="0">
                <a:latin typeface="Times New Roman" pitchFamily="18" charset="0"/>
                <a:cs typeface="Times New Roman" pitchFamily="18" charset="0"/>
              </a:rPr>
              <a:t>What properties would you expect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discharge to have?</a:t>
            </a:r>
          </a:p>
        </p:txBody>
      </p:sp>
      <p:sp>
        <p:nvSpPr>
          <p:cNvPr id="3" name="Content Placeholder 2"/>
          <p:cNvSpPr>
            <a:spLocks noGrp="1"/>
          </p:cNvSpPr>
          <p:nvPr>
            <p:ph idx="1"/>
          </p:nvPr>
        </p:nvSpPr>
        <p:spPr>
          <a:xfrm>
            <a:off x="381000" y="2514600"/>
            <a:ext cx="8229600" cy="2971800"/>
          </a:xfrm>
        </p:spPr>
        <p:txBody>
          <a:bodyPr>
            <a:normAutofit fontScale="85000" lnSpcReduction="20000"/>
          </a:bodyPr>
          <a:lstStyle/>
          <a:p>
            <a:pPr algn="ctr">
              <a:buNone/>
            </a:pPr>
            <a:r>
              <a:rPr lang="en-US" dirty="0">
                <a:latin typeface="Times New Roman" pitchFamily="18" charset="0"/>
                <a:cs typeface="Times New Roman" pitchFamily="18" charset="0"/>
              </a:rPr>
              <a:t>water flows in one direction – down hill</a:t>
            </a:r>
          </a:p>
          <a:p>
            <a:pPr algn="ctr">
              <a:buNone/>
            </a:pPr>
            <a:r>
              <a:rPr lang="en-US" dirty="0">
                <a:latin typeface="Times New Roman" pitchFamily="18" charset="0"/>
                <a:cs typeface="Times New Roman" pitchFamily="18" charset="0"/>
              </a:rPr>
              <a:t>discharge positive</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stream flow fairly steady over minutes hours</a:t>
            </a:r>
          </a:p>
          <a:p>
            <a:pPr algn="ctr">
              <a:buNone/>
            </a:pPr>
            <a:r>
              <a:rPr lang="en-US" dirty="0">
                <a:latin typeface="Times New Roman" pitchFamily="18" charset="0"/>
                <a:cs typeface="Times New Roman" pitchFamily="18" charset="0"/>
              </a:rPr>
              <a:t>more variable over days and weeks</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stream flow increases after a period of rain</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a:latin typeface="Times New Roman" pitchFamily="18" charset="0"/>
                <a:cs typeface="Times New Roman" pitchFamily="18" charset="0"/>
              </a:rPr>
              <a:t>A Simple Plot of Data</a:t>
            </a:r>
          </a:p>
        </p:txBody>
      </p:sp>
      <p:pic>
        <p:nvPicPr>
          <p:cNvPr id="4" name="Picture 3">
            <a:extLst>
              <a:ext uri="{FF2B5EF4-FFF2-40B4-BE49-F238E27FC236}">
                <a16:creationId xmlns:a16="http://schemas.microsoft.com/office/drawing/2014/main" id="{9B9E5419-248C-4152-BA5D-CA7D61B6B341}"/>
              </a:ext>
            </a:extLst>
          </p:cNvPr>
          <p:cNvPicPr>
            <a:picLocks noChangeAspect="1"/>
          </p:cNvPicPr>
          <p:nvPr/>
        </p:nvPicPr>
        <p:blipFill rotWithShape="1">
          <a:blip r:embed="rId3"/>
          <a:srcRect l="12500" t="45379" r="53333" b="40757"/>
          <a:stretch/>
        </p:blipFill>
        <p:spPr>
          <a:xfrm>
            <a:off x="228600" y="1219200"/>
            <a:ext cx="9025467" cy="1981200"/>
          </a:xfrm>
          <a:prstGeom prst="rect">
            <a:avLst/>
          </a:prstGeom>
        </p:spPr>
      </p:pic>
      <p:sp>
        <p:nvSpPr>
          <p:cNvPr id="5" name="Rectangle 4">
            <a:extLst>
              <a:ext uri="{FF2B5EF4-FFF2-40B4-BE49-F238E27FC236}">
                <a16:creationId xmlns:a16="http://schemas.microsoft.com/office/drawing/2014/main" id="{79B9D2F9-ED56-4777-912C-FBC35E835CA0}"/>
              </a:ext>
            </a:extLst>
          </p:cNvPr>
          <p:cNvSpPr/>
          <p:nvPr/>
        </p:nvSpPr>
        <p:spPr>
          <a:xfrm>
            <a:off x="3886200" y="3257882"/>
            <a:ext cx="4572000" cy="1569660"/>
          </a:xfrm>
          <a:prstGeom prst="rect">
            <a:avLst/>
          </a:prstGeom>
        </p:spPr>
        <p:txBody>
          <a:bodyPr wrap="square">
            <a:spAutoFit/>
          </a:bodyPr>
          <a:lstStyle/>
          <a:p>
            <a:r>
              <a:rPr lang="en-US" sz="3200" b="0" i="0" u="none" strike="noStrike" baseline="0" dirty="0">
                <a:solidFill>
                  <a:srgbClr val="FF0000"/>
                </a:solidFill>
                <a:latin typeface="Times New Roman" panose="02020603050405020304" pitchFamily="18" charset="0"/>
                <a:cs typeface="Times New Roman" panose="02020603050405020304" pitchFamily="18" charset="0"/>
              </a:rPr>
              <a:t>this </a:t>
            </a:r>
            <a:r>
              <a:rPr lang="en-US" sz="3200" dirty="0">
                <a:solidFill>
                  <a:srgbClr val="FF0000"/>
                </a:solidFill>
                <a:latin typeface="Times New Roman" panose="02020603050405020304" pitchFamily="18" charset="0"/>
                <a:cs typeface="Times New Roman" panose="02020603050405020304" pitchFamily="18" charset="0"/>
              </a:rPr>
              <a:t>figure contains a 1x1 grid of plots, with the current plot being 1</a:t>
            </a:r>
          </a:p>
        </p:txBody>
      </p:sp>
      <p:sp>
        <p:nvSpPr>
          <p:cNvPr id="3" name="Rectangle 2">
            <a:extLst>
              <a:ext uri="{FF2B5EF4-FFF2-40B4-BE49-F238E27FC236}">
                <a16:creationId xmlns:a16="http://schemas.microsoft.com/office/drawing/2014/main" id="{AEB1FCCE-908A-4DAC-8180-5EE342FB73D8}"/>
              </a:ext>
            </a:extLst>
          </p:cNvPr>
          <p:cNvSpPr/>
          <p:nvPr/>
        </p:nvSpPr>
        <p:spPr>
          <a:xfrm>
            <a:off x="457200" y="1676400"/>
            <a:ext cx="8229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257750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a:latin typeface="Times New Roman" pitchFamily="18" charset="0"/>
                <a:cs typeface="Times New Roman" pitchFamily="18" charset="0"/>
              </a:rPr>
              <a:t>A Simple Plot of Data</a:t>
            </a:r>
          </a:p>
        </p:txBody>
      </p:sp>
      <p:pic>
        <p:nvPicPr>
          <p:cNvPr id="4" name="Picture 3">
            <a:extLst>
              <a:ext uri="{FF2B5EF4-FFF2-40B4-BE49-F238E27FC236}">
                <a16:creationId xmlns:a16="http://schemas.microsoft.com/office/drawing/2014/main" id="{9B9E5419-248C-4152-BA5D-CA7D61B6B341}"/>
              </a:ext>
            </a:extLst>
          </p:cNvPr>
          <p:cNvPicPr>
            <a:picLocks noChangeAspect="1"/>
          </p:cNvPicPr>
          <p:nvPr/>
        </p:nvPicPr>
        <p:blipFill rotWithShape="1">
          <a:blip r:embed="rId3"/>
          <a:srcRect l="12500" t="45379" r="53333" b="40757"/>
          <a:stretch/>
        </p:blipFill>
        <p:spPr>
          <a:xfrm>
            <a:off x="228600" y="1219200"/>
            <a:ext cx="9025467" cy="1981200"/>
          </a:xfrm>
          <a:prstGeom prst="rect">
            <a:avLst/>
          </a:prstGeom>
        </p:spPr>
      </p:pic>
      <p:sp>
        <p:nvSpPr>
          <p:cNvPr id="5" name="Rectangle 4">
            <a:extLst>
              <a:ext uri="{FF2B5EF4-FFF2-40B4-BE49-F238E27FC236}">
                <a16:creationId xmlns:a16="http://schemas.microsoft.com/office/drawing/2014/main" id="{79B9D2F9-ED56-4777-912C-FBC35E835CA0}"/>
              </a:ext>
            </a:extLst>
          </p:cNvPr>
          <p:cNvSpPr/>
          <p:nvPr/>
        </p:nvSpPr>
        <p:spPr>
          <a:xfrm>
            <a:off x="3886200" y="3257882"/>
            <a:ext cx="4572000" cy="3046988"/>
          </a:xfrm>
          <a:prstGeom prst="rect">
            <a:avLst/>
          </a:prstGeom>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make a graph with horizontal coordinate specified by </a:t>
            </a:r>
            <a:r>
              <a:rPr lang="en-US" sz="3200" b="1" dirty="0">
                <a:solidFill>
                  <a:srgbClr val="FF0000"/>
                </a:solidFill>
                <a:latin typeface="Times New Roman" panose="02020603050405020304" pitchFamily="18" charset="0"/>
                <a:cs typeface="Times New Roman" panose="02020603050405020304" pitchFamily="18" charset="0"/>
              </a:rPr>
              <a:t>t</a:t>
            </a:r>
            <a:r>
              <a:rPr lang="en-US" sz="3200" dirty="0">
                <a:solidFill>
                  <a:srgbClr val="FF0000"/>
                </a:solidFill>
                <a:latin typeface="Times New Roman" panose="02020603050405020304" pitchFamily="18" charset="0"/>
                <a:cs typeface="Times New Roman" panose="02020603050405020304" pitchFamily="18" charset="0"/>
              </a:rPr>
              <a:t>, vertical coordinate by </a:t>
            </a:r>
            <a:r>
              <a:rPr lang="en-US" sz="3200" b="1" dirty="0">
                <a:solidFill>
                  <a:srgbClr val="FF0000"/>
                </a:solidFill>
                <a:latin typeface="Times New Roman" panose="02020603050405020304" pitchFamily="18" charset="0"/>
                <a:cs typeface="Times New Roman" panose="02020603050405020304" pitchFamily="18" charset="0"/>
              </a:rPr>
              <a:t>d</a:t>
            </a:r>
            <a:r>
              <a:rPr lang="en-US" sz="3200" dirty="0">
                <a:solidFill>
                  <a:srgbClr val="FF0000"/>
                </a:solidFill>
                <a:latin typeface="Times New Roman" panose="02020603050405020304" pitchFamily="18" charset="0"/>
                <a:cs typeface="Times New Roman" panose="02020603050405020304" pitchFamily="18" charset="0"/>
              </a:rPr>
              <a:t>, with the symbols a black line (abbreviated ‘k-’)</a:t>
            </a:r>
          </a:p>
        </p:txBody>
      </p:sp>
      <p:sp>
        <p:nvSpPr>
          <p:cNvPr id="3" name="Rectangle 2">
            <a:extLst>
              <a:ext uri="{FF2B5EF4-FFF2-40B4-BE49-F238E27FC236}">
                <a16:creationId xmlns:a16="http://schemas.microsoft.com/office/drawing/2014/main" id="{AEB1FCCE-908A-4DAC-8180-5EE342FB73D8}"/>
              </a:ext>
            </a:extLst>
          </p:cNvPr>
          <p:cNvSpPr/>
          <p:nvPr/>
        </p:nvSpPr>
        <p:spPr>
          <a:xfrm>
            <a:off x="457200" y="2057400"/>
            <a:ext cx="8229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983620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a:latin typeface="Times New Roman" pitchFamily="18" charset="0"/>
                <a:cs typeface="Times New Roman" pitchFamily="18" charset="0"/>
              </a:rPr>
              <a:t>A Simple Plot of Data</a:t>
            </a:r>
          </a:p>
        </p:txBody>
      </p:sp>
      <p:pic>
        <p:nvPicPr>
          <p:cNvPr id="4" name="Picture 3">
            <a:extLst>
              <a:ext uri="{FF2B5EF4-FFF2-40B4-BE49-F238E27FC236}">
                <a16:creationId xmlns:a16="http://schemas.microsoft.com/office/drawing/2014/main" id="{9B9E5419-248C-4152-BA5D-CA7D61B6B341}"/>
              </a:ext>
            </a:extLst>
          </p:cNvPr>
          <p:cNvPicPr>
            <a:picLocks noChangeAspect="1"/>
          </p:cNvPicPr>
          <p:nvPr/>
        </p:nvPicPr>
        <p:blipFill rotWithShape="1">
          <a:blip r:embed="rId3"/>
          <a:srcRect l="12500" t="45379" r="53333" b="40757"/>
          <a:stretch/>
        </p:blipFill>
        <p:spPr>
          <a:xfrm>
            <a:off x="228600" y="1219200"/>
            <a:ext cx="9025467" cy="1981200"/>
          </a:xfrm>
          <a:prstGeom prst="rect">
            <a:avLst/>
          </a:prstGeom>
        </p:spPr>
      </p:pic>
      <p:sp>
        <p:nvSpPr>
          <p:cNvPr id="5" name="Rectangle 4">
            <a:extLst>
              <a:ext uri="{FF2B5EF4-FFF2-40B4-BE49-F238E27FC236}">
                <a16:creationId xmlns:a16="http://schemas.microsoft.com/office/drawing/2014/main" id="{79B9D2F9-ED56-4777-912C-FBC35E835CA0}"/>
              </a:ext>
            </a:extLst>
          </p:cNvPr>
          <p:cNvSpPr/>
          <p:nvPr/>
        </p:nvSpPr>
        <p:spPr>
          <a:xfrm>
            <a:off x="3886200" y="3257882"/>
            <a:ext cx="4572000" cy="1077218"/>
          </a:xfrm>
          <a:prstGeom prst="rect">
            <a:avLst/>
          </a:prstGeom>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the plot is now done, so show it below the cell</a:t>
            </a:r>
          </a:p>
        </p:txBody>
      </p:sp>
      <p:sp>
        <p:nvSpPr>
          <p:cNvPr id="3" name="Rectangle 2">
            <a:extLst>
              <a:ext uri="{FF2B5EF4-FFF2-40B4-BE49-F238E27FC236}">
                <a16:creationId xmlns:a16="http://schemas.microsoft.com/office/drawing/2014/main" id="{AEB1FCCE-908A-4DAC-8180-5EE342FB73D8}"/>
              </a:ext>
            </a:extLst>
          </p:cNvPr>
          <p:cNvSpPr/>
          <p:nvPr/>
        </p:nvSpPr>
        <p:spPr>
          <a:xfrm>
            <a:off x="533400" y="2590800"/>
            <a:ext cx="8229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280043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296400" cy="5334000"/>
          </a:xfrm>
        </p:spPr>
        <p:txBody>
          <a:bodyPr/>
          <a:lstStyle/>
          <a:p>
            <a:pPr>
              <a:buNone/>
            </a:pPr>
            <a:endParaRPr lang="en-US" dirty="0">
              <a:solidFill>
                <a:schemeClr val="tx1"/>
              </a:solidFill>
              <a:latin typeface="Courier New" pitchFamily="49" charset="0"/>
              <a:cs typeface="Courier New" pitchFamily="49" charset="0"/>
            </a:endParaRPr>
          </a:p>
          <a:p>
            <a:pPr>
              <a:buNone/>
            </a:pPr>
            <a:r>
              <a:rPr lang="en-US" dirty="0" err="1">
                <a:solidFill>
                  <a:schemeClr val="tx1"/>
                </a:solidFill>
                <a:latin typeface="Courier New" pitchFamily="49" charset="0"/>
                <a:cs typeface="Courier New" pitchFamily="49" charset="0"/>
              </a:rPr>
              <a:t>plt.title</a:t>
            </a:r>
            <a:r>
              <a:rPr lang="en-US" dirty="0">
                <a:solidFill>
                  <a:schemeClr val="tx1"/>
                </a:solidFill>
                <a:latin typeface="Courier New" pitchFamily="49" charset="0"/>
                <a:cs typeface="Courier New" pitchFamily="49" charset="0"/>
              </a:rPr>
              <a:t>('Neuse River Hydrograph');</a:t>
            </a:r>
          </a:p>
          <a:p>
            <a:pPr>
              <a:buNone/>
            </a:pPr>
            <a:endParaRPr lang="en-US" dirty="0">
              <a:solidFill>
                <a:schemeClr val="tx1"/>
              </a:solidFill>
              <a:latin typeface="Courier New" pitchFamily="49" charset="0"/>
              <a:cs typeface="Courier New" pitchFamily="49" charset="0"/>
            </a:endParaRPr>
          </a:p>
          <a:p>
            <a:pPr>
              <a:buNone/>
            </a:pPr>
            <a:r>
              <a:rPr lang="en-US" dirty="0" err="1">
                <a:solidFill>
                  <a:schemeClr val="tx1"/>
                </a:solidFill>
                <a:latin typeface="Courier New" pitchFamily="49" charset="0"/>
                <a:cs typeface="Courier New" pitchFamily="49" charset="0"/>
              </a:rPr>
              <a:t>plt.xlabel</a:t>
            </a:r>
            <a:r>
              <a:rPr lang="en-US" dirty="0">
                <a:solidFill>
                  <a:schemeClr val="tx1"/>
                </a:solidFill>
                <a:latin typeface="Courier New" pitchFamily="49" charset="0"/>
                <a:cs typeface="Courier New" pitchFamily="49" charset="0"/>
              </a:rPr>
              <a:t>('time in days'); </a:t>
            </a:r>
          </a:p>
          <a:p>
            <a:pPr>
              <a:buNone/>
            </a:pPr>
            <a:endParaRPr lang="en-US" dirty="0">
              <a:solidFill>
                <a:schemeClr val="tx1"/>
              </a:solidFill>
              <a:latin typeface="Courier New" pitchFamily="49" charset="0"/>
              <a:cs typeface="Courier New" pitchFamily="49" charset="0"/>
            </a:endParaRPr>
          </a:p>
          <a:p>
            <a:pPr>
              <a:buNone/>
            </a:pPr>
            <a:r>
              <a:rPr lang="en-US" dirty="0" err="1">
                <a:solidFill>
                  <a:schemeClr val="tx1"/>
                </a:solidFill>
                <a:latin typeface="Courier New" pitchFamily="49" charset="0"/>
                <a:cs typeface="Courier New" pitchFamily="49" charset="0"/>
              </a:rPr>
              <a:t>plt.ylabel</a:t>
            </a:r>
            <a:r>
              <a:rPr lang="en-US" dirty="0">
                <a:solidFill>
                  <a:schemeClr val="tx1"/>
                </a:solidFill>
                <a:latin typeface="Courier New" pitchFamily="49" charset="0"/>
                <a:cs typeface="Courier New" pitchFamily="49" charset="0"/>
              </a:rPr>
              <a:t>('discharge in </a:t>
            </a:r>
            <a:r>
              <a:rPr lang="en-US" dirty="0" err="1">
                <a:solidFill>
                  <a:schemeClr val="tx1"/>
                </a:solidFill>
                <a:latin typeface="Courier New" pitchFamily="49" charset="0"/>
                <a:cs typeface="Courier New" pitchFamily="49" charset="0"/>
              </a:rPr>
              <a:t>cfs'</a:t>
            </a:r>
            <a:r>
              <a:rPr lang="en-US" dirty="0">
                <a:solidFill>
                  <a:schemeClr val="tx1"/>
                </a:solidFill>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4" name="Title 1"/>
          <p:cNvSpPr txBox="1">
            <a:spLocks/>
          </p:cNvSpPr>
          <p:nvPr/>
        </p:nvSpPr>
        <p:spPr bwMode="auto">
          <a:xfrm>
            <a:off x="381000" y="162340"/>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effectLst/>
                <a:uLnTx/>
                <a:uFillTx/>
                <a:latin typeface="Times New Roman" pitchFamily="18" charset="0"/>
                <a:ea typeface="+mj-ea"/>
                <a:cs typeface="Times New Roman" pitchFamily="18" charset="0"/>
              </a:rPr>
              <a:t>A </a:t>
            </a:r>
            <a:r>
              <a:rPr lang="en-US" sz="4400" kern="0" dirty="0">
                <a:latin typeface="Times New Roman" pitchFamily="18" charset="0"/>
                <a:ea typeface="+mj-ea"/>
                <a:cs typeface="Times New Roman" pitchFamily="18" charset="0"/>
              </a:rPr>
              <a:t>S</a:t>
            </a:r>
            <a:r>
              <a:rPr kumimoji="0" lang="en-US" sz="4400" b="0" i="0" u="none" strike="noStrike" kern="0" cap="none" spc="0" normalizeH="0" baseline="0" noProof="0" dirty="0" err="1">
                <a:ln>
                  <a:noFill/>
                </a:ln>
                <a:effectLst/>
                <a:uLnTx/>
                <a:uFillTx/>
                <a:latin typeface="Times New Roman" pitchFamily="18" charset="0"/>
                <a:ea typeface="+mj-ea"/>
                <a:cs typeface="Times New Roman" pitchFamily="18" charset="0"/>
              </a:rPr>
              <a:t>omewhat</a:t>
            </a:r>
            <a:r>
              <a:rPr kumimoji="0" lang="en-US" sz="4400" b="0" i="0" u="none" strike="noStrike" kern="0" cap="none" spc="0" normalizeH="0" baseline="0" noProof="0" dirty="0">
                <a:ln>
                  <a:noFill/>
                </a:ln>
                <a:effectLst/>
                <a:uLnTx/>
                <a:uFillTx/>
                <a:latin typeface="Times New Roman" pitchFamily="18" charset="0"/>
                <a:ea typeface="+mj-ea"/>
                <a:cs typeface="Times New Roman" pitchFamily="18" charset="0"/>
              </a:rPr>
              <a:t> Better</a:t>
            </a:r>
            <a:r>
              <a:rPr kumimoji="0" lang="en-US" sz="4400" b="0" i="0" u="none" strike="noStrike" kern="0" cap="none" spc="0" normalizeH="0" noProof="0" dirty="0">
                <a:ln>
                  <a:noFill/>
                </a:ln>
                <a:effectLst/>
                <a:uLnTx/>
                <a:uFillTx/>
                <a:latin typeface="Times New Roman" pitchFamily="18" charset="0"/>
                <a:ea typeface="+mj-ea"/>
                <a:cs typeface="Times New Roman" pitchFamily="18" charset="0"/>
              </a:rPr>
              <a:t> Controlled Plot</a:t>
            </a:r>
            <a:endParaRPr kumimoji="0" lang="en-US" sz="4400" b="0" i="0" u="none" strike="noStrike" kern="0" cap="none" spc="0" normalizeH="0" baseline="0" noProof="0" dirty="0">
              <a:ln>
                <a:noFill/>
              </a:ln>
              <a:effectLst/>
              <a:uLnTx/>
              <a:uFillTx/>
              <a:latin typeface="Times New Roman" pitchFamily="18" charset="0"/>
              <a:ea typeface="+mj-ea"/>
              <a:cs typeface="Times New Roman" pitchFamily="18" charset="0"/>
            </a:endParaRPr>
          </a:p>
        </p:txBody>
      </p:sp>
      <p:sp>
        <p:nvSpPr>
          <p:cNvPr id="6" name="Content Placeholder 2"/>
          <p:cNvSpPr txBox="1">
            <a:spLocks/>
          </p:cNvSpPr>
          <p:nvPr/>
        </p:nvSpPr>
        <p:spPr bwMode="auto">
          <a:xfrm>
            <a:off x="4343400" y="1524000"/>
            <a:ext cx="59436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title at top</a:t>
            </a:r>
            <a:r>
              <a:rPr kumimoji="0" lang="en-US" sz="3200" b="0" i="0" u="none" strike="noStrike" kern="0" cap="none" spc="0" normalizeH="0" noProof="0" dirty="0">
                <a:ln>
                  <a:noFill/>
                </a:ln>
                <a:solidFill>
                  <a:srgbClr val="FF0000"/>
                </a:solidFill>
                <a:effectLst/>
                <a:uLnTx/>
                <a:uFillTx/>
                <a:latin typeface="Times New Roman" pitchFamily="18" charset="0"/>
                <a:cs typeface="Times New Roman" pitchFamily="18" charset="0"/>
              </a:rPr>
              <a:t> of figure</a:t>
            </a:r>
            <a:endParaRPr kumimoji="0" lang="en-US" sz="3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Courier New" pitchFamily="49" charset="0"/>
                <a:ea typeface="+mn-ea"/>
                <a:cs typeface="Courier New" pitchFamily="49" charset="0"/>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label x axis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lang="en-US" sz="3200" kern="0" dirty="0">
              <a:solidFill>
                <a:srgbClr val="FF0000"/>
              </a:solidFill>
              <a:latin typeface="Times New Roman" pitchFamily="18" charset="0"/>
              <a:cs typeface="Times New Roman" pitchFamily="18" charset="0"/>
            </a:endParaRPr>
          </a:p>
          <a:p>
            <a:pPr marL="342900" indent="-342900">
              <a:spcBef>
                <a:spcPct val="20000"/>
              </a:spcBef>
            </a:pPr>
            <a:r>
              <a:rPr kumimoji="0" lang="en-US" sz="32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label y axis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Courier New" pitchFamily="49" charset="0"/>
              <a:ea typeface="+mn-ea"/>
              <a:cs typeface="Courier New" pitchFamily="49" charset="0"/>
            </a:endParaRPr>
          </a:p>
        </p:txBody>
      </p:sp>
    </p:spTree>
    <p:extLst>
      <p:ext uri="{BB962C8B-B14F-4D97-AF65-F5344CB8AC3E}">
        <p14:creationId xmlns:p14="http://schemas.microsoft.com/office/powerpoint/2010/main" val="115883824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Writing a Data File</a:t>
            </a:r>
          </a:p>
        </p:txBody>
      </p:sp>
      <p:sp>
        <p:nvSpPr>
          <p:cNvPr id="3" name="Content Placeholder 2"/>
          <p:cNvSpPr>
            <a:spLocks noGrp="1"/>
          </p:cNvSpPr>
          <p:nvPr>
            <p:ph idx="1"/>
          </p:nvPr>
        </p:nvSpPr>
        <p:spPr>
          <a:xfrm>
            <a:off x="457200" y="2438400"/>
            <a:ext cx="8686800" cy="3429000"/>
          </a:xfrm>
        </p:spPr>
        <p:txBody>
          <a:bodyPr>
            <a:normAutofit fontScale="77500" lnSpcReduction="20000"/>
          </a:bodyPr>
          <a:lstStyle/>
          <a:p>
            <a:pPr>
              <a:buNone/>
            </a:pPr>
            <a:endParaRPr lang="en-US" sz="2800" dirty="0">
              <a:solidFill>
                <a:srgbClr val="000000"/>
              </a:solidFill>
              <a:latin typeface="Courier New"/>
            </a:endParaRPr>
          </a:p>
          <a:p>
            <a:pPr>
              <a:buNone/>
            </a:pPr>
            <a:r>
              <a:rPr lang="en-US" sz="2800" dirty="0">
                <a:solidFill>
                  <a:srgbClr val="000000"/>
                </a:solidFill>
                <a:latin typeface="Courier New"/>
              </a:rPr>
              <a:t>f = 35.3146;</a:t>
            </a:r>
          </a:p>
          <a:p>
            <a:pPr>
              <a:buNone/>
            </a:pPr>
            <a:r>
              <a:rPr lang="de-DE" sz="2800" dirty="0">
                <a:solidFill>
                  <a:srgbClr val="000000"/>
                </a:solidFill>
                <a:latin typeface="Courier New"/>
              </a:rPr>
              <a:t>t = D[0:N,0:1];</a:t>
            </a:r>
          </a:p>
          <a:p>
            <a:pPr>
              <a:buNone/>
            </a:pPr>
            <a:r>
              <a:rPr lang="de-DE" sz="2800" dirty="0">
                <a:solidFill>
                  <a:srgbClr val="000000"/>
                </a:solidFill>
                <a:latin typeface="Courier New"/>
              </a:rPr>
              <a:t>d = D[0:N,1:2];</a:t>
            </a:r>
            <a:endParaRPr lang="en-US" sz="2800" dirty="0">
              <a:solidFill>
                <a:srgbClr val="000000"/>
              </a:solidFill>
              <a:latin typeface="Courier New"/>
            </a:endParaRPr>
          </a:p>
          <a:p>
            <a:pPr>
              <a:buNone/>
            </a:pPr>
            <a:r>
              <a:rPr lang="en-US" sz="2800" dirty="0">
                <a:solidFill>
                  <a:srgbClr val="000000"/>
                </a:solidFill>
                <a:latin typeface="Courier New"/>
              </a:rPr>
              <a:t>dm = d/f;</a:t>
            </a:r>
          </a:p>
          <a:p>
            <a:pPr>
              <a:buNone/>
            </a:pPr>
            <a:r>
              <a:rPr lang="en-US" sz="2800" dirty="0">
                <a:solidFill>
                  <a:srgbClr val="000000"/>
                </a:solidFill>
                <a:latin typeface="Courier New"/>
              </a:rPr>
              <a:t># concatenate time, discharge into a matrix C</a:t>
            </a:r>
          </a:p>
          <a:p>
            <a:pPr>
              <a:buNone/>
            </a:pPr>
            <a:r>
              <a:rPr lang="en-US" sz="2800" dirty="0">
                <a:solidFill>
                  <a:srgbClr val="000000"/>
                </a:solidFill>
                <a:latin typeface="Courier New"/>
              </a:rPr>
              <a:t>C = </a:t>
            </a:r>
            <a:r>
              <a:rPr lang="en-US" sz="2800" dirty="0" err="1">
                <a:solidFill>
                  <a:srgbClr val="000000"/>
                </a:solidFill>
                <a:latin typeface="Courier New"/>
              </a:rPr>
              <a:t>np.concatenate</a:t>
            </a:r>
            <a:r>
              <a:rPr lang="en-US" sz="2800" dirty="0">
                <a:solidFill>
                  <a:srgbClr val="000000"/>
                </a:solidFill>
                <a:latin typeface="Courier New"/>
              </a:rPr>
              <a:t>( (</a:t>
            </a:r>
            <a:r>
              <a:rPr lang="en-US" sz="2800" dirty="0" err="1">
                <a:solidFill>
                  <a:srgbClr val="000000"/>
                </a:solidFill>
                <a:latin typeface="Courier New"/>
              </a:rPr>
              <a:t>t,dm</a:t>
            </a:r>
            <a:r>
              <a:rPr lang="en-US" sz="2800" dirty="0">
                <a:solidFill>
                  <a:srgbClr val="000000"/>
                </a:solidFill>
                <a:latin typeface="Courier New"/>
              </a:rPr>
              <a:t>),axis=1); </a:t>
            </a:r>
          </a:p>
          <a:p>
            <a:pPr>
              <a:buNone/>
            </a:pPr>
            <a:r>
              <a:rPr lang="en-US" sz="2800" dirty="0">
                <a:solidFill>
                  <a:srgbClr val="000000"/>
                </a:solidFill>
                <a:latin typeface="Courier New"/>
              </a:rPr>
              <a:t># save matrix to file of tab-separated values</a:t>
            </a:r>
          </a:p>
          <a:p>
            <a:pPr>
              <a:buNone/>
            </a:pPr>
            <a:r>
              <a:rPr lang="en-US" sz="2800" dirty="0" err="1">
                <a:solidFill>
                  <a:srgbClr val="000000"/>
                </a:solidFill>
                <a:latin typeface="Courier New"/>
              </a:rPr>
              <a:t>np.savetxt</a:t>
            </a:r>
            <a:r>
              <a:rPr lang="en-US" sz="2800" dirty="0">
                <a:solidFill>
                  <a:srgbClr val="000000"/>
                </a:solidFill>
                <a:latin typeface="Courier New"/>
              </a:rPr>
              <a:t>("../Data/</a:t>
            </a:r>
            <a:r>
              <a:rPr lang="en-US" sz="2800" dirty="0" err="1">
                <a:solidFill>
                  <a:srgbClr val="000000"/>
                </a:solidFill>
                <a:latin typeface="Courier New"/>
              </a:rPr>
              <a:t>neuse_metric.txt",C</a:t>
            </a:r>
            <a:r>
              <a:rPr lang="en-US" sz="2800" dirty="0">
                <a:solidFill>
                  <a:srgbClr val="000000"/>
                </a:solidFill>
                <a:latin typeface="Courier New"/>
              </a:rPr>
              <a:t>, delimiter="\t");</a:t>
            </a:r>
            <a:endParaRPr lang="en-US" sz="2800" dirty="0"/>
          </a:p>
        </p:txBody>
      </p:sp>
      <p:sp>
        <p:nvSpPr>
          <p:cNvPr id="4" name="Title 1"/>
          <p:cNvSpPr txBox="1">
            <a:spLocks/>
          </p:cNvSpPr>
          <p:nvPr/>
        </p:nvSpPr>
        <p:spPr bwMode="auto">
          <a:xfrm>
            <a:off x="609600" y="1143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effectLst/>
                <a:uLnTx/>
                <a:uFillTx/>
                <a:latin typeface="Times New Roman" pitchFamily="18" charset="0"/>
                <a:ea typeface="+mj-ea"/>
                <a:cs typeface="Times New Roman" pitchFamily="18" charset="0"/>
              </a:rPr>
              <a:t>example: convert </a:t>
            </a:r>
            <a:r>
              <a:rPr kumimoji="0" lang="en-US" sz="4400" b="0" i="0" u="none" strike="noStrike" kern="0" cap="none" spc="0" normalizeH="0" baseline="0" noProof="0" dirty="0" err="1">
                <a:ln>
                  <a:noFill/>
                </a:ln>
                <a:effectLst/>
                <a:uLnTx/>
                <a:uFillTx/>
                <a:latin typeface="Times New Roman" pitchFamily="18" charset="0"/>
                <a:ea typeface="+mj-ea"/>
                <a:cs typeface="Times New Roman" pitchFamily="18" charset="0"/>
              </a:rPr>
              <a:t>cfs</a:t>
            </a:r>
            <a:r>
              <a:rPr kumimoji="0" lang="en-US" sz="4400" b="0" i="0" u="none" strike="noStrike" kern="0" cap="none" spc="0" normalizeH="0" baseline="0" noProof="0" dirty="0">
                <a:ln>
                  <a:noFill/>
                </a:ln>
                <a:effectLst/>
                <a:uLnTx/>
                <a:uFillTx/>
                <a:latin typeface="Times New Roman" pitchFamily="18" charset="0"/>
                <a:ea typeface="+mj-ea"/>
                <a:cs typeface="Times New Roman" pitchFamily="18" charset="0"/>
              </a:rPr>
              <a:t> to m</a:t>
            </a:r>
            <a:r>
              <a:rPr kumimoji="0" lang="en-US" sz="4400" b="0" i="0" u="none" strike="noStrike" kern="0" cap="none" spc="0" normalizeH="0" baseline="30000" noProof="0" dirty="0">
                <a:ln>
                  <a:noFill/>
                </a:ln>
                <a:effectLst/>
                <a:uLnTx/>
                <a:uFillTx/>
                <a:latin typeface="Times New Roman" pitchFamily="18" charset="0"/>
                <a:ea typeface="+mj-ea"/>
                <a:cs typeface="Times New Roman" pitchFamily="18" charset="0"/>
              </a:rPr>
              <a:t>3</a:t>
            </a:r>
            <a:r>
              <a:rPr kumimoji="0" lang="en-US" sz="4400" b="0" i="0" u="none" strike="noStrike" kern="0" cap="none" spc="0" normalizeH="0" noProof="0" dirty="0">
                <a:ln>
                  <a:noFill/>
                </a:ln>
                <a:effectLst/>
                <a:uLnTx/>
                <a:uFillTx/>
                <a:latin typeface="Times New Roman" pitchFamily="18" charset="0"/>
                <a:ea typeface="+mj-ea"/>
                <a:cs typeface="Times New Roman" pitchFamily="18" charset="0"/>
              </a:rPr>
              <a:t> </a:t>
            </a:r>
            <a:endParaRPr kumimoji="0" lang="en-US" sz="4400" b="0" i="0" u="none" strike="noStrike" kern="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7413427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362200"/>
            <a:ext cx="8229600" cy="1143000"/>
          </a:xfrm>
        </p:spPr>
        <p:txBody>
          <a:bodyPr/>
          <a:lstStyle/>
          <a:p>
            <a:r>
              <a:rPr lang="en-US" sz="4000" dirty="0"/>
              <a:t>Finding and Using Documentation</a:t>
            </a:r>
          </a:p>
        </p:txBody>
      </p:sp>
    </p:spTree>
    <p:extLst>
      <p:ext uri="{BB962C8B-B14F-4D97-AF65-F5344CB8AC3E}">
        <p14:creationId xmlns:p14="http://schemas.microsoft.com/office/powerpoint/2010/main" val="201322228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63DEB2-3498-45DE-BEB9-B32B2342FC7A}"/>
              </a:ext>
            </a:extLst>
          </p:cNvPr>
          <p:cNvPicPr>
            <a:picLocks noChangeAspect="1"/>
          </p:cNvPicPr>
          <p:nvPr/>
        </p:nvPicPr>
        <p:blipFill>
          <a:blip r:embed="rId3"/>
          <a:stretch>
            <a:fillRect/>
          </a:stretch>
        </p:blipFill>
        <p:spPr>
          <a:xfrm>
            <a:off x="0" y="1524000"/>
            <a:ext cx="9144000" cy="5121813"/>
          </a:xfrm>
          <a:prstGeom prst="rect">
            <a:avLst/>
          </a:prstGeom>
        </p:spPr>
      </p:pic>
      <p:sp>
        <p:nvSpPr>
          <p:cNvPr id="6" name="Rectangle 2">
            <a:extLst>
              <a:ext uri="{FF2B5EF4-FFF2-40B4-BE49-F238E27FC236}">
                <a16:creationId xmlns:a16="http://schemas.microsoft.com/office/drawing/2014/main" id="{6DAE9B74-A151-4313-BBA5-7DA4B2BBA028}"/>
              </a:ext>
            </a:extLst>
          </p:cNvPr>
          <p:cNvSpPr>
            <a:spLocks noGrp="1" noChangeArrowheads="1"/>
          </p:cNvSpPr>
          <p:nvPr>
            <p:ph type="title"/>
          </p:nvPr>
        </p:nvSpPr>
        <p:spPr>
          <a:xfrm>
            <a:off x="457200" y="0"/>
            <a:ext cx="8229600" cy="1143000"/>
          </a:xfrm>
        </p:spPr>
        <p:txBody>
          <a:bodyPr>
            <a:normAutofit fontScale="90000"/>
          </a:bodyPr>
          <a:lstStyle/>
          <a:p>
            <a:r>
              <a:rPr lang="en-US" sz="4000" dirty="0"/>
              <a:t>on-line manuals of the various packages</a:t>
            </a:r>
            <a:br>
              <a:rPr lang="en-US" sz="4000" dirty="0"/>
            </a:br>
            <a:r>
              <a:rPr lang="en-US" sz="4000" dirty="0"/>
              <a:t>e.g. </a:t>
            </a:r>
            <a:r>
              <a:rPr lang="en-US" sz="4000" dirty="0" err="1"/>
              <a:t>numpy</a:t>
            </a:r>
            <a:endParaRPr lang="en-US" sz="4000" dirty="0"/>
          </a:p>
        </p:txBody>
      </p:sp>
    </p:spTree>
    <p:extLst>
      <p:ext uri="{BB962C8B-B14F-4D97-AF65-F5344CB8AC3E}">
        <p14:creationId xmlns:p14="http://schemas.microsoft.com/office/powerpoint/2010/main" val="312037210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6DAE9B74-A151-4313-BBA5-7DA4B2BBA028}"/>
              </a:ext>
            </a:extLst>
          </p:cNvPr>
          <p:cNvSpPr>
            <a:spLocks noGrp="1" noChangeArrowheads="1"/>
          </p:cNvSpPr>
          <p:nvPr>
            <p:ph type="title"/>
          </p:nvPr>
        </p:nvSpPr>
        <p:spPr>
          <a:xfrm>
            <a:off x="457200" y="212187"/>
            <a:ext cx="8229600" cy="1143000"/>
          </a:xfrm>
        </p:spPr>
        <p:txBody>
          <a:bodyPr>
            <a:normAutofit/>
          </a:bodyPr>
          <a:lstStyle/>
          <a:p>
            <a:r>
              <a:rPr lang="en-US" sz="4000" dirty="0"/>
              <a:t>and </a:t>
            </a:r>
            <a:r>
              <a:rPr lang="en-US" sz="4000" dirty="0" err="1"/>
              <a:t>scipy</a:t>
            </a:r>
            <a:endParaRPr lang="en-US" sz="4000" dirty="0"/>
          </a:p>
        </p:txBody>
      </p:sp>
      <p:pic>
        <p:nvPicPr>
          <p:cNvPr id="4" name="Picture 3">
            <a:extLst>
              <a:ext uri="{FF2B5EF4-FFF2-40B4-BE49-F238E27FC236}">
                <a16:creationId xmlns:a16="http://schemas.microsoft.com/office/drawing/2014/main" id="{BA00D026-1603-4888-9156-283FB97ED871}"/>
              </a:ext>
            </a:extLst>
          </p:cNvPr>
          <p:cNvPicPr>
            <a:picLocks noChangeAspect="1"/>
          </p:cNvPicPr>
          <p:nvPr/>
        </p:nvPicPr>
        <p:blipFill>
          <a:blip r:embed="rId3"/>
          <a:stretch>
            <a:fillRect/>
          </a:stretch>
        </p:blipFill>
        <p:spPr>
          <a:xfrm>
            <a:off x="0" y="1491343"/>
            <a:ext cx="9144000" cy="5121813"/>
          </a:xfrm>
          <a:prstGeom prst="rect">
            <a:avLst/>
          </a:prstGeom>
        </p:spPr>
      </p:pic>
    </p:spTree>
    <p:extLst>
      <p:ext uri="{BB962C8B-B14F-4D97-AF65-F5344CB8AC3E}">
        <p14:creationId xmlns:p14="http://schemas.microsoft.com/office/powerpoint/2010/main" val="299238101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2590800"/>
            <a:ext cx="8229600" cy="1143000"/>
          </a:xfrm>
        </p:spPr>
        <p:txBody>
          <a:bodyPr/>
          <a:lstStyle/>
          <a:p>
            <a:r>
              <a:rPr lang="en-US" dirty="0">
                <a:latin typeface="Times New Roman" pitchFamily="18" charset="0"/>
                <a:cs typeface="Times New Roman" pitchFamily="18" charset="0"/>
              </a:rPr>
              <a:t>Scripting Advice</a:t>
            </a:r>
          </a:p>
        </p:txBody>
      </p:sp>
    </p:spTree>
    <p:extLst>
      <p:ext uri="{BB962C8B-B14F-4D97-AF65-F5344CB8AC3E}">
        <p14:creationId xmlns:p14="http://schemas.microsoft.com/office/powerpoint/2010/main" val="66801872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latin typeface="Times New Roman" pitchFamily="18" charset="0"/>
                <a:cs typeface="Times New Roman" pitchFamily="18" charset="0"/>
              </a:rPr>
              <a:t>#1</a:t>
            </a:r>
          </a:p>
        </p:txBody>
      </p:sp>
      <p:sp>
        <p:nvSpPr>
          <p:cNvPr id="30723" name="Rectangle 3"/>
          <p:cNvSpPr>
            <a:spLocks noGrp="1" noChangeArrowheads="1"/>
          </p:cNvSpPr>
          <p:nvPr>
            <p:ph type="body" idx="1"/>
          </p:nvPr>
        </p:nvSpPr>
        <p:spPr/>
        <p:txBody>
          <a:bodyPr/>
          <a:lstStyle/>
          <a:p>
            <a:pPr>
              <a:lnSpc>
                <a:spcPct val="90000"/>
              </a:lnSpc>
              <a:buFontTx/>
              <a:buNone/>
            </a:pPr>
            <a:r>
              <a:rPr lang="en-US" dirty="0">
                <a:latin typeface="Times New Roman" pitchFamily="18" charset="0"/>
                <a:cs typeface="Times New Roman" pitchFamily="18" charset="0"/>
              </a:rPr>
              <a:t>Think about what you want to do before starting to type in code!</a:t>
            </a:r>
          </a:p>
          <a:p>
            <a:pPr>
              <a:lnSpc>
                <a:spcPct val="90000"/>
              </a:lnSpc>
              <a:buFontTx/>
              <a:buNone/>
            </a:pPr>
            <a:endParaRPr lang="en-US" dirty="0">
              <a:latin typeface="Times New Roman" pitchFamily="18" charset="0"/>
              <a:cs typeface="Times New Roman" pitchFamily="18" charset="0"/>
            </a:endParaRPr>
          </a:p>
          <a:p>
            <a:pPr>
              <a:lnSpc>
                <a:spcPct val="90000"/>
              </a:lnSpc>
              <a:buFontTx/>
              <a:buNone/>
            </a:pPr>
            <a:r>
              <a:rPr lang="en-US" dirty="0">
                <a:latin typeface="Times New Roman" pitchFamily="18" charset="0"/>
                <a:cs typeface="Times New Roman" pitchFamily="18" charset="0"/>
              </a:rPr>
              <a:t>Block out on a piece of scratch paper the necessary steps</a:t>
            </a:r>
          </a:p>
          <a:p>
            <a:pPr>
              <a:lnSpc>
                <a:spcPct val="90000"/>
              </a:lnSpc>
              <a:buFontTx/>
              <a:buNone/>
            </a:pPr>
            <a:endParaRPr lang="en-US" dirty="0">
              <a:latin typeface="Times New Roman" pitchFamily="18" charset="0"/>
              <a:cs typeface="Times New Roman" pitchFamily="18" charset="0"/>
            </a:endParaRPr>
          </a:p>
          <a:p>
            <a:pPr>
              <a:lnSpc>
                <a:spcPct val="90000"/>
              </a:lnSpc>
              <a:buFontTx/>
              <a:buNone/>
            </a:pPr>
            <a:r>
              <a:rPr lang="en-US" dirty="0">
                <a:latin typeface="Times New Roman" pitchFamily="18" charset="0"/>
                <a:cs typeface="Times New Roman" pitchFamily="18" charset="0"/>
              </a:rPr>
              <a:t>Without some forethought, you can code for a hour, and then realize that what you’re doing makes no sense at all.</a:t>
            </a:r>
          </a:p>
        </p:txBody>
      </p:sp>
    </p:spTree>
    <p:extLst>
      <p:ext uri="{BB962C8B-B14F-4D97-AF65-F5344CB8AC3E}">
        <p14:creationId xmlns:p14="http://schemas.microsoft.com/office/powerpoint/2010/main" val="898607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fontScale="90000"/>
          </a:bodyPr>
          <a:lstStyle/>
          <a:p>
            <a:r>
              <a:rPr lang="en-US" dirty="0">
                <a:latin typeface="Times New Roman" pitchFamily="18" charset="0"/>
                <a:cs typeface="Times New Roman" pitchFamily="18" charset="0"/>
              </a:rPr>
              <a:t>What about the typical size of discharge?</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latin typeface="Times New Roman" pitchFamily="18" charset="0"/>
                <a:cs typeface="Times New Roman" pitchFamily="18" charset="0"/>
              </a:rPr>
              <a:t>#2</a:t>
            </a:r>
          </a:p>
        </p:txBody>
      </p:sp>
      <p:sp>
        <p:nvSpPr>
          <p:cNvPr id="39939" name="Rectangle 3"/>
          <p:cNvSpPr>
            <a:spLocks noGrp="1" noChangeArrowheads="1"/>
          </p:cNvSpPr>
          <p:nvPr>
            <p:ph type="body" idx="1"/>
          </p:nvPr>
        </p:nvSpPr>
        <p:spPr>
          <a:xfrm>
            <a:off x="533400" y="1447800"/>
            <a:ext cx="8229600" cy="4267200"/>
          </a:xfrm>
        </p:spPr>
        <p:txBody>
          <a:bodyPr/>
          <a:lstStyle/>
          <a:p>
            <a:pPr>
              <a:buFontTx/>
              <a:buNone/>
            </a:pPr>
            <a:r>
              <a:rPr lang="en-US" dirty="0">
                <a:latin typeface="Times New Roman" pitchFamily="18" charset="0"/>
                <a:cs typeface="Times New Roman" pitchFamily="18" charset="0"/>
              </a:rPr>
              <a:t>Sure, cannibalize a program to make a new one …</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But keep a copy of the old one …</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And make sure the names are sufficiently different that you won’t confuse the two …</a:t>
            </a:r>
          </a:p>
        </p:txBody>
      </p:sp>
    </p:spTree>
    <p:extLst>
      <p:ext uri="{BB962C8B-B14F-4D97-AF65-F5344CB8AC3E}">
        <p14:creationId xmlns:p14="http://schemas.microsoft.com/office/powerpoint/2010/main" val="285362092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8229600" cy="1143000"/>
          </a:xfrm>
        </p:spPr>
        <p:txBody>
          <a:bodyPr/>
          <a:lstStyle/>
          <a:p>
            <a:r>
              <a:rPr lang="en-US" dirty="0">
                <a:latin typeface="Times New Roman" pitchFamily="18" charset="0"/>
                <a:cs typeface="Times New Roman" pitchFamily="18" charset="0"/>
              </a:rPr>
              <a:t>#3</a:t>
            </a:r>
          </a:p>
        </p:txBody>
      </p:sp>
      <p:sp>
        <p:nvSpPr>
          <p:cNvPr id="35843" name="Rectangle 3"/>
          <p:cNvSpPr>
            <a:spLocks noGrp="1" noChangeArrowheads="1"/>
          </p:cNvSpPr>
          <p:nvPr>
            <p:ph type="body" idx="1"/>
          </p:nvPr>
        </p:nvSpPr>
        <p:spPr>
          <a:xfrm>
            <a:off x="457200" y="1219200"/>
            <a:ext cx="8229600" cy="5257800"/>
          </a:xfrm>
        </p:spPr>
        <p:txBody>
          <a:bodyPr/>
          <a:lstStyle/>
          <a:p>
            <a:pPr>
              <a:lnSpc>
                <a:spcPct val="90000"/>
              </a:lnSpc>
              <a:buFontTx/>
              <a:buNone/>
            </a:pPr>
            <a:r>
              <a:rPr lang="en-US" dirty="0">
                <a:latin typeface="Times New Roman" pitchFamily="18" charset="0"/>
                <a:cs typeface="Times New Roman" pitchFamily="18" charset="0"/>
              </a:rPr>
              <a:t>Be consistent in the use of variable names</a:t>
            </a:r>
          </a:p>
          <a:p>
            <a:pPr>
              <a:lnSpc>
                <a:spcPct val="90000"/>
              </a:lnSpc>
              <a:buFontTx/>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amin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bmin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cmin</a:t>
            </a:r>
            <a:r>
              <a:rPr lang="en-US" dirty="0">
                <a:latin typeface="Times New Roman" pitchFamily="18" charset="0"/>
                <a:cs typeface="Times New Roman" pitchFamily="18" charset="0"/>
              </a:rPr>
              <a:t>, minx, </a:t>
            </a:r>
            <a:r>
              <a:rPr lang="en-US" dirty="0" err="1">
                <a:latin typeface="Times New Roman" pitchFamily="18" charset="0"/>
                <a:cs typeface="Times New Roman" pitchFamily="18" charset="0"/>
              </a:rPr>
              <a:t>miny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minz</a:t>
            </a:r>
            <a:endParaRPr lang="en-US" dirty="0">
              <a:latin typeface="Times New Roman" pitchFamily="18" charset="0"/>
              <a:cs typeface="Times New Roman" pitchFamily="18" charset="0"/>
            </a:endParaRPr>
          </a:p>
          <a:p>
            <a:pPr>
              <a:lnSpc>
                <a:spcPct val="90000"/>
              </a:lnSpc>
              <a:buFontTx/>
              <a:buNone/>
            </a:pPr>
            <a:endParaRPr lang="en-US" dirty="0">
              <a:latin typeface="Times New Roman" pitchFamily="18" charset="0"/>
              <a:cs typeface="Times New Roman" pitchFamily="18" charset="0"/>
            </a:endParaRPr>
          </a:p>
          <a:p>
            <a:pPr>
              <a:lnSpc>
                <a:spcPct val="90000"/>
              </a:lnSpc>
              <a:buFontTx/>
              <a:buNone/>
            </a:pPr>
            <a:r>
              <a:rPr lang="en-US" dirty="0">
                <a:latin typeface="Times New Roman" pitchFamily="18" charset="0"/>
                <a:cs typeface="Times New Roman" pitchFamily="18" charset="0"/>
              </a:rPr>
              <a:t>Don’t use variable names that can be too easily confused,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xmin</a:t>
            </a:r>
            <a:r>
              <a:rPr lang="en-US" dirty="0">
                <a:latin typeface="Times New Roman" pitchFamily="18" charset="0"/>
                <a:cs typeface="Times New Roman" pitchFamily="18" charset="0"/>
              </a:rPr>
              <a:t> and minx.</a:t>
            </a:r>
          </a:p>
          <a:p>
            <a:pPr>
              <a:lnSpc>
                <a:spcPct val="90000"/>
              </a:lnSpc>
              <a:buFontTx/>
              <a:buNone/>
            </a:pPr>
            <a:endParaRPr lang="en-US" dirty="0">
              <a:latin typeface="Times New Roman" pitchFamily="18" charset="0"/>
              <a:cs typeface="Times New Roman" pitchFamily="18" charset="0"/>
            </a:endParaRPr>
          </a:p>
          <a:p>
            <a:pPr>
              <a:lnSpc>
                <a:spcPct val="90000"/>
              </a:lnSpc>
              <a:buFontTx/>
              <a:buNone/>
            </a:pPr>
            <a:r>
              <a:rPr lang="en-US" i="1" dirty="0">
                <a:latin typeface="Times New Roman" pitchFamily="18" charset="0"/>
                <a:cs typeface="Times New Roman" pitchFamily="18" charset="0"/>
              </a:rPr>
              <a:t>(Especially important because it can interact disastrously with MATLAB automatic creation of variables. A misspelled variable becomes a new variable).</a:t>
            </a:r>
          </a:p>
        </p:txBody>
      </p:sp>
      <p:sp>
        <p:nvSpPr>
          <p:cNvPr id="35844" name="Oval 4"/>
          <p:cNvSpPr>
            <a:spLocks noChangeArrowheads="1"/>
          </p:cNvSpPr>
          <p:nvPr/>
        </p:nvSpPr>
        <p:spPr bwMode="auto">
          <a:xfrm>
            <a:off x="3810000" y="1752600"/>
            <a:ext cx="3352800" cy="609600"/>
          </a:xfrm>
          <a:prstGeom prst="ellipse">
            <a:avLst/>
          </a:prstGeom>
          <a:noFill/>
          <a:ln w="25400">
            <a:solidFill>
              <a:srgbClr val="FF0000"/>
            </a:solidFill>
            <a:round/>
            <a:headEnd/>
            <a:tailEnd/>
          </a:ln>
          <a:effectLst/>
        </p:spPr>
        <p:txBody>
          <a:bodyPr wrap="none" anchor="ctr"/>
          <a:lstStyle/>
          <a:p>
            <a:endParaRPr lang="en-US"/>
          </a:p>
        </p:txBody>
      </p:sp>
      <p:sp>
        <p:nvSpPr>
          <p:cNvPr id="35845" name="Text Box 5"/>
          <p:cNvSpPr txBox="1">
            <a:spLocks noChangeArrowheads="1"/>
          </p:cNvSpPr>
          <p:nvPr/>
        </p:nvSpPr>
        <p:spPr bwMode="auto">
          <a:xfrm>
            <a:off x="3962400" y="2362200"/>
            <a:ext cx="3124200" cy="369332"/>
          </a:xfrm>
          <a:prstGeom prst="rect">
            <a:avLst/>
          </a:prstGeom>
          <a:noFill/>
          <a:ln w="9525">
            <a:noFill/>
            <a:miter lim="800000"/>
            <a:headEnd/>
            <a:tailEnd/>
          </a:ln>
          <a:effectLst/>
        </p:spPr>
        <p:txBody>
          <a:bodyPr wrap="square">
            <a:spAutoFit/>
          </a:bodyPr>
          <a:lstStyle/>
          <a:p>
            <a:pPr algn="ctr">
              <a:spcBef>
                <a:spcPct val="50000"/>
              </a:spcBef>
            </a:pPr>
            <a:r>
              <a:rPr lang="en-US" dirty="0">
                <a:solidFill>
                  <a:srgbClr val="FF3300"/>
                </a:solidFill>
              </a:rPr>
              <a:t>guaranteed to cause trouble</a:t>
            </a:r>
          </a:p>
        </p:txBody>
      </p:sp>
    </p:spTree>
    <p:extLst>
      <p:ext uri="{BB962C8B-B14F-4D97-AF65-F5344CB8AC3E}">
        <p14:creationId xmlns:p14="http://schemas.microsoft.com/office/powerpoint/2010/main" val="134977147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latin typeface="Times New Roman" pitchFamily="18" charset="0"/>
                <a:cs typeface="Times New Roman" pitchFamily="18" charset="0"/>
              </a:rPr>
              <a:t>#4</a:t>
            </a:r>
          </a:p>
        </p:txBody>
      </p:sp>
      <p:sp>
        <p:nvSpPr>
          <p:cNvPr id="31747" name="Rectangle 3"/>
          <p:cNvSpPr>
            <a:spLocks noGrp="1" noChangeArrowheads="1"/>
          </p:cNvSpPr>
          <p:nvPr>
            <p:ph type="body" idx="1"/>
          </p:nvPr>
        </p:nvSpPr>
        <p:spPr>
          <a:xfrm>
            <a:off x="609600" y="2057400"/>
            <a:ext cx="8229600" cy="3048000"/>
          </a:xfrm>
        </p:spPr>
        <p:txBody>
          <a:bodyPr/>
          <a:lstStyle/>
          <a:p>
            <a:pPr>
              <a:buFontTx/>
              <a:buNone/>
            </a:pPr>
            <a:r>
              <a:rPr lang="en-US" dirty="0">
                <a:latin typeface="Times New Roman" pitchFamily="18" charset="0"/>
                <a:cs typeface="Times New Roman" pitchFamily="18" charset="0"/>
              </a:rPr>
              <a:t>Build code in small section, and test each section thoroughly before going in to the next.</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Make lots of plots to check that vectors look sensible.</a:t>
            </a:r>
          </a:p>
        </p:txBody>
      </p:sp>
    </p:spTree>
    <p:extLst>
      <p:ext uri="{BB962C8B-B14F-4D97-AF65-F5344CB8AC3E}">
        <p14:creationId xmlns:p14="http://schemas.microsoft.com/office/powerpoint/2010/main" val="402199448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latin typeface="Times New Roman" pitchFamily="18" charset="0"/>
                <a:cs typeface="Times New Roman" pitchFamily="18" charset="0"/>
              </a:rPr>
              <a:t>#5</a:t>
            </a:r>
          </a:p>
        </p:txBody>
      </p:sp>
      <p:sp>
        <p:nvSpPr>
          <p:cNvPr id="32771" name="Rectangle 3"/>
          <p:cNvSpPr>
            <a:spLocks noGrp="1" noChangeArrowheads="1"/>
          </p:cNvSpPr>
          <p:nvPr>
            <p:ph type="body" idx="1"/>
          </p:nvPr>
        </p:nvSpPr>
        <p:spPr>
          <a:xfrm>
            <a:off x="457200" y="2133600"/>
            <a:ext cx="8229600" cy="3276600"/>
          </a:xfrm>
        </p:spPr>
        <p:txBody>
          <a:bodyPr/>
          <a:lstStyle/>
          <a:p>
            <a:pPr>
              <a:buFontTx/>
              <a:buNone/>
            </a:pPr>
            <a:r>
              <a:rPr lang="en-US" dirty="0">
                <a:latin typeface="Times New Roman" pitchFamily="18" charset="0"/>
                <a:cs typeface="Times New Roman" pitchFamily="18" charset="0"/>
              </a:rPr>
              <a:t>Test code on smallish simple datasets before running it on a large complicated dataset</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Build test datasets with known properties.  Test whether your code gives the right answer!</a:t>
            </a:r>
          </a:p>
        </p:txBody>
      </p:sp>
    </p:spTree>
    <p:extLst>
      <p:ext uri="{BB962C8B-B14F-4D97-AF65-F5344CB8AC3E}">
        <p14:creationId xmlns:p14="http://schemas.microsoft.com/office/powerpoint/2010/main" val="81150961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latin typeface="Times New Roman" pitchFamily="18" charset="0"/>
                <a:cs typeface="Times New Roman" pitchFamily="18" charset="0"/>
              </a:rPr>
              <a:t>#6</a:t>
            </a:r>
          </a:p>
        </p:txBody>
      </p:sp>
      <p:sp>
        <p:nvSpPr>
          <p:cNvPr id="33795" name="Rectangle 3"/>
          <p:cNvSpPr>
            <a:spLocks noGrp="1" noChangeArrowheads="1"/>
          </p:cNvSpPr>
          <p:nvPr>
            <p:ph type="body" idx="1"/>
          </p:nvPr>
        </p:nvSpPr>
        <p:spPr>
          <a:xfrm>
            <a:off x="381000" y="2438400"/>
            <a:ext cx="8229600" cy="2209800"/>
          </a:xfrm>
        </p:spPr>
        <p:txBody>
          <a:bodyPr/>
          <a:lstStyle/>
          <a:p>
            <a:pPr>
              <a:buFontTx/>
              <a:buNone/>
            </a:pPr>
            <a:r>
              <a:rPr lang="en-US" dirty="0">
                <a:latin typeface="Times New Roman" pitchFamily="18" charset="0"/>
                <a:cs typeface="Times New Roman" pitchFamily="18" charset="0"/>
              </a:rPr>
              <a:t>Don’t be too clever!</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Inscrutable code is </a:t>
            </a:r>
            <a:r>
              <a:rPr lang="en-US" i="1" dirty="0">
                <a:latin typeface="Times New Roman" pitchFamily="18" charset="0"/>
                <a:cs typeface="Times New Roman" pitchFamily="18" charset="0"/>
              </a:rPr>
              <a:t>very</a:t>
            </a:r>
            <a:r>
              <a:rPr lang="en-US" dirty="0">
                <a:latin typeface="Times New Roman" pitchFamily="18" charset="0"/>
                <a:cs typeface="Times New Roman" pitchFamily="18" charset="0"/>
              </a:rPr>
              <a:t> prone to error.</a:t>
            </a:r>
          </a:p>
        </p:txBody>
      </p:sp>
    </p:spTree>
    <p:extLst>
      <p:ext uri="{BB962C8B-B14F-4D97-AF65-F5344CB8AC3E}">
        <p14:creationId xmlns:p14="http://schemas.microsoft.com/office/powerpoint/2010/main" val="4219125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13224" y="3505200"/>
            <a:ext cx="3124200" cy="6858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04800"/>
            <a:ext cx="9144000" cy="1143000"/>
          </a:xfrm>
        </p:spPr>
        <p:txBody>
          <a:bodyPr>
            <a:normAutofit fontScale="90000"/>
          </a:bodyPr>
          <a:lstStyle/>
          <a:p>
            <a:r>
              <a:rPr lang="en-US" dirty="0">
                <a:latin typeface="Times New Roman" pitchFamily="18" charset="0"/>
                <a:cs typeface="Times New Roman" pitchFamily="18" charset="0"/>
              </a:rPr>
              <a:t>What about the typical size of discharge?</a:t>
            </a:r>
          </a:p>
        </p:txBody>
      </p:sp>
      <p:cxnSp>
        <p:nvCxnSpPr>
          <p:cNvPr id="7" name="Straight Connector 6"/>
          <p:cNvCxnSpPr/>
          <p:nvPr/>
        </p:nvCxnSpPr>
        <p:spPr>
          <a:xfrm flipH="1" flipV="1">
            <a:off x="1600200" y="3352800"/>
            <a:ext cx="2057400" cy="90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600200" y="2667000"/>
            <a:ext cx="2057400" cy="90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724400" y="2667000"/>
            <a:ext cx="2057400" cy="90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2743200" y="3429000"/>
            <a:ext cx="10668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h</a:t>
            </a:r>
          </a:p>
        </p:txBody>
      </p:sp>
      <p:sp>
        <p:nvSpPr>
          <p:cNvPr id="18" name="Title 1"/>
          <p:cNvSpPr txBox="1">
            <a:spLocks/>
          </p:cNvSpPr>
          <p:nvPr/>
        </p:nvSpPr>
        <p:spPr>
          <a:xfrm>
            <a:off x="4572000" y="4191000"/>
            <a:ext cx="10668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w</a:t>
            </a:r>
          </a:p>
        </p:txBody>
      </p:sp>
      <p:cxnSp>
        <p:nvCxnSpPr>
          <p:cNvPr id="20" name="Straight Arrow Connector 19"/>
          <p:cNvCxnSpPr/>
          <p:nvPr/>
        </p:nvCxnSpPr>
        <p:spPr>
          <a:xfrm>
            <a:off x="3858128" y="2875547"/>
            <a:ext cx="1050758" cy="481264"/>
          </a:xfrm>
          <a:prstGeom prst="straightConnector1">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4038600" y="2667000"/>
            <a:ext cx="10668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v</a:t>
            </a:r>
          </a:p>
        </p:txBody>
      </p:sp>
      <p:sp>
        <p:nvSpPr>
          <p:cNvPr id="24" name="Title 1"/>
          <p:cNvSpPr txBox="1">
            <a:spLocks/>
          </p:cNvSpPr>
          <p:nvPr/>
        </p:nvSpPr>
        <p:spPr>
          <a:xfrm>
            <a:off x="1752600" y="5257800"/>
            <a:ext cx="4419600" cy="11430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slab of water</a:t>
            </a:r>
            <a:r>
              <a:rPr kumimoji="0" lang="en-US" sz="44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of volume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w</a:t>
            </a:r>
            <a:r>
              <a:rPr kumimoji="0" lang="en-US" sz="4400" b="0" i="0" u="none" strike="noStrike" kern="1200" cap="none" spc="0" normalizeH="0" noProof="0" dirty="0" err="1">
                <a:ln>
                  <a:noFill/>
                </a:ln>
                <a:solidFill>
                  <a:schemeClr val="tx1"/>
                </a:solidFill>
                <a:effectLst/>
                <a:uLnTx/>
                <a:uFillTx/>
                <a:latin typeface="Cambria Math"/>
                <a:ea typeface="Cambria Math"/>
                <a:cs typeface="Times New Roman" pitchFamily="18" charset="0"/>
              </a:rPr>
              <a:t>×h×v</a:t>
            </a:r>
            <a:endParaRPr lang="en-US" sz="4400" dirty="0">
              <a:latin typeface="Cambria Math"/>
              <a:ea typeface="Cambria Math"/>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noProof="0" dirty="0">
                <a:ln>
                  <a:noFill/>
                </a:ln>
                <a:solidFill>
                  <a:schemeClr val="tx1"/>
                </a:solidFill>
                <a:effectLst/>
                <a:uLnTx/>
                <a:uFillTx/>
                <a:latin typeface="Cambria Math"/>
                <a:ea typeface="Cambria Math"/>
                <a:cs typeface="Times New Roman" pitchFamily="18" charset="0"/>
              </a:rPr>
              <a:t>flows by per unit time</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9" name="Rectangle 18"/>
          <p:cNvSpPr/>
          <p:nvPr/>
        </p:nvSpPr>
        <p:spPr>
          <a:xfrm>
            <a:off x="3657600" y="3581400"/>
            <a:ext cx="3124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261937" y="4066674"/>
            <a:ext cx="1323474" cy="1179094"/>
          </a:xfrm>
          <a:custGeom>
            <a:avLst/>
            <a:gdLst>
              <a:gd name="connsiteX0" fmla="*/ 1323474 w 1323474"/>
              <a:gd name="connsiteY0" fmla="*/ 0 h 1179094"/>
              <a:gd name="connsiteX1" fmla="*/ 228600 w 1323474"/>
              <a:gd name="connsiteY1" fmla="*/ 541421 h 1179094"/>
              <a:gd name="connsiteX2" fmla="*/ 0 w 1323474"/>
              <a:gd name="connsiteY2" fmla="*/ 1179094 h 1179094"/>
            </a:gdLst>
            <a:ahLst/>
            <a:cxnLst>
              <a:cxn ang="0">
                <a:pos x="connsiteX0" y="connsiteY0"/>
              </a:cxn>
              <a:cxn ang="0">
                <a:pos x="connsiteX1" y="connsiteY1"/>
              </a:cxn>
              <a:cxn ang="0">
                <a:pos x="connsiteX2" y="connsiteY2"/>
              </a:cxn>
            </a:cxnLst>
            <a:rect l="l" t="t" r="r" b="b"/>
            <a:pathLst>
              <a:path w="1323474" h="1179094">
                <a:moveTo>
                  <a:pt x="1323474" y="0"/>
                </a:moveTo>
                <a:cubicBezTo>
                  <a:pt x="886326" y="172452"/>
                  <a:pt x="449179" y="344905"/>
                  <a:pt x="228600" y="541421"/>
                </a:cubicBezTo>
                <a:cubicBezTo>
                  <a:pt x="8021" y="737937"/>
                  <a:pt x="4010" y="958515"/>
                  <a:pt x="0" y="1179094"/>
                </a:cubicBezTo>
              </a:path>
            </a:pathLst>
          </a:cu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13224" y="3505200"/>
            <a:ext cx="3124200" cy="6858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04800"/>
            <a:ext cx="9144000" cy="1143000"/>
          </a:xfrm>
        </p:spPr>
        <p:txBody>
          <a:bodyPr>
            <a:normAutofit fontScale="90000"/>
          </a:bodyPr>
          <a:lstStyle/>
          <a:p>
            <a:r>
              <a:rPr lang="en-US" dirty="0">
                <a:latin typeface="Times New Roman" pitchFamily="18" charset="0"/>
                <a:cs typeface="Times New Roman" pitchFamily="18" charset="0"/>
              </a:rPr>
              <a:t>What about the typical size of discharge?</a:t>
            </a:r>
          </a:p>
        </p:txBody>
      </p:sp>
      <p:cxnSp>
        <p:nvCxnSpPr>
          <p:cNvPr id="7" name="Straight Connector 6"/>
          <p:cNvCxnSpPr/>
          <p:nvPr/>
        </p:nvCxnSpPr>
        <p:spPr>
          <a:xfrm flipH="1" flipV="1">
            <a:off x="1600200" y="3352800"/>
            <a:ext cx="2057400" cy="90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600200" y="2667000"/>
            <a:ext cx="2057400" cy="90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724400" y="2667000"/>
            <a:ext cx="2057400" cy="90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2590800" y="3429000"/>
            <a:ext cx="10668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10 m</a:t>
            </a:r>
          </a:p>
        </p:txBody>
      </p:sp>
      <p:sp>
        <p:nvSpPr>
          <p:cNvPr id="18" name="Title 1"/>
          <p:cNvSpPr txBox="1">
            <a:spLocks/>
          </p:cNvSpPr>
          <p:nvPr/>
        </p:nvSpPr>
        <p:spPr>
          <a:xfrm>
            <a:off x="4343400" y="4307304"/>
            <a:ext cx="14478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100 m</a:t>
            </a:r>
          </a:p>
        </p:txBody>
      </p:sp>
      <p:cxnSp>
        <p:nvCxnSpPr>
          <p:cNvPr id="20" name="Straight Arrow Connector 19"/>
          <p:cNvCxnSpPr/>
          <p:nvPr/>
        </p:nvCxnSpPr>
        <p:spPr>
          <a:xfrm>
            <a:off x="3858128" y="2875547"/>
            <a:ext cx="1050758" cy="481264"/>
          </a:xfrm>
          <a:prstGeom prst="straightConnector1">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3276600" y="2362200"/>
            <a:ext cx="12954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1 m/s</a:t>
            </a:r>
          </a:p>
        </p:txBody>
      </p:sp>
      <p:sp>
        <p:nvSpPr>
          <p:cNvPr id="24" name="Title 1"/>
          <p:cNvSpPr txBox="1">
            <a:spLocks/>
          </p:cNvSpPr>
          <p:nvPr/>
        </p:nvSpPr>
        <p:spPr>
          <a:xfrm>
            <a:off x="1905000" y="4876800"/>
            <a:ext cx="6248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discharge = </a:t>
            </a:r>
            <a:r>
              <a:rPr kumimoji="0" lang="en-US" sz="2800" b="0"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w</a:t>
            </a:r>
            <a:r>
              <a:rPr kumimoji="0" lang="en-US" sz="2800" b="0" i="0" u="none" strike="noStrike" kern="1200" cap="none" spc="0" normalizeH="0" noProof="0" dirty="0" err="1">
                <a:ln>
                  <a:noFill/>
                </a:ln>
                <a:solidFill>
                  <a:schemeClr val="tx1"/>
                </a:solidFill>
                <a:effectLst/>
                <a:uLnTx/>
                <a:uFillTx/>
                <a:latin typeface="Cambria Math"/>
                <a:ea typeface="Cambria Math"/>
                <a:cs typeface="Times New Roman" pitchFamily="18" charset="0"/>
              </a:rPr>
              <a:t>×h×v</a:t>
            </a:r>
            <a:r>
              <a:rPr kumimoji="0" lang="en-US" sz="2800" b="0" i="0" u="none" strike="noStrike" kern="1200" cap="none" spc="0" normalizeH="0" noProof="0" dirty="0">
                <a:ln>
                  <a:noFill/>
                </a:ln>
                <a:solidFill>
                  <a:schemeClr val="tx1"/>
                </a:solidFill>
                <a:effectLst/>
                <a:uLnTx/>
                <a:uFillTx/>
                <a:latin typeface="Cambria Math"/>
                <a:ea typeface="Cambria Math"/>
                <a:cs typeface="Times New Roman" pitchFamily="18" charset="0"/>
              </a:rPr>
              <a:t> = 1000 m</a:t>
            </a:r>
            <a:r>
              <a:rPr kumimoji="0" lang="en-US" sz="2800" b="0" i="0" u="none" strike="noStrike" kern="1200" cap="none" spc="0" normalizeH="0" baseline="30000" noProof="0" dirty="0">
                <a:ln>
                  <a:noFill/>
                </a:ln>
                <a:solidFill>
                  <a:schemeClr val="tx1"/>
                </a:solidFill>
                <a:effectLst/>
                <a:uLnTx/>
                <a:uFillTx/>
                <a:latin typeface="Cambria Math"/>
                <a:ea typeface="Cambria Math"/>
                <a:cs typeface="Times New Roman" pitchFamily="18" charset="0"/>
              </a:rPr>
              <a:t>3</a:t>
            </a:r>
            <a:r>
              <a:rPr kumimoji="0" lang="en-US" sz="2800" b="0" i="0" u="none" strike="noStrike" kern="1200" cap="none" spc="0" normalizeH="0" noProof="0" dirty="0">
                <a:ln>
                  <a:noFill/>
                </a:ln>
                <a:solidFill>
                  <a:schemeClr val="tx1"/>
                </a:solidFill>
                <a:effectLst/>
                <a:uLnTx/>
                <a:uFillTx/>
                <a:latin typeface="Cambria Math"/>
                <a:ea typeface="Cambria Math"/>
                <a:cs typeface="Times New Roman" pitchFamily="18" charset="0"/>
              </a:rPr>
              <a:t>/s</a:t>
            </a:r>
            <a:endParaRPr lang="en-US" sz="2800" dirty="0">
              <a:latin typeface="Cambria Math"/>
              <a:ea typeface="Cambria Math"/>
              <a:cs typeface="Times New Roman" pitchFamily="18" charset="0"/>
            </a:endParaRPr>
          </a:p>
        </p:txBody>
      </p:sp>
      <p:sp>
        <p:nvSpPr>
          <p:cNvPr id="19" name="Rectangle 18"/>
          <p:cNvSpPr/>
          <p:nvPr/>
        </p:nvSpPr>
        <p:spPr>
          <a:xfrm>
            <a:off x="3657600" y="3581400"/>
            <a:ext cx="3124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261937" y="4066674"/>
            <a:ext cx="1323474" cy="1179094"/>
          </a:xfrm>
          <a:custGeom>
            <a:avLst/>
            <a:gdLst>
              <a:gd name="connsiteX0" fmla="*/ 1323474 w 1323474"/>
              <a:gd name="connsiteY0" fmla="*/ 0 h 1179094"/>
              <a:gd name="connsiteX1" fmla="*/ 228600 w 1323474"/>
              <a:gd name="connsiteY1" fmla="*/ 541421 h 1179094"/>
              <a:gd name="connsiteX2" fmla="*/ 0 w 1323474"/>
              <a:gd name="connsiteY2" fmla="*/ 1179094 h 1179094"/>
            </a:gdLst>
            <a:ahLst/>
            <a:cxnLst>
              <a:cxn ang="0">
                <a:pos x="connsiteX0" y="connsiteY0"/>
              </a:cxn>
              <a:cxn ang="0">
                <a:pos x="connsiteX1" y="connsiteY1"/>
              </a:cxn>
              <a:cxn ang="0">
                <a:pos x="connsiteX2" y="connsiteY2"/>
              </a:cxn>
            </a:cxnLst>
            <a:rect l="l" t="t" r="r" b="b"/>
            <a:pathLst>
              <a:path w="1323474" h="1179094">
                <a:moveTo>
                  <a:pt x="1323474" y="0"/>
                </a:moveTo>
                <a:cubicBezTo>
                  <a:pt x="886326" y="172452"/>
                  <a:pt x="449179" y="344905"/>
                  <a:pt x="228600" y="541421"/>
                </a:cubicBezTo>
                <a:cubicBezTo>
                  <a:pt x="8021" y="737937"/>
                  <a:pt x="4010" y="958515"/>
                  <a:pt x="0" y="1179094"/>
                </a:cubicBezTo>
              </a:path>
            </a:pathLst>
          </a:cu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410200"/>
          </a:xfrm>
        </p:spPr>
        <p:txBody>
          <a:bodyPr>
            <a:normAutofit fontScale="90000"/>
          </a:bodyPr>
          <a:lstStyle/>
          <a:p>
            <a:r>
              <a:rPr lang="en-US" dirty="0">
                <a:latin typeface="Times New Roman" pitchFamily="18" charset="0"/>
                <a:cs typeface="Times New Roman" pitchFamily="18" charset="0"/>
              </a:rPr>
              <a:t>What might a plot of discharge vs. time look like?</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Try to sketch one.</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Include units on both axes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Imagine that there’s a few days of rain during the time period of your sketch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43000"/>
            <a:ext cx="8915400" cy="4114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92162"/>
          </a:xfrm>
        </p:spPr>
        <p:txBody>
          <a:bodyPr/>
          <a:lstStyle/>
          <a:p>
            <a:r>
              <a:rPr lang="en-US" dirty="0"/>
              <a:t>Course Goals</a:t>
            </a:r>
          </a:p>
        </p:txBody>
      </p:sp>
      <p:sp>
        <p:nvSpPr>
          <p:cNvPr id="9219" name="Rectangle 3"/>
          <p:cNvSpPr>
            <a:spLocks noGrp="1" noChangeArrowheads="1"/>
          </p:cNvSpPr>
          <p:nvPr>
            <p:ph type="body" idx="1"/>
          </p:nvPr>
        </p:nvSpPr>
        <p:spPr>
          <a:xfrm>
            <a:off x="457200" y="1371600"/>
            <a:ext cx="8229600" cy="5105400"/>
          </a:xfrm>
        </p:spPr>
        <p:txBody>
          <a:bodyPr/>
          <a:lstStyle/>
          <a:p>
            <a:pPr>
              <a:buFontTx/>
              <a:buNone/>
            </a:pPr>
            <a:r>
              <a:rPr lang="en-US" dirty="0">
                <a:latin typeface="Times New Roman" pitchFamily="18" charset="0"/>
                <a:cs typeface="Times New Roman" pitchFamily="18" charset="0"/>
              </a:rPr>
              <a:t>Make you comfortable with the analysis of numerical data through </a:t>
            </a:r>
            <a:r>
              <a:rPr lang="en-US" i="1" dirty="0">
                <a:latin typeface="Times New Roman" pitchFamily="18" charset="0"/>
                <a:cs typeface="Times New Roman" pitchFamily="18" charset="0"/>
              </a:rPr>
              <a:t>practice</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Teach you a set of widely-applicable data analysis techniques</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Provide the strategies for applying what you’ve learned to your own datasets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981200"/>
            <a:ext cx="9054353" cy="3048000"/>
          </a:xfrm>
          <a:prstGeom prst="rect">
            <a:avLst/>
          </a:prstGeom>
          <a:noFill/>
          <a:ln w="9525">
            <a:noFill/>
            <a:miter lim="800000"/>
            <a:headEnd/>
            <a:tailEnd/>
          </a:ln>
        </p:spPr>
      </p:pic>
      <p:sp>
        <p:nvSpPr>
          <p:cNvPr id="5" name="TextBox 4"/>
          <p:cNvSpPr txBox="1"/>
          <p:nvPr/>
        </p:nvSpPr>
        <p:spPr>
          <a:xfrm>
            <a:off x="152400" y="304800"/>
            <a:ext cx="8382000" cy="646331"/>
          </a:xfrm>
          <a:prstGeom prst="rect">
            <a:avLst/>
          </a:prstGeom>
          <a:noFill/>
        </p:spPr>
        <p:txBody>
          <a:bodyPr wrap="square" rtlCol="0">
            <a:spAutoFit/>
          </a:bodyPr>
          <a:lstStyle/>
          <a:p>
            <a:r>
              <a:rPr lang="en-US" sz="3600" dirty="0">
                <a:latin typeface="Times New Roman" pitchFamily="18" charset="0"/>
                <a:ea typeface="Cambria Math" pitchFamily="18" charset="0"/>
                <a:cs typeface="Times New Roman" pitchFamily="18" charset="0"/>
              </a:rPr>
              <a:t>actual discharge for Hudson River at Albany</a:t>
            </a:r>
          </a:p>
        </p:txBody>
      </p:sp>
      <p:sp>
        <p:nvSpPr>
          <p:cNvPr id="6" name="TextBox 5"/>
          <p:cNvSpPr txBox="1"/>
          <p:nvPr/>
        </p:nvSpPr>
        <p:spPr>
          <a:xfrm>
            <a:off x="4572000" y="5943600"/>
            <a:ext cx="4114800" cy="457200"/>
          </a:xfrm>
          <a:prstGeom prst="rect">
            <a:avLst/>
          </a:prstGeom>
          <a:noFill/>
        </p:spPr>
        <p:txBody>
          <a:bodyPr wrap="square" rtlCol="0">
            <a:spAutoFit/>
          </a:bodyPr>
          <a:lstStyle/>
          <a:p>
            <a:r>
              <a:rPr lang="en-US" sz="2400" dirty="0">
                <a:latin typeface="Times New Roman" pitchFamily="18" charset="0"/>
                <a:ea typeface="Cambria Math" pitchFamily="18" charset="0"/>
                <a:cs typeface="Times New Roman" pitchFamily="18" charset="0"/>
              </a:rPr>
              <a:t>(time in days after Jan 1, 2002)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fontScale="90000"/>
          </a:bodyPr>
          <a:lstStyle/>
          <a:p>
            <a:r>
              <a:rPr lang="en-US" dirty="0">
                <a:latin typeface="Times New Roman" pitchFamily="18" charset="0"/>
                <a:cs typeface="Times New Roman" pitchFamily="18" charset="0"/>
              </a:rPr>
              <a:t>What properties would you expect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precipitation to have?</a:t>
            </a:r>
          </a:p>
        </p:txBody>
      </p:sp>
      <p:sp>
        <p:nvSpPr>
          <p:cNvPr id="3" name="Content Placeholder 2"/>
          <p:cNvSpPr>
            <a:spLocks noGrp="1"/>
          </p:cNvSpPr>
          <p:nvPr>
            <p:ph idx="1"/>
          </p:nvPr>
        </p:nvSpPr>
        <p:spPr>
          <a:xfrm>
            <a:off x="381000" y="2514600"/>
            <a:ext cx="8229600" cy="2971800"/>
          </a:xfrm>
        </p:spPr>
        <p:txBody>
          <a:bodyPr>
            <a:normAutofit fontScale="92500" lnSpcReduction="20000"/>
          </a:bodyPr>
          <a:lstStyle/>
          <a:p>
            <a:pPr algn="ctr">
              <a:buNone/>
            </a:pPr>
            <a:r>
              <a:rPr lang="en-US" dirty="0">
                <a:latin typeface="Times New Roman" pitchFamily="18" charset="0"/>
                <a:cs typeface="Times New Roman" pitchFamily="18" charset="0"/>
              </a:rPr>
              <a:t>precipitation is a positive quantity</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time scale of rain very short – minutes to hours</a:t>
            </a:r>
          </a:p>
          <a:p>
            <a:pPr algn="ctr">
              <a:buNone/>
            </a:pPr>
            <a:r>
              <a:rPr lang="en-US" dirty="0">
                <a:latin typeface="Times New Roman" pitchFamily="18" charset="0"/>
                <a:cs typeface="Times New Roman" pitchFamily="18" charset="0"/>
              </a:rPr>
              <a:t>rainy days and dry days</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heavy rain is a few inches of rain in a day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381000"/>
            <a:ext cx="8458200" cy="6096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510145"/>
            <a:ext cx="8686800" cy="4738255"/>
          </a:xfrm>
          <a:prstGeom prst="rect">
            <a:avLst/>
          </a:prstGeom>
          <a:noFill/>
          <a:ln w="9525">
            <a:noFill/>
            <a:miter lim="800000"/>
            <a:headEnd/>
            <a:tailEnd/>
          </a:ln>
        </p:spPr>
      </p:pic>
      <p:sp>
        <p:nvSpPr>
          <p:cNvPr id="5" name="Title 1"/>
          <p:cNvSpPr>
            <a:spLocks noGrp="1"/>
          </p:cNvSpPr>
          <p:nvPr>
            <p:ph type="title"/>
          </p:nvPr>
        </p:nvSpPr>
        <p:spPr>
          <a:xfrm>
            <a:off x="457200" y="274638"/>
            <a:ext cx="8229600" cy="1143000"/>
          </a:xfrm>
        </p:spPr>
        <p:txBody>
          <a:bodyPr>
            <a:normAutofit/>
          </a:bodyPr>
          <a:lstStyle/>
          <a:p>
            <a:r>
              <a:rPr lang="en-US" dirty="0">
                <a:latin typeface="Times New Roman" pitchFamily="18" charset="0"/>
                <a:cs typeface="Times New Roman" pitchFamily="18" charset="0"/>
              </a:rPr>
              <a:t>actual precipitation in Albany NY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do the graphs meet your expectations?</a:t>
            </a:r>
          </a:p>
        </p:txBody>
      </p:sp>
      <p:pic>
        <p:nvPicPr>
          <p:cNvPr id="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00076" y="1805781"/>
            <a:ext cx="7543848" cy="4114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pattern of peaks similar but not exact</a:t>
            </a:r>
          </a:p>
        </p:txBody>
      </p:sp>
      <p:pic>
        <p:nvPicPr>
          <p:cNvPr id="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00076" y="1805781"/>
            <a:ext cx="7543848" cy="4114800"/>
          </a:xfrm>
          <a:prstGeom prst="rect">
            <a:avLst/>
          </a:prstGeom>
          <a:noFill/>
          <a:ln w="9525">
            <a:noFill/>
            <a:miter lim="800000"/>
            <a:headEnd/>
            <a:tailEnd/>
          </a:ln>
        </p:spPr>
      </p:pic>
      <p:cxnSp>
        <p:nvCxnSpPr>
          <p:cNvPr id="5" name="Straight Arrow Connector 4"/>
          <p:cNvCxnSpPr/>
          <p:nvPr/>
        </p:nvCxnSpPr>
        <p:spPr>
          <a:xfrm flipV="1">
            <a:off x="4038600" y="4267200"/>
            <a:ext cx="11430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90800" y="2362200"/>
            <a:ext cx="11430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3048000" y="19050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highest discharge</a:t>
            </a:r>
          </a:p>
        </p:txBody>
      </p:sp>
      <p:sp>
        <p:nvSpPr>
          <p:cNvPr id="9" name="Title 1"/>
          <p:cNvSpPr txBox="1">
            <a:spLocks/>
          </p:cNvSpPr>
          <p:nvPr/>
        </p:nvSpPr>
        <p:spPr>
          <a:xfrm>
            <a:off x="4648200" y="38862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highest precipitation</a:t>
            </a:r>
          </a:p>
        </p:txBody>
      </p:sp>
      <p:sp>
        <p:nvSpPr>
          <p:cNvPr id="10" name="Title 1"/>
          <p:cNvSpPr txBox="1">
            <a:spLocks/>
          </p:cNvSpPr>
          <p:nvPr/>
        </p:nvSpPr>
        <p:spPr>
          <a:xfrm>
            <a:off x="5181600" y="57912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Why?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pattern of peaks similar but not exact</a:t>
            </a:r>
          </a:p>
        </p:txBody>
      </p:sp>
      <p:pic>
        <p:nvPicPr>
          <p:cNvPr id="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00076" y="1805781"/>
            <a:ext cx="7543848" cy="4114800"/>
          </a:xfrm>
          <a:prstGeom prst="rect">
            <a:avLst/>
          </a:prstGeom>
          <a:noFill/>
          <a:ln w="9525">
            <a:noFill/>
            <a:miter lim="800000"/>
            <a:headEnd/>
            <a:tailEnd/>
          </a:ln>
        </p:spPr>
      </p:pic>
      <p:cxnSp>
        <p:nvCxnSpPr>
          <p:cNvPr id="5" name="Straight Arrow Connector 4"/>
          <p:cNvCxnSpPr/>
          <p:nvPr/>
        </p:nvCxnSpPr>
        <p:spPr>
          <a:xfrm flipV="1">
            <a:off x="4038600" y="4267200"/>
            <a:ext cx="11430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90800" y="2362200"/>
            <a:ext cx="11430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3048000" y="19050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highest discharge</a:t>
            </a:r>
          </a:p>
        </p:txBody>
      </p:sp>
      <p:sp>
        <p:nvSpPr>
          <p:cNvPr id="9" name="Title 1"/>
          <p:cNvSpPr txBox="1">
            <a:spLocks/>
          </p:cNvSpPr>
          <p:nvPr/>
        </p:nvSpPr>
        <p:spPr>
          <a:xfrm>
            <a:off x="4648200" y="38862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highest precipitation</a:t>
            </a:r>
          </a:p>
        </p:txBody>
      </p:sp>
      <p:sp>
        <p:nvSpPr>
          <p:cNvPr id="10" name="Title 1"/>
          <p:cNvSpPr txBox="1">
            <a:spLocks/>
          </p:cNvSpPr>
          <p:nvPr/>
        </p:nvSpPr>
        <p:spPr>
          <a:xfrm>
            <a:off x="5105400" y="5791200"/>
            <a:ext cx="37338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Why? </a:t>
            </a:r>
            <a:r>
              <a:rPr lang="en-US" sz="2400" dirty="0">
                <a:solidFill>
                  <a:srgbClr val="FF0000"/>
                </a:solidFill>
                <a:latin typeface="Times New Roman" pitchFamily="18" charset="0"/>
                <a:ea typeface="+mj-ea"/>
                <a:cs typeface="Times New Roman" pitchFamily="18" charset="0"/>
              </a:rPr>
              <a:t>Rain at Albany an imperfect proxy for rain over watershed</a:t>
            </a:r>
            <a:r>
              <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itchFamily="18" charset="0"/>
                <a:cs typeface="Times New Roman" pitchFamily="18" charset="0"/>
              </a:rPr>
              <a:t>shape of peaks different</a:t>
            </a:r>
          </a:p>
        </p:txBody>
      </p:sp>
      <p:pic>
        <p:nvPicPr>
          <p:cNvPr id="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00076" y="1805781"/>
            <a:ext cx="7543848" cy="4114800"/>
          </a:xfrm>
          <a:prstGeom prst="rect">
            <a:avLst/>
          </a:prstGeom>
          <a:noFill/>
          <a:ln w="9525">
            <a:noFill/>
            <a:miter lim="800000"/>
            <a:headEnd/>
            <a:tailEnd/>
          </a:ln>
        </p:spPr>
      </p:pic>
      <p:cxnSp>
        <p:nvCxnSpPr>
          <p:cNvPr id="5" name="Straight Arrow Connector 4"/>
          <p:cNvCxnSpPr/>
          <p:nvPr/>
        </p:nvCxnSpPr>
        <p:spPr>
          <a:xfrm flipV="1">
            <a:off x="4038600" y="4267200"/>
            <a:ext cx="11430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038600" y="2362200"/>
            <a:ext cx="1143000" cy="3810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4724400" y="18288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longer pulse with steep rise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a:solidFill>
                  <a:srgbClr val="FF0000"/>
                </a:solidFill>
                <a:latin typeface="Times New Roman" pitchFamily="18" charset="0"/>
                <a:ea typeface="+mj-ea"/>
                <a:cs typeface="Times New Roman" pitchFamily="18" charset="0"/>
              </a:rPr>
              <a:t>and slow decline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Title 1"/>
          <p:cNvSpPr txBox="1">
            <a:spLocks/>
          </p:cNvSpPr>
          <p:nvPr/>
        </p:nvSpPr>
        <p:spPr>
          <a:xfrm>
            <a:off x="5257800" y="3886200"/>
            <a:ext cx="1752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noProof="0" dirty="0">
                <a:solidFill>
                  <a:srgbClr val="FF0000"/>
                </a:solidFill>
                <a:latin typeface="Times New Roman" pitchFamily="18" charset="0"/>
                <a:ea typeface="+mj-ea"/>
                <a:cs typeface="Times New Roman" pitchFamily="18" charset="0"/>
              </a:rPr>
              <a:t>short pulse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0" name="Title 1"/>
          <p:cNvSpPr txBox="1">
            <a:spLocks/>
          </p:cNvSpPr>
          <p:nvPr/>
        </p:nvSpPr>
        <p:spPr>
          <a:xfrm>
            <a:off x="5181600" y="57912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Why?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itchFamily="18" charset="0"/>
                <a:cs typeface="Times New Roman" pitchFamily="18" charset="0"/>
              </a:rPr>
              <a:t>shape of peaks different</a:t>
            </a:r>
          </a:p>
        </p:txBody>
      </p:sp>
      <p:pic>
        <p:nvPicPr>
          <p:cNvPr id="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00076" y="1805781"/>
            <a:ext cx="7543848" cy="4114800"/>
          </a:xfrm>
          <a:prstGeom prst="rect">
            <a:avLst/>
          </a:prstGeom>
          <a:noFill/>
          <a:ln w="9525">
            <a:noFill/>
            <a:miter lim="800000"/>
            <a:headEnd/>
            <a:tailEnd/>
          </a:ln>
        </p:spPr>
      </p:pic>
      <p:cxnSp>
        <p:nvCxnSpPr>
          <p:cNvPr id="5" name="Straight Arrow Connector 4"/>
          <p:cNvCxnSpPr/>
          <p:nvPr/>
        </p:nvCxnSpPr>
        <p:spPr>
          <a:xfrm flipV="1">
            <a:off x="4038600" y="4267200"/>
            <a:ext cx="11430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038600" y="2362200"/>
            <a:ext cx="1143000" cy="3810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4724400" y="18288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longer pulse with steep rise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a:solidFill>
                  <a:srgbClr val="FF0000"/>
                </a:solidFill>
                <a:latin typeface="Times New Roman" pitchFamily="18" charset="0"/>
                <a:ea typeface="+mj-ea"/>
                <a:cs typeface="Times New Roman" pitchFamily="18" charset="0"/>
              </a:rPr>
              <a:t>and slow decline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Title 1"/>
          <p:cNvSpPr txBox="1">
            <a:spLocks/>
          </p:cNvSpPr>
          <p:nvPr/>
        </p:nvSpPr>
        <p:spPr>
          <a:xfrm>
            <a:off x="5257800" y="3886200"/>
            <a:ext cx="1752600" cy="762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noProof="0" dirty="0">
                <a:solidFill>
                  <a:srgbClr val="FF0000"/>
                </a:solidFill>
                <a:latin typeface="Times New Roman" pitchFamily="18" charset="0"/>
                <a:ea typeface="+mj-ea"/>
                <a:cs typeface="Times New Roman" pitchFamily="18" charset="0"/>
              </a:rPr>
              <a:t>short pulse</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0" name="Title 1"/>
          <p:cNvSpPr txBox="1">
            <a:spLocks/>
          </p:cNvSpPr>
          <p:nvPr/>
        </p:nvSpPr>
        <p:spPr>
          <a:xfrm>
            <a:off x="5181600" y="5791200"/>
            <a:ext cx="3657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noProof="0" dirty="0">
                <a:solidFill>
                  <a:srgbClr val="FF0000"/>
                </a:solidFill>
                <a:latin typeface="Times New Roman" pitchFamily="18" charset="0"/>
                <a:ea typeface="+mj-ea"/>
                <a:cs typeface="Times New Roman" pitchFamily="18" charset="0"/>
              </a:rPr>
              <a:t>Why? Rain takes time to drain from the land</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286000"/>
          </a:xfrm>
        </p:spPr>
        <p:txBody>
          <a:bodyPr>
            <a:normAutofit/>
          </a:bodyPr>
          <a:lstStyle/>
          <a:p>
            <a:r>
              <a:rPr lang="en-US" dirty="0">
                <a:latin typeface="Times New Roman" pitchFamily="18" charset="0"/>
                <a:cs typeface="Times New Roman" pitchFamily="18" charset="0"/>
              </a:rPr>
              <a:t>predict discharge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from precipitation</a:t>
            </a:r>
            <a:br>
              <a:rPr lang="en-US" dirty="0">
                <a:latin typeface="Times New Roman" pitchFamily="18" charset="0"/>
                <a:cs typeface="Times New Roman" pitchFamily="18" charset="0"/>
              </a:rPr>
            </a:br>
            <a:endParaRPr lang="en-US" dirty="0">
              <a:latin typeface="Cambria Math" pitchFamily="18" charset="0"/>
              <a:ea typeface="Cambria Math"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28600" y="685800"/>
            <a:ext cx="5410200" cy="4679092"/>
          </a:xfrm>
          <a:prstGeom prst="rect">
            <a:avLst/>
          </a:prstGeom>
          <a:noFill/>
          <a:ln w="9525">
            <a:noFill/>
            <a:miter lim="800000"/>
            <a:headEnd/>
            <a:tailEnd/>
          </a:ln>
        </p:spPr>
      </p:pic>
      <p:sp>
        <p:nvSpPr>
          <p:cNvPr id="6" name="Title 1"/>
          <p:cNvSpPr>
            <a:spLocks noGrp="1"/>
          </p:cNvSpPr>
          <p:nvPr>
            <p:ph type="title"/>
          </p:nvPr>
        </p:nvSpPr>
        <p:spPr>
          <a:xfrm>
            <a:off x="5943600" y="685800"/>
            <a:ext cx="3048000" cy="5334000"/>
          </a:xfrm>
        </p:spPr>
        <p:txBody>
          <a:bodyPr>
            <a:normAutofit/>
          </a:bodyPr>
          <a:lstStyle/>
          <a:p>
            <a:pPr algn="l"/>
            <a:r>
              <a:rPr lang="en-GB" b="1" dirty="0">
                <a:latin typeface="Times New Roman" pitchFamily="18" charset="0"/>
                <a:cs typeface="Times New Roman" pitchFamily="18" charset="0"/>
              </a:rPr>
              <a:t>MATLAB</a:t>
            </a:r>
            <a:br>
              <a:rPr lang="en-GB" b="1" dirty="0">
                <a:latin typeface="Times New Roman" pitchFamily="18" charset="0"/>
                <a:cs typeface="Times New Roman" pitchFamily="18" charset="0"/>
              </a:rPr>
            </a:br>
            <a:br>
              <a:rPr lang="en-GB" b="1" dirty="0">
                <a:latin typeface="Times New Roman" pitchFamily="18" charset="0"/>
                <a:cs typeface="Times New Roman" pitchFamily="18" charset="0"/>
              </a:rPr>
            </a:br>
            <a:r>
              <a:rPr lang="en-GB" sz="3600" dirty="0">
                <a:latin typeface="Times New Roman" pitchFamily="18" charset="0"/>
                <a:cs typeface="Times New Roman" pitchFamily="18" charset="0"/>
              </a:rPr>
              <a:t>commercial</a:t>
            </a:r>
            <a:br>
              <a:rPr lang="en-GB" sz="3600" dirty="0">
                <a:latin typeface="Times New Roman" pitchFamily="18" charset="0"/>
                <a:cs typeface="Times New Roman" pitchFamily="18" charset="0"/>
              </a:rPr>
            </a:br>
            <a:r>
              <a:rPr lang="en-GB" sz="3600" dirty="0">
                <a:latin typeface="Times New Roman" pitchFamily="18" charset="0"/>
                <a:cs typeface="Times New Roman" pitchFamily="18" charset="0"/>
              </a:rPr>
              <a:t>software</a:t>
            </a:r>
            <a:br>
              <a:rPr lang="en-GB" sz="3600" dirty="0">
                <a:latin typeface="Times New Roman" pitchFamily="18" charset="0"/>
                <a:cs typeface="Times New Roman" pitchFamily="18" charset="0"/>
              </a:rPr>
            </a:br>
            <a:r>
              <a:rPr lang="en-GB" sz="3600" dirty="0">
                <a:latin typeface="Times New Roman" pitchFamily="18" charset="0"/>
                <a:cs typeface="Times New Roman" pitchFamily="18" charset="0"/>
              </a:rPr>
              <a:t>available</a:t>
            </a:r>
            <a:br>
              <a:rPr lang="en-GB" sz="3600" dirty="0">
                <a:latin typeface="Times New Roman" pitchFamily="18" charset="0"/>
                <a:cs typeface="Times New Roman" pitchFamily="18" charset="0"/>
              </a:rPr>
            </a:br>
            <a:r>
              <a:rPr lang="en-GB" sz="3600" dirty="0">
                <a:latin typeface="Times New Roman" pitchFamily="18" charset="0"/>
                <a:cs typeface="Times New Roman" pitchFamily="18" charset="0"/>
              </a:rPr>
              <a:t>on-line</a:t>
            </a:r>
            <a:endParaRPr lang="en-US" sz="36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286000"/>
          </a:xfrm>
        </p:spPr>
        <p:txBody>
          <a:bodyPr>
            <a:normAutofit/>
          </a:bodyPr>
          <a:lstStyle/>
          <a:p>
            <a:r>
              <a:rPr lang="en-US" dirty="0">
                <a:latin typeface="Times New Roman" pitchFamily="18" charset="0"/>
                <a:cs typeface="Times New Roman" pitchFamily="18" charset="0"/>
              </a:rPr>
              <a:t>predict discharge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from precipitation</a:t>
            </a:r>
            <a:br>
              <a:rPr lang="en-US" dirty="0">
                <a:latin typeface="Times New Roman" pitchFamily="18" charset="0"/>
                <a:cs typeface="Times New Roman" pitchFamily="18" charset="0"/>
              </a:rPr>
            </a:br>
            <a:endParaRPr lang="en-US" dirty="0">
              <a:latin typeface="Cambria Math" pitchFamily="18" charset="0"/>
              <a:ea typeface="Cambria Math" pitchFamily="18" charset="0"/>
              <a:cs typeface="Times New Roman" pitchFamily="18" charset="0"/>
            </a:endParaRPr>
          </a:p>
        </p:txBody>
      </p:sp>
      <p:sp>
        <p:nvSpPr>
          <p:cNvPr id="3" name="Title 1"/>
          <p:cNvSpPr txBox="1">
            <a:spLocks/>
          </p:cNvSpPr>
          <p:nvPr/>
        </p:nvSpPr>
        <p:spPr>
          <a:xfrm>
            <a:off x="533400" y="2286000"/>
            <a:ext cx="8229600" cy="2286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rain takes time</a:t>
            </a:r>
            <a:r>
              <a:rPr kumimoji="0" lang="en-US" sz="44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to flow</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aseline="0" dirty="0">
                <a:latin typeface="Times New Roman" pitchFamily="18" charset="0"/>
                <a:ea typeface="+mj-ea"/>
                <a:cs typeface="Times New Roman" pitchFamily="18" charset="0"/>
              </a:rPr>
              <a:t>from</a:t>
            </a:r>
            <a:r>
              <a:rPr lang="en-US" sz="4400" dirty="0">
                <a:latin typeface="Times New Roman" pitchFamily="18" charset="0"/>
                <a:ea typeface="+mj-ea"/>
                <a:cs typeface="Times New Roman" pitchFamily="18" charset="0"/>
              </a:rPr>
              <a:t> the land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Times New Roman" pitchFamily="18" charset="0"/>
                <a:ea typeface="+mj-ea"/>
                <a:cs typeface="Times New Roman" pitchFamily="18" charset="0"/>
              </a:rPr>
              <a:t>to the river</a:t>
            </a:r>
            <a:b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br>
            <a:endParaRPr kumimoji="0" lang="en-US" sz="4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286000"/>
          </a:xfrm>
        </p:spPr>
        <p:txBody>
          <a:bodyPr>
            <a:normAutofit/>
          </a:bodyPr>
          <a:lstStyle/>
          <a:p>
            <a:r>
              <a:rPr lang="en-US" dirty="0">
                <a:latin typeface="Times New Roman" pitchFamily="18" charset="0"/>
                <a:cs typeface="Times New Roman" pitchFamily="18" charset="0"/>
              </a:rPr>
              <a:t>predict discharge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from precipitation</a:t>
            </a:r>
            <a:br>
              <a:rPr lang="en-US" dirty="0">
                <a:latin typeface="Times New Roman" pitchFamily="18" charset="0"/>
                <a:cs typeface="Times New Roman" pitchFamily="18" charset="0"/>
              </a:rPr>
            </a:br>
            <a:endParaRPr lang="en-US" dirty="0">
              <a:latin typeface="Cambria Math" pitchFamily="18" charset="0"/>
              <a:ea typeface="Cambria Math" pitchFamily="18" charset="0"/>
              <a:cs typeface="Times New Roman" pitchFamily="18" charset="0"/>
            </a:endParaRPr>
          </a:p>
        </p:txBody>
      </p:sp>
      <p:sp>
        <p:nvSpPr>
          <p:cNvPr id="3" name="Title 1"/>
          <p:cNvSpPr txBox="1">
            <a:spLocks/>
          </p:cNvSpPr>
          <p:nvPr/>
        </p:nvSpPr>
        <p:spPr>
          <a:xfrm>
            <a:off x="533400" y="2286000"/>
            <a:ext cx="8229600" cy="2286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rain takes time</a:t>
            </a:r>
            <a:r>
              <a:rPr kumimoji="0" lang="en-US" sz="44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to flow</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aseline="0" dirty="0">
                <a:latin typeface="Times New Roman" pitchFamily="18" charset="0"/>
                <a:ea typeface="+mj-ea"/>
                <a:cs typeface="Times New Roman" pitchFamily="18" charset="0"/>
              </a:rPr>
              <a:t>from</a:t>
            </a:r>
            <a:r>
              <a:rPr lang="en-US" sz="4400" dirty="0">
                <a:latin typeface="Times New Roman" pitchFamily="18" charset="0"/>
                <a:ea typeface="+mj-ea"/>
                <a:cs typeface="Times New Roman" pitchFamily="18" charset="0"/>
              </a:rPr>
              <a:t> the land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Times New Roman" pitchFamily="18" charset="0"/>
                <a:ea typeface="+mj-ea"/>
                <a:cs typeface="Times New Roman" pitchFamily="18" charset="0"/>
              </a:rPr>
              <a:t>to the river</a:t>
            </a:r>
            <a:b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br>
            <a:endParaRPr kumimoji="0" lang="en-US" sz="4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4" name="Title 1"/>
          <p:cNvSpPr txBox="1">
            <a:spLocks/>
          </p:cNvSpPr>
          <p:nvPr/>
        </p:nvSpPr>
        <p:spPr>
          <a:xfrm>
            <a:off x="609600" y="4343400"/>
            <a:ext cx="8229600" cy="2286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the discharge today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Times New Roman" pitchFamily="18" charset="0"/>
                <a:ea typeface="+mj-ea"/>
                <a:cs typeface="Times New Roman" pitchFamily="18" charset="0"/>
              </a:rPr>
              <a:t>depends upon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precipitation over the last few days</a:t>
            </a:r>
            <a:b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br>
            <a:endParaRPr kumimoji="0" lang="en-US" sz="4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685800"/>
            <a:ext cx="9144000" cy="449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now for an example</a:t>
            </a:r>
            <a:r>
              <a:rPr kumimoji="0" lang="en-US" sz="32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of</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noProof="0" dirty="0">
                <a:latin typeface="Times New Roman" pitchFamily="18" charset="0"/>
                <a:ea typeface="+mj-ea"/>
                <a:cs typeface="Times New Roman" pitchFamily="18" charset="0"/>
              </a:rPr>
              <a:t>of advanced data analysis method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dirty="0">
                <a:ln>
                  <a:noFill/>
                </a:ln>
                <a:solidFill>
                  <a:schemeClr val="tx1"/>
                </a:solidFill>
                <a:effectLst/>
                <a:uLnTx/>
                <a:uFillTx/>
                <a:latin typeface="Times New Roman" pitchFamily="18" charset="0"/>
                <a:ea typeface="+mj-ea"/>
                <a:cs typeface="Times New Roman" pitchFamily="18" charset="0"/>
              </a:rPr>
              <a:t>(which we will eventually get to in this course)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noProof="0" dirty="0">
                <a:latin typeface="Times New Roman" pitchFamily="18" charset="0"/>
                <a:ea typeface="+mj-ea"/>
                <a:cs typeface="Times New Roman" pitchFamily="18" charset="0"/>
              </a:rPr>
              <a:t>which help explore this relationship</a:t>
            </a:r>
            <a:r>
              <a:rPr kumimoji="0" lang="en-US" sz="32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a:t>
            </a:r>
            <a:endParaRPr kumimoji="0" lang="en-US" sz="32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2800"/>
            <a:ext cx="8229600" cy="2819400"/>
          </a:xfrm>
        </p:spPr>
        <p:txBody>
          <a:bodyPr>
            <a:normAutofit/>
          </a:bodyPr>
          <a:lstStyle/>
          <a:p>
            <a:pPr lvl="0"/>
            <a:r>
              <a:rPr lang="en-US" sz="4000" i="1" dirty="0">
                <a:latin typeface="Times New Roman" pitchFamily="18" charset="0"/>
                <a:cs typeface="Times New Roman" pitchFamily="18" charset="0"/>
              </a:rPr>
              <a:t>its mathematical expression</a:t>
            </a:r>
            <a:r>
              <a:rPr lang="en-US" sz="4000" dirty="0">
                <a:latin typeface="Times New Roman" pitchFamily="18" charset="0"/>
                <a:cs typeface="Times New Roman" pitchFamily="18" charset="0"/>
              </a:rPr>
              <a:t>:</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discharge </a:t>
            </a:r>
            <a:r>
              <a:rPr lang="en-US" sz="4000" dirty="0">
                <a:latin typeface="Cambria Math" pitchFamily="18" charset="0"/>
                <a:ea typeface="Cambria Math" pitchFamily="18" charset="0"/>
                <a:cs typeface="Times New Roman" pitchFamily="18" charset="0"/>
              </a:rPr>
              <a:t>d</a:t>
            </a:r>
            <a:r>
              <a:rPr lang="en-US" sz="4000" dirty="0">
                <a:latin typeface="Times New Roman" pitchFamily="18" charset="0"/>
                <a:cs typeface="Times New Roman" pitchFamily="18" charset="0"/>
              </a:rPr>
              <a:t> is</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a running average</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of precipitation </a:t>
            </a:r>
            <a:r>
              <a:rPr lang="en-US" sz="4000" dirty="0">
                <a:latin typeface="Cambria Math" pitchFamily="18" charset="0"/>
                <a:ea typeface="Cambria Math" pitchFamily="18" charset="0"/>
                <a:cs typeface="Times New Roman" pitchFamily="18" charset="0"/>
              </a:rPr>
              <a:t>p</a:t>
            </a:r>
          </a:p>
        </p:txBody>
      </p:sp>
      <p:sp>
        <p:nvSpPr>
          <p:cNvPr id="3" name="Title 1"/>
          <p:cNvSpPr txBox="1">
            <a:spLocks/>
          </p:cNvSpPr>
          <p:nvPr/>
        </p:nvSpPr>
        <p:spPr>
          <a:xfrm>
            <a:off x="609600" y="685800"/>
            <a:ext cx="8229600" cy="2286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physical idea: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discharge is delayed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latin typeface="Times New Roman" pitchFamily="18" charset="0"/>
                <a:ea typeface="+mj-ea"/>
                <a:cs typeface="Times New Roman" pitchFamily="18" charset="0"/>
              </a:rPr>
              <a:t>since rainwater takes time to flow</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from the land</a:t>
            </a:r>
            <a:r>
              <a:rPr kumimoji="0" lang="en-US" sz="40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to the river</a:t>
            </a:r>
            <a:endParaRPr kumimoji="0" lang="en-US" sz="40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981200" y="2209800"/>
            <a:ext cx="4470400" cy="2133600"/>
          </a:xfrm>
          <a:prstGeom prst="rect">
            <a:avLst/>
          </a:prstGeom>
          <a:noFill/>
          <a:ln w="9525">
            <a:noFill/>
            <a:miter lim="800000"/>
            <a:headEnd/>
            <a:tailEnd/>
          </a:ln>
        </p:spPr>
      </p:pic>
      <p:sp>
        <p:nvSpPr>
          <p:cNvPr id="14" name="Rectangle 13"/>
          <p:cNvSpPr/>
          <p:nvPr/>
        </p:nvSpPr>
        <p:spPr>
          <a:xfrm>
            <a:off x="3429000" y="25146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276600" y="3880512"/>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2971800" y="3657600"/>
            <a:ext cx="152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noProof="0" dirty="0">
                <a:latin typeface="Times New Roman" pitchFamily="18" charset="0"/>
                <a:ea typeface="+mj-ea"/>
                <a:cs typeface="Times New Roman" pitchFamily="18" charset="0"/>
              </a:rPr>
              <a:t>present and past days</a:t>
            </a:r>
            <a:endParaRPr kumimoji="0" lang="en-US" sz="2000" b="0" i="0" u="none" strike="noStrike" kern="1200" cap="none" spc="0" normalizeH="0" baseline="0" noProof="0" dirty="0">
              <a:ln>
                <a:noFill/>
              </a:ln>
              <a:effectLst/>
              <a:uLnTx/>
              <a:uFillTx/>
              <a:latin typeface="Cambria Math" pitchFamily="18" charset="0"/>
              <a:ea typeface="Cambria Math" pitchFamily="18" charset="0"/>
              <a:cs typeface="Times New Roman" pitchFamily="18" charset="0"/>
            </a:endParaRPr>
          </a:p>
        </p:txBody>
      </p:sp>
      <p:sp>
        <p:nvSpPr>
          <p:cNvPr id="17" name="Rectangle 16"/>
          <p:cNvSpPr/>
          <p:nvPr/>
        </p:nvSpPr>
        <p:spPr>
          <a:xfrm rot="1146791">
            <a:off x="4423515" y="3177148"/>
            <a:ext cx="2389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48200" y="3124200"/>
            <a:ext cx="1676400" cy="751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4288808" y="3055960"/>
            <a:ext cx="152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a:latin typeface="Times New Roman" pitchFamily="18" charset="0"/>
                <a:ea typeface="+mj-ea"/>
                <a:cs typeface="Times New Roman" pitchFamily="18" charset="0"/>
              </a:rPr>
              <a:t>for that day</a:t>
            </a:r>
            <a:endParaRPr kumimoji="0" lang="en-US" sz="2000" b="0" i="0" u="none" strike="noStrike" kern="1200" cap="none" spc="0" normalizeH="0" baseline="0" noProof="0" dirty="0">
              <a:ln>
                <a:noFill/>
              </a:ln>
              <a:effectLst/>
              <a:uLnTx/>
              <a:uFillTx/>
              <a:latin typeface="Cambria Math" pitchFamily="18" charset="0"/>
              <a:ea typeface="Cambria Math" pitchFamily="18" charset="0"/>
              <a:cs typeface="Times New Roman" pitchFamily="18" charset="0"/>
            </a:endParaRPr>
          </a:p>
        </p:txBody>
      </p:sp>
      <p:sp>
        <p:nvSpPr>
          <p:cNvPr id="20" name="Title 1"/>
          <p:cNvSpPr txBox="1">
            <a:spLocks/>
          </p:cNvSpPr>
          <p:nvPr/>
        </p:nvSpPr>
        <p:spPr>
          <a:xfrm>
            <a:off x="5306704" y="2737512"/>
            <a:ext cx="152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i="1" noProof="0" dirty="0">
                <a:latin typeface="Times New Roman" pitchFamily="18" charset="0"/>
                <a:ea typeface="+mj-ea"/>
                <a:cs typeface="Times New Roman" pitchFamily="18" charset="0"/>
              </a:rPr>
              <a:t>p</a:t>
            </a:r>
            <a:endParaRPr kumimoji="0" lang="en-US" sz="4400" b="0" i="1" u="none" strike="noStrike" kern="1200" cap="none" spc="0" normalizeH="0" baseline="0" noProof="0" dirty="0">
              <a:ln>
                <a:noFill/>
              </a:ln>
              <a:effectLst/>
              <a:uLnTx/>
              <a:uFillTx/>
              <a:latin typeface="Cambria Math" pitchFamily="18" charset="0"/>
              <a:ea typeface="Cambria Math" pitchFamily="18" charset="0"/>
              <a:cs typeface="Times New Roman" pitchFamily="18" charset="0"/>
            </a:endParaRPr>
          </a:p>
        </p:txBody>
      </p:sp>
      <p:sp>
        <p:nvSpPr>
          <p:cNvPr id="21" name="Title 1"/>
          <p:cNvSpPr txBox="1">
            <a:spLocks/>
          </p:cNvSpPr>
          <p:nvPr/>
        </p:nvSpPr>
        <p:spPr>
          <a:xfrm>
            <a:off x="5943600" y="3048000"/>
            <a:ext cx="152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a:latin typeface="Times New Roman" pitchFamily="18" charset="0"/>
                <a:ea typeface="+mj-ea"/>
                <a:cs typeface="Times New Roman" pitchFamily="18" charset="0"/>
              </a:rPr>
              <a:t>for that day</a:t>
            </a:r>
            <a:endParaRPr kumimoji="0" lang="en-US" sz="2000" b="0" i="0" u="none" strike="noStrike" kern="1200" cap="none" spc="0" normalizeH="0" baseline="0" noProof="0" dirty="0">
              <a:ln>
                <a:noFill/>
              </a:ln>
              <a:effectLst/>
              <a:uLnTx/>
              <a:uFillTx/>
              <a:latin typeface="Cambria Math" pitchFamily="18" charset="0"/>
              <a:ea typeface="Cambria Math" pitchFamily="18" charset="0"/>
              <a:cs typeface="Times New Roman" pitchFamily="18" charset="0"/>
            </a:endParaRPr>
          </a:p>
        </p:txBody>
      </p:sp>
      <p:cxnSp>
        <p:nvCxnSpPr>
          <p:cNvPr id="22" name="Straight Arrow Connector 21"/>
          <p:cNvCxnSpPr>
            <a:stCxn id="36" idx="0"/>
          </p:cNvCxnSpPr>
          <p:nvPr/>
        </p:nvCxnSpPr>
        <p:spPr>
          <a:xfrm flipH="1" flipV="1">
            <a:off x="1828800" y="2133600"/>
            <a:ext cx="54592" cy="609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457200" y="1447800"/>
            <a:ext cx="27432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mj-ea"/>
                <a:cs typeface="Times New Roman" pitchFamily="18" charset="0"/>
              </a:rPr>
              <a:t>discharge</a:t>
            </a:r>
            <a:endParaRPr kumimoji="0" lang="en-US" sz="3200" b="0" i="0" u="none" strike="noStrike" kern="120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27" name="Title 1"/>
          <p:cNvSpPr txBox="1">
            <a:spLocks/>
          </p:cNvSpPr>
          <p:nvPr/>
        </p:nvSpPr>
        <p:spPr>
          <a:xfrm>
            <a:off x="2286000" y="1905000"/>
            <a:ext cx="27432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mj-ea"/>
                <a:cs typeface="Times New Roman" pitchFamily="18" charset="0"/>
              </a:rPr>
              <a:t>sum</a:t>
            </a:r>
            <a:endParaRPr kumimoji="0" lang="en-US" sz="3200" b="0" i="0" u="none" strike="noStrike" kern="120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cxnSp>
        <p:nvCxnSpPr>
          <p:cNvPr id="30" name="Straight Arrow Connector 29"/>
          <p:cNvCxnSpPr/>
          <p:nvPr/>
        </p:nvCxnSpPr>
        <p:spPr>
          <a:xfrm flipV="1">
            <a:off x="6172200" y="2438400"/>
            <a:ext cx="914400" cy="5334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itle 1"/>
          <p:cNvSpPr txBox="1">
            <a:spLocks/>
          </p:cNvSpPr>
          <p:nvPr/>
        </p:nvSpPr>
        <p:spPr>
          <a:xfrm>
            <a:off x="5867400" y="1752600"/>
            <a:ext cx="27432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mj-ea"/>
                <a:cs typeface="Times New Roman" pitchFamily="18" charset="0"/>
              </a:rPr>
              <a:t>precipitation</a:t>
            </a:r>
            <a:endParaRPr kumimoji="0" lang="en-US" sz="3200" b="0" i="0" u="none" strike="noStrike" kern="120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34" name="Rectangle 33"/>
          <p:cNvSpPr/>
          <p:nvPr/>
        </p:nvSpPr>
        <p:spPr>
          <a:xfrm>
            <a:off x="2057400" y="3048000"/>
            <a:ext cx="685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p:cNvSpPr txBox="1">
            <a:spLocks/>
          </p:cNvSpPr>
          <p:nvPr/>
        </p:nvSpPr>
        <p:spPr>
          <a:xfrm>
            <a:off x="1600200" y="2963840"/>
            <a:ext cx="152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a:latin typeface="Times New Roman" pitchFamily="18" charset="0"/>
                <a:ea typeface="+mj-ea"/>
                <a:cs typeface="Times New Roman" pitchFamily="18" charset="0"/>
              </a:rPr>
              <a:t>today</a:t>
            </a:r>
            <a:endParaRPr kumimoji="0" lang="en-US" sz="2000" b="0" i="0" u="none" strike="noStrike" kern="1200" cap="none" spc="0" normalizeH="0" baseline="0" noProof="0" dirty="0">
              <a:ln>
                <a:noFill/>
              </a:ln>
              <a:effectLst/>
              <a:uLnTx/>
              <a:uFillTx/>
              <a:latin typeface="Cambria Math" pitchFamily="18" charset="0"/>
              <a:ea typeface="Cambria Math" pitchFamily="18" charset="0"/>
              <a:cs typeface="Times New Roman" pitchFamily="18" charset="0"/>
            </a:endParaRPr>
          </a:p>
        </p:txBody>
      </p:sp>
      <p:sp>
        <p:nvSpPr>
          <p:cNvPr id="36" name="Title 1"/>
          <p:cNvSpPr txBox="1">
            <a:spLocks/>
          </p:cNvSpPr>
          <p:nvPr/>
        </p:nvSpPr>
        <p:spPr>
          <a:xfrm>
            <a:off x="1121392" y="2743200"/>
            <a:ext cx="152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i="1" noProof="0" dirty="0">
                <a:latin typeface="Times New Roman" pitchFamily="18" charset="0"/>
                <a:ea typeface="+mj-ea"/>
                <a:cs typeface="Times New Roman" pitchFamily="18" charset="0"/>
              </a:rPr>
              <a:t>d</a:t>
            </a:r>
            <a:endParaRPr kumimoji="0" lang="en-US" sz="4400" b="0" i="1" u="none" strike="noStrike" kern="1200" cap="none" spc="0" normalizeH="0" baseline="0" noProof="0" dirty="0">
              <a:ln>
                <a:noFill/>
              </a:ln>
              <a:effectLst/>
              <a:uLnTx/>
              <a:uFillTx/>
              <a:latin typeface="Cambria Math" pitchFamily="18" charset="0"/>
              <a:ea typeface="Cambria Math" pitchFamily="18" charset="0"/>
              <a:cs typeface="Times New Roman" pitchFamily="18" charset="0"/>
            </a:endParaRPr>
          </a:p>
        </p:txBody>
      </p:sp>
      <p:cxnSp>
        <p:nvCxnSpPr>
          <p:cNvPr id="39" name="Straight Arrow Connector 38"/>
          <p:cNvCxnSpPr/>
          <p:nvPr/>
        </p:nvCxnSpPr>
        <p:spPr>
          <a:xfrm>
            <a:off x="4876800" y="3810000"/>
            <a:ext cx="533400" cy="11430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itle 1"/>
          <p:cNvSpPr txBox="1">
            <a:spLocks/>
          </p:cNvSpPr>
          <p:nvPr/>
        </p:nvSpPr>
        <p:spPr>
          <a:xfrm>
            <a:off x="4191000" y="5181600"/>
            <a:ext cx="2743200" cy="1371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mj-ea"/>
                <a:cs typeface="Times New Roman" pitchFamily="18" charset="0"/>
              </a:rPr>
              <a:t>weights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in the running average</a:t>
            </a:r>
            <a:endParaRPr kumimoji="0" lang="en-US" sz="3200" b="0" i="0" u="none" strike="noStrike" kern="120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19600"/>
            <a:ext cx="8229600" cy="1782762"/>
          </a:xfrm>
        </p:spPr>
        <p:txBody>
          <a:bodyPr>
            <a:normAutofit/>
          </a:bodyPr>
          <a:lstStyle/>
          <a:p>
            <a:r>
              <a:rPr lang="en-US" dirty="0">
                <a:latin typeface="Times New Roman" pitchFamily="18" charset="0"/>
                <a:cs typeface="Times New Roman" pitchFamily="18" charset="0"/>
              </a:rPr>
              <a:t>example</a:t>
            </a:r>
            <a:br>
              <a:rPr lang="en-US" dirty="0">
                <a:latin typeface="Times New Roman" pitchFamily="18" charset="0"/>
                <a:cs typeface="Times New Roman" pitchFamily="18" charset="0"/>
              </a:rPr>
            </a:br>
            <a:r>
              <a:rPr lang="en-US" i="1" dirty="0">
                <a:latin typeface="Times New Roman" pitchFamily="18" charset="0"/>
                <a:cs typeface="Times New Roman" pitchFamily="18" charset="0"/>
              </a:rPr>
              <a:t>d</a:t>
            </a:r>
            <a:r>
              <a:rPr lang="en-US" i="1" baseline="-25000" dirty="0">
                <a:latin typeface="Times New Roman" pitchFamily="18" charset="0"/>
                <a:cs typeface="Times New Roman" pitchFamily="18" charset="0"/>
              </a:rPr>
              <a:t>5</a:t>
            </a:r>
            <a:r>
              <a:rPr lang="en-US" i="1" dirty="0">
                <a:latin typeface="Times New Roman" pitchFamily="18" charset="0"/>
                <a:cs typeface="Times New Roman" pitchFamily="18" charset="0"/>
              </a:rPr>
              <a:t> = w</a:t>
            </a:r>
            <a:r>
              <a:rPr lang="en-US" i="1" baseline="-25000" dirty="0">
                <a:latin typeface="Times New Roman" pitchFamily="18" charset="0"/>
                <a:cs typeface="Times New Roman" pitchFamily="18" charset="0"/>
              </a:rPr>
              <a:t>1</a:t>
            </a:r>
            <a:r>
              <a:rPr lang="en-US" i="1" dirty="0">
                <a:latin typeface="Times New Roman" pitchFamily="18" charset="0"/>
                <a:cs typeface="Times New Roman" pitchFamily="18" charset="0"/>
              </a:rPr>
              <a:t>p</a:t>
            </a:r>
            <a:r>
              <a:rPr lang="en-US" i="1" baseline="-25000" dirty="0">
                <a:latin typeface="Times New Roman" pitchFamily="18" charset="0"/>
                <a:cs typeface="Times New Roman" pitchFamily="18" charset="0"/>
              </a:rPr>
              <a:t>5</a:t>
            </a:r>
            <a:r>
              <a:rPr lang="en-US" i="1" dirty="0">
                <a:latin typeface="Times New Roman" pitchFamily="18" charset="0"/>
                <a:cs typeface="Times New Roman" pitchFamily="18" charset="0"/>
              </a:rPr>
              <a:t> + w</a:t>
            </a:r>
            <a:r>
              <a:rPr lang="en-US" i="1" baseline="-25000" dirty="0">
                <a:latin typeface="Times New Roman" pitchFamily="18" charset="0"/>
                <a:cs typeface="Times New Roman" pitchFamily="18" charset="0"/>
              </a:rPr>
              <a:t>2</a:t>
            </a:r>
            <a:r>
              <a:rPr lang="en-US" i="1" dirty="0">
                <a:latin typeface="Times New Roman" pitchFamily="18" charset="0"/>
                <a:cs typeface="Times New Roman" pitchFamily="18" charset="0"/>
              </a:rPr>
              <a:t>p</a:t>
            </a:r>
            <a:r>
              <a:rPr lang="en-US" i="1" baseline="-25000" dirty="0">
                <a:latin typeface="Times New Roman" pitchFamily="18" charset="0"/>
                <a:cs typeface="Times New Roman" pitchFamily="18" charset="0"/>
              </a:rPr>
              <a:t>4</a:t>
            </a:r>
            <a:r>
              <a:rPr lang="en-US" i="1" dirty="0">
                <a:latin typeface="Times New Roman" pitchFamily="18" charset="0"/>
                <a:cs typeface="Times New Roman" pitchFamily="18" charset="0"/>
              </a:rPr>
              <a:t> + w</a:t>
            </a:r>
            <a:r>
              <a:rPr lang="en-US" i="1" baseline="-25000" dirty="0">
                <a:latin typeface="Times New Roman" pitchFamily="18" charset="0"/>
                <a:cs typeface="Times New Roman" pitchFamily="18" charset="0"/>
              </a:rPr>
              <a:t>3</a:t>
            </a:r>
            <a:r>
              <a:rPr lang="en-US" i="1" dirty="0">
                <a:latin typeface="Times New Roman" pitchFamily="18" charset="0"/>
                <a:cs typeface="Times New Roman" pitchFamily="18" charset="0"/>
              </a:rPr>
              <a:t>p</a:t>
            </a:r>
            <a:r>
              <a:rPr lang="en-US" i="1" baseline="-25000" dirty="0">
                <a:latin typeface="Times New Roman" pitchFamily="18" charset="0"/>
                <a:cs typeface="Times New Roman" pitchFamily="18" charset="0"/>
              </a:rPr>
              <a:t>3</a:t>
            </a:r>
            <a:r>
              <a:rPr lang="en-US" i="1" dirty="0">
                <a:latin typeface="Times New Roman" pitchFamily="18" charset="0"/>
                <a:cs typeface="Times New Roman" pitchFamily="18" charset="0"/>
              </a:rPr>
              <a:t> ...</a:t>
            </a:r>
            <a:endParaRPr lang="en-US" i="1" dirty="0">
              <a:latin typeface="Cambria Math" pitchFamily="18" charset="0"/>
              <a:ea typeface="Cambria Math" pitchFamily="18" charset="0"/>
              <a:cs typeface="Times New Roman" pitchFamily="18" charset="0"/>
            </a:endParaRPr>
          </a:p>
        </p:txBody>
      </p:sp>
      <p:pic>
        <p:nvPicPr>
          <p:cNvPr id="7170"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362200" y="304800"/>
            <a:ext cx="4470400" cy="2133600"/>
          </a:xfrm>
          <a:prstGeom prst="rect">
            <a:avLst/>
          </a:prstGeom>
          <a:noFill/>
          <a:ln w="9525">
            <a:noFill/>
            <a:miter lim="800000"/>
            <a:headEnd/>
            <a:tailEnd/>
          </a:ln>
        </p:spPr>
      </p:pic>
      <p:cxnSp>
        <p:nvCxnSpPr>
          <p:cNvPr id="5" name="Straight Arrow Connector 4"/>
          <p:cNvCxnSpPr/>
          <p:nvPr/>
        </p:nvCxnSpPr>
        <p:spPr>
          <a:xfrm flipH="1">
            <a:off x="2133600" y="1828800"/>
            <a:ext cx="533400" cy="7620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09600" y="2514600"/>
            <a:ext cx="32004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mj-ea"/>
                <a:cs typeface="Times New Roman" pitchFamily="18" charset="0"/>
              </a:rPr>
              <a:t>discharge on day </a:t>
            </a:r>
            <a:r>
              <a:rPr lang="en-US" sz="3200" dirty="0" err="1">
                <a:solidFill>
                  <a:srgbClr val="FF0000"/>
                </a:solidFill>
                <a:latin typeface="Times New Roman" pitchFamily="18" charset="0"/>
                <a:ea typeface="+mj-ea"/>
                <a:cs typeface="Times New Roman" pitchFamily="18" charset="0"/>
              </a:rPr>
              <a:t>i</a:t>
            </a:r>
            <a:endParaRPr kumimoji="0" lang="en-US" sz="3200" b="0" i="0" u="none" strike="noStrike" kern="120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cxnSp>
        <p:nvCxnSpPr>
          <p:cNvPr id="8" name="Straight Arrow Connector 7"/>
          <p:cNvCxnSpPr/>
          <p:nvPr/>
        </p:nvCxnSpPr>
        <p:spPr>
          <a:xfrm>
            <a:off x="5562600" y="1905000"/>
            <a:ext cx="533400" cy="4572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5715000" y="2438400"/>
            <a:ext cx="31242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mj-ea"/>
                <a:cs typeface="Times New Roman" pitchFamily="18" charset="0"/>
              </a:rPr>
              <a:t>precipitation in the past</a:t>
            </a:r>
            <a:endParaRPr kumimoji="0" lang="en-US" sz="3200" b="0" i="0" u="none" strike="noStrike" kern="120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cxnSp>
        <p:nvCxnSpPr>
          <p:cNvPr id="11" name="Straight Arrow Connector 10"/>
          <p:cNvCxnSpPr/>
          <p:nvPr/>
        </p:nvCxnSpPr>
        <p:spPr>
          <a:xfrm>
            <a:off x="4724400" y="1905000"/>
            <a:ext cx="457200" cy="19812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4495800" y="3505200"/>
            <a:ext cx="31242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mj-ea"/>
                <a:cs typeface="Times New Roman" pitchFamily="18" charset="0"/>
              </a:rPr>
              <a:t>weights</a:t>
            </a:r>
            <a:endParaRPr kumimoji="0" lang="en-US" sz="3200" b="0" i="0" u="none" strike="noStrike" kern="120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0" y="1752600"/>
            <a:ext cx="91440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so the details</a:t>
            </a:r>
            <a:r>
              <a:rPr kumimoji="0" lang="en-US" sz="40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 </a:t>
            </a:r>
            <a:r>
              <a:rPr lang="en-US" sz="4000" kern="0" dirty="0">
                <a:latin typeface="Times New Roman" pitchFamily="18" charset="0"/>
                <a:cs typeface="Times New Roman" pitchFamily="18" charset="0"/>
              </a:rPr>
              <a:t>behind the </a:t>
            </a:r>
            <a:r>
              <a:rPr kumimoji="0" lang="en-US" sz="40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idea that</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lang="en-US" sz="4000" kern="0" dirty="0">
                <a:latin typeface="Times New Roman" pitchFamily="18" charset="0"/>
                <a:cs typeface="Times New Roman" pitchFamily="18" charset="0"/>
              </a:rPr>
              <a:t>rainwater takes time to drain from the land are captured by the weights</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lang="en-US" sz="4000" kern="0" dirty="0">
              <a:latin typeface="Times New Roman" pitchFamily="18" charset="0"/>
              <a:cs typeface="Times New Roman" pitchFamily="18" charset="0"/>
            </a:endParaRPr>
          </a:p>
          <a:p>
            <a:pPr marL="342900" lvl="0" indent="-342900" algn="ctr" fontAlgn="base">
              <a:lnSpc>
                <a:spcPct val="90000"/>
              </a:lnSpc>
              <a:spcBef>
                <a:spcPct val="20000"/>
              </a:spcBef>
              <a:spcAft>
                <a:spcPct val="0"/>
              </a:spcAft>
              <a:defRPr/>
            </a:pPr>
            <a:r>
              <a:rPr lang="en-US" sz="4000" i="1" dirty="0">
                <a:latin typeface="Times New Roman" pitchFamily="18" charset="0"/>
                <a:cs typeface="Times New Roman" pitchFamily="18" charset="0"/>
              </a:rPr>
              <a:t>w</a:t>
            </a:r>
            <a:r>
              <a:rPr lang="en-US" sz="4000" i="1" baseline="-25000" dirty="0">
                <a:latin typeface="Times New Roman" pitchFamily="18" charset="0"/>
                <a:cs typeface="Times New Roman" pitchFamily="18" charset="0"/>
              </a:rPr>
              <a:t>1  </a:t>
            </a:r>
            <a:r>
              <a:rPr lang="en-US" sz="4000" i="1" dirty="0">
                <a:latin typeface="Times New Roman" pitchFamily="18" charset="0"/>
                <a:cs typeface="Times New Roman" pitchFamily="18" charset="0"/>
              </a:rPr>
              <a:t>w</a:t>
            </a:r>
            <a:r>
              <a:rPr lang="en-US" sz="4000" i="1" baseline="-25000" dirty="0">
                <a:latin typeface="Times New Roman" pitchFamily="18" charset="0"/>
                <a:cs typeface="Times New Roman" pitchFamily="18" charset="0"/>
              </a:rPr>
              <a:t>2  </a:t>
            </a:r>
            <a:r>
              <a:rPr lang="en-US" sz="4000" i="1" dirty="0">
                <a:latin typeface="Times New Roman" pitchFamily="18" charset="0"/>
                <a:cs typeface="Times New Roman" pitchFamily="18" charset="0"/>
              </a:rPr>
              <a:t>w</a:t>
            </a:r>
            <a:r>
              <a:rPr lang="en-US" sz="4000" i="1" baseline="-25000" dirty="0">
                <a:latin typeface="Times New Roman" pitchFamily="18" charset="0"/>
                <a:cs typeface="Times New Roman" pitchFamily="18" charset="0"/>
              </a:rPr>
              <a:t>3  </a:t>
            </a:r>
            <a:r>
              <a:rPr lang="en-US" sz="4000" i="1" dirty="0">
                <a:latin typeface="Times New Roman" pitchFamily="18" charset="0"/>
                <a:cs typeface="Times New Roman" pitchFamily="18" charset="0"/>
              </a:rPr>
              <a:t>w</a:t>
            </a:r>
            <a:r>
              <a:rPr lang="en-US" sz="4000" i="1" baseline="-25000" dirty="0">
                <a:latin typeface="Times New Roman" pitchFamily="18" charset="0"/>
                <a:cs typeface="Times New Roman" pitchFamily="18" charset="0"/>
              </a:rPr>
              <a:t>4 </a:t>
            </a:r>
            <a:r>
              <a:rPr lang="en-US" sz="4000" i="1" dirty="0">
                <a:latin typeface="Times New Roman" pitchFamily="18" charset="0"/>
                <a:cs typeface="Times New Roman" pitchFamily="18" charset="0"/>
              </a:rPr>
              <a:t>...</a:t>
            </a:r>
            <a:endParaRPr lang="en-US" sz="4000" kern="0" dirty="0">
              <a:latin typeface="Times New Roman" pitchFamily="18" charset="0"/>
              <a:cs typeface="Times New Roman" pitchFamily="18"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lang="en-US" sz="4000" kern="0" dirty="0">
              <a:latin typeface="Times New Roman" pitchFamily="18" charset="0"/>
              <a:cs typeface="Times New Roman" pitchFamily="18"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lang="en-US" sz="4000" kern="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990600" y="2438400"/>
            <a:ext cx="7127240" cy="1752600"/>
          </a:xfrm>
          <a:prstGeom prst="rect">
            <a:avLst/>
          </a:prstGeom>
          <a:noFill/>
          <a:ln w="9525">
            <a:noFill/>
            <a:miter lim="800000"/>
            <a:headEnd/>
            <a:tailEnd/>
          </a:ln>
        </p:spPr>
      </p:pic>
      <p:sp>
        <p:nvSpPr>
          <p:cNvPr id="5" name="TextBox 4"/>
          <p:cNvSpPr txBox="1"/>
          <p:nvPr/>
        </p:nvSpPr>
        <p:spPr>
          <a:xfrm>
            <a:off x="0" y="609600"/>
            <a:ext cx="9144000" cy="1569660"/>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only recent precipitation affects discharge</a:t>
            </a:r>
          </a:p>
          <a:p>
            <a:pPr algn="ctr"/>
            <a:endParaRPr lang="en-US" sz="3200" dirty="0">
              <a:latin typeface="Times New Roman" pitchFamily="18" charset="0"/>
              <a:cs typeface="Times New Roman" pitchFamily="18" charset="0"/>
            </a:endParaRPr>
          </a:p>
          <a:p>
            <a:pPr algn="ctr"/>
            <a:r>
              <a:rPr lang="en-US" sz="3200" dirty="0">
                <a:latin typeface="Times New Roman" pitchFamily="18" charset="0"/>
                <a:cs typeface="Times New Roman" pitchFamily="18" charset="0"/>
              </a:rPr>
              <a:t>weights decline exponentially with time in the past</a:t>
            </a:r>
          </a:p>
        </p:txBody>
      </p:sp>
      <p:sp>
        <p:nvSpPr>
          <p:cNvPr id="7" name="TextBox 6"/>
          <p:cNvSpPr txBox="1"/>
          <p:nvPr/>
        </p:nvSpPr>
        <p:spPr>
          <a:xfrm>
            <a:off x="1066800" y="4572000"/>
            <a:ext cx="7162800" cy="584775"/>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weights determined by trial and error</a:t>
            </a:r>
          </a:p>
        </p:txBody>
      </p:sp>
      <p:sp>
        <p:nvSpPr>
          <p:cNvPr id="6" name="Rectangle 5"/>
          <p:cNvSpPr/>
          <p:nvPr/>
        </p:nvSpPr>
        <p:spPr>
          <a:xfrm>
            <a:off x="3927144" y="3429000"/>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34290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05400" y="2667000"/>
            <a:ext cx="5334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69056" y="3214048"/>
            <a:ext cx="609600" cy="584775"/>
          </a:xfrm>
          <a:prstGeom prst="rect">
            <a:avLst/>
          </a:prstGeom>
          <a:noFill/>
        </p:spPr>
        <p:txBody>
          <a:bodyPr wrap="square" rtlCol="0">
            <a:spAutoFit/>
          </a:bodyPr>
          <a:lstStyle/>
          <a:p>
            <a:pPr algn="ctr"/>
            <a:r>
              <a:rPr lang="en-US" sz="3200" i="1" dirty="0">
                <a:latin typeface="Times New Roman" pitchFamily="18" charset="0"/>
                <a:cs typeface="Times New Roman" pitchFamily="18" charset="0"/>
              </a:rPr>
              <a:t>T</a:t>
            </a:r>
            <a:r>
              <a:rPr lang="en-US" sz="3200" i="1" baseline="-25000" dirty="0">
                <a:latin typeface="Times New Roman" pitchFamily="18" charset="0"/>
                <a:cs typeface="Times New Roman" pitchFamily="18" charset="0"/>
              </a:rPr>
              <a:t>1</a:t>
            </a:r>
          </a:p>
        </p:txBody>
      </p:sp>
      <p:sp>
        <p:nvSpPr>
          <p:cNvPr id="11" name="TextBox 10"/>
          <p:cNvSpPr txBox="1"/>
          <p:nvPr/>
        </p:nvSpPr>
        <p:spPr>
          <a:xfrm>
            <a:off x="6912592" y="3229968"/>
            <a:ext cx="685800" cy="584775"/>
          </a:xfrm>
          <a:prstGeom prst="rect">
            <a:avLst/>
          </a:prstGeom>
          <a:noFill/>
        </p:spPr>
        <p:txBody>
          <a:bodyPr wrap="square" rtlCol="0">
            <a:spAutoFit/>
          </a:bodyPr>
          <a:lstStyle/>
          <a:p>
            <a:pPr algn="ctr"/>
            <a:r>
              <a:rPr lang="en-US" sz="3200" i="1" dirty="0">
                <a:latin typeface="Times New Roman" pitchFamily="18" charset="0"/>
                <a:cs typeface="Times New Roman" pitchFamily="18" charset="0"/>
              </a:rPr>
              <a:t>T</a:t>
            </a:r>
            <a:r>
              <a:rPr lang="en-US" sz="3200" i="1" baseline="-25000" dirty="0">
                <a:latin typeface="Times New Roman" pitchFamily="18" charset="0"/>
                <a:cs typeface="Times New Roman" pitchFamily="18" charset="0"/>
              </a:rPr>
              <a:t>2</a:t>
            </a:r>
          </a:p>
        </p:txBody>
      </p:sp>
      <p:sp>
        <p:nvSpPr>
          <p:cNvPr id="12" name="TextBox 11"/>
          <p:cNvSpPr txBox="1"/>
          <p:nvPr/>
        </p:nvSpPr>
        <p:spPr>
          <a:xfrm>
            <a:off x="5105400" y="2867826"/>
            <a:ext cx="685800" cy="707886"/>
          </a:xfrm>
          <a:prstGeom prst="rect">
            <a:avLst/>
          </a:prstGeom>
          <a:noFill/>
        </p:spPr>
        <p:txBody>
          <a:bodyPr wrap="square" rtlCol="0">
            <a:spAutoFit/>
          </a:bodyPr>
          <a:lstStyle/>
          <a:p>
            <a:pPr algn="ctr"/>
            <a:r>
              <a:rPr lang="en-US" sz="4000" i="1" dirty="0">
                <a:latin typeface="Times New Roman" pitchFamily="18" charset="0"/>
                <a:cs typeface="Times New Roman" pitchFamily="18" charset="0"/>
              </a:rPr>
              <a:t>c</a:t>
            </a:r>
            <a:endParaRPr lang="en-US" sz="4000" i="1" baseline="-250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914400" y="838200"/>
            <a:ext cx="7127240" cy="1752600"/>
          </a:xfrm>
          <a:prstGeom prst="rect">
            <a:avLst/>
          </a:prstGeom>
          <a:noFill/>
          <a:ln w="9525">
            <a:noFill/>
            <a:miter lim="800000"/>
            <a:headEnd/>
            <a:tailEnd/>
          </a:ln>
        </p:spPr>
      </p:pic>
      <p:pic>
        <p:nvPicPr>
          <p:cNvPr id="16589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71576" y="3505200"/>
            <a:ext cx="7239000" cy="1647825"/>
          </a:xfrm>
          <a:prstGeom prst="rect">
            <a:avLst/>
          </a:prstGeom>
          <a:noFill/>
          <a:ln w="9525">
            <a:noFill/>
            <a:miter lim="800000"/>
            <a:headEnd/>
            <a:tailEnd/>
          </a:ln>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3286120"/>
            <a:ext cx="990600" cy="1752600"/>
          </a:xfrm>
          <a:prstGeom prst="rect">
            <a:avLst/>
          </a:prstGeom>
          <a:noFill/>
          <a:ln w="9525">
            <a:noFill/>
            <a:miter lim="800000"/>
            <a:headEnd/>
            <a:tailEnd/>
          </a:ln>
        </p:spPr>
      </p:pic>
      <p:sp>
        <p:nvSpPr>
          <p:cNvPr id="8" name="Title 1"/>
          <p:cNvSpPr>
            <a:spLocks noGrp="1"/>
          </p:cNvSpPr>
          <p:nvPr>
            <p:ph type="title"/>
          </p:nvPr>
        </p:nvSpPr>
        <p:spPr>
          <a:xfrm>
            <a:off x="1400176" y="4953000"/>
            <a:ext cx="6781800" cy="762000"/>
          </a:xfrm>
        </p:spPr>
        <p:txBody>
          <a:bodyPr>
            <a:normAutofit/>
          </a:bodyPr>
          <a:lstStyle/>
          <a:p>
            <a:r>
              <a:rPr lang="en-US" dirty="0">
                <a:latin typeface="Times New Roman" pitchFamily="18" charset="0"/>
                <a:cs typeface="Times New Roman" pitchFamily="18" charset="0"/>
              </a:rPr>
              <a:t>time</a:t>
            </a:r>
            <a:r>
              <a:rPr lang="en-US" i="1" dirty="0">
                <a:latin typeface="Times New Roman" pitchFamily="18" charset="0"/>
                <a:cs typeface="Times New Roman" pitchFamily="18" charset="0"/>
              </a:rPr>
              <a:t> j</a:t>
            </a:r>
            <a:endParaRPr lang="en-US" i="1" dirty="0">
              <a:latin typeface="Cambria Math" pitchFamily="18" charset="0"/>
              <a:ea typeface="Cambria Math" pitchFamily="18" charset="0"/>
              <a:cs typeface="Times New Roman" pitchFamily="18" charset="0"/>
            </a:endParaRPr>
          </a:p>
        </p:txBody>
      </p:sp>
      <p:sp>
        <p:nvSpPr>
          <p:cNvPr id="9" name="Rectangle 8"/>
          <p:cNvSpPr/>
          <p:nvPr/>
        </p:nvSpPr>
        <p:spPr>
          <a:xfrm>
            <a:off x="1524000" y="3581400"/>
            <a:ext cx="152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96704" y="43434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57200" y="1143000"/>
            <a:ext cx="8461753" cy="4343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11649D-0046-420F-B534-E6C8EC56092B}"/>
              </a:ext>
            </a:extLst>
          </p:cNvPr>
          <p:cNvSpPr txBox="1"/>
          <p:nvPr/>
        </p:nvSpPr>
        <p:spPr>
          <a:xfrm>
            <a:off x="0" y="2667000"/>
            <a:ext cx="9143999"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Or</a:t>
            </a:r>
          </a:p>
        </p:txBody>
      </p:sp>
    </p:spTree>
    <p:extLst>
      <p:ext uri="{BB962C8B-B14F-4D97-AF65-F5344CB8AC3E}">
        <p14:creationId xmlns:p14="http://schemas.microsoft.com/office/powerpoint/2010/main" val="4257984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0" y="2895600"/>
            <a:ext cx="91440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Part 2:</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lang="en-US" sz="4000" kern="0" dirty="0">
                <a:latin typeface="Times New Roman" pitchFamily="18" charset="0"/>
                <a:cs typeface="Times New Roman" pitchFamily="18" charset="0"/>
              </a:rPr>
              <a:t>Using MATLAB</a:t>
            </a:r>
            <a:endParaRPr kumimoji="0" lang="en-US" sz="3200" b="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a:latin typeface="Times New Roman" pitchFamily="18" charset="0"/>
                <a:cs typeface="Times New Roman" pitchFamily="18" charset="0"/>
              </a:rPr>
              <a:t>goals of this part of lecture</a:t>
            </a:r>
          </a:p>
        </p:txBody>
      </p:sp>
      <p:sp>
        <p:nvSpPr>
          <p:cNvPr id="3" name="Content Placeholder 2"/>
          <p:cNvSpPr>
            <a:spLocks noGrp="1"/>
          </p:cNvSpPr>
          <p:nvPr>
            <p:ph idx="1"/>
          </p:nvPr>
        </p:nvSpPr>
        <p:spPr>
          <a:xfrm>
            <a:off x="685800" y="2438400"/>
            <a:ext cx="7772400" cy="3276600"/>
          </a:xfrm>
        </p:spPr>
        <p:txBody>
          <a:bodyPr/>
          <a:lstStyle/>
          <a:p>
            <a:pPr algn="ctr">
              <a:buNone/>
            </a:pPr>
            <a:r>
              <a:rPr lang="en-US" dirty="0">
                <a:latin typeface="Times New Roman" pitchFamily="18" charset="0"/>
                <a:cs typeface="Times New Roman" pitchFamily="18" charset="0"/>
              </a:rPr>
              <a:t>get you started using</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MATLAB</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as a tool for analyzing data</a:t>
            </a:r>
          </a:p>
          <a:p>
            <a:pPr algn="ctr">
              <a:buNone/>
            </a:pPr>
            <a:endParaRPr lang="en-US"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304800"/>
            <a:ext cx="9144000" cy="6096000"/>
          </a:xfrm>
        </p:spPr>
        <p:txBody>
          <a:bodyPr/>
          <a:lstStyle/>
          <a:p>
            <a:br>
              <a:rPr lang="en-US" dirty="0"/>
            </a:br>
            <a:r>
              <a:rPr lang="en-US" dirty="0"/>
              <a:t> </a:t>
            </a:r>
            <a:br>
              <a:rPr lang="en-US" dirty="0"/>
            </a:br>
            <a:r>
              <a:rPr lang="en-US" dirty="0">
                <a:latin typeface="Times New Roman" pitchFamily="18" charset="0"/>
                <a:cs typeface="Times New Roman" pitchFamily="18" charset="0"/>
              </a:rPr>
              <a:t>MATLAB</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Fundamentals</a:t>
            </a:r>
            <a:br>
              <a:rPr lang="en-US" dirty="0"/>
            </a:br>
            <a:br>
              <a:rPr lang="en-US" dirty="0"/>
            </a:b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8F21B9-78CB-4E8D-B952-4C3A363761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19200"/>
            <a:ext cx="9144000" cy="3429001"/>
          </a:xfrm>
          <a:prstGeom prst="rect">
            <a:avLst/>
          </a:prstGeom>
        </p:spPr>
      </p:pic>
      <p:sp>
        <p:nvSpPr>
          <p:cNvPr id="6" name="TextBox 5">
            <a:extLst>
              <a:ext uri="{FF2B5EF4-FFF2-40B4-BE49-F238E27FC236}">
                <a16:creationId xmlns:a16="http://schemas.microsoft.com/office/drawing/2014/main" id="{13D6C7EE-D5A1-4FDD-8C60-75D91FBB5429}"/>
              </a:ext>
            </a:extLst>
          </p:cNvPr>
          <p:cNvSpPr txBox="1"/>
          <p:nvPr/>
        </p:nvSpPr>
        <p:spPr>
          <a:xfrm>
            <a:off x="0" y="304800"/>
            <a:ext cx="8610600" cy="584775"/>
          </a:xfrm>
          <a:prstGeom prst="rect">
            <a:avLst/>
          </a:prstGeom>
          <a:noFill/>
        </p:spPr>
        <p:txBody>
          <a:bodyPr wrap="square" rtlCol="0">
            <a:spAutoFit/>
          </a:bodyPr>
          <a:lstStyle/>
          <a:p>
            <a:pPr algn="ctr"/>
            <a:r>
              <a:rPr lang="en-US" sz="3200" dirty="0" err="1"/>
              <a:t>LiveScript</a:t>
            </a:r>
            <a:r>
              <a:rPr lang="en-US" sz="3200" dirty="0"/>
              <a:t> Window</a:t>
            </a:r>
          </a:p>
        </p:txBody>
      </p:sp>
    </p:spTree>
    <p:extLst>
      <p:ext uri="{BB962C8B-B14F-4D97-AF65-F5344CB8AC3E}">
        <p14:creationId xmlns:p14="http://schemas.microsoft.com/office/powerpoint/2010/main" val="301197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8F21B9-78CB-4E8D-B952-4C3A363761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19200"/>
            <a:ext cx="9144000" cy="3429001"/>
          </a:xfrm>
          <a:prstGeom prst="rect">
            <a:avLst/>
          </a:prstGeom>
        </p:spPr>
      </p:pic>
      <p:sp>
        <p:nvSpPr>
          <p:cNvPr id="2" name="Rectangle 1">
            <a:extLst>
              <a:ext uri="{FF2B5EF4-FFF2-40B4-BE49-F238E27FC236}">
                <a16:creationId xmlns:a16="http://schemas.microsoft.com/office/drawing/2014/main" id="{C80AABAF-B129-4D99-A8C9-02FA55B72AF5}"/>
              </a:ext>
            </a:extLst>
          </p:cNvPr>
          <p:cNvSpPr/>
          <p:nvPr/>
        </p:nvSpPr>
        <p:spPr>
          <a:xfrm>
            <a:off x="228600" y="3810000"/>
            <a:ext cx="4724400" cy="8382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id="{FE66A8D7-58C2-49B3-B0DA-FA5723FE7A4B}"/>
              </a:ext>
            </a:extLst>
          </p:cNvPr>
          <p:cNvSpPr/>
          <p:nvPr/>
        </p:nvSpPr>
        <p:spPr>
          <a:xfrm>
            <a:off x="5029200" y="4726858"/>
            <a:ext cx="363793" cy="786581"/>
          </a:xfrm>
          <a:custGeom>
            <a:avLst/>
            <a:gdLst>
              <a:gd name="connsiteX0" fmla="*/ 0 w 363793"/>
              <a:gd name="connsiteY0" fmla="*/ 0 h 786581"/>
              <a:gd name="connsiteX1" fmla="*/ 324464 w 363793"/>
              <a:gd name="connsiteY1" fmla="*/ 137652 h 786581"/>
              <a:gd name="connsiteX2" fmla="*/ 186813 w 363793"/>
              <a:gd name="connsiteY2" fmla="*/ 265471 h 786581"/>
              <a:gd name="connsiteX3" fmla="*/ 363793 w 363793"/>
              <a:gd name="connsiteY3" fmla="*/ 786581 h 786581"/>
            </a:gdLst>
            <a:ahLst/>
            <a:cxnLst>
              <a:cxn ang="0">
                <a:pos x="connsiteX0" y="connsiteY0"/>
              </a:cxn>
              <a:cxn ang="0">
                <a:pos x="connsiteX1" y="connsiteY1"/>
              </a:cxn>
              <a:cxn ang="0">
                <a:pos x="connsiteX2" y="connsiteY2"/>
              </a:cxn>
              <a:cxn ang="0">
                <a:pos x="connsiteX3" y="connsiteY3"/>
              </a:cxn>
            </a:cxnLst>
            <a:rect l="l" t="t" r="r" b="b"/>
            <a:pathLst>
              <a:path w="363793" h="786581">
                <a:moveTo>
                  <a:pt x="0" y="0"/>
                </a:moveTo>
                <a:cubicBezTo>
                  <a:pt x="146664" y="46703"/>
                  <a:pt x="293328" y="93407"/>
                  <a:pt x="324464" y="137652"/>
                </a:cubicBezTo>
                <a:cubicBezTo>
                  <a:pt x="355600" y="181897"/>
                  <a:pt x="180258" y="157316"/>
                  <a:pt x="186813" y="265471"/>
                </a:cubicBezTo>
                <a:cubicBezTo>
                  <a:pt x="193368" y="373626"/>
                  <a:pt x="278580" y="580103"/>
                  <a:pt x="363793" y="786581"/>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24DE0CE-A3BE-494A-AD12-CA381C88DF5B}"/>
              </a:ext>
            </a:extLst>
          </p:cNvPr>
          <p:cNvSpPr txBox="1"/>
          <p:nvPr/>
        </p:nvSpPr>
        <p:spPr>
          <a:xfrm>
            <a:off x="5715000" y="5513439"/>
            <a:ext cx="1803379" cy="369332"/>
          </a:xfrm>
          <a:prstGeom prst="rect">
            <a:avLst/>
          </a:prstGeom>
          <a:noFill/>
        </p:spPr>
        <p:txBody>
          <a:bodyPr wrap="none" rtlCol="0">
            <a:spAutoFit/>
          </a:bodyPr>
          <a:lstStyle/>
          <a:p>
            <a:r>
              <a:rPr lang="en-US" dirty="0">
                <a:solidFill>
                  <a:srgbClr val="FF0000"/>
                </a:solidFill>
              </a:rPr>
              <a:t>“section” of code</a:t>
            </a:r>
          </a:p>
        </p:txBody>
      </p:sp>
    </p:spTree>
    <p:extLst>
      <p:ext uri="{BB962C8B-B14F-4D97-AF65-F5344CB8AC3E}">
        <p14:creationId xmlns:p14="http://schemas.microsoft.com/office/powerpoint/2010/main" val="4017114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8F21B9-78CB-4E8D-B952-4C3A363761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19200"/>
            <a:ext cx="9144000" cy="3429001"/>
          </a:xfrm>
          <a:prstGeom prst="rect">
            <a:avLst/>
          </a:prstGeom>
        </p:spPr>
      </p:pic>
      <p:sp>
        <p:nvSpPr>
          <p:cNvPr id="2" name="Rectangle 1">
            <a:extLst>
              <a:ext uri="{FF2B5EF4-FFF2-40B4-BE49-F238E27FC236}">
                <a16:creationId xmlns:a16="http://schemas.microsoft.com/office/drawing/2014/main" id="{C80AABAF-B129-4D99-A8C9-02FA55B72AF5}"/>
              </a:ext>
            </a:extLst>
          </p:cNvPr>
          <p:cNvSpPr/>
          <p:nvPr/>
        </p:nvSpPr>
        <p:spPr>
          <a:xfrm>
            <a:off x="5945636" y="1467464"/>
            <a:ext cx="1064764"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id="{FE66A8D7-58C2-49B3-B0DA-FA5723FE7A4B}"/>
              </a:ext>
            </a:extLst>
          </p:cNvPr>
          <p:cNvSpPr/>
          <p:nvPr/>
        </p:nvSpPr>
        <p:spPr>
          <a:xfrm rot="5197814" flipH="1" flipV="1">
            <a:off x="6622206" y="786638"/>
            <a:ext cx="363793" cy="786581"/>
          </a:xfrm>
          <a:custGeom>
            <a:avLst/>
            <a:gdLst>
              <a:gd name="connsiteX0" fmla="*/ 0 w 363793"/>
              <a:gd name="connsiteY0" fmla="*/ 0 h 786581"/>
              <a:gd name="connsiteX1" fmla="*/ 324464 w 363793"/>
              <a:gd name="connsiteY1" fmla="*/ 137652 h 786581"/>
              <a:gd name="connsiteX2" fmla="*/ 186813 w 363793"/>
              <a:gd name="connsiteY2" fmla="*/ 265471 h 786581"/>
              <a:gd name="connsiteX3" fmla="*/ 363793 w 363793"/>
              <a:gd name="connsiteY3" fmla="*/ 786581 h 786581"/>
            </a:gdLst>
            <a:ahLst/>
            <a:cxnLst>
              <a:cxn ang="0">
                <a:pos x="connsiteX0" y="connsiteY0"/>
              </a:cxn>
              <a:cxn ang="0">
                <a:pos x="connsiteX1" y="connsiteY1"/>
              </a:cxn>
              <a:cxn ang="0">
                <a:pos x="connsiteX2" y="connsiteY2"/>
              </a:cxn>
              <a:cxn ang="0">
                <a:pos x="connsiteX3" y="connsiteY3"/>
              </a:cxn>
            </a:cxnLst>
            <a:rect l="l" t="t" r="r" b="b"/>
            <a:pathLst>
              <a:path w="363793" h="786581">
                <a:moveTo>
                  <a:pt x="0" y="0"/>
                </a:moveTo>
                <a:cubicBezTo>
                  <a:pt x="146664" y="46703"/>
                  <a:pt x="293328" y="93407"/>
                  <a:pt x="324464" y="137652"/>
                </a:cubicBezTo>
                <a:cubicBezTo>
                  <a:pt x="355600" y="181897"/>
                  <a:pt x="180258" y="157316"/>
                  <a:pt x="186813" y="265471"/>
                </a:cubicBezTo>
                <a:cubicBezTo>
                  <a:pt x="193368" y="373626"/>
                  <a:pt x="278580" y="580103"/>
                  <a:pt x="363793" y="786581"/>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24DE0CE-A3BE-494A-AD12-CA381C88DF5B}"/>
              </a:ext>
            </a:extLst>
          </p:cNvPr>
          <p:cNvSpPr txBox="1"/>
          <p:nvPr/>
        </p:nvSpPr>
        <p:spPr>
          <a:xfrm>
            <a:off x="6400800" y="511573"/>
            <a:ext cx="1298753" cy="369332"/>
          </a:xfrm>
          <a:prstGeom prst="rect">
            <a:avLst/>
          </a:prstGeom>
          <a:noFill/>
        </p:spPr>
        <p:txBody>
          <a:bodyPr wrap="none" rtlCol="0">
            <a:spAutoFit/>
          </a:bodyPr>
          <a:lstStyle/>
          <a:p>
            <a:r>
              <a:rPr lang="en-US" dirty="0">
                <a:solidFill>
                  <a:srgbClr val="FF0000"/>
                </a:solidFill>
              </a:rPr>
              <a:t>Run Section</a:t>
            </a:r>
          </a:p>
        </p:txBody>
      </p:sp>
    </p:spTree>
    <p:extLst>
      <p:ext uri="{BB962C8B-B14F-4D97-AF65-F5344CB8AC3E}">
        <p14:creationId xmlns:p14="http://schemas.microsoft.com/office/powerpoint/2010/main" val="2244771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8F21B9-78CB-4E8D-B952-4C3A363761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19200"/>
            <a:ext cx="9144000" cy="3429001"/>
          </a:xfrm>
          <a:prstGeom prst="rect">
            <a:avLst/>
          </a:prstGeom>
        </p:spPr>
      </p:pic>
      <p:sp>
        <p:nvSpPr>
          <p:cNvPr id="2" name="Rectangle 1">
            <a:extLst>
              <a:ext uri="{FF2B5EF4-FFF2-40B4-BE49-F238E27FC236}">
                <a16:creationId xmlns:a16="http://schemas.microsoft.com/office/drawing/2014/main" id="{C80AABAF-B129-4D99-A8C9-02FA55B72AF5}"/>
              </a:ext>
            </a:extLst>
          </p:cNvPr>
          <p:cNvSpPr/>
          <p:nvPr/>
        </p:nvSpPr>
        <p:spPr>
          <a:xfrm>
            <a:off x="5029200" y="3886200"/>
            <a:ext cx="3505200" cy="7141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24DE0CE-A3BE-494A-AD12-CA381C88DF5B}"/>
              </a:ext>
            </a:extLst>
          </p:cNvPr>
          <p:cNvSpPr txBox="1"/>
          <p:nvPr/>
        </p:nvSpPr>
        <p:spPr>
          <a:xfrm>
            <a:off x="5791200" y="5269468"/>
            <a:ext cx="2048318" cy="369332"/>
          </a:xfrm>
          <a:prstGeom prst="rect">
            <a:avLst/>
          </a:prstGeom>
          <a:noFill/>
        </p:spPr>
        <p:txBody>
          <a:bodyPr wrap="none" rtlCol="0">
            <a:spAutoFit/>
          </a:bodyPr>
          <a:lstStyle/>
          <a:p>
            <a:r>
              <a:rPr lang="en-US" dirty="0">
                <a:solidFill>
                  <a:srgbClr val="FF0000"/>
                </a:solidFill>
              </a:rPr>
              <a:t>Results appear here</a:t>
            </a:r>
          </a:p>
        </p:txBody>
      </p:sp>
      <p:sp>
        <p:nvSpPr>
          <p:cNvPr id="6" name="Freeform: Shape 5">
            <a:extLst>
              <a:ext uri="{FF2B5EF4-FFF2-40B4-BE49-F238E27FC236}">
                <a16:creationId xmlns:a16="http://schemas.microsoft.com/office/drawing/2014/main" id="{B283FC7C-2BCC-44DC-9809-EC69B9D1E86A}"/>
              </a:ext>
            </a:extLst>
          </p:cNvPr>
          <p:cNvSpPr/>
          <p:nvPr/>
        </p:nvSpPr>
        <p:spPr>
          <a:xfrm rot="15770113" flipH="1" flipV="1">
            <a:off x="6041874" y="4565545"/>
            <a:ext cx="363793" cy="786581"/>
          </a:xfrm>
          <a:custGeom>
            <a:avLst/>
            <a:gdLst>
              <a:gd name="connsiteX0" fmla="*/ 0 w 363793"/>
              <a:gd name="connsiteY0" fmla="*/ 0 h 786581"/>
              <a:gd name="connsiteX1" fmla="*/ 324464 w 363793"/>
              <a:gd name="connsiteY1" fmla="*/ 137652 h 786581"/>
              <a:gd name="connsiteX2" fmla="*/ 186813 w 363793"/>
              <a:gd name="connsiteY2" fmla="*/ 265471 h 786581"/>
              <a:gd name="connsiteX3" fmla="*/ 363793 w 363793"/>
              <a:gd name="connsiteY3" fmla="*/ 786581 h 786581"/>
            </a:gdLst>
            <a:ahLst/>
            <a:cxnLst>
              <a:cxn ang="0">
                <a:pos x="connsiteX0" y="connsiteY0"/>
              </a:cxn>
              <a:cxn ang="0">
                <a:pos x="connsiteX1" y="connsiteY1"/>
              </a:cxn>
              <a:cxn ang="0">
                <a:pos x="connsiteX2" y="connsiteY2"/>
              </a:cxn>
              <a:cxn ang="0">
                <a:pos x="connsiteX3" y="connsiteY3"/>
              </a:cxn>
            </a:cxnLst>
            <a:rect l="l" t="t" r="r" b="b"/>
            <a:pathLst>
              <a:path w="363793" h="786581">
                <a:moveTo>
                  <a:pt x="0" y="0"/>
                </a:moveTo>
                <a:cubicBezTo>
                  <a:pt x="146664" y="46703"/>
                  <a:pt x="293328" y="93407"/>
                  <a:pt x="324464" y="137652"/>
                </a:cubicBezTo>
                <a:cubicBezTo>
                  <a:pt x="355600" y="181897"/>
                  <a:pt x="180258" y="157316"/>
                  <a:pt x="186813" y="265471"/>
                </a:cubicBezTo>
                <a:cubicBezTo>
                  <a:pt x="193368" y="373626"/>
                  <a:pt x="278580" y="580103"/>
                  <a:pt x="363793" y="786581"/>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134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0" y="737419"/>
            <a:ext cx="8915400" cy="5257800"/>
          </a:xfrm>
        </p:spPr>
        <p:txBody>
          <a:bodyPr>
            <a:normAutofit lnSpcReduction="10000"/>
          </a:bodyPr>
          <a:lstStyle/>
          <a:p>
            <a:pPr>
              <a:buFontTx/>
              <a:buNone/>
            </a:pPr>
            <a:r>
              <a:rPr lang="en-US" dirty="0" err="1">
                <a:latin typeface="Times New Roman" pitchFamily="18" charset="0"/>
                <a:cs typeface="Times New Roman" pitchFamily="18" charset="0"/>
              </a:rPr>
              <a:t>LiveScript</a:t>
            </a:r>
            <a:r>
              <a:rPr lang="en-US" dirty="0">
                <a:latin typeface="Times New Roman" pitchFamily="18" charset="0"/>
                <a:cs typeface="Times New Roman" pitchFamily="18" charset="0"/>
              </a:rPr>
              <a:t> – your code and the output it produces</a:t>
            </a: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spcBef>
                <a:spcPts val="0"/>
              </a:spcBef>
              <a:buFontTx/>
              <a:buNone/>
            </a:pPr>
            <a:r>
              <a:rPr lang="en-US" dirty="0">
                <a:latin typeface="Courier New" pitchFamily="49" charset="0"/>
                <a:cs typeface="Courier New" pitchFamily="49" charset="0"/>
              </a:rPr>
              <a:t>date</a:t>
            </a:r>
          </a:p>
          <a:p>
            <a:pPr>
              <a:spcBef>
                <a:spcPts val="0"/>
              </a:spcBef>
              <a:buFontTx/>
              <a:buNone/>
            </a:pPr>
            <a:endParaRPr lang="en-US" dirty="0">
              <a:latin typeface="Courier New" pitchFamily="49" charset="0"/>
              <a:cs typeface="Courier New" pitchFamily="49" charset="0"/>
            </a:endParaRPr>
          </a:p>
          <a:p>
            <a:pPr>
              <a:spcBef>
                <a:spcPts val="0"/>
              </a:spcBef>
              <a:buFontTx/>
              <a:buNone/>
            </a:pPr>
            <a:endParaRPr lang="en-US" dirty="0">
              <a:latin typeface="Courier New" pitchFamily="49" charset="0"/>
              <a:cs typeface="Courier New" pitchFamily="49" charset="0"/>
            </a:endParaRPr>
          </a:p>
          <a:p>
            <a:pPr>
              <a:spcBef>
                <a:spcPts val="0"/>
              </a:spcBef>
              <a:buFontTx/>
              <a:buNone/>
            </a:pPr>
            <a:endParaRPr lang="en-US" dirty="0">
              <a:latin typeface="Courier New" pitchFamily="49" charset="0"/>
              <a:cs typeface="Courier New" pitchFamily="49" charset="0"/>
            </a:endParaRPr>
          </a:p>
          <a:p>
            <a:pPr>
              <a:spcBef>
                <a:spcPts val="0"/>
              </a:spcBef>
              <a:buFontTx/>
              <a:buNone/>
            </a:pPr>
            <a:endParaRPr lang="en-US" dirty="0">
              <a:latin typeface="Courier New" pitchFamily="49" charset="0"/>
              <a:cs typeface="Courier New" pitchFamily="49" charset="0"/>
            </a:endParaRPr>
          </a:p>
          <a:p>
            <a:pPr>
              <a:spcBef>
                <a:spcPts val="0"/>
              </a:spcBef>
              <a:buFontTx/>
              <a:buNone/>
            </a:pPr>
            <a:r>
              <a:rPr lang="en-US" dirty="0" err="1">
                <a:latin typeface="Courier New" pitchFamily="49" charset="0"/>
                <a:cs typeface="Courier New" pitchFamily="49" charset="0"/>
              </a:rPr>
              <a:t>ans</a:t>
            </a:r>
            <a:r>
              <a:rPr lang="en-US" dirty="0">
                <a:latin typeface="Courier New" pitchFamily="49" charset="0"/>
                <a:cs typeface="Courier New" pitchFamily="49" charset="0"/>
              </a:rPr>
              <a:t> = '21-Feb-2022'</a:t>
            </a:r>
            <a:endParaRPr lang="en-US" dirty="0"/>
          </a:p>
          <a:p>
            <a:pPr>
              <a:buFontTx/>
              <a:buNone/>
            </a:pPr>
            <a:endParaRPr lang="en-US" dirty="0"/>
          </a:p>
        </p:txBody>
      </p:sp>
      <p:sp>
        <p:nvSpPr>
          <p:cNvPr id="6" name="Right Brace 5"/>
          <p:cNvSpPr/>
          <p:nvPr/>
        </p:nvSpPr>
        <p:spPr>
          <a:xfrm>
            <a:off x="5803490" y="2813254"/>
            <a:ext cx="140110" cy="6096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2"/>
          <p:cNvSpPr txBox="1">
            <a:spLocks noChangeArrowheads="1"/>
          </p:cNvSpPr>
          <p:nvPr/>
        </p:nvSpPr>
        <p:spPr bwMode="auto">
          <a:xfrm>
            <a:off x="6666271" y="2495362"/>
            <a:ext cx="2057400" cy="13351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you type</a:t>
            </a:r>
            <a:r>
              <a:rPr kumimoji="0" lang="en-US" sz="24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this in the left section</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Rectangle 2"/>
          <p:cNvSpPr txBox="1">
            <a:spLocks noChangeArrowheads="1"/>
          </p:cNvSpPr>
          <p:nvPr/>
        </p:nvSpPr>
        <p:spPr bwMode="auto">
          <a:xfrm>
            <a:off x="6703142" y="5069544"/>
            <a:ext cx="2057400" cy="12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a:solidFill>
                  <a:srgbClr val="FF0000"/>
                </a:solidFill>
                <a:latin typeface="Times New Roman" pitchFamily="18" charset="0"/>
                <a:ea typeface="+mj-ea"/>
                <a:cs typeface="Times New Roman" pitchFamily="18" charset="0"/>
              </a:rPr>
              <a:t>and MATLAB prints this at the right</a:t>
            </a:r>
            <a:endParaRPr kumimoji="0" lang="en-US" sz="2400" b="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Right Brace 8"/>
          <p:cNvSpPr/>
          <p:nvPr/>
        </p:nvSpPr>
        <p:spPr>
          <a:xfrm>
            <a:off x="5718687" y="4965797"/>
            <a:ext cx="228600" cy="1447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2">
            <a:extLst>
              <a:ext uri="{FF2B5EF4-FFF2-40B4-BE49-F238E27FC236}">
                <a16:creationId xmlns:a16="http://schemas.microsoft.com/office/drawing/2014/main" id="{20AF0F51-C73A-4EA2-B7DC-AC7E104966D0}"/>
              </a:ext>
            </a:extLst>
          </p:cNvPr>
          <p:cNvSpPr txBox="1">
            <a:spLocks noChangeArrowheads="1"/>
          </p:cNvSpPr>
          <p:nvPr/>
        </p:nvSpPr>
        <p:spPr bwMode="auto">
          <a:xfrm>
            <a:off x="6639232" y="3670479"/>
            <a:ext cx="2057400" cy="13351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then you run the section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65F56B-444F-4CF8-87A5-C77E6A35BD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 y="2541639"/>
            <a:ext cx="8229615" cy="914400"/>
          </a:xfrm>
          <a:prstGeom prst="rect">
            <a:avLst/>
          </a:prstGeom>
        </p:spPr>
      </p:pic>
      <p:sp>
        <p:nvSpPr>
          <p:cNvPr id="6" name="TextBox 5">
            <a:extLst>
              <a:ext uri="{FF2B5EF4-FFF2-40B4-BE49-F238E27FC236}">
                <a16:creationId xmlns:a16="http://schemas.microsoft.com/office/drawing/2014/main" id="{D0BC76D9-1FBE-4888-BADC-381485843D1E}"/>
              </a:ext>
            </a:extLst>
          </p:cNvPr>
          <p:cNvSpPr txBox="1"/>
          <p:nvPr/>
        </p:nvSpPr>
        <p:spPr>
          <a:xfrm>
            <a:off x="3243048" y="1819667"/>
            <a:ext cx="1379865" cy="461665"/>
          </a:xfrm>
          <a:prstGeom prst="rect">
            <a:avLst/>
          </a:prstGeom>
          <a:noFill/>
        </p:spPr>
        <p:txBody>
          <a:bodyPr wrap="none" rtlCol="0">
            <a:spAutoFit/>
          </a:bodyPr>
          <a:lstStyle/>
          <a:p>
            <a:r>
              <a:rPr lang="en-US" sz="2400" dirty="0">
                <a:solidFill>
                  <a:srgbClr val="FF0000"/>
                </a:solidFill>
              </a:rPr>
              <a:t>comment</a:t>
            </a:r>
          </a:p>
        </p:txBody>
      </p:sp>
      <p:sp>
        <p:nvSpPr>
          <p:cNvPr id="7" name="Freeform: Shape 6">
            <a:extLst>
              <a:ext uri="{FF2B5EF4-FFF2-40B4-BE49-F238E27FC236}">
                <a16:creationId xmlns:a16="http://schemas.microsoft.com/office/drawing/2014/main" id="{638261B6-8233-416D-95AD-638B1A17BC21}"/>
              </a:ext>
            </a:extLst>
          </p:cNvPr>
          <p:cNvSpPr/>
          <p:nvPr/>
        </p:nvSpPr>
        <p:spPr>
          <a:xfrm rot="5246088" flipH="1" flipV="1">
            <a:off x="2599404" y="1982220"/>
            <a:ext cx="363793" cy="786581"/>
          </a:xfrm>
          <a:custGeom>
            <a:avLst/>
            <a:gdLst>
              <a:gd name="connsiteX0" fmla="*/ 0 w 363793"/>
              <a:gd name="connsiteY0" fmla="*/ 0 h 786581"/>
              <a:gd name="connsiteX1" fmla="*/ 324464 w 363793"/>
              <a:gd name="connsiteY1" fmla="*/ 137652 h 786581"/>
              <a:gd name="connsiteX2" fmla="*/ 186813 w 363793"/>
              <a:gd name="connsiteY2" fmla="*/ 265471 h 786581"/>
              <a:gd name="connsiteX3" fmla="*/ 363793 w 363793"/>
              <a:gd name="connsiteY3" fmla="*/ 786581 h 786581"/>
            </a:gdLst>
            <a:ahLst/>
            <a:cxnLst>
              <a:cxn ang="0">
                <a:pos x="connsiteX0" y="connsiteY0"/>
              </a:cxn>
              <a:cxn ang="0">
                <a:pos x="connsiteX1" y="connsiteY1"/>
              </a:cxn>
              <a:cxn ang="0">
                <a:pos x="connsiteX2" y="connsiteY2"/>
              </a:cxn>
              <a:cxn ang="0">
                <a:pos x="connsiteX3" y="connsiteY3"/>
              </a:cxn>
            </a:cxnLst>
            <a:rect l="l" t="t" r="r" b="b"/>
            <a:pathLst>
              <a:path w="363793" h="786581">
                <a:moveTo>
                  <a:pt x="0" y="0"/>
                </a:moveTo>
                <a:cubicBezTo>
                  <a:pt x="146664" y="46703"/>
                  <a:pt x="293328" y="93407"/>
                  <a:pt x="324464" y="137652"/>
                </a:cubicBezTo>
                <a:cubicBezTo>
                  <a:pt x="355600" y="181897"/>
                  <a:pt x="180258" y="157316"/>
                  <a:pt x="186813" y="265471"/>
                </a:cubicBezTo>
                <a:cubicBezTo>
                  <a:pt x="193368" y="373626"/>
                  <a:pt x="278580" y="580103"/>
                  <a:pt x="363793" y="786581"/>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10C8D9-838C-42C8-A2E6-6C5A664202C9}"/>
              </a:ext>
            </a:extLst>
          </p:cNvPr>
          <p:cNvSpPr/>
          <p:nvPr/>
        </p:nvSpPr>
        <p:spPr>
          <a:xfrm>
            <a:off x="762000" y="2667000"/>
            <a:ext cx="4038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5F22046-6392-49A0-A398-02793F5DE836}"/>
              </a:ext>
            </a:extLst>
          </p:cNvPr>
          <p:cNvSpPr txBox="1"/>
          <p:nvPr/>
        </p:nvSpPr>
        <p:spPr>
          <a:xfrm>
            <a:off x="215871" y="228600"/>
            <a:ext cx="8712257" cy="584775"/>
          </a:xfrm>
          <a:prstGeom prst="rect">
            <a:avLst/>
          </a:prstGeom>
          <a:noFill/>
        </p:spPr>
        <p:txBody>
          <a:bodyPr wrap="none" rtlCol="0">
            <a:spAutoFit/>
          </a:bodyPr>
          <a:lstStyle/>
          <a:p>
            <a:r>
              <a:rPr lang="en-US" sz="3200" dirty="0"/>
              <a:t>Use </a:t>
            </a:r>
            <a:r>
              <a:rPr lang="en-US" sz="3200" i="1" dirty="0"/>
              <a:t>comments</a:t>
            </a:r>
            <a:r>
              <a:rPr lang="en-US" sz="3200" dirty="0"/>
              <a:t> to document and explain your code</a:t>
            </a:r>
          </a:p>
        </p:txBody>
      </p:sp>
      <p:sp>
        <p:nvSpPr>
          <p:cNvPr id="2" name="Freeform: Shape 1">
            <a:extLst>
              <a:ext uri="{FF2B5EF4-FFF2-40B4-BE49-F238E27FC236}">
                <a16:creationId xmlns:a16="http://schemas.microsoft.com/office/drawing/2014/main" id="{7BBFF321-BA85-45E1-8976-7574AC0972DD}"/>
              </a:ext>
            </a:extLst>
          </p:cNvPr>
          <p:cNvSpPr/>
          <p:nvPr/>
        </p:nvSpPr>
        <p:spPr>
          <a:xfrm>
            <a:off x="533400" y="2956799"/>
            <a:ext cx="972128" cy="1481958"/>
          </a:xfrm>
          <a:custGeom>
            <a:avLst/>
            <a:gdLst>
              <a:gd name="connsiteX0" fmla="*/ 278445 w 972128"/>
              <a:gd name="connsiteY0" fmla="*/ 0 h 1481958"/>
              <a:gd name="connsiteX1" fmla="*/ 36708 w 972128"/>
              <a:gd name="connsiteY1" fmla="*/ 451945 h 1481958"/>
              <a:gd name="connsiteX2" fmla="*/ 972128 w 972128"/>
              <a:gd name="connsiteY2" fmla="*/ 1481958 h 1481958"/>
            </a:gdLst>
            <a:ahLst/>
            <a:cxnLst>
              <a:cxn ang="0">
                <a:pos x="connsiteX0" y="connsiteY0"/>
              </a:cxn>
              <a:cxn ang="0">
                <a:pos x="connsiteX1" y="connsiteY1"/>
              </a:cxn>
              <a:cxn ang="0">
                <a:pos x="connsiteX2" y="connsiteY2"/>
              </a:cxn>
            </a:cxnLst>
            <a:rect l="l" t="t" r="r" b="b"/>
            <a:pathLst>
              <a:path w="972128" h="1481958">
                <a:moveTo>
                  <a:pt x="278445" y="0"/>
                </a:moveTo>
                <a:cubicBezTo>
                  <a:pt x="99769" y="102476"/>
                  <a:pt x="-78906" y="204952"/>
                  <a:pt x="36708" y="451945"/>
                </a:cubicBezTo>
                <a:cubicBezTo>
                  <a:pt x="152322" y="698938"/>
                  <a:pt x="562225" y="1090448"/>
                  <a:pt x="972128" y="148195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FE9C2A9-4DB4-4DB1-BA2A-CF4A52BCE4EE}"/>
              </a:ext>
            </a:extLst>
          </p:cNvPr>
          <p:cNvSpPr txBox="1"/>
          <p:nvPr/>
        </p:nvSpPr>
        <p:spPr>
          <a:xfrm>
            <a:off x="1600200" y="4207924"/>
            <a:ext cx="1724318" cy="461665"/>
          </a:xfrm>
          <a:prstGeom prst="rect">
            <a:avLst/>
          </a:prstGeom>
          <a:noFill/>
        </p:spPr>
        <p:txBody>
          <a:bodyPr wrap="none" rtlCol="0">
            <a:spAutoFit/>
          </a:bodyPr>
          <a:lstStyle/>
          <a:p>
            <a:r>
              <a:rPr lang="en-US" sz="2400" dirty="0">
                <a:solidFill>
                  <a:srgbClr val="FF0000"/>
                </a:solidFill>
              </a:rPr>
              <a:t>starts with #</a:t>
            </a:r>
          </a:p>
        </p:txBody>
      </p:sp>
    </p:spTree>
    <p:extLst>
      <p:ext uri="{BB962C8B-B14F-4D97-AF65-F5344CB8AC3E}">
        <p14:creationId xmlns:p14="http://schemas.microsoft.com/office/powerpoint/2010/main" val="546108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Files and Folders</a:t>
            </a:r>
          </a:p>
        </p:txBody>
      </p:sp>
      <p:sp>
        <p:nvSpPr>
          <p:cNvPr id="3" name="Content Placeholder 2"/>
          <p:cNvSpPr>
            <a:spLocks noGrp="1"/>
          </p:cNvSpPr>
          <p:nvPr>
            <p:ph idx="1"/>
          </p:nvPr>
        </p:nvSpPr>
        <p:spPr>
          <a:xfrm>
            <a:off x="457200" y="1676400"/>
            <a:ext cx="8229600" cy="4525963"/>
          </a:xfrm>
        </p:spPr>
        <p:txBody>
          <a:bodyPr>
            <a:normAutofit fontScale="85000" lnSpcReduction="20000"/>
          </a:bodyPr>
          <a:lstStyle/>
          <a:p>
            <a:pPr>
              <a:buNone/>
            </a:pPr>
            <a:r>
              <a:rPr lang="en-US" dirty="0">
                <a:latin typeface="Times New Roman" pitchFamily="18" charset="0"/>
                <a:cs typeface="Times New Roman" pitchFamily="18" charset="0"/>
              </a:rPr>
              <a:t>Provide a way to organize your data and data analysis products</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 use meaningful and predictable names</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 design a folder hierarchy that helps you keep track of things</a:t>
            </a:r>
          </a:p>
          <a:p>
            <a:pPr>
              <a:buNone/>
            </a:pPr>
            <a:endParaRPr lang="en-US" dirty="0"/>
          </a:p>
          <a:p>
            <a:pPr>
              <a:buNone/>
            </a:pPr>
            <a:r>
              <a:rPr lang="en-US" dirty="0"/>
              <a:t>	</a:t>
            </a:r>
          </a:p>
          <a:p>
            <a:pPr>
              <a:buNone/>
            </a:pPr>
            <a:endParaRPr lang="en-US" dirty="0"/>
          </a:p>
          <a:p>
            <a:pPr>
              <a:buNone/>
            </a:pPr>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11649D-0046-420F-B534-E6C8EC56092B}"/>
              </a:ext>
            </a:extLst>
          </p:cNvPr>
          <p:cNvSpPr txBox="1"/>
          <p:nvPr/>
        </p:nvSpPr>
        <p:spPr>
          <a:xfrm>
            <a:off x="6324600" y="609600"/>
            <a:ext cx="2590800" cy="3416320"/>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Python</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free</a:t>
            </a:r>
          </a:p>
          <a:p>
            <a:r>
              <a:rPr lang="en-US" sz="3600" dirty="0">
                <a:latin typeface="Times New Roman" panose="02020603050405020304" pitchFamily="18" charset="0"/>
                <a:cs typeface="Times New Roman" panose="02020603050405020304" pitchFamily="18" charset="0"/>
              </a:rPr>
              <a:t>software</a:t>
            </a:r>
          </a:p>
          <a:p>
            <a:r>
              <a:rPr lang="en-US" sz="3600" dirty="0">
                <a:latin typeface="Times New Roman" panose="02020603050405020304" pitchFamily="18" charset="0"/>
                <a:cs typeface="Times New Roman" panose="02020603050405020304" pitchFamily="18" charset="0"/>
              </a:rPr>
              <a:t>available</a:t>
            </a:r>
          </a:p>
          <a:p>
            <a:r>
              <a:rPr lang="en-US" sz="3600" dirty="0">
                <a:latin typeface="Times New Roman" panose="02020603050405020304" pitchFamily="18" charset="0"/>
                <a:cs typeface="Times New Roman" panose="02020603050405020304" pitchFamily="18" charset="0"/>
              </a:rPr>
              <a:t>online</a:t>
            </a:r>
          </a:p>
        </p:txBody>
      </p:sp>
      <p:sp>
        <p:nvSpPr>
          <p:cNvPr id="5" name="TextBox 4">
            <a:extLst>
              <a:ext uri="{FF2B5EF4-FFF2-40B4-BE49-F238E27FC236}">
                <a16:creationId xmlns:a16="http://schemas.microsoft.com/office/drawing/2014/main" id="{18AF541D-2657-4349-A45F-2CD37023D7C9}"/>
              </a:ext>
            </a:extLst>
          </p:cNvPr>
          <p:cNvSpPr txBox="1"/>
          <p:nvPr/>
        </p:nvSpPr>
        <p:spPr>
          <a:xfrm>
            <a:off x="118473" y="6246167"/>
            <a:ext cx="4453527" cy="461665"/>
          </a:xfrm>
          <a:prstGeom prst="rect">
            <a:avLst/>
          </a:prstGeom>
          <a:noFill/>
        </p:spPr>
        <p:txBody>
          <a:bodyPr wrap="none" rtlCol="0">
            <a:spAutoFit/>
          </a:bodyPr>
          <a:lstStyle/>
          <a:p>
            <a:r>
              <a:rPr lang="en-US" sz="1200" dirty="0"/>
              <a:t>Logo by www.python.org - </a:t>
            </a:r>
            <a:r>
              <a:rPr lang="en-US" sz="1200" dirty="0">
                <a:hlinkClick r:id="rId3"/>
              </a:rPr>
              <a:t>www.python.org</a:t>
            </a:r>
            <a:r>
              <a:rPr lang="en-US" sz="1200" dirty="0"/>
              <a:t>,</a:t>
            </a:r>
          </a:p>
          <a:p>
            <a:r>
              <a:rPr lang="en-US" sz="1200" dirty="0"/>
              <a:t>GPL, https://commons.wikimedia.org/w/index.php?curid=34991651</a:t>
            </a:r>
          </a:p>
        </p:txBody>
      </p:sp>
      <p:pic>
        <p:nvPicPr>
          <p:cNvPr id="6" name="Picture 5">
            <a:extLst>
              <a:ext uri="{FF2B5EF4-FFF2-40B4-BE49-F238E27FC236}">
                <a16:creationId xmlns:a16="http://schemas.microsoft.com/office/drawing/2014/main" id="{FF91B80F-A409-46A9-921D-E7B1B01010F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0" y="381000"/>
            <a:ext cx="5562600" cy="5562600"/>
          </a:xfrm>
          <a:prstGeom prst="rect">
            <a:avLst/>
          </a:prstGeom>
        </p:spPr>
      </p:pic>
    </p:spTree>
    <p:extLst>
      <p:ext uri="{BB962C8B-B14F-4D97-AF65-F5344CB8AC3E}">
        <p14:creationId xmlns:p14="http://schemas.microsoft.com/office/powerpoint/2010/main" val="4190342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bwMode="auto">
          <a:xfrm>
            <a:off x="3810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Example: </a:t>
            </a:r>
            <a:r>
              <a:rPr lang="en-US" sz="3200" kern="0" noProof="0" dirty="0">
                <a:solidFill>
                  <a:schemeClr val="tx2"/>
                </a:solidFill>
                <a:latin typeface="Times New Roman" pitchFamily="18" charset="0"/>
                <a:ea typeface="+mj-ea"/>
                <a:cs typeface="Times New Roman" pitchFamily="18" charset="0"/>
              </a:rPr>
              <a:t>file/folder structure used in text</a:t>
            </a:r>
            <a:r>
              <a:rPr kumimoji="0" lang="en-US" sz="32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3" name="Picture 2">
            <a:extLst>
              <a:ext uri="{FF2B5EF4-FFF2-40B4-BE49-F238E27FC236}">
                <a16:creationId xmlns:a16="http://schemas.microsoft.com/office/drawing/2014/main" id="{AA878B1C-B99D-42ED-9BFC-D1A985C993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4400" y="838200"/>
            <a:ext cx="6858000" cy="601579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latin typeface="Times New Roman" pitchFamily="18" charset="0"/>
                <a:cs typeface="Times New Roman" pitchFamily="18" charset="0"/>
              </a:rPr>
              <a:t>Commands for Navigating Folders</a:t>
            </a:r>
          </a:p>
        </p:txBody>
      </p:sp>
      <p:sp>
        <p:nvSpPr>
          <p:cNvPr id="3" name="Content Placeholder 2"/>
          <p:cNvSpPr>
            <a:spLocks noGrp="1"/>
          </p:cNvSpPr>
          <p:nvPr>
            <p:ph idx="1"/>
          </p:nvPr>
        </p:nvSpPr>
        <p:spPr>
          <a:xfrm>
            <a:off x="381000" y="1219200"/>
            <a:ext cx="5410200" cy="5257800"/>
          </a:xfrm>
        </p:spPr>
        <p:txBody>
          <a:bodyPr/>
          <a:lstStyle/>
          <a:p>
            <a:pPr>
              <a:buNone/>
            </a:pPr>
            <a:r>
              <a:rPr lang="en-US" sz="2400" dirty="0" err="1">
                <a:latin typeface="Courier New" pitchFamily="49" charset="0"/>
                <a:cs typeface="Courier New" pitchFamily="49" charset="0"/>
              </a:rPr>
              <a:t>pwd</a:t>
            </a:r>
            <a:endParaRPr lang="en-US" sz="2400" dirty="0">
              <a:latin typeface="Courier New" pitchFamily="49" charset="0"/>
              <a:cs typeface="Courier New" pitchFamily="49" charset="0"/>
            </a:endParaRPr>
          </a:p>
          <a:p>
            <a:pPr>
              <a:buNone/>
            </a:pPr>
            <a:endParaRPr lang="en-US" sz="2400" dirty="0">
              <a:latin typeface="Courier New" pitchFamily="49" charset="0"/>
              <a:cs typeface="Courier New" pitchFamily="49" charset="0"/>
            </a:endParaRPr>
          </a:p>
          <a:p>
            <a:pPr>
              <a:buNone/>
            </a:pPr>
            <a:r>
              <a:rPr lang="en-US" sz="2400" dirty="0" err="1">
                <a:solidFill>
                  <a:schemeClr val="tx1"/>
                </a:solidFill>
                <a:latin typeface="Courier New" pitchFamily="49" charset="0"/>
                <a:cs typeface="Courier New" pitchFamily="49" charset="0"/>
              </a:rPr>
              <a:t>cd</a:t>
            </a:r>
            <a:r>
              <a:rPr lang="en-US" sz="2400" dirty="0">
                <a:solidFill>
                  <a:schemeClr val="tx1"/>
                </a:solidFill>
                <a:latin typeface="Courier New" pitchFamily="49" charset="0"/>
                <a:cs typeface="Courier New" pitchFamily="49" charset="0"/>
              </a:rPr>
              <a:t> c:/menke/docs/eda/ch01</a:t>
            </a:r>
          </a:p>
          <a:p>
            <a:pPr>
              <a:buNone/>
            </a:pPr>
            <a:endParaRPr lang="en-US" sz="2400" dirty="0">
              <a:solidFill>
                <a:schemeClr val="tx1"/>
              </a:solidFill>
              <a:latin typeface="Courier New" pitchFamily="49" charset="0"/>
              <a:cs typeface="Courier New" pitchFamily="49" charset="0"/>
            </a:endParaRPr>
          </a:p>
          <a:p>
            <a:pPr>
              <a:buNone/>
            </a:pPr>
            <a:r>
              <a:rPr lang="en-US" sz="2400" dirty="0" err="1">
                <a:solidFill>
                  <a:schemeClr val="tx1"/>
                </a:solidFill>
                <a:latin typeface="Courier New" pitchFamily="49" charset="0"/>
                <a:cs typeface="Courier New" pitchFamily="49" charset="0"/>
              </a:rPr>
              <a:t>cd</a:t>
            </a:r>
            <a:r>
              <a:rPr lang="en-US" sz="2400" dirty="0">
                <a:solidFill>
                  <a:schemeClr val="tx1"/>
                </a:solidFill>
                <a:latin typeface="Courier New" pitchFamily="49" charset="0"/>
                <a:cs typeface="Courier New" pitchFamily="49" charset="0"/>
              </a:rPr>
              <a:t> ..</a:t>
            </a:r>
          </a:p>
          <a:p>
            <a:pPr>
              <a:buNone/>
            </a:pPr>
            <a:endParaRPr lang="en-US" sz="2400" dirty="0">
              <a:solidFill>
                <a:schemeClr val="tx1"/>
              </a:solidFill>
              <a:latin typeface="Courier New" pitchFamily="49" charset="0"/>
              <a:cs typeface="Courier New" pitchFamily="49" charset="0"/>
            </a:endParaRPr>
          </a:p>
          <a:p>
            <a:pPr>
              <a:buNone/>
            </a:pPr>
            <a:r>
              <a:rPr lang="en-US" sz="2400" dirty="0" err="1">
                <a:solidFill>
                  <a:schemeClr val="tx1"/>
                </a:solidFill>
                <a:latin typeface="Courier New" pitchFamily="49" charset="0"/>
                <a:cs typeface="Courier New" pitchFamily="49" charset="0"/>
              </a:rPr>
              <a:t>cd</a:t>
            </a:r>
            <a:r>
              <a:rPr lang="en-US" sz="2400" dirty="0">
                <a:solidFill>
                  <a:schemeClr val="tx1"/>
                </a:solidFill>
                <a:latin typeface="Courier New" pitchFamily="49" charset="0"/>
                <a:cs typeface="Courier New" pitchFamily="49" charset="0"/>
              </a:rPr>
              <a:t> ch01</a:t>
            </a:r>
          </a:p>
          <a:p>
            <a:pPr>
              <a:buNone/>
            </a:pPr>
            <a:endParaRPr lang="en-US" sz="2400" dirty="0">
              <a:solidFill>
                <a:schemeClr val="tx1"/>
              </a:solidFill>
              <a:latin typeface="Courier New" pitchFamily="49" charset="0"/>
              <a:cs typeface="Courier New" pitchFamily="49" charset="0"/>
            </a:endParaRPr>
          </a:p>
          <a:p>
            <a:pPr>
              <a:buNone/>
            </a:pPr>
            <a:r>
              <a:rPr lang="en-US" sz="2400" dirty="0">
                <a:solidFill>
                  <a:schemeClr val="tx1"/>
                </a:solidFill>
                <a:latin typeface="Courier New" pitchFamily="49" charset="0"/>
                <a:cs typeface="Courier New" pitchFamily="49" charset="0"/>
              </a:rPr>
              <a:t>dir</a:t>
            </a: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524000" y="1447800"/>
            <a:ext cx="541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displays current</a:t>
            </a:r>
            <a:r>
              <a:rPr kumimoji="0" lang="en-US" sz="2400" b="0" i="0" u="none" strike="noStrike" kern="0" cap="none" spc="0" normalizeH="0" noProof="0" dirty="0">
                <a:ln>
                  <a:noFill/>
                </a:ln>
                <a:solidFill>
                  <a:srgbClr val="FF0000"/>
                </a:solidFill>
                <a:effectLst/>
                <a:uLnTx/>
                <a:uFillTx/>
                <a:latin typeface="Times New Roman" pitchFamily="18" charset="0"/>
                <a:cs typeface="Times New Roman" pitchFamily="18" charset="0"/>
              </a:rPr>
              <a:t> folder</a:t>
            </a:r>
            <a:endPar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5" name="Content Placeholder 2"/>
          <p:cNvSpPr txBox="1">
            <a:spLocks/>
          </p:cNvSpPr>
          <p:nvPr/>
        </p:nvSpPr>
        <p:spPr bwMode="auto">
          <a:xfrm>
            <a:off x="1524000" y="2514600"/>
            <a:ext cx="541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change to a folder in a specific place</a:t>
            </a:r>
          </a:p>
        </p:txBody>
      </p:sp>
      <p:sp>
        <p:nvSpPr>
          <p:cNvPr id="6" name="Content Placeholder 2"/>
          <p:cNvSpPr txBox="1">
            <a:spLocks/>
          </p:cNvSpPr>
          <p:nvPr/>
        </p:nvSpPr>
        <p:spPr bwMode="auto">
          <a:xfrm>
            <a:off x="1524000" y="3352800"/>
            <a:ext cx="541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change</a:t>
            </a:r>
            <a:r>
              <a:rPr kumimoji="0" lang="en-US" sz="2400" b="0" i="0" u="none" strike="noStrike" kern="0" cap="none" spc="0" normalizeH="0" noProof="0" dirty="0">
                <a:ln>
                  <a:noFill/>
                </a:ln>
                <a:solidFill>
                  <a:srgbClr val="FF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to the parent folder</a:t>
            </a:r>
          </a:p>
        </p:txBody>
      </p:sp>
      <p:sp>
        <p:nvSpPr>
          <p:cNvPr id="7" name="Content Placeholder 2"/>
          <p:cNvSpPr txBox="1">
            <a:spLocks/>
          </p:cNvSpPr>
          <p:nvPr/>
        </p:nvSpPr>
        <p:spPr bwMode="auto">
          <a:xfrm>
            <a:off x="1524000" y="4343400"/>
            <a:ext cx="74676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change</a:t>
            </a:r>
            <a:r>
              <a:rPr kumimoji="0" lang="en-US" sz="2400" b="0" i="0" u="none" strike="noStrike" kern="0" cap="none" spc="0" normalizeH="0" noProof="0" dirty="0">
                <a:ln>
                  <a:noFill/>
                </a:ln>
                <a:solidFill>
                  <a:srgbClr val="FF0000"/>
                </a:solidFill>
                <a:effectLst/>
                <a:uLnTx/>
                <a:uFillTx/>
                <a:latin typeface="Times New Roman" pitchFamily="18" charset="0"/>
                <a:cs typeface="Times New Roman" pitchFamily="18" charset="0"/>
              </a:rPr>
              <a:t> </a:t>
            </a: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to the</a:t>
            </a:r>
            <a:r>
              <a:rPr kumimoji="0" lang="en-US" sz="2400" b="0" i="0" u="none" strike="noStrike" kern="0" cap="none" spc="0" normalizeH="0" noProof="0" dirty="0">
                <a:ln>
                  <a:noFill/>
                </a:ln>
                <a:solidFill>
                  <a:srgbClr val="FF0000"/>
                </a:solidFill>
                <a:effectLst/>
                <a:uLnTx/>
                <a:uFillTx/>
                <a:latin typeface="Times New Roman" pitchFamily="18" charset="0"/>
                <a:cs typeface="Times New Roman" pitchFamily="18" charset="0"/>
              </a:rPr>
              <a:t> named </a:t>
            </a: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folder that within the current</a:t>
            </a:r>
            <a:r>
              <a:rPr kumimoji="0" lang="en-US" sz="2400" b="0" i="0" u="none" strike="noStrike" kern="0" cap="none" spc="0" normalizeH="0" noProof="0" dirty="0">
                <a:ln>
                  <a:noFill/>
                </a:ln>
                <a:solidFill>
                  <a:srgbClr val="FF0000"/>
                </a:solidFill>
                <a:effectLst/>
                <a:uLnTx/>
                <a:uFillTx/>
                <a:latin typeface="Times New Roman" pitchFamily="18" charset="0"/>
                <a:cs typeface="Times New Roman" pitchFamily="18" charset="0"/>
              </a:rPr>
              <a:t> one</a:t>
            </a:r>
            <a:endPar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8" name="Content Placeholder 2"/>
          <p:cNvSpPr txBox="1">
            <a:spLocks/>
          </p:cNvSpPr>
          <p:nvPr/>
        </p:nvSpPr>
        <p:spPr bwMode="auto">
          <a:xfrm>
            <a:off x="1524000" y="5105400"/>
            <a:ext cx="74676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sz="2400" kern="0" dirty="0">
                <a:solidFill>
                  <a:srgbClr val="FF0000"/>
                </a:solidFill>
                <a:latin typeface="Times New Roman" pitchFamily="18" charset="0"/>
                <a:cs typeface="Times New Roman" pitchFamily="18" charset="0"/>
              </a:rPr>
              <a:t>display all the files and folders in the current folder</a:t>
            </a:r>
            <a:endPar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8229600" cy="1371600"/>
          </a:xfrm>
        </p:spPr>
        <p:txBody>
          <a:bodyPr/>
          <a:lstStyle/>
          <a:p>
            <a:r>
              <a:rPr lang="en-US" dirty="0">
                <a:latin typeface="Times New Roman" pitchFamily="18" charset="0"/>
                <a:cs typeface="Times New Roman" pitchFamily="18" charset="0"/>
              </a:rPr>
              <a:t>Simple Arithmetic</a:t>
            </a:r>
          </a:p>
        </p:txBody>
      </p:sp>
      <p:sp>
        <p:nvSpPr>
          <p:cNvPr id="8195" name="Rectangle 3"/>
          <p:cNvSpPr>
            <a:spLocks noGrp="1" noChangeArrowheads="1"/>
          </p:cNvSpPr>
          <p:nvPr>
            <p:ph type="body" idx="1"/>
          </p:nvPr>
        </p:nvSpPr>
        <p:spPr>
          <a:xfrm>
            <a:off x="609600" y="1447800"/>
            <a:ext cx="8077200" cy="5105400"/>
          </a:xfrm>
        </p:spPr>
        <p:txBody>
          <a:bodyPr/>
          <a:lstStyle/>
          <a:p>
            <a:pPr>
              <a:buFontTx/>
              <a:buNone/>
            </a:pPr>
            <a:r>
              <a:rPr lang="en-US" dirty="0">
                <a:latin typeface="Courier New" pitchFamily="49" charset="0"/>
                <a:cs typeface="Courier New" pitchFamily="49" charset="0"/>
              </a:rPr>
              <a:t>a=3.5; </a:t>
            </a:r>
          </a:p>
          <a:p>
            <a:pPr>
              <a:buFontTx/>
              <a:buNone/>
            </a:pPr>
            <a:r>
              <a:rPr lang="en-US" dirty="0">
                <a:latin typeface="Courier New" pitchFamily="49" charset="0"/>
                <a:cs typeface="Courier New" pitchFamily="49" charset="0"/>
              </a:rPr>
              <a:t>b=4.1; </a:t>
            </a:r>
          </a:p>
          <a:p>
            <a:pPr>
              <a:buFontTx/>
              <a:buNone/>
            </a:pPr>
            <a:r>
              <a:rPr lang="en-US" dirty="0">
                <a:latin typeface="Courier New" pitchFamily="49" charset="0"/>
                <a:cs typeface="Courier New" pitchFamily="49" charset="0"/>
              </a:rPr>
              <a:t>c=</a:t>
            </a:r>
            <a:r>
              <a:rPr lang="en-US" dirty="0" err="1">
                <a:latin typeface="Courier New" pitchFamily="49" charset="0"/>
                <a:cs typeface="Courier New" pitchFamily="49" charset="0"/>
              </a:rPr>
              <a:t>a+b</a:t>
            </a:r>
            <a:r>
              <a:rPr lang="en-US" dirty="0">
                <a:latin typeface="Courier New" pitchFamily="49" charset="0"/>
                <a:cs typeface="Courier New" pitchFamily="49" charset="0"/>
              </a:rPr>
              <a:t>; </a:t>
            </a:r>
          </a:p>
          <a:p>
            <a:pPr>
              <a:buFontTx/>
              <a:buNone/>
            </a:pPr>
            <a:r>
              <a:rPr lang="en-US" dirty="0">
                <a:latin typeface="Courier New" pitchFamily="49" charset="0"/>
                <a:cs typeface="Courier New" pitchFamily="49" charset="0"/>
              </a:rPr>
              <a:t>c </a:t>
            </a:r>
          </a:p>
          <a:p>
            <a:pPr>
              <a:buFontTx/>
              <a:buNone/>
            </a:pPr>
            <a:endParaRPr lang="en-US" dirty="0"/>
          </a:p>
          <a:p>
            <a:pPr>
              <a:buFontTx/>
              <a:buNone/>
            </a:pPr>
            <a:r>
              <a:rPr lang="en-US" dirty="0">
                <a:latin typeface="Courier New" pitchFamily="49" charset="0"/>
                <a:cs typeface="Courier New" pitchFamily="49" charset="0"/>
              </a:rPr>
              <a:t>c =</a:t>
            </a:r>
          </a:p>
          <a:p>
            <a:pPr>
              <a:buFontTx/>
              <a:buNone/>
            </a:pPr>
            <a:endParaRPr lang="en-US" dirty="0">
              <a:latin typeface="Courier New" pitchFamily="49" charset="0"/>
              <a:cs typeface="Courier New" pitchFamily="49" charset="0"/>
            </a:endParaRPr>
          </a:p>
          <a:p>
            <a:pPr>
              <a:buFontTx/>
              <a:buNone/>
            </a:pPr>
            <a:r>
              <a:rPr lang="en-US" dirty="0">
                <a:latin typeface="Courier New" pitchFamily="49" charset="0"/>
                <a:cs typeface="Courier New" pitchFamily="49" charset="0"/>
              </a:rPr>
              <a:t>    7.6000</a:t>
            </a:r>
          </a:p>
        </p:txBody>
      </p:sp>
      <p:sp>
        <p:nvSpPr>
          <p:cNvPr id="4" name="Right Brace 3"/>
          <p:cNvSpPr/>
          <p:nvPr/>
        </p:nvSpPr>
        <p:spPr>
          <a:xfrm>
            <a:off x="4267200" y="1567068"/>
            <a:ext cx="228600" cy="193813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2"/>
          <p:cNvSpPr txBox="1">
            <a:spLocks noChangeArrowheads="1"/>
          </p:cNvSpPr>
          <p:nvPr/>
        </p:nvSpPr>
        <p:spPr bwMode="auto">
          <a:xfrm>
            <a:off x="4419600" y="2272744"/>
            <a:ext cx="2286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you type</a:t>
            </a:r>
            <a:r>
              <a:rPr kumimoji="0" lang="en-US" sz="24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this</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Rectangle 2"/>
          <p:cNvSpPr txBox="1">
            <a:spLocks noChangeArrowheads="1"/>
          </p:cNvSpPr>
          <p:nvPr/>
        </p:nvSpPr>
        <p:spPr bwMode="auto">
          <a:xfrm>
            <a:off x="4419600" y="5025888"/>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MALTAB</a:t>
            </a: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 replies with this</a:t>
            </a:r>
          </a:p>
        </p:txBody>
      </p:sp>
      <p:sp>
        <p:nvSpPr>
          <p:cNvPr id="7" name="Right Brace 6"/>
          <p:cNvSpPr/>
          <p:nvPr/>
        </p:nvSpPr>
        <p:spPr>
          <a:xfrm>
            <a:off x="4267200" y="4572000"/>
            <a:ext cx="228600" cy="1447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1143000"/>
            <a:ext cx="4191000" cy="685800"/>
          </a:xfrm>
          <a:prstGeom prst="rect">
            <a:avLst/>
          </a:prstGeom>
          <a:noFill/>
          <a:ln w="9525">
            <a:noFill/>
            <a:miter lim="800000"/>
            <a:headEnd/>
            <a:tailEnd/>
          </a:ln>
        </p:spPr>
      </p:pic>
      <p:sp>
        <p:nvSpPr>
          <p:cNvPr id="8194" name="Rectangle 2"/>
          <p:cNvSpPr>
            <a:spLocks noGrp="1" noChangeArrowheads="1"/>
          </p:cNvSpPr>
          <p:nvPr>
            <p:ph type="title"/>
          </p:nvPr>
        </p:nvSpPr>
        <p:spPr>
          <a:xfrm>
            <a:off x="381000" y="0"/>
            <a:ext cx="8229600" cy="1371600"/>
          </a:xfrm>
        </p:spPr>
        <p:txBody>
          <a:bodyPr/>
          <a:lstStyle/>
          <a:p>
            <a:r>
              <a:rPr lang="en-US" dirty="0">
                <a:latin typeface="Times New Roman" pitchFamily="18" charset="0"/>
                <a:cs typeface="Times New Roman" pitchFamily="18" charset="0"/>
              </a:rPr>
              <a:t>A more complicated formula</a:t>
            </a:r>
          </a:p>
        </p:txBody>
      </p:sp>
      <p:sp>
        <p:nvSpPr>
          <p:cNvPr id="4" name="Right Brace 3"/>
          <p:cNvSpPr/>
          <p:nvPr/>
        </p:nvSpPr>
        <p:spPr>
          <a:xfrm>
            <a:off x="6172200" y="2024268"/>
            <a:ext cx="228600" cy="193813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2"/>
          <p:cNvSpPr txBox="1">
            <a:spLocks noChangeArrowheads="1"/>
          </p:cNvSpPr>
          <p:nvPr/>
        </p:nvSpPr>
        <p:spPr bwMode="auto">
          <a:xfrm>
            <a:off x="6324600" y="2729944"/>
            <a:ext cx="2286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you type</a:t>
            </a:r>
            <a:r>
              <a:rPr kumimoji="0" lang="en-US" sz="24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this</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Rectangle 2"/>
          <p:cNvSpPr txBox="1">
            <a:spLocks noChangeArrowheads="1"/>
          </p:cNvSpPr>
          <p:nvPr/>
        </p:nvSpPr>
        <p:spPr bwMode="auto">
          <a:xfrm>
            <a:off x="6553200" y="5486400"/>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MATLAB</a:t>
            </a: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 replies with this</a:t>
            </a:r>
          </a:p>
        </p:txBody>
      </p:sp>
      <p:sp>
        <p:nvSpPr>
          <p:cNvPr id="7" name="Right Brace 6"/>
          <p:cNvSpPr/>
          <p:nvPr/>
        </p:nvSpPr>
        <p:spPr>
          <a:xfrm>
            <a:off x="6172200" y="4800600"/>
            <a:ext cx="304800" cy="1828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ontent Placeholder 9"/>
          <p:cNvSpPr>
            <a:spLocks noGrp="1"/>
          </p:cNvSpPr>
          <p:nvPr>
            <p:ph idx="1"/>
          </p:nvPr>
        </p:nvSpPr>
        <p:spPr>
          <a:xfrm>
            <a:off x="381000" y="1981200"/>
            <a:ext cx="5410200" cy="4525963"/>
          </a:xfrm>
        </p:spPr>
        <p:txBody>
          <a:bodyPr>
            <a:normAutofit lnSpcReduction="10000"/>
          </a:bodyPr>
          <a:lstStyle/>
          <a:p>
            <a:pPr>
              <a:buNone/>
            </a:pPr>
            <a:r>
              <a:rPr lang="en-US" dirty="0">
                <a:solidFill>
                  <a:schemeClr val="tx1"/>
                </a:solidFill>
                <a:latin typeface="Courier New" pitchFamily="49" charset="0"/>
                <a:cs typeface="Courier New" pitchFamily="49" charset="0"/>
              </a:rPr>
              <a:t>a=3; </a:t>
            </a:r>
          </a:p>
          <a:p>
            <a:pPr>
              <a:buNone/>
            </a:pPr>
            <a:r>
              <a:rPr lang="en-US" dirty="0">
                <a:solidFill>
                  <a:schemeClr val="tx1"/>
                </a:solidFill>
                <a:latin typeface="Courier New" pitchFamily="49" charset="0"/>
                <a:cs typeface="Courier New" pitchFamily="49" charset="0"/>
              </a:rPr>
              <a:t>b=4; </a:t>
            </a:r>
          </a:p>
          <a:p>
            <a:pPr>
              <a:buNone/>
            </a:pPr>
            <a:r>
              <a:rPr lang="en-US" dirty="0">
                <a:solidFill>
                  <a:schemeClr val="tx1"/>
                </a:solidFill>
                <a:latin typeface="Courier New" pitchFamily="49" charset="0"/>
                <a:cs typeface="Courier New" pitchFamily="49" charset="0"/>
              </a:rPr>
              <a:t>c = </a:t>
            </a:r>
            <a:r>
              <a:rPr lang="en-US" dirty="0" err="1">
                <a:solidFill>
                  <a:schemeClr val="tx1"/>
                </a:solidFill>
                <a:latin typeface="Courier New" pitchFamily="49" charset="0"/>
                <a:cs typeface="Courier New" pitchFamily="49" charset="0"/>
              </a:rPr>
              <a:t>sqrt</a:t>
            </a:r>
            <a:r>
              <a:rPr lang="en-US" dirty="0">
                <a:solidFill>
                  <a:schemeClr val="tx1"/>
                </a:solidFill>
                <a:latin typeface="Courier New" pitchFamily="49" charset="0"/>
                <a:cs typeface="Courier New" pitchFamily="49" charset="0"/>
              </a:rPr>
              <a:t>(a^2 + b^2); </a:t>
            </a:r>
          </a:p>
          <a:p>
            <a:pPr>
              <a:buNone/>
            </a:pPr>
            <a:r>
              <a:rPr lang="en-US" dirty="0">
                <a:solidFill>
                  <a:schemeClr val="tx1"/>
                </a:solidFill>
                <a:latin typeface="Courier New" pitchFamily="49" charset="0"/>
                <a:cs typeface="Courier New" pitchFamily="49" charset="0"/>
              </a:rPr>
              <a:t>c</a:t>
            </a:r>
          </a:p>
          <a:p>
            <a:pPr>
              <a:buNone/>
            </a:pPr>
            <a:endParaRPr lang="en-US" dirty="0">
              <a:latin typeface="Courier New" pitchFamily="49" charset="0"/>
              <a:cs typeface="Courier New" pitchFamily="49" charset="0"/>
            </a:endParaRPr>
          </a:p>
          <a:p>
            <a:pPr>
              <a:buNone/>
            </a:pPr>
            <a:r>
              <a:rPr lang="en-US" dirty="0">
                <a:latin typeface="Courier New" pitchFamily="49" charset="0"/>
                <a:cs typeface="Courier New" pitchFamily="49" charset="0"/>
              </a:rPr>
              <a:t>c =</a:t>
            </a:r>
          </a:p>
          <a:p>
            <a:pPr>
              <a:buNone/>
            </a:pPr>
            <a:endParaRPr lang="en-US" dirty="0">
              <a:latin typeface="Courier New" pitchFamily="49" charset="0"/>
              <a:cs typeface="Courier New" pitchFamily="49" charset="0"/>
            </a:endParaRPr>
          </a:p>
          <a:p>
            <a:pPr>
              <a:buNone/>
            </a:pPr>
            <a:r>
              <a:rPr lang="en-US" dirty="0">
                <a:latin typeface="Courier New" pitchFamily="49" charset="0"/>
                <a:cs typeface="Courier New" pitchFamily="49" charset="0"/>
              </a:rPr>
              <a:t>     5</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8229600" cy="838200"/>
          </a:xfrm>
        </p:spPr>
        <p:txBody>
          <a:bodyPr/>
          <a:lstStyle/>
          <a:p>
            <a:r>
              <a:rPr lang="en-US" sz="3200" dirty="0">
                <a:latin typeface="Times New Roman" pitchFamily="18" charset="0"/>
                <a:cs typeface="Times New Roman" pitchFamily="18" charset="0"/>
              </a:rPr>
              <a:t>Another complicated formula</a:t>
            </a:r>
          </a:p>
        </p:txBody>
      </p:sp>
      <p:sp>
        <p:nvSpPr>
          <p:cNvPr id="4" name="Right Brace 3"/>
          <p:cNvSpPr/>
          <p:nvPr/>
        </p:nvSpPr>
        <p:spPr>
          <a:xfrm>
            <a:off x="6172200" y="2024268"/>
            <a:ext cx="228600" cy="193813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2"/>
          <p:cNvSpPr txBox="1">
            <a:spLocks noChangeArrowheads="1"/>
          </p:cNvSpPr>
          <p:nvPr/>
        </p:nvSpPr>
        <p:spPr bwMode="auto">
          <a:xfrm>
            <a:off x="6324600" y="2729944"/>
            <a:ext cx="2286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you type</a:t>
            </a:r>
            <a:r>
              <a:rPr kumimoji="0" lang="en-US" sz="24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 this</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Rectangle 2"/>
          <p:cNvSpPr txBox="1">
            <a:spLocks noChangeArrowheads="1"/>
          </p:cNvSpPr>
          <p:nvPr/>
        </p:nvSpPr>
        <p:spPr bwMode="auto">
          <a:xfrm>
            <a:off x="6553200" y="5486400"/>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MATLAB</a:t>
            </a: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 replies with this</a:t>
            </a:r>
          </a:p>
        </p:txBody>
      </p:sp>
      <p:sp>
        <p:nvSpPr>
          <p:cNvPr id="7" name="Right Brace 6"/>
          <p:cNvSpPr/>
          <p:nvPr/>
        </p:nvSpPr>
        <p:spPr>
          <a:xfrm>
            <a:off x="6172200" y="4800600"/>
            <a:ext cx="304800" cy="1828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ontent Placeholder 9"/>
          <p:cNvSpPr>
            <a:spLocks noGrp="1"/>
          </p:cNvSpPr>
          <p:nvPr>
            <p:ph idx="1"/>
          </p:nvPr>
        </p:nvSpPr>
        <p:spPr>
          <a:xfrm>
            <a:off x="381000" y="1981200"/>
            <a:ext cx="6019800" cy="4525963"/>
          </a:xfrm>
        </p:spPr>
        <p:txBody>
          <a:bodyPr>
            <a:normAutofit lnSpcReduction="10000"/>
          </a:bodyPr>
          <a:lstStyle/>
          <a:p>
            <a:pPr>
              <a:buNone/>
            </a:pPr>
            <a:r>
              <a:rPr lang="pt-BR" dirty="0">
                <a:latin typeface="Courier New" pitchFamily="49" charset="0"/>
                <a:cs typeface="Courier New" pitchFamily="49" charset="0"/>
              </a:rPr>
              <a:t>n=2; x=3; x0=1; L=5; </a:t>
            </a:r>
          </a:p>
          <a:p>
            <a:pPr>
              <a:buNone/>
            </a:pPr>
            <a:r>
              <a:rPr lang="pt-BR" dirty="0">
                <a:latin typeface="Courier New" pitchFamily="49" charset="0"/>
                <a:cs typeface="Courier New" pitchFamily="49" charset="0"/>
              </a:rPr>
              <a:t>c = sin(n*pi*(x-x0)/L); </a:t>
            </a:r>
          </a:p>
          <a:p>
            <a:pPr>
              <a:buNone/>
            </a:pPr>
            <a:r>
              <a:rPr lang="pt-BR" dirty="0">
                <a:latin typeface="Courier New" pitchFamily="49" charset="0"/>
                <a:cs typeface="Courier New" pitchFamily="49" charset="0"/>
              </a:rPr>
              <a:t>c</a:t>
            </a:r>
          </a:p>
          <a:p>
            <a:pPr>
              <a:buNone/>
            </a:pPr>
            <a:endParaRPr lang="pt-BR" dirty="0">
              <a:latin typeface="Courier New" pitchFamily="49" charset="0"/>
              <a:cs typeface="Courier New" pitchFamily="49" charset="0"/>
            </a:endParaRPr>
          </a:p>
          <a:p>
            <a:pPr>
              <a:buNone/>
            </a:pPr>
            <a:endParaRPr lang="pt-BR" dirty="0">
              <a:latin typeface="Courier New" pitchFamily="49" charset="0"/>
              <a:cs typeface="Courier New" pitchFamily="49" charset="0"/>
            </a:endParaRPr>
          </a:p>
          <a:p>
            <a:pPr>
              <a:buNone/>
            </a:pPr>
            <a:r>
              <a:rPr lang="en-US" dirty="0">
                <a:latin typeface="Courier New" pitchFamily="49" charset="0"/>
                <a:cs typeface="Courier New" pitchFamily="49" charset="0"/>
              </a:rPr>
              <a:t>c =</a:t>
            </a:r>
          </a:p>
          <a:p>
            <a:pPr>
              <a:buNone/>
            </a:pPr>
            <a:endParaRPr lang="en-US" dirty="0">
              <a:latin typeface="Courier New" pitchFamily="49" charset="0"/>
              <a:cs typeface="Courier New" pitchFamily="49" charset="0"/>
            </a:endParaRPr>
          </a:p>
          <a:p>
            <a:pPr>
              <a:buNone/>
            </a:pPr>
            <a:r>
              <a:rPr lang="en-US" dirty="0">
                <a:latin typeface="Courier New" pitchFamily="49" charset="0"/>
                <a:cs typeface="Courier New" pitchFamily="49" charset="0"/>
              </a:rPr>
              <a:t>    0.5878</a:t>
            </a:r>
          </a:p>
        </p:txBody>
      </p:sp>
      <p:pic>
        <p:nvPicPr>
          <p:cNvPr id="552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844828"/>
            <a:ext cx="6019800" cy="9906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08"/>
            <a:ext cx="8229600" cy="685800"/>
          </a:xfrm>
        </p:spPr>
        <p:txBody>
          <a:bodyPr>
            <a:normAutofit fontScale="90000"/>
          </a:bodyPr>
          <a:lstStyle/>
          <a:p>
            <a:r>
              <a:rPr lang="en-US" dirty="0">
                <a:latin typeface="Times New Roman" pitchFamily="18" charset="0"/>
                <a:cs typeface="Times New Roman" pitchFamily="18" charset="0"/>
              </a:rPr>
              <a:t>MATLAB </a:t>
            </a:r>
            <a:r>
              <a:rPr lang="en-US" dirty="0" err="1">
                <a:latin typeface="Times New Roman" pitchFamily="18" charset="0"/>
                <a:cs typeface="Times New Roman" pitchFamily="18" charset="0"/>
              </a:rPr>
              <a:t>LiveScript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838200"/>
            <a:ext cx="8229600" cy="5791200"/>
          </a:xfrm>
        </p:spPr>
        <p:txBody>
          <a:bodyPr>
            <a:normAutofit/>
          </a:bodyPr>
          <a:lstStyle/>
          <a:p>
            <a:pPr>
              <a:buNone/>
            </a:pPr>
            <a:r>
              <a:rPr lang="en-US" baseline="0" dirty="0">
                <a:latin typeface="Times New Roman" pitchFamily="18" charset="0"/>
                <a:cs typeface="Times New Roman" pitchFamily="18" charset="0"/>
              </a:rPr>
              <a:t>S</a:t>
            </a:r>
            <a:r>
              <a:rPr lang="en-US" dirty="0">
                <a:latin typeface="Times New Roman" pitchFamily="18" charset="0"/>
                <a:cs typeface="Times New Roman" pitchFamily="18" charset="0"/>
              </a:rPr>
              <a:t>tored in a file with an extension ‘.mlx’ that can be run section-by-section or all at once.</a:t>
            </a:r>
          </a:p>
          <a:p>
            <a:pPr>
              <a:buNone/>
            </a:pPr>
            <a:endParaRPr lang="en-US" dirty="0">
              <a:solidFill>
                <a:srgbClr val="000000"/>
              </a:solidFill>
              <a:latin typeface="Times New Roman" pitchFamily="18" charset="0"/>
              <a:cs typeface="Times New Roman" pitchFamily="18" charset="0"/>
            </a:endParaRPr>
          </a:p>
          <a:p>
            <a:pPr>
              <a:buNone/>
            </a:pPr>
            <a:r>
              <a:rPr lang="en-US" dirty="0">
                <a:solidFill>
                  <a:srgbClr val="000000"/>
                </a:solidFill>
                <a:latin typeface="Times New Roman" pitchFamily="18" charset="0"/>
                <a:cs typeface="Times New Roman" pitchFamily="18" charset="0"/>
              </a:rPr>
              <a:t>Advantages over spreadsheet</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 Speeds up repetitive tasks</a:t>
            </a:r>
          </a:p>
          <a:p>
            <a:pPr>
              <a:buNone/>
            </a:pPr>
            <a:r>
              <a:rPr lang="en-US" dirty="0">
                <a:solidFill>
                  <a:srgbClr val="000000"/>
                </a:solidFill>
                <a:latin typeface="Times New Roman" pitchFamily="18" charset="0"/>
                <a:cs typeface="Times New Roman" pitchFamily="18" charset="0"/>
              </a:rPr>
              <a:t>	- Can be checked over for correctness</a:t>
            </a:r>
          </a:p>
          <a:p>
            <a:pPr>
              <a:buNone/>
            </a:pPr>
            <a:r>
              <a:rPr lang="en-US" dirty="0">
                <a:solidFill>
                  <a:srgbClr val="000000"/>
                </a:solidFill>
                <a:latin typeface="Times New Roman" pitchFamily="18" charset="0"/>
                <a:cs typeface="Times New Roman" pitchFamily="18" charset="0"/>
              </a:rPr>
              <a:t>	- Documents what you did</a:t>
            </a:r>
          </a:p>
          <a:p>
            <a:pPr>
              <a:buNone/>
            </a:pPr>
            <a:endParaRPr lang="en-US" dirty="0">
              <a:solidFill>
                <a:srgbClr val="000000"/>
              </a:solidFill>
              <a:latin typeface="Times New Roman" pitchFamily="18" charset="0"/>
              <a:cs typeface="Times New Roman" pitchFamily="18" charset="0"/>
            </a:endParaRPr>
          </a:p>
          <a:p>
            <a:pPr>
              <a:buNone/>
            </a:pPr>
            <a:r>
              <a:rPr lang="en-US" dirty="0">
                <a:solidFill>
                  <a:srgbClr val="000000"/>
                </a:solidFill>
                <a:latin typeface="Times New Roman" pitchFamily="18" charset="0"/>
                <a:cs typeface="Times New Roman" pitchFamily="18" charset="0"/>
              </a:rPr>
              <a:t>Disadvantages:</a:t>
            </a:r>
          </a:p>
          <a:p>
            <a:pPr>
              <a:buNone/>
            </a:pPr>
            <a:r>
              <a:rPr lang="en-US" dirty="0">
                <a:solidFill>
                  <a:srgbClr val="000000"/>
                </a:solidFill>
                <a:latin typeface="Times New Roman" pitchFamily="18" charset="0"/>
                <a:cs typeface="Times New Roman" pitchFamily="18" charset="0"/>
              </a:rPr>
              <a:t>	- Variables can hide what’s actually going on.</a:t>
            </a:r>
            <a:endParaRPr lang="en-US" dirty="0">
              <a:solidFill>
                <a:srgbClr val="000000"/>
              </a:solidFill>
              <a:latin typeface="Courier New"/>
            </a:endParaRP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08"/>
            <a:ext cx="8229600" cy="685800"/>
          </a:xfrm>
        </p:spPr>
        <p:txBody>
          <a:bodyPr>
            <a:normAutofit fontScale="90000"/>
          </a:bodyPr>
          <a:lstStyle/>
          <a:p>
            <a:r>
              <a:rPr lang="en-US" dirty="0">
                <a:latin typeface="Times New Roman" pitchFamily="18" charset="0"/>
                <a:cs typeface="Times New Roman" pitchFamily="18" charset="0"/>
              </a:rPr>
              <a:t>Example of a </a:t>
            </a:r>
            <a:r>
              <a:rPr lang="en-US" dirty="0" err="1">
                <a:latin typeface="Times New Roman" pitchFamily="18" charset="0"/>
                <a:cs typeface="Times New Roman" pitchFamily="18" charset="0"/>
              </a:rPr>
              <a:t>LiveScript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26444"/>
            <a:ext cx="8229600" cy="4525963"/>
          </a:xfrm>
        </p:spPr>
        <p:txBody>
          <a:bodyPr>
            <a:normAutofit lnSpcReduction="10000"/>
          </a:bodyPr>
          <a:lstStyle/>
          <a:p>
            <a:pPr>
              <a:buNone/>
            </a:pPr>
            <a:r>
              <a:rPr lang="en-US" baseline="0" dirty="0">
                <a:solidFill>
                  <a:srgbClr val="228B22"/>
                </a:solidFill>
                <a:latin typeface="Courier New"/>
              </a:rPr>
              <a:t>% eda01_03</a:t>
            </a:r>
          </a:p>
          <a:p>
            <a:pPr>
              <a:buNone/>
            </a:pPr>
            <a:r>
              <a:rPr lang="en-US" baseline="0" dirty="0">
                <a:solidFill>
                  <a:srgbClr val="228B22"/>
                </a:solidFill>
                <a:latin typeface="Courier New"/>
              </a:rPr>
              <a:t>% example of simple algebra,</a:t>
            </a:r>
          </a:p>
          <a:p>
            <a:pPr>
              <a:buNone/>
            </a:pPr>
            <a:r>
              <a:rPr lang="en-US" dirty="0">
                <a:solidFill>
                  <a:srgbClr val="228B22"/>
                </a:solidFill>
                <a:latin typeface="Courier New"/>
              </a:rPr>
              <a:t>% </a:t>
            </a:r>
            <a:r>
              <a:rPr lang="en-US" baseline="0" dirty="0">
                <a:solidFill>
                  <a:srgbClr val="228B22"/>
                </a:solidFill>
                <a:latin typeface="Courier New"/>
              </a:rPr>
              <a:t>c=</a:t>
            </a:r>
            <a:r>
              <a:rPr lang="en-US" baseline="0" dirty="0" err="1">
                <a:solidFill>
                  <a:srgbClr val="228B22"/>
                </a:solidFill>
                <a:latin typeface="Courier New"/>
              </a:rPr>
              <a:t>a+b</a:t>
            </a:r>
            <a:r>
              <a:rPr lang="en-US" baseline="0" dirty="0">
                <a:solidFill>
                  <a:srgbClr val="228B22"/>
                </a:solidFill>
                <a:latin typeface="Courier New"/>
              </a:rPr>
              <a:t> with a=3.5 and b=4.1</a:t>
            </a:r>
          </a:p>
          <a:p>
            <a:pPr>
              <a:buNone/>
            </a:pPr>
            <a:r>
              <a:rPr lang="en-US" baseline="0" dirty="0">
                <a:solidFill>
                  <a:srgbClr val="228B22"/>
                </a:solidFill>
                <a:latin typeface="Courier New"/>
              </a:rPr>
              <a:t> </a:t>
            </a:r>
          </a:p>
          <a:p>
            <a:pPr>
              <a:buNone/>
            </a:pPr>
            <a:r>
              <a:rPr lang="en-US" dirty="0">
                <a:solidFill>
                  <a:srgbClr val="000000"/>
                </a:solidFill>
                <a:latin typeface="Courier New"/>
              </a:rPr>
              <a:t>a=3.5;</a:t>
            </a:r>
          </a:p>
          <a:p>
            <a:pPr>
              <a:buNone/>
            </a:pPr>
            <a:r>
              <a:rPr lang="en-US" dirty="0">
                <a:solidFill>
                  <a:srgbClr val="000000"/>
                </a:solidFill>
                <a:latin typeface="Courier New"/>
              </a:rPr>
              <a:t>b=4.1;</a:t>
            </a:r>
          </a:p>
          <a:p>
            <a:pPr>
              <a:buNone/>
            </a:pPr>
            <a:r>
              <a:rPr lang="en-US" dirty="0">
                <a:solidFill>
                  <a:srgbClr val="000000"/>
                </a:solidFill>
                <a:latin typeface="Courier New"/>
              </a:rPr>
              <a:t>c=</a:t>
            </a:r>
            <a:r>
              <a:rPr lang="en-US" dirty="0" err="1">
                <a:solidFill>
                  <a:srgbClr val="000000"/>
                </a:solidFill>
                <a:latin typeface="Courier New"/>
              </a:rPr>
              <a:t>a+b</a:t>
            </a:r>
            <a:r>
              <a:rPr lang="en-US" dirty="0">
                <a:solidFill>
                  <a:srgbClr val="000000"/>
                </a:solidFill>
                <a:latin typeface="Courier New"/>
              </a:rPr>
              <a:t>;</a:t>
            </a:r>
          </a:p>
          <a:p>
            <a:pPr>
              <a:buNone/>
            </a:pPr>
            <a:r>
              <a:rPr lang="en-US" dirty="0">
                <a:solidFill>
                  <a:srgbClr val="000000"/>
                </a:solidFill>
                <a:latin typeface="Courier New"/>
              </a:rPr>
              <a:t>c</a:t>
            </a:r>
          </a:p>
          <a:p>
            <a:endParaRPr lang="en-US" dirty="0"/>
          </a:p>
        </p:txBody>
      </p:sp>
      <p:sp>
        <p:nvSpPr>
          <p:cNvPr id="4" name="Rectangle 3"/>
          <p:cNvSpPr/>
          <p:nvPr/>
        </p:nvSpPr>
        <p:spPr>
          <a:xfrm>
            <a:off x="457200" y="1126444"/>
            <a:ext cx="8229600" cy="4572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flipV="1">
            <a:off x="2438400" y="5867400"/>
            <a:ext cx="3697357" cy="482600"/>
          </a:xfrm>
          <a:custGeom>
            <a:avLst/>
            <a:gdLst>
              <a:gd name="connsiteX0" fmla="*/ 0 w 3697357"/>
              <a:gd name="connsiteY0" fmla="*/ 1168400 h 1168400"/>
              <a:gd name="connsiteX1" fmla="*/ 649357 w 3697357"/>
              <a:gd name="connsiteY1" fmla="*/ 293756 h 1168400"/>
              <a:gd name="connsiteX2" fmla="*/ 1722783 w 3697357"/>
              <a:gd name="connsiteY2" fmla="*/ 452782 h 1168400"/>
              <a:gd name="connsiteX3" fmla="*/ 2994992 w 3697357"/>
              <a:gd name="connsiteY3" fmla="*/ 41965 h 1168400"/>
              <a:gd name="connsiteX4" fmla="*/ 3697357 w 3697357"/>
              <a:gd name="connsiteY4" fmla="*/ 200991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7357" h="1168400">
                <a:moveTo>
                  <a:pt x="0" y="1168400"/>
                </a:moveTo>
                <a:cubicBezTo>
                  <a:pt x="181113" y="790713"/>
                  <a:pt x="362226" y="413026"/>
                  <a:pt x="649357" y="293756"/>
                </a:cubicBezTo>
                <a:cubicBezTo>
                  <a:pt x="936488" y="174486"/>
                  <a:pt x="1331844" y="494747"/>
                  <a:pt x="1722783" y="452782"/>
                </a:cubicBezTo>
                <a:cubicBezTo>
                  <a:pt x="2113722" y="410817"/>
                  <a:pt x="2665896" y="83930"/>
                  <a:pt x="2994992" y="41965"/>
                </a:cubicBezTo>
                <a:cubicBezTo>
                  <a:pt x="3324088" y="0"/>
                  <a:pt x="3510722" y="100495"/>
                  <a:pt x="3697357" y="200991"/>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2"/>
          <p:cNvSpPr txBox="1">
            <a:spLocks noChangeArrowheads="1"/>
          </p:cNvSpPr>
          <p:nvPr/>
        </p:nvSpPr>
        <p:spPr bwMode="auto">
          <a:xfrm>
            <a:off x="6172200" y="5943600"/>
            <a:ext cx="2286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in </a:t>
            </a:r>
            <a:r>
              <a:rPr kumimoji="0" lang="en-US" sz="2400" b="0" i="1" u="none" strike="noStrike" kern="0" cap="none" spc="0" normalizeH="0" baseline="0" noProof="0" dirty="0" err="1">
                <a:ln>
                  <a:noFill/>
                </a:ln>
                <a:solidFill>
                  <a:srgbClr val="FF0000"/>
                </a:solidFill>
                <a:effectLst/>
                <a:uLnTx/>
                <a:uFillTx/>
                <a:latin typeface="Times New Roman" pitchFamily="18" charset="0"/>
                <a:ea typeface="+mj-ea"/>
                <a:cs typeface="Times New Roman" pitchFamily="18" charset="0"/>
              </a:rPr>
              <a:t>LiveScript</a:t>
            </a: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 edama_01_03.m</a:t>
            </a:r>
          </a:p>
        </p:txBody>
      </p:sp>
      <p:sp>
        <p:nvSpPr>
          <p:cNvPr id="8" name="Right Brace 7"/>
          <p:cNvSpPr/>
          <p:nvPr/>
        </p:nvSpPr>
        <p:spPr>
          <a:xfrm>
            <a:off x="7467600" y="1219200"/>
            <a:ext cx="304800" cy="1828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2"/>
          <p:cNvSpPr txBox="1">
            <a:spLocks noChangeArrowheads="1"/>
          </p:cNvSpPr>
          <p:nvPr/>
        </p:nvSpPr>
        <p:spPr bwMode="auto">
          <a:xfrm rot="5400000">
            <a:off x="6934200" y="1676400"/>
            <a:ext cx="2286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comments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965712"/>
            <a:ext cx="8229600" cy="1828800"/>
          </a:xfrm>
        </p:spPr>
        <p:txBody>
          <a:bodyPr/>
          <a:lstStyle/>
          <a:p>
            <a:pPr>
              <a:buNone/>
            </a:pPr>
            <a:r>
              <a:rPr lang="en-US" dirty="0"/>
              <a:t>c =</a:t>
            </a:r>
          </a:p>
          <a:p>
            <a:endParaRPr lang="en-US" dirty="0"/>
          </a:p>
          <a:p>
            <a:pPr>
              <a:buNone/>
            </a:pPr>
            <a:r>
              <a:rPr lang="en-US" dirty="0"/>
              <a:t>7.6000</a:t>
            </a:r>
          </a:p>
        </p:txBody>
      </p:sp>
      <p:sp>
        <p:nvSpPr>
          <p:cNvPr id="4" name="Title 1"/>
          <p:cNvSpPr>
            <a:spLocks noGrp="1"/>
          </p:cNvSpPr>
          <p:nvPr>
            <p:ph type="title"/>
          </p:nvPr>
        </p:nvSpPr>
        <p:spPr>
          <a:xfrm>
            <a:off x="457200" y="323576"/>
            <a:ext cx="8229600" cy="685800"/>
          </a:xfrm>
        </p:spPr>
        <p:txBody>
          <a:bodyPr>
            <a:normAutofit fontScale="90000"/>
          </a:bodyPr>
          <a:lstStyle/>
          <a:p>
            <a:r>
              <a:rPr lang="en-US" dirty="0">
                <a:latin typeface="Times New Roman" pitchFamily="18" charset="0"/>
                <a:cs typeface="Times New Roman" pitchFamily="18" charset="0"/>
              </a:rPr>
              <a:t>Running a </a:t>
            </a:r>
            <a:r>
              <a:rPr lang="en-US" dirty="0" err="1">
                <a:latin typeface="Times New Roman" pitchFamily="18" charset="0"/>
                <a:cs typeface="Times New Roman" pitchFamily="18" charset="0"/>
              </a:rPr>
              <a:t>LiveScript</a:t>
            </a:r>
            <a:endParaRPr lang="en-US" dirty="0">
              <a:latin typeface="Times New Roman" pitchFamily="18" charset="0"/>
              <a:cs typeface="Times New Roman" pitchFamily="18" charset="0"/>
            </a:endParaRPr>
          </a:p>
        </p:txBody>
      </p:sp>
      <p:sp>
        <p:nvSpPr>
          <p:cNvPr id="6" name="Rectangle 2"/>
          <p:cNvSpPr txBox="1">
            <a:spLocks noChangeArrowheads="1"/>
          </p:cNvSpPr>
          <p:nvPr/>
        </p:nvSpPr>
        <p:spPr bwMode="auto">
          <a:xfrm>
            <a:off x="4343400" y="1524000"/>
            <a:ext cx="4419600" cy="1435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you position the cursor to the correct section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dirty="0">
                <a:solidFill>
                  <a:srgbClr val="FF0000"/>
                </a:solidFill>
                <a:latin typeface="Times New Roman" pitchFamily="18" charset="0"/>
                <a:ea typeface="+mj-ea"/>
                <a:cs typeface="Times New Roman" pitchFamily="18" charset="0"/>
              </a:rPr>
              <a:t>and then click on the “Run Section” button</a:t>
            </a:r>
            <a:endParaRPr kumimoji="0" lang="en-US" sz="32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 name="Rectangle 2"/>
          <p:cNvSpPr txBox="1">
            <a:spLocks noChangeArrowheads="1"/>
          </p:cNvSpPr>
          <p:nvPr/>
        </p:nvSpPr>
        <p:spPr bwMode="auto">
          <a:xfrm>
            <a:off x="4343400" y="3816624"/>
            <a:ext cx="4114800" cy="2126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dirty="0">
                <a:solidFill>
                  <a:srgbClr val="FF0000"/>
                </a:solidFill>
                <a:latin typeface="Times New Roman" pitchFamily="18" charset="0"/>
                <a:ea typeface="+mj-ea"/>
                <a:cs typeface="Times New Roman" pitchFamily="18" charset="0"/>
              </a:rPr>
              <a:t>MATLAB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writes this into</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dirty="0">
                <a:solidFill>
                  <a:srgbClr val="FF0000"/>
                </a:solidFill>
                <a:latin typeface="Times New Roman" pitchFamily="18" charset="0"/>
                <a:ea typeface="+mj-ea"/>
                <a:cs typeface="Times New Roman" pitchFamily="18" charset="0"/>
              </a:rPr>
              <a:t>the right-hand window</a:t>
            </a:r>
            <a:endParaRPr kumimoji="0" lang="en-US" sz="3200" b="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Right Brace 7"/>
          <p:cNvSpPr/>
          <p:nvPr/>
        </p:nvSpPr>
        <p:spPr>
          <a:xfrm>
            <a:off x="3200400" y="3969024"/>
            <a:ext cx="304800" cy="1828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752600"/>
            <a:ext cx="7620000" cy="1143000"/>
          </a:xfrm>
          <a:prstGeom prst="rect">
            <a:avLst/>
          </a:prstGeom>
          <a:noFill/>
          <a:ln w="9525">
            <a:noFill/>
            <a:miter lim="800000"/>
            <a:headEnd/>
            <a:tailEnd/>
          </a:ln>
        </p:spPr>
      </p:pic>
      <p:sp>
        <p:nvSpPr>
          <p:cNvPr id="7" name="Rectangle 2"/>
          <p:cNvSpPr>
            <a:spLocks noGrp="1" noChangeArrowheads="1"/>
          </p:cNvSpPr>
          <p:nvPr>
            <p:ph type="title"/>
          </p:nvPr>
        </p:nvSpPr>
        <p:spPr>
          <a:xfrm>
            <a:off x="381000" y="533400"/>
            <a:ext cx="8229600" cy="838200"/>
          </a:xfrm>
        </p:spPr>
        <p:txBody>
          <a:bodyPr/>
          <a:lstStyle/>
          <a:p>
            <a:r>
              <a:rPr lang="en-US" sz="3200" dirty="0">
                <a:latin typeface="Times New Roman" pitchFamily="18" charset="0"/>
                <a:cs typeface="Times New Roman" pitchFamily="18" charset="0"/>
              </a:rPr>
              <a:t>Vectors and Matrices</a:t>
            </a:r>
          </a:p>
        </p:txBody>
      </p:sp>
      <p:sp>
        <p:nvSpPr>
          <p:cNvPr id="8" name="Rectangle 7"/>
          <p:cNvSpPr/>
          <p:nvPr/>
        </p:nvSpPr>
        <p:spPr>
          <a:xfrm>
            <a:off x="152400" y="3733800"/>
            <a:ext cx="8915400" cy="1384995"/>
          </a:xfrm>
          <a:prstGeom prst="rect">
            <a:avLst/>
          </a:prstGeom>
        </p:spPr>
        <p:txBody>
          <a:bodyPr wrap="square">
            <a:spAutoFit/>
          </a:bodyPr>
          <a:lstStyle/>
          <a:p>
            <a:r>
              <a:rPr lang="en-US" sz="2800" dirty="0">
                <a:latin typeface="Courier New" pitchFamily="49" charset="0"/>
                <a:cs typeface="Courier New" pitchFamily="49" charset="0"/>
              </a:rPr>
              <a:t>r = [2, 4, 6]; </a:t>
            </a:r>
          </a:p>
          <a:p>
            <a:r>
              <a:rPr lang="en-US" sz="2800" dirty="0">
                <a:latin typeface="Courier New" pitchFamily="49" charset="0"/>
                <a:cs typeface="Courier New" pitchFamily="49" charset="0"/>
              </a:rPr>
              <a:t>c = [1, 3, 5]’; </a:t>
            </a:r>
          </a:p>
          <a:p>
            <a:r>
              <a:rPr lang="en-US" sz="2800" dirty="0">
                <a:latin typeface="Courier New" pitchFamily="49" charset="0"/>
                <a:cs typeface="Courier New" pitchFamily="49" charset="0"/>
              </a:rPr>
              <a:t>M =[ [1, 4, 7]', [2, 5, 8]', [3, 6, 9]'];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4000" dirty="0">
                <a:latin typeface="Times New Roman" pitchFamily="18" charset="0"/>
                <a:cs typeface="Times New Roman" pitchFamily="18" charset="0"/>
              </a:rPr>
              <a:t>Transpose Operator</a:t>
            </a:r>
          </a:p>
        </p:txBody>
      </p:sp>
      <p:sp>
        <p:nvSpPr>
          <p:cNvPr id="16387" name="Rectangle 3"/>
          <p:cNvSpPr>
            <a:spLocks noGrp="1" noChangeArrowheads="1"/>
          </p:cNvSpPr>
          <p:nvPr>
            <p:ph type="body" idx="1"/>
          </p:nvPr>
        </p:nvSpPr>
        <p:spPr/>
        <p:txBody>
          <a:bodyPr/>
          <a:lstStyle/>
          <a:p>
            <a:pPr>
              <a:buFontTx/>
              <a:buNone/>
            </a:pPr>
            <a:r>
              <a:rPr lang="en-US" dirty="0">
                <a:latin typeface="Times New Roman" pitchFamily="18" charset="0"/>
                <a:cs typeface="Times New Roman" pitchFamily="18" charset="0"/>
              </a:rPr>
              <a:t>Swap rows and columns of an array, so that</a:t>
            </a: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Standard mathematical notation:  </a:t>
            </a:r>
            <a:r>
              <a:rPr lang="en-US" dirty="0" err="1">
                <a:latin typeface="Times New Roman" pitchFamily="18" charset="0"/>
                <a:cs typeface="Times New Roman" pitchFamily="18" charset="0"/>
              </a:rPr>
              <a:t>a</a:t>
            </a:r>
            <a:r>
              <a:rPr lang="en-US" baseline="30000" dirty="0" err="1">
                <a:latin typeface="Times New Roman" pitchFamily="18" charset="0"/>
                <a:cs typeface="Times New Roman" pitchFamily="18" charset="0"/>
              </a:rPr>
              <a:t>T</a:t>
            </a:r>
            <a:endParaRPr lang="en-US" baseline="30000" dirty="0">
              <a:latin typeface="Times New Roman" pitchFamily="18" charset="0"/>
              <a:cs typeface="Times New Roman" pitchFamily="18" charset="0"/>
            </a:endParaRPr>
          </a:p>
          <a:p>
            <a:pPr>
              <a:buFontTx/>
              <a:buNone/>
            </a:pPr>
            <a:endParaRPr lang="en-US" baseline="30000" dirty="0">
              <a:latin typeface="Times New Roman" pitchFamily="18" charset="0"/>
              <a:cs typeface="Times New Roman" pitchFamily="18" charset="0"/>
            </a:endParaRPr>
          </a:p>
          <a:p>
            <a:pPr>
              <a:buFontTx/>
              <a:buNone/>
            </a:pPr>
            <a:r>
              <a:rPr lang="en-US" i="1" dirty="0" err="1">
                <a:latin typeface="Times New Roman" pitchFamily="18" charset="0"/>
                <a:cs typeface="Times New Roman" pitchFamily="18" charset="0"/>
              </a:rPr>
              <a:t>MatLab</a:t>
            </a:r>
            <a:r>
              <a:rPr lang="en-US" dirty="0">
                <a:latin typeface="Times New Roman" pitchFamily="18" charset="0"/>
                <a:cs typeface="Times New Roman" pitchFamily="18" charset="0"/>
              </a:rPr>
              <a:t> notation:  a</a:t>
            </a:r>
            <a:r>
              <a:rPr lang="en-US" baseline="30000" dirty="0">
                <a:latin typeface="Times New Roman" pitchFamily="18" charset="0"/>
                <a:cs typeface="Times New Roman" pitchFamily="18" charset="0"/>
              </a:rPr>
              <a:t>’</a:t>
            </a:r>
          </a:p>
        </p:txBody>
      </p:sp>
      <p:sp>
        <p:nvSpPr>
          <p:cNvPr id="16388" name="Oval 4"/>
          <p:cNvSpPr>
            <a:spLocks noChangeArrowheads="1"/>
          </p:cNvSpPr>
          <p:nvPr/>
        </p:nvSpPr>
        <p:spPr bwMode="auto">
          <a:xfrm>
            <a:off x="6149008" y="3896140"/>
            <a:ext cx="304800" cy="457200"/>
          </a:xfrm>
          <a:prstGeom prst="ellipse">
            <a:avLst/>
          </a:prstGeom>
          <a:noFill/>
          <a:ln w="25400" cap="rnd">
            <a:solidFill>
              <a:srgbClr val="FF0000"/>
            </a:solidFill>
            <a:prstDash val="sysDot"/>
            <a:round/>
            <a:headEnd/>
            <a:tailEnd/>
          </a:ln>
          <a:effectLst/>
        </p:spPr>
        <p:txBody>
          <a:bodyPr wrap="none" anchor="ctr"/>
          <a:lstStyle/>
          <a:p>
            <a:endParaRPr lang="en-US"/>
          </a:p>
        </p:txBody>
      </p:sp>
      <p:sp>
        <p:nvSpPr>
          <p:cNvPr id="16389" name="Oval 5"/>
          <p:cNvSpPr>
            <a:spLocks noChangeArrowheads="1"/>
          </p:cNvSpPr>
          <p:nvPr/>
        </p:nvSpPr>
        <p:spPr bwMode="auto">
          <a:xfrm>
            <a:off x="3657600" y="4876800"/>
            <a:ext cx="304800" cy="457200"/>
          </a:xfrm>
          <a:prstGeom prst="ellipse">
            <a:avLst/>
          </a:prstGeom>
          <a:noFill/>
          <a:ln w="25400" cap="rnd">
            <a:solidFill>
              <a:srgbClr val="FF0000"/>
            </a:solidFill>
            <a:prstDash val="sysDot"/>
            <a:round/>
            <a:headEnd/>
            <a:tailEnd/>
          </a:ln>
          <a:effectLst/>
        </p:spPr>
        <p:txBody>
          <a:bodyPr wrap="none" anchor="ctr"/>
          <a:lstStyle/>
          <a:p>
            <a:endParaRPr lang="en-US"/>
          </a:p>
        </p:txBody>
      </p:sp>
      <p:sp>
        <p:nvSpPr>
          <p:cNvPr id="16391" name="Text Box 7"/>
          <p:cNvSpPr txBox="1">
            <a:spLocks noChangeArrowheads="1"/>
          </p:cNvSpPr>
          <p:nvPr/>
        </p:nvSpPr>
        <p:spPr bwMode="auto">
          <a:xfrm>
            <a:off x="1736725" y="2398713"/>
            <a:ext cx="311150" cy="1190625"/>
          </a:xfrm>
          <a:prstGeom prst="rect">
            <a:avLst/>
          </a:prstGeom>
          <a:noFill/>
          <a:ln w="9525">
            <a:noFill/>
            <a:miter lim="800000"/>
            <a:headEnd/>
            <a:tailEnd/>
          </a:ln>
          <a:effectLst/>
        </p:spPr>
        <p:txBody>
          <a:bodyPr wrap="none">
            <a:spAutoFit/>
          </a:bodyPr>
          <a:lstStyle/>
          <a:p>
            <a:r>
              <a:rPr lang="en-US" dirty="0">
                <a:latin typeface="Times New Roman" pitchFamily="18" charset="0"/>
                <a:cs typeface="Times New Roman" pitchFamily="18" charset="0"/>
              </a:rPr>
              <a:t>1</a:t>
            </a:r>
          </a:p>
          <a:p>
            <a:r>
              <a:rPr lang="en-US" dirty="0">
                <a:latin typeface="Times New Roman" pitchFamily="18" charset="0"/>
                <a:cs typeface="Times New Roman" pitchFamily="18" charset="0"/>
              </a:rPr>
              <a:t>2</a:t>
            </a:r>
          </a:p>
          <a:p>
            <a:r>
              <a:rPr lang="en-US" dirty="0">
                <a:latin typeface="Times New Roman" pitchFamily="18" charset="0"/>
                <a:cs typeface="Times New Roman" pitchFamily="18" charset="0"/>
              </a:rPr>
              <a:t>3</a:t>
            </a:r>
          </a:p>
          <a:p>
            <a:r>
              <a:rPr lang="en-US" dirty="0">
                <a:latin typeface="Times New Roman" pitchFamily="18" charset="0"/>
                <a:cs typeface="Times New Roman" pitchFamily="18" charset="0"/>
              </a:rPr>
              <a:t>4</a:t>
            </a:r>
          </a:p>
        </p:txBody>
      </p:sp>
      <p:sp>
        <p:nvSpPr>
          <p:cNvPr id="16393" name="Text Box 9"/>
          <p:cNvSpPr txBox="1">
            <a:spLocks noChangeArrowheads="1"/>
          </p:cNvSpPr>
          <p:nvPr/>
        </p:nvSpPr>
        <p:spPr bwMode="auto">
          <a:xfrm>
            <a:off x="2743200" y="2819400"/>
            <a:ext cx="5638800" cy="457200"/>
          </a:xfrm>
          <a:prstGeom prst="rect">
            <a:avLst/>
          </a:prstGeom>
          <a:noFill/>
          <a:ln w="9525">
            <a:noFill/>
            <a:miter lim="800000"/>
            <a:headEnd/>
            <a:tailEnd/>
          </a:ln>
          <a:effectLst/>
        </p:spPr>
        <p:txBody>
          <a:bodyPr>
            <a:spAutoFit/>
          </a:bodyPr>
          <a:lstStyle/>
          <a:p>
            <a:pPr>
              <a:spcBef>
                <a:spcPct val="50000"/>
              </a:spcBef>
            </a:pPr>
            <a:r>
              <a:rPr lang="en-US" sz="2400" dirty="0">
                <a:latin typeface="Times New Roman" pitchFamily="18" charset="0"/>
                <a:cs typeface="Times New Roman" pitchFamily="18" charset="0"/>
              </a:rPr>
              <a:t>becomes  [ 1, 2, 3, 4 ]    (and vice versa)</a:t>
            </a:r>
          </a:p>
        </p:txBody>
      </p:sp>
      <p:sp>
        <p:nvSpPr>
          <p:cNvPr id="10" name="Double Bracket 9"/>
          <p:cNvSpPr/>
          <p:nvPr/>
        </p:nvSpPr>
        <p:spPr>
          <a:xfrm>
            <a:off x="1633536" y="2286000"/>
            <a:ext cx="457200" cy="13716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b="1" dirty="0">
                <a:latin typeface="Times New Roman" pitchFamily="18" charset="0"/>
                <a:cs typeface="Times New Roman" pitchFamily="18" charset="0"/>
              </a:rPr>
              <a:t>Lecture 01		Intro; Using MTLAB or Python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02		Looking At Data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03		Probability and Measurement Error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04		Multivariate Distributions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05		Linear Models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06		The Principle of Least Squares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07		Prior Information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08		Solving Generalized Least Squares Problems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09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10		Complex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Lecture 12		Power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13		Filter Theory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14		Applications of Filters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15		Factor Analysis and Cluster Analysis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16	</a:t>
            </a:r>
            <a:r>
              <a:rPr lang="en-US" sz="1600">
                <a:latin typeface="Times New Roman" pitchFamily="18" charset="0"/>
                <a:cs typeface="Times New Roman" pitchFamily="18" charset="0"/>
              </a:rPr>
              <a:t>	 Empirical Orthogonal functions and Clusters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17		Covariance and Autocorrelation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18		Cross-correlation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19		Smoothing, Correlation and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20		Coherence; Tapering and Spectral Analysis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21		Interpolation and Gaussian Process Regression</a:t>
            </a:r>
          </a:p>
          <a:p>
            <a:pPr>
              <a:spcBef>
                <a:spcPts val="100"/>
              </a:spcBef>
              <a:buFontTx/>
              <a:buNone/>
            </a:pP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Lecture 22		Linear Approximations and Non Linear Least Squares</a:t>
            </a:r>
          </a:p>
          <a:p>
            <a:pPr>
              <a:spcBef>
                <a:spcPts val="100"/>
              </a:spcBef>
              <a:buFontTx/>
              <a:buNone/>
            </a:pPr>
            <a:r>
              <a:rPr lang="en-US" sz="1600" dirty="0">
                <a:latin typeface="Times New Roman" pitchFamily="18" charset="0"/>
                <a:cs typeface="Times New Roman" pitchFamily="18" charset="0"/>
              </a:rPr>
              <a:t>	Lecture 23		Adaptable Approximations with Neural Networks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24 		Hypothesis testing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25 		Hypothesis Testing continued; F-Tests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26 		Confidence Limits of Spectra, Bootstraps</a:t>
            </a: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5780" y="2319128"/>
            <a:ext cx="7620000" cy="1371600"/>
          </a:xfrm>
          <a:prstGeom prst="rect">
            <a:avLst/>
          </a:prstGeom>
          <a:noFill/>
          <a:ln w="9525">
            <a:noFill/>
            <a:miter lim="800000"/>
            <a:headEnd/>
            <a:tailEnd/>
          </a:ln>
        </p:spPr>
      </p:pic>
      <p:sp>
        <p:nvSpPr>
          <p:cNvPr id="5" name="Rectangle 2"/>
          <p:cNvSpPr>
            <a:spLocks noGrp="1" noChangeArrowheads="1"/>
          </p:cNvSpPr>
          <p:nvPr>
            <p:ph type="title"/>
          </p:nvPr>
        </p:nvSpPr>
        <p:spPr>
          <a:xfrm>
            <a:off x="457200" y="274638"/>
            <a:ext cx="8229600" cy="1143000"/>
          </a:xfrm>
        </p:spPr>
        <p:txBody>
          <a:bodyPr/>
          <a:lstStyle/>
          <a:p>
            <a:r>
              <a:rPr lang="en-US" sz="4000" dirty="0">
                <a:latin typeface="Times New Roman" pitchFamily="18" charset="0"/>
                <a:cs typeface="Times New Roman" pitchFamily="18" charset="0"/>
              </a:rPr>
              <a:t>Vector Multiplication</a:t>
            </a:r>
          </a:p>
        </p:txBody>
      </p:sp>
      <p:sp>
        <p:nvSpPr>
          <p:cNvPr id="6" name="Rectangle 2"/>
          <p:cNvSpPr txBox="1">
            <a:spLocks noChangeArrowheads="1"/>
          </p:cNvSpPr>
          <p:nvPr/>
        </p:nvSpPr>
        <p:spPr bwMode="auto">
          <a:xfrm>
            <a:off x="291552" y="1219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kern="0" dirty="0">
                <a:solidFill>
                  <a:schemeClr val="tx2"/>
                </a:solidFill>
                <a:latin typeface="Times New Roman" pitchFamily="18" charset="0"/>
                <a:ea typeface="+mj-ea"/>
                <a:cs typeface="Times New Roman" pitchFamily="18" charset="0"/>
              </a:rPr>
              <a:t>Let’s define some vectors and matrices</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7" name="Rectangle 6"/>
          <p:cNvSpPr/>
          <p:nvPr/>
        </p:nvSpPr>
        <p:spPr>
          <a:xfrm>
            <a:off x="228600" y="3962400"/>
            <a:ext cx="8915400" cy="2246769"/>
          </a:xfrm>
          <a:prstGeom prst="rect">
            <a:avLst/>
          </a:prstGeom>
        </p:spPr>
        <p:txBody>
          <a:bodyPr wrap="square">
            <a:spAutoFit/>
          </a:bodyPr>
          <a:lstStyle/>
          <a:p>
            <a:r>
              <a:rPr lang="en-US" sz="2800" dirty="0">
                <a:latin typeface="Courier New" pitchFamily="49" charset="0"/>
                <a:cs typeface="Courier New" pitchFamily="49" charset="0"/>
              </a:rPr>
              <a:t>a = [1, 3, 5]’; </a:t>
            </a:r>
          </a:p>
          <a:p>
            <a:r>
              <a:rPr lang="en-US" sz="2800" dirty="0">
                <a:latin typeface="Courier New" pitchFamily="49" charset="0"/>
                <a:cs typeface="Courier New" pitchFamily="49" charset="0"/>
              </a:rPr>
              <a:t>c = [3, 4, 5]’; </a:t>
            </a:r>
          </a:p>
          <a:p>
            <a:r>
              <a:rPr lang="en-US" sz="2800" dirty="0">
                <a:latin typeface="Courier New" pitchFamily="49" charset="0"/>
                <a:cs typeface="Courier New" pitchFamily="49" charset="0"/>
              </a:rPr>
              <a:t>M =[ [1, 0, 2]', [0, 1, 0]', [2, 0, 1]'];</a:t>
            </a:r>
          </a:p>
          <a:p>
            <a:r>
              <a:rPr lang="en-US" sz="2800" dirty="0">
                <a:latin typeface="Courier New" pitchFamily="49" charset="0"/>
                <a:cs typeface="Courier New" pitchFamily="49" charset="0"/>
              </a:rPr>
              <a:t>N =[ [1, 0,-1]', [0, 2, 0]', [-1,0, 3]'];</a:t>
            </a:r>
          </a:p>
          <a:p>
            <a:r>
              <a:rPr lang="en-US" sz="2800" dirty="0">
                <a:latin typeface="Courier New" pitchFamily="49" charset="0"/>
                <a:cs typeface="Courier New" pitchFamily="49" charset="0"/>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2630265"/>
            <a:ext cx="7543800" cy="1295400"/>
          </a:xfrm>
          <a:prstGeom prst="rect">
            <a:avLst/>
          </a:prstGeom>
          <a:noFill/>
          <a:ln w="9525">
            <a:noFill/>
            <a:miter lim="800000"/>
            <a:headEnd/>
            <a:tailEnd/>
          </a:ln>
        </p:spPr>
      </p:pic>
      <p:sp>
        <p:nvSpPr>
          <p:cNvPr id="5" name="Rectangle 2"/>
          <p:cNvSpPr>
            <a:spLocks noGrp="1" noChangeArrowheads="1"/>
          </p:cNvSpPr>
          <p:nvPr>
            <p:ph type="title"/>
          </p:nvPr>
        </p:nvSpPr>
        <p:spPr>
          <a:xfrm>
            <a:off x="533400" y="304800"/>
            <a:ext cx="8229600" cy="1143000"/>
          </a:xfrm>
        </p:spPr>
        <p:txBody>
          <a:bodyPr/>
          <a:lstStyle/>
          <a:p>
            <a:r>
              <a:rPr lang="en-US" sz="4000" dirty="0">
                <a:latin typeface="Times New Roman" pitchFamily="18" charset="0"/>
                <a:cs typeface="Times New Roman" pitchFamily="18" charset="0"/>
              </a:rPr>
              <a:t>Inner (or Dot) Product</a:t>
            </a:r>
          </a:p>
        </p:txBody>
      </p:sp>
      <p:sp>
        <p:nvSpPr>
          <p:cNvPr id="6" name="Rectangle 5"/>
          <p:cNvSpPr/>
          <p:nvPr/>
        </p:nvSpPr>
        <p:spPr>
          <a:xfrm>
            <a:off x="685800" y="4763869"/>
            <a:ext cx="3886200" cy="646331"/>
          </a:xfrm>
          <a:prstGeom prst="rect">
            <a:avLst/>
          </a:prstGeom>
        </p:spPr>
        <p:txBody>
          <a:bodyPr wrap="square">
            <a:spAutoFit/>
          </a:bodyPr>
          <a:lstStyle/>
          <a:p>
            <a:r>
              <a:rPr lang="en-US" sz="3600" dirty="0">
                <a:latin typeface="Courier New" pitchFamily="49" charset="0"/>
                <a:cs typeface="Courier New" pitchFamily="49" charset="0"/>
              </a:rPr>
              <a:t>s = a'*b;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630269"/>
            <a:ext cx="7010400" cy="1295400"/>
          </a:xfrm>
          <a:prstGeom prst="rect">
            <a:avLst/>
          </a:prstGeom>
          <a:noFill/>
          <a:ln w="9525">
            <a:noFill/>
            <a:miter lim="800000"/>
            <a:headEnd/>
            <a:tailEnd/>
          </a:ln>
        </p:spPr>
      </p:pic>
      <p:sp>
        <p:nvSpPr>
          <p:cNvPr id="5" name="Rectangle 2"/>
          <p:cNvSpPr>
            <a:spLocks noGrp="1" noChangeArrowheads="1"/>
          </p:cNvSpPr>
          <p:nvPr>
            <p:ph type="title"/>
          </p:nvPr>
        </p:nvSpPr>
        <p:spPr>
          <a:xfrm>
            <a:off x="457200" y="695107"/>
            <a:ext cx="8229600" cy="1143000"/>
          </a:xfrm>
        </p:spPr>
        <p:txBody>
          <a:bodyPr/>
          <a:lstStyle/>
          <a:p>
            <a:r>
              <a:rPr lang="en-US" sz="4000" dirty="0">
                <a:latin typeface="Times New Roman" pitchFamily="18" charset="0"/>
                <a:cs typeface="Times New Roman" pitchFamily="18" charset="0"/>
              </a:rPr>
              <a:t>Outer (or Tensor) Product</a:t>
            </a:r>
          </a:p>
        </p:txBody>
      </p:sp>
      <p:sp>
        <p:nvSpPr>
          <p:cNvPr id="6" name="Rectangle 5"/>
          <p:cNvSpPr/>
          <p:nvPr/>
        </p:nvSpPr>
        <p:spPr>
          <a:xfrm>
            <a:off x="533400" y="4687669"/>
            <a:ext cx="3886200" cy="523220"/>
          </a:xfrm>
          <a:prstGeom prst="rect">
            <a:avLst/>
          </a:prstGeom>
        </p:spPr>
        <p:txBody>
          <a:bodyPr wrap="square">
            <a:spAutoFit/>
          </a:bodyPr>
          <a:lstStyle/>
          <a:p>
            <a:r>
              <a:rPr lang="en-US" sz="2800" dirty="0">
                <a:latin typeface="Courier New" pitchFamily="49" charset="0"/>
                <a:cs typeface="Courier New" pitchFamily="49" charset="0"/>
              </a:rPr>
              <a:t>T = a*b’;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768025"/>
            <a:ext cx="6858000" cy="1447800"/>
          </a:xfrm>
          <a:prstGeom prst="rect">
            <a:avLst/>
          </a:prstGeom>
          <a:noFill/>
          <a:ln w="9525">
            <a:noFill/>
            <a:miter lim="800000"/>
            <a:headEnd/>
            <a:tailEnd/>
          </a:ln>
        </p:spPr>
      </p:pic>
      <p:sp>
        <p:nvSpPr>
          <p:cNvPr id="5" name="Rectangle 2"/>
          <p:cNvSpPr>
            <a:spLocks noGrp="1" noChangeArrowheads="1"/>
          </p:cNvSpPr>
          <p:nvPr>
            <p:ph type="title"/>
          </p:nvPr>
        </p:nvSpPr>
        <p:spPr>
          <a:xfrm>
            <a:off x="609600" y="838200"/>
            <a:ext cx="8229600" cy="1143000"/>
          </a:xfrm>
        </p:spPr>
        <p:txBody>
          <a:bodyPr/>
          <a:lstStyle/>
          <a:p>
            <a:r>
              <a:rPr lang="en-US" sz="4000" dirty="0">
                <a:latin typeface="Times New Roman" pitchFamily="18" charset="0"/>
                <a:cs typeface="Times New Roman" pitchFamily="18" charset="0"/>
              </a:rPr>
              <a:t>Product of a Matrix and a Vector</a:t>
            </a:r>
          </a:p>
        </p:txBody>
      </p:sp>
      <p:sp>
        <p:nvSpPr>
          <p:cNvPr id="6" name="Rectangle 5"/>
          <p:cNvSpPr/>
          <p:nvPr/>
        </p:nvSpPr>
        <p:spPr>
          <a:xfrm>
            <a:off x="609600" y="4901625"/>
            <a:ext cx="2406428" cy="584775"/>
          </a:xfrm>
          <a:prstGeom prst="rect">
            <a:avLst/>
          </a:prstGeom>
        </p:spPr>
        <p:txBody>
          <a:bodyPr wrap="none">
            <a:spAutoFit/>
          </a:bodyPr>
          <a:lstStyle/>
          <a:p>
            <a:r>
              <a:rPr lang="en-US" sz="3200" dirty="0">
                <a:latin typeface="Courier New" pitchFamily="49" charset="0"/>
                <a:cs typeface="Courier New" pitchFamily="49" charset="0"/>
              </a:rPr>
              <a:t>c = M*a;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685800"/>
            <a:ext cx="8229600" cy="1143000"/>
          </a:xfrm>
        </p:spPr>
        <p:txBody>
          <a:bodyPr/>
          <a:lstStyle/>
          <a:p>
            <a:pPr algn="l"/>
            <a:r>
              <a:rPr lang="en-US" sz="4000" dirty="0">
                <a:latin typeface="Times New Roman" pitchFamily="18" charset="0"/>
                <a:cs typeface="Times New Roman" pitchFamily="18" charset="0"/>
              </a:rPr>
              <a:t>Product of a Matrix and a Matrix</a:t>
            </a:r>
          </a:p>
        </p:txBody>
      </p:sp>
      <p:sp>
        <p:nvSpPr>
          <p:cNvPr id="6" name="Rectangle 5"/>
          <p:cNvSpPr/>
          <p:nvPr/>
        </p:nvSpPr>
        <p:spPr>
          <a:xfrm>
            <a:off x="685800" y="4780716"/>
            <a:ext cx="2117887" cy="523220"/>
          </a:xfrm>
          <a:prstGeom prst="rect">
            <a:avLst/>
          </a:prstGeom>
        </p:spPr>
        <p:txBody>
          <a:bodyPr wrap="none">
            <a:spAutoFit/>
          </a:bodyPr>
          <a:lstStyle/>
          <a:p>
            <a:r>
              <a:rPr lang="en-US" sz="2800" dirty="0">
                <a:latin typeface="Courier New" pitchFamily="49" charset="0"/>
                <a:cs typeface="Courier New" pitchFamily="49" charset="0"/>
              </a:rPr>
              <a:t>P = M*N; </a:t>
            </a:r>
          </a:p>
        </p:txBody>
      </p:sp>
      <p:pic>
        <p:nvPicPr>
          <p:cNvPr id="604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590800"/>
            <a:ext cx="6172200" cy="12192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pitchFamily="18" charset="0"/>
                <a:cs typeface="Times New Roman" pitchFamily="18" charset="0"/>
              </a:rPr>
              <a:t>Element Access</a:t>
            </a:r>
          </a:p>
        </p:txBody>
      </p:sp>
      <p:pic>
        <p:nvPicPr>
          <p:cNvPr id="614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490872"/>
            <a:ext cx="3581400" cy="1295400"/>
          </a:xfrm>
          <a:prstGeom prst="rect">
            <a:avLst/>
          </a:prstGeom>
          <a:noFill/>
          <a:ln w="9525">
            <a:noFill/>
            <a:miter lim="800000"/>
            <a:headEnd/>
            <a:tailEnd/>
          </a:ln>
        </p:spPr>
      </p:pic>
      <p:pic>
        <p:nvPicPr>
          <p:cNvPr id="6144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5740" y="3154020"/>
            <a:ext cx="6477000" cy="1295400"/>
          </a:xfrm>
          <a:prstGeom prst="rect">
            <a:avLst/>
          </a:prstGeom>
          <a:noFill/>
          <a:ln w="9525">
            <a:noFill/>
            <a:miter lim="800000"/>
            <a:headEnd/>
            <a:tailEnd/>
          </a:ln>
        </p:spPr>
      </p:pic>
      <p:sp>
        <p:nvSpPr>
          <p:cNvPr id="6" name="Rectangle 5"/>
          <p:cNvSpPr/>
          <p:nvPr/>
        </p:nvSpPr>
        <p:spPr>
          <a:xfrm>
            <a:off x="732184" y="4605132"/>
            <a:ext cx="4572000" cy="1384995"/>
          </a:xfrm>
          <a:prstGeom prst="rect">
            <a:avLst/>
          </a:prstGeom>
        </p:spPr>
        <p:txBody>
          <a:bodyPr>
            <a:spAutoFit/>
          </a:bodyPr>
          <a:lstStyle/>
          <a:p>
            <a:r>
              <a:rPr lang="en-US" sz="2800" dirty="0">
                <a:latin typeface="Courier New" pitchFamily="49" charset="0"/>
                <a:cs typeface="Courier New" pitchFamily="49" charset="0"/>
              </a:rPr>
              <a:t>s = a(2); </a:t>
            </a:r>
          </a:p>
          <a:p>
            <a:r>
              <a:rPr lang="en-US" sz="2800" dirty="0">
                <a:latin typeface="Courier New" pitchFamily="49" charset="0"/>
                <a:cs typeface="Courier New" pitchFamily="49" charset="0"/>
              </a:rPr>
              <a:t>t = M(2,3); </a:t>
            </a:r>
          </a:p>
          <a:p>
            <a:r>
              <a:rPr lang="en-US" sz="2800" dirty="0">
                <a:latin typeface="Courier New" pitchFamily="49" charset="0"/>
                <a:cs typeface="Courier New" pitchFamily="49" charset="0"/>
              </a:rPr>
              <a:t>b = M(:,2);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pitchFamily="18" charset="0"/>
                <a:cs typeface="Times New Roman" pitchFamily="18" charset="0"/>
              </a:rPr>
              <a:t>Element Access</a:t>
            </a:r>
          </a:p>
        </p:txBody>
      </p:sp>
      <p:pic>
        <p:nvPicPr>
          <p:cNvPr id="614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490872"/>
            <a:ext cx="3581400" cy="1295400"/>
          </a:xfrm>
          <a:prstGeom prst="rect">
            <a:avLst/>
          </a:prstGeom>
          <a:noFill/>
          <a:ln w="9525">
            <a:noFill/>
            <a:miter lim="800000"/>
            <a:headEnd/>
            <a:tailEnd/>
          </a:ln>
        </p:spPr>
      </p:pic>
      <p:sp>
        <p:nvSpPr>
          <p:cNvPr id="6" name="Rectangle 5"/>
          <p:cNvSpPr/>
          <p:nvPr/>
        </p:nvSpPr>
        <p:spPr>
          <a:xfrm>
            <a:off x="732184" y="4605132"/>
            <a:ext cx="4572000" cy="954107"/>
          </a:xfrm>
          <a:prstGeom prst="rect">
            <a:avLst/>
          </a:prstGeom>
        </p:spPr>
        <p:txBody>
          <a:bodyPr>
            <a:spAutoFit/>
          </a:bodyPr>
          <a:lstStyle/>
          <a:p>
            <a:r>
              <a:rPr lang="en-US" sz="2800" dirty="0">
                <a:latin typeface="Courier New" pitchFamily="49" charset="0"/>
                <a:cs typeface="Courier New" pitchFamily="49" charset="0"/>
              </a:rPr>
              <a:t>c = M(2,:)'; </a:t>
            </a:r>
          </a:p>
          <a:p>
            <a:r>
              <a:rPr lang="en-US" sz="2800" dirty="0">
                <a:latin typeface="Courier New" pitchFamily="49" charset="0"/>
                <a:cs typeface="Courier New" pitchFamily="49" charset="0"/>
              </a:rPr>
              <a:t>T = M(2:3,2:3);</a:t>
            </a:r>
          </a:p>
        </p:txBody>
      </p:sp>
      <p:pic>
        <p:nvPicPr>
          <p:cNvPr id="6349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3048000"/>
            <a:ext cx="7543800" cy="12192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dirty="0">
                <a:latin typeface="Times New Roman" pitchFamily="18" charset="0"/>
                <a:cs typeface="Times New Roman" pitchFamily="18" charset="0"/>
              </a:rPr>
              <a:t>Looping</a:t>
            </a:r>
          </a:p>
        </p:txBody>
      </p:sp>
      <p:sp>
        <p:nvSpPr>
          <p:cNvPr id="3" name="Content Placeholder 2"/>
          <p:cNvSpPr>
            <a:spLocks noGrp="1"/>
          </p:cNvSpPr>
          <p:nvPr>
            <p:ph idx="1"/>
          </p:nvPr>
        </p:nvSpPr>
        <p:spPr>
          <a:xfrm>
            <a:off x="0" y="876296"/>
            <a:ext cx="9144000" cy="5867400"/>
          </a:xfrm>
        </p:spPr>
        <p:txBody>
          <a:bodyPr/>
          <a:lstStyle/>
          <a:p>
            <a:pPr>
              <a:buNone/>
            </a:pPr>
            <a:r>
              <a:rPr lang="en-US" dirty="0">
                <a:latin typeface="Times New Roman" pitchFamily="18" charset="0"/>
                <a:cs typeface="Times New Roman" pitchFamily="18" charset="0"/>
              </a:rPr>
              <a:t>A loop is a mechanism to repeat a group of commands several times, each time with a different value of a variable.</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Generally speaking, MATLAB vector arithmetic is rich enough that loops usually can be avoided.</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However, some people – and especially beginners - find loops to be clearer than the equivalent non-loop commands. If you’re one of them, USE LOOPS, at least at the start.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609600"/>
          </a:xfrm>
        </p:spPr>
        <p:txBody>
          <a:bodyPr>
            <a:normAutofit fontScale="90000"/>
          </a:bodyPr>
          <a:lstStyle/>
          <a:p>
            <a:r>
              <a:rPr lang="en-US" sz="4000" dirty="0">
                <a:latin typeface="Times New Roman" pitchFamily="18" charset="0"/>
                <a:cs typeface="Times New Roman" pitchFamily="18" charset="0"/>
              </a:rPr>
              <a:t>Example of a FOR Loop</a:t>
            </a:r>
          </a:p>
        </p:txBody>
      </p:sp>
      <p:sp>
        <p:nvSpPr>
          <p:cNvPr id="27651" name="Rectangle 3"/>
          <p:cNvSpPr>
            <a:spLocks noGrp="1" noChangeArrowheads="1"/>
          </p:cNvSpPr>
          <p:nvPr>
            <p:ph type="body" idx="1"/>
          </p:nvPr>
        </p:nvSpPr>
        <p:spPr>
          <a:xfrm>
            <a:off x="457200" y="1295400"/>
            <a:ext cx="8229600" cy="1828800"/>
          </a:xfrm>
        </p:spPr>
        <p:txBody>
          <a:bodyPr/>
          <a:lstStyle/>
          <a:p>
            <a:pPr>
              <a:buFontTx/>
              <a:buNone/>
            </a:pPr>
            <a:r>
              <a:rPr lang="en-US" sz="2800" dirty="0">
                <a:latin typeface="Courier New" pitchFamily="49" charset="0"/>
                <a:cs typeface="Courier New" pitchFamily="49" charset="0"/>
              </a:rPr>
              <a:t>a=[1, 2, 3, 4, 3, 2, 1]’;</a:t>
            </a:r>
          </a:p>
          <a:p>
            <a:pPr>
              <a:buFontTx/>
              <a:buNone/>
            </a:pPr>
            <a:r>
              <a:rPr lang="en-US" sz="2800" dirty="0">
                <a:latin typeface="Courier New" pitchFamily="49" charset="0"/>
                <a:cs typeface="Courier New" pitchFamily="49" charset="0"/>
              </a:rPr>
              <a:t>b=[3, 2, 1, 0, 1, 2, 3]’;</a:t>
            </a:r>
          </a:p>
          <a:p>
            <a:pPr>
              <a:buFontTx/>
              <a:buNone/>
            </a:pPr>
            <a:r>
              <a:rPr lang="en-US" sz="2800" dirty="0">
                <a:latin typeface="Courier New" pitchFamily="49" charset="0"/>
                <a:cs typeface="Courier New" pitchFamily="49" charset="0"/>
              </a:rPr>
              <a:t>N=length(a);</a:t>
            </a:r>
          </a:p>
          <a:p>
            <a:pPr>
              <a:buFontTx/>
              <a:buNone/>
            </a:pPr>
            <a:endParaRPr lang="en-US" dirty="0"/>
          </a:p>
        </p:txBody>
      </p:sp>
      <p:sp>
        <p:nvSpPr>
          <p:cNvPr id="27655" name="Text Box 7"/>
          <p:cNvSpPr txBox="1">
            <a:spLocks noChangeArrowheads="1"/>
          </p:cNvSpPr>
          <p:nvPr/>
        </p:nvSpPr>
        <p:spPr bwMode="auto">
          <a:xfrm>
            <a:off x="457200" y="3445689"/>
            <a:ext cx="3962400" cy="3108543"/>
          </a:xfrm>
          <a:prstGeom prst="rect">
            <a:avLst/>
          </a:prstGeom>
          <a:noFill/>
          <a:ln w="9525">
            <a:noFill/>
            <a:miter lim="800000"/>
            <a:headEnd/>
            <a:tailEnd/>
          </a:ln>
          <a:effectLst/>
        </p:spPr>
        <p:txBody>
          <a:bodyPr>
            <a:spAutoFit/>
          </a:bodyPr>
          <a:lstStyle/>
          <a:p>
            <a:pPr>
              <a:spcBef>
                <a:spcPct val="50000"/>
              </a:spcBef>
            </a:pPr>
            <a:r>
              <a:rPr lang="en-US" sz="3200" dirty="0">
                <a:solidFill>
                  <a:srgbClr val="FF3300"/>
                </a:solidFill>
                <a:latin typeface="Times New Roman" pitchFamily="18" charset="0"/>
                <a:cs typeface="Times New Roman" pitchFamily="18" charset="0"/>
              </a:rPr>
              <a:t>Dot product using vector arithmetic</a:t>
            </a:r>
          </a:p>
          <a:p>
            <a:pPr>
              <a:spcBef>
                <a:spcPct val="50000"/>
              </a:spcBef>
            </a:pPr>
            <a:endParaRPr lang="en-US" sz="2800" dirty="0">
              <a:latin typeface="Courier New" pitchFamily="49" charset="0"/>
              <a:cs typeface="Courier New" pitchFamily="49" charset="0"/>
            </a:endParaRPr>
          </a:p>
          <a:p>
            <a:pPr>
              <a:spcBef>
                <a:spcPct val="50000"/>
              </a:spcBef>
            </a:pPr>
            <a:r>
              <a:rPr lang="en-US" sz="2800" dirty="0">
                <a:latin typeface="Courier New" pitchFamily="49" charset="0"/>
                <a:cs typeface="Courier New" pitchFamily="49" charset="0"/>
              </a:rPr>
              <a:t>c </a:t>
            </a:r>
            <a:r>
              <a:rPr lang="en-US" sz="2800">
                <a:latin typeface="Courier New" pitchFamily="49" charset="0"/>
                <a:cs typeface="Courier New" pitchFamily="49" charset="0"/>
              </a:rPr>
              <a:t>= a’*</a:t>
            </a:r>
            <a:r>
              <a:rPr lang="en-US" sz="2800" dirty="0">
                <a:latin typeface="Courier New" pitchFamily="49" charset="0"/>
                <a:cs typeface="Courier New" pitchFamily="49" charset="0"/>
              </a:rPr>
              <a:t>b;</a:t>
            </a:r>
          </a:p>
          <a:p>
            <a:pPr>
              <a:spcBef>
                <a:spcPct val="50000"/>
              </a:spcBef>
            </a:pPr>
            <a:endParaRPr lang="en-US" sz="3200" dirty="0"/>
          </a:p>
        </p:txBody>
      </p:sp>
      <p:sp>
        <p:nvSpPr>
          <p:cNvPr id="27656" name="Text Box 8"/>
          <p:cNvSpPr txBox="1">
            <a:spLocks noChangeArrowheads="1"/>
          </p:cNvSpPr>
          <p:nvPr/>
        </p:nvSpPr>
        <p:spPr bwMode="auto">
          <a:xfrm>
            <a:off x="3962400" y="3442929"/>
            <a:ext cx="4800600" cy="3170099"/>
          </a:xfrm>
          <a:prstGeom prst="rect">
            <a:avLst/>
          </a:prstGeom>
          <a:noFill/>
          <a:ln w="9525">
            <a:noFill/>
            <a:miter lim="800000"/>
            <a:headEnd/>
            <a:tailEnd/>
          </a:ln>
          <a:effectLst/>
        </p:spPr>
        <p:txBody>
          <a:bodyPr wrap="square">
            <a:spAutoFit/>
          </a:bodyPr>
          <a:lstStyle/>
          <a:p>
            <a:pPr>
              <a:spcBef>
                <a:spcPct val="50000"/>
              </a:spcBef>
            </a:pPr>
            <a:r>
              <a:rPr lang="en-US" sz="3200" dirty="0">
                <a:solidFill>
                  <a:srgbClr val="FF3300"/>
                </a:solidFill>
                <a:latin typeface="Times New Roman" pitchFamily="18" charset="0"/>
                <a:cs typeface="Times New Roman" pitchFamily="18" charset="0"/>
              </a:rPr>
              <a:t>Dot product using loop</a:t>
            </a:r>
            <a:endParaRPr lang="en-US" sz="3200" dirty="0"/>
          </a:p>
          <a:p>
            <a:endParaRPr lang="en-US" sz="2800" dirty="0">
              <a:latin typeface="Courier New" pitchFamily="49" charset="0"/>
              <a:cs typeface="Courier New" pitchFamily="49" charset="0"/>
            </a:endParaRPr>
          </a:p>
          <a:p>
            <a:endParaRPr lang="en-US" sz="2800" dirty="0">
              <a:latin typeface="Courier New" pitchFamily="49" charset="0"/>
              <a:cs typeface="Courier New" pitchFamily="49" charset="0"/>
            </a:endParaRPr>
          </a:p>
          <a:p>
            <a:r>
              <a:rPr lang="en-US" sz="2800" dirty="0">
                <a:latin typeface="Courier New" pitchFamily="49" charset="0"/>
                <a:cs typeface="Courier New" pitchFamily="49" charset="0"/>
              </a:rPr>
              <a:t>c = 0;</a:t>
            </a:r>
          </a:p>
          <a:p>
            <a:r>
              <a:rPr lang="en-US" sz="2800" dirty="0">
                <a:latin typeface="Courier New" pitchFamily="49" charset="0"/>
                <a:cs typeface="Courier New" pitchFamily="49" charset="0"/>
              </a:rPr>
              <a:t>for </a:t>
            </a:r>
            <a:r>
              <a:rPr lang="en-US" sz="2800" dirty="0" err="1">
                <a:latin typeface="Courier New" pitchFamily="49" charset="0"/>
                <a:cs typeface="Courier New" pitchFamily="49" charset="0"/>
              </a:rPr>
              <a:t>i</a:t>
            </a:r>
            <a:r>
              <a:rPr lang="en-US" sz="2800" dirty="0">
                <a:latin typeface="Courier New" pitchFamily="49" charset="0"/>
                <a:cs typeface="Courier New" pitchFamily="49" charset="0"/>
              </a:rPr>
              <a:t> = [1:N]</a:t>
            </a:r>
          </a:p>
          <a:p>
            <a:r>
              <a:rPr lang="en-US" sz="2800" dirty="0">
                <a:latin typeface="Courier New" pitchFamily="49" charset="0"/>
                <a:cs typeface="Courier New" pitchFamily="49" charset="0"/>
              </a:rPr>
              <a:t>	c = </a:t>
            </a:r>
            <a:r>
              <a:rPr lang="en-US" sz="2800" dirty="0" err="1">
                <a:latin typeface="Courier New" pitchFamily="49" charset="0"/>
                <a:cs typeface="Courier New" pitchFamily="49" charset="0"/>
              </a:rPr>
              <a:t>c+a</a:t>
            </a:r>
            <a:r>
              <a:rPr lang="en-US" sz="2800" dirty="0">
                <a:latin typeface="Courier New" pitchFamily="49" charset="0"/>
                <a:cs typeface="Courier New" pitchFamily="49" charset="0"/>
              </a:rPr>
              <a:t>(</a:t>
            </a:r>
            <a:r>
              <a:rPr lang="en-US" sz="2800" dirty="0" err="1">
                <a:latin typeface="Courier New" pitchFamily="49" charset="0"/>
                <a:cs typeface="Courier New" pitchFamily="49" charset="0"/>
              </a:rPr>
              <a:t>i</a:t>
            </a:r>
            <a:r>
              <a:rPr lang="en-US" sz="2800" dirty="0">
                <a:latin typeface="Courier New" pitchFamily="49" charset="0"/>
                <a:cs typeface="Courier New" pitchFamily="49" charset="0"/>
              </a:rPr>
              <a:t>)*b(</a:t>
            </a:r>
            <a:r>
              <a:rPr lang="en-US" sz="2800" dirty="0" err="1">
                <a:latin typeface="Courier New" pitchFamily="49" charset="0"/>
                <a:cs typeface="Courier New" pitchFamily="49" charset="0"/>
              </a:rPr>
              <a:t>i</a:t>
            </a:r>
            <a:r>
              <a:rPr lang="en-US" sz="2800" dirty="0">
                <a:latin typeface="Courier New" pitchFamily="49" charset="0"/>
                <a:cs typeface="Courier New" pitchFamily="49" charset="0"/>
              </a:rPr>
              <a:t>);</a:t>
            </a:r>
          </a:p>
          <a:p>
            <a:r>
              <a:rPr lang="en-US" sz="2800" dirty="0">
                <a:latin typeface="Courier New" pitchFamily="49" charset="0"/>
                <a:cs typeface="Courier New" pitchFamily="49" charset="0"/>
              </a:rPr>
              <a:t>	end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609600"/>
          </a:xfrm>
        </p:spPr>
        <p:txBody>
          <a:bodyPr>
            <a:normAutofit fontScale="90000"/>
          </a:bodyPr>
          <a:lstStyle/>
          <a:p>
            <a:r>
              <a:rPr lang="en-US" sz="4000" dirty="0">
                <a:latin typeface="Times New Roman" pitchFamily="18" charset="0"/>
                <a:cs typeface="Times New Roman" pitchFamily="18" charset="0"/>
              </a:rPr>
              <a:t>Another Example of a FOR Loop</a:t>
            </a:r>
          </a:p>
        </p:txBody>
      </p:sp>
      <p:sp>
        <p:nvSpPr>
          <p:cNvPr id="27655" name="Text Box 7"/>
          <p:cNvSpPr txBox="1">
            <a:spLocks noChangeArrowheads="1"/>
          </p:cNvSpPr>
          <p:nvPr/>
        </p:nvSpPr>
        <p:spPr bwMode="auto">
          <a:xfrm>
            <a:off x="457200" y="3203160"/>
            <a:ext cx="3962400" cy="1877437"/>
          </a:xfrm>
          <a:prstGeom prst="rect">
            <a:avLst/>
          </a:prstGeom>
          <a:noFill/>
          <a:ln w="9525">
            <a:noFill/>
            <a:miter lim="800000"/>
            <a:headEnd/>
            <a:tailEnd/>
          </a:ln>
          <a:effectLst/>
        </p:spPr>
        <p:txBody>
          <a:bodyPr>
            <a:spAutoFit/>
          </a:bodyPr>
          <a:lstStyle/>
          <a:p>
            <a:pPr>
              <a:spcBef>
                <a:spcPct val="50000"/>
              </a:spcBef>
            </a:pPr>
            <a:r>
              <a:rPr lang="en-US" sz="3200" dirty="0">
                <a:solidFill>
                  <a:srgbClr val="FF3300"/>
                </a:solidFill>
                <a:latin typeface="Times New Roman" pitchFamily="18" charset="0"/>
                <a:cs typeface="Times New Roman" pitchFamily="18" charset="0"/>
              </a:rPr>
              <a:t>without looping</a:t>
            </a:r>
          </a:p>
          <a:p>
            <a:pPr>
              <a:spcBef>
                <a:spcPct val="50000"/>
              </a:spcBef>
            </a:pPr>
            <a:endParaRPr lang="en-US" sz="2800" dirty="0">
              <a:latin typeface="Courier New" pitchFamily="49" charset="0"/>
              <a:cs typeface="Courier New" pitchFamily="49" charset="0"/>
            </a:endParaRPr>
          </a:p>
          <a:p>
            <a:pPr>
              <a:spcBef>
                <a:spcPct val="50000"/>
              </a:spcBef>
            </a:pPr>
            <a:r>
              <a:rPr lang="en-US" sz="2800" dirty="0">
                <a:latin typeface="Courier New" pitchFamily="49" charset="0"/>
                <a:cs typeface="Courier New" pitchFamily="49" charset="0"/>
              </a:rPr>
              <a:t>N = </a:t>
            </a:r>
            <a:r>
              <a:rPr lang="en-US" sz="2800" dirty="0" err="1">
                <a:latin typeface="Courier New" pitchFamily="49" charset="0"/>
                <a:cs typeface="Courier New" pitchFamily="49" charset="0"/>
              </a:rPr>
              <a:t>fliplr</a:t>
            </a:r>
            <a:r>
              <a:rPr lang="en-US" sz="2800" dirty="0">
                <a:latin typeface="Courier New" pitchFamily="49" charset="0"/>
                <a:cs typeface="Courier New" pitchFamily="49" charset="0"/>
              </a:rPr>
              <a:t>(M);</a:t>
            </a:r>
            <a:endParaRPr lang="en-US" sz="3200" dirty="0"/>
          </a:p>
        </p:txBody>
      </p:sp>
      <p:sp>
        <p:nvSpPr>
          <p:cNvPr id="27656" name="Text Box 8"/>
          <p:cNvSpPr txBox="1">
            <a:spLocks noChangeArrowheads="1"/>
          </p:cNvSpPr>
          <p:nvPr/>
        </p:nvSpPr>
        <p:spPr bwMode="auto">
          <a:xfrm>
            <a:off x="3962400" y="3200400"/>
            <a:ext cx="4800600" cy="3016210"/>
          </a:xfrm>
          <a:prstGeom prst="rect">
            <a:avLst/>
          </a:prstGeom>
          <a:noFill/>
          <a:ln w="9525">
            <a:noFill/>
            <a:miter lim="800000"/>
            <a:headEnd/>
            <a:tailEnd/>
          </a:ln>
          <a:effectLst/>
        </p:spPr>
        <p:txBody>
          <a:bodyPr wrap="square">
            <a:spAutoFit/>
          </a:bodyPr>
          <a:lstStyle/>
          <a:p>
            <a:pPr>
              <a:spcBef>
                <a:spcPct val="50000"/>
              </a:spcBef>
            </a:pPr>
            <a:r>
              <a:rPr lang="en-US" sz="3200" dirty="0">
                <a:solidFill>
                  <a:srgbClr val="FF3300"/>
                </a:solidFill>
                <a:latin typeface="Times New Roman" pitchFamily="18" charset="0"/>
                <a:cs typeface="Times New Roman" pitchFamily="18" charset="0"/>
              </a:rPr>
              <a:t>with looping</a:t>
            </a:r>
          </a:p>
          <a:p>
            <a:pPr>
              <a:spcBef>
                <a:spcPct val="50000"/>
              </a:spcBef>
            </a:pPr>
            <a:endParaRPr lang="en-US" sz="1200" dirty="0"/>
          </a:p>
          <a:p>
            <a:r>
              <a:rPr lang="da-DK" sz="2800" dirty="0">
                <a:latin typeface="Courier New" pitchFamily="49" charset="0"/>
                <a:cs typeface="Courier New" pitchFamily="49" charset="0"/>
              </a:rPr>
              <a:t>for i = [1:3] </a:t>
            </a:r>
          </a:p>
          <a:p>
            <a:r>
              <a:rPr lang="da-DK" sz="2800" dirty="0">
                <a:latin typeface="Courier New" pitchFamily="49" charset="0"/>
                <a:cs typeface="Courier New" pitchFamily="49" charset="0"/>
              </a:rPr>
              <a:t>for j = [1:3] </a:t>
            </a:r>
          </a:p>
          <a:p>
            <a:r>
              <a:rPr lang="da-DK" sz="2800" dirty="0">
                <a:latin typeface="Courier New" pitchFamily="49" charset="0"/>
                <a:cs typeface="Courier New" pitchFamily="49" charset="0"/>
              </a:rPr>
              <a:t>N(i,4-j) = M(i,j); </a:t>
            </a:r>
          </a:p>
          <a:p>
            <a:r>
              <a:rPr lang="da-DK" sz="2800" dirty="0">
                <a:latin typeface="Courier New" pitchFamily="49" charset="0"/>
                <a:cs typeface="Courier New" pitchFamily="49" charset="0"/>
              </a:rPr>
              <a:t>end </a:t>
            </a:r>
          </a:p>
          <a:p>
            <a:r>
              <a:rPr lang="da-DK" sz="2800" dirty="0">
                <a:latin typeface="Courier New" pitchFamily="49" charset="0"/>
                <a:cs typeface="Courier New" pitchFamily="49" charset="0"/>
              </a:rPr>
              <a:t>end</a:t>
            </a:r>
            <a:endParaRPr lang="en-US" sz="2800" dirty="0">
              <a:latin typeface="Courier New" pitchFamily="49" charset="0"/>
              <a:cs typeface="Courier New" pitchFamily="49" charset="0"/>
            </a:endParaRPr>
          </a:p>
        </p:txBody>
      </p:sp>
      <p:pic>
        <p:nvPicPr>
          <p:cNvPr id="6451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371600"/>
            <a:ext cx="7573108" cy="1295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Today’s Lecture</a:t>
            </a:r>
          </a:p>
        </p:txBody>
      </p:sp>
      <p:sp>
        <p:nvSpPr>
          <p:cNvPr id="3" name="Content Placeholder 2"/>
          <p:cNvSpPr>
            <a:spLocks noGrp="1"/>
          </p:cNvSpPr>
          <p:nvPr>
            <p:ph idx="1"/>
          </p:nvPr>
        </p:nvSpPr>
        <p:spPr>
          <a:xfrm>
            <a:off x="381000" y="2590800"/>
            <a:ext cx="8229600" cy="2971800"/>
          </a:xfrm>
        </p:spPr>
        <p:txBody>
          <a:bodyPr>
            <a:normAutofit/>
          </a:bodyPr>
          <a:lstStyle/>
          <a:p>
            <a:pPr>
              <a:buNone/>
            </a:pPr>
            <a:r>
              <a:rPr lang="en-US" dirty="0">
                <a:latin typeface="Times New Roman" pitchFamily="18" charset="0"/>
                <a:cs typeface="Times New Roman" pitchFamily="18" charset="0"/>
              </a:rPr>
              <a:t>Part 1:  Starting to Look at Data</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Part 2: Using MATLAB</a:t>
            </a:r>
          </a:p>
          <a:p>
            <a:pPr>
              <a:buNone/>
            </a:pPr>
            <a:endParaRPr lang="en-US" i="1"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Part 3: Using Python</a:t>
            </a:r>
          </a:p>
          <a:p>
            <a:pPr>
              <a:buNone/>
            </a:pPr>
            <a:endParaRPr lang="en-US" i="1" dirty="0">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2133600"/>
            <a:ext cx="2926080" cy="914400"/>
          </a:xfrm>
          <a:prstGeom prst="rect">
            <a:avLst/>
          </a:prstGeom>
          <a:noFill/>
          <a:ln w="9525">
            <a:noFill/>
            <a:miter lim="800000"/>
            <a:headEnd/>
            <a:tailEnd/>
          </a:ln>
        </p:spPr>
      </p:pic>
      <p:sp>
        <p:nvSpPr>
          <p:cNvPr id="5" name="Rectangle 2"/>
          <p:cNvSpPr>
            <a:spLocks noGrp="1" noChangeArrowheads="1"/>
          </p:cNvSpPr>
          <p:nvPr>
            <p:ph type="title"/>
          </p:nvPr>
        </p:nvSpPr>
        <p:spPr>
          <a:xfrm>
            <a:off x="533400" y="685800"/>
            <a:ext cx="8229600" cy="609600"/>
          </a:xfrm>
        </p:spPr>
        <p:txBody>
          <a:bodyPr>
            <a:normAutofit fontScale="90000"/>
          </a:bodyPr>
          <a:lstStyle/>
          <a:p>
            <a:r>
              <a:rPr lang="en-US" sz="4000" dirty="0">
                <a:latin typeface="Times New Roman" pitchFamily="18" charset="0"/>
                <a:cs typeface="Times New Roman" pitchFamily="18" charset="0"/>
              </a:rPr>
              <a:t>Matrix Inverse</a:t>
            </a:r>
          </a:p>
        </p:txBody>
      </p:sp>
      <p:sp>
        <p:nvSpPr>
          <p:cNvPr id="6" name="Rectangle 5"/>
          <p:cNvSpPr/>
          <p:nvPr/>
        </p:nvSpPr>
        <p:spPr>
          <a:xfrm>
            <a:off x="3429000" y="3810000"/>
            <a:ext cx="2762295" cy="523220"/>
          </a:xfrm>
          <a:prstGeom prst="rect">
            <a:avLst/>
          </a:prstGeom>
        </p:spPr>
        <p:txBody>
          <a:bodyPr wrap="none">
            <a:spAutoFit/>
          </a:bodyPr>
          <a:lstStyle/>
          <a:p>
            <a:r>
              <a:rPr lang="en-US" sz="2800" dirty="0">
                <a:latin typeface="Courier New" pitchFamily="49" charset="0"/>
                <a:cs typeface="Courier New" pitchFamily="49" charset="0"/>
              </a:rPr>
              <a:t>B = inv(A);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33400" y="685800"/>
            <a:ext cx="8229600" cy="609600"/>
          </a:xfrm>
        </p:spPr>
        <p:txBody>
          <a:bodyPr>
            <a:normAutofit fontScale="90000"/>
          </a:bodyPr>
          <a:lstStyle/>
          <a:p>
            <a:r>
              <a:rPr lang="en-US" sz="4000" dirty="0">
                <a:latin typeface="Times New Roman" pitchFamily="18" charset="0"/>
                <a:cs typeface="Times New Roman" pitchFamily="18" charset="0"/>
              </a:rPr>
              <a:t>Slash and Backslash Operators</a:t>
            </a:r>
          </a:p>
        </p:txBody>
      </p:sp>
      <p:pic>
        <p:nvPicPr>
          <p:cNvPr id="665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1981200"/>
            <a:ext cx="4800600" cy="1371600"/>
          </a:xfrm>
          <a:prstGeom prst="rect">
            <a:avLst/>
          </a:prstGeom>
          <a:noFill/>
          <a:ln w="9525">
            <a:noFill/>
            <a:miter lim="800000"/>
            <a:headEnd/>
            <a:tailEnd/>
          </a:ln>
        </p:spPr>
      </p:pic>
      <p:sp>
        <p:nvSpPr>
          <p:cNvPr id="7" name="Rectangle 6"/>
          <p:cNvSpPr/>
          <p:nvPr/>
        </p:nvSpPr>
        <p:spPr>
          <a:xfrm>
            <a:off x="3276600" y="3505200"/>
            <a:ext cx="2590800" cy="954107"/>
          </a:xfrm>
          <a:prstGeom prst="rect">
            <a:avLst/>
          </a:prstGeom>
        </p:spPr>
        <p:txBody>
          <a:bodyPr wrap="square">
            <a:spAutoFit/>
          </a:bodyPr>
          <a:lstStyle/>
          <a:p>
            <a:r>
              <a:rPr lang="en-US" sz="2800" dirty="0">
                <a:latin typeface="Courier New" pitchFamily="49" charset="0"/>
                <a:cs typeface="Courier New" pitchFamily="49" charset="0"/>
              </a:rPr>
              <a:t>c = A\b; </a:t>
            </a:r>
          </a:p>
          <a:p>
            <a:r>
              <a:rPr lang="en-US" sz="2800" dirty="0">
                <a:latin typeface="Courier New" pitchFamily="49" charset="0"/>
                <a:cs typeface="Courier New" pitchFamily="49" charset="0"/>
              </a:rPr>
              <a:t>D = B/A;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Loading Data Files</a:t>
            </a:r>
          </a:p>
        </p:txBody>
      </p:sp>
      <p:sp>
        <p:nvSpPr>
          <p:cNvPr id="3" name="Content Placeholder 2"/>
          <p:cNvSpPr>
            <a:spLocks noGrp="1"/>
          </p:cNvSpPr>
          <p:nvPr>
            <p:ph idx="1"/>
          </p:nvPr>
        </p:nvSpPr>
        <p:spPr>
          <a:xfrm>
            <a:off x="457200" y="2057400"/>
            <a:ext cx="8229600" cy="4525963"/>
          </a:xfrm>
        </p:spPr>
        <p:txBody>
          <a:bodyPr/>
          <a:lstStyle/>
          <a:p>
            <a:pPr>
              <a:buNone/>
            </a:pPr>
            <a:r>
              <a:rPr lang="en-US" sz="2800" i="1" dirty="0">
                <a:solidFill>
                  <a:schemeClr val="tx1"/>
                </a:solidFill>
                <a:latin typeface="Times New Roman" pitchFamily="18" charset="0"/>
                <a:cs typeface="Times New Roman" pitchFamily="18" charset="0"/>
              </a:rPr>
              <a:t>I downloaded stream flow data from the US Geological Survey’s National Water Information Center for the Neuse River near </a:t>
            </a:r>
            <a:r>
              <a:rPr lang="en-US" sz="2800" i="1" dirty="0" err="1">
                <a:solidFill>
                  <a:schemeClr val="tx1"/>
                </a:solidFill>
                <a:latin typeface="Times New Roman" pitchFamily="18" charset="0"/>
                <a:cs typeface="Times New Roman" pitchFamily="18" charset="0"/>
              </a:rPr>
              <a:t>Goldboro</a:t>
            </a:r>
            <a:r>
              <a:rPr lang="en-US" sz="2800" i="1" dirty="0">
                <a:solidFill>
                  <a:schemeClr val="tx1"/>
                </a:solidFill>
                <a:latin typeface="Times New Roman" pitchFamily="18" charset="0"/>
                <a:cs typeface="Times New Roman" pitchFamily="18" charset="0"/>
              </a:rPr>
              <a:t> NC for the time period, 01/01/1974-12/31/1985. These data are in the file, neuse.txt. It contains two columns of data, time (in days starting on January 1, 1974) and discharge (in cubic feet per second, </a:t>
            </a:r>
            <a:r>
              <a:rPr lang="en-US" sz="2800" i="1" dirty="0" err="1">
                <a:solidFill>
                  <a:schemeClr val="tx1"/>
                </a:solidFill>
                <a:latin typeface="Times New Roman" pitchFamily="18" charset="0"/>
                <a:cs typeface="Times New Roman" pitchFamily="18" charset="0"/>
              </a:rPr>
              <a:t>cfs</a:t>
            </a:r>
            <a:r>
              <a:rPr lang="en-US" sz="2800" i="1" dirty="0">
                <a:solidFill>
                  <a:schemeClr val="tx1"/>
                </a:solidFill>
                <a:latin typeface="Times New Roman" pitchFamily="18" charset="0"/>
                <a:cs typeface="Times New Roman" pitchFamily="18" charset="0"/>
              </a:rPr>
              <a:t>). The data set contains 4383 rows of data. I also saved information about the data in the file neuse_header.txt.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fontScale="90000"/>
          </a:bodyPr>
          <a:lstStyle/>
          <a:p>
            <a:r>
              <a:rPr lang="en-US" dirty="0">
                <a:latin typeface="Times New Roman" pitchFamily="18" charset="0"/>
                <a:cs typeface="Times New Roman" pitchFamily="18" charset="0"/>
              </a:rPr>
              <a:t>A text file of tabular data is very easy to load into </a:t>
            </a:r>
            <a:r>
              <a:rPr lang="en-US" dirty="0" err="1">
                <a:latin typeface="Times New Roman" pitchFamily="18" charset="0"/>
                <a:cs typeface="Times New Roman" pitchFamily="18" charset="0"/>
              </a:rPr>
              <a:t>MatLab</a:t>
            </a:r>
            <a:endParaRPr lang="en-US" dirty="0">
              <a:latin typeface="Times New Roman" pitchFamily="18" charset="0"/>
              <a:cs typeface="Times New Roman" pitchFamily="18" charset="0"/>
            </a:endParaRPr>
          </a:p>
        </p:txBody>
      </p:sp>
      <p:sp>
        <p:nvSpPr>
          <p:cNvPr id="4" name="Rectangle 3"/>
          <p:cNvSpPr/>
          <p:nvPr/>
        </p:nvSpPr>
        <p:spPr>
          <a:xfrm>
            <a:off x="1828800" y="3352800"/>
            <a:ext cx="6629400" cy="1384995"/>
          </a:xfrm>
          <a:prstGeom prst="rect">
            <a:avLst/>
          </a:prstGeom>
        </p:spPr>
        <p:txBody>
          <a:bodyPr wrap="square">
            <a:spAutoFit/>
          </a:bodyPr>
          <a:lstStyle/>
          <a:p>
            <a:r>
              <a:rPr lang="en-US" sz="2800" dirty="0">
                <a:latin typeface="Courier New" pitchFamily="49" charset="0"/>
                <a:cs typeface="Courier New" pitchFamily="49" charset="0"/>
              </a:rPr>
              <a:t>D = load(‘,,/Data/neuse.txt’); </a:t>
            </a:r>
          </a:p>
          <a:p>
            <a:r>
              <a:rPr lang="en-US" sz="2800" dirty="0">
                <a:latin typeface="Courier New" pitchFamily="49" charset="0"/>
                <a:cs typeface="Courier New" pitchFamily="49" charset="0"/>
              </a:rPr>
              <a:t>t = D(:,1); </a:t>
            </a:r>
          </a:p>
          <a:p>
            <a:r>
              <a:rPr lang="en-US" sz="2800" dirty="0">
                <a:latin typeface="Courier New" pitchFamily="49" charset="0"/>
                <a:cs typeface="Courier New" pitchFamily="49" charset="0"/>
              </a:rPr>
              <a:t>d = D(:,2);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a:latin typeface="Times New Roman" pitchFamily="18" charset="0"/>
                <a:cs typeface="Times New Roman" pitchFamily="18" charset="0"/>
              </a:rPr>
              <a:t>A Simple Plot of Data</a:t>
            </a:r>
          </a:p>
        </p:txBody>
      </p:sp>
      <p:pic>
        <p:nvPicPr>
          <p:cNvPr id="5" name="Picture 2"/>
          <p:cNvPicPr>
            <a:picLocks noChangeAspect="1" noChangeArrowheads="1"/>
          </p:cNvPicPr>
          <p:nvPr/>
        </p:nvPicPr>
        <p:blipFill>
          <a:blip r:embed="rId3" cstate="print"/>
          <a:srcRect/>
          <a:stretch>
            <a:fillRect/>
          </a:stretch>
        </p:blipFill>
        <p:spPr bwMode="auto">
          <a:xfrm>
            <a:off x="1066800" y="1295400"/>
            <a:ext cx="7010400" cy="5257800"/>
          </a:xfrm>
          <a:prstGeom prst="rect">
            <a:avLst/>
          </a:prstGeom>
          <a:noFill/>
          <a:ln w="9525">
            <a:noFill/>
            <a:miter lim="800000"/>
            <a:headEnd/>
            <a:tailEnd/>
          </a:ln>
        </p:spPr>
      </p:pic>
      <p:sp>
        <p:nvSpPr>
          <p:cNvPr id="6" name="Rectangle 5"/>
          <p:cNvSpPr/>
          <p:nvPr/>
        </p:nvSpPr>
        <p:spPr>
          <a:xfrm>
            <a:off x="3733800" y="762000"/>
            <a:ext cx="1701107" cy="369332"/>
          </a:xfrm>
          <a:prstGeom prst="rect">
            <a:avLst/>
          </a:prstGeom>
        </p:spPr>
        <p:txBody>
          <a:bodyPr wrap="none">
            <a:spAutoFit/>
          </a:bodyPr>
          <a:lstStyle/>
          <a:p>
            <a:r>
              <a:rPr lang="en-US" dirty="0">
                <a:latin typeface="Courier New" pitchFamily="49" charset="0"/>
                <a:cs typeface="Courier New" pitchFamily="49" charset="0"/>
              </a:rPr>
              <a:t>plot(</a:t>
            </a:r>
            <a:r>
              <a:rPr lang="en-US" dirty="0" err="1">
                <a:latin typeface="Courier New" pitchFamily="49" charset="0"/>
                <a:cs typeface="Courier New" pitchFamily="49" charset="0"/>
              </a:rPr>
              <a:t>t,d</a:t>
            </a:r>
            <a:r>
              <a:rPr lang="en-US" dirty="0">
                <a:latin typeface="Courier New" pitchFamily="49" charset="0"/>
                <a:cs typeface="Courier New" pitchFamily="49" charset="0"/>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5334000"/>
          </a:xfrm>
        </p:spPr>
        <p:txBody>
          <a:bodyPr/>
          <a:lstStyle/>
          <a:p>
            <a:pPr>
              <a:buNone/>
            </a:pPr>
            <a:r>
              <a:rPr lang="en-US" dirty="0">
                <a:solidFill>
                  <a:schemeClr val="tx1"/>
                </a:solidFill>
                <a:latin typeface="Courier New" pitchFamily="49" charset="0"/>
                <a:cs typeface="Courier New" pitchFamily="49" charset="0"/>
              </a:rPr>
              <a:t>set(gca,'LineWidth',2); </a:t>
            </a:r>
          </a:p>
          <a:p>
            <a:pPr>
              <a:buNone/>
            </a:pPr>
            <a:endParaRPr lang="en-US" dirty="0">
              <a:solidFill>
                <a:schemeClr val="tx1"/>
              </a:solidFill>
              <a:latin typeface="Courier New" pitchFamily="49" charset="0"/>
              <a:cs typeface="Courier New" pitchFamily="49" charset="0"/>
            </a:endParaRPr>
          </a:p>
          <a:p>
            <a:pPr>
              <a:buNone/>
            </a:pPr>
            <a:r>
              <a:rPr lang="en-US" dirty="0">
                <a:solidFill>
                  <a:schemeClr val="tx1"/>
                </a:solidFill>
                <a:latin typeface="Courier New" pitchFamily="49" charset="0"/>
                <a:cs typeface="Courier New" pitchFamily="49" charset="0"/>
              </a:rPr>
              <a:t>plot(t,d,'k-','LineWidth',2); </a:t>
            </a:r>
          </a:p>
          <a:p>
            <a:pPr>
              <a:buNone/>
            </a:pPr>
            <a:endParaRPr lang="en-US" dirty="0">
              <a:solidFill>
                <a:schemeClr val="tx1"/>
              </a:solidFill>
              <a:latin typeface="Courier New" pitchFamily="49" charset="0"/>
              <a:cs typeface="Courier New" pitchFamily="49" charset="0"/>
            </a:endParaRPr>
          </a:p>
          <a:p>
            <a:pPr>
              <a:buNone/>
            </a:pPr>
            <a:r>
              <a:rPr lang="en-US" dirty="0">
                <a:solidFill>
                  <a:schemeClr val="tx1"/>
                </a:solidFill>
                <a:latin typeface="Courier New" pitchFamily="49" charset="0"/>
                <a:cs typeface="Courier New" pitchFamily="49" charset="0"/>
              </a:rPr>
              <a:t>title('Neuse River Hydrograph');</a:t>
            </a:r>
          </a:p>
          <a:p>
            <a:pPr>
              <a:buNone/>
            </a:pPr>
            <a:r>
              <a:rPr lang="en-US" dirty="0">
                <a:solidFill>
                  <a:schemeClr val="tx1"/>
                </a:solidFill>
                <a:latin typeface="Courier New" pitchFamily="49" charset="0"/>
                <a:cs typeface="Courier New" pitchFamily="49" charset="0"/>
              </a:rPr>
              <a:t> </a:t>
            </a:r>
          </a:p>
          <a:p>
            <a:pPr>
              <a:buNone/>
            </a:pPr>
            <a:r>
              <a:rPr lang="en-US" dirty="0" err="1">
                <a:solidFill>
                  <a:schemeClr val="tx1"/>
                </a:solidFill>
                <a:latin typeface="Courier New" pitchFamily="49" charset="0"/>
                <a:cs typeface="Courier New" pitchFamily="49" charset="0"/>
              </a:rPr>
              <a:t>xlabel</a:t>
            </a:r>
            <a:r>
              <a:rPr lang="en-US" dirty="0">
                <a:solidFill>
                  <a:schemeClr val="tx1"/>
                </a:solidFill>
                <a:latin typeface="Courier New" pitchFamily="49" charset="0"/>
                <a:cs typeface="Courier New" pitchFamily="49" charset="0"/>
              </a:rPr>
              <a:t>('time in days'); </a:t>
            </a:r>
          </a:p>
          <a:p>
            <a:pPr>
              <a:buNone/>
            </a:pPr>
            <a:endParaRPr lang="en-US" dirty="0">
              <a:solidFill>
                <a:schemeClr val="tx1"/>
              </a:solidFill>
              <a:latin typeface="Courier New" pitchFamily="49" charset="0"/>
              <a:cs typeface="Courier New" pitchFamily="49" charset="0"/>
            </a:endParaRPr>
          </a:p>
          <a:p>
            <a:pPr>
              <a:buNone/>
            </a:pPr>
            <a:r>
              <a:rPr lang="en-US" dirty="0" err="1">
                <a:solidFill>
                  <a:schemeClr val="tx1"/>
                </a:solidFill>
                <a:latin typeface="Courier New" pitchFamily="49" charset="0"/>
                <a:cs typeface="Courier New" pitchFamily="49" charset="0"/>
              </a:rPr>
              <a:t>ylabel</a:t>
            </a:r>
            <a:r>
              <a:rPr lang="en-US" dirty="0">
                <a:solidFill>
                  <a:schemeClr val="tx1"/>
                </a:solidFill>
                <a:latin typeface="Courier New" pitchFamily="49" charset="0"/>
                <a:cs typeface="Courier New" pitchFamily="49" charset="0"/>
              </a:rPr>
              <a:t>('discharge in </a:t>
            </a:r>
            <a:r>
              <a:rPr lang="en-US" dirty="0" err="1">
                <a:solidFill>
                  <a:schemeClr val="tx1"/>
                </a:solidFill>
                <a:latin typeface="Courier New" pitchFamily="49" charset="0"/>
                <a:cs typeface="Courier New" pitchFamily="49" charset="0"/>
              </a:rPr>
              <a:t>cfs</a:t>
            </a:r>
            <a:r>
              <a:rPr lang="en-US" dirty="0">
                <a:solidFill>
                  <a:schemeClr val="tx1"/>
                </a:solidFill>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4" name="Title 1"/>
          <p:cNvSpPr txBox="1">
            <a:spLocks/>
          </p:cNvSpPr>
          <p:nvPr/>
        </p:nvSpPr>
        <p:spPr bwMode="auto">
          <a:xfrm>
            <a:off x="381000" y="162340"/>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A </a:t>
            </a:r>
            <a:r>
              <a:rPr lang="en-US" sz="4400" kern="0" dirty="0">
                <a:solidFill>
                  <a:schemeClr val="tx2"/>
                </a:solidFill>
                <a:latin typeface="Times New Roman" pitchFamily="18" charset="0"/>
                <a:ea typeface="+mj-ea"/>
                <a:cs typeface="Times New Roman" pitchFamily="18" charset="0"/>
              </a:rPr>
              <a:t>S</a:t>
            </a:r>
            <a:r>
              <a:rPr kumimoji="0" lang="en-US" sz="4400" b="0" i="0" u="none" strike="noStrike" kern="0" cap="none" spc="0" normalizeH="0" baseline="0" noProof="0" dirty="0" err="1">
                <a:ln>
                  <a:noFill/>
                </a:ln>
                <a:solidFill>
                  <a:schemeClr val="tx2"/>
                </a:solidFill>
                <a:effectLst/>
                <a:uLnTx/>
                <a:uFillTx/>
                <a:latin typeface="Times New Roman" pitchFamily="18" charset="0"/>
                <a:ea typeface="+mj-ea"/>
                <a:cs typeface="Times New Roman" pitchFamily="18" charset="0"/>
              </a:rPr>
              <a:t>omewhat</a:t>
            </a: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 Better</a:t>
            </a:r>
            <a:r>
              <a:rPr kumimoji="0" lang="en-US" sz="44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Controlled Plot</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 name="Content Placeholder 2"/>
          <p:cNvSpPr txBox="1">
            <a:spLocks/>
          </p:cNvSpPr>
          <p:nvPr/>
        </p:nvSpPr>
        <p:spPr bwMode="auto">
          <a:xfrm>
            <a:off x="2590800" y="1447804"/>
            <a:ext cx="59436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sz="3200" kern="0" dirty="0">
                <a:solidFill>
                  <a:srgbClr val="FF0000"/>
                </a:solidFill>
                <a:latin typeface="Times New Roman" pitchFamily="18" charset="0"/>
                <a:cs typeface="Times New Roman" pitchFamily="18" charset="0"/>
              </a:rPr>
              <a:t>make the axes thicker</a:t>
            </a:r>
            <a:endParaRPr kumimoji="0" lang="en-US" sz="3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Courier New" pitchFamily="49" charset="0"/>
              <a:ea typeface="+mn-ea"/>
              <a:cs typeface="Courier New" pitchFamily="49"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sz="3200" kern="0" dirty="0">
                <a:solidFill>
                  <a:srgbClr val="FF0000"/>
                </a:solidFill>
                <a:latin typeface="Times New Roman" pitchFamily="18" charset="0"/>
                <a:cs typeface="Times New Roman" pitchFamily="18" charset="0"/>
              </a:rPr>
              <a:t>plot black lines of width 2</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title at top</a:t>
            </a:r>
            <a:r>
              <a:rPr kumimoji="0" lang="en-US" sz="3200" b="0" i="0" u="none" strike="noStrike" kern="0" cap="none" spc="0" normalizeH="0" noProof="0" dirty="0">
                <a:ln>
                  <a:noFill/>
                </a:ln>
                <a:solidFill>
                  <a:srgbClr val="FF0000"/>
                </a:solidFill>
                <a:effectLst/>
                <a:uLnTx/>
                <a:uFillTx/>
                <a:latin typeface="Times New Roman" pitchFamily="18" charset="0"/>
                <a:cs typeface="Times New Roman" pitchFamily="18" charset="0"/>
              </a:rPr>
              <a:t> of figure</a:t>
            </a:r>
            <a:endParaRPr kumimoji="0" lang="en-US" sz="3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Courier New" pitchFamily="49" charset="0"/>
                <a:ea typeface="+mn-ea"/>
                <a:cs typeface="Courier New" pitchFamily="49" charset="0"/>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label x axis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lang="en-US" sz="3200" kern="0" dirty="0">
              <a:solidFill>
                <a:srgbClr val="FF0000"/>
              </a:solidFill>
              <a:latin typeface="Times New Roman" pitchFamily="18" charset="0"/>
              <a:cs typeface="Times New Roman" pitchFamily="18" charset="0"/>
            </a:endParaRPr>
          </a:p>
          <a:p>
            <a:pPr marL="342900" indent="-342900">
              <a:spcBef>
                <a:spcPct val="20000"/>
              </a:spcBef>
            </a:pPr>
            <a:r>
              <a:rPr kumimoji="0" lang="en-US" sz="32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label y axis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Courier New" pitchFamily="49" charset="0"/>
              <a:ea typeface="+mn-ea"/>
              <a:cs typeface="Courier New" pitchFamily="49"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762000"/>
            <a:ext cx="6606209" cy="5141843"/>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Writing a Data File</a:t>
            </a:r>
          </a:p>
        </p:txBody>
      </p:sp>
      <p:sp>
        <p:nvSpPr>
          <p:cNvPr id="3" name="Content Placeholder 2"/>
          <p:cNvSpPr>
            <a:spLocks noGrp="1"/>
          </p:cNvSpPr>
          <p:nvPr>
            <p:ph idx="1"/>
          </p:nvPr>
        </p:nvSpPr>
        <p:spPr>
          <a:xfrm>
            <a:off x="457200" y="2438400"/>
            <a:ext cx="8229600" cy="3429000"/>
          </a:xfrm>
        </p:spPr>
        <p:txBody>
          <a:bodyPr/>
          <a:lstStyle/>
          <a:p>
            <a:pPr>
              <a:buNone/>
            </a:pPr>
            <a:endParaRPr lang="en-US" sz="2800" dirty="0">
              <a:solidFill>
                <a:srgbClr val="000000"/>
              </a:solidFill>
              <a:latin typeface="Courier New"/>
            </a:endParaRPr>
          </a:p>
          <a:p>
            <a:pPr>
              <a:buNone/>
            </a:pPr>
            <a:r>
              <a:rPr lang="en-US" sz="2800" dirty="0">
                <a:solidFill>
                  <a:srgbClr val="000000"/>
                </a:solidFill>
                <a:latin typeface="Courier New"/>
              </a:rPr>
              <a:t>f=35.3146; </a:t>
            </a:r>
          </a:p>
          <a:p>
            <a:pPr>
              <a:buNone/>
            </a:pPr>
            <a:r>
              <a:rPr lang="en-US" sz="2800" dirty="0">
                <a:solidFill>
                  <a:srgbClr val="000000"/>
                </a:solidFill>
                <a:latin typeface="Courier New"/>
              </a:rPr>
              <a:t>dm = d/f; </a:t>
            </a:r>
          </a:p>
          <a:p>
            <a:pPr>
              <a:buNone/>
            </a:pPr>
            <a:r>
              <a:rPr lang="en-US" sz="2800" dirty="0">
                <a:solidFill>
                  <a:srgbClr val="000000"/>
                </a:solidFill>
                <a:latin typeface="Courier New"/>
              </a:rPr>
              <a:t>Dm(:,1)=t; </a:t>
            </a:r>
          </a:p>
          <a:p>
            <a:pPr>
              <a:buNone/>
            </a:pPr>
            <a:r>
              <a:rPr lang="en-US" sz="2800" dirty="0">
                <a:solidFill>
                  <a:srgbClr val="000000"/>
                </a:solidFill>
                <a:latin typeface="Courier New"/>
              </a:rPr>
              <a:t>Dm(:,2)=dm; </a:t>
            </a:r>
          </a:p>
          <a:p>
            <a:pPr>
              <a:buNone/>
            </a:pPr>
            <a:r>
              <a:rPr lang="en-US" sz="2800" dirty="0" err="1">
                <a:solidFill>
                  <a:srgbClr val="000000"/>
                </a:solidFill>
                <a:latin typeface="Courier New"/>
              </a:rPr>
              <a:t>dlmwrite</a:t>
            </a:r>
            <a:r>
              <a:rPr lang="en-US" sz="2800" dirty="0">
                <a:solidFill>
                  <a:srgbClr val="000000"/>
                </a:solidFill>
                <a:latin typeface="Courier New"/>
              </a:rPr>
              <a:t>(‘</a:t>
            </a:r>
            <a:r>
              <a:rPr lang="en-US" sz="2800" dirty="0" err="1">
                <a:solidFill>
                  <a:srgbClr val="000000"/>
                </a:solidFill>
                <a:latin typeface="Courier New"/>
              </a:rPr>
              <a:t>neuse_metric.txt’,Dm</a:t>
            </a:r>
            <a:r>
              <a:rPr lang="en-US" sz="2800" dirty="0">
                <a:solidFill>
                  <a:srgbClr val="000000"/>
                </a:solidFill>
                <a:latin typeface="Courier New"/>
              </a:rPr>
              <a:t>,’\t’); </a:t>
            </a:r>
            <a:endParaRPr lang="en-US" sz="2800" dirty="0"/>
          </a:p>
        </p:txBody>
      </p:sp>
      <p:sp>
        <p:nvSpPr>
          <p:cNvPr id="4" name="Title 1"/>
          <p:cNvSpPr txBox="1">
            <a:spLocks/>
          </p:cNvSpPr>
          <p:nvPr/>
        </p:nvSpPr>
        <p:spPr bwMode="auto">
          <a:xfrm>
            <a:off x="609600" y="1143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example: convert </a:t>
            </a:r>
            <a:r>
              <a:rPr kumimoji="0" lang="en-US" sz="4400" b="0" i="0" u="none" strike="noStrike" kern="0" cap="none" spc="0" normalizeH="0" baseline="0" noProof="0" dirty="0" err="1">
                <a:ln>
                  <a:noFill/>
                </a:ln>
                <a:solidFill>
                  <a:schemeClr val="tx2"/>
                </a:solidFill>
                <a:effectLst/>
                <a:uLnTx/>
                <a:uFillTx/>
                <a:latin typeface="Times New Roman" pitchFamily="18" charset="0"/>
                <a:ea typeface="+mj-ea"/>
                <a:cs typeface="Times New Roman" pitchFamily="18" charset="0"/>
              </a:rPr>
              <a:t>cfs</a:t>
            </a: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 to m</a:t>
            </a:r>
            <a:r>
              <a:rPr kumimoji="0" lang="en-US" sz="4400" b="0" i="0" u="none" strike="noStrike" kern="0" cap="none" spc="0" normalizeH="0" baseline="30000" noProof="0" dirty="0">
                <a:ln>
                  <a:noFill/>
                </a:ln>
                <a:solidFill>
                  <a:schemeClr val="tx2"/>
                </a:solidFill>
                <a:effectLst/>
                <a:uLnTx/>
                <a:uFillTx/>
                <a:latin typeface="Times New Roman" pitchFamily="18" charset="0"/>
                <a:ea typeface="+mj-ea"/>
                <a:cs typeface="Times New Roman" pitchFamily="18" charset="0"/>
              </a:rPr>
              <a:t>3</a:t>
            </a:r>
            <a:r>
              <a:rPr kumimoji="0" lang="en-US" sz="44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362200"/>
            <a:ext cx="8229600" cy="1143000"/>
          </a:xfrm>
        </p:spPr>
        <p:txBody>
          <a:bodyPr/>
          <a:lstStyle/>
          <a:p>
            <a:r>
              <a:rPr lang="en-US" sz="4000" dirty="0"/>
              <a:t>Finding and Using Documentation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0" name="Object 4"/>
          <p:cNvGraphicFramePr>
            <a:graphicFrameLocks noChangeAspect="1"/>
          </p:cNvGraphicFramePr>
          <p:nvPr/>
        </p:nvGraphicFramePr>
        <p:xfrm>
          <a:off x="0" y="228600"/>
          <a:ext cx="9144000" cy="5246688"/>
        </p:xfrm>
        <a:graphic>
          <a:graphicData uri="http://schemas.openxmlformats.org/presentationml/2006/ole">
            <mc:AlternateContent xmlns:mc="http://schemas.openxmlformats.org/markup-compatibility/2006">
              <mc:Choice xmlns:v="urn:schemas-microsoft-com:vml" Requires="v">
                <p:oleObj spid="_x0000_s52252" name="Bitmap Image" r:id="rId4" imgW="9742857" imgH="5590476" progId="PBrush">
                  <p:embed/>
                </p:oleObj>
              </mc:Choice>
              <mc:Fallback>
                <p:oleObj name="Bitmap Image" r:id="rId4" imgW="9742857" imgH="5590476"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9144000" cy="524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Text Box 5"/>
          <p:cNvSpPr txBox="1">
            <a:spLocks noChangeArrowheads="1"/>
          </p:cNvSpPr>
          <p:nvPr/>
        </p:nvSpPr>
        <p:spPr bwMode="auto">
          <a:xfrm>
            <a:off x="228600" y="5943600"/>
            <a:ext cx="8915400" cy="366713"/>
          </a:xfrm>
          <a:prstGeom prst="rect">
            <a:avLst/>
          </a:prstGeom>
          <a:noFill/>
          <a:ln w="9525">
            <a:noFill/>
            <a:miter lim="800000"/>
            <a:headEnd/>
            <a:tailEnd/>
          </a:ln>
          <a:effectLst/>
        </p:spPr>
        <p:txBody>
          <a:bodyPr>
            <a:spAutoFit/>
          </a:bodyPr>
          <a:lstStyle/>
          <a:p>
            <a:pPr>
              <a:spcBef>
                <a:spcPct val="50000"/>
              </a:spcBef>
            </a:pPr>
            <a:r>
              <a:rPr lang="en-US"/>
              <a:t>MatLab Web Site is one place that your can get a description of syntax, functions, etc.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dirty="0">
                <a:latin typeface="Times New Roman" pitchFamily="18" charset="0"/>
                <a:cs typeface="Times New Roman" pitchFamily="18" charset="0"/>
              </a:rPr>
              <a:t>Part 1</a:t>
            </a:r>
          </a:p>
        </p:txBody>
      </p:sp>
      <p:sp>
        <p:nvSpPr>
          <p:cNvPr id="3" name="Content Placeholder 2"/>
          <p:cNvSpPr>
            <a:spLocks noGrp="1"/>
          </p:cNvSpPr>
          <p:nvPr>
            <p:ph idx="1"/>
          </p:nvPr>
        </p:nvSpPr>
        <p:spPr>
          <a:xfrm>
            <a:off x="457200" y="3657600"/>
            <a:ext cx="8229600" cy="762000"/>
          </a:xfrm>
        </p:spPr>
        <p:txBody>
          <a:bodyPr/>
          <a:lstStyle/>
          <a:p>
            <a:pPr algn="ctr">
              <a:buNone/>
            </a:pPr>
            <a:r>
              <a:rPr lang="en-US" dirty="0">
                <a:latin typeface="Times New Roman" pitchFamily="18" charset="0"/>
                <a:cs typeface="Times New Roman" pitchFamily="18" charset="0"/>
              </a:rPr>
              <a:t>Starting to Look at Data</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 name="Object 4"/>
          <p:cNvGraphicFramePr>
            <a:graphicFrameLocks noChangeAspect="1"/>
          </p:cNvGraphicFramePr>
          <p:nvPr/>
        </p:nvGraphicFramePr>
        <p:xfrm>
          <a:off x="0" y="0"/>
          <a:ext cx="9144000" cy="5570538"/>
        </p:xfrm>
        <a:graphic>
          <a:graphicData uri="http://schemas.openxmlformats.org/presentationml/2006/ole">
            <mc:AlternateContent xmlns:mc="http://schemas.openxmlformats.org/markup-compatibility/2006">
              <mc:Choice xmlns:v="urn:schemas-microsoft-com:vml" Requires="v">
                <p:oleObj spid="_x0000_s53276" name="Bitmap Image" r:id="rId3" imgW="6582694" imgH="4009524" progId="PBrush">
                  <p:embed/>
                </p:oleObj>
              </mc:Choice>
              <mc:Fallback>
                <p:oleObj name="Bitmap Image" r:id="rId3" imgW="6582694" imgH="4009524"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57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Oval 5"/>
          <p:cNvSpPr>
            <a:spLocks noChangeArrowheads="1"/>
          </p:cNvSpPr>
          <p:nvPr/>
        </p:nvSpPr>
        <p:spPr bwMode="auto">
          <a:xfrm>
            <a:off x="0" y="4648200"/>
            <a:ext cx="1447800" cy="990600"/>
          </a:xfrm>
          <a:prstGeom prst="ellipse">
            <a:avLst/>
          </a:prstGeom>
          <a:noFill/>
          <a:ln w="25400">
            <a:solidFill>
              <a:srgbClr val="FF0000"/>
            </a:solidFill>
            <a:round/>
            <a:headEnd/>
            <a:tailEnd/>
          </a:ln>
          <a:effectLst/>
        </p:spPr>
        <p:txBody>
          <a:bodyPr wrap="none" anchor="ctr"/>
          <a:lstStyle/>
          <a:p>
            <a:endParaRPr lang="en-US"/>
          </a:p>
        </p:txBody>
      </p:sp>
      <p:sp>
        <p:nvSpPr>
          <p:cNvPr id="5126" name="Line 6"/>
          <p:cNvSpPr>
            <a:spLocks noChangeShapeType="1"/>
          </p:cNvSpPr>
          <p:nvPr/>
        </p:nvSpPr>
        <p:spPr bwMode="auto">
          <a:xfrm flipH="1" flipV="1">
            <a:off x="1447800" y="5410200"/>
            <a:ext cx="1447800" cy="609600"/>
          </a:xfrm>
          <a:prstGeom prst="line">
            <a:avLst/>
          </a:prstGeom>
          <a:noFill/>
          <a:ln w="76200">
            <a:solidFill>
              <a:srgbClr val="FF0000"/>
            </a:solidFill>
            <a:round/>
            <a:headEnd/>
            <a:tailEnd type="triangle" w="med" len="med"/>
          </a:ln>
          <a:effectLst/>
        </p:spPr>
        <p:txBody>
          <a:bodyPr/>
          <a:lstStyle/>
          <a:p>
            <a:endParaRPr lang="en-US"/>
          </a:p>
        </p:txBody>
      </p:sp>
      <p:sp>
        <p:nvSpPr>
          <p:cNvPr id="5127" name="Text Box 7"/>
          <p:cNvSpPr txBox="1">
            <a:spLocks noChangeArrowheads="1"/>
          </p:cNvSpPr>
          <p:nvPr/>
        </p:nvSpPr>
        <p:spPr bwMode="auto">
          <a:xfrm>
            <a:off x="2895600" y="5791200"/>
            <a:ext cx="5257800" cy="915988"/>
          </a:xfrm>
          <a:prstGeom prst="rect">
            <a:avLst/>
          </a:prstGeom>
          <a:noFill/>
          <a:ln w="9525">
            <a:noFill/>
            <a:miter lim="800000"/>
            <a:headEnd/>
            <a:tailEnd/>
          </a:ln>
          <a:effectLst/>
        </p:spPr>
        <p:txBody>
          <a:bodyPr>
            <a:spAutoFit/>
          </a:bodyPr>
          <a:lstStyle/>
          <a:p>
            <a:pPr>
              <a:spcBef>
                <a:spcPct val="50000"/>
              </a:spcBef>
            </a:pPr>
            <a:r>
              <a:rPr lang="en-US"/>
              <a:t>Can be very useful in finding exactly what you want if you’ve only found something close to what you want!</a:t>
            </a:r>
          </a:p>
        </p:txBody>
      </p:sp>
      <p:sp>
        <p:nvSpPr>
          <p:cNvPr id="5128" name="Text Box 8"/>
          <p:cNvSpPr txBox="1">
            <a:spLocks noChangeArrowheads="1"/>
          </p:cNvSpPr>
          <p:nvPr/>
        </p:nvSpPr>
        <p:spPr bwMode="auto">
          <a:xfrm>
            <a:off x="2819400" y="457200"/>
            <a:ext cx="4267200" cy="366713"/>
          </a:xfrm>
          <a:prstGeom prst="rect">
            <a:avLst/>
          </a:prstGeom>
          <a:noFill/>
          <a:ln w="9525">
            <a:noFill/>
            <a:miter lim="800000"/>
            <a:headEnd/>
            <a:tailEnd/>
          </a:ln>
          <a:effectLst/>
        </p:spPr>
        <p:txBody>
          <a:bodyPr>
            <a:spAutoFit/>
          </a:bodyPr>
          <a:lstStyle/>
          <a:p>
            <a:pPr>
              <a:spcBef>
                <a:spcPct val="50000"/>
              </a:spcBef>
            </a:pPr>
            <a:r>
              <a:rPr lang="en-US"/>
              <a:t>Example 1:  the </a:t>
            </a:r>
            <a:r>
              <a:rPr lang="en-US" b="1"/>
              <a:t>LENGTH</a:t>
            </a:r>
            <a:r>
              <a:rPr lang="en-US"/>
              <a:t> command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5715000"/>
            <a:ext cx="8229600" cy="1143000"/>
          </a:xfrm>
        </p:spPr>
        <p:txBody>
          <a:bodyPr>
            <a:normAutofit fontScale="90000"/>
          </a:bodyPr>
          <a:lstStyle/>
          <a:p>
            <a:r>
              <a:rPr lang="en-US" sz="4800"/>
              <a:t>. . .</a:t>
            </a:r>
            <a:br>
              <a:rPr lang="en-US" sz="4800"/>
            </a:br>
            <a:r>
              <a:rPr lang="en-US" sz="2400"/>
              <a:t>(two more pages below)</a:t>
            </a:r>
          </a:p>
        </p:txBody>
      </p:sp>
      <p:graphicFrame>
        <p:nvGraphicFramePr>
          <p:cNvPr id="6148" name="Object 4"/>
          <p:cNvGraphicFramePr>
            <a:graphicFrameLocks noChangeAspect="1"/>
          </p:cNvGraphicFramePr>
          <p:nvPr/>
        </p:nvGraphicFramePr>
        <p:xfrm>
          <a:off x="0" y="1219200"/>
          <a:ext cx="9144000" cy="4826000"/>
        </p:xfrm>
        <a:graphic>
          <a:graphicData uri="http://schemas.openxmlformats.org/presentationml/2006/ole">
            <mc:AlternateContent xmlns:mc="http://schemas.openxmlformats.org/markup-compatibility/2006">
              <mc:Choice xmlns:v="urn:schemas-microsoft-com:vml" Requires="v">
                <p:oleObj spid="_x0000_s54300" name="Bitmap Image" r:id="rId3" imgW="6477904" imgH="3419952" progId="PBrush">
                  <p:embed/>
                </p:oleObj>
              </mc:Choice>
              <mc:Fallback>
                <p:oleObj name="Bitmap Image" r:id="rId3" imgW="6477904" imgH="3419952"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9144000"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Oval 5"/>
          <p:cNvSpPr>
            <a:spLocks noChangeArrowheads="1"/>
          </p:cNvSpPr>
          <p:nvPr/>
        </p:nvSpPr>
        <p:spPr bwMode="auto">
          <a:xfrm>
            <a:off x="0" y="4114800"/>
            <a:ext cx="1447800" cy="304800"/>
          </a:xfrm>
          <a:prstGeom prst="ellipse">
            <a:avLst/>
          </a:prstGeom>
          <a:noFill/>
          <a:ln w="25400">
            <a:solidFill>
              <a:srgbClr val="FF0000"/>
            </a:solidFill>
            <a:round/>
            <a:headEnd/>
            <a:tailEnd/>
          </a:ln>
          <a:effectLst/>
        </p:spPr>
        <p:txBody>
          <a:bodyPr wrap="none" anchor="ctr"/>
          <a:lstStyle/>
          <a:p>
            <a:endParaRPr lang="en-US"/>
          </a:p>
        </p:txBody>
      </p:sp>
      <p:sp>
        <p:nvSpPr>
          <p:cNvPr id="6150" name="Line 6"/>
          <p:cNvSpPr>
            <a:spLocks noChangeShapeType="1"/>
          </p:cNvSpPr>
          <p:nvPr/>
        </p:nvSpPr>
        <p:spPr bwMode="auto">
          <a:xfrm flipH="1">
            <a:off x="1143000" y="1905000"/>
            <a:ext cx="4343400" cy="2209800"/>
          </a:xfrm>
          <a:prstGeom prst="line">
            <a:avLst/>
          </a:prstGeom>
          <a:noFill/>
          <a:ln w="76200">
            <a:solidFill>
              <a:srgbClr val="FF0000"/>
            </a:solidFill>
            <a:round/>
            <a:headEnd/>
            <a:tailEnd type="triangle" w="med" len="med"/>
          </a:ln>
          <a:effectLst/>
        </p:spPr>
        <p:txBody>
          <a:bodyPr/>
          <a:lstStyle/>
          <a:p>
            <a:endParaRPr lang="en-US"/>
          </a:p>
        </p:txBody>
      </p:sp>
      <p:sp>
        <p:nvSpPr>
          <p:cNvPr id="6151" name="Text Box 7"/>
          <p:cNvSpPr txBox="1">
            <a:spLocks noChangeArrowheads="1"/>
          </p:cNvSpPr>
          <p:nvPr/>
        </p:nvSpPr>
        <p:spPr bwMode="auto">
          <a:xfrm>
            <a:off x="457200" y="304800"/>
            <a:ext cx="4267200" cy="366713"/>
          </a:xfrm>
          <a:prstGeom prst="rect">
            <a:avLst/>
          </a:prstGeom>
          <a:noFill/>
          <a:ln w="9525">
            <a:noFill/>
            <a:miter lim="800000"/>
            <a:headEnd/>
            <a:tailEnd/>
          </a:ln>
          <a:effectLst/>
        </p:spPr>
        <p:txBody>
          <a:bodyPr>
            <a:spAutoFit/>
          </a:bodyPr>
          <a:lstStyle/>
          <a:p>
            <a:pPr>
              <a:spcBef>
                <a:spcPct val="50000"/>
              </a:spcBef>
            </a:pPr>
            <a:r>
              <a:rPr lang="en-US"/>
              <a:t>Example 2:  the </a:t>
            </a:r>
            <a:r>
              <a:rPr lang="en-US" b="1"/>
              <a:t>SUM</a:t>
            </a:r>
            <a:r>
              <a:rPr lang="en-US"/>
              <a:t> command</a:t>
            </a:r>
          </a:p>
        </p:txBody>
      </p:sp>
      <p:sp>
        <p:nvSpPr>
          <p:cNvPr id="6152" name="Text Box 8"/>
          <p:cNvSpPr txBox="1">
            <a:spLocks noChangeArrowheads="1"/>
          </p:cNvSpPr>
          <p:nvPr/>
        </p:nvSpPr>
        <p:spPr bwMode="auto">
          <a:xfrm>
            <a:off x="5486400" y="533400"/>
            <a:ext cx="2286000" cy="3113088"/>
          </a:xfrm>
          <a:prstGeom prst="rect">
            <a:avLst/>
          </a:prstGeom>
          <a:noFill/>
          <a:ln w="9525">
            <a:noFill/>
            <a:miter lim="800000"/>
            <a:headEnd/>
            <a:tailEnd/>
          </a:ln>
          <a:effectLst/>
        </p:spPr>
        <p:txBody>
          <a:bodyPr>
            <a:spAutoFit/>
          </a:bodyPr>
          <a:lstStyle/>
          <a:p>
            <a:pPr>
              <a:spcBef>
                <a:spcPct val="50000"/>
              </a:spcBef>
            </a:pPr>
            <a:r>
              <a:rPr lang="en-US">
                <a:solidFill>
                  <a:srgbClr val="FF3300"/>
                </a:solidFill>
              </a:rPr>
              <a:t>Some commands have long, complicated explanations.  But that’s because they can be applied to very complicated data objects.  Their application to a vector is usually short and sweet.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2590800"/>
            <a:ext cx="8229600" cy="1143000"/>
          </a:xfrm>
        </p:spPr>
        <p:txBody>
          <a:bodyPr/>
          <a:lstStyle/>
          <a:p>
            <a:r>
              <a:rPr lang="en-US" dirty="0">
                <a:latin typeface="Times New Roman" pitchFamily="18" charset="0"/>
                <a:cs typeface="Times New Roman" pitchFamily="18" charset="0"/>
              </a:rPr>
              <a:t>Scripting Advice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latin typeface="Times New Roman" pitchFamily="18" charset="0"/>
                <a:cs typeface="Times New Roman" pitchFamily="18" charset="0"/>
              </a:rPr>
              <a:t>#1</a:t>
            </a:r>
          </a:p>
        </p:txBody>
      </p:sp>
      <p:sp>
        <p:nvSpPr>
          <p:cNvPr id="30723" name="Rectangle 3"/>
          <p:cNvSpPr>
            <a:spLocks noGrp="1" noChangeArrowheads="1"/>
          </p:cNvSpPr>
          <p:nvPr>
            <p:ph type="body" idx="1"/>
          </p:nvPr>
        </p:nvSpPr>
        <p:spPr/>
        <p:txBody>
          <a:bodyPr/>
          <a:lstStyle/>
          <a:p>
            <a:pPr>
              <a:lnSpc>
                <a:spcPct val="90000"/>
              </a:lnSpc>
              <a:buFontTx/>
              <a:buNone/>
            </a:pPr>
            <a:r>
              <a:rPr lang="en-US" dirty="0">
                <a:latin typeface="Times New Roman" pitchFamily="18" charset="0"/>
                <a:cs typeface="Times New Roman" pitchFamily="18" charset="0"/>
              </a:rPr>
              <a:t>Think about what you want to do before starting to type in code!</a:t>
            </a:r>
          </a:p>
          <a:p>
            <a:pPr>
              <a:lnSpc>
                <a:spcPct val="90000"/>
              </a:lnSpc>
              <a:buFontTx/>
              <a:buNone/>
            </a:pPr>
            <a:endParaRPr lang="en-US" dirty="0">
              <a:latin typeface="Times New Roman" pitchFamily="18" charset="0"/>
              <a:cs typeface="Times New Roman" pitchFamily="18" charset="0"/>
            </a:endParaRPr>
          </a:p>
          <a:p>
            <a:pPr>
              <a:lnSpc>
                <a:spcPct val="90000"/>
              </a:lnSpc>
              <a:buFontTx/>
              <a:buNone/>
            </a:pPr>
            <a:r>
              <a:rPr lang="en-US" dirty="0">
                <a:latin typeface="Times New Roman" pitchFamily="18" charset="0"/>
                <a:cs typeface="Times New Roman" pitchFamily="18" charset="0"/>
              </a:rPr>
              <a:t>Block out on a piece of scratch paper the necessary steps</a:t>
            </a:r>
          </a:p>
          <a:p>
            <a:pPr>
              <a:lnSpc>
                <a:spcPct val="90000"/>
              </a:lnSpc>
              <a:buFontTx/>
              <a:buNone/>
            </a:pPr>
            <a:endParaRPr lang="en-US" dirty="0">
              <a:latin typeface="Times New Roman" pitchFamily="18" charset="0"/>
              <a:cs typeface="Times New Roman" pitchFamily="18" charset="0"/>
            </a:endParaRPr>
          </a:p>
          <a:p>
            <a:pPr>
              <a:lnSpc>
                <a:spcPct val="90000"/>
              </a:lnSpc>
              <a:buFontTx/>
              <a:buNone/>
            </a:pPr>
            <a:r>
              <a:rPr lang="en-US" dirty="0">
                <a:latin typeface="Times New Roman" pitchFamily="18" charset="0"/>
                <a:cs typeface="Times New Roman" pitchFamily="18" charset="0"/>
              </a:rPr>
              <a:t>Without some forethought, you can code for a hour, and then realize that what you’re doing makes no sense at all.</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latin typeface="Times New Roman" pitchFamily="18" charset="0"/>
                <a:cs typeface="Times New Roman" pitchFamily="18" charset="0"/>
              </a:rPr>
              <a:t>#2</a:t>
            </a:r>
          </a:p>
        </p:txBody>
      </p:sp>
      <p:sp>
        <p:nvSpPr>
          <p:cNvPr id="39939" name="Rectangle 3"/>
          <p:cNvSpPr>
            <a:spLocks noGrp="1" noChangeArrowheads="1"/>
          </p:cNvSpPr>
          <p:nvPr>
            <p:ph type="body" idx="1"/>
          </p:nvPr>
        </p:nvSpPr>
        <p:spPr>
          <a:xfrm>
            <a:off x="533400" y="1447800"/>
            <a:ext cx="8229600" cy="4267200"/>
          </a:xfrm>
        </p:spPr>
        <p:txBody>
          <a:bodyPr/>
          <a:lstStyle/>
          <a:p>
            <a:pPr>
              <a:buFontTx/>
              <a:buNone/>
            </a:pPr>
            <a:r>
              <a:rPr lang="en-US" dirty="0">
                <a:latin typeface="Times New Roman" pitchFamily="18" charset="0"/>
                <a:cs typeface="Times New Roman" pitchFamily="18" charset="0"/>
              </a:rPr>
              <a:t>Sure, cannibalize a program to make a new one …</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But keep a copy of the old one …</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And make sure the names are sufficiently different that you won’t confuse the two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8229600" cy="1143000"/>
          </a:xfrm>
        </p:spPr>
        <p:txBody>
          <a:bodyPr/>
          <a:lstStyle/>
          <a:p>
            <a:r>
              <a:rPr lang="en-US" dirty="0">
                <a:latin typeface="Times New Roman" pitchFamily="18" charset="0"/>
                <a:cs typeface="Times New Roman" pitchFamily="18" charset="0"/>
              </a:rPr>
              <a:t>#3</a:t>
            </a:r>
          </a:p>
        </p:txBody>
      </p:sp>
      <p:sp>
        <p:nvSpPr>
          <p:cNvPr id="35843" name="Rectangle 3"/>
          <p:cNvSpPr>
            <a:spLocks noGrp="1" noChangeArrowheads="1"/>
          </p:cNvSpPr>
          <p:nvPr>
            <p:ph type="body" idx="1"/>
          </p:nvPr>
        </p:nvSpPr>
        <p:spPr>
          <a:xfrm>
            <a:off x="457200" y="1219200"/>
            <a:ext cx="8229600" cy="5257800"/>
          </a:xfrm>
        </p:spPr>
        <p:txBody>
          <a:bodyPr/>
          <a:lstStyle/>
          <a:p>
            <a:pPr>
              <a:lnSpc>
                <a:spcPct val="90000"/>
              </a:lnSpc>
              <a:buFontTx/>
              <a:buNone/>
            </a:pPr>
            <a:r>
              <a:rPr lang="en-US" dirty="0">
                <a:latin typeface="Times New Roman" pitchFamily="18" charset="0"/>
                <a:cs typeface="Times New Roman" pitchFamily="18" charset="0"/>
              </a:rPr>
              <a:t>Be consistent in the use of variable names</a:t>
            </a:r>
          </a:p>
          <a:p>
            <a:pPr>
              <a:lnSpc>
                <a:spcPct val="90000"/>
              </a:lnSpc>
              <a:buFontTx/>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amin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bmin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cmin</a:t>
            </a:r>
            <a:r>
              <a:rPr lang="en-US" dirty="0">
                <a:latin typeface="Times New Roman" pitchFamily="18" charset="0"/>
                <a:cs typeface="Times New Roman" pitchFamily="18" charset="0"/>
              </a:rPr>
              <a:t>, minx, </a:t>
            </a:r>
            <a:r>
              <a:rPr lang="en-US" dirty="0" err="1">
                <a:latin typeface="Times New Roman" pitchFamily="18" charset="0"/>
                <a:cs typeface="Times New Roman" pitchFamily="18" charset="0"/>
              </a:rPr>
              <a:t>miny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minz</a:t>
            </a:r>
            <a:endParaRPr lang="en-US" dirty="0">
              <a:latin typeface="Times New Roman" pitchFamily="18" charset="0"/>
              <a:cs typeface="Times New Roman" pitchFamily="18" charset="0"/>
            </a:endParaRPr>
          </a:p>
          <a:p>
            <a:pPr>
              <a:lnSpc>
                <a:spcPct val="90000"/>
              </a:lnSpc>
              <a:buFontTx/>
              <a:buNone/>
            </a:pPr>
            <a:endParaRPr lang="en-US" dirty="0">
              <a:latin typeface="Times New Roman" pitchFamily="18" charset="0"/>
              <a:cs typeface="Times New Roman" pitchFamily="18" charset="0"/>
            </a:endParaRPr>
          </a:p>
          <a:p>
            <a:pPr>
              <a:lnSpc>
                <a:spcPct val="90000"/>
              </a:lnSpc>
              <a:buFontTx/>
              <a:buNone/>
            </a:pPr>
            <a:r>
              <a:rPr lang="en-US" dirty="0">
                <a:latin typeface="Times New Roman" pitchFamily="18" charset="0"/>
                <a:cs typeface="Times New Roman" pitchFamily="18" charset="0"/>
              </a:rPr>
              <a:t>Don’t use variable names that can be too easily confused,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xmin</a:t>
            </a:r>
            <a:r>
              <a:rPr lang="en-US" dirty="0">
                <a:latin typeface="Times New Roman" pitchFamily="18" charset="0"/>
                <a:cs typeface="Times New Roman" pitchFamily="18" charset="0"/>
              </a:rPr>
              <a:t> and minx.</a:t>
            </a:r>
          </a:p>
          <a:p>
            <a:pPr>
              <a:lnSpc>
                <a:spcPct val="90000"/>
              </a:lnSpc>
              <a:buFontTx/>
              <a:buNone/>
            </a:pPr>
            <a:endParaRPr lang="en-US" dirty="0">
              <a:latin typeface="Times New Roman" pitchFamily="18" charset="0"/>
              <a:cs typeface="Times New Roman" pitchFamily="18" charset="0"/>
            </a:endParaRPr>
          </a:p>
          <a:p>
            <a:pPr>
              <a:lnSpc>
                <a:spcPct val="90000"/>
              </a:lnSpc>
              <a:buFontTx/>
              <a:buNone/>
            </a:pPr>
            <a:r>
              <a:rPr lang="en-US" i="1" dirty="0">
                <a:latin typeface="Times New Roman" pitchFamily="18" charset="0"/>
                <a:cs typeface="Times New Roman" pitchFamily="18" charset="0"/>
              </a:rPr>
              <a:t>(Especially important because it can interact disastrously with MATLAB automatic creation of variables. A misspelled variable becomes a new variable).</a:t>
            </a:r>
          </a:p>
        </p:txBody>
      </p:sp>
      <p:sp>
        <p:nvSpPr>
          <p:cNvPr id="35844" name="Oval 4"/>
          <p:cNvSpPr>
            <a:spLocks noChangeArrowheads="1"/>
          </p:cNvSpPr>
          <p:nvPr/>
        </p:nvSpPr>
        <p:spPr bwMode="auto">
          <a:xfrm>
            <a:off x="3810000" y="1752600"/>
            <a:ext cx="3352800" cy="609600"/>
          </a:xfrm>
          <a:prstGeom prst="ellipse">
            <a:avLst/>
          </a:prstGeom>
          <a:noFill/>
          <a:ln w="25400">
            <a:solidFill>
              <a:srgbClr val="FF0000"/>
            </a:solidFill>
            <a:round/>
            <a:headEnd/>
            <a:tailEnd/>
          </a:ln>
          <a:effectLst/>
        </p:spPr>
        <p:txBody>
          <a:bodyPr wrap="none" anchor="ctr"/>
          <a:lstStyle/>
          <a:p>
            <a:endParaRPr lang="en-US"/>
          </a:p>
        </p:txBody>
      </p:sp>
      <p:sp>
        <p:nvSpPr>
          <p:cNvPr id="35845" name="Text Box 5"/>
          <p:cNvSpPr txBox="1">
            <a:spLocks noChangeArrowheads="1"/>
          </p:cNvSpPr>
          <p:nvPr/>
        </p:nvSpPr>
        <p:spPr bwMode="auto">
          <a:xfrm>
            <a:off x="3962400" y="2362200"/>
            <a:ext cx="3124200" cy="369332"/>
          </a:xfrm>
          <a:prstGeom prst="rect">
            <a:avLst/>
          </a:prstGeom>
          <a:noFill/>
          <a:ln w="9525">
            <a:noFill/>
            <a:miter lim="800000"/>
            <a:headEnd/>
            <a:tailEnd/>
          </a:ln>
          <a:effectLst/>
        </p:spPr>
        <p:txBody>
          <a:bodyPr wrap="square">
            <a:spAutoFit/>
          </a:bodyPr>
          <a:lstStyle/>
          <a:p>
            <a:pPr algn="ctr">
              <a:spcBef>
                <a:spcPct val="50000"/>
              </a:spcBef>
            </a:pPr>
            <a:r>
              <a:rPr lang="en-US" dirty="0">
                <a:solidFill>
                  <a:srgbClr val="FF3300"/>
                </a:solidFill>
              </a:rPr>
              <a:t>guaranteed to cause trouble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latin typeface="Times New Roman" pitchFamily="18" charset="0"/>
                <a:cs typeface="Times New Roman" pitchFamily="18" charset="0"/>
              </a:rPr>
              <a:t>#4</a:t>
            </a:r>
          </a:p>
        </p:txBody>
      </p:sp>
      <p:sp>
        <p:nvSpPr>
          <p:cNvPr id="31747" name="Rectangle 3"/>
          <p:cNvSpPr>
            <a:spLocks noGrp="1" noChangeArrowheads="1"/>
          </p:cNvSpPr>
          <p:nvPr>
            <p:ph type="body" idx="1"/>
          </p:nvPr>
        </p:nvSpPr>
        <p:spPr>
          <a:xfrm>
            <a:off x="609600" y="2057400"/>
            <a:ext cx="8229600" cy="3048000"/>
          </a:xfrm>
        </p:spPr>
        <p:txBody>
          <a:bodyPr/>
          <a:lstStyle/>
          <a:p>
            <a:pPr>
              <a:buFontTx/>
              <a:buNone/>
            </a:pPr>
            <a:r>
              <a:rPr lang="en-US" dirty="0">
                <a:latin typeface="Times New Roman" pitchFamily="18" charset="0"/>
                <a:cs typeface="Times New Roman" pitchFamily="18" charset="0"/>
              </a:rPr>
              <a:t>Build code in small section, and test each section thoroughly before going in to the next.</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Make lots of plots to check that vectors look sensible.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latin typeface="Times New Roman" pitchFamily="18" charset="0"/>
                <a:cs typeface="Times New Roman" pitchFamily="18" charset="0"/>
              </a:rPr>
              <a:t>#5</a:t>
            </a:r>
          </a:p>
        </p:txBody>
      </p:sp>
      <p:sp>
        <p:nvSpPr>
          <p:cNvPr id="32771" name="Rectangle 3"/>
          <p:cNvSpPr>
            <a:spLocks noGrp="1" noChangeArrowheads="1"/>
          </p:cNvSpPr>
          <p:nvPr>
            <p:ph type="body" idx="1"/>
          </p:nvPr>
        </p:nvSpPr>
        <p:spPr>
          <a:xfrm>
            <a:off x="457200" y="2133600"/>
            <a:ext cx="8229600" cy="3276600"/>
          </a:xfrm>
        </p:spPr>
        <p:txBody>
          <a:bodyPr/>
          <a:lstStyle/>
          <a:p>
            <a:pPr>
              <a:buFontTx/>
              <a:buNone/>
            </a:pPr>
            <a:r>
              <a:rPr lang="en-US" dirty="0">
                <a:latin typeface="Times New Roman" pitchFamily="18" charset="0"/>
                <a:cs typeface="Times New Roman" pitchFamily="18" charset="0"/>
              </a:rPr>
              <a:t>Test code on smallish simple datasets before running it on a large complicated dataset</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Build test datasets with known properties.  Test whether your code gives the right answer!</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latin typeface="Times New Roman" pitchFamily="18" charset="0"/>
                <a:cs typeface="Times New Roman" pitchFamily="18" charset="0"/>
              </a:rPr>
              <a:t>#6</a:t>
            </a:r>
          </a:p>
        </p:txBody>
      </p:sp>
      <p:sp>
        <p:nvSpPr>
          <p:cNvPr id="33795" name="Rectangle 3"/>
          <p:cNvSpPr>
            <a:spLocks noGrp="1" noChangeArrowheads="1"/>
          </p:cNvSpPr>
          <p:nvPr>
            <p:ph type="body" idx="1"/>
          </p:nvPr>
        </p:nvSpPr>
        <p:spPr>
          <a:xfrm>
            <a:off x="381000" y="2438400"/>
            <a:ext cx="8229600" cy="2209800"/>
          </a:xfrm>
        </p:spPr>
        <p:txBody>
          <a:bodyPr/>
          <a:lstStyle/>
          <a:p>
            <a:pPr>
              <a:buFontTx/>
              <a:buNone/>
            </a:pPr>
            <a:r>
              <a:rPr lang="en-US" dirty="0">
                <a:latin typeface="Times New Roman" pitchFamily="18" charset="0"/>
                <a:cs typeface="Times New Roman" pitchFamily="18" charset="0"/>
              </a:rPr>
              <a:t>Don’t be too clever!</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Inscrutable code is </a:t>
            </a:r>
            <a:r>
              <a:rPr lang="en-US" i="1" dirty="0">
                <a:latin typeface="Times New Roman" pitchFamily="18" charset="0"/>
                <a:cs typeface="Times New Roman" pitchFamily="18" charset="0"/>
              </a:rPr>
              <a:t>very</a:t>
            </a:r>
            <a:r>
              <a:rPr lang="en-US" dirty="0">
                <a:latin typeface="Times New Roman" pitchFamily="18" charset="0"/>
                <a:cs typeface="Times New Roman" pitchFamily="18" charset="0"/>
              </a:rPr>
              <a:t> prone to error.</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0" y="2895600"/>
            <a:ext cx="91440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Part 3:</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lang="en-US" sz="4000" kern="0" dirty="0">
                <a:latin typeface="Times New Roman" pitchFamily="18" charset="0"/>
                <a:cs typeface="Times New Roman" pitchFamily="18" charset="0"/>
              </a:rPr>
              <a:t>Using Python</a:t>
            </a:r>
            <a:endParaRPr kumimoji="0" lang="en-US" sz="3200" b="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84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3962400"/>
          </a:xfrm>
        </p:spPr>
        <p:txBody>
          <a:bodyPr>
            <a:normAutofit fontScale="90000"/>
          </a:bodyPr>
          <a:lstStyle/>
          <a:p>
            <a:r>
              <a:rPr lang="en-US" dirty="0">
                <a:latin typeface="Times New Roman" pitchFamily="18" charset="0"/>
                <a:cs typeface="Times New Roman" pitchFamily="18" charset="0"/>
              </a:rPr>
              <a:t>advice</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even before looking at the data</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articulate the properties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that you expect them to have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and then critically examine them</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in light of your expectations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a:latin typeface="Times New Roman" pitchFamily="18" charset="0"/>
                <a:cs typeface="Times New Roman" pitchFamily="18" charset="0"/>
              </a:rPr>
              <a:t>goals of this part of lecture</a:t>
            </a:r>
          </a:p>
        </p:txBody>
      </p:sp>
      <p:sp>
        <p:nvSpPr>
          <p:cNvPr id="3" name="Content Placeholder 2"/>
          <p:cNvSpPr>
            <a:spLocks noGrp="1"/>
          </p:cNvSpPr>
          <p:nvPr>
            <p:ph idx="1"/>
          </p:nvPr>
        </p:nvSpPr>
        <p:spPr>
          <a:xfrm>
            <a:off x="685800" y="2438400"/>
            <a:ext cx="7772400" cy="3276600"/>
          </a:xfrm>
        </p:spPr>
        <p:txBody>
          <a:bodyPr/>
          <a:lstStyle/>
          <a:p>
            <a:pPr algn="ctr">
              <a:buNone/>
            </a:pPr>
            <a:r>
              <a:rPr lang="en-US" dirty="0">
                <a:latin typeface="Times New Roman" pitchFamily="18" charset="0"/>
                <a:cs typeface="Times New Roman" pitchFamily="18" charset="0"/>
              </a:rPr>
              <a:t>get you started using</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Python</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as a tool for analyzing data</a:t>
            </a:r>
          </a:p>
          <a:p>
            <a:pPr algn="ctr">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576101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304800"/>
            <a:ext cx="9144000" cy="6096000"/>
          </a:xfrm>
        </p:spPr>
        <p:txBody>
          <a:bodyPr/>
          <a:lstStyle/>
          <a:p>
            <a:br>
              <a:rPr lang="en-US" dirty="0"/>
            </a:br>
            <a:r>
              <a:rPr lang="en-US" dirty="0"/>
              <a:t> </a:t>
            </a:r>
            <a:br>
              <a:rPr lang="en-US" dirty="0"/>
            </a:br>
            <a:r>
              <a:rPr lang="en-US" dirty="0">
                <a:latin typeface="Times New Roman" pitchFamily="18" charset="0"/>
                <a:cs typeface="Times New Roman" pitchFamily="18" charset="0"/>
              </a:rPr>
              <a:t>Python</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Fundamentals</a:t>
            </a:r>
            <a:br>
              <a:rPr lang="en-US" dirty="0"/>
            </a:br>
            <a:br>
              <a:rPr lang="en-US" dirty="0"/>
            </a:br>
            <a:endParaRPr lang="en-US" dirty="0"/>
          </a:p>
        </p:txBody>
      </p:sp>
    </p:spTree>
    <p:extLst>
      <p:ext uri="{BB962C8B-B14F-4D97-AF65-F5344CB8AC3E}">
        <p14:creationId xmlns:p14="http://schemas.microsoft.com/office/powerpoint/2010/main" val="38815320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08"/>
            <a:ext cx="8229600" cy="685800"/>
          </a:xfrm>
        </p:spPr>
        <p:txBody>
          <a:bodyPr>
            <a:normAutofit fontScale="90000"/>
          </a:bodyPr>
          <a:lstStyle/>
          <a:p>
            <a:r>
              <a:rPr lang="en-US" dirty="0">
                <a:latin typeface="Times New Roman" pitchFamily="18" charset="0"/>
                <a:cs typeface="Times New Roman" pitchFamily="18" charset="0"/>
              </a:rPr>
              <a:t>Python </a:t>
            </a:r>
            <a:r>
              <a:rPr lang="en-US" dirty="0" err="1">
                <a:latin typeface="Times New Roman" pitchFamily="18" charset="0"/>
                <a:cs typeface="Times New Roman" pitchFamily="18" charset="0"/>
              </a:rPr>
              <a:t>Jupyter</a:t>
            </a:r>
            <a:r>
              <a:rPr lang="en-US" dirty="0">
                <a:latin typeface="Times New Roman" pitchFamily="18" charset="0"/>
                <a:cs typeface="Times New Roman" pitchFamily="18" charset="0"/>
              </a:rPr>
              <a:t> Notebook</a:t>
            </a:r>
          </a:p>
        </p:txBody>
      </p:sp>
      <p:sp>
        <p:nvSpPr>
          <p:cNvPr id="3" name="Content Placeholder 2"/>
          <p:cNvSpPr>
            <a:spLocks noGrp="1"/>
          </p:cNvSpPr>
          <p:nvPr>
            <p:ph idx="1"/>
          </p:nvPr>
        </p:nvSpPr>
        <p:spPr>
          <a:xfrm>
            <a:off x="381000" y="838200"/>
            <a:ext cx="8229600" cy="5791200"/>
          </a:xfrm>
        </p:spPr>
        <p:txBody>
          <a:bodyPr>
            <a:normAutofit lnSpcReduction="10000"/>
          </a:bodyPr>
          <a:lstStyle/>
          <a:p>
            <a:pPr>
              <a:buNone/>
            </a:pPr>
            <a:r>
              <a:rPr lang="en-US" baseline="0" dirty="0">
                <a:latin typeface="Times New Roman" pitchFamily="18" charset="0"/>
                <a:cs typeface="Times New Roman" pitchFamily="18" charset="0"/>
              </a:rPr>
              <a:t>Notebook</a:t>
            </a:r>
            <a:r>
              <a:rPr lang="en-US" dirty="0">
                <a:latin typeface="Times New Roman" pitchFamily="18" charset="0"/>
                <a:cs typeface="Times New Roman" pitchFamily="18" charset="0"/>
              </a:rPr>
              <a:t> stored in a file with an extension ‘</a:t>
            </a:r>
            <a:r>
              <a:rPr lang="en-US" dirty="0" err="1">
                <a:latin typeface="Times New Roman" pitchFamily="18" charset="0"/>
                <a:cs typeface="Times New Roman" pitchFamily="18" charset="0"/>
              </a:rPr>
              <a:t>ipynb</a:t>
            </a:r>
            <a:r>
              <a:rPr lang="en-US" dirty="0">
                <a:latin typeface="Times New Roman" pitchFamily="18" charset="0"/>
                <a:cs typeface="Times New Roman" pitchFamily="18" charset="0"/>
              </a:rPr>
              <a:t>’ that can be run cell-by-cell or all at once.</a:t>
            </a:r>
          </a:p>
          <a:p>
            <a:pPr>
              <a:buNone/>
            </a:pPr>
            <a:endParaRPr lang="en-US" dirty="0">
              <a:solidFill>
                <a:srgbClr val="000000"/>
              </a:solidFill>
              <a:latin typeface="Times New Roman" pitchFamily="18" charset="0"/>
              <a:cs typeface="Times New Roman" pitchFamily="18" charset="0"/>
            </a:endParaRPr>
          </a:p>
          <a:p>
            <a:pPr>
              <a:buNone/>
            </a:pPr>
            <a:r>
              <a:rPr lang="en-US" dirty="0">
                <a:solidFill>
                  <a:srgbClr val="000000"/>
                </a:solidFill>
                <a:latin typeface="Times New Roman" pitchFamily="18" charset="0"/>
                <a:cs typeface="Times New Roman" pitchFamily="18" charset="0"/>
              </a:rPr>
              <a:t>Advantages</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 Speeds up repetitive tasks</a:t>
            </a:r>
          </a:p>
          <a:p>
            <a:pPr>
              <a:buNone/>
            </a:pPr>
            <a:r>
              <a:rPr lang="en-US" dirty="0">
                <a:solidFill>
                  <a:srgbClr val="000000"/>
                </a:solidFill>
                <a:latin typeface="Times New Roman" pitchFamily="18" charset="0"/>
                <a:cs typeface="Times New Roman" pitchFamily="18" charset="0"/>
              </a:rPr>
              <a:t>	- Can be checked over for correctness</a:t>
            </a:r>
          </a:p>
          <a:p>
            <a:pPr>
              <a:buNone/>
            </a:pPr>
            <a:r>
              <a:rPr lang="en-US" dirty="0">
                <a:solidFill>
                  <a:srgbClr val="000000"/>
                </a:solidFill>
                <a:latin typeface="Times New Roman" pitchFamily="18" charset="0"/>
                <a:cs typeface="Times New Roman" pitchFamily="18" charset="0"/>
              </a:rPr>
              <a:t>	- Documents what you did</a:t>
            </a:r>
          </a:p>
          <a:p>
            <a:pPr>
              <a:buNone/>
            </a:pPr>
            <a:endParaRPr lang="en-US" dirty="0">
              <a:solidFill>
                <a:srgbClr val="000000"/>
              </a:solidFill>
              <a:latin typeface="Times New Roman" pitchFamily="18" charset="0"/>
              <a:cs typeface="Times New Roman" pitchFamily="18" charset="0"/>
            </a:endParaRPr>
          </a:p>
          <a:p>
            <a:pPr>
              <a:buNone/>
            </a:pPr>
            <a:r>
              <a:rPr lang="en-US" dirty="0">
                <a:solidFill>
                  <a:srgbClr val="000000"/>
                </a:solidFill>
                <a:latin typeface="Times New Roman" pitchFamily="18" charset="0"/>
                <a:cs typeface="Times New Roman" pitchFamily="18" charset="0"/>
              </a:rPr>
              <a:t>Disadvantages:</a:t>
            </a:r>
          </a:p>
          <a:p>
            <a:pPr>
              <a:buNone/>
            </a:pPr>
            <a:r>
              <a:rPr lang="en-US" dirty="0">
                <a:solidFill>
                  <a:srgbClr val="000000"/>
                </a:solidFill>
                <a:latin typeface="Times New Roman" pitchFamily="18" charset="0"/>
                <a:cs typeface="Times New Roman" pitchFamily="18" charset="0"/>
              </a:rPr>
              <a:t>	- Variables can hide what’s actually going on.</a:t>
            </a:r>
            <a:endParaRPr lang="en-US" dirty="0">
              <a:solidFill>
                <a:srgbClr val="000000"/>
              </a:solidFill>
              <a:latin typeface="Courier New"/>
            </a:endParaRPr>
          </a:p>
          <a:p>
            <a:endParaRPr lang="en-US" dirty="0"/>
          </a:p>
        </p:txBody>
      </p:sp>
    </p:spTree>
    <p:extLst>
      <p:ext uri="{BB962C8B-B14F-4D97-AF65-F5344CB8AC3E}">
        <p14:creationId xmlns:p14="http://schemas.microsoft.com/office/powerpoint/2010/main" val="18629243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D6C7EE-D5A1-4FDD-8C60-75D91FBB5429}"/>
              </a:ext>
            </a:extLst>
          </p:cNvPr>
          <p:cNvSpPr txBox="1"/>
          <p:nvPr/>
        </p:nvSpPr>
        <p:spPr>
          <a:xfrm>
            <a:off x="18393" y="97136"/>
            <a:ext cx="8610600" cy="584775"/>
          </a:xfrm>
          <a:prstGeom prst="rect">
            <a:avLst/>
          </a:prstGeom>
          <a:noFill/>
        </p:spPr>
        <p:txBody>
          <a:bodyPr wrap="square" rtlCol="0">
            <a:spAutoFit/>
          </a:bodyPr>
          <a:lstStyle/>
          <a:p>
            <a:pPr algn="ctr"/>
            <a:r>
              <a:rPr lang="en-US" sz="3200" dirty="0" err="1"/>
              <a:t>Jupyter</a:t>
            </a:r>
            <a:r>
              <a:rPr lang="en-US" sz="3200" dirty="0"/>
              <a:t> Notebook</a:t>
            </a:r>
          </a:p>
        </p:txBody>
      </p:sp>
      <p:pic>
        <p:nvPicPr>
          <p:cNvPr id="7" name="Picture 6">
            <a:extLst>
              <a:ext uri="{FF2B5EF4-FFF2-40B4-BE49-F238E27FC236}">
                <a16:creationId xmlns:a16="http://schemas.microsoft.com/office/drawing/2014/main" id="{2CCA91D7-059C-4416-9938-125781BF87F6}"/>
              </a:ext>
            </a:extLst>
          </p:cNvPr>
          <p:cNvPicPr>
            <a:picLocks noChangeAspect="1"/>
          </p:cNvPicPr>
          <p:nvPr/>
        </p:nvPicPr>
        <p:blipFill>
          <a:blip r:embed="rId3"/>
          <a:stretch>
            <a:fillRect/>
          </a:stretch>
        </p:blipFill>
        <p:spPr>
          <a:xfrm>
            <a:off x="0" y="681911"/>
            <a:ext cx="9144000" cy="5494177"/>
          </a:xfrm>
          <a:prstGeom prst="rect">
            <a:avLst/>
          </a:prstGeom>
        </p:spPr>
      </p:pic>
    </p:spTree>
    <p:extLst>
      <p:ext uri="{BB962C8B-B14F-4D97-AF65-F5344CB8AC3E}">
        <p14:creationId xmlns:p14="http://schemas.microsoft.com/office/powerpoint/2010/main" val="12977651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D6C7EE-D5A1-4FDD-8C60-75D91FBB5429}"/>
              </a:ext>
            </a:extLst>
          </p:cNvPr>
          <p:cNvSpPr txBox="1"/>
          <p:nvPr/>
        </p:nvSpPr>
        <p:spPr>
          <a:xfrm>
            <a:off x="18393" y="97136"/>
            <a:ext cx="8610600" cy="584775"/>
          </a:xfrm>
          <a:prstGeom prst="rect">
            <a:avLst/>
          </a:prstGeom>
          <a:noFill/>
        </p:spPr>
        <p:txBody>
          <a:bodyPr wrap="square" rtlCol="0">
            <a:spAutoFit/>
          </a:bodyPr>
          <a:lstStyle/>
          <a:p>
            <a:pPr algn="ctr"/>
            <a:r>
              <a:rPr lang="en-US" sz="3200" dirty="0" err="1"/>
              <a:t>Jupyter</a:t>
            </a:r>
            <a:r>
              <a:rPr lang="en-US" sz="3200" dirty="0"/>
              <a:t> Notebook</a:t>
            </a:r>
          </a:p>
        </p:txBody>
      </p:sp>
      <p:pic>
        <p:nvPicPr>
          <p:cNvPr id="7" name="Picture 6">
            <a:extLst>
              <a:ext uri="{FF2B5EF4-FFF2-40B4-BE49-F238E27FC236}">
                <a16:creationId xmlns:a16="http://schemas.microsoft.com/office/drawing/2014/main" id="{2CCA91D7-059C-4416-9938-125781BF87F6}"/>
              </a:ext>
            </a:extLst>
          </p:cNvPr>
          <p:cNvPicPr>
            <a:picLocks noChangeAspect="1"/>
          </p:cNvPicPr>
          <p:nvPr/>
        </p:nvPicPr>
        <p:blipFill>
          <a:blip r:embed="rId3"/>
          <a:stretch>
            <a:fillRect/>
          </a:stretch>
        </p:blipFill>
        <p:spPr>
          <a:xfrm>
            <a:off x="0" y="681911"/>
            <a:ext cx="9144000" cy="5494177"/>
          </a:xfrm>
          <a:prstGeom prst="rect">
            <a:avLst/>
          </a:prstGeom>
        </p:spPr>
      </p:pic>
      <p:sp>
        <p:nvSpPr>
          <p:cNvPr id="5" name="TextBox 4">
            <a:extLst>
              <a:ext uri="{FF2B5EF4-FFF2-40B4-BE49-F238E27FC236}">
                <a16:creationId xmlns:a16="http://schemas.microsoft.com/office/drawing/2014/main" id="{55C239CC-2ED4-4A8B-87DE-CB53FD1D4BA4}"/>
              </a:ext>
            </a:extLst>
          </p:cNvPr>
          <p:cNvSpPr txBox="1"/>
          <p:nvPr/>
        </p:nvSpPr>
        <p:spPr>
          <a:xfrm>
            <a:off x="381000" y="6197109"/>
            <a:ext cx="8610600" cy="523220"/>
          </a:xfrm>
          <a:prstGeom prst="rect">
            <a:avLst/>
          </a:prstGeom>
          <a:noFill/>
        </p:spPr>
        <p:txBody>
          <a:bodyPr wrap="square" rtlCol="0">
            <a:spAutoFit/>
          </a:bodyPr>
          <a:lstStyle/>
          <a:p>
            <a:pPr algn="ctr"/>
            <a:r>
              <a:rPr lang="en-US" sz="2800" dirty="0"/>
              <a:t>Cell 1 sets up the environment, and must be run first</a:t>
            </a:r>
          </a:p>
        </p:txBody>
      </p:sp>
    </p:spTree>
    <p:extLst>
      <p:ext uri="{BB962C8B-B14F-4D97-AF65-F5344CB8AC3E}">
        <p14:creationId xmlns:p14="http://schemas.microsoft.com/office/powerpoint/2010/main" val="18028592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D6C7EE-D5A1-4FDD-8C60-75D91FBB5429}"/>
              </a:ext>
            </a:extLst>
          </p:cNvPr>
          <p:cNvSpPr txBox="1"/>
          <p:nvPr/>
        </p:nvSpPr>
        <p:spPr>
          <a:xfrm>
            <a:off x="18393" y="97136"/>
            <a:ext cx="8610600" cy="584775"/>
          </a:xfrm>
          <a:prstGeom prst="rect">
            <a:avLst/>
          </a:prstGeom>
          <a:noFill/>
        </p:spPr>
        <p:txBody>
          <a:bodyPr wrap="square" rtlCol="0">
            <a:spAutoFit/>
          </a:bodyPr>
          <a:lstStyle/>
          <a:p>
            <a:pPr algn="ctr"/>
            <a:r>
              <a:rPr lang="en-US" sz="3200" dirty="0" err="1"/>
              <a:t>Jupyter</a:t>
            </a:r>
            <a:r>
              <a:rPr lang="en-US" sz="3200" dirty="0"/>
              <a:t> Notebook</a:t>
            </a:r>
          </a:p>
        </p:txBody>
      </p:sp>
      <p:pic>
        <p:nvPicPr>
          <p:cNvPr id="7" name="Picture 6">
            <a:extLst>
              <a:ext uri="{FF2B5EF4-FFF2-40B4-BE49-F238E27FC236}">
                <a16:creationId xmlns:a16="http://schemas.microsoft.com/office/drawing/2014/main" id="{2CCA91D7-059C-4416-9938-125781BF87F6}"/>
              </a:ext>
            </a:extLst>
          </p:cNvPr>
          <p:cNvPicPr>
            <a:picLocks noChangeAspect="1"/>
          </p:cNvPicPr>
          <p:nvPr/>
        </p:nvPicPr>
        <p:blipFill>
          <a:blip r:embed="rId3"/>
          <a:stretch>
            <a:fillRect/>
          </a:stretch>
        </p:blipFill>
        <p:spPr>
          <a:xfrm>
            <a:off x="0" y="681911"/>
            <a:ext cx="9144000" cy="5494177"/>
          </a:xfrm>
          <a:prstGeom prst="rect">
            <a:avLst/>
          </a:prstGeom>
        </p:spPr>
      </p:pic>
      <p:sp>
        <p:nvSpPr>
          <p:cNvPr id="2" name="Rectangle 1">
            <a:extLst>
              <a:ext uri="{FF2B5EF4-FFF2-40B4-BE49-F238E27FC236}">
                <a16:creationId xmlns:a16="http://schemas.microsoft.com/office/drawing/2014/main" id="{9B70A166-DED3-41F1-8103-BAE2D7DB0471}"/>
              </a:ext>
            </a:extLst>
          </p:cNvPr>
          <p:cNvSpPr/>
          <p:nvPr/>
        </p:nvSpPr>
        <p:spPr>
          <a:xfrm>
            <a:off x="2362200" y="4648200"/>
            <a:ext cx="5105400"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5C239CC-2ED4-4A8B-87DE-CB53FD1D4BA4}"/>
              </a:ext>
            </a:extLst>
          </p:cNvPr>
          <p:cNvSpPr txBox="1"/>
          <p:nvPr/>
        </p:nvSpPr>
        <p:spPr>
          <a:xfrm>
            <a:off x="381000" y="6138040"/>
            <a:ext cx="8610600" cy="707886"/>
          </a:xfrm>
          <a:prstGeom prst="rect">
            <a:avLst/>
          </a:prstGeom>
          <a:noFill/>
        </p:spPr>
        <p:txBody>
          <a:bodyPr wrap="square" rtlCol="0">
            <a:spAutoFit/>
          </a:bodyPr>
          <a:lstStyle/>
          <a:p>
            <a:pPr algn="ctr"/>
            <a:r>
              <a:rPr lang="en-US" sz="2000" dirty="0"/>
              <a:t>Note the cell does a reset (to clear environment) and then installs various packages, such as </a:t>
            </a:r>
            <a:r>
              <a:rPr lang="en-US" sz="2000" dirty="0" err="1"/>
              <a:t>numpy</a:t>
            </a:r>
            <a:endParaRPr lang="en-US" sz="2000" dirty="0"/>
          </a:p>
        </p:txBody>
      </p:sp>
    </p:spTree>
    <p:extLst>
      <p:ext uri="{BB962C8B-B14F-4D97-AF65-F5344CB8AC3E}">
        <p14:creationId xmlns:p14="http://schemas.microsoft.com/office/powerpoint/2010/main" val="7787335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D918BE-7805-48A4-BF82-728AED746D7A}"/>
              </a:ext>
            </a:extLst>
          </p:cNvPr>
          <p:cNvPicPr>
            <a:picLocks noChangeAspect="1"/>
          </p:cNvPicPr>
          <p:nvPr/>
        </p:nvPicPr>
        <p:blipFill>
          <a:blip r:embed="rId3"/>
          <a:stretch>
            <a:fillRect/>
          </a:stretch>
        </p:blipFill>
        <p:spPr>
          <a:xfrm>
            <a:off x="18393" y="975229"/>
            <a:ext cx="9144000" cy="5121813"/>
          </a:xfrm>
          <a:prstGeom prst="rect">
            <a:avLst/>
          </a:prstGeom>
        </p:spPr>
      </p:pic>
      <p:sp>
        <p:nvSpPr>
          <p:cNvPr id="2" name="Rectangle 1">
            <a:extLst>
              <a:ext uri="{FF2B5EF4-FFF2-40B4-BE49-F238E27FC236}">
                <a16:creationId xmlns:a16="http://schemas.microsoft.com/office/drawing/2014/main" id="{C80AABAF-B129-4D99-A8C9-02FA55B72AF5}"/>
              </a:ext>
            </a:extLst>
          </p:cNvPr>
          <p:cNvSpPr/>
          <p:nvPr/>
        </p:nvSpPr>
        <p:spPr>
          <a:xfrm>
            <a:off x="1600200" y="2697935"/>
            <a:ext cx="4724400" cy="5786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id="{FE66A8D7-58C2-49B3-B0DA-FA5723FE7A4B}"/>
              </a:ext>
            </a:extLst>
          </p:cNvPr>
          <p:cNvSpPr/>
          <p:nvPr/>
        </p:nvSpPr>
        <p:spPr>
          <a:xfrm>
            <a:off x="6434792" y="3142844"/>
            <a:ext cx="363793" cy="786581"/>
          </a:xfrm>
          <a:custGeom>
            <a:avLst/>
            <a:gdLst>
              <a:gd name="connsiteX0" fmla="*/ 0 w 363793"/>
              <a:gd name="connsiteY0" fmla="*/ 0 h 786581"/>
              <a:gd name="connsiteX1" fmla="*/ 324464 w 363793"/>
              <a:gd name="connsiteY1" fmla="*/ 137652 h 786581"/>
              <a:gd name="connsiteX2" fmla="*/ 186813 w 363793"/>
              <a:gd name="connsiteY2" fmla="*/ 265471 h 786581"/>
              <a:gd name="connsiteX3" fmla="*/ 363793 w 363793"/>
              <a:gd name="connsiteY3" fmla="*/ 786581 h 786581"/>
            </a:gdLst>
            <a:ahLst/>
            <a:cxnLst>
              <a:cxn ang="0">
                <a:pos x="connsiteX0" y="connsiteY0"/>
              </a:cxn>
              <a:cxn ang="0">
                <a:pos x="connsiteX1" y="connsiteY1"/>
              </a:cxn>
              <a:cxn ang="0">
                <a:pos x="connsiteX2" y="connsiteY2"/>
              </a:cxn>
              <a:cxn ang="0">
                <a:pos x="connsiteX3" y="connsiteY3"/>
              </a:cxn>
            </a:cxnLst>
            <a:rect l="l" t="t" r="r" b="b"/>
            <a:pathLst>
              <a:path w="363793" h="786581">
                <a:moveTo>
                  <a:pt x="0" y="0"/>
                </a:moveTo>
                <a:cubicBezTo>
                  <a:pt x="146664" y="46703"/>
                  <a:pt x="293328" y="93407"/>
                  <a:pt x="324464" y="137652"/>
                </a:cubicBezTo>
                <a:cubicBezTo>
                  <a:pt x="355600" y="181897"/>
                  <a:pt x="180258" y="157316"/>
                  <a:pt x="186813" y="265471"/>
                </a:cubicBezTo>
                <a:cubicBezTo>
                  <a:pt x="193368" y="373626"/>
                  <a:pt x="278580" y="580103"/>
                  <a:pt x="363793" y="786581"/>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24DE0CE-A3BE-494A-AD12-CA381C88DF5B}"/>
              </a:ext>
            </a:extLst>
          </p:cNvPr>
          <p:cNvSpPr txBox="1"/>
          <p:nvPr/>
        </p:nvSpPr>
        <p:spPr>
          <a:xfrm>
            <a:off x="6172200" y="3929425"/>
            <a:ext cx="1438407" cy="369332"/>
          </a:xfrm>
          <a:prstGeom prst="rect">
            <a:avLst/>
          </a:prstGeom>
          <a:noFill/>
        </p:spPr>
        <p:txBody>
          <a:bodyPr wrap="none" rtlCol="0">
            <a:spAutoFit/>
          </a:bodyPr>
          <a:lstStyle/>
          <a:p>
            <a:r>
              <a:rPr lang="en-US" dirty="0">
                <a:solidFill>
                  <a:srgbClr val="FF0000"/>
                </a:solidFill>
              </a:rPr>
              <a:t>“cell” of code</a:t>
            </a:r>
          </a:p>
        </p:txBody>
      </p:sp>
      <p:sp>
        <p:nvSpPr>
          <p:cNvPr id="6" name="TextBox 5">
            <a:extLst>
              <a:ext uri="{FF2B5EF4-FFF2-40B4-BE49-F238E27FC236}">
                <a16:creationId xmlns:a16="http://schemas.microsoft.com/office/drawing/2014/main" id="{B5351794-C677-4027-922D-DC69354C8EDC}"/>
              </a:ext>
            </a:extLst>
          </p:cNvPr>
          <p:cNvSpPr txBox="1"/>
          <p:nvPr/>
        </p:nvSpPr>
        <p:spPr>
          <a:xfrm>
            <a:off x="18393" y="97136"/>
            <a:ext cx="8610600" cy="584775"/>
          </a:xfrm>
          <a:prstGeom prst="rect">
            <a:avLst/>
          </a:prstGeom>
          <a:noFill/>
        </p:spPr>
        <p:txBody>
          <a:bodyPr wrap="square" rtlCol="0">
            <a:spAutoFit/>
          </a:bodyPr>
          <a:lstStyle/>
          <a:p>
            <a:pPr algn="ctr"/>
            <a:r>
              <a:rPr lang="en-US" sz="3200" dirty="0"/>
              <a:t>A simple piece of code</a:t>
            </a:r>
          </a:p>
        </p:txBody>
      </p:sp>
    </p:spTree>
    <p:extLst>
      <p:ext uri="{BB962C8B-B14F-4D97-AF65-F5344CB8AC3E}">
        <p14:creationId xmlns:p14="http://schemas.microsoft.com/office/powerpoint/2010/main" val="1946834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D918BE-7805-48A4-BF82-728AED746D7A}"/>
              </a:ext>
            </a:extLst>
          </p:cNvPr>
          <p:cNvPicPr>
            <a:picLocks noChangeAspect="1"/>
          </p:cNvPicPr>
          <p:nvPr/>
        </p:nvPicPr>
        <p:blipFill>
          <a:blip r:embed="rId3"/>
          <a:stretch>
            <a:fillRect/>
          </a:stretch>
        </p:blipFill>
        <p:spPr>
          <a:xfrm>
            <a:off x="18393" y="975229"/>
            <a:ext cx="9144000" cy="5121813"/>
          </a:xfrm>
          <a:prstGeom prst="rect">
            <a:avLst/>
          </a:prstGeom>
        </p:spPr>
      </p:pic>
      <p:sp>
        <p:nvSpPr>
          <p:cNvPr id="2" name="Rectangle 1">
            <a:extLst>
              <a:ext uri="{FF2B5EF4-FFF2-40B4-BE49-F238E27FC236}">
                <a16:creationId xmlns:a16="http://schemas.microsoft.com/office/drawing/2014/main" id="{C80AABAF-B129-4D99-A8C9-02FA55B72AF5}"/>
              </a:ext>
            </a:extLst>
          </p:cNvPr>
          <p:cNvSpPr/>
          <p:nvPr/>
        </p:nvSpPr>
        <p:spPr>
          <a:xfrm>
            <a:off x="2209800" y="2286000"/>
            <a:ext cx="685800" cy="350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id="{FE66A8D7-58C2-49B3-B0DA-FA5723FE7A4B}"/>
              </a:ext>
            </a:extLst>
          </p:cNvPr>
          <p:cNvSpPr/>
          <p:nvPr/>
        </p:nvSpPr>
        <p:spPr>
          <a:xfrm>
            <a:off x="2895600" y="2642419"/>
            <a:ext cx="363793" cy="786581"/>
          </a:xfrm>
          <a:custGeom>
            <a:avLst/>
            <a:gdLst>
              <a:gd name="connsiteX0" fmla="*/ 0 w 363793"/>
              <a:gd name="connsiteY0" fmla="*/ 0 h 786581"/>
              <a:gd name="connsiteX1" fmla="*/ 324464 w 363793"/>
              <a:gd name="connsiteY1" fmla="*/ 137652 h 786581"/>
              <a:gd name="connsiteX2" fmla="*/ 186813 w 363793"/>
              <a:gd name="connsiteY2" fmla="*/ 265471 h 786581"/>
              <a:gd name="connsiteX3" fmla="*/ 363793 w 363793"/>
              <a:gd name="connsiteY3" fmla="*/ 786581 h 786581"/>
            </a:gdLst>
            <a:ahLst/>
            <a:cxnLst>
              <a:cxn ang="0">
                <a:pos x="connsiteX0" y="connsiteY0"/>
              </a:cxn>
              <a:cxn ang="0">
                <a:pos x="connsiteX1" y="connsiteY1"/>
              </a:cxn>
              <a:cxn ang="0">
                <a:pos x="connsiteX2" y="connsiteY2"/>
              </a:cxn>
              <a:cxn ang="0">
                <a:pos x="connsiteX3" y="connsiteY3"/>
              </a:cxn>
            </a:cxnLst>
            <a:rect l="l" t="t" r="r" b="b"/>
            <a:pathLst>
              <a:path w="363793" h="786581">
                <a:moveTo>
                  <a:pt x="0" y="0"/>
                </a:moveTo>
                <a:cubicBezTo>
                  <a:pt x="146664" y="46703"/>
                  <a:pt x="293328" y="93407"/>
                  <a:pt x="324464" y="137652"/>
                </a:cubicBezTo>
                <a:cubicBezTo>
                  <a:pt x="355600" y="181897"/>
                  <a:pt x="180258" y="157316"/>
                  <a:pt x="186813" y="265471"/>
                </a:cubicBezTo>
                <a:cubicBezTo>
                  <a:pt x="193368" y="373626"/>
                  <a:pt x="278580" y="580103"/>
                  <a:pt x="363793" y="786581"/>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24DE0CE-A3BE-494A-AD12-CA381C88DF5B}"/>
              </a:ext>
            </a:extLst>
          </p:cNvPr>
          <p:cNvSpPr txBox="1"/>
          <p:nvPr/>
        </p:nvSpPr>
        <p:spPr>
          <a:xfrm>
            <a:off x="3151986" y="3351469"/>
            <a:ext cx="1247457" cy="369332"/>
          </a:xfrm>
          <a:prstGeom prst="rect">
            <a:avLst/>
          </a:prstGeom>
          <a:noFill/>
        </p:spPr>
        <p:txBody>
          <a:bodyPr wrap="none" rtlCol="0">
            <a:spAutoFit/>
          </a:bodyPr>
          <a:lstStyle/>
          <a:p>
            <a:r>
              <a:rPr lang="en-US" dirty="0">
                <a:solidFill>
                  <a:srgbClr val="FF0000"/>
                </a:solidFill>
              </a:rPr>
              <a:t>run the cell</a:t>
            </a:r>
          </a:p>
        </p:txBody>
      </p:sp>
      <p:sp>
        <p:nvSpPr>
          <p:cNvPr id="6" name="TextBox 5">
            <a:extLst>
              <a:ext uri="{FF2B5EF4-FFF2-40B4-BE49-F238E27FC236}">
                <a16:creationId xmlns:a16="http://schemas.microsoft.com/office/drawing/2014/main" id="{B5351794-C677-4027-922D-DC69354C8EDC}"/>
              </a:ext>
            </a:extLst>
          </p:cNvPr>
          <p:cNvSpPr txBox="1"/>
          <p:nvPr/>
        </p:nvSpPr>
        <p:spPr>
          <a:xfrm>
            <a:off x="18393" y="97136"/>
            <a:ext cx="8610600" cy="584775"/>
          </a:xfrm>
          <a:prstGeom prst="rect">
            <a:avLst/>
          </a:prstGeom>
          <a:noFill/>
        </p:spPr>
        <p:txBody>
          <a:bodyPr wrap="square" rtlCol="0">
            <a:spAutoFit/>
          </a:bodyPr>
          <a:lstStyle/>
          <a:p>
            <a:pPr algn="ctr"/>
            <a:r>
              <a:rPr lang="en-US" sz="3200" dirty="0"/>
              <a:t>A simple piece of code</a:t>
            </a:r>
          </a:p>
        </p:txBody>
      </p:sp>
    </p:spTree>
    <p:extLst>
      <p:ext uri="{BB962C8B-B14F-4D97-AF65-F5344CB8AC3E}">
        <p14:creationId xmlns:p14="http://schemas.microsoft.com/office/powerpoint/2010/main" val="8502234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D918BE-7805-48A4-BF82-728AED746D7A}"/>
              </a:ext>
            </a:extLst>
          </p:cNvPr>
          <p:cNvPicPr>
            <a:picLocks noChangeAspect="1"/>
          </p:cNvPicPr>
          <p:nvPr/>
        </p:nvPicPr>
        <p:blipFill>
          <a:blip r:embed="rId3"/>
          <a:stretch>
            <a:fillRect/>
          </a:stretch>
        </p:blipFill>
        <p:spPr>
          <a:xfrm>
            <a:off x="18393" y="975229"/>
            <a:ext cx="9144000" cy="5121813"/>
          </a:xfrm>
          <a:prstGeom prst="rect">
            <a:avLst/>
          </a:prstGeom>
        </p:spPr>
      </p:pic>
      <p:sp>
        <p:nvSpPr>
          <p:cNvPr id="2" name="Rectangle 1">
            <a:extLst>
              <a:ext uri="{FF2B5EF4-FFF2-40B4-BE49-F238E27FC236}">
                <a16:creationId xmlns:a16="http://schemas.microsoft.com/office/drawing/2014/main" id="{C80AABAF-B129-4D99-A8C9-02FA55B72AF5}"/>
              </a:ext>
            </a:extLst>
          </p:cNvPr>
          <p:cNvSpPr/>
          <p:nvPr/>
        </p:nvSpPr>
        <p:spPr>
          <a:xfrm>
            <a:off x="1600200" y="3351469"/>
            <a:ext cx="3048000"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id="{FE66A8D7-58C2-49B3-B0DA-FA5723FE7A4B}"/>
              </a:ext>
            </a:extLst>
          </p:cNvPr>
          <p:cNvSpPr/>
          <p:nvPr/>
        </p:nvSpPr>
        <p:spPr>
          <a:xfrm>
            <a:off x="4668035" y="3536135"/>
            <a:ext cx="363793" cy="786581"/>
          </a:xfrm>
          <a:custGeom>
            <a:avLst/>
            <a:gdLst>
              <a:gd name="connsiteX0" fmla="*/ 0 w 363793"/>
              <a:gd name="connsiteY0" fmla="*/ 0 h 786581"/>
              <a:gd name="connsiteX1" fmla="*/ 324464 w 363793"/>
              <a:gd name="connsiteY1" fmla="*/ 137652 h 786581"/>
              <a:gd name="connsiteX2" fmla="*/ 186813 w 363793"/>
              <a:gd name="connsiteY2" fmla="*/ 265471 h 786581"/>
              <a:gd name="connsiteX3" fmla="*/ 363793 w 363793"/>
              <a:gd name="connsiteY3" fmla="*/ 786581 h 786581"/>
            </a:gdLst>
            <a:ahLst/>
            <a:cxnLst>
              <a:cxn ang="0">
                <a:pos x="connsiteX0" y="connsiteY0"/>
              </a:cxn>
              <a:cxn ang="0">
                <a:pos x="connsiteX1" y="connsiteY1"/>
              </a:cxn>
              <a:cxn ang="0">
                <a:pos x="connsiteX2" y="connsiteY2"/>
              </a:cxn>
              <a:cxn ang="0">
                <a:pos x="connsiteX3" y="connsiteY3"/>
              </a:cxn>
            </a:cxnLst>
            <a:rect l="l" t="t" r="r" b="b"/>
            <a:pathLst>
              <a:path w="363793" h="786581">
                <a:moveTo>
                  <a:pt x="0" y="0"/>
                </a:moveTo>
                <a:cubicBezTo>
                  <a:pt x="146664" y="46703"/>
                  <a:pt x="293328" y="93407"/>
                  <a:pt x="324464" y="137652"/>
                </a:cubicBezTo>
                <a:cubicBezTo>
                  <a:pt x="355600" y="181897"/>
                  <a:pt x="180258" y="157316"/>
                  <a:pt x="186813" y="265471"/>
                </a:cubicBezTo>
                <a:cubicBezTo>
                  <a:pt x="193368" y="373626"/>
                  <a:pt x="278580" y="580103"/>
                  <a:pt x="363793" y="786581"/>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24DE0CE-A3BE-494A-AD12-CA381C88DF5B}"/>
              </a:ext>
            </a:extLst>
          </p:cNvPr>
          <p:cNvSpPr txBox="1"/>
          <p:nvPr/>
        </p:nvSpPr>
        <p:spPr>
          <a:xfrm>
            <a:off x="5051663" y="4191000"/>
            <a:ext cx="808426" cy="369332"/>
          </a:xfrm>
          <a:prstGeom prst="rect">
            <a:avLst/>
          </a:prstGeom>
          <a:noFill/>
        </p:spPr>
        <p:txBody>
          <a:bodyPr wrap="none" rtlCol="0">
            <a:spAutoFit/>
          </a:bodyPr>
          <a:lstStyle/>
          <a:p>
            <a:r>
              <a:rPr lang="en-US" dirty="0">
                <a:solidFill>
                  <a:srgbClr val="FF0000"/>
                </a:solidFill>
              </a:rPr>
              <a:t>results</a:t>
            </a:r>
          </a:p>
        </p:txBody>
      </p:sp>
      <p:sp>
        <p:nvSpPr>
          <p:cNvPr id="6" name="TextBox 5">
            <a:extLst>
              <a:ext uri="{FF2B5EF4-FFF2-40B4-BE49-F238E27FC236}">
                <a16:creationId xmlns:a16="http://schemas.microsoft.com/office/drawing/2014/main" id="{B5351794-C677-4027-922D-DC69354C8EDC}"/>
              </a:ext>
            </a:extLst>
          </p:cNvPr>
          <p:cNvSpPr txBox="1"/>
          <p:nvPr/>
        </p:nvSpPr>
        <p:spPr>
          <a:xfrm>
            <a:off x="18393" y="97136"/>
            <a:ext cx="8610600" cy="584775"/>
          </a:xfrm>
          <a:prstGeom prst="rect">
            <a:avLst/>
          </a:prstGeom>
          <a:noFill/>
        </p:spPr>
        <p:txBody>
          <a:bodyPr wrap="square" rtlCol="0">
            <a:spAutoFit/>
          </a:bodyPr>
          <a:lstStyle/>
          <a:p>
            <a:pPr algn="ctr"/>
            <a:r>
              <a:rPr lang="en-US" sz="3200" dirty="0"/>
              <a:t>A simple piece of code</a:t>
            </a:r>
          </a:p>
        </p:txBody>
      </p:sp>
    </p:spTree>
    <p:extLst>
      <p:ext uri="{BB962C8B-B14F-4D97-AF65-F5344CB8AC3E}">
        <p14:creationId xmlns:p14="http://schemas.microsoft.com/office/powerpoint/2010/main" val="10247739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78658" y="1160460"/>
            <a:ext cx="8915400" cy="3259140"/>
          </a:xfrm>
        </p:spPr>
        <p:txBody>
          <a:bodyPr>
            <a:normAutofit/>
          </a:bodyPr>
          <a:lstStyle/>
          <a:p>
            <a:pPr>
              <a:buFontTx/>
              <a:buNone/>
            </a:pPr>
            <a:r>
              <a:rPr lang="en-US" dirty="0" err="1">
                <a:latin typeface="Times New Roman" pitchFamily="18" charset="0"/>
                <a:cs typeface="Times New Roman" pitchFamily="18" charset="0"/>
              </a:rPr>
              <a:t>LiveScripts</a:t>
            </a:r>
            <a:r>
              <a:rPr lang="en-US" dirty="0">
                <a:latin typeface="Times New Roman" pitchFamily="18" charset="0"/>
                <a:cs typeface="Times New Roman" pitchFamily="18" charset="0"/>
              </a:rPr>
              <a:t> – you code and the output it produces</a:t>
            </a: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spcBef>
                <a:spcPts val="0"/>
              </a:spcBef>
              <a:buFontTx/>
              <a:buNone/>
            </a:pPr>
            <a:r>
              <a:rPr lang="en-US" dirty="0">
                <a:latin typeface="Courier New" pitchFamily="49" charset="0"/>
                <a:cs typeface="Courier New" pitchFamily="49" charset="0"/>
              </a:rPr>
              <a:t># edapy_01_01 print the date</a:t>
            </a:r>
          </a:p>
          <a:p>
            <a:pPr>
              <a:spcBef>
                <a:spcPts val="0"/>
              </a:spcBef>
              <a:buFontTx/>
              <a:buNone/>
            </a:pPr>
            <a:r>
              <a:rPr lang="en-US" dirty="0" err="1">
                <a:latin typeface="Courier New" pitchFamily="49" charset="0"/>
                <a:cs typeface="Courier New" pitchFamily="49" charset="0"/>
              </a:rPr>
              <a:t>thedate</a:t>
            </a:r>
            <a:r>
              <a:rPr lang="en-US" dirty="0">
                <a:latin typeface="Courier New" pitchFamily="49" charset="0"/>
                <a:cs typeface="Courier New" pitchFamily="49" charset="0"/>
              </a:rPr>
              <a:t> = </a:t>
            </a:r>
            <a:r>
              <a:rPr lang="en-US" dirty="0" err="1">
                <a:latin typeface="Courier New" pitchFamily="49" charset="0"/>
                <a:cs typeface="Courier New" pitchFamily="49" charset="0"/>
              </a:rPr>
              <a:t>date.today</a:t>
            </a:r>
            <a:r>
              <a:rPr lang="en-US" dirty="0">
                <a:latin typeface="Courier New" pitchFamily="49" charset="0"/>
                <a:cs typeface="Courier New" pitchFamily="49" charset="0"/>
              </a:rPr>
              <a:t>();</a:t>
            </a:r>
          </a:p>
          <a:p>
            <a:pPr>
              <a:spcBef>
                <a:spcPts val="0"/>
              </a:spcBef>
              <a:buFontTx/>
              <a:buNone/>
            </a:pPr>
            <a:r>
              <a:rPr lang="en-US" dirty="0">
                <a:latin typeface="Courier New" pitchFamily="49" charset="0"/>
                <a:cs typeface="Courier New" pitchFamily="49" charset="0"/>
              </a:rPr>
              <a:t>print(</a:t>
            </a:r>
            <a:r>
              <a:rPr lang="en-US" dirty="0" err="1">
                <a:latin typeface="Courier New" pitchFamily="49" charset="0"/>
                <a:cs typeface="Courier New" pitchFamily="49" charset="0"/>
              </a:rPr>
              <a:t>thedate</a:t>
            </a:r>
            <a:r>
              <a:rPr lang="en-US" dirty="0">
                <a:latin typeface="Courier New" pitchFamily="49" charset="0"/>
                <a:cs typeface="Courier New" pitchFamily="49" charset="0"/>
              </a:rPr>
              <a:t>);</a:t>
            </a:r>
          </a:p>
          <a:p>
            <a:pPr>
              <a:spcBef>
                <a:spcPts val="0"/>
              </a:spcBef>
              <a:buFontTx/>
              <a:buNone/>
            </a:pPr>
            <a:endParaRPr lang="en-US" dirty="0">
              <a:latin typeface="Courier New" pitchFamily="49" charset="0"/>
              <a:cs typeface="Courier New" pitchFamily="49" charset="0"/>
            </a:endParaRPr>
          </a:p>
          <a:p>
            <a:pPr>
              <a:buFontTx/>
              <a:buNone/>
            </a:pPr>
            <a:endParaRPr lang="en-US" dirty="0"/>
          </a:p>
        </p:txBody>
      </p:sp>
      <p:sp>
        <p:nvSpPr>
          <p:cNvPr id="6" name="Right Brace 5"/>
          <p:cNvSpPr/>
          <p:nvPr/>
        </p:nvSpPr>
        <p:spPr>
          <a:xfrm>
            <a:off x="7175090" y="2851020"/>
            <a:ext cx="140110" cy="111138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2"/>
          <p:cNvSpPr txBox="1">
            <a:spLocks noChangeArrowheads="1"/>
          </p:cNvSpPr>
          <p:nvPr/>
        </p:nvSpPr>
        <p:spPr bwMode="auto">
          <a:xfrm>
            <a:off x="7048500" y="2689965"/>
            <a:ext cx="2057400" cy="13351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you type</a:t>
            </a:r>
            <a:endParaRPr lang="en-US" sz="2400" kern="0" baseline="0" dirty="0">
              <a:solidFill>
                <a:srgbClr val="FF0000"/>
              </a:solidFill>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this into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noProof="0" dirty="0">
                <a:ln>
                  <a:noFill/>
                </a:ln>
                <a:solidFill>
                  <a:srgbClr val="FF0000"/>
                </a:solidFill>
                <a:effectLst/>
                <a:uLnTx/>
                <a:uFillTx/>
                <a:latin typeface="Times New Roman" pitchFamily="18" charset="0"/>
                <a:ea typeface="+mj-ea"/>
                <a:cs typeface="Times New Roman" pitchFamily="18" charset="0"/>
              </a:rPr>
              <a:t>the cell</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Rectangle 2"/>
          <p:cNvSpPr txBox="1">
            <a:spLocks noChangeArrowheads="1"/>
          </p:cNvSpPr>
          <p:nvPr/>
        </p:nvSpPr>
        <p:spPr bwMode="auto">
          <a:xfrm>
            <a:off x="6019800" y="5404357"/>
            <a:ext cx="2057400" cy="12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a:solidFill>
                  <a:srgbClr val="FF0000"/>
                </a:solidFill>
                <a:latin typeface="Times New Roman" pitchFamily="18" charset="0"/>
                <a:ea typeface="+mj-ea"/>
                <a:cs typeface="Times New Roman" pitchFamily="18" charset="0"/>
              </a:rPr>
              <a:t>and the results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a:solidFill>
                  <a:srgbClr val="FF0000"/>
                </a:solidFill>
                <a:latin typeface="Times New Roman" pitchFamily="18" charset="0"/>
                <a:ea typeface="+mj-ea"/>
                <a:cs typeface="Times New Roman" pitchFamily="18" charset="0"/>
              </a:rPr>
              <a:t>appear below</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a:solidFill>
                  <a:srgbClr val="FF0000"/>
                </a:solidFill>
                <a:latin typeface="Times New Roman" pitchFamily="18" charset="0"/>
                <a:ea typeface="+mj-ea"/>
                <a:cs typeface="Times New Roman" pitchFamily="18" charset="0"/>
              </a:rPr>
              <a:t>the cell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Right Brace 8"/>
          <p:cNvSpPr/>
          <p:nvPr/>
        </p:nvSpPr>
        <p:spPr>
          <a:xfrm>
            <a:off x="5718687" y="4965797"/>
            <a:ext cx="228600" cy="1447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2">
            <a:extLst>
              <a:ext uri="{FF2B5EF4-FFF2-40B4-BE49-F238E27FC236}">
                <a16:creationId xmlns:a16="http://schemas.microsoft.com/office/drawing/2014/main" id="{20AF0F51-C73A-4EA2-B7DC-AC7E104966D0}"/>
              </a:ext>
            </a:extLst>
          </p:cNvPr>
          <p:cNvSpPr txBox="1">
            <a:spLocks noChangeArrowheads="1"/>
          </p:cNvSpPr>
          <p:nvPr/>
        </p:nvSpPr>
        <p:spPr bwMode="auto">
          <a:xfrm>
            <a:off x="6892413" y="3879426"/>
            <a:ext cx="2057400" cy="13351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then you run the cell</a:t>
            </a:r>
          </a:p>
        </p:txBody>
      </p:sp>
      <p:sp>
        <p:nvSpPr>
          <p:cNvPr id="3" name="Rectangle 2">
            <a:extLst>
              <a:ext uri="{FF2B5EF4-FFF2-40B4-BE49-F238E27FC236}">
                <a16:creationId xmlns:a16="http://schemas.microsoft.com/office/drawing/2014/main" id="{EF49745F-9C44-4870-821F-5F9E2453798E}"/>
              </a:ext>
            </a:extLst>
          </p:cNvPr>
          <p:cNvSpPr>
            <a:spLocks noChangeArrowheads="1"/>
          </p:cNvSpPr>
          <p:nvPr/>
        </p:nvSpPr>
        <p:spPr bwMode="auto">
          <a:xfrm>
            <a:off x="152400" y="5257800"/>
            <a:ext cx="23503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2021-12-30</a:t>
            </a: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7322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TotalTime>
  <Words>9518</Words>
  <Application>Microsoft Office PowerPoint</Application>
  <PresentationFormat>On-screen Show (4:3)</PresentationFormat>
  <Paragraphs>1151</Paragraphs>
  <Slides>154</Slides>
  <Notes>149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154</vt:i4>
      </vt:variant>
    </vt:vector>
  </HeadingPairs>
  <TitlesOfParts>
    <vt:vector size="161" baseType="lpstr">
      <vt:lpstr>Arial</vt:lpstr>
      <vt:lpstr>Calibri</vt:lpstr>
      <vt:lpstr>Cambria Math</vt:lpstr>
      <vt:lpstr>Courier New</vt:lpstr>
      <vt:lpstr>Times New Roman</vt:lpstr>
      <vt:lpstr>Office Theme</vt:lpstr>
      <vt:lpstr>Bitmap Image</vt:lpstr>
      <vt:lpstr>Environmental Data Analysis with MATLAB or Python 3rd Edition  Lecture 1 </vt:lpstr>
      <vt:lpstr>Course Goals</vt:lpstr>
      <vt:lpstr>MATLAB  commercial software available on-line</vt:lpstr>
      <vt:lpstr>PowerPoint Presentation</vt:lpstr>
      <vt:lpstr>PowerPoint Presentation</vt:lpstr>
      <vt:lpstr>PowerPoint Presentation</vt:lpstr>
      <vt:lpstr>Today’s Lecture</vt:lpstr>
      <vt:lpstr>Part 1</vt:lpstr>
      <vt:lpstr>advice  even before looking at the data articulate the properties that you expect them to have and then critically examine them in light of your expectations</vt:lpstr>
      <vt:lpstr>PowerPoint Presentation</vt:lpstr>
      <vt:lpstr>PowerPoint Presentation</vt:lpstr>
      <vt:lpstr>discharge</vt:lpstr>
      <vt:lpstr>What properties would you expect discharge to have?</vt:lpstr>
      <vt:lpstr>What properties would you expect discharge to have?</vt:lpstr>
      <vt:lpstr>What about the typical size of discharge?</vt:lpstr>
      <vt:lpstr>What about the typical size of discharge?</vt:lpstr>
      <vt:lpstr>What about the typical size of discharge?</vt:lpstr>
      <vt:lpstr>What might a plot of discharge vs. time look like?  Try to sketch one.  Include units on both axes Imagine that there’s a few days of rain during the time period of your sketch</vt:lpstr>
      <vt:lpstr>PowerPoint Presentation</vt:lpstr>
      <vt:lpstr>PowerPoint Presentation</vt:lpstr>
      <vt:lpstr>What properties would you expect precipitation to have?</vt:lpstr>
      <vt:lpstr>PowerPoint Presentation</vt:lpstr>
      <vt:lpstr>actual precipitation in Albany NY</vt:lpstr>
      <vt:lpstr>do the graphs meet your expectations?</vt:lpstr>
      <vt:lpstr>pattern of peaks similar but not exact</vt:lpstr>
      <vt:lpstr>pattern of peaks similar but not exact</vt:lpstr>
      <vt:lpstr>shape of peaks different</vt:lpstr>
      <vt:lpstr>shape of peaks different</vt:lpstr>
      <vt:lpstr>predict discharge from precipitation </vt:lpstr>
      <vt:lpstr>predict discharge from precipitation </vt:lpstr>
      <vt:lpstr>predict discharge from precipitation </vt:lpstr>
      <vt:lpstr>PowerPoint Presentation</vt:lpstr>
      <vt:lpstr>its mathematical expression: discharge d is a running average of precipitation p</vt:lpstr>
      <vt:lpstr>PowerPoint Presentation</vt:lpstr>
      <vt:lpstr>example d5 = w1p5 + w2p4 + w3p3 ...</vt:lpstr>
      <vt:lpstr>PowerPoint Presentation</vt:lpstr>
      <vt:lpstr>PowerPoint Presentation</vt:lpstr>
      <vt:lpstr>time j</vt:lpstr>
      <vt:lpstr>PowerPoint Presentation</vt:lpstr>
      <vt:lpstr>PowerPoint Presentation</vt:lpstr>
      <vt:lpstr>goals of this part of lecture</vt:lpstr>
      <vt:lpstr>   MATLAB Fundamentals  </vt:lpstr>
      <vt:lpstr>PowerPoint Presentation</vt:lpstr>
      <vt:lpstr>PowerPoint Presentation</vt:lpstr>
      <vt:lpstr>PowerPoint Presentation</vt:lpstr>
      <vt:lpstr>PowerPoint Presentation</vt:lpstr>
      <vt:lpstr>PowerPoint Presentation</vt:lpstr>
      <vt:lpstr>PowerPoint Presentation</vt:lpstr>
      <vt:lpstr>Files and Folders</vt:lpstr>
      <vt:lpstr>PowerPoint Presentation</vt:lpstr>
      <vt:lpstr>Commands for Navigating Folders</vt:lpstr>
      <vt:lpstr>Simple Arithmetic</vt:lpstr>
      <vt:lpstr>A more complicated formula</vt:lpstr>
      <vt:lpstr>Another complicated formula</vt:lpstr>
      <vt:lpstr>MATLAB LiveScript</vt:lpstr>
      <vt:lpstr>Example of a LiveScript</vt:lpstr>
      <vt:lpstr>Running a LiveScript</vt:lpstr>
      <vt:lpstr>Vectors and Matrices</vt:lpstr>
      <vt:lpstr>Transpose Operator</vt:lpstr>
      <vt:lpstr>Vector Multiplication</vt:lpstr>
      <vt:lpstr>Inner (or Dot) Product</vt:lpstr>
      <vt:lpstr>Outer (or Tensor) Product</vt:lpstr>
      <vt:lpstr>Product of a Matrix and a Vector</vt:lpstr>
      <vt:lpstr>Product of a Matrix and a Matrix</vt:lpstr>
      <vt:lpstr>Element Access</vt:lpstr>
      <vt:lpstr>Element Access</vt:lpstr>
      <vt:lpstr>Looping</vt:lpstr>
      <vt:lpstr>Example of a FOR Loop</vt:lpstr>
      <vt:lpstr>Another Example of a FOR Loop</vt:lpstr>
      <vt:lpstr>Matrix Inverse</vt:lpstr>
      <vt:lpstr>Slash and Backslash Operators</vt:lpstr>
      <vt:lpstr>Loading Data Files</vt:lpstr>
      <vt:lpstr>A text file of tabular data is very easy to load into MatLab</vt:lpstr>
      <vt:lpstr>A Simple Plot of Data</vt:lpstr>
      <vt:lpstr>PowerPoint Presentation</vt:lpstr>
      <vt:lpstr>PowerPoint Presentation</vt:lpstr>
      <vt:lpstr>Writing a Data File</vt:lpstr>
      <vt:lpstr>Finding and Using Documentation</vt:lpstr>
      <vt:lpstr>PowerPoint Presentation</vt:lpstr>
      <vt:lpstr>PowerPoint Presentation</vt:lpstr>
      <vt:lpstr>. . . (two more pages below)</vt:lpstr>
      <vt:lpstr>Scripting Advice</vt:lpstr>
      <vt:lpstr>#1</vt:lpstr>
      <vt:lpstr>#2</vt:lpstr>
      <vt:lpstr>#3</vt:lpstr>
      <vt:lpstr>#4</vt:lpstr>
      <vt:lpstr>#5</vt:lpstr>
      <vt:lpstr>#6</vt:lpstr>
      <vt:lpstr>PowerPoint Presentation</vt:lpstr>
      <vt:lpstr>goals of this part of lecture</vt:lpstr>
      <vt:lpstr>   Python Fundamentals  </vt:lpstr>
      <vt:lpstr>Python Jupyter Notebook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Files and Folders</vt:lpstr>
      <vt:lpstr>PowerPoint Presentation</vt:lpstr>
      <vt:lpstr>Commands for Navigating Folders</vt:lpstr>
      <vt:lpstr>Simple Arithmetic</vt:lpstr>
      <vt:lpstr>A more complicated formula</vt:lpstr>
      <vt:lpstr>Another complicated formula</vt:lpstr>
      <vt:lpstr>Vectors and Matrices</vt:lpstr>
      <vt:lpstr>Vectors and Matrices</vt:lpstr>
      <vt:lpstr>Transpose Operator</vt:lpstr>
      <vt:lpstr>addition of column-vectors</vt:lpstr>
      <vt:lpstr>addition of column-vectors</vt:lpstr>
      <vt:lpstr>Multiplication</vt:lpstr>
      <vt:lpstr>Outer (or Tensor) Product</vt:lpstr>
      <vt:lpstr>Product of a Matrix and a Vector</vt:lpstr>
      <vt:lpstr>Product of a Matrix and a Matrix</vt:lpstr>
      <vt:lpstr>Element Access</vt:lpstr>
      <vt:lpstr>Element Access</vt:lpstr>
      <vt:lpstr>Element Access</vt:lpstr>
      <vt:lpstr>Element Access</vt:lpstr>
      <vt:lpstr>Element Access</vt:lpstr>
      <vt:lpstr>Looping</vt:lpstr>
      <vt:lpstr>Example of a FOR Loop</vt:lpstr>
      <vt:lpstr>Example of a FOR Loop</vt:lpstr>
      <vt:lpstr>Another Example of a FOR Loop</vt:lpstr>
      <vt:lpstr>Another Example of a FOR Loop</vt:lpstr>
      <vt:lpstr>Matrix Inverse</vt:lpstr>
      <vt:lpstr>Combination of Inverse and vector</vt:lpstr>
      <vt:lpstr>Loading Data Files</vt:lpstr>
      <vt:lpstr>A text file of tabular data is very easy to load into MatLab</vt:lpstr>
      <vt:lpstr>A text file of tabular data is very easy to load into MatLab</vt:lpstr>
      <vt:lpstr>A text file of tabular data is very easy to load into MatLab</vt:lpstr>
      <vt:lpstr>A text file of tabular data is very easy to load into MatLab</vt:lpstr>
      <vt:lpstr>A Simple Plot of Data</vt:lpstr>
      <vt:lpstr>PowerPoint Presentation</vt:lpstr>
      <vt:lpstr>A Simple Plot of Data</vt:lpstr>
      <vt:lpstr>A Simple Plot of Data</vt:lpstr>
      <vt:lpstr>A Simple Plot of Data</vt:lpstr>
      <vt:lpstr>A Simple Plot of Data</vt:lpstr>
      <vt:lpstr>PowerPoint Presentation</vt:lpstr>
      <vt:lpstr>Writing a Data File</vt:lpstr>
      <vt:lpstr>Finding and Using Documentation</vt:lpstr>
      <vt:lpstr>on-line manuals of the various packages e.g. numpy</vt:lpstr>
      <vt:lpstr>and scipy</vt:lpstr>
      <vt:lpstr>Scripting Advice</vt:lpstr>
      <vt:lpstr>#1</vt:lpstr>
      <vt:lpstr>#2</vt:lpstr>
      <vt:lpstr>#3</vt:lpstr>
      <vt:lpstr>#4</vt:lpstr>
      <vt:lpstr>#5</vt:lpstr>
      <vt:lpstr>#6</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Menke</dc:creator>
  <cp:lastModifiedBy>AU</cp:lastModifiedBy>
  <cp:revision>58</cp:revision>
  <dcterms:created xsi:type="dcterms:W3CDTF">2012-09-05T09:57:59Z</dcterms:created>
  <dcterms:modified xsi:type="dcterms:W3CDTF">2022-02-26T16:37:16Z</dcterms:modified>
</cp:coreProperties>
</file>