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8" r:id="rId2"/>
    <p:sldId id="347" r:id="rId3"/>
    <p:sldId id="339" r:id="rId4"/>
    <p:sldId id="296" r:id="rId5"/>
    <p:sldId id="297" r:id="rId6"/>
    <p:sldId id="300" r:id="rId7"/>
    <p:sldId id="298" r:id="rId8"/>
    <p:sldId id="301" r:id="rId9"/>
    <p:sldId id="302" r:id="rId10"/>
    <p:sldId id="303" r:id="rId11"/>
    <p:sldId id="304" r:id="rId12"/>
    <p:sldId id="306" r:id="rId13"/>
    <p:sldId id="305" r:id="rId14"/>
    <p:sldId id="307" r:id="rId15"/>
    <p:sldId id="309" r:id="rId16"/>
    <p:sldId id="299" r:id="rId17"/>
    <p:sldId id="316" r:id="rId18"/>
    <p:sldId id="310" r:id="rId19"/>
    <p:sldId id="311" r:id="rId20"/>
    <p:sldId id="313" r:id="rId21"/>
    <p:sldId id="314" r:id="rId22"/>
    <p:sldId id="315" r:id="rId23"/>
    <p:sldId id="312" r:id="rId24"/>
    <p:sldId id="349" r:id="rId25"/>
    <p:sldId id="317" r:id="rId26"/>
    <p:sldId id="318" r:id="rId27"/>
    <p:sldId id="319" r:id="rId28"/>
    <p:sldId id="320" r:id="rId29"/>
    <p:sldId id="322" r:id="rId30"/>
    <p:sldId id="321" r:id="rId31"/>
    <p:sldId id="350" r:id="rId32"/>
    <p:sldId id="323" r:id="rId33"/>
    <p:sldId id="324" r:id="rId34"/>
    <p:sldId id="327" r:id="rId35"/>
    <p:sldId id="326" r:id="rId36"/>
    <p:sldId id="328" r:id="rId37"/>
    <p:sldId id="329" r:id="rId38"/>
    <p:sldId id="330" r:id="rId39"/>
    <p:sldId id="331" r:id="rId40"/>
    <p:sldId id="332" r:id="rId41"/>
    <p:sldId id="333" r:id="rId42"/>
    <p:sldId id="334" r:id="rId43"/>
    <p:sldId id="335" r:id="rId44"/>
    <p:sldId id="336" r:id="rId45"/>
    <p:sldId id="337" r:id="rId46"/>
    <p:sldId id="33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54" d="100"/>
          <a:sy n="54" d="100"/>
        </p:scale>
        <p:origin x="12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a:t>
            </a:r>
            <a:r>
              <a:rPr lang="en-US" baseline="0" dirty="0"/>
              <a:t> each of these. The staring place are the vectors, d and p.  In the case of the mode, the argmax() method returns the index at which the maximum occurs.  In the case of the median, the </a:t>
            </a:r>
            <a:r>
              <a:rPr lang="en-US" baseline="0" dirty="0" err="1"/>
              <a:t>cumsum</a:t>
            </a:r>
            <a:r>
              <a:rPr lang="en-US" baseline="0" dirty="0"/>
              <a:t>() method produces a running sum, which is used to approximate the indefinite integral.  The loop searches for the first instance of  that is greater than 50%.  The break command terminates the loop.  In the case of the mean, the sum() method is being used to approximate the definite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extLst>
      <p:ext uri="{BB962C8B-B14F-4D97-AF65-F5344CB8AC3E}">
        <p14:creationId xmlns:p14="http://schemas.microsoft.com/office/powerpoint/2010/main" val="17697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 one of the choices,</a:t>
            </a:r>
            <a:r>
              <a:rPr lang="en-US" baseline="0" dirty="0"/>
              <a:t> “variance” really is more useful than the 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Variance as a measure of the width of the </a:t>
            </a:r>
            <a:r>
              <a:rPr lang="en-US" dirty="0" err="1"/>
              <a:t>p.d.f</a:t>
            </a:r>
            <a:r>
              <a:rPr lang="en-US" dirty="0"/>
              <a:t>. is the first of</a:t>
            </a:r>
            <a:r>
              <a:rPr lang="en-US" baseline="0" dirty="0"/>
              <a:t> the two </a:t>
            </a:r>
            <a:r>
              <a:rPr lang="en-US" dirty="0"/>
              <a:t>important concepts of the chapter.</a:t>
            </a:r>
            <a:r>
              <a:rPr lang="en-US" baseline="0" dirty="0"/>
              <a:t>  Be sure to emphasize it.  Explain that width is a measure of uncertainty.  Narrow </a:t>
            </a:r>
            <a:r>
              <a:rPr lang="en-US" baseline="0" dirty="0" err="1"/>
              <a:t>p.d.f</a:t>
            </a:r>
            <a:r>
              <a:rPr lang="en-US" baseline="0" dirty="0"/>
              <a:t>. corresponds to certain data.  Wide </a:t>
            </a:r>
            <a:r>
              <a:rPr lang="en-US" baseline="0" dirty="0" err="1"/>
              <a:t>p.d.f</a:t>
            </a:r>
            <a:r>
              <a:rPr lang="en-US" baseline="0" dirty="0"/>
              <a:t>. corresponds to uncertain data.</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t>
            </a:r>
            <a:r>
              <a:rPr lang="en-US" baseline="0" dirty="0" err="1"/>
              <a:t>p.d.f</a:t>
            </a:r>
            <a:r>
              <a:rPr lang="en-US" baseline="0" dirty="0"/>
              <a:t>., p(d) is peaked at the mean, d-bar.  The quadratic function, q(d), is zero at d-bar and grows in both directions away from it.  The product, q(d)p(d) has two maxima, straddling d-bar.  The size of the maxima depend upon the width of p(d), and are larger for wide p(d).  The variance is the area under q(d)p(d).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a:t>
            </a:r>
            <a:r>
              <a:rPr lang="en-US" baseline="0" dirty="0"/>
              <a:t> each of the steps.  The starting point are two vectors, d and p. The first line computes the mean.  The second creates a quadratic function q centered at the mean.  The third computes the area under the product q(d)p(d) by approximating the integral as a sum.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a:t>
            </a:r>
            <a:r>
              <a:rPr lang="en-US" baseline="0" dirty="0"/>
              <a:t> each of the steps.  The starting point are two vectors, d and p. The first line computes the mean.  The second creates a quadratic function q centered at the mean.  The third computes the area under the product q(d)p(d) by approximating the integral as a sum.  The fourth just takes the square root of variance to produce a measure of the width of p(d). Note that the multiply() method gives the element-wise product.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extLst>
      <p:ext uri="{BB962C8B-B14F-4D97-AF65-F5344CB8AC3E}">
        <p14:creationId xmlns:p14="http://schemas.microsoft.com/office/powerpoint/2010/main" val="195669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this</a:t>
            </a:r>
            <a:r>
              <a:rPr lang="en-US" baseline="0" dirty="0"/>
              <a:t> </a:t>
            </a:r>
            <a:r>
              <a:rPr lang="en-US" baseline="0" dirty="0" err="1"/>
              <a:t>p.d.f</a:t>
            </a:r>
            <a:r>
              <a:rPr lang="en-US" baseline="0" dirty="0"/>
              <a:t>. is useful for characterizing a state of no information.  The fish is in the pond, but we don’t know its depth.  Mention that the area must be unity, so the amplitude is 1/(</a:t>
            </a:r>
            <a:r>
              <a:rPr lang="en-US" baseline="0" dirty="0" err="1"/>
              <a:t>dmax-dmin</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the basic</a:t>
            </a:r>
            <a:r>
              <a:rPr lang="en-US" baseline="0" dirty="0"/>
              <a:t> characteristics of the distribution:  Symmetric around the mean, so mean=median=mode.  Relatively short-tailed (little probability far from the mean).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what level</a:t>
            </a:r>
            <a:r>
              <a:rPr lang="en-US" baseline="0" dirty="0"/>
              <a:t> of certainty is needed to make decisions of various kinds.  Suppose that you knew to 68.27% certainty that a pair of shoes were going to fit.  Would you buy them.  Suppose that you knew to 99.73% certainty that a wild mushroom was non-</a:t>
            </a:r>
            <a:r>
              <a:rPr lang="en-US" baseline="0" dirty="0" err="1"/>
              <a:t>poisonus</a:t>
            </a:r>
            <a:r>
              <a:rPr lang="en-US" baseline="0" dirty="0"/>
              <a:t>. Would you eat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second of</a:t>
            </a:r>
            <a:r>
              <a:rPr lang="en-US" baseline="0" dirty="0"/>
              <a:t> the two </a:t>
            </a:r>
            <a:r>
              <a:rPr lang="en-US" dirty="0"/>
              <a:t>most important concepts of the chapter.</a:t>
            </a:r>
            <a:r>
              <a:rPr lang="en-US" baseline="0" dirty="0"/>
              <a:t>  Be sure to emphasize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Error</a:t>
            </a:r>
            <a:r>
              <a:rPr lang="en-US" baseline="0" dirty="0"/>
              <a:t> is a fundamental aspect of measurement and needs to be dealt with head-on, and </a:t>
            </a:r>
            <a:r>
              <a:rPr lang="en-US" baseline="0"/>
              <a:t>not ignored.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this context, a model parameter is a parameter whose numerical value contains the “knowledge” of the “inference” we are seeking.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d1 corresponds to m1 and d2 corresponds to m2, the total probability P(d1,d2)between d1 and d2  equals the total probability P(m1,m2) between m1 and m2  This idea, together with the chain rule, allows us to deduce how p(m) is related to p(d)</a:t>
            </a:r>
          </a:p>
        </p:txBody>
      </p:sp>
      <p:sp>
        <p:nvSpPr>
          <p:cNvPr id="4" name="Slide Number Placeholder 3"/>
          <p:cNvSpPr>
            <a:spLocks noGrp="1"/>
          </p:cNvSpPr>
          <p:nvPr>
            <p:ph type="sldNum" sz="quarter" idx="5"/>
          </p:nvPr>
        </p:nvSpPr>
        <p:spPr/>
        <p:txBody>
          <a:bodyPr/>
          <a:lstStyle/>
          <a:p>
            <a:fld id="{FD466815-0D95-47C5-9249-8299F627C374}" type="slidenum">
              <a:rPr lang="en-US" smtClean="0"/>
              <a:pPr/>
              <a:t>40</a:t>
            </a:fld>
            <a:endParaRPr lang="en-US"/>
          </a:p>
        </p:txBody>
      </p:sp>
    </p:spTree>
    <p:extLst>
      <p:ext uri="{BB962C8B-B14F-4D97-AF65-F5344CB8AC3E}">
        <p14:creationId xmlns:p14="http://schemas.microsoft.com/office/powerpoint/2010/main" val="2419870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simple example, m is d squared and p(m) is uniform.</a:t>
            </a:r>
          </a:p>
        </p:txBody>
      </p:sp>
      <p:sp>
        <p:nvSpPr>
          <p:cNvPr id="4" name="Slide Number Placeholder 3"/>
          <p:cNvSpPr>
            <a:spLocks noGrp="1"/>
          </p:cNvSpPr>
          <p:nvPr>
            <p:ph type="sldNum" sz="quarter" idx="5"/>
          </p:nvPr>
        </p:nvSpPr>
        <p:spPr/>
        <p:txBody>
          <a:bodyPr/>
          <a:lstStyle/>
          <a:p>
            <a:fld id="{FD466815-0D95-47C5-9249-8299F627C374}" type="slidenum">
              <a:rPr lang="en-US" smtClean="0"/>
              <a:pPr/>
              <a:t>41</a:t>
            </a:fld>
            <a:endParaRPr lang="en-US"/>
          </a:p>
        </p:txBody>
      </p:sp>
    </p:spTree>
    <p:extLst>
      <p:ext uri="{BB962C8B-B14F-4D97-AF65-F5344CB8AC3E}">
        <p14:creationId xmlns:p14="http://schemas.microsoft.com/office/powerpoint/2010/main" val="2087226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r>
              <a:rPr lang="en-US" baseline="0" dirty="0"/>
              <a:t> that </a:t>
            </a:r>
            <a:r>
              <a:rPr lang="en-US" dirty="0"/>
              <a:t>p(m) is actually singular at m=0.  However,</a:t>
            </a:r>
            <a:r>
              <a:rPr lang="en-US" baseline="0" dirty="0"/>
              <a:t> a square-root singularity is integrable, so that the function has </a:t>
            </a:r>
            <a:r>
              <a:rPr lang="en-US" baseline="0" dirty="0" err="1"/>
              <a:t>p.d.f.</a:t>
            </a:r>
            <a:r>
              <a:rPr lang="en-US" baseline="0" dirty="0"/>
              <a:t> can be normalized to unit total area.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that this is an error propagation formula valid when the model parameter is a linear function of the datum.  The catch is that, since p(d) has not been specified, the amount of area enclosed by </a:t>
            </a:r>
            <a:r>
              <a:rPr lang="en-US" baseline="0" dirty="0" err="1"/>
              <a:t>dbar</a:t>
            </a:r>
            <a:r>
              <a:rPr lang="en-US" baseline="0" dirty="0">
                <a:latin typeface="Cambria Math"/>
                <a:ea typeface="Cambria Math"/>
              </a:rPr>
              <a:t>±</a:t>
            </a:r>
            <a:r>
              <a:rPr lang="el-GR" baseline="0" dirty="0">
                <a:latin typeface="Cambria Math"/>
                <a:ea typeface="Cambria Math"/>
              </a:rPr>
              <a:t>σ</a:t>
            </a:r>
            <a:r>
              <a:rPr lang="en-US" baseline="-25000" dirty="0">
                <a:latin typeface="Cambria Math"/>
                <a:ea typeface="Cambria Math"/>
              </a:rPr>
              <a:t>d</a:t>
            </a:r>
            <a:r>
              <a:rPr lang="en-US" baseline="0" dirty="0">
                <a:latin typeface="Cambria Math"/>
                <a:ea typeface="Cambria Math"/>
              </a:rPr>
              <a:t> and </a:t>
            </a:r>
            <a:r>
              <a:rPr lang="en-US" baseline="0" dirty="0">
                <a:latin typeface="+mn-lt"/>
                <a:ea typeface="+mn-ea"/>
              </a:rPr>
              <a:t>m</a:t>
            </a:r>
            <a:r>
              <a:rPr lang="en-US" baseline="0" dirty="0"/>
              <a:t>bar</a:t>
            </a:r>
            <a:r>
              <a:rPr lang="en-US" baseline="0" dirty="0">
                <a:latin typeface="Cambria Math"/>
                <a:ea typeface="Cambria Math"/>
              </a:rPr>
              <a:t>±</a:t>
            </a:r>
            <a:r>
              <a:rPr lang="el-GR" baseline="0" dirty="0">
                <a:latin typeface="Cambria Math"/>
                <a:ea typeface="Cambria Math"/>
              </a:rPr>
              <a:t>σ</a:t>
            </a:r>
            <a:r>
              <a:rPr lang="en-US" baseline="-25000" dirty="0">
                <a:latin typeface="Cambria Math"/>
                <a:ea typeface="Cambria Math"/>
              </a:rPr>
              <a:t>m</a:t>
            </a:r>
            <a:r>
              <a:rPr lang="en-US" baseline="0" dirty="0">
                <a:latin typeface="Cambria Math"/>
                <a:ea typeface="Cambria Math"/>
              </a:rPr>
              <a:t> is unknown.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should give examples where</a:t>
            </a:r>
            <a:r>
              <a:rPr lang="en-US" baseline="0" dirty="0"/>
              <a:t> many data are combined to produce a few inferences.  For example, many measurements of global temperature are combined to determine how much the world warmed in the last decade, and whether some areas, such as the poles, are warming faster than others.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a:t>
            </a:r>
            <a:r>
              <a:rPr lang="en-US" baseline="0" dirty="0"/>
              <a:t> that in this analogy, the random variable, x, has indeterminate value when it is in the box.  Every time it is taken out of the box, it takes on a new value.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of percentages, Table of fractions, bar graph, shaded vector.</a:t>
            </a:r>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a:t>
            </a:r>
            <a:r>
              <a:rPr lang="en-US" baseline="0" dirty="0"/>
              <a:t> the methane example, the random variable, d, represented the number of </a:t>
            </a:r>
            <a:r>
              <a:rPr lang="en-US" baseline="0" dirty="0" err="1"/>
              <a:t>deuterioum</a:t>
            </a:r>
            <a:r>
              <a:rPr lang="en-US" baseline="0" dirty="0"/>
              <a:t> atoms, and took on the discrete values </a:t>
            </a:r>
            <a:r>
              <a:rPr lang="en-US" baseline="0" dirty="0" err="1"/>
              <a:t>values</a:t>
            </a:r>
            <a:r>
              <a:rPr lang="en-US" baseline="0" dirty="0"/>
              <a:t>, 0, 1, … 4.  Here, the depth, d, of the fish is a continuous variable that can take on a fractional value between 0 and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Try</a:t>
            </a:r>
            <a:r>
              <a:rPr lang="en-US" baseline="0" dirty="0"/>
              <a:t> to get the class to describe what these two </a:t>
            </a:r>
            <a:r>
              <a:rPr lang="en-US" baseline="0" dirty="0" err="1"/>
              <a:t>p.d.f.’s</a:t>
            </a:r>
            <a:r>
              <a:rPr lang="en-US" baseline="0" dirty="0"/>
              <a:t> mean.  In the red </a:t>
            </a:r>
            <a:r>
              <a:rPr lang="en-US" baseline="0" dirty="0" err="1"/>
              <a:t>p.d.f</a:t>
            </a:r>
            <a:r>
              <a:rPr lang="en-US" baseline="0" dirty="0"/>
              <a:t>. case, most of the probability is concentrated on a fairly narrow range near d=4.  In the blue </a:t>
            </a:r>
            <a:r>
              <a:rPr lang="en-US" baseline="0" dirty="0" err="1"/>
              <a:t>p.d.f</a:t>
            </a:r>
            <a:r>
              <a:rPr lang="en-US" baseline="0" dirty="0"/>
              <a:t>. case, the most of the probability is at lower values, near 2-3, but its is less concentrated.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a:t>
            </a:r>
            <a:r>
              <a:rPr lang="en-US" baseline="0" dirty="0"/>
              <a:t> one choice is not better than the other in all circumstances.  Each tells you something different.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a:t>
            </a:r>
            <a:r>
              <a:rPr lang="en-US" baseline="0" dirty="0"/>
              <a:t> each of these. The staring place are the vectors, d and p.  In the case of the mode, the max() function returns both the value of the maximum of p and the index at which it occurs.  In the case of the median, the </a:t>
            </a:r>
            <a:r>
              <a:rPr lang="en-US" baseline="0" dirty="0" err="1"/>
              <a:t>cumsum</a:t>
            </a:r>
            <a:r>
              <a:rPr lang="en-US" baseline="0" dirty="0"/>
              <a:t>() function produces a running sum, which is used to approximate the indefinite integral.  The loop searches for the first instance of pc that is greater than 50%.  The break command terminates the loop.  In the case of the mean, the sum is being used to approximate the definite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3</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lstStyle/>
          <a:p>
            <a:r>
              <a:rPr lang="en-US" dirty="0">
                <a:latin typeface="Times New Roman" pitchFamily="18" charset="0"/>
                <a:cs typeface="Times New Roman" pitchFamily="18" charset="0"/>
              </a:rPr>
              <a:t>probabilities must sum to 100%</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probability that </a:t>
            </a:r>
            <a:r>
              <a:rPr lang="en-US" i="1" dirty="0">
                <a:latin typeface="Cambria Math" pitchFamily="18" charset="0"/>
                <a:ea typeface="Cambria Math" pitchFamily="18" charset="0"/>
                <a:cs typeface="Times New Roman" pitchFamily="18" charset="0"/>
              </a:rPr>
              <a:t>d</a:t>
            </a:r>
            <a:r>
              <a:rPr lang="en-US" dirty="0">
                <a:latin typeface="Times New Roman" pitchFamily="18" charset="0"/>
                <a:cs typeface="Times New Roman" pitchFamily="18" charset="0"/>
              </a:rPr>
              <a:t> is </a:t>
            </a:r>
            <a:r>
              <a:rPr lang="en-US" i="1" dirty="0">
                <a:latin typeface="Times New Roman" pitchFamily="18" charset="0"/>
                <a:cs typeface="Times New Roman" pitchFamily="18" charset="0"/>
              </a:rPr>
              <a:t>something</a:t>
            </a:r>
            <a:r>
              <a:rPr lang="en-US" dirty="0">
                <a:latin typeface="Times New Roman" pitchFamily="18" charset="0"/>
                <a:cs typeface="Times New Roman" pitchFamily="18" charset="0"/>
              </a:rPr>
              <a:t> is 100% </a:t>
            </a:r>
          </a:p>
        </p:txBody>
      </p:sp>
      <p:pic>
        <p:nvPicPr>
          <p:cNvPr id="1026" name="Picture 2"/>
          <p:cNvPicPr>
            <a:picLocks noChangeAspect="1" noChangeArrowheads="1"/>
          </p:cNvPicPr>
          <p:nvPr/>
        </p:nvPicPr>
        <p:blipFill>
          <a:blip r:embed="rId3" cstate="print"/>
          <a:srcRect l="40038" t="71863" r="14533" b="13342"/>
          <a:stretch>
            <a:fillRect/>
          </a:stretch>
        </p:blipFill>
        <p:spPr bwMode="auto">
          <a:xfrm>
            <a:off x="2362200" y="4114800"/>
            <a:ext cx="4495800" cy="1066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4735" t="47226" r="41338" b="39696"/>
          <a:stretch>
            <a:fillRect/>
          </a:stretch>
        </p:blipFill>
        <p:spPr bwMode="auto">
          <a:xfrm>
            <a:off x="2971800" y="5181600"/>
            <a:ext cx="3357562" cy="942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continuous variables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can take fractional values</a:t>
            </a:r>
          </a:p>
        </p:txBody>
      </p:sp>
      <p:sp>
        <p:nvSpPr>
          <p:cNvPr id="4" name="Rectangle 3"/>
          <p:cNvSpPr/>
          <p:nvPr/>
        </p:nvSpPr>
        <p:spPr>
          <a:xfrm>
            <a:off x="1981200" y="2667000"/>
            <a:ext cx="5181600" cy="2667000"/>
          </a:xfrm>
          <a:prstGeom prst="rect">
            <a:avLst/>
          </a:prstGeom>
          <a:solidFill>
            <a:srgbClr val="5675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990600" y="2119312"/>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0</a:t>
            </a:r>
          </a:p>
        </p:txBody>
      </p:sp>
      <p:sp>
        <p:nvSpPr>
          <p:cNvPr id="6" name="Title 1"/>
          <p:cNvSpPr txBox="1">
            <a:spLocks/>
          </p:cNvSpPr>
          <p:nvPr/>
        </p:nvSpPr>
        <p:spPr bwMode="auto">
          <a:xfrm>
            <a:off x="990600" y="4724400"/>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5</a:t>
            </a:r>
          </a:p>
        </p:txBody>
      </p:sp>
      <p:cxnSp>
        <p:nvCxnSpPr>
          <p:cNvPr id="8" name="Straight Connector 7"/>
          <p:cNvCxnSpPr/>
          <p:nvPr/>
        </p:nvCxnSpPr>
        <p:spPr>
          <a:xfrm>
            <a:off x="1676400" y="2667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321946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374335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6400" y="426724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479112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531501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581400" y="3829048"/>
            <a:ext cx="1071562" cy="350044"/>
          </a:xfrm>
          <a:custGeom>
            <a:avLst/>
            <a:gdLst>
              <a:gd name="connsiteX0" fmla="*/ 69056 w 1071562"/>
              <a:gd name="connsiteY0" fmla="*/ 207169 h 350044"/>
              <a:gd name="connsiteX1" fmla="*/ 426243 w 1071562"/>
              <a:gd name="connsiteY1" fmla="*/ 50006 h 350044"/>
              <a:gd name="connsiteX2" fmla="*/ 754856 w 1071562"/>
              <a:gd name="connsiteY2" fmla="*/ 107156 h 350044"/>
              <a:gd name="connsiteX3" fmla="*/ 1026318 w 1071562"/>
              <a:gd name="connsiteY3" fmla="*/ 335756 h 350044"/>
              <a:gd name="connsiteX4" fmla="*/ 1026318 w 1071562"/>
              <a:gd name="connsiteY4" fmla="*/ 21431 h 350044"/>
              <a:gd name="connsiteX5" fmla="*/ 869156 w 1071562"/>
              <a:gd name="connsiteY5" fmla="*/ 207169 h 350044"/>
              <a:gd name="connsiteX6" fmla="*/ 426243 w 1071562"/>
              <a:gd name="connsiteY6" fmla="*/ 335756 h 350044"/>
              <a:gd name="connsiteX7" fmla="*/ 40481 w 1071562"/>
              <a:gd name="connsiteY7" fmla="*/ 292894 h 350044"/>
              <a:gd name="connsiteX8" fmla="*/ 183356 w 1071562"/>
              <a:gd name="connsiteY8" fmla="*/ 235744 h 350044"/>
              <a:gd name="connsiteX9" fmla="*/ 69056 w 1071562"/>
              <a:gd name="connsiteY9" fmla="*/ 207169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562" h="350044">
                <a:moveTo>
                  <a:pt x="69056" y="207169"/>
                </a:moveTo>
                <a:cubicBezTo>
                  <a:pt x="109537" y="176213"/>
                  <a:pt x="311943" y="66675"/>
                  <a:pt x="426243" y="50006"/>
                </a:cubicBezTo>
                <a:cubicBezTo>
                  <a:pt x="540543" y="33337"/>
                  <a:pt x="654844" y="59531"/>
                  <a:pt x="754856" y="107156"/>
                </a:cubicBezTo>
                <a:cubicBezTo>
                  <a:pt x="854868" y="154781"/>
                  <a:pt x="981074" y="350043"/>
                  <a:pt x="1026318" y="335756"/>
                </a:cubicBezTo>
                <a:cubicBezTo>
                  <a:pt x="1071562" y="321469"/>
                  <a:pt x="1052512" y="42862"/>
                  <a:pt x="1026318" y="21431"/>
                </a:cubicBezTo>
                <a:cubicBezTo>
                  <a:pt x="1000124" y="0"/>
                  <a:pt x="969168" y="154782"/>
                  <a:pt x="869156" y="207169"/>
                </a:cubicBezTo>
                <a:cubicBezTo>
                  <a:pt x="769144" y="259556"/>
                  <a:pt x="564356" y="321469"/>
                  <a:pt x="426243" y="335756"/>
                </a:cubicBezTo>
                <a:cubicBezTo>
                  <a:pt x="288131" y="350044"/>
                  <a:pt x="80962" y="309563"/>
                  <a:pt x="40481" y="292894"/>
                </a:cubicBezTo>
                <a:cubicBezTo>
                  <a:pt x="0" y="276225"/>
                  <a:pt x="173831" y="245269"/>
                  <a:pt x="183356" y="235744"/>
                </a:cubicBezTo>
                <a:cubicBezTo>
                  <a:pt x="192881" y="226219"/>
                  <a:pt x="28575" y="238125"/>
                  <a:pt x="69056" y="207169"/>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848096" y="3990976"/>
            <a:ext cx="76200" cy="533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a:off x="4791077" y="3967165"/>
            <a:ext cx="2566987" cy="476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rot="16200000">
            <a:off x="-952500" y="3695700"/>
            <a:ext cx="403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lgn="ctr"/>
            <a:r>
              <a:rPr lang="en-US" sz="3600" kern="0" dirty="0">
                <a:solidFill>
                  <a:schemeClr val="tx2"/>
                </a:solidFill>
                <a:latin typeface="Times New Roman" pitchFamily="18" charset="0"/>
                <a:ea typeface="+mj-ea"/>
                <a:cs typeface="Times New Roman" pitchFamily="18" charset="0"/>
              </a:rPr>
              <a:t>depth, </a:t>
            </a:r>
            <a:r>
              <a:rPr lang="en-US" sz="3600" i="1" kern="0" dirty="0">
                <a:solidFill>
                  <a:schemeClr val="tx2"/>
                </a:solidFill>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0" name="Title 1"/>
          <p:cNvSpPr txBox="1">
            <a:spLocks/>
          </p:cNvSpPr>
          <p:nvPr/>
        </p:nvSpPr>
        <p:spPr bwMode="auto">
          <a:xfrm>
            <a:off x="7281864" y="3395664"/>
            <a:ext cx="1676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d=2.37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8200" y="762000"/>
            <a:ext cx="4648200" cy="5257800"/>
            <a:chOff x="2286000" y="1447800"/>
            <a:chExt cx="2796250" cy="3431977"/>
          </a:xfrm>
        </p:grpSpPr>
        <p:sp>
          <p:nvSpPr>
            <p:cNvPr id="4" name="Freeform 16"/>
            <p:cNvSpPr>
              <a:spLocks/>
            </p:cNvSpPr>
            <p:nvPr/>
          </p:nvSpPr>
          <p:spPr bwMode="auto">
            <a:xfrm rot="5400000">
              <a:off x="2729552" y="2886098"/>
              <a:ext cx="1085896" cy="952500"/>
            </a:xfrm>
            <a:custGeom>
              <a:avLst/>
              <a:gdLst>
                <a:gd name="T0" fmla="*/ 0 w 672"/>
                <a:gd name="T1" fmla="*/ 2147483647 h 480"/>
                <a:gd name="T2" fmla="*/ 0 w 672"/>
                <a:gd name="T3" fmla="*/ 0 h 480"/>
                <a:gd name="T4" fmla="*/ 2147483647 w 672"/>
                <a:gd name="T5" fmla="*/ 2147483647 h 480"/>
                <a:gd name="T6" fmla="*/ 2147483647 w 672"/>
                <a:gd name="T7" fmla="*/ 2147483647 h 480"/>
                <a:gd name="T8" fmla="*/ 2147483647 w 672"/>
                <a:gd name="T9" fmla="*/ 2147483647 h 480"/>
                <a:gd name="T10" fmla="*/ 2147483647 w 672"/>
                <a:gd name="T11" fmla="*/ 2147483647 h 480"/>
                <a:gd name="T12" fmla="*/ 2147483647 w 672"/>
                <a:gd name="T13" fmla="*/ 2147483647 h 480"/>
                <a:gd name="T14" fmla="*/ 2147483647 w 672"/>
                <a:gd name="T15" fmla="*/ 2147483647 h 480"/>
                <a:gd name="T16" fmla="*/ 2147483647 w 672"/>
                <a:gd name="T17" fmla="*/ 2147483647 h 480"/>
                <a:gd name="T18" fmla="*/ 0 w 672"/>
                <a:gd name="T19" fmla="*/ 214748364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480"/>
                <a:gd name="T32" fmla="*/ 672 w 672"/>
                <a:gd name="T33" fmla="*/ 480 h 48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7143 w 10000"/>
                <a:gd name="connsiteY5" fmla="*/ 10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2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179"/>
                <a:gd name="connsiteY0" fmla="*/ 10000 h 10000"/>
                <a:gd name="connsiteX1" fmla="*/ 0 w 10179"/>
                <a:gd name="connsiteY1" fmla="*/ 0 h 10000"/>
                <a:gd name="connsiteX2" fmla="*/ 2143 w 10179"/>
                <a:gd name="connsiteY2" fmla="*/ 80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 name="connsiteX0" fmla="*/ 0 w 10179"/>
                <a:gd name="connsiteY0" fmla="*/ 10000 h 10000"/>
                <a:gd name="connsiteX1" fmla="*/ 0 w 10179"/>
                <a:gd name="connsiteY1" fmla="*/ 0 h 10000"/>
                <a:gd name="connsiteX2" fmla="*/ 2143 w 10179"/>
                <a:gd name="connsiteY2" fmla="*/ 65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9" h="10000">
                  <a:moveTo>
                    <a:pt x="0" y="10000"/>
                  </a:moveTo>
                  <a:lnTo>
                    <a:pt x="0" y="0"/>
                  </a:lnTo>
                  <a:lnTo>
                    <a:pt x="2143" y="650"/>
                  </a:lnTo>
                  <a:cubicBezTo>
                    <a:pt x="2619" y="717"/>
                    <a:pt x="2976" y="854"/>
                    <a:pt x="3571" y="1000"/>
                  </a:cubicBezTo>
                  <a:cubicBezTo>
                    <a:pt x="4166" y="1146"/>
                    <a:pt x="4643" y="1192"/>
                    <a:pt x="5714" y="1525"/>
                  </a:cubicBezTo>
                  <a:cubicBezTo>
                    <a:pt x="7067" y="1849"/>
                    <a:pt x="8989" y="2358"/>
                    <a:pt x="10179" y="2825"/>
                  </a:cubicBezTo>
                  <a:cubicBezTo>
                    <a:pt x="10119" y="5217"/>
                    <a:pt x="10060" y="7608"/>
                    <a:pt x="10000" y="10000"/>
                  </a:cubicBezTo>
                  <a:lnTo>
                    <a:pt x="0" y="10000"/>
                  </a:lnTo>
                  <a:close/>
                </a:path>
              </a:pathLst>
            </a:custGeom>
            <a:solidFill>
              <a:schemeClr val="bg1">
                <a:lumMod val="65000"/>
              </a:schemeClr>
            </a:solidFill>
            <a:ln w="9525">
              <a:noFill/>
              <a:round/>
              <a:headEnd/>
              <a:tailEnd/>
            </a:ln>
          </p:spPr>
          <p:txBody>
            <a:bodyPr/>
            <a:lstStyle/>
            <a:p>
              <a:endParaRPr lang="en-US"/>
            </a:p>
          </p:txBody>
        </p:sp>
        <p:sp>
          <p:nvSpPr>
            <p:cNvPr id="5" name="Line 4"/>
            <p:cNvSpPr>
              <a:spLocks noChangeShapeType="1"/>
            </p:cNvSpPr>
            <p:nvPr/>
          </p:nvSpPr>
          <p:spPr bwMode="auto">
            <a:xfrm>
              <a:off x="2796250" y="1828800"/>
              <a:ext cx="1066800"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796250" y="1828800"/>
              <a:ext cx="0" cy="2743200"/>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662175" y="4572000"/>
              <a:ext cx="533400" cy="307777"/>
            </a:xfrm>
            <a:prstGeom prst="rect">
              <a:avLst/>
            </a:prstGeom>
            <a:noFill/>
          </p:spPr>
          <p:txBody>
            <a:bodyPr wrap="square" rtlCol="0">
              <a:spAutoFit/>
            </a:bodyPr>
            <a:lstStyle/>
            <a:p>
              <a:r>
                <a:rPr lang="en-US" sz="2400" i="1" dirty="0">
                  <a:latin typeface="Times New Roman" pitchFamily="18" charset="0"/>
                  <a:cs typeface="Times New Roman" pitchFamily="18" charset="0"/>
                </a:rPr>
                <a:t>d</a:t>
              </a:r>
            </a:p>
          </p:txBody>
        </p:sp>
        <p:cxnSp>
          <p:nvCxnSpPr>
            <p:cNvPr id="20" name="Straight Connector 19"/>
            <p:cNvCxnSpPr/>
            <p:nvPr/>
          </p:nvCxnSpPr>
          <p:spPr>
            <a:xfrm flipV="1">
              <a:off x="2567650" y="3886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6000" y="2692758"/>
              <a:ext cx="533400" cy="301347"/>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1</a:t>
              </a:r>
            </a:p>
          </p:txBody>
        </p:sp>
        <p:sp>
          <p:nvSpPr>
            <p:cNvPr id="27" name="TextBox 26"/>
            <p:cNvSpPr txBox="1"/>
            <p:nvPr/>
          </p:nvSpPr>
          <p:spPr>
            <a:xfrm>
              <a:off x="2286000" y="3728975"/>
              <a:ext cx="533400" cy="301347"/>
            </a:xfrm>
            <a:prstGeom prst="rect">
              <a:avLst/>
            </a:prstGeom>
            <a:noFill/>
          </p:spPr>
          <p:txBody>
            <a:bodyPr wrap="square" rtlCol="0">
              <a:spAutoFit/>
            </a:bodyPr>
            <a:lstStyle/>
            <a:p>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2</a:t>
              </a:r>
            </a:p>
          </p:txBody>
        </p:sp>
        <p:sp>
          <p:nvSpPr>
            <p:cNvPr id="29" name="TextBox 28"/>
            <p:cNvSpPr txBox="1"/>
            <p:nvPr/>
          </p:nvSpPr>
          <p:spPr>
            <a:xfrm>
              <a:off x="3024850" y="1447800"/>
              <a:ext cx="533400" cy="301347"/>
            </a:xfrm>
            <a:prstGeom prst="rect">
              <a:avLst/>
            </a:prstGeom>
            <a:noFill/>
          </p:spPr>
          <p:txBody>
            <a:bodyPr wrap="square" rtlCol="0">
              <a:spAutoFit/>
            </a:bodyPr>
            <a:lstStyle/>
            <a:p>
              <a:r>
                <a:rPr lang="en-US" sz="2400" i="1" dirty="0">
                  <a:latin typeface="Times New Roman" pitchFamily="18" charset="0"/>
                  <a:cs typeface="Times New Roman" pitchFamily="18" charset="0"/>
                </a:rPr>
                <a:t>p(d)</a:t>
              </a:r>
            </a:p>
          </p:txBody>
        </p:sp>
        <p:sp>
          <p:nvSpPr>
            <p:cNvPr id="16" name="Freeform 15"/>
            <p:cNvSpPr/>
            <p:nvPr/>
          </p:nvSpPr>
          <p:spPr>
            <a:xfrm>
              <a:off x="3188825" y="1959015"/>
              <a:ext cx="702197" cy="244225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585975" y="2825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246698" y="2476017"/>
              <a:ext cx="1296365" cy="721489"/>
            </a:xfrm>
            <a:custGeom>
              <a:avLst/>
              <a:gdLst>
                <a:gd name="connsiteX0" fmla="*/ 0 w 1296365"/>
                <a:gd name="connsiteY0" fmla="*/ 721489 h 721489"/>
                <a:gd name="connsiteX1" fmla="*/ 949124 w 1296365"/>
                <a:gd name="connsiteY1" fmla="*/ 374249 h 721489"/>
                <a:gd name="connsiteX2" fmla="*/ 717630 w 1296365"/>
                <a:gd name="connsiteY2" fmla="*/ 189054 h 721489"/>
                <a:gd name="connsiteX3" fmla="*/ 1215342 w 1296365"/>
                <a:gd name="connsiteY3" fmla="*/ 27008 h 721489"/>
                <a:gd name="connsiteX4" fmla="*/ 1203767 w 1296365"/>
                <a:gd name="connsiteY4" fmla="*/ 27008 h 72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365" h="721489">
                  <a:moveTo>
                    <a:pt x="0" y="721489"/>
                  </a:moveTo>
                  <a:cubicBezTo>
                    <a:pt x="414759" y="592238"/>
                    <a:pt x="829519" y="462988"/>
                    <a:pt x="949124" y="374249"/>
                  </a:cubicBezTo>
                  <a:cubicBezTo>
                    <a:pt x="1068729" y="285510"/>
                    <a:pt x="673260" y="246927"/>
                    <a:pt x="717630" y="189054"/>
                  </a:cubicBezTo>
                  <a:cubicBezTo>
                    <a:pt x="762000" y="131181"/>
                    <a:pt x="1134319" y="54016"/>
                    <a:pt x="1215342" y="27008"/>
                  </a:cubicBezTo>
                  <a:cubicBezTo>
                    <a:pt x="1296365" y="0"/>
                    <a:pt x="1250066" y="13504"/>
                    <a:pt x="1203767" y="27008"/>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244050" y="2130623"/>
              <a:ext cx="838200" cy="301347"/>
            </a:xfrm>
            <a:prstGeom prst="rect">
              <a:avLst/>
            </a:prstGeom>
            <a:noFill/>
          </p:spPr>
          <p:txBody>
            <a:bodyPr wrap="square" rtlCol="0">
              <a:spAutoFit/>
            </a:bodyPr>
            <a:lstStyle/>
            <a:p>
              <a:r>
                <a:rPr lang="en-US" sz="2400" dirty="0">
                  <a:latin typeface="Times New Roman" pitchFamily="18" charset="0"/>
                  <a:cs typeface="Times New Roman" pitchFamily="18" charset="0"/>
                </a:rPr>
                <a:t>area, </a:t>
              </a:r>
              <a:r>
                <a:rPr lang="en-US" sz="2400" i="1" dirty="0">
                  <a:latin typeface="Times New Roman" pitchFamily="18" charset="0"/>
                  <a:cs typeface="Times New Roman" pitchFamily="18" charset="0"/>
                </a:rPr>
                <a:t>A</a:t>
              </a:r>
            </a:p>
          </p:txBody>
        </p:sp>
      </p:grpSp>
      <p:sp>
        <p:nvSpPr>
          <p:cNvPr id="17" name="Title 1"/>
          <p:cNvSpPr txBox="1">
            <a:spLocks/>
          </p:cNvSpPr>
          <p:nvPr/>
        </p:nvSpPr>
        <p:spPr bwMode="auto">
          <a:xfrm>
            <a:off x="5029200" y="3124200"/>
            <a:ext cx="3429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T</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he area under the  probability density function,</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p(d), </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quantifies the probability that the fish in between depths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and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latin typeface="Times New Roman" pitchFamily="18" charset="0"/>
                <a:cs typeface="Times New Roman" pitchFamily="18" charset="0"/>
              </a:rPr>
              <a:t>an integral is used to determine area, and thus probability</a:t>
            </a:r>
          </a:p>
        </p:txBody>
      </p:sp>
      <p:pic>
        <p:nvPicPr>
          <p:cNvPr id="2050" name="Picture 2"/>
          <p:cNvPicPr>
            <a:picLocks noChangeAspect="1" noChangeArrowheads="1"/>
          </p:cNvPicPr>
          <p:nvPr/>
        </p:nvPicPr>
        <p:blipFill>
          <a:blip r:embed="rId2" cstate="print"/>
          <a:srcRect l="39269" t="42293" r="19923" b="33044"/>
          <a:stretch>
            <a:fillRect/>
          </a:stretch>
        </p:blipFill>
        <p:spPr bwMode="auto">
          <a:xfrm>
            <a:off x="2362200" y="3276600"/>
            <a:ext cx="4038600" cy="1219200"/>
          </a:xfrm>
          <a:prstGeom prst="rect">
            <a:avLst/>
          </a:prstGeom>
          <a:noFill/>
          <a:ln w="9525">
            <a:noFill/>
            <a:miter lim="800000"/>
            <a:headEnd/>
            <a:tailEnd/>
          </a:ln>
        </p:spPr>
      </p:pic>
      <p:sp>
        <p:nvSpPr>
          <p:cNvPr id="5" name="Title 1"/>
          <p:cNvSpPr txBox="1">
            <a:spLocks/>
          </p:cNvSpPr>
          <p:nvPr/>
        </p:nvSpPr>
        <p:spPr bwMode="auto">
          <a:xfrm>
            <a:off x="3505200" y="50292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is between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rPr>
              <a:t>2</a:t>
            </a:r>
          </a:p>
        </p:txBody>
      </p:sp>
      <p:sp>
        <p:nvSpPr>
          <p:cNvPr id="6" name="Freeform 5"/>
          <p:cNvSpPr/>
          <p:nvPr/>
        </p:nvSpPr>
        <p:spPr>
          <a:xfrm>
            <a:off x="2819400" y="4191000"/>
            <a:ext cx="690562" cy="10668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905000"/>
          </a:xfrm>
        </p:spPr>
        <p:txBody>
          <a:bodyPr/>
          <a:lstStyle/>
          <a:p>
            <a:r>
              <a:rPr lang="en-US" dirty="0">
                <a:latin typeface="Times New Roman" pitchFamily="18" charset="0"/>
                <a:cs typeface="Times New Roman" pitchFamily="18" charset="0"/>
              </a:rPr>
              <a:t>the probability that the fish is at some depth in the pond is 100% or unity</a:t>
            </a:r>
          </a:p>
        </p:txBody>
      </p:sp>
      <p:sp>
        <p:nvSpPr>
          <p:cNvPr id="5" name="Title 1"/>
          <p:cNvSpPr txBox="1">
            <a:spLocks/>
          </p:cNvSpPr>
          <p:nvPr/>
        </p:nvSpPr>
        <p:spPr bwMode="auto">
          <a:xfrm>
            <a:off x="2819400" y="51054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is between its minimum and maximum bounds,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a:solidFill>
                  <a:srgbClr val="FF0000"/>
                </a:solidFill>
                <a:latin typeface="Cambria Math" pitchFamily="18" charset="0"/>
                <a:ea typeface="Cambria Math" pitchFamily="18" charset="0"/>
                <a:cs typeface="Times New Roman" pitchFamily="18" charset="0"/>
              </a:rPr>
              <a:t>min</a:t>
            </a:r>
            <a:r>
              <a:rPr kumimoji="0" lang="en-US" sz="28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a:solidFill>
                  <a:srgbClr val="FF0000"/>
                </a:solidFill>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2" cstate="print"/>
          <a:srcRect l="13089" t="53083" r="29933" b="17630"/>
          <a:stretch>
            <a:fillRect/>
          </a:stretch>
        </p:blipFill>
        <p:spPr bwMode="auto">
          <a:xfrm>
            <a:off x="1676400" y="2819400"/>
            <a:ext cx="5638800" cy="1447800"/>
          </a:xfrm>
          <a:prstGeom prst="rect">
            <a:avLst/>
          </a:prstGeom>
          <a:noFill/>
          <a:ln w="9525">
            <a:noFill/>
            <a:miter lim="800000"/>
            <a:headEnd/>
            <a:tailEnd/>
          </a:ln>
        </p:spPr>
      </p:pic>
      <p:sp>
        <p:nvSpPr>
          <p:cNvPr id="6" name="Freeform 5"/>
          <p:cNvSpPr/>
          <p:nvPr/>
        </p:nvSpPr>
        <p:spPr>
          <a:xfrm>
            <a:off x="2133600" y="3962400"/>
            <a:ext cx="690562" cy="12954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Times New Roman" pitchFamily="18" charset="0"/>
                <a:cs typeface="Times New Roman" pitchFamily="18" charset="0"/>
              </a:rPr>
              <a:t>How do these two </a:t>
            </a:r>
            <a:r>
              <a:rPr lang="en-US" dirty="0" err="1">
                <a:latin typeface="Times New Roman" pitchFamily="18" charset="0"/>
                <a:cs typeface="Times New Roman" pitchFamily="18" charset="0"/>
              </a:rPr>
              <a:t>p.d.f.’s</a:t>
            </a:r>
            <a:r>
              <a:rPr lang="en-US" dirty="0">
                <a:latin typeface="Times New Roman" pitchFamily="18" charset="0"/>
                <a:cs typeface="Times New Roman" pitchFamily="18" charset="0"/>
              </a:rPr>
              <a:t> differ?</a:t>
            </a:r>
          </a:p>
        </p:txBody>
      </p:sp>
      <p:sp>
        <p:nvSpPr>
          <p:cNvPr id="5" name="Freeform 4"/>
          <p:cNvSpPr/>
          <p:nvPr/>
        </p:nvSpPr>
        <p:spPr>
          <a:xfrm>
            <a:off x="2381256" y="1785938"/>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438406" y="1676400"/>
            <a:ext cx="4329113" cy="1595438"/>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 name="connsiteX0" fmla="*/ 0 w 4329113"/>
              <a:gd name="connsiteY0" fmla="*/ 1433513 h 1447801"/>
              <a:gd name="connsiteX1" fmla="*/ 728663 w 4329113"/>
              <a:gd name="connsiteY1" fmla="*/ 1376363 h 1447801"/>
              <a:gd name="connsiteX2" fmla="*/ 1200150 w 4329113"/>
              <a:gd name="connsiteY2" fmla="*/ 1204913 h 1447801"/>
              <a:gd name="connsiteX3" fmla="*/ 3809994 w 4329113"/>
              <a:gd name="connsiteY3" fmla="*/ 4763 h 1447801"/>
              <a:gd name="connsiteX4" fmla="*/ 2286000 w 4329113"/>
              <a:gd name="connsiteY4" fmla="*/ 1176338 h 1447801"/>
              <a:gd name="connsiteX5" fmla="*/ 3257550 w 4329113"/>
              <a:gd name="connsiteY5" fmla="*/ 1333501 h 1447801"/>
              <a:gd name="connsiteX6" fmla="*/ 4329113 w 4329113"/>
              <a:gd name="connsiteY6" fmla="*/ 1447801 h 1447801"/>
              <a:gd name="connsiteX0" fmla="*/ 0 w 4329113"/>
              <a:gd name="connsiteY0" fmla="*/ 1501775 h 1516063"/>
              <a:gd name="connsiteX1" fmla="*/ 728663 w 4329113"/>
              <a:gd name="connsiteY1" fmla="*/ 1444625 h 1516063"/>
              <a:gd name="connsiteX2" fmla="*/ 1200150 w 4329113"/>
              <a:gd name="connsiteY2" fmla="*/ 1273175 h 1516063"/>
              <a:gd name="connsiteX3" fmla="*/ 3809994 w 4329113"/>
              <a:gd name="connsiteY3" fmla="*/ 73025 h 1516063"/>
              <a:gd name="connsiteX4" fmla="*/ 3886194 w 4329113"/>
              <a:gd name="connsiteY4" fmla="*/ 835025 h 1516063"/>
              <a:gd name="connsiteX5" fmla="*/ 3257550 w 4329113"/>
              <a:gd name="connsiteY5" fmla="*/ 1401763 h 1516063"/>
              <a:gd name="connsiteX6" fmla="*/ 4329113 w 4329113"/>
              <a:gd name="connsiteY6" fmla="*/ 1516063 h 1516063"/>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257550 w 4329113"/>
              <a:gd name="connsiteY5" fmla="*/ 1417638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7337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441450 h 1524000"/>
              <a:gd name="connsiteX1" fmla="*/ 728663 w 4329113"/>
              <a:gd name="connsiteY1" fmla="*/ 1384300 h 1524000"/>
              <a:gd name="connsiteX2" fmla="*/ 29717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352550 h 1435100"/>
              <a:gd name="connsiteX1" fmla="*/ 728663 w 4329113"/>
              <a:gd name="connsiteY1" fmla="*/ 1295400 h 1435100"/>
              <a:gd name="connsiteX2" fmla="*/ 3124194 w 4329113"/>
              <a:gd name="connsiteY2" fmla="*/ 1219200 h 1435100"/>
              <a:gd name="connsiteX3" fmla="*/ 3581394 w 4329113"/>
              <a:gd name="connsiteY3" fmla="*/ 0 h 1435100"/>
              <a:gd name="connsiteX4" fmla="*/ 3733794 w 4329113"/>
              <a:gd name="connsiteY4" fmla="*/ 685800 h 1435100"/>
              <a:gd name="connsiteX5" fmla="*/ 3809994 w 4329113"/>
              <a:gd name="connsiteY5" fmla="*/ 1295400 h 1435100"/>
              <a:gd name="connsiteX6" fmla="*/ 4329113 w 4329113"/>
              <a:gd name="connsiteY6" fmla="*/ 1366838 h 1435100"/>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337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6575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67144 w 4329113"/>
              <a:gd name="connsiteY5" fmla="*/ 1481137 h 1595438"/>
              <a:gd name="connsiteX6" fmla="*/ 4329113 w 4329113"/>
              <a:gd name="connsiteY6" fmla="*/ 1595438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1595438">
                <a:moveTo>
                  <a:pt x="0" y="1581150"/>
                </a:moveTo>
                <a:cubicBezTo>
                  <a:pt x="264319" y="1571625"/>
                  <a:pt x="241302" y="1589088"/>
                  <a:pt x="762001" y="1566863"/>
                </a:cubicBezTo>
                <a:cubicBezTo>
                  <a:pt x="1549399" y="1527175"/>
                  <a:pt x="2979734" y="1530351"/>
                  <a:pt x="3124194" y="1447800"/>
                </a:cubicBezTo>
                <a:cubicBezTo>
                  <a:pt x="3575043" y="1200944"/>
                  <a:pt x="3479794" y="88900"/>
                  <a:pt x="3581394" y="0"/>
                </a:cubicBezTo>
                <a:cubicBezTo>
                  <a:pt x="3730619" y="53975"/>
                  <a:pt x="3681407" y="696119"/>
                  <a:pt x="3729032" y="942975"/>
                </a:cubicBezTo>
                <a:cubicBezTo>
                  <a:pt x="3776657" y="1189831"/>
                  <a:pt x="3793324" y="1367631"/>
                  <a:pt x="3867144" y="1481137"/>
                </a:cubicBezTo>
                <a:cubicBezTo>
                  <a:pt x="4017164" y="1485106"/>
                  <a:pt x="3963591" y="1560910"/>
                  <a:pt x="4329113" y="1595438"/>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bwMode="auto">
          <a:xfrm>
            <a:off x="6743704" y="2867024"/>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p>
        </p:txBody>
      </p:sp>
      <p:sp>
        <p:nvSpPr>
          <p:cNvPr id="10" name="Title 1"/>
          <p:cNvSpPr txBox="1">
            <a:spLocks/>
          </p:cNvSpPr>
          <p:nvPr/>
        </p:nvSpPr>
        <p:spPr bwMode="auto">
          <a:xfrm>
            <a:off x="1143000" y="2076456"/>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p(d)</a:t>
            </a:r>
          </a:p>
        </p:txBody>
      </p:sp>
      <p:sp>
        <p:nvSpPr>
          <p:cNvPr id="11" name="Freeform 10"/>
          <p:cNvSpPr/>
          <p:nvPr/>
        </p:nvSpPr>
        <p:spPr>
          <a:xfrm>
            <a:off x="2343152" y="4100514"/>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400302" y="5124451"/>
            <a:ext cx="4329113" cy="461963"/>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461963">
                <a:moveTo>
                  <a:pt x="0" y="447675"/>
                </a:moveTo>
                <a:cubicBezTo>
                  <a:pt x="264319" y="438150"/>
                  <a:pt x="528638" y="428625"/>
                  <a:pt x="728663" y="390525"/>
                </a:cubicBezTo>
                <a:cubicBezTo>
                  <a:pt x="928688" y="352425"/>
                  <a:pt x="1052513" y="283369"/>
                  <a:pt x="1200150" y="219075"/>
                </a:cubicBezTo>
                <a:cubicBezTo>
                  <a:pt x="1347787" y="154781"/>
                  <a:pt x="1433513" y="9526"/>
                  <a:pt x="1614488" y="4763"/>
                </a:cubicBezTo>
                <a:cubicBezTo>
                  <a:pt x="1795463" y="0"/>
                  <a:pt x="2012156" y="133350"/>
                  <a:pt x="2286000" y="190500"/>
                </a:cubicBezTo>
                <a:cubicBezTo>
                  <a:pt x="2559844" y="247650"/>
                  <a:pt x="2917031" y="302419"/>
                  <a:pt x="3257550" y="347663"/>
                </a:cubicBezTo>
                <a:cubicBezTo>
                  <a:pt x="3598069" y="392907"/>
                  <a:pt x="3963591" y="427435"/>
                  <a:pt x="4329113" y="461963"/>
                </a:cubicBezTo>
              </a:path>
            </a:pathLst>
          </a:custGeom>
          <a:ln w="5715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705600" y="5181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p>
        </p:txBody>
      </p:sp>
      <p:sp>
        <p:nvSpPr>
          <p:cNvPr id="14" name="Title 1"/>
          <p:cNvSpPr txBox="1">
            <a:spLocks/>
          </p:cNvSpPr>
          <p:nvPr/>
        </p:nvSpPr>
        <p:spPr bwMode="auto">
          <a:xfrm>
            <a:off x="1104896" y="4391032"/>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p(d)</a:t>
            </a:r>
          </a:p>
        </p:txBody>
      </p:sp>
      <p:sp>
        <p:nvSpPr>
          <p:cNvPr id="15" name="Title 1"/>
          <p:cNvSpPr txBox="1">
            <a:spLocks/>
          </p:cNvSpPr>
          <p:nvPr/>
        </p:nvSpPr>
        <p:spPr bwMode="auto">
          <a:xfrm>
            <a:off x="18288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0</a:t>
            </a:r>
          </a:p>
        </p:txBody>
      </p:sp>
      <p:sp>
        <p:nvSpPr>
          <p:cNvPr id="16" name="Title 1"/>
          <p:cNvSpPr txBox="1">
            <a:spLocks/>
          </p:cNvSpPr>
          <p:nvPr/>
        </p:nvSpPr>
        <p:spPr bwMode="auto">
          <a:xfrm>
            <a:off x="1828800" y="5562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0</a:t>
            </a:r>
          </a:p>
        </p:txBody>
      </p:sp>
      <p:cxnSp>
        <p:nvCxnSpPr>
          <p:cNvPr id="18" name="Straight Connector 17"/>
          <p:cNvCxnSpPr/>
          <p:nvPr/>
        </p:nvCxnSpPr>
        <p:spPr>
          <a:xfrm rot="5400000">
            <a:off x="6743700" y="33909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43700" y="5719764"/>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63246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5</a:t>
            </a:r>
          </a:p>
        </p:txBody>
      </p:sp>
      <p:sp>
        <p:nvSpPr>
          <p:cNvPr id="23" name="Title 1"/>
          <p:cNvSpPr txBox="1">
            <a:spLocks/>
          </p:cNvSpPr>
          <p:nvPr/>
        </p:nvSpPr>
        <p:spPr bwMode="auto">
          <a:xfrm>
            <a:off x="6272208" y="5695952"/>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Summarizing a probability density function</a:t>
            </a:r>
          </a:p>
        </p:txBody>
      </p:sp>
      <p:sp>
        <p:nvSpPr>
          <p:cNvPr id="3" name="Content Placeholder 2"/>
          <p:cNvSpPr>
            <a:spLocks noGrp="1"/>
          </p:cNvSpPr>
          <p:nvPr>
            <p:ph idx="1"/>
          </p:nvPr>
        </p:nvSpPr>
        <p:spPr/>
        <p:txBody>
          <a:bodyPr/>
          <a:lstStyle/>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typical value</a:t>
            </a:r>
          </a:p>
          <a:p>
            <a:pPr>
              <a:buNone/>
            </a:pPr>
            <a:r>
              <a:rPr lang="en-US" dirty="0">
                <a:latin typeface="Times New Roman" pitchFamily="18" charset="0"/>
                <a:cs typeface="Times New Roman" pitchFamily="18" charset="0"/>
              </a:rPr>
              <a:t>	“center of the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amount of scatter around the typical value</a:t>
            </a:r>
          </a:p>
          <a:p>
            <a:pPr>
              <a:buNone/>
            </a:pPr>
            <a:r>
              <a:rPr lang="en-US" dirty="0">
                <a:latin typeface="Times New Roman" pitchFamily="18" charset="0"/>
                <a:cs typeface="Times New Roman" pitchFamily="18" charset="0"/>
              </a:rPr>
              <a:t>	“width of the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dirty="0">
                <a:latin typeface="Times New Roman" pitchFamily="18" charset="0"/>
                <a:cs typeface="Times New Roman" pitchFamily="18" charset="0"/>
              </a:rPr>
              <a:t>several possible choices of a “typical value”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rot="5400000">
            <a:off x="-304036" y="3186814"/>
            <a:ext cx="4741267" cy="13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68063" y="890105"/>
            <a:ext cx="1260146" cy="22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968063" y="121337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974622" y="15097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8063" y="177234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968063" y="206194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968063" y="237173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4510" y="667857"/>
            <a:ext cx="630621" cy="391710"/>
          </a:xfrm>
          <a:prstGeom prst="rect">
            <a:avLst/>
          </a:prstGeom>
          <a:noFill/>
        </p:spPr>
        <p:txBody>
          <a:bodyPr wrap="square" rtlCol="0">
            <a:spAutoFit/>
          </a:bodyPr>
          <a:lstStyle/>
          <a:p>
            <a:r>
              <a:rPr lang="en-US" sz="1200" i="1" dirty="0">
                <a:latin typeface="Times New Roman" pitchFamily="18" charset="0"/>
                <a:cs typeface="Times New Roman" pitchFamily="18" charset="0"/>
              </a:rPr>
              <a:t>0</a:t>
            </a:r>
          </a:p>
        </p:txBody>
      </p:sp>
      <p:sp>
        <p:nvSpPr>
          <p:cNvPr id="12" name="TextBox 11"/>
          <p:cNvSpPr txBox="1"/>
          <p:nvPr/>
        </p:nvSpPr>
        <p:spPr>
          <a:xfrm>
            <a:off x="1534510" y="2164929"/>
            <a:ext cx="630621" cy="391710"/>
          </a:xfrm>
          <a:prstGeom prst="rect">
            <a:avLst/>
          </a:prstGeom>
          <a:noFill/>
        </p:spPr>
        <p:txBody>
          <a:bodyPr wrap="square" rtlCol="0">
            <a:spAutoFit/>
          </a:bodyPr>
          <a:lstStyle/>
          <a:p>
            <a:r>
              <a:rPr lang="en-US" sz="1200" i="1" dirty="0">
                <a:latin typeface="Times New Roman" pitchFamily="18" charset="0"/>
                <a:cs typeface="Times New Roman" pitchFamily="18" charset="0"/>
              </a:rPr>
              <a:t>5</a:t>
            </a:r>
          </a:p>
        </p:txBody>
      </p:sp>
      <p:sp>
        <p:nvSpPr>
          <p:cNvPr id="13" name="TextBox 12"/>
          <p:cNvSpPr txBox="1"/>
          <p:nvPr/>
        </p:nvSpPr>
        <p:spPr>
          <a:xfrm>
            <a:off x="1534510" y="3644615"/>
            <a:ext cx="630621" cy="391710"/>
          </a:xfrm>
          <a:prstGeom prst="rect">
            <a:avLst/>
          </a:prstGeom>
          <a:noFill/>
        </p:spPr>
        <p:txBody>
          <a:bodyPr wrap="square" rtlCol="0">
            <a:spAutoFit/>
          </a:bodyPr>
          <a:lstStyle/>
          <a:p>
            <a:r>
              <a:rPr lang="en-US" sz="1200" i="1" dirty="0">
                <a:latin typeface="Times New Roman" pitchFamily="18" charset="0"/>
                <a:cs typeface="Times New Roman" pitchFamily="18" charset="0"/>
              </a:rPr>
              <a:t>10</a:t>
            </a:r>
          </a:p>
        </p:txBody>
      </p:sp>
      <p:sp>
        <p:nvSpPr>
          <p:cNvPr id="14" name="TextBox 13"/>
          <p:cNvSpPr txBox="1"/>
          <p:nvPr/>
        </p:nvSpPr>
        <p:spPr>
          <a:xfrm>
            <a:off x="1843262" y="5562919"/>
            <a:ext cx="630621" cy="391710"/>
          </a:xfrm>
          <a:prstGeom prst="rect">
            <a:avLst/>
          </a:prstGeom>
          <a:noFill/>
        </p:spPr>
        <p:txBody>
          <a:bodyPr wrap="square" rtlCol="0">
            <a:spAutoFit/>
          </a:bodyPr>
          <a:lstStyle/>
          <a:p>
            <a:r>
              <a:rPr lang="en-US" sz="1200" i="1" dirty="0">
                <a:latin typeface="Times New Roman" pitchFamily="18" charset="0"/>
                <a:cs typeface="Times New Roman" pitchFamily="18" charset="0"/>
              </a:rPr>
              <a:t>d</a:t>
            </a:r>
          </a:p>
        </p:txBody>
      </p:sp>
      <p:cxnSp>
        <p:nvCxnSpPr>
          <p:cNvPr id="16" name="Straight Connector 15"/>
          <p:cNvCxnSpPr/>
          <p:nvPr/>
        </p:nvCxnSpPr>
        <p:spPr>
          <a:xfrm rot="10800000">
            <a:off x="1954924" y="267576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961483" y="297208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954924" y="326841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54924" y="473564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954924" y="502523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954924" y="444605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954924" y="414970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954924" y="386012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968041" y="35638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948366" y="5281151"/>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34510" y="5084746"/>
            <a:ext cx="630621" cy="391710"/>
          </a:xfrm>
          <a:prstGeom prst="rect">
            <a:avLst/>
          </a:prstGeom>
          <a:noFill/>
        </p:spPr>
        <p:txBody>
          <a:bodyPr wrap="square" rtlCol="0">
            <a:spAutoFit/>
          </a:bodyPr>
          <a:lstStyle/>
          <a:p>
            <a:r>
              <a:rPr lang="en-US" sz="1200" i="1" dirty="0">
                <a:latin typeface="Times New Roman" pitchFamily="18" charset="0"/>
                <a:cs typeface="Times New Roman" pitchFamily="18" charset="0"/>
              </a:rPr>
              <a:t>15</a:t>
            </a:r>
          </a:p>
        </p:txBody>
      </p:sp>
      <p:sp>
        <p:nvSpPr>
          <p:cNvPr id="27" name="TextBox 26"/>
          <p:cNvSpPr txBox="1"/>
          <p:nvPr/>
        </p:nvSpPr>
        <p:spPr>
          <a:xfrm>
            <a:off x="2455166" y="457200"/>
            <a:ext cx="897634" cy="369332"/>
          </a:xfrm>
          <a:prstGeom prst="rect">
            <a:avLst/>
          </a:prstGeom>
          <a:noFill/>
        </p:spPr>
        <p:txBody>
          <a:bodyPr wrap="square" rtlCol="0">
            <a:spAutoFit/>
          </a:bodyPr>
          <a:lstStyle/>
          <a:p>
            <a:r>
              <a:rPr lang="en-US" i="1" dirty="0">
                <a:latin typeface="Times New Roman" pitchFamily="18" charset="0"/>
                <a:cs typeface="Times New Roman" pitchFamily="18" charset="0"/>
              </a:rPr>
              <a:t>p(d)</a:t>
            </a:r>
          </a:p>
        </p:txBody>
      </p:sp>
      <p:sp>
        <p:nvSpPr>
          <p:cNvPr id="28" name="Freeform 27"/>
          <p:cNvSpPr/>
          <p:nvPr/>
        </p:nvSpPr>
        <p:spPr>
          <a:xfrm>
            <a:off x="2368686" y="895043"/>
            <a:ext cx="843101" cy="4288419"/>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78695" y="1402451"/>
            <a:ext cx="383163" cy="818400"/>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426372" y="2223579"/>
            <a:ext cx="840828" cy="369332"/>
          </a:xfrm>
          <a:prstGeom prst="rect">
            <a:avLst/>
          </a:prstGeom>
          <a:noFill/>
        </p:spPr>
        <p:txBody>
          <a:bodyPr wrap="square" rtlCol="0">
            <a:spAutoFit/>
          </a:bodyPr>
          <a:lstStyle/>
          <a:p>
            <a:r>
              <a:rPr lang="en-US" dirty="0">
                <a:latin typeface="Times New Roman" pitchFamily="18" charset="0"/>
                <a:cs typeface="Times New Roman" pitchFamily="18" charset="0"/>
              </a:rPr>
              <a:t>mode</a:t>
            </a:r>
          </a:p>
        </p:txBody>
      </p:sp>
      <p:cxnSp>
        <p:nvCxnSpPr>
          <p:cNvPr id="31" name="Straight Connector 30"/>
          <p:cNvCxnSpPr/>
          <p:nvPr/>
        </p:nvCxnSpPr>
        <p:spPr>
          <a:xfrm>
            <a:off x="1849821" y="1404395"/>
            <a:ext cx="1318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19200" y="1146019"/>
            <a:ext cx="990600" cy="369332"/>
          </a:xfrm>
          <a:prstGeom prst="rect">
            <a:avLst/>
          </a:prstGeom>
          <a:noFill/>
        </p:spPr>
        <p:txBody>
          <a:bodyPr wrap="square" rtlCol="0">
            <a:spAutoFit/>
          </a:bodyPr>
          <a:lstStyle/>
          <a:p>
            <a:r>
              <a:rPr lang="en-US" i="1" dirty="0" err="1">
                <a:latin typeface="Times New Roman" pitchFamily="18" charset="0"/>
                <a:cs typeface="Times New Roman" pitchFamily="18" charset="0"/>
              </a:rPr>
              <a:t>d</a:t>
            </a:r>
            <a:r>
              <a:rPr lang="en-US" i="1" baseline="-25000" dirty="0" err="1">
                <a:latin typeface="Times New Roman" pitchFamily="18" charset="0"/>
                <a:cs typeface="Times New Roman" pitchFamily="18" charset="0"/>
              </a:rPr>
              <a:t>mode</a:t>
            </a:r>
            <a:endParaRPr lang="en-US" i="1" baseline="-25000" dirty="0">
              <a:latin typeface="Times New Roman" pitchFamily="18" charset="0"/>
              <a:cs typeface="Times New Roman" pitchFamily="18" charset="0"/>
            </a:endParaRPr>
          </a:p>
        </p:txBody>
      </p:sp>
      <p:sp>
        <p:nvSpPr>
          <p:cNvPr id="34"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One choice of the ‘typical value’ is the mode or maximum likelihood point, </a:t>
            </a: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25000" dirty="0" err="1">
                <a:solidFill>
                  <a:schemeClr val="tx2"/>
                </a:solidFill>
                <a:latin typeface="Cambria Math" pitchFamily="18" charset="0"/>
                <a:ea typeface="Cambria Math" pitchFamily="18" charset="0"/>
                <a:cs typeface="Times New Roman" pitchFamily="18" charset="0"/>
              </a:rPr>
              <a:t>mode</a:t>
            </a:r>
            <a:r>
              <a:rPr lang="en-US" sz="2800" kern="0" dirty="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of the peak of the </a:t>
            </a:r>
            <a:r>
              <a:rPr kumimoji="0" lang="en-US" sz="2800" b="0" i="0" u="none" strike="noStrike" kern="0" cap="none" spc="0" normalizeH="0" noProof="0" dirty="0" err="1">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33400" y="304800"/>
            <a:ext cx="3124201" cy="5818660"/>
            <a:chOff x="2169694" y="732100"/>
            <a:chExt cx="2630906" cy="3855229"/>
          </a:xfrm>
        </p:grpSpPr>
        <p:sp>
          <p:nvSpPr>
            <p:cNvPr id="93" name="Freeform 92"/>
            <p:cNvSpPr/>
            <p:nvPr/>
          </p:nvSpPr>
          <p:spPr>
            <a:xfrm>
              <a:off x="2971800" y="1041805"/>
              <a:ext cx="815973" cy="1087041"/>
            </a:xfrm>
            <a:custGeom>
              <a:avLst/>
              <a:gdLst>
                <a:gd name="connsiteX0" fmla="*/ 53577 w 846930"/>
                <a:gd name="connsiteY0" fmla="*/ 173831 h 1397000"/>
                <a:gd name="connsiteX1" fmla="*/ 267890 w 846930"/>
                <a:gd name="connsiteY1" fmla="*/ 178593 h 1397000"/>
                <a:gd name="connsiteX2" fmla="*/ 291702 w 846930"/>
                <a:gd name="connsiteY2" fmla="*/ 238125 h 1397000"/>
                <a:gd name="connsiteX3" fmla="*/ 348852 w 846930"/>
                <a:gd name="connsiteY3" fmla="*/ 309562 h 1397000"/>
                <a:gd name="connsiteX4" fmla="*/ 498871 w 846930"/>
                <a:gd name="connsiteY4" fmla="*/ 383381 h 1397000"/>
                <a:gd name="connsiteX5" fmla="*/ 698896 w 846930"/>
                <a:gd name="connsiteY5" fmla="*/ 421481 h 1397000"/>
                <a:gd name="connsiteX6" fmla="*/ 808434 w 846930"/>
                <a:gd name="connsiteY6" fmla="*/ 469106 h 1397000"/>
                <a:gd name="connsiteX7" fmla="*/ 844152 w 846930"/>
                <a:gd name="connsiteY7" fmla="*/ 540543 h 1397000"/>
                <a:gd name="connsiteX8" fmla="*/ 791765 w 846930"/>
                <a:gd name="connsiteY8" fmla="*/ 597693 h 1397000"/>
                <a:gd name="connsiteX9" fmla="*/ 627459 w 846930"/>
                <a:gd name="connsiteY9" fmla="*/ 619125 h 1397000"/>
                <a:gd name="connsiteX10" fmla="*/ 503634 w 846930"/>
                <a:gd name="connsiteY10" fmla="*/ 669131 h 1397000"/>
                <a:gd name="connsiteX11" fmla="*/ 446484 w 846930"/>
                <a:gd name="connsiteY11" fmla="*/ 723900 h 1397000"/>
                <a:gd name="connsiteX12" fmla="*/ 394096 w 846930"/>
                <a:gd name="connsiteY12" fmla="*/ 797718 h 1397000"/>
                <a:gd name="connsiteX13" fmla="*/ 360759 w 846930"/>
                <a:gd name="connsiteY13" fmla="*/ 969168 h 1397000"/>
                <a:gd name="connsiteX14" fmla="*/ 346471 w 846930"/>
                <a:gd name="connsiteY14" fmla="*/ 1133475 h 1397000"/>
                <a:gd name="connsiteX15" fmla="*/ 339327 w 846930"/>
                <a:gd name="connsiteY15" fmla="*/ 1226343 h 1397000"/>
                <a:gd name="connsiteX16" fmla="*/ 48815 w 846930"/>
                <a:gd name="connsiteY16" fmla="*/ 1221581 h 1397000"/>
                <a:gd name="connsiteX17" fmla="*/ 53577 w 846930"/>
                <a:gd name="connsiteY17" fmla="*/ 173831 h 1397000"/>
                <a:gd name="connsiteX0" fmla="*/ 53577 w 846930"/>
                <a:gd name="connsiteY0" fmla="*/ 173831 h 1273175"/>
                <a:gd name="connsiteX1" fmla="*/ 267890 w 846930"/>
                <a:gd name="connsiteY1" fmla="*/ 178593 h 1273175"/>
                <a:gd name="connsiteX2" fmla="*/ 291702 w 846930"/>
                <a:gd name="connsiteY2" fmla="*/ 238125 h 1273175"/>
                <a:gd name="connsiteX3" fmla="*/ 348852 w 846930"/>
                <a:gd name="connsiteY3" fmla="*/ 309562 h 1273175"/>
                <a:gd name="connsiteX4" fmla="*/ 498871 w 846930"/>
                <a:gd name="connsiteY4" fmla="*/ 383381 h 1273175"/>
                <a:gd name="connsiteX5" fmla="*/ 698896 w 846930"/>
                <a:gd name="connsiteY5" fmla="*/ 421481 h 1273175"/>
                <a:gd name="connsiteX6" fmla="*/ 808434 w 846930"/>
                <a:gd name="connsiteY6" fmla="*/ 469106 h 1273175"/>
                <a:gd name="connsiteX7" fmla="*/ 844152 w 846930"/>
                <a:gd name="connsiteY7" fmla="*/ 540543 h 1273175"/>
                <a:gd name="connsiteX8" fmla="*/ 791765 w 846930"/>
                <a:gd name="connsiteY8" fmla="*/ 597693 h 1273175"/>
                <a:gd name="connsiteX9" fmla="*/ 627459 w 846930"/>
                <a:gd name="connsiteY9" fmla="*/ 619125 h 1273175"/>
                <a:gd name="connsiteX10" fmla="*/ 503634 w 846930"/>
                <a:gd name="connsiteY10" fmla="*/ 669131 h 1273175"/>
                <a:gd name="connsiteX11" fmla="*/ 446484 w 846930"/>
                <a:gd name="connsiteY11" fmla="*/ 723900 h 1273175"/>
                <a:gd name="connsiteX12" fmla="*/ 394096 w 846930"/>
                <a:gd name="connsiteY12" fmla="*/ 797718 h 1273175"/>
                <a:gd name="connsiteX13" fmla="*/ 360759 w 846930"/>
                <a:gd name="connsiteY13" fmla="*/ 969168 h 1273175"/>
                <a:gd name="connsiteX14" fmla="*/ 346471 w 846930"/>
                <a:gd name="connsiteY14" fmla="*/ 1133475 h 1273175"/>
                <a:gd name="connsiteX15" fmla="*/ 339327 w 846930"/>
                <a:gd name="connsiteY15" fmla="*/ 1226343 h 1273175"/>
                <a:gd name="connsiteX16" fmla="*/ 48815 w 846930"/>
                <a:gd name="connsiteY16" fmla="*/ 1221581 h 1273175"/>
                <a:gd name="connsiteX17" fmla="*/ 53577 w 846930"/>
                <a:gd name="connsiteY17" fmla="*/ 173831 h 1273175"/>
                <a:gd name="connsiteX0" fmla="*/ 53577 w 846930"/>
                <a:gd name="connsiteY0" fmla="*/ 173831 h 1246981"/>
                <a:gd name="connsiteX1" fmla="*/ 267890 w 846930"/>
                <a:gd name="connsiteY1" fmla="*/ 178593 h 1246981"/>
                <a:gd name="connsiteX2" fmla="*/ 291702 w 846930"/>
                <a:gd name="connsiteY2" fmla="*/ 238125 h 1246981"/>
                <a:gd name="connsiteX3" fmla="*/ 348852 w 846930"/>
                <a:gd name="connsiteY3" fmla="*/ 309562 h 1246981"/>
                <a:gd name="connsiteX4" fmla="*/ 498871 w 846930"/>
                <a:gd name="connsiteY4" fmla="*/ 383381 h 1246981"/>
                <a:gd name="connsiteX5" fmla="*/ 698896 w 846930"/>
                <a:gd name="connsiteY5" fmla="*/ 421481 h 1246981"/>
                <a:gd name="connsiteX6" fmla="*/ 808434 w 846930"/>
                <a:gd name="connsiteY6" fmla="*/ 469106 h 1246981"/>
                <a:gd name="connsiteX7" fmla="*/ 844152 w 846930"/>
                <a:gd name="connsiteY7" fmla="*/ 540543 h 1246981"/>
                <a:gd name="connsiteX8" fmla="*/ 791765 w 846930"/>
                <a:gd name="connsiteY8" fmla="*/ 597693 h 1246981"/>
                <a:gd name="connsiteX9" fmla="*/ 627459 w 846930"/>
                <a:gd name="connsiteY9" fmla="*/ 619125 h 1246981"/>
                <a:gd name="connsiteX10" fmla="*/ 503634 w 846930"/>
                <a:gd name="connsiteY10" fmla="*/ 669131 h 1246981"/>
                <a:gd name="connsiteX11" fmla="*/ 446484 w 846930"/>
                <a:gd name="connsiteY11" fmla="*/ 723900 h 1246981"/>
                <a:gd name="connsiteX12" fmla="*/ 394096 w 846930"/>
                <a:gd name="connsiteY12" fmla="*/ 797718 h 1246981"/>
                <a:gd name="connsiteX13" fmla="*/ 360759 w 846930"/>
                <a:gd name="connsiteY13" fmla="*/ 969168 h 1246981"/>
                <a:gd name="connsiteX14" fmla="*/ 346471 w 846930"/>
                <a:gd name="connsiteY14" fmla="*/ 1133475 h 1246981"/>
                <a:gd name="connsiteX15" fmla="*/ 339327 w 846930"/>
                <a:gd name="connsiteY15" fmla="*/ 1226343 h 1246981"/>
                <a:gd name="connsiteX16" fmla="*/ 48815 w 846930"/>
                <a:gd name="connsiteY16" fmla="*/ 1221581 h 1246981"/>
                <a:gd name="connsiteX17" fmla="*/ 53577 w 846930"/>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127396 w 920749"/>
                <a:gd name="connsiteY0" fmla="*/ 173831 h 1246981"/>
                <a:gd name="connsiteX1" fmla="*/ 341709 w 920749"/>
                <a:gd name="connsiteY1" fmla="*/ 178593 h 1246981"/>
                <a:gd name="connsiteX2" fmla="*/ 365521 w 920749"/>
                <a:gd name="connsiteY2" fmla="*/ 238125 h 1246981"/>
                <a:gd name="connsiteX3" fmla="*/ 422671 w 920749"/>
                <a:gd name="connsiteY3" fmla="*/ 309562 h 1246981"/>
                <a:gd name="connsiteX4" fmla="*/ 572690 w 920749"/>
                <a:gd name="connsiteY4" fmla="*/ 383381 h 1246981"/>
                <a:gd name="connsiteX5" fmla="*/ 772715 w 920749"/>
                <a:gd name="connsiteY5" fmla="*/ 421481 h 1246981"/>
                <a:gd name="connsiteX6" fmla="*/ 882253 w 920749"/>
                <a:gd name="connsiteY6" fmla="*/ 469106 h 1246981"/>
                <a:gd name="connsiteX7" fmla="*/ 917971 w 920749"/>
                <a:gd name="connsiteY7" fmla="*/ 540543 h 1246981"/>
                <a:gd name="connsiteX8" fmla="*/ 865584 w 920749"/>
                <a:gd name="connsiteY8" fmla="*/ 597693 h 1246981"/>
                <a:gd name="connsiteX9" fmla="*/ 701278 w 920749"/>
                <a:gd name="connsiteY9" fmla="*/ 619125 h 1246981"/>
                <a:gd name="connsiteX10" fmla="*/ 577453 w 920749"/>
                <a:gd name="connsiteY10" fmla="*/ 669131 h 1246981"/>
                <a:gd name="connsiteX11" fmla="*/ 520303 w 920749"/>
                <a:gd name="connsiteY11" fmla="*/ 723900 h 1246981"/>
                <a:gd name="connsiteX12" fmla="*/ 467915 w 920749"/>
                <a:gd name="connsiteY12" fmla="*/ 797718 h 1246981"/>
                <a:gd name="connsiteX13" fmla="*/ 434578 w 920749"/>
                <a:gd name="connsiteY13" fmla="*/ 969168 h 1246981"/>
                <a:gd name="connsiteX14" fmla="*/ 420290 w 920749"/>
                <a:gd name="connsiteY14" fmla="*/ 1133475 h 1246981"/>
                <a:gd name="connsiteX15" fmla="*/ 413146 w 920749"/>
                <a:gd name="connsiteY15" fmla="*/ 1226343 h 1246981"/>
                <a:gd name="connsiteX16" fmla="*/ 122634 w 920749"/>
                <a:gd name="connsiteY16" fmla="*/ 1221581 h 1246981"/>
                <a:gd name="connsiteX17" fmla="*/ 127396 w 920749"/>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25002 w 818355"/>
                <a:gd name="connsiteY0" fmla="*/ 173831 h 1246981"/>
                <a:gd name="connsiteX1" fmla="*/ 239315 w 818355"/>
                <a:gd name="connsiteY1" fmla="*/ 178593 h 1246981"/>
                <a:gd name="connsiteX2" fmla="*/ 263127 w 818355"/>
                <a:gd name="connsiteY2" fmla="*/ 238125 h 1246981"/>
                <a:gd name="connsiteX3" fmla="*/ 320277 w 818355"/>
                <a:gd name="connsiteY3" fmla="*/ 309562 h 1246981"/>
                <a:gd name="connsiteX4" fmla="*/ 470296 w 818355"/>
                <a:gd name="connsiteY4" fmla="*/ 383381 h 1246981"/>
                <a:gd name="connsiteX5" fmla="*/ 670321 w 818355"/>
                <a:gd name="connsiteY5" fmla="*/ 421481 h 1246981"/>
                <a:gd name="connsiteX6" fmla="*/ 779859 w 818355"/>
                <a:gd name="connsiteY6" fmla="*/ 469106 h 1246981"/>
                <a:gd name="connsiteX7" fmla="*/ 815577 w 818355"/>
                <a:gd name="connsiteY7" fmla="*/ 540543 h 1246981"/>
                <a:gd name="connsiteX8" fmla="*/ 763190 w 818355"/>
                <a:gd name="connsiteY8" fmla="*/ 597693 h 1246981"/>
                <a:gd name="connsiteX9" fmla="*/ 598884 w 818355"/>
                <a:gd name="connsiteY9" fmla="*/ 619125 h 1246981"/>
                <a:gd name="connsiteX10" fmla="*/ 475059 w 818355"/>
                <a:gd name="connsiteY10" fmla="*/ 669131 h 1246981"/>
                <a:gd name="connsiteX11" fmla="*/ 417909 w 818355"/>
                <a:gd name="connsiteY11" fmla="*/ 723900 h 1246981"/>
                <a:gd name="connsiteX12" fmla="*/ 365521 w 818355"/>
                <a:gd name="connsiteY12" fmla="*/ 797718 h 1246981"/>
                <a:gd name="connsiteX13" fmla="*/ 332184 w 818355"/>
                <a:gd name="connsiteY13" fmla="*/ 969168 h 1246981"/>
                <a:gd name="connsiteX14" fmla="*/ 317896 w 818355"/>
                <a:gd name="connsiteY14" fmla="*/ 1133475 h 1246981"/>
                <a:gd name="connsiteX15" fmla="*/ 310752 w 818355"/>
                <a:gd name="connsiteY15" fmla="*/ 1226343 h 1246981"/>
                <a:gd name="connsiteX16" fmla="*/ 20240 w 818355"/>
                <a:gd name="connsiteY16" fmla="*/ 1221581 h 1246981"/>
                <a:gd name="connsiteX17" fmla="*/ 25002 w 818355"/>
                <a:gd name="connsiteY17" fmla="*/ 173831 h 1246981"/>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0 h 1073150"/>
                <a:gd name="connsiteX1" fmla="*/ 241696 w 818355"/>
                <a:gd name="connsiteY1" fmla="*/ 30956 h 1073150"/>
                <a:gd name="connsiteX2" fmla="*/ 263127 w 818355"/>
                <a:gd name="connsiteY2" fmla="*/ 64294 h 1073150"/>
                <a:gd name="connsiteX3" fmla="*/ 320277 w 818355"/>
                <a:gd name="connsiteY3" fmla="*/ 135731 h 1073150"/>
                <a:gd name="connsiteX4" fmla="*/ 470296 w 818355"/>
                <a:gd name="connsiteY4" fmla="*/ 209550 h 1073150"/>
                <a:gd name="connsiteX5" fmla="*/ 670321 w 818355"/>
                <a:gd name="connsiteY5" fmla="*/ 247650 h 1073150"/>
                <a:gd name="connsiteX6" fmla="*/ 779859 w 818355"/>
                <a:gd name="connsiteY6" fmla="*/ 295275 h 1073150"/>
                <a:gd name="connsiteX7" fmla="*/ 815577 w 818355"/>
                <a:gd name="connsiteY7" fmla="*/ 366712 h 1073150"/>
                <a:gd name="connsiteX8" fmla="*/ 763190 w 818355"/>
                <a:gd name="connsiteY8" fmla="*/ 423862 h 1073150"/>
                <a:gd name="connsiteX9" fmla="*/ 598884 w 818355"/>
                <a:gd name="connsiteY9" fmla="*/ 445294 h 1073150"/>
                <a:gd name="connsiteX10" fmla="*/ 475059 w 818355"/>
                <a:gd name="connsiteY10" fmla="*/ 495300 h 1073150"/>
                <a:gd name="connsiteX11" fmla="*/ 417909 w 818355"/>
                <a:gd name="connsiteY11" fmla="*/ 550069 h 1073150"/>
                <a:gd name="connsiteX12" fmla="*/ 365521 w 818355"/>
                <a:gd name="connsiteY12" fmla="*/ 623887 h 1073150"/>
                <a:gd name="connsiteX13" fmla="*/ 332184 w 818355"/>
                <a:gd name="connsiteY13" fmla="*/ 795337 h 1073150"/>
                <a:gd name="connsiteX14" fmla="*/ 317896 w 818355"/>
                <a:gd name="connsiteY14" fmla="*/ 959644 h 1073150"/>
                <a:gd name="connsiteX15" fmla="*/ 310752 w 818355"/>
                <a:gd name="connsiteY15" fmla="*/ 1052512 h 1073150"/>
                <a:gd name="connsiteX16" fmla="*/ 20240 w 818355"/>
                <a:gd name="connsiteY16" fmla="*/ 1047750 h 1073150"/>
                <a:gd name="connsiteX17" fmla="*/ 25002 w 818355"/>
                <a:gd name="connsiteY17" fmla="*/ 0 h 1073150"/>
                <a:gd name="connsiteX0" fmla="*/ 25002 w 818355"/>
                <a:gd name="connsiteY0" fmla="*/ 8335 h 1081485"/>
                <a:gd name="connsiteX1" fmla="*/ 241696 w 818355"/>
                <a:gd name="connsiteY1" fmla="*/ 39291 h 1081485"/>
                <a:gd name="connsiteX2" fmla="*/ 263127 w 818355"/>
                <a:gd name="connsiteY2" fmla="*/ 72629 h 1081485"/>
                <a:gd name="connsiteX3" fmla="*/ 320277 w 818355"/>
                <a:gd name="connsiteY3" fmla="*/ 144066 h 1081485"/>
                <a:gd name="connsiteX4" fmla="*/ 470296 w 818355"/>
                <a:gd name="connsiteY4" fmla="*/ 217885 h 1081485"/>
                <a:gd name="connsiteX5" fmla="*/ 670321 w 818355"/>
                <a:gd name="connsiteY5" fmla="*/ 255985 h 1081485"/>
                <a:gd name="connsiteX6" fmla="*/ 779859 w 818355"/>
                <a:gd name="connsiteY6" fmla="*/ 303610 h 1081485"/>
                <a:gd name="connsiteX7" fmla="*/ 815577 w 818355"/>
                <a:gd name="connsiteY7" fmla="*/ 375047 h 1081485"/>
                <a:gd name="connsiteX8" fmla="*/ 763190 w 818355"/>
                <a:gd name="connsiteY8" fmla="*/ 432197 h 1081485"/>
                <a:gd name="connsiteX9" fmla="*/ 598884 w 818355"/>
                <a:gd name="connsiteY9" fmla="*/ 453629 h 1081485"/>
                <a:gd name="connsiteX10" fmla="*/ 475059 w 818355"/>
                <a:gd name="connsiteY10" fmla="*/ 503635 h 1081485"/>
                <a:gd name="connsiteX11" fmla="*/ 417909 w 818355"/>
                <a:gd name="connsiteY11" fmla="*/ 558404 h 1081485"/>
                <a:gd name="connsiteX12" fmla="*/ 365521 w 818355"/>
                <a:gd name="connsiteY12" fmla="*/ 632222 h 1081485"/>
                <a:gd name="connsiteX13" fmla="*/ 332184 w 818355"/>
                <a:gd name="connsiteY13" fmla="*/ 803672 h 1081485"/>
                <a:gd name="connsiteX14" fmla="*/ 317896 w 818355"/>
                <a:gd name="connsiteY14" fmla="*/ 967979 h 1081485"/>
                <a:gd name="connsiteX15" fmla="*/ 310752 w 818355"/>
                <a:gd name="connsiteY15" fmla="*/ 1060847 h 1081485"/>
                <a:gd name="connsiteX16" fmla="*/ 20240 w 818355"/>
                <a:gd name="connsiteY16" fmla="*/ 1056085 h 1081485"/>
                <a:gd name="connsiteX17" fmla="*/ 25002 w 818355"/>
                <a:gd name="connsiteY17" fmla="*/ 8335 h 1081485"/>
                <a:gd name="connsiteX0" fmla="*/ 25002 w 818355"/>
                <a:gd name="connsiteY0" fmla="*/ 8334 h 1081484"/>
                <a:gd name="connsiteX1" fmla="*/ 241696 w 818355"/>
                <a:gd name="connsiteY1" fmla="*/ 39291 h 1081484"/>
                <a:gd name="connsiteX2" fmla="*/ 263127 w 818355"/>
                <a:gd name="connsiteY2" fmla="*/ 72628 h 1081484"/>
                <a:gd name="connsiteX3" fmla="*/ 320277 w 818355"/>
                <a:gd name="connsiteY3" fmla="*/ 144065 h 1081484"/>
                <a:gd name="connsiteX4" fmla="*/ 470296 w 818355"/>
                <a:gd name="connsiteY4" fmla="*/ 217884 h 1081484"/>
                <a:gd name="connsiteX5" fmla="*/ 670321 w 818355"/>
                <a:gd name="connsiteY5" fmla="*/ 255984 h 1081484"/>
                <a:gd name="connsiteX6" fmla="*/ 779859 w 818355"/>
                <a:gd name="connsiteY6" fmla="*/ 303609 h 1081484"/>
                <a:gd name="connsiteX7" fmla="*/ 815577 w 818355"/>
                <a:gd name="connsiteY7" fmla="*/ 375046 h 1081484"/>
                <a:gd name="connsiteX8" fmla="*/ 763190 w 818355"/>
                <a:gd name="connsiteY8" fmla="*/ 432196 h 1081484"/>
                <a:gd name="connsiteX9" fmla="*/ 598884 w 818355"/>
                <a:gd name="connsiteY9" fmla="*/ 453628 h 1081484"/>
                <a:gd name="connsiteX10" fmla="*/ 475059 w 818355"/>
                <a:gd name="connsiteY10" fmla="*/ 503634 h 1081484"/>
                <a:gd name="connsiteX11" fmla="*/ 417909 w 818355"/>
                <a:gd name="connsiteY11" fmla="*/ 558403 h 1081484"/>
                <a:gd name="connsiteX12" fmla="*/ 365521 w 818355"/>
                <a:gd name="connsiteY12" fmla="*/ 632221 h 1081484"/>
                <a:gd name="connsiteX13" fmla="*/ 332184 w 818355"/>
                <a:gd name="connsiteY13" fmla="*/ 803671 h 1081484"/>
                <a:gd name="connsiteX14" fmla="*/ 317896 w 818355"/>
                <a:gd name="connsiteY14" fmla="*/ 967978 h 1081484"/>
                <a:gd name="connsiteX15" fmla="*/ 310752 w 818355"/>
                <a:gd name="connsiteY15" fmla="*/ 1060846 h 1081484"/>
                <a:gd name="connsiteX16" fmla="*/ 20240 w 818355"/>
                <a:gd name="connsiteY16" fmla="*/ 1056084 h 1081484"/>
                <a:gd name="connsiteX17" fmla="*/ 25002 w 818355"/>
                <a:gd name="connsiteY17" fmla="*/ 8334 h 1081484"/>
                <a:gd name="connsiteX0" fmla="*/ 25002 w 818355"/>
                <a:gd name="connsiteY0" fmla="*/ 36909 h 1110059"/>
                <a:gd name="connsiteX1" fmla="*/ 239315 w 818355"/>
                <a:gd name="connsiteY1" fmla="*/ 39291 h 1110059"/>
                <a:gd name="connsiteX2" fmla="*/ 263127 w 818355"/>
                <a:gd name="connsiteY2" fmla="*/ 101203 h 1110059"/>
                <a:gd name="connsiteX3" fmla="*/ 320277 w 818355"/>
                <a:gd name="connsiteY3" fmla="*/ 172640 h 1110059"/>
                <a:gd name="connsiteX4" fmla="*/ 470296 w 818355"/>
                <a:gd name="connsiteY4" fmla="*/ 246459 h 1110059"/>
                <a:gd name="connsiteX5" fmla="*/ 670321 w 818355"/>
                <a:gd name="connsiteY5" fmla="*/ 284559 h 1110059"/>
                <a:gd name="connsiteX6" fmla="*/ 779859 w 818355"/>
                <a:gd name="connsiteY6" fmla="*/ 332184 h 1110059"/>
                <a:gd name="connsiteX7" fmla="*/ 815577 w 818355"/>
                <a:gd name="connsiteY7" fmla="*/ 403621 h 1110059"/>
                <a:gd name="connsiteX8" fmla="*/ 763190 w 818355"/>
                <a:gd name="connsiteY8" fmla="*/ 460771 h 1110059"/>
                <a:gd name="connsiteX9" fmla="*/ 598884 w 818355"/>
                <a:gd name="connsiteY9" fmla="*/ 482203 h 1110059"/>
                <a:gd name="connsiteX10" fmla="*/ 475059 w 818355"/>
                <a:gd name="connsiteY10" fmla="*/ 532209 h 1110059"/>
                <a:gd name="connsiteX11" fmla="*/ 417909 w 818355"/>
                <a:gd name="connsiteY11" fmla="*/ 586978 h 1110059"/>
                <a:gd name="connsiteX12" fmla="*/ 365521 w 818355"/>
                <a:gd name="connsiteY12" fmla="*/ 660796 h 1110059"/>
                <a:gd name="connsiteX13" fmla="*/ 332184 w 818355"/>
                <a:gd name="connsiteY13" fmla="*/ 832246 h 1110059"/>
                <a:gd name="connsiteX14" fmla="*/ 317896 w 818355"/>
                <a:gd name="connsiteY14" fmla="*/ 996553 h 1110059"/>
                <a:gd name="connsiteX15" fmla="*/ 310752 w 818355"/>
                <a:gd name="connsiteY15" fmla="*/ 1089421 h 1110059"/>
                <a:gd name="connsiteX16" fmla="*/ 20240 w 818355"/>
                <a:gd name="connsiteY16" fmla="*/ 1084659 h 1110059"/>
                <a:gd name="connsiteX17" fmla="*/ 25002 w 818355"/>
                <a:gd name="connsiteY17" fmla="*/ 36909 h 1110059"/>
                <a:gd name="connsiteX0" fmla="*/ 25002 w 818355"/>
                <a:gd name="connsiteY0" fmla="*/ 5953 h 1079103"/>
                <a:gd name="connsiteX1" fmla="*/ 239315 w 818355"/>
                <a:gd name="connsiteY1" fmla="*/ 8335 h 1079103"/>
                <a:gd name="connsiteX2" fmla="*/ 263127 w 818355"/>
                <a:gd name="connsiteY2" fmla="*/ 70247 h 1079103"/>
                <a:gd name="connsiteX3" fmla="*/ 320277 w 818355"/>
                <a:gd name="connsiteY3" fmla="*/ 141684 h 1079103"/>
                <a:gd name="connsiteX4" fmla="*/ 470296 w 818355"/>
                <a:gd name="connsiteY4" fmla="*/ 215503 h 1079103"/>
                <a:gd name="connsiteX5" fmla="*/ 670321 w 818355"/>
                <a:gd name="connsiteY5" fmla="*/ 253603 h 1079103"/>
                <a:gd name="connsiteX6" fmla="*/ 779859 w 818355"/>
                <a:gd name="connsiteY6" fmla="*/ 301228 h 1079103"/>
                <a:gd name="connsiteX7" fmla="*/ 815577 w 818355"/>
                <a:gd name="connsiteY7" fmla="*/ 372665 h 1079103"/>
                <a:gd name="connsiteX8" fmla="*/ 763190 w 818355"/>
                <a:gd name="connsiteY8" fmla="*/ 429815 h 1079103"/>
                <a:gd name="connsiteX9" fmla="*/ 598884 w 818355"/>
                <a:gd name="connsiteY9" fmla="*/ 451247 h 1079103"/>
                <a:gd name="connsiteX10" fmla="*/ 475059 w 818355"/>
                <a:gd name="connsiteY10" fmla="*/ 501253 h 1079103"/>
                <a:gd name="connsiteX11" fmla="*/ 417909 w 818355"/>
                <a:gd name="connsiteY11" fmla="*/ 556022 h 1079103"/>
                <a:gd name="connsiteX12" fmla="*/ 365521 w 818355"/>
                <a:gd name="connsiteY12" fmla="*/ 629840 h 1079103"/>
                <a:gd name="connsiteX13" fmla="*/ 332184 w 818355"/>
                <a:gd name="connsiteY13" fmla="*/ 801290 h 1079103"/>
                <a:gd name="connsiteX14" fmla="*/ 317896 w 818355"/>
                <a:gd name="connsiteY14" fmla="*/ 965597 h 1079103"/>
                <a:gd name="connsiteX15" fmla="*/ 310752 w 818355"/>
                <a:gd name="connsiteY15" fmla="*/ 1058465 h 1079103"/>
                <a:gd name="connsiteX16" fmla="*/ 20240 w 818355"/>
                <a:gd name="connsiteY16" fmla="*/ 1053703 h 1079103"/>
                <a:gd name="connsiteX17" fmla="*/ 25002 w 818355"/>
                <a:gd name="connsiteY17" fmla="*/ 5953 h 1079103"/>
                <a:gd name="connsiteX0" fmla="*/ 27383 w 820736"/>
                <a:gd name="connsiteY0" fmla="*/ 5953 h 1112441"/>
                <a:gd name="connsiteX1" fmla="*/ 241696 w 820736"/>
                <a:gd name="connsiteY1" fmla="*/ 8335 h 1112441"/>
                <a:gd name="connsiteX2" fmla="*/ 265508 w 820736"/>
                <a:gd name="connsiteY2" fmla="*/ 70247 h 1112441"/>
                <a:gd name="connsiteX3" fmla="*/ 322658 w 820736"/>
                <a:gd name="connsiteY3" fmla="*/ 141684 h 1112441"/>
                <a:gd name="connsiteX4" fmla="*/ 472677 w 820736"/>
                <a:gd name="connsiteY4" fmla="*/ 215503 h 1112441"/>
                <a:gd name="connsiteX5" fmla="*/ 672702 w 820736"/>
                <a:gd name="connsiteY5" fmla="*/ 253603 h 1112441"/>
                <a:gd name="connsiteX6" fmla="*/ 782240 w 820736"/>
                <a:gd name="connsiteY6" fmla="*/ 301228 h 1112441"/>
                <a:gd name="connsiteX7" fmla="*/ 817958 w 820736"/>
                <a:gd name="connsiteY7" fmla="*/ 372665 h 1112441"/>
                <a:gd name="connsiteX8" fmla="*/ 765571 w 820736"/>
                <a:gd name="connsiteY8" fmla="*/ 429815 h 1112441"/>
                <a:gd name="connsiteX9" fmla="*/ 601265 w 820736"/>
                <a:gd name="connsiteY9" fmla="*/ 451247 h 1112441"/>
                <a:gd name="connsiteX10" fmla="*/ 477440 w 820736"/>
                <a:gd name="connsiteY10" fmla="*/ 501253 h 1112441"/>
                <a:gd name="connsiteX11" fmla="*/ 420290 w 820736"/>
                <a:gd name="connsiteY11" fmla="*/ 556022 h 1112441"/>
                <a:gd name="connsiteX12" fmla="*/ 367902 w 820736"/>
                <a:gd name="connsiteY12" fmla="*/ 629840 h 1112441"/>
                <a:gd name="connsiteX13" fmla="*/ 334565 w 820736"/>
                <a:gd name="connsiteY13" fmla="*/ 801290 h 1112441"/>
                <a:gd name="connsiteX14" fmla="*/ 320277 w 820736"/>
                <a:gd name="connsiteY14" fmla="*/ 965597 h 1112441"/>
                <a:gd name="connsiteX15" fmla="*/ 313133 w 820736"/>
                <a:gd name="connsiteY15" fmla="*/ 1058465 h 1112441"/>
                <a:gd name="connsiteX16" fmla="*/ 20240 w 820736"/>
                <a:gd name="connsiteY16" fmla="*/ 1087041 h 1112441"/>
                <a:gd name="connsiteX17" fmla="*/ 27383 w 820736"/>
                <a:gd name="connsiteY17" fmla="*/ 5953 h 1112441"/>
                <a:gd name="connsiteX0" fmla="*/ 22620 w 815973"/>
                <a:gd name="connsiteY0" fmla="*/ 5953 h 1112441"/>
                <a:gd name="connsiteX1" fmla="*/ 236933 w 815973"/>
                <a:gd name="connsiteY1" fmla="*/ 8335 h 1112441"/>
                <a:gd name="connsiteX2" fmla="*/ 260745 w 815973"/>
                <a:gd name="connsiteY2" fmla="*/ 70247 h 1112441"/>
                <a:gd name="connsiteX3" fmla="*/ 317895 w 815973"/>
                <a:gd name="connsiteY3" fmla="*/ 141684 h 1112441"/>
                <a:gd name="connsiteX4" fmla="*/ 467914 w 815973"/>
                <a:gd name="connsiteY4" fmla="*/ 215503 h 1112441"/>
                <a:gd name="connsiteX5" fmla="*/ 667939 w 815973"/>
                <a:gd name="connsiteY5" fmla="*/ 253603 h 1112441"/>
                <a:gd name="connsiteX6" fmla="*/ 777477 w 815973"/>
                <a:gd name="connsiteY6" fmla="*/ 301228 h 1112441"/>
                <a:gd name="connsiteX7" fmla="*/ 813195 w 815973"/>
                <a:gd name="connsiteY7" fmla="*/ 372665 h 1112441"/>
                <a:gd name="connsiteX8" fmla="*/ 760808 w 815973"/>
                <a:gd name="connsiteY8" fmla="*/ 429815 h 1112441"/>
                <a:gd name="connsiteX9" fmla="*/ 596502 w 815973"/>
                <a:gd name="connsiteY9" fmla="*/ 451247 h 1112441"/>
                <a:gd name="connsiteX10" fmla="*/ 472677 w 815973"/>
                <a:gd name="connsiteY10" fmla="*/ 501253 h 1112441"/>
                <a:gd name="connsiteX11" fmla="*/ 415527 w 815973"/>
                <a:gd name="connsiteY11" fmla="*/ 556022 h 1112441"/>
                <a:gd name="connsiteX12" fmla="*/ 363139 w 815973"/>
                <a:gd name="connsiteY12" fmla="*/ 629840 h 1112441"/>
                <a:gd name="connsiteX13" fmla="*/ 329802 w 815973"/>
                <a:gd name="connsiteY13" fmla="*/ 801290 h 1112441"/>
                <a:gd name="connsiteX14" fmla="*/ 315514 w 815973"/>
                <a:gd name="connsiteY14" fmla="*/ 965597 h 1112441"/>
                <a:gd name="connsiteX15" fmla="*/ 308370 w 815973"/>
                <a:gd name="connsiteY15" fmla="*/ 1058465 h 1112441"/>
                <a:gd name="connsiteX16" fmla="*/ 15477 w 815973"/>
                <a:gd name="connsiteY16" fmla="*/ 1087041 h 1112441"/>
                <a:gd name="connsiteX17" fmla="*/ 22620 w 815973"/>
                <a:gd name="connsiteY17" fmla="*/ 5953 h 11124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5973" h="1087041">
                  <a:moveTo>
                    <a:pt x="22620" y="5953"/>
                  </a:moveTo>
                  <a:cubicBezTo>
                    <a:pt x="125808" y="8335"/>
                    <a:pt x="147240" y="0"/>
                    <a:pt x="236933" y="8335"/>
                  </a:cubicBezTo>
                  <a:cubicBezTo>
                    <a:pt x="228995" y="19051"/>
                    <a:pt x="247251" y="48022"/>
                    <a:pt x="260745" y="70247"/>
                  </a:cubicBezTo>
                  <a:cubicBezTo>
                    <a:pt x="274239" y="92472"/>
                    <a:pt x="283367" y="117475"/>
                    <a:pt x="317895" y="141684"/>
                  </a:cubicBezTo>
                  <a:cubicBezTo>
                    <a:pt x="352423" y="165893"/>
                    <a:pt x="409573" y="196850"/>
                    <a:pt x="467914" y="215503"/>
                  </a:cubicBezTo>
                  <a:cubicBezTo>
                    <a:pt x="526255" y="234156"/>
                    <a:pt x="616345" y="239316"/>
                    <a:pt x="667939" y="253603"/>
                  </a:cubicBezTo>
                  <a:cubicBezTo>
                    <a:pt x="719533" y="267890"/>
                    <a:pt x="753268" y="281384"/>
                    <a:pt x="777477" y="301228"/>
                  </a:cubicBezTo>
                  <a:cubicBezTo>
                    <a:pt x="801686" y="321072"/>
                    <a:pt x="815973" y="351234"/>
                    <a:pt x="813195" y="372665"/>
                  </a:cubicBezTo>
                  <a:cubicBezTo>
                    <a:pt x="810417" y="394096"/>
                    <a:pt x="796923" y="416718"/>
                    <a:pt x="760808" y="429815"/>
                  </a:cubicBezTo>
                  <a:cubicBezTo>
                    <a:pt x="724693" y="442912"/>
                    <a:pt x="644524" y="439341"/>
                    <a:pt x="596502" y="451247"/>
                  </a:cubicBezTo>
                  <a:cubicBezTo>
                    <a:pt x="548480" y="463153"/>
                    <a:pt x="502839" y="483791"/>
                    <a:pt x="472677" y="501253"/>
                  </a:cubicBezTo>
                  <a:cubicBezTo>
                    <a:pt x="442515" y="518715"/>
                    <a:pt x="433783" y="534591"/>
                    <a:pt x="415527" y="556022"/>
                  </a:cubicBezTo>
                  <a:cubicBezTo>
                    <a:pt x="397271" y="577453"/>
                    <a:pt x="377426" y="588962"/>
                    <a:pt x="363139" y="629840"/>
                  </a:cubicBezTo>
                  <a:cubicBezTo>
                    <a:pt x="348852" y="670718"/>
                    <a:pt x="337739" y="745331"/>
                    <a:pt x="329802" y="801290"/>
                  </a:cubicBezTo>
                  <a:cubicBezTo>
                    <a:pt x="321865" y="857249"/>
                    <a:pt x="319086" y="922735"/>
                    <a:pt x="315514" y="965597"/>
                  </a:cubicBezTo>
                  <a:cubicBezTo>
                    <a:pt x="311942" y="1008459"/>
                    <a:pt x="296464" y="1007268"/>
                    <a:pt x="308370" y="1058465"/>
                  </a:cubicBezTo>
                  <a:cubicBezTo>
                    <a:pt x="258364" y="1078706"/>
                    <a:pt x="261937" y="1083866"/>
                    <a:pt x="15477" y="1087041"/>
                  </a:cubicBezTo>
                  <a:cubicBezTo>
                    <a:pt x="0" y="902097"/>
                    <a:pt x="396" y="484584"/>
                    <a:pt x="22620" y="595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2967039" y="2081213"/>
              <a:ext cx="304800" cy="2062134"/>
            </a:xfrm>
            <a:custGeom>
              <a:avLst/>
              <a:gdLst>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26987 w 349249"/>
                <a:gd name="connsiteY0" fmla="*/ 11112 h 2417761"/>
                <a:gd name="connsiteX1" fmla="*/ 312737 w 349249"/>
                <a:gd name="connsiteY1" fmla="*/ 15874 h 2417761"/>
                <a:gd name="connsiteX2" fmla="*/ 246062 w 349249"/>
                <a:gd name="connsiteY2" fmla="*/ 2078037 h 2417761"/>
                <a:gd name="connsiteX3" fmla="*/ 7937 w 349249"/>
                <a:gd name="connsiteY3" fmla="*/ 2073274 h 2417761"/>
                <a:gd name="connsiteX4" fmla="*/ 26987 w 349249"/>
                <a:gd name="connsiteY4" fmla="*/ 11112 h 2417761"/>
                <a:gd name="connsiteX0" fmla="*/ 26987 w 349249"/>
                <a:gd name="connsiteY0" fmla="*/ 11112 h 2078037"/>
                <a:gd name="connsiteX1" fmla="*/ 312737 w 349249"/>
                <a:gd name="connsiteY1" fmla="*/ 15874 h 2078037"/>
                <a:gd name="connsiteX2" fmla="*/ 246062 w 349249"/>
                <a:gd name="connsiteY2" fmla="*/ 2078037 h 2078037"/>
                <a:gd name="connsiteX3" fmla="*/ 7937 w 349249"/>
                <a:gd name="connsiteY3" fmla="*/ 2073274 h 2078037"/>
                <a:gd name="connsiteX4" fmla="*/ 26987 w 349249"/>
                <a:gd name="connsiteY4" fmla="*/ 11112 h 2078037"/>
                <a:gd name="connsiteX0" fmla="*/ 26987 w 363537"/>
                <a:gd name="connsiteY0" fmla="*/ 0 h 2153775"/>
                <a:gd name="connsiteX1" fmla="*/ 327025 w 363537"/>
                <a:gd name="connsiteY1" fmla="*/ 91612 h 2153775"/>
                <a:gd name="connsiteX2" fmla="*/ 260350 w 363537"/>
                <a:gd name="connsiteY2" fmla="*/ 2153775 h 2153775"/>
                <a:gd name="connsiteX3" fmla="*/ 22225 w 363537"/>
                <a:gd name="connsiteY3" fmla="*/ 2149012 h 2153775"/>
                <a:gd name="connsiteX4" fmla="*/ 26987 w 363537"/>
                <a:gd name="connsiteY4" fmla="*/ 0 h 2153775"/>
                <a:gd name="connsiteX0" fmla="*/ 26987 w 363537"/>
                <a:gd name="connsiteY0" fmla="*/ 0 h 2078037"/>
                <a:gd name="connsiteX1" fmla="*/ 327025 w 363537"/>
                <a:gd name="connsiteY1" fmla="*/ 15874 h 2078037"/>
                <a:gd name="connsiteX2" fmla="*/ 260350 w 363537"/>
                <a:gd name="connsiteY2" fmla="*/ 2078037 h 2078037"/>
                <a:gd name="connsiteX3" fmla="*/ 22225 w 363537"/>
                <a:gd name="connsiteY3" fmla="*/ 2073274 h 2078037"/>
                <a:gd name="connsiteX4" fmla="*/ 26987 w 363537"/>
                <a:gd name="connsiteY4" fmla="*/ 0 h 2078037"/>
                <a:gd name="connsiteX0" fmla="*/ 26987 w 363537"/>
                <a:gd name="connsiteY0" fmla="*/ 0 h 2078038"/>
                <a:gd name="connsiteX1" fmla="*/ 327025 w 363537"/>
                <a:gd name="connsiteY1" fmla="*/ 15875 h 2078038"/>
                <a:gd name="connsiteX2" fmla="*/ 260350 w 363537"/>
                <a:gd name="connsiteY2" fmla="*/ 2078038 h 2078038"/>
                <a:gd name="connsiteX3" fmla="*/ 22225 w 363537"/>
                <a:gd name="connsiteY3" fmla="*/ 2073275 h 2078038"/>
                <a:gd name="connsiteX4" fmla="*/ 26987 w 363537"/>
                <a:gd name="connsiteY4" fmla="*/ 0 h 2078038"/>
                <a:gd name="connsiteX0" fmla="*/ 26987 w 376238"/>
                <a:gd name="connsiteY0" fmla="*/ 0 h 2078038"/>
                <a:gd name="connsiteX1" fmla="*/ 327025 w 376238"/>
                <a:gd name="connsiteY1" fmla="*/ 15875 h 2078038"/>
                <a:gd name="connsiteX2" fmla="*/ 322262 w 376238"/>
                <a:gd name="connsiteY2" fmla="*/ 861510 h 2078038"/>
                <a:gd name="connsiteX3" fmla="*/ 260350 w 376238"/>
                <a:gd name="connsiteY3" fmla="*/ 2078038 h 2078038"/>
                <a:gd name="connsiteX4" fmla="*/ 22225 w 376238"/>
                <a:gd name="connsiteY4" fmla="*/ 2073275 h 2078038"/>
                <a:gd name="connsiteX5" fmla="*/ 26987 w 376238"/>
                <a:gd name="connsiteY5" fmla="*/ 0 h 2078038"/>
                <a:gd name="connsiteX0" fmla="*/ 26987 w 376239"/>
                <a:gd name="connsiteY0" fmla="*/ 0 h 2078037"/>
                <a:gd name="connsiteX1" fmla="*/ 327026 w 376239"/>
                <a:gd name="connsiteY1" fmla="*/ 15874 h 2078037"/>
                <a:gd name="connsiteX2" fmla="*/ 322263 w 376239"/>
                <a:gd name="connsiteY2" fmla="*/ 861509 h 2078037"/>
                <a:gd name="connsiteX3" fmla="*/ 260351 w 376239"/>
                <a:gd name="connsiteY3" fmla="*/ 2078037 h 2078037"/>
                <a:gd name="connsiteX4" fmla="*/ 22226 w 376239"/>
                <a:gd name="connsiteY4" fmla="*/ 2073274 h 2078037"/>
                <a:gd name="connsiteX5" fmla="*/ 26987 w 376239"/>
                <a:gd name="connsiteY5" fmla="*/ 0 h 2078037"/>
                <a:gd name="connsiteX0" fmla="*/ 26987 w 373858"/>
                <a:gd name="connsiteY0" fmla="*/ 23668 h 2078037"/>
                <a:gd name="connsiteX1" fmla="*/ 324645 w 373858"/>
                <a:gd name="connsiteY1" fmla="*/ 15874 h 2078037"/>
                <a:gd name="connsiteX2" fmla="*/ 319882 w 373858"/>
                <a:gd name="connsiteY2" fmla="*/ 861509 h 2078037"/>
                <a:gd name="connsiteX3" fmla="*/ 257970 w 373858"/>
                <a:gd name="connsiteY3" fmla="*/ 2078037 h 2078037"/>
                <a:gd name="connsiteX4" fmla="*/ 19845 w 373858"/>
                <a:gd name="connsiteY4" fmla="*/ 2073274 h 2078037"/>
                <a:gd name="connsiteX5" fmla="*/ 26987 w 373858"/>
                <a:gd name="connsiteY5" fmla="*/ 23668 h 2078037"/>
                <a:gd name="connsiteX0" fmla="*/ 26987 w 373858"/>
                <a:gd name="connsiteY0" fmla="*/ 11834 h 2066203"/>
                <a:gd name="connsiteX1" fmla="*/ 324645 w 373858"/>
                <a:gd name="connsiteY1" fmla="*/ 15874 h 2066203"/>
                <a:gd name="connsiteX2" fmla="*/ 319882 w 373858"/>
                <a:gd name="connsiteY2" fmla="*/ 849675 h 2066203"/>
                <a:gd name="connsiteX3" fmla="*/ 257970 w 373858"/>
                <a:gd name="connsiteY3" fmla="*/ 2066203 h 2066203"/>
                <a:gd name="connsiteX4" fmla="*/ 19845 w 373858"/>
                <a:gd name="connsiteY4" fmla="*/ 2061440 h 2066203"/>
                <a:gd name="connsiteX5" fmla="*/ 26987 w 373858"/>
                <a:gd name="connsiteY5" fmla="*/ 11834 h 2066203"/>
                <a:gd name="connsiteX0" fmla="*/ 26987 w 330994"/>
                <a:gd name="connsiteY0" fmla="*/ 11834 h 2066203"/>
                <a:gd name="connsiteX1" fmla="*/ 324645 w 330994"/>
                <a:gd name="connsiteY1" fmla="*/ 15874 h 2066203"/>
                <a:gd name="connsiteX2" fmla="*/ 319882 w 330994"/>
                <a:gd name="connsiteY2" fmla="*/ 849675 h 2066203"/>
                <a:gd name="connsiteX3" fmla="*/ 257970 w 330994"/>
                <a:gd name="connsiteY3" fmla="*/ 2066203 h 2066203"/>
                <a:gd name="connsiteX4" fmla="*/ 19845 w 330994"/>
                <a:gd name="connsiteY4" fmla="*/ 2061440 h 2066203"/>
                <a:gd name="connsiteX5" fmla="*/ 26987 w 330994"/>
                <a:gd name="connsiteY5" fmla="*/ 11834 h 2066203"/>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7142 w 311149"/>
                <a:gd name="connsiteY0" fmla="*/ 0 h 2054369"/>
                <a:gd name="connsiteX1" fmla="*/ 304800 w 311149"/>
                <a:gd name="connsiteY1" fmla="*/ 4040 h 2054369"/>
                <a:gd name="connsiteX2" fmla="*/ 300037 w 311149"/>
                <a:gd name="connsiteY2" fmla="*/ 837841 h 2054369"/>
                <a:gd name="connsiteX3" fmla="*/ 238125 w 311149"/>
                <a:gd name="connsiteY3" fmla="*/ 2054369 h 2054369"/>
                <a:gd name="connsiteX4" fmla="*/ 0 w 311149"/>
                <a:gd name="connsiteY4" fmla="*/ 2049606 h 2054369"/>
                <a:gd name="connsiteX5" fmla="*/ 7142 w 311149"/>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49606"/>
                <a:gd name="connsiteX1" fmla="*/ 304800 w 304800"/>
                <a:gd name="connsiteY1" fmla="*/ 4040 h 2049606"/>
                <a:gd name="connsiteX2" fmla="*/ 266700 w 304800"/>
                <a:gd name="connsiteY2" fmla="*/ 837841 h 2049606"/>
                <a:gd name="connsiteX3" fmla="*/ 257175 w 304800"/>
                <a:gd name="connsiteY3" fmla="*/ 2028335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049606">
                  <a:moveTo>
                    <a:pt x="7142" y="0"/>
                  </a:moveTo>
                  <a:cubicBezTo>
                    <a:pt x="179386" y="2396"/>
                    <a:pt x="161131" y="7100"/>
                    <a:pt x="304800" y="4040"/>
                  </a:cubicBezTo>
                  <a:cubicBezTo>
                    <a:pt x="296863" y="159459"/>
                    <a:pt x="276225" y="497697"/>
                    <a:pt x="266700" y="837841"/>
                  </a:cubicBezTo>
                  <a:cubicBezTo>
                    <a:pt x="257175" y="1177985"/>
                    <a:pt x="252412" y="1840576"/>
                    <a:pt x="247650" y="2044903"/>
                  </a:cubicBezTo>
                  <a:cubicBezTo>
                    <a:pt x="49213" y="2049579"/>
                    <a:pt x="261938" y="2046431"/>
                    <a:pt x="0" y="2049606"/>
                  </a:cubicBezTo>
                  <a:cubicBezTo>
                    <a:pt x="14288" y="1686069"/>
                    <a:pt x="8730" y="333375"/>
                    <a:pt x="714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1300163" y="2662237"/>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05126" y="1038230"/>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05126" y="1266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909881" y="147637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905126" y="16621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905126" y="186689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905126" y="20859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881067"/>
              <a:ext cx="457200" cy="244706"/>
            </a:xfrm>
            <a:prstGeom prst="rect">
              <a:avLst/>
            </a:prstGeom>
            <a:noFill/>
          </p:spPr>
          <p:txBody>
            <a:bodyPr wrap="square" rtlCol="0">
              <a:spAutoFit/>
            </a:bodyPr>
            <a:lstStyle/>
            <a:p>
              <a:r>
                <a:rPr lang="en-US" i="1" dirty="0">
                  <a:latin typeface="Times New Roman" pitchFamily="18" charset="0"/>
                  <a:cs typeface="Times New Roman" pitchFamily="18" charset="0"/>
                </a:rPr>
                <a:t>0</a:t>
              </a:r>
            </a:p>
          </p:txBody>
        </p:sp>
        <p:sp>
          <p:nvSpPr>
            <p:cNvPr id="44" name="TextBox 43"/>
            <p:cNvSpPr txBox="1"/>
            <p:nvPr/>
          </p:nvSpPr>
          <p:spPr>
            <a:xfrm>
              <a:off x="2490537" y="2986089"/>
              <a:ext cx="557464" cy="244706"/>
            </a:xfrm>
            <a:prstGeom prst="rect">
              <a:avLst/>
            </a:prstGeom>
            <a:noFill/>
          </p:spPr>
          <p:txBody>
            <a:bodyPr wrap="square" rtlCol="0">
              <a:spAutoFit/>
            </a:bodyPr>
            <a:lstStyle/>
            <a:p>
              <a:r>
                <a:rPr lang="en-US" i="1" dirty="0">
                  <a:latin typeface="Times New Roman" pitchFamily="18" charset="0"/>
                  <a:cs typeface="Times New Roman" pitchFamily="18" charset="0"/>
                </a:rPr>
                <a:t>10</a:t>
              </a:r>
            </a:p>
          </p:txBody>
        </p:sp>
        <p:sp>
          <p:nvSpPr>
            <p:cNvPr id="47" name="TextBox 46"/>
            <p:cNvSpPr txBox="1"/>
            <p:nvPr/>
          </p:nvSpPr>
          <p:spPr>
            <a:xfrm>
              <a:off x="2814644" y="4342623"/>
              <a:ext cx="457200" cy="244706"/>
            </a:xfrm>
            <a:prstGeom prst="rect">
              <a:avLst/>
            </a:prstGeom>
            <a:noFill/>
          </p:spPr>
          <p:txBody>
            <a:bodyPr wrap="square" rtlCol="0">
              <a:spAutoFit/>
            </a:bodyPr>
            <a:lstStyle/>
            <a:p>
              <a:r>
                <a:rPr lang="en-US" i="1" dirty="0">
                  <a:latin typeface="Times New Roman" pitchFamily="18" charset="0"/>
                  <a:cs typeface="Times New Roman" pitchFamily="18" charset="0"/>
                </a:rPr>
                <a:t>d</a:t>
              </a:r>
            </a:p>
          </p:txBody>
        </p:sp>
        <p:cxnSp>
          <p:nvCxnSpPr>
            <p:cNvPr id="52" name="Straight Connector 51"/>
            <p:cNvCxnSpPr/>
            <p:nvPr/>
          </p:nvCxnSpPr>
          <p:spPr>
            <a:xfrm rot="10800000">
              <a:off x="2895600" y="230096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900355" y="25105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895600" y="272005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895600" y="375761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895600" y="39624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895600" y="3552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95600" y="33432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895600" y="313848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905110" y="292894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890845" y="414337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90537" y="4004482"/>
              <a:ext cx="557464" cy="244706"/>
            </a:xfrm>
            <a:prstGeom prst="rect">
              <a:avLst/>
            </a:prstGeom>
            <a:noFill/>
          </p:spPr>
          <p:txBody>
            <a:bodyPr wrap="square" rtlCol="0">
              <a:spAutoFit/>
            </a:bodyPr>
            <a:lstStyle/>
            <a:p>
              <a:r>
                <a:rPr lang="en-US" i="1" dirty="0">
                  <a:latin typeface="Times New Roman" pitchFamily="18" charset="0"/>
                  <a:cs typeface="Times New Roman" pitchFamily="18" charset="0"/>
                </a:rPr>
                <a:t>15</a:t>
              </a:r>
            </a:p>
          </p:txBody>
        </p:sp>
        <p:sp>
          <p:nvSpPr>
            <p:cNvPr id="78" name="TextBox 77"/>
            <p:cNvSpPr txBox="1"/>
            <p:nvPr/>
          </p:nvSpPr>
          <p:spPr>
            <a:xfrm>
              <a:off x="3258274" y="732100"/>
              <a:ext cx="772304" cy="244706"/>
            </a:xfrm>
            <a:prstGeom prst="rect">
              <a:avLst/>
            </a:prstGeom>
            <a:noFill/>
          </p:spPr>
          <p:txBody>
            <a:bodyPr wrap="square" rtlCol="0">
              <a:spAutoFit/>
            </a:bodyPr>
            <a:lstStyle/>
            <a:p>
              <a:r>
                <a:rPr lang="en-US" i="1" dirty="0">
                  <a:latin typeface="Times New Roman" pitchFamily="18" charset="0"/>
                  <a:cs typeface="Times New Roman" pitchFamily="18" charset="0"/>
                </a:rPr>
                <a:t>p(d)</a:t>
              </a:r>
            </a:p>
          </p:txBody>
        </p:sp>
        <p:sp>
          <p:nvSpPr>
            <p:cNvPr id="82" name="Freeform 81"/>
            <p:cNvSpPr/>
            <p:nvPr/>
          </p:nvSpPr>
          <p:spPr>
            <a:xfrm>
              <a:off x="3195577" y="1041722"/>
              <a:ext cx="611248" cy="3106416"/>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810000" y="2133600"/>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810000" y="2743200"/>
              <a:ext cx="862263" cy="244706"/>
            </a:xfrm>
            <a:prstGeom prst="rect">
              <a:avLst/>
            </a:prstGeom>
            <a:noFill/>
          </p:spPr>
          <p:txBody>
            <a:bodyPr wrap="square" rtlCol="0">
              <a:spAutoFit/>
            </a:bodyPr>
            <a:lstStyle/>
            <a:p>
              <a:r>
                <a:rPr lang="en-US" dirty="0">
                  <a:latin typeface="Times New Roman" pitchFamily="18" charset="0"/>
                  <a:cs typeface="Times New Roman" pitchFamily="18" charset="0"/>
                </a:rPr>
                <a:t>median</a:t>
              </a:r>
            </a:p>
          </p:txBody>
        </p:sp>
        <p:cxnSp>
          <p:nvCxnSpPr>
            <p:cNvPr id="86" name="Straight Connector 85"/>
            <p:cNvCxnSpPr/>
            <p:nvPr/>
          </p:nvCxnSpPr>
          <p:spPr>
            <a:xfrm>
              <a:off x="2895600" y="2093025"/>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69694" y="1897176"/>
              <a:ext cx="802105" cy="244706"/>
            </a:xfrm>
            <a:prstGeom prst="rect">
              <a:avLst/>
            </a:prstGeom>
            <a:noFill/>
          </p:spPr>
          <p:txBody>
            <a:bodyPr wrap="square" rtlCol="0">
              <a:spAutoFit/>
            </a:bodyPr>
            <a:lstStyle/>
            <a:p>
              <a:r>
                <a:rPr lang="en-US" i="1" dirty="0" err="1">
                  <a:latin typeface="Times New Roman" pitchFamily="18" charset="0"/>
                  <a:cs typeface="Times New Roman" pitchFamily="18" charset="0"/>
                </a:rPr>
                <a:t>d</a:t>
              </a:r>
              <a:r>
                <a:rPr lang="en-US" i="1" baseline="-25000" dirty="0" err="1">
                  <a:latin typeface="Times New Roman" pitchFamily="18" charset="0"/>
                  <a:cs typeface="Times New Roman" pitchFamily="18" charset="0"/>
                </a:rPr>
                <a:t>median</a:t>
              </a:r>
              <a:endParaRPr lang="en-US" i="1" baseline="-25000" dirty="0">
                <a:latin typeface="Times New Roman" pitchFamily="18" charset="0"/>
                <a:cs typeface="Times New Roman" pitchFamily="18" charset="0"/>
              </a:endParaRPr>
            </a:p>
          </p:txBody>
        </p:sp>
        <p:sp>
          <p:nvSpPr>
            <p:cNvPr id="35" name="Freeform 34"/>
            <p:cNvSpPr/>
            <p:nvPr/>
          </p:nvSpPr>
          <p:spPr>
            <a:xfrm>
              <a:off x="3122221" y="2909455"/>
              <a:ext cx="653143" cy="629392"/>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428999" y="3505200"/>
              <a:ext cx="1179095" cy="244706"/>
            </a:xfrm>
            <a:prstGeom prst="rect">
              <a:avLst/>
            </a:prstGeom>
            <a:noFill/>
          </p:spPr>
          <p:txBody>
            <a:bodyPr wrap="square" rtlCol="0">
              <a:spAutoFit/>
            </a:bodyPr>
            <a:lstStyle/>
            <a:p>
              <a:r>
                <a:rPr lang="en-US" dirty="0">
                  <a:latin typeface="Times New Roman" pitchFamily="18" charset="0"/>
                  <a:cs typeface="Times New Roman" pitchFamily="18" charset="0"/>
                </a:rPr>
                <a:t>area=50%</a:t>
              </a:r>
            </a:p>
          </p:txBody>
        </p:sp>
        <p:sp>
          <p:nvSpPr>
            <p:cNvPr id="37" name="TextBox 36"/>
            <p:cNvSpPr txBox="1"/>
            <p:nvPr/>
          </p:nvSpPr>
          <p:spPr>
            <a:xfrm>
              <a:off x="3886200" y="1676400"/>
              <a:ext cx="914400" cy="428235"/>
            </a:xfrm>
            <a:prstGeom prst="rect">
              <a:avLst/>
            </a:prstGeom>
            <a:noFill/>
          </p:spPr>
          <p:txBody>
            <a:bodyPr wrap="square" rtlCol="0">
              <a:spAutoFit/>
            </a:bodyPr>
            <a:lstStyle/>
            <a:p>
              <a:r>
                <a:rPr lang="en-US" dirty="0">
                  <a:latin typeface="Times New Roman" pitchFamily="18" charset="0"/>
                  <a:cs typeface="Times New Roman" pitchFamily="18" charset="0"/>
                </a:rPr>
                <a:t>area=</a:t>
              </a:r>
            </a:p>
            <a:p>
              <a:r>
                <a:rPr lang="en-US" dirty="0">
                  <a:latin typeface="Times New Roman" pitchFamily="18" charset="0"/>
                  <a:cs typeface="Times New Roman" pitchFamily="18" charset="0"/>
                </a:rPr>
                <a:t>50%</a:t>
              </a:r>
            </a:p>
          </p:txBody>
        </p:sp>
        <p:sp>
          <p:nvSpPr>
            <p:cNvPr id="38" name="Freeform 37"/>
            <p:cNvSpPr/>
            <p:nvPr/>
          </p:nvSpPr>
          <p:spPr>
            <a:xfrm>
              <a:off x="3200400" y="1447800"/>
              <a:ext cx="685800" cy="457200"/>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Another choice of the ‘typical value’ is the median, </a:t>
            </a: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25000" dirty="0" err="1">
                <a:solidFill>
                  <a:schemeClr val="tx2"/>
                </a:solidFill>
                <a:latin typeface="Cambria Math" pitchFamily="18" charset="0"/>
                <a:ea typeface="Cambria Math" pitchFamily="18" charset="0"/>
                <a:cs typeface="Times New Roman" pitchFamily="18" charset="0"/>
              </a:rPr>
              <a:t>median</a:t>
            </a:r>
            <a:r>
              <a:rPr lang="en-US" sz="2800" kern="0" dirty="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that divides the </a:t>
            </a:r>
            <a:r>
              <a:rPr kumimoji="0" lang="en-US" sz="2800" b="0" i="0" u="none" strike="noStrike" kern="0" cap="none" spc="0" normalizeH="0" noProof="0" dirty="0" err="1">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into two pieces, each with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50% </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of the total area.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a:t>
            </a:r>
            <a:r>
              <a:rPr lang="en-US" sz="1600">
                <a:latin typeface="Times New Roman" pitchFamily="18" charset="0"/>
                <a:cs typeface="Times New Roman" pitchFamily="18" charset="0"/>
              </a:rPr>
              <a:t>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066800" y="381000"/>
            <a:ext cx="3041075" cy="5627131"/>
            <a:chOff x="2216725" y="891703"/>
            <a:chExt cx="2050475" cy="3863924"/>
          </a:xfrm>
        </p:grpSpPr>
        <p:cxnSp>
          <p:nvCxnSpPr>
            <p:cNvPr id="7" name="Straight Arrow Connector 6"/>
            <p:cNvCxnSpPr/>
            <p:nvPr/>
          </p:nvCxnSpPr>
          <p:spPr>
            <a:xfrm rot="5400000">
              <a:off x="1147763" y="2821840"/>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52726" y="1197833"/>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752726" y="1426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757481" y="163598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752726" y="18217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752726" y="202649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752726" y="224557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38400" y="1040670"/>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0</a:t>
              </a:r>
            </a:p>
          </p:txBody>
        </p:sp>
        <p:sp>
          <p:nvSpPr>
            <p:cNvPr id="43" name="TextBox 42"/>
            <p:cNvSpPr txBox="1"/>
            <p:nvPr/>
          </p:nvSpPr>
          <p:spPr>
            <a:xfrm>
              <a:off x="2438400" y="2099328"/>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5</a:t>
              </a:r>
            </a:p>
          </p:txBody>
        </p:sp>
        <p:sp>
          <p:nvSpPr>
            <p:cNvPr id="44" name="TextBox 43"/>
            <p:cNvSpPr txBox="1"/>
            <p:nvPr/>
          </p:nvSpPr>
          <p:spPr>
            <a:xfrm>
              <a:off x="2438400" y="3145692"/>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10</a:t>
              </a:r>
            </a:p>
          </p:txBody>
        </p:sp>
        <p:sp>
          <p:nvSpPr>
            <p:cNvPr id="47" name="TextBox 46"/>
            <p:cNvSpPr txBox="1"/>
            <p:nvPr/>
          </p:nvSpPr>
          <p:spPr>
            <a:xfrm>
              <a:off x="2730511" y="4502022"/>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d</a:t>
              </a:r>
            </a:p>
          </p:txBody>
        </p:sp>
        <p:cxnSp>
          <p:nvCxnSpPr>
            <p:cNvPr id="52" name="Straight Connector 51"/>
            <p:cNvCxnSpPr/>
            <p:nvPr/>
          </p:nvCxnSpPr>
          <p:spPr>
            <a:xfrm rot="10800000">
              <a:off x="2743200" y="24605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747955" y="26701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743200" y="287966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743200" y="391721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743200" y="412200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743200" y="3712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743200" y="35028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743200" y="329809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752710" y="308854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738445" y="430297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38400" y="4164085"/>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15</a:t>
              </a:r>
            </a:p>
          </p:txBody>
        </p:sp>
        <p:sp>
          <p:nvSpPr>
            <p:cNvPr id="78" name="TextBox 77"/>
            <p:cNvSpPr txBox="1"/>
            <p:nvPr/>
          </p:nvSpPr>
          <p:spPr>
            <a:xfrm>
              <a:off x="3105875" y="891703"/>
              <a:ext cx="457200" cy="253605"/>
            </a:xfrm>
            <a:prstGeom prst="rect">
              <a:avLst/>
            </a:prstGeom>
            <a:noFill/>
          </p:spPr>
          <p:txBody>
            <a:bodyPr wrap="square" rtlCol="0">
              <a:spAutoFit/>
            </a:bodyPr>
            <a:lstStyle/>
            <a:p>
              <a:r>
                <a:rPr lang="en-US" i="1" dirty="0">
                  <a:latin typeface="Times New Roman" pitchFamily="18" charset="0"/>
                  <a:cs typeface="Times New Roman" pitchFamily="18" charset="0"/>
                </a:rPr>
                <a:t>p(d)</a:t>
              </a:r>
            </a:p>
          </p:txBody>
        </p:sp>
        <p:sp>
          <p:nvSpPr>
            <p:cNvPr id="82" name="Freeform 81"/>
            <p:cNvSpPr/>
            <p:nvPr/>
          </p:nvSpPr>
          <p:spPr>
            <a:xfrm>
              <a:off x="3043177" y="1201325"/>
              <a:ext cx="611248" cy="3032567"/>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657600" y="2521803"/>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657600" y="3131403"/>
              <a:ext cx="609600" cy="253605"/>
            </a:xfrm>
            <a:prstGeom prst="rect">
              <a:avLst/>
            </a:prstGeom>
            <a:noFill/>
          </p:spPr>
          <p:txBody>
            <a:bodyPr wrap="square" rtlCol="0">
              <a:spAutoFit/>
            </a:bodyPr>
            <a:lstStyle/>
            <a:p>
              <a:r>
                <a:rPr lang="en-US" i="1" dirty="0">
                  <a:latin typeface="Times New Roman" pitchFamily="18" charset="0"/>
                  <a:cs typeface="Times New Roman" pitchFamily="18" charset="0"/>
                </a:rPr>
                <a:t>mean</a:t>
              </a:r>
            </a:p>
          </p:txBody>
        </p:sp>
        <p:cxnSp>
          <p:nvCxnSpPr>
            <p:cNvPr id="86" name="Straight Connector 85"/>
            <p:cNvCxnSpPr/>
            <p:nvPr/>
          </p:nvCxnSpPr>
          <p:spPr>
            <a:xfrm>
              <a:off x="2667000" y="2521803"/>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216725" y="2352578"/>
              <a:ext cx="533400" cy="253605"/>
            </a:xfrm>
            <a:prstGeom prst="rect">
              <a:avLst/>
            </a:prstGeom>
            <a:noFill/>
          </p:spPr>
          <p:txBody>
            <a:bodyPr wrap="square" rtlCol="0">
              <a:spAutoFit/>
            </a:bodyPr>
            <a:lstStyle/>
            <a:p>
              <a:r>
                <a:rPr lang="en-US" i="1" dirty="0" err="1">
                  <a:latin typeface="Times New Roman" pitchFamily="18" charset="0"/>
                  <a:cs typeface="Times New Roman" pitchFamily="18" charset="0"/>
                </a:rPr>
                <a:t>d</a:t>
              </a:r>
              <a:r>
                <a:rPr lang="en-US" i="1" baseline="-25000" dirty="0" err="1">
                  <a:latin typeface="Times New Roman" pitchFamily="18" charset="0"/>
                  <a:cs typeface="Times New Roman" pitchFamily="18" charset="0"/>
                </a:rPr>
                <a:t>mean</a:t>
              </a:r>
              <a:endParaRPr lang="en-US" i="1" baseline="-25000" dirty="0">
                <a:latin typeface="Times New Roman" pitchFamily="18" charset="0"/>
                <a:cs typeface="Times New Roman" pitchFamily="18" charset="0"/>
              </a:endParaRPr>
            </a:p>
          </p:txBody>
        </p:sp>
      </p:grpSp>
      <p:sp>
        <p:nvSpPr>
          <p:cNvPr id="34" name="Title 1"/>
          <p:cNvSpPr txBox="1">
            <a:spLocks/>
          </p:cNvSpPr>
          <p:nvPr/>
        </p:nvSpPr>
        <p:spPr bwMode="auto">
          <a:xfrm>
            <a:off x="4572000" y="2895600"/>
            <a:ext cx="43434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A third choice of the ‘typical value’ is the mean or expected value, </a:t>
            </a: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25000" dirty="0" err="1">
                <a:solidFill>
                  <a:schemeClr val="tx2"/>
                </a:solidFill>
                <a:latin typeface="Cambria Math" pitchFamily="18" charset="0"/>
                <a:ea typeface="Cambria Math" pitchFamily="18" charset="0"/>
                <a:cs typeface="Times New Roman" pitchFamily="18" charset="0"/>
              </a:rPr>
              <a:t>mean</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baseline="0" dirty="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It is a generalization of the usual definition of the mean of a list of numbers.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42156" t="47164" r="26516" b="30435"/>
          <a:stretch>
            <a:fillRect/>
          </a:stretch>
        </p:blipFill>
        <p:spPr bwMode="auto">
          <a:xfrm>
            <a:off x="400056" y="685800"/>
            <a:ext cx="3100388" cy="112871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45813" t="41210" r="13619" b="36956"/>
          <a:stretch>
            <a:fillRect/>
          </a:stretch>
        </p:blipFill>
        <p:spPr bwMode="auto">
          <a:xfrm>
            <a:off x="323856" y="2557463"/>
            <a:ext cx="4014787" cy="1100137"/>
          </a:xfrm>
          <a:prstGeom prst="rect">
            <a:avLst/>
          </a:prstGeom>
          <a:noFill/>
          <a:ln w="9525">
            <a:noFill/>
            <a:miter lim="800000"/>
            <a:headEnd/>
            <a:tailEnd/>
          </a:ln>
        </p:spPr>
      </p:pic>
      <p:sp>
        <p:nvSpPr>
          <p:cNvPr id="6" name="Rectangle 5"/>
          <p:cNvSpPr/>
          <p:nvPr/>
        </p:nvSpPr>
        <p:spPr>
          <a:xfrm>
            <a:off x="857256" y="2709863"/>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256" y="2633663"/>
            <a:ext cx="990600" cy="646331"/>
          </a:xfrm>
          <a:prstGeom prst="rect">
            <a:avLst/>
          </a:prstGeom>
          <a:noFill/>
        </p:spPr>
        <p:txBody>
          <a:bodyPr wrap="square" rtlCol="0">
            <a:spAutoFit/>
          </a:bodyPr>
          <a:lstStyle/>
          <a:p>
            <a:r>
              <a:rPr lang="en-US" sz="3600" dirty="0">
                <a:latin typeface="Cambria Math"/>
                <a:ea typeface="Cambria Math"/>
              </a:rPr>
              <a:t>≈</a:t>
            </a:r>
            <a:endParaRPr lang="en-US" sz="3600" dirty="0"/>
          </a:p>
        </p:txBody>
      </p:sp>
      <p:sp>
        <p:nvSpPr>
          <p:cNvPr id="8" name="Rectangle 7"/>
          <p:cNvSpPr/>
          <p:nvPr/>
        </p:nvSpPr>
        <p:spPr>
          <a:xfrm>
            <a:off x="2228856" y="3014663"/>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19320" y="2824159"/>
            <a:ext cx="990600" cy="584775"/>
          </a:xfrm>
          <a:prstGeom prst="rect">
            <a:avLst/>
          </a:prstGeom>
          <a:noFill/>
        </p:spPr>
        <p:txBody>
          <a:bodyPr wrap="square" rtlCol="0">
            <a:spAutoFit/>
          </a:bodyPr>
          <a:lstStyle/>
          <a:p>
            <a:r>
              <a:rPr lang="en-US" sz="3200" i="1" dirty="0">
                <a:latin typeface="Cambria Math"/>
                <a:ea typeface="Cambria Math"/>
              </a:rPr>
              <a:t>s</a:t>
            </a:r>
            <a:endParaRPr lang="en-US" sz="3200" i="1" dirty="0"/>
          </a:p>
        </p:txBody>
      </p:sp>
      <p:cxnSp>
        <p:nvCxnSpPr>
          <p:cNvPr id="11" name="Straight Connector 10"/>
          <p:cNvCxnSpPr/>
          <p:nvPr/>
        </p:nvCxnSpPr>
        <p:spPr>
          <a:xfrm>
            <a:off x="5124456" y="1295400"/>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8458200" y="1033464"/>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a:solidFill>
                  <a:schemeClr val="tx2"/>
                </a:solidFill>
                <a:latin typeface="Cambria Math" pitchFamily="18" charset="0"/>
                <a:ea typeface="Cambria Math" pitchFamily="18" charset="0"/>
                <a:cs typeface="Times New Roman" pitchFamily="18" charset="0"/>
              </a:rPr>
              <a:t>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5" name="Oval 14"/>
          <p:cNvSpPr/>
          <p:nvPr/>
        </p:nvSpPr>
        <p:spPr>
          <a:xfrm>
            <a:off x="5962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91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67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96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572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008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29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05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258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912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9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198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484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77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53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5048256" y="2971799"/>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8382000" y="2709863"/>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25000" dirty="0" err="1">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0" name="Rectangle 49"/>
          <p:cNvSpPr/>
          <p:nvPr/>
        </p:nvSpPr>
        <p:spPr>
          <a:xfrm>
            <a:off x="5200656" y="2886076"/>
            <a:ext cx="266700" cy="809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67392" y="2881313"/>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38856" y="2776538"/>
            <a:ext cx="26670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10315" y="2671763"/>
            <a:ext cx="266700" cy="2952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1777" y="2767013"/>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62765" y="2771777"/>
            <a:ext cx="266700" cy="1952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143751" y="2862263"/>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4743" y="2867026"/>
            <a:ext cx="266700" cy="1000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3"/>
          <p:cNvPicPr>
            <a:picLocks noChangeAspect="1" noChangeArrowheads="1"/>
          </p:cNvPicPr>
          <p:nvPr/>
        </p:nvPicPr>
        <p:blipFill>
          <a:blip r:embed="rId3" cstate="print"/>
          <a:srcRect l="45813" t="41210" r="13619" b="36956"/>
          <a:stretch>
            <a:fillRect/>
          </a:stretch>
        </p:blipFill>
        <p:spPr bwMode="auto">
          <a:xfrm>
            <a:off x="323062" y="4267200"/>
            <a:ext cx="4014787" cy="1100137"/>
          </a:xfrm>
          <a:prstGeom prst="rect">
            <a:avLst/>
          </a:prstGeom>
          <a:noFill/>
          <a:ln w="9525">
            <a:noFill/>
            <a:miter lim="800000"/>
            <a:headEnd/>
            <a:tailEnd/>
          </a:ln>
        </p:spPr>
      </p:pic>
      <p:sp>
        <p:nvSpPr>
          <p:cNvPr id="60" name="Rectangle 59"/>
          <p:cNvSpPr/>
          <p:nvPr/>
        </p:nvSpPr>
        <p:spPr>
          <a:xfrm>
            <a:off x="856462" y="4419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56462" y="4343400"/>
            <a:ext cx="990600" cy="646331"/>
          </a:xfrm>
          <a:prstGeom prst="rect">
            <a:avLst/>
          </a:prstGeom>
          <a:noFill/>
        </p:spPr>
        <p:txBody>
          <a:bodyPr wrap="square" rtlCol="0">
            <a:spAutoFit/>
          </a:bodyPr>
          <a:lstStyle/>
          <a:p>
            <a:r>
              <a:rPr lang="en-US" sz="3600" dirty="0">
                <a:latin typeface="Cambria Math"/>
                <a:ea typeface="Cambria Math"/>
              </a:rPr>
              <a:t>≈</a:t>
            </a:r>
            <a:endParaRPr lang="en-US" sz="3600" dirty="0"/>
          </a:p>
        </p:txBody>
      </p:sp>
      <p:sp>
        <p:nvSpPr>
          <p:cNvPr id="62" name="Rectangle 61"/>
          <p:cNvSpPr/>
          <p:nvPr/>
        </p:nvSpPr>
        <p:spPr>
          <a:xfrm>
            <a:off x="2228062" y="4724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118526" y="4562472"/>
            <a:ext cx="990600" cy="584775"/>
          </a:xfrm>
          <a:prstGeom prst="rect">
            <a:avLst/>
          </a:prstGeom>
          <a:noFill/>
        </p:spPr>
        <p:txBody>
          <a:bodyPr wrap="square" rtlCol="0">
            <a:spAutoFit/>
          </a:bodyPr>
          <a:lstStyle/>
          <a:p>
            <a:r>
              <a:rPr lang="en-US" sz="3200" i="1" dirty="0">
                <a:latin typeface="Cambria Math"/>
                <a:ea typeface="Cambria Math"/>
              </a:rPr>
              <a:t>s</a:t>
            </a:r>
            <a:endParaRPr lang="en-US" sz="3200" i="1" dirty="0"/>
          </a:p>
        </p:txBody>
      </p:sp>
      <p:sp>
        <p:nvSpPr>
          <p:cNvPr id="65" name="Rectangle 64"/>
          <p:cNvSpPr/>
          <p:nvPr/>
        </p:nvSpPr>
        <p:spPr>
          <a:xfrm>
            <a:off x="1466062" y="41910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828262" y="42672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28262" y="4114800"/>
            <a:ext cx="990600" cy="646331"/>
          </a:xfrm>
          <a:prstGeom prst="rect">
            <a:avLst/>
          </a:prstGeom>
          <a:noFill/>
        </p:spPr>
        <p:txBody>
          <a:bodyPr wrap="square" rtlCol="0">
            <a:spAutoFit/>
          </a:bodyPr>
          <a:lstStyle/>
          <a:p>
            <a:r>
              <a:rPr lang="en-US" sz="3600" i="1" dirty="0">
                <a:latin typeface="Cambria Math"/>
                <a:ea typeface="Cambria Math"/>
              </a:rPr>
              <a:t>N</a:t>
            </a:r>
            <a:r>
              <a:rPr lang="en-US" sz="3600" i="1" baseline="-25000" dirty="0">
                <a:latin typeface="Cambria Math"/>
                <a:ea typeface="Cambria Math"/>
              </a:rPr>
              <a:t>s</a:t>
            </a:r>
            <a:endParaRPr lang="en-US" sz="3600" i="1" baseline="-25000" dirty="0"/>
          </a:p>
        </p:txBody>
      </p:sp>
      <p:sp>
        <p:nvSpPr>
          <p:cNvPr id="68" name="TextBox 67"/>
          <p:cNvSpPr txBox="1"/>
          <p:nvPr/>
        </p:nvSpPr>
        <p:spPr>
          <a:xfrm>
            <a:off x="3828262" y="4648200"/>
            <a:ext cx="990600" cy="646331"/>
          </a:xfrm>
          <a:prstGeom prst="rect">
            <a:avLst/>
          </a:prstGeom>
          <a:noFill/>
        </p:spPr>
        <p:txBody>
          <a:bodyPr wrap="square" rtlCol="0">
            <a:spAutoFit/>
          </a:bodyPr>
          <a:lstStyle/>
          <a:p>
            <a:r>
              <a:rPr lang="en-US" sz="3600" i="1" dirty="0">
                <a:latin typeface="Cambria Math"/>
                <a:ea typeface="Cambria Math"/>
              </a:rPr>
              <a:t>N</a:t>
            </a:r>
            <a:endParaRPr lang="en-US" sz="3600" i="1" baseline="-25000" dirty="0"/>
          </a:p>
        </p:txBody>
      </p:sp>
      <p:cxnSp>
        <p:nvCxnSpPr>
          <p:cNvPr id="70" name="Straight Connector 69"/>
          <p:cNvCxnSpPr/>
          <p:nvPr/>
        </p:nvCxnSpPr>
        <p:spPr>
          <a:xfrm>
            <a:off x="3904462" y="4752976"/>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53056" y="1371600"/>
            <a:ext cx="3505200" cy="457200"/>
          </a:xfrm>
          <a:prstGeom prst="rect">
            <a:avLst/>
          </a:prstGeom>
          <a:noFill/>
        </p:spPr>
        <p:txBody>
          <a:bodyPr wrap="square" rtlCol="0">
            <a:spAutoFit/>
          </a:bodyPr>
          <a:lstStyle/>
          <a:p>
            <a:pPr algn="r"/>
            <a:r>
              <a:rPr lang="en-US" sz="2400" dirty="0">
                <a:solidFill>
                  <a:srgbClr val="FF0000"/>
                </a:solidFill>
                <a:latin typeface="Times New Roman" pitchFamily="18" charset="0"/>
                <a:cs typeface="Times New Roman" pitchFamily="18" charset="0"/>
              </a:rPr>
              <a:t>data</a:t>
            </a:r>
          </a:p>
        </p:txBody>
      </p:sp>
      <p:sp>
        <p:nvSpPr>
          <p:cNvPr id="72" name="TextBox 71"/>
          <p:cNvSpPr txBox="1"/>
          <p:nvPr/>
        </p:nvSpPr>
        <p:spPr>
          <a:xfrm>
            <a:off x="5353056" y="3167063"/>
            <a:ext cx="3505200" cy="457200"/>
          </a:xfrm>
          <a:prstGeom prst="rect">
            <a:avLst/>
          </a:prstGeom>
          <a:noFill/>
        </p:spPr>
        <p:txBody>
          <a:bodyPr wrap="square" rtlCol="0">
            <a:spAutoFit/>
          </a:bodyPr>
          <a:lstStyle/>
          <a:p>
            <a:pPr algn="r"/>
            <a:r>
              <a:rPr lang="en-US" sz="2400" dirty="0">
                <a:solidFill>
                  <a:srgbClr val="FF0000"/>
                </a:solidFill>
                <a:latin typeface="Times New Roman" pitchFamily="18" charset="0"/>
                <a:cs typeface="Times New Roman" pitchFamily="18" charset="0"/>
              </a:rPr>
              <a:t>histogram</a:t>
            </a:r>
          </a:p>
        </p:txBody>
      </p:sp>
      <p:sp>
        <p:nvSpPr>
          <p:cNvPr id="74" name="Title 1"/>
          <p:cNvSpPr txBox="1">
            <a:spLocks/>
          </p:cNvSpPr>
          <p:nvPr/>
        </p:nvSpPr>
        <p:spPr bwMode="auto">
          <a:xfrm>
            <a:off x="4462464" y="2433639"/>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a:solidFill>
                  <a:schemeClr val="tx2"/>
                </a:solidFill>
                <a:latin typeface="Cambria Math" pitchFamily="18" charset="0"/>
                <a:ea typeface="Cambria Math" pitchFamily="18" charset="0"/>
                <a:cs typeface="Times New Roman" pitchFamily="18" charset="0"/>
              </a:rPr>
              <a:t>N</a:t>
            </a:r>
            <a:r>
              <a:rPr lang="en-US" sz="2800" i="1" kern="0" baseline="-25000" dirty="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76" name="Straight Arrow Connector 75"/>
          <p:cNvCxnSpPr/>
          <p:nvPr/>
        </p:nvCxnSpPr>
        <p:spPr>
          <a:xfrm rot="5400000" flipH="1" flipV="1">
            <a:off x="4819656" y="2738439"/>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48256" y="5823742"/>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itle 1"/>
          <p:cNvSpPr txBox="1">
            <a:spLocks/>
          </p:cNvSpPr>
          <p:nvPr/>
        </p:nvSpPr>
        <p:spPr bwMode="auto">
          <a:xfrm>
            <a:off x="8382000" y="5561806"/>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25000" dirty="0" err="1">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89" name="Straight Arrow Connector 88"/>
          <p:cNvCxnSpPr/>
          <p:nvPr/>
        </p:nvCxnSpPr>
        <p:spPr>
          <a:xfrm rot="5400000" flipH="1" flipV="1">
            <a:off x="4819656" y="5590382"/>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itle 1"/>
          <p:cNvSpPr txBox="1">
            <a:spLocks/>
          </p:cNvSpPr>
          <p:nvPr/>
        </p:nvSpPr>
        <p:spPr bwMode="auto">
          <a:xfrm>
            <a:off x="4742662" y="4876800"/>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a:solidFill>
                  <a:schemeClr val="tx2"/>
                </a:solidFill>
                <a:latin typeface="Cambria Math" pitchFamily="18" charset="0"/>
                <a:ea typeface="Cambria Math" pitchFamily="18" charset="0"/>
                <a:cs typeface="Times New Roman" pitchFamily="18" charset="0"/>
              </a:rPr>
              <a:t>p</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91" name="Picture 3"/>
          <p:cNvPicPr>
            <a:picLocks noChangeAspect="1" noChangeArrowheads="1"/>
          </p:cNvPicPr>
          <p:nvPr/>
        </p:nvPicPr>
        <p:blipFill>
          <a:blip r:embed="rId3" cstate="print"/>
          <a:srcRect l="45813" t="41210" r="13619" b="36956"/>
          <a:stretch>
            <a:fillRect/>
          </a:stretch>
        </p:blipFill>
        <p:spPr bwMode="auto">
          <a:xfrm>
            <a:off x="323062" y="5181600"/>
            <a:ext cx="4014787" cy="1100137"/>
          </a:xfrm>
          <a:prstGeom prst="rect">
            <a:avLst/>
          </a:prstGeom>
          <a:noFill/>
          <a:ln w="9525">
            <a:noFill/>
            <a:miter lim="800000"/>
            <a:headEnd/>
            <a:tailEnd/>
          </a:ln>
        </p:spPr>
      </p:pic>
      <p:sp>
        <p:nvSpPr>
          <p:cNvPr id="92" name="Rectangle 91"/>
          <p:cNvSpPr/>
          <p:nvPr/>
        </p:nvSpPr>
        <p:spPr>
          <a:xfrm>
            <a:off x="856462" y="53340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856462" y="5257800"/>
            <a:ext cx="990600" cy="646331"/>
          </a:xfrm>
          <a:prstGeom prst="rect">
            <a:avLst/>
          </a:prstGeom>
          <a:noFill/>
        </p:spPr>
        <p:txBody>
          <a:bodyPr wrap="square" rtlCol="0">
            <a:spAutoFit/>
          </a:bodyPr>
          <a:lstStyle/>
          <a:p>
            <a:r>
              <a:rPr lang="en-US" sz="3600" dirty="0">
                <a:latin typeface="Cambria Math"/>
                <a:ea typeface="Cambria Math"/>
              </a:rPr>
              <a:t>≈</a:t>
            </a:r>
            <a:endParaRPr lang="en-US" sz="3600" dirty="0"/>
          </a:p>
        </p:txBody>
      </p:sp>
      <p:sp>
        <p:nvSpPr>
          <p:cNvPr id="94" name="Rectangle 93"/>
          <p:cNvSpPr/>
          <p:nvPr/>
        </p:nvSpPr>
        <p:spPr>
          <a:xfrm>
            <a:off x="2228062" y="56388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104238" y="5462584"/>
            <a:ext cx="990600" cy="584775"/>
          </a:xfrm>
          <a:prstGeom prst="rect">
            <a:avLst/>
          </a:prstGeom>
          <a:noFill/>
        </p:spPr>
        <p:txBody>
          <a:bodyPr wrap="square" rtlCol="0">
            <a:spAutoFit/>
          </a:bodyPr>
          <a:lstStyle/>
          <a:p>
            <a:r>
              <a:rPr lang="en-US" sz="3200" i="1" dirty="0">
                <a:latin typeface="Cambria Math"/>
                <a:ea typeface="Cambria Math"/>
              </a:rPr>
              <a:t>s</a:t>
            </a:r>
            <a:endParaRPr lang="en-US" sz="3200" i="1" dirty="0"/>
          </a:p>
        </p:txBody>
      </p:sp>
      <p:sp>
        <p:nvSpPr>
          <p:cNvPr id="96" name="Rectangle 95"/>
          <p:cNvSpPr/>
          <p:nvPr/>
        </p:nvSpPr>
        <p:spPr>
          <a:xfrm>
            <a:off x="1466062" y="51054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828262" y="51816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062" y="5181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657600" y="5334000"/>
            <a:ext cx="1505738" cy="646331"/>
          </a:xfrm>
          <a:prstGeom prst="rect">
            <a:avLst/>
          </a:prstGeom>
          <a:noFill/>
        </p:spPr>
        <p:txBody>
          <a:bodyPr wrap="square" rtlCol="0">
            <a:spAutoFit/>
          </a:bodyPr>
          <a:lstStyle/>
          <a:p>
            <a:r>
              <a:rPr lang="en-US" sz="3600" i="1" dirty="0">
                <a:latin typeface="Cambria Math"/>
                <a:ea typeface="Cambria Math"/>
              </a:rPr>
              <a:t>P(</a:t>
            </a:r>
            <a:r>
              <a:rPr lang="en-US" sz="3600" i="1" dirty="0" err="1">
                <a:latin typeface="Cambria Math"/>
                <a:ea typeface="Cambria Math"/>
              </a:rPr>
              <a:t>d</a:t>
            </a:r>
            <a:r>
              <a:rPr lang="en-US" sz="3600" i="1" baseline="-25000" dirty="0" err="1">
                <a:latin typeface="Cambria Math"/>
                <a:ea typeface="Cambria Math"/>
              </a:rPr>
              <a:t>s</a:t>
            </a:r>
            <a:r>
              <a:rPr lang="en-US" sz="3600" i="1" dirty="0">
                <a:latin typeface="Cambria Math"/>
                <a:ea typeface="Cambria Math"/>
              </a:rPr>
              <a:t>)</a:t>
            </a:r>
            <a:endParaRPr lang="en-US" sz="3600" i="1" baseline="-25000" dirty="0"/>
          </a:p>
        </p:txBody>
      </p:sp>
      <p:sp>
        <p:nvSpPr>
          <p:cNvPr id="105" name="TextBox 104"/>
          <p:cNvSpPr txBox="1"/>
          <p:nvPr/>
        </p:nvSpPr>
        <p:spPr>
          <a:xfrm>
            <a:off x="5352262" y="5943600"/>
            <a:ext cx="3505200" cy="457200"/>
          </a:xfrm>
          <a:prstGeom prst="rect">
            <a:avLst/>
          </a:prstGeom>
          <a:noFill/>
        </p:spPr>
        <p:txBody>
          <a:bodyPr wrap="square" rtlCol="0">
            <a:spAutoFit/>
          </a:bodyPr>
          <a:lstStyle/>
          <a:p>
            <a:pPr algn="r"/>
            <a:r>
              <a:rPr lang="en-US" sz="2400" dirty="0">
                <a:solidFill>
                  <a:srgbClr val="FF0000"/>
                </a:solidFill>
                <a:latin typeface="Times New Roman" pitchFamily="18" charset="0"/>
                <a:cs typeface="Times New Roman" pitchFamily="18" charset="0"/>
              </a:rPr>
              <a:t>probability distribution</a:t>
            </a:r>
          </a:p>
        </p:txBody>
      </p:sp>
      <p:sp>
        <p:nvSpPr>
          <p:cNvPr id="106" name="TextBox 105"/>
          <p:cNvSpPr txBox="1"/>
          <p:nvPr/>
        </p:nvSpPr>
        <p:spPr>
          <a:xfrm>
            <a:off x="152400" y="152401"/>
            <a:ext cx="45720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step 1: usual formula for mean</a:t>
            </a:r>
          </a:p>
        </p:txBody>
      </p:sp>
      <p:sp>
        <p:nvSpPr>
          <p:cNvPr id="107" name="TextBox 106"/>
          <p:cNvSpPr txBox="1"/>
          <p:nvPr/>
        </p:nvSpPr>
        <p:spPr>
          <a:xfrm>
            <a:off x="152400" y="2133600"/>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step 2: replace data with its histogram</a:t>
            </a:r>
          </a:p>
        </p:txBody>
      </p:sp>
      <p:sp>
        <p:nvSpPr>
          <p:cNvPr id="108" name="TextBox 107"/>
          <p:cNvSpPr txBox="1"/>
          <p:nvPr/>
        </p:nvSpPr>
        <p:spPr>
          <a:xfrm>
            <a:off x="152400" y="3814760"/>
            <a:ext cx="70866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step 3: replace histogram with probability distribution.</a:t>
            </a:r>
          </a:p>
        </p:txBody>
      </p:sp>
      <p:sp>
        <p:nvSpPr>
          <p:cNvPr id="109" name="Rectangle 108"/>
          <p:cNvSpPr/>
          <p:nvPr/>
        </p:nvSpPr>
        <p:spPr>
          <a:xfrm>
            <a:off x="5534028"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25330" y="5735639"/>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096794" y="5684044"/>
            <a:ext cx="266700" cy="137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365872" y="5545931"/>
            <a:ext cx="266700" cy="2730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639715" y="5621339"/>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920703" y="5676899"/>
            <a:ext cx="266700" cy="1444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201689" y="5716589"/>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482681"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0799" t="33365" r="19923" b="30340"/>
          <a:stretch>
            <a:fillRect/>
          </a:stretch>
        </p:blipFill>
        <p:spPr bwMode="auto">
          <a:xfrm>
            <a:off x="2209800" y="4953000"/>
            <a:ext cx="4876800" cy="1828800"/>
          </a:xfrm>
          <a:prstGeom prst="rect">
            <a:avLst/>
          </a:prstGeom>
          <a:noFill/>
          <a:ln w="9525">
            <a:noFill/>
            <a:miter lim="800000"/>
            <a:headEnd/>
            <a:tailEnd/>
          </a:ln>
        </p:spPr>
      </p:pic>
      <p:sp>
        <p:nvSpPr>
          <p:cNvPr id="5" name="TextBox 4"/>
          <p:cNvSpPr txBox="1"/>
          <p:nvPr/>
        </p:nvSpPr>
        <p:spPr>
          <a:xfrm>
            <a:off x="0" y="304800"/>
            <a:ext cx="9144000" cy="2123658"/>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If the data are continuous, use analogous formula containing an integral: </a:t>
            </a:r>
          </a:p>
        </p:txBody>
      </p:sp>
      <p:pic>
        <p:nvPicPr>
          <p:cNvPr id="6" name="Picture 3"/>
          <p:cNvPicPr>
            <a:picLocks noChangeAspect="1" noChangeArrowheads="1"/>
          </p:cNvPicPr>
          <p:nvPr/>
        </p:nvPicPr>
        <p:blipFill>
          <a:blip r:embed="rId3" cstate="print"/>
          <a:srcRect l="45813" t="41210" r="13619" b="36956"/>
          <a:stretch>
            <a:fillRect/>
          </a:stretch>
        </p:blipFill>
        <p:spPr bwMode="auto">
          <a:xfrm>
            <a:off x="2286000" y="2971800"/>
            <a:ext cx="4014787" cy="1100137"/>
          </a:xfrm>
          <a:prstGeom prst="rect">
            <a:avLst/>
          </a:prstGeom>
          <a:noFill/>
          <a:ln w="9525">
            <a:noFill/>
            <a:miter lim="800000"/>
            <a:headEnd/>
            <a:tailEnd/>
          </a:ln>
        </p:spPr>
      </p:pic>
      <p:sp>
        <p:nvSpPr>
          <p:cNvPr id="7" name="Rectangle 6"/>
          <p:cNvSpPr/>
          <p:nvPr/>
        </p:nvSpPr>
        <p:spPr>
          <a:xfrm>
            <a:off x="2819400" y="31242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3048000"/>
            <a:ext cx="990600" cy="646331"/>
          </a:xfrm>
          <a:prstGeom prst="rect">
            <a:avLst/>
          </a:prstGeom>
          <a:noFill/>
        </p:spPr>
        <p:txBody>
          <a:bodyPr wrap="square" rtlCol="0">
            <a:spAutoFit/>
          </a:bodyPr>
          <a:lstStyle/>
          <a:p>
            <a:r>
              <a:rPr lang="en-US" sz="3600" dirty="0">
                <a:latin typeface="Cambria Math"/>
                <a:ea typeface="Cambria Math"/>
              </a:rPr>
              <a:t>≈</a:t>
            </a:r>
            <a:endParaRPr lang="en-US" sz="3600" dirty="0"/>
          </a:p>
        </p:txBody>
      </p:sp>
      <p:sp>
        <p:nvSpPr>
          <p:cNvPr id="9" name="Rectangle 8"/>
          <p:cNvSpPr/>
          <p:nvPr/>
        </p:nvSpPr>
        <p:spPr>
          <a:xfrm>
            <a:off x="4191000" y="34290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81464" y="3267072"/>
            <a:ext cx="990600" cy="584775"/>
          </a:xfrm>
          <a:prstGeom prst="rect">
            <a:avLst/>
          </a:prstGeom>
          <a:noFill/>
        </p:spPr>
        <p:txBody>
          <a:bodyPr wrap="square" rtlCol="0">
            <a:spAutoFit/>
          </a:bodyPr>
          <a:lstStyle/>
          <a:p>
            <a:r>
              <a:rPr lang="en-US" sz="3200" i="1" dirty="0">
                <a:latin typeface="Cambria Math"/>
                <a:ea typeface="Cambria Math"/>
              </a:rPr>
              <a:t>s</a:t>
            </a:r>
            <a:endParaRPr lang="en-US" sz="3200" i="1" dirty="0"/>
          </a:p>
        </p:txBody>
      </p:sp>
      <p:sp>
        <p:nvSpPr>
          <p:cNvPr id="11" name="Rectangle 10"/>
          <p:cNvSpPr/>
          <p:nvPr/>
        </p:nvSpPr>
        <p:spPr>
          <a:xfrm>
            <a:off x="3429000" y="2895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91200" y="29718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4038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7400" y="3048000"/>
            <a:ext cx="1981200" cy="646331"/>
          </a:xfrm>
          <a:prstGeom prst="rect">
            <a:avLst/>
          </a:prstGeom>
          <a:noFill/>
        </p:spPr>
        <p:txBody>
          <a:bodyPr wrap="square" rtlCol="0">
            <a:spAutoFit/>
          </a:bodyPr>
          <a:lstStyle/>
          <a:p>
            <a:r>
              <a:rPr lang="en-US" sz="3600" i="1" dirty="0">
                <a:latin typeface="Cambria Math" pitchFamily="18" charset="0"/>
                <a:ea typeface="Cambria Math" pitchFamily="18" charset="0"/>
              </a:rPr>
              <a:t>p(</a:t>
            </a:r>
            <a:r>
              <a:rPr lang="en-US" sz="3600" i="1" dirty="0" err="1">
                <a:latin typeface="Cambria Math" pitchFamily="18" charset="0"/>
                <a:ea typeface="Cambria Math" pitchFamily="18" charset="0"/>
              </a:rPr>
              <a:t>d</a:t>
            </a:r>
            <a:r>
              <a:rPr lang="en-US" sz="3600" i="1" baseline="-25000" dirty="0" err="1">
                <a:latin typeface="Cambria Math" pitchFamily="18" charset="0"/>
                <a:ea typeface="Cambria Math" pitchFamily="18" charset="0"/>
              </a:rPr>
              <a:t>s</a:t>
            </a:r>
            <a:r>
              <a:rPr lang="en-US" sz="3600" i="1" dirty="0">
                <a:latin typeface="Cambria Math" pitchFamily="18" charset="0"/>
                <a:ea typeface="Cambria Math" pitchFamily="18" charset="0"/>
              </a:rPr>
              <a:t>)</a:t>
            </a:r>
          </a:p>
        </p:txBody>
      </p:sp>
      <p:sp>
        <p:nvSpPr>
          <p:cNvPr id="19" name="Right Arrow 18"/>
          <p:cNvSpPr/>
          <p:nvPr/>
        </p:nvSpPr>
        <p:spPr>
          <a:xfrm rot="5400000">
            <a:off x="4152900" y="4076700"/>
            <a:ext cx="762000" cy="838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p:spPr>
        <p:txBody>
          <a:bodyPr/>
          <a:lstStyle/>
          <a:p>
            <a:r>
              <a:rPr lang="en-US" sz="3600" dirty="0">
                <a:latin typeface="Times New Roman" pitchFamily="18" charset="0"/>
                <a:ea typeface="Cambria Math" pitchFamily="18" charset="0"/>
                <a:cs typeface="Times New Roman" pitchFamily="18" charset="0"/>
              </a:rPr>
              <a:t>MATLAB scripts for mode, median and mean</a:t>
            </a:r>
          </a:p>
        </p:txBody>
      </p:sp>
      <p:sp>
        <p:nvSpPr>
          <p:cNvPr id="5" name="Content Placeholder 4"/>
          <p:cNvSpPr>
            <a:spLocks noGrp="1"/>
          </p:cNvSpPr>
          <p:nvPr>
            <p:ph idx="1"/>
          </p:nvPr>
        </p:nvSpPr>
        <p:spPr>
          <a:xfrm>
            <a:off x="304800" y="838200"/>
            <a:ext cx="8458200" cy="5638800"/>
          </a:xfrm>
        </p:spPr>
        <p:txBody>
          <a:bodyPr/>
          <a:lstStyle/>
          <a:p>
            <a:pPr>
              <a:buNone/>
            </a:pP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pmax</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 max(p); </a:t>
            </a:r>
          </a:p>
          <a:p>
            <a:pPr>
              <a:buNone/>
            </a:pPr>
            <a:r>
              <a:rPr lang="en-US" sz="2000" dirty="0" err="1">
                <a:latin typeface="Courier New" pitchFamily="49" charset="0"/>
                <a:cs typeface="Courier New" pitchFamily="49" charset="0"/>
              </a:rPr>
              <a:t>dmode</a:t>
            </a:r>
            <a:r>
              <a:rPr lang="en-US" sz="2000" dirty="0">
                <a:latin typeface="Courier New" pitchFamily="49" charset="0"/>
                <a:cs typeface="Courier New" pitchFamily="49" charset="0"/>
              </a:rPr>
              <a:t> = d(</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P = Dd*</a:t>
            </a:r>
            <a:r>
              <a:rPr lang="en-US" sz="2000" dirty="0" err="1">
                <a:latin typeface="Courier New" pitchFamily="49" charset="0"/>
                <a:cs typeface="Courier New" pitchFamily="49" charset="0"/>
              </a:rPr>
              <a:t>cumsum</a:t>
            </a:r>
            <a:r>
              <a:rPr lang="en-US" sz="2000" dirty="0">
                <a:latin typeface="Courier New" pitchFamily="49" charset="0"/>
                <a:cs typeface="Courier New" pitchFamily="49" charset="0"/>
              </a:rPr>
              <a:t>(p); </a:t>
            </a:r>
          </a:p>
          <a:p>
            <a:pPr>
              <a:buNone/>
            </a:pPr>
            <a:r>
              <a:rPr lang="en-US" sz="2000" dirty="0">
                <a:latin typeface="Courier New" pitchFamily="49" charset="0"/>
                <a:cs typeface="Courier New" pitchFamily="49" charset="0"/>
              </a:rPr>
              <a:t>for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=[1:length(p)] </a:t>
            </a:r>
          </a:p>
          <a:p>
            <a:pPr>
              <a:buNone/>
            </a:pPr>
            <a:r>
              <a:rPr lang="en-US" sz="2000" dirty="0">
                <a:latin typeface="Courier New" pitchFamily="49" charset="0"/>
                <a:cs typeface="Courier New" pitchFamily="49" charset="0"/>
              </a:rPr>
              <a:t>    if( P(</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&gt; 0.5 ) </a:t>
            </a:r>
          </a:p>
          <a:p>
            <a:pPr>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dmedian</a:t>
            </a:r>
            <a:r>
              <a:rPr lang="en-US" sz="2000" dirty="0">
                <a:latin typeface="Courier New" pitchFamily="49" charset="0"/>
                <a:cs typeface="Courier New" pitchFamily="49" charset="0"/>
              </a:rPr>
              <a:t> = d(</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        break;</a:t>
            </a:r>
          </a:p>
          <a:p>
            <a:pPr>
              <a:buNone/>
            </a:pPr>
            <a:r>
              <a:rPr lang="en-US" sz="2000" dirty="0">
                <a:latin typeface="Courier New" pitchFamily="49" charset="0"/>
                <a:cs typeface="Courier New" pitchFamily="49" charset="0"/>
              </a:rPr>
              <a:t>    end</a:t>
            </a:r>
          </a:p>
          <a:p>
            <a:pPr>
              <a:buNone/>
            </a:pPr>
            <a:r>
              <a:rPr lang="en-US" sz="2000" dirty="0">
                <a:latin typeface="Courier New" pitchFamily="49" charset="0"/>
                <a:cs typeface="Courier New" pitchFamily="49" charset="0"/>
              </a:rPr>
              <a:t>end</a:t>
            </a: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r>
              <a:rPr lang="en-US" sz="2000" dirty="0" err="1">
                <a:latin typeface="Courier New" pitchFamily="49" charset="0"/>
                <a:cs typeface="Courier New" pitchFamily="49" charset="0"/>
              </a:rPr>
              <a:t>dmean</a:t>
            </a:r>
            <a:r>
              <a:rPr lang="en-US" sz="2000" dirty="0">
                <a:latin typeface="Courier New" pitchFamily="49" charset="0"/>
                <a:cs typeface="Courier New" pitchFamily="49" charset="0"/>
              </a:rPr>
              <a:t> = Dd*sum(d.*p);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p:spPr>
        <p:txBody>
          <a:bodyPr/>
          <a:lstStyle/>
          <a:p>
            <a:r>
              <a:rPr lang="en-US" sz="3600" dirty="0">
                <a:latin typeface="Times New Roman" pitchFamily="18" charset="0"/>
                <a:ea typeface="Cambria Math" pitchFamily="18" charset="0"/>
                <a:cs typeface="Times New Roman" pitchFamily="18" charset="0"/>
              </a:rPr>
              <a:t>Python scripts for mode, median and mean</a:t>
            </a:r>
          </a:p>
        </p:txBody>
      </p:sp>
      <p:sp>
        <p:nvSpPr>
          <p:cNvPr id="5" name="Content Placeholder 4"/>
          <p:cNvSpPr>
            <a:spLocks noGrp="1"/>
          </p:cNvSpPr>
          <p:nvPr>
            <p:ph idx="1"/>
          </p:nvPr>
        </p:nvSpPr>
        <p:spPr>
          <a:xfrm>
            <a:off x="304800" y="838200"/>
            <a:ext cx="8458200" cy="5638800"/>
          </a:xfrm>
        </p:spPr>
        <p:txBody>
          <a:bodyPr/>
          <a:lstStyle/>
          <a:p>
            <a:pPr>
              <a:buNone/>
            </a:pPr>
            <a:r>
              <a:rPr lang="en-US" sz="2000" dirty="0">
                <a:latin typeface="Courier New" pitchFamily="49" charset="0"/>
                <a:cs typeface="Courier New" pitchFamily="49" charset="0"/>
              </a:rPr>
              <a:t>k = </a:t>
            </a:r>
            <a:r>
              <a:rPr lang="en-US" sz="2000" dirty="0" err="1">
                <a:latin typeface="Courier New" pitchFamily="49" charset="0"/>
                <a:cs typeface="Courier New" pitchFamily="49" charset="0"/>
              </a:rPr>
              <a:t>np.argmax</a:t>
            </a:r>
            <a:r>
              <a:rPr lang="en-US" sz="2000" dirty="0">
                <a:latin typeface="Courier New" pitchFamily="49" charset="0"/>
                <a:cs typeface="Courier New" pitchFamily="49" charset="0"/>
              </a:rPr>
              <a:t>(p);</a:t>
            </a:r>
          </a:p>
          <a:p>
            <a:pPr>
              <a:buNone/>
            </a:pPr>
            <a:r>
              <a:rPr lang="en-US" sz="2000" dirty="0" err="1">
                <a:latin typeface="Courier New" pitchFamily="49" charset="0"/>
                <a:cs typeface="Courier New" pitchFamily="49" charset="0"/>
              </a:rPr>
              <a:t>dmode</a:t>
            </a:r>
            <a:r>
              <a:rPr lang="en-US" sz="2000" dirty="0">
                <a:latin typeface="Courier New" pitchFamily="49" charset="0"/>
                <a:cs typeface="Courier New" pitchFamily="49" charset="0"/>
              </a:rPr>
              <a:t> = d[k,0];</a:t>
            </a: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P = </a:t>
            </a:r>
            <a:r>
              <a:rPr lang="en-US" sz="2000" dirty="0" err="1">
                <a:latin typeface="Courier New" pitchFamily="49" charset="0"/>
                <a:cs typeface="Courier New" pitchFamily="49" charset="0"/>
              </a:rPr>
              <a:t>eda_cvec</a:t>
            </a:r>
            <a:r>
              <a:rPr lang="en-US" sz="2000" dirty="0">
                <a:latin typeface="Courier New" pitchFamily="49" charset="0"/>
                <a:cs typeface="Courier New" pitchFamily="49" charset="0"/>
              </a:rPr>
              <a:t>( Dd*</a:t>
            </a:r>
            <a:r>
              <a:rPr lang="en-US" sz="2000" dirty="0" err="1">
                <a:latin typeface="Courier New" pitchFamily="49" charset="0"/>
                <a:cs typeface="Courier New" pitchFamily="49" charset="0"/>
              </a:rPr>
              <a:t>np.cumsum</a:t>
            </a:r>
            <a:r>
              <a:rPr lang="en-US" sz="2000" dirty="0">
                <a:latin typeface="Courier New" pitchFamily="49" charset="0"/>
                <a:cs typeface="Courier New" pitchFamily="49" charset="0"/>
              </a:rPr>
              <a:t>(p) );</a:t>
            </a:r>
          </a:p>
          <a:p>
            <a:pPr>
              <a:buNone/>
            </a:pPr>
            <a:r>
              <a:rPr lang="en-US" sz="2000" dirty="0">
                <a:latin typeface="Courier New" pitchFamily="49" charset="0"/>
                <a:cs typeface="Courier New" pitchFamily="49" charset="0"/>
              </a:rPr>
              <a:t>for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in range(N):</a:t>
            </a:r>
          </a:p>
          <a:p>
            <a:pPr>
              <a:buNone/>
            </a:pPr>
            <a:r>
              <a:rPr lang="en-US" sz="2000" dirty="0">
                <a:latin typeface="Courier New" pitchFamily="49" charset="0"/>
                <a:cs typeface="Courier New" pitchFamily="49" charset="0"/>
              </a:rPr>
              <a:t>    if P[i,0] &gt;= 0.5:</a:t>
            </a:r>
          </a:p>
          <a:p>
            <a:pPr>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dmedian</a:t>
            </a:r>
            <a:r>
              <a:rPr lang="en-US" sz="2000" dirty="0">
                <a:latin typeface="Courier New" pitchFamily="49" charset="0"/>
                <a:cs typeface="Courier New" pitchFamily="49" charset="0"/>
              </a:rPr>
              <a:t> = d[i,0];</a:t>
            </a:r>
          </a:p>
          <a:p>
            <a:pPr>
              <a:buNone/>
            </a:pPr>
            <a:r>
              <a:rPr lang="en-US" sz="2000" dirty="0">
                <a:latin typeface="Courier New" pitchFamily="49" charset="0"/>
                <a:cs typeface="Courier New" pitchFamily="49" charset="0"/>
              </a:rPr>
              <a:t>        break;</a:t>
            </a: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endParaRPr lang="en-US" sz="2000" dirty="0">
              <a:latin typeface="Courier New" pitchFamily="49" charset="0"/>
              <a:cs typeface="Courier New" pitchFamily="49" charset="0"/>
            </a:endParaRPr>
          </a:p>
          <a:p>
            <a:pPr>
              <a:buNone/>
            </a:pPr>
            <a:r>
              <a:rPr lang="en-US" sz="2000" dirty="0" err="1">
                <a:latin typeface="Courier New" pitchFamily="49" charset="0"/>
                <a:cs typeface="Courier New" pitchFamily="49" charset="0"/>
              </a:rPr>
              <a:t>dmean</a:t>
            </a:r>
            <a:r>
              <a:rPr lang="en-US" sz="2000" dirty="0">
                <a:latin typeface="Courier New" pitchFamily="49" charset="0"/>
                <a:cs typeface="Courier New" pitchFamily="49" charset="0"/>
              </a:rPr>
              <a:t> = Dd*</a:t>
            </a:r>
            <a:r>
              <a:rPr lang="en-US" sz="2000" dirty="0" err="1">
                <a:latin typeface="Courier New" pitchFamily="49" charset="0"/>
                <a:cs typeface="Courier New" pitchFamily="49" charset="0"/>
              </a:rPr>
              <a:t>np.sum</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np.multiply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p,d</a:t>
            </a:r>
            <a:r>
              <a:rPr lang="en-US" sz="2000" dirty="0">
                <a:latin typeface="Courier New" pitchFamily="49" charset="0"/>
                <a:cs typeface="Courier New" pitchFamily="49" charset="0"/>
              </a:rPr>
              <a:t>));</a:t>
            </a:r>
          </a:p>
        </p:txBody>
      </p:sp>
    </p:spTree>
    <p:extLst>
      <p:ext uri="{BB962C8B-B14F-4D97-AF65-F5344CB8AC3E}">
        <p14:creationId xmlns:p14="http://schemas.microsoft.com/office/powerpoint/2010/main" val="66995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sz="4400" dirty="0">
                <a:latin typeface="Times New Roman" pitchFamily="18" charset="0"/>
                <a:cs typeface="Times New Roman" pitchFamily="18" charset="0"/>
              </a:rPr>
              <a:t>several possible choices of methods to quantify width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482062" y="1989032"/>
            <a:ext cx="1308509" cy="2987573"/>
          </a:xfrm>
          <a:custGeom>
            <a:avLst/>
            <a:gdLst>
              <a:gd name="connsiteX0" fmla="*/ 174625 w 1381918"/>
              <a:gd name="connsiteY0" fmla="*/ 146844 h 1173957"/>
              <a:gd name="connsiteX1" fmla="*/ 1217612 w 1381918"/>
              <a:gd name="connsiteY1" fmla="*/ 151607 h 1173957"/>
              <a:gd name="connsiteX2" fmla="*/ 1160462 w 1381918"/>
              <a:gd name="connsiteY2" fmla="*/ 446882 h 1173957"/>
              <a:gd name="connsiteX3" fmla="*/ 1074737 w 1381918"/>
              <a:gd name="connsiteY3" fmla="*/ 785019 h 1173957"/>
              <a:gd name="connsiteX4" fmla="*/ 1036637 w 1381918"/>
              <a:gd name="connsiteY4" fmla="*/ 999332 h 1173957"/>
              <a:gd name="connsiteX5" fmla="*/ 169862 w 1381918"/>
              <a:gd name="connsiteY5" fmla="*/ 1032669 h 1173957"/>
              <a:gd name="connsiteX6" fmla="*/ 174625 w 1381918"/>
              <a:gd name="connsiteY6" fmla="*/ 146844 h 11739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2700 w 1219993"/>
              <a:gd name="connsiteY0" fmla="*/ 146844 h 1059657"/>
              <a:gd name="connsiteX1" fmla="*/ 1055687 w 1219993"/>
              <a:gd name="connsiteY1" fmla="*/ 151607 h 1059657"/>
              <a:gd name="connsiteX2" fmla="*/ 998537 w 1219993"/>
              <a:gd name="connsiteY2" fmla="*/ 446882 h 1059657"/>
              <a:gd name="connsiteX3" fmla="*/ 912812 w 1219993"/>
              <a:gd name="connsiteY3" fmla="*/ 785019 h 1059657"/>
              <a:gd name="connsiteX4" fmla="*/ 874712 w 1219993"/>
              <a:gd name="connsiteY4" fmla="*/ 999332 h 1059657"/>
              <a:gd name="connsiteX5" fmla="*/ 7937 w 1219993"/>
              <a:gd name="connsiteY5" fmla="*/ 1032669 h 1059657"/>
              <a:gd name="connsiteX6" fmla="*/ 12700 w 1219993"/>
              <a:gd name="connsiteY6" fmla="*/ 146844 h 1059657"/>
              <a:gd name="connsiteX0" fmla="*/ 12700 w 1219993"/>
              <a:gd name="connsiteY0" fmla="*/ 45243 h 958056"/>
              <a:gd name="connsiteX1" fmla="*/ 1055687 w 1219993"/>
              <a:gd name="connsiteY1" fmla="*/ 50006 h 958056"/>
              <a:gd name="connsiteX2" fmla="*/ 998537 w 1219993"/>
              <a:gd name="connsiteY2" fmla="*/ 345281 h 958056"/>
              <a:gd name="connsiteX3" fmla="*/ 912812 w 1219993"/>
              <a:gd name="connsiteY3" fmla="*/ 683418 h 958056"/>
              <a:gd name="connsiteX4" fmla="*/ 874712 w 1219993"/>
              <a:gd name="connsiteY4" fmla="*/ 897731 h 958056"/>
              <a:gd name="connsiteX5" fmla="*/ 7937 w 1219993"/>
              <a:gd name="connsiteY5" fmla="*/ 931068 h 958056"/>
              <a:gd name="connsiteX6" fmla="*/ 12700 w 1219993"/>
              <a:gd name="connsiteY6" fmla="*/ 45243 h 958056"/>
              <a:gd name="connsiteX0" fmla="*/ 12700 w 1219993"/>
              <a:gd name="connsiteY0" fmla="*/ 0 h 912813"/>
              <a:gd name="connsiteX1" fmla="*/ 1055687 w 1219993"/>
              <a:gd name="connsiteY1" fmla="*/ 4763 h 912813"/>
              <a:gd name="connsiteX2" fmla="*/ 998537 w 1219993"/>
              <a:gd name="connsiteY2" fmla="*/ 300038 h 912813"/>
              <a:gd name="connsiteX3" fmla="*/ 912812 w 1219993"/>
              <a:gd name="connsiteY3" fmla="*/ 638175 h 912813"/>
              <a:gd name="connsiteX4" fmla="*/ 874712 w 1219993"/>
              <a:gd name="connsiteY4" fmla="*/ 852488 h 912813"/>
              <a:gd name="connsiteX5" fmla="*/ 7937 w 1219993"/>
              <a:gd name="connsiteY5" fmla="*/ 885825 h 912813"/>
              <a:gd name="connsiteX6" fmla="*/ 12700 w 1219993"/>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72356"/>
              <a:gd name="connsiteY0" fmla="*/ 0 h 912813"/>
              <a:gd name="connsiteX1" fmla="*/ 1055687 w 1072356"/>
              <a:gd name="connsiteY1" fmla="*/ 4763 h 912813"/>
              <a:gd name="connsiteX2" fmla="*/ 998537 w 1072356"/>
              <a:gd name="connsiteY2" fmla="*/ 300038 h 912813"/>
              <a:gd name="connsiteX3" fmla="*/ 912812 w 1072356"/>
              <a:gd name="connsiteY3" fmla="*/ 638175 h 912813"/>
              <a:gd name="connsiteX4" fmla="*/ 874712 w 1072356"/>
              <a:gd name="connsiteY4" fmla="*/ 852488 h 912813"/>
              <a:gd name="connsiteX5" fmla="*/ 7937 w 1072356"/>
              <a:gd name="connsiteY5" fmla="*/ 885825 h 912813"/>
              <a:gd name="connsiteX6" fmla="*/ 12700 w 1072356"/>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874712 w 1055687"/>
              <a:gd name="connsiteY4" fmla="*/ 8524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6461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854869"/>
              <a:gd name="connsiteX1" fmla="*/ 1055687 w 1055687"/>
              <a:gd name="connsiteY1" fmla="*/ 4763 h 854869"/>
              <a:gd name="connsiteX2" fmla="*/ 922337 w 1055687"/>
              <a:gd name="connsiteY2" fmla="*/ 300038 h 854869"/>
              <a:gd name="connsiteX3" fmla="*/ 760412 w 1055687"/>
              <a:gd name="connsiteY3" fmla="*/ 638175 h 854869"/>
              <a:gd name="connsiteX4" fmla="*/ 641350 w 1055687"/>
              <a:gd name="connsiteY4" fmla="*/ 850107 h 854869"/>
              <a:gd name="connsiteX5" fmla="*/ 3175 w 1055687"/>
              <a:gd name="connsiteY5" fmla="*/ 842963 h 854869"/>
              <a:gd name="connsiteX6" fmla="*/ 12700 w 1055687"/>
              <a:gd name="connsiteY6" fmla="*/ 0 h 854869"/>
              <a:gd name="connsiteX0" fmla="*/ 12700 w 1055687"/>
              <a:gd name="connsiteY0" fmla="*/ 0 h 850107"/>
              <a:gd name="connsiteX1" fmla="*/ 1055687 w 1055687"/>
              <a:gd name="connsiteY1" fmla="*/ 4763 h 850107"/>
              <a:gd name="connsiteX2" fmla="*/ 922337 w 1055687"/>
              <a:gd name="connsiteY2" fmla="*/ 300038 h 850107"/>
              <a:gd name="connsiteX3" fmla="*/ 760412 w 1055687"/>
              <a:gd name="connsiteY3" fmla="*/ 638175 h 850107"/>
              <a:gd name="connsiteX4" fmla="*/ 641350 w 1055687"/>
              <a:gd name="connsiteY4" fmla="*/ 850107 h 850107"/>
              <a:gd name="connsiteX5" fmla="*/ 3175 w 1055687"/>
              <a:gd name="connsiteY5" fmla="*/ 842963 h 850107"/>
              <a:gd name="connsiteX6" fmla="*/ 12700 w 1055687"/>
              <a:gd name="connsiteY6" fmla="*/ 0 h 850107"/>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36587 w 1055687"/>
              <a:gd name="connsiteY4" fmla="*/ 833438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687" h="842963">
                <a:moveTo>
                  <a:pt x="12700" y="0"/>
                </a:moveTo>
                <a:cubicBezTo>
                  <a:pt x="220663" y="5556"/>
                  <a:pt x="867569" y="11907"/>
                  <a:pt x="1055687" y="4763"/>
                </a:cubicBezTo>
                <a:cubicBezTo>
                  <a:pt x="1043781" y="197645"/>
                  <a:pt x="971549" y="194469"/>
                  <a:pt x="922337" y="300038"/>
                </a:cubicBezTo>
                <a:cubicBezTo>
                  <a:pt x="873125" y="405607"/>
                  <a:pt x="803275" y="572295"/>
                  <a:pt x="760412" y="638175"/>
                </a:cubicBezTo>
                <a:cubicBezTo>
                  <a:pt x="713581" y="729853"/>
                  <a:pt x="691356" y="780257"/>
                  <a:pt x="665162" y="842963"/>
                </a:cubicBezTo>
                <a:lnTo>
                  <a:pt x="3175" y="842963"/>
                </a:lnTo>
                <a:cubicBezTo>
                  <a:pt x="15082" y="692151"/>
                  <a:pt x="0" y="146844"/>
                  <a:pt x="1270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4"/>
          <p:cNvSpPr>
            <a:spLocks noChangeShapeType="1"/>
          </p:cNvSpPr>
          <p:nvPr/>
        </p:nvSpPr>
        <p:spPr bwMode="auto">
          <a:xfrm>
            <a:off x="2491900" y="1094446"/>
            <a:ext cx="1322284"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491900" y="1094446"/>
            <a:ext cx="0" cy="4861138"/>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293789" y="5909939"/>
            <a:ext cx="661142" cy="490861"/>
          </a:xfrm>
          <a:prstGeom prst="rect">
            <a:avLst/>
          </a:prstGeom>
          <a:noFill/>
        </p:spPr>
        <p:txBody>
          <a:bodyPr wrap="square" rtlCol="0">
            <a:spAutoFit/>
          </a:bodyPr>
          <a:lstStyle/>
          <a:p>
            <a:r>
              <a:rPr lang="en-US" sz="1200" i="1" dirty="0">
                <a:latin typeface="Times New Roman" pitchFamily="18" charset="0"/>
                <a:cs typeface="Times New Roman" pitchFamily="18" charset="0"/>
              </a:rPr>
              <a:t>d</a:t>
            </a:r>
          </a:p>
        </p:txBody>
      </p:sp>
      <p:sp>
        <p:nvSpPr>
          <p:cNvPr id="26" name="TextBox 25"/>
          <p:cNvSpPr txBox="1"/>
          <p:nvPr/>
        </p:nvSpPr>
        <p:spPr>
          <a:xfrm>
            <a:off x="1295400" y="3213928"/>
            <a:ext cx="1073357"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d</a:t>
            </a:r>
            <a:r>
              <a:rPr lang="en-US" sz="2400" i="1" baseline="-25000" dirty="0" err="1">
                <a:latin typeface="Times New Roman" pitchFamily="18" charset="0"/>
                <a:cs typeface="Times New Roman" pitchFamily="18" charset="0"/>
              </a:rPr>
              <a:t>typical</a:t>
            </a:r>
            <a:endParaRPr lang="en-US" sz="2400" i="1" baseline="-25000" dirty="0">
              <a:latin typeface="Times New Roman" pitchFamily="18" charset="0"/>
              <a:cs typeface="Times New Roman" pitchFamily="18" charset="0"/>
            </a:endParaRPr>
          </a:p>
        </p:txBody>
      </p:sp>
      <p:sp>
        <p:nvSpPr>
          <p:cNvPr id="29" name="TextBox 28"/>
          <p:cNvSpPr txBox="1"/>
          <p:nvPr/>
        </p:nvSpPr>
        <p:spPr>
          <a:xfrm>
            <a:off x="2855063" y="533400"/>
            <a:ext cx="1031137" cy="461665"/>
          </a:xfrm>
          <a:prstGeom prst="rect">
            <a:avLst/>
          </a:prstGeom>
          <a:noFill/>
        </p:spPr>
        <p:txBody>
          <a:bodyPr wrap="square" rtlCol="0">
            <a:spAutoFit/>
          </a:bodyPr>
          <a:lstStyle/>
          <a:p>
            <a:r>
              <a:rPr lang="en-US" sz="2400" i="1" dirty="0">
                <a:latin typeface="Cambria Math" pitchFamily="18" charset="0"/>
                <a:ea typeface="Cambria Math" pitchFamily="18" charset="0"/>
                <a:cs typeface="Times New Roman" pitchFamily="18" charset="0"/>
              </a:rPr>
              <a:t>p(d)</a:t>
            </a:r>
          </a:p>
        </p:txBody>
      </p:sp>
      <p:sp>
        <p:nvSpPr>
          <p:cNvPr id="16" name="Freeform 15"/>
          <p:cNvSpPr/>
          <p:nvPr/>
        </p:nvSpPr>
        <p:spPr>
          <a:xfrm>
            <a:off x="2978491" y="1325196"/>
            <a:ext cx="870363" cy="432784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208553" y="3463480"/>
            <a:ext cx="26063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1" y="1769604"/>
            <a:ext cx="2110900"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d</a:t>
            </a:r>
            <a:r>
              <a:rPr lang="en-US" sz="2400" i="1" baseline="-25000" dirty="0" err="1">
                <a:latin typeface="Times New Roman" pitchFamily="18" charset="0"/>
                <a:cs typeface="Times New Roman" pitchFamily="18" charset="0"/>
              </a:rPr>
              <a:t>typical</a:t>
            </a:r>
            <a:r>
              <a:rPr lang="en-US" sz="2400" i="1" dirty="0">
                <a:latin typeface="Times New Roman" pitchFamily="18" charset="0"/>
                <a:cs typeface="Times New Roman" pitchFamily="18" charset="0"/>
              </a:rPr>
              <a:t> – d</a:t>
            </a:r>
            <a:r>
              <a:rPr lang="en-US" sz="2400" i="1" baseline="-25000" dirty="0">
                <a:latin typeface="Times New Roman" pitchFamily="18" charset="0"/>
                <a:cs typeface="Times New Roman" pitchFamily="18" charset="0"/>
              </a:rPr>
              <a:t>50</a:t>
            </a:r>
            <a:r>
              <a:rPr lang="en-US" sz="2400" i="1" dirty="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30" name="TextBox 29"/>
          <p:cNvSpPr txBox="1"/>
          <p:nvPr/>
        </p:nvSpPr>
        <p:spPr>
          <a:xfrm>
            <a:off x="381000" y="4705962"/>
            <a:ext cx="2291429" cy="461665"/>
          </a:xfrm>
          <a:prstGeom prst="rect">
            <a:avLst/>
          </a:prstGeom>
          <a:noFill/>
        </p:spPr>
        <p:txBody>
          <a:bodyPr wrap="square" rtlCol="0">
            <a:spAutoFit/>
          </a:bodyPr>
          <a:lstStyle/>
          <a:p>
            <a:r>
              <a:rPr lang="en-US" sz="2400" i="1" dirty="0" err="1">
                <a:latin typeface="Cambria Math" pitchFamily="18" charset="0"/>
                <a:ea typeface="Cambria Math" pitchFamily="18" charset="0"/>
                <a:cs typeface="Times New Roman" pitchFamily="18" charset="0"/>
              </a:rPr>
              <a:t>d</a:t>
            </a:r>
            <a:r>
              <a:rPr lang="en-US" sz="2400" i="1" baseline="-25000" dirty="0" err="1">
                <a:latin typeface="Cambria Math" pitchFamily="18" charset="0"/>
                <a:ea typeface="Cambria Math" pitchFamily="18" charset="0"/>
                <a:cs typeface="Times New Roman" pitchFamily="18" charset="0"/>
              </a:rPr>
              <a:t>typical</a:t>
            </a:r>
            <a:r>
              <a:rPr lang="en-US" sz="2400" i="1" dirty="0">
                <a:latin typeface="Cambria Math" pitchFamily="18" charset="0"/>
                <a:ea typeface="Cambria Math" pitchFamily="18" charset="0"/>
                <a:cs typeface="Times New Roman" pitchFamily="18" charset="0"/>
              </a:rPr>
              <a:t> + d</a:t>
            </a:r>
            <a:r>
              <a:rPr lang="en-US" sz="2400" i="1" baseline="-25000" dirty="0">
                <a:latin typeface="Cambria Math" pitchFamily="18" charset="0"/>
                <a:ea typeface="Cambria Math" pitchFamily="18" charset="0"/>
                <a:cs typeface="Times New Roman" pitchFamily="18" charset="0"/>
              </a:rPr>
              <a:t>50</a:t>
            </a:r>
            <a:r>
              <a:rPr lang="en-US" sz="2400" i="1" dirty="0">
                <a:latin typeface="Cambria Math" pitchFamily="18" charset="0"/>
                <a:ea typeface="Cambria Math" pitchFamily="18" charset="0"/>
                <a:cs typeface="Times New Roman" pitchFamily="18" charset="0"/>
              </a:rPr>
              <a:t>/2</a:t>
            </a:r>
            <a:endParaRPr lang="en-US" sz="2400" i="1" baseline="-25000" dirty="0">
              <a:latin typeface="Cambria Math" pitchFamily="18" charset="0"/>
              <a:ea typeface="Cambria Math" pitchFamily="18" charset="0"/>
              <a:cs typeface="Times New Roman" pitchFamily="18" charset="0"/>
            </a:endParaRPr>
          </a:p>
        </p:txBody>
      </p:sp>
      <p:sp>
        <p:nvSpPr>
          <p:cNvPr id="13" name="Freeform 12"/>
          <p:cNvSpPr/>
          <p:nvPr/>
        </p:nvSpPr>
        <p:spPr>
          <a:xfrm rot="19411075">
            <a:off x="3610376" y="1660076"/>
            <a:ext cx="1794528" cy="945223"/>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562600" y="1752600"/>
            <a:ext cx="2120782" cy="461665"/>
          </a:xfrm>
          <a:prstGeom prst="rect">
            <a:avLst/>
          </a:prstGeom>
          <a:noFill/>
        </p:spPr>
        <p:txBody>
          <a:bodyPr wrap="square" rtlCol="0">
            <a:spAutoFit/>
          </a:bodyPr>
          <a:lstStyle/>
          <a:p>
            <a:r>
              <a:rPr lang="en-US" sz="2400" dirty="0">
                <a:latin typeface="Times New Roman" pitchFamily="18" charset="0"/>
                <a:cs typeface="Times New Roman" pitchFamily="18" charset="0"/>
              </a:rPr>
              <a:t>area, </a:t>
            </a:r>
            <a:r>
              <a:rPr lang="en-US" sz="2400" i="1" dirty="0">
                <a:latin typeface="Times New Roman" pitchFamily="18" charset="0"/>
                <a:cs typeface="Times New Roman" pitchFamily="18" charset="0"/>
              </a:rPr>
              <a:t>A = 50%</a:t>
            </a:r>
          </a:p>
        </p:txBody>
      </p:sp>
      <p:cxnSp>
        <p:nvCxnSpPr>
          <p:cNvPr id="17" name="Straight Connector 16"/>
          <p:cNvCxnSpPr/>
          <p:nvPr/>
        </p:nvCxnSpPr>
        <p:spPr>
          <a:xfrm flipV="1">
            <a:off x="2397451" y="2005909"/>
            <a:ext cx="10035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97451" y="4958047"/>
            <a:ext cx="94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4419600" y="2743200"/>
            <a:ext cx="39624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One possible measure of with this the length of the </a:t>
            </a:r>
            <a:r>
              <a:rPr lang="en-US" sz="2800" i="1" kern="0" dirty="0">
                <a:solidFill>
                  <a:schemeClr val="tx2"/>
                </a:solidFill>
                <a:latin typeface="Cambria Math" pitchFamily="18" charset="0"/>
                <a:ea typeface="Cambria Math" pitchFamily="18" charset="0"/>
                <a:cs typeface="Times New Roman" pitchFamily="18" charset="0"/>
              </a:rPr>
              <a:t>d</a:t>
            </a:r>
            <a:r>
              <a:rPr lang="en-US" sz="2800" kern="0" dirty="0">
                <a:solidFill>
                  <a:schemeClr val="tx2"/>
                </a:solidFill>
                <a:latin typeface="Times New Roman" pitchFamily="18" charset="0"/>
                <a:ea typeface="+mj-ea"/>
                <a:cs typeface="Times New Roman" pitchFamily="18" charset="0"/>
              </a:rPr>
              <a:t>-axis over which </a:t>
            </a:r>
            <a:r>
              <a:rPr lang="en-US" sz="2800" i="1" kern="0" dirty="0">
                <a:solidFill>
                  <a:schemeClr val="tx2"/>
                </a:solidFill>
                <a:latin typeface="Cambria Math" pitchFamily="18" charset="0"/>
                <a:ea typeface="Cambria Math" pitchFamily="18" charset="0"/>
                <a:cs typeface="Times New Roman" pitchFamily="18" charset="0"/>
              </a:rPr>
              <a:t>50% </a:t>
            </a:r>
            <a:r>
              <a:rPr lang="en-US" sz="2800" kern="0" dirty="0">
                <a:solidFill>
                  <a:schemeClr val="tx2"/>
                </a:solidFill>
                <a:latin typeface="Times New Roman" pitchFamily="18" charset="0"/>
                <a:ea typeface="+mj-ea"/>
                <a:cs typeface="Times New Roman" pitchFamily="18" charset="0"/>
              </a:rPr>
              <a:t>of the area lies.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This measure is seldom used.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chemeClr val="tx2"/>
                </a:solidFill>
                <a:latin typeface="Times New Roman" pitchFamily="18" charset="0"/>
                <a:ea typeface="+mj-ea"/>
                <a:cs typeface="Times New Roman" pitchFamily="18" charset="0"/>
              </a:rPr>
              <a:t>A different approach to quantifying the width of </a:t>
            </a:r>
            <a:r>
              <a:rPr lang="en-US" sz="4000" i="1" kern="0" dirty="0">
                <a:solidFill>
                  <a:schemeClr val="tx2"/>
                </a:solidFill>
                <a:latin typeface="Cambria Math" pitchFamily="18" charset="0"/>
                <a:ea typeface="Cambria Math" pitchFamily="18" charset="0"/>
                <a:cs typeface="Times New Roman" pitchFamily="18" charset="0"/>
              </a:rPr>
              <a:t>p(d) </a:t>
            </a:r>
            <a:r>
              <a:rPr lang="en-US" sz="4000" kern="0" dirty="0">
                <a:solidFill>
                  <a:schemeClr val="tx2"/>
                </a:solidFill>
                <a:latin typeface="Times New Roman" pitchFamily="18" charset="0"/>
                <a:ea typeface="+mj-ea"/>
                <a:cs typeface="Times New Roman" pitchFamily="18" charset="0"/>
              </a:rPr>
              <a:t>…</a:t>
            </a:r>
            <a:endParaRPr lang="en-US" sz="2800" kern="0" dirty="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This function grows away from the typical value: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a:p>
            <a:pPr algn="ctr"/>
            <a:r>
              <a:rPr lang="en-US" sz="2800" i="1" kern="0" dirty="0">
                <a:solidFill>
                  <a:schemeClr val="tx2"/>
                </a:solidFill>
                <a:latin typeface="Cambria Math" pitchFamily="18" charset="0"/>
                <a:ea typeface="Cambria Math" pitchFamily="18" charset="0"/>
                <a:cs typeface="Times New Roman" pitchFamily="18" charset="0"/>
              </a:rPr>
              <a:t>q(d) = (d-</a:t>
            </a:r>
            <a:r>
              <a:rPr lang="en-US" sz="2800" i="1" kern="0" dirty="0" err="1">
                <a:solidFill>
                  <a:schemeClr val="tx2"/>
                </a:solidFill>
                <a:latin typeface="Cambria Math" pitchFamily="18" charset="0"/>
                <a:ea typeface="Cambria Math" pitchFamily="18" charset="0"/>
                <a:cs typeface="Times New Roman" pitchFamily="18" charset="0"/>
              </a:rPr>
              <a:t>d</a:t>
            </a:r>
            <a:r>
              <a:rPr lang="en-US" sz="2800" i="1" kern="0" baseline="30000" dirty="0" err="1">
                <a:solidFill>
                  <a:schemeClr val="tx2"/>
                </a:solidFill>
                <a:latin typeface="Cambria Math" pitchFamily="18" charset="0"/>
                <a:ea typeface="Cambria Math" pitchFamily="18" charset="0"/>
                <a:cs typeface="Times New Roman" pitchFamily="18" charset="0"/>
              </a:rPr>
              <a:t>typical</a:t>
            </a:r>
            <a:r>
              <a:rPr lang="en-US" sz="2800" i="1" kern="0" dirty="0">
                <a:solidFill>
                  <a:schemeClr val="tx2"/>
                </a:solidFill>
                <a:latin typeface="Cambria Math" pitchFamily="18" charset="0"/>
                <a:ea typeface="Cambria Math" pitchFamily="18" charset="0"/>
                <a:cs typeface="Times New Roman" pitchFamily="18" charset="0"/>
              </a:rPr>
              <a:t>)</a:t>
            </a:r>
            <a:r>
              <a:rPr lang="en-US" sz="2800" i="1" kern="0" baseline="30000" dirty="0">
                <a:solidFill>
                  <a:schemeClr val="tx2"/>
                </a:solidFill>
                <a:latin typeface="Cambria Math" pitchFamily="18" charset="0"/>
                <a:ea typeface="Cambria Math" pitchFamily="18" charset="0"/>
                <a:cs typeface="Times New Roman" pitchFamily="18" charset="0"/>
              </a:rPr>
              <a:t>2</a:t>
            </a:r>
          </a:p>
          <a:p>
            <a:pPr algn="ctr"/>
            <a:endParaRPr lang="en-US" sz="2800" kern="0" dirty="0">
              <a:solidFill>
                <a:schemeClr val="tx2"/>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so the function </a:t>
            </a: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q(d)p(d)</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small if most of the area is near </a:t>
            </a:r>
            <a:r>
              <a:rPr kumimoji="0" lang="en-US" sz="2800" b="0" i="1" u="none" strike="noStrike" kern="0" cap="none" spc="0" normalizeH="0" baseline="0" noProof="0" dirty="0" err="1">
                <a:ln>
                  <a:noFill/>
                </a:ln>
                <a:solidFill>
                  <a:schemeClr val="tx2"/>
                </a:solidFill>
                <a:effectLst/>
                <a:uLnTx/>
                <a:uFillTx/>
                <a:latin typeface="Cambria Math" pitchFamily="18" charset="0"/>
                <a:ea typeface="Cambria Math" pitchFamily="18" charset="0"/>
                <a:cs typeface="Courier New" pitchFamily="49" charset="0"/>
              </a:rPr>
              <a:t>d</a:t>
            </a:r>
            <a:r>
              <a:rPr kumimoji="0" lang="en-US" sz="2800" b="0" i="1" u="none" strike="noStrike" kern="0" cap="none" spc="0" normalizeH="0" baseline="30000" noProof="0" dirty="0" err="1">
                <a:ln>
                  <a:noFill/>
                </a:ln>
                <a:solidFill>
                  <a:schemeClr val="tx2"/>
                </a:solidFill>
                <a:effectLst/>
                <a:uLnTx/>
                <a:uFillTx/>
                <a:latin typeface="Cambria Math" pitchFamily="18" charset="0"/>
                <a:ea typeface="Cambria Math" pitchFamily="18" charset="0"/>
                <a:cs typeface="Courier New" pitchFamily="49" charset="0"/>
              </a:rPr>
              <a:t>typical</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that is,</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 </a:t>
            </a: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narrow</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p(d)</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i="1" kern="0" baseline="0" dirty="0">
              <a:solidFill>
                <a:schemeClr val="tx2"/>
              </a:solidFill>
              <a:latin typeface="Cambria Math" pitchFamily="18" charset="0"/>
              <a:ea typeface="Cambria Math" pitchFamily="18" charset="0"/>
              <a:cs typeface="Times New Roman" pitchFamily="18" charset="0"/>
            </a:endParaRPr>
          </a:p>
          <a:p>
            <a:pPr algn="ctr"/>
            <a:r>
              <a:rPr lang="en-US" sz="2800" kern="0" dirty="0">
                <a:solidFill>
                  <a:schemeClr val="tx2"/>
                </a:solidFill>
                <a:latin typeface="Times New Roman" pitchFamily="18" charset="0"/>
                <a:cs typeface="Times New Roman" pitchFamily="18" charset="0"/>
              </a:rPr>
              <a:t>large if most of the area is far from </a:t>
            </a:r>
            <a:r>
              <a:rPr lang="en-US" sz="2800" i="1" kern="0" dirty="0" err="1">
                <a:solidFill>
                  <a:schemeClr val="tx2"/>
                </a:solidFill>
                <a:latin typeface="Cambria Math" pitchFamily="18" charset="0"/>
                <a:ea typeface="Cambria Math" pitchFamily="18" charset="0"/>
                <a:cs typeface="Courier New" pitchFamily="49" charset="0"/>
              </a:rPr>
              <a:t>d</a:t>
            </a:r>
            <a:r>
              <a:rPr lang="en-US" sz="2800" i="1" kern="0" baseline="30000" dirty="0" err="1">
                <a:solidFill>
                  <a:schemeClr val="tx2"/>
                </a:solidFill>
                <a:latin typeface="Cambria Math" pitchFamily="18" charset="0"/>
                <a:ea typeface="Cambria Math" pitchFamily="18" charset="0"/>
                <a:cs typeface="Courier New" pitchFamily="49" charset="0"/>
              </a:rPr>
              <a:t>typical</a:t>
            </a:r>
            <a:r>
              <a:rPr lang="en-US" sz="2800" kern="0" dirty="0">
                <a:solidFill>
                  <a:schemeClr val="tx2"/>
                </a:solidFill>
                <a:latin typeface="Times New Roman" pitchFamily="18" charset="0"/>
                <a:cs typeface="Times New Roman" pitchFamily="18" charset="0"/>
              </a:rPr>
              <a:t> , that is, a wide </a:t>
            </a:r>
            <a:r>
              <a:rPr lang="en-US" sz="2800" i="1" kern="0" dirty="0">
                <a:solidFill>
                  <a:schemeClr val="tx2"/>
                </a:solidFill>
                <a:latin typeface="Cambria Math" pitchFamily="18" charset="0"/>
                <a:ea typeface="Cambria Math" pitchFamily="18" charset="0"/>
                <a:cs typeface="Times New Roman" pitchFamily="18" charset="0"/>
              </a:rPr>
              <a:t>p(d)</a:t>
            </a:r>
          </a:p>
          <a:p>
            <a:pPr algn="ctr"/>
            <a:endParaRPr lang="en-US" sz="2800" i="1" kern="0" dirty="0">
              <a:solidFill>
                <a:schemeClr val="tx2"/>
              </a:solidFill>
              <a:latin typeface="Cambria Math" pitchFamily="18" charset="0"/>
              <a:ea typeface="Cambria Math" pitchFamily="18" charset="0"/>
              <a:cs typeface="Times New Roman" pitchFamily="18" charset="0"/>
            </a:endParaRPr>
          </a:p>
          <a:p>
            <a:pPr algn="ctr"/>
            <a:r>
              <a:rPr lang="en-US" sz="2800" kern="0" dirty="0">
                <a:solidFill>
                  <a:schemeClr val="tx2"/>
                </a:solidFill>
                <a:latin typeface="Times New Roman" pitchFamily="18" charset="0"/>
                <a:ea typeface="Cambria Math" pitchFamily="18" charset="0"/>
                <a:cs typeface="Times New Roman" pitchFamily="18" charset="0"/>
              </a:rPr>
              <a:t>so quantify width as the area under </a:t>
            </a:r>
            <a:r>
              <a:rPr lang="en-US" sz="2800" i="1" kern="0" dirty="0">
                <a:solidFill>
                  <a:schemeClr val="tx2"/>
                </a:solidFill>
                <a:latin typeface="Cambria Math" pitchFamily="18" charset="0"/>
                <a:ea typeface="Cambria Math" pitchFamily="18" charset="0"/>
                <a:cs typeface="Times New Roman" pitchFamily="18" charset="0"/>
              </a:rPr>
              <a:t>q(d)p(d)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variance</a:t>
            </a:r>
          </a:p>
        </p:txBody>
      </p:sp>
      <p:pic>
        <p:nvPicPr>
          <p:cNvPr id="8194" name="Picture 2"/>
          <p:cNvPicPr>
            <a:picLocks noGrp="1" noChangeAspect="1" noChangeArrowheads="1"/>
          </p:cNvPicPr>
          <p:nvPr>
            <p:ph idx="1"/>
          </p:nvPr>
        </p:nvPicPr>
        <p:blipFill>
          <a:blip r:embed="rId3" cstate="print"/>
          <a:srcRect l="30555" t="50552" r="38889" b="31158"/>
          <a:stretch>
            <a:fillRect/>
          </a:stretch>
        </p:blipFill>
        <p:spPr bwMode="auto">
          <a:xfrm>
            <a:off x="1524000" y="1828800"/>
            <a:ext cx="5783580" cy="1752600"/>
          </a:xfrm>
          <a:prstGeom prst="rect">
            <a:avLst/>
          </a:prstGeom>
          <a:noFill/>
          <a:ln w="9525">
            <a:noFill/>
            <a:miter lim="800000"/>
            <a:headEnd/>
            <a:tailEnd/>
          </a:ln>
        </p:spPr>
      </p:pic>
      <p:sp>
        <p:nvSpPr>
          <p:cNvPr id="5"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width is actually square</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root of variance, that is, </a:t>
            </a:r>
            <a:r>
              <a:rPr kumimoji="0" lang="el-GR" sz="28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σ</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Freeform 5"/>
          <p:cNvSpPr/>
          <p:nvPr/>
        </p:nvSpPr>
        <p:spPr>
          <a:xfrm>
            <a:off x="5064369" y="3207434"/>
            <a:ext cx="1519311" cy="994117"/>
          </a:xfrm>
          <a:custGeom>
            <a:avLst/>
            <a:gdLst>
              <a:gd name="connsiteX0" fmla="*/ 0 w 1519311"/>
              <a:gd name="connsiteY0" fmla="*/ 0 h 994117"/>
              <a:gd name="connsiteX1" fmla="*/ 647114 w 1519311"/>
              <a:gd name="connsiteY1" fmla="*/ 407963 h 994117"/>
              <a:gd name="connsiteX2" fmla="*/ 450166 w 1519311"/>
              <a:gd name="connsiteY2" fmla="*/ 900332 h 994117"/>
              <a:gd name="connsiteX3" fmla="*/ 1519311 w 1519311"/>
              <a:gd name="connsiteY3" fmla="*/ 970671 h 994117"/>
            </a:gdLst>
            <a:ahLst/>
            <a:cxnLst>
              <a:cxn ang="0">
                <a:pos x="connsiteX0" y="connsiteY0"/>
              </a:cxn>
              <a:cxn ang="0">
                <a:pos x="connsiteX1" y="connsiteY1"/>
              </a:cxn>
              <a:cxn ang="0">
                <a:pos x="connsiteX2" y="connsiteY2"/>
              </a:cxn>
              <a:cxn ang="0">
                <a:pos x="connsiteX3" y="connsiteY3"/>
              </a:cxn>
            </a:cxnLst>
            <a:rect l="l" t="t" r="r" b="b"/>
            <a:pathLst>
              <a:path w="1519311" h="994117">
                <a:moveTo>
                  <a:pt x="0" y="0"/>
                </a:moveTo>
                <a:cubicBezTo>
                  <a:pt x="286043" y="128954"/>
                  <a:pt x="572086" y="257908"/>
                  <a:pt x="647114" y="407963"/>
                </a:cubicBezTo>
                <a:cubicBezTo>
                  <a:pt x="722142" y="558018"/>
                  <a:pt x="304800" y="806547"/>
                  <a:pt x="450166" y="900332"/>
                </a:cubicBezTo>
                <a:cubicBezTo>
                  <a:pt x="595532" y="994117"/>
                  <a:pt x="1057421" y="982394"/>
                  <a:pt x="1519311" y="97067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5715000" y="4038600"/>
            <a:ext cx="2895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use mean for </a:t>
            </a:r>
            <a:r>
              <a:rPr kumimoji="0" lang="en-US" sz="2400" b="0" i="1" u="none" strike="noStrike" kern="0" cap="none" spc="0" normalizeH="0" baseline="0" noProof="0" dirty="0" err="1">
                <a:ln>
                  <a:noFill/>
                </a:ln>
                <a:solidFill>
                  <a:srgbClr val="FF0000"/>
                </a:solidFill>
                <a:effectLst/>
                <a:uLnTx/>
                <a:uFillTx/>
                <a:latin typeface="Cambria Math" pitchFamily="18" charset="0"/>
                <a:ea typeface="Cambria Math" pitchFamily="18" charset="0"/>
                <a:cs typeface="Times New Roman" pitchFamily="18" charset="0"/>
              </a:rPr>
              <a:t>d</a:t>
            </a:r>
            <a:r>
              <a:rPr kumimoji="0" lang="en-US" sz="2400" b="0" i="1" u="none" strike="noStrike" kern="0" cap="none" spc="0" normalizeH="0" baseline="30000" noProof="0" dirty="0" err="1">
                <a:ln>
                  <a:noFill/>
                </a:ln>
                <a:solidFill>
                  <a:srgbClr val="FF0000"/>
                </a:solidFill>
                <a:effectLst/>
                <a:uLnTx/>
                <a:uFillTx/>
                <a:latin typeface="Cambria Math" pitchFamily="18" charset="0"/>
                <a:ea typeface="Cambria Math" pitchFamily="18" charset="0"/>
                <a:cs typeface="Times New Roman" pitchFamily="18" charset="0"/>
              </a:rPr>
              <a:t>typical</a:t>
            </a:r>
            <a:endParaRPr kumimoji="0" lang="en-US" sz="2400" b="0" i="1" u="none" strike="noStrike" kern="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70858" y="6037272"/>
            <a:ext cx="824165" cy="369332"/>
          </a:xfrm>
          <a:prstGeom prst="rect">
            <a:avLst/>
          </a:prstGeom>
          <a:noFill/>
        </p:spPr>
        <p:txBody>
          <a:bodyPr wrap="square" rtlCol="0">
            <a:spAutoFit/>
          </a:bodyPr>
          <a:lstStyle/>
          <a:p>
            <a:r>
              <a:rPr lang="en-US" i="1" dirty="0">
                <a:latin typeface="Times New Roman" pitchFamily="18" charset="0"/>
                <a:cs typeface="Times New Roman" pitchFamily="18" charset="0"/>
              </a:rPr>
              <a:t>d</a:t>
            </a:r>
          </a:p>
        </p:txBody>
      </p:sp>
      <p:pic>
        <p:nvPicPr>
          <p:cNvPr id="1026" name="Picture 2"/>
          <p:cNvPicPr>
            <a:picLocks noChangeAspect="1" noChangeArrowheads="1"/>
          </p:cNvPicPr>
          <p:nvPr/>
        </p:nvPicPr>
        <p:blipFill>
          <a:blip r:embed="rId3" cstate="print"/>
          <a:srcRect/>
          <a:stretch>
            <a:fillRect/>
          </a:stretch>
        </p:blipFill>
        <p:spPr bwMode="auto">
          <a:xfrm>
            <a:off x="2741810" y="1246123"/>
            <a:ext cx="3384965" cy="4264029"/>
          </a:xfrm>
          <a:prstGeom prst="rect">
            <a:avLst/>
          </a:prstGeom>
          <a:noFill/>
          <a:ln w="9525">
            <a:noFill/>
            <a:miter lim="800000"/>
            <a:headEnd/>
            <a:tailEnd/>
          </a:ln>
          <a:effectLst/>
        </p:spPr>
      </p:pic>
      <p:sp>
        <p:nvSpPr>
          <p:cNvPr id="59" name="TextBox 58"/>
          <p:cNvSpPr txBox="1"/>
          <p:nvPr/>
        </p:nvSpPr>
        <p:spPr>
          <a:xfrm>
            <a:off x="3212761" y="5427719"/>
            <a:ext cx="824165" cy="369332"/>
          </a:xfrm>
          <a:prstGeom prst="rect">
            <a:avLst/>
          </a:prstGeom>
          <a:noFill/>
        </p:spPr>
        <p:txBody>
          <a:bodyPr wrap="square" rtlCol="0">
            <a:spAutoFit/>
          </a:bodyPr>
          <a:lstStyle/>
          <a:p>
            <a:r>
              <a:rPr lang="en-US" i="1" dirty="0">
                <a:latin typeface="Times New Roman" pitchFamily="18" charset="0"/>
                <a:cs typeface="Times New Roman" pitchFamily="18" charset="0"/>
              </a:rPr>
              <a:t>p(d)</a:t>
            </a:r>
          </a:p>
        </p:txBody>
      </p:sp>
      <p:sp>
        <p:nvSpPr>
          <p:cNvPr id="60" name="TextBox 59"/>
          <p:cNvSpPr txBox="1"/>
          <p:nvPr/>
        </p:nvSpPr>
        <p:spPr>
          <a:xfrm>
            <a:off x="4253140" y="5432445"/>
            <a:ext cx="824165" cy="369332"/>
          </a:xfrm>
          <a:prstGeom prst="rect">
            <a:avLst/>
          </a:prstGeom>
          <a:noFill/>
        </p:spPr>
        <p:txBody>
          <a:bodyPr wrap="square" rtlCol="0">
            <a:spAutoFit/>
          </a:bodyPr>
          <a:lstStyle/>
          <a:p>
            <a:r>
              <a:rPr lang="en-US" i="1" dirty="0">
                <a:latin typeface="Times New Roman" pitchFamily="18" charset="0"/>
                <a:cs typeface="Times New Roman" pitchFamily="18" charset="0"/>
              </a:rPr>
              <a:t>q(d)</a:t>
            </a:r>
          </a:p>
        </p:txBody>
      </p:sp>
      <p:sp>
        <p:nvSpPr>
          <p:cNvPr id="61" name="TextBox 60"/>
          <p:cNvSpPr txBox="1"/>
          <p:nvPr/>
        </p:nvSpPr>
        <p:spPr>
          <a:xfrm>
            <a:off x="5100248" y="5432445"/>
            <a:ext cx="1412855" cy="369332"/>
          </a:xfrm>
          <a:prstGeom prst="rect">
            <a:avLst/>
          </a:prstGeom>
          <a:noFill/>
        </p:spPr>
        <p:txBody>
          <a:bodyPr wrap="square" rtlCol="0">
            <a:spAutoFit/>
          </a:bodyPr>
          <a:lstStyle/>
          <a:p>
            <a:r>
              <a:rPr lang="en-US" i="1" dirty="0">
                <a:latin typeface="Times New Roman" pitchFamily="18" charset="0"/>
                <a:cs typeface="Times New Roman" pitchFamily="18" charset="0"/>
              </a:rPr>
              <a:t>q(d)p(d)</a:t>
            </a:r>
          </a:p>
        </p:txBody>
      </p:sp>
      <p:sp>
        <p:nvSpPr>
          <p:cNvPr id="62" name="TextBox 61"/>
          <p:cNvSpPr txBox="1"/>
          <p:nvPr/>
        </p:nvSpPr>
        <p:spPr>
          <a:xfrm>
            <a:off x="6156209" y="2803231"/>
            <a:ext cx="1059641" cy="369332"/>
          </a:xfrm>
          <a:prstGeom prst="rect">
            <a:avLst/>
          </a:prstGeom>
          <a:noFill/>
        </p:spPr>
        <p:txBody>
          <a:bodyPr wrap="square" rtlCol="0">
            <a:spAutoFit/>
          </a:bodyPr>
          <a:lstStyle/>
          <a:p>
            <a:r>
              <a:rPr lang="en-US" i="1" dirty="0">
                <a:latin typeface="Times New Roman" pitchFamily="18" charset="0"/>
                <a:cs typeface="Times New Roman" pitchFamily="18" charset="0"/>
              </a:rPr>
              <a:t>d</a:t>
            </a:r>
            <a:endParaRPr lang="en-US" i="1" baseline="-25000" dirty="0">
              <a:latin typeface="Times New Roman" pitchFamily="18" charset="0"/>
              <a:cs typeface="Times New Roman" pitchFamily="18" charset="0"/>
            </a:endParaRPr>
          </a:p>
        </p:txBody>
      </p:sp>
      <p:cxnSp>
        <p:nvCxnSpPr>
          <p:cNvPr id="63" name="Straight Connector 62"/>
          <p:cNvCxnSpPr/>
          <p:nvPr/>
        </p:nvCxnSpPr>
        <p:spPr>
          <a:xfrm flipV="1">
            <a:off x="6253622" y="2887447"/>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156209" y="1990290"/>
            <a:ext cx="1059641" cy="369332"/>
          </a:xfrm>
          <a:prstGeom prst="rect">
            <a:avLst/>
          </a:prstGeom>
          <a:noFill/>
        </p:spPr>
        <p:txBody>
          <a:bodyPr wrap="square" rtlCol="0">
            <a:spAutoFit/>
          </a:bodyPr>
          <a:lstStyle/>
          <a:p>
            <a:r>
              <a:rPr lang="en-US" i="1" dirty="0">
                <a:latin typeface="Times New Roman" pitchFamily="18" charset="0"/>
                <a:cs typeface="Times New Roman" pitchFamily="18" charset="0"/>
              </a:rPr>
              <a:t>d </a:t>
            </a:r>
            <a:r>
              <a:rPr lang="en-US" i="1" dirty="0">
                <a:latin typeface="Symbol" pitchFamily="18" charset="2"/>
                <a:cs typeface="Times New Roman" pitchFamily="18" charset="0"/>
              </a:rPr>
              <a:t>- s</a:t>
            </a:r>
            <a:endParaRPr lang="en-US" i="1" baseline="-25000" dirty="0">
              <a:latin typeface="Symbol" pitchFamily="18" charset="2"/>
              <a:cs typeface="Times New Roman" pitchFamily="18" charset="0"/>
            </a:endParaRPr>
          </a:p>
        </p:txBody>
      </p:sp>
      <p:cxnSp>
        <p:nvCxnSpPr>
          <p:cNvPr id="65" name="Straight Connector 64"/>
          <p:cNvCxnSpPr/>
          <p:nvPr/>
        </p:nvCxnSpPr>
        <p:spPr>
          <a:xfrm flipV="1">
            <a:off x="6253622" y="2074506"/>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156209" y="3734204"/>
            <a:ext cx="1059641" cy="369332"/>
          </a:xfrm>
          <a:prstGeom prst="rect">
            <a:avLst/>
          </a:prstGeom>
          <a:noFill/>
        </p:spPr>
        <p:txBody>
          <a:bodyPr wrap="square" rtlCol="0">
            <a:spAutoFit/>
          </a:bodyPr>
          <a:lstStyle/>
          <a:p>
            <a:r>
              <a:rPr lang="en-US" i="1" dirty="0">
                <a:latin typeface="Times New Roman" pitchFamily="18" charset="0"/>
                <a:cs typeface="Times New Roman" pitchFamily="18" charset="0"/>
              </a:rPr>
              <a:t>d +</a:t>
            </a:r>
            <a:r>
              <a:rPr lang="en-US" i="1" dirty="0">
                <a:latin typeface="Symbol" pitchFamily="18" charset="2"/>
                <a:cs typeface="Times New Roman" pitchFamily="18" charset="0"/>
              </a:rPr>
              <a:t>s</a:t>
            </a:r>
            <a:endParaRPr lang="en-US" i="1" baseline="-25000" dirty="0">
              <a:latin typeface="Symbol" pitchFamily="18" charset="2"/>
              <a:cs typeface="Times New Roman" pitchFamily="18" charset="0"/>
            </a:endParaRPr>
          </a:p>
        </p:txBody>
      </p:sp>
      <p:cxnSp>
        <p:nvCxnSpPr>
          <p:cNvPr id="67" name="Straight Connector 66"/>
          <p:cNvCxnSpPr/>
          <p:nvPr/>
        </p:nvCxnSpPr>
        <p:spPr>
          <a:xfrm flipV="1">
            <a:off x="6241054" y="3822103"/>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209219" y="3737703"/>
            <a:ext cx="4596684" cy="2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97666" y="1448783"/>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70858" y="5356424"/>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00200" y="5153764"/>
            <a:ext cx="1412855" cy="369332"/>
          </a:xfrm>
          <a:prstGeom prst="rect">
            <a:avLst/>
          </a:prstGeom>
          <a:noFill/>
        </p:spPr>
        <p:txBody>
          <a:bodyPr wrap="square" rtlCol="0">
            <a:spAutoFit/>
          </a:bodyPr>
          <a:lstStyle/>
          <a:p>
            <a:r>
              <a:rPr lang="en-US" i="1" dirty="0" err="1">
                <a:latin typeface="Times New Roman" pitchFamily="18" charset="0"/>
                <a:cs typeface="Times New Roman" pitchFamily="18" charset="0"/>
              </a:rPr>
              <a:t>d</a:t>
            </a:r>
            <a:r>
              <a:rPr lang="en-US" i="1" baseline="-25000" dirty="0" err="1">
                <a:latin typeface="Times New Roman" pitchFamily="18" charset="0"/>
                <a:cs typeface="Times New Roman" pitchFamily="18" charset="0"/>
              </a:rPr>
              <a:t>max</a:t>
            </a:r>
            <a:endParaRPr lang="en-US" i="1" baseline="-25000" dirty="0">
              <a:latin typeface="Times New Roman" pitchFamily="18" charset="0"/>
              <a:cs typeface="Times New Roman" pitchFamily="18" charset="0"/>
            </a:endParaRPr>
          </a:p>
        </p:txBody>
      </p:sp>
      <p:sp>
        <p:nvSpPr>
          <p:cNvPr id="75" name="TextBox 74"/>
          <p:cNvSpPr txBox="1"/>
          <p:nvPr/>
        </p:nvSpPr>
        <p:spPr>
          <a:xfrm>
            <a:off x="1692598" y="1293588"/>
            <a:ext cx="1412855" cy="369332"/>
          </a:xfrm>
          <a:prstGeom prst="rect">
            <a:avLst/>
          </a:prstGeom>
          <a:noFill/>
        </p:spPr>
        <p:txBody>
          <a:bodyPr wrap="square" rtlCol="0">
            <a:spAutoFit/>
          </a:bodyPr>
          <a:lstStyle/>
          <a:p>
            <a:r>
              <a:rPr lang="en-US" i="1" dirty="0" err="1">
                <a:latin typeface="Times New Roman" pitchFamily="18" charset="0"/>
                <a:cs typeface="Times New Roman" pitchFamily="18" charset="0"/>
              </a:rPr>
              <a:t>d</a:t>
            </a:r>
            <a:r>
              <a:rPr lang="en-US" i="1" baseline="-25000" dirty="0" err="1">
                <a:latin typeface="Times New Roman" pitchFamily="18" charset="0"/>
                <a:cs typeface="Times New Roman" pitchFamily="18" charset="0"/>
              </a:rPr>
              <a:t>min</a:t>
            </a:r>
            <a:endParaRPr lang="en-US" i="1" baseline="-25000" dirty="0">
              <a:latin typeface="Times New Roman" pitchFamily="18" charset="0"/>
              <a:cs typeface="Times New Roman" pitchFamily="18" charset="0"/>
            </a:endParaRPr>
          </a:p>
        </p:txBody>
      </p:sp>
      <p:sp>
        <p:nvSpPr>
          <p:cNvPr id="2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visualization of a variance calculation</a:t>
            </a:r>
          </a:p>
        </p:txBody>
      </p:sp>
      <p:sp>
        <p:nvSpPr>
          <p:cNvPr id="21" name="Freeform 20"/>
          <p:cNvSpPr/>
          <p:nvPr/>
        </p:nvSpPr>
        <p:spPr>
          <a:xfrm>
            <a:off x="5715000" y="4267200"/>
            <a:ext cx="2100262" cy="871538"/>
          </a:xfrm>
          <a:custGeom>
            <a:avLst/>
            <a:gdLst>
              <a:gd name="connsiteX0" fmla="*/ 0 w 2100262"/>
              <a:gd name="connsiteY0" fmla="*/ 0 h 871538"/>
              <a:gd name="connsiteX1" fmla="*/ 1257300 w 2100262"/>
              <a:gd name="connsiteY1" fmla="*/ 171450 h 871538"/>
              <a:gd name="connsiteX2" fmla="*/ 1157287 w 2100262"/>
              <a:gd name="connsiteY2" fmla="*/ 500063 h 871538"/>
              <a:gd name="connsiteX3" fmla="*/ 2100262 w 2100262"/>
              <a:gd name="connsiteY3" fmla="*/ 871538 h 871538"/>
            </a:gdLst>
            <a:ahLst/>
            <a:cxnLst>
              <a:cxn ang="0">
                <a:pos x="connsiteX0" y="connsiteY0"/>
              </a:cxn>
              <a:cxn ang="0">
                <a:pos x="connsiteX1" y="connsiteY1"/>
              </a:cxn>
              <a:cxn ang="0">
                <a:pos x="connsiteX2" y="connsiteY2"/>
              </a:cxn>
              <a:cxn ang="0">
                <a:pos x="connsiteX3" y="connsiteY3"/>
              </a:cxn>
            </a:cxnLst>
            <a:rect l="l" t="t" r="r" b="b"/>
            <a:pathLst>
              <a:path w="2100262" h="871538">
                <a:moveTo>
                  <a:pt x="0" y="0"/>
                </a:moveTo>
                <a:cubicBezTo>
                  <a:pt x="532209" y="44053"/>
                  <a:pt x="1064419" y="88106"/>
                  <a:pt x="1257300" y="171450"/>
                </a:cubicBezTo>
                <a:cubicBezTo>
                  <a:pt x="1450181" y="254794"/>
                  <a:pt x="1016793" y="383382"/>
                  <a:pt x="1157287" y="500063"/>
                </a:cubicBezTo>
                <a:cubicBezTo>
                  <a:pt x="1297781" y="616744"/>
                  <a:pt x="1699021" y="744141"/>
                  <a:pt x="2100262" y="871538"/>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itle 1"/>
          <p:cNvSpPr txBox="1">
            <a:spLocks/>
          </p:cNvSpPr>
          <p:nvPr/>
        </p:nvSpPr>
        <p:spPr bwMode="auto">
          <a:xfrm>
            <a:off x="7239000" y="5029200"/>
            <a:ext cx="1905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now compute the area under this function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apply principles of probability theory</a:t>
            </a:r>
          </a:p>
          <a:p>
            <a:pPr algn="ctr">
              <a:buNone/>
            </a:pPr>
            <a:r>
              <a:rPr lang="en-US" dirty="0">
                <a:latin typeface="Times New Roman" pitchFamily="18" charset="0"/>
                <a:cs typeface="Times New Roman" pitchFamily="18" charset="0"/>
              </a:rPr>
              <a:t>to data analysis</a:t>
            </a:r>
          </a:p>
          <a:p>
            <a:pPr algn="ctr">
              <a:buNone/>
            </a:pPr>
            <a:r>
              <a:rPr lang="en-US" dirty="0">
                <a:latin typeface="Times New Roman" pitchFamily="18" charset="0"/>
                <a:cs typeface="Times New Roman" pitchFamily="18" charset="0"/>
              </a:rPr>
              <a:t>and especially to use it to quantify error</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31838"/>
          </a:xfrm>
        </p:spPr>
        <p:txBody>
          <a:bodyPr/>
          <a:lstStyle/>
          <a:p>
            <a:r>
              <a:rPr lang="en-US" sz="3600" dirty="0">
                <a:latin typeface="Times New Roman" pitchFamily="18" charset="0"/>
                <a:ea typeface="Cambria Math" pitchFamily="18" charset="0"/>
                <a:cs typeface="Times New Roman" pitchFamily="18" charset="0"/>
              </a:rPr>
              <a:t>MATLAB scripts for mean and variance</a:t>
            </a:r>
          </a:p>
        </p:txBody>
      </p:sp>
      <p:sp>
        <p:nvSpPr>
          <p:cNvPr id="5" name="Content Placeholder 4"/>
          <p:cNvSpPr>
            <a:spLocks noGrp="1"/>
          </p:cNvSpPr>
          <p:nvPr>
            <p:ph idx="1"/>
          </p:nvPr>
        </p:nvSpPr>
        <p:spPr>
          <a:xfrm>
            <a:off x="342900" y="1600200"/>
            <a:ext cx="8458200" cy="4068762"/>
          </a:xfrm>
        </p:spPr>
        <p:txBody>
          <a:bodyPr/>
          <a:lstStyle/>
          <a:p>
            <a:pPr>
              <a:buNone/>
            </a:pPr>
            <a:endParaRPr lang="en-US" sz="2800" dirty="0">
              <a:latin typeface="Courier New" pitchFamily="49" charset="0"/>
              <a:cs typeface="Courier New" pitchFamily="49" charset="0"/>
            </a:endParaRPr>
          </a:p>
          <a:p>
            <a:pPr>
              <a:buNone/>
            </a:pPr>
            <a:r>
              <a:rPr lang="en-US" sz="2800" dirty="0" err="1">
                <a:latin typeface="Courier New" pitchFamily="49" charset="0"/>
                <a:cs typeface="Courier New" pitchFamily="49" charset="0"/>
              </a:rPr>
              <a:t>dbar</a:t>
            </a:r>
            <a:r>
              <a:rPr lang="en-US" sz="2800" dirty="0">
                <a:latin typeface="Courier New" pitchFamily="49" charset="0"/>
                <a:cs typeface="Courier New" pitchFamily="49" charset="0"/>
              </a:rPr>
              <a:t> = </a:t>
            </a:r>
            <a:r>
              <a:rPr lang="en-US" sz="2800" dirty="0" err="1">
                <a:latin typeface="Courier New" pitchFamily="49" charset="0"/>
                <a:cs typeface="Courier New" pitchFamily="49" charset="0"/>
              </a:rPr>
              <a:t>Dd</a:t>
            </a:r>
            <a:r>
              <a:rPr lang="en-US" sz="2800" dirty="0">
                <a:latin typeface="Courier New" pitchFamily="49" charset="0"/>
                <a:cs typeface="Courier New" pitchFamily="49" charset="0"/>
              </a:rPr>
              <a:t>*sum(d.*p);</a:t>
            </a:r>
          </a:p>
          <a:p>
            <a:pPr>
              <a:buNone/>
            </a:pPr>
            <a:endParaRPr lang="en-US" sz="2800" dirty="0">
              <a:latin typeface="Courier New" pitchFamily="49" charset="0"/>
              <a:cs typeface="Courier New" pitchFamily="49" charset="0"/>
            </a:endParaRPr>
          </a:p>
          <a:p>
            <a:pPr>
              <a:buNone/>
            </a:pPr>
            <a:endParaRPr lang="en-US" sz="2800" dirty="0">
              <a:latin typeface="Courier New" pitchFamily="49" charset="0"/>
              <a:cs typeface="Courier New" pitchFamily="49" charset="0"/>
            </a:endParaRPr>
          </a:p>
          <a:p>
            <a:pPr>
              <a:buNone/>
            </a:pPr>
            <a:r>
              <a:rPr lang="en-US" sz="2800" dirty="0">
                <a:latin typeface="Courier New" pitchFamily="49" charset="0"/>
                <a:cs typeface="Courier New" pitchFamily="49" charset="0"/>
              </a:rPr>
              <a:t>q = (d-</a:t>
            </a:r>
            <a:r>
              <a:rPr lang="en-US" sz="2800" dirty="0" err="1">
                <a:latin typeface="Courier New" pitchFamily="49" charset="0"/>
                <a:cs typeface="Courier New" pitchFamily="49" charset="0"/>
              </a:rPr>
              <a:t>dbar</a:t>
            </a:r>
            <a:r>
              <a:rPr lang="en-US" sz="2800" dirty="0">
                <a:latin typeface="Courier New" pitchFamily="49" charset="0"/>
                <a:cs typeface="Courier New" pitchFamily="49" charset="0"/>
              </a:rPr>
              <a:t>).^2; </a:t>
            </a:r>
          </a:p>
          <a:p>
            <a:pPr>
              <a:buNone/>
            </a:pPr>
            <a:r>
              <a:rPr lang="en-US" sz="2800" dirty="0">
                <a:latin typeface="Courier New" pitchFamily="49" charset="0"/>
                <a:cs typeface="Courier New" pitchFamily="49" charset="0"/>
              </a:rPr>
              <a:t>sigma2 = Dd*sum(q.*p);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31838"/>
          </a:xfrm>
        </p:spPr>
        <p:txBody>
          <a:bodyPr/>
          <a:lstStyle/>
          <a:p>
            <a:r>
              <a:rPr lang="en-US" sz="3600" dirty="0">
                <a:latin typeface="Times New Roman" pitchFamily="18" charset="0"/>
                <a:ea typeface="Cambria Math" pitchFamily="18" charset="0"/>
                <a:cs typeface="Times New Roman" pitchFamily="18" charset="0"/>
              </a:rPr>
              <a:t>Python scripts for mean and variance</a:t>
            </a:r>
          </a:p>
        </p:txBody>
      </p:sp>
      <p:sp>
        <p:nvSpPr>
          <p:cNvPr id="5" name="Content Placeholder 4"/>
          <p:cNvSpPr>
            <a:spLocks noGrp="1"/>
          </p:cNvSpPr>
          <p:nvPr>
            <p:ph idx="1"/>
          </p:nvPr>
        </p:nvSpPr>
        <p:spPr>
          <a:xfrm>
            <a:off x="304800" y="1341438"/>
            <a:ext cx="8458200" cy="2087562"/>
          </a:xfrm>
        </p:spPr>
        <p:txBody>
          <a:bodyPr/>
          <a:lstStyle/>
          <a:p>
            <a:pPr>
              <a:buNone/>
            </a:pPr>
            <a:endParaRPr lang="en-US" sz="2800" dirty="0">
              <a:latin typeface="Courier New" pitchFamily="49" charset="0"/>
              <a:cs typeface="Courier New" pitchFamily="49" charset="0"/>
            </a:endParaRPr>
          </a:p>
          <a:p>
            <a:pPr>
              <a:buNone/>
            </a:pPr>
            <a:r>
              <a:rPr lang="en-US" sz="2800" dirty="0" err="1">
                <a:latin typeface="Courier New" pitchFamily="49" charset="0"/>
                <a:cs typeface="Courier New" pitchFamily="49" charset="0"/>
              </a:rPr>
              <a:t>dbar</a:t>
            </a:r>
            <a:r>
              <a:rPr lang="en-US" sz="2800" dirty="0">
                <a:latin typeface="Courier New" pitchFamily="49" charset="0"/>
                <a:cs typeface="Courier New" pitchFamily="49" charset="0"/>
              </a:rPr>
              <a:t> = Dd*</a:t>
            </a:r>
            <a:r>
              <a:rPr lang="en-US" sz="2800" dirty="0" err="1">
                <a:latin typeface="Courier New" pitchFamily="49" charset="0"/>
                <a:cs typeface="Courier New" pitchFamily="49" charset="0"/>
              </a:rPr>
              <a:t>np.sum</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np.multiply</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p,d</a:t>
            </a:r>
            <a:r>
              <a:rPr lang="en-US" sz="2800" dirty="0">
                <a:latin typeface="Courier New" pitchFamily="49" charset="0"/>
                <a:cs typeface="Courier New" pitchFamily="49" charset="0"/>
              </a:rPr>
              <a:t>));</a:t>
            </a:r>
          </a:p>
          <a:p>
            <a:pPr>
              <a:buNone/>
            </a:pPr>
            <a:endParaRPr lang="en-US" sz="2800" dirty="0">
              <a:latin typeface="Courier New" pitchFamily="49" charset="0"/>
              <a:cs typeface="Courier New" pitchFamily="49" charset="0"/>
            </a:endParaRPr>
          </a:p>
          <a:p>
            <a:pPr>
              <a:buNone/>
            </a:pPr>
            <a:r>
              <a:rPr lang="en-US" sz="2800" dirty="0">
                <a:latin typeface="Courier New" pitchFamily="49" charset="0"/>
                <a:cs typeface="Courier New" pitchFamily="49" charset="0"/>
              </a:rPr>
              <a:t>q = </a:t>
            </a:r>
            <a:r>
              <a:rPr lang="en-US" sz="2800" dirty="0" err="1">
                <a:latin typeface="Courier New" pitchFamily="49" charset="0"/>
                <a:cs typeface="Courier New" pitchFamily="49" charset="0"/>
              </a:rPr>
              <a:t>np.power</a:t>
            </a:r>
            <a:r>
              <a:rPr lang="en-US" sz="2800" dirty="0">
                <a:latin typeface="Courier New" pitchFamily="49" charset="0"/>
                <a:cs typeface="Courier New" pitchFamily="49" charset="0"/>
              </a:rPr>
              <a:t>(d-dbar,2);</a:t>
            </a:r>
          </a:p>
          <a:p>
            <a:pPr>
              <a:buNone/>
            </a:pPr>
            <a:r>
              <a:rPr lang="en-US" sz="2800" dirty="0">
                <a:latin typeface="Courier New" pitchFamily="49" charset="0"/>
                <a:cs typeface="Courier New" pitchFamily="49" charset="0"/>
              </a:rPr>
              <a:t>sigma2 = Dd*</a:t>
            </a:r>
            <a:r>
              <a:rPr lang="en-US" sz="2800" dirty="0" err="1">
                <a:latin typeface="Courier New" pitchFamily="49" charset="0"/>
                <a:cs typeface="Courier New" pitchFamily="49" charset="0"/>
              </a:rPr>
              <a:t>np.sum</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np.multiply</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q,p</a:t>
            </a:r>
            <a:r>
              <a:rPr lang="en-US" sz="2800" dirty="0">
                <a:latin typeface="Courier New" pitchFamily="49" charset="0"/>
                <a:cs typeface="Courier New" pitchFamily="49" charset="0"/>
              </a:rPr>
              <a:t>));</a:t>
            </a:r>
          </a:p>
        </p:txBody>
      </p:sp>
    </p:spTree>
    <p:extLst>
      <p:ext uri="{BB962C8B-B14F-4D97-AF65-F5344CB8AC3E}">
        <p14:creationId xmlns:p14="http://schemas.microsoft.com/office/powerpoint/2010/main" val="107829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038"/>
            <a:ext cx="8229600" cy="1143000"/>
          </a:xfrm>
        </p:spPr>
        <p:txBody>
          <a:bodyPr/>
          <a:lstStyle/>
          <a:p>
            <a:r>
              <a:rPr lang="en-US" dirty="0">
                <a:latin typeface="Times New Roman" pitchFamily="18" charset="0"/>
                <a:cs typeface="Times New Roman" pitchFamily="18" charset="0"/>
              </a:rPr>
              <a:t>two important probability density distributions:</a:t>
            </a:r>
          </a:p>
        </p:txBody>
      </p:sp>
      <p:sp>
        <p:nvSpPr>
          <p:cNvPr id="4" name="Title 1"/>
          <p:cNvSpPr txBox="1">
            <a:spLocks/>
          </p:cNvSpPr>
          <p:nvPr/>
        </p:nvSpPr>
        <p:spPr bwMode="auto">
          <a:xfrm>
            <a:off x="6096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uniform</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4400" kern="0" dirty="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Normal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a:latin typeface="Times New Roman" pitchFamily="18" charset="0"/>
                <a:cs typeface="Times New Roman" pitchFamily="18" charset="0"/>
              </a:rPr>
              <a:t>uniform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p>
        </p:txBody>
      </p:sp>
      <p:sp>
        <p:nvSpPr>
          <p:cNvPr id="6" name="Freeform 5"/>
          <p:cNvSpPr/>
          <p:nvPr/>
        </p:nvSpPr>
        <p:spPr>
          <a:xfrm>
            <a:off x="2286000" y="1981200"/>
            <a:ext cx="4572000" cy="1828800"/>
          </a:xfrm>
          <a:custGeom>
            <a:avLst/>
            <a:gdLst>
              <a:gd name="connsiteX0" fmla="*/ 0 w 4572000"/>
              <a:gd name="connsiteY0" fmla="*/ 0 h 1828800"/>
              <a:gd name="connsiteX1" fmla="*/ 0 w 4572000"/>
              <a:gd name="connsiteY1" fmla="*/ 0 h 1828800"/>
              <a:gd name="connsiteX2" fmla="*/ 0 w 4572000"/>
              <a:gd name="connsiteY2" fmla="*/ 1828800 h 1828800"/>
              <a:gd name="connsiteX3" fmla="*/ 4572000 w 457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4572000" h="1828800">
                <a:moveTo>
                  <a:pt x="0" y="0"/>
                </a:moveTo>
                <a:lnTo>
                  <a:pt x="0" y="0"/>
                </a:lnTo>
                <a:lnTo>
                  <a:pt x="0" y="1828800"/>
                </a:lnTo>
                <a:lnTo>
                  <a:pt x="4572000" y="18288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rot="5400000">
            <a:off x="29337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8293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6568432" y="3186332"/>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p>
        </p:txBody>
      </p:sp>
      <p:sp>
        <p:nvSpPr>
          <p:cNvPr id="11" name="Title 1"/>
          <p:cNvSpPr txBox="1">
            <a:spLocks/>
          </p:cNvSpPr>
          <p:nvPr/>
        </p:nvSpPr>
        <p:spPr bwMode="auto">
          <a:xfrm>
            <a:off x="2514600"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a:ln>
                  <a:noFill/>
                </a:ln>
                <a:solidFill>
                  <a:schemeClr val="tx2"/>
                </a:solidFill>
                <a:effectLst/>
                <a:uLnTx/>
                <a:uFillTx/>
                <a:latin typeface="Cambria Math" pitchFamily="18" charset="0"/>
                <a:ea typeface="Cambria Math" pitchFamily="18" charset="0"/>
                <a:cs typeface="Times New Roman" pitchFamily="18" charset="0"/>
              </a:rPr>
              <a:t>min</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5570808"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a:ln>
                  <a:noFill/>
                </a:ln>
                <a:solidFill>
                  <a:schemeClr val="tx2"/>
                </a:solidFill>
                <a:effectLst/>
                <a:uLnTx/>
                <a:uFillTx/>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bwMode="auto">
          <a:xfrm>
            <a:off x="1295400" y="1295400"/>
            <a:ext cx="1143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p(d)</a:t>
            </a:r>
          </a:p>
        </p:txBody>
      </p:sp>
      <p:sp>
        <p:nvSpPr>
          <p:cNvPr id="14" name="Rectangle 13"/>
          <p:cNvSpPr/>
          <p:nvPr/>
        </p:nvSpPr>
        <p:spPr>
          <a:xfrm>
            <a:off x="3062068" y="2895600"/>
            <a:ext cx="2895600"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8956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0" y="2362200"/>
            <a:ext cx="274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1/(d</a:t>
            </a:r>
            <a:r>
              <a:rPr lang="en-US" i="1" kern="0" baseline="-25000" dirty="0">
                <a:solidFill>
                  <a:schemeClr val="tx2"/>
                </a:solidFill>
                <a:latin typeface="Cambria Math" pitchFamily="18" charset="0"/>
                <a:ea typeface="Cambria Math" pitchFamily="18" charset="0"/>
                <a:cs typeface="Times New Roman" pitchFamily="18" charset="0"/>
              </a:rPr>
              <a:t>max</a:t>
            </a:r>
            <a:r>
              <a:rPr kumimoji="0" lang="en-US"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a:t>
            </a:r>
            <a:r>
              <a:rPr lang="en-US" i="1" kern="0" dirty="0">
                <a:solidFill>
                  <a:schemeClr val="tx2"/>
                </a:solidFill>
                <a:latin typeface="Cambria Math" pitchFamily="18" charset="0"/>
                <a:ea typeface="Cambria Math" pitchFamily="18" charset="0"/>
                <a:cs typeface="Times New Roman" pitchFamily="18" charset="0"/>
              </a:rPr>
              <a:t> </a:t>
            </a:r>
            <a:r>
              <a:rPr lang="en-US" i="1" kern="0" dirty="0" err="1">
                <a:solidFill>
                  <a:schemeClr val="tx2"/>
                </a:solidFill>
                <a:latin typeface="Cambria Math" pitchFamily="18" charset="0"/>
                <a:ea typeface="Cambria Math" pitchFamily="18" charset="0"/>
                <a:cs typeface="Times New Roman" pitchFamily="18" charset="0"/>
              </a:rPr>
              <a:t>d</a:t>
            </a:r>
            <a:r>
              <a:rPr lang="en-US" i="1" kern="0" baseline="-25000" dirty="0" err="1">
                <a:solidFill>
                  <a:schemeClr val="tx2"/>
                </a:solidFill>
                <a:latin typeface="Cambria Math" pitchFamily="18" charset="0"/>
                <a:ea typeface="Cambria Math" pitchFamily="18" charset="0"/>
                <a:cs typeface="Times New Roman" pitchFamily="18" charset="0"/>
              </a:rPr>
              <a:t>min</a:t>
            </a:r>
            <a:r>
              <a:rPr lang="en-US" i="1" kern="0" dirty="0">
                <a:solidFill>
                  <a:schemeClr val="tx2"/>
                </a:solidFill>
                <a:latin typeface="Cambria Math" pitchFamily="18" charset="0"/>
                <a:ea typeface="Cambria Math" pitchFamily="18" charset="0"/>
                <a:cs typeface="Times New Roman" pitchFamily="18" charset="0"/>
              </a:rPr>
              <a:t>)</a:t>
            </a:r>
            <a:endParaRPr kumimoji="0" lang="en-US"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8" name="Title 1"/>
          <p:cNvSpPr txBox="1">
            <a:spLocks/>
          </p:cNvSpPr>
          <p:nvPr/>
        </p:nvSpPr>
        <p:spPr bwMode="auto">
          <a:xfrm>
            <a:off x="381000" y="510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probability is</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the same everywhere in the range of possible values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9" name="Title 1"/>
          <p:cNvSpPr txBox="1">
            <a:spLocks/>
          </p:cNvSpPr>
          <p:nvPr/>
        </p:nvSpPr>
        <p:spPr bwMode="auto">
          <a:xfrm>
            <a:off x="5048248" y="1909760"/>
            <a:ext cx="365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box-shaped function</a:t>
            </a:r>
          </a:p>
        </p:txBody>
      </p:sp>
      <p:sp>
        <p:nvSpPr>
          <p:cNvPr id="20" name="Freeform 19"/>
          <p:cNvSpPr/>
          <p:nvPr/>
        </p:nvSpPr>
        <p:spPr>
          <a:xfrm rot="20384753">
            <a:off x="4953000" y="2514600"/>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chemeClr val="tx2"/>
                </a:solidFill>
                <a:latin typeface="Times New Roman" pitchFamily="18" charset="0"/>
                <a:ea typeface="+mj-ea"/>
                <a:cs typeface="Times New Roman" pitchFamily="18" charset="0"/>
              </a:rPr>
              <a:t>Large probability near the mean, </a:t>
            </a:r>
            <a:r>
              <a:rPr lang="en-US" sz="4400" i="1" kern="0" dirty="0">
                <a:solidFill>
                  <a:schemeClr val="tx2"/>
                </a:solidFill>
                <a:latin typeface="Cambria Math" pitchFamily="18" charset="0"/>
                <a:ea typeface="Cambria Math" pitchFamily="18" charset="0"/>
                <a:cs typeface="Times New Roman" pitchFamily="18" charset="0"/>
              </a:rPr>
              <a:t>d</a:t>
            </a:r>
            <a:r>
              <a:rPr lang="en-US" sz="4400" kern="0" dirty="0">
                <a:solidFill>
                  <a:schemeClr val="tx2"/>
                </a:solidFill>
                <a:latin typeface="Times New Roman" pitchFamily="18" charset="0"/>
                <a:ea typeface="+mj-ea"/>
                <a:cs typeface="Times New Roman" pitchFamily="18" charset="0"/>
              </a:rPr>
              <a:t>.  Variance is </a:t>
            </a:r>
            <a:r>
              <a:rPr lang="el-GR" sz="4400" kern="0" dirty="0">
                <a:solidFill>
                  <a:schemeClr val="tx2"/>
                </a:solidFill>
                <a:latin typeface="Cambria Math"/>
                <a:ea typeface="Cambria Math"/>
                <a:cs typeface="Times New Roman" pitchFamily="18" charset="0"/>
              </a:rPr>
              <a:t>σ</a:t>
            </a:r>
            <a:r>
              <a:rPr lang="en-US" sz="4400" kern="0" baseline="30000" dirty="0">
                <a:solidFill>
                  <a:schemeClr val="tx2"/>
                </a:solidFill>
                <a:latin typeface="Times New Roman" pitchFamily="18" charset="0"/>
                <a:ea typeface="+mj-ea"/>
                <a:cs typeface="Times New Roman" pitchFamily="18" charset="0"/>
              </a:rPr>
              <a:t>2</a:t>
            </a:r>
            <a:r>
              <a:rPr lang="en-US" sz="4400" kern="0" dirty="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9218" name="Picture 2"/>
          <p:cNvPicPr>
            <a:picLocks noChangeAspect="1" noChangeArrowheads="1"/>
          </p:cNvPicPr>
          <p:nvPr/>
        </p:nvPicPr>
        <p:blipFill>
          <a:blip r:embed="rId3" cstate="print"/>
          <a:srcRect l="33879" t="56084" r="14533" b="16540"/>
          <a:stretch>
            <a:fillRect/>
          </a:stretch>
        </p:blipFill>
        <p:spPr bwMode="auto">
          <a:xfrm>
            <a:off x="1828800" y="1219200"/>
            <a:ext cx="5105400" cy="1371600"/>
          </a:xfrm>
          <a:prstGeom prst="rect">
            <a:avLst/>
          </a:prstGeom>
          <a:noFill/>
          <a:ln w="9525">
            <a:noFill/>
            <a:miter lim="800000"/>
            <a:headEnd/>
            <a:tailEnd/>
          </a:ln>
        </p:spPr>
      </p:pic>
      <p:cxnSp>
        <p:nvCxnSpPr>
          <p:cNvPr id="19" name="Straight Connector 18"/>
          <p:cNvCxnSpPr/>
          <p:nvPr/>
        </p:nvCxnSpPr>
        <p:spPr>
          <a:xfrm>
            <a:off x="8305800" y="538206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cstate="print"/>
          <a:srcRect r="44286"/>
          <a:stretch>
            <a:fillRect/>
          </a:stretch>
        </p:blipFill>
        <p:spPr bwMode="auto">
          <a:xfrm>
            <a:off x="2438400" y="2819400"/>
            <a:ext cx="3733800" cy="1902802"/>
          </a:xfrm>
          <a:prstGeom prst="rect">
            <a:avLst/>
          </a:prstGeom>
          <a:noFill/>
          <a:ln w="9525">
            <a:noFill/>
            <a:miter lim="800000"/>
            <a:headEnd/>
            <a:tailEnd/>
          </a:ln>
          <a:effectLst/>
        </p:spPr>
      </p:pic>
      <p:cxnSp>
        <p:nvCxnSpPr>
          <p:cNvPr id="28" name="Straight Connector 27"/>
          <p:cNvCxnSpPr/>
          <p:nvPr/>
        </p:nvCxnSpPr>
        <p:spPr>
          <a:xfrm rot="5400000">
            <a:off x="4447735" y="4670474"/>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3886200" y="47244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a:solidFill>
                  <a:schemeClr val="tx2"/>
                </a:solidFill>
                <a:latin typeface="Cambria Math" pitchFamily="18" charset="0"/>
                <a:ea typeface="Cambria Math" pitchFamily="18" charset="0"/>
                <a:cs typeface="Times New Roman" pitchFamily="18" charset="0"/>
              </a:rPr>
              <a:t>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0" name="Straight Connector 29"/>
          <p:cNvCxnSpPr/>
          <p:nvPr/>
        </p:nvCxnSpPr>
        <p:spPr>
          <a:xfrm>
            <a:off x="4489940" y="48768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886200"/>
            <a:ext cx="533400"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bwMode="auto">
          <a:xfrm>
            <a:off x="3940124" y="37338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a:solidFill>
                  <a:schemeClr val="tx2"/>
                </a:solidFill>
                <a:latin typeface="Cambria Math" pitchFamily="18" charset="0"/>
                <a:ea typeface="Cambria Math" pitchFamily="18" charset="0"/>
                <a:cs typeface="Times New Roman" pitchFamily="18" charset="0"/>
              </a:rPr>
              <a:t>2</a:t>
            </a:r>
            <a:r>
              <a:rPr lang="el-GR" sz="2800" i="1" kern="0" dirty="0">
                <a:solidFill>
                  <a:schemeClr val="tx2"/>
                </a:solidFill>
                <a:latin typeface="Cambria Math"/>
                <a:ea typeface="Cambria Math"/>
                <a:cs typeface="Times New Roman" pitchFamily="18" charset="0"/>
              </a:rPr>
              <a:t>σ</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itle 1"/>
          <p:cNvSpPr txBox="1">
            <a:spLocks/>
          </p:cNvSpPr>
          <p:nvPr/>
        </p:nvSpPr>
        <p:spPr bwMode="auto">
          <a:xfrm>
            <a:off x="533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a:ln>
                  <a:noFill/>
                </a:ln>
                <a:solidFill>
                  <a:schemeClr val="tx2"/>
                </a:solidFill>
                <a:effectLst/>
                <a:uLnTx/>
                <a:uFillTx/>
                <a:latin typeface="Times New Roman" pitchFamily="18" charset="0"/>
                <a:ea typeface="+mj-ea"/>
                <a:cs typeface="Times New Roman" pitchFamily="18" charset="0"/>
              </a:rPr>
              <a:t>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 name="Title 1"/>
          <p:cNvSpPr>
            <a:spLocks noGrp="1"/>
          </p:cNvSpPr>
          <p:nvPr>
            <p:ph type="title"/>
          </p:nvPr>
        </p:nvSpPr>
        <p:spPr>
          <a:xfrm>
            <a:off x="5105400" y="3028952"/>
            <a:ext cx="3657600" cy="1143000"/>
          </a:xfrm>
        </p:spPr>
        <p:txBody>
          <a:bodyPr/>
          <a:lstStyle/>
          <a:p>
            <a:r>
              <a:rPr lang="en-US" sz="2400" dirty="0">
                <a:solidFill>
                  <a:srgbClr val="FF0000"/>
                </a:solidFill>
                <a:latin typeface="Times New Roman" pitchFamily="18" charset="0"/>
                <a:cs typeface="Times New Roman" pitchFamily="18" charset="0"/>
              </a:rPr>
              <a:t>bell-shaped function</a:t>
            </a:r>
          </a:p>
        </p:txBody>
      </p:sp>
      <p:sp>
        <p:nvSpPr>
          <p:cNvPr id="35" name="Freeform 34"/>
          <p:cNvSpPr/>
          <p:nvPr/>
        </p:nvSpPr>
        <p:spPr>
          <a:xfrm>
            <a:off x="5057775" y="3481388"/>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19200" y="5860650"/>
            <a:ext cx="533400" cy="307777"/>
          </a:xfrm>
          <a:prstGeom prst="rect">
            <a:avLst/>
          </a:prstGeom>
          <a:noFill/>
        </p:spPr>
        <p:txBody>
          <a:bodyPr wrap="square" rtlCol="0">
            <a:spAutoFit/>
          </a:bodyPr>
          <a:lstStyle/>
          <a:p>
            <a:r>
              <a:rPr lang="en-US" sz="1400" i="1" dirty="0">
                <a:latin typeface="Times New Roman" pitchFamily="18" charset="0"/>
                <a:cs typeface="Times New Roman" pitchFamily="18" charset="0"/>
              </a:rPr>
              <a:t>d</a:t>
            </a:r>
          </a:p>
        </p:txBody>
      </p:sp>
      <p:sp>
        <p:nvSpPr>
          <p:cNvPr id="59" name="TextBox 58"/>
          <p:cNvSpPr txBox="1"/>
          <p:nvPr/>
        </p:nvSpPr>
        <p:spPr>
          <a:xfrm>
            <a:off x="1514350" y="5456500"/>
            <a:ext cx="73885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d =10</a:t>
            </a:r>
          </a:p>
        </p:txBody>
      </p:sp>
      <p:cxnSp>
        <p:nvCxnSpPr>
          <p:cNvPr id="69" name="Straight Arrow Connector 68"/>
          <p:cNvCxnSpPr/>
          <p:nvPr/>
        </p:nvCxnSpPr>
        <p:spPr>
          <a:xfrm rot="5400000">
            <a:off x="-75406" y="441205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cstate="print"/>
          <a:srcRect/>
          <a:stretch>
            <a:fillRect/>
          </a:stretch>
        </p:blipFill>
        <p:spPr bwMode="auto">
          <a:xfrm>
            <a:off x="1600200" y="2965050"/>
            <a:ext cx="2743200" cy="2438400"/>
          </a:xfrm>
          <a:prstGeom prst="rect">
            <a:avLst/>
          </a:prstGeom>
          <a:noFill/>
          <a:ln w="9525">
            <a:noFill/>
            <a:miter lim="800000"/>
            <a:headEnd/>
            <a:tailEnd/>
          </a:ln>
        </p:spPr>
      </p:pic>
      <p:sp>
        <p:nvSpPr>
          <p:cNvPr id="23" name="TextBox 22"/>
          <p:cNvSpPr txBox="1"/>
          <p:nvPr/>
        </p:nvSpPr>
        <p:spPr>
          <a:xfrm>
            <a:off x="3938797" y="545650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30</a:t>
            </a:r>
          </a:p>
        </p:txBody>
      </p:sp>
      <p:cxnSp>
        <p:nvCxnSpPr>
          <p:cNvPr id="26" name="Straight Connector 25"/>
          <p:cNvCxnSpPr/>
          <p:nvPr/>
        </p:nvCxnSpPr>
        <p:spPr>
          <a:xfrm>
            <a:off x="1224975" y="30964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55348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0700" y="2940848"/>
            <a:ext cx="4109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0" name="TextBox 29"/>
          <p:cNvSpPr txBox="1"/>
          <p:nvPr/>
        </p:nvSpPr>
        <p:spPr>
          <a:xfrm>
            <a:off x="879675" y="5384073"/>
            <a:ext cx="4109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32" name="Straight Connector 31"/>
          <p:cNvCxnSpPr/>
          <p:nvPr/>
        </p:nvCxnSpPr>
        <p:spPr>
          <a:xfrm>
            <a:off x="1638304" y="5517746"/>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86001" y="5332402"/>
            <a:ext cx="1585910" cy="199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5181600" y="2965050"/>
            <a:ext cx="2692958" cy="2438400"/>
          </a:xfrm>
          <a:prstGeom prst="rect">
            <a:avLst/>
          </a:prstGeom>
          <a:noFill/>
          <a:ln w="9525">
            <a:noFill/>
            <a:miter lim="800000"/>
            <a:headEnd/>
            <a:tailEnd/>
          </a:ln>
        </p:spPr>
      </p:pic>
      <p:sp>
        <p:nvSpPr>
          <p:cNvPr id="40" name="TextBox 39"/>
          <p:cNvSpPr txBox="1"/>
          <p:nvPr/>
        </p:nvSpPr>
        <p:spPr>
          <a:xfrm>
            <a:off x="4759125" y="5864423"/>
            <a:ext cx="533400" cy="307777"/>
          </a:xfrm>
          <a:prstGeom prst="rect">
            <a:avLst/>
          </a:prstGeom>
          <a:noFill/>
        </p:spPr>
        <p:txBody>
          <a:bodyPr wrap="square" rtlCol="0">
            <a:spAutoFit/>
          </a:bodyPr>
          <a:lstStyle/>
          <a:p>
            <a:r>
              <a:rPr lang="en-US" sz="1400" i="1" dirty="0">
                <a:latin typeface="Times New Roman" pitchFamily="18" charset="0"/>
                <a:cs typeface="Times New Roman" pitchFamily="18" charset="0"/>
              </a:rPr>
              <a:t>d</a:t>
            </a:r>
          </a:p>
        </p:txBody>
      </p:sp>
      <p:cxnSp>
        <p:nvCxnSpPr>
          <p:cNvPr id="41" name="Straight Arrow Connector 40"/>
          <p:cNvCxnSpPr/>
          <p:nvPr/>
        </p:nvCxnSpPr>
        <p:spPr>
          <a:xfrm rot="5400000">
            <a:off x="3464519" y="4415829"/>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64900" y="31002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59125" y="55386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00625" y="2944621"/>
            <a:ext cx="4109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45" name="TextBox 44"/>
          <p:cNvSpPr txBox="1"/>
          <p:nvPr/>
        </p:nvSpPr>
        <p:spPr>
          <a:xfrm>
            <a:off x="4419600" y="5387846"/>
            <a:ext cx="4109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47" name="TextBox 46"/>
          <p:cNvSpPr txBox="1"/>
          <p:nvPr/>
        </p:nvSpPr>
        <p:spPr>
          <a:xfrm>
            <a:off x="5077425" y="5479650"/>
            <a:ext cx="738850" cy="276999"/>
          </a:xfrm>
          <a:prstGeom prst="rect">
            <a:avLst/>
          </a:prstGeom>
          <a:noFill/>
        </p:spPr>
        <p:txBody>
          <a:bodyPr wrap="square" rtlCol="0">
            <a:spAutoFit/>
          </a:bodyPr>
          <a:lstStyle/>
          <a:p>
            <a:r>
              <a:rPr lang="en-US" sz="1200" i="1" dirty="0">
                <a:latin typeface="Symbol" pitchFamily="18" charset="2"/>
                <a:cs typeface="Times New Roman" pitchFamily="18" charset="0"/>
              </a:rPr>
              <a:t>s</a:t>
            </a:r>
            <a:r>
              <a:rPr lang="en-US" sz="1200" i="1" dirty="0">
                <a:latin typeface="Times New Roman" pitchFamily="18" charset="0"/>
                <a:cs typeface="Times New Roman" pitchFamily="18" charset="0"/>
              </a:rPr>
              <a:t> =2.5</a:t>
            </a:r>
          </a:p>
        </p:txBody>
      </p:sp>
      <p:sp>
        <p:nvSpPr>
          <p:cNvPr id="48" name="TextBox 47"/>
          <p:cNvSpPr txBox="1"/>
          <p:nvPr/>
        </p:nvSpPr>
        <p:spPr>
          <a:xfrm>
            <a:off x="6386325" y="547965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10</a:t>
            </a:r>
          </a:p>
        </p:txBody>
      </p:sp>
      <p:sp>
        <p:nvSpPr>
          <p:cNvPr id="49" name="TextBox 48"/>
          <p:cNvSpPr txBox="1"/>
          <p:nvPr/>
        </p:nvSpPr>
        <p:spPr>
          <a:xfrm>
            <a:off x="5855825" y="547965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5</a:t>
            </a:r>
          </a:p>
        </p:txBody>
      </p:sp>
      <p:sp>
        <p:nvSpPr>
          <p:cNvPr id="50" name="TextBox 49"/>
          <p:cNvSpPr txBox="1"/>
          <p:nvPr/>
        </p:nvSpPr>
        <p:spPr>
          <a:xfrm>
            <a:off x="6934200" y="547965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20</a:t>
            </a:r>
          </a:p>
        </p:txBody>
      </p:sp>
      <p:sp>
        <p:nvSpPr>
          <p:cNvPr id="51" name="TextBox 50"/>
          <p:cNvSpPr txBox="1"/>
          <p:nvPr/>
        </p:nvSpPr>
        <p:spPr>
          <a:xfrm>
            <a:off x="7522575" y="547965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40</a:t>
            </a:r>
          </a:p>
        </p:txBody>
      </p:sp>
      <p:sp>
        <p:nvSpPr>
          <p:cNvPr id="21" name="TextBox 20"/>
          <p:cNvSpPr txBox="1"/>
          <p:nvPr/>
        </p:nvSpPr>
        <p:spPr>
          <a:xfrm>
            <a:off x="2256100" y="545650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15</a:t>
            </a:r>
          </a:p>
        </p:txBody>
      </p:sp>
      <p:sp>
        <p:nvSpPr>
          <p:cNvPr id="20" name="TextBox 19"/>
          <p:cNvSpPr txBox="1"/>
          <p:nvPr/>
        </p:nvSpPr>
        <p:spPr>
          <a:xfrm>
            <a:off x="2819338" y="545650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20</a:t>
            </a:r>
          </a:p>
        </p:txBody>
      </p:sp>
      <p:sp>
        <p:nvSpPr>
          <p:cNvPr id="22" name="TextBox 21"/>
          <p:cNvSpPr txBox="1"/>
          <p:nvPr/>
        </p:nvSpPr>
        <p:spPr>
          <a:xfrm>
            <a:off x="3355576" y="5456500"/>
            <a:ext cx="3810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25</a:t>
            </a:r>
          </a:p>
        </p:txBody>
      </p:sp>
      <p:sp>
        <p:nvSpPr>
          <p:cNvPr id="28"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chemeClr val="tx2"/>
                </a:solidFill>
                <a:latin typeface="Times New Roman" pitchFamily="18" charset="0"/>
                <a:ea typeface="+mj-ea"/>
                <a:cs typeface="Times New Roman" pitchFamily="18" charset="0"/>
              </a:rPr>
              <a:t>exemplary Normal </a:t>
            </a:r>
            <a:r>
              <a:rPr lang="en-US" sz="4400" kern="0" dirty="0" err="1">
                <a:solidFill>
                  <a:schemeClr val="tx2"/>
                </a:solidFill>
                <a:latin typeface="Times New Roman" pitchFamily="18" charset="0"/>
                <a:ea typeface="+mj-ea"/>
                <a:cs typeface="Times New Roman" pitchFamily="18" charset="0"/>
              </a:rPr>
              <a:t>p.d.f.’s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1447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same variance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different means</a:t>
            </a:r>
          </a:p>
        </p:txBody>
      </p:sp>
      <p:sp>
        <p:nvSpPr>
          <p:cNvPr id="33" name="Title 1"/>
          <p:cNvSpPr txBox="1">
            <a:spLocks/>
          </p:cNvSpPr>
          <p:nvPr/>
        </p:nvSpPr>
        <p:spPr bwMode="auto">
          <a:xfrm>
            <a:off x="4876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a:solidFill>
                  <a:schemeClr val="tx2"/>
                </a:solidFill>
                <a:latin typeface="Times New Roman" pitchFamily="18" charset="0"/>
                <a:ea typeface="+mj-ea"/>
                <a:cs typeface="Times New Roman" pitchFamily="18" charset="0"/>
              </a:rPr>
              <a:t>same means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different variance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073"/>
            <a:ext cx="8229600" cy="1143000"/>
          </a:xfrm>
        </p:spPr>
        <p:txBody>
          <a:bodyPr/>
          <a:lstStyle/>
          <a:p>
            <a:r>
              <a:rPr lang="en-US" dirty="0">
                <a:latin typeface="Times New Roman" pitchFamily="18" charset="0"/>
                <a:cs typeface="Times New Roman" pitchFamily="18" charset="0"/>
              </a:rPr>
              <a:t>probability between </a:t>
            </a:r>
            <a:r>
              <a:rPr lang="en-US" i="1" dirty="0">
                <a:latin typeface="Cambria Math" pitchFamily="18" charset="0"/>
                <a:ea typeface="Cambria Math" pitchFamily="18" charset="0"/>
              </a:rPr>
              <a:t>d</a:t>
            </a:r>
            <a:r>
              <a:rPr lang="el-GR" i="1" dirty="0">
                <a:latin typeface="Cambria Math" pitchFamily="18" charset="0"/>
                <a:ea typeface="Cambria Math" pitchFamily="18" charset="0"/>
              </a:rPr>
              <a:t>±</a:t>
            </a:r>
            <a:r>
              <a:rPr lang="en-US" i="1" dirty="0">
                <a:latin typeface="Cambria Math" pitchFamily="18" charset="0"/>
                <a:ea typeface="Cambria Math" pitchFamily="18" charset="0"/>
              </a:rPr>
              <a:t>n</a:t>
            </a:r>
            <a:r>
              <a:rPr lang="el-GR" i="1" dirty="0">
                <a:latin typeface="Cambria Math" pitchFamily="18" charset="0"/>
                <a:ea typeface="Cambria Math" pitchFamily="18" charset="0"/>
              </a:rPr>
              <a:t>σ</a:t>
            </a:r>
            <a:endParaRPr lang="en-US" i="1" dirty="0">
              <a:latin typeface="Cambria Math" pitchFamily="18" charset="0"/>
              <a:ea typeface="Cambria Math" pitchFamily="18" charset="0"/>
            </a:endParaRPr>
          </a:p>
        </p:txBody>
      </p:sp>
      <p:pic>
        <p:nvPicPr>
          <p:cNvPr id="10242" name="Picture 2"/>
          <p:cNvPicPr>
            <a:picLocks noGrp="1" noChangeAspect="1" noChangeArrowheads="1"/>
          </p:cNvPicPr>
          <p:nvPr>
            <p:ph idx="1"/>
          </p:nvPr>
        </p:nvPicPr>
        <p:blipFill>
          <a:blip r:embed="rId3" cstate="print"/>
          <a:srcRect l="34259" t="35921" r="44445" b="23842"/>
          <a:stretch>
            <a:fillRect/>
          </a:stretch>
        </p:blipFill>
        <p:spPr bwMode="auto">
          <a:xfrm>
            <a:off x="2057400" y="1981200"/>
            <a:ext cx="4876800" cy="4664765"/>
          </a:xfrm>
          <a:prstGeom prst="rect">
            <a:avLst/>
          </a:prstGeom>
          <a:noFill/>
          <a:ln w="9525">
            <a:noFill/>
            <a:miter lim="800000"/>
            <a:headEnd/>
            <a:tailEnd/>
          </a:ln>
        </p:spPr>
      </p:pic>
      <p:cxnSp>
        <p:nvCxnSpPr>
          <p:cNvPr id="6" name="Straight Connector 5"/>
          <p:cNvCxnSpPr/>
          <p:nvPr/>
        </p:nvCxnSpPr>
        <p:spPr>
          <a:xfrm>
            <a:off x="6352736" y="128704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6096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Normal </a:t>
            </a:r>
            <a:r>
              <a:rPr kumimoji="0" lang="en-US" sz="4400" b="0" i="0" u="none" strike="noStrike" kern="0" cap="none" spc="0" normalizeH="0" baseline="0" noProof="0" dirty="0" err="1">
                <a:ln>
                  <a:noFill/>
                </a:ln>
                <a:solidFill>
                  <a:schemeClr val="tx2"/>
                </a:solidFill>
                <a:effectLst/>
                <a:uLnTx/>
                <a:uFillTx/>
                <a:latin typeface="Times New Roman" pitchFamily="18" charset="0"/>
                <a:ea typeface="+mj-ea"/>
                <a:cs typeface="Times New Roman" pitchFamily="18" charset="0"/>
              </a:rPr>
              <a:t>p.d.f</a:t>
            </a:r>
            <a:r>
              <a:rPr lang="en-US" sz="4400" kern="0" dirty="0">
                <a:solidFill>
                  <a:schemeClr val="tx2"/>
                </a:solidFill>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31242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functions of random variables</a:t>
            </a:r>
          </a:p>
        </p:txBody>
      </p:sp>
      <p:sp>
        <p:nvSpPr>
          <p:cNvPr id="3" name="Content Placeholder 2"/>
          <p:cNvSpPr>
            <a:spLocks noGrp="1"/>
          </p:cNvSpPr>
          <p:nvPr>
            <p:ph idx="1"/>
          </p:nvPr>
        </p:nvSpPr>
        <p:spPr>
          <a:xfrm>
            <a:off x="304800" y="2895600"/>
            <a:ext cx="2438400" cy="1752600"/>
          </a:xfrm>
        </p:spPr>
        <p:txBody>
          <a:bodyPr/>
          <a:lstStyle/>
          <a:p>
            <a:pPr marL="0" algn="ctr">
              <a:buNone/>
            </a:pPr>
            <a:r>
              <a:rPr lang="en-US" dirty="0">
                <a:latin typeface="Times New Roman" pitchFamily="18" charset="0"/>
                <a:cs typeface="Times New Roman" pitchFamily="18" charset="0"/>
              </a:rPr>
              <a:t>data with measurement error </a:t>
            </a:r>
          </a:p>
        </p:txBody>
      </p:sp>
      <p:sp>
        <p:nvSpPr>
          <p:cNvPr id="4" name="Right Arrow 3"/>
          <p:cNvSpPr/>
          <p:nvPr/>
        </p:nvSpPr>
        <p:spPr>
          <a:xfrm>
            <a:off x="2924176" y="3352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3052768"/>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data analysis process</a:t>
            </a:r>
          </a:p>
        </p:txBody>
      </p:sp>
      <p:sp>
        <p:nvSpPr>
          <p:cNvPr id="6" name="Content Placeholder 2"/>
          <p:cNvSpPr txBox="1">
            <a:spLocks/>
          </p:cNvSpPr>
          <p:nvPr/>
        </p:nvSpPr>
        <p:spPr bwMode="auto">
          <a:xfrm>
            <a:off x="6529400" y="2862264"/>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inferences with uncertainty</a:t>
            </a:r>
          </a:p>
        </p:txBody>
      </p:sp>
      <p:sp>
        <p:nvSpPr>
          <p:cNvPr id="7" name="Right Arrow 6"/>
          <p:cNvSpPr/>
          <p:nvPr/>
        </p:nvSpPr>
        <p:spPr>
          <a:xfrm>
            <a:off x="5919792" y="333375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2014536"/>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a:latin typeface="Times New Roman" pitchFamily="18" charset="0"/>
                <a:cs typeface="Times New Roman" pitchFamily="18" charset="0"/>
              </a:rPr>
              <a:t>simple example</a:t>
            </a:r>
          </a:p>
        </p:txBody>
      </p:sp>
      <p:sp>
        <p:nvSpPr>
          <p:cNvPr id="3" name="Content Placeholder 2"/>
          <p:cNvSpPr>
            <a:spLocks noGrp="1"/>
          </p:cNvSpPr>
          <p:nvPr>
            <p:ph idx="1"/>
          </p:nvPr>
        </p:nvSpPr>
        <p:spPr>
          <a:xfrm>
            <a:off x="304800" y="1785936"/>
            <a:ext cx="2438400" cy="1752600"/>
          </a:xfrm>
        </p:spPr>
        <p:txBody>
          <a:bodyPr/>
          <a:lstStyle/>
          <a:p>
            <a:pPr marL="0" algn="ctr">
              <a:buNone/>
            </a:pPr>
            <a:r>
              <a:rPr lang="en-US" dirty="0">
                <a:latin typeface="Times New Roman" pitchFamily="18" charset="0"/>
                <a:cs typeface="Times New Roman" pitchFamily="18" charset="0"/>
              </a:rPr>
              <a:t>data with measurement error </a:t>
            </a:r>
          </a:p>
        </p:txBody>
      </p:sp>
      <p:sp>
        <p:nvSpPr>
          <p:cNvPr id="4" name="Right Arrow 3"/>
          <p:cNvSpPr/>
          <p:nvPr/>
        </p:nvSpPr>
        <p:spPr>
          <a:xfrm>
            <a:off x="2924176" y="2243136"/>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19812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data analysis process</a:t>
            </a:r>
          </a:p>
        </p:txBody>
      </p:sp>
      <p:sp>
        <p:nvSpPr>
          <p:cNvPr id="6" name="Content Placeholder 2"/>
          <p:cNvSpPr txBox="1">
            <a:spLocks/>
          </p:cNvSpPr>
          <p:nvPr/>
        </p:nvSpPr>
        <p:spPr bwMode="auto">
          <a:xfrm>
            <a:off x="6529400" y="1752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inferences with uncertainty</a:t>
            </a:r>
          </a:p>
        </p:txBody>
      </p:sp>
      <p:sp>
        <p:nvSpPr>
          <p:cNvPr id="7" name="Right Arrow 6"/>
          <p:cNvSpPr/>
          <p:nvPr/>
        </p:nvSpPr>
        <p:spPr>
          <a:xfrm>
            <a:off x="5919792" y="2224088"/>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86152" y="4872032"/>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008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86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304800" y="4800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one datum,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Courier New" pitchFamily="49" charset="0"/>
              </a:rPr>
              <a:t>d</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000" kern="0" dirty="0">
                <a:latin typeface="Times New Roman" pitchFamily="18" charset="0"/>
                <a:cs typeface="Times New Roman" pitchFamily="18" charset="0"/>
              </a:rPr>
              <a:t>uniform </a:t>
            </a:r>
            <a:r>
              <a:rPr lang="en-US" sz="2000" kern="0" dirty="0" err="1">
                <a:latin typeface="Times New Roman" pitchFamily="18" charset="0"/>
                <a:cs typeface="Times New Roman" pitchFamily="18" charset="0"/>
              </a:rPr>
              <a:t>p.d.f</a:t>
            </a:r>
            <a:r>
              <a:rPr lang="en-US" sz="2000" kern="0" dirty="0">
                <a:latin typeface="Times New Roman" pitchFamily="18" charset="0"/>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0&lt;d&lt;1</a:t>
            </a:r>
          </a:p>
        </p:txBody>
      </p:sp>
      <p:sp>
        <p:nvSpPr>
          <p:cNvPr id="17" name="Right Arrow 16"/>
          <p:cNvSpPr/>
          <p:nvPr/>
        </p:nvSpPr>
        <p:spPr>
          <a:xfrm>
            <a:off x="2924176" y="510063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3409952" y="5105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 = d</a:t>
            </a:r>
            <a:r>
              <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2</a:t>
            </a:r>
          </a:p>
        </p:txBody>
      </p:sp>
      <p:sp>
        <p:nvSpPr>
          <p:cNvPr id="19" name="Content Placeholder 2"/>
          <p:cNvSpPr txBox="1">
            <a:spLocks/>
          </p:cNvSpPr>
          <p:nvPr/>
        </p:nvSpPr>
        <p:spPr bwMode="auto">
          <a:xfrm>
            <a:off x="6529400" y="4838696"/>
            <a:ext cx="2438400" cy="1181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one model parameter,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a:t>
            </a:r>
          </a:p>
        </p:txBody>
      </p:sp>
      <p:sp>
        <p:nvSpPr>
          <p:cNvPr id="20" name="Right Arrow 19"/>
          <p:cNvSpPr/>
          <p:nvPr/>
        </p:nvSpPr>
        <p:spPr>
          <a:xfrm>
            <a:off x="5919792" y="5081584"/>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functions of random variables</a:t>
            </a:r>
          </a:p>
        </p:txBody>
      </p:sp>
      <p:sp>
        <p:nvSpPr>
          <p:cNvPr id="14" name="Content Placeholder 2"/>
          <p:cNvSpPr txBox="1">
            <a:spLocks/>
          </p:cNvSpPr>
          <p:nvPr/>
        </p:nvSpPr>
        <p:spPr bwMode="auto">
          <a:xfrm>
            <a:off x="838200" y="2971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given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Courier New" pitchFamily="49" charset="0"/>
              </a:rPr>
              <a:t>d)</a:t>
            </a:r>
          </a:p>
        </p:txBody>
      </p:sp>
      <p:sp>
        <p:nvSpPr>
          <p:cNvPr id="15" name="Content Placeholder 2"/>
          <p:cNvSpPr txBox="1">
            <a:spLocks/>
          </p:cNvSpPr>
          <p:nvPr/>
        </p:nvSpPr>
        <p:spPr bwMode="auto">
          <a:xfrm>
            <a:off x="3048000" y="3733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334000" y="4572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what is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752599"/>
          </a:xfrm>
        </p:spPr>
        <p:txBody>
          <a:bodyPr/>
          <a:lstStyle/>
          <a:p>
            <a:pPr marL="0" algn="ctr">
              <a:buNone/>
            </a:pPr>
            <a:r>
              <a:rPr lang="en-US" dirty="0">
                <a:latin typeface="Times New Roman" pitchFamily="18" charset="0"/>
                <a:cs typeface="Times New Roman" pitchFamily="18" charset="0"/>
              </a:rPr>
              <a:t>Error,</a:t>
            </a:r>
          </a:p>
          <a:p>
            <a:pPr marL="0" algn="ctr">
              <a:buNone/>
            </a:pPr>
            <a:r>
              <a:rPr lang="en-US" dirty="0">
                <a:latin typeface="Times New Roman" pitchFamily="18" charset="0"/>
                <a:cs typeface="Times New Roman" pitchFamily="18" charset="0"/>
              </a:rPr>
              <a:t>an unavoidable aspect of measurement,</a:t>
            </a:r>
          </a:p>
          <a:p>
            <a:pPr marL="0" algn="ctr">
              <a:buNone/>
            </a:pPr>
            <a:r>
              <a:rPr lang="en-US" dirty="0">
                <a:latin typeface="Times New Roman" pitchFamily="18" charset="0"/>
                <a:cs typeface="Times New Roman" pitchFamily="18" charset="0"/>
              </a:rPr>
              <a:t>is best understood using the ideas of probability.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dirty="0">
                <a:latin typeface="Times New Roman" pitchFamily="18" charset="0"/>
                <a:cs typeface="Times New Roman" pitchFamily="18" charset="0"/>
              </a:rPr>
              <a:t>use chain rule and definition of </a:t>
            </a:r>
            <a:r>
              <a:rPr lang="en-US" dirty="0" err="1">
                <a:latin typeface="Times New Roman" pitchFamily="18" charset="0"/>
                <a:cs typeface="Times New Roman" pitchFamily="18" charset="0"/>
              </a:rPr>
              <a:t>probabiltiy</a:t>
            </a:r>
            <a:r>
              <a:rPr lang="en-US" dirty="0">
                <a:latin typeface="Times New Roman" pitchFamily="18" charset="0"/>
                <a:cs typeface="Times New Roman" pitchFamily="18" charset="0"/>
              </a:rPr>
              <a:t> to deduce relationship between </a:t>
            </a:r>
            <a:r>
              <a:rPr lang="en-US" i="1" dirty="0">
                <a:latin typeface="Cambria Math" pitchFamily="18" charset="0"/>
                <a:ea typeface="Cambria Math" pitchFamily="18" charset="0"/>
                <a:cs typeface="Times New Roman" pitchFamily="18" charset="0"/>
              </a:rPr>
              <a:t>p(d)</a:t>
            </a:r>
            <a:r>
              <a:rPr lang="en-US" dirty="0">
                <a:latin typeface="Times New Roman" pitchFamily="18" charset="0"/>
                <a:cs typeface="Times New Roman" pitchFamily="18" charset="0"/>
              </a:rPr>
              <a:t> and </a:t>
            </a:r>
            <a:r>
              <a:rPr lang="en-US" i="1" dirty="0">
                <a:latin typeface="Cambria Math" pitchFamily="18" charset="0"/>
                <a:ea typeface="Cambria Math" pitchFamily="18" charset="0"/>
                <a:cs typeface="Times New Roman" pitchFamily="18" charset="0"/>
              </a:rPr>
              <a:t>p(m)</a:t>
            </a:r>
          </a:p>
        </p:txBody>
      </p:sp>
      <p:sp>
        <p:nvSpPr>
          <p:cNvPr id="7" name="Right Brace 6"/>
          <p:cNvSpPr/>
          <p:nvPr/>
        </p:nvSpPr>
        <p:spPr>
          <a:xfrm rot="5400000">
            <a:off x="4614859" y="2913718"/>
            <a:ext cx="342900" cy="1143000"/>
          </a:xfrm>
          <a:prstGeom prst="righ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360783" y="3235652"/>
            <a:ext cx="461034" cy="381001"/>
          </a:xfrm>
          <a:prstGeom prst="rightBrace">
            <a:avLst>
              <a:gd name="adj1" fmla="val 8333"/>
              <a:gd name="adj2" fmla="val 4689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710109" y="3887780"/>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flipH="1">
            <a:off x="5943600" y="3906829"/>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bwMode="auto">
          <a:xfrm>
            <a:off x="5334000" y="3844917"/>
            <a:ext cx="762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Freeform 12"/>
          <p:cNvSpPr/>
          <p:nvPr/>
        </p:nvSpPr>
        <p:spPr>
          <a:xfrm flipV="1">
            <a:off x="5638800" y="5178676"/>
            <a:ext cx="1447800" cy="920223"/>
          </a:xfrm>
          <a:custGeom>
            <a:avLst/>
            <a:gdLst>
              <a:gd name="connsiteX0" fmla="*/ 0 w 1457325"/>
              <a:gd name="connsiteY0" fmla="*/ 0 h 700087"/>
              <a:gd name="connsiteX1" fmla="*/ 714375 w 1457325"/>
              <a:gd name="connsiteY1" fmla="*/ 200025 h 700087"/>
              <a:gd name="connsiteX2" fmla="*/ 628650 w 1457325"/>
              <a:gd name="connsiteY2" fmla="*/ 442912 h 700087"/>
              <a:gd name="connsiteX3" fmla="*/ 1457325 w 1457325"/>
              <a:gd name="connsiteY3" fmla="*/ 700087 h 700087"/>
            </a:gdLst>
            <a:ahLst/>
            <a:cxnLst>
              <a:cxn ang="0">
                <a:pos x="connsiteX0" y="connsiteY0"/>
              </a:cxn>
              <a:cxn ang="0">
                <a:pos x="connsiteX1" y="connsiteY1"/>
              </a:cxn>
              <a:cxn ang="0">
                <a:pos x="connsiteX2" y="connsiteY2"/>
              </a:cxn>
              <a:cxn ang="0">
                <a:pos x="connsiteX3" y="connsiteY3"/>
              </a:cxn>
            </a:cxnLst>
            <a:rect l="l" t="t" r="r" b="b"/>
            <a:pathLst>
              <a:path w="1457325" h="700087">
                <a:moveTo>
                  <a:pt x="0" y="0"/>
                </a:moveTo>
                <a:cubicBezTo>
                  <a:pt x="304800" y="63103"/>
                  <a:pt x="609600" y="126206"/>
                  <a:pt x="714375" y="200025"/>
                </a:cubicBezTo>
                <a:cubicBezTo>
                  <a:pt x="819150" y="273844"/>
                  <a:pt x="504825" y="359568"/>
                  <a:pt x="628650" y="442912"/>
                </a:cubicBezTo>
                <a:cubicBezTo>
                  <a:pt x="752475" y="526256"/>
                  <a:pt x="1104900" y="613171"/>
                  <a:pt x="1457325" y="70008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7086600" y="4953000"/>
            <a:ext cx="1752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absolute value added to handle case where direction of integration reverses, that is m</a:t>
            </a:r>
            <a:r>
              <a:rPr kumimoji="0" lang="en-US" b="0" i="0" u="none" strike="noStrike" kern="0" cap="none" spc="0" normalizeH="0" baseline="-25000" noProof="0" dirty="0">
                <a:ln>
                  <a:noFill/>
                </a:ln>
                <a:solidFill>
                  <a:srgbClr val="FF0000"/>
                </a:solidFill>
                <a:effectLst/>
                <a:uLnTx/>
                <a:uFillTx/>
                <a:latin typeface="Times New Roman" pitchFamily="18" charset="0"/>
                <a:ea typeface="+mj-ea"/>
                <a:cs typeface="Times New Roman" pitchFamily="18" charset="0"/>
              </a:rPr>
              <a:t>2</a:t>
            </a:r>
            <a:r>
              <a:rPr kumimoji="0" lang="en-US"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rPr>
              <a:t>&lt;m</a:t>
            </a:r>
            <a:r>
              <a:rPr kumimoji="0" lang="en-US" b="0" i="0" u="none" strike="noStrike" kern="0" cap="none" spc="0" normalizeH="0" baseline="-25000" noProof="0" dirty="0">
                <a:ln>
                  <a:noFill/>
                </a:ln>
                <a:solidFill>
                  <a:srgbClr val="FF0000"/>
                </a:solidFill>
                <a:effectLst/>
                <a:uLnTx/>
                <a:uFillTx/>
                <a:latin typeface="Times New Roman" pitchFamily="18" charset="0"/>
                <a:ea typeface="+mj-ea"/>
                <a:cs typeface="Times New Roman" pitchFamily="18" charset="0"/>
              </a:rPr>
              <a:t>1</a:t>
            </a:r>
            <a:endParaRPr kumimoji="0" lang="en-US"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E01405-1361-425F-B451-AA2ED2400CA4}"/>
                  </a:ext>
                </a:extLst>
              </p:cNvPr>
              <p:cNvSpPr txBox="1"/>
              <p:nvPr/>
            </p:nvSpPr>
            <p:spPr>
              <a:xfrm>
                <a:off x="609600" y="2604700"/>
                <a:ext cx="7954421" cy="674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e>
                      </m:d>
                      <m:r>
                        <a:rPr lang="en-US" i="1">
                          <a:latin typeface="Cambria Math" panose="02040503050406030204" pitchFamily="18" charset="0"/>
                        </a:rPr>
                        <m:t>=</m:t>
                      </m:r>
                      <m:nary>
                        <m:naryP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sub>
                        <m:sup>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𝑑</m:t>
                              </m:r>
                            </m:e>
                          </m:d>
                          <m:r>
                            <a:rPr lang="en-US" i="1">
                              <a:latin typeface="Cambria Math" panose="02040503050406030204" pitchFamily="18" charset="0"/>
                            </a:rPr>
                            <m:t> </m:t>
                          </m:r>
                          <m:r>
                            <m:rPr>
                              <m:sty m:val="p"/>
                            </m:rPr>
                            <a:rPr lang="en-US">
                              <a:latin typeface="Cambria Math" panose="02040503050406030204" pitchFamily="18" charset="0"/>
                            </a:rPr>
                            <m:t>d</m:t>
                          </m:r>
                          <m:r>
                            <a:rPr lang="en-US" i="1">
                              <a:latin typeface="Cambria Math" panose="02040503050406030204" pitchFamily="18" charset="0"/>
                            </a:rPr>
                            <m:t>𝑑</m:t>
                          </m:r>
                        </m:e>
                      </m:nary>
                      <m:r>
                        <a:rPr lang="en-US" b="0" i="1" smtClean="0">
                          <a:latin typeface="Cambria Math" panose="02040503050406030204" pitchFamily="18" charset="0"/>
                        </a:rPr>
                        <m:t>=</m:t>
                      </m:r>
                      <m:nary>
                        <m:naryP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i="1">
                                      <a:latin typeface="Cambria Math" panose="02040503050406030204" pitchFamily="18" charset="0"/>
                                    </a:rPr>
                                    <m:t>1</m:t>
                                  </m:r>
                                </m:sub>
                              </m:sSub>
                            </m:e>
                          </m:d>
                        </m:sub>
                        <m:sup>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e>
                          </m:d>
                        </m:sup>
                        <m:e>
                          <m:r>
                            <a:rPr lang="en-US" i="1">
                              <a:latin typeface="Cambria Math" panose="02040503050406030204" pitchFamily="18" charset="0"/>
                            </a:rPr>
                            <m:t>𝑝</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d>
                          <m:f>
                            <m:fPr>
                              <m:ctrlPr>
                                <a:rPr lang="en-US" i="1" smtClean="0">
                                  <a:latin typeface="Cambria Math" panose="02040503050406030204" pitchFamily="18" charset="0"/>
                                </a:rPr>
                              </m:ctrlPr>
                            </m:fPr>
                            <m:num>
                              <m:r>
                                <m:rPr>
                                  <m:sty m:val="p"/>
                                </m:rPr>
                                <a:rPr lang="en-US" i="0" smtClean="0">
                                  <a:latin typeface="Cambria Math" panose="02040503050406030204" pitchFamily="18" charset="0"/>
                                </a:rPr>
                                <m:t>d</m:t>
                              </m:r>
                              <m:r>
                                <a:rPr lang="en-US" b="0" i="1" smtClean="0">
                                  <a:latin typeface="Cambria Math" panose="02040503050406030204" pitchFamily="18" charset="0"/>
                                </a:rPr>
                                <m:t>𝑑</m:t>
                              </m:r>
                            </m:num>
                            <m:den>
                              <m:r>
                                <m:rPr>
                                  <m:sty m:val="p"/>
                                </m:rPr>
                                <a:rPr lang="en-US" i="0" smtClean="0">
                                  <a:latin typeface="Cambria Math" panose="02040503050406030204" pitchFamily="18" charset="0"/>
                                </a:rPr>
                                <m:t>d</m:t>
                              </m:r>
                              <m:r>
                                <a:rPr lang="en-US" b="0" i="1" smtClean="0">
                                  <a:latin typeface="Cambria Math" panose="02040503050406030204" pitchFamily="18" charset="0"/>
                                </a:rPr>
                                <m:t>𝑚</m:t>
                              </m:r>
                            </m:den>
                          </m:f>
                          <m:r>
                            <m:rPr>
                              <m:sty m:val="p"/>
                            </m:rPr>
                            <a:rPr lang="en-US">
                              <a:latin typeface="Cambria Math" panose="02040503050406030204" pitchFamily="18" charset="0"/>
                            </a:rPr>
                            <m:t>d</m:t>
                          </m:r>
                          <m:r>
                            <a:rPr lang="en-US" b="0" i="1" smtClean="0">
                              <a:latin typeface="Cambria Math" panose="02040503050406030204" pitchFamily="18" charset="0"/>
                            </a:rPr>
                            <m:t>𝑚</m:t>
                          </m:r>
                        </m:e>
                      </m:nary>
                      <m:r>
                        <a:rPr lang="en-US" b="0" i="1" smtClean="0">
                          <a:latin typeface="Cambria Math" panose="02040503050406030204" pitchFamily="18" charset="0"/>
                        </a:rPr>
                        <m:t>=</m:t>
                      </m:r>
                      <m:nary>
                        <m:naryP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i="1">
                                  <a:latin typeface="Cambria Math" panose="02040503050406030204" pitchFamily="18" charset="0"/>
                                </a:rPr>
                                <m:t>1</m:t>
                              </m:r>
                            </m:sub>
                          </m:sSub>
                        </m:sub>
                        <m:sup>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i="1">
                                  <a:latin typeface="Cambria Math" panose="02040503050406030204" pitchFamily="18" charset="0"/>
                                </a:rPr>
                                <m:t>2</m:t>
                              </m:r>
                            </m:sub>
                          </m:s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𝑚</m:t>
                              </m:r>
                            </m:e>
                          </m:d>
                          <m:r>
                            <m:rPr>
                              <m:sty m:val="p"/>
                            </m:rPr>
                            <a:rPr lang="en-US">
                              <a:latin typeface="Cambria Math" panose="02040503050406030204" pitchFamily="18" charset="0"/>
                            </a:rPr>
                            <m:t>d</m:t>
                          </m:r>
                          <m:r>
                            <a:rPr lang="en-US" i="1">
                              <a:latin typeface="Cambria Math" panose="02040503050406030204" pitchFamily="18" charset="0"/>
                            </a:rPr>
                            <m:t>𝑚</m:t>
                          </m:r>
                        </m:e>
                      </m:nary>
                      <m:r>
                        <a:rPr lang="en-US" b="0"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𝑚</m:t>
                              </m:r>
                            </m:e>
                            <m:sub>
                              <m:r>
                                <a:rPr lang="en-US" i="1">
                                  <a:latin typeface="Cambria Math" panose="02040503050406030204" pitchFamily="18" charset="0"/>
                                </a:rPr>
                                <m:t>2</m:t>
                              </m:r>
                            </m:sub>
                          </m:sSub>
                        </m:e>
                      </m:d>
                    </m:oMath>
                  </m:oMathPara>
                </a14:m>
                <a:endParaRPr lang="en-US" dirty="0"/>
              </a:p>
            </p:txBody>
          </p:sp>
        </mc:Choice>
        <mc:Fallback xmlns="">
          <p:sp>
            <p:nvSpPr>
              <p:cNvPr id="3" name="TextBox 2">
                <a:extLst>
                  <a:ext uri="{FF2B5EF4-FFF2-40B4-BE49-F238E27FC236}">
                    <a16:creationId xmlns:a16="http://schemas.microsoft.com/office/drawing/2014/main" id="{6AE01405-1361-425F-B451-AA2ED2400CA4}"/>
                  </a:ext>
                </a:extLst>
              </p:cNvPr>
              <p:cNvSpPr txBox="1">
                <a:spLocks noRot="1" noChangeAspect="1" noMove="1" noResize="1" noEditPoints="1" noAdjustHandles="1" noChangeArrowheads="1" noChangeShapeType="1" noTextEdit="1"/>
              </p:cNvSpPr>
              <p:nvPr/>
            </p:nvSpPr>
            <p:spPr>
              <a:xfrm>
                <a:off x="609600" y="2604700"/>
                <a:ext cx="7954421" cy="674800"/>
              </a:xfrm>
              <a:prstGeom prst="rect">
                <a:avLst/>
              </a:prstGeom>
              <a:blipFill>
                <a:blip r:embed="rId3"/>
                <a:stretch>
                  <a:fillRect b="-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4E8BF3-DCCC-479D-B8A1-D4729BEF3F4A}"/>
                  </a:ext>
                </a:extLst>
              </p:cNvPr>
              <p:cNvSpPr txBox="1"/>
              <p:nvPr/>
            </p:nvSpPr>
            <p:spPr>
              <a:xfrm>
                <a:off x="2143125" y="4685629"/>
                <a:ext cx="4572000" cy="618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r>
                        <a:rPr lang="en-US" i="1">
                          <a:latin typeface="Cambria Math" panose="02040503050406030204" pitchFamily="18" charset="0"/>
                        </a:rPr>
                        <m:t>𝑝</m:t>
                      </m:r>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𝑚</m:t>
                              </m:r>
                            </m:e>
                          </m:d>
                        </m:e>
                      </m:d>
                      <m:f>
                        <m:fPr>
                          <m:ctrlPr>
                            <a:rPr lang="en-US" i="1">
                              <a:latin typeface="Cambria Math" panose="02040503050406030204" pitchFamily="18" charset="0"/>
                            </a:rPr>
                          </m:ctrlPr>
                        </m:fPr>
                        <m:num>
                          <m:r>
                            <m:rPr>
                              <m:sty m:val="p"/>
                            </m:rPr>
                            <a:rPr lang="en-US">
                              <a:latin typeface="Cambria Math" panose="02040503050406030204" pitchFamily="18" charset="0"/>
                            </a:rPr>
                            <m:t>d</m:t>
                          </m:r>
                          <m:r>
                            <a:rPr lang="en-US" i="1">
                              <a:latin typeface="Cambria Math" panose="02040503050406030204" pitchFamily="18" charset="0"/>
                            </a:rPr>
                            <m:t>𝑑</m:t>
                          </m:r>
                        </m:num>
                        <m:den>
                          <m:r>
                            <m:rPr>
                              <m:sty m:val="p"/>
                            </m:rPr>
                            <a:rPr lang="en-US">
                              <a:latin typeface="Cambria Math" panose="02040503050406030204" pitchFamily="18" charset="0"/>
                            </a:rPr>
                            <m:t>d</m:t>
                          </m:r>
                          <m:r>
                            <a:rPr lang="en-US" i="1">
                              <a:latin typeface="Cambria Math" panose="02040503050406030204" pitchFamily="18" charset="0"/>
                            </a:rPr>
                            <m:t>𝑚</m:t>
                          </m:r>
                        </m:den>
                      </m:f>
                    </m:oMath>
                  </m:oMathPara>
                </a14:m>
                <a:endParaRPr lang="en-US" dirty="0"/>
              </a:p>
            </p:txBody>
          </p:sp>
        </mc:Choice>
        <mc:Fallback xmlns="">
          <p:sp>
            <p:nvSpPr>
              <p:cNvPr id="17" name="TextBox 16">
                <a:extLst>
                  <a:ext uri="{FF2B5EF4-FFF2-40B4-BE49-F238E27FC236}">
                    <a16:creationId xmlns:a16="http://schemas.microsoft.com/office/drawing/2014/main" id="{9A4E8BF3-DCCC-479D-B8A1-D4729BEF3F4A}"/>
                  </a:ext>
                </a:extLst>
              </p:cNvPr>
              <p:cNvSpPr txBox="1">
                <a:spLocks noRot="1" noChangeAspect="1" noMove="1" noResize="1" noEditPoints="1" noAdjustHandles="1" noChangeArrowheads="1" noChangeShapeType="1" noTextEdit="1"/>
              </p:cNvSpPr>
              <p:nvPr/>
            </p:nvSpPr>
            <p:spPr>
              <a:xfrm>
                <a:off x="2143125" y="4685629"/>
                <a:ext cx="4572000" cy="6183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8E0233-1F71-4EDC-9875-C67218E7C8BC}"/>
                  </a:ext>
                </a:extLst>
              </p:cNvPr>
              <p:cNvSpPr txBox="1"/>
              <p:nvPr/>
            </p:nvSpPr>
            <p:spPr>
              <a:xfrm>
                <a:off x="2143125" y="5829300"/>
                <a:ext cx="4572000" cy="7085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r>
                        <a:rPr lang="en-US" i="1">
                          <a:latin typeface="Cambria Math" panose="02040503050406030204" pitchFamily="18" charset="0"/>
                        </a:rPr>
                        <m:t>𝑝</m:t>
                      </m:r>
                      <m:d>
                        <m:dPr>
                          <m:begChr m:val="["/>
                          <m:endChr m:val="]"/>
                          <m:ctrlPr>
                            <a:rPr lang="en-US" i="1">
                              <a:latin typeface="Cambria Math" panose="02040503050406030204" pitchFamily="18" charset="0"/>
                            </a:rPr>
                          </m:ctrlPr>
                        </m:d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𝑚</m:t>
                              </m:r>
                            </m:e>
                          </m:d>
                        </m:e>
                      </m:d>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d</m:t>
                              </m:r>
                              <m:r>
                                <a:rPr lang="en-US" i="1">
                                  <a:latin typeface="Cambria Math" panose="02040503050406030204" pitchFamily="18" charset="0"/>
                                </a:rPr>
                                <m:t>𝑑</m:t>
                              </m:r>
                            </m:num>
                            <m:den>
                              <m:r>
                                <m:rPr>
                                  <m:sty m:val="p"/>
                                </m:rPr>
                                <a:rPr lang="en-US">
                                  <a:latin typeface="Cambria Math" panose="02040503050406030204" pitchFamily="18" charset="0"/>
                                </a:rPr>
                                <m:t>d</m:t>
                              </m:r>
                              <m:r>
                                <a:rPr lang="en-US" i="1">
                                  <a:latin typeface="Cambria Math" panose="02040503050406030204" pitchFamily="18" charset="0"/>
                                </a:rPr>
                                <m:t>𝑚</m:t>
                              </m:r>
                            </m:den>
                          </m:f>
                        </m:e>
                      </m:d>
                    </m:oMath>
                  </m:oMathPara>
                </a14:m>
                <a:endParaRPr lang="en-US" dirty="0"/>
              </a:p>
            </p:txBody>
          </p:sp>
        </mc:Choice>
        <mc:Fallback xmlns="">
          <p:sp>
            <p:nvSpPr>
              <p:cNvPr id="18" name="TextBox 17">
                <a:extLst>
                  <a:ext uri="{FF2B5EF4-FFF2-40B4-BE49-F238E27FC236}">
                    <a16:creationId xmlns:a16="http://schemas.microsoft.com/office/drawing/2014/main" id="{9D8E0233-1F71-4EDC-9875-C67218E7C8BC}"/>
                  </a:ext>
                </a:extLst>
              </p:cNvPr>
              <p:cNvSpPr txBox="1">
                <a:spLocks noRot="1" noChangeAspect="1" noMove="1" noResize="1" noEditPoints="1" noAdjustHandles="1" noChangeArrowheads="1" noChangeShapeType="1" noTextEdit="1"/>
              </p:cNvSpPr>
              <p:nvPr/>
            </p:nvSpPr>
            <p:spPr>
              <a:xfrm>
                <a:off x="2143125" y="5829300"/>
                <a:ext cx="4572000" cy="708592"/>
              </a:xfrm>
              <a:prstGeom prst="rect">
                <a:avLst/>
              </a:prstGeom>
              <a:blipFill>
                <a:blip r:embed="rId5"/>
                <a:stretch>
                  <a:fillRect/>
                </a:stretch>
              </a:blipFill>
            </p:spPr>
            <p:txBody>
              <a:bodyPr/>
              <a:lstStyle/>
              <a:p>
                <a:r>
                  <a:rPr lang="en-US">
                    <a:noFill/>
                  </a:rPr>
                  <a:t> </a:t>
                </a:r>
              </a:p>
            </p:txBody>
          </p:sp>
        </mc:Fallback>
      </mc:AlternateContent>
      <p:sp>
        <p:nvSpPr>
          <p:cNvPr id="19" name="Title 1">
            <a:extLst>
              <a:ext uri="{FF2B5EF4-FFF2-40B4-BE49-F238E27FC236}">
                <a16:creationId xmlns:a16="http://schemas.microsoft.com/office/drawing/2014/main" id="{8939B969-A3EF-49AD-9F03-0F0B11913E7E}"/>
              </a:ext>
            </a:extLst>
          </p:cNvPr>
          <p:cNvSpPr txBox="1">
            <a:spLocks/>
          </p:cNvSpPr>
          <p:nvPr/>
        </p:nvSpPr>
        <p:spPr bwMode="auto">
          <a:xfrm>
            <a:off x="3533554" y="5411808"/>
            <a:ext cx="1752600" cy="413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Times New Roman" pitchFamily="18" charset="0"/>
                <a:ea typeface="+mj-ea"/>
                <a:cs typeface="Times New Roman" pitchFamily="18" charset="0"/>
              </a:rPr>
              <a:t>modify to</a:t>
            </a:r>
            <a:endParaRPr kumimoji="0" lang="en-US" b="0" i="1" u="none" strike="noStrike" kern="0" cap="none" spc="0" normalizeH="0" baseline="-25000" noProof="0" dirty="0">
              <a:ln>
                <a:noFill/>
              </a:ln>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bwMode="auto">
          <a:xfrm>
            <a:off x="2286000" y="2057400"/>
            <a:ext cx="4572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2</a:t>
            </a:r>
            <a:r>
              <a:rPr kumimoji="0" lang="en-US" sz="3200" b="0" i="1" u="none" strike="noStrike" kern="0" cap="none" spc="0" normalizeH="0" noProof="0" dirty="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u="none" strike="noStrike" kern="0" cap="none" spc="0" normalizeH="0" noProof="0" dirty="0">
                <a:ln>
                  <a:noFill/>
                </a:ln>
                <a:solidFill>
                  <a:schemeClr val="tx1"/>
                </a:solidFill>
                <a:effectLst/>
                <a:uLnTx/>
                <a:uFillTx/>
                <a:latin typeface="Times New Roman" pitchFamily="18" charset="0"/>
                <a:ea typeface="Cambria Math" pitchFamily="18" charset="0"/>
                <a:cs typeface="Times New Roman" pitchFamily="18" charset="0"/>
              </a:rPr>
              <a:t>and</a:t>
            </a:r>
            <a:r>
              <a:rPr kumimoji="0" lang="en-US" sz="3200" b="0" i="1" u="none" strike="noStrike" kern="0" cap="none" spc="0" normalizeH="0" noProof="0" dirty="0">
                <a:ln>
                  <a:noFill/>
                </a:ln>
                <a:solidFill>
                  <a:schemeClr val="tx1"/>
                </a:solidFill>
                <a:effectLst/>
                <a:uLnTx/>
                <a:uFillTx/>
                <a:latin typeface="Cambria Math" pitchFamily="18" charset="0"/>
                <a:ea typeface="Cambria Math" pitchFamily="18" charset="0"/>
                <a:cs typeface="Times New Roman" pitchFamily="18" charset="0"/>
              </a:rPr>
              <a:t> d=m</a:t>
            </a:r>
            <a:r>
              <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1/2</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8" name="Content Placeholder 2"/>
          <p:cNvSpPr txBox="1">
            <a:spLocks/>
          </p:cNvSpPr>
          <p:nvPr/>
        </p:nvSpPr>
        <p:spPr bwMode="auto">
          <a:xfrm>
            <a:off x="0" y="3109904"/>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intervals:</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a:latin typeface="Cambria Math" pitchFamily="18" charset="0"/>
                <a:ea typeface="Cambria Math" pitchFamily="18" charset="0"/>
                <a:cs typeface="Times New Roman" pitchFamily="18" charset="0"/>
              </a:rPr>
              <a:t>d=0</a:t>
            </a:r>
            <a:r>
              <a:rPr lang="en-US" sz="2400" kern="0" dirty="0">
                <a:latin typeface="Times New Roman" pitchFamily="18" charset="0"/>
                <a:cs typeface="Times New Roman" pitchFamily="18" charset="0"/>
              </a:rPr>
              <a:t> corresponds to </a:t>
            </a:r>
            <a:r>
              <a:rPr lang="en-US" sz="2400" i="1" kern="0" dirty="0">
                <a:latin typeface="Cambria Math" pitchFamily="18" charset="0"/>
                <a:ea typeface="Cambria Math" pitchFamily="18" charset="0"/>
                <a:cs typeface="Times New Roman" pitchFamily="18" charset="0"/>
              </a:rPr>
              <a:t>m=0</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d=1</a:t>
            </a:r>
            <a:r>
              <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corresponds to </a:t>
            </a:r>
            <a:r>
              <a:rPr kumimoji="0" lang="en-US" sz="24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m=1</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p:txBody>
      </p:sp>
      <p:sp>
        <p:nvSpPr>
          <p:cNvPr id="19" name="Rectangle 18"/>
          <p:cNvSpPr/>
          <p:nvPr/>
        </p:nvSpPr>
        <p:spPr>
          <a:xfrm>
            <a:off x="228600" y="0"/>
            <a:ext cx="3352800" cy="369332"/>
          </a:xfrm>
          <a:prstGeom prst="rect">
            <a:avLst/>
          </a:prstGeom>
        </p:spPr>
        <p:txBody>
          <a:bodyPr wrap="square">
            <a:spAutoFit/>
          </a:bodyPr>
          <a:lstStyle/>
          <a:p>
            <a:pPr lvl="0" indent="-342900" algn="ctr">
              <a:spcBef>
                <a:spcPct val="20000"/>
              </a:spcBef>
              <a:defRPr/>
            </a:pPr>
            <a:r>
              <a:rPr lang="en-US" kern="0" dirty="0">
                <a:latin typeface="Times New Roman" pitchFamily="18" charset="0"/>
                <a:cs typeface="Times New Roman" pitchFamily="18" charset="0"/>
              </a:rPr>
              <a:t>p(d)=1 so m[d(m)]=1</a:t>
            </a:r>
          </a:p>
        </p:txBody>
      </p:sp>
      <p:sp>
        <p:nvSpPr>
          <p:cNvPr id="20" name="Content Placeholder 2"/>
          <p:cNvSpPr txBox="1">
            <a:spLocks/>
          </p:cNvSpPr>
          <p:nvPr/>
        </p:nvSpPr>
        <p:spPr bwMode="auto">
          <a:xfrm>
            <a:off x="5029200" y="2990848"/>
            <a:ext cx="36576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rPr>
              <a:t>p.d.f</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a:latin typeface="Cambria Math" pitchFamily="18" charset="0"/>
                <a:ea typeface="Cambria Math" pitchFamily="18" charset="0"/>
                <a:cs typeface="Times New Roman" pitchFamily="18" charset="0"/>
              </a:rPr>
              <a:t>p(d) = 1</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a:latin typeface="Cambria Math" pitchFamily="18" charset="0"/>
                <a:ea typeface="Cambria Math" pitchFamily="18" charset="0"/>
                <a:cs typeface="Times New Roman" pitchFamily="18" charset="0"/>
              </a:rPr>
              <a:t>so</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a:latin typeface="Cambria Math" pitchFamily="18" charset="0"/>
                <a:ea typeface="Cambria Math" pitchFamily="18" charset="0"/>
                <a:cs typeface="Times New Roman" pitchFamily="18" charset="0"/>
              </a:rPr>
              <a:t>p[d(m)]=1</a:t>
            </a:r>
          </a:p>
        </p:txBody>
      </p:sp>
      <p:sp>
        <p:nvSpPr>
          <p:cNvPr id="21" name="Content Placeholder 2"/>
          <p:cNvSpPr txBox="1">
            <a:spLocks/>
          </p:cNvSpPr>
          <p:nvPr/>
        </p:nvSpPr>
        <p:spPr bwMode="auto">
          <a:xfrm>
            <a:off x="0" y="4981568"/>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derivative:</a:t>
            </a:r>
          </a:p>
          <a:p>
            <a:pPr lvl="0" indent="-342900" algn="ctr">
              <a:spcBef>
                <a:spcPct val="20000"/>
              </a:spcBef>
            </a:pPr>
            <a:r>
              <a:rPr lang="en-US" sz="2400" i="1" kern="0" dirty="0">
                <a:latin typeface="Cambria Math"/>
                <a:ea typeface="Cambria Math"/>
                <a:cs typeface="Times New Roman" pitchFamily="18" charset="0"/>
              </a:rPr>
              <a:t>d</a:t>
            </a:r>
            <a:r>
              <a:rPr lang="en-US" sz="2400" i="1" kern="0" dirty="0">
                <a:latin typeface="Cambria Math" pitchFamily="18" charset="0"/>
                <a:ea typeface="Cambria Math" pitchFamily="18" charset="0"/>
                <a:cs typeface="Times New Roman" pitchFamily="18" charset="0"/>
              </a:rPr>
              <a:t>d/</a:t>
            </a:r>
            <a:r>
              <a:rPr lang="en-US" sz="2400" i="1" kern="0" dirty="0">
                <a:latin typeface="Cambria Math"/>
                <a:ea typeface="Cambria Math"/>
                <a:cs typeface="Times New Roman" pitchFamily="18" charset="0"/>
              </a:rPr>
              <a:t> d</a:t>
            </a:r>
            <a:r>
              <a:rPr lang="en-US" sz="2400" i="1" kern="0" dirty="0">
                <a:latin typeface="Cambria Math" pitchFamily="18" charset="0"/>
                <a:ea typeface="Cambria Math" pitchFamily="18" charset="0"/>
                <a:cs typeface="Times New Roman" pitchFamily="18" charset="0"/>
              </a:rPr>
              <a:t>m = (1/2)m</a:t>
            </a:r>
            <a:r>
              <a:rPr lang="en-US" sz="2400" i="1" kern="0" baseline="30000" dirty="0">
                <a:latin typeface="Cambria Math" pitchFamily="18" charset="0"/>
                <a:ea typeface="Cambria Math" pitchFamily="18" charset="0"/>
                <a:cs typeface="Times New Roman" pitchFamily="18" charset="0"/>
              </a:rPr>
              <a:t>-1/2</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a:latin typeface="Times New Roman" pitchFamily="18" charset="0"/>
              <a:cs typeface="Times New Roman" pitchFamily="18" charset="0"/>
            </a:endParaRPr>
          </a:p>
        </p:txBody>
      </p:sp>
      <p:sp>
        <p:nvSpPr>
          <p:cNvPr id="22" name="Content Placeholder 2"/>
          <p:cNvSpPr txBox="1">
            <a:spLocks/>
          </p:cNvSpPr>
          <p:nvPr/>
        </p:nvSpPr>
        <p:spPr bwMode="auto">
          <a:xfrm>
            <a:off x="5181600" y="5105400"/>
            <a:ext cx="36576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so:</a:t>
            </a:r>
          </a:p>
          <a:p>
            <a:pPr lvl="0" indent="-342900">
              <a:spcBef>
                <a:spcPct val="20000"/>
              </a:spcBef>
            </a:pPr>
            <a:r>
              <a:rPr lang="en-US" sz="2400" i="1" kern="0" dirty="0">
                <a:latin typeface="Cambria Math" pitchFamily="18" charset="0"/>
                <a:ea typeface="Cambria Math" pitchFamily="18" charset="0"/>
                <a:cs typeface="Times New Roman" pitchFamily="18" charset="0"/>
              </a:rPr>
              <a:t>p(m) = (1/2) m</a:t>
            </a:r>
            <a:r>
              <a:rPr lang="en-US" sz="2400" i="1" kern="0" baseline="30000" dirty="0">
                <a:latin typeface="Cambria Math" pitchFamily="18" charset="0"/>
                <a:ea typeface="Cambria Math" pitchFamily="18" charset="0"/>
                <a:cs typeface="Times New Roman" pitchFamily="18" charset="0"/>
              </a:rPr>
              <a:t>-1/2</a:t>
            </a:r>
            <a:endParaRPr lang="en-US" sz="2400" i="1" kern="0" dirty="0">
              <a:latin typeface="Cambria Math" pitchFamily="18" charset="0"/>
              <a:ea typeface="Cambria Math" pitchFamily="18" charset="0"/>
              <a:cs typeface="Times New Roman" pitchFamily="18" charset="0"/>
            </a:endParaRPr>
          </a:p>
          <a:p>
            <a:pPr marL="0" marR="0" lvl="0" indent="-342900" defTabSz="914400" rtl="0" eaLnBrk="1" fontAlgn="base" latinLnBrk="0" hangingPunct="1">
              <a:lnSpc>
                <a:spcPct val="100000"/>
              </a:lnSpc>
              <a:spcBef>
                <a:spcPct val="20000"/>
              </a:spcBef>
              <a:spcAft>
                <a:spcPct val="0"/>
              </a:spcAft>
              <a:buClrTx/>
              <a:buSzTx/>
              <a:buFontTx/>
              <a:buNone/>
              <a:tabLst/>
              <a:defRPr/>
            </a:pPr>
            <a:r>
              <a:rPr lang="en-US" sz="2400" i="1" kern="0" dirty="0">
                <a:latin typeface="Cambria Math" pitchFamily="18" charset="0"/>
                <a:ea typeface="Cambria Math" pitchFamily="18" charset="0"/>
                <a:cs typeface="Times New Roman" pitchFamily="18" charset="0"/>
              </a:rPr>
              <a:t>on interval 0&lt;m&lt;1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D6323B-B74B-41B8-9DF5-E70EC121ED8F}"/>
                  </a:ext>
                </a:extLst>
              </p:cNvPr>
              <p:cNvSpPr txBox="1"/>
              <p:nvPr/>
            </p:nvSpPr>
            <p:spPr>
              <a:xfrm>
                <a:off x="2133600" y="583521"/>
                <a:ext cx="4572000" cy="11880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𝑝</m:t>
                      </m:r>
                      <m:d>
                        <m:dPr>
                          <m:ctrlPr>
                            <a:rPr lang="en-US" sz="3200" i="1">
                              <a:latin typeface="Cambria Math" panose="02040503050406030204" pitchFamily="18" charset="0"/>
                            </a:rPr>
                          </m:ctrlPr>
                        </m:dPr>
                        <m:e>
                          <m:r>
                            <a:rPr lang="en-US" sz="3200" i="1">
                              <a:latin typeface="Cambria Math" panose="02040503050406030204" pitchFamily="18" charset="0"/>
                            </a:rPr>
                            <m:t>𝑚</m:t>
                          </m:r>
                        </m:e>
                      </m:d>
                      <m:r>
                        <a:rPr lang="en-US" sz="3200" b="0" i="1" smtClean="0">
                          <a:latin typeface="Cambria Math" panose="02040503050406030204" pitchFamily="18" charset="0"/>
                        </a:rPr>
                        <m:t>=</m:t>
                      </m:r>
                      <m:r>
                        <a:rPr lang="en-US" sz="3200" i="1">
                          <a:latin typeface="Cambria Math" panose="02040503050406030204" pitchFamily="18" charset="0"/>
                        </a:rPr>
                        <m:t>𝑝</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𝑑</m:t>
                          </m:r>
                          <m:d>
                            <m:dPr>
                              <m:ctrlPr>
                                <a:rPr lang="en-US" sz="3200" i="1">
                                  <a:latin typeface="Cambria Math" panose="02040503050406030204" pitchFamily="18" charset="0"/>
                                </a:rPr>
                              </m:ctrlPr>
                            </m:dPr>
                            <m:e>
                              <m:r>
                                <a:rPr lang="en-US" sz="3200" i="1">
                                  <a:latin typeface="Cambria Math" panose="02040503050406030204" pitchFamily="18" charset="0"/>
                                </a:rPr>
                                <m:t>𝑚</m:t>
                              </m:r>
                            </m:e>
                          </m:d>
                        </m:e>
                      </m:d>
                      <m:d>
                        <m:dPr>
                          <m:begChr m:val="|"/>
                          <m:endChr m:val="|"/>
                          <m:ctrlPr>
                            <a:rPr lang="en-US" sz="3200" i="1" smtClean="0">
                              <a:latin typeface="Cambria Math" panose="02040503050406030204" pitchFamily="18" charset="0"/>
                            </a:rPr>
                          </m:ctrlPr>
                        </m:dPr>
                        <m:e>
                          <m:f>
                            <m:fPr>
                              <m:ctrlPr>
                                <a:rPr lang="en-US" sz="3200" i="1">
                                  <a:latin typeface="Cambria Math" panose="02040503050406030204" pitchFamily="18" charset="0"/>
                                </a:rPr>
                              </m:ctrlPr>
                            </m:fPr>
                            <m:num>
                              <m:r>
                                <m:rPr>
                                  <m:sty m:val="p"/>
                                </m:rPr>
                                <a:rPr lang="en-US" sz="3200">
                                  <a:latin typeface="Cambria Math" panose="02040503050406030204" pitchFamily="18" charset="0"/>
                                </a:rPr>
                                <m:t>d</m:t>
                              </m:r>
                              <m:r>
                                <a:rPr lang="en-US" sz="3200" i="1">
                                  <a:latin typeface="Cambria Math" panose="02040503050406030204" pitchFamily="18" charset="0"/>
                                </a:rPr>
                                <m:t>𝑑</m:t>
                              </m:r>
                            </m:num>
                            <m:den>
                              <m:r>
                                <m:rPr>
                                  <m:sty m:val="p"/>
                                </m:rPr>
                                <a:rPr lang="en-US" sz="3200">
                                  <a:latin typeface="Cambria Math" panose="02040503050406030204" pitchFamily="18" charset="0"/>
                                </a:rPr>
                                <m:t>d</m:t>
                              </m:r>
                              <m:r>
                                <a:rPr lang="en-US" sz="3200" i="1">
                                  <a:latin typeface="Cambria Math" panose="02040503050406030204" pitchFamily="18" charset="0"/>
                                </a:rPr>
                                <m:t>𝑚</m:t>
                              </m:r>
                            </m:den>
                          </m:f>
                        </m:e>
                      </m:d>
                    </m:oMath>
                  </m:oMathPara>
                </a14:m>
                <a:endParaRPr lang="en-US" sz="3200" dirty="0"/>
              </a:p>
            </p:txBody>
          </p:sp>
        </mc:Choice>
        <mc:Fallback xmlns="">
          <p:sp>
            <p:nvSpPr>
              <p:cNvPr id="9" name="TextBox 8">
                <a:extLst>
                  <a:ext uri="{FF2B5EF4-FFF2-40B4-BE49-F238E27FC236}">
                    <a16:creationId xmlns:a16="http://schemas.microsoft.com/office/drawing/2014/main" id="{6DD6323B-B74B-41B8-9DF5-E70EC121ED8F}"/>
                  </a:ext>
                </a:extLst>
              </p:cNvPr>
              <p:cNvSpPr txBox="1">
                <a:spLocks noRot="1" noChangeAspect="1" noMove="1" noResize="1" noEditPoints="1" noAdjustHandles="1" noChangeArrowheads="1" noChangeShapeType="1" noTextEdit="1"/>
              </p:cNvSpPr>
              <p:nvPr/>
            </p:nvSpPr>
            <p:spPr>
              <a:xfrm>
                <a:off x="2133600" y="583521"/>
                <a:ext cx="4572000" cy="1188018"/>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81000"/>
            <a:ext cx="4495799" cy="5886809"/>
            <a:chOff x="1189300" y="1676400"/>
            <a:chExt cx="3063093" cy="3596234"/>
          </a:xfrm>
        </p:grpSpPr>
        <p:pic>
          <p:nvPicPr>
            <p:cNvPr id="1026" name="Picture 2"/>
            <p:cNvPicPr>
              <a:picLocks noChangeAspect="1" noChangeArrowheads="1"/>
            </p:cNvPicPr>
            <p:nvPr/>
          </p:nvPicPr>
          <p:blipFill>
            <a:blip r:embed="rId3" cstate="print"/>
            <a:srcRect/>
            <a:stretch>
              <a:fillRect/>
            </a:stretch>
          </p:blipFill>
          <p:spPr bwMode="auto">
            <a:xfrm>
              <a:off x="1600200" y="1828801"/>
              <a:ext cx="2444526" cy="2895600"/>
            </a:xfrm>
            <a:prstGeom prst="rect">
              <a:avLst/>
            </a:prstGeom>
            <a:noFill/>
            <a:ln w="9525">
              <a:noFill/>
              <a:miter lim="800000"/>
              <a:headEnd/>
              <a:tailEnd/>
            </a:ln>
          </p:spPr>
        </p:pic>
        <p:sp>
          <p:nvSpPr>
            <p:cNvPr id="18" name="TextBox 17"/>
            <p:cNvSpPr txBox="1"/>
            <p:nvPr/>
          </p:nvSpPr>
          <p:spPr>
            <a:xfrm>
              <a:off x="1447800" y="4953000"/>
              <a:ext cx="5334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d</a:t>
              </a:r>
            </a:p>
          </p:txBody>
        </p:sp>
        <p:cxnSp>
          <p:nvCxnSpPr>
            <p:cNvPr id="69" name="Straight Arrow Connector 68"/>
            <p:cNvCxnSpPr/>
            <p:nvPr/>
          </p:nvCxnSpPr>
          <p:spPr>
            <a:xfrm rot="5400000">
              <a:off x="153194" y="350440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53575" y="21888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46272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89300" y="2033198"/>
              <a:ext cx="4109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0" name="TextBox 29"/>
            <p:cNvSpPr txBox="1"/>
            <p:nvPr/>
          </p:nvSpPr>
          <p:spPr>
            <a:xfrm>
              <a:off x="1196050" y="4476423"/>
              <a:ext cx="4109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0" name="TextBox 39"/>
            <p:cNvSpPr txBox="1"/>
            <p:nvPr/>
          </p:nvSpPr>
          <p:spPr>
            <a:xfrm>
              <a:off x="3276600" y="4911525"/>
              <a:ext cx="5334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m</a:t>
              </a:r>
            </a:p>
          </p:txBody>
        </p:sp>
        <p:cxnSp>
          <p:nvCxnSpPr>
            <p:cNvPr id="33" name="Straight Arrow Connector 32"/>
            <p:cNvCxnSpPr/>
            <p:nvPr/>
          </p:nvCxnSpPr>
          <p:spPr>
            <a:xfrm rot="5400000">
              <a:off x="1975244" y="3528608"/>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5625" y="22130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69850" y="46514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11350" y="2057400"/>
              <a:ext cx="4109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8" name="TextBox 37"/>
            <p:cNvSpPr txBox="1"/>
            <p:nvPr/>
          </p:nvSpPr>
          <p:spPr>
            <a:xfrm>
              <a:off x="3018100" y="4500625"/>
              <a:ext cx="4109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9" name="TextBox 38"/>
            <p:cNvSpPr txBox="1"/>
            <p:nvPr/>
          </p:nvSpPr>
          <p:spPr>
            <a:xfrm>
              <a:off x="1676400" y="1676400"/>
              <a:ext cx="533400" cy="319634"/>
            </a:xfrm>
            <a:prstGeom prst="rect">
              <a:avLst/>
            </a:prstGeom>
            <a:noFill/>
          </p:spPr>
          <p:txBody>
            <a:bodyPr wrap="square" rtlCol="0">
              <a:spAutoFit/>
            </a:bodyPr>
            <a:lstStyle/>
            <a:p>
              <a:r>
                <a:rPr lang="en-US" sz="2800" i="1" dirty="0">
                  <a:latin typeface="Times New Roman" pitchFamily="18" charset="0"/>
                  <a:cs typeface="Times New Roman" pitchFamily="18" charset="0"/>
                </a:rPr>
                <a:t>p(d)</a:t>
              </a:r>
            </a:p>
          </p:txBody>
        </p:sp>
        <p:sp>
          <p:nvSpPr>
            <p:cNvPr id="46" name="TextBox 45"/>
            <p:cNvSpPr txBox="1"/>
            <p:nvPr/>
          </p:nvSpPr>
          <p:spPr>
            <a:xfrm>
              <a:off x="3475299" y="1676400"/>
              <a:ext cx="777094" cy="319634"/>
            </a:xfrm>
            <a:prstGeom prst="rect">
              <a:avLst/>
            </a:prstGeom>
            <a:noFill/>
          </p:spPr>
          <p:txBody>
            <a:bodyPr wrap="square" rtlCol="0">
              <a:spAutoFit/>
            </a:bodyPr>
            <a:lstStyle/>
            <a:p>
              <a:r>
                <a:rPr lang="en-US" sz="2800" i="1" dirty="0">
                  <a:latin typeface="Times New Roman" pitchFamily="18" charset="0"/>
                  <a:cs typeface="Times New Roman" pitchFamily="18" charset="0"/>
                </a:rPr>
                <a:t>p(m)</a:t>
              </a:r>
            </a:p>
          </p:txBody>
        </p:sp>
      </p:grpSp>
      <p:sp>
        <p:nvSpPr>
          <p:cNvPr id="19" name="Content Placeholder 2"/>
          <p:cNvSpPr txBox="1">
            <a:spLocks/>
          </p:cNvSpPr>
          <p:nvPr/>
        </p:nvSpPr>
        <p:spPr bwMode="auto">
          <a:xfrm>
            <a:off x="5791200" y="1066800"/>
            <a:ext cx="2438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note that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p(d)</a:t>
            </a:r>
            <a:r>
              <a:rPr kumimoji="0" lang="en-US" sz="3200" b="0" i="1" u="none" strike="noStrike" kern="0" cap="none" spc="0" normalizeH="0" noProof="0" dirty="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noProof="0" dirty="0">
                <a:ln>
                  <a:noFill/>
                </a:ln>
                <a:solidFill>
                  <a:schemeClr val="tx1"/>
                </a:solidFill>
                <a:effectLst/>
                <a:uLnTx/>
                <a:uFillTx/>
                <a:latin typeface="Times New Roman" pitchFamily="18" charset="0"/>
                <a:ea typeface="+mn-ea"/>
                <a:cs typeface="Times New Roman" pitchFamily="18" charset="0"/>
              </a:rPr>
              <a:t>is constant</a:t>
            </a:r>
            <a:endParaRPr lang="en-US" sz="3200" kern="0" noProof="0" dirty="0">
              <a:latin typeface="Times New Roman" pitchFamily="18" charset="0"/>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noProof="0" dirty="0">
                <a:latin typeface="Times New Roman" pitchFamily="18" charset="0"/>
                <a:cs typeface="Times New Roman" pitchFamily="18" charset="0"/>
              </a:rPr>
              <a:t>while</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noProof="0" dirty="0">
                <a:latin typeface="Cambria Math" pitchFamily="18" charset="0"/>
                <a:ea typeface="Cambria Math" pitchFamily="18" charset="0"/>
                <a:cs typeface="Times New Roman" pitchFamily="18" charset="0"/>
              </a:rPr>
              <a:t>p(m)</a:t>
            </a:r>
            <a:r>
              <a:rPr lang="en-US" sz="3200" kern="0" noProof="0" dirty="0">
                <a:latin typeface="Times New Roman" pitchFamily="18" charset="0"/>
                <a:cs typeface="Times New Roman" pitchFamily="18" charset="0"/>
              </a:rPr>
              <a:t> is concentrated near </a:t>
            </a:r>
            <a:r>
              <a:rPr lang="en-US" sz="3200" i="1" kern="0" noProof="0" dirty="0">
                <a:latin typeface="Cambria Math" pitchFamily="18" charset="0"/>
                <a:ea typeface="Cambria Math" pitchFamily="18" charset="0"/>
                <a:cs typeface="Times New Roman" pitchFamily="18" charset="0"/>
              </a:rPr>
              <a:t>m=0</a:t>
            </a:r>
            <a:endParaRPr kumimoji="0" lang="en-US" sz="3200" b="0" i="1" u="none" strike="noStrike" kern="0" cap="none" spc="0" normalizeH="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mean and variance of linear functions of random variables</a:t>
            </a:r>
          </a:p>
        </p:txBody>
      </p:sp>
      <p:sp>
        <p:nvSpPr>
          <p:cNvPr id="14" name="Content Placeholder 2"/>
          <p:cNvSpPr txBox="1">
            <a:spLocks/>
          </p:cNvSpPr>
          <p:nvPr/>
        </p:nvSpPr>
        <p:spPr bwMode="auto">
          <a:xfrm>
            <a:off x="457200" y="2362200"/>
            <a:ext cx="25146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a:latin typeface="Times New Roman" pitchFamily="18" charset="0"/>
                <a:cs typeface="Times New Roman" pitchFamily="18" charset="0"/>
              </a:rPr>
              <a:t>given that</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Courier New" pitchFamily="49" charset="0"/>
              </a:rPr>
              <a:t>d)  </a:t>
            </a:r>
            <a:r>
              <a:rPr kumimoji="0" lang="en-US" sz="3200" b="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has mean,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u="none" strike="noStrike" kern="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 and variance, </a:t>
            </a:r>
            <a:r>
              <a:rPr kumimoji="0" lang="el-GR" sz="3200" b="0" i="1" u="none" strike="noStrike" kern="0" cap="none" spc="0" normalizeH="0" baseline="0" noProof="0" dirty="0">
                <a:ln>
                  <a:noFill/>
                </a:ln>
                <a:solidFill>
                  <a:schemeClr val="tx1"/>
                </a:solidFill>
                <a:effectLst/>
                <a:uLnTx/>
                <a:uFillTx/>
                <a:latin typeface="Cambria Math"/>
                <a:ea typeface="Cambria Math"/>
                <a:cs typeface="Times New Roman" pitchFamily="18" charset="0"/>
              </a:rPr>
              <a:t>σ</a:t>
            </a:r>
            <a:r>
              <a:rPr kumimoji="0" lang="en-US" sz="3200" b="0" i="1" u="none" strike="noStrike" kern="0" cap="none" spc="0" normalizeH="0" baseline="-25000" noProof="0" dirty="0">
                <a:ln>
                  <a:noFill/>
                </a:ln>
                <a:solidFill>
                  <a:schemeClr val="tx1"/>
                </a:solidFill>
                <a:effectLst/>
                <a:uLnTx/>
                <a:uFillTx/>
                <a:latin typeface="Times New Roman" pitchFamily="18" charset="0"/>
                <a:ea typeface="Cambria Math" pitchFamily="18" charset="0"/>
                <a:cs typeface="Times New Roman" pitchFamily="18" charset="0"/>
              </a:rPr>
              <a:t>d</a:t>
            </a:r>
            <a:r>
              <a:rPr kumimoji="0" lang="en-US" sz="3200" b="0" i="1" u="none" strike="noStrike" kern="0" cap="none" spc="0" normalizeH="0" baseline="30000" noProof="0" dirty="0">
                <a:ln>
                  <a:noFill/>
                </a:ln>
                <a:solidFill>
                  <a:schemeClr val="tx1"/>
                </a:solidFill>
                <a:effectLst/>
                <a:uLnTx/>
                <a:uFillTx/>
                <a:latin typeface="Times New Roman" pitchFamily="18" charset="0"/>
                <a:ea typeface="Cambria Math" pitchFamily="18" charset="0"/>
                <a:cs typeface="Times New Roman" pitchFamily="18" charset="0"/>
              </a:rPr>
              <a:t>2</a:t>
            </a:r>
          </a:p>
        </p:txBody>
      </p:sp>
      <p:sp>
        <p:nvSpPr>
          <p:cNvPr id="15" name="Content Placeholder 2"/>
          <p:cNvSpPr txBox="1">
            <a:spLocks/>
          </p:cNvSpPr>
          <p:nvPr/>
        </p:nvSpPr>
        <p:spPr bwMode="auto">
          <a:xfrm>
            <a:off x="3200400" y="3962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1" u="none" strike="noStrike" kern="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cd</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676912" y="4572000"/>
            <a:ext cx="2895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indent="-342900" algn="ctr">
              <a:spcBef>
                <a:spcPct val="20000"/>
              </a:spcBef>
            </a:pP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what is the mean,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and variance, </a:t>
            </a:r>
            <a:r>
              <a:rPr lang="el-GR" sz="3200" i="1" kern="0" dirty="0">
                <a:latin typeface="Cambria Math"/>
                <a:ea typeface="Cambria Math"/>
                <a:cs typeface="Times New Roman" pitchFamily="18" charset="0"/>
              </a:rPr>
              <a:t>σ</a:t>
            </a:r>
            <a:r>
              <a:rPr lang="en-US" sz="3200" i="1" kern="0" baseline="-25000" dirty="0">
                <a:latin typeface="Times New Roman" pitchFamily="18" charset="0"/>
                <a:ea typeface="Cambria Math" pitchFamily="18" charset="0"/>
                <a:cs typeface="Times New Roman" pitchFamily="18" charset="0"/>
              </a:rPr>
              <a:t>m</a:t>
            </a:r>
            <a:r>
              <a:rPr lang="en-US" sz="3200" i="1" kern="0" baseline="30000" dirty="0">
                <a:latin typeface="Times New Roman" pitchFamily="18" charset="0"/>
                <a:ea typeface="Cambria Math" pitchFamily="18" charset="0"/>
                <a:cs typeface="Times New Roman" pitchFamily="18" charset="0"/>
              </a:rPr>
              <a:t>2</a:t>
            </a:r>
            <a:r>
              <a:rPr lang="en-US" sz="3200" kern="0" dirty="0">
                <a:latin typeface="Times New Roman" pitchFamily="18" charset="0"/>
                <a:ea typeface="Cambria Math" pitchFamily="18" charset="0"/>
                <a:cs typeface="Times New Roman" pitchFamily="18" charset="0"/>
              </a:rPr>
              <a:t>,</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of </a:t>
            </a:r>
            <a:r>
              <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Courier New" pitchFamily="49" charset="0"/>
            </a:endParaRPr>
          </a:p>
        </p:txBody>
      </p:sp>
      <p:cxnSp>
        <p:nvCxnSpPr>
          <p:cNvPr id="7" name="Straight Connector 6"/>
          <p:cNvCxnSpPr/>
          <p:nvPr/>
        </p:nvCxnSpPr>
        <p:spPr>
          <a:xfrm>
            <a:off x="1828800" y="34290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39000" y="5229232"/>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latin typeface="Times New Roman" pitchFamily="18" charset="0"/>
                <a:cs typeface="Times New Roman" pitchFamily="18" charset="0"/>
              </a:rPr>
              <a:t>the result does not require knowledge of </a:t>
            </a:r>
            <a:r>
              <a:rPr lang="en-US" i="1" dirty="0">
                <a:latin typeface="Cambria Math" pitchFamily="18" charset="0"/>
                <a:ea typeface="Cambria Math" pitchFamily="18" charset="0"/>
                <a:cs typeface="Times New Roman" pitchFamily="18" charset="0"/>
              </a:rPr>
              <a:t>p(d)</a:t>
            </a:r>
          </a:p>
        </p:txBody>
      </p:sp>
      <p:pic>
        <p:nvPicPr>
          <p:cNvPr id="12290" name="Picture 2"/>
          <p:cNvPicPr>
            <a:picLocks noChangeAspect="1" noChangeArrowheads="1"/>
          </p:cNvPicPr>
          <p:nvPr/>
        </p:nvPicPr>
        <p:blipFill>
          <a:blip r:embed="rId3" cstate="print"/>
          <a:srcRect l="21825" t="37578" r="9690" b="46273"/>
          <a:stretch>
            <a:fillRect/>
          </a:stretch>
        </p:blipFill>
        <p:spPr bwMode="auto">
          <a:xfrm>
            <a:off x="1143000" y="3843344"/>
            <a:ext cx="6934200" cy="990600"/>
          </a:xfrm>
          <a:prstGeom prst="rect">
            <a:avLst/>
          </a:prstGeom>
          <a:noFill/>
          <a:ln w="9525">
            <a:noFill/>
            <a:miter lim="800000"/>
            <a:headEnd/>
            <a:tailEnd/>
          </a:ln>
        </p:spPr>
      </p:pic>
      <p:sp>
        <p:nvSpPr>
          <p:cNvPr id="9" name="Title 1"/>
          <p:cNvSpPr txBox="1">
            <a:spLocks/>
          </p:cNvSpPr>
          <p:nvPr/>
        </p:nvSpPr>
        <p:spPr bwMode="auto">
          <a:xfrm>
            <a:off x="0" y="2514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formula for mean</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5029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the mean of </a:t>
            </a: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the mean of </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454A3B-459F-412A-9B2E-12CCC515BB06}"/>
                  </a:ext>
                </a:extLst>
              </p:cNvPr>
              <p:cNvSpPr txBox="1"/>
              <p:nvPr/>
            </p:nvSpPr>
            <p:spPr>
              <a:xfrm>
                <a:off x="4764809" y="3999344"/>
                <a:ext cx="1635991" cy="543931"/>
              </a:xfrm>
              <a:prstGeom prst="rect">
                <a:avLst/>
              </a:prstGeom>
              <a:solidFill>
                <a:schemeClr val="bg1"/>
              </a:solidFill>
            </p:spPr>
            <p:txBody>
              <a:bodyPr wrap="square">
                <a:spAutoFit/>
              </a:bodyPr>
              <a:lstStyle/>
              <a:p>
                <a14:m>
                  <m:oMath xmlns:m="http://schemas.openxmlformats.org/officeDocument/2006/math">
                    <m:f>
                      <m:fPr>
                        <m:ctrlPr>
                          <a:rPr lang="en-US" sz="2000" i="1" smtClean="0">
                            <a:latin typeface="Cambria Math" panose="02040503050406030204" pitchFamily="18" charset="0"/>
                          </a:rPr>
                        </m:ctrlPr>
                      </m:fPr>
                      <m:num>
                        <m:r>
                          <m:rPr>
                            <m:sty m:val="p"/>
                          </m:rPr>
                          <a:rPr lang="en-US" sz="2000">
                            <a:latin typeface="Cambria Math" panose="02040503050406030204" pitchFamily="18" charset="0"/>
                          </a:rPr>
                          <m:t>d</m:t>
                        </m:r>
                        <m:r>
                          <a:rPr lang="en-US" sz="2000" i="1">
                            <a:latin typeface="Cambria Math" panose="02040503050406030204" pitchFamily="18" charset="0"/>
                          </a:rPr>
                          <m:t>𝑑</m:t>
                        </m:r>
                      </m:num>
                      <m:den>
                        <m:r>
                          <m:rPr>
                            <m:sty m:val="p"/>
                          </m:rPr>
                          <a:rPr lang="en-US" sz="2000">
                            <a:latin typeface="Cambria Math" panose="02040503050406030204" pitchFamily="18" charset="0"/>
                          </a:rPr>
                          <m:t>d</m:t>
                        </m:r>
                        <m:r>
                          <a:rPr lang="en-US" sz="2000" i="1">
                            <a:latin typeface="Cambria Math" panose="02040503050406030204" pitchFamily="18" charset="0"/>
                          </a:rPr>
                          <m:t>𝑚</m:t>
                        </m:r>
                      </m:den>
                    </m:f>
                  </m:oMath>
                </a14:m>
                <a:r>
                  <a:rPr lang="en-US" sz="2000" dirty="0"/>
                  <a:t> </a:t>
                </a:r>
                <a14:m>
                  <m:oMath xmlns:m="http://schemas.openxmlformats.org/officeDocument/2006/math">
                    <m:f>
                      <m:fPr>
                        <m:ctrlPr>
                          <a:rPr lang="en-US" sz="2000" i="1">
                            <a:latin typeface="Cambria Math" panose="02040503050406030204" pitchFamily="18" charset="0"/>
                          </a:rPr>
                        </m:ctrlPr>
                      </m:fPr>
                      <m:num>
                        <m:r>
                          <m:rPr>
                            <m:sty m:val="p"/>
                          </m:rPr>
                          <a:rPr lang="en-US" sz="2000">
                            <a:latin typeface="Cambria Math" panose="02040503050406030204" pitchFamily="18" charset="0"/>
                          </a:rPr>
                          <m:t>d</m:t>
                        </m:r>
                        <m:r>
                          <a:rPr lang="en-US" sz="2000" b="0" i="1" smtClean="0">
                            <a:latin typeface="Cambria Math" panose="02040503050406030204" pitchFamily="18" charset="0"/>
                          </a:rPr>
                          <m:t>𝑚</m:t>
                        </m:r>
                      </m:num>
                      <m:den>
                        <m:r>
                          <m:rPr>
                            <m:sty m:val="p"/>
                          </m:rPr>
                          <a:rPr lang="en-US" sz="2000">
                            <a:latin typeface="Cambria Math" panose="02040503050406030204" pitchFamily="18" charset="0"/>
                          </a:rPr>
                          <m:t>d</m:t>
                        </m:r>
                        <m:r>
                          <a:rPr lang="en-US" sz="2000" b="0" i="1" smtClean="0">
                            <a:latin typeface="Cambria Math" panose="02040503050406030204" pitchFamily="18" charset="0"/>
                          </a:rPr>
                          <m:t>𝑑</m:t>
                        </m:r>
                      </m:den>
                    </m:f>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m:t>
                    </m:r>
                    <m:r>
                      <a:rPr lang="en-US" sz="2000" b="0" i="1" smtClean="0">
                        <a:latin typeface="Cambria Math" panose="02040503050406030204" pitchFamily="18" charset="0"/>
                      </a:rPr>
                      <m:t>𝑑</m:t>
                    </m:r>
                    <m:r>
                      <a:rPr lang="en-US" sz="2000" b="0" i="0" smtClean="0">
                        <a:latin typeface="Cambria Math" panose="02040503050406030204" pitchFamily="18" charset="0"/>
                      </a:rPr>
                      <m:t>=</m:t>
                    </m:r>
                  </m:oMath>
                </a14:m>
                <a:endParaRPr lang="en-US" sz="2000" dirty="0"/>
              </a:p>
            </p:txBody>
          </p:sp>
        </mc:Choice>
        <mc:Fallback xmlns="">
          <p:sp>
            <p:nvSpPr>
              <p:cNvPr id="6" name="TextBox 5">
                <a:extLst>
                  <a:ext uri="{FF2B5EF4-FFF2-40B4-BE49-F238E27FC236}">
                    <a16:creationId xmlns:a16="http://schemas.microsoft.com/office/drawing/2014/main" id="{64454A3B-459F-412A-9B2E-12CCC515BB06}"/>
                  </a:ext>
                </a:extLst>
              </p:cNvPr>
              <p:cNvSpPr txBox="1">
                <a:spLocks noRot="1" noChangeAspect="1" noMove="1" noResize="1" noEditPoints="1" noAdjustHandles="1" noChangeArrowheads="1" noChangeShapeType="1" noTextEdit="1"/>
              </p:cNvSpPr>
              <p:nvPr/>
            </p:nvSpPr>
            <p:spPr>
              <a:xfrm>
                <a:off x="4764809" y="3999344"/>
                <a:ext cx="1635991" cy="5439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6684E8-77FF-40FE-80AB-EC07F9D5599A}"/>
                  </a:ext>
                </a:extLst>
              </p:cNvPr>
              <p:cNvSpPr txBox="1"/>
              <p:nvPr/>
            </p:nvSpPr>
            <p:spPr>
              <a:xfrm>
                <a:off x="6199908" y="3971636"/>
                <a:ext cx="340093"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 </m:t>
                          </m:r>
                        </m:e>
                      </m:nary>
                    </m:oMath>
                  </m:oMathPara>
                </a14:m>
                <a:endParaRPr lang="en-US" dirty="0"/>
              </a:p>
            </p:txBody>
          </p:sp>
        </mc:Choice>
        <mc:Fallback xmlns="">
          <p:sp>
            <p:nvSpPr>
              <p:cNvPr id="3" name="TextBox 2">
                <a:extLst>
                  <a:ext uri="{FF2B5EF4-FFF2-40B4-BE49-F238E27FC236}">
                    <a16:creationId xmlns:a16="http://schemas.microsoft.com/office/drawing/2014/main" id="{296684E8-77FF-40FE-80AB-EC07F9D5599A}"/>
                  </a:ext>
                </a:extLst>
              </p:cNvPr>
              <p:cNvSpPr txBox="1">
                <a:spLocks noRot="1" noChangeAspect="1" noMove="1" noResize="1" noEditPoints="1" noAdjustHandles="1" noChangeArrowheads="1" noChangeShapeType="1" noTextEdit="1"/>
              </p:cNvSpPr>
              <p:nvPr/>
            </p:nvSpPr>
            <p:spPr>
              <a:xfrm>
                <a:off x="6199908" y="3971636"/>
                <a:ext cx="340093" cy="726546"/>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formula for variance</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4648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the variance of </a:t>
            </a: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2</a:t>
            </a:r>
            <a:r>
              <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the variance of </a:t>
            </a:r>
            <a:r>
              <a:rPr kumimoji="0" lang="en-US" sz="24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3314" name="Picture 2"/>
          <p:cNvPicPr>
            <a:picLocks noChangeAspect="1" noChangeArrowheads="1"/>
          </p:cNvPicPr>
          <p:nvPr/>
        </p:nvPicPr>
        <p:blipFill>
          <a:blip r:embed="rId3" cstate="print"/>
          <a:srcRect l="22577" t="59175" r="9690" b="11238"/>
          <a:stretch>
            <a:fillRect/>
          </a:stretch>
        </p:blipFill>
        <p:spPr bwMode="auto">
          <a:xfrm>
            <a:off x="-1" y="1828800"/>
            <a:ext cx="8704385" cy="25146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C59C57-CEFE-4B90-88B6-EDC8BA6BB746}"/>
                  </a:ext>
                </a:extLst>
              </p:cNvPr>
              <p:cNvSpPr txBox="1"/>
              <p:nvPr/>
            </p:nvSpPr>
            <p:spPr>
              <a:xfrm>
                <a:off x="2936009" y="3389744"/>
                <a:ext cx="1940791" cy="634148"/>
              </a:xfrm>
              <a:prstGeom prst="rect">
                <a:avLst/>
              </a:prstGeom>
              <a:solidFill>
                <a:schemeClr val="bg1"/>
              </a:solidFill>
            </p:spPr>
            <p:txBody>
              <a:bodyPr wrap="square">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n-US" sz="2400">
                            <a:latin typeface="Cambria Math" panose="02040503050406030204" pitchFamily="18" charset="0"/>
                          </a:rPr>
                          <m:t>d</m:t>
                        </m:r>
                        <m:r>
                          <a:rPr lang="en-US" sz="2400" i="1">
                            <a:latin typeface="Cambria Math" panose="02040503050406030204" pitchFamily="18" charset="0"/>
                          </a:rPr>
                          <m:t>𝑑</m:t>
                        </m:r>
                      </m:num>
                      <m:den>
                        <m:r>
                          <m:rPr>
                            <m:sty m:val="p"/>
                          </m:rPr>
                          <a:rPr lang="en-US" sz="2400">
                            <a:latin typeface="Cambria Math" panose="02040503050406030204" pitchFamily="18" charset="0"/>
                          </a:rPr>
                          <m:t>d</m:t>
                        </m:r>
                        <m:r>
                          <a:rPr lang="en-US" sz="2400" i="1">
                            <a:latin typeface="Cambria Math" panose="02040503050406030204" pitchFamily="18" charset="0"/>
                          </a:rPr>
                          <m:t>𝑚</m:t>
                        </m:r>
                      </m:den>
                    </m:f>
                  </m:oMath>
                </a14:m>
                <a:r>
                  <a:rPr lang="en-US" sz="2400" dirty="0"/>
                  <a:t> </a:t>
                </a:r>
                <a14:m>
                  <m:oMath xmlns:m="http://schemas.openxmlformats.org/officeDocument/2006/math">
                    <m:f>
                      <m:fPr>
                        <m:ctrlPr>
                          <a:rPr lang="en-US" sz="2400" i="1">
                            <a:latin typeface="Cambria Math" panose="02040503050406030204" pitchFamily="18" charset="0"/>
                          </a:rPr>
                        </m:ctrlPr>
                      </m:fPr>
                      <m:num>
                        <m:r>
                          <m:rPr>
                            <m:sty m:val="p"/>
                          </m:rPr>
                          <a:rPr lang="en-US" sz="2400">
                            <a:latin typeface="Cambria Math" panose="02040503050406030204" pitchFamily="18" charset="0"/>
                          </a:rPr>
                          <m:t>d</m:t>
                        </m:r>
                        <m:r>
                          <a:rPr lang="en-US" sz="2400" b="0" i="1" smtClean="0">
                            <a:latin typeface="Cambria Math" panose="02040503050406030204" pitchFamily="18" charset="0"/>
                          </a:rPr>
                          <m:t>𝑚</m:t>
                        </m:r>
                      </m:num>
                      <m:den>
                        <m:r>
                          <m:rPr>
                            <m:sty m:val="p"/>
                          </m:rPr>
                          <a:rPr lang="en-US" sz="2400">
                            <a:latin typeface="Cambria Math" panose="02040503050406030204" pitchFamily="18" charset="0"/>
                          </a:rPr>
                          <m:t>d</m:t>
                        </m:r>
                        <m:r>
                          <a:rPr lang="en-US" sz="2400" b="0" i="1" smtClean="0">
                            <a:latin typeface="Cambria Math" panose="02040503050406030204" pitchFamily="18" charset="0"/>
                          </a:rPr>
                          <m:t>𝑑</m:t>
                        </m:r>
                      </m:den>
                    </m:f>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m:t>
                    </m:r>
                    <m:r>
                      <a:rPr lang="en-US" sz="2400" b="0" i="1" smtClean="0">
                        <a:latin typeface="Cambria Math" panose="02040503050406030204" pitchFamily="18" charset="0"/>
                      </a:rPr>
                      <m:t>𝑑</m:t>
                    </m:r>
                    <m:r>
                      <a:rPr lang="en-US" sz="2400" b="0" i="0" smtClean="0">
                        <a:latin typeface="Cambria Math" panose="02040503050406030204" pitchFamily="18" charset="0"/>
                      </a:rPr>
                      <m:t>=</m:t>
                    </m:r>
                  </m:oMath>
                </a14:m>
                <a:endParaRPr lang="en-US" sz="2400" dirty="0"/>
              </a:p>
            </p:txBody>
          </p:sp>
        </mc:Choice>
        <mc:Fallback xmlns="">
          <p:sp>
            <p:nvSpPr>
              <p:cNvPr id="5" name="TextBox 4">
                <a:extLst>
                  <a:ext uri="{FF2B5EF4-FFF2-40B4-BE49-F238E27FC236}">
                    <a16:creationId xmlns:a16="http://schemas.microsoft.com/office/drawing/2014/main" id="{EBC59C57-CEFE-4B90-88B6-EDC8BA6BB746}"/>
                  </a:ext>
                </a:extLst>
              </p:cNvPr>
              <p:cNvSpPr txBox="1">
                <a:spLocks noRot="1" noChangeAspect="1" noMove="1" noResize="1" noEditPoints="1" noAdjustHandles="1" noChangeArrowheads="1" noChangeShapeType="1" noTextEdit="1"/>
              </p:cNvSpPr>
              <p:nvPr/>
            </p:nvSpPr>
            <p:spPr>
              <a:xfrm>
                <a:off x="2936009" y="3389744"/>
                <a:ext cx="1940791" cy="634148"/>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itchFamily="18" charset="0"/>
                <a:cs typeface="Times New Roman" pitchFamily="18" charset="0"/>
              </a:rPr>
              <a:t>What’s Missing ?</a:t>
            </a:r>
          </a:p>
        </p:txBody>
      </p:sp>
      <p:sp>
        <p:nvSpPr>
          <p:cNvPr id="3" name="Content Placeholder 2"/>
          <p:cNvSpPr>
            <a:spLocks noGrp="1"/>
          </p:cNvSpPr>
          <p:nvPr>
            <p:ph idx="1"/>
          </p:nvPr>
        </p:nvSpPr>
        <p:spPr>
          <a:xfrm>
            <a:off x="457200" y="1524000"/>
            <a:ext cx="8229600" cy="5029200"/>
          </a:xfrm>
        </p:spPr>
        <p:txBody>
          <a:bodyPr/>
          <a:lstStyle/>
          <a:p>
            <a:pPr>
              <a:buNone/>
            </a:pPr>
            <a:r>
              <a:rPr lang="en-US" dirty="0">
                <a:latin typeface="Times New Roman" pitchFamily="18" charset="0"/>
                <a:cs typeface="Times New Roman" pitchFamily="18" charset="0"/>
              </a:rPr>
              <a:t>So far, we only have the tools to study a single inference made from a single datum.</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That’s not realistic.</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In the next lecture, we will develop the tools to handle many inferences drawn from many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be 10"/>
          <p:cNvSpPr/>
          <p:nvPr/>
        </p:nvSpPr>
        <p:spPr>
          <a:xfrm>
            <a:off x="46482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7244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random variable, </a:t>
            </a:r>
            <a:r>
              <a:rPr lang="en-US" i="1" dirty="0">
                <a:latin typeface="Cambria Math" pitchFamily="18" charset="0"/>
                <a:ea typeface="Cambria Math" pitchFamily="18" charset="0"/>
                <a:cs typeface="Times New Roman" pitchFamily="18" charset="0"/>
              </a:rPr>
              <a:t>d</a:t>
            </a:r>
          </a:p>
        </p:txBody>
      </p:sp>
      <p:sp>
        <p:nvSpPr>
          <p:cNvPr id="3" name="Content Placeholder 2"/>
          <p:cNvSpPr>
            <a:spLocks noGrp="1"/>
          </p:cNvSpPr>
          <p:nvPr>
            <p:ph idx="1"/>
          </p:nvPr>
        </p:nvSpPr>
        <p:spPr>
          <a:xfrm>
            <a:off x="457200" y="1752600"/>
            <a:ext cx="8229600" cy="685799"/>
          </a:xfrm>
        </p:spPr>
        <p:txBody>
          <a:bodyPr/>
          <a:lstStyle/>
          <a:p>
            <a:pPr algn="ctr">
              <a:buNone/>
            </a:pPr>
            <a:r>
              <a:rPr lang="en-US" dirty="0">
                <a:latin typeface="Times New Roman" pitchFamily="18" charset="0"/>
                <a:cs typeface="Times New Roman" pitchFamily="18" charset="0"/>
              </a:rPr>
              <a:t>no fixed value until it is </a:t>
            </a:r>
            <a:r>
              <a:rPr lang="en-US" i="1" dirty="0">
                <a:latin typeface="Times New Roman" pitchFamily="18" charset="0"/>
                <a:cs typeface="Times New Roman" pitchFamily="18" charset="0"/>
              </a:rPr>
              <a:t>realized</a:t>
            </a:r>
          </a:p>
        </p:txBody>
      </p:sp>
      <p:sp>
        <p:nvSpPr>
          <p:cNvPr id="4" name="Cube 3"/>
          <p:cNvSpPr/>
          <p:nvPr/>
        </p:nvSpPr>
        <p:spPr>
          <a:xfrm>
            <a:off x="5334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6096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p>
        </p:txBody>
      </p:sp>
      <p:sp>
        <p:nvSpPr>
          <p:cNvPr id="6" name="Content Placeholder 2"/>
          <p:cNvSpPr txBox="1">
            <a:spLocks/>
          </p:cNvSpPr>
          <p:nvPr/>
        </p:nvSpPr>
        <p:spPr bwMode="auto">
          <a:xfrm>
            <a:off x="76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Freeform 7"/>
          <p:cNvSpPr/>
          <p:nvPr/>
        </p:nvSpPr>
        <p:spPr>
          <a:xfrm>
            <a:off x="1328738" y="299323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2514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d=1.04</a:t>
            </a:r>
          </a:p>
        </p:txBody>
      </p:sp>
      <p:sp>
        <p:nvSpPr>
          <p:cNvPr id="10" name="Freeform 9"/>
          <p:cNvSpPr/>
          <p:nvPr/>
        </p:nvSpPr>
        <p:spPr>
          <a:xfrm flipH="1">
            <a:off x="3505200" y="2990848"/>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txBox="1">
            <a:spLocks/>
          </p:cNvSpPr>
          <p:nvPr/>
        </p:nvSpPr>
        <p:spPr bwMode="auto">
          <a:xfrm>
            <a:off x="4267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Freeform 13"/>
          <p:cNvSpPr/>
          <p:nvPr/>
        </p:nvSpPr>
        <p:spPr>
          <a:xfrm>
            <a:off x="5619750" y="299799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6705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d=0.98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a:latin typeface="Times New Roman" pitchFamily="18" charset="0"/>
                <a:cs typeface="Times New Roman" pitchFamily="18" charset="0"/>
              </a:rPr>
              <a:t>random variables have systematics</a:t>
            </a:r>
          </a:p>
        </p:txBody>
      </p:sp>
      <p:sp>
        <p:nvSpPr>
          <p:cNvPr id="3" name="Content Placeholder 2"/>
          <p:cNvSpPr>
            <a:spLocks noGrp="1"/>
          </p:cNvSpPr>
          <p:nvPr>
            <p:ph idx="1"/>
          </p:nvPr>
        </p:nvSpPr>
        <p:spPr>
          <a:xfrm>
            <a:off x="533400" y="3200400"/>
            <a:ext cx="8229600" cy="1371600"/>
          </a:xfrm>
        </p:spPr>
        <p:txBody>
          <a:bodyPr/>
          <a:lstStyle/>
          <a:p>
            <a:pPr algn="ctr">
              <a:buNone/>
            </a:pPr>
            <a:r>
              <a:rPr lang="en-US" dirty="0">
                <a:latin typeface="Times New Roman" pitchFamily="18" charset="0"/>
                <a:ea typeface="Cambria Math" pitchFamily="18" charset="0"/>
                <a:cs typeface="Times New Roman" pitchFamily="18" charset="0"/>
              </a:rPr>
              <a:t>tendency to takes on some values more often than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a:latin typeface="Times New Roman" pitchFamily="18" charset="0"/>
                <a:cs typeface="Times New Roman" pitchFamily="18" charset="0"/>
              </a:rPr>
              <a:t>example:</a:t>
            </a:r>
            <a:br>
              <a:rPr lang="en-US" dirty="0">
                <a:latin typeface="Times New Roman" pitchFamily="18" charset="0"/>
                <a:cs typeface="Times New Roman" pitchFamily="18" charset="0"/>
              </a:rPr>
            </a:br>
            <a:r>
              <a:rPr lang="en-US" i="1" dirty="0">
                <a:latin typeface="Cambria Math" pitchFamily="18" charset="0"/>
                <a:ea typeface="Cambria Math" pitchFamily="18" charset="0"/>
                <a:cs typeface="Times New Roman" pitchFamily="18" charset="0"/>
              </a:rPr>
              <a:t>d</a:t>
            </a:r>
            <a:r>
              <a:rPr lang="en-US" dirty="0">
                <a:latin typeface="Times New Roman" pitchFamily="18" charset="0"/>
                <a:cs typeface="Times New Roman" pitchFamily="18" charset="0"/>
              </a:rPr>
              <a:t> = number of deuterium atoms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in methane</a:t>
            </a:r>
          </a:p>
        </p:txBody>
      </p:sp>
      <p:grpSp>
        <p:nvGrpSpPr>
          <p:cNvPr id="27" name="Group 26"/>
          <p:cNvGrpSpPr/>
          <p:nvPr/>
        </p:nvGrpSpPr>
        <p:grpSpPr>
          <a:xfrm>
            <a:off x="264794" y="2971824"/>
            <a:ext cx="1183006" cy="1311590"/>
            <a:chOff x="858202" y="2328864"/>
            <a:chExt cx="1183006" cy="1311590"/>
          </a:xfrm>
        </p:grpSpPr>
        <p:sp>
          <p:nvSpPr>
            <p:cNvPr id="4" name="Oval 3"/>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Oval 5"/>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Oval 9"/>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Oval 11"/>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28" name="Group 27"/>
          <p:cNvGrpSpPr/>
          <p:nvPr/>
        </p:nvGrpSpPr>
        <p:grpSpPr>
          <a:xfrm>
            <a:off x="2112644" y="2971800"/>
            <a:ext cx="1183006" cy="1311590"/>
            <a:chOff x="858202" y="2328864"/>
            <a:chExt cx="1183006" cy="1311590"/>
          </a:xfrm>
        </p:grpSpPr>
        <p:sp>
          <p:nvSpPr>
            <p:cNvPr id="29" name="Oval 28"/>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1" name="Oval 30"/>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3" name="Oval 32"/>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5" name="Oval 34"/>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7" name="Oval 36"/>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39" name="Group 38"/>
          <p:cNvGrpSpPr/>
          <p:nvPr/>
        </p:nvGrpSpPr>
        <p:grpSpPr>
          <a:xfrm>
            <a:off x="3960494" y="2971800"/>
            <a:ext cx="1183006" cy="1311590"/>
            <a:chOff x="858202" y="2328864"/>
            <a:chExt cx="1183006" cy="1311590"/>
          </a:xfrm>
        </p:grpSpPr>
        <p:sp>
          <p:nvSpPr>
            <p:cNvPr id="40" name="Oval 39"/>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Oval 41"/>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4" name="Oval 43"/>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6" name="Oval 45"/>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8" name="Oval 47"/>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50" name="Group 49"/>
          <p:cNvGrpSpPr/>
          <p:nvPr/>
        </p:nvGrpSpPr>
        <p:grpSpPr>
          <a:xfrm>
            <a:off x="5808344" y="2971800"/>
            <a:ext cx="1183006" cy="1311590"/>
            <a:chOff x="858202" y="2328864"/>
            <a:chExt cx="1183006" cy="1311590"/>
          </a:xfrm>
        </p:grpSpPr>
        <p:sp>
          <p:nvSpPr>
            <p:cNvPr id="51" name="Oval 50"/>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3" name="Oval 52"/>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5" name="Oval 54"/>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7" name="Oval 56"/>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9" name="Oval 58"/>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61" name="Group 60"/>
          <p:cNvGrpSpPr/>
          <p:nvPr/>
        </p:nvGrpSpPr>
        <p:grpSpPr>
          <a:xfrm>
            <a:off x="7656194" y="2971800"/>
            <a:ext cx="1183006" cy="1311590"/>
            <a:chOff x="858202" y="2328864"/>
            <a:chExt cx="1183006" cy="1311590"/>
          </a:xfrm>
        </p:grpSpPr>
        <p:sp>
          <p:nvSpPr>
            <p:cNvPr id="62" name="Oval 61"/>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4" name="Oval 63"/>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6" name="Oval 65"/>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8" name="Oval 67"/>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0" name="Oval 69"/>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sp>
        <p:nvSpPr>
          <p:cNvPr id="72" name="Title 1"/>
          <p:cNvSpPr txBox="1">
            <a:spLocks/>
          </p:cNvSpPr>
          <p:nvPr/>
        </p:nvSpPr>
        <p:spPr bwMode="auto">
          <a:xfrm>
            <a:off x="2286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=0</a:t>
            </a:r>
          </a:p>
        </p:txBody>
      </p:sp>
      <p:sp>
        <p:nvSpPr>
          <p:cNvPr id="73" name="Title 1"/>
          <p:cNvSpPr txBox="1">
            <a:spLocks/>
          </p:cNvSpPr>
          <p:nvPr/>
        </p:nvSpPr>
        <p:spPr bwMode="auto">
          <a:xfrm>
            <a:off x="20574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=1</a:t>
            </a:r>
          </a:p>
        </p:txBody>
      </p:sp>
      <p:sp>
        <p:nvSpPr>
          <p:cNvPr id="74" name="Title 1"/>
          <p:cNvSpPr txBox="1">
            <a:spLocks/>
          </p:cNvSpPr>
          <p:nvPr/>
        </p:nvSpPr>
        <p:spPr bwMode="auto">
          <a:xfrm>
            <a:off x="38862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a:solidFill>
                  <a:schemeClr val="tx2"/>
                </a:solidFill>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=2</a:t>
            </a:r>
          </a:p>
        </p:txBody>
      </p:sp>
      <p:sp>
        <p:nvSpPr>
          <p:cNvPr id="75" name="Title 1"/>
          <p:cNvSpPr txBox="1">
            <a:spLocks/>
          </p:cNvSpPr>
          <p:nvPr/>
        </p:nvSpPr>
        <p:spPr bwMode="auto">
          <a:xfrm>
            <a:off x="5715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=3</a:t>
            </a:r>
          </a:p>
        </p:txBody>
      </p:sp>
      <p:sp>
        <p:nvSpPr>
          <p:cNvPr id="76" name="Title 1"/>
          <p:cNvSpPr txBox="1">
            <a:spLocks/>
          </p:cNvSpPr>
          <p:nvPr/>
        </p:nvSpPr>
        <p:spPr bwMode="auto">
          <a:xfrm>
            <a:off x="7620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495800"/>
          </a:xfrm>
        </p:spPr>
        <p:txBody>
          <a:bodyPr/>
          <a:lstStyle/>
          <a:p>
            <a:pPr algn="ctr">
              <a:buNone/>
            </a:pPr>
            <a:r>
              <a:rPr lang="en-US" dirty="0">
                <a:latin typeface="Times New Roman" pitchFamily="18" charset="0"/>
                <a:ea typeface="Cambria Math" pitchFamily="18" charset="0"/>
                <a:cs typeface="Times New Roman" pitchFamily="18" charset="0"/>
              </a:rPr>
              <a:t>tendency or random variable to take on a given value, </a:t>
            </a:r>
            <a:r>
              <a:rPr lang="en-US" i="1" dirty="0">
                <a:latin typeface="Cambria Math" pitchFamily="18" charset="0"/>
                <a:ea typeface="Cambria Math" pitchFamily="18" charset="0"/>
                <a:cs typeface="Times New Roman" pitchFamily="18" charset="0"/>
              </a:rPr>
              <a:t>d</a:t>
            </a:r>
            <a:r>
              <a:rPr lang="en-US" dirty="0">
                <a:latin typeface="Times New Roman" pitchFamily="18" charset="0"/>
                <a:ea typeface="Cambria Math" pitchFamily="18" charset="0"/>
                <a:cs typeface="Times New Roman" pitchFamily="18" charset="0"/>
              </a:rPr>
              <a:t>, described by a probability, </a:t>
            </a:r>
            <a:r>
              <a:rPr lang="en-US" i="1" dirty="0">
                <a:latin typeface="Cambria Math" pitchFamily="18" charset="0"/>
                <a:ea typeface="Cambria Math" pitchFamily="18" charset="0"/>
                <a:cs typeface="Times New Roman" pitchFamily="18" charset="0"/>
              </a:rPr>
              <a:t>P(d)</a:t>
            </a:r>
            <a:br>
              <a:rPr lang="en-US" i="1" dirty="0">
                <a:latin typeface="Cambria Math" pitchFamily="18" charset="0"/>
                <a:ea typeface="Cambria Math" pitchFamily="18" charset="0"/>
                <a:cs typeface="Times New Roman" pitchFamily="18" charset="0"/>
              </a:rPr>
            </a:br>
            <a:endParaRPr lang="en-US" i="1" dirty="0">
              <a:latin typeface="Cambria Math" pitchFamily="18" charset="0"/>
              <a:ea typeface="Cambria Math" pitchFamily="18" charset="0"/>
              <a:cs typeface="Times New Roman" pitchFamily="18" charset="0"/>
            </a:endParaRPr>
          </a:p>
          <a:p>
            <a:pPr algn="ctr">
              <a:buNone/>
            </a:pPr>
            <a:r>
              <a:rPr lang="en-US" i="1" dirty="0">
                <a:latin typeface="Cambria Math" pitchFamily="18" charset="0"/>
                <a:ea typeface="Cambria Math" pitchFamily="18" charset="0"/>
                <a:cs typeface="Times New Roman" pitchFamily="18" charset="0"/>
              </a:rPr>
              <a:t>P(d) </a:t>
            </a:r>
            <a:r>
              <a:rPr lang="en-US" dirty="0">
                <a:latin typeface="Times New Roman" pitchFamily="18" charset="0"/>
                <a:ea typeface="Cambria Math" pitchFamily="18" charset="0"/>
                <a:cs typeface="Times New Roman" pitchFamily="18" charset="0"/>
              </a:rPr>
              <a:t>measured in percent, in range </a:t>
            </a:r>
            <a:r>
              <a:rPr lang="en-US" i="1" dirty="0">
                <a:latin typeface="Cambria Math" pitchFamily="18" charset="0"/>
                <a:ea typeface="Cambria Math" pitchFamily="18" charset="0"/>
                <a:cs typeface="Times New Roman" pitchFamily="18" charset="0"/>
              </a:rPr>
              <a:t>0%</a:t>
            </a:r>
            <a:r>
              <a:rPr lang="en-US" dirty="0">
                <a:latin typeface="Times New Roman" pitchFamily="18" charset="0"/>
                <a:ea typeface="Cambria Math" pitchFamily="18" charset="0"/>
                <a:cs typeface="Times New Roman" pitchFamily="18" charset="0"/>
              </a:rPr>
              <a:t> to </a:t>
            </a:r>
            <a:r>
              <a:rPr lang="en-US" i="1" dirty="0">
                <a:latin typeface="Cambria Math" pitchFamily="18" charset="0"/>
                <a:ea typeface="Cambria Math" pitchFamily="18" charset="0"/>
                <a:cs typeface="Times New Roman" pitchFamily="18" charset="0"/>
              </a:rPr>
              <a:t>100%</a:t>
            </a:r>
          </a:p>
          <a:p>
            <a:pPr algn="ctr">
              <a:buNone/>
            </a:pPr>
            <a:r>
              <a:rPr lang="en-US" dirty="0">
                <a:latin typeface="Times New Roman" pitchFamily="18" charset="0"/>
                <a:ea typeface="Cambria Math" pitchFamily="18" charset="0"/>
                <a:cs typeface="Times New Roman" pitchFamily="18" charset="0"/>
              </a:rPr>
              <a:t>or</a:t>
            </a:r>
          </a:p>
          <a:p>
            <a:pPr algn="ctr">
              <a:buNone/>
            </a:pPr>
            <a:r>
              <a:rPr lang="en-US" dirty="0">
                <a:latin typeface="Times New Roman" pitchFamily="18" charset="0"/>
                <a:ea typeface="Cambria Math" pitchFamily="18" charset="0"/>
                <a:cs typeface="Times New Roman" pitchFamily="18" charset="0"/>
              </a:rPr>
              <a:t>as a fraction in range </a:t>
            </a:r>
            <a:r>
              <a:rPr lang="en-US" i="1" dirty="0">
                <a:latin typeface="Cambria Math" pitchFamily="18" charset="0"/>
                <a:ea typeface="Cambria Math" pitchFamily="18" charset="0"/>
                <a:cs typeface="Times New Roman" pitchFamily="18" charset="0"/>
              </a:rPr>
              <a:t>0</a:t>
            </a:r>
            <a:r>
              <a:rPr lang="en-US" dirty="0">
                <a:latin typeface="Times New Roman" pitchFamily="18" charset="0"/>
                <a:ea typeface="Cambria Math" pitchFamily="18" charset="0"/>
                <a:cs typeface="Times New Roman" pitchFamily="18" charset="0"/>
              </a:rPr>
              <a:t> to </a:t>
            </a:r>
            <a:r>
              <a:rPr lang="en-US" i="1" dirty="0">
                <a:latin typeface="Cambria Math" pitchFamily="18" charset="0"/>
                <a:ea typeface="Cambria Math" pitchFamily="18" charset="0"/>
                <a:cs typeface="Times New Roman" pitchFamily="18" charset="0"/>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6781800" y="2695871"/>
            <a:ext cx="4572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grpSp>
        <p:nvGrpSpPr>
          <p:cNvPr id="60" name="Group 59"/>
          <p:cNvGrpSpPr/>
          <p:nvPr/>
        </p:nvGrpSpPr>
        <p:grpSpPr>
          <a:xfrm>
            <a:off x="5562600" y="2810175"/>
            <a:ext cx="1208906" cy="3505200"/>
            <a:chOff x="5572894" y="1476376"/>
            <a:chExt cx="1208906" cy="3857624"/>
          </a:xfrm>
        </p:grpSpPr>
        <p:sp>
          <p:nvSpPr>
            <p:cNvPr id="34" name="Rectangle 33"/>
            <p:cNvSpPr/>
            <p:nvPr/>
          </p:nvSpPr>
          <p:spPr>
            <a:xfrm flipH="1">
              <a:off x="5688283" y="1617327"/>
              <a:ext cx="152400"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86329" y="2275030"/>
              <a:ext cx="428525" cy="7829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73724" y="2979720"/>
              <a:ext cx="586073"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73724" y="3480835"/>
              <a:ext cx="203969"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5676242" y="4185526"/>
              <a:ext cx="60497"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 name="Straight Arrow Connector 6"/>
            <p:cNvCxnSpPr/>
            <p:nvPr/>
          </p:nvCxnSpPr>
          <p:spPr>
            <a:xfrm rot="5400000">
              <a:off x="3744914" y="3405188"/>
              <a:ext cx="3857623"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72894" y="1632992"/>
              <a:ext cx="1208906" cy="52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301224" y="1554684"/>
              <a:ext cx="156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572894" y="2384663"/>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579186" y="3073689"/>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572894" y="374705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572894" y="4451741"/>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72894" y="514076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414968" y="2429175"/>
            <a:ext cx="897223" cy="461665"/>
          </a:xfrm>
          <a:prstGeom prst="rect">
            <a:avLst/>
          </a:prstGeom>
          <a:noFill/>
        </p:spPr>
        <p:txBody>
          <a:bodyPr wrap="square" rtlCol="0">
            <a:spAutoFit/>
          </a:bodyPr>
          <a:lstStyle/>
          <a:p>
            <a:r>
              <a:rPr lang="en-US" sz="2400" i="1" dirty="0">
                <a:latin typeface="Times New Roman" pitchFamily="18" charset="0"/>
                <a:cs typeface="Times New Roman" pitchFamily="18" charset="0"/>
              </a:rPr>
              <a:t>0.0</a:t>
            </a:r>
          </a:p>
        </p:txBody>
      </p:sp>
      <p:sp>
        <p:nvSpPr>
          <p:cNvPr id="41" name="TextBox 40"/>
          <p:cNvSpPr txBox="1"/>
          <p:nvPr/>
        </p:nvSpPr>
        <p:spPr>
          <a:xfrm>
            <a:off x="6109798" y="2443463"/>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0.5</a:t>
            </a:r>
          </a:p>
        </p:txBody>
      </p:sp>
      <p:sp>
        <p:nvSpPr>
          <p:cNvPr id="42" name="TextBox 41"/>
          <p:cNvSpPr txBox="1"/>
          <p:nvPr/>
        </p:nvSpPr>
        <p:spPr>
          <a:xfrm>
            <a:off x="5257800" y="2952432"/>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0</a:t>
            </a:r>
          </a:p>
        </p:txBody>
      </p:sp>
      <p:sp>
        <p:nvSpPr>
          <p:cNvPr id="43" name="TextBox 42"/>
          <p:cNvSpPr txBox="1"/>
          <p:nvPr/>
        </p:nvSpPr>
        <p:spPr>
          <a:xfrm>
            <a:off x="5257800" y="3657120"/>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1</a:t>
            </a:r>
          </a:p>
        </p:txBody>
      </p:sp>
      <p:sp>
        <p:nvSpPr>
          <p:cNvPr id="44" name="TextBox 43"/>
          <p:cNvSpPr txBox="1"/>
          <p:nvPr/>
        </p:nvSpPr>
        <p:spPr>
          <a:xfrm>
            <a:off x="5257800" y="4408791"/>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2</a:t>
            </a:r>
          </a:p>
        </p:txBody>
      </p:sp>
      <p:sp>
        <p:nvSpPr>
          <p:cNvPr id="45" name="TextBox 44"/>
          <p:cNvSpPr txBox="1"/>
          <p:nvPr/>
        </p:nvSpPr>
        <p:spPr>
          <a:xfrm>
            <a:off x="5257800" y="5066521"/>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3</a:t>
            </a:r>
          </a:p>
        </p:txBody>
      </p:sp>
      <p:sp>
        <p:nvSpPr>
          <p:cNvPr id="46" name="TextBox 45"/>
          <p:cNvSpPr txBox="1"/>
          <p:nvPr/>
        </p:nvSpPr>
        <p:spPr>
          <a:xfrm>
            <a:off x="5257800" y="5784288"/>
            <a:ext cx="60497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4</a:t>
            </a:r>
          </a:p>
        </p:txBody>
      </p:sp>
      <p:sp>
        <p:nvSpPr>
          <p:cNvPr id="47" name="TextBox 46"/>
          <p:cNvSpPr txBox="1"/>
          <p:nvPr/>
        </p:nvSpPr>
        <p:spPr>
          <a:xfrm>
            <a:off x="5462584" y="6243935"/>
            <a:ext cx="604978" cy="461665"/>
          </a:xfrm>
          <a:prstGeom prst="rect">
            <a:avLst/>
          </a:prstGeom>
          <a:noFill/>
        </p:spPr>
        <p:txBody>
          <a:bodyPr wrap="square" rtlCol="0">
            <a:spAutoFit/>
          </a:bodyPr>
          <a:lstStyle/>
          <a:p>
            <a:r>
              <a:rPr lang="en-US" sz="2400" i="1" dirty="0">
                <a:latin typeface="Cambria Math" pitchFamily="18" charset="0"/>
                <a:ea typeface="Cambria Math" pitchFamily="18" charset="0"/>
                <a:cs typeface="Times New Roman" pitchFamily="18" charset="0"/>
              </a:rPr>
              <a:t>d</a:t>
            </a:r>
          </a:p>
        </p:txBody>
      </p:sp>
      <p:graphicFrame>
        <p:nvGraphicFramePr>
          <p:cNvPr id="49" name="Table 48"/>
          <p:cNvGraphicFramePr>
            <a:graphicFrameLocks noGrp="1"/>
          </p:cNvGraphicFramePr>
          <p:nvPr/>
        </p:nvGraphicFramePr>
        <p:xfrm>
          <a:off x="2819400" y="2448223"/>
          <a:ext cx="2209800" cy="3707300"/>
        </p:xfrm>
        <a:graphic>
          <a:graphicData uri="http://schemas.openxmlformats.org/drawingml/2006/table">
            <a:tbl>
              <a:tblPr/>
              <a:tblGrid>
                <a:gridCol w="847736">
                  <a:extLst>
                    <a:ext uri="{9D8B030D-6E8A-4147-A177-3AD203B41FA5}">
                      <a16:colId xmlns:a16="http://schemas.microsoft.com/office/drawing/2014/main" val="20000"/>
                    </a:ext>
                  </a:extLst>
                </a:gridCol>
                <a:gridCol w="1362064">
                  <a:extLst>
                    <a:ext uri="{9D8B030D-6E8A-4147-A177-3AD203B41FA5}">
                      <a16:colId xmlns:a16="http://schemas.microsoft.com/office/drawing/2014/main" val="20001"/>
                    </a:ext>
                  </a:extLst>
                </a:gridCol>
              </a:tblGrid>
              <a:tr h="530100">
                <a:tc>
                  <a:txBody>
                    <a:bodyPr/>
                    <a:lstStyle/>
                    <a:p>
                      <a:pPr marL="0" marR="0" algn="ctr">
                        <a:lnSpc>
                          <a:spcPct val="115000"/>
                        </a:lnSpc>
                        <a:spcBef>
                          <a:spcPts val="0"/>
                        </a:spcBef>
                        <a:spcAft>
                          <a:spcPts val="0"/>
                        </a:spcAft>
                      </a:pPr>
                      <a:r>
                        <a:rPr lang="en-US" sz="3200" i="1" dirty="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P</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0.30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0.40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3</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0.15</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0.05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nvGraphicFramePr>
        <p:xfrm>
          <a:off x="609600" y="2429175"/>
          <a:ext cx="1981200" cy="3721376"/>
        </p:xfrm>
        <a:graphic>
          <a:graphicData uri="http://schemas.openxmlformats.org/drawingml/2006/table">
            <a:tbl>
              <a:tblPr/>
              <a:tblGrid>
                <a:gridCol w="760040">
                  <a:extLst>
                    <a:ext uri="{9D8B030D-6E8A-4147-A177-3AD203B41FA5}">
                      <a16:colId xmlns:a16="http://schemas.microsoft.com/office/drawing/2014/main" val="20000"/>
                    </a:ext>
                  </a:extLst>
                </a:gridCol>
                <a:gridCol w="1221160">
                  <a:extLst>
                    <a:ext uri="{9D8B030D-6E8A-4147-A177-3AD203B41FA5}">
                      <a16:colId xmlns:a16="http://schemas.microsoft.com/office/drawing/2014/main" val="20001"/>
                    </a:ext>
                  </a:extLst>
                </a:gridCol>
              </a:tblGrid>
              <a:tr h="309159">
                <a:tc>
                  <a:txBody>
                    <a:bodyPr/>
                    <a:lstStyle/>
                    <a:p>
                      <a:pPr marL="0" marR="0" algn="ctr">
                        <a:lnSpc>
                          <a:spcPct val="115000"/>
                        </a:lnSpc>
                        <a:spcBef>
                          <a:spcPts val="0"/>
                        </a:spcBef>
                        <a:spcAft>
                          <a:spcPts val="0"/>
                        </a:spcAft>
                      </a:pPr>
                      <a:r>
                        <a:rPr lang="en-US" sz="3200" i="1" dirty="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P</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10%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30%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40%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15%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9208">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6" name="Rectangle 65"/>
          <p:cNvSpPr/>
          <p:nvPr/>
        </p:nvSpPr>
        <p:spPr>
          <a:xfrm>
            <a:off x="7531000" y="2947430"/>
            <a:ext cx="609600" cy="30216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531000" y="3575296"/>
            <a:ext cx="609600" cy="2367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7531000" y="4203168"/>
            <a:ext cx="609600" cy="1111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7531000" y="4831023"/>
            <a:ext cx="609600" cy="1111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7531000" y="5419660"/>
            <a:ext cx="609600" cy="667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624768" y="2481575"/>
            <a:ext cx="3810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sp>
        <p:nvSpPr>
          <p:cNvPr id="72" name="Title 1"/>
          <p:cNvSpPr txBox="1">
            <a:spLocks/>
          </p:cNvSpPr>
          <p:nvPr/>
        </p:nvSpPr>
        <p:spPr bwMode="auto">
          <a:xfrm>
            <a:off x="0" y="457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four</a:t>
            </a:r>
            <a:r>
              <a:rPr kumimoji="0" lang="en-US" sz="44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different ways to visualize probabilities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8" name="Rectangle 47"/>
          <p:cNvSpPr/>
          <p:nvPr/>
        </p:nvSpPr>
        <p:spPr>
          <a:xfrm>
            <a:off x="7543800" y="2963090"/>
            <a:ext cx="542109" cy="618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3079</Words>
  <Application>Microsoft Office PowerPoint</Application>
  <PresentationFormat>On-screen Show (4:3)</PresentationFormat>
  <Paragraphs>426</Paragraphs>
  <Slides>46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 Math</vt:lpstr>
      <vt:lpstr>Courier New</vt:lpstr>
      <vt:lpstr>Symbol</vt:lpstr>
      <vt:lpstr>Times New Roman</vt:lpstr>
      <vt:lpstr>Default Design</vt:lpstr>
      <vt:lpstr>Environmental Data Analysis with MATLAB or Python 3rd Edition  Lecture 3 </vt:lpstr>
      <vt:lpstr>PowerPoint Presentation</vt:lpstr>
      <vt:lpstr>goals of the lecture</vt:lpstr>
      <vt:lpstr>PowerPoint Presentation</vt:lpstr>
      <vt:lpstr>random variable, d</vt:lpstr>
      <vt:lpstr>random variables have systematics</vt:lpstr>
      <vt:lpstr>example: d = number of deuterium atoms in methane</vt:lpstr>
      <vt:lpstr>PowerPoint Presentation</vt:lpstr>
      <vt:lpstr>PowerPoint Presentation</vt:lpstr>
      <vt:lpstr>probabilities must sum to 100%  the probability that d is something is 100% </vt:lpstr>
      <vt:lpstr>continuous variables can take fractional values</vt:lpstr>
      <vt:lpstr>PowerPoint Presentation</vt:lpstr>
      <vt:lpstr>an integral is used to determine area, and thus probability</vt:lpstr>
      <vt:lpstr>the probability that the fish is at some depth in the pond is 100% or unity</vt:lpstr>
      <vt:lpstr>How do these two p.d.f.’s differ?</vt:lpstr>
      <vt:lpstr>Summarizing a probability density function</vt:lpstr>
      <vt:lpstr>PowerPoint Presentation</vt:lpstr>
      <vt:lpstr>PowerPoint Presentation</vt:lpstr>
      <vt:lpstr>PowerPoint Presentation</vt:lpstr>
      <vt:lpstr>PowerPoint Presentation</vt:lpstr>
      <vt:lpstr>PowerPoint Presentation</vt:lpstr>
      <vt:lpstr>PowerPoint Presentation</vt:lpstr>
      <vt:lpstr>MATLAB scripts for mode, median and mean</vt:lpstr>
      <vt:lpstr>Python scripts for mode, median and mean</vt:lpstr>
      <vt:lpstr>PowerPoint Presentation</vt:lpstr>
      <vt:lpstr>PowerPoint Presentation</vt:lpstr>
      <vt:lpstr>PowerPoint Presentation</vt:lpstr>
      <vt:lpstr>variance</vt:lpstr>
      <vt:lpstr>PowerPoint Presentation</vt:lpstr>
      <vt:lpstr>MATLAB scripts for mean and variance</vt:lpstr>
      <vt:lpstr>Python scripts for mean and variance</vt:lpstr>
      <vt:lpstr>two important probability density distributions:</vt:lpstr>
      <vt:lpstr>uniform p.d.f.</vt:lpstr>
      <vt:lpstr>bell-shaped function</vt:lpstr>
      <vt:lpstr>PowerPoint Presentation</vt:lpstr>
      <vt:lpstr>probability between d±nσ</vt:lpstr>
      <vt:lpstr>functions of random variables</vt:lpstr>
      <vt:lpstr>simple example</vt:lpstr>
      <vt:lpstr>functions of random variables</vt:lpstr>
      <vt:lpstr>use chain rule and definition of probabiltiy to deduce relationship between p(d) and p(m)</vt:lpstr>
      <vt:lpstr>PowerPoint Presentation</vt:lpstr>
      <vt:lpstr>PowerPoint Presentation</vt:lpstr>
      <vt:lpstr>mean and variance of linear functions of random variables</vt:lpstr>
      <vt:lpstr>the result does not require knowledge of p(d)</vt:lpstr>
      <vt:lpstr>PowerPoint Presentation</vt:lpstr>
      <vt:lpstr>What’s Missing ?</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254</cp:revision>
  <dcterms:created xsi:type="dcterms:W3CDTF">2008-08-25T18:59:31Z</dcterms:created>
  <dcterms:modified xsi:type="dcterms:W3CDTF">2022-02-26T16:37:38Z</dcterms:modified>
</cp:coreProperties>
</file>