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348" r:id="rId2"/>
    <p:sldId id="347" r:id="rId3"/>
    <p:sldId id="345" r:id="rId4"/>
    <p:sldId id="344" r:id="rId5"/>
    <p:sldId id="296" r:id="rId6"/>
    <p:sldId id="298" r:id="rId7"/>
    <p:sldId id="300" r:id="rId8"/>
    <p:sldId id="299" r:id="rId9"/>
    <p:sldId id="303" r:id="rId10"/>
    <p:sldId id="302" r:id="rId11"/>
    <p:sldId id="297" r:id="rId12"/>
    <p:sldId id="304" r:id="rId13"/>
    <p:sldId id="306" r:id="rId14"/>
    <p:sldId id="307" r:id="rId15"/>
    <p:sldId id="313" r:id="rId16"/>
    <p:sldId id="312" r:id="rId17"/>
    <p:sldId id="308" r:id="rId18"/>
    <p:sldId id="309" r:id="rId19"/>
    <p:sldId id="310" r:id="rId20"/>
    <p:sldId id="311" r:id="rId21"/>
    <p:sldId id="314" r:id="rId22"/>
    <p:sldId id="318" r:id="rId23"/>
    <p:sldId id="315" r:id="rId24"/>
    <p:sldId id="319" r:id="rId25"/>
    <p:sldId id="317" r:id="rId26"/>
    <p:sldId id="316" r:id="rId27"/>
    <p:sldId id="321" r:id="rId28"/>
    <p:sldId id="322" r:id="rId29"/>
    <p:sldId id="320" r:id="rId30"/>
    <p:sldId id="323" r:id="rId31"/>
    <p:sldId id="324" r:id="rId32"/>
    <p:sldId id="325" r:id="rId33"/>
    <p:sldId id="326" r:id="rId34"/>
    <p:sldId id="327" r:id="rId35"/>
    <p:sldId id="328" r:id="rId36"/>
    <p:sldId id="329" r:id="rId37"/>
    <p:sldId id="330" r:id="rId38"/>
    <p:sldId id="331" r:id="rId39"/>
    <p:sldId id="332" r:id="rId40"/>
    <p:sldId id="333" r:id="rId41"/>
    <p:sldId id="334" r:id="rId42"/>
    <p:sldId id="335" r:id="rId43"/>
    <p:sldId id="336" r:id="rId44"/>
    <p:sldId id="337" r:id="rId45"/>
    <p:sldId id="338" r:id="rId46"/>
    <p:sldId id="339" r:id="rId47"/>
    <p:sldId id="340" r:id="rId48"/>
    <p:sldId id="342" r:id="rId49"/>
    <p:sldId id="341" r:id="rId50"/>
    <p:sldId id="343" r:id="rId5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5675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693" autoAdjust="0"/>
    <p:restoredTop sz="87053" autoAdjust="0"/>
  </p:normalViewPr>
  <p:slideViewPr>
    <p:cSldViewPr>
      <p:cViewPr varScale="1">
        <p:scale>
          <a:sx n="54" d="100"/>
          <a:sy n="54" d="100"/>
        </p:scale>
        <p:origin x="1200"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85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AEE9508-24BE-4A5E-89E1-37AF65DD37C6}" type="datetimeFigureOut">
              <a:rPr lang="en-US" smtClean="0"/>
              <a:pPr/>
              <a:t>2/26/2022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D466815-0D95-47C5-9249-8299F627C37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26 lectures are sufficient to survey the material in the book. However, not every topic in the book is covered, so students should be encouraged to </a:t>
            </a:r>
            <a:r>
              <a:rPr lang="en-US" i="1" dirty="0"/>
              <a:t>read the book</a:t>
            </a:r>
            <a:r>
              <a:rPr lang="en-US" dirty="0"/>
              <a:t>.</a:t>
            </a:r>
          </a:p>
        </p:txBody>
      </p:sp>
      <p:sp>
        <p:nvSpPr>
          <p:cNvPr id="4" name="Slide Number Placeholder 3"/>
          <p:cNvSpPr>
            <a:spLocks noGrp="1"/>
          </p:cNvSpPr>
          <p:nvPr>
            <p:ph type="sldNum" sz="quarter" idx="10"/>
          </p:nvPr>
        </p:nvSpPr>
        <p:spPr/>
        <p:txBody>
          <a:bodyPr/>
          <a:lstStyle/>
          <a:p>
            <a:fld id="{4121009E-8FA7-45D2-B37C-AB405C076F4A}"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Emphasize that </a:t>
            </a:r>
            <a:r>
              <a:rPr lang="en-US" dirty="0" err="1"/>
              <a:t>Bayes</a:t>
            </a:r>
            <a:r>
              <a:rPr lang="en-US" dirty="0"/>
              <a:t> Theorem is extremely</a:t>
            </a:r>
            <a:r>
              <a:rPr lang="en-US" baseline="0" dirty="0"/>
              <a:t> important.</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12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Flash back</a:t>
            </a:r>
            <a:r>
              <a:rPr lang="en-US" baseline="0" dirty="0"/>
              <a:t> to remind students where these come from.</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13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Point out</a:t>
            </a:r>
            <a:r>
              <a:rPr lang="en-US" baseline="0" dirty="0"/>
              <a:t> that only the </a:t>
            </a:r>
            <a:r>
              <a:rPr lang="en-US" baseline="0" dirty="0" err="1"/>
              <a:t>deniminators</a:t>
            </a:r>
            <a:r>
              <a:rPr lang="en-US" baseline="0" dirty="0"/>
              <a:t> are different, corresponding to the three ways to write the </a:t>
            </a:r>
            <a:r>
              <a:rPr lang="en-US" baseline="0" dirty="0" err="1"/>
              <a:t>univariate</a:t>
            </a:r>
            <a:r>
              <a:rPr lang="en-US" baseline="0" dirty="0"/>
              <a:t> probability.</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14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next</a:t>
            </a:r>
            <a:r>
              <a:rPr lang="en-US" baseline="0" dirty="0"/>
              <a:t> slide gives an example.</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15</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You</a:t>
            </a:r>
            <a:r>
              <a:rPr lang="en-US" baseline="0" dirty="0"/>
              <a:t> might see if anyone can come up with similar examples from popular culture.</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16</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Bayesian</a:t>
            </a:r>
            <a:r>
              <a:rPr lang="en-US" baseline="0" dirty="0"/>
              <a:t> Inference will be important in deriving a key result of Chapter 5, so anything that you can do between now and then to ensure that the students understand it will be very valuable.</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17</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Flashing</a:t>
            </a:r>
            <a:r>
              <a:rPr lang="en-US" baseline="0" dirty="0"/>
              <a:t> back to the table of P(</a:t>
            </a:r>
            <a:r>
              <a:rPr lang="en-US" baseline="0" dirty="0" err="1"/>
              <a:t>c|s</a:t>
            </a:r>
            <a:r>
              <a:rPr lang="en-US" baseline="0" dirty="0"/>
              <a:t>) to show where the numerical values come from is helpful.</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19</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As things go,</a:t>
            </a:r>
            <a:r>
              <a:rPr lang="en-US" baseline="0" dirty="0"/>
              <a:t> this is a fairly big improvement in probability, so the measurement was very valuable.  Nevertheless, we are still not especially sure that the bird is a pigeon.</a:t>
            </a:r>
          </a:p>
          <a:p>
            <a:endParaRPr lang="en-US" baseline="0" dirty="0"/>
          </a:p>
          <a:p>
            <a:r>
              <a:rPr lang="en-US" baseline="0" dirty="0"/>
              <a:t>This problem routinely arises with medical tests.  A positive test greatly increased the probability that a person has a given medical condition.  However, the improvement might be, say, from 1% to 30%, so many people, maybe even the majority of people, who have positive tests will not have the condition.</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20</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Emphasize that continuous variables</a:t>
            </a:r>
            <a:r>
              <a:rPr lang="en-US" baseline="0" dirty="0"/>
              <a:t> work just like discrete variables, with the sums turned into integrals.</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21</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cloud analogy,</a:t>
            </a:r>
            <a:r>
              <a:rPr lang="en-US" baseline="0" dirty="0"/>
              <a:t> mentioned in red, is usually very helpful in getting students to understand higher dimensional </a:t>
            </a:r>
            <a:r>
              <a:rPr lang="en-US" baseline="0" dirty="0" err="1"/>
              <a:t>p.d.f.’s</a:t>
            </a:r>
            <a:r>
              <a:rPr lang="en-US" baseline="0" dirty="0"/>
              <a:t>.</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22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This</a:t>
            </a:r>
            <a:r>
              <a:rPr lang="en-US" baseline="0" dirty="0"/>
              <a:t> is an generalization of the often heard “nonsense in – nonsense out’” rule”: Noisy data in,</a:t>
            </a:r>
          </a:p>
          <a:p>
            <a:r>
              <a:rPr lang="en-US" baseline="0" dirty="0"/>
              <a:t>imprecise conclusions out.</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Emphasize that the d</a:t>
            </a:r>
            <a:r>
              <a:rPr lang="en-US" baseline="-25000" dirty="0"/>
              <a:t>1</a:t>
            </a:r>
            <a:r>
              <a:rPr lang="en-US" baseline="0" dirty="0"/>
              <a:t> and d</a:t>
            </a:r>
            <a:r>
              <a:rPr lang="en-US" baseline="-25000" dirty="0"/>
              <a:t>2</a:t>
            </a:r>
            <a:r>
              <a:rPr lang="en-US" baseline="0" dirty="0"/>
              <a:t> must take on some value, so the total probability must be unity.</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23</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You might flash back</a:t>
            </a:r>
            <a:r>
              <a:rPr lang="en-US" baseline="0" dirty="0"/>
              <a:t> and compare with the discrete case.</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24</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Wave</a:t>
            </a:r>
            <a:r>
              <a:rPr lang="en-US" baseline="0" dirty="0"/>
              <a:t> your arms first vertically, then horizontally, to indicate the directions of integration.</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25</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For</a:t>
            </a:r>
            <a:r>
              <a:rPr lang="en-US" baseline="0" dirty="0"/>
              <a:t> the mean, point of the presence of the d</a:t>
            </a:r>
            <a:r>
              <a:rPr lang="en-US" baseline="-25000" dirty="0"/>
              <a:t>1</a:t>
            </a:r>
            <a:r>
              <a:rPr lang="en-US" baseline="0" dirty="0"/>
              <a:t> and d</a:t>
            </a:r>
            <a:r>
              <a:rPr lang="en-US" baseline="-25000" dirty="0"/>
              <a:t>2</a:t>
            </a:r>
            <a:r>
              <a:rPr lang="en-US" baseline="0" dirty="0"/>
              <a:t> factors.</a:t>
            </a:r>
          </a:p>
          <a:p>
            <a:r>
              <a:rPr lang="en-US" baseline="0" dirty="0"/>
              <a:t>For the variance, point out the quadratic terms.</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26</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Correlation</a:t>
            </a:r>
            <a:r>
              <a:rPr lang="en-US" baseline="0" dirty="0"/>
              <a:t> is something new, not exhibited by last lecture’s </a:t>
            </a:r>
            <a:r>
              <a:rPr lang="en-US" baseline="0" dirty="0" err="1"/>
              <a:t>univariate</a:t>
            </a:r>
            <a:r>
              <a:rPr lang="en-US" baseline="0" dirty="0"/>
              <a:t> </a:t>
            </a:r>
            <a:r>
              <a:rPr lang="en-US" baseline="0" dirty="0" err="1"/>
              <a:t>p.d.f.’s</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27</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Have the class</a:t>
            </a:r>
            <a:r>
              <a:rPr lang="en-US" baseline="0" dirty="0"/>
              <a:t> offer other examples of correlation, and add them to the list</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28</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For</a:t>
            </a:r>
            <a:r>
              <a:rPr lang="en-US" baseline="0" dirty="0"/>
              <a:t> the positive correlation, point out that the right tip of the elliptical cloud occurs with both d</a:t>
            </a:r>
            <a:r>
              <a:rPr lang="en-US" baseline="-25000" dirty="0"/>
              <a:t>1</a:t>
            </a:r>
            <a:r>
              <a:rPr lang="en-US" baseline="0" dirty="0"/>
              <a:t> and d</a:t>
            </a:r>
            <a:r>
              <a:rPr lang="en-US" baseline="-25000" dirty="0"/>
              <a:t>2</a:t>
            </a:r>
            <a:r>
              <a:rPr lang="en-US" baseline="0" dirty="0"/>
              <a:t> greater than their means, and the left tip with both d</a:t>
            </a:r>
            <a:r>
              <a:rPr lang="en-US" baseline="-25000" dirty="0"/>
              <a:t>1</a:t>
            </a:r>
            <a:r>
              <a:rPr lang="en-US" baseline="0" dirty="0"/>
              <a:t> and d</a:t>
            </a:r>
            <a:r>
              <a:rPr lang="en-US" baseline="-25000" dirty="0"/>
              <a:t>2</a:t>
            </a:r>
            <a:r>
              <a:rPr lang="en-US" baseline="0" dirty="0"/>
              <a:t> less than their means.  Point out the opposite for the negative correlation.</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29</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Explain that the </a:t>
            </a:r>
            <a:r>
              <a:rPr lang="en-US" baseline="0" dirty="0"/>
              <a:t>key property of the function s(d</a:t>
            </a:r>
            <a:r>
              <a:rPr lang="en-US" baseline="-25000" dirty="0"/>
              <a:t>1</a:t>
            </a:r>
            <a:r>
              <a:rPr lang="en-US" baseline="0" dirty="0"/>
              <a:t>,d</a:t>
            </a:r>
            <a:r>
              <a:rPr lang="en-US" baseline="-25000" dirty="0"/>
              <a:t>2</a:t>
            </a:r>
            <a:r>
              <a:rPr lang="en-US" baseline="0" dirty="0"/>
              <a:t>) is that it has quadrants of alternating sign.</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30</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You might flash back</a:t>
            </a:r>
            <a:r>
              <a:rPr lang="en-US" baseline="0" dirty="0"/>
              <a:t> and compare with the variance integral</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31</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This matrix</a:t>
            </a:r>
            <a:r>
              <a:rPr lang="en-US" baseline="0" dirty="0"/>
              <a:t> is very important, because it appears in the error propagation formula.</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32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Color</a:t>
            </a:r>
            <a:r>
              <a:rPr lang="en-US" baseline="0" dirty="0"/>
              <a:t> is something that can be easily measured, so its plays the role of the “data”.  Species is the more meaningful biological property, so it plays the role of the “model parameter”.</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5</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Grouping</a:t>
            </a:r>
            <a:r>
              <a:rPr lang="en-US" baseline="0" dirty="0"/>
              <a:t> conceptually-similar quantities into a vector is almost always helpful.</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33</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Note that this vector is the same length as</a:t>
            </a:r>
            <a:r>
              <a:rPr lang="en-US" baseline="0" dirty="0"/>
              <a:t> </a:t>
            </a:r>
            <a:r>
              <a:rPr lang="en-US" b="1" baseline="0" dirty="0"/>
              <a:t>d</a:t>
            </a:r>
            <a:r>
              <a:rPr lang="en-US" baseline="0" dirty="0"/>
              <a:t>.</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34</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Go through each of the elements.</a:t>
            </a:r>
            <a:r>
              <a:rPr lang="en-US" baseline="0" dirty="0"/>
              <a:t>  Point out that the variances are on the main diagonal.  The </a:t>
            </a:r>
            <a:r>
              <a:rPr lang="en-US" baseline="0" dirty="0" err="1"/>
              <a:t>C</a:t>
            </a:r>
            <a:r>
              <a:rPr lang="en-US" baseline="-25000" dirty="0" err="1"/>
              <a:t>ij</a:t>
            </a:r>
            <a:r>
              <a:rPr lang="en-US" baseline="0" dirty="0"/>
              <a:t> off-</a:t>
            </a:r>
            <a:r>
              <a:rPr lang="en-US" baseline="0" dirty="0" err="1"/>
              <a:t>diagional</a:t>
            </a:r>
            <a:r>
              <a:rPr lang="en-US" baseline="0" dirty="0"/>
              <a:t> element quantifies the correlation between variables </a:t>
            </a:r>
            <a:r>
              <a:rPr lang="en-US" baseline="0" dirty="0" err="1"/>
              <a:t>d</a:t>
            </a:r>
            <a:r>
              <a:rPr lang="en-US" baseline="-25000" dirty="0" err="1"/>
              <a:t>i</a:t>
            </a:r>
            <a:r>
              <a:rPr lang="en-US" baseline="0" dirty="0"/>
              <a:t> and </a:t>
            </a:r>
            <a:r>
              <a:rPr lang="en-US" baseline="0" dirty="0" err="1"/>
              <a:t>d</a:t>
            </a:r>
            <a:r>
              <a:rPr lang="en-US" baseline="-25000" dirty="0" err="1"/>
              <a:t>j</a:t>
            </a:r>
            <a:r>
              <a:rPr lang="en-US" baseline="0" dirty="0"/>
              <a:t>.</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35</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The next slide compares this formula to the </a:t>
            </a:r>
            <a:r>
              <a:rPr lang="en-US" baseline="0" dirty="0" err="1"/>
              <a:t>univatiate</a:t>
            </a:r>
            <a:r>
              <a:rPr lang="en-US" baseline="0" dirty="0"/>
              <a:t> version. Students should be referred to the text if they are interested in where this formula comes from.  It shows that the formula is quadratic in the data, has unit area, mean </a:t>
            </a:r>
            <a:r>
              <a:rPr lang="en-US" b="1" baseline="0" dirty="0"/>
              <a:t>d</a:t>
            </a:r>
            <a:r>
              <a:rPr lang="en-US" baseline="0" dirty="0"/>
              <a:t>-bar and covariance, </a:t>
            </a:r>
            <a:r>
              <a:rPr lang="en-US" b="1" baseline="0" dirty="0"/>
              <a:t>C</a:t>
            </a:r>
            <a:r>
              <a:rPr lang="en-US" b="0" baseline="0" dirty="0"/>
              <a:t>, and thus is a generalization of the </a:t>
            </a:r>
            <a:r>
              <a:rPr lang="en-US" b="0" baseline="0" dirty="0" err="1"/>
              <a:t>univariate</a:t>
            </a:r>
            <a:r>
              <a:rPr lang="en-US" b="0" baseline="0" dirty="0"/>
              <a:t> Normal </a:t>
            </a:r>
            <a:r>
              <a:rPr lang="en-US" b="0" baseline="0" dirty="0" err="1"/>
              <a:t>p.d.f</a:t>
            </a:r>
            <a:r>
              <a:rPr lang="en-US" b="0" baseline="0" dirty="0"/>
              <a:t>. </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36</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next slides</a:t>
            </a:r>
            <a:r>
              <a:rPr lang="en-US" baseline="0" dirty="0"/>
              <a:t> shows the similarities</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37</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You may wish to skip</a:t>
            </a:r>
            <a:r>
              <a:rPr lang="en-US" baseline="0" dirty="0"/>
              <a:t> this slide and the next, if you judge that the class cant handle the necessary level of mathematics.  The class doesn’t necessarily need to know where the “Answer” comes from, but only to understand it and to apply it,</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41</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E.g. you didn’t</a:t>
            </a:r>
            <a:r>
              <a:rPr lang="en-US" baseline="0" dirty="0"/>
              <a:t> feel like removing A from the scale before you weighed B.</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44</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Point out that any error in</a:t>
            </a:r>
            <a:r>
              <a:rPr lang="en-US" baseline="0" dirty="0"/>
              <a:t> measuring d</a:t>
            </a:r>
            <a:r>
              <a:rPr lang="en-US" baseline="-25000" dirty="0"/>
              <a:t>2</a:t>
            </a:r>
            <a:r>
              <a:rPr lang="en-US" baseline="0" dirty="0"/>
              <a:t> effects m</a:t>
            </a:r>
            <a:r>
              <a:rPr lang="en-US" baseline="-25000" dirty="0"/>
              <a:t>1</a:t>
            </a:r>
            <a:r>
              <a:rPr lang="en-US" baseline="0" dirty="0"/>
              <a:t> and m</a:t>
            </a:r>
            <a:r>
              <a:rPr lang="en-US" baseline="-25000" dirty="0"/>
              <a:t>2</a:t>
            </a:r>
            <a:r>
              <a:rPr lang="en-US" baseline="0" dirty="0"/>
              <a:t> equally.  If d</a:t>
            </a:r>
            <a:r>
              <a:rPr lang="en-US" baseline="-25000" dirty="0"/>
              <a:t>2</a:t>
            </a:r>
            <a:r>
              <a:rPr lang="en-US" baseline="0" dirty="0"/>
              <a:t> is </a:t>
            </a:r>
            <a:r>
              <a:rPr lang="en-US" baseline="0" dirty="0" err="1"/>
              <a:t>overrestimated</a:t>
            </a:r>
            <a:r>
              <a:rPr lang="en-US" baseline="0" dirty="0"/>
              <a:t>, then both m</a:t>
            </a:r>
            <a:r>
              <a:rPr lang="en-US" baseline="-25000" dirty="0"/>
              <a:t>1</a:t>
            </a:r>
            <a:r>
              <a:rPr lang="en-US" baseline="0" dirty="0"/>
              <a:t> and m</a:t>
            </a:r>
            <a:r>
              <a:rPr lang="en-US" baseline="-25000" dirty="0"/>
              <a:t>2</a:t>
            </a:r>
            <a:r>
              <a:rPr lang="en-US" baseline="0" dirty="0"/>
              <a:t> will tend to be overestimated, too. Thus we expect to find that m</a:t>
            </a:r>
            <a:r>
              <a:rPr lang="en-US" baseline="-25000" dirty="0"/>
              <a:t>1</a:t>
            </a:r>
            <a:r>
              <a:rPr lang="en-US" baseline="0" dirty="0"/>
              <a:t> and m</a:t>
            </a:r>
            <a:r>
              <a:rPr lang="en-US" baseline="-25000" dirty="0"/>
              <a:t>2</a:t>
            </a:r>
            <a:r>
              <a:rPr lang="en-US" baseline="0" dirty="0"/>
              <a:t> are highly correlated.</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45</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You might</a:t>
            </a:r>
            <a:r>
              <a:rPr lang="en-US" baseline="0" dirty="0"/>
              <a:t> flash back a slide and convince students that this matrix agrees with the formula.</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46</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Point out that the means</a:t>
            </a:r>
            <a:r>
              <a:rPr lang="en-US" baseline="0" dirty="0"/>
              <a:t> of the model parameters is just the formulas applied to the means of the data.</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47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Point</a:t>
            </a:r>
            <a:r>
              <a:rPr lang="en-US" baseline="0" dirty="0"/>
              <a:t> out that these percentages are computed by from the number of birds in each category, divided by the total number of birds.</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6</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You might do the matrix multiplications</a:t>
            </a:r>
            <a:r>
              <a:rPr lang="en-US" baseline="0" dirty="0"/>
              <a:t> </a:t>
            </a:r>
            <a:r>
              <a:rPr lang="en-US" dirty="0"/>
              <a:t>on the board.</a:t>
            </a:r>
          </a:p>
        </p:txBody>
      </p:sp>
      <p:sp>
        <p:nvSpPr>
          <p:cNvPr id="4" name="Slide Number Placeholder 3"/>
          <p:cNvSpPr>
            <a:spLocks noGrp="1"/>
          </p:cNvSpPr>
          <p:nvPr>
            <p:ph type="sldNum" sz="quarter" idx="10"/>
          </p:nvPr>
        </p:nvSpPr>
        <p:spPr/>
        <p:txBody>
          <a:bodyPr/>
          <a:lstStyle/>
          <a:p>
            <a:fld id="{FD466815-0D95-47C5-9249-8299F627C374}" type="slidenum">
              <a:rPr lang="en-US" smtClean="0"/>
              <a:pPr/>
              <a:t>48</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Part</a:t>
            </a:r>
            <a:r>
              <a:rPr lang="en-US" baseline="0" dirty="0"/>
              <a:t> of designing a good experimental design is ensuring that the variance of the model parameters is smaller than the variance of the data.  Ensuring that the model parameters are uncorrelated is more difficult, but it can sometimes be accomplished.</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49</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Remind</a:t>
            </a:r>
            <a:r>
              <a:rPr lang="en-US" baseline="0" dirty="0"/>
              <a:t> students that the width of the distribution is proportional to the square root of the variance. The data are uncorrelated, so its </a:t>
            </a:r>
            <a:r>
              <a:rPr lang="en-US" baseline="0" dirty="0" err="1"/>
              <a:t>p.d.f</a:t>
            </a:r>
            <a:r>
              <a:rPr lang="en-US" baseline="0" dirty="0"/>
              <a:t>. is not “tilted”.  The data have equal variance, so the pattern is circular (as contrasted to elliptical). Point out that the model parameters have unequal variance and a positive correlation.</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50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Emphasize that a bird must have some color and some species, so the sum over all colors and all species must be 100%.</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Do</a:t>
            </a:r>
            <a:r>
              <a:rPr lang="en-US" baseline="0" dirty="0"/>
              <a:t> each of the row and column sums out loud.  For example, the first column sum is:</a:t>
            </a:r>
          </a:p>
          <a:p>
            <a:r>
              <a:rPr lang="en-US" baseline="0" dirty="0"/>
              <a:t>30% tan pigeons +10% tan gulls = 40% tan birds.</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This is just the mathematical</a:t>
            </a:r>
            <a:r>
              <a:rPr lang="en-US" baseline="0" dirty="0"/>
              <a:t> form of the row and column sums.</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Do</a:t>
            </a:r>
            <a:r>
              <a:rPr lang="en-US" baseline="0" dirty="0"/>
              <a:t> each of the row and column divisions out loud.  For example, the first column quotient is:</a:t>
            </a:r>
          </a:p>
          <a:p>
            <a:r>
              <a:rPr lang="en-US" baseline="0" dirty="0"/>
              <a:t>Step 1: 30% tan pigeons +10% tan gulls = 40% tan birds.</a:t>
            </a:r>
          </a:p>
          <a:p>
            <a:r>
              <a:rPr lang="en-US" baseline="0" dirty="0"/>
              <a:t>Step 2: 30% tan pigeons / 40% tan birds = 75% of tan birds are pigeons</a:t>
            </a:r>
            <a:endParaRPr lang="en-US" dirty="0"/>
          </a:p>
          <a:p>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This is just the mathematical</a:t>
            </a:r>
            <a:r>
              <a:rPr lang="en-US" baseline="0" dirty="0"/>
              <a:t> form of the row and column quotients.  The previous slide used the first form, with the summation.  But that sum is just the </a:t>
            </a:r>
            <a:r>
              <a:rPr lang="en-US" baseline="0" dirty="0" err="1"/>
              <a:t>univariate</a:t>
            </a:r>
            <a:r>
              <a:rPr lang="en-US" baseline="0" dirty="0"/>
              <a:t> probability, and so is equivalent to the second form.  You might want to flash back two slides for the formula for the </a:t>
            </a:r>
            <a:r>
              <a:rPr lang="en-US" baseline="0" dirty="0" err="1"/>
              <a:t>univariate</a:t>
            </a:r>
            <a:r>
              <a:rPr lang="en-US" baseline="0" dirty="0"/>
              <a:t> probability.</a:t>
            </a:r>
            <a:endParaRPr lang="en-US" dirty="0"/>
          </a:p>
          <a:p>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C1A20BD-B3D7-4A0E-9468-93AFECDD4CE6}"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34E29CB-39EE-47A4-8CC5-DCBF37875E83}"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5A7134A-8F76-4C03-BA62-3ACEEEEDF276}"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D8A4393-D40A-4B88-A5C0-622375FE4431}"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0A9A6B4-CE3D-49BD-BF8B-0A4ECBD7A643}"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065FB44-39AB-445E-B79E-032D2A1A442A}"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7E246C68-F3D8-4C1D-A04F-6A6D22B8605A}"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AC53F438-0A42-41D1-9FF0-2F4AC993F489}"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EDE9D787-BBF1-46D7-9780-89C21EFDB5EC}"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78F9168-C92C-41F3-9272-2F610AE52A2F}"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5B6AB47-97AE-43D5-BFC3-BEE2ADED254A}"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261294E5-053E-48FE-8A1D-79238EBFFB31}"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4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2.xml"/><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0"/>
            <a:ext cx="9144000" cy="3962400"/>
          </a:xfrm>
        </p:spPr>
        <p:txBody>
          <a:bodyPr>
            <a:normAutofit/>
          </a:bodyPr>
          <a:lstStyle/>
          <a:p>
            <a:r>
              <a:rPr lang="en-US" sz="4000" dirty="0">
                <a:latin typeface="Times New Roman" pitchFamily="18" charset="0"/>
                <a:cs typeface="Times New Roman" pitchFamily="18" charset="0"/>
              </a:rPr>
              <a:t>Environmental Data Analysis</a:t>
            </a:r>
            <a:br>
              <a:rPr lang="en-US" sz="4000" dirty="0">
                <a:latin typeface="Times New Roman" pitchFamily="18" charset="0"/>
                <a:cs typeface="Times New Roman" pitchFamily="18" charset="0"/>
              </a:rPr>
            </a:br>
            <a:r>
              <a:rPr lang="en-US" sz="4000" dirty="0">
                <a:latin typeface="Times New Roman" pitchFamily="18" charset="0"/>
                <a:cs typeface="Times New Roman" pitchFamily="18" charset="0"/>
              </a:rPr>
              <a:t>with MATLAB or Python</a:t>
            </a:r>
            <a:br>
              <a:rPr lang="en-US" sz="4000" i="1" dirty="0">
                <a:latin typeface="Times New Roman" pitchFamily="18" charset="0"/>
                <a:cs typeface="Times New Roman" pitchFamily="18" charset="0"/>
              </a:rPr>
            </a:br>
            <a:r>
              <a:rPr lang="en-US" sz="4000" dirty="0">
                <a:latin typeface="Times New Roman" pitchFamily="18" charset="0"/>
                <a:cs typeface="Times New Roman" pitchFamily="18" charset="0"/>
              </a:rPr>
              <a:t>3</a:t>
            </a:r>
            <a:r>
              <a:rPr lang="en-US" sz="4000" baseline="30000" dirty="0">
                <a:latin typeface="Times New Roman" pitchFamily="18" charset="0"/>
                <a:cs typeface="Times New Roman" pitchFamily="18" charset="0"/>
              </a:rPr>
              <a:t>rd</a:t>
            </a:r>
            <a:r>
              <a:rPr lang="en-US" sz="4000" dirty="0">
                <a:latin typeface="Times New Roman" pitchFamily="18" charset="0"/>
                <a:cs typeface="Times New Roman" pitchFamily="18" charset="0"/>
              </a:rPr>
              <a:t> Edition</a:t>
            </a:r>
            <a:br>
              <a:rPr lang="en-US" sz="4000" dirty="0">
                <a:latin typeface="Times New Roman" pitchFamily="18" charset="0"/>
                <a:cs typeface="Times New Roman" pitchFamily="18" charset="0"/>
              </a:rPr>
            </a:br>
            <a:br>
              <a:rPr lang="en-US" sz="4000" dirty="0">
                <a:latin typeface="Times New Roman" pitchFamily="18" charset="0"/>
                <a:cs typeface="Times New Roman" pitchFamily="18" charset="0"/>
              </a:rPr>
            </a:br>
            <a:r>
              <a:rPr lang="en-US" sz="4000" dirty="0">
                <a:latin typeface="Times New Roman" pitchFamily="18" charset="0"/>
                <a:cs typeface="Times New Roman" pitchFamily="18" charset="0"/>
              </a:rPr>
              <a:t>Lecture 4</a:t>
            </a:r>
            <a:br>
              <a:rPr lang="en-US" dirty="0">
                <a:latin typeface="Times New Roman" pitchFamily="18" charset="0"/>
                <a:cs typeface="Times New Roman" pitchFamily="18" charset="0"/>
              </a:rPr>
            </a:br>
            <a:endParaRPr lang="en-US" dirty="0">
              <a:latin typeface="Times New Roman" pitchFamily="18" charset="0"/>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2" name="Table 51"/>
          <p:cNvGraphicFramePr>
            <a:graphicFrameLocks noGrp="1"/>
          </p:cNvGraphicFramePr>
          <p:nvPr/>
        </p:nvGraphicFramePr>
        <p:xfrm>
          <a:off x="914400" y="2590800"/>
          <a:ext cx="3429000" cy="1235825"/>
        </p:xfrm>
        <a:graphic>
          <a:graphicData uri="http://schemas.openxmlformats.org/drawingml/2006/table">
            <a:tbl>
              <a:tblPr firstRow="1" bandRow="1">
                <a:tableStyleId>{073A0DAA-6AF3-43AB-8588-CEC1D06C72B9}</a:tableStyleId>
              </a:tblPr>
              <a:tblGrid>
                <a:gridCol w="1143000">
                  <a:extLst>
                    <a:ext uri="{9D8B030D-6E8A-4147-A177-3AD203B41FA5}">
                      <a16:colId xmlns:a16="http://schemas.microsoft.com/office/drawing/2014/main" val="20000"/>
                    </a:ext>
                  </a:extLst>
                </a:gridCol>
                <a:gridCol w="1143000">
                  <a:extLst>
                    <a:ext uri="{9D8B030D-6E8A-4147-A177-3AD203B41FA5}">
                      <a16:colId xmlns:a16="http://schemas.microsoft.com/office/drawing/2014/main" val="20001"/>
                    </a:ext>
                  </a:extLst>
                </a:gridCol>
                <a:gridCol w="1143000">
                  <a:extLst>
                    <a:ext uri="{9D8B030D-6E8A-4147-A177-3AD203B41FA5}">
                      <a16:colId xmlns:a16="http://schemas.microsoft.com/office/drawing/2014/main" val="20002"/>
                    </a:ext>
                  </a:extLst>
                </a:gridCol>
              </a:tblGrid>
              <a:tr h="443345">
                <a:tc>
                  <a:txBody>
                    <a:bodyPr/>
                    <a:lstStyle/>
                    <a:p>
                      <a:pPr algn="ctr"/>
                      <a:endParaRPr lang="en-US" sz="20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0" dirty="0">
                          <a:solidFill>
                            <a:schemeClr val="tx1"/>
                          </a:solidFill>
                          <a:latin typeface="Times New Roman" pitchFamily="18" charset="0"/>
                          <a:cs typeface="Times New Roman" pitchFamily="18" charset="0"/>
                        </a:rPr>
                        <a:t>tan,</a:t>
                      </a:r>
                      <a:r>
                        <a:rPr lang="en-US" sz="2000" b="0" i="1" dirty="0">
                          <a:solidFill>
                            <a:schemeClr val="tx1"/>
                          </a:solidFill>
                          <a:latin typeface="Times New Roman" pitchFamily="18" charset="0"/>
                          <a:cs typeface="Times New Roman" pitchFamily="18" charset="0"/>
                        </a:rPr>
                        <a:t> 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0" dirty="0">
                          <a:solidFill>
                            <a:schemeClr val="tx1"/>
                          </a:solidFill>
                          <a:latin typeface="Times New Roman" pitchFamily="18" charset="0"/>
                          <a:cs typeface="Times New Roman" pitchFamily="18" charset="0"/>
                        </a:rPr>
                        <a:t>white, </a:t>
                      </a:r>
                      <a:r>
                        <a:rPr lang="en-US" sz="2000" b="0" i="1" dirty="0">
                          <a:solidFill>
                            <a:schemeClr val="tx1"/>
                          </a:solidFill>
                          <a:latin typeface="Times New Roman" pitchFamily="18" charset="0"/>
                          <a:cs typeface="Times New Roman" pitchFamily="18" charset="0"/>
                        </a:rPr>
                        <a:t>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87927">
                <a:tc>
                  <a:txBody>
                    <a:bodyPr/>
                    <a:lstStyle/>
                    <a:p>
                      <a:pPr algn="ctr"/>
                      <a:r>
                        <a:rPr lang="en-US" sz="2000" dirty="0">
                          <a:solidFill>
                            <a:schemeClr val="tx1"/>
                          </a:solidFill>
                          <a:latin typeface="Times New Roman" pitchFamily="18" charset="0"/>
                          <a:cs typeface="Times New Roman" pitchFamily="18" charset="0"/>
                        </a:rPr>
                        <a:t>pigeon, </a:t>
                      </a:r>
                      <a:r>
                        <a:rPr lang="en-US" sz="2000" i="1" dirty="0">
                          <a:solidFill>
                            <a:schemeClr val="tx1"/>
                          </a:solidFill>
                          <a:latin typeface="Times New Roman" pitchFamily="18" charset="0"/>
                          <a:cs typeface="Times New Roman" pitchFamily="18" charset="0"/>
                        </a:rPr>
                        <a:t>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i="1" dirty="0">
                          <a:solidFill>
                            <a:schemeClr val="tx1"/>
                          </a:solidFill>
                          <a:latin typeface="Times New Roman" pitchFamily="18" charset="0"/>
                          <a:cs typeface="Times New Roman" pitchFamily="18" charset="0"/>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i="1" dirty="0">
                          <a:solidFill>
                            <a:schemeClr val="tx1"/>
                          </a:solidFill>
                          <a:latin typeface="Times New Roman" pitchFamily="18" charset="0"/>
                          <a:cs typeface="Times New Roman" pitchFamily="18" charset="0"/>
                        </a:rPr>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87927">
                <a:tc>
                  <a:txBody>
                    <a:bodyPr/>
                    <a:lstStyle/>
                    <a:p>
                      <a:pPr algn="ctr"/>
                      <a:r>
                        <a:rPr lang="en-US" sz="2000" dirty="0">
                          <a:solidFill>
                            <a:schemeClr val="tx1"/>
                          </a:solidFill>
                          <a:latin typeface="Times New Roman" pitchFamily="18" charset="0"/>
                          <a:cs typeface="Times New Roman" pitchFamily="18" charset="0"/>
                        </a:rPr>
                        <a:t>gull, </a:t>
                      </a:r>
                      <a:r>
                        <a:rPr lang="en-US" sz="2000" i="1" dirty="0">
                          <a:solidFill>
                            <a:schemeClr val="tx1"/>
                          </a:solidFill>
                          <a:latin typeface="Times New Roman" pitchFamily="18" charset="0"/>
                          <a:cs typeface="Times New Roman" pitchFamily="18" charset="0"/>
                        </a:rPr>
                        <a:t>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i="1" dirty="0">
                          <a:solidFill>
                            <a:schemeClr val="tx1"/>
                          </a:solidFill>
                          <a:latin typeface="Times New Roman" pitchFamily="18" charset="0"/>
                          <a:cs typeface="Times New Roman" pitchFamily="18" charset="0"/>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i="1" dirty="0">
                          <a:solidFill>
                            <a:schemeClr val="tx1"/>
                          </a:solidFill>
                          <a:latin typeface="Times New Roman" pitchFamily="18" charset="0"/>
                          <a:cs typeface="Times New Roman" pitchFamily="18" charset="0"/>
                        </a:rPr>
                        <a:t>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
        <p:nvSpPr>
          <p:cNvPr id="53" name="TextBox 52"/>
          <p:cNvSpPr txBox="1"/>
          <p:nvPr/>
        </p:nvSpPr>
        <p:spPr>
          <a:xfrm>
            <a:off x="2819400" y="2209800"/>
            <a:ext cx="1143000" cy="369332"/>
          </a:xfrm>
          <a:prstGeom prst="rect">
            <a:avLst/>
          </a:prstGeom>
          <a:noFill/>
        </p:spPr>
        <p:txBody>
          <a:bodyPr wrap="square" rtlCol="0">
            <a:spAutoFit/>
          </a:bodyPr>
          <a:lstStyle/>
          <a:p>
            <a:r>
              <a:rPr lang="en-US" dirty="0">
                <a:latin typeface="Times New Roman" pitchFamily="18" charset="0"/>
                <a:cs typeface="Times New Roman" pitchFamily="18" charset="0"/>
              </a:rPr>
              <a:t>color, </a:t>
            </a:r>
            <a:r>
              <a:rPr lang="en-US" i="1" dirty="0">
                <a:latin typeface="Times New Roman" pitchFamily="18" charset="0"/>
                <a:cs typeface="Times New Roman" pitchFamily="18" charset="0"/>
              </a:rPr>
              <a:t>c</a:t>
            </a:r>
          </a:p>
        </p:txBody>
      </p:sp>
      <p:sp>
        <p:nvSpPr>
          <p:cNvPr id="54" name="TextBox 53"/>
          <p:cNvSpPr txBox="1"/>
          <p:nvPr/>
        </p:nvSpPr>
        <p:spPr>
          <a:xfrm rot="16200000">
            <a:off x="85316" y="3038883"/>
            <a:ext cx="1113101" cy="369332"/>
          </a:xfrm>
          <a:prstGeom prst="rect">
            <a:avLst/>
          </a:prstGeom>
          <a:noFill/>
        </p:spPr>
        <p:txBody>
          <a:bodyPr wrap="square" rtlCol="0">
            <a:spAutoFit/>
          </a:bodyPr>
          <a:lstStyle/>
          <a:p>
            <a:r>
              <a:rPr lang="en-US" dirty="0">
                <a:latin typeface="Times New Roman" pitchFamily="18" charset="0"/>
                <a:cs typeface="Times New Roman" pitchFamily="18" charset="0"/>
              </a:rPr>
              <a:t>species, </a:t>
            </a:r>
            <a:r>
              <a:rPr lang="en-US" i="1" dirty="0">
                <a:latin typeface="Times New Roman" pitchFamily="18" charset="0"/>
                <a:cs typeface="Times New Roman" pitchFamily="18" charset="0"/>
              </a:rPr>
              <a:t>s</a:t>
            </a:r>
          </a:p>
        </p:txBody>
      </p:sp>
      <p:sp>
        <p:nvSpPr>
          <p:cNvPr id="57" name="TextBox 56"/>
          <p:cNvSpPr txBox="1"/>
          <p:nvPr/>
        </p:nvSpPr>
        <p:spPr>
          <a:xfrm>
            <a:off x="838200" y="2209800"/>
            <a:ext cx="1066800" cy="400110"/>
          </a:xfrm>
          <a:prstGeom prst="rect">
            <a:avLst/>
          </a:prstGeom>
          <a:noFill/>
        </p:spPr>
        <p:txBody>
          <a:bodyPr wrap="square" rtlCol="0">
            <a:spAutoFit/>
          </a:bodyPr>
          <a:lstStyle/>
          <a:p>
            <a:r>
              <a:rPr lang="en-US" sz="2000" i="1" dirty="0">
                <a:latin typeface="Times New Roman" pitchFamily="18" charset="0"/>
                <a:cs typeface="Times New Roman" pitchFamily="18" charset="0"/>
              </a:rPr>
              <a:t>P(</a:t>
            </a:r>
            <a:r>
              <a:rPr lang="en-US" sz="2000" i="1" dirty="0" err="1">
                <a:latin typeface="Times New Roman" pitchFamily="18" charset="0"/>
                <a:cs typeface="Times New Roman" pitchFamily="18" charset="0"/>
              </a:rPr>
              <a:t>s,c</a:t>
            </a:r>
            <a:r>
              <a:rPr lang="en-US" sz="2000" dirty="0">
                <a:latin typeface="Times New Roman" pitchFamily="18" charset="0"/>
                <a:cs typeface="Times New Roman" pitchFamily="18" charset="0"/>
              </a:rPr>
              <a:t>)</a:t>
            </a:r>
          </a:p>
        </p:txBody>
      </p:sp>
      <p:cxnSp>
        <p:nvCxnSpPr>
          <p:cNvPr id="61" name="Straight Arrow Connector 60"/>
          <p:cNvCxnSpPr/>
          <p:nvPr/>
        </p:nvCxnSpPr>
        <p:spPr>
          <a:xfrm>
            <a:off x="4572000" y="3352800"/>
            <a:ext cx="533400" cy="1588"/>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4471601" y="2438400"/>
            <a:ext cx="685800" cy="646331"/>
          </a:xfrm>
          <a:prstGeom prst="rect">
            <a:avLst/>
          </a:prstGeom>
          <a:noFill/>
        </p:spPr>
        <p:txBody>
          <a:bodyPr wrap="square" rtlCol="0">
            <a:spAutoFit/>
          </a:bodyPr>
          <a:lstStyle/>
          <a:p>
            <a:pPr algn="ctr"/>
            <a:r>
              <a:rPr lang="en-US" sz="1200" dirty="0">
                <a:latin typeface="Times New Roman" pitchFamily="18" charset="0"/>
                <a:cs typeface="Times New Roman" pitchFamily="18" charset="0"/>
              </a:rPr>
              <a:t>divide by row  sums</a:t>
            </a:r>
          </a:p>
        </p:txBody>
      </p:sp>
      <p:cxnSp>
        <p:nvCxnSpPr>
          <p:cNvPr id="65" name="Straight Arrow Connector 64"/>
          <p:cNvCxnSpPr/>
          <p:nvPr/>
        </p:nvCxnSpPr>
        <p:spPr>
          <a:xfrm rot="16200000" flipH="1">
            <a:off x="2350894" y="4484494"/>
            <a:ext cx="1066800" cy="22611"/>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2971800" y="4267200"/>
            <a:ext cx="2462599" cy="369332"/>
          </a:xfrm>
          <a:prstGeom prst="rect">
            <a:avLst/>
          </a:prstGeom>
          <a:noFill/>
        </p:spPr>
        <p:txBody>
          <a:bodyPr wrap="square" rtlCol="0">
            <a:spAutoFit/>
          </a:bodyPr>
          <a:lstStyle/>
          <a:p>
            <a:pPr algn="ctr"/>
            <a:r>
              <a:rPr lang="en-US" dirty="0">
                <a:latin typeface="Times New Roman" pitchFamily="18" charset="0"/>
                <a:cs typeface="Times New Roman" pitchFamily="18" charset="0"/>
              </a:rPr>
              <a:t>divide by column sums</a:t>
            </a:r>
          </a:p>
        </p:txBody>
      </p:sp>
      <p:graphicFrame>
        <p:nvGraphicFramePr>
          <p:cNvPr id="70" name="Table 69"/>
          <p:cNvGraphicFramePr>
            <a:graphicFrameLocks noGrp="1"/>
          </p:cNvGraphicFramePr>
          <p:nvPr/>
        </p:nvGraphicFramePr>
        <p:xfrm>
          <a:off x="5486400" y="2590800"/>
          <a:ext cx="3505200" cy="1235825"/>
        </p:xfrm>
        <a:graphic>
          <a:graphicData uri="http://schemas.openxmlformats.org/drawingml/2006/table">
            <a:tbl>
              <a:tblPr firstRow="1" bandRow="1">
                <a:tableStyleId>{073A0DAA-6AF3-43AB-8588-CEC1D06C72B9}</a:tableStyleId>
              </a:tblPr>
              <a:tblGrid>
                <a:gridCol w="1168400">
                  <a:extLst>
                    <a:ext uri="{9D8B030D-6E8A-4147-A177-3AD203B41FA5}">
                      <a16:colId xmlns:a16="http://schemas.microsoft.com/office/drawing/2014/main" val="20000"/>
                    </a:ext>
                  </a:extLst>
                </a:gridCol>
                <a:gridCol w="1168400">
                  <a:extLst>
                    <a:ext uri="{9D8B030D-6E8A-4147-A177-3AD203B41FA5}">
                      <a16:colId xmlns:a16="http://schemas.microsoft.com/office/drawing/2014/main" val="20001"/>
                    </a:ext>
                  </a:extLst>
                </a:gridCol>
                <a:gridCol w="1168400">
                  <a:extLst>
                    <a:ext uri="{9D8B030D-6E8A-4147-A177-3AD203B41FA5}">
                      <a16:colId xmlns:a16="http://schemas.microsoft.com/office/drawing/2014/main" val="20002"/>
                    </a:ext>
                  </a:extLst>
                </a:gridCol>
              </a:tblGrid>
              <a:tr h="443345">
                <a:tc>
                  <a:txBody>
                    <a:bodyPr/>
                    <a:lstStyle/>
                    <a:p>
                      <a:pPr algn="ctr"/>
                      <a:endParaRPr lang="en-US" sz="20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0" dirty="0">
                          <a:solidFill>
                            <a:schemeClr val="tx1"/>
                          </a:solidFill>
                          <a:latin typeface="Times New Roman" pitchFamily="18" charset="0"/>
                          <a:cs typeface="Times New Roman" pitchFamily="18" charset="0"/>
                        </a:rPr>
                        <a:t>tan, </a:t>
                      </a:r>
                      <a:r>
                        <a:rPr lang="en-US" sz="2000" b="0" i="1" dirty="0">
                          <a:solidFill>
                            <a:schemeClr val="tx1"/>
                          </a:solidFill>
                          <a:latin typeface="Times New Roman" pitchFamily="18" charset="0"/>
                          <a:cs typeface="Times New Roman" pitchFamily="18" charset="0"/>
                        </a:rPr>
                        <a:t>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0" dirty="0">
                          <a:solidFill>
                            <a:schemeClr val="tx1"/>
                          </a:solidFill>
                          <a:latin typeface="Times New Roman" pitchFamily="18" charset="0"/>
                          <a:cs typeface="Times New Roman" pitchFamily="18" charset="0"/>
                        </a:rPr>
                        <a:t>white, </a:t>
                      </a:r>
                      <a:r>
                        <a:rPr lang="en-US" sz="2000" b="0" i="1" dirty="0">
                          <a:solidFill>
                            <a:schemeClr val="tx1"/>
                          </a:solidFill>
                          <a:latin typeface="Times New Roman" pitchFamily="18" charset="0"/>
                          <a:cs typeface="Times New Roman" pitchFamily="18" charset="0"/>
                        </a:rPr>
                        <a:t>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87927">
                <a:tc>
                  <a:txBody>
                    <a:bodyPr/>
                    <a:lstStyle/>
                    <a:p>
                      <a:pPr algn="ctr"/>
                      <a:r>
                        <a:rPr lang="en-US" sz="2000" dirty="0">
                          <a:solidFill>
                            <a:schemeClr val="tx1"/>
                          </a:solidFill>
                          <a:latin typeface="Times New Roman" pitchFamily="18" charset="0"/>
                          <a:cs typeface="Times New Roman" pitchFamily="18" charset="0"/>
                        </a:rPr>
                        <a:t>pigeon, </a:t>
                      </a:r>
                      <a:r>
                        <a:rPr lang="en-US" sz="2000" i="1" dirty="0">
                          <a:solidFill>
                            <a:schemeClr val="tx1"/>
                          </a:solidFill>
                          <a:latin typeface="Times New Roman" pitchFamily="18" charset="0"/>
                          <a:cs typeface="Times New Roman" pitchFamily="18" charset="0"/>
                        </a:rPr>
                        <a:t>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i="1" dirty="0">
                          <a:solidFill>
                            <a:schemeClr val="tx1"/>
                          </a:solidFill>
                          <a:latin typeface="Times New Roman" pitchFamily="18" charset="0"/>
                          <a:cs typeface="Times New Roman" pitchFamily="18" charset="0"/>
                        </a:rPr>
                        <a:t>60%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i="1" dirty="0">
                          <a:solidFill>
                            <a:schemeClr val="tx1"/>
                          </a:solidFill>
                          <a:latin typeface="Times New Roman" pitchFamily="18" charset="0"/>
                          <a:cs typeface="Times New Roman" pitchFamily="18" charset="0"/>
                        </a:rPr>
                        <a:t>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87927">
                <a:tc>
                  <a:txBody>
                    <a:bodyPr/>
                    <a:lstStyle/>
                    <a:p>
                      <a:pPr algn="ctr"/>
                      <a:r>
                        <a:rPr lang="en-US" sz="2000" dirty="0">
                          <a:solidFill>
                            <a:schemeClr val="tx1"/>
                          </a:solidFill>
                          <a:latin typeface="Times New Roman" pitchFamily="18" charset="0"/>
                          <a:cs typeface="Times New Roman" pitchFamily="18" charset="0"/>
                        </a:rPr>
                        <a:t>gull, </a:t>
                      </a:r>
                      <a:r>
                        <a:rPr lang="en-US" sz="2000" i="1" dirty="0">
                          <a:solidFill>
                            <a:schemeClr val="tx1"/>
                          </a:solidFill>
                          <a:latin typeface="Times New Roman" pitchFamily="18" charset="0"/>
                          <a:cs typeface="Times New Roman" pitchFamily="18" charset="0"/>
                        </a:rPr>
                        <a:t>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i="1" dirty="0">
                          <a:solidFill>
                            <a:schemeClr val="tx1"/>
                          </a:solidFill>
                          <a:latin typeface="Times New Roman" pitchFamily="18" charset="0"/>
                          <a:cs typeface="Times New Roman" pitchFamily="18" charset="0"/>
                        </a:rPr>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i="1" dirty="0">
                          <a:solidFill>
                            <a:schemeClr val="tx1"/>
                          </a:solidFill>
                          <a:latin typeface="Times New Roman" pitchFamily="18" charset="0"/>
                          <a:cs typeface="Times New Roman" pitchFamily="18" charset="0"/>
                        </a:rPr>
                        <a:t>80%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
        <p:nvSpPr>
          <p:cNvPr id="71" name="TextBox 70"/>
          <p:cNvSpPr txBox="1"/>
          <p:nvPr/>
        </p:nvSpPr>
        <p:spPr>
          <a:xfrm>
            <a:off x="6934200" y="2209800"/>
            <a:ext cx="1447800" cy="369332"/>
          </a:xfrm>
          <a:prstGeom prst="rect">
            <a:avLst/>
          </a:prstGeom>
          <a:noFill/>
        </p:spPr>
        <p:txBody>
          <a:bodyPr wrap="square" rtlCol="0">
            <a:spAutoFit/>
          </a:bodyPr>
          <a:lstStyle/>
          <a:p>
            <a:r>
              <a:rPr lang="en-US" dirty="0">
                <a:latin typeface="Times New Roman" pitchFamily="18" charset="0"/>
                <a:cs typeface="Times New Roman" pitchFamily="18" charset="0"/>
              </a:rPr>
              <a:t>color, </a:t>
            </a:r>
            <a:r>
              <a:rPr lang="en-US" i="1" dirty="0">
                <a:latin typeface="Times New Roman" pitchFamily="18" charset="0"/>
                <a:cs typeface="Times New Roman" pitchFamily="18" charset="0"/>
              </a:rPr>
              <a:t>c</a:t>
            </a:r>
          </a:p>
        </p:txBody>
      </p:sp>
      <p:sp>
        <p:nvSpPr>
          <p:cNvPr id="72" name="TextBox 71"/>
          <p:cNvSpPr txBox="1"/>
          <p:nvPr/>
        </p:nvSpPr>
        <p:spPr>
          <a:xfrm rot="16200000">
            <a:off x="4690951" y="3038883"/>
            <a:ext cx="1113101" cy="369332"/>
          </a:xfrm>
          <a:prstGeom prst="rect">
            <a:avLst/>
          </a:prstGeom>
          <a:noFill/>
        </p:spPr>
        <p:txBody>
          <a:bodyPr wrap="square" rtlCol="0">
            <a:spAutoFit/>
          </a:bodyPr>
          <a:lstStyle/>
          <a:p>
            <a:r>
              <a:rPr lang="en-US" dirty="0">
                <a:latin typeface="Times New Roman" pitchFamily="18" charset="0"/>
                <a:cs typeface="Times New Roman" pitchFamily="18" charset="0"/>
              </a:rPr>
              <a:t>species, </a:t>
            </a:r>
            <a:r>
              <a:rPr lang="en-US" i="1" dirty="0">
                <a:latin typeface="Times New Roman" pitchFamily="18" charset="0"/>
                <a:cs typeface="Times New Roman" pitchFamily="18" charset="0"/>
              </a:rPr>
              <a:t>s</a:t>
            </a:r>
          </a:p>
        </p:txBody>
      </p:sp>
      <p:sp>
        <p:nvSpPr>
          <p:cNvPr id="73" name="TextBox 72"/>
          <p:cNvSpPr txBox="1"/>
          <p:nvPr/>
        </p:nvSpPr>
        <p:spPr>
          <a:xfrm>
            <a:off x="5486400" y="2209800"/>
            <a:ext cx="1371600" cy="400110"/>
          </a:xfrm>
          <a:prstGeom prst="rect">
            <a:avLst/>
          </a:prstGeom>
          <a:noFill/>
        </p:spPr>
        <p:txBody>
          <a:bodyPr wrap="square" rtlCol="0">
            <a:spAutoFit/>
          </a:bodyPr>
          <a:lstStyle/>
          <a:p>
            <a:r>
              <a:rPr lang="en-US" sz="2000" i="1" dirty="0">
                <a:latin typeface="Times New Roman" pitchFamily="18" charset="0"/>
                <a:cs typeface="Times New Roman" pitchFamily="18" charset="0"/>
              </a:rPr>
              <a:t>P(</a:t>
            </a:r>
            <a:r>
              <a:rPr lang="en-US" sz="2000" i="1" dirty="0" err="1">
                <a:latin typeface="Times New Roman" pitchFamily="18" charset="0"/>
                <a:cs typeface="Times New Roman" pitchFamily="18" charset="0"/>
              </a:rPr>
              <a:t>c|s</a:t>
            </a:r>
            <a:r>
              <a:rPr lang="en-US" sz="2000" i="1" dirty="0">
                <a:latin typeface="Times New Roman" pitchFamily="18" charset="0"/>
                <a:cs typeface="Times New Roman" pitchFamily="18" charset="0"/>
              </a:rPr>
              <a:t>)</a:t>
            </a:r>
          </a:p>
        </p:txBody>
      </p:sp>
      <p:graphicFrame>
        <p:nvGraphicFramePr>
          <p:cNvPr id="74" name="Table 73"/>
          <p:cNvGraphicFramePr>
            <a:graphicFrameLocks noGrp="1"/>
          </p:cNvGraphicFramePr>
          <p:nvPr/>
        </p:nvGraphicFramePr>
        <p:xfrm>
          <a:off x="914400" y="5393575"/>
          <a:ext cx="3429000" cy="1235825"/>
        </p:xfrm>
        <a:graphic>
          <a:graphicData uri="http://schemas.openxmlformats.org/drawingml/2006/table">
            <a:tbl>
              <a:tblPr firstRow="1" bandRow="1">
                <a:tableStyleId>{073A0DAA-6AF3-43AB-8588-CEC1D06C72B9}</a:tableStyleId>
              </a:tblPr>
              <a:tblGrid>
                <a:gridCol w="1143000">
                  <a:extLst>
                    <a:ext uri="{9D8B030D-6E8A-4147-A177-3AD203B41FA5}">
                      <a16:colId xmlns:a16="http://schemas.microsoft.com/office/drawing/2014/main" val="20000"/>
                    </a:ext>
                  </a:extLst>
                </a:gridCol>
                <a:gridCol w="1143000">
                  <a:extLst>
                    <a:ext uri="{9D8B030D-6E8A-4147-A177-3AD203B41FA5}">
                      <a16:colId xmlns:a16="http://schemas.microsoft.com/office/drawing/2014/main" val="20001"/>
                    </a:ext>
                  </a:extLst>
                </a:gridCol>
                <a:gridCol w="1143000">
                  <a:extLst>
                    <a:ext uri="{9D8B030D-6E8A-4147-A177-3AD203B41FA5}">
                      <a16:colId xmlns:a16="http://schemas.microsoft.com/office/drawing/2014/main" val="20002"/>
                    </a:ext>
                  </a:extLst>
                </a:gridCol>
              </a:tblGrid>
              <a:tr h="443345">
                <a:tc>
                  <a:txBody>
                    <a:bodyPr/>
                    <a:lstStyle/>
                    <a:p>
                      <a:pPr algn="ctr"/>
                      <a:endParaRPr lang="en-US" sz="12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0" dirty="0">
                          <a:solidFill>
                            <a:schemeClr val="tx1"/>
                          </a:solidFill>
                          <a:latin typeface="Times New Roman" pitchFamily="18" charset="0"/>
                          <a:cs typeface="Times New Roman" pitchFamily="18" charset="0"/>
                        </a:rPr>
                        <a:t>tan, </a:t>
                      </a:r>
                      <a:r>
                        <a:rPr lang="en-US" sz="2000" b="0" i="1" dirty="0">
                          <a:solidFill>
                            <a:schemeClr val="tx1"/>
                          </a:solidFill>
                          <a:latin typeface="Times New Roman" pitchFamily="18" charset="0"/>
                          <a:cs typeface="Times New Roman" pitchFamily="18" charset="0"/>
                        </a:rPr>
                        <a:t>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0" dirty="0">
                          <a:solidFill>
                            <a:schemeClr val="tx1"/>
                          </a:solidFill>
                          <a:latin typeface="Times New Roman" pitchFamily="18" charset="0"/>
                          <a:cs typeface="Times New Roman" pitchFamily="18" charset="0"/>
                        </a:rPr>
                        <a:t>white, </a:t>
                      </a:r>
                      <a:r>
                        <a:rPr lang="en-US" sz="2000" b="0" i="1" dirty="0">
                          <a:solidFill>
                            <a:schemeClr val="tx1"/>
                          </a:solidFill>
                          <a:latin typeface="Times New Roman" pitchFamily="18" charset="0"/>
                          <a:cs typeface="Times New Roman" pitchFamily="18" charset="0"/>
                        </a:rPr>
                        <a:t>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87927">
                <a:tc>
                  <a:txBody>
                    <a:bodyPr/>
                    <a:lstStyle/>
                    <a:p>
                      <a:pPr algn="ctr"/>
                      <a:r>
                        <a:rPr lang="en-US" sz="2000" dirty="0">
                          <a:solidFill>
                            <a:schemeClr val="tx1"/>
                          </a:solidFill>
                          <a:latin typeface="Times New Roman" pitchFamily="18" charset="0"/>
                          <a:cs typeface="Times New Roman" pitchFamily="18" charset="0"/>
                        </a:rPr>
                        <a:t>pigeon, </a:t>
                      </a:r>
                      <a:r>
                        <a:rPr lang="en-US" sz="2000" i="1" dirty="0">
                          <a:solidFill>
                            <a:schemeClr val="tx1"/>
                          </a:solidFill>
                          <a:latin typeface="Times New Roman" pitchFamily="18" charset="0"/>
                          <a:cs typeface="Times New Roman" pitchFamily="18" charset="0"/>
                        </a:rPr>
                        <a:t>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i="1" dirty="0">
                          <a:solidFill>
                            <a:schemeClr val="tx1"/>
                          </a:solidFill>
                          <a:latin typeface="Times New Roman" pitchFamily="18" charset="0"/>
                          <a:cs typeface="Times New Roman" pitchFamily="18" charset="0"/>
                        </a:rPr>
                        <a:t>75%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i="1" dirty="0">
                          <a:solidFill>
                            <a:schemeClr val="tx1"/>
                          </a:solidFill>
                          <a:latin typeface="Times New Roman" pitchFamily="18" charset="0"/>
                          <a:cs typeface="Times New Roman" pitchFamily="18" charset="0"/>
                        </a:rPr>
                        <a:t>33%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87927">
                <a:tc>
                  <a:txBody>
                    <a:bodyPr/>
                    <a:lstStyle/>
                    <a:p>
                      <a:pPr algn="ctr"/>
                      <a:r>
                        <a:rPr lang="en-US" sz="2000" dirty="0">
                          <a:solidFill>
                            <a:schemeClr val="tx1"/>
                          </a:solidFill>
                          <a:latin typeface="Times New Roman" pitchFamily="18" charset="0"/>
                          <a:cs typeface="Times New Roman" pitchFamily="18" charset="0"/>
                        </a:rPr>
                        <a:t>gull, </a:t>
                      </a:r>
                      <a:r>
                        <a:rPr lang="en-US" sz="2000" i="1" dirty="0">
                          <a:solidFill>
                            <a:schemeClr val="tx1"/>
                          </a:solidFill>
                          <a:latin typeface="Times New Roman" pitchFamily="18" charset="0"/>
                          <a:cs typeface="Times New Roman" pitchFamily="18" charset="0"/>
                        </a:rPr>
                        <a:t>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i="1" dirty="0">
                          <a:solidFill>
                            <a:schemeClr val="tx1"/>
                          </a:solidFill>
                          <a:latin typeface="Times New Roman" pitchFamily="18" charset="0"/>
                          <a:cs typeface="Times New Roman" pitchFamily="18" charset="0"/>
                        </a:rPr>
                        <a:t>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i="1" dirty="0">
                          <a:solidFill>
                            <a:schemeClr val="tx1"/>
                          </a:solidFill>
                          <a:latin typeface="Times New Roman" pitchFamily="18" charset="0"/>
                          <a:cs typeface="Times New Roman" pitchFamily="18" charset="0"/>
                        </a:rPr>
                        <a:t>67%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
        <p:nvSpPr>
          <p:cNvPr id="75" name="TextBox 74"/>
          <p:cNvSpPr txBox="1"/>
          <p:nvPr/>
        </p:nvSpPr>
        <p:spPr>
          <a:xfrm>
            <a:off x="3505200" y="5029199"/>
            <a:ext cx="1600200" cy="369332"/>
          </a:xfrm>
          <a:prstGeom prst="rect">
            <a:avLst/>
          </a:prstGeom>
          <a:noFill/>
        </p:spPr>
        <p:txBody>
          <a:bodyPr wrap="square" rtlCol="0">
            <a:spAutoFit/>
          </a:bodyPr>
          <a:lstStyle/>
          <a:p>
            <a:r>
              <a:rPr lang="en-US" dirty="0">
                <a:latin typeface="Times New Roman" pitchFamily="18" charset="0"/>
                <a:cs typeface="Times New Roman" pitchFamily="18" charset="0"/>
              </a:rPr>
              <a:t>color, </a:t>
            </a:r>
            <a:r>
              <a:rPr lang="en-US" i="1" dirty="0">
                <a:latin typeface="Times New Roman" pitchFamily="18" charset="0"/>
                <a:cs typeface="Times New Roman" pitchFamily="18" charset="0"/>
              </a:rPr>
              <a:t>c</a:t>
            </a:r>
          </a:p>
        </p:txBody>
      </p:sp>
      <p:sp>
        <p:nvSpPr>
          <p:cNvPr id="76" name="TextBox 75"/>
          <p:cNvSpPr txBox="1"/>
          <p:nvPr/>
        </p:nvSpPr>
        <p:spPr>
          <a:xfrm rot="16200000">
            <a:off x="85315" y="5782085"/>
            <a:ext cx="1113102" cy="369332"/>
          </a:xfrm>
          <a:prstGeom prst="rect">
            <a:avLst/>
          </a:prstGeom>
          <a:noFill/>
        </p:spPr>
        <p:txBody>
          <a:bodyPr wrap="square" rtlCol="0">
            <a:spAutoFit/>
          </a:bodyPr>
          <a:lstStyle/>
          <a:p>
            <a:r>
              <a:rPr lang="en-US" dirty="0">
                <a:latin typeface="Times New Roman" pitchFamily="18" charset="0"/>
                <a:cs typeface="Times New Roman" pitchFamily="18" charset="0"/>
              </a:rPr>
              <a:t>species, </a:t>
            </a:r>
            <a:r>
              <a:rPr lang="en-US" i="1" dirty="0">
                <a:latin typeface="Times New Roman" pitchFamily="18" charset="0"/>
                <a:cs typeface="Times New Roman" pitchFamily="18" charset="0"/>
              </a:rPr>
              <a:t>s</a:t>
            </a:r>
          </a:p>
        </p:txBody>
      </p:sp>
      <p:sp>
        <p:nvSpPr>
          <p:cNvPr id="77" name="TextBox 76"/>
          <p:cNvSpPr txBox="1"/>
          <p:nvPr/>
        </p:nvSpPr>
        <p:spPr>
          <a:xfrm>
            <a:off x="914400" y="5040868"/>
            <a:ext cx="1143000" cy="400110"/>
          </a:xfrm>
          <a:prstGeom prst="rect">
            <a:avLst/>
          </a:prstGeom>
          <a:noFill/>
        </p:spPr>
        <p:txBody>
          <a:bodyPr wrap="square" rtlCol="0">
            <a:spAutoFit/>
          </a:bodyPr>
          <a:lstStyle/>
          <a:p>
            <a:r>
              <a:rPr lang="en-US" sz="2000" i="1" dirty="0">
                <a:latin typeface="Times New Roman" pitchFamily="18" charset="0"/>
                <a:cs typeface="Times New Roman" pitchFamily="18" charset="0"/>
              </a:rPr>
              <a:t>P(</a:t>
            </a:r>
            <a:r>
              <a:rPr lang="en-US" sz="2000" i="1" dirty="0" err="1">
                <a:latin typeface="Times New Roman" pitchFamily="18" charset="0"/>
                <a:cs typeface="Times New Roman" pitchFamily="18" charset="0"/>
              </a:rPr>
              <a:t>s|c</a:t>
            </a:r>
            <a:r>
              <a:rPr lang="en-US" sz="2000" i="1" dirty="0">
                <a:latin typeface="Times New Roman" pitchFamily="18" charset="0"/>
                <a:cs typeface="Times New Roman" pitchFamily="18" charset="0"/>
              </a:rPr>
              <a:t>)</a:t>
            </a:r>
          </a:p>
        </p:txBody>
      </p:sp>
      <p:sp>
        <p:nvSpPr>
          <p:cNvPr id="18" name="TextBox 17"/>
          <p:cNvSpPr txBox="1"/>
          <p:nvPr/>
        </p:nvSpPr>
        <p:spPr>
          <a:xfrm>
            <a:off x="57152" y="228600"/>
            <a:ext cx="8991600" cy="1077218"/>
          </a:xfrm>
          <a:prstGeom prst="rect">
            <a:avLst/>
          </a:prstGeom>
          <a:noFill/>
        </p:spPr>
        <p:txBody>
          <a:bodyPr wrap="square" rtlCol="0">
            <a:spAutoFit/>
          </a:bodyPr>
          <a:lstStyle/>
          <a:p>
            <a:r>
              <a:rPr lang="en-US" sz="3200" dirty="0">
                <a:latin typeface="Times New Roman" pitchFamily="18" charset="0"/>
                <a:ea typeface="Cambria Math" pitchFamily="18" charset="0"/>
                <a:cs typeface="Times New Roman" pitchFamily="18" charset="0"/>
              </a:rPr>
              <a:t>Conditional probabilities: probability of one thing, given that you know another</a:t>
            </a:r>
          </a:p>
        </p:txBody>
      </p:sp>
      <p:sp>
        <p:nvSpPr>
          <p:cNvPr id="19" name="TextBox 18"/>
          <p:cNvSpPr txBox="1"/>
          <p:nvPr/>
        </p:nvSpPr>
        <p:spPr>
          <a:xfrm>
            <a:off x="6705600" y="1219200"/>
            <a:ext cx="1600200" cy="923330"/>
          </a:xfrm>
          <a:prstGeom prst="rect">
            <a:avLst/>
          </a:prstGeom>
          <a:noFill/>
        </p:spPr>
        <p:txBody>
          <a:bodyPr wrap="square" rtlCol="0">
            <a:spAutoFit/>
          </a:bodyPr>
          <a:lstStyle/>
          <a:p>
            <a:pPr algn="ctr"/>
            <a:r>
              <a:rPr lang="en-US" dirty="0">
                <a:solidFill>
                  <a:srgbClr val="FF0000"/>
                </a:solidFill>
                <a:latin typeface="Times New Roman" pitchFamily="18" charset="0"/>
                <a:ea typeface="Cambria Math" pitchFamily="18" charset="0"/>
                <a:cs typeface="Times New Roman" pitchFamily="18" charset="0"/>
              </a:rPr>
              <a:t>probability of color, given species</a:t>
            </a:r>
            <a:endParaRPr lang="en-US" dirty="0">
              <a:solidFill>
                <a:srgbClr val="FF0000"/>
              </a:solidFill>
              <a:latin typeface="Cambria Math" pitchFamily="18" charset="0"/>
              <a:ea typeface="Cambria Math" pitchFamily="18" charset="0"/>
              <a:cs typeface="Times New Roman" pitchFamily="18" charset="0"/>
            </a:endParaRPr>
          </a:p>
        </p:txBody>
      </p:sp>
      <p:sp>
        <p:nvSpPr>
          <p:cNvPr id="20" name="Freeform 19"/>
          <p:cNvSpPr/>
          <p:nvPr/>
        </p:nvSpPr>
        <p:spPr>
          <a:xfrm>
            <a:off x="5734050" y="1819275"/>
            <a:ext cx="1100138" cy="357188"/>
          </a:xfrm>
          <a:custGeom>
            <a:avLst/>
            <a:gdLst>
              <a:gd name="connsiteX0" fmla="*/ 0 w 1100138"/>
              <a:gd name="connsiteY0" fmla="*/ 357188 h 357188"/>
              <a:gd name="connsiteX1" fmla="*/ 371475 w 1100138"/>
              <a:gd name="connsiteY1" fmla="*/ 142875 h 357188"/>
              <a:gd name="connsiteX2" fmla="*/ 542925 w 1100138"/>
              <a:gd name="connsiteY2" fmla="*/ 328613 h 357188"/>
              <a:gd name="connsiteX3" fmla="*/ 1100138 w 1100138"/>
              <a:gd name="connsiteY3" fmla="*/ 0 h 357188"/>
            </a:gdLst>
            <a:ahLst/>
            <a:cxnLst>
              <a:cxn ang="0">
                <a:pos x="connsiteX0" y="connsiteY0"/>
              </a:cxn>
              <a:cxn ang="0">
                <a:pos x="connsiteX1" y="connsiteY1"/>
              </a:cxn>
              <a:cxn ang="0">
                <a:pos x="connsiteX2" y="connsiteY2"/>
              </a:cxn>
              <a:cxn ang="0">
                <a:pos x="connsiteX3" y="connsiteY3"/>
              </a:cxn>
            </a:cxnLst>
            <a:rect l="l" t="t" r="r" b="b"/>
            <a:pathLst>
              <a:path w="1100138" h="357188">
                <a:moveTo>
                  <a:pt x="0" y="357188"/>
                </a:moveTo>
                <a:cubicBezTo>
                  <a:pt x="140494" y="252412"/>
                  <a:pt x="280988" y="147637"/>
                  <a:pt x="371475" y="142875"/>
                </a:cubicBezTo>
                <a:cubicBezTo>
                  <a:pt x="461962" y="138113"/>
                  <a:pt x="421481" y="352425"/>
                  <a:pt x="542925" y="328613"/>
                </a:cubicBezTo>
                <a:cubicBezTo>
                  <a:pt x="664369" y="304801"/>
                  <a:pt x="882253" y="152400"/>
                  <a:pt x="1100138" y="0"/>
                </a:cubicBezTo>
              </a:path>
            </a:pathLst>
          </a:custGeom>
          <a:ln w="3810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TextBox 20"/>
          <p:cNvSpPr txBox="1"/>
          <p:nvPr/>
        </p:nvSpPr>
        <p:spPr>
          <a:xfrm>
            <a:off x="0" y="4114800"/>
            <a:ext cx="1219200" cy="923330"/>
          </a:xfrm>
          <a:prstGeom prst="rect">
            <a:avLst/>
          </a:prstGeom>
          <a:noFill/>
        </p:spPr>
        <p:txBody>
          <a:bodyPr wrap="square" rtlCol="0">
            <a:spAutoFit/>
          </a:bodyPr>
          <a:lstStyle/>
          <a:p>
            <a:pPr algn="ctr"/>
            <a:r>
              <a:rPr lang="en-US" dirty="0">
                <a:solidFill>
                  <a:srgbClr val="FF0000"/>
                </a:solidFill>
                <a:latin typeface="Times New Roman" pitchFamily="18" charset="0"/>
                <a:ea typeface="Cambria Math" pitchFamily="18" charset="0"/>
                <a:cs typeface="Times New Roman" pitchFamily="18" charset="0"/>
              </a:rPr>
              <a:t>probability of species, given color</a:t>
            </a:r>
            <a:endParaRPr lang="en-US" dirty="0">
              <a:solidFill>
                <a:srgbClr val="FF0000"/>
              </a:solidFill>
              <a:latin typeface="Cambria Math" pitchFamily="18" charset="0"/>
              <a:ea typeface="Cambria Math" pitchFamily="18" charset="0"/>
              <a:cs typeface="Times New Roman" pitchFamily="18" charset="0"/>
            </a:endParaRPr>
          </a:p>
        </p:txBody>
      </p:sp>
      <p:sp>
        <p:nvSpPr>
          <p:cNvPr id="23" name="TextBox 22"/>
          <p:cNvSpPr txBox="1"/>
          <p:nvPr/>
        </p:nvSpPr>
        <p:spPr>
          <a:xfrm>
            <a:off x="1447800" y="1295400"/>
            <a:ext cx="1600200" cy="923330"/>
          </a:xfrm>
          <a:prstGeom prst="rect">
            <a:avLst/>
          </a:prstGeom>
          <a:noFill/>
        </p:spPr>
        <p:txBody>
          <a:bodyPr wrap="square" rtlCol="0">
            <a:spAutoFit/>
          </a:bodyPr>
          <a:lstStyle/>
          <a:p>
            <a:pPr algn="ctr"/>
            <a:r>
              <a:rPr lang="en-US" dirty="0">
                <a:solidFill>
                  <a:srgbClr val="FF0000"/>
                </a:solidFill>
                <a:latin typeface="Times New Roman" pitchFamily="18" charset="0"/>
                <a:ea typeface="Cambria Math" pitchFamily="18" charset="0"/>
                <a:cs typeface="Times New Roman" pitchFamily="18" charset="0"/>
              </a:rPr>
              <a:t>probability of color and species</a:t>
            </a:r>
            <a:endParaRPr lang="en-US" dirty="0">
              <a:solidFill>
                <a:srgbClr val="FF0000"/>
              </a:solidFill>
              <a:latin typeface="Cambria Math" pitchFamily="18" charset="0"/>
              <a:ea typeface="Cambria Math" pitchFamily="18" charset="0"/>
              <a:cs typeface="Times New Roman" pitchFamily="18" charset="0"/>
            </a:endParaRPr>
          </a:p>
        </p:txBody>
      </p:sp>
      <p:sp>
        <p:nvSpPr>
          <p:cNvPr id="24" name="Freeform 23"/>
          <p:cNvSpPr/>
          <p:nvPr/>
        </p:nvSpPr>
        <p:spPr>
          <a:xfrm>
            <a:off x="1014408" y="1600200"/>
            <a:ext cx="566738" cy="533400"/>
          </a:xfrm>
          <a:custGeom>
            <a:avLst/>
            <a:gdLst>
              <a:gd name="connsiteX0" fmla="*/ 0 w 1100138"/>
              <a:gd name="connsiteY0" fmla="*/ 357188 h 357188"/>
              <a:gd name="connsiteX1" fmla="*/ 371475 w 1100138"/>
              <a:gd name="connsiteY1" fmla="*/ 142875 h 357188"/>
              <a:gd name="connsiteX2" fmla="*/ 542925 w 1100138"/>
              <a:gd name="connsiteY2" fmla="*/ 328613 h 357188"/>
              <a:gd name="connsiteX3" fmla="*/ 1100138 w 1100138"/>
              <a:gd name="connsiteY3" fmla="*/ 0 h 357188"/>
            </a:gdLst>
            <a:ahLst/>
            <a:cxnLst>
              <a:cxn ang="0">
                <a:pos x="connsiteX0" y="connsiteY0"/>
              </a:cxn>
              <a:cxn ang="0">
                <a:pos x="connsiteX1" y="connsiteY1"/>
              </a:cxn>
              <a:cxn ang="0">
                <a:pos x="connsiteX2" y="connsiteY2"/>
              </a:cxn>
              <a:cxn ang="0">
                <a:pos x="connsiteX3" y="connsiteY3"/>
              </a:cxn>
            </a:cxnLst>
            <a:rect l="l" t="t" r="r" b="b"/>
            <a:pathLst>
              <a:path w="1100138" h="357188">
                <a:moveTo>
                  <a:pt x="0" y="357188"/>
                </a:moveTo>
                <a:cubicBezTo>
                  <a:pt x="140494" y="252412"/>
                  <a:pt x="280988" y="147637"/>
                  <a:pt x="371475" y="142875"/>
                </a:cubicBezTo>
                <a:cubicBezTo>
                  <a:pt x="461962" y="138113"/>
                  <a:pt x="421481" y="352425"/>
                  <a:pt x="542925" y="328613"/>
                </a:cubicBezTo>
                <a:cubicBezTo>
                  <a:pt x="664369" y="304801"/>
                  <a:pt x="882253" y="152400"/>
                  <a:pt x="1100138" y="0"/>
                </a:cubicBezTo>
              </a:path>
            </a:pathLst>
          </a:custGeom>
          <a:ln w="3810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Freeform 26"/>
          <p:cNvSpPr/>
          <p:nvPr/>
        </p:nvSpPr>
        <p:spPr>
          <a:xfrm flipH="1">
            <a:off x="1143000" y="4495800"/>
            <a:ext cx="228600" cy="533400"/>
          </a:xfrm>
          <a:custGeom>
            <a:avLst/>
            <a:gdLst>
              <a:gd name="connsiteX0" fmla="*/ 0 w 1100138"/>
              <a:gd name="connsiteY0" fmla="*/ 357188 h 357188"/>
              <a:gd name="connsiteX1" fmla="*/ 371475 w 1100138"/>
              <a:gd name="connsiteY1" fmla="*/ 142875 h 357188"/>
              <a:gd name="connsiteX2" fmla="*/ 542925 w 1100138"/>
              <a:gd name="connsiteY2" fmla="*/ 328613 h 357188"/>
              <a:gd name="connsiteX3" fmla="*/ 1100138 w 1100138"/>
              <a:gd name="connsiteY3" fmla="*/ 0 h 357188"/>
              <a:gd name="connsiteX0" fmla="*/ 0 w 1100138"/>
              <a:gd name="connsiteY0" fmla="*/ 357188 h 357188"/>
              <a:gd name="connsiteX1" fmla="*/ 371475 w 1100138"/>
              <a:gd name="connsiteY1" fmla="*/ 142875 h 357188"/>
              <a:gd name="connsiteX2" fmla="*/ 1100138 w 1100138"/>
              <a:gd name="connsiteY2" fmla="*/ 0 h 357188"/>
            </a:gdLst>
            <a:ahLst/>
            <a:cxnLst>
              <a:cxn ang="0">
                <a:pos x="connsiteX0" y="connsiteY0"/>
              </a:cxn>
              <a:cxn ang="0">
                <a:pos x="connsiteX1" y="connsiteY1"/>
              </a:cxn>
              <a:cxn ang="0">
                <a:pos x="connsiteX2" y="connsiteY2"/>
              </a:cxn>
            </a:cxnLst>
            <a:rect l="l" t="t" r="r" b="b"/>
            <a:pathLst>
              <a:path w="1100138" h="357188">
                <a:moveTo>
                  <a:pt x="0" y="357188"/>
                </a:moveTo>
                <a:cubicBezTo>
                  <a:pt x="140494" y="252412"/>
                  <a:pt x="188119" y="202406"/>
                  <a:pt x="371475" y="142875"/>
                </a:cubicBezTo>
                <a:cubicBezTo>
                  <a:pt x="554831" y="83344"/>
                  <a:pt x="948333" y="29766"/>
                  <a:pt x="1100138" y="0"/>
                </a:cubicBezTo>
              </a:path>
            </a:pathLst>
          </a:custGeom>
          <a:ln w="3810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itchFamily="18" charset="0"/>
                <a:cs typeface="Times New Roman" pitchFamily="18" charset="0"/>
              </a:rPr>
              <a:t>calculation of conditional probabilities</a:t>
            </a:r>
          </a:p>
        </p:txBody>
      </p:sp>
      <p:pic>
        <p:nvPicPr>
          <p:cNvPr id="1026" name="Picture 2"/>
          <p:cNvPicPr>
            <a:picLocks noGrp="1" noChangeAspect="1" noChangeArrowheads="1"/>
          </p:cNvPicPr>
          <p:nvPr>
            <p:ph idx="1"/>
          </p:nvPr>
        </p:nvPicPr>
        <p:blipFill>
          <a:blip r:embed="rId3" cstate="print"/>
          <a:srcRect l="39050" t="58926" r="27104" b="25921"/>
          <a:stretch>
            <a:fillRect/>
          </a:stretch>
        </p:blipFill>
        <p:spPr bwMode="auto">
          <a:xfrm>
            <a:off x="609600" y="2057400"/>
            <a:ext cx="5469467" cy="1447800"/>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l="39206" t="53221" r="26508" b="28524"/>
          <a:stretch>
            <a:fillRect/>
          </a:stretch>
        </p:blipFill>
        <p:spPr bwMode="auto">
          <a:xfrm>
            <a:off x="685800" y="3962400"/>
            <a:ext cx="5410200" cy="1703211"/>
          </a:xfrm>
          <a:prstGeom prst="rect">
            <a:avLst/>
          </a:prstGeom>
          <a:noFill/>
          <a:ln w="9525">
            <a:noFill/>
            <a:miter lim="800000"/>
            <a:headEnd/>
            <a:tailEnd/>
          </a:ln>
        </p:spPr>
      </p:pic>
      <p:sp>
        <p:nvSpPr>
          <p:cNvPr id="6" name="TextBox 5"/>
          <p:cNvSpPr txBox="1"/>
          <p:nvPr/>
        </p:nvSpPr>
        <p:spPr>
          <a:xfrm>
            <a:off x="6858000" y="2209800"/>
            <a:ext cx="1676400" cy="1200329"/>
          </a:xfrm>
          <a:prstGeom prst="rect">
            <a:avLst/>
          </a:prstGeom>
          <a:noFill/>
        </p:spPr>
        <p:txBody>
          <a:bodyPr wrap="square" rtlCol="0">
            <a:spAutoFit/>
          </a:bodyPr>
          <a:lstStyle/>
          <a:p>
            <a:pPr algn="ctr"/>
            <a:r>
              <a:rPr lang="en-US" dirty="0">
                <a:solidFill>
                  <a:srgbClr val="FF0000"/>
                </a:solidFill>
                <a:latin typeface="Times New Roman" pitchFamily="18" charset="0"/>
                <a:ea typeface="Cambria Math" pitchFamily="18" charset="0"/>
                <a:cs typeface="Times New Roman" pitchFamily="18" charset="0"/>
              </a:rPr>
              <a:t>divide each species by fraction of birds of that color</a:t>
            </a:r>
            <a:endParaRPr lang="en-US" dirty="0">
              <a:solidFill>
                <a:srgbClr val="FF0000"/>
              </a:solidFill>
              <a:latin typeface="Cambria Math" pitchFamily="18" charset="0"/>
              <a:ea typeface="Cambria Math" pitchFamily="18" charset="0"/>
              <a:cs typeface="Times New Roman" pitchFamily="18" charset="0"/>
            </a:endParaRPr>
          </a:p>
        </p:txBody>
      </p:sp>
      <p:sp>
        <p:nvSpPr>
          <p:cNvPr id="7" name="TextBox 6"/>
          <p:cNvSpPr txBox="1"/>
          <p:nvPr/>
        </p:nvSpPr>
        <p:spPr>
          <a:xfrm>
            <a:off x="6858000" y="4343400"/>
            <a:ext cx="1676400" cy="1200329"/>
          </a:xfrm>
          <a:prstGeom prst="rect">
            <a:avLst/>
          </a:prstGeom>
          <a:noFill/>
        </p:spPr>
        <p:txBody>
          <a:bodyPr wrap="square" rtlCol="0">
            <a:spAutoFit/>
          </a:bodyPr>
          <a:lstStyle/>
          <a:p>
            <a:pPr algn="ctr"/>
            <a:r>
              <a:rPr lang="en-US" dirty="0">
                <a:solidFill>
                  <a:srgbClr val="FF0000"/>
                </a:solidFill>
                <a:latin typeface="Times New Roman" pitchFamily="18" charset="0"/>
                <a:ea typeface="Cambria Math" pitchFamily="18" charset="0"/>
                <a:cs typeface="Times New Roman" pitchFamily="18" charset="0"/>
              </a:rPr>
              <a:t>divide each color by fraction of birds of that species</a:t>
            </a:r>
            <a:endParaRPr lang="en-US" dirty="0">
              <a:solidFill>
                <a:srgbClr val="FF0000"/>
              </a:solidFill>
              <a:latin typeface="Cambria Math" pitchFamily="18" charset="0"/>
              <a:ea typeface="Cambria Math" pitchFamily="18" charset="0"/>
              <a:cs typeface="Times New Roman"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Times New Roman" pitchFamily="18" charset="0"/>
                <a:cs typeface="Times New Roman" pitchFamily="18" charset="0"/>
              </a:rPr>
              <a:t>Bayes</a:t>
            </a:r>
            <a:r>
              <a:rPr lang="en-US" dirty="0">
                <a:latin typeface="Times New Roman" pitchFamily="18" charset="0"/>
                <a:cs typeface="Times New Roman" pitchFamily="18" charset="0"/>
              </a:rPr>
              <a:t> Theorem</a:t>
            </a:r>
          </a:p>
        </p:txBody>
      </p:sp>
      <p:pic>
        <p:nvPicPr>
          <p:cNvPr id="1026" name="Picture 2"/>
          <p:cNvPicPr>
            <a:picLocks noGrp="1" noChangeAspect="1" noChangeArrowheads="1"/>
          </p:cNvPicPr>
          <p:nvPr>
            <p:ph idx="1"/>
          </p:nvPr>
        </p:nvPicPr>
        <p:blipFill>
          <a:blip r:embed="rId3" cstate="print"/>
          <a:srcRect l="39050" t="58926" r="27104" b="25921"/>
          <a:stretch>
            <a:fillRect/>
          </a:stretch>
        </p:blipFill>
        <p:spPr bwMode="auto">
          <a:xfrm>
            <a:off x="76201" y="2057400"/>
            <a:ext cx="3352800" cy="887506"/>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l="39206" t="53221" r="26508" b="28524"/>
          <a:stretch>
            <a:fillRect/>
          </a:stretch>
        </p:blipFill>
        <p:spPr bwMode="auto">
          <a:xfrm>
            <a:off x="76200" y="2895600"/>
            <a:ext cx="3388661" cy="1066800"/>
          </a:xfrm>
          <a:prstGeom prst="rect">
            <a:avLst/>
          </a:prstGeom>
          <a:noFill/>
          <a:ln w="9525">
            <a:noFill/>
            <a:miter lim="800000"/>
            <a:headEnd/>
            <a:tailEnd/>
          </a:ln>
        </p:spPr>
      </p:pic>
      <p:sp>
        <p:nvSpPr>
          <p:cNvPr id="7" name="TextBox 6"/>
          <p:cNvSpPr txBox="1"/>
          <p:nvPr/>
        </p:nvSpPr>
        <p:spPr>
          <a:xfrm>
            <a:off x="3733800" y="2667000"/>
            <a:ext cx="2667000" cy="369332"/>
          </a:xfrm>
          <a:prstGeom prst="rect">
            <a:avLst/>
          </a:prstGeom>
          <a:noFill/>
        </p:spPr>
        <p:txBody>
          <a:bodyPr wrap="square" rtlCol="0">
            <a:spAutoFit/>
          </a:bodyPr>
          <a:lstStyle/>
          <a:p>
            <a:pPr algn="ctr"/>
            <a:r>
              <a:rPr lang="en-US" dirty="0">
                <a:solidFill>
                  <a:srgbClr val="FF0000"/>
                </a:solidFill>
                <a:latin typeface="Times New Roman" pitchFamily="18" charset="0"/>
                <a:ea typeface="Cambria Math" pitchFamily="18" charset="0"/>
                <a:cs typeface="Times New Roman" pitchFamily="18" charset="0"/>
              </a:rPr>
              <a:t>same, so solving for </a:t>
            </a:r>
            <a:r>
              <a:rPr lang="en-US" i="1" dirty="0">
                <a:solidFill>
                  <a:srgbClr val="FF0000"/>
                </a:solidFill>
                <a:latin typeface="Cambria Math" pitchFamily="18" charset="0"/>
                <a:ea typeface="Cambria Math" pitchFamily="18" charset="0"/>
                <a:cs typeface="Times New Roman" pitchFamily="18" charset="0"/>
              </a:rPr>
              <a:t>P(</a:t>
            </a:r>
            <a:r>
              <a:rPr lang="en-US" i="1" dirty="0" err="1">
                <a:solidFill>
                  <a:srgbClr val="FF0000"/>
                </a:solidFill>
                <a:latin typeface="Cambria Math" pitchFamily="18" charset="0"/>
                <a:ea typeface="Cambria Math" pitchFamily="18" charset="0"/>
                <a:cs typeface="Times New Roman" pitchFamily="18" charset="0"/>
              </a:rPr>
              <a:t>s,c</a:t>
            </a:r>
            <a:r>
              <a:rPr lang="en-US" i="1" dirty="0">
                <a:solidFill>
                  <a:srgbClr val="FF0000"/>
                </a:solidFill>
                <a:latin typeface="Cambria Math" pitchFamily="18" charset="0"/>
                <a:ea typeface="Cambria Math" pitchFamily="18" charset="0"/>
                <a:cs typeface="Times New Roman" pitchFamily="18" charset="0"/>
              </a:rPr>
              <a:t>)</a:t>
            </a:r>
          </a:p>
        </p:txBody>
      </p:sp>
      <p:pic>
        <p:nvPicPr>
          <p:cNvPr id="2050" name="Picture 2"/>
          <p:cNvPicPr>
            <a:picLocks noChangeAspect="1" noChangeArrowheads="1"/>
          </p:cNvPicPr>
          <p:nvPr/>
        </p:nvPicPr>
        <p:blipFill>
          <a:blip r:embed="rId5" cstate="print"/>
          <a:srcRect l="36190" t="37584" r="29524" b="51678"/>
          <a:stretch>
            <a:fillRect/>
          </a:stretch>
        </p:blipFill>
        <p:spPr bwMode="auto">
          <a:xfrm>
            <a:off x="2514600" y="4114800"/>
            <a:ext cx="4114800" cy="762000"/>
          </a:xfrm>
          <a:prstGeom prst="rect">
            <a:avLst/>
          </a:prstGeom>
          <a:noFill/>
          <a:ln w="9525">
            <a:noFill/>
            <a:miter lim="800000"/>
            <a:headEnd/>
            <a:tailEnd/>
          </a:ln>
        </p:spPr>
      </p:pic>
      <p:sp>
        <p:nvSpPr>
          <p:cNvPr id="8" name="Oval 7"/>
          <p:cNvSpPr/>
          <p:nvPr/>
        </p:nvSpPr>
        <p:spPr>
          <a:xfrm>
            <a:off x="2514600" y="2133600"/>
            <a:ext cx="762000" cy="381000"/>
          </a:xfrm>
          <a:prstGeom prst="ellipse">
            <a:avLst/>
          </a:prstGeom>
          <a:no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2514600" y="3124200"/>
            <a:ext cx="762000" cy="381000"/>
          </a:xfrm>
          <a:prstGeom prst="ellipse">
            <a:avLst/>
          </a:prstGeom>
          <a:no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3335215" y="2461846"/>
            <a:ext cx="393896" cy="323557"/>
          </a:xfrm>
          <a:custGeom>
            <a:avLst/>
            <a:gdLst>
              <a:gd name="connsiteX0" fmla="*/ 0 w 393896"/>
              <a:gd name="connsiteY0" fmla="*/ 0 h 323557"/>
              <a:gd name="connsiteX1" fmla="*/ 253219 w 393896"/>
              <a:gd name="connsiteY1" fmla="*/ 140677 h 323557"/>
              <a:gd name="connsiteX2" fmla="*/ 393896 w 393896"/>
              <a:gd name="connsiteY2" fmla="*/ 323557 h 323557"/>
            </a:gdLst>
            <a:ahLst/>
            <a:cxnLst>
              <a:cxn ang="0">
                <a:pos x="connsiteX0" y="connsiteY0"/>
              </a:cxn>
              <a:cxn ang="0">
                <a:pos x="connsiteX1" y="connsiteY1"/>
              </a:cxn>
              <a:cxn ang="0">
                <a:pos x="connsiteX2" y="connsiteY2"/>
              </a:cxn>
            </a:cxnLst>
            <a:rect l="l" t="t" r="r" b="b"/>
            <a:pathLst>
              <a:path w="393896" h="323557">
                <a:moveTo>
                  <a:pt x="0" y="0"/>
                </a:moveTo>
                <a:cubicBezTo>
                  <a:pt x="93785" y="43375"/>
                  <a:pt x="187570" y="86751"/>
                  <a:pt x="253219" y="140677"/>
                </a:cubicBezTo>
                <a:cubicBezTo>
                  <a:pt x="318868" y="194603"/>
                  <a:pt x="356382" y="259080"/>
                  <a:pt x="393896" y="323557"/>
                </a:cubicBezTo>
              </a:path>
            </a:pathLst>
          </a:custGeom>
          <a:ln w="28575">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Freeform 11"/>
          <p:cNvSpPr/>
          <p:nvPr/>
        </p:nvSpPr>
        <p:spPr>
          <a:xfrm flipV="1">
            <a:off x="3352800" y="2953043"/>
            <a:ext cx="393896" cy="323557"/>
          </a:xfrm>
          <a:custGeom>
            <a:avLst/>
            <a:gdLst>
              <a:gd name="connsiteX0" fmla="*/ 0 w 393896"/>
              <a:gd name="connsiteY0" fmla="*/ 0 h 323557"/>
              <a:gd name="connsiteX1" fmla="*/ 253219 w 393896"/>
              <a:gd name="connsiteY1" fmla="*/ 140677 h 323557"/>
              <a:gd name="connsiteX2" fmla="*/ 393896 w 393896"/>
              <a:gd name="connsiteY2" fmla="*/ 323557 h 323557"/>
            </a:gdLst>
            <a:ahLst/>
            <a:cxnLst>
              <a:cxn ang="0">
                <a:pos x="connsiteX0" y="connsiteY0"/>
              </a:cxn>
              <a:cxn ang="0">
                <a:pos x="connsiteX1" y="connsiteY1"/>
              </a:cxn>
              <a:cxn ang="0">
                <a:pos x="connsiteX2" y="connsiteY2"/>
              </a:cxn>
            </a:cxnLst>
            <a:rect l="l" t="t" r="r" b="b"/>
            <a:pathLst>
              <a:path w="393896" h="323557">
                <a:moveTo>
                  <a:pt x="0" y="0"/>
                </a:moveTo>
                <a:cubicBezTo>
                  <a:pt x="93785" y="43375"/>
                  <a:pt x="187570" y="86751"/>
                  <a:pt x="253219" y="140677"/>
                </a:cubicBezTo>
                <a:cubicBezTo>
                  <a:pt x="318868" y="194603"/>
                  <a:pt x="356382" y="259080"/>
                  <a:pt x="393896" y="323557"/>
                </a:cubicBezTo>
              </a:path>
            </a:pathLst>
          </a:custGeom>
          <a:ln w="28575">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Freeform 12"/>
          <p:cNvSpPr/>
          <p:nvPr/>
        </p:nvSpPr>
        <p:spPr>
          <a:xfrm flipV="1">
            <a:off x="3429000" y="3048000"/>
            <a:ext cx="2514600" cy="1066800"/>
          </a:xfrm>
          <a:custGeom>
            <a:avLst/>
            <a:gdLst>
              <a:gd name="connsiteX0" fmla="*/ 0 w 393896"/>
              <a:gd name="connsiteY0" fmla="*/ 0 h 323557"/>
              <a:gd name="connsiteX1" fmla="*/ 253219 w 393896"/>
              <a:gd name="connsiteY1" fmla="*/ 140677 h 323557"/>
              <a:gd name="connsiteX2" fmla="*/ 393896 w 393896"/>
              <a:gd name="connsiteY2" fmla="*/ 323557 h 323557"/>
            </a:gdLst>
            <a:ahLst/>
            <a:cxnLst>
              <a:cxn ang="0">
                <a:pos x="connsiteX0" y="connsiteY0"/>
              </a:cxn>
              <a:cxn ang="0">
                <a:pos x="connsiteX1" y="connsiteY1"/>
              </a:cxn>
              <a:cxn ang="0">
                <a:pos x="connsiteX2" y="connsiteY2"/>
              </a:cxn>
            </a:cxnLst>
            <a:rect l="l" t="t" r="r" b="b"/>
            <a:pathLst>
              <a:path w="393896" h="323557">
                <a:moveTo>
                  <a:pt x="0" y="0"/>
                </a:moveTo>
                <a:cubicBezTo>
                  <a:pt x="93785" y="43375"/>
                  <a:pt x="187570" y="86751"/>
                  <a:pt x="253219" y="140677"/>
                </a:cubicBezTo>
                <a:cubicBezTo>
                  <a:pt x="318868" y="194603"/>
                  <a:pt x="356382" y="259080"/>
                  <a:pt x="393896" y="323557"/>
                </a:cubicBezTo>
              </a:path>
            </a:pathLst>
          </a:custGeom>
          <a:ln w="28575">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2051" name="Picture 3"/>
          <p:cNvPicPr>
            <a:picLocks noChangeAspect="1" noChangeArrowheads="1"/>
          </p:cNvPicPr>
          <p:nvPr/>
        </p:nvPicPr>
        <p:blipFill>
          <a:blip r:embed="rId6" cstate="print"/>
          <a:srcRect l="26032" t="36510" r="52381" b="50604"/>
          <a:stretch>
            <a:fillRect/>
          </a:stretch>
        </p:blipFill>
        <p:spPr bwMode="auto">
          <a:xfrm>
            <a:off x="5562600" y="4876800"/>
            <a:ext cx="2590800" cy="914400"/>
          </a:xfrm>
          <a:prstGeom prst="rect">
            <a:avLst/>
          </a:prstGeom>
          <a:noFill/>
          <a:ln w="9525">
            <a:noFill/>
            <a:miter lim="800000"/>
            <a:headEnd/>
            <a:tailEnd/>
          </a:ln>
        </p:spPr>
      </p:pic>
      <p:pic>
        <p:nvPicPr>
          <p:cNvPr id="15" name="Picture 3"/>
          <p:cNvPicPr>
            <a:picLocks noChangeAspect="1" noChangeArrowheads="1"/>
          </p:cNvPicPr>
          <p:nvPr/>
        </p:nvPicPr>
        <p:blipFill>
          <a:blip r:embed="rId6" cstate="print"/>
          <a:srcRect l="26032" t="60134" r="52381" b="28054"/>
          <a:stretch>
            <a:fillRect/>
          </a:stretch>
        </p:blipFill>
        <p:spPr bwMode="auto">
          <a:xfrm>
            <a:off x="5638800" y="5791200"/>
            <a:ext cx="2590800" cy="838200"/>
          </a:xfrm>
          <a:prstGeom prst="rect">
            <a:avLst/>
          </a:prstGeom>
          <a:noFill/>
          <a:ln w="9525">
            <a:noFill/>
            <a:miter lim="800000"/>
            <a:headEnd/>
            <a:tailEnd/>
          </a:ln>
        </p:spPr>
      </p:pic>
      <p:sp>
        <p:nvSpPr>
          <p:cNvPr id="16" name="Freeform 15"/>
          <p:cNvSpPr/>
          <p:nvPr/>
        </p:nvSpPr>
        <p:spPr>
          <a:xfrm flipH="1" flipV="1">
            <a:off x="3505200" y="4648200"/>
            <a:ext cx="1905000" cy="1066800"/>
          </a:xfrm>
          <a:custGeom>
            <a:avLst/>
            <a:gdLst>
              <a:gd name="connsiteX0" fmla="*/ 0 w 393896"/>
              <a:gd name="connsiteY0" fmla="*/ 0 h 323557"/>
              <a:gd name="connsiteX1" fmla="*/ 253219 w 393896"/>
              <a:gd name="connsiteY1" fmla="*/ 140677 h 323557"/>
              <a:gd name="connsiteX2" fmla="*/ 393896 w 393896"/>
              <a:gd name="connsiteY2" fmla="*/ 323557 h 323557"/>
            </a:gdLst>
            <a:ahLst/>
            <a:cxnLst>
              <a:cxn ang="0">
                <a:pos x="connsiteX0" y="connsiteY0"/>
              </a:cxn>
              <a:cxn ang="0">
                <a:pos x="connsiteX1" y="connsiteY1"/>
              </a:cxn>
              <a:cxn ang="0">
                <a:pos x="connsiteX2" y="connsiteY2"/>
              </a:cxn>
            </a:cxnLst>
            <a:rect l="l" t="t" r="r" b="b"/>
            <a:pathLst>
              <a:path w="393896" h="323557">
                <a:moveTo>
                  <a:pt x="0" y="0"/>
                </a:moveTo>
                <a:cubicBezTo>
                  <a:pt x="93785" y="43375"/>
                  <a:pt x="187570" y="86751"/>
                  <a:pt x="253219" y="140677"/>
                </a:cubicBezTo>
                <a:cubicBezTo>
                  <a:pt x="318868" y="194603"/>
                  <a:pt x="356382" y="259080"/>
                  <a:pt x="393896" y="323557"/>
                </a:cubicBezTo>
              </a:path>
            </a:pathLst>
          </a:custGeom>
          <a:ln w="28575">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extBox 5"/>
          <p:cNvSpPr txBox="1"/>
          <p:nvPr/>
        </p:nvSpPr>
        <p:spPr>
          <a:xfrm>
            <a:off x="2667000" y="5105400"/>
            <a:ext cx="1676400" cy="369332"/>
          </a:xfrm>
          <a:prstGeom prst="rect">
            <a:avLst/>
          </a:prstGeom>
          <a:noFill/>
        </p:spPr>
        <p:txBody>
          <a:bodyPr wrap="square" rtlCol="0">
            <a:spAutoFit/>
          </a:bodyPr>
          <a:lstStyle/>
          <a:p>
            <a:pPr algn="ctr"/>
            <a:r>
              <a:rPr lang="en-US" dirty="0">
                <a:solidFill>
                  <a:srgbClr val="FF0000"/>
                </a:solidFill>
                <a:latin typeface="Times New Roman" pitchFamily="18" charset="0"/>
                <a:ea typeface="Cambria Math" pitchFamily="18" charset="0"/>
                <a:cs typeface="Times New Roman" pitchFamily="18" charset="0"/>
              </a:rPr>
              <a:t>rearrange</a:t>
            </a:r>
            <a:endParaRPr lang="en-US" dirty="0">
              <a:solidFill>
                <a:srgbClr val="FF0000"/>
              </a:solidFill>
              <a:latin typeface="Cambria Math" pitchFamily="18" charset="0"/>
              <a:ea typeface="Cambria Math" pitchFamily="18" charset="0"/>
              <a:cs typeface="Times New Roman"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295400"/>
            <a:ext cx="8229600" cy="1143000"/>
          </a:xfrm>
        </p:spPr>
        <p:txBody>
          <a:bodyPr/>
          <a:lstStyle/>
          <a:p>
            <a:r>
              <a:rPr lang="en-US" dirty="0">
                <a:latin typeface="Times New Roman" pitchFamily="18" charset="0"/>
                <a:cs typeface="Times New Roman" pitchFamily="18" charset="0"/>
              </a:rPr>
              <a:t>3 ways to write </a:t>
            </a:r>
            <a:r>
              <a:rPr lang="en-US" i="1" dirty="0">
                <a:latin typeface="Cambria Math" pitchFamily="18" charset="0"/>
                <a:ea typeface="Cambria Math" pitchFamily="18" charset="0"/>
                <a:cs typeface="Times New Roman" pitchFamily="18" charset="0"/>
              </a:rPr>
              <a:t>P(c)</a:t>
            </a:r>
            <a:r>
              <a:rPr lang="en-US" dirty="0">
                <a:latin typeface="Times New Roman" pitchFamily="18" charset="0"/>
                <a:cs typeface="Times New Roman" pitchFamily="18" charset="0"/>
              </a:rPr>
              <a:t> and </a:t>
            </a:r>
            <a:r>
              <a:rPr lang="en-US" i="1" dirty="0">
                <a:latin typeface="Cambria Math" pitchFamily="18" charset="0"/>
                <a:ea typeface="Cambria Math" pitchFamily="18" charset="0"/>
                <a:cs typeface="Times New Roman" pitchFamily="18" charset="0"/>
              </a:rPr>
              <a:t>P(s)</a:t>
            </a:r>
          </a:p>
        </p:txBody>
      </p:sp>
      <p:pic>
        <p:nvPicPr>
          <p:cNvPr id="18" name="Picture 2"/>
          <p:cNvPicPr>
            <a:picLocks noChangeAspect="1" noChangeArrowheads="1"/>
          </p:cNvPicPr>
          <p:nvPr/>
        </p:nvPicPr>
        <p:blipFill>
          <a:blip r:embed="rId3" cstate="print"/>
          <a:srcRect l="54603" t="31141" r="5396" b="53825"/>
          <a:stretch>
            <a:fillRect/>
          </a:stretch>
        </p:blipFill>
        <p:spPr bwMode="auto">
          <a:xfrm>
            <a:off x="2209800" y="4072467"/>
            <a:ext cx="4648200" cy="1032933"/>
          </a:xfrm>
          <a:prstGeom prst="rect">
            <a:avLst/>
          </a:prstGeom>
          <a:noFill/>
          <a:ln w="9525">
            <a:noFill/>
            <a:miter lim="800000"/>
            <a:headEnd/>
            <a:tailEnd/>
          </a:ln>
        </p:spPr>
      </p:pic>
      <p:pic>
        <p:nvPicPr>
          <p:cNvPr id="3074" name="Picture 2"/>
          <p:cNvPicPr>
            <a:picLocks noChangeAspect="1" noChangeArrowheads="1"/>
          </p:cNvPicPr>
          <p:nvPr/>
        </p:nvPicPr>
        <p:blipFill>
          <a:blip r:embed="rId3" cstate="print"/>
          <a:srcRect l="12698" t="31141" r="50476" b="54899"/>
          <a:stretch>
            <a:fillRect/>
          </a:stretch>
        </p:blipFill>
        <p:spPr bwMode="auto">
          <a:xfrm>
            <a:off x="2209800" y="3234267"/>
            <a:ext cx="4419600" cy="99060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838200"/>
            <a:ext cx="8229600" cy="1143000"/>
          </a:xfrm>
        </p:spPr>
        <p:txBody>
          <a:bodyPr/>
          <a:lstStyle/>
          <a:p>
            <a:r>
              <a:rPr lang="en-US" dirty="0">
                <a:latin typeface="Times New Roman" pitchFamily="18" charset="0"/>
                <a:cs typeface="Times New Roman" pitchFamily="18" charset="0"/>
              </a:rPr>
              <a:t>so 3 ways to write </a:t>
            </a:r>
            <a:r>
              <a:rPr lang="en-US" dirty="0" err="1">
                <a:latin typeface="Times New Roman" pitchFamily="18" charset="0"/>
                <a:cs typeface="Times New Roman" pitchFamily="18" charset="0"/>
              </a:rPr>
              <a:t>Bayes</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Therem</a:t>
            </a:r>
            <a:endParaRPr lang="en-US" i="1" dirty="0">
              <a:latin typeface="Cambria Math" pitchFamily="18" charset="0"/>
              <a:ea typeface="Cambria Math" pitchFamily="18" charset="0"/>
              <a:cs typeface="Times New Roman" pitchFamily="18" charset="0"/>
            </a:endParaRPr>
          </a:p>
        </p:txBody>
      </p:sp>
      <p:pic>
        <p:nvPicPr>
          <p:cNvPr id="4098" name="Picture 2"/>
          <p:cNvPicPr>
            <a:picLocks noChangeAspect="1" noChangeArrowheads="1"/>
          </p:cNvPicPr>
          <p:nvPr/>
        </p:nvPicPr>
        <p:blipFill>
          <a:blip r:embed="rId3" cstate="print"/>
          <a:srcRect l="24762" t="33289" r="18730" b="24832"/>
          <a:stretch>
            <a:fillRect/>
          </a:stretch>
        </p:blipFill>
        <p:spPr bwMode="auto">
          <a:xfrm>
            <a:off x="1219200" y="2362200"/>
            <a:ext cx="6781800" cy="2971800"/>
          </a:xfrm>
          <a:prstGeom prst="rect">
            <a:avLst/>
          </a:prstGeom>
          <a:noFill/>
          <a:ln w="9525">
            <a:noFill/>
            <a:miter lim="800000"/>
            <a:headEnd/>
            <a:tailEnd/>
          </a:ln>
        </p:spPr>
      </p:pic>
      <p:sp>
        <p:nvSpPr>
          <p:cNvPr id="6" name="TextBox 5"/>
          <p:cNvSpPr txBox="1"/>
          <p:nvPr/>
        </p:nvSpPr>
        <p:spPr>
          <a:xfrm>
            <a:off x="4648200" y="5486400"/>
            <a:ext cx="4114800" cy="646331"/>
          </a:xfrm>
          <a:prstGeom prst="rect">
            <a:avLst/>
          </a:prstGeom>
          <a:noFill/>
        </p:spPr>
        <p:txBody>
          <a:bodyPr wrap="square" rtlCol="0">
            <a:spAutoFit/>
          </a:bodyPr>
          <a:lstStyle/>
          <a:p>
            <a:pPr algn="ctr"/>
            <a:r>
              <a:rPr lang="en-US" dirty="0">
                <a:solidFill>
                  <a:srgbClr val="FF0000"/>
                </a:solidFill>
                <a:latin typeface="Times New Roman" pitchFamily="18" charset="0"/>
                <a:ea typeface="Cambria Math" pitchFamily="18" charset="0"/>
                <a:cs typeface="Times New Roman" pitchFamily="18" charset="0"/>
              </a:rPr>
              <a:t>the last way seems the most complicated, but it is also the most useful</a:t>
            </a:r>
            <a:endParaRPr lang="en-US" dirty="0">
              <a:solidFill>
                <a:srgbClr val="FF0000"/>
              </a:solidFill>
              <a:latin typeface="Cambria Math" pitchFamily="18" charset="0"/>
              <a:ea typeface="Cambria Math" pitchFamily="18" charset="0"/>
              <a:cs typeface="Times New Roman" pitchFamily="18" charset="0"/>
            </a:endParaRPr>
          </a:p>
        </p:txBody>
      </p:sp>
      <p:sp>
        <p:nvSpPr>
          <p:cNvPr id="7" name="Freeform 6"/>
          <p:cNvSpPr/>
          <p:nvPr/>
        </p:nvSpPr>
        <p:spPr>
          <a:xfrm>
            <a:off x="7793502" y="4600135"/>
            <a:ext cx="354037" cy="872197"/>
          </a:xfrm>
          <a:custGeom>
            <a:avLst/>
            <a:gdLst>
              <a:gd name="connsiteX0" fmla="*/ 0 w 354037"/>
              <a:gd name="connsiteY0" fmla="*/ 0 h 872197"/>
              <a:gd name="connsiteX1" fmla="*/ 309489 w 354037"/>
              <a:gd name="connsiteY1" fmla="*/ 365760 h 872197"/>
              <a:gd name="connsiteX2" fmla="*/ 267286 w 354037"/>
              <a:gd name="connsiteY2" fmla="*/ 872197 h 872197"/>
            </a:gdLst>
            <a:ahLst/>
            <a:cxnLst>
              <a:cxn ang="0">
                <a:pos x="connsiteX0" y="connsiteY0"/>
              </a:cxn>
              <a:cxn ang="0">
                <a:pos x="connsiteX1" y="connsiteY1"/>
              </a:cxn>
              <a:cxn ang="0">
                <a:pos x="connsiteX2" y="connsiteY2"/>
              </a:cxn>
            </a:cxnLst>
            <a:rect l="l" t="t" r="r" b="b"/>
            <a:pathLst>
              <a:path w="354037" h="872197">
                <a:moveTo>
                  <a:pt x="0" y="0"/>
                </a:moveTo>
                <a:cubicBezTo>
                  <a:pt x="132470" y="110197"/>
                  <a:pt x="264941" y="220394"/>
                  <a:pt x="309489" y="365760"/>
                </a:cubicBezTo>
                <a:cubicBezTo>
                  <a:pt x="354037" y="511126"/>
                  <a:pt x="310661" y="691661"/>
                  <a:pt x="267286" y="872197"/>
                </a:cubicBezTo>
              </a:path>
            </a:pathLst>
          </a:custGeom>
          <a:ln w="3810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Freeform 7"/>
          <p:cNvSpPr/>
          <p:nvPr/>
        </p:nvSpPr>
        <p:spPr>
          <a:xfrm>
            <a:off x="7848600" y="3124200"/>
            <a:ext cx="437271" cy="2319997"/>
          </a:xfrm>
          <a:custGeom>
            <a:avLst/>
            <a:gdLst>
              <a:gd name="connsiteX0" fmla="*/ 0 w 354037"/>
              <a:gd name="connsiteY0" fmla="*/ 0 h 872197"/>
              <a:gd name="connsiteX1" fmla="*/ 309489 w 354037"/>
              <a:gd name="connsiteY1" fmla="*/ 365760 h 872197"/>
              <a:gd name="connsiteX2" fmla="*/ 267286 w 354037"/>
              <a:gd name="connsiteY2" fmla="*/ 872197 h 872197"/>
            </a:gdLst>
            <a:ahLst/>
            <a:cxnLst>
              <a:cxn ang="0">
                <a:pos x="connsiteX0" y="connsiteY0"/>
              </a:cxn>
              <a:cxn ang="0">
                <a:pos x="connsiteX1" y="connsiteY1"/>
              </a:cxn>
              <a:cxn ang="0">
                <a:pos x="connsiteX2" y="connsiteY2"/>
              </a:cxn>
            </a:cxnLst>
            <a:rect l="l" t="t" r="r" b="b"/>
            <a:pathLst>
              <a:path w="354037" h="872197">
                <a:moveTo>
                  <a:pt x="0" y="0"/>
                </a:moveTo>
                <a:cubicBezTo>
                  <a:pt x="132470" y="110197"/>
                  <a:pt x="264941" y="220394"/>
                  <a:pt x="309489" y="365760"/>
                </a:cubicBezTo>
                <a:cubicBezTo>
                  <a:pt x="354037" y="511126"/>
                  <a:pt x="310661" y="691661"/>
                  <a:pt x="267286" y="872197"/>
                </a:cubicBezTo>
              </a:path>
            </a:pathLst>
          </a:custGeom>
          <a:ln w="3810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a:blip r:embed="rId3" cstate="print"/>
          <a:srcRect l="12732" t="31989" r="55036" b="49491"/>
          <a:stretch>
            <a:fillRect/>
          </a:stretch>
        </p:blipFill>
        <p:spPr bwMode="auto">
          <a:xfrm>
            <a:off x="1828800" y="2057400"/>
            <a:ext cx="5098473" cy="1752600"/>
          </a:xfrm>
          <a:prstGeom prst="rect">
            <a:avLst/>
          </a:prstGeom>
          <a:noFill/>
          <a:ln w="9525">
            <a:noFill/>
            <a:miter lim="800000"/>
            <a:headEnd/>
            <a:tailEnd/>
          </a:ln>
        </p:spPr>
      </p:pic>
      <p:sp>
        <p:nvSpPr>
          <p:cNvPr id="2" name="Title 1"/>
          <p:cNvSpPr>
            <a:spLocks noGrp="1"/>
          </p:cNvSpPr>
          <p:nvPr>
            <p:ph type="title"/>
          </p:nvPr>
        </p:nvSpPr>
        <p:spPr>
          <a:xfrm>
            <a:off x="0" y="609600"/>
            <a:ext cx="9144000" cy="914400"/>
          </a:xfrm>
        </p:spPr>
        <p:txBody>
          <a:bodyPr/>
          <a:lstStyle/>
          <a:p>
            <a:r>
              <a:rPr lang="en-US" sz="5400" dirty="0">
                <a:latin typeface="Times New Roman" pitchFamily="18" charset="0"/>
                <a:ea typeface="Cambria Math" pitchFamily="18" charset="0"/>
                <a:cs typeface="Times New Roman" pitchFamily="18" charset="0"/>
              </a:rPr>
              <a:t>Beware!</a:t>
            </a:r>
          </a:p>
        </p:txBody>
      </p:sp>
      <p:sp>
        <p:nvSpPr>
          <p:cNvPr id="6" name="Title 1"/>
          <p:cNvSpPr txBox="1">
            <a:spLocks/>
          </p:cNvSpPr>
          <p:nvPr/>
        </p:nvSpPr>
        <p:spPr bwMode="auto">
          <a:xfrm>
            <a:off x="0" y="4648200"/>
            <a:ext cx="9144000" cy="914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0" i="0" u="none" strike="noStrike" kern="0" cap="none" spc="0" normalizeH="0" baseline="0" noProof="0" dirty="0">
                <a:ln>
                  <a:noFill/>
                </a:ln>
                <a:solidFill>
                  <a:schemeClr val="tx2"/>
                </a:solidFill>
                <a:effectLst/>
                <a:uLnTx/>
                <a:uFillTx/>
                <a:latin typeface="Times New Roman" pitchFamily="18" charset="0"/>
                <a:ea typeface="Cambria Math" pitchFamily="18" charset="0"/>
                <a:cs typeface="Times New Roman" pitchFamily="18" charset="0"/>
              </a:rPr>
              <a:t>major cause of error both</a:t>
            </a:r>
          </a:p>
          <a:p>
            <a:pPr marL="0" marR="0" lvl="0" indent="0" algn="ctr" defTabSz="914400" rtl="0" eaLnBrk="1" fontAlgn="base" latinLnBrk="0" hangingPunct="1">
              <a:lnSpc>
                <a:spcPct val="100000"/>
              </a:lnSpc>
              <a:spcBef>
                <a:spcPct val="0"/>
              </a:spcBef>
              <a:spcAft>
                <a:spcPct val="0"/>
              </a:spcAft>
              <a:buClrTx/>
              <a:buSzTx/>
              <a:buFontTx/>
              <a:buNone/>
              <a:tabLst/>
              <a:defRPr/>
            </a:pPr>
            <a:r>
              <a:rPr lang="en-US" sz="4400" kern="0" noProof="0" dirty="0">
                <a:solidFill>
                  <a:schemeClr val="tx2"/>
                </a:solidFill>
                <a:latin typeface="Times New Roman" pitchFamily="18" charset="0"/>
                <a:ea typeface="Cambria Math" pitchFamily="18" charset="0"/>
                <a:cs typeface="Times New Roman" pitchFamily="18" charset="0"/>
              </a:rPr>
              <a:t>among scientists and the general public</a:t>
            </a:r>
            <a:endParaRPr kumimoji="0" lang="en-US" sz="4400" b="0" i="0" u="none" strike="noStrike" kern="0" cap="none" spc="0" normalizeH="0" baseline="0" noProof="0" dirty="0">
              <a:ln>
                <a:noFill/>
              </a:ln>
              <a:solidFill>
                <a:schemeClr val="tx2"/>
              </a:solidFill>
              <a:effectLst/>
              <a:uLnTx/>
              <a:uFillTx/>
              <a:latin typeface="Times New Roman" pitchFamily="18" charset="0"/>
              <a:ea typeface="Cambria Math" pitchFamily="18" charset="0"/>
              <a:cs typeface="Times New Roman"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lstStyle/>
          <a:p>
            <a:r>
              <a:rPr lang="en-US" dirty="0">
                <a:latin typeface="Times New Roman" pitchFamily="18" charset="0"/>
                <a:ea typeface="Cambria Math" pitchFamily="18" charset="0"/>
                <a:cs typeface="Times New Roman" pitchFamily="18" charset="0"/>
              </a:rPr>
              <a:t>example</a:t>
            </a:r>
          </a:p>
        </p:txBody>
      </p:sp>
      <p:sp>
        <p:nvSpPr>
          <p:cNvPr id="5" name="Title 1"/>
          <p:cNvSpPr txBox="1">
            <a:spLocks/>
          </p:cNvSpPr>
          <p:nvPr/>
        </p:nvSpPr>
        <p:spPr bwMode="auto">
          <a:xfrm>
            <a:off x="0" y="1524000"/>
            <a:ext cx="9144000" cy="5105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0" cap="none" spc="0" normalizeH="0" baseline="0" noProof="0" dirty="0">
                <a:ln>
                  <a:noFill/>
                </a:ln>
                <a:solidFill>
                  <a:schemeClr val="tx2"/>
                </a:solidFill>
                <a:effectLst/>
                <a:uLnTx/>
                <a:uFillTx/>
                <a:latin typeface="Times New Roman" pitchFamily="18" charset="0"/>
                <a:ea typeface="Cambria Math" pitchFamily="18" charset="0"/>
                <a:cs typeface="Times New Roman" pitchFamily="18" charset="0"/>
              </a:rPr>
              <a:t>probability</a:t>
            </a:r>
            <a:r>
              <a:rPr kumimoji="0" lang="en-US" sz="2800" b="0" i="0" u="none" strike="noStrike" kern="0" cap="none" spc="0" normalizeH="0" noProof="0" dirty="0">
                <a:ln>
                  <a:noFill/>
                </a:ln>
                <a:solidFill>
                  <a:schemeClr val="tx2"/>
                </a:solidFill>
                <a:effectLst/>
                <a:uLnTx/>
                <a:uFillTx/>
                <a:latin typeface="Times New Roman" pitchFamily="18" charset="0"/>
                <a:ea typeface="Cambria Math" pitchFamily="18" charset="0"/>
                <a:cs typeface="Times New Roman" pitchFamily="18" charset="0"/>
              </a:rPr>
              <a:t> that a dead person succumbed to pancreatic cancer</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0" cap="none" spc="0" normalizeH="0" noProof="0" dirty="0">
                <a:ln>
                  <a:noFill/>
                </a:ln>
                <a:solidFill>
                  <a:schemeClr val="tx2"/>
                </a:solidFill>
                <a:effectLst/>
                <a:uLnTx/>
                <a:uFillTx/>
                <a:latin typeface="Times New Roman" pitchFamily="18" charset="0"/>
                <a:ea typeface="Cambria Math" pitchFamily="18" charset="0"/>
                <a:cs typeface="Times New Roman" pitchFamily="18" charset="0"/>
              </a:rPr>
              <a:t>(as contrasted to some other cause of death) </a:t>
            </a:r>
          </a:p>
          <a:p>
            <a:pPr marL="0" marR="0" lvl="0" indent="0" algn="ctr" defTabSz="914400" rtl="0" eaLnBrk="1" fontAlgn="base" latinLnBrk="0" hangingPunct="1">
              <a:lnSpc>
                <a:spcPct val="100000"/>
              </a:lnSpc>
              <a:spcBef>
                <a:spcPct val="0"/>
              </a:spcBef>
              <a:spcAft>
                <a:spcPct val="0"/>
              </a:spcAft>
              <a:buClrTx/>
              <a:buSzTx/>
              <a:buFontTx/>
              <a:buNone/>
              <a:tabLst/>
              <a:defRPr/>
            </a:pPr>
            <a:r>
              <a:rPr lang="en-US" sz="2800" kern="0" baseline="0" dirty="0">
                <a:solidFill>
                  <a:schemeClr val="tx2"/>
                </a:solidFill>
                <a:latin typeface="Times New Roman" pitchFamily="18" charset="0"/>
                <a:ea typeface="Cambria Math" pitchFamily="18" charset="0"/>
                <a:cs typeface="Times New Roman" pitchFamily="18" charset="0"/>
              </a:rPr>
              <a:t>P(</a:t>
            </a:r>
            <a:r>
              <a:rPr lang="en-US" sz="2800" kern="0" baseline="0" dirty="0" err="1">
                <a:solidFill>
                  <a:schemeClr val="tx2"/>
                </a:solidFill>
                <a:latin typeface="Times New Roman" pitchFamily="18" charset="0"/>
                <a:ea typeface="Cambria Math" pitchFamily="18" charset="0"/>
                <a:cs typeface="Times New Roman" pitchFamily="18" charset="0"/>
              </a:rPr>
              <a:t>cancer|death</a:t>
            </a:r>
            <a:r>
              <a:rPr lang="en-US" sz="2800" kern="0" baseline="0" dirty="0">
                <a:solidFill>
                  <a:schemeClr val="tx2"/>
                </a:solidFill>
                <a:latin typeface="Times New Roman" pitchFamily="18" charset="0"/>
                <a:ea typeface="Cambria Math" pitchFamily="18" charset="0"/>
                <a:cs typeface="Times New Roman" pitchFamily="18" charset="0"/>
              </a:rPr>
              <a:t>)</a:t>
            </a:r>
            <a:r>
              <a:rPr lang="en-US" sz="2800" kern="0" dirty="0">
                <a:solidFill>
                  <a:schemeClr val="tx2"/>
                </a:solidFill>
                <a:latin typeface="Times New Roman" pitchFamily="18" charset="0"/>
                <a:ea typeface="Cambria Math" pitchFamily="18" charset="0"/>
                <a:cs typeface="Times New Roman" pitchFamily="18" charset="0"/>
              </a:rPr>
              <a:t> = 1.4%</a:t>
            </a:r>
          </a:p>
          <a:p>
            <a:pPr marL="0" marR="0" lvl="0" indent="0" algn="ctr" defTabSz="914400" rtl="0" eaLnBrk="1" fontAlgn="base" latinLnBrk="0" hangingPunct="1">
              <a:lnSpc>
                <a:spcPct val="100000"/>
              </a:lnSpc>
              <a:spcBef>
                <a:spcPct val="0"/>
              </a:spcBef>
              <a:spcAft>
                <a:spcPct val="0"/>
              </a:spcAft>
              <a:buClrTx/>
              <a:buSzTx/>
              <a:buFontTx/>
              <a:buNone/>
              <a:tabLst/>
              <a:defRPr/>
            </a:pPr>
            <a:endParaRPr lang="en-US" sz="2800" kern="0" dirty="0">
              <a:solidFill>
                <a:schemeClr val="tx2"/>
              </a:solidFill>
              <a:latin typeface="Times New Roman" pitchFamily="18" charset="0"/>
              <a:ea typeface="Cambria Math" pitchFamily="18" charset="0"/>
              <a:cs typeface="Times New Roman" pitchFamily="18" charset="0"/>
            </a:endParaRPr>
          </a:p>
          <a:p>
            <a:pPr lvl="0" algn="ctr">
              <a:defRPr/>
            </a:pPr>
            <a:r>
              <a:rPr lang="en-US" sz="2800" kern="0" dirty="0">
                <a:solidFill>
                  <a:schemeClr val="tx2"/>
                </a:solidFill>
                <a:latin typeface="Times New Roman" pitchFamily="18" charset="0"/>
                <a:ea typeface="Cambria Math" pitchFamily="18" charset="0"/>
                <a:cs typeface="Times New Roman" pitchFamily="18" charset="0"/>
              </a:rPr>
              <a:t>probability that a person diagnosed with pancreatic cancer</a:t>
            </a:r>
          </a:p>
          <a:p>
            <a:pPr lvl="0" algn="ctr">
              <a:defRPr/>
            </a:pPr>
            <a:r>
              <a:rPr lang="en-US" sz="2800" kern="0" dirty="0">
                <a:solidFill>
                  <a:schemeClr val="tx2"/>
                </a:solidFill>
                <a:latin typeface="Times New Roman" pitchFamily="18" charset="0"/>
                <a:ea typeface="Cambria Math" pitchFamily="18" charset="0"/>
                <a:cs typeface="Times New Roman" pitchFamily="18" charset="0"/>
              </a:rPr>
              <a:t>will die of it in the next five years</a:t>
            </a:r>
          </a:p>
          <a:p>
            <a:pPr lvl="0" algn="ctr">
              <a:defRPr/>
            </a:pPr>
            <a:r>
              <a:rPr lang="en-US" sz="2800" kern="0" dirty="0">
                <a:solidFill>
                  <a:schemeClr val="tx2"/>
                </a:solidFill>
                <a:latin typeface="Times New Roman" pitchFamily="18" charset="0"/>
                <a:ea typeface="Cambria Math" pitchFamily="18" charset="0"/>
                <a:cs typeface="Times New Roman" pitchFamily="18" charset="0"/>
              </a:rPr>
              <a:t>P(</a:t>
            </a:r>
            <a:r>
              <a:rPr lang="en-US" sz="2800" kern="0" dirty="0" err="1">
                <a:solidFill>
                  <a:schemeClr val="tx2"/>
                </a:solidFill>
                <a:latin typeface="Times New Roman" pitchFamily="18" charset="0"/>
                <a:ea typeface="Cambria Math" pitchFamily="18" charset="0"/>
                <a:cs typeface="Times New Roman" pitchFamily="18" charset="0"/>
              </a:rPr>
              <a:t>death|cancer</a:t>
            </a:r>
            <a:r>
              <a:rPr lang="en-US" sz="2800" kern="0" dirty="0">
                <a:solidFill>
                  <a:schemeClr val="tx2"/>
                </a:solidFill>
                <a:latin typeface="Times New Roman" pitchFamily="18" charset="0"/>
                <a:ea typeface="Cambria Math" pitchFamily="18" charset="0"/>
                <a:cs typeface="Times New Roman" pitchFamily="18" charset="0"/>
              </a:rPr>
              <a:t>) = 90%</a:t>
            </a:r>
          </a:p>
          <a:p>
            <a:pPr lvl="0" algn="ctr">
              <a:defRPr/>
            </a:pPr>
            <a:endParaRPr lang="en-US" sz="2800" kern="0" dirty="0">
              <a:solidFill>
                <a:schemeClr val="tx2"/>
              </a:solidFill>
              <a:latin typeface="Times New Roman" pitchFamily="18" charset="0"/>
              <a:ea typeface="Cambria Math" pitchFamily="18" charset="0"/>
              <a:cs typeface="Times New Roman" pitchFamily="18" charset="0"/>
            </a:endParaRPr>
          </a:p>
          <a:p>
            <a:pPr lvl="0" algn="ctr">
              <a:defRPr/>
            </a:pPr>
            <a:r>
              <a:rPr lang="en-US" sz="2800" kern="0" dirty="0">
                <a:solidFill>
                  <a:schemeClr val="tx2"/>
                </a:solidFill>
                <a:latin typeface="Times New Roman" pitchFamily="18" charset="0"/>
                <a:ea typeface="Cambria Math" pitchFamily="18" charset="0"/>
                <a:cs typeface="Times New Roman" pitchFamily="18" charset="0"/>
              </a:rPr>
              <a:t>vastly different numbers</a:t>
            </a:r>
          </a:p>
          <a:p>
            <a:pPr lvl="0" algn="ctr">
              <a:defRPr/>
            </a:pPr>
            <a:endParaRPr lang="en-US" sz="2400" kern="0" dirty="0">
              <a:solidFill>
                <a:schemeClr val="tx2"/>
              </a:solidFill>
              <a:latin typeface="Times New Roman" pitchFamily="18" charset="0"/>
              <a:ea typeface="Cambria Math"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lang="en-US" sz="2400" kern="0" dirty="0">
              <a:solidFill>
                <a:schemeClr val="tx2"/>
              </a:solidFill>
              <a:latin typeface="Times New Roman" pitchFamily="18" charset="0"/>
              <a:ea typeface="Cambria Math"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chemeClr val="tx2"/>
              </a:solidFill>
              <a:effectLst/>
              <a:uLnTx/>
              <a:uFillTx/>
              <a:latin typeface="Times New Roman" pitchFamily="18" charset="0"/>
              <a:ea typeface="Cambria Math"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chemeClr val="tx2"/>
              </a:solidFill>
              <a:effectLst/>
              <a:uLnTx/>
              <a:uFillTx/>
              <a:latin typeface="Times New Roman" pitchFamily="18" charset="0"/>
              <a:ea typeface="Cambria Math" pitchFamily="18" charset="0"/>
              <a:cs typeface="Times New Roman"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a:latin typeface="Times New Roman" pitchFamily="18" charset="0"/>
                <a:cs typeface="Times New Roman" pitchFamily="18" charset="0"/>
              </a:rPr>
              <a:t>Bayesian Inference</a:t>
            </a:r>
            <a:br>
              <a:rPr lang="en-US" dirty="0">
                <a:latin typeface="Times New Roman" pitchFamily="18" charset="0"/>
                <a:cs typeface="Times New Roman" pitchFamily="18" charset="0"/>
              </a:rPr>
            </a:br>
            <a:r>
              <a:rPr lang="en-US" dirty="0">
                <a:latin typeface="Times New Roman" pitchFamily="18" charset="0"/>
                <a:cs typeface="Times New Roman" pitchFamily="18" charset="0"/>
              </a:rPr>
              <a:t>“updating information”</a:t>
            </a:r>
          </a:p>
        </p:txBody>
      </p:sp>
      <p:sp>
        <p:nvSpPr>
          <p:cNvPr id="3" name="Content Placeholder 2"/>
          <p:cNvSpPr>
            <a:spLocks noGrp="1"/>
          </p:cNvSpPr>
          <p:nvPr>
            <p:ph idx="1"/>
          </p:nvPr>
        </p:nvSpPr>
        <p:spPr>
          <a:xfrm>
            <a:off x="0" y="1600200"/>
            <a:ext cx="9144000" cy="5257800"/>
          </a:xfrm>
        </p:spPr>
        <p:txBody>
          <a:bodyPr/>
          <a:lstStyle/>
          <a:p>
            <a:pPr algn="ctr">
              <a:buNone/>
            </a:pPr>
            <a:r>
              <a:rPr lang="en-US" dirty="0">
                <a:latin typeface="Times New Roman" pitchFamily="18" charset="0"/>
                <a:cs typeface="Times New Roman" pitchFamily="18" charset="0"/>
              </a:rPr>
              <a:t>An observer on the island has sighted a bird.</a:t>
            </a:r>
          </a:p>
          <a:p>
            <a:pPr algn="ctr">
              <a:buNone/>
            </a:pPr>
            <a:r>
              <a:rPr lang="en-US" dirty="0">
                <a:latin typeface="Times New Roman" pitchFamily="18" charset="0"/>
                <a:cs typeface="Times New Roman" pitchFamily="18" charset="0"/>
              </a:rPr>
              <a:t>We want to know whether it’s a pigeon.</a:t>
            </a:r>
          </a:p>
          <a:p>
            <a:pPr algn="ctr">
              <a:buNone/>
            </a:pPr>
            <a:endParaRPr lang="en-US" dirty="0">
              <a:latin typeface="Times New Roman" pitchFamily="18" charset="0"/>
              <a:cs typeface="Times New Roman" pitchFamily="18" charset="0"/>
            </a:endParaRPr>
          </a:p>
          <a:p>
            <a:pPr algn="ctr">
              <a:buNone/>
            </a:pPr>
            <a:r>
              <a:rPr lang="en-US" dirty="0">
                <a:latin typeface="Times New Roman" pitchFamily="18" charset="0"/>
                <a:cs typeface="Times New Roman" pitchFamily="18" charset="0"/>
              </a:rPr>
              <a:t>when the observer says, “bird sighted”, the probability that it’s a pigeon is:</a:t>
            </a:r>
          </a:p>
          <a:p>
            <a:pPr algn="ctr">
              <a:buNone/>
            </a:pPr>
            <a:r>
              <a:rPr lang="en-US" sz="5400" i="1" dirty="0">
                <a:latin typeface="Cambria Math" pitchFamily="18" charset="0"/>
                <a:ea typeface="Cambria Math" pitchFamily="18" charset="0"/>
                <a:cs typeface="Times New Roman" pitchFamily="18" charset="0"/>
              </a:rPr>
              <a:t>P(s=p) = 50%</a:t>
            </a:r>
          </a:p>
          <a:p>
            <a:pPr algn="ctr">
              <a:buNone/>
            </a:pPr>
            <a:endParaRPr lang="en-US" i="1" dirty="0">
              <a:latin typeface="Cambria Math" pitchFamily="18" charset="0"/>
              <a:ea typeface="Cambria Math" pitchFamily="18" charset="0"/>
              <a:cs typeface="Times New Roman" pitchFamily="18" charset="0"/>
            </a:endParaRPr>
          </a:p>
          <a:p>
            <a:pPr algn="ctr">
              <a:buNone/>
            </a:pPr>
            <a:r>
              <a:rPr lang="en-US" dirty="0">
                <a:latin typeface="Times New Roman" pitchFamily="18" charset="0"/>
                <a:cs typeface="Times New Roman" pitchFamily="18" charset="0"/>
              </a:rPr>
              <a:t>since pigeons comprise half of the birds on the island.</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09600"/>
            <a:ext cx="9144000" cy="5638800"/>
          </a:xfrm>
        </p:spPr>
        <p:txBody>
          <a:bodyPr/>
          <a:lstStyle/>
          <a:p>
            <a:pPr algn="ctr">
              <a:buNone/>
            </a:pPr>
            <a:r>
              <a:rPr lang="en-US" dirty="0">
                <a:latin typeface="Times New Roman" pitchFamily="18" charset="0"/>
                <a:cs typeface="Times New Roman" pitchFamily="18" charset="0"/>
              </a:rPr>
              <a:t>Now the observer says, “the bird is tan”.</a:t>
            </a:r>
          </a:p>
          <a:p>
            <a:pPr algn="ctr">
              <a:buNone/>
            </a:pPr>
            <a:r>
              <a:rPr lang="en-US" dirty="0">
                <a:latin typeface="Times New Roman" pitchFamily="18" charset="0"/>
                <a:cs typeface="Times New Roman" pitchFamily="18" charset="0"/>
              </a:rPr>
              <a:t>The probability that it’s a pigeon changes.</a:t>
            </a:r>
          </a:p>
          <a:p>
            <a:pPr algn="ctr">
              <a:buNone/>
            </a:pPr>
            <a:endParaRPr lang="en-US" dirty="0">
              <a:latin typeface="Times New Roman" pitchFamily="18" charset="0"/>
              <a:cs typeface="Times New Roman" pitchFamily="18" charset="0"/>
            </a:endParaRPr>
          </a:p>
          <a:p>
            <a:pPr algn="ctr">
              <a:buNone/>
            </a:pPr>
            <a:r>
              <a:rPr lang="en-US" dirty="0">
                <a:latin typeface="Times New Roman" pitchFamily="18" charset="0"/>
                <a:cs typeface="Times New Roman" pitchFamily="18" charset="0"/>
              </a:rPr>
              <a:t>We now want to know</a:t>
            </a:r>
          </a:p>
          <a:p>
            <a:pPr algn="ctr">
              <a:buNone/>
            </a:pPr>
            <a:r>
              <a:rPr lang="en-US" i="1" dirty="0">
                <a:latin typeface="Cambria Math" pitchFamily="18" charset="0"/>
                <a:ea typeface="Cambria Math" pitchFamily="18" charset="0"/>
                <a:cs typeface="Times New Roman" pitchFamily="18" charset="0"/>
              </a:rPr>
              <a:t>P(s=</a:t>
            </a:r>
            <a:r>
              <a:rPr lang="en-US" i="1" dirty="0" err="1">
                <a:latin typeface="Cambria Math" pitchFamily="18" charset="0"/>
                <a:ea typeface="Cambria Math" pitchFamily="18" charset="0"/>
                <a:cs typeface="Times New Roman" pitchFamily="18" charset="0"/>
              </a:rPr>
              <a:t>p|c</a:t>
            </a:r>
            <a:r>
              <a:rPr lang="en-US" i="1" dirty="0">
                <a:latin typeface="Cambria Math" pitchFamily="18" charset="0"/>
                <a:ea typeface="Cambria Math" pitchFamily="18" charset="0"/>
                <a:cs typeface="Times New Roman" pitchFamily="18" charset="0"/>
              </a:rPr>
              <a:t>=t) </a:t>
            </a:r>
          </a:p>
          <a:p>
            <a:pPr algn="ctr">
              <a:buNone/>
            </a:pPr>
            <a:endParaRPr lang="en-US" dirty="0">
              <a:latin typeface="Times New Roman" pitchFamily="18" charset="0"/>
              <a:cs typeface="Times New Roman" pitchFamily="18" charset="0"/>
            </a:endParaRPr>
          </a:p>
          <a:p>
            <a:pPr algn="ctr">
              <a:buNone/>
            </a:pPr>
            <a:r>
              <a:rPr lang="en-US" dirty="0">
                <a:latin typeface="Times New Roman" pitchFamily="18" charset="0"/>
                <a:cs typeface="Times New Roman" pitchFamily="18" charset="0"/>
              </a:rPr>
              <a:t>The conditional probability that it’s a pigeon, given that we have observed its color to be tan.</a:t>
            </a:r>
          </a:p>
          <a:p>
            <a:pPr algn="ctr">
              <a:buNone/>
            </a:pPr>
            <a:endParaRPr lang="en-US" dirty="0">
              <a:latin typeface="Times New Roman" pitchFamily="18" charset="0"/>
              <a:cs typeface="Times New Roman"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print"/>
          <a:srcRect l="24762" t="38658" r="64444" b="51678"/>
          <a:stretch>
            <a:fillRect/>
          </a:stretch>
        </p:blipFill>
        <p:spPr bwMode="auto">
          <a:xfrm>
            <a:off x="2362200" y="990600"/>
            <a:ext cx="1295400" cy="685800"/>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l="63494" t="36510" r="19999" b="48457"/>
          <a:stretch>
            <a:fillRect/>
          </a:stretch>
        </p:blipFill>
        <p:spPr bwMode="auto">
          <a:xfrm>
            <a:off x="3733800" y="846408"/>
            <a:ext cx="1981200" cy="1066800"/>
          </a:xfrm>
          <a:prstGeom prst="rect">
            <a:avLst/>
          </a:prstGeom>
          <a:noFill/>
          <a:ln w="9525">
            <a:noFill/>
            <a:miter lim="800000"/>
            <a:headEnd/>
            <a:tailEnd/>
          </a:ln>
        </p:spPr>
      </p:pic>
      <p:sp>
        <p:nvSpPr>
          <p:cNvPr id="3" name="Content Placeholder 2"/>
          <p:cNvSpPr>
            <a:spLocks noGrp="1"/>
          </p:cNvSpPr>
          <p:nvPr>
            <p:ph idx="1"/>
          </p:nvPr>
        </p:nvSpPr>
        <p:spPr>
          <a:xfrm>
            <a:off x="0" y="304800"/>
            <a:ext cx="3352800" cy="762000"/>
          </a:xfrm>
        </p:spPr>
        <p:txBody>
          <a:bodyPr/>
          <a:lstStyle/>
          <a:p>
            <a:pPr>
              <a:buNone/>
            </a:pPr>
            <a:r>
              <a:rPr lang="en-US" dirty="0">
                <a:latin typeface="Times New Roman" pitchFamily="18" charset="0"/>
                <a:cs typeface="Times New Roman" pitchFamily="18" charset="0"/>
              </a:rPr>
              <a:t>we use the formula</a:t>
            </a:r>
          </a:p>
          <a:p>
            <a:pPr>
              <a:buNone/>
            </a:pPr>
            <a:endParaRPr lang="en-US" dirty="0">
              <a:latin typeface="Times New Roman" pitchFamily="18" charset="0"/>
              <a:cs typeface="Times New Roman" pitchFamily="18" charset="0"/>
            </a:endParaRPr>
          </a:p>
        </p:txBody>
      </p:sp>
      <p:pic>
        <p:nvPicPr>
          <p:cNvPr id="5122" name="Picture 2"/>
          <p:cNvPicPr>
            <a:picLocks noChangeAspect="1" noChangeArrowheads="1"/>
          </p:cNvPicPr>
          <p:nvPr/>
        </p:nvPicPr>
        <p:blipFill>
          <a:blip r:embed="rId4" cstate="print"/>
          <a:srcRect l="25990" t="25430" r="21395" b="20530"/>
          <a:stretch>
            <a:fillRect/>
          </a:stretch>
        </p:blipFill>
        <p:spPr bwMode="auto">
          <a:xfrm>
            <a:off x="1219200" y="2514600"/>
            <a:ext cx="6324600" cy="3886200"/>
          </a:xfrm>
          <a:prstGeom prst="rect">
            <a:avLst/>
          </a:prstGeom>
          <a:noFill/>
          <a:ln w="9525">
            <a:noFill/>
            <a:miter lim="800000"/>
            <a:headEnd/>
            <a:tailEnd/>
          </a:ln>
        </p:spPr>
      </p:pic>
      <p:sp>
        <p:nvSpPr>
          <p:cNvPr id="6" name="Freeform 5"/>
          <p:cNvSpPr/>
          <p:nvPr/>
        </p:nvSpPr>
        <p:spPr>
          <a:xfrm flipV="1">
            <a:off x="6172200" y="3657600"/>
            <a:ext cx="533400" cy="381000"/>
          </a:xfrm>
          <a:custGeom>
            <a:avLst/>
            <a:gdLst>
              <a:gd name="connsiteX0" fmla="*/ 0 w 393896"/>
              <a:gd name="connsiteY0" fmla="*/ 0 h 323557"/>
              <a:gd name="connsiteX1" fmla="*/ 253219 w 393896"/>
              <a:gd name="connsiteY1" fmla="*/ 140677 h 323557"/>
              <a:gd name="connsiteX2" fmla="*/ 393896 w 393896"/>
              <a:gd name="connsiteY2" fmla="*/ 323557 h 323557"/>
            </a:gdLst>
            <a:ahLst/>
            <a:cxnLst>
              <a:cxn ang="0">
                <a:pos x="connsiteX0" y="connsiteY0"/>
              </a:cxn>
              <a:cxn ang="0">
                <a:pos x="connsiteX1" y="connsiteY1"/>
              </a:cxn>
              <a:cxn ang="0">
                <a:pos x="connsiteX2" y="connsiteY2"/>
              </a:cxn>
            </a:cxnLst>
            <a:rect l="l" t="t" r="r" b="b"/>
            <a:pathLst>
              <a:path w="393896" h="323557">
                <a:moveTo>
                  <a:pt x="0" y="0"/>
                </a:moveTo>
                <a:cubicBezTo>
                  <a:pt x="93785" y="43375"/>
                  <a:pt x="187570" y="86751"/>
                  <a:pt x="253219" y="140677"/>
                </a:cubicBezTo>
                <a:cubicBezTo>
                  <a:pt x="318868" y="194603"/>
                  <a:pt x="356382" y="259080"/>
                  <a:pt x="393896" y="323557"/>
                </a:cubicBezTo>
              </a:path>
            </a:pathLst>
          </a:custGeom>
          <a:ln w="28575">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TextBox 6"/>
          <p:cNvSpPr txBox="1"/>
          <p:nvPr/>
        </p:nvSpPr>
        <p:spPr>
          <a:xfrm>
            <a:off x="6248400" y="3200400"/>
            <a:ext cx="2667000" cy="369332"/>
          </a:xfrm>
          <a:prstGeom prst="rect">
            <a:avLst/>
          </a:prstGeom>
          <a:noFill/>
        </p:spPr>
        <p:txBody>
          <a:bodyPr wrap="square" rtlCol="0">
            <a:spAutoFit/>
          </a:bodyPr>
          <a:lstStyle/>
          <a:p>
            <a:pPr algn="ctr"/>
            <a:r>
              <a:rPr lang="en-US" dirty="0">
                <a:solidFill>
                  <a:srgbClr val="FF0000"/>
                </a:solidFill>
                <a:latin typeface="Times New Roman" pitchFamily="18" charset="0"/>
                <a:ea typeface="Cambria Math" pitchFamily="18" charset="0"/>
                <a:cs typeface="Times New Roman" pitchFamily="18" charset="0"/>
              </a:rPr>
              <a:t>% of tan pigeons</a:t>
            </a:r>
            <a:endParaRPr lang="en-US" i="1" dirty="0">
              <a:solidFill>
                <a:srgbClr val="FF0000"/>
              </a:solidFill>
              <a:latin typeface="Cambria Math" pitchFamily="18" charset="0"/>
              <a:ea typeface="Cambria Math" pitchFamily="18" charset="0"/>
              <a:cs typeface="Times New Roman" pitchFamily="18" charset="0"/>
            </a:endParaRPr>
          </a:p>
        </p:txBody>
      </p:sp>
      <p:sp>
        <p:nvSpPr>
          <p:cNvPr id="8" name="TextBox 7"/>
          <p:cNvSpPr txBox="1"/>
          <p:nvPr/>
        </p:nvSpPr>
        <p:spPr>
          <a:xfrm>
            <a:off x="6248400" y="3581400"/>
            <a:ext cx="2667000" cy="369332"/>
          </a:xfrm>
          <a:prstGeom prst="rect">
            <a:avLst/>
          </a:prstGeom>
          <a:noFill/>
        </p:spPr>
        <p:txBody>
          <a:bodyPr wrap="square" rtlCol="0">
            <a:spAutoFit/>
          </a:bodyPr>
          <a:lstStyle/>
          <a:p>
            <a:pPr algn="ctr"/>
            <a:r>
              <a:rPr lang="en-US" dirty="0">
                <a:solidFill>
                  <a:srgbClr val="FF0000"/>
                </a:solidFill>
                <a:latin typeface="Times New Roman" pitchFamily="18" charset="0"/>
                <a:ea typeface="Cambria Math" pitchFamily="18" charset="0"/>
                <a:cs typeface="Times New Roman" pitchFamily="18" charset="0"/>
              </a:rPr>
              <a:t>% of tan birds</a:t>
            </a:r>
            <a:endParaRPr lang="en-US" i="1" dirty="0">
              <a:solidFill>
                <a:srgbClr val="FF0000"/>
              </a:solidFill>
              <a:latin typeface="Cambria Math" pitchFamily="18" charset="0"/>
              <a:ea typeface="Cambria Math" pitchFamily="18" charset="0"/>
              <a:cs typeface="Times New Roman" pitchFamily="18" charset="0"/>
            </a:endParaRPr>
          </a:p>
        </p:txBody>
      </p:sp>
      <p:cxnSp>
        <p:nvCxnSpPr>
          <p:cNvPr id="10" name="Straight Connector 9"/>
          <p:cNvCxnSpPr/>
          <p:nvPr/>
        </p:nvCxnSpPr>
        <p:spPr>
          <a:xfrm>
            <a:off x="6829864" y="3609536"/>
            <a:ext cx="1524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457200" y="685800"/>
            <a:ext cx="8229600" cy="5943600"/>
          </a:xfrm>
        </p:spPr>
        <p:txBody>
          <a:bodyPr>
            <a:normAutofit lnSpcReduction="10000"/>
          </a:bodyPr>
          <a:lstStyle/>
          <a:p>
            <a:pPr>
              <a:spcBef>
                <a:spcPts val="100"/>
              </a:spcBef>
              <a:buFontTx/>
              <a:buNone/>
            </a:pPr>
            <a:r>
              <a:rPr lang="en-US" sz="1800" dirty="0">
                <a:latin typeface="Times New Roman" pitchFamily="18" charset="0"/>
                <a:cs typeface="Times New Roman" pitchFamily="18" charset="0"/>
              </a:rPr>
              <a:t>	</a:t>
            </a:r>
            <a:r>
              <a:rPr lang="en-US" sz="1600" dirty="0">
                <a:latin typeface="Times New Roman" pitchFamily="18" charset="0"/>
                <a:cs typeface="Times New Roman" pitchFamily="18" charset="0"/>
              </a:rPr>
              <a:t>Lecture 01		Intro; Using MTLAB or Python</a:t>
            </a:r>
            <a:br>
              <a:rPr lang="en-US" sz="1600" dirty="0">
                <a:latin typeface="Times New Roman" pitchFamily="18" charset="0"/>
                <a:cs typeface="Times New Roman" pitchFamily="18" charset="0"/>
              </a:rPr>
            </a:br>
            <a:r>
              <a:rPr lang="en-US" sz="1600" dirty="0">
                <a:latin typeface="Times New Roman" pitchFamily="18" charset="0"/>
                <a:cs typeface="Times New Roman" pitchFamily="18" charset="0"/>
              </a:rPr>
              <a:t>Lecture 02		Looking At Data</a:t>
            </a:r>
            <a:br>
              <a:rPr lang="en-US" sz="1600" dirty="0">
                <a:latin typeface="Times New Roman" pitchFamily="18" charset="0"/>
                <a:cs typeface="Times New Roman" pitchFamily="18" charset="0"/>
              </a:rPr>
            </a:br>
            <a:r>
              <a:rPr lang="en-US" sz="1600" dirty="0">
                <a:latin typeface="Times New Roman" pitchFamily="18" charset="0"/>
                <a:cs typeface="Times New Roman" pitchFamily="18" charset="0"/>
              </a:rPr>
              <a:t>Lecture 03		Probability and Measurement Error</a:t>
            </a:r>
            <a:br>
              <a:rPr lang="en-US" sz="1600" dirty="0">
                <a:latin typeface="Times New Roman" pitchFamily="18" charset="0"/>
                <a:cs typeface="Times New Roman" pitchFamily="18" charset="0"/>
              </a:rPr>
            </a:br>
            <a:r>
              <a:rPr lang="en-US" sz="1600" b="1" dirty="0">
                <a:latin typeface="Times New Roman" pitchFamily="18" charset="0"/>
                <a:cs typeface="Times New Roman" pitchFamily="18" charset="0"/>
              </a:rPr>
              <a:t>Lecture 04		Multivariate Distributions</a:t>
            </a:r>
            <a:br>
              <a:rPr lang="en-US" sz="1600" b="1" dirty="0">
                <a:latin typeface="Times New Roman" pitchFamily="18" charset="0"/>
                <a:cs typeface="Times New Roman" pitchFamily="18" charset="0"/>
              </a:rPr>
            </a:br>
            <a:r>
              <a:rPr lang="en-US" sz="1600" dirty="0">
                <a:latin typeface="Times New Roman" pitchFamily="18" charset="0"/>
                <a:cs typeface="Times New Roman" pitchFamily="18" charset="0"/>
              </a:rPr>
              <a:t>Lecture 05		Linear Models</a:t>
            </a:r>
            <a:br>
              <a:rPr lang="en-US" sz="1600" dirty="0">
                <a:latin typeface="Times New Roman" pitchFamily="18" charset="0"/>
                <a:cs typeface="Times New Roman" pitchFamily="18" charset="0"/>
              </a:rPr>
            </a:br>
            <a:r>
              <a:rPr lang="en-US" sz="1600" dirty="0">
                <a:latin typeface="Times New Roman" pitchFamily="18" charset="0"/>
                <a:cs typeface="Times New Roman" pitchFamily="18" charset="0"/>
              </a:rPr>
              <a:t>Lecture 06		The Principle of Least Squares</a:t>
            </a:r>
            <a:br>
              <a:rPr lang="en-US" sz="1600" dirty="0">
                <a:latin typeface="Times New Roman" pitchFamily="18" charset="0"/>
                <a:cs typeface="Times New Roman" pitchFamily="18" charset="0"/>
              </a:rPr>
            </a:br>
            <a:r>
              <a:rPr lang="en-US" sz="1600" dirty="0">
                <a:latin typeface="Times New Roman" pitchFamily="18" charset="0"/>
                <a:cs typeface="Times New Roman" pitchFamily="18" charset="0"/>
              </a:rPr>
              <a:t>Lecture 07		Prior Information</a:t>
            </a:r>
            <a:br>
              <a:rPr lang="en-US" sz="1600" dirty="0">
                <a:latin typeface="Times New Roman" pitchFamily="18" charset="0"/>
                <a:cs typeface="Times New Roman" pitchFamily="18" charset="0"/>
              </a:rPr>
            </a:br>
            <a:r>
              <a:rPr lang="en-US" sz="1600" dirty="0">
                <a:latin typeface="Times New Roman" pitchFamily="18" charset="0"/>
                <a:cs typeface="Times New Roman" pitchFamily="18" charset="0"/>
              </a:rPr>
              <a:t>Lecture 08		Solving Generalized Least Squares Problems </a:t>
            </a:r>
            <a:br>
              <a:rPr lang="en-US" sz="1600" dirty="0">
                <a:latin typeface="Times New Roman" pitchFamily="18" charset="0"/>
                <a:cs typeface="Times New Roman" pitchFamily="18" charset="0"/>
              </a:rPr>
            </a:br>
            <a:r>
              <a:rPr lang="en-US" sz="1600" dirty="0">
                <a:latin typeface="Times New Roman" pitchFamily="18" charset="0"/>
                <a:cs typeface="Times New Roman" pitchFamily="18" charset="0"/>
              </a:rPr>
              <a:t>Lecture 09		Fourier Series</a:t>
            </a:r>
            <a:br>
              <a:rPr lang="en-US" sz="1600" dirty="0">
                <a:latin typeface="Times New Roman" pitchFamily="18" charset="0"/>
                <a:cs typeface="Times New Roman" pitchFamily="18" charset="0"/>
              </a:rPr>
            </a:br>
            <a:r>
              <a:rPr lang="en-US" sz="1600" dirty="0">
                <a:latin typeface="Times New Roman" pitchFamily="18" charset="0"/>
                <a:cs typeface="Times New Roman" pitchFamily="18" charset="0"/>
              </a:rPr>
              <a:t>Lecture 10		Complex Fourier Series</a:t>
            </a:r>
            <a:br>
              <a:rPr lang="en-US" sz="1600" dirty="0">
                <a:latin typeface="Times New Roman" pitchFamily="18" charset="0"/>
                <a:cs typeface="Times New Roman" pitchFamily="18" charset="0"/>
              </a:rPr>
            </a:br>
            <a:r>
              <a:rPr lang="en-US" sz="1600" dirty="0">
                <a:latin typeface="Times New Roman" pitchFamily="18" charset="0"/>
                <a:cs typeface="Times New Roman" pitchFamily="18" charset="0"/>
              </a:rPr>
              <a:t>Lecture 11		Lessons Learned from the Fourier Transform</a:t>
            </a:r>
          </a:p>
          <a:p>
            <a:pPr>
              <a:spcBef>
                <a:spcPts val="100"/>
              </a:spcBef>
              <a:buFontTx/>
              <a:buNone/>
            </a:pPr>
            <a:r>
              <a:rPr lang="en-US" sz="1600" dirty="0">
                <a:latin typeface="Times New Roman" pitchFamily="18" charset="0"/>
                <a:cs typeface="Times New Roman" pitchFamily="18" charset="0"/>
              </a:rPr>
              <a:t>	Lecture 12		Power Spectra</a:t>
            </a:r>
            <a:br>
              <a:rPr lang="en-US" sz="1600" dirty="0">
                <a:latin typeface="Times New Roman" pitchFamily="18" charset="0"/>
                <a:cs typeface="Times New Roman" pitchFamily="18" charset="0"/>
              </a:rPr>
            </a:br>
            <a:r>
              <a:rPr lang="en-US" sz="1600" dirty="0">
                <a:latin typeface="Times New Roman" pitchFamily="18" charset="0"/>
                <a:cs typeface="Times New Roman" pitchFamily="18" charset="0"/>
              </a:rPr>
              <a:t>Lecture 13		Filter Theory </a:t>
            </a:r>
            <a:br>
              <a:rPr lang="en-US" sz="1600" dirty="0">
                <a:latin typeface="Times New Roman" pitchFamily="18" charset="0"/>
                <a:cs typeface="Times New Roman" pitchFamily="18" charset="0"/>
              </a:rPr>
            </a:br>
            <a:r>
              <a:rPr lang="en-US" sz="1600" dirty="0">
                <a:latin typeface="Times New Roman" pitchFamily="18" charset="0"/>
                <a:cs typeface="Times New Roman" pitchFamily="18" charset="0"/>
              </a:rPr>
              <a:t>Lecture 14		Applications of Filters </a:t>
            </a:r>
            <a:br>
              <a:rPr lang="en-US" sz="1600" dirty="0">
                <a:latin typeface="Times New Roman" pitchFamily="18" charset="0"/>
                <a:cs typeface="Times New Roman" pitchFamily="18" charset="0"/>
              </a:rPr>
            </a:br>
            <a:r>
              <a:rPr lang="en-US" sz="1600" dirty="0">
                <a:latin typeface="Times New Roman" pitchFamily="18" charset="0"/>
                <a:cs typeface="Times New Roman" pitchFamily="18" charset="0"/>
              </a:rPr>
              <a:t>Lecture 15		Factor Analysis and Cluster Analysis</a:t>
            </a:r>
            <a:br>
              <a:rPr lang="en-US" sz="1600" dirty="0">
                <a:latin typeface="Times New Roman" pitchFamily="18" charset="0"/>
                <a:cs typeface="Times New Roman" pitchFamily="18" charset="0"/>
              </a:rPr>
            </a:br>
            <a:r>
              <a:rPr lang="en-US" sz="1600" dirty="0">
                <a:latin typeface="Times New Roman" pitchFamily="18" charset="0"/>
                <a:cs typeface="Times New Roman" pitchFamily="18" charset="0"/>
              </a:rPr>
              <a:t>Lecture 16		Empirical Orthogonal functions and Clusters</a:t>
            </a:r>
            <a:br>
              <a:rPr lang="en-US" sz="1600" dirty="0">
                <a:latin typeface="Times New Roman" pitchFamily="18" charset="0"/>
                <a:cs typeface="Times New Roman" pitchFamily="18" charset="0"/>
              </a:rPr>
            </a:br>
            <a:r>
              <a:rPr lang="en-US" sz="1600" dirty="0">
                <a:latin typeface="Times New Roman" pitchFamily="18" charset="0"/>
                <a:cs typeface="Times New Roman" pitchFamily="18" charset="0"/>
              </a:rPr>
              <a:t>Lecture 17		Covariance and Autocorrelation</a:t>
            </a:r>
            <a:br>
              <a:rPr lang="en-US" sz="1600" dirty="0">
                <a:latin typeface="Times New Roman" pitchFamily="18" charset="0"/>
                <a:cs typeface="Times New Roman" pitchFamily="18" charset="0"/>
              </a:rPr>
            </a:br>
            <a:r>
              <a:rPr lang="en-US" sz="1600" dirty="0">
                <a:latin typeface="Times New Roman" pitchFamily="18" charset="0"/>
                <a:cs typeface="Times New Roman" pitchFamily="18" charset="0"/>
              </a:rPr>
              <a:t>Lecture 18		Cross-correlation</a:t>
            </a:r>
            <a:br>
              <a:rPr lang="en-US" sz="1600" dirty="0">
                <a:latin typeface="Times New Roman" pitchFamily="18" charset="0"/>
                <a:cs typeface="Times New Roman" pitchFamily="18" charset="0"/>
              </a:rPr>
            </a:br>
            <a:r>
              <a:rPr lang="en-US" sz="1600" dirty="0">
                <a:latin typeface="Times New Roman" pitchFamily="18" charset="0"/>
                <a:cs typeface="Times New Roman" pitchFamily="18" charset="0"/>
              </a:rPr>
              <a:t>Lecture 19		Smoothing, Correlation and Spectra</a:t>
            </a:r>
            <a:br>
              <a:rPr lang="en-US" sz="1600" dirty="0">
                <a:latin typeface="Times New Roman" pitchFamily="18" charset="0"/>
                <a:cs typeface="Times New Roman" pitchFamily="18" charset="0"/>
              </a:rPr>
            </a:br>
            <a:r>
              <a:rPr lang="en-US" sz="1600" dirty="0">
                <a:latin typeface="Times New Roman" pitchFamily="18" charset="0"/>
                <a:cs typeface="Times New Roman" pitchFamily="18" charset="0"/>
              </a:rPr>
              <a:t>Lecture 20		Coherence; Tapering and Spectral Analysis </a:t>
            </a:r>
            <a:br>
              <a:rPr lang="en-US" sz="1600" dirty="0">
                <a:latin typeface="Times New Roman" pitchFamily="18" charset="0"/>
                <a:cs typeface="Times New Roman" pitchFamily="18" charset="0"/>
              </a:rPr>
            </a:br>
            <a:r>
              <a:rPr lang="en-US" sz="1600" dirty="0">
                <a:latin typeface="Times New Roman" pitchFamily="18" charset="0"/>
                <a:cs typeface="Times New Roman" pitchFamily="18" charset="0"/>
              </a:rPr>
              <a:t>Lecture 21		Interpolation and Gaussian Process Regression</a:t>
            </a:r>
          </a:p>
          <a:p>
            <a:pPr>
              <a:spcBef>
                <a:spcPts val="100"/>
              </a:spcBef>
              <a:buFontTx/>
              <a:buNone/>
            </a:pPr>
            <a:r>
              <a:rPr lang="en-US" sz="1600" b="1" dirty="0">
                <a:latin typeface="Times New Roman" pitchFamily="18" charset="0"/>
                <a:cs typeface="Times New Roman" pitchFamily="18" charset="0"/>
              </a:rPr>
              <a:t>	</a:t>
            </a:r>
            <a:r>
              <a:rPr lang="en-US" sz="1600" dirty="0">
                <a:latin typeface="Times New Roman" pitchFamily="18" charset="0"/>
                <a:cs typeface="Times New Roman" pitchFamily="18" charset="0"/>
              </a:rPr>
              <a:t>Lecture 22		Linear Approximations and Non Linear Least Squares</a:t>
            </a:r>
          </a:p>
          <a:p>
            <a:pPr>
              <a:spcBef>
                <a:spcPts val="100"/>
              </a:spcBef>
              <a:buFontTx/>
              <a:buNone/>
            </a:pPr>
            <a:r>
              <a:rPr lang="en-US" sz="1600" dirty="0">
                <a:latin typeface="Times New Roman" pitchFamily="18" charset="0"/>
                <a:cs typeface="Times New Roman" pitchFamily="18" charset="0"/>
              </a:rPr>
              <a:t>	Lecture 23		Adaptable Approximations with Neural Networks</a:t>
            </a:r>
            <a:br>
              <a:rPr lang="en-US" sz="1600" dirty="0">
                <a:latin typeface="Times New Roman" pitchFamily="18" charset="0"/>
                <a:cs typeface="Times New Roman" pitchFamily="18" charset="0"/>
              </a:rPr>
            </a:br>
            <a:r>
              <a:rPr lang="en-US" sz="1600" dirty="0">
                <a:latin typeface="Times New Roman" pitchFamily="18" charset="0"/>
                <a:cs typeface="Times New Roman" pitchFamily="18" charset="0"/>
              </a:rPr>
              <a:t>Lecture 24 		Hypothesis testing </a:t>
            </a:r>
            <a:br>
              <a:rPr lang="en-US" sz="1600" dirty="0">
                <a:latin typeface="Times New Roman" pitchFamily="18" charset="0"/>
                <a:cs typeface="Times New Roman" pitchFamily="18" charset="0"/>
              </a:rPr>
            </a:br>
            <a:r>
              <a:rPr lang="en-US" sz="1600" dirty="0">
                <a:latin typeface="Times New Roman" pitchFamily="18" charset="0"/>
                <a:cs typeface="Times New Roman" pitchFamily="18" charset="0"/>
              </a:rPr>
              <a:t>Lecture 25 		Hypothesis Testing continued; F-Tests</a:t>
            </a:r>
            <a:br>
              <a:rPr lang="en-US" sz="1600" dirty="0">
                <a:latin typeface="Times New Roman" pitchFamily="18" charset="0"/>
                <a:cs typeface="Times New Roman" pitchFamily="18" charset="0"/>
              </a:rPr>
            </a:br>
            <a:r>
              <a:rPr lang="en-US" sz="1600" dirty="0">
                <a:latin typeface="Times New Roman" pitchFamily="18" charset="0"/>
                <a:cs typeface="Times New Roman" pitchFamily="18" charset="0"/>
              </a:rPr>
              <a:t>Lecture 26 		Confidence Limits of Spectra, Bootstraps</a:t>
            </a:r>
          </a:p>
        </p:txBody>
      </p:sp>
      <p:sp>
        <p:nvSpPr>
          <p:cNvPr id="7172" name="Text Box 4"/>
          <p:cNvSpPr txBox="1">
            <a:spLocks noChangeArrowheads="1"/>
          </p:cNvSpPr>
          <p:nvPr/>
        </p:nvSpPr>
        <p:spPr bwMode="auto">
          <a:xfrm>
            <a:off x="0" y="228600"/>
            <a:ext cx="9144000" cy="457200"/>
          </a:xfrm>
          <a:prstGeom prst="rect">
            <a:avLst/>
          </a:prstGeom>
          <a:noFill/>
          <a:ln w="9525">
            <a:noFill/>
            <a:miter lim="800000"/>
            <a:headEnd/>
            <a:tailEnd/>
          </a:ln>
          <a:effectLst/>
        </p:spPr>
        <p:txBody>
          <a:bodyPr wrap="square">
            <a:spAutoFit/>
          </a:bodyPr>
          <a:lstStyle/>
          <a:p>
            <a:pPr algn="ctr">
              <a:spcBef>
                <a:spcPct val="50000"/>
              </a:spcBef>
            </a:pPr>
            <a:r>
              <a:rPr lang="en-US" sz="2400" dirty="0">
                <a:latin typeface="Times New Roman" pitchFamily="18" charset="0"/>
                <a:cs typeface="Times New Roman" pitchFamily="18" charset="0"/>
              </a:rPr>
              <a:t>SYLLABUS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6583362"/>
          </a:xfrm>
        </p:spPr>
        <p:txBody>
          <a:bodyPr/>
          <a:lstStyle/>
          <a:p>
            <a:r>
              <a:rPr lang="en-US" dirty="0">
                <a:latin typeface="Times New Roman" pitchFamily="18" charset="0"/>
                <a:cs typeface="Times New Roman" pitchFamily="18" charset="0"/>
              </a:rPr>
              <a:t>observation of the bird’s color changed the probability that is was a pigeon</a:t>
            </a:r>
            <a:br>
              <a:rPr lang="en-US" dirty="0">
                <a:latin typeface="Times New Roman" pitchFamily="18" charset="0"/>
                <a:cs typeface="Times New Roman" pitchFamily="18" charset="0"/>
              </a:rPr>
            </a:br>
            <a:br>
              <a:rPr lang="en-US" dirty="0">
                <a:latin typeface="Times New Roman" pitchFamily="18" charset="0"/>
                <a:cs typeface="Times New Roman" pitchFamily="18" charset="0"/>
              </a:rPr>
            </a:br>
            <a:r>
              <a:rPr lang="en-US" dirty="0">
                <a:latin typeface="Times New Roman" pitchFamily="18" charset="0"/>
                <a:cs typeface="Times New Roman" pitchFamily="18" charset="0"/>
              </a:rPr>
              <a:t>from </a:t>
            </a:r>
            <a:r>
              <a:rPr lang="en-US" i="1" dirty="0">
                <a:latin typeface="Cambria Math" pitchFamily="18" charset="0"/>
                <a:ea typeface="Cambria Math" pitchFamily="18" charset="0"/>
                <a:cs typeface="Times New Roman" pitchFamily="18" charset="0"/>
              </a:rPr>
              <a:t>50%</a:t>
            </a:r>
            <a:br>
              <a:rPr lang="en-US" dirty="0">
                <a:latin typeface="Times New Roman" pitchFamily="18" charset="0"/>
                <a:cs typeface="Times New Roman" pitchFamily="18" charset="0"/>
              </a:rPr>
            </a:br>
            <a:br>
              <a:rPr lang="en-US" dirty="0">
                <a:latin typeface="Times New Roman" pitchFamily="18" charset="0"/>
                <a:cs typeface="Times New Roman" pitchFamily="18" charset="0"/>
              </a:rPr>
            </a:br>
            <a:r>
              <a:rPr lang="en-US" dirty="0">
                <a:latin typeface="Times New Roman" pitchFamily="18" charset="0"/>
                <a:cs typeface="Times New Roman" pitchFamily="18" charset="0"/>
              </a:rPr>
              <a:t>to </a:t>
            </a:r>
            <a:r>
              <a:rPr lang="en-US" i="1" dirty="0">
                <a:latin typeface="Cambria Math" pitchFamily="18" charset="0"/>
                <a:ea typeface="Cambria Math" pitchFamily="18" charset="0"/>
                <a:cs typeface="Times New Roman" pitchFamily="18" charset="0"/>
              </a:rPr>
              <a:t>75%</a:t>
            </a:r>
            <a:br>
              <a:rPr lang="en-US" dirty="0">
                <a:latin typeface="Times New Roman" pitchFamily="18" charset="0"/>
                <a:cs typeface="Times New Roman" pitchFamily="18" charset="0"/>
              </a:rPr>
            </a:br>
            <a:br>
              <a:rPr lang="en-US" dirty="0">
                <a:latin typeface="Times New Roman" pitchFamily="18" charset="0"/>
                <a:cs typeface="Times New Roman" pitchFamily="18" charset="0"/>
              </a:rPr>
            </a:br>
            <a:r>
              <a:rPr lang="en-US" dirty="0">
                <a:latin typeface="Times New Roman" pitchFamily="18" charset="0"/>
                <a:cs typeface="Times New Roman" pitchFamily="18" charset="0"/>
              </a:rPr>
              <a:t>thus </a:t>
            </a:r>
            <a:r>
              <a:rPr lang="en-US" dirty="0" err="1">
                <a:latin typeface="Times New Roman" pitchFamily="18" charset="0"/>
                <a:cs typeface="Times New Roman" pitchFamily="18" charset="0"/>
              </a:rPr>
              <a:t>Bayes</a:t>
            </a:r>
            <a:r>
              <a:rPr lang="en-US" dirty="0">
                <a:latin typeface="Times New Roman" pitchFamily="18" charset="0"/>
                <a:cs typeface="Times New Roman" pitchFamily="18" charset="0"/>
              </a:rPr>
              <a:t> Theorem offers a way to assess the value of an observation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lstStyle/>
          <a:p>
            <a:r>
              <a:rPr lang="en-US" dirty="0">
                <a:latin typeface="Times New Roman" pitchFamily="18" charset="0"/>
                <a:cs typeface="Times New Roman" pitchFamily="18" charset="0"/>
              </a:rPr>
              <a:t>continuous variables</a:t>
            </a:r>
          </a:p>
        </p:txBody>
      </p:sp>
      <p:sp>
        <p:nvSpPr>
          <p:cNvPr id="3" name="Content Placeholder 2"/>
          <p:cNvSpPr>
            <a:spLocks noGrp="1"/>
          </p:cNvSpPr>
          <p:nvPr>
            <p:ph idx="1"/>
          </p:nvPr>
        </p:nvSpPr>
        <p:spPr>
          <a:xfrm>
            <a:off x="0" y="1371600"/>
            <a:ext cx="9144000" cy="762000"/>
          </a:xfrm>
        </p:spPr>
        <p:txBody>
          <a:bodyPr/>
          <a:lstStyle/>
          <a:p>
            <a:pPr>
              <a:buNone/>
            </a:pPr>
            <a:r>
              <a:rPr lang="en-US" dirty="0">
                <a:latin typeface="Times New Roman" pitchFamily="18" charset="0"/>
                <a:cs typeface="Times New Roman" pitchFamily="18" charset="0"/>
              </a:rPr>
              <a:t>joint probability density function, </a:t>
            </a:r>
            <a:r>
              <a:rPr lang="en-US" i="1" dirty="0">
                <a:latin typeface="Cambria Math" pitchFamily="18" charset="0"/>
                <a:ea typeface="Cambria Math" pitchFamily="18" charset="0"/>
                <a:cs typeface="Times New Roman" pitchFamily="18" charset="0"/>
              </a:rPr>
              <a:t>p(d</a:t>
            </a:r>
            <a:r>
              <a:rPr lang="en-US" i="1" baseline="-25000" dirty="0">
                <a:latin typeface="Cambria Math" pitchFamily="18" charset="0"/>
                <a:ea typeface="Cambria Math" pitchFamily="18" charset="0"/>
                <a:cs typeface="Times New Roman" pitchFamily="18" charset="0"/>
              </a:rPr>
              <a:t>1</a:t>
            </a:r>
            <a:r>
              <a:rPr lang="en-US" i="1" dirty="0">
                <a:latin typeface="Cambria Math" pitchFamily="18" charset="0"/>
                <a:ea typeface="Cambria Math" pitchFamily="18" charset="0"/>
                <a:cs typeface="Times New Roman" pitchFamily="18" charset="0"/>
              </a:rPr>
              <a:t>, d</a:t>
            </a:r>
            <a:r>
              <a:rPr lang="en-US" i="1" baseline="-25000" dirty="0">
                <a:latin typeface="Cambria Math" pitchFamily="18" charset="0"/>
                <a:ea typeface="Cambria Math" pitchFamily="18" charset="0"/>
                <a:cs typeface="Times New Roman" pitchFamily="18" charset="0"/>
              </a:rPr>
              <a:t>2</a:t>
            </a:r>
            <a:r>
              <a:rPr lang="en-US" i="1" dirty="0">
                <a:latin typeface="Cambria Math" pitchFamily="18" charset="0"/>
                <a:ea typeface="Cambria Math" pitchFamily="18" charset="0"/>
                <a:cs typeface="Times New Roman" pitchFamily="18" charset="0"/>
              </a:rPr>
              <a:t>) </a:t>
            </a:r>
          </a:p>
          <a:p>
            <a:pPr algn="ctr">
              <a:buNone/>
            </a:pPr>
            <a:endParaRPr lang="en-US" sz="2400" i="1" dirty="0">
              <a:latin typeface="Cambria Math" pitchFamily="18" charset="0"/>
              <a:ea typeface="Cambria Math" pitchFamily="18" charset="0"/>
              <a:cs typeface="Times New Roman" pitchFamily="18" charset="0"/>
            </a:endParaRPr>
          </a:p>
        </p:txBody>
      </p:sp>
      <p:pic>
        <p:nvPicPr>
          <p:cNvPr id="7170" name="Picture 2"/>
          <p:cNvPicPr>
            <a:picLocks noChangeAspect="1" noChangeArrowheads="1"/>
          </p:cNvPicPr>
          <p:nvPr/>
        </p:nvPicPr>
        <p:blipFill>
          <a:blip r:embed="rId3" cstate="print"/>
          <a:srcRect l="29160" t="34967" r="31537" b="48079"/>
          <a:stretch>
            <a:fillRect/>
          </a:stretch>
        </p:blipFill>
        <p:spPr bwMode="auto">
          <a:xfrm>
            <a:off x="2819400" y="4419600"/>
            <a:ext cx="4724400" cy="1219200"/>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l="19222" t="19562" r="18985" b="73004"/>
          <a:stretch>
            <a:fillRect/>
          </a:stretch>
        </p:blipFill>
        <p:spPr bwMode="auto">
          <a:xfrm>
            <a:off x="28129" y="3540369"/>
            <a:ext cx="8795997" cy="633046"/>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1219200" y="228600"/>
            <a:ext cx="6337934" cy="5867400"/>
            <a:chOff x="1295400" y="1114889"/>
            <a:chExt cx="3129844" cy="3051048"/>
          </a:xfrm>
        </p:grpSpPr>
        <p:pic>
          <p:nvPicPr>
            <p:cNvPr id="3" name="Picture 3"/>
            <p:cNvPicPr>
              <a:picLocks noChangeAspect="1" noChangeArrowheads="1"/>
            </p:cNvPicPr>
            <p:nvPr/>
          </p:nvPicPr>
          <p:blipFill>
            <a:blip r:embed="rId3" cstate="print"/>
            <a:srcRect/>
            <a:stretch>
              <a:fillRect/>
            </a:stretch>
          </p:blipFill>
          <p:spPr bwMode="auto">
            <a:xfrm>
              <a:off x="1628775" y="1527512"/>
              <a:ext cx="2556278" cy="2514600"/>
            </a:xfrm>
            <a:prstGeom prst="rect">
              <a:avLst/>
            </a:prstGeom>
            <a:noFill/>
            <a:ln w="9525">
              <a:noFill/>
              <a:miter lim="800000"/>
              <a:headEnd/>
              <a:tailEnd/>
            </a:ln>
          </p:spPr>
        </p:pic>
        <p:sp>
          <p:nvSpPr>
            <p:cNvPr id="18" name="TextBox 17"/>
            <p:cNvSpPr txBox="1"/>
            <p:nvPr/>
          </p:nvSpPr>
          <p:spPr>
            <a:xfrm>
              <a:off x="1295400" y="3781960"/>
              <a:ext cx="533400" cy="368101"/>
            </a:xfrm>
            <a:prstGeom prst="rect">
              <a:avLst/>
            </a:prstGeom>
            <a:noFill/>
          </p:spPr>
          <p:txBody>
            <a:bodyPr wrap="square" rtlCol="0">
              <a:spAutoFit/>
            </a:bodyPr>
            <a:lstStyle/>
            <a:p>
              <a:r>
                <a:rPr lang="en-US" sz="4000" i="1" dirty="0">
                  <a:latin typeface="Times New Roman" pitchFamily="18" charset="0"/>
                  <a:cs typeface="Times New Roman" pitchFamily="18" charset="0"/>
                </a:rPr>
                <a:t>d</a:t>
              </a:r>
              <a:r>
                <a:rPr lang="en-US" sz="4000" i="1" baseline="-25000" dirty="0">
                  <a:latin typeface="Times New Roman" pitchFamily="18" charset="0"/>
                  <a:cs typeface="Times New Roman" pitchFamily="18" charset="0"/>
                </a:rPr>
                <a:t>1</a:t>
              </a:r>
            </a:p>
          </p:txBody>
        </p:sp>
        <p:cxnSp>
          <p:nvCxnSpPr>
            <p:cNvPr id="69" name="Straight Arrow Connector 68"/>
            <p:cNvCxnSpPr/>
            <p:nvPr/>
          </p:nvCxnSpPr>
          <p:spPr>
            <a:xfrm rot="5400000">
              <a:off x="348456" y="2831643"/>
              <a:ext cx="2667000"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V="1">
              <a:off x="1543291" y="1608457"/>
              <a:ext cx="2650603" cy="526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3891844" y="1194137"/>
              <a:ext cx="533400" cy="368101"/>
            </a:xfrm>
            <a:prstGeom prst="rect">
              <a:avLst/>
            </a:prstGeom>
            <a:noFill/>
          </p:spPr>
          <p:txBody>
            <a:bodyPr wrap="square" rtlCol="0">
              <a:spAutoFit/>
            </a:bodyPr>
            <a:lstStyle/>
            <a:p>
              <a:r>
                <a:rPr lang="en-US" sz="4000" i="1" dirty="0">
                  <a:latin typeface="Times New Roman" pitchFamily="18" charset="0"/>
                  <a:cs typeface="Times New Roman" pitchFamily="18" charset="0"/>
                </a:rPr>
                <a:t>d</a:t>
              </a:r>
              <a:r>
                <a:rPr lang="en-US" sz="4000" i="1" baseline="-25000" dirty="0">
                  <a:latin typeface="Times New Roman" pitchFamily="18" charset="0"/>
                  <a:cs typeface="Times New Roman" pitchFamily="18" charset="0"/>
                </a:rPr>
                <a:t>2</a:t>
              </a:r>
            </a:p>
          </p:txBody>
        </p:sp>
        <p:sp>
          <p:nvSpPr>
            <p:cNvPr id="61" name="TextBox 60"/>
            <p:cNvSpPr txBox="1"/>
            <p:nvPr/>
          </p:nvSpPr>
          <p:spPr>
            <a:xfrm>
              <a:off x="1445919" y="1114889"/>
              <a:ext cx="990600" cy="368101"/>
            </a:xfrm>
            <a:prstGeom prst="rect">
              <a:avLst/>
            </a:prstGeom>
            <a:noFill/>
          </p:spPr>
          <p:txBody>
            <a:bodyPr wrap="square" rtlCol="0">
              <a:spAutoFit/>
            </a:bodyPr>
            <a:lstStyle/>
            <a:p>
              <a:r>
                <a:rPr lang="en-US" sz="4000" i="1" dirty="0">
                  <a:latin typeface="Times New Roman" pitchFamily="18" charset="0"/>
                  <a:cs typeface="Times New Roman" pitchFamily="18" charset="0"/>
                </a:rPr>
                <a:t>p(d</a:t>
              </a:r>
              <a:r>
                <a:rPr lang="en-US" sz="4000" i="1" baseline="-25000" dirty="0">
                  <a:latin typeface="Times New Roman" pitchFamily="18" charset="0"/>
                  <a:cs typeface="Times New Roman" pitchFamily="18" charset="0"/>
                </a:rPr>
                <a:t>1</a:t>
              </a:r>
              <a:r>
                <a:rPr lang="en-US" sz="4000" i="1" dirty="0">
                  <a:latin typeface="Times New Roman" pitchFamily="18" charset="0"/>
                  <a:cs typeface="Times New Roman" pitchFamily="18" charset="0"/>
                </a:rPr>
                <a:t>,d</a:t>
              </a:r>
              <a:r>
                <a:rPr lang="en-US" sz="4000" i="1" baseline="-25000" dirty="0">
                  <a:latin typeface="Times New Roman" pitchFamily="18" charset="0"/>
                  <a:cs typeface="Times New Roman" pitchFamily="18" charset="0"/>
                </a:rPr>
                <a:t>2</a:t>
              </a:r>
              <a:r>
                <a:rPr lang="en-US" sz="4000" i="1" dirty="0">
                  <a:latin typeface="Times New Roman" pitchFamily="18" charset="0"/>
                  <a:cs typeface="Times New Roman" pitchFamily="18" charset="0"/>
                </a:rPr>
                <a:t>)</a:t>
              </a:r>
            </a:p>
          </p:txBody>
        </p:sp>
      </p:grpSp>
      <p:sp>
        <p:nvSpPr>
          <p:cNvPr id="21" name="Rectangle 20"/>
          <p:cNvSpPr/>
          <p:nvPr/>
        </p:nvSpPr>
        <p:spPr>
          <a:xfrm>
            <a:off x="4343400" y="2590800"/>
            <a:ext cx="1447800" cy="16002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23" name="Straight Connector 22"/>
          <p:cNvCxnSpPr/>
          <p:nvPr/>
        </p:nvCxnSpPr>
        <p:spPr>
          <a:xfrm rot="5400000" flipH="1" flipV="1">
            <a:off x="4224340" y="1028700"/>
            <a:ext cx="228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5400000" flipH="1" flipV="1">
            <a:off x="5638796" y="1028700"/>
            <a:ext cx="228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3886200" y="152400"/>
            <a:ext cx="1080135" cy="707886"/>
          </a:xfrm>
          <a:prstGeom prst="rect">
            <a:avLst/>
          </a:prstGeom>
          <a:noFill/>
        </p:spPr>
        <p:txBody>
          <a:bodyPr wrap="square" rtlCol="0">
            <a:spAutoFit/>
          </a:bodyPr>
          <a:lstStyle/>
          <a:p>
            <a:r>
              <a:rPr lang="en-US" sz="4000" i="1" dirty="0">
                <a:latin typeface="Times New Roman" pitchFamily="18" charset="0"/>
                <a:cs typeface="Times New Roman" pitchFamily="18" charset="0"/>
              </a:rPr>
              <a:t>d</a:t>
            </a:r>
            <a:r>
              <a:rPr lang="en-US" sz="4000" i="1" baseline="-25000" dirty="0">
                <a:latin typeface="Times New Roman" pitchFamily="18" charset="0"/>
                <a:cs typeface="Times New Roman" pitchFamily="18" charset="0"/>
              </a:rPr>
              <a:t>2</a:t>
            </a:r>
            <a:r>
              <a:rPr lang="en-US" sz="4000" i="1" baseline="30000" dirty="0">
                <a:latin typeface="Times New Roman" pitchFamily="18" charset="0"/>
                <a:cs typeface="Times New Roman" pitchFamily="18" charset="0"/>
              </a:rPr>
              <a:t>L</a:t>
            </a:r>
          </a:p>
        </p:txBody>
      </p:sp>
      <p:sp>
        <p:nvSpPr>
          <p:cNvPr id="27" name="TextBox 26"/>
          <p:cNvSpPr txBox="1"/>
          <p:nvPr/>
        </p:nvSpPr>
        <p:spPr>
          <a:xfrm>
            <a:off x="5334000" y="152400"/>
            <a:ext cx="1080135" cy="707886"/>
          </a:xfrm>
          <a:prstGeom prst="rect">
            <a:avLst/>
          </a:prstGeom>
          <a:noFill/>
        </p:spPr>
        <p:txBody>
          <a:bodyPr wrap="square" rtlCol="0">
            <a:spAutoFit/>
          </a:bodyPr>
          <a:lstStyle/>
          <a:p>
            <a:r>
              <a:rPr lang="en-US" sz="4000" i="1" dirty="0">
                <a:latin typeface="Times New Roman" pitchFamily="18" charset="0"/>
                <a:cs typeface="Times New Roman" pitchFamily="18" charset="0"/>
              </a:rPr>
              <a:t>d</a:t>
            </a:r>
            <a:r>
              <a:rPr lang="en-US" sz="4000" i="1" baseline="-25000" dirty="0">
                <a:latin typeface="Times New Roman" pitchFamily="18" charset="0"/>
                <a:cs typeface="Times New Roman" pitchFamily="18" charset="0"/>
              </a:rPr>
              <a:t>2</a:t>
            </a:r>
            <a:r>
              <a:rPr lang="en-US" sz="4000" i="1" baseline="30000" dirty="0">
                <a:latin typeface="Times New Roman" pitchFamily="18" charset="0"/>
                <a:cs typeface="Times New Roman" pitchFamily="18" charset="0"/>
              </a:rPr>
              <a:t>L</a:t>
            </a:r>
          </a:p>
        </p:txBody>
      </p:sp>
      <p:cxnSp>
        <p:nvCxnSpPr>
          <p:cNvPr id="32" name="Straight Connector 31"/>
          <p:cNvCxnSpPr/>
          <p:nvPr/>
        </p:nvCxnSpPr>
        <p:spPr>
          <a:xfrm rot="10800000" flipH="1" flipV="1">
            <a:off x="1757360" y="4190999"/>
            <a:ext cx="228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0800000" flipH="1" flipV="1">
            <a:off x="1752600" y="2590800"/>
            <a:ext cx="228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933448" y="2238376"/>
            <a:ext cx="1080135" cy="707886"/>
          </a:xfrm>
          <a:prstGeom prst="rect">
            <a:avLst/>
          </a:prstGeom>
          <a:noFill/>
        </p:spPr>
        <p:txBody>
          <a:bodyPr wrap="square" rtlCol="0">
            <a:spAutoFit/>
          </a:bodyPr>
          <a:lstStyle/>
          <a:p>
            <a:r>
              <a:rPr lang="en-US" sz="4000" i="1" dirty="0">
                <a:latin typeface="Times New Roman" pitchFamily="18" charset="0"/>
                <a:cs typeface="Times New Roman" pitchFamily="18" charset="0"/>
              </a:rPr>
              <a:t>d</a:t>
            </a:r>
            <a:r>
              <a:rPr lang="en-US" sz="4000" i="1" baseline="-25000" dirty="0">
                <a:latin typeface="Times New Roman" pitchFamily="18" charset="0"/>
                <a:cs typeface="Times New Roman" pitchFamily="18" charset="0"/>
              </a:rPr>
              <a:t>1</a:t>
            </a:r>
            <a:r>
              <a:rPr lang="en-US" sz="4000" i="1" baseline="30000" dirty="0">
                <a:latin typeface="Times New Roman" pitchFamily="18" charset="0"/>
                <a:cs typeface="Times New Roman" pitchFamily="18" charset="0"/>
              </a:rPr>
              <a:t>L</a:t>
            </a:r>
          </a:p>
        </p:txBody>
      </p:sp>
      <p:sp>
        <p:nvSpPr>
          <p:cNvPr id="35" name="TextBox 34"/>
          <p:cNvSpPr txBox="1"/>
          <p:nvPr/>
        </p:nvSpPr>
        <p:spPr>
          <a:xfrm>
            <a:off x="914400" y="3826018"/>
            <a:ext cx="1080135" cy="707886"/>
          </a:xfrm>
          <a:prstGeom prst="rect">
            <a:avLst/>
          </a:prstGeom>
          <a:noFill/>
        </p:spPr>
        <p:txBody>
          <a:bodyPr wrap="square" rtlCol="0">
            <a:spAutoFit/>
          </a:bodyPr>
          <a:lstStyle/>
          <a:p>
            <a:r>
              <a:rPr lang="en-US" sz="4000" i="1" dirty="0">
                <a:latin typeface="Times New Roman" pitchFamily="18" charset="0"/>
                <a:cs typeface="Times New Roman" pitchFamily="18" charset="0"/>
              </a:rPr>
              <a:t>d</a:t>
            </a:r>
            <a:r>
              <a:rPr lang="en-US" sz="4000" i="1" baseline="-25000" dirty="0">
                <a:latin typeface="Times New Roman" pitchFamily="18" charset="0"/>
                <a:cs typeface="Times New Roman" pitchFamily="18" charset="0"/>
              </a:rPr>
              <a:t>1</a:t>
            </a:r>
            <a:r>
              <a:rPr lang="en-US" sz="4000" i="1" baseline="30000" dirty="0">
                <a:latin typeface="Times New Roman" pitchFamily="18" charset="0"/>
                <a:cs typeface="Times New Roman" pitchFamily="18" charset="0"/>
              </a:rPr>
              <a:t>R</a:t>
            </a:r>
          </a:p>
        </p:txBody>
      </p:sp>
      <p:sp>
        <p:nvSpPr>
          <p:cNvPr id="36" name="Freeform 35"/>
          <p:cNvSpPr/>
          <p:nvPr/>
        </p:nvSpPr>
        <p:spPr>
          <a:xfrm>
            <a:off x="5867400" y="3276600"/>
            <a:ext cx="1676400" cy="1143000"/>
          </a:xfrm>
          <a:custGeom>
            <a:avLst/>
            <a:gdLst>
              <a:gd name="connsiteX0" fmla="*/ 0 w 393896"/>
              <a:gd name="connsiteY0" fmla="*/ 0 h 323557"/>
              <a:gd name="connsiteX1" fmla="*/ 253219 w 393896"/>
              <a:gd name="connsiteY1" fmla="*/ 140677 h 323557"/>
              <a:gd name="connsiteX2" fmla="*/ 393896 w 393896"/>
              <a:gd name="connsiteY2" fmla="*/ 323557 h 323557"/>
            </a:gdLst>
            <a:ahLst/>
            <a:cxnLst>
              <a:cxn ang="0">
                <a:pos x="connsiteX0" y="connsiteY0"/>
              </a:cxn>
              <a:cxn ang="0">
                <a:pos x="connsiteX1" y="connsiteY1"/>
              </a:cxn>
              <a:cxn ang="0">
                <a:pos x="connsiteX2" y="connsiteY2"/>
              </a:cxn>
            </a:cxnLst>
            <a:rect l="l" t="t" r="r" b="b"/>
            <a:pathLst>
              <a:path w="393896" h="323557">
                <a:moveTo>
                  <a:pt x="0" y="0"/>
                </a:moveTo>
                <a:cubicBezTo>
                  <a:pt x="93785" y="43375"/>
                  <a:pt x="187570" y="86751"/>
                  <a:pt x="253219" y="140677"/>
                </a:cubicBezTo>
                <a:cubicBezTo>
                  <a:pt x="318868" y="194603"/>
                  <a:pt x="356382" y="259080"/>
                  <a:pt x="393896" y="323557"/>
                </a:cubicBezTo>
              </a:path>
            </a:pathLst>
          </a:custGeom>
          <a:ln w="28575">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 name="TextBox 37"/>
          <p:cNvSpPr txBox="1"/>
          <p:nvPr/>
        </p:nvSpPr>
        <p:spPr>
          <a:xfrm>
            <a:off x="7543800" y="457200"/>
            <a:ext cx="1371600" cy="2585323"/>
          </a:xfrm>
          <a:prstGeom prst="rect">
            <a:avLst/>
          </a:prstGeom>
          <a:noFill/>
        </p:spPr>
        <p:txBody>
          <a:bodyPr wrap="square" rtlCol="0">
            <a:spAutoFit/>
          </a:bodyPr>
          <a:lstStyle/>
          <a:p>
            <a:pPr algn="ctr"/>
            <a:r>
              <a:rPr lang="en-US" dirty="0">
                <a:solidFill>
                  <a:srgbClr val="FF0000"/>
                </a:solidFill>
                <a:latin typeface="Times New Roman" pitchFamily="18" charset="0"/>
                <a:ea typeface="Cambria Math" pitchFamily="18" charset="0"/>
                <a:cs typeface="Times New Roman" pitchFamily="18" charset="0"/>
              </a:rPr>
              <a:t>if the probability density function , </a:t>
            </a:r>
            <a:r>
              <a:rPr lang="en-US" i="1" dirty="0">
                <a:solidFill>
                  <a:srgbClr val="FF0000"/>
                </a:solidFill>
                <a:latin typeface="Cambria Math" pitchFamily="18" charset="0"/>
                <a:ea typeface="Cambria Math" pitchFamily="18" charset="0"/>
                <a:cs typeface="Times New Roman" pitchFamily="18" charset="0"/>
              </a:rPr>
              <a:t>p(d</a:t>
            </a:r>
            <a:r>
              <a:rPr lang="en-US" i="1" baseline="-25000" dirty="0">
                <a:solidFill>
                  <a:srgbClr val="FF0000"/>
                </a:solidFill>
                <a:latin typeface="Cambria Math" pitchFamily="18" charset="0"/>
                <a:ea typeface="Cambria Math" pitchFamily="18" charset="0"/>
                <a:cs typeface="Times New Roman" pitchFamily="18" charset="0"/>
              </a:rPr>
              <a:t>1</a:t>
            </a:r>
            <a:r>
              <a:rPr lang="en-US" i="1" dirty="0">
                <a:solidFill>
                  <a:srgbClr val="FF0000"/>
                </a:solidFill>
                <a:latin typeface="Cambria Math" pitchFamily="18" charset="0"/>
                <a:ea typeface="Cambria Math" pitchFamily="18" charset="0"/>
                <a:cs typeface="Times New Roman" pitchFamily="18" charset="0"/>
              </a:rPr>
              <a:t>,d</a:t>
            </a:r>
            <a:r>
              <a:rPr lang="en-US" i="1" baseline="-25000" dirty="0">
                <a:solidFill>
                  <a:srgbClr val="FF0000"/>
                </a:solidFill>
                <a:latin typeface="Cambria Math" pitchFamily="18" charset="0"/>
                <a:ea typeface="Cambria Math" pitchFamily="18" charset="0"/>
                <a:cs typeface="Times New Roman" pitchFamily="18" charset="0"/>
              </a:rPr>
              <a:t>2</a:t>
            </a:r>
            <a:r>
              <a:rPr lang="en-US" i="1" dirty="0">
                <a:solidFill>
                  <a:srgbClr val="FF0000"/>
                </a:solidFill>
                <a:latin typeface="Cambria Math" pitchFamily="18" charset="0"/>
                <a:ea typeface="Cambria Math" pitchFamily="18" charset="0"/>
                <a:cs typeface="Times New Roman" pitchFamily="18" charset="0"/>
              </a:rPr>
              <a:t>),  </a:t>
            </a:r>
            <a:r>
              <a:rPr lang="en-US" dirty="0">
                <a:solidFill>
                  <a:srgbClr val="FF0000"/>
                </a:solidFill>
                <a:latin typeface="Times New Roman" pitchFamily="18" charset="0"/>
                <a:ea typeface="Cambria Math" pitchFamily="18" charset="0"/>
                <a:cs typeface="Times New Roman" pitchFamily="18" charset="0"/>
              </a:rPr>
              <a:t>is though of as a cloud made of water vapor</a:t>
            </a:r>
            <a:endParaRPr lang="en-US" i="1" dirty="0">
              <a:solidFill>
                <a:srgbClr val="FF0000"/>
              </a:solidFill>
              <a:latin typeface="Cambria Math" pitchFamily="18" charset="0"/>
              <a:ea typeface="Cambria Math" pitchFamily="18" charset="0"/>
              <a:cs typeface="Times New Roman" pitchFamily="18" charset="0"/>
            </a:endParaRPr>
          </a:p>
        </p:txBody>
      </p:sp>
      <p:sp>
        <p:nvSpPr>
          <p:cNvPr id="42" name="TextBox 41"/>
          <p:cNvSpPr txBox="1"/>
          <p:nvPr/>
        </p:nvSpPr>
        <p:spPr>
          <a:xfrm>
            <a:off x="7620000" y="3429000"/>
            <a:ext cx="1371600" cy="2308324"/>
          </a:xfrm>
          <a:prstGeom prst="rect">
            <a:avLst/>
          </a:prstGeom>
          <a:noFill/>
        </p:spPr>
        <p:txBody>
          <a:bodyPr wrap="square" rtlCol="0">
            <a:spAutoFit/>
          </a:bodyPr>
          <a:lstStyle/>
          <a:p>
            <a:pPr algn="ctr"/>
            <a:r>
              <a:rPr lang="en-US" dirty="0">
                <a:solidFill>
                  <a:srgbClr val="FF0000"/>
                </a:solidFill>
                <a:latin typeface="Times New Roman" pitchFamily="18" charset="0"/>
                <a:ea typeface="Cambria Math" pitchFamily="18" charset="0"/>
                <a:cs typeface="Times New Roman" pitchFamily="18" charset="0"/>
              </a:rPr>
              <a:t>the probability that </a:t>
            </a:r>
            <a:r>
              <a:rPr lang="en-US" i="1" dirty="0">
                <a:solidFill>
                  <a:srgbClr val="FF0000"/>
                </a:solidFill>
                <a:latin typeface="Cambria Math" pitchFamily="18" charset="0"/>
                <a:ea typeface="Cambria Math" pitchFamily="18" charset="0"/>
                <a:cs typeface="Times New Roman" pitchFamily="18" charset="0"/>
              </a:rPr>
              <a:t>(d</a:t>
            </a:r>
            <a:r>
              <a:rPr lang="en-US" i="1" baseline="-25000" dirty="0">
                <a:solidFill>
                  <a:srgbClr val="FF0000"/>
                </a:solidFill>
                <a:latin typeface="Cambria Math" pitchFamily="18" charset="0"/>
                <a:ea typeface="Cambria Math" pitchFamily="18" charset="0"/>
                <a:cs typeface="Times New Roman" pitchFamily="18" charset="0"/>
              </a:rPr>
              <a:t>1</a:t>
            </a:r>
            <a:r>
              <a:rPr lang="en-US" i="1" dirty="0">
                <a:solidFill>
                  <a:srgbClr val="FF0000"/>
                </a:solidFill>
                <a:latin typeface="Cambria Math" pitchFamily="18" charset="0"/>
                <a:ea typeface="Cambria Math" pitchFamily="18" charset="0"/>
                <a:cs typeface="Times New Roman" pitchFamily="18" charset="0"/>
              </a:rPr>
              <a:t>,d</a:t>
            </a:r>
            <a:r>
              <a:rPr lang="en-US" i="1" baseline="-25000" dirty="0">
                <a:solidFill>
                  <a:srgbClr val="FF0000"/>
                </a:solidFill>
                <a:latin typeface="Cambria Math" pitchFamily="18" charset="0"/>
                <a:ea typeface="Cambria Math" pitchFamily="18" charset="0"/>
                <a:cs typeface="Times New Roman" pitchFamily="18" charset="0"/>
              </a:rPr>
              <a:t>2</a:t>
            </a:r>
            <a:r>
              <a:rPr lang="en-US" i="1" dirty="0">
                <a:solidFill>
                  <a:srgbClr val="FF0000"/>
                </a:solidFill>
                <a:latin typeface="Cambria Math" pitchFamily="18" charset="0"/>
                <a:ea typeface="Cambria Math" pitchFamily="18" charset="0"/>
                <a:cs typeface="Times New Roman" pitchFamily="18" charset="0"/>
              </a:rPr>
              <a:t>) </a:t>
            </a:r>
            <a:r>
              <a:rPr lang="en-US" dirty="0">
                <a:solidFill>
                  <a:srgbClr val="FF0000"/>
                </a:solidFill>
                <a:latin typeface="Times New Roman" pitchFamily="18" charset="0"/>
                <a:ea typeface="Cambria Math" pitchFamily="18" charset="0"/>
                <a:cs typeface="Times New Roman" pitchFamily="18" charset="0"/>
              </a:rPr>
              <a:t>is in the box given by the total mass of water vapor in the box</a:t>
            </a:r>
            <a:endParaRPr lang="en-US" i="1" dirty="0">
              <a:solidFill>
                <a:srgbClr val="FF0000"/>
              </a:solidFill>
              <a:latin typeface="Cambria Math" pitchFamily="18" charset="0"/>
              <a:ea typeface="Cambria Math" pitchFamily="18" charset="0"/>
              <a:cs typeface="Times New Roman"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229600" cy="1143000"/>
          </a:xfrm>
        </p:spPr>
        <p:txBody>
          <a:bodyPr/>
          <a:lstStyle/>
          <a:p>
            <a:r>
              <a:rPr lang="en-US" dirty="0">
                <a:latin typeface="Times New Roman" pitchFamily="18" charset="0"/>
                <a:cs typeface="Times New Roman" pitchFamily="18" charset="0"/>
              </a:rPr>
              <a:t>normalized to unit total probability</a:t>
            </a:r>
          </a:p>
        </p:txBody>
      </p:sp>
      <p:pic>
        <p:nvPicPr>
          <p:cNvPr id="8194" name="Picture 2"/>
          <p:cNvPicPr>
            <a:picLocks noChangeAspect="1" noChangeArrowheads="1"/>
          </p:cNvPicPr>
          <p:nvPr/>
        </p:nvPicPr>
        <p:blipFill>
          <a:blip r:embed="rId3" cstate="print"/>
          <a:srcRect l="22187" t="61457" r="23930" b="23709"/>
          <a:stretch>
            <a:fillRect/>
          </a:stretch>
        </p:blipFill>
        <p:spPr bwMode="auto">
          <a:xfrm>
            <a:off x="152400" y="3124200"/>
            <a:ext cx="8790214" cy="1447800"/>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1143000"/>
          </a:xfrm>
        </p:spPr>
        <p:txBody>
          <a:bodyPr/>
          <a:lstStyle/>
          <a:p>
            <a:r>
              <a:rPr lang="en-US" dirty="0" err="1">
                <a:latin typeface="Times New Roman" pitchFamily="18" charset="0"/>
                <a:cs typeface="Times New Roman" pitchFamily="18" charset="0"/>
              </a:rPr>
              <a:t>univariate</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p.d.f.’s</a:t>
            </a:r>
            <a:br>
              <a:rPr lang="en-US" dirty="0">
                <a:latin typeface="Times New Roman" pitchFamily="18" charset="0"/>
                <a:cs typeface="Times New Roman" pitchFamily="18" charset="0"/>
              </a:rPr>
            </a:br>
            <a:r>
              <a:rPr lang="en-US" dirty="0">
                <a:latin typeface="Times New Roman" pitchFamily="18" charset="0"/>
                <a:cs typeface="Times New Roman" pitchFamily="18" charset="0"/>
              </a:rPr>
              <a:t>“</a:t>
            </a:r>
            <a:r>
              <a:rPr lang="en-US" sz="3200" dirty="0">
                <a:latin typeface="Times New Roman" pitchFamily="18" charset="0"/>
                <a:cs typeface="Times New Roman" pitchFamily="18" charset="0"/>
              </a:rPr>
              <a:t>integrate away” one of the variables</a:t>
            </a:r>
          </a:p>
        </p:txBody>
      </p:sp>
      <p:pic>
        <p:nvPicPr>
          <p:cNvPr id="9218" name="Picture 2"/>
          <p:cNvPicPr>
            <a:picLocks noGrp="1" noChangeAspect="1" noChangeArrowheads="1"/>
          </p:cNvPicPr>
          <p:nvPr>
            <p:ph idx="1"/>
          </p:nvPr>
        </p:nvPicPr>
        <p:blipFill>
          <a:blip r:embed="rId3" cstate="print"/>
          <a:srcRect l="20951" t="37039" r="21953" b="44441"/>
          <a:stretch>
            <a:fillRect/>
          </a:stretch>
        </p:blipFill>
        <p:spPr bwMode="auto">
          <a:xfrm>
            <a:off x="29980" y="2819400"/>
            <a:ext cx="9081655" cy="1752600"/>
          </a:xfrm>
          <a:prstGeom prst="rect">
            <a:avLst/>
          </a:prstGeom>
          <a:noFill/>
          <a:ln w="9525">
            <a:noFill/>
            <a:miter lim="800000"/>
            <a:headEnd/>
            <a:tailEnd/>
          </a:ln>
        </p:spPr>
      </p:pic>
      <p:sp>
        <p:nvSpPr>
          <p:cNvPr id="5" name="TextBox 4"/>
          <p:cNvSpPr txBox="1"/>
          <p:nvPr/>
        </p:nvSpPr>
        <p:spPr>
          <a:xfrm>
            <a:off x="228600" y="4267200"/>
            <a:ext cx="3962400" cy="369332"/>
          </a:xfrm>
          <a:prstGeom prst="rect">
            <a:avLst/>
          </a:prstGeom>
          <a:noFill/>
        </p:spPr>
        <p:txBody>
          <a:bodyPr wrap="square" rtlCol="0">
            <a:spAutoFit/>
          </a:bodyPr>
          <a:lstStyle/>
          <a:p>
            <a:pPr algn="ctr"/>
            <a:r>
              <a:rPr lang="en-US" dirty="0">
                <a:solidFill>
                  <a:srgbClr val="FF0000"/>
                </a:solidFill>
                <a:latin typeface="Times New Roman" pitchFamily="18" charset="0"/>
                <a:ea typeface="Cambria Math" pitchFamily="18" charset="0"/>
                <a:cs typeface="Times New Roman" pitchFamily="18" charset="0"/>
              </a:rPr>
              <a:t>the </a:t>
            </a:r>
            <a:r>
              <a:rPr lang="en-US" dirty="0" err="1">
                <a:solidFill>
                  <a:srgbClr val="FF0000"/>
                </a:solidFill>
                <a:latin typeface="Times New Roman" pitchFamily="18" charset="0"/>
                <a:ea typeface="Cambria Math" pitchFamily="18" charset="0"/>
                <a:cs typeface="Times New Roman" pitchFamily="18" charset="0"/>
              </a:rPr>
              <a:t>p.d.f</a:t>
            </a:r>
            <a:r>
              <a:rPr lang="en-US" dirty="0">
                <a:solidFill>
                  <a:srgbClr val="FF0000"/>
                </a:solidFill>
                <a:latin typeface="Times New Roman" pitchFamily="18" charset="0"/>
                <a:ea typeface="Cambria Math" pitchFamily="18" charset="0"/>
                <a:cs typeface="Times New Roman" pitchFamily="18" charset="0"/>
              </a:rPr>
              <a:t>. of </a:t>
            </a:r>
            <a:r>
              <a:rPr lang="en-US" i="1" dirty="0">
                <a:solidFill>
                  <a:srgbClr val="FF0000"/>
                </a:solidFill>
                <a:latin typeface="Cambria Math" pitchFamily="18" charset="0"/>
                <a:ea typeface="Cambria Math" pitchFamily="18" charset="0"/>
                <a:cs typeface="Times New Roman" pitchFamily="18" charset="0"/>
              </a:rPr>
              <a:t>d</a:t>
            </a:r>
            <a:r>
              <a:rPr lang="en-US" i="1" baseline="-25000" dirty="0">
                <a:solidFill>
                  <a:srgbClr val="FF0000"/>
                </a:solidFill>
                <a:latin typeface="Cambria Math" pitchFamily="18" charset="0"/>
                <a:ea typeface="Cambria Math" pitchFamily="18" charset="0"/>
                <a:cs typeface="Times New Roman" pitchFamily="18" charset="0"/>
              </a:rPr>
              <a:t>1  </a:t>
            </a:r>
            <a:r>
              <a:rPr lang="en-US" dirty="0">
                <a:solidFill>
                  <a:srgbClr val="FF0000"/>
                </a:solidFill>
                <a:latin typeface="Times New Roman" pitchFamily="18" charset="0"/>
                <a:ea typeface="Cambria Math" pitchFamily="18" charset="0"/>
                <a:cs typeface="Times New Roman" pitchFamily="18" charset="0"/>
              </a:rPr>
              <a:t>irrespective of </a:t>
            </a:r>
            <a:r>
              <a:rPr lang="en-US" i="1" dirty="0">
                <a:solidFill>
                  <a:srgbClr val="FF0000"/>
                </a:solidFill>
                <a:latin typeface="Cambria Math" pitchFamily="18" charset="0"/>
                <a:ea typeface="Cambria Math" pitchFamily="18" charset="0"/>
                <a:cs typeface="Times New Roman" pitchFamily="18" charset="0"/>
              </a:rPr>
              <a:t>d</a:t>
            </a:r>
            <a:r>
              <a:rPr lang="en-US" i="1" baseline="-25000" dirty="0">
                <a:solidFill>
                  <a:srgbClr val="FF0000"/>
                </a:solidFill>
                <a:latin typeface="Cambria Math" pitchFamily="18" charset="0"/>
                <a:ea typeface="Cambria Math" pitchFamily="18" charset="0"/>
                <a:cs typeface="Times New Roman" pitchFamily="18" charset="0"/>
              </a:rPr>
              <a:t>2</a:t>
            </a:r>
            <a:endParaRPr lang="en-US" dirty="0">
              <a:solidFill>
                <a:srgbClr val="FF0000"/>
              </a:solidFill>
              <a:latin typeface="Times New Roman" pitchFamily="18" charset="0"/>
              <a:ea typeface="Cambria Math" pitchFamily="18" charset="0"/>
              <a:cs typeface="Times New Roman" pitchFamily="18" charset="0"/>
            </a:endParaRPr>
          </a:p>
        </p:txBody>
      </p:sp>
      <p:sp>
        <p:nvSpPr>
          <p:cNvPr id="6" name="TextBox 5"/>
          <p:cNvSpPr txBox="1"/>
          <p:nvPr/>
        </p:nvSpPr>
        <p:spPr>
          <a:xfrm>
            <a:off x="5024432" y="4267200"/>
            <a:ext cx="3962400" cy="369332"/>
          </a:xfrm>
          <a:prstGeom prst="rect">
            <a:avLst/>
          </a:prstGeom>
          <a:noFill/>
        </p:spPr>
        <p:txBody>
          <a:bodyPr wrap="square" rtlCol="0">
            <a:spAutoFit/>
          </a:bodyPr>
          <a:lstStyle/>
          <a:p>
            <a:pPr algn="ctr"/>
            <a:r>
              <a:rPr lang="en-US" dirty="0">
                <a:solidFill>
                  <a:srgbClr val="FF0000"/>
                </a:solidFill>
                <a:latin typeface="Times New Roman" pitchFamily="18" charset="0"/>
                <a:ea typeface="Cambria Math" pitchFamily="18" charset="0"/>
                <a:cs typeface="Times New Roman" pitchFamily="18" charset="0"/>
              </a:rPr>
              <a:t>the </a:t>
            </a:r>
            <a:r>
              <a:rPr lang="en-US" dirty="0" err="1">
                <a:solidFill>
                  <a:srgbClr val="FF0000"/>
                </a:solidFill>
                <a:latin typeface="Times New Roman" pitchFamily="18" charset="0"/>
                <a:ea typeface="Cambria Math" pitchFamily="18" charset="0"/>
                <a:cs typeface="Times New Roman" pitchFamily="18" charset="0"/>
              </a:rPr>
              <a:t>p.d.f</a:t>
            </a:r>
            <a:r>
              <a:rPr lang="en-US" dirty="0">
                <a:solidFill>
                  <a:srgbClr val="FF0000"/>
                </a:solidFill>
                <a:latin typeface="Times New Roman" pitchFamily="18" charset="0"/>
                <a:ea typeface="Cambria Math" pitchFamily="18" charset="0"/>
                <a:cs typeface="Times New Roman" pitchFamily="18" charset="0"/>
              </a:rPr>
              <a:t>. of </a:t>
            </a:r>
            <a:r>
              <a:rPr lang="en-US" i="1" dirty="0">
                <a:solidFill>
                  <a:srgbClr val="FF0000"/>
                </a:solidFill>
                <a:latin typeface="Cambria Math" pitchFamily="18" charset="0"/>
                <a:ea typeface="Cambria Math" pitchFamily="18" charset="0"/>
                <a:cs typeface="Times New Roman" pitchFamily="18" charset="0"/>
              </a:rPr>
              <a:t>d</a:t>
            </a:r>
            <a:r>
              <a:rPr lang="en-US" i="1" baseline="-25000" dirty="0">
                <a:solidFill>
                  <a:srgbClr val="FF0000"/>
                </a:solidFill>
                <a:latin typeface="Cambria Math" pitchFamily="18" charset="0"/>
                <a:ea typeface="Cambria Math" pitchFamily="18" charset="0"/>
                <a:cs typeface="Times New Roman" pitchFamily="18" charset="0"/>
              </a:rPr>
              <a:t>2  </a:t>
            </a:r>
            <a:r>
              <a:rPr lang="en-US" dirty="0">
                <a:solidFill>
                  <a:srgbClr val="FF0000"/>
                </a:solidFill>
                <a:latin typeface="Times New Roman" pitchFamily="18" charset="0"/>
                <a:ea typeface="Cambria Math" pitchFamily="18" charset="0"/>
                <a:cs typeface="Times New Roman" pitchFamily="18" charset="0"/>
              </a:rPr>
              <a:t>irrespective of </a:t>
            </a:r>
            <a:r>
              <a:rPr lang="en-US" i="1" dirty="0">
                <a:solidFill>
                  <a:srgbClr val="FF0000"/>
                </a:solidFill>
                <a:latin typeface="Cambria Math" pitchFamily="18" charset="0"/>
                <a:ea typeface="Cambria Math" pitchFamily="18" charset="0"/>
                <a:cs typeface="Times New Roman" pitchFamily="18" charset="0"/>
              </a:rPr>
              <a:t>d</a:t>
            </a:r>
            <a:r>
              <a:rPr lang="en-US" i="1" baseline="-25000" dirty="0">
                <a:solidFill>
                  <a:srgbClr val="FF0000"/>
                </a:solidFill>
                <a:latin typeface="Cambria Math" pitchFamily="18" charset="0"/>
                <a:ea typeface="Cambria Math" pitchFamily="18" charset="0"/>
                <a:cs typeface="Times New Roman" pitchFamily="18" charset="0"/>
              </a:rPr>
              <a:t>1</a:t>
            </a:r>
            <a:endParaRPr lang="en-US" dirty="0">
              <a:solidFill>
                <a:srgbClr val="FF0000"/>
              </a:solidFill>
              <a:latin typeface="Times New Roman" pitchFamily="18" charset="0"/>
              <a:ea typeface="Cambria Math" pitchFamily="18" charset="0"/>
              <a:cs typeface="Times New Roman"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1295400" y="228600"/>
            <a:ext cx="6400800" cy="6489885"/>
            <a:chOff x="1295400" y="1194137"/>
            <a:chExt cx="4654950" cy="4140862"/>
          </a:xfrm>
        </p:grpSpPr>
        <p:pic>
          <p:nvPicPr>
            <p:cNvPr id="1029" name="Picture 5"/>
            <p:cNvPicPr>
              <a:picLocks noChangeAspect="1" noChangeArrowheads="1"/>
            </p:cNvPicPr>
            <p:nvPr/>
          </p:nvPicPr>
          <p:blipFill>
            <a:blip r:embed="rId3" cstate="print"/>
            <a:srcRect/>
            <a:stretch>
              <a:fillRect/>
            </a:stretch>
          </p:blipFill>
          <p:spPr bwMode="auto">
            <a:xfrm rot="16200000">
              <a:off x="2648190" y="3381267"/>
              <a:ext cx="605741" cy="2784678"/>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a:stretch>
              <a:fillRect/>
            </a:stretch>
          </p:blipFill>
          <p:spPr bwMode="auto">
            <a:xfrm>
              <a:off x="4943168" y="1498937"/>
              <a:ext cx="543232" cy="2673750"/>
            </a:xfrm>
            <a:prstGeom prst="rect">
              <a:avLst/>
            </a:prstGeom>
            <a:noFill/>
            <a:ln w="9525">
              <a:noFill/>
              <a:miter lim="800000"/>
              <a:headEnd/>
              <a:tailEnd/>
            </a:ln>
          </p:spPr>
        </p:pic>
        <p:pic>
          <p:nvPicPr>
            <p:cNvPr id="3" name="Picture 3"/>
            <p:cNvPicPr>
              <a:picLocks noChangeAspect="1" noChangeArrowheads="1"/>
            </p:cNvPicPr>
            <p:nvPr/>
          </p:nvPicPr>
          <p:blipFill>
            <a:blip r:embed="rId5" cstate="print"/>
            <a:srcRect/>
            <a:stretch>
              <a:fillRect/>
            </a:stretch>
          </p:blipFill>
          <p:spPr bwMode="auto">
            <a:xfrm>
              <a:off x="1628775" y="1527512"/>
              <a:ext cx="2556278" cy="2514600"/>
            </a:xfrm>
            <a:prstGeom prst="rect">
              <a:avLst/>
            </a:prstGeom>
            <a:noFill/>
            <a:ln w="9525">
              <a:noFill/>
              <a:miter lim="800000"/>
              <a:headEnd/>
              <a:tailEnd/>
            </a:ln>
          </p:spPr>
        </p:pic>
        <p:sp>
          <p:nvSpPr>
            <p:cNvPr id="18" name="TextBox 17"/>
            <p:cNvSpPr txBox="1"/>
            <p:nvPr/>
          </p:nvSpPr>
          <p:spPr>
            <a:xfrm>
              <a:off x="1295400" y="3781959"/>
              <a:ext cx="533400" cy="333840"/>
            </a:xfrm>
            <a:prstGeom prst="rect">
              <a:avLst/>
            </a:prstGeom>
            <a:noFill/>
          </p:spPr>
          <p:txBody>
            <a:bodyPr wrap="square" rtlCol="0">
              <a:spAutoFit/>
            </a:bodyPr>
            <a:lstStyle/>
            <a:p>
              <a:r>
                <a:rPr lang="en-US" sz="2800" i="1" dirty="0">
                  <a:latin typeface="Times New Roman" pitchFamily="18" charset="0"/>
                  <a:cs typeface="Times New Roman" pitchFamily="18" charset="0"/>
                </a:rPr>
                <a:t>d</a:t>
              </a:r>
              <a:r>
                <a:rPr lang="en-US" sz="2800" i="1" baseline="-25000" dirty="0">
                  <a:latin typeface="Times New Roman" pitchFamily="18" charset="0"/>
                  <a:cs typeface="Times New Roman" pitchFamily="18" charset="0"/>
                </a:rPr>
                <a:t>1</a:t>
              </a:r>
            </a:p>
          </p:txBody>
        </p:sp>
        <p:cxnSp>
          <p:nvCxnSpPr>
            <p:cNvPr id="69" name="Straight Arrow Connector 68"/>
            <p:cNvCxnSpPr/>
            <p:nvPr/>
          </p:nvCxnSpPr>
          <p:spPr>
            <a:xfrm rot="5400000">
              <a:off x="348456" y="2831643"/>
              <a:ext cx="2667000"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V="1">
              <a:off x="1543291" y="1608457"/>
              <a:ext cx="2650603" cy="526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3810000" y="1244210"/>
              <a:ext cx="533400" cy="333840"/>
            </a:xfrm>
            <a:prstGeom prst="rect">
              <a:avLst/>
            </a:prstGeom>
            <a:noFill/>
          </p:spPr>
          <p:txBody>
            <a:bodyPr wrap="square" rtlCol="0">
              <a:spAutoFit/>
            </a:bodyPr>
            <a:lstStyle/>
            <a:p>
              <a:r>
                <a:rPr lang="en-US" sz="2800" i="1" dirty="0">
                  <a:latin typeface="Times New Roman" pitchFamily="18" charset="0"/>
                  <a:cs typeface="Times New Roman" pitchFamily="18" charset="0"/>
                </a:rPr>
                <a:t>d</a:t>
              </a:r>
              <a:r>
                <a:rPr lang="en-US" sz="2800" i="1" baseline="-25000" dirty="0">
                  <a:latin typeface="Times New Roman" pitchFamily="18" charset="0"/>
                  <a:cs typeface="Times New Roman" pitchFamily="18" charset="0"/>
                </a:rPr>
                <a:t>2</a:t>
              </a:r>
            </a:p>
          </p:txBody>
        </p:sp>
        <p:cxnSp>
          <p:nvCxnSpPr>
            <p:cNvPr id="39" name="Straight Arrow Connector 38"/>
            <p:cNvCxnSpPr/>
            <p:nvPr/>
          </p:nvCxnSpPr>
          <p:spPr>
            <a:xfrm rot="5400000">
              <a:off x="3742217" y="2907843"/>
              <a:ext cx="2667000"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4648200" y="3781960"/>
              <a:ext cx="533400" cy="333840"/>
            </a:xfrm>
            <a:prstGeom prst="rect">
              <a:avLst/>
            </a:prstGeom>
            <a:noFill/>
          </p:spPr>
          <p:txBody>
            <a:bodyPr wrap="square" rtlCol="0">
              <a:spAutoFit/>
            </a:bodyPr>
            <a:lstStyle/>
            <a:p>
              <a:r>
                <a:rPr lang="en-US" sz="2800" i="1" dirty="0">
                  <a:latin typeface="Times New Roman" pitchFamily="18" charset="0"/>
                  <a:cs typeface="Times New Roman" pitchFamily="18" charset="0"/>
                </a:rPr>
                <a:t>d</a:t>
              </a:r>
              <a:r>
                <a:rPr lang="en-US" sz="2800" i="1" baseline="-25000" dirty="0">
                  <a:latin typeface="Times New Roman" pitchFamily="18" charset="0"/>
                  <a:cs typeface="Times New Roman" pitchFamily="18" charset="0"/>
                </a:rPr>
                <a:t>1</a:t>
              </a:r>
            </a:p>
          </p:txBody>
        </p:sp>
        <p:cxnSp>
          <p:nvCxnSpPr>
            <p:cNvPr id="53" name="Straight Arrow Connector 52"/>
            <p:cNvCxnSpPr/>
            <p:nvPr/>
          </p:nvCxnSpPr>
          <p:spPr>
            <a:xfrm>
              <a:off x="4267200" y="2868949"/>
              <a:ext cx="533400" cy="1588"/>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3844539" y="2069285"/>
              <a:ext cx="1392222" cy="608767"/>
            </a:xfrm>
            <a:prstGeom prst="rect">
              <a:avLst/>
            </a:prstGeom>
            <a:noFill/>
          </p:spPr>
          <p:txBody>
            <a:bodyPr wrap="square" rtlCol="0">
              <a:spAutoFit/>
            </a:bodyPr>
            <a:lstStyle/>
            <a:p>
              <a:pPr algn="ctr"/>
              <a:r>
                <a:rPr lang="en-US" sz="2800" dirty="0">
                  <a:latin typeface="Times New Roman" pitchFamily="18" charset="0"/>
                  <a:cs typeface="Times New Roman" pitchFamily="18" charset="0"/>
                </a:rPr>
                <a:t>integrate over </a:t>
              </a:r>
              <a:r>
                <a:rPr lang="en-US" sz="2800" i="1" dirty="0">
                  <a:latin typeface="Times New Roman" pitchFamily="18" charset="0"/>
                  <a:cs typeface="Times New Roman" pitchFamily="18" charset="0"/>
                </a:rPr>
                <a:t>d</a:t>
              </a:r>
              <a:r>
                <a:rPr lang="en-US" sz="2800" i="1" baseline="-25000" dirty="0">
                  <a:latin typeface="Times New Roman" pitchFamily="18" charset="0"/>
                  <a:cs typeface="Times New Roman" pitchFamily="18" charset="0"/>
                </a:rPr>
                <a:t>2</a:t>
              </a:r>
            </a:p>
          </p:txBody>
        </p:sp>
        <p:sp>
          <p:nvSpPr>
            <p:cNvPr id="55" name="TextBox 54"/>
            <p:cNvSpPr txBox="1"/>
            <p:nvPr/>
          </p:nvSpPr>
          <p:spPr>
            <a:xfrm>
              <a:off x="3013298" y="4062676"/>
              <a:ext cx="1593148" cy="608767"/>
            </a:xfrm>
            <a:prstGeom prst="rect">
              <a:avLst/>
            </a:prstGeom>
            <a:noFill/>
          </p:spPr>
          <p:txBody>
            <a:bodyPr wrap="square" rtlCol="0">
              <a:spAutoFit/>
            </a:bodyPr>
            <a:lstStyle/>
            <a:p>
              <a:pPr algn="ctr"/>
              <a:r>
                <a:rPr lang="en-US" sz="2800" dirty="0">
                  <a:latin typeface="Times New Roman" pitchFamily="18" charset="0"/>
                  <a:cs typeface="Times New Roman" pitchFamily="18" charset="0"/>
                </a:rPr>
                <a:t>integrate over </a:t>
              </a:r>
              <a:r>
                <a:rPr lang="en-US" sz="2800" i="1" dirty="0">
                  <a:latin typeface="Times New Roman" pitchFamily="18" charset="0"/>
                  <a:cs typeface="Times New Roman" pitchFamily="18" charset="0"/>
                </a:rPr>
                <a:t>d</a:t>
              </a:r>
              <a:r>
                <a:rPr lang="en-US" sz="2800" i="1" baseline="-25000" dirty="0">
                  <a:latin typeface="Times New Roman" pitchFamily="18" charset="0"/>
                  <a:cs typeface="Times New Roman" pitchFamily="18" charset="0"/>
                </a:rPr>
                <a:t>1</a:t>
              </a:r>
            </a:p>
          </p:txBody>
        </p:sp>
        <p:cxnSp>
          <p:nvCxnSpPr>
            <p:cNvPr id="56" name="Straight Arrow Connector 55"/>
            <p:cNvCxnSpPr/>
            <p:nvPr/>
          </p:nvCxnSpPr>
          <p:spPr>
            <a:xfrm rot="5400000">
              <a:off x="2551112" y="4326537"/>
              <a:ext cx="534988" cy="1588"/>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a:off x="1679024" y="4933037"/>
              <a:ext cx="2647709"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4114800" y="5001159"/>
              <a:ext cx="533400" cy="333840"/>
            </a:xfrm>
            <a:prstGeom prst="rect">
              <a:avLst/>
            </a:prstGeom>
            <a:noFill/>
          </p:spPr>
          <p:txBody>
            <a:bodyPr wrap="square" rtlCol="0">
              <a:spAutoFit/>
            </a:bodyPr>
            <a:lstStyle/>
            <a:p>
              <a:r>
                <a:rPr lang="en-US" sz="2800" i="1" dirty="0">
                  <a:latin typeface="Times New Roman" pitchFamily="18" charset="0"/>
                  <a:cs typeface="Times New Roman" pitchFamily="18" charset="0"/>
                </a:rPr>
                <a:t>d</a:t>
              </a:r>
              <a:r>
                <a:rPr lang="en-US" sz="2800" i="1" baseline="-25000" dirty="0">
                  <a:latin typeface="Times New Roman" pitchFamily="18" charset="0"/>
                  <a:cs typeface="Times New Roman" pitchFamily="18" charset="0"/>
                </a:rPr>
                <a:t>2</a:t>
              </a:r>
            </a:p>
          </p:txBody>
        </p:sp>
        <p:sp>
          <p:nvSpPr>
            <p:cNvPr id="61" name="TextBox 60"/>
            <p:cNvSpPr txBox="1"/>
            <p:nvPr/>
          </p:nvSpPr>
          <p:spPr>
            <a:xfrm>
              <a:off x="1752600" y="1194137"/>
              <a:ext cx="990600" cy="333840"/>
            </a:xfrm>
            <a:prstGeom prst="rect">
              <a:avLst/>
            </a:prstGeom>
            <a:noFill/>
          </p:spPr>
          <p:txBody>
            <a:bodyPr wrap="square" rtlCol="0">
              <a:spAutoFit/>
            </a:bodyPr>
            <a:lstStyle/>
            <a:p>
              <a:r>
                <a:rPr lang="en-US" sz="2800" i="1" dirty="0">
                  <a:latin typeface="Times New Roman" pitchFamily="18" charset="0"/>
                  <a:cs typeface="Times New Roman" pitchFamily="18" charset="0"/>
                </a:rPr>
                <a:t>p(d</a:t>
              </a:r>
              <a:r>
                <a:rPr lang="en-US" sz="2800" i="1" baseline="-25000" dirty="0">
                  <a:latin typeface="Times New Roman" pitchFamily="18" charset="0"/>
                  <a:cs typeface="Times New Roman" pitchFamily="18" charset="0"/>
                </a:rPr>
                <a:t>1</a:t>
              </a:r>
              <a:r>
                <a:rPr lang="en-US" sz="2800" i="1" dirty="0">
                  <a:latin typeface="Times New Roman" pitchFamily="18" charset="0"/>
                  <a:cs typeface="Times New Roman" pitchFamily="18" charset="0"/>
                </a:rPr>
                <a:t>,d</a:t>
              </a:r>
              <a:r>
                <a:rPr lang="en-US" sz="2800" i="1" baseline="-25000" dirty="0">
                  <a:latin typeface="Times New Roman" pitchFamily="18" charset="0"/>
                  <a:cs typeface="Times New Roman" pitchFamily="18" charset="0"/>
                </a:rPr>
                <a:t>2</a:t>
              </a:r>
              <a:r>
                <a:rPr lang="en-US" sz="2800" i="1" dirty="0">
                  <a:latin typeface="Times New Roman" pitchFamily="18" charset="0"/>
                  <a:cs typeface="Times New Roman" pitchFamily="18" charset="0"/>
                </a:rPr>
                <a:t>)</a:t>
              </a:r>
            </a:p>
          </p:txBody>
        </p:sp>
        <p:sp>
          <p:nvSpPr>
            <p:cNvPr id="62" name="TextBox 61"/>
            <p:cNvSpPr txBox="1"/>
            <p:nvPr/>
          </p:nvSpPr>
          <p:spPr>
            <a:xfrm>
              <a:off x="1618525" y="4326935"/>
              <a:ext cx="990600" cy="333840"/>
            </a:xfrm>
            <a:prstGeom prst="rect">
              <a:avLst/>
            </a:prstGeom>
            <a:noFill/>
          </p:spPr>
          <p:txBody>
            <a:bodyPr wrap="square" rtlCol="0">
              <a:spAutoFit/>
            </a:bodyPr>
            <a:lstStyle/>
            <a:p>
              <a:r>
                <a:rPr lang="en-US" sz="2800" i="1" dirty="0">
                  <a:latin typeface="Times New Roman" pitchFamily="18" charset="0"/>
                  <a:cs typeface="Times New Roman" pitchFamily="18" charset="0"/>
                </a:rPr>
                <a:t>p(d</a:t>
              </a:r>
              <a:r>
                <a:rPr lang="en-US" sz="2800" i="1" baseline="-25000" dirty="0">
                  <a:latin typeface="Times New Roman" pitchFamily="18" charset="0"/>
                  <a:cs typeface="Times New Roman" pitchFamily="18" charset="0"/>
                </a:rPr>
                <a:t>2</a:t>
              </a:r>
              <a:r>
                <a:rPr lang="en-US" sz="2800" i="1" dirty="0">
                  <a:latin typeface="Times New Roman" pitchFamily="18" charset="0"/>
                  <a:cs typeface="Times New Roman" pitchFamily="18" charset="0"/>
                </a:rPr>
                <a:t>)</a:t>
              </a:r>
            </a:p>
          </p:txBody>
        </p:sp>
        <p:sp>
          <p:nvSpPr>
            <p:cNvPr id="63" name="TextBox 62"/>
            <p:cNvSpPr txBox="1"/>
            <p:nvPr/>
          </p:nvSpPr>
          <p:spPr>
            <a:xfrm>
              <a:off x="4959750" y="1228862"/>
              <a:ext cx="990600" cy="333840"/>
            </a:xfrm>
            <a:prstGeom prst="rect">
              <a:avLst/>
            </a:prstGeom>
            <a:noFill/>
          </p:spPr>
          <p:txBody>
            <a:bodyPr wrap="square" rtlCol="0">
              <a:spAutoFit/>
            </a:bodyPr>
            <a:lstStyle/>
            <a:p>
              <a:r>
                <a:rPr lang="en-US" sz="2800" i="1" dirty="0">
                  <a:latin typeface="Times New Roman" pitchFamily="18" charset="0"/>
                  <a:cs typeface="Times New Roman" pitchFamily="18" charset="0"/>
                </a:rPr>
                <a:t>p(d</a:t>
              </a:r>
              <a:r>
                <a:rPr lang="en-US" sz="2800" i="1" baseline="-25000" dirty="0">
                  <a:latin typeface="Times New Roman" pitchFamily="18" charset="0"/>
                  <a:cs typeface="Times New Roman" pitchFamily="18" charset="0"/>
                </a:rPr>
                <a:t>1</a:t>
              </a:r>
              <a:r>
                <a:rPr lang="en-US" sz="2800" i="1" dirty="0">
                  <a:latin typeface="Times New Roman" pitchFamily="18" charset="0"/>
                  <a:cs typeface="Times New Roman" pitchFamily="18" charset="0"/>
                </a:rPr>
                <a:t>)</a:t>
              </a: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1143000"/>
          </a:xfrm>
        </p:spPr>
        <p:txBody>
          <a:bodyPr/>
          <a:lstStyle/>
          <a:p>
            <a:r>
              <a:rPr lang="en-US" sz="4000" dirty="0">
                <a:latin typeface="Times New Roman" pitchFamily="18" charset="0"/>
                <a:cs typeface="Times New Roman" pitchFamily="18" charset="0"/>
              </a:rPr>
              <a:t>mean and variance calculated in usual way</a:t>
            </a:r>
          </a:p>
        </p:txBody>
      </p:sp>
      <p:pic>
        <p:nvPicPr>
          <p:cNvPr id="10242" name="Picture 2"/>
          <p:cNvPicPr>
            <a:picLocks noGrp="1" noChangeAspect="1" noChangeArrowheads="1"/>
          </p:cNvPicPr>
          <p:nvPr>
            <p:ph idx="1"/>
          </p:nvPr>
        </p:nvPicPr>
        <p:blipFill>
          <a:blip r:embed="rId3" cstate="print"/>
          <a:srcRect l="12938" t="31989" r="13939" b="36022"/>
          <a:stretch>
            <a:fillRect/>
          </a:stretch>
        </p:blipFill>
        <p:spPr bwMode="auto">
          <a:xfrm>
            <a:off x="1" y="2743200"/>
            <a:ext cx="9144000" cy="2286000"/>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38200"/>
            <a:ext cx="9144000" cy="5029200"/>
          </a:xfrm>
        </p:spPr>
        <p:txBody>
          <a:bodyPr/>
          <a:lstStyle/>
          <a:p>
            <a:r>
              <a:rPr lang="en-US" sz="4000" dirty="0">
                <a:latin typeface="Times New Roman" pitchFamily="18" charset="0"/>
                <a:cs typeface="Times New Roman" pitchFamily="18" charset="0"/>
              </a:rPr>
              <a:t>correlation</a:t>
            </a:r>
            <a:br>
              <a:rPr lang="en-US" sz="4000" dirty="0">
                <a:latin typeface="Times New Roman" pitchFamily="18" charset="0"/>
                <a:cs typeface="Times New Roman" pitchFamily="18" charset="0"/>
              </a:rPr>
            </a:br>
            <a:br>
              <a:rPr lang="en-US" sz="4000" dirty="0">
                <a:latin typeface="Times New Roman" pitchFamily="18" charset="0"/>
                <a:cs typeface="Times New Roman" pitchFamily="18" charset="0"/>
              </a:rPr>
            </a:br>
            <a:r>
              <a:rPr lang="en-US" sz="4000" dirty="0">
                <a:latin typeface="Times New Roman" pitchFamily="18" charset="0"/>
                <a:cs typeface="Times New Roman" pitchFamily="18" charset="0"/>
              </a:rPr>
              <a:t>tendency of random variable </a:t>
            </a:r>
            <a:r>
              <a:rPr lang="en-US" sz="4000" i="1" dirty="0">
                <a:latin typeface="Cambria Math" pitchFamily="18" charset="0"/>
                <a:ea typeface="Cambria Math" pitchFamily="18" charset="0"/>
                <a:cs typeface="Times New Roman" pitchFamily="18" charset="0"/>
              </a:rPr>
              <a:t>d</a:t>
            </a:r>
            <a:r>
              <a:rPr lang="en-US" sz="4000" i="1" baseline="-25000" dirty="0">
                <a:latin typeface="Cambria Math" pitchFamily="18" charset="0"/>
                <a:ea typeface="Cambria Math" pitchFamily="18" charset="0"/>
                <a:cs typeface="Times New Roman" pitchFamily="18" charset="0"/>
              </a:rPr>
              <a:t>1</a:t>
            </a:r>
            <a:br>
              <a:rPr lang="en-US" sz="4000" dirty="0">
                <a:latin typeface="Times New Roman" pitchFamily="18" charset="0"/>
                <a:cs typeface="Times New Roman" pitchFamily="18" charset="0"/>
              </a:rPr>
            </a:br>
            <a:r>
              <a:rPr lang="en-US" sz="4000" dirty="0">
                <a:latin typeface="Times New Roman" pitchFamily="18" charset="0"/>
                <a:cs typeface="Times New Roman" pitchFamily="18" charset="0"/>
              </a:rPr>
              <a:t>to be large/small</a:t>
            </a:r>
            <a:br>
              <a:rPr lang="en-US" sz="4000" dirty="0">
                <a:latin typeface="Times New Roman" pitchFamily="18" charset="0"/>
                <a:cs typeface="Times New Roman" pitchFamily="18" charset="0"/>
              </a:rPr>
            </a:br>
            <a:r>
              <a:rPr lang="en-US" sz="4000" dirty="0">
                <a:latin typeface="Times New Roman" pitchFamily="18" charset="0"/>
                <a:cs typeface="Times New Roman" pitchFamily="18" charset="0"/>
              </a:rPr>
              <a:t>when random variable </a:t>
            </a:r>
            <a:r>
              <a:rPr lang="en-US" sz="4000" i="1" dirty="0">
                <a:latin typeface="Cambria Math" pitchFamily="18" charset="0"/>
                <a:ea typeface="Cambria Math" pitchFamily="18" charset="0"/>
                <a:cs typeface="Times New Roman" pitchFamily="18" charset="0"/>
              </a:rPr>
              <a:t>d</a:t>
            </a:r>
            <a:r>
              <a:rPr lang="en-US" sz="4000" i="1" baseline="-25000" dirty="0">
                <a:latin typeface="Cambria Math" pitchFamily="18" charset="0"/>
                <a:ea typeface="Cambria Math" pitchFamily="18" charset="0"/>
                <a:cs typeface="Times New Roman" pitchFamily="18" charset="0"/>
              </a:rPr>
              <a:t>2 </a:t>
            </a:r>
            <a:br>
              <a:rPr lang="en-US" sz="4000" dirty="0">
                <a:latin typeface="Times New Roman" pitchFamily="18" charset="0"/>
                <a:cs typeface="Times New Roman" pitchFamily="18" charset="0"/>
              </a:rPr>
            </a:br>
            <a:r>
              <a:rPr lang="en-US" sz="4000" dirty="0">
                <a:latin typeface="Times New Roman" pitchFamily="18" charset="0"/>
                <a:cs typeface="Times New Roman" pitchFamily="18" charset="0"/>
              </a:rPr>
              <a:t>is large/small</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62000"/>
            <a:ext cx="9144000" cy="5486400"/>
          </a:xfrm>
        </p:spPr>
        <p:txBody>
          <a:bodyPr/>
          <a:lstStyle/>
          <a:p>
            <a:pPr>
              <a:buNone/>
            </a:pPr>
            <a:r>
              <a:rPr lang="en-US" dirty="0">
                <a:latin typeface="Times New Roman" pitchFamily="18" charset="0"/>
                <a:cs typeface="Times New Roman" pitchFamily="18" charset="0"/>
              </a:rPr>
              <a:t>positive correlation:</a:t>
            </a:r>
          </a:p>
          <a:p>
            <a:pPr>
              <a:buNone/>
            </a:pPr>
            <a:r>
              <a:rPr lang="en-US" dirty="0">
                <a:latin typeface="Times New Roman" pitchFamily="18" charset="0"/>
                <a:cs typeface="Times New Roman" pitchFamily="18" charset="0"/>
              </a:rPr>
              <a:t>	tall people tend to weigh more than short people</a:t>
            </a:r>
          </a:p>
          <a:p>
            <a:pPr>
              <a:buNone/>
            </a:pPr>
            <a:r>
              <a:rPr lang="en-US" dirty="0">
                <a:latin typeface="Times New Roman" pitchFamily="18" charset="0"/>
                <a:cs typeface="Times New Roman" pitchFamily="18" charset="0"/>
              </a:rPr>
              <a:t>    …</a:t>
            </a:r>
          </a:p>
          <a:p>
            <a:pPr>
              <a:buNone/>
            </a:pPr>
            <a:endParaRPr lang="en-US" dirty="0">
              <a:latin typeface="Times New Roman" pitchFamily="18" charset="0"/>
              <a:cs typeface="Times New Roman" pitchFamily="18" charset="0"/>
            </a:endParaRPr>
          </a:p>
          <a:p>
            <a:pPr>
              <a:buNone/>
            </a:pPr>
            <a:endParaRPr lang="en-US" dirty="0">
              <a:latin typeface="Times New Roman" pitchFamily="18" charset="0"/>
              <a:cs typeface="Times New Roman" pitchFamily="18" charset="0"/>
            </a:endParaRPr>
          </a:p>
          <a:p>
            <a:pPr>
              <a:buNone/>
            </a:pPr>
            <a:r>
              <a:rPr lang="en-US" dirty="0">
                <a:latin typeface="Times New Roman" pitchFamily="18" charset="0"/>
                <a:cs typeface="Times New Roman" pitchFamily="18" charset="0"/>
              </a:rPr>
              <a:t>negative correlation:</a:t>
            </a:r>
          </a:p>
          <a:p>
            <a:pPr>
              <a:buNone/>
            </a:pPr>
            <a:r>
              <a:rPr lang="en-US" dirty="0">
                <a:latin typeface="Times New Roman" pitchFamily="18" charset="0"/>
                <a:cs typeface="Times New Roman" pitchFamily="18" charset="0"/>
              </a:rPr>
              <a:t>	long-time smokers tend to die young</a:t>
            </a:r>
          </a:p>
          <a:p>
            <a:pPr>
              <a:buNone/>
            </a:pPr>
            <a:r>
              <a:rPr lang="en-US" dirty="0">
                <a:latin typeface="Times New Roman" pitchFamily="18" charset="0"/>
                <a:cs typeface="Times New Roman" pitchFamily="18" charset="0"/>
              </a:rPr>
              <a:t>   …</a:t>
            </a:r>
          </a:p>
          <a:p>
            <a:pPr>
              <a:buNone/>
            </a:pPr>
            <a:endParaRPr lang="en-US" dirty="0">
              <a:latin typeface="Times New Roman" pitchFamily="18" charset="0"/>
              <a:cs typeface="Times New Roman" pitchFamily="18" charset="0"/>
            </a:endParaRPr>
          </a:p>
          <a:p>
            <a:pPr>
              <a:buNone/>
            </a:pPr>
            <a:endParaRPr lang="en-US" dirty="0">
              <a:latin typeface="Times New Roman" pitchFamily="18" charset="0"/>
              <a:cs typeface="Times New Roman" pitchFamily="18" charset="0"/>
            </a:endParaRPr>
          </a:p>
          <a:p>
            <a:pPr>
              <a:buNone/>
            </a:pPr>
            <a:endParaRPr lang="en-US" dirty="0"/>
          </a:p>
          <a:p>
            <a:pPr>
              <a:buNone/>
            </a:pP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265769" y="1594720"/>
            <a:ext cx="8725831" cy="4272680"/>
            <a:chOff x="884500" y="1082848"/>
            <a:chExt cx="7175671" cy="3239524"/>
          </a:xfrm>
        </p:grpSpPr>
        <p:pic>
          <p:nvPicPr>
            <p:cNvPr id="2" name="Picture 2"/>
            <p:cNvPicPr>
              <a:picLocks noChangeAspect="1" noChangeArrowheads="1"/>
            </p:cNvPicPr>
            <p:nvPr/>
          </p:nvPicPr>
          <p:blipFill>
            <a:blip r:embed="rId3" cstate="print"/>
            <a:srcRect/>
            <a:stretch>
              <a:fillRect/>
            </a:stretch>
          </p:blipFill>
          <p:spPr bwMode="auto">
            <a:xfrm>
              <a:off x="886424" y="1757344"/>
              <a:ext cx="6846047" cy="2209800"/>
            </a:xfrm>
            <a:prstGeom prst="rect">
              <a:avLst/>
            </a:prstGeom>
            <a:noFill/>
            <a:ln w="9525">
              <a:noFill/>
              <a:miter lim="800000"/>
              <a:headEnd/>
              <a:tailEnd/>
            </a:ln>
          </p:spPr>
        </p:pic>
        <p:sp>
          <p:nvSpPr>
            <p:cNvPr id="18" name="TextBox 17"/>
            <p:cNvSpPr txBox="1"/>
            <p:nvPr/>
          </p:nvSpPr>
          <p:spPr>
            <a:xfrm>
              <a:off x="884500" y="3925669"/>
              <a:ext cx="533400" cy="396703"/>
            </a:xfrm>
            <a:prstGeom prst="rect">
              <a:avLst/>
            </a:prstGeom>
            <a:noFill/>
          </p:spPr>
          <p:txBody>
            <a:bodyPr wrap="square" rtlCol="0">
              <a:spAutoFit/>
            </a:bodyPr>
            <a:lstStyle/>
            <a:p>
              <a:r>
                <a:rPr lang="en-US" sz="2800" i="1" dirty="0">
                  <a:latin typeface="Times New Roman" pitchFamily="18" charset="0"/>
                  <a:cs typeface="Times New Roman" pitchFamily="18" charset="0"/>
                </a:rPr>
                <a:t>d</a:t>
              </a:r>
              <a:r>
                <a:rPr lang="en-US" sz="2800" i="1" baseline="-25000" dirty="0">
                  <a:latin typeface="Times New Roman" pitchFamily="18" charset="0"/>
                  <a:cs typeface="Times New Roman" pitchFamily="18" charset="0"/>
                </a:rPr>
                <a:t>1</a:t>
              </a:r>
            </a:p>
          </p:txBody>
        </p:sp>
        <p:cxnSp>
          <p:nvCxnSpPr>
            <p:cNvPr id="69" name="Straight Arrow Connector 68"/>
            <p:cNvCxnSpPr/>
            <p:nvPr/>
          </p:nvCxnSpPr>
          <p:spPr>
            <a:xfrm rot="16200000" flipH="1">
              <a:off x="-22356" y="2924287"/>
              <a:ext cx="2080551" cy="516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995362" y="1875412"/>
              <a:ext cx="2133600"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2889714" y="1429495"/>
              <a:ext cx="533400" cy="396703"/>
            </a:xfrm>
            <a:prstGeom prst="rect">
              <a:avLst/>
            </a:prstGeom>
            <a:noFill/>
          </p:spPr>
          <p:txBody>
            <a:bodyPr wrap="square" rtlCol="0">
              <a:spAutoFit/>
            </a:bodyPr>
            <a:lstStyle/>
            <a:p>
              <a:r>
                <a:rPr lang="en-US" sz="2800" i="1" dirty="0">
                  <a:latin typeface="Times New Roman" pitchFamily="18" charset="0"/>
                  <a:cs typeface="Times New Roman" pitchFamily="18" charset="0"/>
                </a:rPr>
                <a:t>d</a:t>
              </a:r>
              <a:r>
                <a:rPr lang="en-US" sz="2800" i="1" baseline="-25000" dirty="0">
                  <a:latin typeface="Times New Roman" pitchFamily="18" charset="0"/>
                  <a:cs typeface="Times New Roman" pitchFamily="18" charset="0"/>
                </a:rPr>
                <a:t>2</a:t>
              </a:r>
            </a:p>
          </p:txBody>
        </p:sp>
        <p:sp>
          <p:nvSpPr>
            <p:cNvPr id="61" name="TextBox 60"/>
            <p:cNvSpPr txBox="1"/>
            <p:nvPr/>
          </p:nvSpPr>
          <p:spPr>
            <a:xfrm>
              <a:off x="947163" y="1082848"/>
              <a:ext cx="2057400" cy="723399"/>
            </a:xfrm>
            <a:prstGeom prst="rect">
              <a:avLst/>
            </a:prstGeom>
            <a:noFill/>
          </p:spPr>
          <p:txBody>
            <a:bodyPr wrap="square" rtlCol="0">
              <a:spAutoFit/>
            </a:bodyPr>
            <a:lstStyle/>
            <a:p>
              <a:pPr algn="ctr"/>
              <a:r>
                <a:rPr lang="en-US" sz="2800" i="1" dirty="0">
                  <a:latin typeface="Times New Roman" pitchFamily="18" charset="0"/>
                  <a:cs typeface="Times New Roman" pitchFamily="18" charset="0"/>
                </a:rPr>
                <a:t>positive correlation</a:t>
              </a:r>
            </a:p>
          </p:txBody>
        </p:sp>
        <p:sp>
          <p:nvSpPr>
            <p:cNvPr id="27" name="TextBox 26"/>
            <p:cNvSpPr txBox="1"/>
            <p:nvPr/>
          </p:nvSpPr>
          <p:spPr>
            <a:xfrm>
              <a:off x="3222893" y="3925669"/>
              <a:ext cx="533400" cy="396703"/>
            </a:xfrm>
            <a:prstGeom prst="rect">
              <a:avLst/>
            </a:prstGeom>
            <a:noFill/>
          </p:spPr>
          <p:txBody>
            <a:bodyPr wrap="square" rtlCol="0">
              <a:spAutoFit/>
            </a:bodyPr>
            <a:lstStyle/>
            <a:p>
              <a:r>
                <a:rPr lang="en-US" sz="2800" i="1" dirty="0">
                  <a:latin typeface="Times New Roman" pitchFamily="18" charset="0"/>
                  <a:cs typeface="Times New Roman" pitchFamily="18" charset="0"/>
                </a:rPr>
                <a:t>d</a:t>
              </a:r>
              <a:r>
                <a:rPr lang="en-US" sz="2800" i="1" baseline="-25000" dirty="0">
                  <a:latin typeface="Times New Roman" pitchFamily="18" charset="0"/>
                  <a:cs typeface="Times New Roman" pitchFamily="18" charset="0"/>
                </a:rPr>
                <a:t>1</a:t>
              </a:r>
            </a:p>
          </p:txBody>
        </p:sp>
        <p:cxnSp>
          <p:nvCxnSpPr>
            <p:cNvPr id="28" name="Straight Arrow Connector 27"/>
            <p:cNvCxnSpPr/>
            <p:nvPr/>
          </p:nvCxnSpPr>
          <p:spPr>
            <a:xfrm rot="16200000" flipH="1">
              <a:off x="2235012" y="2924287"/>
              <a:ext cx="2080551" cy="516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3255111" y="1877793"/>
              <a:ext cx="2133600"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5145579" y="1429495"/>
              <a:ext cx="533400" cy="396703"/>
            </a:xfrm>
            <a:prstGeom prst="rect">
              <a:avLst/>
            </a:prstGeom>
            <a:noFill/>
          </p:spPr>
          <p:txBody>
            <a:bodyPr wrap="square" rtlCol="0">
              <a:spAutoFit/>
            </a:bodyPr>
            <a:lstStyle/>
            <a:p>
              <a:r>
                <a:rPr lang="en-US" sz="2800" i="1" dirty="0">
                  <a:latin typeface="Times New Roman" pitchFamily="18" charset="0"/>
                  <a:cs typeface="Times New Roman" pitchFamily="18" charset="0"/>
                </a:rPr>
                <a:t>d</a:t>
              </a:r>
              <a:r>
                <a:rPr lang="en-US" sz="2800" i="1" baseline="-25000" dirty="0">
                  <a:latin typeface="Times New Roman" pitchFamily="18" charset="0"/>
                  <a:cs typeface="Times New Roman" pitchFamily="18" charset="0"/>
                </a:rPr>
                <a:t>2</a:t>
              </a:r>
            </a:p>
          </p:txBody>
        </p:sp>
        <p:sp>
          <p:nvSpPr>
            <p:cNvPr id="40" name="TextBox 39"/>
            <p:cNvSpPr txBox="1"/>
            <p:nvPr/>
          </p:nvSpPr>
          <p:spPr>
            <a:xfrm>
              <a:off x="5532700" y="3925669"/>
              <a:ext cx="533400" cy="396703"/>
            </a:xfrm>
            <a:prstGeom prst="rect">
              <a:avLst/>
            </a:prstGeom>
            <a:noFill/>
          </p:spPr>
          <p:txBody>
            <a:bodyPr wrap="square" rtlCol="0">
              <a:spAutoFit/>
            </a:bodyPr>
            <a:lstStyle/>
            <a:p>
              <a:r>
                <a:rPr lang="en-US" sz="2800" i="1" dirty="0">
                  <a:latin typeface="Times New Roman" pitchFamily="18" charset="0"/>
                  <a:cs typeface="Times New Roman" pitchFamily="18" charset="0"/>
                </a:rPr>
                <a:t>d</a:t>
              </a:r>
              <a:r>
                <a:rPr lang="en-US" sz="2800" i="1" baseline="-25000" dirty="0">
                  <a:latin typeface="Times New Roman" pitchFamily="18" charset="0"/>
                  <a:cs typeface="Times New Roman" pitchFamily="18" charset="0"/>
                </a:rPr>
                <a:t>1</a:t>
              </a:r>
            </a:p>
          </p:txBody>
        </p:sp>
        <p:cxnSp>
          <p:nvCxnSpPr>
            <p:cNvPr id="42" name="Straight Arrow Connector 41"/>
            <p:cNvCxnSpPr/>
            <p:nvPr/>
          </p:nvCxnSpPr>
          <p:spPr>
            <a:xfrm rot="16200000" flipH="1">
              <a:off x="4521669" y="2924287"/>
              <a:ext cx="2080551" cy="516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a:off x="5541768" y="1880174"/>
              <a:ext cx="2154432"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7526771" y="1429495"/>
              <a:ext cx="533400" cy="396703"/>
            </a:xfrm>
            <a:prstGeom prst="rect">
              <a:avLst/>
            </a:prstGeom>
            <a:noFill/>
          </p:spPr>
          <p:txBody>
            <a:bodyPr wrap="square" rtlCol="0">
              <a:spAutoFit/>
            </a:bodyPr>
            <a:lstStyle/>
            <a:p>
              <a:r>
                <a:rPr lang="en-US" sz="2800" i="1" dirty="0">
                  <a:latin typeface="Times New Roman" pitchFamily="18" charset="0"/>
                  <a:cs typeface="Times New Roman" pitchFamily="18" charset="0"/>
                </a:rPr>
                <a:t>d</a:t>
              </a:r>
              <a:r>
                <a:rPr lang="en-US" sz="2800" i="1" baseline="-25000" dirty="0">
                  <a:latin typeface="Times New Roman" pitchFamily="18" charset="0"/>
                  <a:cs typeface="Times New Roman" pitchFamily="18" charset="0"/>
                </a:rPr>
                <a:t>2</a:t>
              </a:r>
            </a:p>
          </p:txBody>
        </p:sp>
        <p:sp>
          <p:nvSpPr>
            <p:cNvPr id="20" name="TextBox 19"/>
            <p:cNvSpPr txBox="1"/>
            <p:nvPr/>
          </p:nvSpPr>
          <p:spPr>
            <a:xfrm>
              <a:off x="3328354" y="1082848"/>
              <a:ext cx="2039075" cy="723399"/>
            </a:xfrm>
            <a:prstGeom prst="rect">
              <a:avLst/>
            </a:prstGeom>
            <a:noFill/>
          </p:spPr>
          <p:txBody>
            <a:bodyPr wrap="square" rtlCol="0">
              <a:spAutoFit/>
            </a:bodyPr>
            <a:lstStyle/>
            <a:p>
              <a:pPr algn="ctr"/>
              <a:r>
                <a:rPr lang="en-US" sz="2800" i="1" dirty="0">
                  <a:latin typeface="Times New Roman" pitchFamily="18" charset="0"/>
                  <a:cs typeface="Times New Roman" pitchFamily="18" charset="0"/>
                </a:rPr>
                <a:t>negative correlation</a:t>
              </a:r>
            </a:p>
          </p:txBody>
        </p:sp>
        <p:sp>
          <p:nvSpPr>
            <p:cNvPr id="21" name="TextBox 20"/>
            <p:cNvSpPr txBox="1"/>
            <p:nvPr/>
          </p:nvSpPr>
          <p:spPr>
            <a:xfrm>
              <a:off x="5521557" y="1256171"/>
              <a:ext cx="2057400" cy="396703"/>
            </a:xfrm>
            <a:prstGeom prst="rect">
              <a:avLst/>
            </a:prstGeom>
            <a:noFill/>
          </p:spPr>
          <p:txBody>
            <a:bodyPr wrap="square" rtlCol="0">
              <a:spAutoFit/>
            </a:bodyPr>
            <a:lstStyle/>
            <a:p>
              <a:pPr algn="ctr"/>
              <a:r>
                <a:rPr lang="en-US" sz="2800" i="1" dirty="0">
                  <a:latin typeface="Times New Roman" pitchFamily="18" charset="0"/>
                  <a:cs typeface="Times New Roman" pitchFamily="18" charset="0"/>
                </a:rPr>
                <a:t>uncorrelated</a:t>
              </a:r>
            </a:p>
          </p:txBody>
        </p:sp>
      </p:grpSp>
      <p:sp>
        <p:nvSpPr>
          <p:cNvPr id="22" name="Title 1"/>
          <p:cNvSpPr txBox="1">
            <a:spLocks/>
          </p:cNvSpPr>
          <p:nvPr/>
        </p:nvSpPr>
        <p:spPr bwMode="auto">
          <a:xfrm>
            <a:off x="0" y="228600"/>
            <a:ext cx="9144000" cy="914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4000" kern="0" dirty="0">
                <a:solidFill>
                  <a:schemeClr val="tx2"/>
                </a:solidFill>
                <a:latin typeface="Times New Roman" pitchFamily="18" charset="0"/>
                <a:ea typeface="+mj-ea"/>
                <a:cs typeface="Times New Roman" pitchFamily="18" charset="0"/>
              </a:rPr>
              <a:t>shape of </a:t>
            </a:r>
            <a:r>
              <a:rPr lang="en-US" sz="4000" kern="0" dirty="0" err="1">
                <a:solidFill>
                  <a:schemeClr val="tx2"/>
                </a:solidFill>
                <a:latin typeface="Times New Roman" pitchFamily="18" charset="0"/>
                <a:ea typeface="+mj-ea"/>
                <a:cs typeface="Times New Roman" pitchFamily="18" charset="0"/>
              </a:rPr>
              <a:t>p.d.f</a:t>
            </a:r>
            <a:r>
              <a:rPr lang="en-US" sz="4000" kern="0" dirty="0">
                <a:solidFill>
                  <a:schemeClr val="tx2"/>
                </a:solidFill>
                <a:latin typeface="Times New Roman" pitchFamily="18" charset="0"/>
                <a:ea typeface="+mj-ea"/>
                <a:cs typeface="Times New Roman" pitchFamily="18" charset="0"/>
              </a:rPr>
              <a:t>.</a:t>
            </a:r>
            <a:endParaRPr kumimoji="0" lang="en-US" sz="4000" b="0" i="0" u="none" strike="noStrike" kern="0" cap="none" spc="0" normalizeH="0" baseline="0" noProof="0" dirty="0">
              <a:ln>
                <a:noFill/>
              </a:ln>
              <a:solidFill>
                <a:schemeClr val="tx2"/>
              </a:solidFill>
              <a:effectLst/>
              <a:uLnTx/>
              <a:uFillTx/>
              <a:latin typeface="Times New Roman" pitchFamily="18" charset="0"/>
              <a:ea typeface="+mj-ea"/>
              <a:cs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9144000" cy="1143000"/>
          </a:xfrm>
        </p:spPr>
        <p:txBody>
          <a:bodyPr/>
          <a:lstStyle/>
          <a:p>
            <a:r>
              <a:rPr lang="en-US">
                <a:latin typeface="Times New Roman" pitchFamily="18" charset="0"/>
                <a:cs typeface="Times New Roman" pitchFamily="18" charset="0"/>
              </a:rPr>
              <a:t>Goals of </a:t>
            </a:r>
            <a:r>
              <a:rPr lang="en-US" dirty="0">
                <a:latin typeface="Times New Roman" pitchFamily="18" charset="0"/>
                <a:cs typeface="Times New Roman" pitchFamily="18" charset="0"/>
              </a:rPr>
              <a:t>the lecture</a:t>
            </a:r>
          </a:p>
        </p:txBody>
      </p:sp>
      <p:sp>
        <p:nvSpPr>
          <p:cNvPr id="3" name="Content Placeholder 2"/>
          <p:cNvSpPr>
            <a:spLocks noGrp="1"/>
          </p:cNvSpPr>
          <p:nvPr>
            <p:ph idx="1"/>
          </p:nvPr>
        </p:nvSpPr>
        <p:spPr>
          <a:xfrm>
            <a:off x="685800" y="2895600"/>
            <a:ext cx="7772400" cy="2209800"/>
          </a:xfrm>
        </p:spPr>
        <p:txBody>
          <a:bodyPr/>
          <a:lstStyle/>
          <a:p>
            <a:pPr algn="ctr">
              <a:buNone/>
            </a:pPr>
            <a:r>
              <a:rPr lang="en-US" dirty="0">
                <a:latin typeface="Times New Roman" pitchFamily="18" charset="0"/>
                <a:cs typeface="Times New Roman" pitchFamily="18" charset="0"/>
              </a:rPr>
              <a:t>understanding propagation of error</a:t>
            </a:r>
          </a:p>
          <a:p>
            <a:pPr algn="ctr">
              <a:buNone/>
            </a:pPr>
            <a:r>
              <a:rPr lang="en-US" dirty="0">
                <a:latin typeface="Times New Roman" pitchFamily="18" charset="0"/>
                <a:cs typeface="Times New Roman" pitchFamily="18" charset="0"/>
              </a:rPr>
              <a:t>from many data</a:t>
            </a:r>
          </a:p>
          <a:p>
            <a:pPr algn="ctr">
              <a:buNone/>
            </a:pPr>
            <a:r>
              <a:rPr lang="en-US" dirty="0">
                <a:latin typeface="Times New Roman" pitchFamily="18" charset="0"/>
                <a:cs typeface="Times New Roman" pitchFamily="18" charset="0"/>
              </a:rPr>
              <a:t>to several inferences</a:t>
            </a:r>
          </a:p>
          <a:p>
            <a:pPr algn="ctr">
              <a:buNone/>
            </a:pPr>
            <a:endParaRPr lang="en-US" dirty="0">
              <a:latin typeface="Times New Roman" pitchFamily="18" charset="0"/>
              <a:cs typeface="Times New Roman" pitchFamily="18"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p:cNvGrpSpPr/>
          <p:nvPr/>
        </p:nvGrpSpPr>
        <p:grpSpPr>
          <a:xfrm>
            <a:off x="100016" y="1371599"/>
            <a:ext cx="9015409" cy="4196972"/>
            <a:chOff x="871621" y="1680627"/>
            <a:chExt cx="7281779" cy="2818506"/>
          </a:xfrm>
        </p:grpSpPr>
        <p:pic>
          <p:nvPicPr>
            <p:cNvPr id="1028" name="Picture 4"/>
            <p:cNvPicPr>
              <a:picLocks noChangeAspect="1" noChangeArrowheads="1"/>
            </p:cNvPicPr>
            <p:nvPr/>
          </p:nvPicPr>
          <p:blipFill>
            <a:blip r:embed="rId3" cstate="print"/>
            <a:srcRect/>
            <a:stretch>
              <a:fillRect/>
            </a:stretch>
          </p:blipFill>
          <p:spPr bwMode="auto">
            <a:xfrm>
              <a:off x="994700" y="1988403"/>
              <a:ext cx="6682450" cy="2141259"/>
            </a:xfrm>
            <a:prstGeom prst="rect">
              <a:avLst/>
            </a:prstGeom>
            <a:noFill/>
            <a:ln w="9525">
              <a:noFill/>
              <a:miter lim="800000"/>
              <a:headEnd/>
              <a:tailEnd/>
            </a:ln>
          </p:spPr>
        </p:pic>
        <p:sp>
          <p:nvSpPr>
            <p:cNvPr id="18" name="TextBox 17"/>
            <p:cNvSpPr txBox="1"/>
            <p:nvPr/>
          </p:nvSpPr>
          <p:spPr>
            <a:xfrm>
              <a:off x="871621" y="4134882"/>
              <a:ext cx="533400" cy="351372"/>
            </a:xfrm>
            <a:prstGeom prst="rect">
              <a:avLst/>
            </a:prstGeom>
            <a:noFill/>
          </p:spPr>
          <p:txBody>
            <a:bodyPr wrap="square" rtlCol="0">
              <a:spAutoFit/>
            </a:bodyPr>
            <a:lstStyle/>
            <a:p>
              <a:r>
                <a:rPr lang="en-US" sz="2800" i="1" dirty="0">
                  <a:latin typeface="Times New Roman" pitchFamily="18" charset="0"/>
                  <a:cs typeface="Times New Roman" pitchFamily="18" charset="0"/>
                </a:rPr>
                <a:t>d</a:t>
              </a:r>
              <a:r>
                <a:rPr lang="en-US" sz="2800" i="1" baseline="-25000" dirty="0">
                  <a:latin typeface="Times New Roman" pitchFamily="18" charset="0"/>
                  <a:cs typeface="Times New Roman" pitchFamily="18" charset="0"/>
                </a:rPr>
                <a:t>1</a:t>
              </a:r>
            </a:p>
          </p:txBody>
        </p:sp>
        <p:cxnSp>
          <p:nvCxnSpPr>
            <p:cNvPr id="69" name="Straight Arrow Connector 68"/>
            <p:cNvCxnSpPr/>
            <p:nvPr/>
          </p:nvCxnSpPr>
          <p:spPr>
            <a:xfrm rot="16200000" flipH="1">
              <a:off x="-5689" y="3106335"/>
              <a:ext cx="2080551" cy="516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1011368" y="2064603"/>
              <a:ext cx="2133600"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2895600" y="1708733"/>
              <a:ext cx="533400" cy="351372"/>
            </a:xfrm>
            <a:prstGeom prst="rect">
              <a:avLst/>
            </a:prstGeom>
            <a:noFill/>
          </p:spPr>
          <p:txBody>
            <a:bodyPr wrap="square" rtlCol="0">
              <a:spAutoFit/>
            </a:bodyPr>
            <a:lstStyle/>
            <a:p>
              <a:r>
                <a:rPr lang="en-US" sz="2800" i="1" dirty="0">
                  <a:latin typeface="Times New Roman" pitchFamily="18" charset="0"/>
                  <a:cs typeface="Times New Roman" pitchFamily="18" charset="0"/>
                </a:rPr>
                <a:t>d</a:t>
              </a:r>
              <a:r>
                <a:rPr lang="en-US" sz="2800" i="1" baseline="-25000" dirty="0">
                  <a:latin typeface="Times New Roman" pitchFamily="18" charset="0"/>
                  <a:cs typeface="Times New Roman" pitchFamily="18" charset="0"/>
                </a:rPr>
                <a:t>2</a:t>
              </a:r>
            </a:p>
          </p:txBody>
        </p:sp>
        <p:sp>
          <p:nvSpPr>
            <p:cNvPr id="61" name="TextBox 60"/>
            <p:cNvSpPr txBox="1"/>
            <p:nvPr/>
          </p:nvSpPr>
          <p:spPr>
            <a:xfrm>
              <a:off x="990600" y="1683603"/>
              <a:ext cx="2057400" cy="351372"/>
            </a:xfrm>
            <a:prstGeom prst="rect">
              <a:avLst/>
            </a:prstGeom>
            <a:noFill/>
          </p:spPr>
          <p:txBody>
            <a:bodyPr wrap="square" rtlCol="0">
              <a:spAutoFit/>
            </a:bodyPr>
            <a:lstStyle/>
            <a:p>
              <a:pPr algn="ctr"/>
              <a:r>
                <a:rPr lang="en-US" sz="2800" i="1" dirty="0">
                  <a:latin typeface="Times New Roman" pitchFamily="18" charset="0"/>
                  <a:cs typeface="Times New Roman" pitchFamily="18" charset="0"/>
                </a:rPr>
                <a:t>p(d</a:t>
              </a:r>
              <a:r>
                <a:rPr lang="en-US" sz="2800" i="1" baseline="-25000" dirty="0">
                  <a:latin typeface="Times New Roman" pitchFamily="18" charset="0"/>
                  <a:cs typeface="Times New Roman" pitchFamily="18" charset="0"/>
                </a:rPr>
                <a:t>1</a:t>
              </a:r>
              <a:r>
                <a:rPr lang="en-US" sz="2800" i="1" dirty="0">
                  <a:latin typeface="Times New Roman" pitchFamily="18" charset="0"/>
                  <a:cs typeface="Times New Roman" pitchFamily="18" charset="0"/>
                </a:rPr>
                <a:t>,d</a:t>
              </a:r>
              <a:r>
                <a:rPr lang="en-US" sz="2800" i="1" baseline="-25000" dirty="0">
                  <a:latin typeface="Times New Roman" pitchFamily="18" charset="0"/>
                  <a:cs typeface="Times New Roman" pitchFamily="18" charset="0"/>
                </a:rPr>
                <a:t>2</a:t>
              </a:r>
              <a:r>
                <a:rPr lang="en-US" sz="2800" i="1" dirty="0">
                  <a:latin typeface="Times New Roman" pitchFamily="18" charset="0"/>
                  <a:cs typeface="Times New Roman" pitchFamily="18" charset="0"/>
                </a:rPr>
                <a:t>)</a:t>
              </a:r>
            </a:p>
          </p:txBody>
        </p:sp>
        <p:sp>
          <p:nvSpPr>
            <p:cNvPr id="27" name="TextBox 26"/>
            <p:cNvSpPr txBox="1"/>
            <p:nvPr/>
          </p:nvSpPr>
          <p:spPr>
            <a:xfrm>
              <a:off x="3145619" y="4134882"/>
              <a:ext cx="533400" cy="351372"/>
            </a:xfrm>
            <a:prstGeom prst="rect">
              <a:avLst/>
            </a:prstGeom>
            <a:noFill/>
          </p:spPr>
          <p:txBody>
            <a:bodyPr wrap="square" rtlCol="0">
              <a:spAutoFit/>
            </a:bodyPr>
            <a:lstStyle/>
            <a:p>
              <a:r>
                <a:rPr lang="en-US" sz="2800" i="1" dirty="0">
                  <a:latin typeface="Times New Roman" pitchFamily="18" charset="0"/>
                  <a:cs typeface="Times New Roman" pitchFamily="18" charset="0"/>
                </a:rPr>
                <a:t>d</a:t>
              </a:r>
              <a:r>
                <a:rPr lang="en-US" sz="2800" i="1" baseline="-25000" dirty="0">
                  <a:latin typeface="Times New Roman" pitchFamily="18" charset="0"/>
                  <a:cs typeface="Times New Roman" pitchFamily="18" charset="0"/>
                </a:rPr>
                <a:t>1</a:t>
              </a:r>
            </a:p>
          </p:txBody>
        </p:sp>
        <p:cxnSp>
          <p:nvCxnSpPr>
            <p:cNvPr id="28" name="Straight Arrow Connector 27"/>
            <p:cNvCxnSpPr/>
            <p:nvPr/>
          </p:nvCxnSpPr>
          <p:spPr>
            <a:xfrm rot="16200000" flipH="1">
              <a:off x="2258162" y="3108716"/>
              <a:ext cx="2080551" cy="516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3277600" y="2064603"/>
              <a:ext cx="2133600"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5160167" y="1702232"/>
              <a:ext cx="533400" cy="351372"/>
            </a:xfrm>
            <a:prstGeom prst="rect">
              <a:avLst/>
            </a:prstGeom>
            <a:noFill/>
          </p:spPr>
          <p:txBody>
            <a:bodyPr wrap="square" rtlCol="0">
              <a:spAutoFit/>
            </a:bodyPr>
            <a:lstStyle/>
            <a:p>
              <a:r>
                <a:rPr lang="en-US" sz="2800" i="1" dirty="0">
                  <a:latin typeface="Times New Roman" pitchFamily="18" charset="0"/>
                  <a:cs typeface="Times New Roman" pitchFamily="18" charset="0"/>
                </a:rPr>
                <a:t>d</a:t>
              </a:r>
              <a:r>
                <a:rPr lang="en-US" sz="2800" i="1" baseline="-25000" dirty="0">
                  <a:latin typeface="Times New Roman" pitchFamily="18" charset="0"/>
                  <a:cs typeface="Times New Roman" pitchFamily="18" charset="0"/>
                </a:rPr>
                <a:t>2</a:t>
              </a:r>
            </a:p>
          </p:txBody>
        </p:sp>
        <p:sp>
          <p:nvSpPr>
            <p:cNvPr id="40" name="TextBox 39"/>
            <p:cNvSpPr txBox="1"/>
            <p:nvPr/>
          </p:nvSpPr>
          <p:spPr>
            <a:xfrm>
              <a:off x="5416789" y="4147761"/>
              <a:ext cx="533400" cy="351372"/>
            </a:xfrm>
            <a:prstGeom prst="rect">
              <a:avLst/>
            </a:prstGeom>
            <a:noFill/>
          </p:spPr>
          <p:txBody>
            <a:bodyPr wrap="square" rtlCol="0">
              <a:spAutoFit/>
            </a:bodyPr>
            <a:lstStyle/>
            <a:p>
              <a:r>
                <a:rPr lang="en-US" sz="2800" i="1" dirty="0">
                  <a:latin typeface="Times New Roman" pitchFamily="18" charset="0"/>
                  <a:cs typeface="Times New Roman" pitchFamily="18" charset="0"/>
                </a:rPr>
                <a:t>d</a:t>
              </a:r>
              <a:r>
                <a:rPr lang="en-US" sz="2800" i="1" baseline="-25000" dirty="0">
                  <a:latin typeface="Times New Roman" pitchFamily="18" charset="0"/>
                  <a:cs typeface="Times New Roman" pitchFamily="18" charset="0"/>
                </a:rPr>
                <a:t>1</a:t>
              </a:r>
            </a:p>
          </p:txBody>
        </p:sp>
        <p:cxnSp>
          <p:nvCxnSpPr>
            <p:cNvPr id="42" name="Straight Arrow Connector 41"/>
            <p:cNvCxnSpPr/>
            <p:nvPr/>
          </p:nvCxnSpPr>
          <p:spPr>
            <a:xfrm rot="16200000" flipH="1">
              <a:off x="4521669" y="3108716"/>
              <a:ext cx="2080551" cy="516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a:off x="5541769" y="2064603"/>
              <a:ext cx="2133600"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7620000" y="1759803"/>
              <a:ext cx="533400" cy="351372"/>
            </a:xfrm>
            <a:prstGeom prst="rect">
              <a:avLst/>
            </a:prstGeom>
            <a:noFill/>
          </p:spPr>
          <p:txBody>
            <a:bodyPr wrap="square" rtlCol="0">
              <a:spAutoFit/>
            </a:bodyPr>
            <a:lstStyle/>
            <a:p>
              <a:r>
                <a:rPr lang="en-US" sz="2800" i="1" dirty="0">
                  <a:latin typeface="Times New Roman" pitchFamily="18" charset="0"/>
                  <a:cs typeface="Times New Roman" pitchFamily="18" charset="0"/>
                </a:rPr>
                <a:t>d</a:t>
              </a:r>
              <a:r>
                <a:rPr lang="en-US" sz="2800" i="1" baseline="-25000" dirty="0">
                  <a:latin typeface="Times New Roman" pitchFamily="18" charset="0"/>
                  <a:cs typeface="Times New Roman" pitchFamily="18" charset="0"/>
                </a:rPr>
                <a:t>2</a:t>
              </a:r>
            </a:p>
          </p:txBody>
        </p:sp>
        <p:sp>
          <p:nvSpPr>
            <p:cNvPr id="20" name="TextBox 19"/>
            <p:cNvSpPr txBox="1"/>
            <p:nvPr/>
          </p:nvSpPr>
          <p:spPr>
            <a:xfrm>
              <a:off x="3276601" y="1683603"/>
              <a:ext cx="1981200" cy="351372"/>
            </a:xfrm>
            <a:prstGeom prst="rect">
              <a:avLst/>
            </a:prstGeom>
            <a:noFill/>
          </p:spPr>
          <p:txBody>
            <a:bodyPr wrap="square" rtlCol="0">
              <a:spAutoFit/>
            </a:bodyPr>
            <a:lstStyle/>
            <a:p>
              <a:pPr algn="ctr"/>
              <a:r>
                <a:rPr lang="en-US" sz="2800" i="1" dirty="0">
                  <a:latin typeface="Times New Roman" pitchFamily="18" charset="0"/>
                  <a:cs typeface="Times New Roman" pitchFamily="18" charset="0"/>
                </a:rPr>
                <a:t>s(d</a:t>
              </a:r>
              <a:r>
                <a:rPr lang="en-US" sz="2800" i="1" baseline="-25000" dirty="0">
                  <a:latin typeface="Times New Roman" pitchFamily="18" charset="0"/>
                  <a:cs typeface="Times New Roman" pitchFamily="18" charset="0"/>
                </a:rPr>
                <a:t>1</a:t>
              </a:r>
              <a:r>
                <a:rPr lang="en-US" sz="2800" i="1" dirty="0">
                  <a:latin typeface="Times New Roman" pitchFamily="18" charset="0"/>
                  <a:cs typeface="Times New Roman" pitchFamily="18" charset="0"/>
                </a:rPr>
                <a:t>,d</a:t>
              </a:r>
              <a:r>
                <a:rPr lang="en-US" sz="2800" i="1" baseline="-25000" dirty="0">
                  <a:latin typeface="Times New Roman" pitchFamily="18" charset="0"/>
                  <a:cs typeface="Times New Roman" pitchFamily="18" charset="0"/>
                </a:rPr>
                <a:t>2</a:t>
              </a:r>
              <a:r>
                <a:rPr lang="en-US" sz="2800" i="1" dirty="0">
                  <a:latin typeface="Times New Roman" pitchFamily="18" charset="0"/>
                  <a:cs typeface="Times New Roman" pitchFamily="18" charset="0"/>
                </a:rPr>
                <a:t>)</a:t>
              </a:r>
            </a:p>
          </p:txBody>
        </p:sp>
        <p:sp>
          <p:nvSpPr>
            <p:cNvPr id="24" name="Rectangle 23"/>
            <p:cNvSpPr/>
            <p:nvPr/>
          </p:nvSpPr>
          <p:spPr>
            <a:xfrm>
              <a:off x="6248400" y="4080528"/>
              <a:ext cx="9906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5562600" y="1680627"/>
              <a:ext cx="1981200" cy="351372"/>
            </a:xfrm>
            <a:prstGeom prst="rect">
              <a:avLst/>
            </a:prstGeom>
            <a:noFill/>
          </p:spPr>
          <p:txBody>
            <a:bodyPr wrap="square" rtlCol="0">
              <a:spAutoFit/>
            </a:bodyPr>
            <a:lstStyle/>
            <a:p>
              <a:pPr algn="ctr"/>
              <a:r>
                <a:rPr lang="en-US" sz="2800" i="1" dirty="0">
                  <a:latin typeface="Times New Roman" pitchFamily="18" charset="0"/>
                  <a:cs typeface="Times New Roman" pitchFamily="18" charset="0"/>
                </a:rPr>
                <a:t>s(d</a:t>
              </a:r>
              <a:r>
                <a:rPr lang="en-US" sz="2800" i="1" baseline="-25000" dirty="0">
                  <a:latin typeface="Times New Roman" pitchFamily="18" charset="0"/>
                  <a:cs typeface="Times New Roman" pitchFamily="18" charset="0"/>
                </a:rPr>
                <a:t>1</a:t>
              </a:r>
              <a:r>
                <a:rPr lang="en-US" sz="2800" i="1" dirty="0">
                  <a:latin typeface="Times New Roman" pitchFamily="18" charset="0"/>
                  <a:cs typeface="Times New Roman" pitchFamily="18" charset="0"/>
                </a:rPr>
                <a:t>,d</a:t>
              </a:r>
              <a:r>
                <a:rPr lang="en-US" sz="2800" i="1" baseline="-25000" dirty="0">
                  <a:latin typeface="Times New Roman" pitchFamily="18" charset="0"/>
                  <a:cs typeface="Times New Roman" pitchFamily="18" charset="0"/>
                </a:rPr>
                <a:t>2</a:t>
              </a:r>
              <a:r>
                <a:rPr lang="en-US" sz="2800" i="1" dirty="0">
                  <a:latin typeface="Times New Roman" pitchFamily="18" charset="0"/>
                  <a:cs typeface="Times New Roman" pitchFamily="18" charset="0"/>
                </a:rPr>
                <a:t>) p(d</a:t>
              </a:r>
              <a:r>
                <a:rPr lang="en-US" sz="2800" i="1" baseline="-25000" dirty="0">
                  <a:latin typeface="Times New Roman" pitchFamily="18" charset="0"/>
                  <a:cs typeface="Times New Roman" pitchFamily="18" charset="0"/>
                </a:rPr>
                <a:t>1</a:t>
              </a:r>
              <a:r>
                <a:rPr lang="en-US" sz="2800" i="1" dirty="0">
                  <a:latin typeface="Times New Roman" pitchFamily="18" charset="0"/>
                  <a:cs typeface="Times New Roman" pitchFamily="18" charset="0"/>
                </a:rPr>
                <a:t>,d</a:t>
              </a:r>
              <a:r>
                <a:rPr lang="en-US" sz="2800" i="1" baseline="-25000" dirty="0">
                  <a:latin typeface="Times New Roman" pitchFamily="18" charset="0"/>
                  <a:cs typeface="Times New Roman" pitchFamily="18" charset="0"/>
                </a:rPr>
                <a:t>2</a:t>
              </a:r>
              <a:r>
                <a:rPr lang="en-US" sz="2800" i="1" dirty="0">
                  <a:latin typeface="Times New Roman" pitchFamily="18" charset="0"/>
                  <a:cs typeface="Times New Roman" pitchFamily="18" charset="0"/>
                </a:rPr>
                <a:t>)</a:t>
              </a:r>
            </a:p>
          </p:txBody>
        </p:sp>
        <p:cxnSp>
          <p:nvCxnSpPr>
            <p:cNvPr id="35" name="Straight Connector 34"/>
            <p:cNvCxnSpPr/>
            <p:nvPr/>
          </p:nvCxnSpPr>
          <p:spPr>
            <a:xfrm>
              <a:off x="1023934" y="2839482"/>
              <a:ext cx="2057400" cy="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5400000" flipH="1" flipV="1">
              <a:off x="1345842" y="3000440"/>
              <a:ext cx="1981200" cy="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3318075" y="2839482"/>
              <a:ext cx="2057400" cy="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5400000" flipH="1" flipV="1">
              <a:off x="3621801" y="3002821"/>
              <a:ext cx="1981200" cy="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5562600" y="2839482"/>
              <a:ext cx="2057400" cy="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5400000" flipH="1" flipV="1">
              <a:off x="5866326" y="3055203"/>
              <a:ext cx="1981200" cy="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3886200" y="1912203"/>
              <a:ext cx="1371600" cy="1015663"/>
            </a:xfrm>
            <a:prstGeom prst="rect">
              <a:avLst/>
            </a:prstGeom>
            <a:noFill/>
          </p:spPr>
          <p:txBody>
            <a:bodyPr wrap="square" rtlCol="0">
              <a:spAutoFit/>
            </a:bodyPr>
            <a:lstStyle/>
            <a:p>
              <a:r>
                <a:rPr lang="en-US" sz="6000" dirty="0">
                  <a:solidFill>
                    <a:schemeClr val="bg1"/>
                  </a:solidFill>
                  <a:latin typeface="Times New Roman" pitchFamily="18" charset="0"/>
                  <a:cs typeface="Times New Roman" pitchFamily="18" charset="0"/>
                </a:rPr>
                <a:t>+</a:t>
              </a:r>
            </a:p>
          </p:txBody>
        </p:sp>
        <p:sp>
          <p:nvSpPr>
            <p:cNvPr id="53" name="TextBox 52"/>
            <p:cNvSpPr txBox="1"/>
            <p:nvPr/>
          </p:nvSpPr>
          <p:spPr>
            <a:xfrm>
              <a:off x="4731150" y="2725340"/>
              <a:ext cx="579700" cy="1015663"/>
            </a:xfrm>
            <a:prstGeom prst="rect">
              <a:avLst/>
            </a:prstGeom>
            <a:noFill/>
          </p:spPr>
          <p:txBody>
            <a:bodyPr wrap="square" rtlCol="0">
              <a:spAutoFit/>
            </a:bodyPr>
            <a:lstStyle/>
            <a:p>
              <a:r>
                <a:rPr lang="en-US" sz="6000" dirty="0">
                  <a:solidFill>
                    <a:schemeClr val="bg1"/>
                  </a:solidFill>
                  <a:latin typeface="Times New Roman" pitchFamily="18" charset="0"/>
                  <a:cs typeface="Times New Roman" pitchFamily="18" charset="0"/>
                </a:rPr>
                <a:t>+</a:t>
              </a:r>
            </a:p>
          </p:txBody>
        </p:sp>
        <p:sp>
          <p:nvSpPr>
            <p:cNvPr id="54" name="TextBox 53"/>
            <p:cNvSpPr txBox="1"/>
            <p:nvPr/>
          </p:nvSpPr>
          <p:spPr>
            <a:xfrm>
              <a:off x="4724400" y="1842753"/>
              <a:ext cx="1371600" cy="1015663"/>
            </a:xfrm>
            <a:prstGeom prst="rect">
              <a:avLst/>
            </a:prstGeom>
            <a:noFill/>
          </p:spPr>
          <p:txBody>
            <a:bodyPr wrap="square" rtlCol="0">
              <a:spAutoFit/>
            </a:bodyPr>
            <a:lstStyle/>
            <a:p>
              <a:r>
                <a:rPr lang="en-US" sz="6000" dirty="0">
                  <a:solidFill>
                    <a:schemeClr val="bg1"/>
                  </a:solidFill>
                  <a:latin typeface="Symbol" pitchFamily="18" charset="2"/>
                  <a:cs typeface="Times New Roman" pitchFamily="18" charset="0"/>
                </a:rPr>
                <a:t>-</a:t>
              </a:r>
            </a:p>
          </p:txBody>
        </p:sp>
        <p:sp>
          <p:nvSpPr>
            <p:cNvPr id="55" name="TextBox 54"/>
            <p:cNvSpPr txBox="1"/>
            <p:nvPr/>
          </p:nvSpPr>
          <p:spPr>
            <a:xfrm>
              <a:off x="3909350" y="2651054"/>
              <a:ext cx="785150" cy="1015663"/>
            </a:xfrm>
            <a:prstGeom prst="rect">
              <a:avLst/>
            </a:prstGeom>
            <a:noFill/>
          </p:spPr>
          <p:txBody>
            <a:bodyPr wrap="square" rtlCol="0">
              <a:spAutoFit/>
            </a:bodyPr>
            <a:lstStyle/>
            <a:p>
              <a:r>
                <a:rPr lang="en-US" sz="6000" dirty="0">
                  <a:solidFill>
                    <a:schemeClr val="bg1"/>
                  </a:solidFill>
                  <a:latin typeface="Symbol" pitchFamily="18" charset="2"/>
                  <a:cs typeface="Times New Roman" pitchFamily="18" charset="0"/>
                </a:rPr>
                <a:t>-</a:t>
              </a:r>
            </a:p>
          </p:txBody>
        </p:sp>
      </p:grpSp>
      <p:sp>
        <p:nvSpPr>
          <p:cNvPr id="32" name="Title 1"/>
          <p:cNvSpPr txBox="1">
            <a:spLocks/>
          </p:cNvSpPr>
          <p:nvPr/>
        </p:nvSpPr>
        <p:spPr bwMode="auto">
          <a:xfrm>
            <a:off x="0" y="228600"/>
            <a:ext cx="9144000" cy="914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4000" kern="0" dirty="0">
                <a:solidFill>
                  <a:schemeClr val="tx2"/>
                </a:solidFill>
                <a:latin typeface="Times New Roman" pitchFamily="18" charset="0"/>
                <a:ea typeface="+mj-ea"/>
                <a:cs typeface="Times New Roman" pitchFamily="18" charset="0"/>
              </a:rPr>
              <a:t>quantifying correlation</a:t>
            </a:r>
            <a:endParaRPr kumimoji="0" lang="en-US" sz="4000" b="0" i="0" u="none" strike="noStrike" kern="0" cap="none" spc="0" normalizeH="0" baseline="0" noProof="0" dirty="0">
              <a:ln>
                <a:noFill/>
              </a:ln>
              <a:solidFill>
                <a:schemeClr val="tx2"/>
              </a:solidFill>
              <a:effectLst/>
              <a:uLnTx/>
              <a:uFillTx/>
              <a:latin typeface="Times New Roman" pitchFamily="18" charset="0"/>
              <a:ea typeface="+mj-ea"/>
              <a:cs typeface="Times New Roman" pitchFamily="18" charset="0"/>
            </a:endParaRPr>
          </a:p>
        </p:txBody>
      </p:sp>
      <p:sp>
        <p:nvSpPr>
          <p:cNvPr id="34" name="TextBox 33"/>
          <p:cNvSpPr txBox="1"/>
          <p:nvPr/>
        </p:nvSpPr>
        <p:spPr>
          <a:xfrm>
            <a:off x="6781800" y="5029200"/>
            <a:ext cx="1371600" cy="923330"/>
          </a:xfrm>
          <a:prstGeom prst="rect">
            <a:avLst/>
          </a:prstGeom>
          <a:noFill/>
        </p:spPr>
        <p:txBody>
          <a:bodyPr wrap="square" rtlCol="0">
            <a:spAutoFit/>
          </a:bodyPr>
          <a:lstStyle/>
          <a:p>
            <a:pPr algn="ctr"/>
            <a:r>
              <a:rPr lang="en-US" dirty="0">
                <a:solidFill>
                  <a:srgbClr val="FF0000"/>
                </a:solidFill>
                <a:latin typeface="Times New Roman" pitchFamily="18" charset="0"/>
                <a:ea typeface="Cambria Math" pitchFamily="18" charset="0"/>
                <a:cs typeface="Times New Roman" pitchFamily="18" charset="0"/>
              </a:rPr>
              <a:t>now multiply and integrate</a:t>
            </a:r>
            <a:endParaRPr lang="en-US" i="1" dirty="0">
              <a:solidFill>
                <a:srgbClr val="FF0000"/>
              </a:solidFill>
              <a:latin typeface="Cambria Math" pitchFamily="18" charset="0"/>
              <a:ea typeface="Cambria Math" pitchFamily="18" charset="0"/>
              <a:cs typeface="Times New Roman" pitchFamily="18" charset="0"/>
            </a:endParaRPr>
          </a:p>
        </p:txBody>
      </p:sp>
      <p:sp>
        <p:nvSpPr>
          <p:cNvPr id="36" name="TextBox 35"/>
          <p:cNvSpPr txBox="1"/>
          <p:nvPr/>
        </p:nvSpPr>
        <p:spPr>
          <a:xfrm>
            <a:off x="914400" y="5105400"/>
            <a:ext cx="1371600" cy="369332"/>
          </a:xfrm>
          <a:prstGeom prst="rect">
            <a:avLst/>
          </a:prstGeom>
          <a:noFill/>
        </p:spPr>
        <p:txBody>
          <a:bodyPr wrap="square" rtlCol="0">
            <a:spAutoFit/>
          </a:bodyPr>
          <a:lstStyle/>
          <a:p>
            <a:pPr algn="ctr"/>
            <a:r>
              <a:rPr lang="en-US" dirty="0" err="1">
                <a:solidFill>
                  <a:srgbClr val="FF0000"/>
                </a:solidFill>
                <a:latin typeface="Times New Roman" pitchFamily="18" charset="0"/>
                <a:ea typeface="Cambria Math" pitchFamily="18" charset="0"/>
                <a:cs typeface="Times New Roman" pitchFamily="18" charset="0"/>
              </a:rPr>
              <a:t>p.d.f</a:t>
            </a:r>
            <a:r>
              <a:rPr lang="en-US" dirty="0">
                <a:solidFill>
                  <a:srgbClr val="FF0000"/>
                </a:solidFill>
                <a:latin typeface="Times New Roman" pitchFamily="18" charset="0"/>
                <a:ea typeface="Cambria Math" pitchFamily="18" charset="0"/>
                <a:cs typeface="Times New Roman" pitchFamily="18" charset="0"/>
              </a:rPr>
              <a:t>.</a:t>
            </a:r>
            <a:endParaRPr lang="en-US" i="1" dirty="0">
              <a:solidFill>
                <a:srgbClr val="FF0000"/>
              </a:solidFill>
              <a:latin typeface="Cambria Math" pitchFamily="18" charset="0"/>
              <a:ea typeface="Cambria Math" pitchFamily="18" charset="0"/>
              <a:cs typeface="Times New Roman" pitchFamily="18" charset="0"/>
            </a:endParaRPr>
          </a:p>
        </p:txBody>
      </p:sp>
      <p:sp>
        <p:nvSpPr>
          <p:cNvPr id="38" name="TextBox 37"/>
          <p:cNvSpPr txBox="1"/>
          <p:nvPr/>
        </p:nvSpPr>
        <p:spPr>
          <a:xfrm>
            <a:off x="3733800" y="5029200"/>
            <a:ext cx="1371600" cy="646331"/>
          </a:xfrm>
          <a:prstGeom prst="rect">
            <a:avLst/>
          </a:prstGeom>
          <a:noFill/>
        </p:spPr>
        <p:txBody>
          <a:bodyPr wrap="square" rtlCol="0">
            <a:spAutoFit/>
          </a:bodyPr>
          <a:lstStyle/>
          <a:p>
            <a:pPr algn="ctr"/>
            <a:r>
              <a:rPr lang="en-US" dirty="0">
                <a:solidFill>
                  <a:srgbClr val="FF0000"/>
                </a:solidFill>
                <a:latin typeface="Times New Roman" pitchFamily="18" charset="0"/>
                <a:ea typeface="Cambria Math" pitchFamily="18" charset="0"/>
                <a:cs typeface="Times New Roman" pitchFamily="18" charset="0"/>
              </a:rPr>
              <a:t>4-quadrant function</a:t>
            </a:r>
            <a:endParaRPr lang="en-US" i="1" dirty="0">
              <a:solidFill>
                <a:srgbClr val="FF0000"/>
              </a:solidFill>
              <a:latin typeface="Cambria Math" pitchFamily="18" charset="0"/>
              <a:ea typeface="Cambria Math" pitchFamily="18" charset="0"/>
              <a:cs typeface="Times New Roman" pitchFamily="18"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143000"/>
          </a:xfrm>
        </p:spPr>
        <p:txBody>
          <a:bodyPr/>
          <a:lstStyle/>
          <a:p>
            <a:r>
              <a:rPr lang="en-US" dirty="0">
                <a:latin typeface="Times New Roman" pitchFamily="18" charset="0"/>
                <a:cs typeface="Times New Roman" pitchFamily="18" charset="0"/>
              </a:rPr>
              <a:t>covariance</a:t>
            </a:r>
            <a:br>
              <a:rPr lang="en-US" dirty="0">
                <a:latin typeface="Times New Roman" pitchFamily="18" charset="0"/>
                <a:cs typeface="Times New Roman" pitchFamily="18" charset="0"/>
              </a:rPr>
            </a:br>
            <a:r>
              <a:rPr lang="en-US" dirty="0">
                <a:latin typeface="Times New Roman" pitchFamily="18" charset="0"/>
                <a:cs typeface="Times New Roman" pitchFamily="18" charset="0"/>
              </a:rPr>
              <a:t>quantifies correlation</a:t>
            </a:r>
          </a:p>
        </p:txBody>
      </p:sp>
      <p:pic>
        <p:nvPicPr>
          <p:cNvPr id="11266" name="Picture 2"/>
          <p:cNvPicPr>
            <a:picLocks noGrp="1" noChangeAspect="1" noChangeArrowheads="1"/>
          </p:cNvPicPr>
          <p:nvPr>
            <p:ph idx="1"/>
          </p:nvPr>
        </p:nvPicPr>
        <p:blipFill>
          <a:blip r:embed="rId3" cstate="print"/>
          <a:srcRect l="28416" t="50509" r="30378" b="36022"/>
          <a:stretch>
            <a:fillRect/>
          </a:stretch>
        </p:blipFill>
        <p:spPr bwMode="auto">
          <a:xfrm>
            <a:off x="71440" y="2659742"/>
            <a:ext cx="8896350" cy="1694543"/>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itchFamily="18" charset="0"/>
                <a:ea typeface="Cambria Math" pitchFamily="18" charset="0"/>
                <a:cs typeface="Times New Roman" pitchFamily="18" charset="0"/>
              </a:rPr>
              <a:t>combine variance and covariance into a matrix, </a:t>
            </a:r>
            <a:r>
              <a:rPr lang="en-US" b="1" dirty="0">
                <a:latin typeface="Cambria Math" pitchFamily="18" charset="0"/>
                <a:ea typeface="Cambria Math" pitchFamily="18" charset="0"/>
              </a:rPr>
              <a:t>C</a:t>
            </a:r>
          </a:p>
        </p:txBody>
      </p:sp>
      <p:pic>
        <p:nvPicPr>
          <p:cNvPr id="12290" name="Picture 2"/>
          <p:cNvPicPr>
            <a:picLocks noGrp="1" noChangeAspect="1" noChangeArrowheads="1"/>
          </p:cNvPicPr>
          <p:nvPr>
            <p:ph idx="1"/>
          </p:nvPr>
        </p:nvPicPr>
        <p:blipFill>
          <a:blip r:embed="rId3" cstate="print"/>
          <a:srcRect l="29397" t="30305" r="29397" b="56226"/>
          <a:stretch>
            <a:fillRect/>
          </a:stretch>
        </p:blipFill>
        <p:spPr bwMode="auto">
          <a:xfrm>
            <a:off x="685800" y="1905000"/>
            <a:ext cx="8001000" cy="1524000"/>
          </a:xfrm>
          <a:prstGeom prst="rect">
            <a:avLst/>
          </a:prstGeom>
          <a:noFill/>
          <a:ln w="9525">
            <a:noFill/>
            <a:miter lim="800000"/>
            <a:headEnd/>
            <a:tailEnd/>
          </a:ln>
        </p:spPr>
      </p:pic>
      <p:sp>
        <p:nvSpPr>
          <p:cNvPr id="5" name="Double Bracket 4"/>
          <p:cNvSpPr/>
          <p:nvPr/>
        </p:nvSpPr>
        <p:spPr>
          <a:xfrm>
            <a:off x="3124200" y="3810000"/>
            <a:ext cx="3124200" cy="2590800"/>
          </a:xfrm>
          <a:prstGeom prst="bracketPair">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itle 1"/>
          <p:cNvSpPr txBox="1">
            <a:spLocks/>
          </p:cNvSpPr>
          <p:nvPr/>
        </p:nvSpPr>
        <p:spPr bwMode="auto">
          <a:xfrm>
            <a:off x="1371600" y="4572000"/>
            <a:ext cx="17526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0" cap="none" spc="0" normalizeH="0" baseline="0" noProof="0" dirty="0">
                <a:ln>
                  <a:noFill/>
                </a:ln>
                <a:solidFill>
                  <a:schemeClr val="tx2"/>
                </a:solidFill>
                <a:effectLst/>
                <a:uLnTx/>
                <a:uFillTx/>
                <a:latin typeface="Cambria Math" pitchFamily="18" charset="0"/>
                <a:ea typeface="Cambria Math" pitchFamily="18" charset="0"/>
                <a:cs typeface="+mj-cs"/>
              </a:rPr>
              <a:t>C =</a:t>
            </a:r>
          </a:p>
        </p:txBody>
      </p:sp>
      <p:sp>
        <p:nvSpPr>
          <p:cNvPr id="7" name="Title 1"/>
          <p:cNvSpPr txBox="1">
            <a:spLocks/>
          </p:cNvSpPr>
          <p:nvPr/>
        </p:nvSpPr>
        <p:spPr bwMode="auto">
          <a:xfrm>
            <a:off x="2886072" y="3810000"/>
            <a:ext cx="17526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l-GR" sz="4400" b="1" i="1" u="none" strike="noStrike" kern="0" cap="none" spc="0" normalizeH="0" baseline="0" noProof="0" dirty="0">
                <a:ln>
                  <a:noFill/>
                </a:ln>
                <a:solidFill>
                  <a:schemeClr val="tx2"/>
                </a:solidFill>
                <a:effectLst/>
                <a:uLnTx/>
                <a:uFillTx/>
                <a:latin typeface="Cambria Math"/>
                <a:ea typeface="Cambria Math"/>
                <a:cs typeface="+mj-cs"/>
              </a:rPr>
              <a:t>σ</a:t>
            </a:r>
            <a:r>
              <a:rPr kumimoji="0" lang="en-US" sz="4400" b="1" i="1" u="none" strike="noStrike" kern="0" cap="none" spc="0" normalizeH="0" baseline="-25000" noProof="0" dirty="0">
                <a:ln>
                  <a:noFill/>
                </a:ln>
                <a:solidFill>
                  <a:schemeClr val="tx2"/>
                </a:solidFill>
                <a:effectLst/>
                <a:uLnTx/>
                <a:uFillTx/>
                <a:latin typeface="Cambria Math" pitchFamily="18" charset="0"/>
                <a:ea typeface="Cambria Math" pitchFamily="18" charset="0"/>
                <a:cs typeface="+mj-cs"/>
              </a:rPr>
              <a:t>1</a:t>
            </a:r>
            <a:r>
              <a:rPr kumimoji="0" lang="en-US" sz="4400" b="1" i="1" u="none" strike="noStrike" kern="0" cap="none" spc="0" normalizeH="0" baseline="30000" noProof="0" dirty="0">
                <a:ln>
                  <a:noFill/>
                </a:ln>
                <a:solidFill>
                  <a:schemeClr val="tx2"/>
                </a:solidFill>
                <a:effectLst/>
                <a:uLnTx/>
                <a:uFillTx/>
                <a:latin typeface="Cambria Math" pitchFamily="18" charset="0"/>
                <a:ea typeface="Cambria Math" pitchFamily="18" charset="0"/>
                <a:cs typeface="+mj-cs"/>
              </a:rPr>
              <a:t>2</a:t>
            </a:r>
          </a:p>
        </p:txBody>
      </p:sp>
      <p:sp>
        <p:nvSpPr>
          <p:cNvPr id="8" name="Title 1"/>
          <p:cNvSpPr txBox="1">
            <a:spLocks/>
          </p:cNvSpPr>
          <p:nvPr/>
        </p:nvSpPr>
        <p:spPr bwMode="auto">
          <a:xfrm>
            <a:off x="4572000" y="5410200"/>
            <a:ext cx="17526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l-GR" sz="4400" b="1" i="1" u="none" strike="noStrike" kern="0" cap="none" spc="0" normalizeH="0" baseline="0" noProof="0" dirty="0">
                <a:ln>
                  <a:noFill/>
                </a:ln>
                <a:solidFill>
                  <a:schemeClr val="tx2"/>
                </a:solidFill>
                <a:effectLst/>
                <a:uLnTx/>
                <a:uFillTx/>
                <a:latin typeface="Cambria Math"/>
                <a:ea typeface="Cambria Math"/>
                <a:cs typeface="+mj-cs"/>
              </a:rPr>
              <a:t>σ</a:t>
            </a:r>
            <a:r>
              <a:rPr kumimoji="0" lang="en-US" sz="4400" b="1" i="1" u="none" strike="noStrike" kern="0" cap="none" spc="0" normalizeH="0" baseline="-25000" noProof="0" dirty="0">
                <a:ln>
                  <a:noFill/>
                </a:ln>
                <a:solidFill>
                  <a:schemeClr val="tx2"/>
                </a:solidFill>
                <a:effectLst/>
                <a:uLnTx/>
                <a:uFillTx/>
                <a:latin typeface="Cambria Math" pitchFamily="18" charset="0"/>
                <a:ea typeface="Cambria Math" pitchFamily="18" charset="0"/>
                <a:cs typeface="+mj-cs"/>
              </a:rPr>
              <a:t>2</a:t>
            </a:r>
            <a:r>
              <a:rPr kumimoji="0" lang="en-US" sz="4400" b="1" i="1" u="none" strike="noStrike" kern="0" cap="none" spc="0" normalizeH="0" baseline="30000" noProof="0" dirty="0">
                <a:ln>
                  <a:noFill/>
                </a:ln>
                <a:solidFill>
                  <a:schemeClr val="tx2"/>
                </a:solidFill>
                <a:effectLst/>
                <a:uLnTx/>
                <a:uFillTx/>
                <a:latin typeface="Cambria Math" pitchFamily="18" charset="0"/>
                <a:ea typeface="Cambria Math" pitchFamily="18" charset="0"/>
                <a:cs typeface="+mj-cs"/>
              </a:rPr>
              <a:t>2</a:t>
            </a:r>
          </a:p>
        </p:txBody>
      </p:sp>
      <p:sp>
        <p:nvSpPr>
          <p:cNvPr id="9" name="Title 1"/>
          <p:cNvSpPr txBox="1">
            <a:spLocks/>
          </p:cNvSpPr>
          <p:nvPr/>
        </p:nvSpPr>
        <p:spPr bwMode="auto">
          <a:xfrm>
            <a:off x="4724400" y="3810000"/>
            <a:ext cx="17526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l-GR" sz="4400" b="1" i="1" u="none" strike="noStrike" kern="0" cap="none" spc="0" normalizeH="0" baseline="0" noProof="0" dirty="0">
                <a:ln>
                  <a:noFill/>
                </a:ln>
                <a:solidFill>
                  <a:schemeClr val="tx2"/>
                </a:solidFill>
                <a:effectLst/>
                <a:uLnTx/>
                <a:uFillTx/>
                <a:latin typeface="Cambria Math"/>
                <a:ea typeface="Cambria Math"/>
                <a:cs typeface="+mj-cs"/>
              </a:rPr>
              <a:t>σ</a:t>
            </a:r>
            <a:r>
              <a:rPr lang="en-US" sz="4400" b="1" i="1" kern="0" baseline="-25000" dirty="0">
                <a:solidFill>
                  <a:schemeClr val="tx2"/>
                </a:solidFill>
                <a:latin typeface="Cambria Math"/>
                <a:ea typeface="Cambria Math"/>
                <a:cs typeface="+mj-cs"/>
              </a:rPr>
              <a:t>1,2</a:t>
            </a:r>
            <a:endParaRPr kumimoji="0" lang="en-US" sz="4400" b="1" i="1" u="none" strike="noStrike" kern="0" cap="none" spc="0" normalizeH="0" baseline="-25000" noProof="0" dirty="0">
              <a:ln>
                <a:noFill/>
              </a:ln>
              <a:solidFill>
                <a:schemeClr val="tx2"/>
              </a:solidFill>
              <a:effectLst/>
              <a:uLnTx/>
              <a:uFillTx/>
              <a:latin typeface="Cambria Math" pitchFamily="18" charset="0"/>
              <a:ea typeface="Cambria Math" pitchFamily="18" charset="0"/>
              <a:cs typeface="+mj-cs"/>
            </a:endParaRPr>
          </a:p>
        </p:txBody>
      </p:sp>
      <p:sp>
        <p:nvSpPr>
          <p:cNvPr id="10" name="Title 1"/>
          <p:cNvSpPr txBox="1">
            <a:spLocks/>
          </p:cNvSpPr>
          <p:nvPr/>
        </p:nvSpPr>
        <p:spPr bwMode="auto">
          <a:xfrm>
            <a:off x="2895600" y="5410200"/>
            <a:ext cx="17526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l-GR" sz="4400" b="1" i="1" u="none" strike="noStrike" kern="0" cap="none" spc="0" normalizeH="0" baseline="0" noProof="0" dirty="0">
                <a:ln>
                  <a:noFill/>
                </a:ln>
                <a:solidFill>
                  <a:schemeClr val="tx2"/>
                </a:solidFill>
                <a:effectLst/>
                <a:uLnTx/>
                <a:uFillTx/>
                <a:latin typeface="Cambria Math"/>
                <a:ea typeface="Cambria Math"/>
                <a:cs typeface="+mj-cs"/>
              </a:rPr>
              <a:t>σ</a:t>
            </a:r>
            <a:r>
              <a:rPr lang="en-US" sz="4400" b="1" i="1" kern="0" baseline="-25000" dirty="0">
                <a:solidFill>
                  <a:schemeClr val="tx2"/>
                </a:solidFill>
                <a:latin typeface="Cambria Math"/>
                <a:ea typeface="Cambria Math"/>
                <a:cs typeface="+mj-cs"/>
              </a:rPr>
              <a:t>1,2</a:t>
            </a:r>
            <a:endParaRPr kumimoji="0" lang="en-US" sz="4400" b="1" i="1" u="none" strike="noStrike" kern="0" cap="none" spc="0" normalizeH="0" baseline="-25000" noProof="0" dirty="0">
              <a:ln>
                <a:noFill/>
              </a:ln>
              <a:solidFill>
                <a:schemeClr val="tx2"/>
              </a:solidFill>
              <a:effectLst/>
              <a:uLnTx/>
              <a:uFillTx/>
              <a:latin typeface="Cambria Math" pitchFamily="18" charset="0"/>
              <a:ea typeface="Cambria Math" pitchFamily="18" charset="0"/>
              <a:cs typeface="+mj-cs"/>
            </a:endParaRPr>
          </a:p>
        </p:txBody>
      </p:sp>
      <p:sp>
        <p:nvSpPr>
          <p:cNvPr id="11" name="TextBox 10"/>
          <p:cNvSpPr txBox="1"/>
          <p:nvPr/>
        </p:nvSpPr>
        <p:spPr>
          <a:xfrm>
            <a:off x="6858000" y="5562600"/>
            <a:ext cx="1371600" cy="646331"/>
          </a:xfrm>
          <a:prstGeom prst="rect">
            <a:avLst/>
          </a:prstGeom>
          <a:noFill/>
        </p:spPr>
        <p:txBody>
          <a:bodyPr wrap="square" rtlCol="0">
            <a:spAutoFit/>
          </a:bodyPr>
          <a:lstStyle/>
          <a:p>
            <a:pPr algn="ctr"/>
            <a:r>
              <a:rPr lang="en-US" dirty="0">
                <a:solidFill>
                  <a:srgbClr val="FF0000"/>
                </a:solidFill>
                <a:latin typeface="Times New Roman" pitchFamily="18" charset="0"/>
                <a:ea typeface="Cambria Math" pitchFamily="18" charset="0"/>
                <a:cs typeface="Times New Roman" pitchFamily="18" charset="0"/>
              </a:rPr>
              <a:t>note that </a:t>
            </a:r>
            <a:r>
              <a:rPr lang="en-US" b="1" dirty="0">
                <a:solidFill>
                  <a:srgbClr val="FF0000"/>
                </a:solidFill>
                <a:latin typeface="Cambria Math" pitchFamily="18" charset="0"/>
                <a:ea typeface="Cambria Math" pitchFamily="18" charset="0"/>
                <a:cs typeface="Times New Roman" pitchFamily="18" charset="0"/>
              </a:rPr>
              <a:t>C</a:t>
            </a:r>
            <a:r>
              <a:rPr lang="en-US" dirty="0">
                <a:solidFill>
                  <a:srgbClr val="FF0000"/>
                </a:solidFill>
                <a:latin typeface="Times New Roman" pitchFamily="18" charset="0"/>
                <a:ea typeface="Cambria Math" pitchFamily="18" charset="0"/>
                <a:cs typeface="Times New Roman" pitchFamily="18" charset="0"/>
              </a:rPr>
              <a:t> is symmetric</a:t>
            </a:r>
            <a:endParaRPr lang="en-US" i="1" dirty="0">
              <a:solidFill>
                <a:srgbClr val="FF0000"/>
              </a:solidFill>
              <a:latin typeface="Cambria Math" pitchFamily="18" charset="0"/>
              <a:ea typeface="Cambria Math" pitchFamily="18" charset="0"/>
              <a:cs typeface="Times New Roman" pitchFamily="18"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973762"/>
          </a:xfrm>
        </p:spPr>
        <p:txBody>
          <a:bodyPr/>
          <a:lstStyle/>
          <a:p>
            <a:br>
              <a:rPr lang="en-US" dirty="0">
                <a:latin typeface="Times New Roman" pitchFamily="18" charset="0"/>
                <a:ea typeface="Cambria Math" pitchFamily="18" charset="0"/>
                <a:cs typeface="Times New Roman" pitchFamily="18" charset="0"/>
              </a:rPr>
            </a:br>
            <a:r>
              <a:rPr lang="en-US" dirty="0">
                <a:latin typeface="Times New Roman" pitchFamily="18" charset="0"/>
                <a:ea typeface="Cambria Math" pitchFamily="18" charset="0"/>
                <a:cs typeface="Times New Roman" pitchFamily="18" charset="0"/>
              </a:rPr>
              <a:t>many random variables</a:t>
            </a:r>
            <a:br>
              <a:rPr lang="en-US" dirty="0"/>
            </a:br>
            <a:r>
              <a:rPr lang="en-US" i="1" dirty="0">
                <a:latin typeface="Cambria Math" pitchFamily="18" charset="0"/>
                <a:ea typeface="Cambria Math" pitchFamily="18" charset="0"/>
              </a:rPr>
              <a:t>d</a:t>
            </a:r>
            <a:r>
              <a:rPr lang="en-US" i="1" baseline="-25000" dirty="0">
                <a:latin typeface="Cambria Math" pitchFamily="18" charset="0"/>
                <a:ea typeface="Cambria Math" pitchFamily="18" charset="0"/>
              </a:rPr>
              <a:t>1</a:t>
            </a:r>
            <a:r>
              <a:rPr lang="en-US" i="1" dirty="0">
                <a:latin typeface="Cambria Math" pitchFamily="18" charset="0"/>
                <a:ea typeface="Cambria Math" pitchFamily="18" charset="0"/>
              </a:rPr>
              <a:t>, d</a:t>
            </a:r>
            <a:r>
              <a:rPr lang="en-US" i="1" baseline="-25000" dirty="0">
                <a:latin typeface="Cambria Math" pitchFamily="18" charset="0"/>
                <a:ea typeface="Cambria Math" pitchFamily="18" charset="0"/>
              </a:rPr>
              <a:t>2</a:t>
            </a:r>
            <a:r>
              <a:rPr lang="en-US" i="1" dirty="0">
                <a:latin typeface="Cambria Math" pitchFamily="18" charset="0"/>
                <a:ea typeface="Cambria Math" pitchFamily="18" charset="0"/>
              </a:rPr>
              <a:t>, d</a:t>
            </a:r>
            <a:r>
              <a:rPr lang="en-US" i="1" baseline="-25000" dirty="0">
                <a:latin typeface="Cambria Math" pitchFamily="18" charset="0"/>
                <a:ea typeface="Cambria Math" pitchFamily="18" charset="0"/>
              </a:rPr>
              <a:t>3</a:t>
            </a:r>
            <a:r>
              <a:rPr lang="en-US" i="1" dirty="0">
                <a:latin typeface="Cambria Math" pitchFamily="18" charset="0"/>
                <a:ea typeface="Cambria Math" pitchFamily="18" charset="0"/>
              </a:rPr>
              <a:t> … </a:t>
            </a:r>
            <a:r>
              <a:rPr lang="en-US" i="1" dirty="0" err="1">
                <a:latin typeface="Cambria Math" pitchFamily="18" charset="0"/>
                <a:ea typeface="Cambria Math" pitchFamily="18" charset="0"/>
              </a:rPr>
              <a:t>d</a:t>
            </a:r>
            <a:r>
              <a:rPr lang="en-US" i="1" baseline="-25000" dirty="0" err="1">
                <a:latin typeface="Cambria Math" pitchFamily="18" charset="0"/>
                <a:ea typeface="Cambria Math" pitchFamily="18" charset="0"/>
              </a:rPr>
              <a:t>N</a:t>
            </a:r>
            <a:br>
              <a:rPr lang="en-US" i="1" baseline="-25000" dirty="0">
                <a:latin typeface="Cambria Math" pitchFamily="18" charset="0"/>
                <a:ea typeface="Cambria Math" pitchFamily="18" charset="0"/>
              </a:rPr>
            </a:br>
            <a:br>
              <a:rPr lang="en-US" i="1" baseline="-25000" dirty="0">
                <a:latin typeface="Cambria Math" pitchFamily="18" charset="0"/>
                <a:ea typeface="Cambria Math" pitchFamily="18" charset="0"/>
              </a:rPr>
            </a:br>
            <a:br>
              <a:rPr lang="en-US" i="1" baseline="-25000" dirty="0">
                <a:latin typeface="Cambria Math" pitchFamily="18" charset="0"/>
                <a:ea typeface="Cambria Math" pitchFamily="18" charset="0"/>
              </a:rPr>
            </a:br>
            <a:r>
              <a:rPr lang="en-US" i="1" dirty="0">
                <a:latin typeface="Cambria Math" pitchFamily="18" charset="0"/>
                <a:ea typeface="Cambria Math" pitchFamily="18" charset="0"/>
              </a:rPr>
              <a:t>write </a:t>
            </a:r>
            <a:r>
              <a:rPr lang="en-US" i="1" dirty="0" err="1">
                <a:latin typeface="Cambria Math" pitchFamily="18" charset="0"/>
                <a:ea typeface="Cambria Math" pitchFamily="18" charset="0"/>
              </a:rPr>
              <a:t>d’s</a:t>
            </a:r>
            <a:r>
              <a:rPr lang="en-US" i="1" dirty="0">
                <a:latin typeface="Cambria Math" pitchFamily="18" charset="0"/>
                <a:ea typeface="Cambria Math" pitchFamily="18" charset="0"/>
              </a:rPr>
              <a:t> a </a:t>
            </a:r>
            <a:r>
              <a:rPr lang="en-US" i="1" dirty="0" err="1">
                <a:latin typeface="Cambria Math" pitchFamily="18" charset="0"/>
                <a:ea typeface="Cambria Math" pitchFamily="18" charset="0"/>
              </a:rPr>
              <a:t>a</a:t>
            </a:r>
            <a:r>
              <a:rPr lang="en-US" i="1" dirty="0">
                <a:latin typeface="Cambria Math" pitchFamily="18" charset="0"/>
                <a:ea typeface="Cambria Math" pitchFamily="18" charset="0"/>
              </a:rPr>
              <a:t> vector</a:t>
            </a:r>
            <a:br>
              <a:rPr lang="en-US" i="1" dirty="0">
                <a:latin typeface="Cambria Math" pitchFamily="18" charset="0"/>
                <a:ea typeface="Cambria Math" pitchFamily="18" charset="0"/>
              </a:rPr>
            </a:br>
            <a:br>
              <a:rPr lang="en-US" i="1" dirty="0">
                <a:latin typeface="Cambria Math" pitchFamily="18" charset="0"/>
                <a:ea typeface="Cambria Math" pitchFamily="18" charset="0"/>
              </a:rPr>
            </a:br>
            <a:r>
              <a:rPr lang="en-US" b="1" dirty="0">
                <a:latin typeface="Cambria Math" pitchFamily="18" charset="0"/>
                <a:ea typeface="Cambria Math" pitchFamily="18" charset="0"/>
              </a:rPr>
              <a:t>d</a:t>
            </a:r>
            <a:r>
              <a:rPr lang="en-US" i="1" dirty="0">
                <a:latin typeface="Cambria Math" pitchFamily="18" charset="0"/>
                <a:ea typeface="Cambria Math" pitchFamily="18" charset="0"/>
              </a:rPr>
              <a:t> = [d</a:t>
            </a:r>
            <a:r>
              <a:rPr lang="en-US" i="1" baseline="-25000" dirty="0">
                <a:latin typeface="Cambria Math" pitchFamily="18" charset="0"/>
                <a:ea typeface="Cambria Math" pitchFamily="18" charset="0"/>
              </a:rPr>
              <a:t>1</a:t>
            </a:r>
            <a:r>
              <a:rPr lang="en-US" i="1" dirty="0">
                <a:latin typeface="Cambria Math" pitchFamily="18" charset="0"/>
                <a:ea typeface="Cambria Math" pitchFamily="18" charset="0"/>
              </a:rPr>
              <a:t>, d</a:t>
            </a:r>
            <a:r>
              <a:rPr lang="en-US" i="1" baseline="-25000" dirty="0">
                <a:latin typeface="Cambria Math" pitchFamily="18" charset="0"/>
                <a:ea typeface="Cambria Math" pitchFamily="18" charset="0"/>
              </a:rPr>
              <a:t>2</a:t>
            </a:r>
            <a:r>
              <a:rPr lang="en-US" i="1" dirty="0">
                <a:latin typeface="Cambria Math" pitchFamily="18" charset="0"/>
                <a:ea typeface="Cambria Math" pitchFamily="18" charset="0"/>
              </a:rPr>
              <a:t>, d</a:t>
            </a:r>
            <a:r>
              <a:rPr lang="en-US" i="1" baseline="-25000" dirty="0">
                <a:latin typeface="Cambria Math" pitchFamily="18" charset="0"/>
                <a:ea typeface="Cambria Math" pitchFamily="18" charset="0"/>
              </a:rPr>
              <a:t>3</a:t>
            </a:r>
            <a:r>
              <a:rPr lang="en-US" i="1" dirty="0">
                <a:latin typeface="Cambria Math" pitchFamily="18" charset="0"/>
                <a:ea typeface="Cambria Math" pitchFamily="18" charset="0"/>
              </a:rPr>
              <a:t> … </a:t>
            </a:r>
            <a:r>
              <a:rPr lang="en-US" i="1" dirty="0" err="1">
                <a:latin typeface="Cambria Math" pitchFamily="18" charset="0"/>
                <a:ea typeface="Cambria Math" pitchFamily="18" charset="0"/>
              </a:rPr>
              <a:t>d</a:t>
            </a:r>
            <a:r>
              <a:rPr lang="en-US" i="1" baseline="-25000" dirty="0" err="1">
                <a:latin typeface="Cambria Math" pitchFamily="18" charset="0"/>
                <a:ea typeface="Cambria Math" pitchFamily="18" charset="0"/>
              </a:rPr>
              <a:t>N</a:t>
            </a:r>
            <a:r>
              <a:rPr lang="en-US" i="1" baseline="-25000" dirty="0">
                <a:latin typeface="Cambria Math" pitchFamily="18" charset="0"/>
                <a:ea typeface="Cambria Math" pitchFamily="18" charset="0"/>
              </a:rPr>
              <a:t> </a:t>
            </a:r>
            <a:r>
              <a:rPr lang="en-US" i="1" dirty="0">
                <a:latin typeface="Cambria Math" pitchFamily="18" charset="0"/>
                <a:ea typeface="Cambria Math" pitchFamily="18" charset="0"/>
              </a:rPr>
              <a:t>]</a:t>
            </a:r>
            <a:r>
              <a:rPr lang="en-US" i="1" baseline="30000" dirty="0">
                <a:latin typeface="Cambria Math" pitchFamily="18" charset="0"/>
                <a:ea typeface="Cambria Math" pitchFamily="18" charset="0"/>
              </a:rPr>
              <a:t>T</a:t>
            </a:r>
            <a:br>
              <a:rPr lang="en-US" dirty="0"/>
            </a:br>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143000"/>
          </a:xfrm>
        </p:spPr>
        <p:txBody>
          <a:bodyPr/>
          <a:lstStyle/>
          <a:p>
            <a:r>
              <a:rPr lang="en-US" dirty="0">
                <a:latin typeface="Times New Roman" pitchFamily="18" charset="0"/>
                <a:cs typeface="Times New Roman" pitchFamily="18" charset="0"/>
              </a:rPr>
              <a:t>the mean is then a vector, too</a:t>
            </a:r>
          </a:p>
        </p:txBody>
      </p:sp>
      <p:sp>
        <p:nvSpPr>
          <p:cNvPr id="5" name="Rectangle 4"/>
          <p:cNvSpPr/>
          <p:nvPr/>
        </p:nvSpPr>
        <p:spPr>
          <a:xfrm>
            <a:off x="2010427" y="3116759"/>
            <a:ext cx="5152373" cy="769441"/>
          </a:xfrm>
          <a:prstGeom prst="rect">
            <a:avLst/>
          </a:prstGeom>
        </p:spPr>
        <p:txBody>
          <a:bodyPr wrap="none">
            <a:spAutoFit/>
          </a:bodyPr>
          <a:lstStyle/>
          <a:p>
            <a:r>
              <a:rPr lang="en-US" sz="4400" b="1" kern="0" dirty="0">
                <a:solidFill>
                  <a:srgbClr val="000000"/>
                </a:solidFill>
                <a:latin typeface="Cambria Math" pitchFamily="18" charset="0"/>
                <a:ea typeface="Cambria Math" pitchFamily="18" charset="0"/>
                <a:cs typeface="+mj-cs"/>
              </a:rPr>
              <a:t>d</a:t>
            </a:r>
            <a:r>
              <a:rPr lang="en-US" sz="4400" i="1" kern="0" dirty="0">
                <a:solidFill>
                  <a:srgbClr val="000000"/>
                </a:solidFill>
                <a:latin typeface="Cambria Math" pitchFamily="18" charset="0"/>
                <a:ea typeface="Cambria Math" pitchFamily="18" charset="0"/>
                <a:cs typeface="+mj-cs"/>
              </a:rPr>
              <a:t> = </a:t>
            </a:r>
            <a:r>
              <a:rPr lang="en-US" sz="4400" kern="0" dirty="0">
                <a:solidFill>
                  <a:srgbClr val="000000"/>
                </a:solidFill>
                <a:latin typeface="Cambria Math" pitchFamily="18" charset="0"/>
                <a:ea typeface="Cambria Math" pitchFamily="18" charset="0"/>
                <a:cs typeface="+mj-cs"/>
              </a:rPr>
              <a:t>[d</a:t>
            </a:r>
            <a:r>
              <a:rPr lang="en-US" sz="4400" kern="0" baseline="-25000" dirty="0">
                <a:solidFill>
                  <a:srgbClr val="000000"/>
                </a:solidFill>
                <a:latin typeface="Cambria Math" pitchFamily="18" charset="0"/>
                <a:ea typeface="Cambria Math" pitchFamily="18" charset="0"/>
                <a:cs typeface="+mj-cs"/>
              </a:rPr>
              <a:t>1</a:t>
            </a:r>
            <a:r>
              <a:rPr lang="en-US" sz="4400" kern="0" dirty="0">
                <a:solidFill>
                  <a:srgbClr val="000000"/>
                </a:solidFill>
                <a:latin typeface="Cambria Math" pitchFamily="18" charset="0"/>
                <a:ea typeface="Cambria Math" pitchFamily="18" charset="0"/>
                <a:cs typeface="+mj-cs"/>
              </a:rPr>
              <a:t>, d</a:t>
            </a:r>
            <a:r>
              <a:rPr lang="en-US" sz="4400" kern="0" baseline="-25000" dirty="0">
                <a:solidFill>
                  <a:srgbClr val="000000"/>
                </a:solidFill>
                <a:latin typeface="Cambria Math" pitchFamily="18" charset="0"/>
                <a:ea typeface="Cambria Math" pitchFamily="18" charset="0"/>
                <a:cs typeface="+mj-cs"/>
              </a:rPr>
              <a:t>2</a:t>
            </a:r>
            <a:r>
              <a:rPr lang="en-US" sz="4400" kern="0" dirty="0">
                <a:solidFill>
                  <a:srgbClr val="000000"/>
                </a:solidFill>
                <a:latin typeface="Cambria Math" pitchFamily="18" charset="0"/>
                <a:ea typeface="Cambria Math" pitchFamily="18" charset="0"/>
                <a:cs typeface="+mj-cs"/>
              </a:rPr>
              <a:t>, d</a:t>
            </a:r>
            <a:r>
              <a:rPr lang="en-US" sz="4400" kern="0" baseline="-25000" dirty="0">
                <a:solidFill>
                  <a:srgbClr val="000000"/>
                </a:solidFill>
                <a:latin typeface="Cambria Math" pitchFamily="18" charset="0"/>
                <a:ea typeface="Cambria Math" pitchFamily="18" charset="0"/>
                <a:cs typeface="+mj-cs"/>
              </a:rPr>
              <a:t>3</a:t>
            </a:r>
            <a:r>
              <a:rPr lang="en-US" sz="4400" kern="0" dirty="0">
                <a:solidFill>
                  <a:srgbClr val="000000"/>
                </a:solidFill>
                <a:latin typeface="Cambria Math" pitchFamily="18" charset="0"/>
                <a:ea typeface="Cambria Math" pitchFamily="18" charset="0"/>
                <a:cs typeface="+mj-cs"/>
              </a:rPr>
              <a:t> … </a:t>
            </a:r>
            <a:r>
              <a:rPr lang="en-US" sz="4400" kern="0" dirty="0" err="1">
                <a:solidFill>
                  <a:srgbClr val="000000"/>
                </a:solidFill>
                <a:latin typeface="Cambria Math" pitchFamily="18" charset="0"/>
                <a:ea typeface="Cambria Math" pitchFamily="18" charset="0"/>
                <a:cs typeface="+mj-cs"/>
              </a:rPr>
              <a:t>d</a:t>
            </a:r>
            <a:r>
              <a:rPr lang="en-US" sz="4400" kern="0" baseline="-25000" dirty="0" err="1">
                <a:solidFill>
                  <a:srgbClr val="000000"/>
                </a:solidFill>
                <a:latin typeface="Cambria Math" pitchFamily="18" charset="0"/>
                <a:ea typeface="Cambria Math" pitchFamily="18" charset="0"/>
                <a:cs typeface="+mj-cs"/>
              </a:rPr>
              <a:t>N</a:t>
            </a:r>
            <a:r>
              <a:rPr lang="en-US" sz="4400" kern="0" baseline="-25000" dirty="0">
                <a:solidFill>
                  <a:srgbClr val="000000"/>
                </a:solidFill>
                <a:latin typeface="Cambria Math" pitchFamily="18" charset="0"/>
                <a:ea typeface="Cambria Math" pitchFamily="18" charset="0"/>
                <a:cs typeface="+mj-cs"/>
              </a:rPr>
              <a:t> </a:t>
            </a:r>
            <a:r>
              <a:rPr lang="en-US" sz="4400" kern="0" dirty="0">
                <a:solidFill>
                  <a:srgbClr val="000000"/>
                </a:solidFill>
                <a:latin typeface="Cambria Math" pitchFamily="18" charset="0"/>
                <a:ea typeface="Cambria Math" pitchFamily="18" charset="0"/>
                <a:cs typeface="+mj-cs"/>
              </a:rPr>
              <a:t>]</a:t>
            </a:r>
            <a:r>
              <a:rPr lang="en-US" sz="4400" kern="0" baseline="30000" dirty="0">
                <a:solidFill>
                  <a:srgbClr val="000000"/>
                </a:solidFill>
                <a:latin typeface="Cambria Math" pitchFamily="18" charset="0"/>
                <a:ea typeface="Cambria Math" pitchFamily="18" charset="0"/>
                <a:cs typeface="+mj-cs"/>
              </a:rPr>
              <a:t>T</a:t>
            </a:r>
            <a:endParaRPr lang="en-US" dirty="0"/>
          </a:p>
        </p:txBody>
      </p:sp>
      <p:cxnSp>
        <p:nvCxnSpPr>
          <p:cNvPr id="7" name="Straight Connector 6"/>
          <p:cNvCxnSpPr/>
          <p:nvPr/>
        </p:nvCxnSpPr>
        <p:spPr>
          <a:xfrm>
            <a:off x="2133600" y="3177719"/>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6049027" y="3177719"/>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829827" y="3177719"/>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4144027" y="3177719"/>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276600" y="3177719"/>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itchFamily="18" charset="0"/>
                <a:ea typeface="Cambria Math" pitchFamily="18" charset="0"/>
                <a:cs typeface="Times New Roman" pitchFamily="18" charset="0"/>
              </a:rPr>
              <a:t>and the covariance is an </a:t>
            </a:r>
            <a:r>
              <a:rPr lang="en-US" i="1" dirty="0">
                <a:latin typeface="Cambria Math" pitchFamily="18" charset="0"/>
                <a:ea typeface="Cambria Math" pitchFamily="18" charset="0"/>
                <a:cs typeface="Times New Roman" pitchFamily="18" charset="0"/>
              </a:rPr>
              <a:t>N×N</a:t>
            </a:r>
            <a:r>
              <a:rPr lang="en-US" dirty="0">
                <a:latin typeface="Times New Roman" pitchFamily="18" charset="0"/>
                <a:ea typeface="Cambria Math" pitchFamily="18" charset="0"/>
                <a:cs typeface="Times New Roman" pitchFamily="18" charset="0"/>
              </a:rPr>
              <a:t> matrix, </a:t>
            </a:r>
            <a:r>
              <a:rPr lang="en-US" b="1" dirty="0">
                <a:latin typeface="Cambria Math" pitchFamily="18" charset="0"/>
                <a:ea typeface="Cambria Math" pitchFamily="18" charset="0"/>
              </a:rPr>
              <a:t>C</a:t>
            </a:r>
          </a:p>
        </p:txBody>
      </p:sp>
      <p:sp>
        <p:nvSpPr>
          <p:cNvPr id="5" name="Double Bracket 4"/>
          <p:cNvSpPr/>
          <p:nvPr/>
        </p:nvSpPr>
        <p:spPr>
          <a:xfrm>
            <a:off x="1676400" y="1828800"/>
            <a:ext cx="6324600" cy="3886200"/>
          </a:xfrm>
          <a:prstGeom prst="bracketPair">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itle 1"/>
          <p:cNvSpPr txBox="1">
            <a:spLocks/>
          </p:cNvSpPr>
          <p:nvPr/>
        </p:nvSpPr>
        <p:spPr bwMode="auto">
          <a:xfrm>
            <a:off x="0" y="2971800"/>
            <a:ext cx="17526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0" cap="none" spc="0" normalizeH="0" baseline="0" noProof="0" dirty="0">
                <a:ln>
                  <a:noFill/>
                </a:ln>
                <a:solidFill>
                  <a:schemeClr val="tx2"/>
                </a:solidFill>
                <a:effectLst/>
                <a:uLnTx/>
                <a:uFillTx/>
                <a:latin typeface="Cambria Math" pitchFamily="18" charset="0"/>
                <a:ea typeface="Cambria Math" pitchFamily="18" charset="0"/>
                <a:cs typeface="+mj-cs"/>
              </a:rPr>
              <a:t>C =</a:t>
            </a:r>
          </a:p>
        </p:txBody>
      </p:sp>
      <p:sp>
        <p:nvSpPr>
          <p:cNvPr id="7" name="Title 1"/>
          <p:cNvSpPr txBox="1">
            <a:spLocks/>
          </p:cNvSpPr>
          <p:nvPr/>
        </p:nvSpPr>
        <p:spPr bwMode="auto">
          <a:xfrm>
            <a:off x="1676400" y="2047880"/>
            <a:ext cx="17526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l-GR" sz="4400" b="1" i="1" u="none" strike="noStrike" kern="0" cap="none" spc="0" normalizeH="0" baseline="0" noProof="0" dirty="0">
                <a:ln>
                  <a:noFill/>
                </a:ln>
                <a:solidFill>
                  <a:schemeClr val="tx2"/>
                </a:solidFill>
                <a:effectLst/>
                <a:uLnTx/>
                <a:uFillTx/>
                <a:latin typeface="Cambria Math"/>
                <a:ea typeface="Cambria Math"/>
                <a:cs typeface="+mj-cs"/>
              </a:rPr>
              <a:t>σ</a:t>
            </a:r>
            <a:r>
              <a:rPr kumimoji="0" lang="en-US" sz="4400" b="1" i="1" u="none" strike="noStrike" kern="0" cap="none" spc="0" normalizeH="0" baseline="-25000" noProof="0" dirty="0">
                <a:ln>
                  <a:noFill/>
                </a:ln>
                <a:solidFill>
                  <a:schemeClr val="tx2"/>
                </a:solidFill>
                <a:effectLst/>
                <a:uLnTx/>
                <a:uFillTx/>
                <a:latin typeface="Cambria Math" pitchFamily="18" charset="0"/>
                <a:ea typeface="Cambria Math" pitchFamily="18" charset="0"/>
                <a:cs typeface="+mj-cs"/>
              </a:rPr>
              <a:t>1</a:t>
            </a:r>
            <a:r>
              <a:rPr kumimoji="0" lang="en-US" sz="4400" b="1" i="1" u="none" strike="noStrike" kern="0" cap="none" spc="0" normalizeH="0" baseline="30000" noProof="0" dirty="0">
                <a:ln>
                  <a:noFill/>
                </a:ln>
                <a:solidFill>
                  <a:schemeClr val="tx2"/>
                </a:solidFill>
                <a:effectLst/>
                <a:uLnTx/>
                <a:uFillTx/>
                <a:latin typeface="Cambria Math" pitchFamily="18" charset="0"/>
                <a:ea typeface="Cambria Math" pitchFamily="18" charset="0"/>
                <a:cs typeface="+mj-cs"/>
              </a:rPr>
              <a:t>2</a:t>
            </a:r>
          </a:p>
        </p:txBody>
      </p:sp>
      <p:sp>
        <p:nvSpPr>
          <p:cNvPr id="8" name="Title 1"/>
          <p:cNvSpPr txBox="1">
            <a:spLocks/>
          </p:cNvSpPr>
          <p:nvPr/>
        </p:nvSpPr>
        <p:spPr bwMode="auto">
          <a:xfrm>
            <a:off x="3214684" y="2805112"/>
            <a:ext cx="17526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l-GR" sz="4400" b="1" i="1" u="none" strike="noStrike" kern="0" cap="none" spc="0" normalizeH="0" baseline="0" noProof="0" dirty="0">
                <a:ln>
                  <a:noFill/>
                </a:ln>
                <a:solidFill>
                  <a:schemeClr val="tx2"/>
                </a:solidFill>
                <a:effectLst/>
                <a:uLnTx/>
                <a:uFillTx/>
                <a:latin typeface="Cambria Math"/>
                <a:ea typeface="Cambria Math"/>
                <a:cs typeface="+mj-cs"/>
              </a:rPr>
              <a:t>σ</a:t>
            </a:r>
            <a:r>
              <a:rPr kumimoji="0" lang="en-US" sz="4400" b="1" i="1" u="none" strike="noStrike" kern="0" cap="none" spc="0" normalizeH="0" baseline="-25000" noProof="0" dirty="0">
                <a:ln>
                  <a:noFill/>
                </a:ln>
                <a:solidFill>
                  <a:schemeClr val="tx2"/>
                </a:solidFill>
                <a:effectLst/>
                <a:uLnTx/>
                <a:uFillTx/>
                <a:latin typeface="Cambria Math" pitchFamily="18" charset="0"/>
                <a:ea typeface="Cambria Math" pitchFamily="18" charset="0"/>
                <a:cs typeface="+mj-cs"/>
              </a:rPr>
              <a:t>2</a:t>
            </a:r>
            <a:r>
              <a:rPr kumimoji="0" lang="en-US" sz="4400" b="1" i="1" u="none" strike="noStrike" kern="0" cap="none" spc="0" normalizeH="0" baseline="30000" noProof="0" dirty="0">
                <a:ln>
                  <a:noFill/>
                </a:ln>
                <a:solidFill>
                  <a:schemeClr val="tx2"/>
                </a:solidFill>
                <a:effectLst/>
                <a:uLnTx/>
                <a:uFillTx/>
                <a:latin typeface="Cambria Math" pitchFamily="18" charset="0"/>
                <a:ea typeface="Cambria Math" pitchFamily="18" charset="0"/>
                <a:cs typeface="+mj-cs"/>
              </a:rPr>
              <a:t>2</a:t>
            </a:r>
          </a:p>
        </p:txBody>
      </p:sp>
      <p:sp>
        <p:nvSpPr>
          <p:cNvPr id="9" name="Title 1"/>
          <p:cNvSpPr txBox="1">
            <a:spLocks/>
          </p:cNvSpPr>
          <p:nvPr/>
        </p:nvSpPr>
        <p:spPr bwMode="auto">
          <a:xfrm>
            <a:off x="3214684" y="1947864"/>
            <a:ext cx="17526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l-GR" sz="4400" b="1" i="1" u="none" strike="noStrike" kern="0" cap="none" spc="0" normalizeH="0" baseline="0" noProof="0" dirty="0">
                <a:ln>
                  <a:noFill/>
                </a:ln>
                <a:solidFill>
                  <a:schemeClr val="tx2"/>
                </a:solidFill>
                <a:effectLst/>
                <a:uLnTx/>
                <a:uFillTx/>
                <a:latin typeface="Cambria Math"/>
                <a:ea typeface="Cambria Math"/>
                <a:cs typeface="+mj-cs"/>
              </a:rPr>
              <a:t>σ</a:t>
            </a:r>
            <a:r>
              <a:rPr lang="en-US" sz="4400" b="1" i="1" kern="0" baseline="-25000" dirty="0">
                <a:solidFill>
                  <a:schemeClr val="tx2"/>
                </a:solidFill>
                <a:latin typeface="Cambria Math"/>
                <a:ea typeface="Cambria Math"/>
                <a:cs typeface="+mj-cs"/>
              </a:rPr>
              <a:t>1,2</a:t>
            </a:r>
            <a:endParaRPr kumimoji="0" lang="en-US" sz="4400" b="1" i="1" u="none" strike="noStrike" kern="0" cap="none" spc="0" normalizeH="0" baseline="-25000" noProof="0" dirty="0">
              <a:ln>
                <a:noFill/>
              </a:ln>
              <a:solidFill>
                <a:schemeClr val="tx2"/>
              </a:solidFill>
              <a:effectLst/>
              <a:uLnTx/>
              <a:uFillTx/>
              <a:latin typeface="Cambria Math" pitchFamily="18" charset="0"/>
              <a:ea typeface="Cambria Math" pitchFamily="18" charset="0"/>
              <a:cs typeface="+mj-cs"/>
            </a:endParaRPr>
          </a:p>
        </p:txBody>
      </p:sp>
      <p:sp>
        <p:nvSpPr>
          <p:cNvPr id="13" name="Title 1"/>
          <p:cNvSpPr txBox="1">
            <a:spLocks/>
          </p:cNvSpPr>
          <p:nvPr/>
        </p:nvSpPr>
        <p:spPr bwMode="auto">
          <a:xfrm>
            <a:off x="4495800" y="3719512"/>
            <a:ext cx="17526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l-GR" sz="4400" b="1" i="1" u="none" strike="noStrike" kern="0" cap="none" spc="0" normalizeH="0" baseline="0" noProof="0" dirty="0">
                <a:ln>
                  <a:noFill/>
                </a:ln>
                <a:solidFill>
                  <a:schemeClr val="tx2"/>
                </a:solidFill>
                <a:effectLst/>
                <a:uLnTx/>
                <a:uFillTx/>
                <a:latin typeface="Cambria Math"/>
                <a:ea typeface="Cambria Math"/>
                <a:cs typeface="+mj-cs"/>
              </a:rPr>
              <a:t>σ</a:t>
            </a:r>
            <a:r>
              <a:rPr kumimoji="0" lang="en-US" sz="4400" b="1" i="1" u="none" strike="noStrike" kern="0" cap="none" spc="0" normalizeH="0" baseline="-25000" noProof="0" dirty="0">
                <a:ln>
                  <a:noFill/>
                </a:ln>
                <a:solidFill>
                  <a:schemeClr val="tx2"/>
                </a:solidFill>
                <a:effectLst/>
                <a:uLnTx/>
                <a:uFillTx/>
                <a:latin typeface="Cambria Math" pitchFamily="18" charset="0"/>
                <a:ea typeface="Cambria Math" pitchFamily="18" charset="0"/>
                <a:cs typeface="+mj-cs"/>
              </a:rPr>
              <a:t>3</a:t>
            </a:r>
            <a:r>
              <a:rPr kumimoji="0" lang="en-US" sz="4400" b="1" i="1" u="none" strike="noStrike" kern="0" cap="none" spc="0" normalizeH="0" baseline="30000" noProof="0" dirty="0">
                <a:ln>
                  <a:noFill/>
                </a:ln>
                <a:solidFill>
                  <a:schemeClr val="tx2"/>
                </a:solidFill>
                <a:effectLst/>
                <a:uLnTx/>
                <a:uFillTx/>
                <a:latin typeface="Cambria Math" pitchFamily="18" charset="0"/>
                <a:ea typeface="Cambria Math" pitchFamily="18" charset="0"/>
                <a:cs typeface="+mj-cs"/>
              </a:rPr>
              <a:t>2</a:t>
            </a:r>
          </a:p>
        </p:txBody>
      </p:sp>
      <p:sp>
        <p:nvSpPr>
          <p:cNvPr id="14" name="Title 1"/>
          <p:cNvSpPr txBox="1">
            <a:spLocks/>
          </p:cNvSpPr>
          <p:nvPr/>
        </p:nvSpPr>
        <p:spPr bwMode="auto">
          <a:xfrm>
            <a:off x="5715000" y="4529128"/>
            <a:ext cx="17526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1" i="1" u="none" strike="noStrike" kern="0" cap="none" spc="0" normalizeH="0" baseline="0" noProof="0" dirty="0">
                <a:ln>
                  <a:noFill/>
                </a:ln>
                <a:solidFill>
                  <a:schemeClr val="tx2"/>
                </a:solidFill>
                <a:effectLst/>
                <a:uLnTx/>
                <a:uFillTx/>
                <a:latin typeface="Cambria Math"/>
                <a:ea typeface="Cambria Math"/>
                <a:cs typeface="+mj-cs"/>
              </a:rPr>
              <a:t>…</a:t>
            </a:r>
            <a:endParaRPr kumimoji="0" lang="en-US" sz="4400" b="1" i="1" u="none" strike="noStrike" kern="0" cap="none" spc="0" normalizeH="0" baseline="30000" noProof="0" dirty="0">
              <a:ln>
                <a:noFill/>
              </a:ln>
              <a:solidFill>
                <a:schemeClr val="tx2"/>
              </a:solidFill>
              <a:effectLst/>
              <a:uLnTx/>
              <a:uFillTx/>
              <a:latin typeface="Cambria Math" pitchFamily="18" charset="0"/>
              <a:ea typeface="Cambria Math" pitchFamily="18" charset="0"/>
              <a:cs typeface="+mj-cs"/>
            </a:endParaRPr>
          </a:p>
        </p:txBody>
      </p:sp>
      <p:sp>
        <p:nvSpPr>
          <p:cNvPr id="15" name="Title 1"/>
          <p:cNvSpPr txBox="1">
            <a:spLocks/>
          </p:cNvSpPr>
          <p:nvPr/>
        </p:nvSpPr>
        <p:spPr bwMode="auto">
          <a:xfrm>
            <a:off x="4495800" y="1966912"/>
            <a:ext cx="17526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l-GR" sz="4400" b="1" i="1" u="none" strike="noStrike" kern="0" cap="none" spc="0" normalizeH="0" baseline="0" noProof="0" dirty="0">
                <a:ln>
                  <a:noFill/>
                </a:ln>
                <a:solidFill>
                  <a:schemeClr val="tx2"/>
                </a:solidFill>
                <a:effectLst/>
                <a:uLnTx/>
                <a:uFillTx/>
                <a:latin typeface="Cambria Math"/>
                <a:ea typeface="Cambria Math"/>
                <a:cs typeface="+mj-cs"/>
              </a:rPr>
              <a:t>σ</a:t>
            </a:r>
            <a:r>
              <a:rPr lang="en-US" sz="4400" b="1" i="1" kern="0" baseline="-25000" dirty="0">
                <a:solidFill>
                  <a:schemeClr val="tx2"/>
                </a:solidFill>
                <a:latin typeface="Cambria Math"/>
                <a:ea typeface="Cambria Math"/>
                <a:cs typeface="+mj-cs"/>
              </a:rPr>
              <a:t>1,3</a:t>
            </a:r>
            <a:endParaRPr kumimoji="0" lang="en-US" sz="4400" b="1" i="1" u="none" strike="noStrike" kern="0" cap="none" spc="0" normalizeH="0" baseline="-25000" noProof="0" dirty="0">
              <a:ln>
                <a:noFill/>
              </a:ln>
              <a:solidFill>
                <a:schemeClr val="tx2"/>
              </a:solidFill>
              <a:effectLst/>
              <a:uLnTx/>
              <a:uFillTx/>
              <a:latin typeface="Cambria Math" pitchFamily="18" charset="0"/>
              <a:ea typeface="Cambria Math" pitchFamily="18" charset="0"/>
              <a:cs typeface="+mj-cs"/>
            </a:endParaRPr>
          </a:p>
        </p:txBody>
      </p:sp>
      <p:sp>
        <p:nvSpPr>
          <p:cNvPr id="16" name="Title 1"/>
          <p:cNvSpPr txBox="1">
            <a:spLocks/>
          </p:cNvSpPr>
          <p:nvPr/>
        </p:nvSpPr>
        <p:spPr bwMode="auto">
          <a:xfrm>
            <a:off x="4495800" y="2957512"/>
            <a:ext cx="17526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l-GR" sz="4400" b="1" i="1" u="none" strike="noStrike" kern="0" cap="none" spc="0" normalizeH="0" baseline="0" noProof="0" dirty="0">
                <a:ln>
                  <a:noFill/>
                </a:ln>
                <a:solidFill>
                  <a:schemeClr val="tx2"/>
                </a:solidFill>
                <a:effectLst/>
                <a:uLnTx/>
                <a:uFillTx/>
                <a:latin typeface="Cambria Math"/>
                <a:ea typeface="Cambria Math"/>
                <a:cs typeface="+mj-cs"/>
              </a:rPr>
              <a:t>σ</a:t>
            </a:r>
            <a:r>
              <a:rPr lang="en-US" sz="4400" b="1" i="1" kern="0" baseline="-25000" dirty="0">
                <a:solidFill>
                  <a:schemeClr val="tx2"/>
                </a:solidFill>
                <a:latin typeface="Cambria Math"/>
                <a:ea typeface="Cambria Math"/>
                <a:cs typeface="+mj-cs"/>
              </a:rPr>
              <a:t>2,3</a:t>
            </a:r>
            <a:endParaRPr kumimoji="0" lang="en-US" sz="4400" b="1" i="1" u="none" strike="noStrike" kern="0" cap="none" spc="0" normalizeH="0" baseline="-25000" noProof="0" dirty="0">
              <a:ln>
                <a:noFill/>
              </a:ln>
              <a:solidFill>
                <a:schemeClr val="tx2"/>
              </a:solidFill>
              <a:effectLst/>
              <a:uLnTx/>
              <a:uFillTx/>
              <a:latin typeface="Cambria Math" pitchFamily="18" charset="0"/>
              <a:ea typeface="Cambria Math" pitchFamily="18" charset="0"/>
              <a:cs typeface="+mj-cs"/>
            </a:endParaRPr>
          </a:p>
        </p:txBody>
      </p:sp>
      <p:sp>
        <p:nvSpPr>
          <p:cNvPr id="17" name="Title 1"/>
          <p:cNvSpPr txBox="1">
            <a:spLocks/>
          </p:cNvSpPr>
          <p:nvPr/>
        </p:nvSpPr>
        <p:spPr bwMode="auto">
          <a:xfrm>
            <a:off x="1676400" y="2819400"/>
            <a:ext cx="17526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l-GR" sz="4400" b="1" i="1" u="none" strike="noStrike" kern="0" cap="none" spc="0" normalizeH="0" baseline="0" noProof="0" dirty="0">
                <a:ln>
                  <a:noFill/>
                </a:ln>
                <a:solidFill>
                  <a:schemeClr val="tx2"/>
                </a:solidFill>
                <a:effectLst/>
                <a:uLnTx/>
                <a:uFillTx/>
                <a:latin typeface="Cambria Math"/>
                <a:ea typeface="Cambria Math"/>
                <a:cs typeface="+mj-cs"/>
              </a:rPr>
              <a:t>σ</a:t>
            </a:r>
            <a:r>
              <a:rPr lang="en-US" sz="4400" b="1" i="1" kern="0" baseline="-25000" dirty="0">
                <a:solidFill>
                  <a:schemeClr val="tx2"/>
                </a:solidFill>
                <a:latin typeface="Cambria Math"/>
                <a:ea typeface="Cambria Math"/>
                <a:cs typeface="+mj-cs"/>
              </a:rPr>
              <a:t>1,2</a:t>
            </a:r>
            <a:endParaRPr kumimoji="0" lang="en-US" sz="4400" b="1" i="1" u="none" strike="noStrike" kern="0" cap="none" spc="0" normalizeH="0" baseline="-25000" noProof="0" dirty="0">
              <a:ln>
                <a:noFill/>
              </a:ln>
              <a:solidFill>
                <a:schemeClr val="tx2"/>
              </a:solidFill>
              <a:effectLst/>
              <a:uLnTx/>
              <a:uFillTx/>
              <a:latin typeface="Cambria Math" pitchFamily="18" charset="0"/>
              <a:ea typeface="Cambria Math" pitchFamily="18" charset="0"/>
              <a:cs typeface="+mj-cs"/>
            </a:endParaRPr>
          </a:p>
        </p:txBody>
      </p:sp>
      <p:sp>
        <p:nvSpPr>
          <p:cNvPr id="18" name="Title 1"/>
          <p:cNvSpPr txBox="1">
            <a:spLocks/>
          </p:cNvSpPr>
          <p:nvPr/>
        </p:nvSpPr>
        <p:spPr bwMode="auto">
          <a:xfrm>
            <a:off x="3214684" y="3719512"/>
            <a:ext cx="17526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l-GR" sz="4400" b="1" i="1" u="none" strike="noStrike" kern="0" cap="none" spc="0" normalizeH="0" baseline="0" noProof="0" dirty="0">
                <a:ln>
                  <a:noFill/>
                </a:ln>
                <a:solidFill>
                  <a:schemeClr val="tx2"/>
                </a:solidFill>
                <a:effectLst/>
                <a:uLnTx/>
                <a:uFillTx/>
                <a:latin typeface="Cambria Math"/>
                <a:ea typeface="Cambria Math"/>
                <a:cs typeface="+mj-cs"/>
              </a:rPr>
              <a:t>σ</a:t>
            </a:r>
            <a:r>
              <a:rPr lang="en-US" sz="4400" b="1" i="1" kern="0" baseline="-25000" dirty="0">
                <a:solidFill>
                  <a:schemeClr val="tx2"/>
                </a:solidFill>
                <a:latin typeface="Cambria Math"/>
                <a:ea typeface="Cambria Math"/>
                <a:cs typeface="+mj-cs"/>
              </a:rPr>
              <a:t>2,3</a:t>
            </a:r>
            <a:endParaRPr kumimoji="0" lang="en-US" sz="4400" b="1" i="1" u="none" strike="noStrike" kern="0" cap="none" spc="0" normalizeH="0" baseline="-25000" noProof="0" dirty="0">
              <a:ln>
                <a:noFill/>
              </a:ln>
              <a:solidFill>
                <a:schemeClr val="tx2"/>
              </a:solidFill>
              <a:effectLst/>
              <a:uLnTx/>
              <a:uFillTx/>
              <a:latin typeface="Cambria Math" pitchFamily="18" charset="0"/>
              <a:ea typeface="Cambria Math" pitchFamily="18" charset="0"/>
              <a:cs typeface="+mj-cs"/>
            </a:endParaRPr>
          </a:p>
        </p:txBody>
      </p:sp>
      <p:sp>
        <p:nvSpPr>
          <p:cNvPr id="19" name="Title 1"/>
          <p:cNvSpPr txBox="1">
            <a:spLocks/>
          </p:cNvSpPr>
          <p:nvPr/>
        </p:nvSpPr>
        <p:spPr bwMode="auto">
          <a:xfrm>
            <a:off x="1676400" y="3810000"/>
            <a:ext cx="17526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l-GR" sz="4400" b="1" i="1" u="none" strike="noStrike" kern="0" cap="none" spc="0" normalizeH="0" baseline="0" noProof="0" dirty="0">
                <a:ln>
                  <a:noFill/>
                </a:ln>
                <a:solidFill>
                  <a:schemeClr val="tx2"/>
                </a:solidFill>
                <a:effectLst/>
                <a:uLnTx/>
                <a:uFillTx/>
                <a:latin typeface="Cambria Math"/>
                <a:ea typeface="Cambria Math"/>
                <a:cs typeface="+mj-cs"/>
              </a:rPr>
              <a:t>σ</a:t>
            </a:r>
            <a:r>
              <a:rPr lang="en-US" sz="4400" b="1" i="1" kern="0" baseline="-25000" dirty="0">
                <a:solidFill>
                  <a:schemeClr val="tx2"/>
                </a:solidFill>
                <a:latin typeface="Cambria Math"/>
                <a:ea typeface="Cambria Math"/>
                <a:cs typeface="+mj-cs"/>
              </a:rPr>
              <a:t>1,3</a:t>
            </a:r>
            <a:endParaRPr kumimoji="0" lang="en-US" sz="4400" b="1" i="1" u="none" strike="noStrike" kern="0" cap="none" spc="0" normalizeH="0" baseline="-25000" noProof="0" dirty="0">
              <a:ln>
                <a:noFill/>
              </a:ln>
              <a:solidFill>
                <a:schemeClr val="tx2"/>
              </a:solidFill>
              <a:effectLst/>
              <a:uLnTx/>
              <a:uFillTx/>
              <a:latin typeface="Cambria Math" pitchFamily="18" charset="0"/>
              <a:ea typeface="Cambria Math" pitchFamily="18" charset="0"/>
              <a:cs typeface="+mj-cs"/>
            </a:endParaRPr>
          </a:p>
        </p:txBody>
      </p:sp>
      <p:sp>
        <p:nvSpPr>
          <p:cNvPr id="21" name="Title 1"/>
          <p:cNvSpPr txBox="1">
            <a:spLocks/>
          </p:cNvSpPr>
          <p:nvPr/>
        </p:nvSpPr>
        <p:spPr bwMode="auto">
          <a:xfrm>
            <a:off x="5715000" y="1938328"/>
            <a:ext cx="17526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1" i="1" u="none" strike="noStrike" kern="0" cap="none" spc="0" normalizeH="0" baseline="0" noProof="0" dirty="0">
                <a:ln>
                  <a:noFill/>
                </a:ln>
                <a:solidFill>
                  <a:schemeClr val="tx2"/>
                </a:solidFill>
                <a:effectLst/>
                <a:uLnTx/>
                <a:uFillTx/>
                <a:latin typeface="Cambria Math"/>
                <a:ea typeface="Cambria Math"/>
                <a:cs typeface="+mj-cs"/>
              </a:rPr>
              <a:t>…</a:t>
            </a:r>
            <a:endParaRPr kumimoji="0" lang="en-US" sz="4400" b="1" i="1" u="none" strike="noStrike" kern="0" cap="none" spc="0" normalizeH="0" baseline="30000" noProof="0" dirty="0">
              <a:ln>
                <a:noFill/>
              </a:ln>
              <a:solidFill>
                <a:schemeClr val="tx2"/>
              </a:solidFill>
              <a:effectLst/>
              <a:uLnTx/>
              <a:uFillTx/>
              <a:latin typeface="Cambria Math" pitchFamily="18" charset="0"/>
              <a:ea typeface="Cambria Math" pitchFamily="18" charset="0"/>
              <a:cs typeface="+mj-cs"/>
            </a:endParaRPr>
          </a:p>
        </p:txBody>
      </p:sp>
      <p:sp>
        <p:nvSpPr>
          <p:cNvPr id="22" name="Title 1"/>
          <p:cNvSpPr txBox="1">
            <a:spLocks/>
          </p:cNvSpPr>
          <p:nvPr/>
        </p:nvSpPr>
        <p:spPr bwMode="auto">
          <a:xfrm>
            <a:off x="5715000" y="2776528"/>
            <a:ext cx="17526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1" i="1" u="none" strike="noStrike" kern="0" cap="none" spc="0" normalizeH="0" baseline="0" noProof="0" dirty="0">
                <a:ln>
                  <a:noFill/>
                </a:ln>
                <a:solidFill>
                  <a:schemeClr val="tx2"/>
                </a:solidFill>
                <a:effectLst/>
                <a:uLnTx/>
                <a:uFillTx/>
                <a:latin typeface="Cambria Math"/>
                <a:ea typeface="Cambria Math"/>
                <a:cs typeface="+mj-cs"/>
              </a:rPr>
              <a:t>…</a:t>
            </a:r>
            <a:endParaRPr kumimoji="0" lang="en-US" sz="4400" b="1" i="1" u="none" strike="noStrike" kern="0" cap="none" spc="0" normalizeH="0" baseline="30000" noProof="0" dirty="0">
              <a:ln>
                <a:noFill/>
              </a:ln>
              <a:solidFill>
                <a:schemeClr val="tx2"/>
              </a:solidFill>
              <a:effectLst/>
              <a:uLnTx/>
              <a:uFillTx/>
              <a:latin typeface="Cambria Math" pitchFamily="18" charset="0"/>
              <a:ea typeface="Cambria Math" pitchFamily="18" charset="0"/>
              <a:cs typeface="+mj-cs"/>
            </a:endParaRPr>
          </a:p>
        </p:txBody>
      </p:sp>
      <p:sp>
        <p:nvSpPr>
          <p:cNvPr id="23" name="Title 1"/>
          <p:cNvSpPr txBox="1">
            <a:spLocks/>
          </p:cNvSpPr>
          <p:nvPr/>
        </p:nvSpPr>
        <p:spPr bwMode="auto">
          <a:xfrm>
            <a:off x="5715000" y="3767128"/>
            <a:ext cx="17526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1" i="1" u="none" strike="noStrike" kern="0" cap="none" spc="0" normalizeH="0" baseline="0" noProof="0" dirty="0">
                <a:ln>
                  <a:noFill/>
                </a:ln>
                <a:solidFill>
                  <a:schemeClr val="tx2"/>
                </a:solidFill>
                <a:effectLst/>
                <a:uLnTx/>
                <a:uFillTx/>
                <a:latin typeface="Cambria Math"/>
                <a:ea typeface="Cambria Math"/>
                <a:cs typeface="+mj-cs"/>
              </a:rPr>
              <a:t>…</a:t>
            </a:r>
            <a:endParaRPr kumimoji="0" lang="en-US" sz="4400" b="1" i="1" u="none" strike="noStrike" kern="0" cap="none" spc="0" normalizeH="0" baseline="30000" noProof="0" dirty="0">
              <a:ln>
                <a:noFill/>
              </a:ln>
              <a:solidFill>
                <a:schemeClr val="tx2"/>
              </a:solidFill>
              <a:effectLst/>
              <a:uLnTx/>
              <a:uFillTx/>
              <a:latin typeface="Cambria Math" pitchFamily="18" charset="0"/>
              <a:ea typeface="Cambria Math" pitchFamily="18" charset="0"/>
              <a:cs typeface="+mj-cs"/>
            </a:endParaRPr>
          </a:p>
        </p:txBody>
      </p:sp>
      <p:sp>
        <p:nvSpPr>
          <p:cNvPr id="24" name="Title 1"/>
          <p:cNvSpPr txBox="1">
            <a:spLocks/>
          </p:cNvSpPr>
          <p:nvPr/>
        </p:nvSpPr>
        <p:spPr bwMode="auto">
          <a:xfrm>
            <a:off x="1676400" y="4548184"/>
            <a:ext cx="17526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1" i="1" u="none" strike="noStrike" kern="0" cap="none" spc="0" normalizeH="0" baseline="0" noProof="0" dirty="0">
                <a:ln>
                  <a:noFill/>
                </a:ln>
                <a:solidFill>
                  <a:schemeClr val="tx2"/>
                </a:solidFill>
                <a:effectLst/>
                <a:uLnTx/>
                <a:uFillTx/>
                <a:latin typeface="Cambria Math"/>
                <a:ea typeface="Cambria Math"/>
                <a:cs typeface="+mj-cs"/>
              </a:rPr>
              <a:t>…</a:t>
            </a:r>
            <a:endParaRPr kumimoji="0" lang="en-US" sz="4400" b="1" i="1" u="none" strike="noStrike" kern="0" cap="none" spc="0" normalizeH="0" baseline="30000" noProof="0" dirty="0">
              <a:ln>
                <a:noFill/>
              </a:ln>
              <a:solidFill>
                <a:schemeClr val="tx2"/>
              </a:solidFill>
              <a:effectLst/>
              <a:uLnTx/>
              <a:uFillTx/>
              <a:latin typeface="Cambria Math" pitchFamily="18" charset="0"/>
              <a:ea typeface="Cambria Math" pitchFamily="18" charset="0"/>
              <a:cs typeface="+mj-cs"/>
            </a:endParaRPr>
          </a:p>
        </p:txBody>
      </p:sp>
      <p:sp>
        <p:nvSpPr>
          <p:cNvPr id="25" name="Title 1"/>
          <p:cNvSpPr txBox="1">
            <a:spLocks/>
          </p:cNvSpPr>
          <p:nvPr/>
        </p:nvSpPr>
        <p:spPr bwMode="auto">
          <a:xfrm>
            <a:off x="3214684" y="4552944"/>
            <a:ext cx="17526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1" i="1" u="none" strike="noStrike" kern="0" cap="none" spc="0" normalizeH="0" baseline="0" noProof="0" dirty="0">
                <a:ln>
                  <a:noFill/>
                </a:ln>
                <a:solidFill>
                  <a:schemeClr val="tx2"/>
                </a:solidFill>
                <a:effectLst/>
                <a:uLnTx/>
                <a:uFillTx/>
                <a:latin typeface="Cambria Math"/>
                <a:ea typeface="Cambria Math"/>
                <a:cs typeface="+mj-cs"/>
              </a:rPr>
              <a:t>…</a:t>
            </a:r>
            <a:endParaRPr kumimoji="0" lang="en-US" sz="4400" b="1" i="1" u="none" strike="noStrike" kern="0" cap="none" spc="0" normalizeH="0" baseline="30000" noProof="0" dirty="0">
              <a:ln>
                <a:noFill/>
              </a:ln>
              <a:solidFill>
                <a:schemeClr val="tx2"/>
              </a:solidFill>
              <a:effectLst/>
              <a:uLnTx/>
              <a:uFillTx/>
              <a:latin typeface="Cambria Math" pitchFamily="18" charset="0"/>
              <a:ea typeface="Cambria Math" pitchFamily="18" charset="0"/>
              <a:cs typeface="+mj-cs"/>
            </a:endParaRPr>
          </a:p>
        </p:txBody>
      </p:sp>
      <p:sp>
        <p:nvSpPr>
          <p:cNvPr id="26" name="Title 1"/>
          <p:cNvSpPr txBox="1">
            <a:spLocks/>
          </p:cNvSpPr>
          <p:nvPr/>
        </p:nvSpPr>
        <p:spPr bwMode="auto">
          <a:xfrm>
            <a:off x="4495800" y="4557712"/>
            <a:ext cx="17526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1" i="1" u="none" strike="noStrike" kern="0" cap="none" spc="0" normalizeH="0" baseline="0" noProof="0" dirty="0">
                <a:ln>
                  <a:noFill/>
                </a:ln>
                <a:solidFill>
                  <a:schemeClr val="tx2"/>
                </a:solidFill>
                <a:effectLst/>
                <a:uLnTx/>
                <a:uFillTx/>
                <a:latin typeface="Cambria Math"/>
                <a:ea typeface="Cambria Math"/>
                <a:cs typeface="+mj-cs"/>
              </a:rPr>
              <a:t>…</a:t>
            </a:r>
            <a:endParaRPr kumimoji="0" lang="en-US" sz="4400" b="1" i="1" u="none" strike="noStrike" kern="0" cap="none" spc="0" normalizeH="0" baseline="30000" noProof="0" dirty="0">
              <a:ln>
                <a:noFill/>
              </a:ln>
              <a:solidFill>
                <a:schemeClr val="tx2"/>
              </a:solidFill>
              <a:effectLst/>
              <a:uLnTx/>
              <a:uFillTx/>
              <a:latin typeface="Cambria Math" pitchFamily="18" charset="0"/>
              <a:ea typeface="Cambria Math" pitchFamily="18" charset="0"/>
              <a:cs typeface="+mj-cs"/>
            </a:endParaRPr>
          </a:p>
        </p:txBody>
      </p:sp>
      <p:sp>
        <p:nvSpPr>
          <p:cNvPr id="27" name="TextBox 26"/>
          <p:cNvSpPr txBox="1"/>
          <p:nvPr/>
        </p:nvSpPr>
        <p:spPr>
          <a:xfrm>
            <a:off x="4343400" y="6096000"/>
            <a:ext cx="4495800" cy="369332"/>
          </a:xfrm>
          <a:prstGeom prst="rect">
            <a:avLst/>
          </a:prstGeom>
          <a:noFill/>
        </p:spPr>
        <p:txBody>
          <a:bodyPr wrap="square" rtlCol="0">
            <a:spAutoFit/>
          </a:bodyPr>
          <a:lstStyle/>
          <a:p>
            <a:pPr algn="ctr"/>
            <a:r>
              <a:rPr lang="en-US" dirty="0">
                <a:solidFill>
                  <a:srgbClr val="FF0000"/>
                </a:solidFill>
                <a:latin typeface="Times New Roman" pitchFamily="18" charset="0"/>
                <a:ea typeface="Cambria Math" pitchFamily="18" charset="0"/>
                <a:cs typeface="Times New Roman" pitchFamily="18" charset="0"/>
              </a:rPr>
              <a:t>variance on the main diagonal </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3" cstate="print"/>
          <a:srcRect l="28313" t="45965" r="24938" b="41997"/>
          <a:stretch>
            <a:fillRect/>
          </a:stretch>
        </p:blipFill>
        <p:spPr bwMode="auto">
          <a:xfrm>
            <a:off x="665018" y="2438400"/>
            <a:ext cx="7869382" cy="1219200"/>
          </a:xfrm>
          <a:prstGeom prst="rect">
            <a:avLst/>
          </a:prstGeom>
          <a:noFill/>
          <a:ln w="9525">
            <a:noFill/>
            <a:miter lim="800000"/>
            <a:headEnd/>
            <a:tailEnd/>
          </a:ln>
        </p:spPr>
      </p:pic>
      <p:sp>
        <p:nvSpPr>
          <p:cNvPr id="8" name="Title 1"/>
          <p:cNvSpPr txBox="1">
            <a:spLocks/>
          </p:cNvSpPr>
          <p:nvPr/>
        </p:nvSpPr>
        <p:spPr bwMode="auto">
          <a:xfrm>
            <a:off x="609600" y="4270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0" i="0" u="none" strike="noStrike" kern="0" cap="none" spc="0" normalizeH="0" baseline="0" noProof="0">
                <a:ln>
                  <a:noFill/>
                </a:ln>
                <a:solidFill>
                  <a:schemeClr val="tx2"/>
                </a:solidFill>
                <a:effectLst/>
                <a:uLnTx/>
                <a:uFillTx/>
                <a:latin typeface="Times New Roman" pitchFamily="18" charset="0"/>
                <a:ea typeface="+mj-ea"/>
                <a:cs typeface="Times New Roman" pitchFamily="18" charset="0"/>
              </a:rPr>
              <a:t>multivariate Normal p.d.f.</a:t>
            </a:r>
            <a:endParaRPr kumimoji="0" lang="en-US" sz="4400" b="0" i="0" u="none" strike="noStrike" kern="0" cap="none" spc="0" normalizeH="0" baseline="0" noProof="0" dirty="0">
              <a:ln>
                <a:noFill/>
              </a:ln>
              <a:solidFill>
                <a:schemeClr val="tx2"/>
              </a:solidFill>
              <a:effectLst/>
              <a:uLnTx/>
              <a:uFillTx/>
              <a:latin typeface="Times New Roman" pitchFamily="18" charset="0"/>
              <a:ea typeface="+mj-ea"/>
              <a:cs typeface="Times New Roman" pitchFamily="18" charset="0"/>
            </a:endParaRPr>
          </a:p>
        </p:txBody>
      </p:sp>
      <p:sp>
        <p:nvSpPr>
          <p:cNvPr id="10" name="Freeform 9"/>
          <p:cNvSpPr/>
          <p:nvPr/>
        </p:nvSpPr>
        <p:spPr>
          <a:xfrm rot="4587646" flipV="1">
            <a:off x="3312962" y="3542387"/>
            <a:ext cx="533400" cy="381000"/>
          </a:xfrm>
          <a:custGeom>
            <a:avLst/>
            <a:gdLst>
              <a:gd name="connsiteX0" fmla="*/ 0 w 393896"/>
              <a:gd name="connsiteY0" fmla="*/ 0 h 323557"/>
              <a:gd name="connsiteX1" fmla="*/ 253219 w 393896"/>
              <a:gd name="connsiteY1" fmla="*/ 140677 h 323557"/>
              <a:gd name="connsiteX2" fmla="*/ 393896 w 393896"/>
              <a:gd name="connsiteY2" fmla="*/ 323557 h 323557"/>
            </a:gdLst>
            <a:ahLst/>
            <a:cxnLst>
              <a:cxn ang="0">
                <a:pos x="connsiteX0" y="connsiteY0"/>
              </a:cxn>
              <a:cxn ang="0">
                <a:pos x="connsiteX1" y="connsiteY1"/>
              </a:cxn>
              <a:cxn ang="0">
                <a:pos x="connsiteX2" y="connsiteY2"/>
              </a:cxn>
            </a:cxnLst>
            <a:rect l="l" t="t" r="r" b="b"/>
            <a:pathLst>
              <a:path w="393896" h="323557">
                <a:moveTo>
                  <a:pt x="0" y="0"/>
                </a:moveTo>
                <a:cubicBezTo>
                  <a:pt x="93785" y="43375"/>
                  <a:pt x="187570" y="86751"/>
                  <a:pt x="253219" y="140677"/>
                </a:cubicBezTo>
                <a:cubicBezTo>
                  <a:pt x="318868" y="194603"/>
                  <a:pt x="356382" y="259080"/>
                  <a:pt x="393896" y="323557"/>
                </a:cubicBezTo>
              </a:path>
            </a:pathLst>
          </a:custGeom>
          <a:ln w="28575">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TextBox 10"/>
          <p:cNvSpPr txBox="1"/>
          <p:nvPr/>
        </p:nvSpPr>
        <p:spPr>
          <a:xfrm>
            <a:off x="3179618" y="3962400"/>
            <a:ext cx="1447800" cy="1477328"/>
          </a:xfrm>
          <a:prstGeom prst="rect">
            <a:avLst/>
          </a:prstGeom>
          <a:noFill/>
        </p:spPr>
        <p:txBody>
          <a:bodyPr wrap="square" rtlCol="0">
            <a:spAutoFit/>
          </a:bodyPr>
          <a:lstStyle/>
          <a:p>
            <a:pPr algn="ctr"/>
            <a:r>
              <a:rPr lang="en-US" dirty="0">
                <a:solidFill>
                  <a:srgbClr val="FF0000"/>
                </a:solidFill>
                <a:latin typeface="Times New Roman" pitchFamily="18" charset="0"/>
                <a:ea typeface="Cambria Math" pitchFamily="18" charset="0"/>
                <a:cs typeface="Times New Roman" pitchFamily="18" charset="0"/>
              </a:rPr>
              <a:t>square root of determinant of covariance matrix</a:t>
            </a:r>
            <a:endParaRPr lang="en-US" i="1" dirty="0">
              <a:solidFill>
                <a:srgbClr val="FF0000"/>
              </a:solidFill>
              <a:latin typeface="Cambria Math" pitchFamily="18" charset="0"/>
              <a:ea typeface="Cambria Math" pitchFamily="18" charset="0"/>
              <a:cs typeface="Times New Roman" pitchFamily="18" charset="0"/>
            </a:endParaRPr>
          </a:p>
        </p:txBody>
      </p:sp>
      <p:sp>
        <p:nvSpPr>
          <p:cNvPr id="12" name="Freeform 11"/>
          <p:cNvSpPr/>
          <p:nvPr/>
        </p:nvSpPr>
        <p:spPr>
          <a:xfrm rot="4587646" flipV="1">
            <a:off x="6485827" y="3445465"/>
            <a:ext cx="778981" cy="361065"/>
          </a:xfrm>
          <a:custGeom>
            <a:avLst/>
            <a:gdLst>
              <a:gd name="connsiteX0" fmla="*/ 0 w 393896"/>
              <a:gd name="connsiteY0" fmla="*/ 0 h 323557"/>
              <a:gd name="connsiteX1" fmla="*/ 253219 w 393896"/>
              <a:gd name="connsiteY1" fmla="*/ 140677 h 323557"/>
              <a:gd name="connsiteX2" fmla="*/ 393896 w 393896"/>
              <a:gd name="connsiteY2" fmla="*/ 323557 h 323557"/>
            </a:gdLst>
            <a:ahLst/>
            <a:cxnLst>
              <a:cxn ang="0">
                <a:pos x="connsiteX0" y="connsiteY0"/>
              </a:cxn>
              <a:cxn ang="0">
                <a:pos x="connsiteX1" y="connsiteY1"/>
              </a:cxn>
              <a:cxn ang="0">
                <a:pos x="connsiteX2" y="connsiteY2"/>
              </a:cxn>
            </a:cxnLst>
            <a:rect l="l" t="t" r="r" b="b"/>
            <a:pathLst>
              <a:path w="393896" h="323557">
                <a:moveTo>
                  <a:pt x="0" y="0"/>
                </a:moveTo>
                <a:cubicBezTo>
                  <a:pt x="93785" y="43375"/>
                  <a:pt x="187570" y="86751"/>
                  <a:pt x="253219" y="140677"/>
                </a:cubicBezTo>
                <a:cubicBezTo>
                  <a:pt x="318868" y="194603"/>
                  <a:pt x="356382" y="259080"/>
                  <a:pt x="393896" y="323557"/>
                </a:cubicBezTo>
              </a:path>
            </a:pathLst>
          </a:custGeom>
          <a:ln w="28575">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TextBox 12"/>
          <p:cNvSpPr txBox="1"/>
          <p:nvPr/>
        </p:nvSpPr>
        <p:spPr>
          <a:xfrm>
            <a:off x="6532418" y="3962400"/>
            <a:ext cx="1447800" cy="923330"/>
          </a:xfrm>
          <a:prstGeom prst="rect">
            <a:avLst/>
          </a:prstGeom>
          <a:noFill/>
        </p:spPr>
        <p:txBody>
          <a:bodyPr wrap="square" rtlCol="0">
            <a:spAutoFit/>
          </a:bodyPr>
          <a:lstStyle/>
          <a:p>
            <a:pPr algn="ctr"/>
            <a:r>
              <a:rPr lang="en-US" dirty="0">
                <a:solidFill>
                  <a:srgbClr val="FF0000"/>
                </a:solidFill>
                <a:latin typeface="Times New Roman" pitchFamily="18" charset="0"/>
                <a:ea typeface="Cambria Math" pitchFamily="18" charset="0"/>
                <a:cs typeface="Times New Roman" pitchFamily="18" charset="0"/>
              </a:rPr>
              <a:t>inverse of covariance matrix</a:t>
            </a:r>
            <a:endParaRPr lang="en-US" i="1" dirty="0">
              <a:solidFill>
                <a:srgbClr val="FF0000"/>
              </a:solidFill>
              <a:latin typeface="Cambria Math" pitchFamily="18" charset="0"/>
              <a:ea typeface="Cambria Math" pitchFamily="18" charset="0"/>
              <a:cs typeface="Times New Roman" pitchFamily="18" charset="0"/>
            </a:endParaRPr>
          </a:p>
        </p:txBody>
      </p:sp>
      <p:sp>
        <p:nvSpPr>
          <p:cNvPr id="14" name="Freeform 13"/>
          <p:cNvSpPr/>
          <p:nvPr/>
        </p:nvSpPr>
        <p:spPr>
          <a:xfrm rot="17012354" flipV="1">
            <a:off x="7161247" y="2150130"/>
            <a:ext cx="586895" cy="527728"/>
          </a:xfrm>
          <a:custGeom>
            <a:avLst/>
            <a:gdLst>
              <a:gd name="connsiteX0" fmla="*/ 0 w 393896"/>
              <a:gd name="connsiteY0" fmla="*/ 0 h 323557"/>
              <a:gd name="connsiteX1" fmla="*/ 253219 w 393896"/>
              <a:gd name="connsiteY1" fmla="*/ 140677 h 323557"/>
              <a:gd name="connsiteX2" fmla="*/ 393896 w 393896"/>
              <a:gd name="connsiteY2" fmla="*/ 323557 h 323557"/>
            </a:gdLst>
            <a:ahLst/>
            <a:cxnLst>
              <a:cxn ang="0">
                <a:pos x="connsiteX0" y="connsiteY0"/>
              </a:cxn>
              <a:cxn ang="0">
                <a:pos x="connsiteX1" y="connsiteY1"/>
              </a:cxn>
              <a:cxn ang="0">
                <a:pos x="connsiteX2" y="connsiteY2"/>
              </a:cxn>
            </a:cxnLst>
            <a:rect l="l" t="t" r="r" b="b"/>
            <a:pathLst>
              <a:path w="393896" h="323557">
                <a:moveTo>
                  <a:pt x="0" y="0"/>
                </a:moveTo>
                <a:cubicBezTo>
                  <a:pt x="93785" y="43375"/>
                  <a:pt x="187570" y="86751"/>
                  <a:pt x="253219" y="140677"/>
                </a:cubicBezTo>
                <a:cubicBezTo>
                  <a:pt x="318868" y="194603"/>
                  <a:pt x="356382" y="259080"/>
                  <a:pt x="393896" y="323557"/>
                </a:cubicBezTo>
              </a:path>
            </a:pathLst>
          </a:custGeom>
          <a:ln w="28575">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TextBox 14"/>
          <p:cNvSpPr txBox="1"/>
          <p:nvPr/>
        </p:nvSpPr>
        <p:spPr>
          <a:xfrm>
            <a:off x="6019800" y="1676400"/>
            <a:ext cx="1447800" cy="646331"/>
          </a:xfrm>
          <a:prstGeom prst="rect">
            <a:avLst/>
          </a:prstGeom>
          <a:noFill/>
        </p:spPr>
        <p:txBody>
          <a:bodyPr wrap="square" rtlCol="0">
            <a:spAutoFit/>
          </a:bodyPr>
          <a:lstStyle/>
          <a:p>
            <a:pPr algn="ctr"/>
            <a:r>
              <a:rPr lang="en-US" dirty="0">
                <a:solidFill>
                  <a:srgbClr val="FF0000"/>
                </a:solidFill>
                <a:latin typeface="Times New Roman" pitchFamily="18" charset="0"/>
                <a:ea typeface="Cambria Math" pitchFamily="18" charset="0"/>
                <a:cs typeface="Times New Roman" pitchFamily="18" charset="0"/>
              </a:rPr>
              <a:t>data minus its mean</a:t>
            </a:r>
            <a:endParaRPr lang="en-US" i="1" dirty="0">
              <a:solidFill>
                <a:srgbClr val="FF0000"/>
              </a:solidFill>
              <a:latin typeface="Cambria Math" pitchFamily="18" charset="0"/>
              <a:ea typeface="Cambria Math" pitchFamily="18" charset="0"/>
              <a:cs typeface="Times New Roman" pitchFamily="18" charset="0"/>
            </a:endParaRPr>
          </a:p>
        </p:txBody>
      </p:sp>
      <p:sp>
        <p:nvSpPr>
          <p:cNvPr id="16" name="Freeform 15"/>
          <p:cNvSpPr/>
          <p:nvPr/>
        </p:nvSpPr>
        <p:spPr>
          <a:xfrm rot="4587646" flipH="1" flipV="1">
            <a:off x="5767120" y="2140601"/>
            <a:ext cx="586895" cy="527728"/>
          </a:xfrm>
          <a:custGeom>
            <a:avLst/>
            <a:gdLst>
              <a:gd name="connsiteX0" fmla="*/ 0 w 393896"/>
              <a:gd name="connsiteY0" fmla="*/ 0 h 323557"/>
              <a:gd name="connsiteX1" fmla="*/ 253219 w 393896"/>
              <a:gd name="connsiteY1" fmla="*/ 140677 h 323557"/>
              <a:gd name="connsiteX2" fmla="*/ 393896 w 393896"/>
              <a:gd name="connsiteY2" fmla="*/ 323557 h 323557"/>
            </a:gdLst>
            <a:ahLst/>
            <a:cxnLst>
              <a:cxn ang="0">
                <a:pos x="connsiteX0" y="connsiteY0"/>
              </a:cxn>
              <a:cxn ang="0">
                <a:pos x="connsiteX1" y="connsiteY1"/>
              </a:cxn>
              <a:cxn ang="0">
                <a:pos x="connsiteX2" y="connsiteY2"/>
              </a:cxn>
            </a:cxnLst>
            <a:rect l="l" t="t" r="r" b="b"/>
            <a:pathLst>
              <a:path w="393896" h="323557">
                <a:moveTo>
                  <a:pt x="0" y="0"/>
                </a:moveTo>
                <a:cubicBezTo>
                  <a:pt x="93785" y="43375"/>
                  <a:pt x="187570" y="86751"/>
                  <a:pt x="253219" y="140677"/>
                </a:cubicBezTo>
                <a:cubicBezTo>
                  <a:pt x="318868" y="194603"/>
                  <a:pt x="356382" y="259080"/>
                  <a:pt x="393896" y="323557"/>
                </a:cubicBezTo>
              </a:path>
            </a:pathLst>
          </a:custGeom>
          <a:ln w="28575">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3" cstate="print"/>
          <a:srcRect l="31728" t="53186" r="4060" b="32410"/>
          <a:stretch>
            <a:fillRect/>
          </a:stretch>
        </p:blipFill>
        <p:spPr bwMode="auto">
          <a:xfrm>
            <a:off x="762000" y="4114800"/>
            <a:ext cx="7971692" cy="1219200"/>
          </a:xfrm>
          <a:prstGeom prst="rect">
            <a:avLst/>
          </a:prstGeom>
          <a:noFill/>
          <a:ln w="9525">
            <a:noFill/>
            <a:miter lim="800000"/>
            <a:headEnd/>
            <a:tailEnd/>
          </a:ln>
        </p:spPr>
      </p:pic>
      <p:sp>
        <p:nvSpPr>
          <p:cNvPr id="2" name="Title 1"/>
          <p:cNvSpPr>
            <a:spLocks noGrp="1"/>
          </p:cNvSpPr>
          <p:nvPr>
            <p:ph type="title"/>
          </p:nvPr>
        </p:nvSpPr>
        <p:spPr>
          <a:xfrm>
            <a:off x="0" y="428640"/>
            <a:ext cx="9144000" cy="1143000"/>
          </a:xfrm>
        </p:spPr>
        <p:txBody>
          <a:bodyPr/>
          <a:lstStyle/>
          <a:p>
            <a:r>
              <a:rPr lang="en-US" dirty="0">
                <a:latin typeface="Times New Roman" pitchFamily="18" charset="0"/>
                <a:cs typeface="Times New Roman" pitchFamily="18" charset="0"/>
              </a:rPr>
              <a:t>compare with </a:t>
            </a:r>
            <a:r>
              <a:rPr lang="en-US" dirty="0" err="1">
                <a:latin typeface="Times New Roman" pitchFamily="18" charset="0"/>
                <a:cs typeface="Times New Roman" pitchFamily="18" charset="0"/>
              </a:rPr>
              <a:t>univariate</a:t>
            </a:r>
            <a:r>
              <a:rPr lang="en-US" dirty="0">
                <a:latin typeface="Times New Roman" pitchFamily="18" charset="0"/>
                <a:cs typeface="Times New Roman" pitchFamily="18" charset="0"/>
              </a:rPr>
              <a:t> Normal </a:t>
            </a:r>
            <a:r>
              <a:rPr lang="en-US" dirty="0" err="1">
                <a:latin typeface="Times New Roman" pitchFamily="18" charset="0"/>
                <a:cs typeface="Times New Roman" pitchFamily="18" charset="0"/>
              </a:rPr>
              <a:t>p.d.f</a:t>
            </a:r>
            <a:r>
              <a:rPr lang="en-US" dirty="0">
                <a:latin typeface="Times New Roman" pitchFamily="18" charset="0"/>
                <a:cs typeface="Times New Roman" pitchFamily="18" charset="0"/>
              </a:rPr>
              <a:t>.</a:t>
            </a:r>
          </a:p>
        </p:txBody>
      </p:sp>
      <p:pic>
        <p:nvPicPr>
          <p:cNvPr id="13314" name="Picture 2"/>
          <p:cNvPicPr>
            <a:picLocks noChangeAspect="1" noChangeArrowheads="1"/>
          </p:cNvPicPr>
          <p:nvPr/>
        </p:nvPicPr>
        <p:blipFill>
          <a:blip r:embed="rId4" cstate="print"/>
          <a:srcRect l="28313" t="45965" r="24938" b="41997"/>
          <a:stretch>
            <a:fillRect/>
          </a:stretch>
        </p:blipFill>
        <p:spPr bwMode="auto">
          <a:xfrm>
            <a:off x="762000" y="2667000"/>
            <a:ext cx="7869382" cy="1219200"/>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cstate="print"/>
          <a:srcRect l="31728" t="53186" r="4060" b="32410"/>
          <a:stretch>
            <a:fillRect/>
          </a:stretch>
        </p:blipFill>
        <p:spPr bwMode="auto">
          <a:xfrm>
            <a:off x="762000" y="4114800"/>
            <a:ext cx="7971692" cy="1219200"/>
          </a:xfrm>
          <a:prstGeom prst="rect">
            <a:avLst/>
          </a:prstGeom>
          <a:noFill/>
          <a:ln w="9525">
            <a:noFill/>
            <a:miter lim="800000"/>
            <a:headEnd/>
            <a:tailEnd/>
          </a:ln>
        </p:spPr>
      </p:pic>
      <p:sp>
        <p:nvSpPr>
          <p:cNvPr id="2" name="Title 1"/>
          <p:cNvSpPr>
            <a:spLocks noGrp="1"/>
          </p:cNvSpPr>
          <p:nvPr>
            <p:ph type="title"/>
          </p:nvPr>
        </p:nvSpPr>
        <p:spPr>
          <a:xfrm>
            <a:off x="0" y="0"/>
            <a:ext cx="9144000" cy="1143000"/>
          </a:xfrm>
        </p:spPr>
        <p:txBody>
          <a:bodyPr/>
          <a:lstStyle/>
          <a:p>
            <a:r>
              <a:rPr lang="en-US" dirty="0">
                <a:latin typeface="Times New Roman" pitchFamily="18" charset="0"/>
                <a:cs typeface="Times New Roman" pitchFamily="18" charset="0"/>
              </a:rPr>
              <a:t>corresponding terms</a:t>
            </a:r>
          </a:p>
        </p:txBody>
      </p:sp>
      <p:pic>
        <p:nvPicPr>
          <p:cNvPr id="13314" name="Picture 2"/>
          <p:cNvPicPr>
            <a:picLocks noChangeAspect="1" noChangeArrowheads="1"/>
          </p:cNvPicPr>
          <p:nvPr/>
        </p:nvPicPr>
        <p:blipFill>
          <a:blip r:embed="rId3" cstate="print"/>
          <a:srcRect l="28313" t="45965" r="24938" b="41997"/>
          <a:stretch>
            <a:fillRect/>
          </a:stretch>
        </p:blipFill>
        <p:spPr bwMode="auto">
          <a:xfrm>
            <a:off x="762000" y="1676400"/>
            <a:ext cx="7869382" cy="1219200"/>
          </a:xfrm>
          <a:prstGeom prst="rect">
            <a:avLst/>
          </a:prstGeom>
          <a:noFill/>
          <a:ln w="9525">
            <a:noFill/>
            <a:miter lim="800000"/>
            <a:headEnd/>
            <a:tailEnd/>
          </a:ln>
        </p:spPr>
      </p:pic>
      <p:sp>
        <p:nvSpPr>
          <p:cNvPr id="7" name="Oval 6"/>
          <p:cNvSpPr/>
          <p:nvPr/>
        </p:nvSpPr>
        <p:spPr>
          <a:xfrm>
            <a:off x="3157536" y="2152648"/>
            <a:ext cx="762000" cy="838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3048000" y="4495800"/>
            <a:ext cx="1066800" cy="838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a:stCxn id="7" idx="4"/>
            <a:endCxn id="9" idx="0"/>
          </p:cNvCxnSpPr>
          <p:nvPr/>
        </p:nvCxnSpPr>
        <p:spPr>
          <a:xfrm rot="16200000" flipH="1">
            <a:off x="2807492" y="3721892"/>
            <a:ext cx="1504952" cy="4286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Oval 14"/>
          <p:cNvSpPr/>
          <p:nvPr/>
        </p:nvSpPr>
        <p:spPr>
          <a:xfrm>
            <a:off x="5214936" y="1905000"/>
            <a:ext cx="1338264" cy="838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5638800" y="4248152"/>
            <a:ext cx="1057272" cy="838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a:stCxn id="15" idx="4"/>
            <a:endCxn id="16" idx="0"/>
          </p:cNvCxnSpPr>
          <p:nvPr/>
        </p:nvCxnSpPr>
        <p:spPr>
          <a:xfrm rot="16200000" flipH="1">
            <a:off x="5273276" y="3353992"/>
            <a:ext cx="1504952" cy="28336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Oval 19"/>
          <p:cNvSpPr/>
          <p:nvPr/>
        </p:nvSpPr>
        <p:spPr>
          <a:xfrm>
            <a:off x="6553200" y="1828800"/>
            <a:ext cx="609599" cy="914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6705600" y="4248152"/>
            <a:ext cx="609600" cy="838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p:cNvCxnSpPr>
            <a:stCxn id="20" idx="4"/>
            <a:endCxn id="21" idx="0"/>
          </p:cNvCxnSpPr>
          <p:nvPr/>
        </p:nvCxnSpPr>
        <p:spPr>
          <a:xfrm rot="16200000" flipH="1">
            <a:off x="6181724" y="3419476"/>
            <a:ext cx="1504952" cy="1524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a:off x="7153272" y="1905000"/>
            <a:ext cx="1338264" cy="838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7334240" y="4248152"/>
            <a:ext cx="1143000" cy="838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Connector 27"/>
          <p:cNvCxnSpPr>
            <a:stCxn id="26" idx="4"/>
            <a:endCxn id="27" idx="0"/>
          </p:cNvCxnSpPr>
          <p:nvPr/>
        </p:nvCxnSpPr>
        <p:spPr>
          <a:xfrm rot="16200000" flipH="1">
            <a:off x="7111596" y="3454008"/>
            <a:ext cx="1504952" cy="8333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Oval 17"/>
          <p:cNvSpPr/>
          <p:nvPr/>
        </p:nvSpPr>
        <p:spPr>
          <a:xfrm>
            <a:off x="2117952" y="2166936"/>
            <a:ext cx="707571" cy="838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2057400" y="4510088"/>
            <a:ext cx="990600" cy="838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p:cNvCxnSpPr>
            <a:stCxn id="18" idx="4"/>
            <a:endCxn id="19" idx="0"/>
          </p:cNvCxnSpPr>
          <p:nvPr/>
        </p:nvCxnSpPr>
        <p:spPr>
          <a:xfrm rot="16200000" flipH="1">
            <a:off x="1759743" y="3717131"/>
            <a:ext cx="1504952" cy="8096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a:latin typeface="Times New Roman" pitchFamily="18" charset="0"/>
                <a:cs typeface="Times New Roman" pitchFamily="18" charset="0"/>
              </a:rPr>
              <a:t>error propagation</a:t>
            </a:r>
          </a:p>
        </p:txBody>
      </p:sp>
      <p:sp>
        <p:nvSpPr>
          <p:cNvPr id="3" name="Content Placeholder 2"/>
          <p:cNvSpPr>
            <a:spLocks noGrp="1"/>
          </p:cNvSpPr>
          <p:nvPr>
            <p:ph idx="1"/>
          </p:nvPr>
        </p:nvSpPr>
        <p:spPr>
          <a:xfrm>
            <a:off x="457200" y="1096962"/>
            <a:ext cx="8229600" cy="5532438"/>
          </a:xfrm>
        </p:spPr>
        <p:txBody>
          <a:bodyPr/>
          <a:lstStyle/>
          <a:p>
            <a:pPr>
              <a:buNone/>
            </a:pPr>
            <a:r>
              <a:rPr lang="en-US" i="1" dirty="0">
                <a:latin typeface="Cambria Math" pitchFamily="18" charset="0"/>
                <a:ea typeface="Cambria Math" pitchFamily="18" charset="0"/>
                <a:cs typeface="Times New Roman" pitchFamily="18" charset="0"/>
              </a:rPr>
              <a:t>p</a:t>
            </a:r>
            <a:r>
              <a:rPr lang="en-US" dirty="0">
                <a:latin typeface="Cambria Math" pitchFamily="18" charset="0"/>
                <a:ea typeface="Cambria Math" pitchFamily="18" charset="0"/>
                <a:cs typeface="Times New Roman" pitchFamily="18" charset="0"/>
              </a:rPr>
              <a:t>(</a:t>
            </a:r>
            <a:r>
              <a:rPr lang="en-US" b="1" dirty="0">
                <a:latin typeface="Cambria Math" pitchFamily="18" charset="0"/>
                <a:ea typeface="Cambria Math" pitchFamily="18" charset="0"/>
                <a:cs typeface="Times New Roman" pitchFamily="18" charset="0"/>
              </a:rPr>
              <a:t>d</a:t>
            </a:r>
            <a:r>
              <a:rPr lang="en-US" dirty="0">
                <a:latin typeface="Cambria Math" pitchFamily="18" charset="0"/>
                <a:ea typeface="Cambria Math" pitchFamily="18" charset="0"/>
                <a:cs typeface="Times New Roman" pitchFamily="18" charset="0"/>
              </a:rPr>
              <a:t>) </a:t>
            </a:r>
            <a:r>
              <a:rPr lang="en-US" dirty="0">
                <a:latin typeface="Times New Roman" pitchFamily="18" charset="0"/>
                <a:cs typeface="Times New Roman" pitchFamily="18" charset="0"/>
              </a:rPr>
              <a:t>is Normal with mean </a:t>
            </a:r>
            <a:r>
              <a:rPr lang="en-US" b="1" dirty="0">
                <a:latin typeface="Times New Roman" pitchFamily="18" charset="0"/>
                <a:cs typeface="Times New Roman" pitchFamily="18" charset="0"/>
              </a:rPr>
              <a:t>d</a:t>
            </a:r>
            <a:r>
              <a:rPr lang="en-US" dirty="0">
                <a:latin typeface="Times New Roman" pitchFamily="18" charset="0"/>
                <a:cs typeface="Times New Roman" pitchFamily="18" charset="0"/>
              </a:rPr>
              <a:t> and covariance, </a:t>
            </a:r>
            <a:r>
              <a:rPr lang="en-US" b="1" dirty="0" err="1">
                <a:latin typeface="Cambria Math" pitchFamily="18" charset="0"/>
                <a:ea typeface="Cambria Math" pitchFamily="18" charset="0"/>
                <a:cs typeface="Times New Roman" pitchFamily="18" charset="0"/>
              </a:rPr>
              <a:t>C</a:t>
            </a:r>
            <a:r>
              <a:rPr lang="en-US" i="1" baseline="-25000" dirty="0" err="1">
                <a:latin typeface="Cambria Math" pitchFamily="18" charset="0"/>
                <a:ea typeface="Cambria Math" pitchFamily="18" charset="0"/>
                <a:cs typeface="Times New Roman" pitchFamily="18" charset="0"/>
              </a:rPr>
              <a:t>d</a:t>
            </a:r>
            <a:r>
              <a:rPr lang="en-US" dirty="0">
                <a:latin typeface="Times New Roman" pitchFamily="18" charset="0"/>
                <a:cs typeface="Times New Roman" pitchFamily="18" charset="0"/>
              </a:rPr>
              <a:t>.</a:t>
            </a:r>
          </a:p>
          <a:p>
            <a:pPr>
              <a:buNone/>
            </a:pPr>
            <a:endParaRPr lang="en-US" dirty="0">
              <a:latin typeface="Times New Roman" pitchFamily="18" charset="0"/>
              <a:cs typeface="Times New Roman" pitchFamily="18" charset="0"/>
            </a:endParaRPr>
          </a:p>
          <a:p>
            <a:pPr>
              <a:buNone/>
            </a:pPr>
            <a:r>
              <a:rPr lang="en-US" dirty="0">
                <a:latin typeface="Times New Roman" pitchFamily="18" charset="0"/>
                <a:ea typeface="Cambria Math" pitchFamily="18" charset="0"/>
                <a:cs typeface="Times New Roman" pitchFamily="18" charset="0"/>
              </a:rPr>
              <a:t>given model parameters </a:t>
            </a:r>
            <a:r>
              <a:rPr lang="en-US" b="1" dirty="0">
                <a:latin typeface="Cambria Math" pitchFamily="18" charset="0"/>
                <a:ea typeface="Cambria Math" pitchFamily="18" charset="0"/>
                <a:cs typeface="Times New Roman" pitchFamily="18" charset="0"/>
              </a:rPr>
              <a:t>m</a:t>
            </a:r>
            <a:endParaRPr lang="en-US" dirty="0">
              <a:latin typeface="Times New Roman" pitchFamily="18" charset="0"/>
              <a:ea typeface="Cambria Math" pitchFamily="18" charset="0"/>
              <a:cs typeface="Times New Roman" pitchFamily="18" charset="0"/>
            </a:endParaRPr>
          </a:p>
          <a:p>
            <a:pPr>
              <a:buNone/>
            </a:pPr>
            <a:r>
              <a:rPr lang="en-US" dirty="0">
                <a:latin typeface="Times New Roman" pitchFamily="18" charset="0"/>
                <a:ea typeface="Cambria Math" pitchFamily="18" charset="0"/>
                <a:cs typeface="Times New Roman" pitchFamily="18" charset="0"/>
              </a:rPr>
              <a:t>where </a:t>
            </a:r>
            <a:r>
              <a:rPr lang="en-US" b="1" dirty="0">
                <a:latin typeface="Cambria Math" pitchFamily="18" charset="0"/>
                <a:ea typeface="Cambria Math" pitchFamily="18" charset="0"/>
                <a:cs typeface="Times New Roman" pitchFamily="18" charset="0"/>
              </a:rPr>
              <a:t>m</a:t>
            </a:r>
            <a:r>
              <a:rPr lang="en-US" dirty="0">
                <a:latin typeface="Times New Roman" pitchFamily="18" charset="0"/>
                <a:cs typeface="Times New Roman" pitchFamily="18" charset="0"/>
              </a:rPr>
              <a:t> is a linear function of </a:t>
            </a:r>
            <a:r>
              <a:rPr lang="en-US" b="1" dirty="0">
                <a:latin typeface="Cambria Math" pitchFamily="18" charset="0"/>
                <a:ea typeface="Cambria Math" pitchFamily="18" charset="0"/>
                <a:cs typeface="Times New Roman" pitchFamily="18" charset="0"/>
              </a:rPr>
              <a:t>d</a:t>
            </a:r>
            <a:endParaRPr lang="en-US" dirty="0">
              <a:latin typeface="Times New Roman" pitchFamily="18" charset="0"/>
              <a:cs typeface="Times New Roman" pitchFamily="18" charset="0"/>
            </a:endParaRPr>
          </a:p>
          <a:p>
            <a:pPr>
              <a:buNone/>
            </a:pPr>
            <a:r>
              <a:rPr lang="en-US" b="1" dirty="0">
                <a:latin typeface="Cambria Math" pitchFamily="18" charset="0"/>
                <a:ea typeface="Cambria Math" pitchFamily="18" charset="0"/>
                <a:cs typeface="Times New Roman" pitchFamily="18" charset="0"/>
              </a:rPr>
              <a:t>m</a:t>
            </a:r>
            <a:r>
              <a:rPr lang="en-US" dirty="0">
                <a:latin typeface="Cambria Math" pitchFamily="18" charset="0"/>
                <a:ea typeface="Cambria Math" pitchFamily="18" charset="0"/>
                <a:cs typeface="Times New Roman" pitchFamily="18" charset="0"/>
              </a:rPr>
              <a:t> = </a:t>
            </a:r>
            <a:r>
              <a:rPr lang="en-US" b="1" dirty="0" err="1">
                <a:latin typeface="Cambria Math" pitchFamily="18" charset="0"/>
                <a:ea typeface="Cambria Math" pitchFamily="18" charset="0"/>
                <a:cs typeface="Times New Roman" pitchFamily="18" charset="0"/>
              </a:rPr>
              <a:t>Md</a:t>
            </a:r>
            <a:endParaRPr lang="en-US" b="1" dirty="0">
              <a:latin typeface="Cambria Math" pitchFamily="18" charset="0"/>
              <a:ea typeface="Cambria Math" pitchFamily="18" charset="0"/>
              <a:cs typeface="Times New Roman" pitchFamily="18" charset="0"/>
            </a:endParaRPr>
          </a:p>
          <a:p>
            <a:pPr>
              <a:buNone/>
            </a:pPr>
            <a:endParaRPr lang="en-US" dirty="0">
              <a:latin typeface="Times New Roman" pitchFamily="18" charset="0"/>
              <a:cs typeface="Times New Roman" pitchFamily="18" charset="0"/>
            </a:endParaRPr>
          </a:p>
          <a:p>
            <a:pPr>
              <a:buNone/>
            </a:pPr>
            <a:r>
              <a:rPr lang="en-US" dirty="0">
                <a:latin typeface="Times New Roman" pitchFamily="18" charset="0"/>
                <a:cs typeface="Times New Roman" pitchFamily="18" charset="0"/>
              </a:rPr>
              <a:t>Q1. What is </a:t>
            </a:r>
            <a:r>
              <a:rPr lang="en-US" i="1" dirty="0">
                <a:latin typeface="Cambria Math" pitchFamily="18" charset="0"/>
                <a:ea typeface="Cambria Math" pitchFamily="18" charset="0"/>
                <a:cs typeface="Times New Roman" pitchFamily="18" charset="0"/>
              </a:rPr>
              <a:t>p</a:t>
            </a:r>
            <a:r>
              <a:rPr lang="en-US" dirty="0">
                <a:latin typeface="Cambria Math" pitchFamily="18" charset="0"/>
                <a:ea typeface="Cambria Math" pitchFamily="18" charset="0"/>
                <a:cs typeface="Times New Roman" pitchFamily="18" charset="0"/>
              </a:rPr>
              <a:t>(</a:t>
            </a:r>
            <a:r>
              <a:rPr lang="en-US" b="1" dirty="0">
                <a:latin typeface="Cambria Math" pitchFamily="18" charset="0"/>
                <a:ea typeface="Cambria Math" pitchFamily="18" charset="0"/>
                <a:cs typeface="Times New Roman" pitchFamily="18" charset="0"/>
              </a:rPr>
              <a:t>m</a:t>
            </a:r>
            <a:r>
              <a:rPr lang="en-US" dirty="0">
                <a:latin typeface="Cambria Math" pitchFamily="18" charset="0"/>
                <a:ea typeface="Cambria Math" pitchFamily="18" charset="0"/>
                <a:cs typeface="Times New Roman" pitchFamily="18" charset="0"/>
              </a:rPr>
              <a:t>)</a:t>
            </a:r>
            <a:r>
              <a:rPr lang="en-US" dirty="0">
                <a:latin typeface="Times New Roman" pitchFamily="18" charset="0"/>
                <a:cs typeface="Times New Roman" pitchFamily="18" charset="0"/>
              </a:rPr>
              <a:t>?</a:t>
            </a:r>
          </a:p>
          <a:p>
            <a:pPr>
              <a:buNone/>
            </a:pPr>
            <a:r>
              <a:rPr lang="en-US" dirty="0">
                <a:latin typeface="Times New Roman" pitchFamily="18" charset="0"/>
                <a:cs typeface="Times New Roman" pitchFamily="18" charset="0"/>
              </a:rPr>
              <a:t>Q2. What is its mean </a:t>
            </a:r>
            <a:r>
              <a:rPr lang="en-US" b="1" dirty="0">
                <a:latin typeface="Times New Roman" pitchFamily="18" charset="0"/>
                <a:cs typeface="Times New Roman" pitchFamily="18" charset="0"/>
              </a:rPr>
              <a:t>m</a:t>
            </a:r>
            <a:r>
              <a:rPr lang="en-US" dirty="0">
                <a:latin typeface="Times New Roman" pitchFamily="18" charset="0"/>
                <a:cs typeface="Times New Roman" pitchFamily="18" charset="0"/>
              </a:rPr>
              <a:t> and covariance </a:t>
            </a:r>
            <a:r>
              <a:rPr lang="en-US" b="1" dirty="0">
                <a:latin typeface="Cambria Math" pitchFamily="18" charset="0"/>
                <a:ea typeface="Cambria Math" pitchFamily="18" charset="0"/>
                <a:cs typeface="Times New Roman" pitchFamily="18" charset="0"/>
              </a:rPr>
              <a:t>C</a:t>
            </a:r>
            <a:r>
              <a:rPr lang="en-US" i="1" baseline="-25000" dirty="0">
                <a:latin typeface="Cambria Math" pitchFamily="18" charset="0"/>
                <a:ea typeface="Cambria Math" pitchFamily="18" charset="0"/>
                <a:cs typeface="Times New Roman" pitchFamily="18" charset="0"/>
              </a:rPr>
              <a:t>m</a:t>
            </a:r>
            <a:r>
              <a:rPr lang="en-US" dirty="0">
                <a:latin typeface="Times New Roman" pitchFamily="18" charset="0"/>
                <a:cs typeface="Times New Roman" pitchFamily="18" charset="0"/>
              </a:rPr>
              <a:t>?</a:t>
            </a:r>
          </a:p>
        </p:txBody>
      </p:sp>
      <p:cxnSp>
        <p:nvCxnSpPr>
          <p:cNvPr id="5" name="Straight Connector 4"/>
          <p:cNvCxnSpPr/>
          <p:nvPr/>
        </p:nvCxnSpPr>
        <p:spPr>
          <a:xfrm>
            <a:off x="4953000" y="1168402"/>
            <a:ext cx="228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4114800" y="5367336"/>
            <a:ext cx="228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0"/>
            <a:ext cx="9144000" cy="1143000"/>
          </a:xfrm>
        </p:spPr>
        <p:txBody>
          <a:bodyPr/>
          <a:lstStyle/>
          <a:p>
            <a:r>
              <a:rPr lang="en-US" dirty="0">
                <a:latin typeface="Times New Roman" pitchFamily="18" charset="0"/>
                <a:cs typeface="Times New Roman" pitchFamily="18" charset="0"/>
              </a:rPr>
              <a:t>probability</a:t>
            </a:r>
          </a:p>
        </p:txBody>
      </p:sp>
      <p:sp>
        <p:nvSpPr>
          <p:cNvPr id="3" name="Content Placeholder 2"/>
          <p:cNvSpPr>
            <a:spLocks noGrp="1"/>
          </p:cNvSpPr>
          <p:nvPr>
            <p:ph idx="1"/>
          </p:nvPr>
        </p:nvSpPr>
        <p:spPr>
          <a:xfrm>
            <a:off x="0" y="3429000"/>
            <a:ext cx="9144000" cy="609600"/>
          </a:xfrm>
        </p:spPr>
        <p:txBody>
          <a:bodyPr/>
          <a:lstStyle/>
          <a:p>
            <a:pPr algn="ctr">
              <a:buNone/>
            </a:pPr>
            <a:r>
              <a:rPr lang="en-US" dirty="0">
                <a:latin typeface="Times New Roman" pitchFamily="18" charset="0"/>
                <a:cs typeface="Times New Roman" pitchFamily="18" charset="0"/>
              </a:rPr>
              <a:t>with several variables</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a:latin typeface="Times New Roman" pitchFamily="18" charset="0"/>
                <a:cs typeface="Times New Roman" pitchFamily="18" charset="0"/>
              </a:rPr>
              <a:t>Answer</a:t>
            </a:r>
          </a:p>
        </p:txBody>
      </p:sp>
      <p:sp>
        <p:nvSpPr>
          <p:cNvPr id="3" name="Content Placeholder 2"/>
          <p:cNvSpPr>
            <a:spLocks noGrp="1"/>
          </p:cNvSpPr>
          <p:nvPr>
            <p:ph idx="1"/>
          </p:nvPr>
        </p:nvSpPr>
        <p:spPr>
          <a:xfrm>
            <a:off x="457200" y="1096962"/>
            <a:ext cx="8229600" cy="5380038"/>
          </a:xfrm>
        </p:spPr>
        <p:txBody>
          <a:bodyPr/>
          <a:lstStyle/>
          <a:p>
            <a:pPr>
              <a:buNone/>
            </a:pPr>
            <a:r>
              <a:rPr lang="en-US" dirty="0">
                <a:latin typeface="Times New Roman" pitchFamily="18" charset="0"/>
                <a:cs typeface="Times New Roman" pitchFamily="18" charset="0"/>
              </a:rPr>
              <a:t>Q1: What is </a:t>
            </a:r>
            <a:r>
              <a:rPr lang="en-US" i="1" dirty="0">
                <a:latin typeface="Cambria Math" pitchFamily="18" charset="0"/>
                <a:ea typeface="Cambria Math" pitchFamily="18" charset="0"/>
                <a:cs typeface="Times New Roman" pitchFamily="18" charset="0"/>
              </a:rPr>
              <a:t>p</a:t>
            </a:r>
            <a:r>
              <a:rPr lang="en-US" dirty="0">
                <a:latin typeface="Cambria Math" pitchFamily="18" charset="0"/>
                <a:ea typeface="Cambria Math" pitchFamily="18" charset="0"/>
                <a:cs typeface="Times New Roman" pitchFamily="18" charset="0"/>
              </a:rPr>
              <a:t>(</a:t>
            </a:r>
            <a:r>
              <a:rPr lang="en-US" b="1" dirty="0">
                <a:latin typeface="Cambria Math" pitchFamily="18" charset="0"/>
                <a:ea typeface="Cambria Math" pitchFamily="18" charset="0"/>
                <a:cs typeface="Times New Roman" pitchFamily="18" charset="0"/>
              </a:rPr>
              <a:t>m</a:t>
            </a:r>
            <a:r>
              <a:rPr lang="en-US" dirty="0">
                <a:latin typeface="Cambria Math" pitchFamily="18" charset="0"/>
                <a:ea typeface="Cambria Math" pitchFamily="18" charset="0"/>
                <a:cs typeface="Times New Roman" pitchFamily="18" charset="0"/>
              </a:rPr>
              <a:t>)</a:t>
            </a:r>
            <a:r>
              <a:rPr lang="en-US" dirty="0">
                <a:latin typeface="Times New Roman" pitchFamily="18" charset="0"/>
                <a:cs typeface="Times New Roman" pitchFamily="18" charset="0"/>
              </a:rPr>
              <a:t>?</a:t>
            </a:r>
          </a:p>
          <a:p>
            <a:pPr>
              <a:buNone/>
            </a:pPr>
            <a:endParaRPr lang="en-US" dirty="0">
              <a:latin typeface="Times New Roman" pitchFamily="18" charset="0"/>
              <a:cs typeface="Times New Roman" pitchFamily="18" charset="0"/>
            </a:endParaRPr>
          </a:p>
          <a:p>
            <a:pPr>
              <a:buNone/>
            </a:pPr>
            <a:r>
              <a:rPr lang="en-US" dirty="0">
                <a:latin typeface="Times New Roman" pitchFamily="18" charset="0"/>
                <a:cs typeface="Times New Roman" pitchFamily="18" charset="0"/>
              </a:rPr>
              <a:t>		A1: </a:t>
            </a:r>
            <a:r>
              <a:rPr lang="en-US" i="1" dirty="0">
                <a:latin typeface="Cambria Math" pitchFamily="18" charset="0"/>
                <a:ea typeface="Cambria Math" pitchFamily="18" charset="0"/>
                <a:cs typeface="Times New Roman" pitchFamily="18" charset="0"/>
              </a:rPr>
              <a:t>p</a:t>
            </a:r>
            <a:r>
              <a:rPr lang="en-US" dirty="0">
                <a:latin typeface="Cambria Math" pitchFamily="18" charset="0"/>
                <a:ea typeface="Cambria Math" pitchFamily="18" charset="0"/>
                <a:cs typeface="Times New Roman" pitchFamily="18" charset="0"/>
              </a:rPr>
              <a:t>(</a:t>
            </a:r>
            <a:r>
              <a:rPr lang="en-US" b="1" dirty="0">
                <a:latin typeface="Cambria Math" pitchFamily="18" charset="0"/>
                <a:ea typeface="Cambria Math" pitchFamily="18" charset="0"/>
                <a:cs typeface="Times New Roman" pitchFamily="18" charset="0"/>
              </a:rPr>
              <a:t>m</a:t>
            </a:r>
            <a:r>
              <a:rPr lang="en-US" dirty="0">
                <a:latin typeface="Cambria Math" pitchFamily="18" charset="0"/>
                <a:ea typeface="Cambria Math" pitchFamily="18" charset="0"/>
                <a:cs typeface="Times New Roman" pitchFamily="18" charset="0"/>
              </a:rPr>
              <a:t>)</a:t>
            </a:r>
            <a:r>
              <a:rPr lang="en-US" dirty="0">
                <a:latin typeface="Times New Roman" pitchFamily="18" charset="0"/>
                <a:cs typeface="Times New Roman" pitchFamily="18" charset="0"/>
              </a:rPr>
              <a:t> is Normal</a:t>
            </a:r>
          </a:p>
          <a:p>
            <a:pPr>
              <a:buNone/>
            </a:pPr>
            <a:endParaRPr lang="en-US" dirty="0">
              <a:latin typeface="Times New Roman" pitchFamily="18" charset="0"/>
              <a:cs typeface="Times New Roman" pitchFamily="18" charset="0"/>
            </a:endParaRPr>
          </a:p>
          <a:p>
            <a:pPr>
              <a:buNone/>
            </a:pPr>
            <a:r>
              <a:rPr lang="en-US" dirty="0">
                <a:latin typeface="Times New Roman" pitchFamily="18" charset="0"/>
                <a:cs typeface="Times New Roman" pitchFamily="18" charset="0"/>
              </a:rPr>
              <a:t>Q2: What is its mean </a:t>
            </a:r>
            <a:r>
              <a:rPr lang="en-US" b="1" dirty="0">
                <a:latin typeface="Times New Roman" pitchFamily="18" charset="0"/>
                <a:cs typeface="Times New Roman" pitchFamily="18" charset="0"/>
              </a:rPr>
              <a:t>m</a:t>
            </a:r>
            <a:r>
              <a:rPr lang="en-US" dirty="0">
                <a:latin typeface="Times New Roman" pitchFamily="18" charset="0"/>
                <a:cs typeface="Times New Roman" pitchFamily="18" charset="0"/>
              </a:rPr>
              <a:t> and covariance </a:t>
            </a:r>
            <a:r>
              <a:rPr lang="en-US" b="1" dirty="0">
                <a:latin typeface="Cambria Math" pitchFamily="18" charset="0"/>
                <a:ea typeface="Cambria Math" pitchFamily="18" charset="0"/>
                <a:cs typeface="Times New Roman" pitchFamily="18" charset="0"/>
              </a:rPr>
              <a:t>C</a:t>
            </a:r>
            <a:r>
              <a:rPr lang="en-US" i="1" baseline="-25000" dirty="0">
                <a:latin typeface="Cambria Math" pitchFamily="18" charset="0"/>
                <a:ea typeface="Cambria Math" pitchFamily="18" charset="0"/>
                <a:cs typeface="Times New Roman" pitchFamily="18" charset="0"/>
              </a:rPr>
              <a:t>m</a:t>
            </a:r>
            <a:r>
              <a:rPr lang="en-US" dirty="0">
                <a:latin typeface="Times New Roman" pitchFamily="18" charset="0"/>
                <a:cs typeface="Times New Roman" pitchFamily="18" charset="0"/>
              </a:rPr>
              <a:t>?</a:t>
            </a:r>
          </a:p>
          <a:p>
            <a:pPr>
              <a:buNone/>
            </a:pPr>
            <a:endParaRPr lang="en-US" dirty="0">
              <a:latin typeface="Times New Roman" pitchFamily="18" charset="0"/>
              <a:cs typeface="Times New Roman" pitchFamily="18" charset="0"/>
            </a:endParaRPr>
          </a:p>
          <a:p>
            <a:pPr>
              <a:buNone/>
            </a:pPr>
            <a:r>
              <a:rPr lang="en-US" dirty="0">
                <a:latin typeface="Times New Roman" pitchFamily="18" charset="0"/>
                <a:cs typeface="Times New Roman" pitchFamily="18" charset="0"/>
              </a:rPr>
              <a:t>		A2:    </a:t>
            </a:r>
            <a:r>
              <a:rPr lang="en-US" b="1" dirty="0">
                <a:latin typeface="Cambria Math" pitchFamily="18" charset="0"/>
                <a:ea typeface="Cambria Math" pitchFamily="18" charset="0"/>
                <a:cs typeface="Times New Roman" pitchFamily="18" charset="0"/>
              </a:rPr>
              <a:t>m</a:t>
            </a:r>
            <a:r>
              <a:rPr lang="en-US" dirty="0">
                <a:latin typeface="Times New Roman" pitchFamily="18" charset="0"/>
                <a:cs typeface="Times New Roman" pitchFamily="18" charset="0"/>
              </a:rPr>
              <a:t> = </a:t>
            </a:r>
            <a:r>
              <a:rPr lang="en-US" b="1" dirty="0" err="1">
                <a:latin typeface="Cambria Math" pitchFamily="18" charset="0"/>
                <a:ea typeface="Cambria Math" pitchFamily="18" charset="0"/>
                <a:cs typeface="Times New Roman" pitchFamily="18" charset="0"/>
              </a:rPr>
              <a:t>Md</a:t>
            </a:r>
            <a:endParaRPr lang="en-US" b="1" dirty="0">
              <a:latin typeface="Cambria Math" pitchFamily="18" charset="0"/>
              <a:ea typeface="Cambria Math" pitchFamily="18" charset="0"/>
              <a:cs typeface="Times New Roman" pitchFamily="18" charset="0"/>
            </a:endParaRPr>
          </a:p>
          <a:p>
            <a:pPr>
              <a:buNone/>
            </a:pPr>
            <a:r>
              <a:rPr lang="en-US" dirty="0">
                <a:latin typeface="Times New Roman" pitchFamily="18" charset="0"/>
                <a:cs typeface="Times New Roman" pitchFamily="18" charset="0"/>
              </a:rPr>
              <a:t>                   and</a:t>
            </a:r>
          </a:p>
          <a:p>
            <a:pPr>
              <a:buNone/>
            </a:pPr>
            <a:r>
              <a:rPr lang="en-US" dirty="0">
                <a:latin typeface="Times New Roman" pitchFamily="18" charset="0"/>
                <a:cs typeface="Times New Roman" pitchFamily="18" charset="0"/>
              </a:rPr>
              <a:t>			</a:t>
            </a:r>
            <a:r>
              <a:rPr lang="en-US" b="1" dirty="0">
                <a:latin typeface="Cambria Math" pitchFamily="18" charset="0"/>
                <a:ea typeface="Cambria Math" pitchFamily="18" charset="0"/>
                <a:cs typeface="Times New Roman" pitchFamily="18" charset="0"/>
              </a:rPr>
              <a:t> C</a:t>
            </a:r>
            <a:r>
              <a:rPr lang="en-US" i="1" baseline="-25000" dirty="0">
                <a:latin typeface="Cambria Math" pitchFamily="18" charset="0"/>
                <a:ea typeface="Cambria Math" pitchFamily="18" charset="0"/>
                <a:cs typeface="Times New Roman" pitchFamily="18" charset="0"/>
              </a:rPr>
              <a:t>m</a:t>
            </a:r>
            <a:r>
              <a:rPr lang="en-US" i="1" dirty="0">
                <a:latin typeface="Cambria Math" pitchFamily="18" charset="0"/>
                <a:ea typeface="Cambria Math" pitchFamily="18" charset="0"/>
                <a:cs typeface="Times New Roman" pitchFamily="18" charset="0"/>
              </a:rPr>
              <a:t> = </a:t>
            </a:r>
            <a:r>
              <a:rPr lang="en-US" b="1" dirty="0">
                <a:latin typeface="Cambria Math" pitchFamily="18" charset="0"/>
                <a:ea typeface="Cambria Math" pitchFamily="18" charset="0"/>
                <a:cs typeface="Times New Roman" pitchFamily="18" charset="0"/>
              </a:rPr>
              <a:t>M </a:t>
            </a:r>
            <a:r>
              <a:rPr lang="en-US" b="1" dirty="0" err="1">
                <a:latin typeface="Cambria Math" pitchFamily="18" charset="0"/>
                <a:ea typeface="Cambria Math" pitchFamily="18" charset="0"/>
                <a:cs typeface="Times New Roman" pitchFamily="18" charset="0"/>
              </a:rPr>
              <a:t>C</a:t>
            </a:r>
            <a:r>
              <a:rPr lang="en-US" i="1" baseline="-25000" dirty="0" err="1">
                <a:latin typeface="Cambria Math" pitchFamily="18" charset="0"/>
                <a:ea typeface="Cambria Math" pitchFamily="18" charset="0"/>
                <a:cs typeface="Times New Roman" pitchFamily="18" charset="0"/>
              </a:rPr>
              <a:t>d</a:t>
            </a:r>
            <a:r>
              <a:rPr lang="en-US" i="1" baseline="-25000" dirty="0">
                <a:latin typeface="Cambria Math" pitchFamily="18" charset="0"/>
                <a:ea typeface="Cambria Math" pitchFamily="18" charset="0"/>
                <a:cs typeface="Times New Roman" pitchFamily="18" charset="0"/>
              </a:rPr>
              <a:t> </a:t>
            </a:r>
            <a:r>
              <a:rPr lang="en-US" b="1" dirty="0">
                <a:latin typeface="Cambria Math" pitchFamily="18" charset="0"/>
                <a:ea typeface="Cambria Math" pitchFamily="18" charset="0"/>
                <a:cs typeface="Times New Roman" pitchFamily="18" charset="0"/>
              </a:rPr>
              <a:t>M</a:t>
            </a:r>
            <a:r>
              <a:rPr lang="en-US" i="1" baseline="30000" dirty="0">
                <a:latin typeface="Cambria Math" pitchFamily="18" charset="0"/>
                <a:ea typeface="Cambria Math" pitchFamily="18" charset="0"/>
                <a:cs typeface="Times New Roman" pitchFamily="18" charset="0"/>
              </a:rPr>
              <a:t>T</a:t>
            </a:r>
            <a:endParaRPr lang="en-US" baseline="30000" dirty="0">
              <a:latin typeface="Times New Roman" pitchFamily="18" charset="0"/>
              <a:cs typeface="Times New Roman" pitchFamily="18" charset="0"/>
            </a:endParaRPr>
          </a:p>
          <a:p>
            <a:pPr>
              <a:buNone/>
            </a:pPr>
            <a:endParaRPr lang="en-US" dirty="0">
              <a:latin typeface="Times New Roman" pitchFamily="18" charset="0"/>
              <a:cs typeface="Times New Roman" pitchFamily="18" charset="0"/>
            </a:endParaRPr>
          </a:p>
          <a:p>
            <a:pPr>
              <a:buNone/>
            </a:pPr>
            <a:endParaRPr lang="en-US" dirty="0">
              <a:latin typeface="Times New Roman" pitchFamily="18" charset="0"/>
              <a:cs typeface="Times New Roman" pitchFamily="18" charset="0"/>
            </a:endParaRPr>
          </a:p>
        </p:txBody>
      </p:sp>
      <p:cxnSp>
        <p:nvCxnSpPr>
          <p:cNvPr id="6" name="Straight Connector 5"/>
          <p:cNvCxnSpPr/>
          <p:nvPr/>
        </p:nvCxnSpPr>
        <p:spPr>
          <a:xfrm>
            <a:off x="4105280" y="3562352"/>
            <a:ext cx="228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514600" y="4695824"/>
            <a:ext cx="228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581400" y="4676776"/>
            <a:ext cx="228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533400"/>
          </a:xfrm>
        </p:spPr>
        <p:txBody>
          <a:bodyPr/>
          <a:lstStyle/>
          <a:p>
            <a:r>
              <a:rPr lang="en-US" dirty="0">
                <a:latin typeface="Times New Roman" pitchFamily="18" charset="0"/>
                <a:cs typeface="Times New Roman" pitchFamily="18" charset="0"/>
              </a:rPr>
              <a:t>where the answer comes from</a:t>
            </a:r>
          </a:p>
        </p:txBody>
      </p:sp>
      <p:pic>
        <p:nvPicPr>
          <p:cNvPr id="15362" name="Picture 2"/>
          <p:cNvPicPr>
            <a:picLocks noGrp="1" noChangeAspect="1" noChangeArrowheads="1"/>
          </p:cNvPicPr>
          <p:nvPr>
            <p:ph idx="1"/>
          </p:nvPr>
        </p:nvPicPr>
        <p:blipFill>
          <a:blip r:embed="rId3" cstate="print"/>
          <a:srcRect l="28385" t="33432" r="7485" b="51838"/>
          <a:stretch>
            <a:fillRect/>
          </a:stretch>
        </p:blipFill>
        <p:spPr bwMode="auto">
          <a:xfrm>
            <a:off x="858715" y="4648200"/>
            <a:ext cx="6704135" cy="1143000"/>
          </a:xfrm>
          <a:prstGeom prst="rect">
            <a:avLst/>
          </a:prstGeom>
          <a:noFill/>
          <a:ln w="9525">
            <a:noFill/>
            <a:miter lim="800000"/>
            <a:headEnd/>
            <a:tailEnd/>
          </a:ln>
        </p:spPr>
      </p:pic>
      <p:sp>
        <p:nvSpPr>
          <p:cNvPr id="10" name="Title 1"/>
          <p:cNvSpPr txBox="1">
            <a:spLocks/>
          </p:cNvSpPr>
          <p:nvPr/>
        </p:nvSpPr>
        <p:spPr bwMode="auto">
          <a:xfrm>
            <a:off x="152400" y="1447800"/>
            <a:ext cx="8229600" cy="2514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0" cap="none" spc="0" normalizeH="0" baseline="0" noProof="0" dirty="0">
                <a:ln>
                  <a:noFill/>
                </a:ln>
                <a:solidFill>
                  <a:schemeClr val="tx2"/>
                </a:solidFill>
                <a:effectLst/>
                <a:uLnTx/>
                <a:uFillTx/>
                <a:latin typeface="Times New Roman" pitchFamily="18" charset="0"/>
                <a:ea typeface="+mj-ea"/>
                <a:cs typeface="Times New Roman" pitchFamily="18" charset="0"/>
              </a:rPr>
              <a:t>transform </a:t>
            </a:r>
            <a:r>
              <a:rPr kumimoji="0" lang="en-US" sz="3200" b="0" i="1" u="none" strike="noStrike" kern="0" cap="none" spc="0" normalizeH="0" baseline="0" noProof="0" dirty="0">
                <a:ln>
                  <a:noFill/>
                </a:ln>
                <a:solidFill>
                  <a:schemeClr val="tx2"/>
                </a:solidFill>
                <a:effectLst/>
                <a:uLnTx/>
                <a:uFillTx/>
                <a:latin typeface="Cambria Math" pitchFamily="18" charset="0"/>
                <a:ea typeface="Cambria Math" pitchFamily="18" charset="0"/>
                <a:cs typeface="Times New Roman" pitchFamily="18" charset="0"/>
              </a:rPr>
              <a:t>p</a:t>
            </a:r>
            <a:r>
              <a:rPr kumimoji="0" lang="en-US" sz="3200" b="0" i="0" u="none" strike="noStrike" kern="0" cap="none" spc="0" normalizeH="0" baseline="0" noProof="0" dirty="0">
                <a:ln>
                  <a:noFill/>
                </a:ln>
                <a:solidFill>
                  <a:schemeClr val="tx2"/>
                </a:solidFill>
                <a:effectLst/>
                <a:uLnTx/>
                <a:uFillTx/>
                <a:latin typeface="Cambria Math" pitchFamily="18" charset="0"/>
                <a:ea typeface="Cambria Math" pitchFamily="18" charset="0"/>
                <a:cs typeface="Times New Roman" pitchFamily="18" charset="0"/>
              </a:rPr>
              <a:t>(</a:t>
            </a:r>
            <a:r>
              <a:rPr kumimoji="0" lang="en-US" sz="3200" b="1" i="0" u="none" strike="noStrike" kern="0" cap="none" spc="0" normalizeH="0" baseline="0" noProof="0" dirty="0">
                <a:ln>
                  <a:noFill/>
                </a:ln>
                <a:solidFill>
                  <a:schemeClr val="tx2"/>
                </a:solidFill>
                <a:effectLst/>
                <a:uLnTx/>
                <a:uFillTx/>
                <a:latin typeface="Cambria Math" pitchFamily="18" charset="0"/>
                <a:ea typeface="Cambria Math" pitchFamily="18" charset="0"/>
                <a:cs typeface="Times New Roman" pitchFamily="18" charset="0"/>
              </a:rPr>
              <a:t>d</a:t>
            </a:r>
            <a:r>
              <a:rPr kumimoji="0" lang="en-US" sz="3200" b="0" i="0" u="none" strike="noStrike" kern="0" cap="none" spc="0" normalizeH="0" baseline="0" noProof="0" dirty="0">
                <a:ln>
                  <a:noFill/>
                </a:ln>
                <a:solidFill>
                  <a:schemeClr val="tx2"/>
                </a:solidFill>
                <a:effectLst/>
                <a:uLnTx/>
                <a:uFillTx/>
                <a:latin typeface="Cambria Math" pitchFamily="18" charset="0"/>
                <a:ea typeface="Cambria Math" pitchFamily="18" charset="0"/>
                <a:cs typeface="Times New Roman" pitchFamily="18" charset="0"/>
              </a:rPr>
              <a:t>) </a:t>
            </a:r>
            <a:r>
              <a:rPr kumimoji="0" lang="en-US" sz="3200" b="0" i="0" u="none" strike="noStrike" kern="0" cap="none" spc="0" normalizeH="0" baseline="0" noProof="0" dirty="0">
                <a:ln>
                  <a:noFill/>
                </a:ln>
                <a:solidFill>
                  <a:schemeClr val="tx2"/>
                </a:solidFill>
                <a:effectLst/>
                <a:uLnTx/>
                <a:uFillTx/>
                <a:latin typeface="Times New Roman" pitchFamily="18" charset="0"/>
                <a:ea typeface="+mj-ea"/>
                <a:cs typeface="Times New Roman" pitchFamily="18" charset="0"/>
              </a:rPr>
              <a:t>to </a:t>
            </a:r>
            <a:r>
              <a:rPr kumimoji="0" lang="en-US" sz="3200" i="1" u="none" strike="noStrike" kern="0" cap="none" spc="0" normalizeH="0" baseline="0" noProof="0" dirty="0">
                <a:ln>
                  <a:noFill/>
                </a:ln>
                <a:solidFill>
                  <a:schemeClr val="tx2"/>
                </a:solidFill>
                <a:effectLst/>
                <a:uLnTx/>
                <a:uFillTx/>
                <a:latin typeface="Cambria Math" pitchFamily="18" charset="0"/>
                <a:ea typeface="Cambria Math" pitchFamily="18" charset="0"/>
                <a:cs typeface="Times New Roman" pitchFamily="18" charset="0"/>
              </a:rPr>
              <a:t>p</a:t>
            </a:r>
            <a:r>
              <a:rPr kumimoji="0" lang="en-US" sz="3200" b="0" i="0" u="none" strike="noStrike" kern="0" cap="none" spc="0" normalizeH="0" baseline="0" noProof="0" dirty="0">
                <a:ln>
                  <a:noFill/>
                </a:ln>
                <a:solidFill>
                  <a:schemeClr val="tx2"/>
                </a:solidFill>
                <a:effectLst/>
                <a:uLnTx/>
                <a:uFillTx/>
                <a:latin typeface="Cambria Math" pitchFamily="18" charset="0"/>
                <a:ea typeface="Cambria Math" pitchFamily="18" charset="0"/>
                <a:cs typeface="Times New Roman" pitchFamily="18" charset="0"/>
              </a:rPr>
              <a:t>(</a:t>
            </a:r>
            <a:r>
              <a:rPr kumimoji="0" lang="en-US" sz="3200" b="1" i="0" u="none" strike="noStrike" kern="0" cap="none" spc="0" normalizeH="0" baseline="0" noProof="0" dirty="0">
                <a:ln>
                  <a:noFill/>
                </a:ln>
                <a:solidFill>
                  <a:schemeClr val="tx2"/>
                </a:solidFill>
                <a:effectLst/>
                <a:uLnTx/>
                <a:uFillTx/>
                <a:latin typeface="Cambria Math" pitchFamily="18" charset="0"/>
                <a:ea typeface="Cambria Math" pitchFamily="18" charset="0"/>
                <a:cs typeface="Times New Roman" pitchFamily="18" charset="0"/>
              </a:rPr>
              <a:t>m</a:t>
            </a:r>
            <a:r>
              <a:rPr kumimoji="0" lang="en-US" sz="3200" b="0" i="0" u="none" strike="noStrike" kern="0" cap="none" spc="0" normalizeH="0" baseline="0" noProof="0" dirty="0">
                <a:ln>
                  <a:noFill/>
                </a:ln>
                <a:solidFill>
                  <a:schemeClr val="tx2"/>
                </a:solidFill>
                <a:effectLst/>
                <a:uLnTx/>
                <a:uFillTx/>
                <a:latin typeface="Cambria Math" pitchFamily="18" charset="0"/>
                <a:ea typeface="Cambria Math" pitchFamily="18" charset="0"/>
                <a:cs typeface="Times New Roman" pitchFamily="18" charset="0"/>
              </a:rPr>
              <a:t>)</a:t>
            </a:r>
          </a:p>
          <a:p>
            <a:pPr marL="0" marR="0" lvl="0" indent="0" defTabSz="914400" rtl="0" eaLnBrk="1" fontAlgn="base" latinLnBrk="0" hangingPunct="1">
              <a:lnSpc>
                <a:spcPct val="100000"/>
              </a:lnSpc>
              <a:spcBef>
                <a:spcPct val="0"/>
              </a:spcBef>
              <a:spcAft>
                <a:spcPct val="0"/>
              </a:spcAft>
              <a:buClrTx/>
              <a:buSzTx/>
              <a:buFontTx/>
              <a:buNone/>
              <a:tabLst/>
              <a:defRPr/>
            </a:pPr>
            <a:endParaRPr lang="en-US" sz="3200" kern="0" dirty="0">
              <a:solidFill>
                <a:schemeClr val="tx2"/>
              </a:solidFill>
              <a:latin typeface="Cambria Math" pitchFamily="18" charset="0"/>
              <a:ea typeface="Cambria Math" pitchFamily="18" charset="0"/>
              <a:cs typeface="Times New Roman" pitchFamily="18" charset="0"/>
            </a:endParaRPr>
          </a:p>
          <a:p>
            <a:pPr lvl="0"/>
            <a:r>
              <a:rPr lang="en-US" sz="3200" kern="0" dirty="0">
                <a:solidFill>
                  <a:schemeClr val="tx2"/>
                </a:solidFill>
                <a:latin typeface="Cambria Math" pitchFamily="18" charset="0"/>
                <a:ea typeface="Cambria Math" pitchFamily="18" charset="0"/>
                <a:cs typeface="Times New Roman" pitchFamily="18" charset="0"/>
              </a:rPr>
              <a:t>starting with a Normal </a:t>
            </a:r>
            <a:r>
              <a:rPr lang="en-US" sz="3200" kern="0" dirty="0" err="1">
                <a:solidFill>
                  <a:schemeClr val="tx2"/>
                </a:solidFill>
                <a:latin typeface="Cambria Math" pitchFamily="18" charset="0"/>
                <a:ea typeface="Cambria Math" pitchFamily="18" charset="0"/>
                <a:cs typeface="Times New Roman" pitchFamily="18" charset="0"/>
              </a:rPr>
              <a:t>p.d.f</a:t>
            </a:r>
            <a:r>
              <a:rPr lang="en-US" sz="3200" kern="0" dirty="0">
                <a:solidFill>
                  <a:schemeClr val="tx2"/>
                </a:solidFill>
                <a:latin typeface="Cambria Math" pitchFamily="18" charset="0"/>
                <a:ea typeface="Cambria Math" pitchFamily="18" charset="0"/>
                <a:cs typeface="Times New Roman" pitchFamily="18" charset="0"/>
              </a:rPr>
              <a:t>. for </a:t>
            </a:r>
            <a:r>
              <a:rPr lang="en-US" sz="3200" i="1" kern="0" dirty="0">
                <a:solidFill>
                  <a:schemeClr val="tx2"/>
                </a:solidFill>
                <a:latin typeface="Cambria Math" pitchFamily="18" charset="0"/>
                <a:ea typeface="Cambria Math" pitchFamily="18" charset="0"/>
                <a:cs typeface="Times New Roman" pitchFamily="18" charset="0"/>
              </a:rPr>
              <a:t>p</a:t>
            </a:r>
            <a:r>
              <a:rPr lang="en-US" sz="3200" kern="0" dirty="0">
                <a:solidFill>
                  <a:schemeClr val="tx2"/>
                </a:solidFill>
                <a:latin typeface="Cambria Math" pitchFamily="18" charset="0"/>
                <a:ea typeface="Cambria Math" pitchFamily="18" charset="0"/>
                <a:cs typeface="Times New Roman" pitchFamily="18" charset="0"/>
              </a:rPr>
              <a:t>(</a:t>
            </a:r>
            <a:r>
              <a:rPr lang="en-US" sz="3200" b="1" kern="0" dirty="0">
                <a:solidFill>
                  <a:schemeClr val="tx2"/>
                </a:solidFill>
                <a:latin typeface="Cambria Math" pitchFamily="18" charset="0"/>
                <a:ea typeface="Cambria Math" pitchFamily="18" charset="0"/>
                <a:cs typeface="Times New Roman" pitchFamily="18" charset="0"/>
              </a:rPr>
              <a:t>d</a:t>
            </a:r>
            <a:r>
              <a:rPr lang="en-US" sz="3200" kern="0" dirty="0">
                <a:solidFill>
                  <a:schemeClr val="tx2"/>
                </a:solidFill>
                <a:latin typeface="Cambria Math" pitchFamily="18" charset="0"/>
                <a:ea typeface="Cambria Math" pitchFamily="18" charset="0"/>
                <a:cs typeface="Times New Roman" pitchFamily="18" charset="0"/>
              </a:rPr>
              <a:t>) :</a:t>
            </a:r>
          </a:p>
          <a:p>
            <a:pPr marL="0" marR="0" lvl="0" indent="0"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0" cap="none" spc="0" normalizeH="0" baseline="0" noProof="0" dirty="0">
              <a:ln>
                <a:noFill/>
              </a:ln>
              <a:solidFill>
                <a:schemeClr val="tx2"/>
              </a:solidFill>
              <a:effectLst/>
              <a:uLnTx/>
              <a:uFillTx/>
              <a:latin typeface="Cambria Math" pitchFamily="18" charset="0"/>
              <a:ea typeface="Cambria Math" pitchFamily="18" charset="0"/>
              <a:cs typeface="Times New Roman" pitchFamily="18"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lang="en-US" sz="3200" kern="0" dirty="0">
              <a:solidFill>
                <a:schemeClr val="tx2"/>
              </a:solidFill>
              <a:latin typeface="Cambria Math" pitchFamily="18" charset="0"/>
              <a:ea typeface="Cambria Math" pitchFamily="18" charset="0"/>
              <a:cs typeface="Times New Roman" pitchFamily="18" charset="0"/>
            </a:endParaRPr>
          </a:p>
          <a:p>
            <a:pPr marL="0" marR="0" lvl="0" indent="0"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0" cap="none" spc="0" normalizeH="0" baseline="0" noProof="0" dirty="0">
              <a:ln>
                <a:noFill/>
              </a:ln>
              <a:solidFill>
                <a:schemeClr val="tx2"/>
              </a:solidFill>
              <a:effectLst/>
              <a:uLnTx/>
              <a:uFillTx/>
              <a:latin typeface="Cambria Math" pitchFamily="18" charset="0"/>
              <a:ea typeface="Cambria Math" pitchFamily="18" charset="0"/>
              <a:cs typeface="Times New Roman" pitchFamily="18" charset="0"/>
            </a:endParaRPr>
          </a:p>
          <a:p>
            <a:pPr marL="0" marR="0" lvl="0" indent="0" defTabSz="914400" rtl="0" eaLnBrk="1" fontAlgn="base" latinLnBrk="0" hangingPunct="1">
              <a:lnSpc>
                <a:spcPct val="100000"/>
              </a:lnSpc>
              <a:spcBef>
                <a:spcPct val="0"/>
              </a:spcBef>
              <a:spcAft>
                <a:spcPct val="0"/>
              </a:spcAft>
              <a:buClrTx/>
              <a:buSzTx/>
              <a:buFontTx/>
              <a:buNone/>
              <a:tabLst/>
              <a:defRPr/>
            </a:pPr>
            <a:r>
              <a:rPr lang="en-US" sz="3200" kern="0" dirty="0">
                <a:solidFill>
                  <a:schemeClr val="tx2"/>
                </a:solidFill>
                <a:latin typeface="Cambria Math" pitchFamily="18" charset="0"/>
                <a:ea typeface="Cambria Math" pitchFamily="18" charset="0"/>
                <a:cs typeface="Times New Roman" pitchFamily="18" charset="0"/>
              </a:rPr>
              <a:t>and the multivariate transformation rule:</a:t>
            </a:r>
            <a:endParaRPr kumimoji="0" lang="en-US" sz="3200" b="0" i="0" u="none" strike="noStrike" kern="0" cap="none" spc="0" normalizeH="0" baseline="0" noProof="0" dirty="0">
              <a:ln>
                <a:noFill/>
              </a:ln>
              <a:solidFill>
                <a:schemeClr val="tx2"/>
              </a:solidFill>
              <a:effectLst/>
              <a:uLnTx/>
              <a:uFillTx/>
              <a:latin typeface="Cambria Math" pitchFamily="18" charset="0"/>
              <a:ea typeface="Cambria Math" pitchFamily="18" charset="0"/>
              <a:cs typeface="Times New Roman" pitchFamily="18" charset="0"/>
            </a:endParaRPr>
          </a:p>
        </p:txBody>
      </p:sp>
      <p:pic>
        <p:nvPicPr>
          <p:cNvPr id="11" name="Picture 2"/>
          <p:cNvPicPr>
            <a:picLocks noChangeAspect="1" noChangeArrowheads="1"/>
          </p:cNvPicPr>
          <p:nvPr/>
        </p:nvPicPr>
        <p:blipFill>
          <a:blip r:embed="rId3" cstate="print"/>
          <a:srcRect l="28385" t="54961" r="7485" b="26910"/>
          <a:stretch>
            <a:fillRect/>
          </a:stretch>
        </p:blipFill>
        <p:spPr bwMode="auto">
          <a:xfrm>
            <a:off x="2133600" y="5638800"/>
            <a:ext cx="5810250" cy="1219200"/>
          </a:xfrm>
          <a:prstGeom prst="rect">
            <a:avLst/>
          </a:prstGeom>
          <a:noFill/>
          <a:ln w="9525">
            <a:noFill/>
            <a:miter lim="800000"/>
            <a:headEnd/>
            <a:tailEnd/>
          </a:ln>
          <a:effectLst/>
        </p:spPr>
      </p:pic>
      <p:pic>
        <p:nvPicPr>
          <p:cNvPr id="12" name="Picture 2"/>
          <p:cNvPicPr>
            <a:picLocks noChangeAspect="1" noChangeArrowheads="1"/>
          </p:cNvPicPr>
          <p:nvPr/>
        </p:nvPicPr>
        <p:blipFill>
          <a:blip r:embed="rId4" cstate="print"/>
          <a:srcRect l="28313" t="45965" r="24938" b="41997"/>
          <a:stretch>
            <a:fillRect/>
          </a:stretch>
        </p:blipFill>
        <p:spPr bwMode="auto">
          <a:xfrm>
            <a:off x="762000" y="2590800"/>
            <a:ext cx="7869382" cy="1219200"/>
          </a:xfrm>
          <a:prstGeom prst="rect">
            <a:avLst/>
          </a:prstGeom>
          <a:noFill/>
          <a:ln w="9525">
            <a:noFill/>
            <a:miter lim="800000"/>
            <a:headEnd/>
            <a:tailEnd/>
          </a:ln>
        </p:spPr>
      </p:pic>
      <p:sp>
        <p:nvSpPr>
          <p:cNvPr id="14" name="Freeform 13"/>
          <p:cNvSpPr/>
          <p:nvPr/>
        </p:nvSpPr>
        <p:spPr>
          <a:xfrm rot="12036405" flipH="1" flipV="1">
            <a:off x="7353818" y="5154731"/>
            <a:ext cx="778981" cy="361065"/>
          </a:xfrm>
          <a:custGeom>
            <a:avLst/>
            <a:gdLst>
              <a:gd name="connsiteX0" fmla="*/ 0 w 393896"/>
              <a:gd name="connsiteY0" fmla="*/ 0 h 323557"/>
              <a:gd name="connsiteX1" fmla="*/ 253219 w 393896"/>
              <a:gd name="connsiteY1" fmla="*/ 140677 h 323557"/>
              <a:gd name="connsiteX2" fmla="*/ 393896 w 393896"/>
              <a:gd name="connsiteY2" fmla="*/ 323557 h 323557"/>
            </a:gdLst>
            <a:ahLst/>
            <a:cxnLst>
              <a:cxn ang="0">
                <a:pos x="connsiteX0" y="connsiteY0"/>
              </a:cxn>
              <a:cxn ang="0">
                <a:pos x="connsiteX1" y="connsiteY1"/>
              </a:cxn>
              <a:cxn ang="0">
                <a:pos x="connsiteX2" y="connsiteY2"/>
              </a:cxn>
            </a:cxnLst>
            <a:rect l="l" t="t" r="r" b="b"/>
            <a:pathLst>
              <a:path w="393896" h="323557">
                <a:moveTo>
                  <a:pt x="0" y="0"/>
                </a:moveTo>
                <a:cubicBezTo>
                  <a:pt x="93785" y="43375"/>
                  <a:pt x="187570" y="86751"/>
                  <a:pt x="253219" y="140677"/>
                </a:cubicBezTo>
                <a:cubicBezTo>
                  <a:pt x="318868" y="194603"/>
                  <a:pt x="356382" y="259080"/>
                  <a:pt x="393896" y="323557"/>
                </a:cubicBezTo>
              </a:path>
            </a:pathLst>
          </a:custGeom>
          <a:ln w="28575">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TextBox 14"/>
          <p:cNvSpPr txBox="1"/>
          <p:nvPr/>
        </p:nvSpPr>
        <p:spPr>
          <a:xfrm>
            <a:off x="7696200" y="5595936"/>
            <a:ext cx="1447800" cy="369332"/>
          </a:xfrm>
          <a:prstGeom prst="rect">
            <a:avLst/>
          </a:prstGeom>
          <a:noFill/>
        </p:spPr>
        <p:txBody>
          <a:bodyPr wrap="square" rtlCol="0">
            <a:spAutoFit/>
          </a:bodyPr>
          <a:lstStyle/>
          <a:p>
            <a:pPr algn="ctr"/>
            <a:r>
              <a:rPr lang="en-US" dirty="0">
                <a:solidFill>
                  <a:srgbClr val="FF0000"/>
                </a:solidFill>
                <a:latin typeface="Times New Roman" pitchFamily="18" charset="0"/>
                <a:ea typeface="Cambria Math" pitchFamily="18" charset="0"/>
                <a:cs typeface="Times New Roman" pitchFamily="18" charset="0"/>
              </a:rPr>
              <a:t>determinant</a:t>
            </a:r>
            <a:endParaRPr lang="en-US" i="1" dirty="0">
              <a:solidFill>
                <a:srgbClr val="FF0000"/>
              </a:solidFill>
              <a:latin typeface="Cambria Math" pitchFamily="18" charset="0"/>
              <a:ea typeface="Cambria Math" pitchFamily="18" charset="0"/>
              <a:cs typeface="Times New Roman" pitchFamily="18"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dirty="0">
                <a:latin typeface="Times New Roman" pitchFamily="18" charset="0"/>
                <a:cs typeface="Times New Roman" pitchFamily="18" charset="0"/>
              </a:rPr>
              <a:t>this is not as hard as it looks</a:t>
            </a:r>
          </a:p>
        </p:txBody>
      </p:sp>
      <p:pic>
        <p:nvPicPr>
          <p:cNvPr id="16386" name="Picture 2"/>
          <p:cNvPicPr>
            <a:picLocks noChangeAspect="1" noChangeArrowheads="1"/>
          </p:cNvPicPr>
          <p:nvPr/>
        </p:nvPicPr>
        <p:blipFill>
          <a:blip r:embed="rId2" cstate="print"/>
          <a:srcRect l="6043" t="54513" r="4060" b="27433"/>
          <a:stretch>
            <a:fillRect/>
          </a:stretch>
        </p:blipFill>
        <p:spPr bwMode="auto">
          <a:xfrm>
            <a:off x="0" y="2667000"/>
            <a:ext cx="9067800" cy="1219200"/>
          </a:xfrm>
          <a:prstGeom prst="rect">
            <a:avLst/>
          </a:prstGeom>
          <a:noFill/>
          <a:ln w="9525">
            <a:noFill/>
            <a:miter lim="800000"/>
            <a:headEnd/>
            <a:tailEnd/>
          </a:ln>
        </p:spPr>
      </p:pic>
      <p:sp>
        <p:nvSpPr>
          <p:cNvPr id="10" name="Title 1"/>
          <p:cNvSpPr txBox="1">
            <a:spLocks/>
          </p:cNvSpPr>
          <p:nvPr/>
        </p:nvSpPr>
        <p:spPr bwMode="auto">
          <a:xfrm>
            <a:off x="0" y="1828800"/>
            <a:ext cx="9144000"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r>
              <a:rPr lang="en-US" sz="3200" kern="0" dirty="0">
                <a:solidFill>
                  <a:schemeClr val="tx2"/>
                </a:solidFill>
                <a:latin typeface="Times New Roman" pitchFamily="18" charset="0"/>
                <a:ea typeface="+mj-ea"/>
                <a:cs typeface="Times New Roman" pitchFamily="18" charset="0"/>
              </a:rPr>
              <a:t>because the </a:t>
            </a:r>
            <a:r>
              <a:rPr lang="en-US" sz="3200" kern="0" dirty="0" err="1">
                <a:solidFill>
                  <a:schemeClr val="tx2"/>
                </a:solidFill>
                <a:latin typeface="Times New Roman" pitchFamily="18" charset="0"/>
                <a:ea typeface="+mj-ea"/>
                <a:cs typeface="Times New Roman" pitchFamily="18" charset="0"/>
              </a:rPr>
              <a:t>Jacobian</a:t>
            </a:r>
            <a:r>
              <a:rPr lang="en-US" sz="3200" kern="0" dirty="0">
                <a:solidFill>
                  <a:schemeClr val="tx2"/>
                </a:solidFill>
                <a:latin typeface="Times New Roman" pitchFamily="18" charset="0"/>
                <a:ea typeface="+mj-ea"/>
                <a:cs typeface="Times New Roman" pitchFamily="18" charset="0"/>
              </a:rPr>
              <a:t> determinant </a:t>
            </a:r>
            <a:r>
              <a:rPr lang="en-US" sz="3200" i="1" kern="0" dirty="0">
                <a:solidFill>
                  <a:schemeClr val="tx2"/>
                </a:solidFill>
                <a:latin typeface="Cambria Math" pitchFamily="18" charset="0"/>
                <a:ea typeface="Cambria Math" pitchFamily="18" charset="0"/>
                <a:cs typeface="Times New Roman" pitchFamily="18" charset="0"/>
              </a:rPr>
              <a:t>J</a:t>
            </a:r>
            <a:r>
              <a:rPr lang="en-US" sz="3200" kern="0" dirty="0">
                <a:solidFill>
                  <a:schemeClr val="tx2"/>
                </a:solidFill>
                <a:latin typeface="Cambria Math" pitchFamily="18" charset="0"/>
                <a:ea typeface="Cambria Math" pitchFamily="18" charset="0"/>
                <a:cs typeface="Times New Roman" pitchFamily="18" charset="0"/>
              </a:rPr>
              <a:t>(</a:t>
            </a:r>
            <a:r>
              <a:rPr lang="en-US" sz="3200" b="1" kern="0" dirty="0">
                <a:solidFill>
                  <a:schemeClr val="tx2"/>
                </a:solidFill>
                <a:latin typeface="Cambria Math" pitchFamily="18" charset="0"/>
                <a:ea typeface="Cambria Math" pitchFamily="18" charset="0"/>
                <a:cs typeface="Times New Roman" pitchFamily="18" charset="0"/>
              </a:rPr>
              <a:t>m</a:t>
            </a:r>
            <a:r>
              <a:rPr lang="en-US" sz="3200" kern="0" dirty="0">
                <a:solidFill>
                  <a:schemeClr val="tx2"/>
                </a:solidFill>
                <a:latin typeface="Cambria Math" pitchFamily="18" charset="0"/>
                <a:ea typeface="Cambria Math" pitchFamily="18" charset="0"/>
                <a:cs typeface="Times New Roman" pitchFamily="18" charset="0"/>
              </a:rPr>
              <a:t>) </a:t>
            </a:r>
            <a:r>
              <a:rPr lang="en-US" sz="3200" kern="0" dirty="0">
                <a:solidFill>
                  <a:schemeClr val="tx2"/>
                </a:solidFill>
                <a:latin typeface="Times New Roman" pitchFamily="18" charset="0"/>
                <a:ea typeface="+mj-ea"/>
                <a:cs typeface="Times New Roman" pitchFamily="18" charset="0"/>
              </a:rPr>
              <a:t>is constant:</a:t>
            </a:r>
            <a:endParaRPr kumimoji="0" lang="en-US" sz="3200" b="0" i="0" u="none" strike="noStrike" kern="0" cap="none" spc="0" normalizeH="0" baseline="0" noProof="0" dirty="0">
              <a:ln>
                <a:noFill/>
              </a:ln>
              <a:solidFill>
                <a:schemeClr val="tx2"/>
              </a:solidFill>
              <a:effectLst/>
              <a:uLnTx/>
              <a:uFillTx/>
              <a:latin typeface="Cambria Math" pitchFamily="18" charset="0"/>
              <a:ea typeface="Cambria Math" pitchFamily="18" charset="0"/>
              <a:cs typeface="Times New Roman" pitchFamily="18" charset="0"/>
            </a:endParaRPr>
          </a:p>
        </p:txBody>
      </p:sp>
      <p:sp>
        <p:nvSpPr>
          <p:cNvPr id="9" name="Title 1"/>
          <p:cNvSpPr txBox="1">
            <a:spLocks/>
          </p:cNvSpPr>
          <p:nvPr/>
        </p:nvSpPr>
        <p:spPr bwMode="auto">
          <a:xfrm>
            <a:off x="0" y="4267200"/>
            <a:ext cx="9144000" cy="1219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r>
              <a:rPr lang="en-US" sz="3200" kern="0" dirty="0">
                <a:solidFill>
                  <a:schemeClr val="tx2"/>
                </a:solidFill>
                <a:latin typeface="Times New Roman" pitchFamily="18" charset="0"/>
                <a:ea typeface="+mj-ea"/>
                <a:cs typeface="Times New Roman" pitchFamily="18" charset="0"/>
              </a:rPr>
              <a:t>so, starting with </a:t>
            </a:r>
            <a:r>
              <a:rPr lang="en-US" sz="3200" i="1" kern="0" dirty="0">
                <a:solidFill>
                  <a:schemeClr val="tx2"/>
                </a:solidFill>
                <a:latin typeface="Cambria Math" pitchFamily="18" charset="0"/>
                <a:ea typeface="Cambria Math" pitchFamily="18" charset="0"/>
                <a:cs typeface="Times New Roman" pitchFamily="18" charset="0"/>
              </a:rPr>
              <a:t>p</a:t>
            </a:r>
            <a:r>
              <a:rPr lang="en-US" sz="3200" kern="0" dirty="0">
                <a:solidFill>
                  <a:schemeClr val="tx2"/>
                </a:solidFill>
                <a:latin typeface="Cambria Math" pitchFamily="18" charset="0"/>
                <a:ea typeface="Cambria Math" pitchFamily="18" charset="0"/>
                <a:cs typeface="Times New Roman" pitchFamily="18" charset="0"/>
              </a:rPr>
              <a:t>(</a:t>
            </a:r>
            <a:r>
              <a:rPr lang="en-US" sz="3200" b="1" kern="0" dirty="0">
                <a:solidFill>
                  <a:schemeClr val="tx2"/>
                </a:solidFill>
                <a:latin typeface="Cambria Math" pitchFamily="18" charset="0"/>
                <a:ea typeface="Cambria Math" pitchFamily="18" charset="0"/>
                <a:cs typeface="Times New Roman" pitchFamily="18" charset="0"/>
              </a:rPr>
              <a:t>d</a:t>
            </a:r>
            <a:r>
              <a:rPr lang="en-US" sz="3200" kern="0" dirty="0">
                <a:solidFill>
                  <a:schemeClr val="tx2"/>
                </a:solidFill>
                <a:latin typeface="Cambria Math" pitchFamily="18" charset="0"/>
                <a:ea typeface="Cambria Math" pitchFamily="18" charset="0"/>
                <a:cs typeface="Times New Roman" pitchFamily="18" charset="0"/>
              </a:rPr>
              <a:t>), </a:t>
            </a:r>
            <a:r>
              <a:rPr lang="en-US" sz="3200" kern="0" dirty="0">
                <a:solidFill>
                  <a:schemeClr val="tx2"/>
                </a:solidFill>
                <a:latin typeface="Times New Roman" pitchFamily="18" charset="0"/>
                <a:ea typeface="+mj-ea"/>
                <a:cs typeface="Times New Roman" pitchFamily="18" charset="0"/>
              </a:rPr>
              <a:t>replaces every occurrence of </a:t>
            </a:r>
            <a:r>
              <a:rPr lang="en-US" sz="3200" b="1" kern="0" dirty="0">
                <a:solidFill>
                  <a:schemeClr val="tx2"/>
                </a:solidFill>
                <a:latin typeface="Cambria Math" pitchFamily="18" charset="0"/>
                <a:ea typeface="Cambria Math" pitchFamily="18" charset="0"/>
                <a:cs typeface="Times New Roman" pitchFamily="18" charset="0"/>
              </a:rPr>
              <a:t>d</a:t>
            </a:r>
            <a:r>
              <a:rPr lang="en-US" sz="3200" kern="0" dirty="0">
                <a:solidFill>
                  <a:schemeClr val="tx2"/>
                </a:solidFill>
                <a:latin typeface="Times New Roman" pitchFamily="18" charset="0"/>
                <a:ea typeface="+mj-ea"/>
                <a:cs typeface="Times New Roman" pitchFamily="18" charset="0"/>
              </a:rPr>
              <a:t> with </a:t>
            </a:r>
            <a:r>
              <a:rPr lang="en-US" sz="3200" b="1" kern="0" dirty="0">
                <a:solidFill>
                  <a:schemeClr val="tx2"/>
                </a:solidFill>
                <a:latin typeface="Cambria Math" pitchFamily="18" charset="0"/>
                <a:ea typeface="Cambria Math" pitchFamily="18" charset="0"/>
                <a:cs typeface="Times New Roman" pitchFamily="18" charset="0"/>
              </a:rPr>
              <a:t>M</a:t>
            </a:r>
            <a:r>
              <a:rPr lang="en-US" sz="3200" kern="0" baseline="30000" dirty="0">
                <a:solidFill>
                  <a:schemeClr val="tx2"/>
                </a:solidFill>
                <a:latin typeface="Cambria Math" pitchFamily="18" charset="0"/>
                <a:ea typeface="Cambria Math" pitchFamily="18" charset="0"/>
                <a:cs typeface="Times New Roman" pitchFamily="18" charset="0"/>
              </a:rPr>
              <a:t>-1</a:t>
            </a:r>
            <a:r>
              <a:rPr lang="en-US" sz="3200" b="1" kern="0" dirty="0">
                <a:solidFill>
                  <a:schemeClr val="tx2"/>
                </a:solidFill>
                <a:latin typeface="Cambria Math" pitchFamily="18" charset="0"/>
                <a:ea typeface="Cambria Math" pitchFamily="18" charset="0"/>
                <a:cs typeface="Times New Roman" pitchFamily="18" charset="0"/>
              </a:rPr>
              <a:t>m</a:t>
            </a:r>
            <a:r>
              <a:rPr lang="en-US" sz="3200" kern="0" dirty="0">
                <a:solidFill>
                  <a:schemeClr val="tx2"/>
                </a:solidFill>
                <a:latin typeface="Times New Roman" pitchFamily="18" charset="0"/>
                <a:ea typeface="+mj-ea"/>
                <a:cs typeface="Times New Roman" pitchFamily="18" charset="0"/>
              </a:rPr>
              <a:t> and multiply the result by </a:t>
            </a:r>
            <a:r>
              <a:rPr lang="en-US" sz="3200" kern="0" dirty="0">
                <a:solidFill>
                  <a:schemeClr val="tx2"/>
                </a:solidFill>
                <a:latin typeface="Cambria Math" pitchFamily="18" charset="0"/>
                <a:ea typeface="Cambria Math" pitchFamily="18" charset="0"/>
                <a:cs typeface="Times New Roman" pitchFamily="18" charset="0"/>
              </a:rPr>
              <a:t>|</a:t>
            </a:r>
            <a:r>
              <a:rPr lang="en-US" sz="3200" b="1" kern="0" dirty="0">
                <a:solidFill>
                  <a:schemeClr val="tx2"/>
                </a:solidFill>
                <a:latin typeface="Cambria Math" pitchFamily="18" charset="0"/>
                <a:ea typeface="Cambria Math" pitchFamily="18" charset="0"/>
                <a:cs typeface="Times New Roman" pitchFamily="18" charset="0"/>
              </a:rPr>
              <a:t>M</a:t>
            </a:r>
            <a:r>
              <a:rPr lang="en-US" sz="3200" kern="0" baseline="30000" dirty="0">
                <a:solidFill>
                  <a:schemeClr val="tx2"/>
                </a:solidFill>
                <a:latin typeface="Cambria Math" pitchFamily="18" charset="0"/>
                <a:ea typeface="Cambria Math" pitchFamily="18" charset="0"/>
                <a:cs typeface="Times New Roman" pitchFamily="18" charset="0"/>
              </a:rPr>
              <a:t>-1</a:t>
            </a:r>
            <a:r>
              <a:rPr lang="en-US" sz="3200" kern="0" dirty="0">
                <a:solidFill>
                  <a:schemeClr val="tx2"/>
                </a:solidFill>
                <a:latin typeface="Cambria Math" pitchFamily="18" charset="0"/>
                <a:ea typeface="Cambria Math" pitchFamily="18" charset="0"/>
                <a:cs typeface="Times New Roman" pitchFamily="18" charset="0"/>
              </a:rPr>
              <a:t>|.   This yields:</a:t>
            </a:r>
            <a:endParaRPr kumimoji="0" lang="en-US" sz="3200" b="0" i="0" u="none" strike="noStrike" kern="0" cap="none" spc="0" normalizeH="0" baseline="0" noProof="0" dirty="0">
              <a:ln>
                <a:noFill/>
              </a:ln>
              <a:solidFill>
                <a:schemeClr val="tx2"/>
              </a:solidFill>
              <a:effectLst/>
              <a:uLnTx/>
              <a:uFillTx/>
              <a:latin typeface="Cambria Math" pitchFamily="18" charset="0"/>
              <a:ea typeface="Cambria Math" pitchFamily="18" charset="0"/>
              <a:cs typeface="Times New Roman" pitchFamily="18"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Grp="1" noChangeAspect="1" noChangeArrowheads="1"/>
          </p:cNvPicPr>
          <p:nvPr>
            <p:ph idx="1"/>
          </p:nvPr>
        </p:nvPicPr>
        <p:blipFill>
          <a:blip r:embed="rId2" cstate="print"/>
          <a:srcRect l="27196" t="50508" r="27136" b="32698"/>
          <a:stretch>
            <a:fillRect/>
          </a:stretch>
        </p:blipFill>
        <p:spPr bwMode="auto">
          <a:xfrm>
            <a:off x="1066800" y="1981200"/>
            <a:ext cx="7389091" cy="1600200"/>
          </a:xfrm>
          <a:prstGeom prst="rect">
            <a:avLst/>
          </a:prstGeom>
          <a:noFill/>
          <a:ln w="9525">
            <a:noFill/>
            <a:miter lim="800000"/>
            <a:headEnd/>
            <a:tailEnd/>
          </a:ln>
        </p:spPr>
      </p:pic>
      <p:sp>
        <p:nvSpPr>
          <p:cNvPr id="5" name="Rectangle 4"/>
          <p:cNvSpPr/>
          <p:nvPr/>
        </p:nvSpPr>
        <p:spPr>
          <a:xfrm>
            <a:off x="228600" y="2286000"/>
            <a:ext cx="1055097" cy="523220"/>
          </a:xfrm>
          <a:prstGeom prst="rect">
            <a:avLst/>
          </a:prstGeom>
        </p:spPr>
        <p:txBody>
          <a:bodyPr wrap="none">
            <a:spAutoFit/>
          </a:bodyPr>
          <a:lstStyle/>
          <a:p>
            <a:r>
              <a:rPr lang="en-US" sz="2800" i="1" kern="0" dirty="0">
                <a:solidFill>
                  <a:schemeClr val="tx2"/>
                </a:solidFill>
                <a:latin typeface="Cambria Math" pitchFamily="18" charset="0"/>
                <a:ea typeface="Cambria Math" pitchFamily="18" charset="0"/>
                <a:cs typeface="Times New Roman" pitchFamily="18" charset="0"/>
              </a:rPr>
              <a:t>p</a:t>
            </a:r>
            <a:r>
              <a:rPr lang="en-US" sz="2800" kern="0" dirty="0">
                <a:solidFill>
                  <a:schemeClr val="tx2"/>
                </a:solidFill>
                <a:latin typeface="Cambria Math" pitchFamily="18" charset="0"/>
                <a:ea typeface="Cambria Math" pitchFamily="18" charset="0"/>
                <a:cs typeface="Times New Roman" pitchFamily="18" charset="0"/>
              </a:rPr>
              <a:t>(</a:t>
            </a:r>
            <a:r>
              <a:rPr lang="en-US" sz="2800" b="1" kern="0" dirty="0">
                <a:solidFill>
                  <a:schemeClr val="tx2"/>
                </a:solidFill>
                <a:latin typeface="Cambria Math" pitchFamily="18" charset="0"/>
                <a:ea typeface="Cambria Math" pitchFamily="18" charset="0"/>
                <a:cs typeface="Times New Roman" pitchFamily="18" charset="0"/>
              </a:rPr>
              <a:t>m</a:t>
            </a:r>
            <a:r>
              <a:rPr lang="en-US" sz="2800" kern="0" dirty="0">
                <a:solidFill>
                  <a:schemeClr val="tx2"/>
                </a:solidFill>
                <a:latin typeface="Cambria Math" pitchFamily="18" charset="0"/>
                <a:ea typeface="Cambria Math" pitchFamily="18" charset="0"/>
                <a:cs typeface="Times New Roman" pitchFamily="18" charset="0"/>
              </a:rPr>
              <a:t>) </a:t>
            </a:r>
            <a:endParaRPr lang="en-US" sz="2800" dirty="0"/>
          </a:p>
        </p:txBody>
      </p:sp>
      <p:pic>
        <p:nvPicPr>
          <p:cNvPr id="17411" name="Picture 3"/>
          <p:cNvPicPr>
            <a:picLocks noChangeAspect="1" noChangeArrowheads="1"/>
          </p:cNvPicPr>
          <p:nvPr/>
        </p:nvPicPr>
        <p:blipFill>
          <a:blip r:embed="rId3" cstate="print"/>
          <a:srcRect l="36190" t="49596" r="36508" b="39622"/>
          <a:stretch>
            <a:fillRect/>
          </a:stretch>
        </p:blipFill>
        <p:spPr bwMode="auto">
          <a:xfrm>
            <a:off x="2133600" y="4456093"/>
            <a:ext cx="4648200" cy="1080977"/>
          </a:xfrm>
          <a:prstGeom prst="rect">
            <a:avLst/>
          </a:prstGeom>
          <a:noFill/>
          <a:ln w="9525">
            <a:noFill/>
            <a:miter lim="800000"/>
            <a:headEnd/>
            <a:tailEnd/>
          </a:ln>
        </p:spPr>
      </p:pic>
      <p:sp>
        <p:nvSpPr>
          <p:cNvPr id="7" name="Rectangle 6"/>
          <p:cNvSpPr/>
          <p:nvPr/>
        </p:nvSpPr>
        <p:spPr>
          <a:xfrm>
            <a:off x="1143000" y="3743980"/>
            <a:ext cx="1059906" cy="523220"/>
          </a:xfrm>
          <a:prstGeom prst="rect">
            <a:avLst/>
          </a:prstGeom>
        </p:spPr>
        <p:txBody>
          <a:bodyPr wrap="none">
            <a:spAutoFit/>
          </a:bodyPr>
          <a:lstStyle/>
          <a:p>
            <a:r>
              <a:rPr lang="en-US" sz="2800" kern="0" dirty="0">
                <a:solidFill>
                  <a:schemeClr val="tx2"/>
                </a:solidFill>
                <a:latin typeface="Times New Roman" pitchFamily="18" charset="0"/>
                <a:ea typeface="Cambria Math" pitchFamily="18" charset="0"/>
                <a:cs typeface="Times New Roman" pitchFamily="18" charset="0"/>
              </a:rPr>
              <a:t>where</a:t>
            </a:r>
            <a:endParaRPr lang="en-US" sz="2800" dirty="0">
              <a:latin typeface="Times New Roman" pitchFamily="18" charset="0"/>
              <a:cs typeface="Times New Roman" pitchFamily="18" charset="0"/>
            </a:endParaRPr>
          </a:p>
        </p:txBody>
      </p:sp>
      <p:sp>
        <p:nvSpPr>
          <p:cNvPr id="8" name="Freeform 7"/>
          <p:cNvSpPr/>
          <p:nvPr/>
        </p:nvSpPr>
        <p:spPr>
          <a:xfrm rot="12036405" flipH="1" flipV="1">
            <a:off x="4991619" y="5419824"/>
            <a:ext cx="778981" cy="361065"/>
          </a:xfrm>
          <a:custGeom>
            <a:avLst/>
            <a:gdLst>
              <a:gd name="connsiteX0" fmla="*/ 0 w 393896"/>
              <a:gd name="connsiteY0" fmla="*/ 0 h 323557"/>
              <a:gd name="connsiteX1" fmla="*/ 253219 w 393896"/>
              <a:gd name="connsiteY1" fmla="*/ 140677 h 323557"/>
              <a:gd name="connsiteX2" fmla="*/ 393896 w 393896"/>
              <a:gd name="connsiteY2" fmla="*/ 323557 h 323557"/>
            </a:gdLst>
            <a:ahLst/>
            <a:cxnLst>
              <a:cxn ang="0">
                <a:pos x="connsiteX0" y="connsiteY0"/>
              </a:cxn>
              <a:cxn ang="0">
                <a:pos x="connsiteX1" y="connsiteY1"/>
              </a:cxn>
              <a:cxn ang="0">
                <a:pos x="connsiteX2" y="connsiteY2"/>
              </a:cxn>
            </a:cxnLst>
            <a:rect l="l" t="t" r="r" b="b"/>
            <a:pathLst>
              <a:path w="393896" h="323557">
                <a:moveTo>
                  <a:pt x="0" y="0"/>
                </a:moveTo>
                <a:cubicBezTo>
                  <a:pt x="93785" y="43375"/>
                  <a:pt x="187570" y="86751"/>
                  <a:pt x="253219" y="140677"/>
                </a:cubicBezTo>
                <a:cubicBezTo>
                  <a:pt x="318868" y="194603"/>
                  <a:pt x="356382" y="259080"/>
                  <a:pt x="393896" y="323557"/>
                </a:cubicBezTo>
              </a:path>
            </a:pathLst>
          </a:custGeom>
          <a:ln w="28575">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Box 8"/>
          <p:cNvSpPr txBox="1"/>
          <p:nvPr/>
        </p:nvSpPr>
        <p:spPr>
          <a:xfrm>
            <a:off x="5562600" y="5599093"/>
            <a:ext cx="2362199" cy="954107"/>
          </a:xfrm>
          <a:prstGeom prst="rect">
            <a:avLst/>
          </a:prstGeom>
          <a:noFill/>
        </p:spPr>
        <p:txBody>
          <a:bodyPr wrap="square" rtlCol="0">
            <a:spAutoFit/>
          </a:bodyPr>
          <a:lstStyle/>
          <a:p>
            <a:pPr algn="ctr"/>
            <a:r>
              <a:rPr lang="en-US" sz="2800" dirty="0">
                <a:solidFill>
                  <a:srgbClr val="FF0000"/>
                </a:solidFill>
                <a:latin typeface="Times New Roman" pitchFamily="18" charset="0"/>
                <a:ea typeface="Cambria Math" pitchFamily="18" charset="0"/>
                <a:cs typeface="Times New Roman" pitchFamily="18" charset="0"/>
              </a:rPr>
              <a:t>rule for error propagation</a:t>
            </a:r>
            <a:endParaRPr lang="en-US" sz="2800" i="1" dirty="0">
              <a:solidFill>
                <a:srgbClr val="FF0000"/>
              </a:solidFill>
              <a:latin typeface="Cambria Math" pitchFamily="18" charset="0"/>
              <a:ea typeface="Cambria Math" pitchFamily="18" charset="0"/>
              <a:cs typeface="Times New Roman" pitchFamily="18" charset="0"/>
            </a:endParaRPr>
          </a:p>
        </p:txBody>
      </p:sp>
      <p:sp>
        <p:nvSpPr>
          <p:cNvPr id="10" name="Title 1"/>
          <p:cNvSpPr>
            <a:spLocks noGrp="1"/>
          </p:cNvSpPr>
          <p:nvPr>
            <p:ph type="title"/>
          </p:nvPr>
        </p:nvSpPr>
        <p:spPr>
          <a:xfrm>
            <a:off x="533400" y="304800"/>
            <a:ext cx="8229600" cy="1143000"/>
          </a:xfrm>
        </p:spPr>
        <p:txBody>
          <a:bodyPr/>
          <a:lstStyle/>
          <a:p>
            <a:r>
              <a:rPr lang="en-US" dirty="0">
                <a:latin typeface="Times New Roman" pitchFamily="18" charset="0"/>
                <a:cs typeface="Times New Roman" pitchFamily="18" charset="0"/>
              </a:rPr>
              <a:t>Normal </a:t>
            </a:r>
            <a:r>
              <a:rPr lang="en-US" dirty="0" err="1">
                <a:latin typeface="Times New Roman" pitchFamily="18" charset="0"/>
                <a:cs typeface="Times New Roman" pitchFamily="18" charset="0"/>
              </a:rPr>
              <a:t>p.d.f</a:t>
            </a:r>
            <a:r>
              <a:rPr lang="en-US" dirty="0">
                <a:latin typeface="Times New Roman" pitchFamily="18" charset="0"/>
                <a:cs typeface="Times New Roman" pitchFamily="18" charset="0"/>
              </a:rPr>
              <a:t>. for model parameters</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dirty="0">
                <a:latin typeface="Times New Roman" pitchFamily="18" charset="0"/>
                <a:cs typeface="Times New Roman" pitchFamily="18" charset="0"/>
              </a:rPr>
              <a:t>example</a:t>
            </a:r>
          </a:p>
        </p:txBody>
      </p:sp>
      <p:grpSp>
        <p:nvGrpSpPr>
          <p:cNvPr id="20" name="Group 19"/>
          <p:cNvGrpSpPr/>
          <p:nvPr/>
        </p:nvGrpSpPr>
        <p:grpSpPr>
          <a:xfrm>
            <a:off x="1371600" y="1745769"/>
            <a:ext cx="2209800" cy="1676400"/>
            <a:chOff x="1371600" y="2286000"/>
            <a:chExt cx="2209800" cy="1676400"/>
          </a:xfrm>
        </p:grpSpPr>
        <p:sp>
          <p:nvSpPr>
            <p:cNvPr id="10" name="Rectangle 9"/>
            <p:cNvSpPr/>
            <p:nvPr/>
          </p:nvSpPr>
          <p:spPr>
            <a:xfrm>
              <a:off x="2276472" y="3352800"/>
              <a:ext cx="381000" cy="2286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752600" y="2286000"/>
              <a:ext cx="14478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1752600" y="3505200"/>
              <a:ext cx="1447800" cy="457200"/>
            </a:xfrm>
            <a:prstGeom prst="round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rapezoid 8"/>
            <p:cNvSpPr/>
            <p:nvPr/>
          </p:nvSpPr>
          <p:spPr>
            <a:xfrm rot="10800000">
              <a:off x="1371600" y="3200400"/>
              <a:ext cx="2209800" cy="228600"/>
            </a:xfrm>
            <a:prstGeom prst="trapezoi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328864" y="3562352"/>
              <a:ext cx="352425" cy="33337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rot="19036022">
              <a:off x="2474119" y="3659981"/>
              <a:ext cx="152400" cy="45719"/>
            </a:xfrm>
            <a:prstGeom prst="rightArrow">
              <a:avLst/>
            </a:prstGeom>
            <a:solidFill>
              <a:schemeClr val="bg1">
                <a:lumMod val="6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181632" y="1136169"/>
            <a:ext cx="2209800" cy="2286000"/>
            <a:chOff x="4267200" y="1676400"/>
            <a:chExt cx="2209800" cy="2286000"/>
          </a:xfrm>
        </p:grpSpPr>
        <p:sp>
          <p:nvSpPr>
            <p:cNvPr id="6" name="Rectangle 5"/>
            <p:cNvSpPr/>
            <p:nvPr/>
          </p:nvSpPr>
          <p:spPr>
            <a:xfrm>
              <a:off x="4648200" y="1676400"/>
              <a:ext cx="14478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5172072" y="3352800"/>
              <a:ext cx="381000" cy="2286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4648200" y="2286000"/>
              <a:ext cx="14478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4648200" y="3505200"/>
              <a:ext cx="1447800" cy="457200"/>
            </a:xfrm>
            <a:prstGeom prst="round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rapezoid 16"/>
            <p:cNvSpPr/>
            <p:nvPr/>
          </p:nvSpPr>
          <p:spPr>
            <a:xfrm rot="10800000">
              <a:off x="4267200" y="3200400"/>
              <a:ext cx="2209800" cy="228600"/>
            </a:xfrm>
            <a:prstGeom prst="trapezoi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5224464" y="3562352"/>
              <a:ext cx="352425" cy="33337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Arrow 18"/>
            <p:cNvSpPr/>
            <p:nvPr/>
          </p:nvSpPr>
          <p:spPr>
            <a:xfrm rot="1167890">
              <a:off x="5393531" y="3721893"/>
              <a:ext cx="152400" cy="45719"/>
            </a:xfrm>
            <a:prstGeom prst="rightArrow">
              <a:avLst/>
            </a:prstGeom>
            <a:solidFill>
              <a:schemeClr val="bg1">
                <a:lumMod val="6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itle 1"/>
          <p:cNvSpPr txBox="1">
            <a:spLocks/>
          </p:cNvSpPr>
          <p:nvPr/>
        </p:nvSpPr>
        <p:spPr bwMode="auto">
          <a:xfrm>
            <a:off x="866776" y="3409952"/>
            <a:ext cx="3276600" cy="1524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0" i="1" u="none" strike="noStrike" kern="0" cap="none" spc="0" normalizeH="0" baseline="0" noProof="0" dirty="0">
                <a:ln>
                  <a:noFill/>
                </a:ln>
                <a:solidFill>
                  <a:schemeClr val="tx2"/>
                </a:solidFill>
                <a:effectLst/>
                <a:uLnTx/>
                <a:uFillTx/>
                <a:latin typeface="Cambria Math" pitchFamily="18" charset="0"/>
                <a:ea typeface="Cambria Math" pitchFamily="18" charset="0"/>
                <a:cs typeface="Times New Roman" pitchFamily="18" charset="0"/>
              </a:rPr>
              <a:t>d</a:t>
            </a:r>
            <a:r>
              <a:rPr kumimoji="0" lang="en-US" sz="2800" b="0" i="1" u="none" strike="noStrike" kern="0" cap="none" spc="0" normalizeH="0" baseline="-25000" noProof="0" dirty="0">
                <a:ln>
                  <a:noFill/>
                </a:ln>
                <a:solidFill>
                  <a:schemeClr val="tx2"/>
                </a:solidFill>
                <a:effectLst/>
                <a:uLnTx/>
                <a:uFillTx/>
                <a:latin typeface="Cambria Math" pitchFamily="18" charset="0"/>
                <a:ea typeface="Cambria Math" pitchFamily="18" charset="0"/>
                <a:cs typeface="Times New Roman" pitchFamily="18" charset="0"/>
              </a:rPr>
              <a:t>1</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0" cap="none" spc="0" normalizeH="0" baseline="0" noProof="0" dirty="0">
                <a:ln>
                  <a:noFill/>
                </a:ln>
                <a:solidFill>
                  <a:schemeClr val="tx2"/>
                </a:solidFill>
                <a:effectLst/>
                <a:uLnTx/>
                <a:uFillTx/>
                <a:latin typeface="Times New Roman" pitchFamily="18" charset="0"/>
                <a:ea typeface="+mj-ea"/>
                <a:cs typeface="Times New Roman" pitchFamily="18" charset="0"/>
              </a:rPr>
              <a:t>measurement</a:t>
            </a:r>
            <a:r>
              <a:rPr kumimoji="0" lang="en-US" sz="2800" b="0" i="0" u="none" strike="noStrike" kern="0" cap="none" spc="0" normalizeH="0" noProof="0" dirty="0">
                <a:ln>
                  <a:noFill/>
                </a:ln>
                <a:solidFill>
                  <a:schemeClr val="tx2"/>
                </a:solidFill>
                <a:effectLst/>
                <a:uLnTx/>
                <a:uFillTx/>
                <a:latin typeface="Times New Roman" pitchFamily="18" charset="0"/>
                <a:ea typeface="+mj-ea"/>
                <a:cs typeface="Times New Roman" pitchFamily="18" charset="0"/>
              </a:rPr>
              <a:t> 1: weight of A</a:t>
            </a:r>
            <a:endParaRPr kumimoji="0" lang="en-US" sz="2800" b="0" i="0" u="none" strike="noStrike" kern="0" cap="none" spc="0" normalizeH="0" baseline="0" noProof="0" dirty="0">
              <a:ln>
                <a:noFill/>
              </a:ln>
              <a:solidFill>
                <a:schemeClr val="tx2"/>
              </a:solidFill>
              <a:effectLst/>
              <a:uLnTx/>
              <a:uFillTx/>
              <a:latin typeface="Times New Roman" pitchFamily="18" charset="0"/>
              <a:ea typeface="+mj-ea"/>
              <a:cs typeface="Times New Roman" pitchFamily="18" charset="0"/>
            </a:endParaRPr>
          </a:p>
        </p:txBody>
      </p:sp>
      <p:sp>
        <p:nvSpPr>
          <p:cNvPr id="23" name="TextBox 22"/>
          <p:cNvSpPr txBox="1"/>
          <p:nvPr/>
        </p:nvSpPr>
        <p:spPr>
          <a:xfrm>
            <a:off x="2162176" y="1755273"/>
            <a:ext cx="762000" cy="769441"/>
          </a:xfrm>
          <a:prstGeom prst="rect">
            <a:avLst/>
          </a:prstGeom>
          <a:noFill/>
        </p:spPr>
        <p:txBody>
          <a:bodyPr wrap="square" rtlCol="0">
            <a:spAutoFit/>
          </a:bodyPr>
          <a:lstStyle/>
          <a:p>
            <a:r>
              <a:rPr lang="en-US" sz="4400" dirty="0">
                <a:latin typeface="Times New Roman" pitchFamily="18" charset="0"/>
                <a:cs typeface="Times New Roman" pitchFamily="18" charset="0"/>
              </a:rPr>
              <a:t>A</a:t>
            </a:r>
          </a:p>
        </p:txBody>
      </p:sp>
      <p:sp>
        <p:nvSpPr>
          <p:cNvPr id="24" name="TextBox 23"/>
          <p:cNvSpPr txBox="1"/>
          <p:nvPr/>
        </p:nvSpPr>
        <p:spPr>
          <a:xfrm>
            <a:off x="6000752" y="1798145"/>
            <a:ext cx="762000" cy="769441"/>
          </a:xfrm>
          <a:prstGeom prst="rect">
            <a:avLst/>
          </a:prstGeom>
          <a:noFill/>
        </p:spPr>
        <p:txBody>
          <a:bodyPr wrap="square" rtlCol="0">
            <a:spAutoFit/>
          </a:bodyPr>
          <a:lstStyle/>
          <a:p>
            <a:r>
              <a:rPr lang="en-US" sz="4400" dirty="0">
                <a:latin typeface="Times New Roman" pitchFamily="18" charset="0"/>
                <a:cs typeface="Times New Roman" pitchFamily="18" charset="0"/>
              </a:rPr>
              <a:t>A</a:t>
            </a:r>
          </a:p>
        </p:txBody>
      </p:sp>
      <p:sp>
        <p:nvSpPr>
          <p:cNvPr id="25" name="TextBox 24"/>
          <p:cNvSpPr txBox="1"/>
          <p:nvPr/>
        </p:nvSpPr>
        <p:spPr>
          <a:xfrm>
            <a:off x="6019800" y="990600"/>
            <a:ext cx="762000" cy="769441"/>
          </a:xfrm>
          <a:prstGeom prst="rect">
            <a:avLst/>
          </a:prstGeom>
          <a:noFill/>
        </p:spPr>
        <p:txBody>
          <a:bodyPr wrap="square" rtlCol="0">
            <a:spAutoFit/>
          </a:bodyPr>
          <a:lstStyle/>
          <a:p>
            <a:r>
              <a:rPr lang="en-US" sz="4400" dirty="0">
                <a:latin typeface="Times New Roman" pitchFamily="18" charset="0"/>
                <a:cs typeface="Times New Roman" pitchFamily="18" charset="0"/>
              </a:rPr>
              <a:t>B</a:t>
            </a:r>
          </a:p>
        </p:txBody>
      </p:sp>
      <p:sp>
        <p:nvSpPr>
          <p:cNvPr id="26" name="Title 1"/>
          <p:cNvSpPr txBox="1">
            <a:spLocks/>
          </p:cNvSpPr>
          <p:nvPr/>
        </p:nvSpPr>
        <p:spPr bwMode="auto">
          <a:xfrm>
            <a:off x="4691064" y="3200400"/>
            <a:ext cx="3276600" cy="2286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algn="ctr"/>
            <a:r>
              <a:rPr lang="en-US" sz="2800" i="1" kern="0" dirty="0">
                <a:solidFill>
                  <a:schemeClr val="tx2"/>
                </a:solidFill>
                <a:latin typeface="Cambria Math" pitchFamily="18" charset="0"/>
                <a:ea typeface="Cambria Math" pitchFamily="18" charset="0"/>
                <a:cs typeface="Times New Roman" pitchFamily="18" charset="0"/>
              </a:rPr>
              <a:t>d</a:t>
            </a:r>
            <a:r>
              <a:rPr lang="en-US" sz="2800" i="1" kern="0" baseline="-25000" dirty="0">
                <a:solidFill>
                  <a:schemeClr val="tx2"/>
                </a:solidFill>
                <a:latin typeface="Cambria Math" pitchFamily="18" charset="0"/>
                <a:ea typeface="Cambria Math" pitchFamily="18" charset="0"/>
                <a:cs typeface="Times New Roman" pitchFamily="18" charset="0"/>
              </a:rPr>
              <a:t>2</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0" cap="none" spc="0" normalizeH="0" baseline="0" noProof="0" dirty="0">
                <a:ln>
                  <a:noFill/>
                </a:ln>
                <a:solidFill>
                  <a:schemeClr val="tx2"/>
                </a:solidFill>
                <a:effectLst/>
                <a:uLnTx/>
                <a:uFillTx/>
                <a:latin typeface="Times New Roman" pitchFamily="18" charset="0"/>
                <a:ea typeface="+mj-ea"/>
                <a:cs typeface="Times New Roman" pitchFamily="18" charset="0"/>
              </a:rPr>
              <a:t>measurement</a:t>
            </a:r>
            <a:r>
              <a:rPr kumimoji="0" lang="en-US" sz="2800" b="0" i="0" u="none" strike="noStrike" kern="0" cap="none" spc="0" normalizeH="0" noProof="0" dirty="0">
                <a:ln>
                  <a:noFill/>
                </a:ln>
                <a:solidFill>
                  <a:schemeClr val="tx2"/>
                </a:solidFill>
                <a:effectLst/>
                <a:uLnTx/>
                <a:uFillTx/>
                <a:latin typeface="Times New Roman" pitchFamily="18" charset="0"/>
                <a:ea typeface="+mj-ea"/>
                <a:cs typeface="Times New Roman" pitchFamily="18" charset="0"/>
              </a:rPr>
              <a:t> 2: combined weight of A and B</a:t>
            </a:r>
            <a:endParaRPr kumimoji="0" lang="en-US" sz="2800" b="0" i="0" u="none" strike="noStrike" kern="0" cap="none" spc="0" normalizeH="0" baseline="0" noProof="0" dirty="0">
              <a:ln>
                <a:noFill/>
              </a:ln>
              <a:solidFill>
                <a:schemeClr val="tx2"/>
              </a:solidFill>
              <a:effectLst/>
              <a:uLnTx/>
              <a:uFillTx/>
              <a:latin typeface="Times New Roman" pitchFamily="18" charset="0"/>
              <a:ea typeface="+mj-ea"/>
              <a:cs typeface="Times New Roman" pitchFamily="18" charset="0"/>
            </a:endParaRPr>
          </a:p>
        </p:txBody>
      </p:sp>
      <p:sp>
        <p:nvSpPr>
          <p:cNvPr id="27" name="Title 1"/>
          <p:cNvSpPr txBox="1">
            <a:spLocks/>
          </p:cNvSpPr>
          <p:nvPr/>
        </p:nvSpPr>
        <p:spPr bwMode="auto">
          <a:xfrm>
            <a:off x="0" y="5334000"/>
            <a:ext cx="9144000" cy="1524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US" sz="2800" b="0" u="none" strike="noStrike" kern="0" cap="none" spc="0" normalizeH="0" baseline="0" noProof="0" dirty="0">
                <a:ln>
                  <a:noFill/>
                </a:ln>
                <a:solidFill>
                  <a:schemeClr val="tx2"/>
                </a:solidFill>
                <a:effectLst/>
                <a:uLnTx/>
                <a:uFillTx/>
                <a:latin typeface="Times New Roman" pitchFamily="18" charset="0"/>
                <a:ea typeface="Cambria Math" pitchFamily="18" charset="0"/>
                <a:cs typeface="Times New Roman" pitchFamily="18" charset="0"/>
              </a:rPr>
              <a:t>suppose the measurements are </a:t>
            </a:r>
            <a:r>
              <a:rPr lang="en-US" sz="2800" kern="0" dirty="0">
                <a:solidFill>
                  <a:schemeClr val="tx2"/>
                </a:solidFill>
                <a:latin typeface="Times New Roman" pitchFamily="18" charset="0"/>
                <a:ea typeface="Cambria Math" pitchFamily="18" charset="0"/>
                <a:cs typeface="Times New Roman" pitchFamily="18" charset="0"/>
              </a:rPr>
              <a:t>uncorrelated and that  both have the same variance, </a:t>
            </a:r>
            <a:r>
              <a:rPr lang="el-GR" sz="2800" kern="0" dirty="0">
                <a:solidFill>
                  <a:schemeClr val="tx2"/>
                </a:solidFill>
                <a:latin typeface="Cambria Math"/>
                <a:ea typeface="Cambria Math"/>
                <a:cs typeface="Times New Roman" pitchFamily="18" charset="0"/>
              </a:rPr>
              <a:t>σ</a:t>
            </a:r>
            <a:r>
              <a:rPr lang="en-US" sz="2800" kern="0" baseline="-25000" dirty="0">
                <a:solidFill>
                  <a:schemeClr val="tx2"/>
                </a:solidFill>
                <a:latin typeface="Times New Roman" pitchFamily="18" charset="0"/>
                <a:ea typeface="Cambria Math" pitchFamily="18" charset="0"/>
                <a:cs typeface="Times New Roman" pitchFamily="18" charset="0"/>
              </a:rPr>
              <a:t>d</a:t>
            </a:r>
            <a:r>
              <a:rPr lang="en-US" sz="2800" kern="0" baseline="30000" dirty="0">
                <a:solidFill>
                  <a:schemeClr val="tx2"/>
                </a:solidFill>
                <a:latin typeface="Times New Roman" pitchFamily="18" charset="0"/>
                <a:ea typeface="Cambria Math" pitchFamily="18" charset="0"/>
                <a:cs typeface="Times New Roman" pitchFamily="18" charset="0"/>
              </a:rPr>
              <a:t>2</a:t>
            </a:r>
            <a:endParaRPr kumimoji="0" lang="en-US" sz="2800" b="0" u="none" strike="noStrike" kern="0" cap="none" spc="0" normalizeH="0" baseline="30000" noProof="0" dirty="0">
              <a:ln>
                <a:noFill/>
              </a:ln>
              <a:solidFill>
                <a:schemeClr val="tx2"/>
              </a:solidFill>
              <a:effectLst/>
              <a:uLnTx/>
              <a:uFillTx/>
              <a:latin typeface="Times New Roman" pitchFamily="18" charset="0"/>
              <a:ea typeface="+mj-ea"/>
              <a:cs typeface="Times New Roman" pitchFamily="18"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p:spPr>
        <p:txBody>
          <a:bodyPr/>
          <a:lstStyle/>
          <a:p>
            <a:r>
              <a:rPr lang="en-US" dirty="0">
                <a:latin typeface="Times New Roman" pitchFamily="18" charset="0"/>
                <a:cs typeface="Times New Roman" pitchFamily="18" charset="0"/>
              </a:rPr>
              <a:t>model parameters</a:t>
            </a:r>
          </a:p>
        </p:txBody>
      </p:sp>
      <p:sp>
        <p:nvSpPr>
          <p:cNvPr id="22" name="Title 1"/>
          <p:cNvSpPr txBox="1">
            <a:spLocks/>
          </p:cNvSpPr>
          <p:nvPr/>
        </p:nvSpPr>
        <p:spPr bwMode="auto">
          <a:xfrm>
            <a:off x="0" y="1066800"/>
            <a:ext cx="2133600" cy="1219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algn="ctr"/>
            <a:r>
              <a:rPr lang="en-US" sz="2800" i="1" kern="0" dirty="0">
                <a:solidFill>
                  <a:schemeClr val="tx2"/>
                </a:solidFill>
                <a:latin typeface="Cambria Math" pitchFamily="18" charset="0"/>
                <a:ea typeface="Cambria Math" pitchFamily="18" charset="0"/>
                <a:cs typeface="Times New Roman" pitchFamily="18" charset="0"/>
              </a:rPr>
              <a:t>m</a:t>
            </a:r>
            <a:r>
              <a:rPr lang="en-US" sz="2800" i="1" kern="0" baseline="-25000" dirty="0">
                <a:solidFill>
                  <a:schemeClr val="tx2"/>
                </a:solidFill>
                <a:latin typeface="Cambria Math" pitchFamily="18" charset="0"/>
                <a:ea typeface="Cambria Math" pitchFamily="18" charset="0"/>
                <a:cs typeface="Times New Roman" pitchFamily="18" charset="0"/>
              </a:rPr>
              <a:t>1</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0" u="none" strike="noStrike" kern="0" cap="none" spc="0" normalizeH="0" baseline="0" noProof="0" dirty="0">
                <a:ln>
                  <a:noFill/>
                </a:ln>
                <a:solidFill>
                  <a:schemeClr val="tx2"/>
                </a:solidFill>
                <a:effectLst/>
                <a:uLnTx/>
                <a:uFillTx/>
                <a:latin typeface="Times New Roman" pitchFamily="18" charset="0"/>
                <a:ea typeface="Cambria Math" pitchFamily="18" charset="0"/>
                <a:cs typeface="Times New Roman" pitchFamily="18" charset="0"/>
              </a:rPr>
              <a:t>weight</a:t>
            </a:r>
            <a:r>
              <a:rPr kumimoji="0" lang="en-US" sz="2800" b="0" u="none" strike="noStrike" kern="0" cap="none" spc="0" normalizeH="0" noProof="0" dirty="0">
                <a:ln>
                  <a:noFill/>
                </a:ln>
                <a:solidFill>
                  <a:schemeClr val="tx2"/>
                </a:solidFill>
                <a:effectLst/>
                <a:uLnTx/>
                <a:uFillTx/>
                <a:latin typeface="Times New Roman" pitchFamily="18" charset="0"/>
                <a:ea typeface="Cambria Math" pitchFamily="18" charset="0"/>
                <a:cs typeface="Times New Roman" pitchFamily="18" charset="0"/>
              </a:rPr>
              <a:t> of B</a:t>
            </a:r>
            <a:endParaRPr kumimoji="0" lang="en-US" sz="2800" b="0" u="none" strike="noStrike" kern="0" cap="none" spc="0" normalizeH="0" baseline="0" noProof="0" dirty="0">
              <a:ln>
                <a:noFill/>
              </a:ln>
              <a:solidFill>
                <a:schemeClr val="tx2"/>
              </a:solidFill>
              <a:effectLst/>
              <a:uLnTx/>
              <a:uFillTx/>
              <a:latin typeface="Times New Roman" pitchFamily="18" charset="0"/>
              <a:ea typeface="+mj-ea"/>
              <a:cs typeface="Times New Roman" pitchFamily="18" charset="0"/>
            </a:endParaRPr>
          </a:p>
        </p:txBody>
      </p:sp>
      <p:grpSp>
        <p:nvGrpSpPr>
          <p:cNvPr id="30" name="Group 29"/>
          <p:cNvGrpSpPr/>
          <p:nvPr/>
        </p:nvGrpSpPr>
        <p:grpSpPr>
          <a:xfrm>
            <a:off x="4800600" y="2362200"/>
            <a:ext cx="1447800" cy="838200"/>
            <a:chOff x="4343400" y="2279169"/>
            <a:chExt cx="1447800" cy="838200"/>
          </a:xfrm>
        </p:grpSpPr>
        <p:sp>
          <p:nvSpPr>
            <p:cNvPr id="15" name="Rectangle 14"/>
            <p:cNvSpPr/>
            <p:nvPr/>
          </p:nvSpPr>
          <p:spPr>
            <a:xfrm>
              <a:off x="4343400" y="2279169"/>
              <a:ext cx="14478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4781520" y="2331545"/>
              <a:ext cx="762000" cy="769441"/>
            </a:xfrm>
            <a:prstGeom prst="rect">
              <a:avLst/>
            </a:prstGeom>
            <a:noFill/>
          </p:spPr>
          <p:txBody>
            <a:bodyPr wrap="square" rtlCol="0">
              <a:spAutoFit/>
            </a:bodyPr>
            <a:lstStyle/>
            <a:p>
              <a:r>
                <a:rPr lang="en-US" sz="4400" dirty="0">
                  <a:latin typeface="Times New Roman" pitchFamily="18" charset="0"/>
                  <a:cs typeface="Times New Roman" pitchFamily="18" charset="0"/>
                </a:rPr>
                <a:t>A</a:t>
              </a:r>
            </a:p>
          </p:txBody>
        </p:sp>
      </p:grpSp>
      <p:grpSp>
        <p:nvGrpSpPr>
          <p:cNvPr id="31" name="Group 30"/>
          <p:cNvGrpSpPr/>
          <p:nvPr/>
        </p:nvGrpSpPr>
        <p:grpSpPr>
          <a:xfrm>
            <a:off x="2667000" y="1295400"/>
            <a:ext cx="1447800" cy="769441"/>
            <a:chOff x="4343400" y="1524000"/>
            <a:chExt cx="1447800" cy="769441"/>
          </a:xfrm>
        </p:grpSpPr>
        <p:sp>
          <p:nvSpPr>
            <p:cNvPr id="6" name="Rectangle 5"/>
            <p:cNvSpPr/>
            <p:nvPr/>
          </p:nvSpPr>
          <p:spPr>
            <a:xfrm>
              <a:off x="4343400" y="1669569"/>
              <a:ext cx="14478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4800568" y="1524000"/>
              <a:ext cx="762000" cy="769441"/>
            </a:xfrm>
            <a:prstGeom prst="rect">
              <a:avLst/>
            </a:prstGeom>
            <a:noFill/>
          </p:spPr>
          <p:txBody>
            <a:bodyPr wrap="square" rtlCol="0">
              <a:spAutoFit/>
            </a:bodyPr>
            <a:lstStyle/>
            <a:p>
              <a:r>
                <a:rPr lang="en-US" sz="4400" dirty="0">
                  <a:latin typeface="Times New Roman" pitchFamily="18" charset="0"/>
                  <a:cs typeface="Times New Roman" pitchFamily="18" charset="0"/>
                </a:rPr>
                <a:t>B</a:t>
              </a:r>
            </a:p>
          </p:txBody>
        </p:sp>
      </p:grpSp>
      <p:sp>
        <p:nvSpPr>
          <p:cNvPr id="26" name="Title 1"/>
          <p:cNvSpPr txBox="1">
            <a:spLocks/>
          </p:cNvSpPr>
          <p:nvPr/>
        </p:nvSpPr>
        <p:spPr bwMode="auto">
          <a:xfrm>
            <a:off x="0" y="2895600"/>
            <a:ext cx="2590800" cy="609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algn="ctr"/>
            <a:r>
              <a:rPr lang="en-US" sz="2800" i="1" kern="0" dirty="0">
                <a:solidFill>
                  <a:schemeClr val="tx2"/>
                </a:solidFill>
                <a:latin typeface="Cambria Math" pitchFamily="18" charset="0"/>
                <a:ea typeface="Cambria Math" pitchFamily="18" charset="0"/>
                <a:cs typeface="Times New Roman" pitchFamily="18" charset="0"/>
              </a:rPr>
              <a:t>m</a:t>
            </a:r>
            <a:r>
              <a:rPr lang="en-US" sz="2800" i="1" kern="0" baseline="-25000" dirty="0">
                <a:solidFill>
                  <a:schemeClr val="tx2"/>
                </a:solidFill>
                <a:latin typeface="Cambria Math" pitchFamily="18" charset="0"/>
                <a:ea typeface="Cambria Math" pitchFamily="18" charset="0"/>
                <a:cs typeface="Times New Roman" pitchFamily="18" charset="0"/>
              </a:rPr>
              <a:t>1</a:t>
            </a:r>
            <a:r>
              <a:rPr lang="en-US" sz="2800" i="1" kern="0" dirty="0">
                <a:solidFill>
                  <a:schemeClr val="tx2"/>
                </a:solidFill>
                <a:latin typeface="Cambria Math" pitchFamily="18" charset="0"/>
                <a:ea typeface="Cambria Math" pitchFamily="18" charset="0"/>
                <a:cs typeface="Times New Roman" pitchFamily="18" charset="0"/>
              </a:rPr>
              <a:t> = d</a:t>
            </a:r>
            <a:r>
              <a:rPr lang="en-US" sz="2800" i="1" kern="0" baseline="-25000" dirty="0">
                <a:solidFill>
                  <a:schemeClr val="tx2"/>
                </a:solidFill>
                <a:latin typeface="Cambria Math" pitchFamily="18" charset="0"/>
                <a:ea typeface="Cambria Math" pitchFamily="18" charset="0"/>
                <a:cs typeface="Times New Roman" pitchFamily="18" charset="0"/>
              </a:rPr>
              <a:t>2 </a:t>
            </a:r>
            <a:r>
              <a:rPr lang="en-US" sz="2800" i="1" kern="0" dirty="0">
                <a:solidFill>
                  <a:schemeClr val="tx2"/>
                </a:solidFill>
                <a:latin typeface="Cambria Math" pitchFamily="18" charset="0"/>
                <a:ea typeface="Cambria Math" pitchFamily="18" charset="0"/>
                <a:cs typeface="Times New Roman" pitchFamily="18" charset="0"/>
              </a:rPr>
              <a:t>– d</a:t>
            </a:r>
            <a:r>
              <a:rPr lang="en-US" sz="2800" i="1" kern="0" baseline="-25000" dirty="0">
                <a:solidFill>
                  <a:schemeClr val="tx2"/>
                </a:solidFill>
                <a:latin typeface="Cambria Math" pitchFamily="18" charset="0"/>
                <a:ea typeface="Cambria Math" pitchFamily="18" charset="0"/>
                <a:cs typeface="Times New Roman" pitchFamily="18" charset="0"/>
              </a:rPr>
              <a:t>1</a:t>
            </a:r>
          </a:p>
        </p:txBody>
      </p:sp>
      <p:sp>
        <p:nvSpPr>
          <p:cNvPr id="28" name="Title 1"/>
          <p:cNvSpPr txBox="1">
            <a:spLocks/>
          </p:cNvSpPr>
          <p:nvPr/>
        </p:nvSpPr>
        <p:spPr bwMode="auto">
          <a:xfrm>
            <a:off x="8915400" y="4495800"/>
            <a:ext cx="3276600" cy="1524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0" i="1" u="none" strike="noStrike" kern="0" cap="none" spc="0" normalizeH="0" baseline="0" noProof="0" dirty="0">
                <a:ln>
                  <a:noFill/>
                </a:ln>
                <a:solidFill>
                  <a:schemeClr val="tx2"/>
                </a:solidFill>
                <a:effectLst/>
                <a:uLnTx/>
                <a:uFillTx/>
                <a:latin typeface="Cambria Math" pitchFamily="18" charset="0"/>
                <a:ea typeface="Cambria Math" pitchFamily="18" charset="0"/>
                <a:cs typeface="Times New Roman" pitchFamily="18" charset="0"/>
              </a:rPr>
              <a:t>d</a:t>
            </a:r>
            <a:r>
              <a:rPr kumimoji="0" lang="en-US" sz="2800" b="0" i="1" u="none" strike="noStrike" kern="0" cap="none" spc="0" normalizeH="0" baseline="-25000" noProof="0" dirty="0">
                <a:ln>
                  <a:noFill/>
                </a:ln>
                <a:solidFill>
                  <a:schemeClr val="tx2"/>
                </a:solidFill>
                <a:effectLst/>
                <a:uLnTx/>
                <a:uFillTx/>
                <a:latin typeface="Cambria Math" pitchFamily="18" charset="0"/>
                <a:ea typeface="Cambria Math" pitchFamily="18" charset="0"/>
                <a:cs typeface="Times New Roman" pitchFamily="18" charset="0"/>
              </a:rPr>
              <a:t>1</a:t>
            </a:r>
          </a:p>
        </p:txBody>
      </p:sp>
      <p:grpSp>
        <p:nvGrpSpPr>
          <p:cNvPr id="32" name="Group 31"/>
          <p:cNvGrpSpPr/>
          <p:nvPr/>
        </p:nvGrpSpPr>
        <p:grpSpPr>
          <a:xfrm>
            <a:off x="4800600" y="1295400"/>
            <a:ext cx="1447800" cy="769441"/>
            <a:chOff x="4343400" y="1524000"/>
            <a:chExt cx="1447800" cy="769441"/>
          </a:xfrm>
        </p:grpSpPr>
        <p:sp>
          <p:nvSpPr>
            <p:cNvPr id="33" name="Rectangle 32"/>
            <p:cNvSpPr/>
            <p:nvPr/>
          </p:nvSpPr>
          <p:spPr>
            <a:xfrm>
              <a:off x="4343400" y="1669569"/>
              <a:ext cx="14478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4800568" y="1524000"/>
              <a:ext cx="762000" cy="769441"/>
            </a:xfrm>
            <a:prstGeom prst="rect">
              <a:avLst/>
            </a:prstGeom>
            <a:noFill/>
          </p:spPr>
          <p:txBody>
            <a:bodyPr wrap="square" rtlCol="0">
              <a:spAutoFit/>
            </a:bodyPr>
            <a:lstStyle/>
            <a:p>
              <a:r>
                <a:rPr lang="en-US" sz="4400" dirty="0">
                  <a:latin typeface="Times New Roman" pitchFamily="18" charset="0"/>
                  <a:cs typeface="Times New Roman" pitchFamily="18" charset="0"/>
                </a:rPr>
                <a:t>B</a:t>
              </a:r>
            </a:p>
          </p:txBody>
        </p:sp>
      </p:grpSp>
      <p:sp>
        <p:nvSpPr>
          <p:cNvPr id="35" name="Title 1"/>
          <p:cNvSpPr txBox="1">
            <a:spLocks/>
          </p:cNvSpPr>
          <p:nvPr/>
        </p:nvSpPr>
        <p:spPr bwMode="auto">
          <a:xfrm>
            <a:off x="4138612" y="1447800"/>
            <a:ext cx="762000" cy="533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0" u="none" strike="noStrike" kern="0" cap="none" spc="0" normalizeH="0" baseline="0" noProof="0" dirty="0">
                <a:ln>
                  <a:noFill/>
                </a:ln>
                <a:solidFill>
                  <a:schemeClr val="tx2"/>
                </a:solidFill>
                <a:effectLst/>
                <a:uLnTx/>
                <a:uFillTx/>
                <a:latin typeface="Times New Roman" pitchFamily="18" charset="0"/>
                <a:ea typeface="Cambria Math" pitchFamily="18" charset="0"/>
                <a:cs typeface="Times New Roman" pitchFamily="18" charset="0"/>
              </a:rPr>
              <a:t>=</a:t>
            </a:r>
            <a:endParaRPr kumimoji="0" lang="en-US" sz="2800" b="0" u="none" strike="noStrike" kern="0" cap="none" spc="0" normalizeH="0" baseline="0" noProof="0" dirty="0">
              <a:ln>
                <a:noFill/>
              </a:ln>
              <a:solidFill>
                <a:schemeClr val="tx2"/>
              </a:solidFill>
              <a:effectLst/>
              <a:uLnTx/>
              <a:uFillTx/>
              <a:latin typeface="Times New Roman" pitchFamily="18" charset="0"/>
              <a:ea typeface="+mj-ea"/>
              <a:cs typeface="Times New Roman" pitchFamily="18" charset="0"/>
            </a:endParaRPr>
          </a:p>
        </p:txBody>
      </p:sp>
      <p:sp>
        <p:nvSpPr>
          <p:cNvPr id="37" name="Title 1"/>
          <p:cNvSpPr txBox="1">
            <a:spLocks/>
          </p:cNvSpPr>
          <p:nvPr/>
        </p:nvSpPr>
        <p:spPr bwMode="auto">
          <a:xfrm>
            <a:off x="0" y="4419600"/>
            <a:ext cx="2133600" cy="1219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algn="ctr"/>
            <a:r>
              <a:rPr lang="en-US" sz="2800" i="1" kern="0" dirty="0">
                <a:solidFill>
                  <a:schemeClr val="tx2"/>
                </a:solidFill>
                <a:latin typeface="Cambria Math" pitchFamily="18" charset="0"/>
                <a:ea typeface="Cambria Math" pitchFamily="18" charset="0"/>
                <a:cs typeface="Times New Roman" pitchFamily="18" charset="0"/>
              </a:rPr>
              <a:t>m</a:t>
            </a:r>
            <a:r>
              <a:rPr lang="en-US" sz="2800" i="1" kern="0" baseline="-25000" dirty="0">
                <a:solidFill>
                  <a:schemeClr val="tx2"/>
                </a:solidFill>
                <a:latin typeface="Cambria Math" pitchFamily="18" charset="0"/>
                <a:ea typeface="Cambria Math" pitchFamily="18" charset="0"/>
                <a:cs typeface="Times New Roman" pitchFamily="18" charset="0"/>
              </a:rPr>
              <a:t>2</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0" u="none" strike="noStrike" kern="0" cap="none" spc="0" normalizeH="0" baseline="0" noProof="0" dirty="0">
                <a:ln>
                  <a:noFill/>
                </a:ln>
                <a:solidFill>
                  <a:schemeClr val="tx2"/>
                </a:solidFill>
                <a:effectLst/>
                <a:uLnTx/>
                <a:uFillTx/>
                <a:latin typeface="Times New Roman" pitchFamily="18" charset="0"/>
                <a:ea typeface="Cambria Math" pitchFamily="18" charset="0"/>
                <a:cs typeface="Times New Roman" pitchFamily="18" charset="0"/>
              </a:rPr>
              <a:t>weight</a:t>
            </a:r>
            <a:r>
              <a:rPr kumimoji="0" lang="en-US" sz="2800" b="0" u="none" strike="noStrike" kern="0" cap="none" spc="0" normalizeH="0" noProof="0" dirty="0">
                <a:ln>
                  <a:noFill/>
                </a:ln>
                <a:solidFill>
                  <a:schemeClr val="tx2"/>
                </a:solidFill>
                <a:effectLst/>
                <a:uLnTx/>
                <a:uFillTx/>
                <a:latin typeface="Times New Roman" pitchFamily="18" charset="0"/>
                <a:ea typeface="Cambria Math" pitchFamily="18" charset="0"/>
                <a:cs typeface="Times New Roman" pitchFamily="18" charset="0"/>
              </a:rPr>
              <a:t> of B</a:t>
            </a:r>
          </a:p>
          <a:p>
            <a:pPr marL="0" marR="0" lvl="0" indent="0" algn="ctr" defTabSz="914400" rtl="0" eaLnBrk="1" fontAlgn="base" latinLnBrk="0" hangingPunct="1">
              <a:lnSpc>
                <a:spcPct val="100000"/>
              </a:lnSpc>
              <a:spcBef>
                <a:spcPct val="0"/>
              </a:spcBef>
              <a:spcAft>
                <a:spcPct val="0"/>
              </a:spcAft>
              <a:buClrTx/>
              <a:buSzTx/>
              <a:buFontTx/>
              <a:buNone/>
              <a:tabLst/>
              <a:defRPr/>
            </a:pPr>
            <a:r>
              <a:rPr lang="en-US" sz="2800" kern="0" baseline="0" dirty="0">
                <a:solidFill>
                  <a:schemeClr val="tx2"/>
                </a:solidFill>
                <a:latin typeface="Times New Roman" pitchFamily="18" charset="0"/>
                <a:ea typeface="Cambria Math" pitchFamily="18" charset="0"/>
                <a:cs typeface="Times New Roman" pitchFamily="18" charset="0"/>
              </a:rPr>
              <a:t>minus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0" u="none" strike="noStrike" kern="0" cap="none" spc="0" normalizeH="0" noProof="0" dirty="0">
                <a:ln>
                  <a:noFill/>
                </a:ln>
                <a:solidFill>
                  <a:schemeClr val="tx2"/>
                </a:solidFill>
                <a:effectLst/>
                <a:uLnTx/>
                <a:uFillTx/>
                <a:latin typeface="Times New Roman" pitchFamily="18" charset="0"/>
                <a:ea typeface="Cambria Math" pitchFamily="18" charset="0"/>
                <a:cs typeface="Times New Roman" pitchFamily="18" charset="0"/>
              </a:rPr>
              <a:t>weight of A</a:t>
            </a:r>
            <a:endParaRPr kumimoji="0" lang="en-US" sz="2800" b="0" u="none" strike="noStrike" kern="0" cap="none" spc="0" normalizeH="0" baseline="0" noProof="0" dirty="0">
              <a:ln>
                <a:noFill/>
              </a:ln>
              <a:solidFill>
                <a:schemeClr val="tx2"/>
              </a:solidFill>
              <a:effectLst/>
              <a:uLnTx/>
              <a:uFillTx/>
              <a:latin typeface="Times New Roman" pitchFamily="18" charset="0"/>
              <a:ea typeface="+mj-ea"/>
              <a:cs typeface="Times New Roman" pitchFamily="18" charset="0"/>
            </a:endParaRPr>
          </a:p>
        </p:txBody>
      </p:sp>
      <p:grpSp>
        <p:nvGrpSpPr>
          <p:cNvPr id="38" name="Group 37"/>
          <p:cNvGrpSpPr/>
          <p:nvPr/>
        </p:nvGrpSpPr>
        <p:grpSpPr>
          <a:xfrm>
            <a:off x="2667000" y="5042940"/>
            <a:ext cx="1447800" cy="838200"/>
            <a:chOff x="4343400" y="2279169"/>
            <a:chExt cx="1447800" cy="838200"/>
          </a:xfrm>
        </p:grpSpPr>
        <p:sp>
          <p:nvSpPr>
            <p:cNvPr id="39" name="Rectangle 38"/>
            <p:cNvSpPr/>
            <p:nvPr/>
          </p:nvSpPr>
          <p:spPr>
            <a:xfrm>
              <a:off x="4343400" y="2279169"/>
              <a:ext cx="14478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4781520" y="2331545"/>
              <a:ext cx="762000" cy="769441"/>
            </a:xfrm>
            <a:prstGeom prst="rect">
              <a:avLst/>
            </a:prstGeom>
            <a:noFill/>
          </p:spPr>
          <p:txBody>
            <a:bodyPr wrap="square" rtlCol="0">
              <a:spAutoFit/>
            </a:bodyPr>
            <a:lstStyle/>
            <a:p>
              <a:r>
                <a:rPr lang="en-US" sz="4400" dirty="0">
                  <a:latin typeface="Times New Roman" pitchFamily="18" charset="0"/>
                  <a:cs typeface="Times New Roman" pitchFamily="18" charset="0"/>
                </a:rPr>
                <a:t>A</a:t>
              </a:r>
            </a:p>
          </p:txBody>
        </p:sp>
      </p:grpSp>
      <p:grpSp>
        <p:nvGrpSpPr>
          <p:cNvPr id="41" name="Group 40"/>
          <p:cNvGrpSpPr/>
          <p:nvPr/>
        </p:nvGrpSpPr>
        <p:grpSpPr>
          <a:xfrm>
            <a:off x="2667000" y="4038600"/>
            <a:ext cx="1447800" cy="769441"/>
            <a:chOff x="4343400" y="1524000"/>
            <a:chExt cx="1447800" cy="769441"/>
          </a:xfrm>
        </p:grpSpPr>
        <p:sp>
          <p:nvSpPr>
            <p:cNvPr id="42" name="Rectangle 41"/>
            <p:cNvSpPr/>
            <p:nvPr/>
          </p:nvSpPr>
          <p:spPr>
            <a:xfrm>
              <a:off x="4343400" y="1669569"/>
              <a:ext cx="14478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4800568" y="1524000"/>
              <a:ext cx="762000" cy="769441"/>
            </a:xfrm>
            <a:prstGeom prst="rect">
              <a:avLst/>
            </a:prstGeom>
            <a:noFill/>
          </p:spPr>
          <p:txBody>
            <a:bodyPr wrap="square" rtlCol="0">
              <a:spAutoFit/>
            </a:bodyPr>
            <a:lstStyle/>
            <a:p>
              <a:r>
                <a:rPr lang="en-US" sz="4400" dirty="0">
                  <a:latin typeface="Times New Roman" pitchFamily="18" charset="0"/>
                  <a:cs typeface="Times New Roman" pitchFamily="18" charset="0"/>
                </a:rPr>
                <a:t>B</a:t>
              </a:r>
            </a:p>
          </p:txBody>
        </p:sp>
      </p:grpSp>
      <p:grpSp>
        <p:nvGrpSpPr>
          <p:cNvPr id="44" name="Group 43"/>
          <p:cNvGrpSpPr/>
          <p:nvPr/>
        </p:nvGrpSpPr>
        <p:grpSpPr>
          <a:xfrm>
            <a:off x="6934200" y="3810000"/>
            <a:ext cx="1447800" cy="838200"/>
            <a:chOff x="1752600" y="2202969"/>
            <a:chExt cx="1447800" cy="838200"/>
          </a:xfrm>
        </p:grpSpPr>
        <p:sp>
          <p:nvSpPr>
            <p:cNvPr id="45" name="Rectangle 44"/>
            <p:cNvSpPr/>
            <p:nvPr/>
          </p:nvSpPr>
          <p:spPr>
            <a:xfrm>
              <a:off x="1752600" y="2202969"/>
              <a:ext cx="14478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2162176" y="2212473"/>
              <a:ext cx="762000" cy="769441"/>
            </a:xfrm>
            <a:prstGeom prst="rect">
              <a:avLst/>
            </a:prstGeom>
            <a:noFill/>
          </p:spPr>
          <p:txBody>
            <a:bodyPr wrap="square" rtlCol="0">
              <a:spAutoFit/>
            </a:bodyPr>
            <a:lstStyle/>
            <a:p>
              <a:r>
                <a:rPr lang="en-US" sz="4400" dirty="0">
                  <a:latin typeface="Times New Roman" pitchFamily="18" charset="0"/>
                  <a:cs typeface="Times New Roman" pitchFamily="18" charset="0"/>
                </a:rPr>
                <a:t>A</a:t>
              </a:r>
            </a:p>
          </p:txBody>
        </p:sp>
      </p:grpSp>
      <p:grpSp>
        <p:nvGrpSpPr>
          <p:cNvPr id="48" name="Group 47"/>
          <p:cNvGrpSpPr/>
          <p:nvPr/>
        </p:nvGrpSpPr>
        <p:grpSpPr>
          <a:xfrm>
            <a:off x="6934200" y="5029200"/>
            <a:ext cx="1447800" cy="855145"/>
            <a:chOff x="1752600" y="2126769"/>
            <a:chExt cx="1447800" cy="855145"/>
          </a:xfrm>
        </p:grpSpPr>
        <p:sp>
          <p:nvSpPr>
            <p:cNvPr id="49" name="Rectangle 48"/>
            <p:cNvSpPr/>
            <p:nvPr/>
          </p:nvSpPr>
          <p:spPr>
            <a:xfrm>
              <a:off x="1752600" y="2126769"/>
              <a:ext cx="14478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p:cNvSpPr txBox="1"/>
            <p:nvPr/>
          </p:nvSpPr>
          <p:spPr>
            <a:xfrm>
              <a:off x="2162176" y="2212473"/>
              <a:ext cx="762000" cy="769441"/>
            </a:xfrm>
            <a:prstGeom prst="rect">
              <a:avLst/>
            </a:prstGeom>
            <a:noFill/>
          </p:spPr>
          <p:txBody>
            <a:bodyPr wrap="square" rtlCol="0">
              <a:spAutoFit/>
            </a:bodyPr>
            <a:lstStyle/>
            <a:p>
              <a:r>
                <a:rPr lang="en-US" sz="4400" dirty="0">
                  <a:latin typeface="Times New Roman" pitchFamily="18" charset="0"/>
                  <a:cs typeface="Times New Roman" pitchFamily="18" charset="0"/>
                </a:rPr>
                <a:t>A</a:t>
              </a:r>
            </a:p>
          </p:txBody>
        </p:sp>
      </p:grpSp>
      <p:grpSp>
        <p:nvGrpSpPr>
          <p:cNvPr id="51" name="Group 50"/>
          <p:cNvGrpSpPr/>
          <p:nvPr/>
        </p:nvGrpSpPr>
        <p:grpSpPr>
          <a:xfrm>
            <a:off x="6834188" y="1850030"/>
            <a:ext cx="1447800" cy="838200"/>
            <a:chOff x="1752600" y="2202969"/>
            <a:chExt cx="1447800" cy="838200"/>
          </a:xfrm>
        </p:grpSpPr>
        <p:sp>
          <p:nvSpPr>
            <p:cNvPr id="52" name="Rectangle 51"/>
            <p:cNvSpPr/>
            <p:nvPr/>
          </p:nvSpPr>
          <p:spPr>
            <a:xfrm>
              <a:off x="1752600" y="2202969"/>
              <a:ext cx="14478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p:cNvSpPr txBox="1"/>
            <p:nvPr/>
          </p:nvSpPr>
          <p:spPr>
            <a:xfrm>
              <a:off x="2162176" y="2212473"/>
              <a:ext cx="762000" cy="769441"/>
            </a:xfrm>
            <a:prstGeom prst="rect">
              <a:avLst/>
            </a:prstGeom>
            <a:noFill/>
          </p:spPr>
          <p:txBody>
            <a:bodyPr wrap="square" rtlCol="0">
              <a:spAutoFit/>
            </a:bodyPr>
            <a:lstStyle/>
            <a:p>
              <a:r>
                <a:rPr lang="en-US" sz="4400" dirty="0">
                  <a:latin typeface="Times New Roman" pitchFamily="18" charset="0"/>
                  <a:cs typeface="Times New Roman" pitchFamily="18" charset="0"/>
                </a:rPr>
                <a:t>A</a:t>
              </a:r>
            </a:p>
          </p:txBody>
        </p:sp>
      </p:grpSp>
      <p:sp>
        <p:nvSpPr>
          <p:cNvPr id="54" name="Title 1"/>
          <p:cNvSpPr txBox="1">
            <a:spLocks/>
          </p:cNvSpPr>
          <p:nvPr/>
        </p:nvSpPr>
        <p:spPr bwMode="auto">
          <a:xfrm>
            <a:off x="6172200" y="1905008"/>
            <a:ext cx="762000" cy="533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0" u="none" strike="noStrike" kern="0" cap="none" spc="0" normalizeH="0" baseline="0" noProof="0" dirty="0">
                <a:ln>
                  <a:noFill/>
                </a:ln>
                <a:solidFill>
                  <a:schemeClr val="tx2"/>
                </a:solidFill>
                <a:effectLst/>
                <a:uLnTx/>
                <a:uFillTx/>
                <a:latin typeface="Cambria Math" pitchFamily="18" charset="0"/>
                <a:ea typeface="Cambria Math" pitchFamily="18" charset="0"/>
                <a:cs typeface="Times New Roman" pitchFamily="18" charset="0"/>
              </a:rPr>
              <a:t>-</a:t>
            </a:r>
          </a:p>
        </p:txBody>
      </p:sp>
      <p:sp>
        <p:nvSpPr>
          <p:cNvPr id="55" name="Title 1"/>
          <p:cNvSpPr txBox="1">
            <a:spLocks/>
          </p:cNvSpPr>
          <p:nvPr/>
        </p:nvSpPr>
        <p:spPr bwMode="auto">
          <a:xfrm>
            <a:off x="3001780" y="4572000"/>
            <a:ext cx="762000" cy="533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0" u="none" strike="noStrike" kern="0" cap="none" spc="0" normalizeH="0" baseline="0" noProof="0" dirty="0">
                <a:ln>
                  <a:noFill/>
                </a:ln>
                <a:solidFill>
                  <a:schemeClr val="tx2"/>
                </a:solidFill>
                <a:effectLst/>
                <a:uLnTx/>
                <a:uFillTx/>
                <a:latin typeface="Cambria Math" pitchFamily="18" charset="0"/>
                <a:ea typeface="Cambria Math" pitchFamily="18" charset="0"/>
                <a:cs typeface="Times New Roman" pitchFamily="18" charset="0"/>
              </a:rPr>
              <a:t>-</a:t>
            </a:r>
          </a:p>
        </p:txBody>
      </p:sp>
      <p:sp>
        <p:nvSpPr>
          <p:cNvPr id="56" name="Title 1"/>
          <p:cNvSpPr txBox="1">
            <a:spLocks/>
          </p:cNvSpPr>
          <p:nvPr/>
        </p:nvSpPr>
        <p:spPr bwMode="auto">
          <a:xfrm>
            <a:off x="5167860" y="1858780"/>
            <a:ext cx="762000" cy="533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0" u="none" strike="noStrike" kern="0" cap="none" spc="0" normalizeH="0" baseline="0" noProof="0" dirty="0">
                <a:ln>
                  <a:noFill/>
                </a:ln>
                <a:solidFill>
                  <a:schemeClr val="tx2"/>
                </a:solidFill>
                <a:effectLst/>
                <a:uLnTx/>
                <a:uFillTx/>
                <a:latin typeface="Cambria Math" pitchFamily="18" charset="0"/>
                <a:ea typeface="Cambria Math" pitchFamily="18" charset="0"/>
                <a:cs typeface="Times New Roman" pitchFamily="18" charset="0"/>
              </a:rPr>
              <a:t>+</a:t>
            </a:r>
          </a:p>
        </p:txBody>
      </p:sp>
      <p:grpSp>
        <p:nvGrpSpPr>
          <p:cNvPr id="57" name="Group 56"/>
          <p:cNvGrpSpPr/>
          <p:nvPr/>
        </p:nvGrpSpPr>
        <p:grpSpPr>
          <a:xfrm>
            <a:off x="4852988" y="5029200"/>
            <a:ext cx="1447800" cy="838200"/>
            <a:chOff x="4343400" y="2279169"/>
            <a:chExt cx="1447800" cy="838200"/>
          </a:xfrm>
        </p:grpSpPr>
        <p:sp>
          <p:nvSpPr>
            <p:cNvPr id="58" name="Rectangle 57"/>
            <p:cNvSpPr/>
            <p:nvPr/>
          </p:nvSpPr>
          <p:spPr>
            <a:xfrm>
              <a:off x="4343400" y="2279169"/>
              <a:ext cx="14478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p:cNvSpPr txBox="1"/>
            <p:nvPr/>
          </p:nvSpPr>
          <p:spPr>
            <a:xfrm>
              <a:off x="4781520" y="2331545"/>
              <a:ext cx="762000" cy="769441"/>
            </a:xfrm>
            <a:prstGeom prst="rect">
              <a:avLst/>
            </a:prstGeom>
            <a:noFill/>
          </p:spPr>
          <p:txBody>
            <a:bodyPr wrap="square" rtlCol="0">
              <a:spAutoFit/>
            </a:bodyPr>
            <a:lstStyle/>
            <a:p>
              <a:r>
                <a:rPr lang="en-US" sz="4400" dirty="0">
                  <a:latin typeface="Times New Roman" pitchFamily="18" charset="0"/>
                  <a:cs typeface="Times New Roman" pitchFamily="18" charset="0"/>
                </a:rPr>
                <a:t>A</a:t>
              </a:r>
            </a:p>
          </p:txBody>
        </p:sp>
      </p:grpSp>
      <p:grpSp>
        <p:nvGrpSpPr>
          <p:cNvPr id="60" name="Group 59"/>
          <p:cNvGrpSpPr/>
          <p:nvPr/>
        </p:nvGrpSpPr>
        <p:grpSpPr>
          <a:xfrm>
            <a:off x="4852988" y="3962400"/>
            <a:ext cx="1447800" cy="769441"/>
            <a:chOff x="4343400" y="1524000"/>
            <a:chExt cx="1447800" cy="769441"/>
          </a:xfrm>
        </p:grpSpPr>
        <p:sp>
          <p:nvSpPr>
            <p:cNvPr id="61" name="Rectangle 60"/>
            <p:cNvSpPr/>
            <p:nvPr/>
          </p:nvSpPr>
          <p:spPr>
            <a:xfrm>
              <a:off x="4343400" y="1669569"/>
              <a:ext cx="14478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4800568" y="1524000"/>
              <a:ext cx="762000" cy="769441"/>
            </a:xfrm>
            <a:prstGeom prst="rect">
              <a:avLst/>
            </a:prstGeom>
            <a:noFill/>
          </p:spPr>
          <p:txBody>
            <a:bodyPr wrap="square" rtlCol="0">
              <a:spAutoFit/>
            </a:bodyPr>
            <a:lstStyle/>
            <a:p>
              <a:r>
                <a:rPr lang="en-US" sz="4400" dirty="0">
                  <a:latin typeface="Times New Roman" pitchFamily="18" charset="0"/>
                  <a:cs typeface="Times New Roman" pitchFamily="18" charset="0"/>
                </a:rPr>
                <a:t>B</a:t>
              </a:r>
            </a:p>
          </p:txBody>
        </p:sp>
      </p:grpSp>
      <p:sp>
        <p:nvSpPr>
          <p:cNvPr id="63" name="Title 1"/>
          <p:cNvSpPr txBox="1">
            <a:spLocks/>
          </p:cNvSpPr>
          <p:nvPr/>
        </p:nvSpPr>
        <p:spPr bwMode="auto">
          <a:xfrm>
            <a:off x="4114800" y="4572000"/>
            <a:ext cx="762000" cy="533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0" u="none" strike="noStrike" kern="0" cap="none" spc="0" normalizeH="0" baseline="0" noProof="0" dirty="0">
                <a:ln>
                  <a:noFill/>
                </a:ln>
                <a:solidFill>
                  <a:schemeClr val="tx2"/>
                </a:solidFill>
                <a:effectLst/>
                <a:uLnTx/>
                <a:uFillTx/>
                <a:latin typeface="Times New Roman" pitchFamily="18" charset="0"/>
                <a:ea typeface="Cambria Math" pitchFamily="18" charset="0"/>
                <a:cs typeface="Times New Roman" pitchFamily="18" charset="0"/>
              </a:rPr>
              <a:t>=</a:t>
            </a:r>
            <a:endParaRPr kumimoji="0" lang="en-US" sz="2800" b="0" u="none" strike="noStrike" kern="0" cap="none" spc="0" normalizeH="0" baseline="0" noProof="0" dirty="0">
              <a:ln>
                <a:noFill/>
              </a:ln>
              <a:solidFill>
                <a:schemeClr val="tx2"/>
              </a:solidFill>
              <a:effectLst/>
              <a:uLnTx/>
              <a:uFillTx/>
              <a:latin typeface="Times New Roman" pitchFamily="18" charset="0"/>
              <a:ea typeface="+mj-ea"/>
              <a:cs typeface="Times New Roman" pitchFamily="18" charset="0"/>
            </a:endParaRPr>
          </a:p>
        </p:txBody>
      </p:sp>
      <p:sp>
        <p:nvSpPr>
          <p:cNvPr id="64" name="Title 1"/>
          <p:cNvSpPr txBox="1">
            <a:spLocks/>
          </p:cNvSpPr>
          <p:nvPr/>
        </p:nvSpPr>
        <p:spPr bwMode="auto">
          <a:xfrm>
            <a:off x="5220248" y="4525780"/>
            <a:ext cx="762000" cy="533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0" u="none" strike="noStrike" kern="0" cap="none" spc="0" normalizeH="0" baseline="0" noProof="0" dirty="0">
                <a:ln>
                  <a:noFill/>
                </a:ln>
                <a:solidFill>
                  <a:schemeClr val="tx2"/>
                </a:solidFill>
                <a:effectLst/>
                <a:uLnTx/>
                <a:uFillTx/>
                <a:latin typeface="Cambria Math" pitchFamily="18" charset="0"/>
                <a:ea typeface="Cambria Math" pitchFamily="18" charset="0"/>
                <a:cs typeface="Times New Roman" pitchFamily="18" charset="0"/>
              </a:rPr>
              <a:t>+</a:t>
            </a:r>
          </a:p>
        </p:txBody>
      </p:sp>
      <p:sp>
        <p:nvSpPr>
          <p:cNvPr id="65" name="Title 1"/>
          <p:cNvSpPr txBox="1">
            <a:spLocks/>
          </p:cNvSpPr>
          <p:nvPr/>
        </p:nvSpPr>
        <p:spPr bwMode="auto">
          <a:xfrm>
            <a:off x="6248400" y="4495800"/>
            <a:ext cx="762000" cy="533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0" u="none" strike="noStrike" kern="0" cap="none" spc="0" normalizeH="0" baseline="0" noProof="0" dirty="0">
                <a:ln>
                  <a:noFill/>
                </a:ln>
                <a:solidFill>
                  <a:schemeClr val="tx2"/>
                </a:solidFill>
                <a:effectLst/>
                <a:uLnTx/>
                <a:uFillTx/>
                <a:latin typeface="Cambria Math" pitchFamily="18" charset="0"/>
                <a:ea typeface="Cambria Math" pitchFamily="18" charset="0"/>
                <a:cs typeface="Times New Roman" pitchFamily="18" charset="0"/>
              </a:rPr>
              <a:t>-</a:t>
            </a:r>
          </a:p>
        </p:txBody>
      </p:sp>
      <p:sp>
        <p:nvSpPr>
          <p:cNvPr id="66" name="Title 1"/>
          <p:cNvSpPr txBox="1">
            <a:spLocks/>
          </p:cNvSpPr>
          <p:nvPr/>
        </p:nvSpPr>
        <p:spPr bwMode="auto">
          <a:xfrm>
            <a:off x="7239000" y="4525780"/>
            <a:ext cx="762000" cy="533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0" u="none" strike="noStrike" kern="0" cap="none" spc="0" normalizeH="0" baseline="0" noProof="0" dirty="0">
                <a:ln>
                  <a:noFill/>
                </a:ln>
                <a:solidFill>
                  <a:schemeClr val="tx2"/>
                </a:solidFill>
                <a:effectLst/>
                <a:uLnTx/>
                <a:uFillTx/>
                <a:latin typeface="Cambria Math" pitchFamily="18" charset="0"/>
                <a:ea typeface="Cambria Math" pitchFamily="18" charset="0"/>
                <a:cs typeface="Times New Roman" pitchFamily="18" charset="0"/>
              </a:rPr>
              <a:t>+</a:t>
            </a:r>
          </a:p>
        </p:txBody>
      </p:sp>
      <p:sp>
        <p:nvSpPr>
          <p:cNvPr id="67" name="Title 1"/>
          <p:cNvSpPr txBox="1">
            <a:spLocks/>
          </p:cNvSpPr>
          <p:nvPr/>
        </p:nvSpPr>
        <p:spPr bwMode="auto">
          <a:xfrm>
            <a:off x="0" y="6019800"/>
            <a:ext cx="2590800" cy="609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algn="ctr"/>
            <a:r>
              <a:rPr lang="en-US" sz="2800" i="1" kern="0" dirty="0">
                <a:solidFill>
                  <a:schemeClr val="tx2"/>
                </a:solidFill>
                <a:latin typeface="Cambria Math" pitchFamily="18" charset="0"/>
                <a:ea typeface="Cambria Math" pitchFamily="18" charset="0"/>
                <a:cs typeface="Times New Roman" pitchFamily="18" charset="0"/>
              </a:rPr>
              <a:t>m</a:t>
            </a:r>
            <a:r>
              <a:rPr lang="en-US" sz="2800" i="1" kern="0" baseline="-25000" dirty="0">
                <a:solidFill>
                  <a:schemeClr val="tx2"/>
                </a:solidFill>
                <a:latin typeface="Cambria Math" pitchFamily="18" charset="0"/>
                <a:ea typeface="Cambria Math" pitchFamily="18" charset="0"/>
                <a:cs typeface="Times New Roman" pitchFamily="18" charset="0"/>
              </a:rPr>
              <a:t>2</a:t>
            </a:r>
            <a:r>
              <a:rPr lang="en-US" sz="2800" i="1" kern="0" dirty="0">
                <a:solidFill>
                  <a:schemeClr val="tx2"/>
                </a:solidFill>
                <a:latin typeface="Cambria Math" pitchFamily="18" charset="0"/>
                <a:ea typeface="Cambria Math" pitchFamily="18" charset="0"/>
                <a:cs typeface="Times New Roman" pitchFamily="18" charset="0"/>
              </a:rPr>
              <a:t> = d</a:t>
            </a:r>
            <a:r>
              <a:rPr lang="en-US" sz="2800" i="1" kern="0" baseline="-25000" dirty="0">
                <a:solidFill>
                  <a:schemeClr val="tx2"/>
                </a:solidFill>
                <a:latin typeface="Cambria Math" pitchFamily="18" charset="0"/>
                <a:ea typeface="Cambria Math" pitchFamily="18" charset="0"/>
                <a:cs typeface="Times New Roman" pitchFamily="18" charset="0"/>
              </a:rPr>
              <a:t>2 </a:t>
            </a:r>
            <a:r>
              <a:rPr lang="en-US" sz="2800" i="1" kern="0" dirty="0">
                <a:solidFill>
                  <a:schemeClr val="tx2"/>
                </a:solidFill>
                <a:latin typeface="Cambria Math" pitchFamily="18" charset="0"/>
                <a:ea typeface="Cambria Math" pitchFamily="18" charset="0"/>
                <a:cs typeface="Times New Roman" pitchFamily="18" charset="0"/>
              </a:rPr>
              <a:t>– 2d</a:t>
            </a:r>
            <a:r>
              <a:rPr lang="en-US" sz="2800" i="1" kern="0" baseline="-25000" dirty="0">
                <a:solidFill>
                  <a:schemeClr val="tx2"/>
                </a:solidFill>
                <a:latin typeface="Cambria Math" pitchFamily="18" charset="0"/>
                <a:ea typeface="Cambria Math" pitchFamily="18" charset="0"/>
                <a:cs typeface="Times New Roman" pitchFamily="18" charset="0"/>
              </a:rPr>
              <a:t>1</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09600"/>
            <a:ext cx="8229600" cy="3352800"/>
          </a:xfrm>
        </p:spPr>
        <p:txBody>
          <a:bodyPr/>
          <a:lstStyle/>
          <a:p>
            <a:r>
              <a:rPr lang="en-US" dirty="0">
                <a:latin typeface="Times New Roman" pitchFamily="18" charset="0"/>
                <a:ea typeface="Cambria Math" pitchFamily="18" charset="0"/>
                <a:cs typeface="Times New Roman" pitchFamily="18" charset="0"/>
              </a:rPr>
              <a:t>linear rule relating model parameters to data</a:t>
            </a:r>
            <a:br>
              <a:rPr lang="en-US" b="1" dirty="0">
                <a:latin typeface="Cambria Math" pitchFamily="18" charset="0"/>
                <a:ea typeface="Cambria Math" pitchFamily="18" charset="0"/>
                <a:cs typeface="Times New Roman" pitchFamily="18" charset="0"/>
              </a:rPr>
            </a:br>
            <a:br>
              <a:rPr lang="en-US" b="1" dirty="0">
                <a:latin typeface="Cambria Math" pitchFamily="18" charset="0"/>
                <a:ea typeface="Cambria Math" pitchFamily="18" charset="0"/>
                <a:cs typeface="Times New Roman" pitchFamily="18" charset="0"/>
              </a:rPr>
            </a:br>
            <a:r>
              <a:rPr lang="en-US" b="1" dirty="0">
                <a:latin typeface="Cambria Math" pitchFamily="18" charset="0"/>
                <a:ea typeface="Cambria Math" pitchFamily="18" charset="0"/>
                <a:cs typeface="Times New Roman" pitchFamily="18" charset="0"/>
              </a:rPr>
              <a:t>m </a:t>
            </a:r>
            <a:r>
              <a:rPr lang="en-US" dirty="0">
                <a:latin typeface="Cambria Math" pitchFamily="18" charset="0"/>
                <a:ea typeface="Cambria Math" pitchFamily="18" charset="0"/>
                <a:cs typeface="Times New Roman" pitchFamily="18" charset="0"/>
              </a:rPr>
              <a:t>=</a:t>
            </a:r>
            <a:r>
              <a:rPr lang="en-US" b="1" dirty="0">
                <a:latin typeface="Cambria Math" pitchFamily="18" charset="0"/>
                <a:ea typeface="Cambria Math" pitchFamily="18" charset="0"/>
                <a:cs typeface="Times New Roman" pitchFamily="18" charset="0"/>
              </a:rPr>
              <a:t> M d</a:t>
            </a:r>
            <a:br>
              <a:rPr lang="en-US" b="1" dirty="0">
                <a:latin typeface="Cambria Math" pitchFamily="18" charset="0"/>
                <a:ea typeface="Cambria Math" pitchFamily="18" charset="0"/>
                <a:cs typeface="Times New Roman" pitchFamily="18" charset="0"/>
              </a:rPr>
            </a:br>
            <a:br>
              <a:rPr lang="en-US" dirty="0">
                <a:latin typeface="Times New Roman" pitchFamily="18" charset="0"/>
                <a:cs typeface="Times New Roman" pitchFamily="18" charset="0"/>
              </a:rPr>
            </a:br>
            <a:r>
              <a:rPr lang="en-US" dirty="0">
                <a:latin typeface="Times New Roman" pitchFamily="18" charset="0"/>
                <a:cs typeface="Times New Roman" pitchFamily="18" charset="0"/>
              </a:rPr>
              <a:t>with</a:t>
            </a:r>
          </a:p>
        </p:txBody>
      </p:sp>
      <p:pic>
        <p:nvPicPr>
          <p:cNvPr id="18434" name="Picture 2"/>
          <p:cNvPicPr>
            <a:picLocks noChangeAspect="1" noChangeArrowheads="1"/>
          </p:cNvPicPr>
          <p:nvPr/>
        </p:nvPicPr>
        <p:blipFill>
          <a:blip r:embed="rId3" cstate="print"/>
          <a:srcRect l="58071" t="31309" r="19771" b="55735"/>
          <a:stretch>
            <a:fillRect/>
          </a:stretch>
        </p:blipFill>
        <p:spPr bwMode="auto">
          <a:xfrm>
            <a:off x="2819400" y="4724400"/>
            <a:ext cx="3683000" cy="1524000"/>
          </a:xfrm>
          <a:prstGeom prst="rect">
            <a:avLst/>
          </a:prstGeom>
          <a:noFill/>
          <a:ln w="9525">
            <a:noFill/>
            <a:miter lim="800000"/>
            <a:headEnd/>
            <a:tailEnd/>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8229600" cy="1143000"/>
          </a:xfrm>
        </p:spPr>
        <p:txBody>
          <a:bodyPr/>
          <a:lstStyle/>
          <a:p>
            <a:r>
              <a:rPr lang="en-US" dirty="0">
                <a:latin typeface="Times New Roman" pitchFamily="18" charset="0"/>
                <a:cs typeface="Times New Roman" pitchFamily="18" charset="0"/>
              </a:rPr>
              <a:t>so the means of the model parameters are</a:t>
            </a:r>
          </a:p>
        </p:txBody>
      </p:sp>
      <p:pic>
        <p:nvPicPr>
          <p:cNvPr id="19458" name="Picture 2"/>
          <p:cNvPicPr>
            <a:picLocks noChangeAspect="1" noChangeArrowheads="1"/>
          </p:cNvPicPr>
          <p:nvPr/>
        </p:nvPicPr>
        <p:blipFill>
          <a:blip r:embed="rId3" cstate="print"/>
          <a:srcRect l="10697" t="36707" r="35053" b="52497"/>
          <a:stretch>
            <a:fillRect/>
          </a:stretch>
        </p:blipFill>
        <p:spPr bwMode="auto">
          <a:xfrm>
            <a:off x="228600" y="3071824"/>
            <a:ext cx="8656320" cy="1219200"/>
          </a:xfrm>
          <a:prstGeom prst="rect">
            <a:avLst/>
          </a:prstGeom>
          <a:noFill/>
          <a:ln w="9525">
            <a:noFill/>
            <a:miter lim="800000"/>
            <a:headEnd/>
            <a:tailEnd/>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8229600" cy="1143000"/>
          </a:xfrm>
        </p:spPr>
        <p:txBody>
          <a:bodyPr/>
          <a:lstStyle/>
          <a:p>
            <a:r>
              <a:rPr lang="en-US" dirty="0">
                <a:latin typeface="Times New Roman" pitchFamily="18" charset="0"/>
                <a:cs typeface="Times New Roman" pitchFamily="18" charset="0"/>
              </a:rPr>
              <a:t>and the covariance matrix is</a:t>
            </a:r>
          </a:p>
        </p:txBody>
      </p:sp>
      <p:pic>
        <p:nvPicPr>
          <p:cNvPr id="19458" name="Picture 2"/>
          <p:cNvPicPr>
            <a:picLocks noChangeAspect="1" noChangeArrowheads="1"/>
          </p:cNvPicPr>
          <p:nvPr/>
        </p:nvPicPr>
        <p:blipFill>
          <a:blip r:embed="rId3" cstate="print"/>
          <a:srcRect l="15473" t="70444" r="39160" b="16736"/>
          <a:stretch>
            <a:fillRect/>
          </a:stretch>
        </p:blipFill>
        <p:spPr bwMode="auto">
          <a:xfrm>
            <a:off x="238120" y="3048000"/>
            <a:ext cx="8763000" cy="1752600"/>
          </a:xfrm>
          <a:prstGeom prst="rect">
            <a:avLst/>
          </a:prstGeom>
          <a:noFill/>
          <a:ln w="9525">
            <a:noFill/>
            <a:miter lim="800000"/>
            <a:headEnd/>
            <a:tailEnd/>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09800"/>
            <a:ext cx="9144000" cy="4495800"/>
          </a:xfrm>
        </p:spPr>
        <p:txBody>
          <a:bodyPr/>
          <a:lstStyle/>
          <a:p>
            <a:br>
              <a:rPr lang="en-US" sz="3200" dirty="0"/>
            </a:br>
            <a:r>
              <a:rPr lang="en-US" sz="3200" dirty="0">
                <a:latin typeface="Times New Roman" pitchFamily="18" charset="0"/>
                <a:cs typeface="Times New Roman" pitchFamily="18" charset="0"/>
              </a:rPr>
              <a:t>model parameters are correlated, even though data are uncorrelated</a:t>
            </a:r>
            <a:br>
              <a:rPr lang="en-US" sz="3200" dirty="0">
                <a:latin typeface="Times New Roman" pitchFamily="18" charset="0"/>
                <a:cs typeface="Times New Roman" pitchFamily="18" charset="0"/>
              </a:rPr>
            </a:br>
            <a:r>
              <a:rPr lang="en-US" sz="3200" dirty="0">
                <a:solidFill>
                  <a:srgbClr val="FF0000"/>
                </a:solidFill>
                <a:latin typeface="Times New Roman" pitchFamily="18" charset="0"/>
                <a:cs typeface="Times New Roman" pitchFamily="18" charset="0"/>
              </a:rPr>
              <a:t>bad</a:t>
            </a:r>
            <a:br>
              <a:rPr lang="en-US" sz="3200" dirty="0">
                <a:latin typeface="Times New Roman" pitchFamily="18" charset="0"/>
                <a:cs typeface="Times New Roman" pitchFamily="18" charset="0"/>
              </a:rPr>
            </a:br>
            <a:br>
              <a:rPr lang="en-US" sz="3200" dirty="0">
                <a:latin typeface="Times New Roman" pitchFamily="18" charset="0"/>
                <a:cs typeface="Times New Roman" pitchFamily="18" charset="0"/>
              </a:rPr>
            </a:br>
            <a:r>
              <a:rPr lang="en-US" sz="3200" dirty="0">
                <a:latin typeface="Times New Roman" pitchFamily="18" charset="0"/>
                <a:cs typeface="Times New Roman" pitchFamily="18" charset="0"/>
              </a:rPr>
              <a:t>variance of model parameters different than </a:t>
            </a:r>
            <a:r>
              <a:rPr lang="en-US" sz="3200" dirty="0">
                <a:solidFill>
                  <a:srgbClr val="FF3300"/>
                </a:solidFill>
                <a:latin typeface="Times New Roman" pitchFamily="18" charset="0"/>
                <a:cs typeface="Times New Roman" pitchFamily="18" charset="0"/>
              </a:rPr>
              <a:t>variance of data</a:t>
            </a:r>
            <a:br>
              <a:rPr lang="en-US" sz="3200" dirty="0">
                <a:solidFill>
                  <a:srgbClr val="FF3300"/>
                </a:solidFill>
                <a:latin typeface="Times New Roman" pitchFamily="18" charset="0"/>
                <a:cs typeface="Times New Roman" pitchFamily="18" charset="0"/>
              </a:rPr>
            </a:br>
            <a:r>
              <a:rPr lang="en-US" sz="3200" dirty="0">
                <a:solidFill>
                  <a:srgbClr val="FF3300"/>
                </a:solidFill>
                <a:latin typeface="Times New Roman" pitchFamily="18" charset="0"/>
                <a:cs typeface="Times New Roman" pitchFamily="18" charset="0"/>
              </a:rPr>
              <a:t>bad if bigger</a:t>
            </a:r>
            <a:r>
              <a:rPr lang="en-US" sz="3200" dirty="0">
                <a:latin typeface="Times New Roman" pitchFamily="18" charset="0"/>
                <a:cs typeface="Times New Roman" pitchFamily="18" charset="0"/>
              </a:rPr>
              <a:t>, </a:t>
            </a:r>
            <a:r>
              <a:rPr lang="en-US" sz="3200" dirty="0">
                <a:solidFill>
                  <a:srgbClr val="92D050"/>
                </a:solidFill>
                <a:latin typeface="Times New Roman" pitchFamily="18" charset="0"/>
                <a:cs typeface="Times New Roman" pitchFamily="18" charset="0"/>
              </a:rPr>
              <a:t>good if smaller</a:t>
            </a:r>
            <a:br>
              <a:rPr lang="en-US" dirty="0"/>
            </a:br>
            <a:endParaRPr lang="en-US" dirty="0"/>
          </a:p>
        </p:txBody>
      </p:sp>
      <p:pic>
        <p:nvPicPr>
          <p:cNvPr id="19458" name="Picture 2"/>
          <p:cNvPicPr>
            <a:picLocks noChangeAspect="1" noChangeArrowheads="1"/>
          </p:cNvPicPr>
          <p:nvPr/>
        </p:nvPicPr>
        <p:blipFill>
          <a:blip r:embed="rId3" cstate="print"/>
          <a:srcRect l="15473" t="70444" r="39160" b="16736"/>
          <a:stretch>
            <a:fillRect/>
          </a:stretch>
        </p:blipFill>
        <p:spPr bwMode="auto">
          <a:xfrm>
            <a:off x="228600" y="304800"/>
            <a:ext cx="8763000" cy="175260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400800"/>
          </a:xfrm>
        </p:spPr>
        <p:txBody>
          <a:bodyPr/>
          <a:lstStyle/>
          <a:p>
            <a:pPr marL="0" algn="ctr">
              <a:buNone/>
            </a:pPr>
            <a:r>
              <a:rPr lang="en-US" dirty="0">
                <a:latin typeface="Times New Roman" pitchFamily="18" charset="0"/>
                <a:cs typeface="Times New Roman" pitchFamily="18" charset="0"/>
              </a:rPr>
              <a:t>example</a:t>
            </a:r>
          </a:p>
          <a:p>
            <a:pPr marL="0" algn="ctr">
              <a:buNone/>
            </a:pPr>
            <a:r>
              <a:rPr lang="en-US" dirty="0">
                <a:latin typeface="Times New Roman" pitchFamily="18" charset="0"/>
                <a:cs typeface="Times New Roman" pitchFamily="18" charset="0"/>
              </a:rPr>
              <a:t>100 birds live on an island</a:t>
            </a:r>
          </a:p>
          <a:p>
            <a:pPr marL="0" algn="ctr">
              <a:buNone/>
            </a:pPr>
            <a:endParaRPr lang="en-US" dirty="0">
              <a:latin typeface="Times New Roman" pitchFamily="18" charset="0"/>
              <a:cs typeface="Times New Roman" pitchFamily="18" charset="0"/>
            </a:endParaRPr>
          </a:p>
          <a:p>
            <a:pPr marL="0" algn="ctr">
              <a:buNone/>
            </a:pPr>
            <a:endParaRPr lang="en-US" dirty="0">
              <a:latin typeface="Times New Roman" pitchFamily="18" charset="0"/>
              <a:cs typeface="Times New Roman" pitchFamily="18" charset="0"/>
            </a:endParaRPr>
          </a:p>
          <a:p>
            <a:pPr marL="0" algn="ctr">
              <a:buNone/>
            </a:pPr>
            <a:r>
              <a:rPr lang="en-US" dirty="0">
                <a:latin typeface="Times New Roman" pitchFamily="18" charset="0"/>
                <a:cs typeface="Times New Roman" pitchFamily="18" charset="0"/>
              </a:rPr>
              <a:t>30 tan pigeons</a:t>
            </a:r>
          </a:p>
          <a:p>
            <a:pPr marL="0" algn="ctr">
              <a:buNone/>
            </a:pPr>
            <a:r>
              <a:rPr lang="en-US" dirty="0">
                <a:latin typeface="Times New Roman" pitchFamily="18" charset="0"/>
                <a:cs typeface="Times New Roman" pitchFamily="18" charset="0"/>
              </a:rPr>
              <a:t>20 white pigeons</a:t>
            </a:r>
          </a:p>
          <a:p>
            <a:pPr marL="0" algn="ctr">
              <a:buNone/>
            </a:pPr>
            <a:r>
              <a:rPr lang="en-US" dirty="0">
                <a:latin typeface="Times New Roman" pitchFamily="18" charset="0"/>
                <a:cs typeface="Times New Roman" pitchFamily="18" charset="0"/>
              </a:rPr>
              <a:t>10 tan gulls</a:t>
            </a:r>
          </a:p>
          <a:p>
            <a:pPr marL="0" algn="ctr">
              <a:buNone/>
            </a:pPr>
            <a:r>
              <a:rPr lang="en-US" dirty="0">
                <a:latin typeface="Times New Roman" pitchFamily="18" charset="0"/>
                <a:cs typeface="Times New Roman" pitchFamily="18" charset="0"/>
              </a:rPr>
              <a:t> 40 white gulls</a:t>
            </a:r>
          </a:p>
          <a:p>
            <a:pPr marL="0" algn="ctr">
              <a:buNone/>
            </a:pPr>
            <a:endParaRPr lang="en-US" dirty="0">
              <a:latin typeface="Times New Roman" pitchFamily="18" charset="0"/>
              <a:cs typeface="Times New Roman" pitchFamily="18" charset="0"/>
            </a:endParaRPr>
          </a:p>
          <a:p>
            <a:pPr marL="0" algn="ctr">
              <a:buNone/>
            </a:pPr>
            <a:r>
              <a:rPr lang="en-US" dirty="0">
                <a:latin typeface="Times New Roman" pitchFamily="18" charset="0"/>
                <a:cs typeface="Times New Roman" pitchFamily="18" charset="0"/>
              </a:rPr>
              <a:t>treat the species and color of the birds as random variables </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381000" y="1057870"/>
            <a:ext cx="8458200" cy="4414111"/>
            <a:chOff x="1376620" y="1326975"/>
            <a:chExt cx="5786180" cy="3002272"/>
          </a:xfrm>
        </p:grpSpPr>
        <p:pic>
          <p:nvPicPr>
            <p:cNvPr id="1026" name="Picture 2"/>
            <p:cNvPicPr>
              <a:picLocks noChangeAspect="1" noChangeArrowheads="1"/>
            </p:cNvPicPr>
            <p:nvPr/>
          </p:nvPicPr>
          <p:blipFill>
            <a:blip r:embed="rId3" cstate="print"/>
            <a:srcRect/>
            <a:stretch>
              <a:fillRect/>
            </a:stretch>
          </p:blipFill>
          <p:spPr bwMode="auto">
            <a:xfrm>
              <a:off x="4580466" y="1836003"/>
              <a:ext cx="2039392" cy="1952978"/>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1811797" y="1779512"/>
              <a:ext cx="2046218" cy="2057400"/>
            </a:xfrm>
            <a:prstGeom prst="rect">
              <a:avLst/>
            </a:prstGeom>
            <a:noFill/>
            <a:ln w="9525">
              <a:noFill/>
              <a:miter lim="800000"/>
              <a:headEnd/>
              <a:tailEnd/>
            </a:ln>
          </p:spPr>
        </p:pic>
        <p:sp>
          <p:nvSpPr>
            <p:cNvPr id="18" name="TextBox 17"/>
            <p:cNvSpPr txBox="1"/>
            <p:nvPr/>
          </p:nvSpPr>
          <p:spPr>
            <a:xfrm>
              <a:off x="1676400" y="3969604"/>
              <a:ext cx="533400" cy="355870"/>
            </a:xfrm>
            <a:prstGeom prst="rect">
              <a:avLst/>
            </a:prstGeom>
            <a:noFill/>
          </p:spPr>
          <p:txBody>
            <a:bodyPr wrap="square" rtlCol="0">
              <a:spAutoFit/>
            </a:bodyPr>
            <a:lstStyle/>
            <a:p>
              <a:r>
                <a:rPr lang="en-US" sz="2800" i="1" dirty="0">
                  <a:latin typeface="Times New Roman" pitchFamily="18" charset="0"/>
                  <a:cs typeface="Times New Roman" pitchFamily="18" charset="0"/>
                </a:rPr>
                <a:t>d</a:t>
              </a:r>
              <a:r>
                <a:rPr lang="en-US" sz="2800" i="1" baseline="-25000" dirty="0">
                  <a:latin typeface="Times New Roman" pitchFamily="18" charset="0"/>
                  <a:cs typeface="Times New Roman" pitchFamily="18" charset="0"/>
                </a:rPr>
                <a:t>1</a:t>
              </a:r>
            </a:p>
          </p:txBody>
        </p:sp>
        <p:cxnSp>
          <p:nvCxnSpPr>
            <p:cNvPr id="69" name="Straight Arrow Connector 68"/>
            <p:cNvCxnSpPr/>
            <p:nvPr/>
          </p:nvCxnSpPr>
          <p:spPr>
            <a:xfrm rot="5400000">
              <a:off x="721519" y="2867084"/>
              <a:ext cx="2271713"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1828800" y="1833026"/>
              <a:ext cx="2324100" cy="297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2419175" y="1378803"/>
              <a:ext cx="990426" cy="314003"/>
            </a:xfrm>
            <a:prstGeom prst="rect">
              <a:avLst/>
            </a:prstGeom>
            <a:noFill/>
          </p:spPr>
          <p:txBody>
            <a:bodyPr wrap="square" rtlCol="0">
              <a:spAutoFit/>
            </a:bodyPr>
            <a:lstStyle/>
            <a:p>
              <a:r>
                <a:rPr lang="en-US" sz="2400" i="1" dirty="0">
                  <a:latin typeface="Times New Roman" pitchFamily="18" charset="0"/>
                  <a:cs typeface="Times New Roman" pitchFamily="18" charset="0"/>
                </a:rPr>
                <a:t>p(d</a:t>
              </a:r>
              <a:r>
                <a:rPr lang="en-US" sz="2400" i="1" baseline="-25000" dirty="0">
                  <a:latin typeface="Times New Roman" pitchFamily="18" charset="0"/>
                  <a:cs typeface="Times New Roman" pitchFamily="18" charset="0"/>
                </a:rPr>
                <a:t>1</a:t>
              </a:r>
              <a:r>
                <a:rPr lang="en-US" sz="2400" i="1" dirty="0">
                  <a:latin typeface="Times New Roman" pitchFamily="18" charset="0"/>
                  <a:cs typeface="Times New Roman" pitchFamily="18" charset="0"/>
                </a:rPr>
                <a:t>,d</a:t>
              </a:r>
              <a:r>
                <a:rPr lang="en-US" sz="2400" i="1" baseline="-25000" dirty="0">
                  <a:latin typeface="Times New Roman" pitchFamily="18" charset="0"/>
                  <a:cs typeface="Times New Roman" pitchFamily="18" charset="0"/>
                </a:rPr>
                <a:t>2</a:t>
              </a:r>
              <a:r>
                <a:rPr lang="en-US" sz="2400" i="1" dirty="0">
                  <a:latin typeface="Times New Roman" pitchFamily="18" charset="0"/>
                  <a:cs typeface="Times New Roman" pitchFamily="18" charset="0"/>
                </a:rPr>
                <a:t>)</a:t>
              </a:r>
            </a:p>
          </p:txBody>
        </p:sp>
        <p:cxnSp>
          <p:nvCxnSpPr>
            <p:cNvPr id="26" name="Straight Connector 25"/>
            <p:cNvCxnSpPr/>
            <p:nvPr/>
          </p:nvCxnSpPr>
          <p:spPr>
            <a:xfrm rot="5400000">
              <a:off x="3736191" y="1781234"/>
              <a:ext cx="9048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1738313" y="3741003"/>
              <a:ext cx="11907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1376620" y="3555566"/>
              <a:ext cx="533400" cy="355870"/>
            </a:xfrm>
            <a:prstGeom prst="rect">
              <a:avLst/>
            </a:prstGeom>
            <a:noFill/>
          </p:spPr>
          <p:txBody>
            <a:bodyPr wrap="square" rtlCol="0">
              <a:spAutoFit/>
            </a:bodyPr>
            <a:lstStyle/>
            <a:p>
              <a:r>
                <a:rPr lang="en-US" sz="2800" i="1" dirty="0">
                  <a:latin typeface="Times New Roman" pitchFamily="18" charset="0"/>
                  <a:cs typeface="Times New Roman" pitchFamily="18" charset="0"/>
                </a:rPr>
                <a:t>40</a:t>
              </a:r>
              <a:endParaRPr lang="en-US" sz="2800" i="1" baseline="-25000" dirty="0">
                <a:latin typeface="Times New Roman" pitchFamily="18" charset="0"/>
                <a:cs typeface="Times New Roman" pitchFamily="18" charset="0"/>
              </a:endParaRPr>
            </a:p>
          </p:txBody>
        </p:sp>
        <p:sp>
          <p:nvSpPr>
            <p:cNvPr id="39" name="TextBox 38"/>
            <p:cNvSpPr txBox="1"/>
            <p:nvPr/>
          </p:nvSpPr>
          <p:spPr>
            <a:xfrm>
              <a:off x="1428748" y="1637942"/>
              <a:ext cx="533400" cy="355870"/>
            </a:xfrm>
            <a:prstGeom prst="rect">
              <a:avLst/>
            </a:prstGeom>
            <a:noFill/>
          </p:spPr>
          <p:txBody>
            <a:bodyPr wrap="square" rtlCol="0">
              <a:spAutoFit/>
            </a:bodyPr>
            <a:lstStyle/>
            <a:p>
              <a:r>
                <a:rPr lang="en-US" sz="2800" i="1" dirty="0">
                  <a:latin typeface="Times New Roman" pitchFamily="18" charset="0"/>
                  <a:cs typeface="Times New Roman" pitchFamily="18" charset="0"/>
                </a:rPr>
                <a:t>0</a:t>
              </a:r>
              <a:endParaRPr lang="en-US" sz="2800" i="1" baseline="-25000" dirty="0">
                <a:latin typeface="Times New Roman" pitchFamily="18" charset="0"/>
                <a:cs typeface="Times New Roman" pitchFamily="18" charset="0"/>
              </a:endParaRPr>
            </a:p>
          </p:txBody>
        </p:sp>
        <p:sp>
          <p:nvSpPr>
            <p:cNvPr id="46" name="TextBox 45"/>
            <p:cNvSpPr txBox="1"/>
            <p:nvPr/>
          </p:nvSpPr>
          <p:spPr>
            <a:xfrm>
              <a:off x="3565986" y="1326976"/>
              <a:ext cx="533400" cy="355870"/>
            </a:xfrm>
            <a:prstGeom prst="rect">
              <a:avLst/>
            </a:prstGeom>
            <a:noFill/>
          </p:spPr>
          <p:txBody>
            <a:bodyPr wrap="square" rtlCol="0">
              <a:spAutoFit/>
            </a:bodyPr>
            <a:lstStyle/>
            <a:p>
              <a:r>
                <a:rPr lang="en-US" sz="2800" i="1" dirty="0">
                  <a:latin typeface="Times New Roman" pitchFamily="18" charset="0"/>
                  <a:cs typeface="Times New Roman" pitchFamily="18" charset="0"/>
                </a:rPr>
                <a:t>40</a:t>
              </a:r>
              <a:endParaRPr lang="en-US" sz="2800" i="1" baseline="-25000" dirty="0">
                <a:latin typeface="Times New Roman" pitchFamily="18" charset="0"/>
                <a:cs typeface="Times New Roman" pitchFamily="18" charset="0"/>
              </a:endParaRPr>
            </a:p>
          </p:txBody>
        </p:sp>
        <p:sp>
          <p:nvSpPr>
            <p:cNvPr id="47" name="TextBox 46"/>
            <p:cNvSpPr txBox="1"/>
            <p:nvPr/>
          </p:nvSpPr>
          <p:spPr>
            <a:xfrm>
              <a:off x="1741514" y="1326975"/>
              <a:ext cx="533400" cy="355870"/>
            </a:xfrm>
            <a:prstGeom prst="rect">
              <a:avLst/>
            </a:prstGeom>
            <a:noFill/>
          </p:spPr>
          <p:txBody>
            <a:bodyPr wrap="square" rtlCol="0">
              <a:spAutoFit/>
            </a:bodyPr>
            <a:lstStyle/>
            <a:p>
              <a:r>
                <a:rPr lang="en-US" sz="2800" i="1" dirty="0">
                  <a:latin typeface="Times New Roman" pitchFamily="18" charset="0"/>
                  <a:cs typeface="Times New Roman" pitchFamily="18" charset="0"/>
                </a:rPr>
                <a:t>0</a:t>
              </a:r>
              <a:endParaRPr lang="en-US" sz="2800" i="1" baseline="-25000" dirty="0">
                <a:latin typeface="Times New Roman" pitchFamily="18" charset="0"/>
                <a:cs typeface="Times New Roman" pitchFamily="18" charset="0"/>
              </a:endParaRPr>
            </a:p>
          </p:txBody>
        </p:sp>
        <p:sp>
          <p:nvSpPr>
            <p:cNvPr id="48" name="TextBox 47"/>
            <p:cNvSpPr txBox="1"/>
            <p:nvPr/>
          </p:nvSpPr>
          <p:spPr>
            <a:xfrm>
              <a:off x="3878752" y="1430631"/>
              <a:ext cx="533400" cy="355870"/>
            </a:xfrm>
            <a:prstGeom prst="rect">
              <a:avLst/>
            </a:prstGeom>
            <a:noFill/>
          </p:spPr>
          <p:txBody>
            <a:bodyPr wrap="square" rtlCol="0">
              <a:spAutoFit/>
            </a:bodyPr>
            <a:lstStyle/>
            <a:p>
              <a:r>
                <a:rPr lang="en-US" sz="2800" i="1" dirty="0">
                  <a:latin typeface="Times New Roman" pitchFamily="18" charset="0"/>
                  <a:cs typeface="Times New Roman" pitchFamily="18" charset="0"/>
                </a:rPr>
                <a:t>d</a:t>
              </a:r>
              <a:r>
                <a:rPr lang="en-US" sz="2800" i="1" baseline="-25000" dirty="0">
                  <a:latin typeface="Times New Roman" pitchFamily="18" charset="0"/>
                  <a:cs typeface="Times New Roman" pitchFamily="18" charset="0"/>
                </a:rPr>
                <a:t>2</a:t>
              </a:r>
            </a:p>
          </p:txBody>
        </p:sp>
        <p:sp>
          <p:nvSpPr>
            <p:cNvPr id="50" name="TextBox 49"/>
            <p:cNvSpPr txBox="1"/>
            <p:nvPr/>
          </p:nvSpPr>
          <p:spPr>
            <a:xfrm>
              <a:off x="4419600" y="3973377"/>
              <a:ext cx="533400" cy="355870"/>
            </a:xfrm>
            <a:prstGeom prst="rect">
              <a:avLst/>
            </a:prstGeom>
            <a:noFill/>
          </p:spPr>
          <p:txBody>
            <a:bodyPr wrap="square" rtlCol="0">
              <a:spAutoFit/>
            </a:bodyPr>
            <a:lstStyle/>
            <a:p>
              <a:r>
                <a:rPr lang="en-US" sz="2800" i="1" dirty="0">
                  <a:latin typeface="Times New Roman" pitchFamily="18" charset="0"/>
                  <a:cs typeface="Times New Roman" pitchFamily="18" charset="0"/>
                </a:rPr>
                <a:t>m</a:t>
              </a:r>
              <a:r>
                <a:rPr lang="en-US" sz="2800" i="1" baseline="-25000" dirty="0">
                  <a:latin typeface="Times New Roman" pitchFamily="18" charset="0"/>
                  <a:cs typeface="Times New Roman" pitchFamily="18" charset="0"/>
                </a:rPr>
                <a:t>1</a:t>
              </a:r>
            </a:p>
          </p:txBody>
        </p:sp>
        <p:cxnSp>
          <p:nvCxnSpPr>
            <p:cNvPr id="51" name="Straight Arrow Connector 50"/>
            <p:cNvCxnSpPr/>
            <p:nvPr/>
          </p:nvCxnSpPr>
          <p:spPr>
            <a:xfrm rot="5400000">
              <a:off x="3464719" y="2870857"/>
              <a:ext cx="2271713"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a:off x="4572000" y="1836799"/>
              <a:ext cx="2324100" cy="297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5257800" y="1382577"/>
              <a:ext cx="990600" cy="314003"/>
            </a:xfrm>
            <a:prstGeom prst="rect">
              <a:avLst/>
            </a:prstGeom>
            <a:noFill/>
          </p:spPr>
          <p:txBody>
            <a:bodyPr wrap="square" rtlCol="0">
              <a:spAutoFit/>
            </a:bodyPr>
            <a:lstStyle/>
            <a:p>
              <a:r>
                <a:rPr lang="en-US" sz="2400" i="1" dirty="0">
                  <a:latin typeface="Times New Roman" pitchFamily="18" charset="0"/>
                  <a:cs typeface="Times New Roman" pitchFamily="18" charset="0"/>
                </a:rPr>
                <a:t>p(m</a:t>
              </a:r>
              <a:r>
                <a:rPr lang="en-US" sz="2400" i="1" baseline="-25000" dirty="0">
                  <a:latin typeface="Times New Roman" pitchFamily="18" charset="0"/>
                  <a:cs typeface="Times New Roman" pitchFamily="18" charset="0"/>
                </a:rPr>
                <a:t>1</a:t>
              </a:r>
              <a:r>
                <a:rPr lang="en-US" sz="2400" i="1" dirty="0">
                  <a:latin typeface="Times New Roman" pitchFamily="18" charset="0"/>
                  <a:cs typeface="Times New Roman" pitchFamily="18" charset="0"/>
                </a:rPr>
                <a:t>,m</a:t>
              </a:r>
              <a:r>
                <a:rPr lang="en-US" sz="2400" i="1" baseline="-25000" dirty="0">
                  <a:latin typeface="Times New Roman" pitchFamily="18" charset="0"/>
                  <a:cs typeface="Times New Roman" pitchFamily="18" charset="0"/>
                </a:rPr>
                <a:t>2</a:t>
              </a:r>
              <a:r>
                <a:rPr lang="en-US" sz="2400" i="1" dirty="0">
                  <a:latin typeface="Times New Roman" pitchFamily="18" charset="0"/>
                  <a:cs typeface="Times New Roman" pitchFamily="18" charset="0"/>
                </a:rPr>
                <a:t>)</a:t>
              </a:r>
            </a:p>
          </p:txBody>
        </p:sp>
        <p:cxnSp>
          <p:nvCxnSpPr>
            <p:cNvPr id="54" name="Straight Connector 53"/>
            <p:cNvCxnSpPr/>
            <p:nvPr/>
          </p:nvCxnSpPr>
          <p:spPr>
            <a:xfrm rot="5400000">
              <a:off x="6479391" y="1785007"/>
              <a:ext cx="9048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4481513" y="3744776"/>
              <a:ext cx="11907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4087263" y="3555567"/>
              <a:ext cx="533400" cy="355870"/>
            </a:xfrm>
            <a:prstGeom prst="rect">
              <a:avLst/>
            </a:prstGeom>
            <a:noFill/>
          </p:spPr>
          <p:txBody>
            <a:bodyPr wrap="square" rtlCol="0">
              <a:spAutoFit/>
            </a:bodyPr>
            <a:lstStyle/>
            <a:p>
              <a:r>
                <a:rPr lang="en-US" sz="2800" i="1" dirty="0">
                  <a:latin typeface="Times New Roman" pitchFamily="18" charset="0"/>
                  <a:cs typeface="Times New Roman" pitchFamily="18" charset="0"/>
                </a:rPr>
                <a:t>20</a:t>
              </a:r>
              <a:endParaRPr lang="en-US" sz="2800" i="1" baseline="-25000" dirty="0">
                <a:latin typeface="Times New Roman" pitchFamily="18" charset="0"/>
                <a:cs typeface="Times New Roman" pitchFamily="18" charset="0"/>
              </a:endParaRPr>
            </a:p>
          </p:txBody>
        </p:sp>
        <p:sp>
          <p:nvSpPr>
            <p:cNvPr id="57" name="TextBox 56"/>
            <p:cNvSpPr txBox="1"/>
            <p:nvPr/>
          </p:nvSpPr>
          <p:spPr>
            <a:xfrm>
              <a:off x="4087263" y="1689770"/>
              <a:ext cx="533400" cy="355870"/>
            </a:xfrm>
            <a:prstGeom prst="rect">
              <a:avLst/>
            </a:prstGeom>
            <a:noFill/>
          </p:spPr>
          <p:txBody>
            <a:bodyPr wrap="square" rtlCol="0">
              <a:spAutoFit/>
            </a:bodyPr>
            <a:lstStyle/>
            <a:p>
              <a:r>
                <a:rPr lang="en-US" sz="2800" i="1" dirty="0">
                  <a:latin typeface="Symbol" pitchFamily="18" charset="2"/>
                  <a:cs typeface="Times New Roman" pitchFamily="18" charset="0"/>
                </a:rPr>
                <a:t>-</a:t>
              </a:r>
              <a:r>
                <a:rPr lang="en-US" sz="2800" i="1" dirty="0">
                  <a:latin typeface="Times New Roman" pitchFamily="18" charset="0"/>
                  <a:cs typeface="Times New Roman" pitchFamily="18" charset="0"/>
                </a:rPr>
                <a:t>20</a:t>
              </a:r>
              <a:endParaRPr lang="en-US" sz="2800" i="1" baseline="-25000" dirty="0">
                <a:latin typeface="Times New Roman" pitchFamily="18" charset="0"/>
                <a:cs typeface="Times New Roman" pitchFamily="18" charset="0"/>
              </a:endParaRPr>
            </a:p>
          </p:txBody>
        </p:sp>
        <p:sp>
          <p:nvSpPr>
            <p:cNvPr id="58" name="TextBox 57"/>
            <p:cNvSpPr txBox="1"/>
            <p:nvPr/>
          </p:nvSpPr>
          <p:spPr>
            <a:xfrm>
              <a:off x="6224501" y="1378804"/>
              <a:ext cx="533400" cy="355870"/>
            </a:xfrm>
            <a:prstGeom prst="rect">
              <a:avLst/>
            </a:prstGeom>
            <a:noFill/>
          </p:spPr>
          <p:txBody>
            <a:bodyPr wrap="square" rtlCol="0">
              <a:spAutoFit/>
            </a:bodyPr>
            <a:lstStyle/>
            <a:p>
              <a:r>
                <a:rPr lang="en-US" sz="2800" i="1" dirty="0">
                  <a:latin typeface="Times New Roman" pitchFamily="18" charset="0"/>
                  <a:cs typeface="Times New Roman" pitchFamily="18" charset="0"/>
                </a:rPr>
                <a:t>20</a:t>
              </a:r>
              <a:endParaRPr lang="en-US" sz="2800" i="1" baseline="-25000" dirty="0">
                <a:latin typeface="Times New Roman" pitchFamily="18" charset="0"/>
                <a:cs typeface="Times New Roman" pitchFamily="18" charset="0"/>
              </a:endParaRPr>
            </a:p>
          </p:txBody>
        </p:sp>
        <p:sp>
          <p:nvSpPr>
            <p:cNvPr id="59" name="TextBox 58"/>
            <p:cNvSpPr txBox="1"/>
            <p:nvPr/>
          </p:nvSpPr>
          <p:spPr>
            <a:xfrm>
              <a:off x="4347902" y="1378803"/>
              <a:ext cx="533400" cy="355870"/>
            </a:xfrm>
            <a:prstGeom prst="rect">
              <a:avLst/>
            </a:prstGeom>
            <a:noFill/>
          </p:spPr>
          <p:txBody>
            <a:bodyPr wrap="square" rtlCol="0">
              <a:spAutoFit/>
            </a:bodyPr>
            <a:lstStyle/>
            <a:p>
              <a:r>
                <a:rPr lang="en-US" sz="2800" i="1" dirty="0">
                  <a:latin typeface="Symbol" pitchFamily="18" charset="2"/>
                  <a:cs typeface="Times New Roman" pitchFamily="18" charset="0"/>
                </a:rPr>
                <a:t>-</a:t>
              </a:r>
              <a:r>
                <a:rPr lang="en-US" sz="2800" i="1" dirty="0">
                  <a:latin typeface="Times New Roman" pitchFamily="18" charset="0"/>
                  <a:cs typeface="Times New Roman" pitchFamily="18" charset="0"/>
                </a:rPr>
                <a:t>20</a:t>
              </a:r>
              <a:endParaRPr lang="en-US" sz="2800" i="1" baseline="-25000" dirty="0">
                <a:latin typeface="Times New Roman" pitchFamily="18" charset="0"/>
                <a:cs typeface="Times New Roman" pitchFamily="18" charset="0"/>
              </a:endParaRPr>
            </a:p>
          </p:txBody>
        </p:sp>
        <p:sp>
          <p:nvSpPr>
            <p:cNvPr id="62" name="TextBox 61"/>
            <p:cNvSpPr txBox="1"/>
            <p:nvPr/>
          </p:nvSpPr>
          <p:spPr>
            <a:xfrm>
              <a:off x="6629400" y="1458777"/>
              <a:ext cx="533400" cy="355870"/>
            </a:xfrm>
            <a:prstGeom prst="rect">
              <a:avLst/>
            </a:prstGeom>
            <a:noFill/>
          </p:spPr>
          <p:txBody>
            <a:bodyPr wrap="square" rtlCol="0">
              <a:spAutoFit/>
            </a:bodyPr>
            <a:lstStyle/>
            <a:p>
              <a:r>
                <a:rPr lang="en-US" sz="2800" i="1" dirty="0">
                  <a:latin typeface="Times New Roman" pitchFamily="18" charset="0"/>
                  <a:cs typeface="Times New Roman" pitchFamily="18" charset="0"/>
                </a:rPr>
                <a:t>m</a:t>
              </a:r>
              <a:r>
                <a:rPr lang="en-US" sz="2800" i="1" baseline="-25000" dirty="0">
                  <a:latin typeface="Times New Roman" pitchFamily="18" charset="0"/>
                  <a:cs typeface="Times New Roman" pitchFamily="18" charset="0"/>
                </a:rPr>
                <a:t>2</a:t>
              </a:r>
            </a:p>
          </p:txBody>
        </p:sp>
      </p:grpSp>
      <p:sp>
        <p:nvSpPr>
          <p:cNvPr id="28" name="Rectangle 27"/>
          <p:cNvSpPr/>
          <p:nvPr/>
        </p:nvSpPr>
        <p:spPr>
          <a:xfrm>
            <a:off x="5029200" y="5706070"/>
            <a:ext cx="3276600" cy="923330"/>
          </a:xfrm>
          <a:prstGeom prst="rect">
            <a:avLst/>
          </a:prstGeom>
        </p:spPr>
        <p:txBody>
          <a:bodyPr wrap="square">
            <a:spAutoFit/>
          </a:bodyPr>
          <a:lstStyle/>
          <a:p>
            <a:r>
              <a:rPr lang="en-US" i="1" dirty="0">
                <a:latin typeface="Times New Roman" pitchFamily="18" charset="0"/>
                <a:cs typeface="Times New Roman" pitchFamily="18" charset="0"/>
              </a:rPr>
              <a:t>The model parameters, (m</a:t>
            </a:r>
            <a:r>
              <a:rPr lang="en-US" i="1" baseline="-25000" dirty="0">
                <a:latin typeface="Times New Roman" pitchFamily="18" charset="0"/>
                <a:cs typeface="Times New Roman" pitchFamily="18" charset="0"/>
              </a:rPr>
              <a:t>1</a:t>
            </a:r>
            <a:r>
              <a:rPr lang="en-US" i="1" dirty="0">
                <a:latin typeface="Times New Roman" pitchFamily="18" charset="0"/>
                <a:cs typeface="Times New Roman" pitchFamily="18" charset="0"/>
              </a:rPr>
              <a:t>, m</a:t>
            </a:r>
            <a:r>
              <a:rPr lang="en-US" i="1" baseline="-25000" dirty="0">
                <a:latin typeface="Times New Roman" pitchFamily="18" charset="0"/>
                <a:cs typeface="Times New Roman" pitchFamily="18" charset="0"/>
              </a:rPr>
              <a:t>2</a:t>
            </a:r>
            <a:r>
              <a:rPr lang="en-US" i="1" dirty="0">
                <a:latin typeface="Times New Roman" pitchFamily="18" charset="0"/>
                <a:cs typeface="Times New Roman" pitchFamily="18" charset="0"/>
              </a:rPr>
              <a:t>), have mean (10, -5), variance (10, 25) and covariance,15. </a:t>
            </a:r>
            <a:endParaRPr lang="en-US" dirty="0">
              <a:latin typeface="Times New Roman" pitchFamily="18" charset="0"/>
              <a:cs typeface="Times New Roman" pitchFamily="18" charset="0"/>
            </a:endParaRPr>
          </a:p>
        </p:txBody>
      </p:sp>
      <p:sp>
        <p:nvSpPr>
          <p:cNvPr id="29" name="Rectangle 28"/>
          <p:cNvSpPr/>
          <p:nvPr/>
        </p:nvSpPr>
        <p:spPr>
          <a:xfrm>
            <a:off x="1143000" y="5706070"/>
            <a:ext cx="2819400" cy="923330"/>
          </a:xfrm>
          <a:prstGeom prst="rect">
            <a:avLst/>
          </a:prstGeom>
        </p:spPr>
        <p:txBody>
          <a:bodyPr wrap="square">
            <a:spAutoFit/>
          </a:bodyPr>
          <a:lstStyle/>
          <a:p>
            <a:r>
              <a:rPr lang="en-US" dirty="0">
                <a:latin typeface="Times New Roman" pitchFamily="18" charset="0"/>
                <a:cs typeface="Times New Roman" pitchFamily="18" charset="0"/>
              </a:rPr>
              <a:t>The data, </a:t>
            </a:r>
            <a:r>
              <a:rPr lang="en-US" i="1" dirty="0">
                <a:latin typeface="Times New Roman" pitchFamily="18" charset="0"/>
                <a:cs typeface="Times New Roman" pitchFamily="18" charset="0"/>
              </a:rPr>
              <a:t>(d</a:t>
            </a:r>
            <a:r>
              <a:rPr lang="en-US" i="1" baseline="-25000" dirty="0">
                <a:latin typeface="Times New Roman" pitchFamily="18" charset="0"/>
                <a:cs typeface="Times New Roman" pitchFamily="18" charset="0"/>
              </a:rPr>
              <a:t>1</a:t>
            </a:r>
            <a:r>
              <a:rPr lang="en-US" i="1" dirty="0">
                <a:latin typeface="Times New Roman" pitchFamily="18" charset="0"/>
                <a:cs typeface="Times New Roman" pitchFamily="18" charset="0"/>
              </a:rPr>
              <a:t>, d</a:t>
            </a:r>
            <a:r>
              <a:rPr lang="en-US" i="1" baseline="-25000" dirty="0">
                <a:latin typeface="Times New Roman" pitchFamily="18" charset="0"/>
                <a:cs typeface="Times New Roman" pitchFamily="18" charset="0"/>
              </a:rPr>
              <a:t>2</a:t>
            </a:r>
            <a:r>
              <a:rPr lang="en-US" i="1" dirty="0">
                <a:latin typeface="Times New Roman" pitchFamily="18" charset="0"/>
                <a:cs typeface="Times New Roman" pitchFamily="18" charset="0"/>
              </a:rPr>
              <a:t>), </a:t>
            </a:r>
            <a:r>
              <a:rPr lang="en-US" dirty="0">
                <a:latin typeface="Times New Roman" pitchFamily="18" charset="0"/>
                <a:cs typeface="Times New Roman" pitchFamily="18" charset="0"/>
              </a:rPr>
              <a:t>have mean (15, 25), variance (5, 5) and zero covariance</a:t>
            </a:r>
          </a:p>
        </p:txBody>
      </p:sp>
      <p:sp>
        <p:nvSpPr>
          <p:cNvPr id="30" name="Title 1"/>
          <p:cNvSpPr txBox="1">
            <a:spLocks/>
          </p:cNvSpPr>
          <p:nvPr/>
        </p:nvSpPr>
        <p:spPr bwMode="auto">
          <a:xfrm>
            <a:off x="0" y="0"/>
            <a:ext cx="91440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0" cap="none" spc="0" normalizeH="0" baseline="0" noProof="0" dirty="0">
                <a:ln>
                  <a:noFill/>
                </a:ln>
                <a:solidFill>
                  <a:schemeClr val="tx2"/>
                </a:solidFill>
                <a:effectLst/>
                <a:uLnTx/>
                <a:uFillTx/>
                <a:latin typeface="Times New Roman" pitchFamily="18" charset="0"/>
                <a:ea typeface="+mj-ea"/>
                <a:cs typeface="Times New Roman" pitchFamily="18" charset="0"/>
              </a:rPr>
              <a:t>example with specific</a:t>
            </a:r>
            <a:r>
              <a:rPr kumimoji="0" lang="en-US" sz="3200" b="0" i="0" u="none" strike="noStrike" kern="0" cap="none" spc="0" normalizeH="0" noProof="0" dirty="0">
                <a:ln>
                  <a:noFill/>
                </a:ln>
                <a:solidFill>
                  <a:schemeClr val="tx2"/>
                </a:solidFill>
                <a:effectLst/>
                <a:uLnTx/>
                <a:uFillTx/>
                <a:latin typeface="Times New Roman" pitchFamily="18" charset="0"/>
                <a:ea typeface="+mj-ea"/>
                <a:cs typeface="Times New Roman" pitchFamily="18" charset="0"/>
              </a:rPr>
              <a:t> values of </a:t>
            </a:r>
            <a:r>
              <a:rPr kumimoji="0" lang="en-US" sz="3200" b="0" i="1" u="none" strike="noStrike" kern="0" cap="none" spc="0" normalizeH="0" noProof="0" dirty="0">
                <a:ln>
                  <a:noFill/>
                </a:ln>
                <a:solidFill>
                  <a:schemeClr val="tx2"/>
                </a:solidFill>
                <a:effectLst/>
                <a:uLnTx/>
                <a:uFillTx/>
                <a:latin typeface="Cambria Math" pitchFamily="18" charset="0"/>
                <a:ea typeface="Cambria Math" pitchFamily="18" charset="0"/>
                <a:cs typeface="Times New Roman" pitchFamily="18" charset="0"/>
              </a:rPr>
              <a:t>d</a:t>
            </a:r>
            <a:r>
              <a:rPr kumimoji="0" lang="en-US" sz="3200" b="0" i="0" u="none" strike="noStrike" kern="0" cap="none" spc="0" normalizeH="0" noProof="0" dirty="0">
                <a:ln>
                  <a:noFill/>
                </a:ln>
                <a:solidFill>
                  <a:schemeClr val="tx2"/>
                </a:solidFill>
                <a:effectLst/>
                <a:uLnTx/>
                <a:uFillTx/>
                <a:latin typeface="Times New Roman" pitchFamily="18" charset="0"/>
                <a:ea typeface="+mj-ea"/>
                <a:cs typeface="Times New Roman" pitchFamily="18" charset="0"/>
              </a:rPr>
              <a:t> and </a:t>
            </a:r>
            <a:r>
              <a:rPr kumimoji="0" lang="el-GR" sz="3200" b="0" i="1" u="none" strike="noStrike" kern="0" cap="none" spc="0" normalizeH="0" noProof="0" dirty="0">
                <a:ln>
                  <a:noFill/>
                </a:ln>
                <a:solidFill>
                  <a:schemeClr val="tx2"/>
                </a:solidFill>
                <a:effectLst/>
                <a:uLnTx/>
                <a:uFillTx/>
                <a:latin typeface="Cambria Math" pitchFamily="18" charset="0"/>
                <a:ea typeface="Cambria Math" pitchFamily="18" charset="0"/>
                <a:cs typeface="Times New Roman" pitchFamily="18" charset="0"/>
              </a:rPr>
              <a:t>σ</a:t>
            </a:r>
            <a:r>
              <a:rPr kumimoji="0" lang="en-US" sz="3200" b="0" i="1" u="none" strike="noStrike" kern="0" cap="none" spc="0" normalizeH="0" baseline="-25000" noProof="0" dirty="0">
                <a:ln>
                  <a:noFill/>
                </a:ln>
                <a:solidFill>
                  <a:schemeClr val="tx2"/>
                </a:solidFill>
                <a:effectLst/>
                <a:uLnTx/>
                <a:uFillTx/>
                <a:latin typeface="Cambria Math" pitchFamily="18" charset="0"/>
                <a:ea typeface="Cambria Math" pitchFamily="18" charset="0"/>
                <a:cs typeface="Times New Roman" pitchFamily="18" charset="0"/>
              </a:rPr>
              <a:t>d</a:t>
            </a:r>
            <a:r>
              <a:rPr kumimoji="0" lang="en-US" sz="3200" b="0" i="1" u="none" strike="noStrike" kern="0" cap="none" spc="0" normalizeH="0" baseline="30000" noProof="0" dirty="0">
                <a:ln>
                  <a:noFill/>
                </a:ln>
                <a:solidFill>
                  <a:schemeClr val="tx2"/>
                </a:solidFill>
                <a:effectLst/>
                <a:uLnTx/>
                <a:uFillTx/>
                <a:latin typeface="Cambria Math" pitchFamily="18" charset="0"/>
                <a:ea typeface="Cambria Math" pitchFamily="18" charset="0"/>
                <a:cs typeface="Times New Roman" pitchFamily="18" charset="0"/>
              </a:rPr>
              <a:t>2</a:t>
            </a:r>
            <a:r>
              <a:rPr kumimoji="0" lang="en-US" sz="3200" b="0" i="0" u="none" strike="noStrike" kern="0" cap="none" spc="0" normalizeH="0" noProof="0" dirty="0">
                <a:ln>
                  <a:noFill/>
                </a:ln>
                <a:solidFill>
                  <a:schemeClr val="tx2"/>
                </a:solidFill>
                <a:effectLst/>
                <a:uLnTx/>
                <a:uFillTx/>
                <a:latin typeface="Times New Roman" pitchFamily="18" charset="0"/>
                <a:ea typeface="+mj-ea"/>
                <a:cs typeface="Times New Roman" pitchFamily="18" charset="0"/>
              </a:rPr>
              <a:t> </a:t>
            </a:r>
            <a:endParaRPr kumimoji="0" lang="en-US" sz="3200" b="0" i="0" u="none" strike="noStrike" kern="0" cap="none" spc="0" normalizeH="0" baseline="0" noProof="0" dirty="0">
              <a:ln>
                <a:noFill/>
              </a:ln>
              <a:solidFill>
                <a:schemeClr val="tx2"/>
              </a:solidFill>
              <a:effectLst/>
              <a:uLnTx/>
              <a:uFillTx/>
              <a:latin typeface="Times New Roman" pitchFamily="18" charset="0"/>
              <a:ea typeface="+mj-ea"/>
              <a:cs typeface="Times New Roman" pitchFamily="18" charset="0"/>
            </a:endParaRPr>
          </a:p>
        </p:txBody>
      </p:sp>
      <p:cxnSp>
        <p:nvCxnSpPr>
          <p:cNvPr id="32" name="Straight Connector 31"/>
          <p:cNvCxnSpPr/>
          <p:nvPr/>
        </p:nvCxnSpPr>
        <p:spPr>
          <a:xfrm>
            <a:off x="6477000" y="376240"/>
            <a:ext cx="228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2" name="Table 51"/>
          <p:cNvGraphicFramePr>
            <a:graphicFrameLocks noGrp="1"/>
          </p:cNvGraphicFramePr>
          <p:nvPr/>
        </p:nvGraphicFramePr>
        <p:xfrm>
          <a:off x="1143000" y="2438400"/>
          <a:ext cx="7162800" cy="3810000"/>
        </p:xfrm>
        <a:graphic>
          <a:graphicData uri="http://schemas.openxmlformats.org/drawingml/2006/table">
            <a:tbl>
              <a:tblPr firstRow="1" bandRow="1">
                <a:tableStyleId>{073A0DAA-6AF3-43AB-8588-CEC1D06C72B9}</a:tableStyleId>
              </a:tblPr>
              <a:tblGrid>
                <a:gridCol w="2387600">
                  <a:extLst>
                    <a:ext uri="{9D8B030D-6E8A-4147-A177-3AD203B41FA5}">
                      <a16:colId xmlns:a16="http://schemas.microsoft.com/office/drawing/2014/main" val="20000"/>
                    </a:ext>
                  </a:extLst>
                </a:gridCol>
                <a:gridCol w="2387600">
                  <a:extLst>
                    <a:ext uri="{9D8B030D-6E8A-4147-A177-3AD203B41FA5}">
                      <a16:colId xmlns:a16="http://schemas.microsoft.com/office/drawing/2014/main" val="20001"/>
                    </a:ext>
                  </a:extLst>
                </a:gridCol>
                <a:gridCol w="2387600">
                  <a:extLst>
                    <a:ext uri="{9D8B030D-6E8A-4147-A177-3AD203B41FA5}">
                      <a16:colId xmlns:a16="http://schemas.microsoft.com/office/drawing/2014/main" val="20002"/>
                    </a:ext>
                  </a:extLst>
                </a:gridCol>
              </a:tblGrid>
              <a:tr h="1336396">
                <a:tc>
                  <a:txBody>
                    <a:bodyPr/>
                    <a:lstStyle/>
                    <a:p>
                      <a:pPr algn="ctr"/>
                      <a:endParaRPr lang="en-US" sz="40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4000" b="0" dirty="0">
                          <a:solidFill>
                            <a:schemeClr val="tx1"/>
                          </a:solidFill>
                          <a:latin typeface="Times New Roman" pitchFamily="18" charset="0"/>
                          <a:cs typeface="Times New Roman" pitchFamily="18" charset="0"/>
                        </a:rPr>
                        <a:t>tan, 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4000" b="0" dirty="0">
                          <a:solidFill>
                            <a:schemeClr val="tx1"/>
                          </a:solidFill>
                          <a:latin typeface="Times New Roman" pitchFamily="18" charset="0"/>
                          <a:cs typeface="Times New Roman" pitchFamily="18" charset="0"/>
                        </a:rPr>
                        <a:t>white, 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336396">
                <a:tc>
                  <a:txBody>
                    <a:bodyPr/>
                    <a:lstStyle/>
                    <a:p>
                      <a:pPr algn="ctr"/>
                      <a:r>
                        <a:rPr lang="en-US" sz="4000" dirty="0">
                          <a:solidFill>
                            <a:schemeClr val="tx1"/>
                          </a:solidFill>
                          <a:latin typeface="Times New Roman" pitchFamily="18" charset="0"/>
                          <a:cs typeface="Times New Roman" pitchFamily="18" charset="0"/>
                        </a:rPr>
                        <a:t>pigeon, 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4000" dirty="0">
                          <a:solidFill>
                            <a:schemeClr val="tx1"/>
                          </a:solidFill>
                          <a:latin typeface="Times New Roman" pitchFamily="18" charset="0"/>
                          <a:cs typeface="Times New Roman" pitchFamily="18" charset="0"/>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4000" dirty="0">
                          <a:solidFill>
                            <a:schemeClr val="tx1"/>
                          </a:solidFill>
                          <a:latin typeface="Times New Roman" pitchFamily="18" charset="0"/>
                          <a:cs typeface="Times New Roman" pitchFamily="18" charset="0"/>
                        </a:rPr>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137208">
                <a:tc>
                  <a:txBody>
                    <a:bodyPr/>
                    <a:lstStyle/>
                    <a:p>
                      <a:pPr algn="ctr"/>
                      <a:r>
                        <a:rPr lang="en-US" sz="4000" dirty="0">
                          <a:solidFill>
                            <a:schemeClr val="tx1"/>
                          </a:solidFill>
                          <a:latin typeface="Times New Roman" pitchFamily="18" charset="0"/>
                          <a:cs typeface="Times New Roman" pitchFamily="18" charset="0"/>
                        </a:rPr>
                        <a:t>gull, 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4000" dirty="0">
                          <a:solidFill>
                            <a:schemeClr val="tx1"/>
                          </a:solidFill>
                          <a:latin typeface="Times New Roman" pitchFamily="18" charset="0"/>
                          <a:cs typeface="Times New Roman" pitchFamily="18" charset="0"/>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4000" dirty="0">
                          <a:solidFill>
                            <a:schemeClr val="tx1"/>
                          </a:solidFill>
                          <a:latin typeface="Times New Roman" pitchFamily="18" charset="0"/>
                          <a:cs typeface="Times New Roman" pitchFamily="18" charset="0"/>
                        </a:rPr>
                        <a:t>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
        <p:nvSpPr>
          <p:cNvPr id="53" name="TextBox 52"/>
          <p:cNvSpPr txBox="1"/>
          <p:nvPr/>
        </p:nvSpPr>
        <p:spPr>
          <a:xfrm>
            <a:off x="3505200" y="1600200"/>
            <a:ext cx="4742725" cy="707886"/>
          </a:xfrm>
          <a:prstGeom prst="rect">
            <a:avLst/>
          </a:prstGeom>
          <a:noFill/>
        </p:spPr>
        <p:txBody>
          <a:bodyPr wrap="square" rtlCol="0">
            <a:spAutoFit/>
          </a:bodyPr>
          <a:lstStyle/>
          <a:p>
            <a:pPr algn="ctr"/>
            <a:r>
              <a:rPr lang="en-US" sz="4000" dirty="0">
                <a:latin typeface="Times New Roman" pitchFamily="18" charset="0"/>
                <a:cs typeface="Times New Roman" pitchFamily="18" charset="0"/>
              </a:rPr>
              <a:t>color, c</a:t>
            </a:r>
          </a:p>
        </p:txBody>
      </p:sp>
      <p:sp>
        <p:nvSpPr>
          <p:cNvPr id="54" name="TextBox 53"/>
          <p:cNvSpPr txBox="1"/>
          <p:nvPr/>
        </p:nvSpPr>
        <p:spPr>
          <a:xfrm rot="16200000">
            <a:off x="-663182" y="4625583"/>
            <a:ext cx="2643851" cy="707886"/>
          </a:xfrm>
          <a:prstGeom prst="rect">
            <a:avLst/>
          </a:prstGeom>
          <a:noFill/>
        </p:spPr>
        <p:txBody>
          <a:bodyPr wrap="square" rtlCol="0">
            <a:spAutoFit/>
          </a:bodyPr>
          <a:lstStyle/>
          <a:p>
            <a:pPr algn="ctr"/>
            <a:r>
              <a:rPr lang="en-US" sz="4000" dirty="0">
                <a:latin typeface="Times New Roman" pitchFamily="18" charset="0"/>
                <a:cs typeface="Times New Roman" pitchFamily="18" charset="0"/>
              </a:rPr>
              <a:t>species, s</a:t>
            </a:r>
          </a:p>
        </p:txBody>
      </p:sp>
      <p:sp>
        <p:nvSpPr>
          <p:cNvPr id="6" name="TextBox 5"/>
          <p:cNvSpPr txBox="1"/>
          <p:nvPr/>
        </p:nvSpPr>
        <p:spPr>
          <a:xfrm>
            <a:off x="685800" y="228600"/>
            <a:ext cx="7086600" cy="707886"/>
          </a:xfrm>
          <a:prstGeom prst="rect">
            <a:avLst/>
          </a:prstGeom>
          <a:noFill/>
        </p:spPr>
        <p:txBody>
          <a:bodyPr wrap="square" rtlCol="0">
            <a:spAutoFit/>
          </a:bodyPr>
          <a:lstStyle/>
          <a:p>
            <a:r>
              <a:rPr lang="en-US" sz="4000" dirty="0">
                <a:latin typeface="Times New Roman" pitchFamily="18" charset="0"/>
                <a:ea typeface="Cambria Math" pitchFamily="18" charset="0"/>
                <a:cs typeface="Times New Roman" pitchFamily="18" charset="0"/>
              </a:rPr>
              <a:t>Joint Probability, </a:t>
            </a:r>
            <a:r>
              <a:rPr lang="en-US" sz="4000" i="1" dirty="0">
                <a:latin typeface="Cambria Math" pitchFamily="18" charset="0"/>
                <a:ea typeface="Cambria Math" pitchFamily="18" charset="0"/>
                <a:cs typeface="Times New Roman" pitchFamily="18" charset="0"/>
              </a:rPr>
              <a:t>P(</a:t>
            </a:r>
            <a:r>
              <a:rPr lang="en-US" sz="4000" i="1" dirty="0" err="1">
                <a:latin typeface="Cambria Math" pitchFamily="18" charset="0"/>
                <a:ea typeface="Cambria Math" pitchFamily="18" charset="0"/>
                <a:cs typeface="Times New Roman" pitchFamily="18" charset="0"/>
              </a:rPr>
              <a:t>s,c</a:t>
            </a:r>
            <a:r>
              <a:rPr lang="en-US" sz="4000" i="1" dirty="0">
                <a:latin typeface="Cambria Math" pitchFamily="18" charset="0"/>
                <a:ea typeface="Cambria Math" pitchFamily="18" charset="0"/>
                <a:cs typeface="Times New Roman" pitchFamily="18" charset="0"/>
              </a:rPr>
              <a:t>)</a:t>
            </a:r>
            <a:endParaRPr lang="en-US" sz="4000" dirty="0">
              <a:latin typeface="Cambria Math" pitchFamily="18" charset="0"/>
              <a:ea typeface="Cambria Math" pitchFamily="18" charset="0"/>
              <a:cs typeface="Times New Roman" pitchFamily="18" charset="0"/>
            </a:endParaRPr>
          </a:p>
        </p:txBody>
      </p:sp>
      <p:sp>
        <p:nvSpPr>
          <p:cNvPr id="7" name="TextBox 6"/>
          <p:cNvSpPr txBox="1"/>
          <p:nvPr/>
        </p:nvSpPr>
        <p:spPr>
          <a:xfrm>
            <a:off x="3505200" y="952496"/>
            <a:ext cx="5257800" cy="369332"/>
          </a:xfrm>
          <a:prstGeom prst="rect">
            <a:avLst/>
          </a:prstGeom>
          <a:noFill/>
        </p:spPr>
        <p:txBody>
          <a:bodyPr wrap="square" rtlCol="0">
            <a:spAutoFit/>
          </a:bodyPr>
          <a:lstStyle/>
          <a:p>
            <a:pPr algn="ctr"/>
            <a:r>
              <a:rPr lang="en-US" dirty="0">
                <a:solidFill>
                  <a:srgbClr val="FF0000"/>
                </a:solidFill>
                <a:latin typeface="Times New Roman" pitchFamily="18" charset="0"/>
                <a:ea typeface="Cambria Math" pitchFamily="18" charset="0"/>
                <a:cs typeface="Times New Roman" pitchFamily="18" charset="0"/>
              </a:rPr>
              <a:t>probability that a bird has a species, s, and a color, c.</a:t>
            </a:r>
            <a:endParaRPr lang="en-US" dirty="0">
              <a:solidFill>
                <a:srgbClr val="FF0000"/>
              </a:solidFill>
              <a:latin typeface="Cambria Math" pitchFamily="18" charset="0"/>
              <a:ea typeface="Cambria Math" pitchFamily="18" charset="0"/>
              <a:cs typeface="Times New Roman"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43000"/>
          </a:xfrm>
        </p:spPr>
        <p:txBody>
          <a:bodyPr/>
          <a:lstStyle/>
          <a:p>
            <a:r>
              <a:rPr lang="en-US" dirty="0">
                <a:latin typeface="Times New Roman" pitchFamily="18" charset="0"/>
                <a:cs typeface="Times New Roman" pitchFamily="18" charset="0"/>
              </a:rPr>
              <a:t>probabilities must add up to 100%</a:t>
            </a:r>
          </a:p>
        </p:txBody>
      </p:sp>
      <p:pic>
        <p:nvPicPr>
          <p:cNvPr id="1026" name="Picture 2"/>
          <p:cNvPicPr>
            <a:picLocks noGrp="1" noChangeAspect="1" noChangeArrowheads="1"/>
          </p:cNvPicPr>
          <p:nvPr>
            <p:ph idx="1"/>
          </p:nvPr>
        </p:nvPicPr>
        <p:blipFill>
          <a:blip r:embed="rId3" cstate="print"/>
          <a:srcRect l="34216" t="47036" r="14117" b="36864"/>
          <a:stretch>
            <a:fillRect/>
          </a:stretch>
        </p:blipFill>
        <p:spPr bwMode="auto">
          <a:xfrm>
            <a:off x="1066800" y="3276600"/>
            <a:ext cx="7095072" cy="129540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2" name="Table 51"/>
          <p:cNvGraphicFramePr>
            <a:graphicFrameLocks noGrp="1"/>
          </p:cNvGraphicFramePr>
          <p:nvPr/>
        </p:nvGraphicFramePr>
        <p:xfrm>
          <a:off x="1877199" y="3124200"/>
          <a:ext cx="2743200" cy="1219199"/>
        </p:xfrm>
        <a:graphic>
          <a:graphicData uri="http://schemas.openxmlformats.org/drawingml/2006/table">
            <a:tbl>
              <a:tblPr firstRow="1" bandRow="1">
                <a:tableStyleId>{073A0DAA-6AF3-43AB-8588-CEC1D06C72B9}</a:tableStyleId>
              </a:tblPr>
              <a:tblGrid>
                <a:gridCol w="914400">
                  <a:extLst>
                    <a:ext uri="{9D8B030D-6E8A-4147-A177-3AD203B41FA5}">
                      <a16:colId xmlns:a16="http://schemas.microsoft.com/office/drawing/2014/main" val="20000"/>
                    </a:ext>
                  </a:extLst>
                </a:gridCol>
                <a:gridCol w="914400">
                  <a:extLst>
                    <a:ext uri="{9D8B030D-6E8A-4147-A177-3AD203B41FA5}">
                      <a16:colId xmlns:a16="http://schemas.microsoft.com/office/drawing/2014/main" val="20001"/>
                    </a:ext>
                  </a:extLst>
                </a:gridCol>
                <a:gridCol w="914400">
                  <a:extLst>
                    <a:ext uri="{9D8B030D-6E8A-4147-A177-3AD203B41FA5}">
                      <a16:colId xmlns:a16="http://schemas.microsoft.com/office/drawing/2014/main" val="20002"/>
                    </a:ext>
                  </a:extLst>
                </a:gridCol>
              </a:tblGrid>
              <a:tr h="443345">
                <a:tc>
                  <a:txBody>
                    <a:bodyPr/>
                    <a:lstStyle/>
                    <a:p>
                      <a:pPr algn="ctr"/>
                      <a:endParaRPr lang="en-US" sz="12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dirty="0">
                          <a:solidFill>
                            <a:schemeClr val="tx1"/>
                          </a:solidFill>
                          <a:latin typeface="Times New Roman" pitchFamily="18" charset="0"/>
                          <a:cs typeface="Times New Roman" pitchFamily="18" charset="0"/>
                        </a:rPr>
                        <a:t>tan, </a:t>
                      </a:r>
                      <a:r>
                        <a:rPr lang="en-US" sz="1200" b="0" i="1" dirty="0">
                          <a:solidFill>
                            <a:schemeClr val="tx1"/>
                          </a:solidFill>
                          <a:latin typeface="Times New Roman" pitchFamily="18" charset="0"/>
                          <a:cs typeface="Times New Roman" pitchFamily="18" charset="0"/>
                        </a:rPr>
                        <a:t>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dirty="0">
                          <a:solidFill>
                            <a:schemeClr val="tx1"/>
                          </a:solidFill>
                          <a:latin typeface="Times New Roman" pitchFamily="18" charset="0"/>
                          <a:cs typeface="Times New Roman" pitchFamily="18" charset="0"/>
                        </a:rPr>
                        <a:t>white, </a:t>
                      </a:r>
                      <a:r>
                        <a:rPr lang="en-US" sz="1200" b="0" i="1" dirty="0">
                          <a:solidFill>
                            <a:schemeClr val="tx1"/>
                          </a:solidFill>
                          <a:latin typeface="Times New Roman" pitchFamily="18" charset="0"/>
                          <a:cs typeface="Times New Roman" pitchFamily="18" charset="0"/>
                        </a:rPr>
                        <a:t>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87927">
                <a:tc>
                  <a:txBody>
                    <a:bodyPr/>
                    <a:lstStyle/>
                    <a:p>
                      <a:pPr algn="ctr"/>
                      <a:r>
                        <a:rPr lang="en-US" sz="1200" dirty="0">
                          <a:solidFill>
                            <a:schemeClr val="tx1"/>
                          </a:solidFill>
                          <a:latin typeface="Times New Roman" pitchFamily="18" charset="0"/>
                          <a:cs typeface="Times New Roman" pitchFamily="18" charset="0"/>
                        </a:rPr>
                        <a:t>pigeon, </a:t>
                      </a:r>
                      <a:r>
                        <a:rPr lang="en-US" sz="1200" i="1" dirty="0">
                          <a:solidFill>
                            <a:schemeClr val="tx1"/>
                          </a:solidFill>
                          <a:latin typeface="Times New Roman" pitchFamily="18" charset="0"/>
                          <a:cs typeface="Times New Roman" pitchFamily="18" charset="0"/>
                        </a:rPr>
                        <a:t>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i="1" dirty="0">
                          <a:solidFill>
                            <a:schemeClr val="tx1"/>
                          </a:solidFill>
                          <a:latin typeface="Times New Roman" pitchFamily="18" charset="0"/>
                          <a:cs typeface="Times New Roman" pitchFamily="18" charset="0"/>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i="1" dirty="0">
                          <a:solidFill>
                            <a:schemeClr val="tx1"/>
                          </a:solidFill>
                          <a:latin typeface="Times New Roman" pitchFamily="18" charset="0"/>
                          <a:cs typeface="Times New Roman" pitchFamily="18" charset="0"/>
                        </a:rPr>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87927">
                <a:tc>
                  <a:txBody>
                    <a:bodyPr/>
                    <a:lstStyle/>
                    <a:p>
                      <a:pPr algn="ctr"/>
                      <a:r>
                        <a:rPr lang="en-US" sz="1200" dirty="0">
                          <a:solidFill>
                            <a:schemeClr val="tx1"/>
                          </a:solidFill>
                          <a:latin typeface="Times New Roman" pitchFamily="18" charset="0"/>
                          <a:cs typeface="Times New Roman" pitchFamily="18" charset="0"/>
                        </a:rPr>
                        <a:t>gull, </a:t>
                      </a:r>
                      <a:r>
                        <a:rPr lang="en-US" sz="1200" i="1" dirty="0">
                          <a:solidFill>
                            <a:schemeClr val="tx1"/>
                          </a:solidFill>
                          <a:latin typeface="Times New Roman" pitchFamily="18" charset="0"/>
                          <a:cs typeface="Times New Roman" pitchFamily="18" charset="0"/>
                        </a:rPr>
                        <a:t>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i="1" dirty="0">
                          <a:solidFill>
                            <a:schemeClr val="tx1"/>
                          </a:solidFill>
                          <a:latin typeface="Times New Roman" pitchFamily="18" charset="0"/>
                          <a:cs typeface="Times New Roman" pitchFamily="18" charset="0"/>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i="1" dirty="0">
                          <a:solidFill>
                            <a:schemeClr val="tx1"/>
                          </a:solidFill>
                          <a:latin typeface="Times New Roman" pitchFamily="18" charset="0"/>
                          <a:cs typeface="Times New Roman" pitchFamily="18" charset="0"/>
                        </a:rPr>
                        <a:t>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
        <p:nvSpPr>
          <p:cNvPr id="53" name="TextBox 52"/>
          <p:cNvSpPr txBox="1"/>
          <p:nvPr/>
        </p:nvSpPr>
        <p:spPr>
          <a:xfrm>
            <a:off x="3324999" y="2743200"/>
            <a:ext cx="685800" cy="276999"/>
          </a:xfrm>
          <a:prstGeom prst="rect">
            <a:avLst/>
          </a:prstGeom>
          <a:noFill/>
        </p:spPr>
        <p:txBody>
          <a:bodyPr wrap="square" rtlCol="0">
            <a:spAutoFit/>
          </a:bodyPr>
          <a:lstStyle/>
          <a:p>
            <a:r>
              <a:rPr lang="en-US" sz="1200" dirty="0">
                <a:latin typeface="Times New Roman" pitchFamily="18" charset="0"/>
                <a:cs typeface="Times New Roman" pitchFamily="18" charset="0"/>
              </a:rPr>
              <a:t>color,</a:t>
            </a:r>
            <a:r>
              <a:rPr lang="en-US" sz="1200" i="1" dirty="0">
                <a:latin typeface="Times New Roman" pitchFamily="18" charset="0"/>
                <a:cs typeface="Times New Roman" pitchFamily="18" charset="0"/>
              </a:rPr>
              <a:t> c</a:t>
            </a:r>
          </a:p>
        </p:txBody>
      </p:sp>
      <p:sp>
        <p:nvSpPr>
          <p:cNvPr id="54" name="TextBox 53"/>
          <p:cNvSpPr txBox="1"/>
          <p:nvPr/>
        </p:nvSpPr>
        <p:spPr>
          <a:xfrm rot="16200000">
            <a:off x="1205299" y="3717801"/>
            <a:ext cx="914401" cy="276999"/>
          </a:xfrm>
          <a:prstGeom prst="rect">
            <a:avLst/>
          </a:prstGeom>
          <a:noFill/>
        </p:spPr>
        <p:txBody>
          <a:bodyPr wrap="square" rtlCol="0">
            <a:spAutoFit/>
          </a:bodyPr>
          <a:lstStyle/>
          <a:p>
            <a:r>
              <a:rPr lang="en-US" sz="1200" dirty="0">
                <a:latin typeface="Times New Roman" pitchFamily="18" charset="0"/>
                <a:cs typeface="Times New Roman" pitchFamily="18" charset="0"/>
              </a:rPr>
              <a:t>species, </a:t>
            </a:r>
            <a:r>
              <a:rPr lang="en-US" sz="1200" i="1" dirty="0">
                <a:latin typeface="Times New Roman" pitchFamily="18" charset="0"/>
                <a:cs typeface="Times New Roman" pitchFamily="18" charset="0"/>
              </a:rPr>
              <a:t>s</a:t>
            </a:r>
          </a:p>
        </p:txBody>
      </p:sp>
      <p:graphicFrame>
        <p:nvGraphicFramePr>
          <p:cNvPr id="55" name="Table 54"/>
          <p:cNvGraphicFramePr>
            <a:graphicFrameLocks noGrp="1"/>
          </p:cNvGraphicFramePr>
          <p:nvPr/>
        </p:nvGraphicFramePr>
        <p:xfrm>
          <a:off x="5610999" y="3124200"/>
          <a:ext cx="1828800" cy="1219199"/>
        </p:xfrm>
        <a:graphic>
          <a:graphicData uri="http://schemas.openxmlformats.org/drawingml/2006/table">
            <a:tbl>
              <a:tblPr firstRow="1" bandRow="1">
                <a:tableStyleId>{073A0DAA-6AF3-43AB-8588-CEC1D06C72B9}</a:tableStyleId>
              </a:tblPr>
              <a:tblGrid>
                <a:gridCol w="914400">
                  <a:extLst>
                    <a:ext uri="{9D8B030D-6E8A-4147-A177-3AD203B41FA5}">
                      <a16:colId xmlns:a16="http://schemas.microsoft.com/office/drawing/2014/main" val="20000"/>
                    </a:ext>
                  </a:extLst>
                </a:gridCol>
                <a:gridCol w="914400">
                  <a:extLst>
                    <a:ext uri="{9D8B030D-6E8A-4147-A177-3AD203B41FA5}">
                      <a16:colId xmlns:a16="http://schemas.microsoft.com/office/drawing/2014/main" val="20001"/>
                    </a:ext>
                  </a:extLst>
                </a:gridCol>
              </a:tblGrid>
              <a:tr h="443345">
                <a:tc>
                  <a:txBody>
                    <a:bodyPr/>
                    <a:lstStyle/>
                    <a:p>
                      <a:pPr algn="ctr"/>
                      <a:endParaRPr lang="en-US" sz="1200" b="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200" b="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87927">
                <a:tc>
                  <a:txBody>
                    <a:bodyPr/>
                    <a:lstStyle/>
                    <a:p>
                      <a:pPr algn="ctr"/>
                      <a:r>
                        <a:rPr lang="en-US" sz="1200" b="0" dirty="0">
                          <a:solidFill>
                            <a:schemeClr val="tx1"/>
                          </a:solidFill>
                          <a:latin typeface="Times New Roman" pitchFamily="18" charset="0"/>
                          <a:cs typeface="Times New Roman" pitchFamily="18" charset="0"/>
                        </a:rPr>
                        <a:t>pigeon, </a:t>
                      </a:r>
                      <a:r>
                        <a:rPr lang="en-US" sz="1200" b="0" i="1" dirty="0">
                          <a:solidFill>
                            <a:schemeClr val="tx1"/>
                          </a:solidFill>
                          <a:latin typeface="Times New Roman" pitchFamily="18" charset="0"/>
                          <a:cs typeface="Times New Roman" pitchFamily="18" charset="0"/>
                        </a:rPr>
                        <a:t>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i="1" dirty="0">
                          <a:solidFill>
                            <a:schemeClr val="tx1"/>
                          </a:solidFill>
                          <a:latin typeface="Times New Roman" pitchFamily="18" charset="0"/>
                          <a:cs typeface="Times New Roman" pitchFamily="18" charset="0"/>
                        </a:rPr>
                        <a:t>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87927">
                <a:tc>
                  <a:txBody>
                    <a:bodyPr/>
                    <a:lstStyle/>
                    <a:p>
                      <a:pPr algn="ctr"/>
                      <a:r>
                        <a:rPr lang="en-US" sz="1200" b="0" dirty="0">
                          <a:solidFill>
                            <a:schemeClr val="tx1"/>
                          </a:solidFill>
                          <a:latin typeface="Times New Roman" pitchFamily="18" charset="0"/>
                          <a:cs typeface="Times New Roman" pitchFamily="18" charset="0"/>
                        </a:rPr>
                        <a:t>gull, </a:t>
                      </a:r>
                      <a:r>
                        <a:rPr lang="en-US" sz="1200" b="0" i="1" dirty="0">
                          <a:solidFill>
                            <a:schemeClr val="tx1"/>
                          </a:solidFill>
                          <a:latin typeface="Times New Roman" pitchFamily="18" charset="0"/>
                          <a:cs typeface="Times New Roman" pitchFamily="18" charset="0"/>
                        </a:rPr>
                        <a:t>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i="1" dirty="0">
                          <a:solidFill>
                            <a:schemeClr val="tx1"/>
                          </a:solidFill>
                          <a:latin typeface="Times New Roman" pitchFamily="18" charset="0"/>
                          <a:cs typeface="Times New Roman" pitchFamily="18" charset="0"/>
                        </a:rPr>
                        <a:t>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
        <p:nvSpPr>
          <p:cNvPr id="57" name="TextBox 56"/>
          <p:cNvSpPr txBox="1"/>
          <p:nvPr/>
        </p:nvSpPr>
        <p:spPr>
          <a:xfrm>
            <a:off x="1877199" y="2743200"/>
            <a:ext cx="685800" cy="276999"/>
          </a:xfrm>
          <a:prstGeom prst="rect">
            <a:avLst/>
          </a:prstGeom>
          <a:noFill/>
        </p:spPr>
        <p:txBody>
          <a:bodyPr wrap="square" rtlCol="0">
            <a:spAutoFit/>
          </a:bodyPr>
          <a:lstStyle/>
          <a:p>
            <a:r>
              <a:rPr lang="en-US" sz="1200" i="1" dirty="0">
                <a:latin typeface="Times New Roman" pitchFamily="18" charset="0"/>
                <a:cs typeface="Times New Roman" pitchFamily="18" charset="0"/>
              </a:rPr>
              <a:t>P(</a:t>
            </a:r>
            <a:r>
              <a:rPr lang="en-US" sz="1200" i="1" dirty="0" err="1">
                <a:latin typeface="Times New Roman" pitchFamily="18" charset="0"/>
                <a:cs typeface="Times New Roman" pitchFamily="18" charset="0"/>
              </a:rPr>
              <a:t>s,c</a:t>
            </a:r>
            <a:r>
              <a:rPr lang="en-US" sz="1200" i="1" dirty="0">
                <a:latin typeface="Times New Roman" pitchFamily="18" charset="0"/>
                <a:cs typeface="Times New Roman" pitchFamily="18" charset="0"/>
              </a:rPr>
              <a:t>)</a:t>
            </a:r>
          </a:p>
        </p:txBody>
      </p:sp>
      <p:sp>
        <p:nvSpPr>
          <p:cNvPr id="58" name="TextBox 57"/>
          <p:cNvSpPr txBox="1"/>
          <p:nvPr/>
        </p:nvSpPr>
        <p:spPr>
          <a:xfrm>
            <a:off x="5534799" y="2743200"/>
            <a:ext cx="685800" cy="276999"/>
          </a:xfrm>
          <a:prstGeom prst="rect">
            <a:avLst/>
          </a:prstGeom>
          <a:noFill/>
        </p:spPr>
        <p:txBody>
          <a:bodyPr wrap="square" rtlCol="0">
            <a:spAutoFit/>
          </a:bodyPr>
          <a:lstStyle/>
          <a:p>
            <a:r>
              <a:rPr lang="en-US" sz="1200" i="1" dirty="0">
                <a:latin typeface="Times New Roman" pitchFamily="18" charset="0"/>
                <a:cs typeface="Times New Roman" pitchFamily="18" charset="0"/>
              </a:rPr>
              <a:t>P(s)</a:t>
            </a:r>
          </a:p>
        </p:txBody>
      </p:sp>
      <p:cxnSp>
        <p:nvCxnSpPr>
          <p:cNvPr id="61" name="Straight Arrow Connector 60"/>
          <p:cNvCxnSpPr/>
          <p:nvPr/>
        </p:nvCxnSpPr>
        <p:spPr>
          <a:xfrm>
            <a:off x="4848999" y="3886200"/>
            <a:ext cx="533400" cy="1588"/>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4772799" y="3276600"/>
            <a:ext cx="685800" cy="461665"/>
          </a:xfrm>
          <a:prstGeom prst="rect">
            <a:avLst/>
          </a:prstGeom>
          <a:noFill/>
        </p:spPr>
        <p:txBody>
          <a:bodyPr wrap="square" rtlCol="0">
            <a:spAutoFit/>
          </a:bodyPr>
          <a:lstStyle/>
          <a:p>
            <a:pPr algn="ctr"/>
            <a:r>
              <a:rPr lang="en-US" sz="1200" dirty="0">
                <a:latin typeface="Times New Roman" pitchFamily="18" charset="0"/>
                <a:cs typeface="Times New Roman" pitchFamily="18" charset="0"/>
              </a:rPr>
              <a:t>sum rows</a:t>
            </a:r>
          </a:p>
        </p:txBody>
      </p:sp>
      <p:graphicFrame>
        <p:nvGraphicFramePr>
          <p:cNvPr id="63" name="Table 62"/>
          <p:cNvGraphicFramePr>
            <a:graphicFrameLocks noGrp="1"/>
          </p:cNvGraphicFramePr>
          <p:nvPr/>
        </p:nvGraphicFramePr>
        <p:xfrm>
          <a:off x="2807999" y="5188528"/>
          <a:ext cx="1828800" cy="831272"/>
        </p:xfrm>
        <a:graphic>
          <a:graphicData uri="http://schemas.openxmlformats.org/drawingml/2006/table">
            <a:tbl>
              <a:tblPr firstRow="1" bandRow="1">
                <a:tableStyleId>{073A0DAA-6AF3-43AB-8588-CEC1D06C72B9}</a:tableStyleId>
              </a:tblPr>
              <a:tblGrid>
                <a:gridCol w="914400">
                  <a:extLst>
                    <a:ext uri="{9D8B030D-6E8A-4147-A177-3AD203B41FA5}">
                      <a16:colId xmlns:a16="http://schemas.microsoft.com/office/drawing/2014/main" val="20000"/>
                    </a:ext>
                  </a:extLst>
                </a:gridCol>
                <a:gridCol w="914400">
                  <a:extLst>
                    <a:ext uri="{9D8B030D-6E8A-4147-A177-3AD203B41FA5}">
                      <a16:colId xmlns:a16="http://schemas.microsoft.com/office/drawing/2014/main" val="20001"/>
                    </a:ext>
                  </a:extLst>
                </a:gridCol>
              </a:tblGrid>
              <a:tr h="443345">
                <a:tc>
                  <a:txBody>
                    <a:bodyPr/>
                    <a:lstStyle/>
                    <a:p>
                      <a:pPr algn="ctr"/>
                      <a:r>
                        <a:rPr lang="en-US" sz="1200" b="0" dirty="0">
                          <a:solidFill>
                            <a:schemeClr val="tx1"/>
                          </a:solidFill>
                          <a:latin typeface="Times New Roman" pitchFamily="18" charset="0"/>
                          <a:cs typeface="Times New Roman" pitchFamily="18" charset="0"/>
                        </a:rPr>
                        <a:t>tan, </a:t>
                      </a:r>
                      <a:r>
                        <a:rPr lang="en-US" sz="1200" b="0" i="1" dirty="0">
                          <a:solidFill>
                            <a:schemeClr val="tx1"/>
                          </a:solidFill>
                          <a:latin typeface="Times New Roman" pitchFamily="18" charset="0"/>
                          <a:cs typeface="Times New Roman" pitchFamily="18" charset="0"/>
                        </a:rPr>
                        <a:t>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dirty="0">
                          <a:solidFill>
                            <a:schemeClr val="tx1"/>
                          </a:solidFill>
                          <a:latin typeface="Times New Roman" pitchFamily="18" charset="0"/>
                          <a:cs typeface="Times New Roman" pitchFamily="18" charset="0"/>
                        </a:rPr>
                        <a:t>white, </a:t>
                      </a:r>
                      <a:r>
                        <a:rPr lang="en-US" sz="1200" b="0" i="1" dirty="0">
                          <a:solidFill>
                            <a:schemeClr val="tx1"/>
                          </a:solidFill>
                          <a:latin typeface="Times New Roman" pitchFamily="18" charset="0"/>
                          <a:cs typeface="Times New Roman" pitchFamily="18" charset="0"/>
                        </a:rPr>
                        <a:t>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87927">
                <a:tc>
                  <a:txBody>
                    <a:bodyPr/>
                    <a:lstStyle/>
                    <a:p>
                      <a:pPr algn="ctr"/>
                      <a:r>
                        <a:rPr lang="en-US" sz="1200" b="0" i="1" dirty="0">
                          <a:solidFill>
                            <a:schemeClr val="tx1"/>
                          </a:solidFill>
                          <a:latin typeface="Times New Roman" pitchFamily="18" charset="0"/>
                          <a:cs typeface="Times New Roman" pitchFamily="18" charset="0"/>
                        </a:rPr>
                        <a:t>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i="1" dirty="0">
                          <a:solidFill>
                            <a:schemeClr val="tx1"/>
                          </a:solidFill>
                          <a:latin typeface="Times New Roman" pitchFamily="18" charset="0"/>
                          <a:cs typeface="Times New Roman" pitchFamily="18" charset="0"/>
                        </a:rPr>
                        <a:t>60%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cxnSp>
        <p:nvCxnSpPr>
          <p:cNvPr id="65" name="Straight Arrow Connector 64"/>
          <p:cNvCxnSpPr/>
          <p:nvPr/>
        </p:nvCxnSpPr>
        <p:spPr>
          <a:xfrm rot="5400000">
            <a:off x="3521455" y="4761706"/>
            <a:ext cx="382588" cy="1588"/>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3858399" y="4514485"/>
            <a:ext cx="838200" cy="461665"/>
          </a:xfrm>
          <a:prstGeom prst="rect">
            <a:avLst/>
          </a:prstGeom>
          <a:noFill/>
        </p:spPr>
        <p:txBody>
          <a:bodyPr wrap="square" rtlCol="0">
            <a:spAutoFit/>
          </a:bodyPr>
          <a:lstStyle/>
          <a:p>
            <a:pPr algn="ctr"/>
            <a:r>
              <a:rPr lang="en-US" sz="1200" dirty="0">
                <a:latin typeface="Times New Roman" pitchFamily="18" charset="0"/>
                <a:cs typeface="Times New Roman" pitchFamily="18" charset="0"/>
              </a:rPr>
              <a:t>sum columns</a:t>
            </a:r>
          </a:p>
        </p:txBody>
      </p:sp>
      <p:sp>
        <p:nvSpPr>
          <p:cNvPr id="68" name="TextBox 67"/>
          <p:cNvSpPr txBox="1"/>
          <p:nvPr/>
        </p:nvSpPr>
        <p:spPr>
          <a:xfrm>
            <a:off x="2703824" y="4888201"/>
            <a:ext cx="685800" cy="276999"/>
          </a:xfrm>
          <a:prstGeom prst="rect">
            <a:avLst/>
          </a:prstGeom>
          <a:noFill/>
        </p:spPr>
        <p:txBody>
          <a:bodyPr wrap="square" rtlCol="0">
            <a:spAutoFit/>
          </a:bodyPr>
          <a:lstStyle/>
          <a:p>
            <a:r>
              <a:rPr lang="en-US" sz="1200" i="1" dirty="0">
                <a:latin typeface="Times New Roman" pitchFamily="18" charset="0"/>
                <a:cs typeface="Times New Roman" pitchFamily="18" charset="0"/>
              </a:rPr>
              <a:t>P(c)</a:t>
            </a:r>
          </a:p>
        </p:txBody>
      </p:sp>
      <p:sp>
        <p:nvSpPr>
          <p:cNvPr id="15" name="TextBox 14"/>
          <p:cNvSpPr txBox="1"/>
          <p:nvPr/>
        </p:nvSpPr>
        <p:spPr>
          <a:xfrm rot="16200000">
            <a:off x="5015299" y="3747701"/>
            <a:ext cx="914401" cy="276999"/>
          </a:xfrm>
          <a:prstGeom prst="rect">
            <a:avLst/>
          </a:prstGeom>
          <a:noFill/>
        </p:spPr>
        <p:txBody>
          <a:bodyPr wrap="square" rtlCol="0">
            <a:spAutoFit/>
          </a:bodyPr>
          <a:lstStyle/>
          <a:p>
            <a:r>
              <a:rPr lang="en-US" sz="1200" dirty="0">
                <a:latin typeface="Times New Roman" pitchFamily="18" charset="0"/>
                <a:cs typeface="Times New Roman" pitchFamily="18" charset="0"/>
              </a:rPr>
              <a:t>species, </a:t>
            </a:r>
            <a:r>
              <a:rPr lang="en-US" sz="1200" i="1" dirty="0">
                <a:latin typeface="Times New Roman" pitchFamily="18" charset="0"/>
                <a:cs typeface="Times New Roman" pitchFamily="18" charset="0"/>
              </a:rPr>
              <a:t>s</a:t>
            </a:r>
          </a:p>
        </p:txBody>
      </p:sp>
      <p:sp>
        <p:nvSpPr>
          <p:cNvPr id="17" name="TextBox 16"/>
          <p:cNvSpPr txBox="1"/>
          <p:nvPr/>
        </p:nvSpPr>
        <p:spPr>
          <a:xfrm>
            <a:off x="3324999" y="4912326"/>
            <a:ext cx="685800" cy="276999"/>
          </a:xfrm>
          <a:prstGeom prst="rect">
            <a:avLst/>
          </a:prstGeom>
          <a:noFill/>
        </p:spPr>
        <p:txBody>
          <a:bodyPr wrap="square" rtlCol="0">
            <a:spAutoFit/>
          </a:bodyPr>
          <a:lstStyle/>
          <a:p>
            <a:r>
              <a:rPr lang="en-US" sz="1200" dirty="0">
                <a:latin typeface="Times New Roman" pitchFamily="18" charset="0"/>
                <a:cs typeface="Times New Roman" pitchFamily="18" charset="0"/>
              </a:rPr>
              <a:t>color, </a:t>
            </a:r>
            <a:r>
              <a:rPr lang="en-US" sz="1200" i="1" dirty="0">
                <a:latin typeface="Times New Roman" pitchFamily="18" charset="0"/>
                <a:cs typeface="Times New Roman" pitchFamily="18" charset="0"/>
              </a:rPr>
              <a:t>c</a:t>
            </a:r>
          </a:p>
        </p:txBody>
      </p:sp>
      <p:sp>
        <p:nvSpPr>
          <p:cNvPr id="16" name="TextBox 15"/>
          <p:cNvSpPr txBox="1"/>
          <p:nvPr/>
        </p:nvSpPr>
        <p:spPr>
          <a:xfrm>
            <a:off x="0" y="228600"/>
            <a:ext cx="9144000" cy="1077218"/>
          </a:xfrm>
          <a:prstGeom prst="rect">
            <a:avLst/>
          </a:prstGeom>
          <a:noFill/>
        </p:spPr>
        <p:txBody>
          <a:bodyPr wrap="square" rtlCol="0">
            <a:spAutoFit/>
          </a:bodyPr>
          <a:lstStyle/>
          <a:p>
            <a:r>
              <a:rPr lang="en-US" sz="3200" dirty="0" err="1">
                <a:latin typeface="Times New Roman" pitchFamily="18" charset="0"/>
                <a:ea typeface="Cambria Math" pitchFamily="18" charset="0"/>
                <a:cs typeface="Times New Roman" pitchFamily="18" charset="0"/>
              </a:rPr>
              <a:t>Univariate</a:t>
            </a:r>
            <a:r>
              <a:rPr lang="en-US" sz="3200" dirty="0">
                <a:latin typeface="Times New Roman" pitchFamily="18" charset="0"/>
                <a:ea typeface="Cambria Math" pitchFamily="18" charset="0"/>
                <a:cs typeface="Times New Roman" pitchFamily="18" charset="0"/>
              </a:rPr>
              <a:t> probabilities can be calculated by summing the rows and columns of </a:t>
            </a:r>
            <a:r>
              <a:rPr lang="en-US" sz="3200" i="1" dirty="0">
                <a:latin typeface="Cambria Math" pitchFamily="18" charset="0"/>
                <a:ea typeface="Cambria Math" pitchFamily="18" charset="0"/>
                <a:cs typeface="Times New Roman" pitchFamily="18" charset="0"/>
              </a:rPr>
              <a:t>P(</a:t>
            </a:r>
            <a:r>
              <a:rPr lang="en-US" sz="3200" i="1" dirty="0" err="1">
                <a:latin typeface="Cambria Math" pitchFamily="18" charset="0"/>
                <a:ea typeface="Cambria Math" pitchFamily="18" charset="0"/>
                <a:cs typeface="Times New Roman" pitchFamily="18" charset="0"/>
              </a:rPr>
              <a:t>s,c</a:t>
            </a:r>
            <a:r>
              <a:rPr lang="en-US" sz="3200" i="1" dirty="0">
                <a:latin typeface="Cambria Math" pitchFamily="18" charset="0"/>
                <a:ea typeface="Cambria Math" pitchFamily="18" charset="0"/>
                <a:cs typeface="Times New Roman" pitchFamily="18" charset="0"/>
              </a:rPr>
              <a:t>)</a:t>
            </a:r>
            <a:endParaRPr lang="en-US" sz="3200" dirty="0">
              <a:latin typeface="Cambria Math" pitchFamily="18" charset="0"/>
              <a:ea typeface="Cambria Math" pitchFamily="18" charset="0"/>
              <a:cs typeface="Times New Roman" pitchFamily="18" charset="0"/>
            </a:endParaRPr>
          </a:p>
        </p:txBody>
      </p:sp>
      <p:sp>
        <p:nvSpPr>
          <p:cNvPr id="18" name="TextBox 17"/>
          <p:cNvSpPr txBox="1"/>
          <p:nvPr/>
        </p:nvSpPr>
        <p:spPr>
          <a:xfrm>
            <a:off x="6019800" y="1524000"/>
            <a:ext cx="2819400" cy="646331"/>
          </a:xfrm>
          <a:prstGeom prst="rect">
            <a:avLst/>
          </a:prstGeom>
          <a:noFill/>
        </p:spPr>
        <p:txBody>
          <a:bodyPr wrap="square" rtlCol="0">
            <a:spAutoFit/>
          </a:bodyPr>
          <a:lstStyle/>
          <a:p>
            <a:pPr algn="ctr"/>
            <a:r>
              <a:rPr lang="en-US" dirty="0">
                <a:solidFill>
                  <a:srgbClr val="FF0000"/>
                </a:solidFill>
                <a:latin typeface="Times New Roman" pitchFamily="18" charset="0"/>
                <a:ea typeface="Cambria Math" pitchFamily="18" charset="0"/>
                <a:cs typeface="Times New Roman" pitchFamily="18" charset="0"/>
              </a:rPr>
              <a:t>probability of species, irrespective of color</a:t>
            </a:r>
            <a:endParaRPr lang="en-US" dirty="0">
              <a:solidFill>
                <a:srgbClr val="FF0000"/>
              </a:solidFill>
              <a:latin typeface="Cambria Math" pitchFamily="18" charset="0"/>
              <a:ea typeface="Cambria Math" pitchFamily="18" charset="0"/>
              <a:cs typeface="Times New Roman" pitchFamily="18" charset="0"/>
            </a:endParaRPr>
          </a:p>
        </p:txBody>
      </p:sp>
      <p:sp>
        <p:nvSpPr>
          <p:cNvPr id="19" name="Freeform 18"/>
          <p:cNvSpPr/>
          <p:nvPr/>
        </p:nvSpPr>
        <p:spPr>
          <a:xfrm>
            <a:off x="5886450" y="2200275"/>
            <a:ext cx="1100138" cy="357188"/>
          </a:xfrm>
          <a:custGeom>
            <a:avLst/>
            <a:gdLst>
              <a:gd name="connsiteX0" fmla="*/ 0 w 1100138"/>
              <a:gd name="connsiteY0" fmla="*/ 357188 h 357188"/>
              <a:gd name="connsiteX1" fmla="*/ 371475 w 1100138"/>
              <a:gd name="connsiteY1" fmla="*/ 142875 h 357188"/>
              <a:gd name="connsiteX2" fmla="*/ 542925 w 1100138"/>
              <a:gd name="connsiteY2" fmla="*/ 328613 h 357188"/>
              <a:gd name="connsiteX3" fmla="*/ 1100138 w 1100138"/>
              <a:gd name="connsiteY3" fmla="*/ 0 h 357188"/>
            </a:gdLst>
            <a:ahLst/>
            <a:cxnLst>
              <a:cxn ang="0">
                <a:pos x="connsiteX0" y="connsiteY0"/>
              </a:cxn>
              <a:cxn ang="0">
                <a:pos x="connsiteX1" y="connsiteY1"/>
              </a:cxn>
              <a:cxn ang="0">
                <a:pos x="connsiteX2" y="connsiteY2"/>
              </a:cxn>
              <a:cxn ang="0">
                <a:pos x="connsiteX3" y="connsiteY3"/>
              </a:cxn>
            </a:cxnLst>
            <a:rect l="l" t="t" r="r" b="b"/>
            <a:pathLst>
              <a:path w="1100138" h="357188">
                <a:moveTo>
                  <a:pt x="0" y="357188"/>
                </a:moveTo>
                <a:cubicBezTo>
                  <a:pt x="140494" y="252412"/>
                  <a:pt x="280988" y="147637"/>
                  <a:pt x="371475" y="142875"/>
                </a:cubicBezTo>
                <a:cubicBezTo>
                  <a:pt x="461962" y="138113"/>
                  <a:pt x="421481" y="352425"/>
                  <a:pt x="542925" y="328613"/>
                </a:cubicBezTo>
                <a:cubicBezTo>
                  <a:pt x="664369" y="304801"/>
                  <a:pt x="882253" y="152400"/>
                  <a:pt x="1100138" y="0"/>
                </a:cubicBezTo>
              </a:path>
            </a:pathLst>
          </a:custGeom>
          <a:ln w="3810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TextBox 19"/>
          <p:cNvSpPr txBox="1"/>
          <p:nvPr/>
        </p:nvSpPr>
        <p:spPr>
          <a:xfrm>
            <a:off x="914400" y="5486400"/>
            <a:ext cx="1371600" cy="1200329"/>
          </a:xfrm>
          <a:prstGeom prst="rect">
            <a:avLst/>
          </a:prstGeom>
          <a:noFill/>
        </p:spPr>
        <p:txBody>
          <a:bodyPr wrap="square" rtlCol="0">
            <a:spAutoFit/>
          </a:bodyPr>
          <a:lstStyle/>
          <a:p>
            <a:pPr algn="ctr"/>
            <a:r>
              <a:rPr lang="en-US" dirty="0">
                <a:solidFill>
                  <a:srgbClr val="FF0000"/>
                </a:solidFill>
                <a:latin typeface="Times New Roman" pitchFamily="18" charset="0"/>
                <a:ea typeface="Cambria Math" pitchFamily="18" charset="0"/>
                <a:cs typeface="Times New Roman" pitchFamily="18" charset="0"/>
              </a:rPr>
              <a:t>probability of color, irrespective of species</a:t>
            </a:r>
            <a:endParaRPr lang="en-US" dirty="0">
              <a:solidFill>
                <a:srgbClr val="FF0000"/>
              </a:solidFill>
              <a:latin typeface="Cambria Math" pitchFamily="18" charset="0"/>
              <a:ea typeface="Cambria Math" pitchFamily="18" charset="0"/>
              <a:cs typeface="Times New Roman" pitchFamily="18" charset="0"/>
            </a:endParaRPr>
          </a:p>
        </p:txBody>
      </p:sp>
      <p:sp>
        <p:nvSpPr>
          <p:cNvPr id="21" name="Freeform 20"/>
          <p:cNvSpPr/>
          <p:nvPr/>
        </p:nvSpPr>
        <p:spPr>
          <a:xfrm>
            <a:off x="1543050" y="4900613"/>
            <a:ext cx="1114425" cy="514350"/>
          </a:xfrm>
          <a:custGeom>
            <a:avLst/>
            <a:gdLst>
              <a:gd name="connsiteX0" fmla="*/ 0 w 1114425"/>
              <a:gd name="connsiteY0" fmla="*/ 514350 h 514350"/>
              <a:gd name="connsiteX1" fmla="*/ 571500 w 1114425"/>
              <a:gd name="connsiteY1" fmla="*/ 42862 h 514350"/>
              <a:gd name="connsiteX2" fmla="*/ 700088 w 1114425"/>
              <a:gd name="connsiteY2" fmla="*/ 257175 h 514350"/>
              <a:gd name="connsiteX3" fmla="*/ 1114425 w 1114425"/>
              <a:gd name="connsiteY3" fmla="*/ 157162 h 514350"/>
            </a:gdLst>
            <a:ahLst/>
            <a:cxnLst>
              <a:cxn ang="0">
                <a:pos x="connsiteX0" y="connsiteY0"/>
              </a:cxn>
              <a:cxn ang="0">
                <a:pos x="connsiteX1" y="connsiteY1"/>
              </a:cxn>
              <a:cxn ang="0">
                <a:pos x="connsiteX2" y="connsiteY2"/>
              </a:cxn>
              <a:cxn ang="0">
                <a:pos x="connsiteX3" y="connsiteY3"/>
              </a:cxn>
            </a:cxnLst>
            <a:rect l="l" t="t" r="r" b="b"/>
            <a:pathLst>
              <a:path w="1114425" h="514350">
                <a:moveTo>
                  <a:pt x="0" y="514350"/>
                </a:moveTo>
                <a:cubicBezTo>
                  <a:pt x="227409" y="300037"/>
                  <a:pt x="454819" y="85725"/>
                  <a:pt x="571500" y="42862"/>
                </a:cubicBezTo>
                <a:cubicBezTo>
                  <a:pt x="688181" y="0"/>
                  <a:pt x="609600" y="238125"/>
                  <a:pt x="700088" y="257175"/>
                </a:cubicBezTo>
                <a:cubicBezTo>
                  <a:pt x="790576" y="276225"/>
                  <a:pt x="952500" y="216693"/>
                  <a:pt x="1114425" y="157162"/>
                </a:cubicBezTo>
              </a:path>
            </a:pathLst>
          </a:cu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3" cstate="print"/>
          <a:srcRect l="23219" t="68769" r="38811" b="16622"/>
          <a:stretch>
            <a:fillRect/>
          </a:stretch>
        </p:blipFill>
        <p:spPr bwMode="auto">
          <a:xfrm>
            <a:off x="2133600" y="1919068"/>
            <a:ext cx="4572000" cy="1038086"/>
          </a:xfrm>
          <a:prstGeom prst="rect">
            <a:avLst/>
          </a:prstGeom>
          <a:noFill/>
          <a:ln w="9525">
            <a:noFill/>
            <a:miter lim="800000"/>
            <a:headEnd/>
            <a:tailEnd/>
          </a:ln>
        </p:spPr>
      </p:pic>
      <p:pic>
        <p:nvPicPr>
          <p:cNvPr id="2051" name="Picture 3"/>
          <p:cNvPicPr>
            <a:picLocks noChangeAspect="1" noChangeArrowheads="1"/>
          </p:cNvPicPr>
          <p:nvPr/>
        </p:nvPicPr>
        <p:blipFill>
          <a:blip r:embed="rId4" cstate="print"/>
          <a:srcRect l="8942" t="56013" r="52933" b="31265"/>
          <a:stretch>
            <a:fillRect/>
          </a:stretch>
        </p:blipFill>
        <p:spPr bwMode="auto">
          <a:xfrm>
            <a:off x="2209800" y="4357468"/>
            <a:ext cx="4572000" cy="900332"/>
          </a:xfrm>
          <a:prstGeom prst="rect">
            <a:avLst/>
          </a:prstGeom>
          <a:noFill/>
          <a:ln w="9525">
            <a:noFill/>
            <a:miter lim="800000"/>
            <a:headEnd/>
            <a:tailEnd/>
          </a:ln>
        </p:spPr>
      </p:pic>
      <p:sp>
        <p:nvSpPr>
          <p:cNvPr id="6" name="TextBox 5"/>
          <p:cNvSpPr txBox="1"/>
          <p:nvPr/>
        </p:nvSpPr>
        <p:spPr>
          <a:xfrm>
            <a:off x="0" y="3877992"/>
            <a:ext cx="9144000" cy="584775"/>
          </a:xfrm>
          <a:prstGeom prst="rect">
            <a:avLst/>
          </a:prstGeom>
          <a:noFill/>
        </p:spPr>
        <p:txBody>
          <a:bodyPr wrap="square" rtlCol="0">
            <a:spAutoFit/>
          </a:bodyPr>
          <a:lstStyle/>
          <a:p>
            <a:pPr algn="ctr"/>
            <a:r>
              <a:rPr lang="en-US" sz="3200" dirty="0">
                <a:latin typeface="Times New Roman" pitchFamily="18" charset="0"/>
                <a:ea typeface="Cambria Math" pitchFamily="18" charset="0"/>
                <a:cs typeface="Times New Roman" pitchFamily="18" charset="0"/>
              </a:rPr>
              <a:t>probability of species, irrespective of color</a:t>
            </a:r>
            <a:endParaRPr lang="en-US" sz="3200" dirty="0">
              <a:latin typeface="Cambria Math" pitchFamily="18" charset="0"/>
              <a:ea typeface="Cambria Math" pitchFamily="18" charset="0"/>
              <a:cs typeface="Times New Roman" pitchFamily="18" charset="0"/>
            </a:endParaRPr>
          </a:p>
        </p:txBody>
      </p:sp>
      <p:sp>
        <p:nvSpPr>
          <p:cNvPr id="7" name="TextBox 6"/>
          <p:cNvSpPr txBox="1"/>
          <p:nvPr/>
        </p:nvSpPr>
        <p:spPr>
          <a:xfrm>
            <a:off x="0" y="1467728"/>
            <a:ext cx="9144000" cy="584775"/>
          </a:xfrm>
          <a:prstGeom prst="rect">
            <a:avLst/>
          </a:prstGeom>
          <a:noFill/>
        </p:spPr>
        <p:txBody>
          <a:bodyPr wrap="square" rtlCol="0">
            <a:spAutoFit/>
          </a:bodyPr>
          <a:lstStyle/>
          <a:p>
            <a:pPr algn="ctr"/>
            <a:r>
              <a:rPr lang="en-US" sz="3200" dirty="0">
                <a:latin typeface="Times New Roman" pitchFamily="18" charset="0"/>
                <a:ea typeface="Cambria Math" pitchFamily="18" charset="0"/>
                <a:cs typeface="Times New Roman" pitchFamily="18" charset="0"/>
              </a:rPr>
              <a:t>probability of color, irrespective of species</a:t>
            </a:r>
            <a:endParaRPr lang="en-US" sz="3200" dirty="0">
              <a:latin typeface="Cambria Math" pitchFamily="18" charset="0"/>
              <a:ea typeface="Cambria Math" pitchFamily="18" charset="0"/>
              <a:cs typeface="Times New Roman" pitchFamily="18" charset="0"/>
            </a:endParaRPr>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2338</TotalTime>
  <Words>2978</Words>
  <Application>Microsoft Office PowerPoint</Application>
  <PresentationFormat>On-screen Show (4:3)</PresentationFormat>
  <Paragraphs>430</Paragraphs>
  <Slides>50</Slides>
  <Notes>42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50</vt:i4>
      </vt:variant>
    </vt:vector>
  </HeadingPairs>
  <TitlesOfParts>
    <vt:vector size="56" baseType="lpstr">
      <vt:lpstr>Arial</vt:lpstr>
      <vt:lpstr>Calibri</vt:lpstr>
      <vt:lpstr>Cambria Math</vt:lpstr>
      <vt:lpstr>Symbol</vt:lpstr>
      <vt:lpstr>Times New Roman</vt:lpstr>
      <vt:lpstr>Default Design</vt:lpstr>
      <vt:lpstr>Environmental Data Analysis with MATLAB or Python 3rd Edition  Lecture 4 </vt:lpstr>
      <vt:lpstr>PowerPoint Presentation</vt:lpstr>
      <vt:lpstr>Goals of the lecture</vt:lpstr>
      <vt:lpstr>probability</vt:lpstr>
      <vt:lpstr>PowerPoint Presentation</vt:lpstr>
      <vt:lpstr>PowerPoint Presentation</vt:lpstr>
      <vt:lpstr>probabilities must add up to 100%</vt:lpstr>
      <vt:lpstr>PowerPoint Presentation</vt:lpstr>
      <vt:lpstr>PowerPoint Presentation</vt:lpstr>
      <vt:lpstr>PowerPoint Presentation</vt:lpstr>
      <vt:lpstr>calculation of conditional probabilities</vt:lpstr>
      <vt:lpstr>Bayes Theorem</vt:lpstr>
      <vt:lpstr>3 ways to write P(c) and P(s)</vt:lpstr>
      <vt:lpstr>so 3 ways to write Bayes Therem</vt:lpstr>
      <vt:lpstr>Beware!</vt:lpstr>
      <vt:lpstr>example</vt:lpstr>
      <vt:lpstr>Bayesian Inference “updating information”</vt:lpstr>
      <vt:lpstr>PowerPoint Presentation</vt:lpstr>
      <vt:lpstr>PowerPoint Presentation</vt:lpstr>
      <vt:lpstr>observation of the bird’s color changed the probability that is was a pigeon  from 50%  to 75%  thus Bayes Theorem offers a way to assess the value of an observation </vt:lpstr>
      <vt:lpstr>continuous variables</vt:lpstr>
      <vt:lpstr>PowerPoint Presentation</vt:lpstr>
      <vt:lpstr>normalized to unit total probability</vt:lpstr>
      <vt:lpstr>univariate p.d.f.’s “integrate away” one of the variables</vt:lpstr>
      <vt:lpstr>PowerPoint Presentation</vt:lpstr>
      <vt:lpstr>mean and variance calculated in usual way</vt:lpstr>
      <vt:lpstr>correlation  tendency of random variable d1 to be large/small when random variable d2  is large/small</vt:lpstr>
      <vt:lpstr>PowerPoint Presentation</vt:lpstr>
      <vt:lpstr>PowerPoint Presentation</vt:lpstr>
      <vt:lpstr>PowerPoint Presentation</vt:lpstr>
      <vt:lpstr>covariance quantifies correlation</vt:lpstr>
      <vt:lpstr>combine variance and covariance into a matrix, C</vt:lpstr>
      <vt:lpstr> many random variables d1, d2, d3 … dN   write d’s a a vector  d = [d1, d2, d3 … dN ]T </vt:lpstr>
      <vt:lpstr>the mean is then a vector, too</vt:lpstr>
      <vt:lpstr>and the covariance is an N×N matrix, C</vt:lpstr>
      <vt:lpstr>PowerPoint Presentation</vt:lpstr>
      <vt:lpstr>compare with univariate Normal p.d.f.</vt:lpstr>
      <vt:lpstr>corresponding terms</vt:lpstr>
      <vt:lpstr>error propagation</vt:lpstr>
      <vt:lpstr>Answer</vt:lpstr>
      <vt:lpstr>where the answer comes from</vt:lpstr>
      <vt:lpstr>this is not as hard as it looks</vt:lpstr>
      <vt:lpstr>Normal p.d.f. for model parameters</vt:lpstr>
      <vt:lpstr>example</vt:lpstr>
      <vt:lpstr>model parameters</vt:lpstr>
      <vt:lpstr>linear rule relating model parameters to data  m = M d  with</vt:lpstr>
      <vt:lpstr>so the means of the model parameters are</vt:lpstr>
      <vt:lpstr>and the covariance matrix is</vt:lpstr>
      <vt:lpstr> model parameters are correlated, even though data are uncorrelated bad  variance of model parameters different than variance of data bad if bigger, good if smaller </vt:lpstr>
      <vt:lpstr>PowerPoint Presentation</vt:lpstr>
    </vt:vector>
  </TitlesOfParts>
  <Company>LDEO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Don’t Be Afraid to Ask …</dc:title>
  <dc:creator>Bill Menke</dc:creator>
  <cp:lastModifiedBy>AU</cp:lastModifiedBy>
  <cp:revision>319</cp:revision>
  <dcterms:created xsi:type="dcterms:W3CDTF">2008-08-25T18:59:31Z</dcterms:created>
  <dcterms:modified xsi:type="dcterms:W3CDTF">2022-02-26T16:37:57Z</dcterms:modified>
</cp:coreProperties>
</file>