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2" r:id="rId2"/>
    <p:sldId id="347" r:id="rId3"/>
    <p:sldId id="350" r:id="rId4"/>
    <p:sldId id="301" r:id="rId5"/>
    <p:sldId id="302" r:id="rId6"/>
    <p:sldId id="303" r:id="rId7"/>
    <p:sldId id="305" r:id="rId8"/>
    <p:sldId id="304" r:id="rId9"/>
    <p:sldId id="309" r:id="rId10"/>
    <p:sldId id="348" r:id="rId11"/>
    <p:sldId id="307" r:id="rId12"/>
    <p:sldId id="308" r:id="rId13"/>
    <p:sldId id="310" r:id="rId14"/>
    <p:sldId id="311" r:id="rId15"/>
    <p:sldId id="313" r:id="rId16"/>
    <p:sldId id="314" r:id="rId17"/>
    <p:sldId id="315" r:id="rId18"/>
    <p:sldId id="353" r:id="rId19"/>
    <p:sldId id="316" r:id="rId20"/>
    <p:sldId id="317" r:id="rId21"/>
    <p:sldId id="354" r:id="rId22"/>
    <p:sldId id="318" r:id="rId23"/>
    <p:sldId id="319" r:id="rId24"/>
    <p:sldId id="320" r:id="rId25"/>
    <p:sldId id="323" r:id="rId26"/>
    <p:sldId id="324" r:id="rId27"/>
    <p:sldId id="322" r:id="rId28"/>
    <p:sldId id="321" r:id="rId29"/>
    <p:sldId id="325" r:id="rId30"/>
    <p:sldId id="326" r:id="rId31"/>
    <p:sldId id="327" r:id="rId32"/>
    <p:sldId id="328" r:id="rId33"/>
    <p:sldId id="356" r:id="rId34"/>
    <p:sldId id="329" r:id="rId35"/>
    <p:sldId id="330" r:id="rId36"/>
    <p:sldId id="331" r:id="rId37"/>
    <p:sldId id="332" r:id="rId38"/>
    <p:sldId id="333" r:id="rId39"/>
    <p:sldId id="334" r:id="rId40"/>
    <p:sldId id="357" r:id="rId41"/>
    <p:sldId id="335" r:id="rId42"/>
    <p:sldId id="336" r:id="rId43"/>
    <p:sldId id="337" r:id="rId44"/>
    <p:sldId id="338" r:id="rId45"/>
    <p:sldId id="34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7053" autoAdjust="0"/>
  </p:normalViewPr>
  <p:slideViewPr>
    <p:cSldViewPr>
      <p:cViewPr varScale="1">
        <p:scale>
          <a:sx n="54" d="100"/>
          <a:sy n="54" d="100"/>
        </p:scale>
        <p:origin x="12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the model parameters are used to predict the data.  No actual</a:t>
            </a:r>
            <a:r>
              <a:rPr lang="en-US" baseline="0" dirty="0"/>
              <a:t> measurements are made.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the observed data are used to</a:t>
            </a:r>
            <a:r>
              <a:rPr lang="en-US" baseline="0" dirty="0"/>
              <a:t> produce an estimate of the model parameters.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Noise</a:t>
            </a:r>
            <a:r>
              <a:rPr lang="en-US" baseline="0" dirty="0"/>
              <a:t> is always present.  Thus the actual is always different from the ideal.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a:t>
            </a:r>
            <a:r>
              <a:rPr lang="en-US" baseline="0" dirty="0"/>
              <a:t> that the model asserts that the data scatter about a typical value, such as the mean.  Though simple, this is actually an extremely important idea.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m</a:t>
            </a:r>
            <a:r>
              <a:rPr lang="en-US" baseline="-25000" dirty="0"/>
              <a:t>1</a:t>
            </a:r>
            <a:r>
              <a:rPr lang="en-US" baseline="0" dirty="0"/>
              <a:t> is the intercept and m</a:t>
            </a:r>
            <a:r>
              <a:rPr lang="en-US" baseline="-25000" dirty="0"/>
              <a:t>2</a:t>
            </a:r>
            <a:r>
              <a:rPr lang="en-US" baseline="0" dirty="0"/>
              <a:t> is the slope.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many different situations, the structure of the data kernel is heavily influenced by the “geometry” of the experiment.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x is a vector</a:t>
            </a:r>
            <a:r>
              <a:rPr lang="en-US" baseline="0" dirty="0"/>
              <a:t> of x’s. Note that G is initialized to an </a:t>
            </a:r>
            <a:r>
              <a:rPr lang="en-US" baseline="0" dirty="0" err="1"/>
              <a:t>NxM</a:t>
            </a:r>
            <a:r>
              <a:rPr lang="en-US" baseline="0" dirty="0"/>
              <a:t> matrix of zeros with the zeros() function.  This practice is good scripting techniques, for a variety of reasons including focusing the writer on the size of G. The command G=[1,x]; would works, too.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Note that G is initialized to a </a:t>
            </a:r>
            <a:r>
              <a:rPr lang="en-US" baseline="0" dirty="0" err="1"/>
              <a:t>NxM</a:t>
            </a:r>
            <a:r>
              <a:rPr lang="en-US" baseline="0" dirty="0"/>
              <a:t> matrix of zeros with the zeros() method.  This practice is good scripting techniques, for a variety of reasons including focusing the writer on the size of G.. The command G=[1,x]; would works, too.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extLst>
      <p:ext uri="{BB962C8B-B14F-4D97-AF65-F5344CB8AC3E}">
        <p14:creationId xmlns:p14="http://schemas.microsoft.com/office/powerpoint/2010/main" val="243481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similarity to the linear case.</a:t>
            </a:r>
          </a:p>
        </p:txBody>
      </p:sp>
      <p:sp>
        <p:nvSpPr>
          <p:cNvPr id="4" name="Slide Number Placeholder 3"/>
          <p:cNvSpPr>
            <a:spLocks noGrp="1"/>
          </p:cNvSpPr>
          <p:nvPr>
            <p:ph type="sldNum" sz="quarter" idx="5"/>
          </p:nvPr>
        </p:nvSpPr>
        <p:spPr/>
        <p:txBody>
          <a:bodyPr/>
          <a:lstStyle/>
          <a:p>
            <a:fld id="{FD466815-0D95-47C5-9249-8299F627C374}" type="slidenum">
              <a:rPr lang="en-US" smtClean="0"/>
              <a:pPr/>
              <a:t>19</a:t>
            </a:fld>
            <a:endParaRPr lang="en-US"/>
          </a:p>
        </p:txBody>
      </p:sp>
    </p:spTree>
    <p:extLst>
      <p:ext uri="{BB962C8B-B14F-4D97-AF65-F5344CB8AC3E}">
        <p14:creationId xmlns:p14="http://schemas.microsoft.com/office/powerpoint/2010/main" val="263640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x is a vector</a:t>
            </a:r>
            <a:r>
              <a:rPr lang="en-US" baseline="0" dirty="0"/>
              <a:t> of x’s. G=[1, x, x.^2]; would work as well.</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model connects observations with the inferences that we aspire</a:t>
            </a:r>
            <a:r>
              <a:rPr lang="en-US" baseline="0" dirty="0"/>
              <a:t> to draw from them.  Linear models</a:t>
            </a:r>
          </a:p>
          <a:p>
            <a:r>
              <a:rPr lang="en-US" baseline="0" dirty="0"/>
              <a:t>are a good starting place, for they are </a:t>
            </a:r>
            <a:r>
              <a:rPr lang="en-US" baseline="0"/>
              <a:t>mathematically simple.</a:t>
            </a:r>
            <a:endParaRPr lang="en-US" baseline="0"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x is a vector</a:t>
            </a:r>
            <a:r>
              <a:rPr lang="en-US" baseline="0" dirty="0"/>
              <a:t> of x’s. The ones() method returns a Nx1 column-vector of ones. The power() method is applied element-wise to the elements of x.</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extLst>
      <p:ext uri="{BB962C8B-B14F-4D97-AF65-F5344CB8AC3E}">
        <p14:creationId xmlns:p14="http://schemas.microsoft.com/office/powerpoint/2010/main" val="63485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key requirement is that the m’s appear as coefficients multiplying the </a:t>
            </a:r>
            <a:r>
              <a:rPr lang="en-US" dirty="0" err="1"/>
              <a:t>f’s</a:t>
            </a:r>
            <a:r>
              <a:rPr lang="en-US" dirty="0"/>
              <a:t>, and</a:t>
            </a:r>
            <a:r>
              <a:rPr lang="en-US" baseline="0" dirty="0"/>
              <a:t> are not “within” the </a:t>
            </a:r>
            <a:r>
              <a:rPr lang="en-US" baseline="0" dirty="0" err="1"/>
              <a:t>f’s</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Briefly</a:t>
            </a:r>
            <a:r>
              <a:rPr lang="en-US" baseline="0" dirty="0"/>
              <a:t> explain that lambda is wavelength, that is the distance between successive crests of the wave.  Note that cosines and </a:t>
            </a:r>
            <a:r>
              <a:rPr lang="en-US" baseline="0" dirty="0" err="1"/>
              <a:t>sines</a:t>
            </a:r>
            <a:r>
              <a:rPr lang="en-US" baseline="0" dirty="0"/>
              <a:t> of the same wavelength are paired.  There’s a reason for this, which is explained in Chapter 5).</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 kernel in Fourier case.</a:t>
            </a:r>
          </a:p>
          <a:p>
            <a:r>
              <a:rPr lang="en-US" dirty="0"/>
              <a:t>Point out</a:t>
            </a:r>
            <a:r>
              <a:rPr lang="en-US" baseline="0" dirty="0"/>
              <a:t> that x vary down the rows of the equation, but are constant along the rows.</a:t>
            </a:r>
          </a:p>
          <a:p>
            <a:r>
              <a:rPr lang="en-US" baseline="0" dirty="0"/>
              <a:t>Point out that the lambda’s vary along the columns, but are constant along the rows.</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(White to black is small to big). Images like</a:t>
            </a:r>
            <a:r>
              <a:rPr lang="en-US" baseline="0" dirty="0"/>
              <a:t> these help give a sense of the structure of the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baseline="0" dirty="0" err="1"/>
              <a:t>c</a:t>
            </a:r>
            <a:r>
              <a:rPr lang="en-US" b="0" baseline="0" dirty="0" err="1"/>
              <a:t>’s</a:t>
            </a:r>
            <a:r>
              <a:rPr lang="en-US" b="0" baseline="0" dirty="0"/>
              <a:t> stand for the columns of the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 some examples of the physical interpretation of sources:  factories,</a:t>
            </a:r>
            <a:r>
              <a:rPr lang="en-US" baseline="0" dirty="0"/>
              <a:t> power plants, traffic, etc.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baseline="0" dirty="0" err="1"/>
              <a:t>r</a:t>
            </a:r>
            <a:r>
              <a:rPr lang="en-US" b="0" baseline="0" dirty="0" err="1"/>
              <a:t>’s</a:t>
            </a:r>
            <a:r>
              <a:rPr lang="en-US" b="0" baseline="0" dirty="0"/>
              <a:t> stand for the rows of the matrix.</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d5 is the weighted average of three “neighboring” m’s, m</a:t>
            </a:r>
            <a:r>
              <a:rPr lang="en-US" baseline="-25000" dirty="0"/>
              <a:t>4</a:t>
            </a:r>
            <a:r>
              <a:rPr lang="en-US" baseline="0" dirty="0"/>
              <a:t>, m</a:t>
            </a:r>
            <a:r>
              <a:rPr lang="en-US" baseline="-25000" dirty="0"/>
              <a:t>5</a:t>
            </a:r>
            <a:r>
              <a:rPr lang="en-US" baseline="0" dirty="0"/>
              <a:t> and m</a:t>
            </a:r>
            <a:r>
              <a:rPr lang="en-US" baseline="-25000" dirty="0"/>
              <a:t>6</a:t>
            </a:r>
            <a:r>
              <a:rPr lang="en-US" baseline="0" dirty="0"/>
              <a:t>. The weights are the factors of ¼, ½ and ¼. For this quantity to represent a literal weighted average, the weights should sum to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width of the stripe is proportional to the number of model</a:t>
            </a:r>
            <a:r>
              <a:rPr lang="en-US" baseline="0" dirty="0"/>
              <a:t> parameters in the </a:t>
            </a:r>
            <a:r>
              <a:rPr lang="en-US" dirty="0"/>
              <a:t>weighted average.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the generic statement that the data are related to the model parameters through the quantitative model.  The quantitative model might be a very simple formula, or a very complicated computer program.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average</a:t>
            </a:r>
            <a:r>
              <a:rPr lang="en-US" baseline="0" dirty="0"/>
              <a:t> is assumed symmetric, so that only the right-half is specified in the vector, </a:t>
            </a:r>
            <a:r>
              <a:rPr lang="en-US" dirty="0"/>
              <a:t>w</a:t>
            </a:r>
            <a:r>
              <a:rPr lang="en-US" baseline="0" dirty="0"/>
              <a:t>.</a:t>
            </a:r>
          </a:p>
          <a:p>
            <a:r>
              <a:rPr lang="en-US" dirty="0"/>
              <a:t>The length of the</a:t>
            </a:r>
            <a:r>
              <a:rPr lang="en-US" baseline="0" dirty="0"/>
              <a:t> average is thus 2*length(w)-1.</a:t>
            </a:r>
          </a:p>
          <a:p>
            <a:r>
              <a:rPr lang="en-US" baseline="0" dirty="0"/>
              <a:t>The average is normalized to unit amplitude.</a:t>
            </a:r>
          </a:p>
          <a:p>
            <a:r>
              <a:rPr lang="en-US" baseline="0" dirty="0"/>
              <a:t>The data kernel is a </a:t>
            </a:r>
            <a:r>
              <a:rPr lang="en-US" baseline="0" dirty="0" err="1"/>
              <a:t>Toeplitz</a:t>
            </a:r>
            <a:r>
              <a:rPr lang="en-US" baseline="0" dirty="0"/>
              <a:t> matrix, meaning that its </a:t>
            </a:r>
            <a:r>
              <a:rPr lang="en-US" baseline="0" dirty="0" err="1"/>
              <a:t>diaginals</a:t>
            </a:r>
            <a:r>
              <a:rPr lang="en-US" baseline="0" dirty="0"/>
              <a:t> are constant. It can therefore be specified using just the values along its top row and column using the </a:t>
            </a:r>
            <a:r>
              <a:rPr lang="en-US" baseline="0" dirty="0" err="1"/>
              <a:t>toeplitz</a:t>
            </a:r>
            <a:r>
              <a:rPr lang="en-US" baseline="0" dirty="0"/>
              <a:t>()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average</a:t>
            </a:r>
            <a:r>
              <a:rPr lang="en-US" baseline="0" dirty="0"/>
              <a:t> is assumed symmetric, so that only the right-half is specified in the vector, </a:t>
            </a:r>
            <a:r>
              <a:rPr lang="en-US" dirty="0"/>
              <a:t>w</a:t>
            </a:r>
            <a:r>
              <a:rPr lang="en-US" baseline="0" dirty="0"/>
              <a:t>.</a:t>
            </a:r>
          </a:p>
          <a:p>
            <a:r>
              <a:rPr lang="en-US" dirty="0"/>
              <a:t>The length of the</a:t>
            </a:r>
            <a:r>
              <a:rPr lang="en-US" baseline="0" dirty="0"/>
              <a:t> average is thus 2*length(w)-1.</a:t>
            </a:r>
          </a:p>
          <a:p>
            <a:r>
              <a:rPr lang="en-US" baseline="0" dirty="0"/>
              <a:t>The average is normalized to unit amplitude.</a:t>
            </a:r>
          </a:p>
          <a:p>
            <a:r>
              <a:rPr lang="en-US" baseline="0" dirty="0"/>
              <a:t>The data kernel is a </a:t>
            </a:r>
            <a:r>
              <a:rPr lang="en-US" baseline="0" dirty="0" err="1"/>
              <a:t>Toeplitz</a:t>
            </a:r>
            <a:r>
              <a:rPr lang="en-US" baseline="0" dirty="0"/>
              <a:t> matrix, meaning that its </a:t>
            </a:r>
            <a:r>
              <a:rPr lang="en-US" baseline="0" dirty="0" err="1"/>
              <a:t>diaginals</a:t>
            </a:r>
            <a:r>
              <a:rPr lang="en-US" baseline="0" dirty="0"/>
              <a:t> are constant. It can therefore be specified using just the values along its top row and column using the </a:t>
            </a:r>
            <a:r>
              <a:rPr lang="en-US" baseline="0" dirty="0" err="1"/>
              <a:t>toeplitz</a:t>
            </a:r>
            <a:r>
              <a:rPr lang="en-US" baseline="0" dirty="0"/>
              <a:t>()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extLst>
      <p:ext uri="{BB962C8B-B14F-4D97-AF65-F5344CB8AC3E}">
        <p14:creationId xmlns:p14="http://schemas.microsoft.com/office/powerpoint/2010/main" val="249217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show on the board that when you</a:t>
            </a:r>
            <a:r>
              <a:rPr lang="en-US" baseline="0" dirty="0"/>
              <a:t> multiply </a:t>
            </a:r>
            <a:r>
              <a:rPr lang="en-US" dirty="0"/>
              <a:t>d=Gm</a:t>
            </a:r>
            <a:r>
              <a:rPr lang="en-US" baseline="0" dirty="0"/>
              <a:t> out that you find that </a:t>
            </a:r>
            <a:r>
              <a:rPr lang="en-US" baseline="0" dirty="0" err="1"/>
              <a:t>d</a:t>
            </a:r>
            <a:r>
              <a:rPr lang="en-US" baseline="-25000" dirty="0" err="1"/>
              <a:t>i</a:t>
            </a:r>
            <a:r>
              <a:rPr lang="en-US" baseline="0" dirty="0"/>
              <a:t> is related to only “past and present” m’s. (When the </a:t>
            </a:r>
            <a:r>
              <a:rPr lang="en-US" baseline="0" dirty="0" err="1"/>
              <a:t>d’s</a:t>
            </a:r>
            <a:r>
              <a:rPr lang="en-US" baseline="0" dirty="0"/>
              <a:t> and m’s are ordered in time, that is).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every observation has a corresponding error.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a:t>
            </a:r>
            <a:r>
              <a:rPr lang="en-US" baseline="0" dirty="0"/>
              <a:t> each relevant quantity.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Depending</a:t>
            </a:r>
            <a:r>
              <a:rPr lang="en-US" baseline="0" dirty="0"/>
              <a:t> upon the level of the class, you might want to review the dot product.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prescription</a:t>
            </a:r>
            <a:r>
              <a:rPr lang="en-US" baseline="0" dirty="0"/>
              <a:t> on the left is very general and non-specific. There one on the left quantifies what we mean by “about equal”; two things are about equal if their error E is small.  However, this is just one possible way to quantifying what we mean by “about equal”.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script presumes that an estimate of the model parameters, </a:t>
            </a:r>
            <a:r>
              <a:rPr lang="en-US" baseline="0" dirty="0" err="1"/>
              <a:t>mest</a:t>
            </a:r>
            <a:r>
              <a:rPr lang="en-US" baseline="0" dirty="0"/>
              <a:t>, is available.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script presumes that an estimate of the model parameters, </a:t>
            </a:r>
            <a:r>
              <a:rPr lang="en-US" baseline="0" dirty="0" err="1"/>
              <a:t>mest</a:t>
            </a:r>
            <a:r>
              <a:rPr lang="en-US" baseline="0" dirty="0"/>
              <a:t>, is available.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extLst>
      <p:ext uri="{BB962C8B-B14F-4D97-AF65-F5344CB8AC3E}">
        <p14:creationId xmlns:p14="http://schemas.microsoft.com/office/powerpoint/2010/main" val="2871481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that one</a:t>
            </a:r>
            <a:r>
              <a:rPr lang="en-US" baseline="0" dirty="0"/>
              <a:t> advantage of computer-based computation is that you can rapidly try lots of possibilities.  Nevertheless, the computational burden grows with the , M, of model parameters, and becomes impractical for relatively small M’s  (say less than 10).</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a:t>
            </a:r>
            <a:r>
              <a:rPr lang="en-US" baseline="0" dirty="0"/>
              <a:t> of a diamond.  You measure the “Three C’s”, but you want to know its value, expressed either in dollars or in social prestige.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White to black is small to big,</a:t>
            </a:r>
            <a:r>
              <a:rPr lang="en-US" baseline="0" dirty="0"/>
              <a:t> so the minimum is in the center of the whitish patch.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error is unavoidable; that it always effects the results</a:t>
            </a:r>
            <a:r>
              <a:rPr lang="en-US" baseline="0" dirty="0"/>
              <a:t> of any calculation made with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 are a variety of ways of quantifying the generic statement that the data are related to the model parameters through the quantitative model.  The quantitative model is represented by the vector function, </a:t>
            </a:r>
            <a:r>
              <a:rPr lang="en-US" b="1" baseline="0" dirty="0"/>
              <a:t>g</a:t>
            </a:r>
            <a:r>
              <a:rPr lang="en-US" baseline="0" dirty="0"/>
              <a:t>.  Step through the different versions, showing how they are related to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Imaging is a case where M is</a:t>
            </a:r>
            <a:r>
              <a:rPr lang="en-US" baseline="0" dirty="0"/>
              <a:t> about equal to N.  An image has a very large number (millions) of pixels. In a typical imaging experiment (e.g. medial tomography), the number of data are of similar size of the number of pixels.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 are a variety of ways of quantifying the generic statement that the data are related to the model parameters through a linear model.  The linear model is represented by the </a:t>
            </a:r>
            <a:r>
              <a:rPr lang="en-US" baseline="0" dirty="0" err="1"/>
              <a:t>matric</a:t>
            </a:r>
            <a:r>
              <a:rPr lang="en-US" baseline="0" dirty="0"/>
              <a:t>, </a:t>
            </a:r>
            <a:r>
              <a:rPr lang="en-US" b="1" baseline="0" dirty="0"/>
              <a:t>G</a:t>
            </a:r>
            <a:r>
              <a:rPr lang="en-US" baseline="0" dirty="0"/>
              <a:t>.  Step through the different versions, showing how they are related to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term “data kernel” derives</a:t>
            </a:r>
            <a:r>
              <a:rPr lang="en-US" baseline="0" dirty="0"/>
              <a:t> from the theory of integral equations.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can be </a:t>
            </a:r>
            <a:r>
              <a:rPr lang="en-US" baseline="0" dirty="0" err="1"/>
              <a:t>viwed</a:t>
            </a:r>
            <a:r>
              <a:rPr lang="en-US" baseline="0" dirty="0"/>
              <a:t> as an equation that becomes increasingly correct as the noise level is lowered.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5</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592762"/>
          </a:xfrm>
        </p:spPr>
        <p:txBody>
          <a:bodyPr/>
          <a:lstStyle/>
          <a:p>
            <a:br>
              <a:rPr lang="en-US" dirty="0"/>
            </a:br>
            <a:r>
              <a:rPr lang="en-US" dirty="0">
                <a:latin typeface="Times New Roman" pitchFamily="18" charset="0"/>
                <a:cs typeface="Times New Roman" pitchFamily="18" charset="0"/>
              </a:rPr>
              <a:t>because of observational noise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no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can exactly satisfy this equation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it can only be satisfied approximately</a:t>
            </a:r>
            <a:br>
              <a:rPr lang="en-US" dirty="0">
                <a:latin typeface="Times New Roman" pitchFamily="18" charset="0"/>
                <a:cs typeface="Times New Roman" pitchFamily="18" charset="0"/>
              </a:rPr>
            </a:br>
            <a:r>
              <a:rPr lang="en-US" b="1" dirty="0">
                <a:latin typeface="Cambria Math" pitchFamily="18" charset="0"/>
                <a:ea typeface="Cambria Math" pitchFamily="18" charset="0"/>
                <a:cs typeface="Times New Roman" pitchFamily="18" charset="0"/>
              </a:rPr>
              <a:t>d</a:t>
            </a:r>
            <a:r>
              <a:rPr lang="en-US" dirty="0">
                <a:latin typeface="Cambria Math" pitchFamily="18" charset="0"/>
                <a:ea typeface="Cambria Math" pitchFamily="18" charset="0"/>
                <a:cs typeface="Times New Roman" pitchFamily="18" charset="0"/>
              </a:rPr>
              <a:t> ≈ </a:t>
            </a:r>
            <a:r>
              <a:rPr lang="en-US" b="1" dirty="0">
                <a:latin typeface="Cambria Math" pitchFamily="18" charset="0"/>
                <a:ea typeface="Cambria Math" pitchFamily="18" charset="0"/>
                <a:cs typeface="Times New Roman" pitchFamily="18" charset="0"/>
              </a:rPr>
              <a:t>Gm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361952"/>
            <a:ext cx="3886200" cy="1371600"/>
          </a:xfrm>
        </p:spPr>
        <p:txBody>
          <a:bodyPr/>
          <a:lstStyle/>
          <a:p>
            <a:pPr algn="ctr">
              <a:buNone/>
            </a:pPr>
            <a:r>
              <a:rPr lang="en-US" dirty="0">
                <a:latin typeface="Times New Roman" pitchFamily="18" charset="0"/>
                <a:cs typeface="Times New Roman" pitchFamily="18" charset="0"/>
              </a:rPr>
              <a:t>data, </a:t>
            </a:r>
            <a:r>
              <a:rPr lang="en-US" b="1" dirty="0" err="1">
                <a:latin typeface="Cambria Math" pitchFamily="18" charset="0"/>
                <a:ea typeface="Cambria Math" pitchFamily="18" charset="0"/>
                <a:cs typeface="Times New Roman" pitchFamily="18" charset="0"/>
              </a:rPr>
              <a:t>d</a:t>
            </a:r>
            <a:r>
              <a:rPr lang="en-US" b="1" baseline="30000" dirty="0" err="1">
                <a:latin typeface="Cambria Math" pitchFamily="18" charset="0"/>
                <a:ea typeface="Cambria Math" pitchFamily="18" charset="0"/>
                <a:cs typeface="Times New Roman" pitchFamily="18" charset="0"/>
              </a:rPr>
              <a:t>pre</a:t>
            </a:r>
            <a:endParaRPr lang="en-US" b="1" dirty="0">
              <a:latin typeface="Cambria Math" pitchFamily="18" charset="0"/>
              <a:ea typeface="Cambria Math" pitchFamily="18" charset="0"/>
              <a:cs typeface="Times New Roman" pitchFamily="18" charset="0"/>
            </a:endParaRPr>
          </a:p>
          <a:p>
            <a:pPr algn="ctr">
              <a:buNone/>
            </a:pPr>
            <a:r>
              <a:rPr lang="en-US" sz="2400" dirty="0">
                <a:latin typeface="Times New Roman" pitchFamily="18" charset="0"/>
                <a:cs typeface="Times New Roman" pitchFamily="18" charset="0"/>
              </a:rPr>
              <a:t>prediction of data</a:t>
            </a:r>
          </a:p>
        </p:txBody>
      </p:sp>
      <p:sp>
        <p:nvSpPr>
          <p:cNvPr id="5" name="Content Placeholder 2"/>
          <p:cNvSpPr txBox="1">
            <a:spLocks/>
          </p:cNvSpPr>
          <p:nvPr/>
        </p:nvSpPr>
        <p:spPr bwMode="auto">
          <a:xfrm>
            <a:off x="228600" y="5105400"/>
            <a:ext cx="5105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model parameters</a:t>
            </a:r>
            <a:r>
              <a:rPr lang="en-US" sz="3200" dirty="0">
                <a:latin typeface="Times New Roman" pitchFamily="18" charset="0"/>
                <a:cs typeface="Times New Roman" pitchFamily="18" charset="0"/>
              </a:rPr>
              <a:t>, </a:t>
            </a:r>
            <a:r>
              <a:rPr lang="en-US" sz="3200" b="1" dirty="0" err="1">
                <a:latin typeface="Cambria Math" pitchFamily="18" charset="0"/>
                <a:ea typeface="Cambria Math" pitchFamily="18" charset="0"/>
                <a:cs typeface="Times New Roman" pitchFamily="18" charset="0"/>
              </a:rPr>
              <a:t>m</a:t>
            </a:r>
            <a:r>
              <a:rPr lang="en-US" sz="3200" b="1" baseline="30000" dirty="0" err="1">
                <a:latin typeface="Cambria Math" pitchFamily="18" charset="0"/>
                <a:ea typeface="Cambria Math" pitchFamily="18" charset="0"/>
                <a:cs typeface="Times New Roman" pitchFamily="18" charset="0"/>
              </a:rPr>
              <a:t>est</a:t>
            </a:r>
            <a:endParaRPr lang="en-US" sz="3200" b="1" baseline="30000" dirty="0">
              <a:latin typeface="Cambria Math" pitchFamily="18" charset="0"/>
              <a:ea typeface="Cambria Math" pitchFamily="18" charset="0"/>
              <a:cs typeface="Times New Roman" pitchFamily="18" charset="0"/>
            </a:endParaRPr>
          </a:p>
          <a:p>
            <a:pPr marL="342900" indent="-342900" algn="ctr">
              <a:spcBef>
                <a:spcPct val="20000"/>
              </a:spcBef>
            </a:pPr>
            <a:r>
              <a:rPr lang="en-US" sz="2400" dirty="0">
                <a:latin typeface="Times New Roman" pitchFamily="18" charset="0"/>
                <a:cs typeface="Times New Roman" pitchFamily="18" charset="0"/>
              </a:rPr>
              <a:t>estimate of model parameters</a:t>
            </a:r>
          </a:p>
          <a:p>
            <a:pPr marL="342900" lvl="0" indent="-342900" algn="ctr">
              <a:spcBef>
                <a:spcPct val="20000"/>
              </a:spcBef>
            </a:pPr>
            <a:endParaRPr kumimoji="0" lang="en-US" sz="3200" b="0" i="0" u="none" strike="noStrike" kern="0" cap="none" spc="0" normalizeH="0" baseline="30000" noProof="0" dirty="0">
              <a:ln>
                <a:noFill/>
              </a:ln>
              <a:solidFill>
                <a:schemeClr val="tx1"/>
              </a:solidFill>
              <a:effectLst/>
              <a:uLnTx/>
              <a:uFillTx/>
              <a:latin typeface="Times New Roman" pitchFamily="18" charset="0"/>
              <a:ea typeface="+mn-ea"/>
              <a:cs typeface="Times New Roman" pitchFamily="18" charset="0"/>
            </a:endParaRPr>
          </a:p>
        </p:txBody>
      </p:sp>
      <p:sp>
        <p:nvSpPr>
          <p:cNvPr id="10" name="Down Arrow 9"/>
          <p:cNvSpPr/>
          <p:nvPr/>
        </p:nvSpPr>
        <p:spPr>
          <a:xfrm rot="10800000">
            <a:off x="2514600" y="1447800"/>
            <a:ext cx="609600" cy="37338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609600" y="30480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quantitative model</a:t>
            </a:r>
          </a:p>
        </p:txBody>
      </p:sp>
      <p:pic>
        <p:nvPicPr>
          <p:cNvPr id="11" name="Picture 2"/>
          <p:cNvPicPr>
            <a:picLocks noChangeAspect="1" noChangeArrowheads="1"/>
          </p:cNvPicPr>
          <p:nvPr/>
        </p:nvPicPr>
        <p:blipFill>
          <a:blip r:embed="rId3" cstate="print"/>
          <a:srcRect l="41257" t="22920" r="44561" b="68349"/>
          <a:stretch>
            <a:fillRect/>
          </a:stretch>
        </p:blipFill>
        <p:spPr bwMode="auto">
          <a:xfrm>
            <a:off x="5410200" y="2819400"/>
            <a:ext cx="3562350" cy="1295400"/>
          </a:xfrm>
          <a:prstGeom prst="rect">
            <a:avLst/>
          </a:prstGeom>
          <a:noFill/>
          <a:ln w="9525">
            <a:noFill/>
            <a:miter lim="800000"/>
            <a:headEnd/>
            <a:tailEnd/>
          </a:ln>
        </p:spPr>
      </p:pic>
      <p:sp>
        <p:nvSpPr>
          <p:cNvPr id="15" name="Content Placeholder 2"/>
          <p:cNvSpPr txBox="1">
            <a:spLocks/>
          </p:cNvSpPr>
          <p:nvPr/>
        </p:nvSpPr>
        <p:spPr bwMode="auto">
          <a:xfrm>
            <a:off x="4876800" y="25146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evaluate equation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61952"/>
            <a:ext cx="3886200" cy="1371600"/>
          </a:xfrm>
        </p:spPr>
        <p:txBody>
          <a:bodyPr/>
          <a:lstStyle/>
          <a:p>
            <a:pPr algn="ctr">
              <a:buNone/>
            </a:pPr>
            <a:r>
              <a:rPr lang="en-US" dirty="0">
                <a:latin typeface="Times New Roman" pitchFamily="18" charset="0"/>
                <a:cs typeface="Times New Roman" pitchFamily="18" charset="0"/>
              </a:rPr>
              <a:t>data, </a:t>
            </a:r>
            <a:r>
              <a:rPr lang="en-US" b="1" dirty="0">
                <a:latin typeface="Cambria Math" pitchFamily="18" charset="0"/>
                <a:ea typeface="Cambria Math" pitchFamily="18" charset="0"/>
                <a:cs typeface="Times New Roman" pitchFamily="18" charset="0"/>
              </a:rPr>
              <a:t>d</a:t>
            </a:r>
            <a:r>
              <a:rPr lang="en-US" b="1" baseline="30000" dirty="0">
                <a:latin typeface="Cambria Math" pitchFamily="18" charset="0"/>
                <a:ea typeface="Cambria Math" pitchFamily="18" charset="0"/>
                <a:cs typeface="Times New Roman" pitchFamily="18" charset="0"/>
              </a:rPr>
              <a:t>obs</a:t>
            </a:r>
            <a:endParaRPr lang="en-US" b="1" dirty="0">
              <a:latin typeface="Cambria Math" pitchFamily="18" charset="0"/>
              <a:ea typeface="Cambria Math" pitchFamily="18" charset="0"/>
              <a:cs typeface="Times New Roman" pitchFamily="18" charset="0"/>
            </a:endParaRPr>
          </a:p>
          <a:p>
            <a:pPr algn="ctr">
              <a:buNone/>
            </a:pPr>
            <a:r>
              <a:rPr lang="en-US" sz="2400" dirty="0">
                <a:latin typeface="Times New Roman" pitchFamily="18" charset="0"/>
                <a:cs typeface="Times New Roman" pitchFamily="18" charset="0"/>
              </a:rPr>
              <a:t>observation of data</a:t>
            </a:r>
          </a:p>
        </p:txBody>
      </p:sp>
      <p:sp>
        <p:nvSpPr>
          <p:cNvPr id="5" name="Content Placeholder 2"/>
          <p:cNvSpPr txBox="1">
            <a:spLocks/>
          </p:cNvSpPr>
          <p:nvPr/>
        </p:nvSpPr>
        <p:spPr bwMode="auto">
          <a:xfrm>
            <a:off x="228600" y="5105400"/>
            <a:ext cx="5105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model parameters</a:t>
            </a:r>
            <a:r>
              <a:rPr lang="en-US" sz="3200" dirty="0">
                <a:latin typeface="Times New Roman" pitchFamily="18" charset="0"/>
                <a:cs typeface="Times New Roman" pitchFamily="18" charset="0"/>
              </a:rPr>
              <a:t>, </a:t>
            </a:r>
            <a:r>
              <a:rPr lang="en-US" sz="3200" b="1" dirty="0" err="1">
                <a:latin typeface="Cambria Math" pitchFamily="18" charset="0"/>
                <a:ea typeface="Cambria Math" pitchFamily="18" charset="0"/>
                <a:cs typeface="Times New Roman" pitchFamily="18" charset="0"/>
              </a:rPr>
              <a:t>m</a:t>
            </a:r>
            <a:r>
              <a:rPr lang="en-US" sz="3200" b="1" baseline="30000" dirty="0" err="1">
                <a:latin typeface="Cambria Math" pitchFamily="18" charset="0"/>
                <a:ea typeface="Cambria Math" pitchFamily="18" charset="0"/>
                <a:cs typeface="Times New Roman" pitchFamily="18" charset="0"/>
              </a:rPr>
              <a:t>est</a:t>
            </a:r>
            <a:endParaRPr lang="en-US" sz="3200" b="1" baseline="30000" dirty="0">
              <a:latin typeface="Cambria Math" pitchFamily="18" charset="0"/>
              <a:ea typeface="Cambria Math" pitchFamily="18" charset="0"/>
              <a:cs typeface="Times New Roman" pitchFamily="18" charset="0"/>
            </a:endParaRPr>
          </a:p>
          <a:p>
            <a:pPr marL="342900" indent="-342900" algn="ctr">
              <a:spcBef>
                <a:spcPct val="20000"/>
              </a:spcBef>
            </a:pPr>
            <a:r>
              <a:rPr lang="en-US" sz="2400" dirty="0">
                <a:latin typeface="Times New Roman" pitchFamily="18" charset="0"/>
                <a:cs typeface="Times New Roman" pitchFamily="18" charset="0"/>
              </a:rPr>
              <a:t>estimate of model parameters</a:t>
            </a:r>
          </a:p>
          <a:p>
            <a:pPr marL="342900" lvl="0" indent="-342900" algn="ctr">
              <a:spcBef>
                <a:spcPct val="20000"/>
              </a:spcBef>
            </a:pPr>
            <a:endParaRPr kumimoji="0" lang="en-US" sz="3200" b="0" i="0" u="none" strike="noStrike" kern="0" cap="none" spc="0" normalizeH="0" baseline="30000" noProof="0" dirty="0">
              <a:ln>
                <a:noFill/>
              </a:ln>
              <a:solidFill>
                <a:schemeClr val="tx1"/>
              </a:solidFill>
              <a:effectLst/>
              <a:uLnTx/>
              <a:uFillTx/>
              <a:latin typeface="Times New Roman" pitchFamily="18" charset="0"/>
              <a:ea typeface="+mn-ea"/>
              <a:cs typeface="Times New Roman" pitchFamily="18" charset="0"/>
            </a:endParaRPr>
          </a:p>
        </p:txBody>
      </p:sp>
      <p:sp>
        <p:nvSpPr>
          <p:cNvPr id="10" name="Down Arrow 9"/>
          <p:cNvSpPr/>
          <p:nvPr/>
        </p:nvSpPr>
        <p:spPr>
          <a:xfrm>
            <a:off x="2514600" y="1447800"/>
            <a:ext cx="609600" cy="37338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609600" y="30480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quantitative model</a:t>
            </a:r>
          </a:p>
        </p:txBody>
      </p:sp>
      <p:sp>
        <p:nvSpPr>
          <p:cNvPr id="15" name="Content Placeholder 2"/>
          <p:cNvSpPr txBox="1">
            <a:spLocks/>
          </p:cNvSpPr>
          <p:nvPr/>
        </p:nvSpPr>
        <p:spPr bwMode="auto">
          <a:xfrm>
            <a:off x="5029200" y="23622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solve equation</a:t>
            </a:r>
          </a:p>
        </p:txBody>
      </p:sp>
      <p:pic>
        <p:nvPicPr>
          <p:cNvPr id="14" name="Picture 2"/>
          <p:cNvPicPr>
            <a:picLocks noChangeAspect="1" noChangeArrowheads="1"/>
          </p:cNvPicPr>
          <p:nvPr/>
        </p:nvPicPr>
        <p:blipFill>
          <a:blip r:embed="rId3" cstate="print"/>
          <a:srcRect l="32460" t="72738" r="54799" b="20072"/>
          <a:stretch>
            <a:fillRect/>
          </a:stretch>
        </p:blipFill>
        <p:spPr bwMode="auto">
          <a:xfrm>
            <a:off x="5486400" y="3048000"/>
            <a:ext cx="3200400" cy="10668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45201" t="72738" r="48732" b="20072"/>
          <a:stretch>
            <a:fillRect/>
          </a:stretch>
        </p:blipFill>
        <p:spPr bwMode="auto">
          <a:xfrm>
            <a:off x="6400800" y="3733800"/>
            <a:ext cx="1524000" cy="106680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51268" t="72738" r="37508" b="20072"/>
          <a:stretch>
            <a:fillRect/>
          </a:stretch>
        </p:blipFill>
        <p:spPr bwMode="auto">
          <a:xfrm>
            <a:off x="5943600" y="4572000"/>
            <a:ext cx="2819400" cy="1066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lstStyle/>
          <a:p>
            <a:r>
              <a:rPr lang="en-US" dirty="0">
                <a:latin typeface="Times New Roman" pitchFamily="18" charset="0"/>
                <a:cs typeface="Times New Roman" pitchFamily="18" charset="0"/>
              </a:rPr>
              <a:t>because of observational noise</a:t>
            </a:r>
          </a:p>
        </p:txBody>
      </p:sp>
      <p:sp>
        <p:nvSpPr>
          <p:cNvPr id="3" name="Content Placeholder 2"/>
          <p:cNvSpPr>
            <a:spLocks noGrp="1"/>
          </p:cNvSpPr>
          <p:nvPr>
            <p:ph idx="1"/>
          </p:nvPr>
        </p:nvSpPr>
        <p:spPr>
          <a:xfrm>
            <a:off x="0" y="1295400"/>
            <a:ext cx="9144000" cy="5562600"/>
          </a:xfrm>
        </p:spPr>
        <p:txBody>
          <a:bodyPr/>
          <a:lstStyle/>
          <a:p>
            <a:pPr algn="ctr">
              <a:buNone/>
            </a:pPr>
            <a:r>
              <a:rPr lang="en-US" sz="4400" b="1" dirty="0" err="1">
                <a:latin typeface="Cambria Math" pitchFamily="18" charset="0"/>
                <a:ea typeface="Cambria Math" pitchFamily="18" charset="0"/>
              </a:rPr>
              <a:t>m</a:t>
            </a:r>
            <a:r>
              <a:rPr lang="en-US" sz="4400" baseline="30000" dirty="0" err="1">
                <a:latin typeface="Cambria Math" pitchFamily="18" charset="0"/>
                <a:ea typeface="Cambria Math" pitchFamily="18" charset="0"/>
              </a:rPr>
              <a:t>est</a:t>
            </a:r>
            <a:r>
              <a:rPr lang="en-US" sz="4400" dirty="0">
                <a:latin typeface="Cambria Math" pitchFamily="18" charset="0"/>
                <a:ea typeface="Cambria Math" pitchFamily="18" charset="0"/>
              </a:rPr>
              <a:t> ≠</a:t>
            </a:r>
            <a:r>
              <a:rPr lang="en-US" sz="4400" b="1" dirty="0" err="1">
                <a:latin typeface="Cambria Math" pitchFamily="18" charset="0"/>
                <a:ea typeface="Cambria Math" pitchFamily="18" charset="0"/>
              </a:rPr>
              <a:t>m</a:t>
            </a:r>
            <a:r>
              <a:rPr lang="en-US" sz="4400" baseline="30000" dirty="0" err="1">
                <a:latin typeface="Cambria Math" pitchFamily="18" charset="0"/>
                <a:ea typeface="Cambria Math" pitchFamily="18" charset="0"/>
              </a:rPr>
              <a:t>true</a:t>
            </a:r>
            <a:endParaRPr lang="en-US" sz="4400" baseline="30000" dirty="0">
              <a:latin typeface="Cambria Math" pitchFamily="18" charset="0"/>
              <a:ea typeface="Cambria Math" pitchFamily="18" charset="0"/>
            </a:endParaRPr>
          </a:p>
          <a:p>
            <a:pPr algn="ctr">
              <a:buNone/>
            </a:pPr>
            <a:r>
              <a:rPr lang="en-US" sz="2800" dirty="0">
                <a:latin typeface="Times New Roman" pitchFamily="18" charset="0"/>
                <a:ea typeface="Cambria Math" pitchFamily="18" charset="0"/>
                <a:cs typeface="Times New Roman" pitchFamily="18" charset="0"/>
              </a:rPr>
              <a:t>the estimated model parameters differ from the true model parameters</a:t>
            </a:r>
          </a:p>
          <a:p>
            <a:pPr algn="ctr">
              <a:buNone/>
            </a:pPr>
            <a:endParaRPr lang="en-US" sz="2800" dirty="0">
              <a:latin typeface="Times New Roman" pitchFamily="18" charset="0"/>
              <a:ea typeface="Cambria Math" pitchFamily="18" charset="0"/>
              <a:cs typeface="Times New Roman" pitchFamily="18" charset="0"/>
            </a:endParaRPr>
          </a:p>
          <a:p>
            <a:pPr algn="ctr">
              <a:buNone/>
            </a:pPr>
            <a:r>
              <a:rPr lang="en-US" sz="4400" dirty="0">
                <a:latin typeface="Times New Roman" pitchFamily="18" charset="0"/>
                <a:ea typeface="Cambria Math" pitchFamily="18" charset="0"/>
                <a:cs typeface="Times New Roman" pitchFamily="18" charset="0"/>
              </a:rPr>
              <a:t>and</a:t>
            </a:r>
          </a:p>
          <a:p>
            <a:pPr algn="ctr">
              <a:buNone/>
            </a:pPr>
            <a:endParaRPr lang="en-US" sz="2800" dirty="0">
              <a:latin typeface="Times New Roman" pitchFamily="18" charset="0"/>
              <a:ea typeface="Cambria Math" pitchFamily="18" charset="0"/>
              <a:cs typeface="Times New Roman" pitchFamily="18" charset="0"/>
            </a:endParaRPr>
          </a:p>
          <a:p>
            <a:pPr algn="ctr">
              <a:buNone/>
            </a:pPr>
            <a:r>
              <a:rPr lang="en-US" sz="4800" b="1" dirty="0" err="1">
                <a:latin typeface="Cambria Math" pitchFamily="18" charset="0"/>
                <a:ea typeface="Cambria Math" pitchFamily="18" charset="0"/>
              </a:rPr>
              <a:t>d</a:t>
            </a:r>
            <a:r>
              <a:rPr lang="en-US" sz="4800" baseline="30000" dirty="0" err="1">
                <a:latin typeface="Cambria Math" pitchFamily="18" charset="0"/>
                <a:ea typeface="Cambria Math" pitchFamily="18" charset="0"/>
              </a:rPr>
              <a:t>pre</a:t>
            </a:r>
            <a:r>
              <a:rPr lang="en-US" sz="4800" dirty="0">
                <a:latin typeface="Cambria Math" pitchFamily="18" charset="0"/>
                <a:ea typeface="Cambria Math" pitchFamily="18" charset="0"/>
              </a:rPr>
              <a:t> ≠</a:t>
            </a:r>
            <a:r>
              <a:rPr lang="en-US" sz="4800" b="1" dirty="0">
                <a:latin typeface="Cambria Math" pitchFamily="18" charset="0"/>
                <a:ea typeface="Cambria Math" pitchFamily="18" charset="0"/>
              </a:rPr>
              <a:t>d</a:t>
            </a:r>
            <a:r>
              <a:rPr lang="en-US" sz="4800" baseline="30000" dirty="0">
                <a:latin typeface="Cambria Math" pitchFamily="18" charset="0"/>
                <a:ea typeface="Cambria Math" pitchFamily="18" charset="0"/>
              </a:rPr>
              <a:t>obs</a:t>
            </a:r>
          </a:p>
          <a:p>
            <a:pPr algn="ctr">
              <a:buNone/>
            </a:pPr>
            <a:r>
              <a:rPr lang="en-US" sz="2800" dirty="0">
                <a:latin typeface="Times New Roman" pitchFamily="18" charset="0"/>
                <a:ea typeface="Cambria Math" pitchFamily="18" charset="0"/>
                <a:cs typeface="Times New Roman" pitchFamily="18" charset="0"/>
              </a:rPr>
              <a:t>the predicted data differ from the observed data</a:t>
            </a:r>
          </a:p>
          <a:p>
            <a:pPr>
              <a:buNone/>
            </a:pPr>
            <a:endParaRPr lang="en-US" sz="4400" baseline="30000" dirty="0">
              <a:latin typeface="Cambria Math" pitchFamily="18" charset="0"/>
              <a:ea typeface="Cambria Math"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a:latin typeface="Times New Roman" pitchFamily="18" charset="0"/>
                <a:cs typeface="Times New Roman" pitchFamily="18" charset="0"/>
              </a:rPr>
              <a:t>the simplest of linear models</a:t>
            </a:r>
          </a:p>
        </p:txBody>
      </p:sp>
      <p:pic>
        <p:nvPicPr>
          <p:cNvPr id="6146" name="Picture 2"/>
          <p:cNvPicPr>
            <a:picLocks noChangeAspect="1" noChangeArrowheads="1"/>
          </p:cNvPicPr>
          <p:nvPr/>
        </p:nvPicPr>
        <p:blipFill>
          <a:blip r:embed="rId3" cstate="print"/>
          <a:srcRect l="36564" t="26738" r="39480" b="18717"/>
          <a:stretch>
            <a:fillRect/>
          </a:stretch>
        </p:blipFill>
        <p:spPr bwMode="auto">
          <a:xfrm>
            <a:off x="2438400" y="1219200"/>
            <a:ext cx="4031129"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latin typeface="Times New Roman" pitchFamily="18" charset="0"/>
                <a:cs typeface="Times New Roman" pitchFamily="18" charset="0"/>
              </a:rPr>
              <a:t>fitting a straight line to data</a:t>
            </a:r>
          </a:p>
        </p:txBody>
      </p:sp>
      <p:pic>
        <p:nvPicPr>
          <p:cNvPr id="7170" name="Picture 2"/>
          <p:cNvPicPr>
            <a:picLocks noGrp="1" noChangeAspect="1" noChangeArrowheads="1"/>
          </p:cNvPicPr>
          <p:nvPr>
            <p:ph idx="1"/>
          </p:nvPr>
        </p:nvPicPr>
        <p:blipFill>
          <a:blip r:embed="rId3" cstate="print"/>
          <a:srcRect l="36367" t="42090" r="37340" b="25921"/>
          <a:stretch>
            <a:fillRect/>
          </a:stretch>
        </p:blipFill>
        <p:spPr bwMode="auto">
          <a:xfrm>
            <a:off x="2733672" y="1295392"/>
            <a:ext cx="3810000" cy="2681111"/>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8022" t="28202" r="39913" b="32561"/>
          <a:stretch>
            <a:fillRect/>
          </a:stretch>
        </p:blipFill>
        <p:spPr bwMode="auto">
          <a:xfrm>
            <a:off x="3276600" y="4029072"/>
            <a:ext cx="2667000" cy="274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lstStyle/>
          <a:p>
            <a:r>
              <a:rPr lang="en-US" dirty="0" err="1">
                <a:latin typeface="Times New Roman" pitchFamily="18" charset="0"/>
                <a:cs typeface="Times New Roman" pitchFamily="18" charset="0"/>
              </a:rPr>
              <a:t>interpretion</a:t>
            </a:r>
            <a:r>
              <a:rPr lang="en-US" dirty="0">
                <a:latin typeface="Times New Roman" pitchFamily="18" charset="0"/>
                <a:cs typeface="Times New Roman" pitchFamily="18" charset="0"/>
              </a:rPr>
              <a:t> of </a:t>
            </a:r>
            <a:r>
              <a:rPr lang="en-US" i="1" dirty="0">
                <a:latin typeface="Cambria Math" pitchFamily="18" charset="0"/>
                <a:ea typeface="Cambria Math" pitchFamily="18" charset="0"/>
                <a:cs typeface="Times New Roman" pitchFamily="18" charset="0"/>
              </a:rPr>
              <a:t>x</a:t>
            </a:r>
            <a:r>
              <a:rPr lang="en-US" i="1" baseline="-25000" dirty="0">
                <a:latin typeface="Cambria Math" pitchFamily="18" charset="0"/>
                <a:ea typeface="Cambria Math" pitchFamily="18" charset="0"/>
                <a:cs typeface="Times New Roman" pitchFamily="18" charset="0"/>
              </a:rPr>
              <a:t>i</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model is only linear when the </a:t>
            </a:r>
            <a:r>
              <a:rPr lang="en-US" i="1" dirty="0">
                <a:latin typeface="Cambria Math" pitchFamily="18" charset="0"/>
                <a:ea typeface="Cambria Math" pitchFamily="18" charset="0"/>
                <a:cs typeface="Times New Roman" pitchFamily="18" charset="0"/>
              </a:rPr>
              <a:t>x</a:t>
            </a:r>
            <a:r>
              <a:rPr lang="en-US" i="1" baseline="-25000" dirty="0">
                <a:latin typeface="Cambria Math" pitchFamily="18" charset="0"/>
                <a:ea typeface="Cambria Math" pitchFamily="18" charset="0"/>
                <a:cs typeface="Times New Roman" pitchFamily="18" charset="0"/>
              </a:rPr>
              <a:t>i</a:t>
            </a:r>
            <a:r>
              <a:rPr lang="en-US" dirty="0">
                <a:latin typeface="Times New Roman" pitchFamily="18" charset="0"/>
                <a:cs typeface="Times New Roman" pitchFamily="18" charset="0"/>
              </a:rPr>
              <a:t>’s are neither data nor model parameters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we will call them auxiliary variables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they are assumed to be exactly known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they specify the geometry of the experiment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MATLAB script for </a:t>
            </a:r>
            <a:r>
              <a:rPr lang="en-US" b="1" dirty="0">
                <a:latin typeface="Cambria Math" pitchFamily="18" charset="0"/>
                <a:ea typeface="Cambria Math" pitchFamily="18" charset="0"/>
                <a:cs typeface="Times New Roman" pitchFamily="18" charset="0"/>
              </a:rPr>
              <a:t>G</a:t>
            </a:r>
            <a:r>
              <a:rPr lang="en-US" dirty="0">
                <a:latin typeface="Times New Roman" pitchFamily="18" charset="0"/>
                <a:cs typeface="Times New Roman" pitchFamily="18" charset="0"/>
              </a:rPr>
              <a:t> in straight line case</a:t>
            </a:r>
          </a:p>
        </p:txBody>
      </p:sp>
      <p:sp>
        <p:nvSpPr>
          <p:cNvPr id="3" name="Content Placeholder 2"/>
          <p:cNvSpPr>
            <a:spLocks noGrp="1"/>
          </p:cNvSpPr>
          <p:nvPr>
            <p:ph idx="1"/>
          </p:nvPr>
        </p:nvSpPr>
        <p:spPr>
          <a:xfrm>
            <a:off x="762000" y="2118518"/>
            <a:ext cx="3657600" cy="2620963"/>
          </a:xfrm>
        </p:spPr>
        <p:txBody>
          <a:bodyPr/>
          <a:lstStyle/>
          <a:p>
            <a:pPr>
              <a:buNone/>
            </a:pPr>
            <a:r>
              <a:rPr lang="en-US" dirty="0">
                <a:latin typeface="Courier New" pitchFamily="49" charset="0"/>
                <a:cs typeface="Courier New" pitchFamily="49" charset="0"/>
              </a:rPr>
              <a:t>M=2; </a:t>
            </a:r>
          </a:p>
          <a:p>
            <a:pPr>
              <a:buNone/>
            </a:pPr>
            <a:r>
              <a:rPr lang="en-US" dirty="0">
                <a:latin typeface="Courier New" pitchFamily="49" charset="0"/>
                <a:cs typeface="Courier New" pitchFamily="49" charset="0"/>
              </a:rPr>
              <a:t>G=zeros(N,M); </a:t>
            </a:r>
          </a:p>
          <a:p>
            <a:pPr>
              <a:buNone/>
            </a:pPr>
            <a:r>
              <a:rPr lang="en-US" dirty="0">
                <a:latin typeface="Courier New" pitchFamily="49" charset="0"/>
                <a:cs typeface="Courier New" pitchFamily="49" charset="0"/>
              </a:rPr>
              <a:t>G(:,1)=1; </a:t>
            </a:r>
          </a:p>
          <a:p>
            <a:pPr>
              <a:buNone/>
            </a:pPr>
            <a:r>
              <a:rPr lang="en-US" dirty="0">
                <a:latin typeface="Courier New" pitchFamily="49" charset="0"/>
                <a:cs typeface="Courier New" pitchFamily="49" charset="0"/>
              </a:rPr>
              <a:t>G(:,2)=x;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Python script for </a:t>
            </a:r>
            <a:r>
              <a:rPr lang="en-US" b="1" dirty="0">
                <a:latin typeface="Cambria Math" pitchFamily="18" charset="0"/>
                <a:ea typeface="Cambria Math" pitchFamily="18" charset="0"/>
                <a:cs typeface="Times New Roman" pitchFamily="18" charset="0"/>
              </a:rPr>
              <a:t>G</a:t>
            </a:r>
            <a:r>
              <a:rPr lang="en-US" dirty="0">
                <a:latin typeface="Times New Roman" pitchFamily="18" charset="0"/>
                <a:cs typeface="Times New Roman" pitchFamily="18" charset="0"/>
              </a:rPr>
              <a:t> in straight line case</a:t>
            </a:r>
          </a:p>
        </p:txBody>
      </p:sp>
      <p:sp>
        <p:nvSpPr>
          <p:cNvPr id="3" name="Content Placeholder 2"/>
          <p:cNvSpPr>
            <a:spLocks noGrp="1"/>
          </p:cNvSpPr>
          <p:nvPr>
            <p:ph idx="1"/>
          </p:nvPr>
        </p:nvSpPr>
        <p:spPr>
          <a:xfrm>
            <a:off x="838200" y="1981200"/>
            <a:ext cx="7696200" cy="2057400"/>
          </a:xfrm>
        </p:spPr>
        <p:txBody>
          <a:bodyPr/>
          <a:lstStyle/>
          <a:p>
            <a:pPr>
              <a:buNone/>
            </a:pPr>
            <a:r>
              <a:rPr lang="en-US" dirty="0">
                <a:latin typeface="Courier New" pitchFamily="49" charset="0"/>
                <a:cs typeface="Courier New" pitchFamily="49" charset="0"/>
              </a:rPr>
              <a:t>M=2;</a:t>
            </a:r>
          </a:p>
          <a:p>
            <a:pPr>
              <a:buNone/>
            </a:pPr>
            <a:r>
              <a:rPr lang="en-US" dirty="0">
                <a:latin typeface="Courier New" pitchFamily="49" charset="0"/>
                <a:cs typeface="Courier New" pitchFamily="49" charset="0"/>
              </a:rPr>
              <a:t>G = </a:t>
            </a:r>
            <a:r>
              <a:rPr lang="en-US" dirty="0" err="1">
                <a:latin typeface="Courier New" pitchFamily="49" charset="0"/>
                <a:cs typeface="Courier New" pitchFamily="49" charset="0"/>
              </a:rPr>
              <a:t>np.zeros</a:t>
            </a:r>
            <a:r>
              <a:rPr lang="en-US" dirty="0">
                <a:latin typeface="Courier New" pitchFamily="49" charset="0"/>
                <a:cs typeface="Courier New" pitchFamily="49" charset="0"/>
              </a:rPr>
              <a:t>((N,M));</a:t>
            </a:r>
          </a:p>
          <a:p>
            <a:pPr>
              <a:buNone/>
            </a:pPr>
            <a:r>
              <a:rPr lang="en-US" dirty="0">
                <a:latin typeface="Courier New" pitchFamily="49" charset="0"/>
                <a:cs typeface="Courier New" pitchFamily="49" charset="0"/>
              </a:rPr>
              <a:t>G[0:N,0:1] = </a:t>
            </a:r>
            <a:r>
              <a:rPr lang="en-US" dirty="0" err="1">
                <a:latin typeface="Courier New" pitchFamily="49" charset="0"/>
                <a:cs typeface="Courier New" pitchFamily="49" charset="0"/>
              </a:rPr>
              <a:t>np.ones</a:t>
            </a:r>
            <a:r>
              <a:rPr lang="en-US" dirty="0">
                <a:latin typeface="Courier New" pitchFamily="49" charset="0"/>
                <a:cs typeface="Courier New" pitchFamily="49" charset="0"/>
              </a:rPr>
              <a:t>((N,1));</a:t>
            </a:r>
          </a:p>
          <a:p>
            <a:pPr>
              <a:buNone/>
            </a:pPr>
            <a:r>
              <a:rPr lang="en-US" dirty="0">
                <a:latin typeface="Courier New" pitchFamily="49" charset="0"/>
                <a:cs typeface="Courier New" pitchFamily="49" charset="0"/>
              </a:rPr>
              <a:t>G[0:N,1:2] = x;</a:t>
            </a:r>
          </a:p>
        </p:txBody>
      </p:sp>
    </p:spTree>
    <p:extLst>
      <p:ext uri="{BB962C8B-B14F-4D97-AF65-F5344CB8AC3E}">
        <p14:creationId xmlns:p14="http://schemas.microsoft.com/office/powerpoint/2010/main" val="324856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34096" t="20624" r="34965" b="6649"/>
          <a:stretch>
            <a:fillRect/>
          </a:stretch>
        </p:blipFill>
        <p:spPr bwMode="auto">
          <a:xfrm>
            <a:off x="2438400" y="919064"/>
            <a:ext cx="4343400" cy="5938935"/>
          </a:xfrm>
          <a:prstGeom prst="rect">
            <a:avLst/>
          </a:prstGeom>
          <a:noFill/>
          <a:ln w="9525">
            <a:noFill/>
            <a:miter lim="800000"/>
            <a:headEnd/>
            <a:tailEnd/>
          </a:ln>
        </p:spPr>
      </p:pic>
      <p:sp>
        <p:nvSpPr>
          <p:cNvPr id="5" name="Title 1"/>
          <p:cNvSpPr>
            <a:spLocks noGrp="1"/>
          </p:cNvSpPr>
          <p:nvPr>
            <p:ph type="title"/>
          </p:nvPr>
        </p:nvSpPr>
        <p:spPr>
          <a:xfrm>
            <a:off x="457200" y="76200"/>
            <a:ext cx="8229600" cy="838200"/>
          </a:xfrm>
        </p:spPr>
        <p:txBody>
          <a:bodyPr/>
          <a:lstStyle/>
          <a:p>
            <a:r>
              <a:rPr lang="en-US" dirty="0">
                <a:latin typeface="Times New Roman" pitchFamily="18" charset="0"/>
                <a:cs typeface="Times New Roman" pitchFamily="18" charset="0"/>
              </a:rPr>
              <a:t>fitting a quadratic curve to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b="1"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MATLAB script for </a:t>
            </a:r>
            <a:r>
              <a:rPr lang="en-US" b="1" dirty="0">
                <a:latin typeface="Cambria Math" pitchFamily="18" charset="0"/>
                <a:ea typeface="Cambria Math" pitchFamily="18" charset="0"/>
                <a:cs typeface="Times New Roman" pitchFamily="18" charset="0"/>
              </a:rPr>
              <a:t>G</a:t>
            </a:r>
            <a:r>
              <a:rPr lang="en-US" dirty="0">
                <a:latin typeface="Times New Roman" pitchFamily="18" charset="0"/>
                <a:cs typeface="Times New Roman" pitchFamily="18" charset="0"/>
              </a:rPr>
              <a:t> in quadratic case</a:t>
            </a:r>
          </a:p>
        </p:txBody>
      </p:sp>
      <p:sp>
        <p:nvSpPr>
          <p:cNvPr id="3" name="Content Placeholder 2"/>
          <p:cNvSpPr>
            <a:spLocks noGrp="1"/>
          </p:cNvSpPr>
          <p:nvPr>
            <p:ph idx="1"/>
          </p:nvPr>
        </p:nvSpPr>
        <p:spPr>
          <a:xfrm>
            <a:off x="1371600" y="1905000"/>
            <a:ext cx="5410200" cy="3048000"/>
          </a:xfrm>
        </p:spPr>
        <p:txBody>
          <a:bodyPr/>
          <a:lstStyle/>
          <a:p>
            <a:pPr>
              <a:buNone/>
            </a:pPr>
            <a:r>
              <a:rPr lang="en-US" dirty="0">
                <a:latin typeface="Courier New" pitchFamily="49" charset="0"/>
                <a:cs typeface="Courier New" pitchFamily="49" charset="0"/>
              </a:rPr>
              <a:t>M=3; </a:t>
            </a:r>
          </a:p>
          <a:p>
            <a:pPr>
              <a:buNone/>
            </a:pPr>
            <a:r>
              <a:rPr lang="en-US" dirty="0">
                <a:latin typeface="Courier New" pitchFamily="49" charset="0"/>
                <a:cs typeface="Courier New" pitchFamily="49" charset="0"/>
              </a:rPr>
              <a:t>G=zeros(N,M); </a:t>
            </a:r>
          </a:p>
          <a:p>
            <a:pPr>
              <a:buNone/>
            </a:pPr>
            <a:r>
              <a:rPr lang="en-US" dirty="0">
                <a:latin typeface="Courier New" pitchFamily="49" charset="0"/>
                <a:cs typeface="Courier New" pitchFamily="49" charset="0"/>
              </a:rPr>
              <a:t>G(:,1)=1; </a:t>
            </a:r>
          </a:p>
          <a:p>
            <a:pPr>
              <a:buNone/>
            </a:pPr>
            <a:r>
              <a:rPr lang="en-US" dirty="0">
                <a:latin typeface="Courier New" pitchFamily="49" charset="0"/>
                <a:cs typeface="Courier New" pitchFamily="49" charset="0"/>
              </a:rPr>
              <a:t>G(:,2)=x; </a:t>
            </a:r>
          </a:p>
          <a:p>
            <a:pPr>
              <a:buNone/>
            </a:pPr>
            <a:r>
              <a:rPr lang="en-US" dirty="0">
                <a:latin typeface="Courier New" pitchFamily="49" charset="0"/>
                <a:cs typeface="Courier New" pitchFamily="49" charset="0"/>
              </a:rPr>
              <a:t>G(:,3)=x.^2;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Python script for </a:t>
            </a:r>
            <a:r>
              <a:rPr lang="en-US" b="1" dirty="0">
                <a:latin typeface="Cambria Math" pitchFamily="18" charset="0"/>
                <a:ea typeface="Cambria Math" pitchFamily="18" charset="0"/>
                <a:cs typeface="Times New Roman" pitchFamily="18" charset="0"/>
              </a:rPr>
              <a:t>G</a:t>
            </a:r>
            <a:r>
              <a:rPr lang="en-US" dirty="0">
                <a:latin typeface="Times New Roman" pitchFamily="18" charset="0"/>
                <a:cs typeface="Times New Roman" pitchFamily="18" charset="0"/>
              </a:rPr>
              <a:t> in quadratic case</a:t>
            </a:r>
          </a:p>
        </p:txBody>
      </p:sp>
      <p:sp>
        <p:nvSpPr>
          <p:cNvPr id="3" name="Content Placeholder 2"/>
          <p:cNvSpPr>
            <a:spLocks noGrp="1"/>
          </p:cNvSpPr>
          <p:nvPr>
            <p:ph idx="1"/>
          </p:nvPr>
        </p:nvSpPr>
        <p:spPr>
          <a:xfrm>
            <a:off x="1219200" y="2209800"/>
            <a:ext cx="6172200" cy="2620963"/>
          </a:xfrm>
        </p:spPr>
        <p:txBody>
          <a:bodyPr/>
          <a:lstStyle/>
          <a:p>
            <a:pPr>
              <a:buNone/>
            </a:pPr>
            <a:r>
              <a:rPr lang="en-US" sz="2800" dirty="0">
                <a:latin typeface="Courier New" pitchFamily="49" charset="0"/>
                <a:cs typeface="Courier New" pitchFamily="49" charset="0"/>
              </a:rPr>
              <a:t>M=3;</a:t>
            </a:r>
          </a:p>
          <a:p>
            <a:pPr>
              <a:buNone/>
            </a:pPr>
            <a:r>
              <a:rPr lang="en-US" sz="2800" dirty="0">
                <a:latin typeface="Courier New" pitchFamily="49" charset="0"/>
                <a:cs typeface="Courier New" pitchFamily="49" charset="0"/>
              </a:rPr>
              <a:t>G = </a:t>
            </a:r>
            <a:r>
              <a:rPr lang="en-US" sz="2800" dirty="0" err="1">
                <a:latin typeface="Courier New" pitchFamily="49" charset="0"/>
                <a:cs typeface="Courier New" pitchFamily="49" charset="0"/>
              </a:rPr>
              <a:t>np.zeros</a:t>
            </a:r>
            <a:r>
              <a:rPr lang="en-US" sz="2800" dirty="0">
                <a:latin typeface="Courier New" pitchFamily="49" charset="0"/>
                <a:cs typeface="Courier New" pitchFamily="49" charset="0"/>
              </a:rPr>
              <a:t>((N,M));</a:t>
            </a:r>
          </a:p>
          <a:p>
            <a:pPr>
              <a:buNone/>
            </a:pPr>
            <a:r>
              <a:rPr lang="en-US" sz="2800" dirty="0">
                <a:latin typeface="Courier New" pitchFamily="49" charset="0"/>
                <a:cs typeface="Courier New" pitchFamily="49" charset="0"/>
              </a:rPr>
              <a:t>G[0:N,0:1] = </a:t>
            </a:r>
            <a:r>
              <a:rPr lang="en-US" sz="2800" dirty="0" err="1">
                <a:latin typeface="Courier New" pitchFamily="49" charset="0"/>
                <a:cs typeface="Courier New" pitchFamily="49" charset="0"/>
              </a:rPr>
              <a:t>np.ones</a:t>
            </a:r>
            <a:r>
              <a:rPr lang="en-US" sz="2800" dirty="0">
                <a:latin typeface="Courier New" pitchFamily="49" charset="0"/>
                <a:cs typeface="Courier New" pitchFamily="49" charset="0"/>
              </a:rPr>
              <a:t>((N,1));</a:t>
            </a:r>
          </a:p>
          <a:p>
            <a:pPr>
              <a:buNone/>
            </a:pPr>
            <a:r>
              <a:rPr lang="en-US" sz="2800" dirty="0">
                <a:latin typeface="Courier New" pitchFamily="49" charset="0"/>
                <a:cs typeface="Courier New" pitchFamily="49" charset="0"/>
              </a:rPr>
              <a:t>G[0:N,1:2] = x;</a:t>
            </a:r>
          </a:p>
          <a:p>
            <a:pPr>
              <a:buNone/>
            </a:pPr>
            <a:r>
              <a:rPr lang="en-US" sz="2800" dirty="0">
                <a:latin typeface="Courier New" pitchFamily="49" charset="0"/>
                <a:cs typeface="Courier New" pitchFamily="49" charset="0"/>
              </a:rPr>
              <a:t>G[0:N,2:3] = </a:t>
            </a:r>
            <a:r>
              <a:rPr lang="en-US" sz="2800" dirty="0" err="1">
                <a:latin typeface="Courier New" pitchFamily="49" charset="0"/>
                <a:cs typeface="Courier New" pitchFamily="49" charset="0"/>
              </a:rPr>
              <a:t>np.power</a:t>
            </a:r>
            <a:r>
              <a:rPr lang="en-US" sz="2800" dirty="0">
                <a:latin typeface="Courier New" pitchFamily="49" charset="0"/>
                <a:cs typeface="Courier New" pitchFamily="49" charset="0"/>
              </a:rPr>
              <a:t>(x,2);</a:t>
            </a:r>
          </a:p>
        </p:txBody>
      </p:sp>
    </p:spTree>
    <p:extLst>
      <p:ext uri="{BB962C8B-B14F-4D97-AF65-F5344CB8AC3E}">
        <p14:creationId xmlns:p14="http://schemas.microsoft.com/office/powerpoint/2010/main" val="95600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28999" t="21710" r="31285" b="21845"/>
          <a:stretch>
            <a:fillRect/>
          </a:stretch>
        </p:blipFill>
        <p:spPr bwMode="auto">
          <a:xfrm>
            <a:off x="1295400" y="1371600"/>
            <a:ext cx="6324600" cy="5220304"/>
          </a:xfrm>
          <a:prstGeom prst="rect">
            <a:avLst/>
          </a:prstGeom>
          <a:noFill/>
          <a:ln w="9525">
            <a:noFill/>
            <a:miter lim="800000"/>
            <a:headEnd/>
            <a:tailEnd/>
          </a:ln>
        </p:spPr>
      </p:pic>
      <p:sp>
        <p:nvSpPr>
          <p:cNvPr id="5" name="Title 1"/>
          <p:cNvSpPr>
            <a:spLocks noGrp="1"/>
          </p:cNvSpPr>
          <p:nvPr>
            <p:ph type="title"/>
          </p:nvPr>
        </p:nvSpPr>
        <p:spPr>
          <a:xfrm>
            <a:off x="457200" y="290520"/>
            <a:ext cx="8229600" cy="838200"/>
          </a:xfrm>
        </p:spPr>
        <p:txBody>
          <a:bodyPr/>
          <a:lstStyle/>
          <a:p>
            <a:r>
              <a:rPr lang="en-US" dirty="0">
                <a:latin typeface="Times New Roman" pitchFamily="18" charset="0"/>
                <a:cs typeface="Times New Roman" pitchFamily="18" charset="0"/>
              </a:rPr>
              <a:t>fitting a sum of known functions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838200"/>
          </a:xfrm>
        </p:spPr>
        <p:txBody>
          <a:bodyPr/>
          <a:lstStyle/>
          <a:p>
            <a:r>
              <a:rPr lang="en-US" dirty="0">
                <a:latin typeface="Times New Roman" pitchFamily="18" charset="0"/>
                <a:cs typeface="Times New Roman" pitchFamily="18" charset="0"/>
              </a:rPr>
              <a:t>fitting a sum of cosines and </a:t>
            </a:r>
            <a:r>
              <a:rPr lang="en-US" dirty="0" err="1">
                <a:latin typeface="Times New Roman" pitchFamily="18" charset="0"/>
                <a:cs typeface="Times New Roman" pitchFamily="18" charset="0"/>
              </a:rPr>
              <a:t>sines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(Fourier series)</a:t>
            </a:r>
          </a:p>
        </p:txBody>
      </p:sp>
      <p:pic>
        <p:nvPicPr>
          <p:cNvPr id="11266" name="Picture 2"/>
          <p:cNvPicPr>
            <a:picLocks noChangeAspect="1" noChangeArrowheads="1"/>
          </p:cNvPicPr>
          <p:nvPr/>
        </p:nvPicPr>
        <p:blipFill>
          <a:blip r:embed="rId3" cstate="print"/>
          <a:srcRect l="18282" t="35821" r="18676" b="25102"/>
          <a:stretch>
            <a:fillRect/>
          </a:stretch>
        </p:blipFill>
        <p:spPr bwMode="auto">
          <a:xfrm>
            <a:off x="-4025" y="2209800"/>
            <a:ext cx="9148026" cy="329328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12073" t="30393" r="11676" b="25102"/>
          <a:stretch>
            <a:fillRect/>
          </a:stretch>
        </p:blipFill>
        <p:spPr bwMode="auto">
          <a:xfrm>
            <a:off x="0" y="1828800"/>
            <a:ext cx="9144000" cy="3124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5800" y="1447800"/>
            <a:ext cx="8305800" cy="5039204"/>
            <a:chOff x="1219200" y="1661183"/>
            <a:chExt cx="5819279" cy="3194057"/>
          </a:xfrm>
        </p:grpSpPr>
        <p:pic>
          <p:nvPicPr>
            <p:cNvPr id="1027" name="Picture 3"/>
            <p:cNvPicPr>
              <a:picLocks noChangeAspect="1" noChangeArrowheads="1"/>
            </p:cNvPicPr>
            <p:nvPr/>
          </p:nvPicPr>
          <p:blipFill>
            <a:blip r:embed="rId3" cstate="print"/>
            <a:srcRect/>
            <a:stretch>
              <a:fillRect/>
            </a:stretch>
          </p:blipFill>
          <p:spPr bwMode="auto">
            <a:xfrm>
              <a:off x="4171189" y="2376126"/>
              <a:ext cx="2028825" cy="200977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1646658" y="2364403"/>
              <a:ext cx="1924050" cy="1914525"/>
            </a:xfrm>
            <a:prstGeom prst="rect">
              <a:avLst/>
            </a:prstGeom>
            <a:noFill/>
            <a:ln w="9525">
              <a:noFill/>
              <a:miter lim="800000"/>
              <a:headEnd/>
              <a:tailEnd/>
            </a:ln>
          </p:spPr>
        </p:pic>
        <p:sp>
          <p:nvSpPr>
            <p:cNvPr id="18" name="TextBox 17"/>
            <p:cNvSpPr txBox="1"/>
            <p:nvPr/>
          </p:nvSpPr>
          <p:spPr>
            <a:xfrm>
              <a:off x="1524439" y="4523601"/>
              <a:ext cx="533400" cy="331639"/>
            </a:xfrm>
            <a:prstGeom prst="rect">
              <a:avLst/>
            </a:prstGeom>
            <a:noFill/>
          </p:spPr>
          <p:txBody>
            <a:bodyPr wrap="square" rtlCol="0">
              <a:spAutoFit/>
            </a:bodyPr>
            <a:lstStyle/>
            <a:p>
              <a:r>
                <a:rPr lang="en-US" sz="2800" i="1" dirty="0" err="1">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468489" y="3407391"/>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01952" y="2365991"/>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25976" y="1709481"/>
              <a:ext cx="1676400" cy="331639"/>
            </a:xfrm>
            <a:prstGeom prst="rect">
              <a:avLst/>
            </a:prstGeom>
            <a:noFill/>
          </p:spPr>
          <p:txBody>
            <a:bodyPr wrap="square" rtlCol="0">
              <a:spAutoFit/>
            </a:bodyPr>
            <a:lstStyle/>
            <a:p>
              <a:r>
                <a:rPr lang="en-US" sz="2800" i="1" dirty="0">
                  <a:latin typeface="Times New Roman" pitchFamily="18" charset="0"/>
                  <a:cs typeface="Times New Roman" pitchFamily="18" charset="0"/>
                </a:rPr>
                <a:t>A) Polynomial</a:t>
              </a:r>
            </a:p>
          </p:txBody>
        </p:sp>
        <p:sp>
          <p:nvSpPr>
            <p:cNvPr id="27" name="TextBox 26"/>
            <p:cNvSpPr txBox="1"/>
            <p:nvPr/>
          </p:nvSpPr>
          <p:spPr>
            <a:xfrm>
              <a:off x="4069209" y="4507528"/>
              <a:ext cx="533400" cy="331639"/>
            </a:xfrm>
            <a:prstGeom prst="rect">
              <a:avLst/>
            </a:prstGeom>
            <a:noFill/>
          </p:spPr>
          <p:txBody>
            <a:bodyPr wrap="square" rtlCol="0">
              <a:spAutoFit/>
            </a:bodyPr>
            <a:lstStyle/>
            <a:p>
              <a:r>
                <a:rPr lang="en-US" sz="2800" i="1" dirty="0" err="1">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5400000">
              <a:off x="3017312" y="3406862"/>
              <a:ext cx="2334772" cy="1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250052" y="1165742"/>
              <a:ext cx="2977" cy="2400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05079" y="2192469"/>
              <a:ext cx="533400" cy="331639"/>
            </a:xfrm>
            <a:prstGeom prst="rect">
              <a:avLst/>
            </a:prstGeom>
            <a:noFill/>
          </p:spPr>
          <p:txBody>
            <a:bodyPr wrap="square" rtlCol="0">
              <a:spAutoFit/>
            </a:bodyPr>
            <a:lstStyle/>
            <a:p>
              <a:r>
                <a:rPr lang="en-US" sz="2800" i="1" dirty="0">
                  <a:latin typeface="Times New Roman" pitchFamily="18" charset="0"/>
                  <a:cs typeface="Times New Roman" pitchFamily="18" charset="0"/>
                </a:rPr>
                <a:t>j</a:t>
              </a:r>
              <a:endParaRPr lang="en-US" sz="2800" i="1" baseline="-25000" dirty="0">
                <a:latin typeface="Times New Roman" pitchFamily="18" charset="0"/>
                <a:cs typeface="Times New Roman" pitchFamily="18" charset="0"/>
              </a:endParaRPr>
            </a:p>
          </p:txBody>
        </p:sp>
        <p:sp>
          <p:nvSpPr>
            <p:cNvPr id="20" name="TextBox 19"/>
            <p:cNvSpPr txBox="1"/>
            <p:nvPr/>
          </p:nvSpPr>
          <p:spPr>
            <a:xfrm>
              <a:off x="3995370" y="1661183"/>
              <a:ext cx="2309596" cy="331639"/>
            </a:xfrm>
            <a:prstGeom prst="rect">
              <a:avLst/>
            </a:prstGeom>
            <a:noFill/>
          </p:spPr>
          <p:txBody>
            <a:bodyPr wrap="square" rtlCol="0">
              <a:spAutoFit/>
            </a:bodyPr>
            <a:lstStyle/>
            <a:p>
              <a:r>
                <a:rPr lang="en-US" sz="2800" i="1" dirty="0">
                  <a:latin typeface="Times New Roman" pitchFamily="18" charset="0"/>
                  <a:cs typeface="Times New Roman" pitchFamily="18" charset="0"/>
                </a:rPr>
                <a:t>B) Fourier series</a:t>
              </a:r>
            </a:p>
          </p:txBody>
        </p:sp>
        <p:cxnSp>
          <p:nvCxnSpPr>
            <p:cNvPr id="35" name="Straight Connector 34"/>
            <p:cNvCxnSpPr/>
            <p:nvPr/>
          </p:nvCxnSpPr>
          <p:spPr>
            <a:xfrm>
              <a:off x="1473378" y="424083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13291" y="4345611"/>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466488" y="2290583"/>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096869" y="228582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089491" y="1957427"/>
              <a:ext cx="255170"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1</a:t>
              </a:r>
              <a:endParaRPr lang="en-US" sz="2800" dirty="0"/>
            </a:p>
          </p:txBody>
        </p:sp>
        <p:sp>
          <p:nvSpPr>
            <p:cNvPr id="49" name="Rectangle 48"/>
            <p:cNvSpPr/>
            <p:nvPr/>
          </p:nvSpPr>
          <p:spPr>
            <a:xfrm>
              <a:off x="6024857" y="1902676"/>
              <a:ext cx="339404"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endParaRPr lang="en-US" sz="2800" dirty="0"/>
            </a:p>
          </p:txBody>
        </p:sp>
        <p:sp>
          <p:nvSpPr>
            <p:cNvPr id="50" name="Rectangle 49"/>
            <p:cNvSpPr/>
            <p:nvPr/>
          </p:nvSpPr>
          <p:spPr>
            <a:xfrm>
              <a:off x="1524000" y="1957427"/>
              <a:ext cx="255170"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1</a:t>
              </a:r>
              <a:endParaRPr lang="en-US" sz="2800" dirty="0"/>
            </a:p>
          </p:txBody>
        </p:sp>
        <p:sp>
          <p:nvSpPr>
            <p:cNvPr id="51" name="Rectangle 50"/>
            <p:cNvSpPr/>
            <p:nvPr/>
          </p:nvSpPr>
          <p:spPr>
            <a:xfrm>
              <a:off x="3364089" y="1902676"/>
              <a:ext cx="339404"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endParaRPr lang="en-US" sz="2800" dirty="0"/>
            </a:p>
          </p:txBody>
        </p:sp>
        <p:sp>
          <p:nvSpPr>
            <p:cNvPr id="54" name="Rectangle 53"/>
            <p:cNvSpPr/>
            <p:nvPr/>
          </p:nvSpPr>
          <p:spPr>
            <a:xfrm>
              <a:off x="3838313" y="2220315"/>
              <a:ext cx="255170"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1</a:t>
              </a:r>
              <a:endParaRPr lang="en-US" sz="2800" dirty="0"/>
            </a:p>
          </p:txBody>
        </p:sp>
        <p:sp>
          <p:nvSpPr>
            <p:cNvPr id="55" name="Rectangle 54"/>
            <p:cNvSpPr/>
            <p:nvPr/>
          </p:nvSpPr>
          <p:spPr>
            <a:xfrm>
              <a:off x="1230489" y="2212003"/>
              <a:ext cx="255170"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1</a:t>
              </a:r>
              <a:endParaRPr lang="en-US" sz="2800" dirty="0"/>
            </a:p>
          </p:txBody>
        </p:sp>
        <p:sp>
          <p:nvSpPr>
            <p:cNvPr id="56" name="Rectangle 55"/>
            <p:cNvSpPr/>
            <p:nvPr/>
          </p:nvSpPr>
          <p:spPr>
            <a:xfrm>
              <a:off x="1219200" y="4080159"/>
              <a:ext cx="296726"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N</a:t>
              </a:r>
              <a:endParaRPr lang="en-US" sz="2800" dirty="0"/>
            </a:p>
          </p:txBody>
        </p:sp>
        <p:sp>
          <p:nvSpPr>
            <p:cNvPr id="57" name="Rectangle 56"/>
            <p:cNvSpPr/>
            <p:nvPr/>
          </p:nvSpPr>
          <p:spPr>
            <a:xfrm>
              <a:off x="3745089" y="4204338"/>
              <a:ext cx="296726" cy="33163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N</a:t>
              </a:r>
              <a:endParaRPr lang="en-US" sz="2800" dirty="0"/>
            </a:p>
          </p:txBody>
        </p:sp>
        <p:sp>
          <p:nvSpPr>
            <p:cNvPr id="26" name="TextBox 25"/>
            <p:cNvSpPr txBox="1"/>
            <p:nvPr/>
          </p:nvSpPr>
          <p:spPr>
            <a:xfrm>
              <a:off x="3728430" y="2192469"/>
              <a:ext cx="533400" cy="331639"/>
            </a:xfrm>
            <a:prstGeom prst="rect">
              <a:avLst/>
            </a:prstGeom>
            <a:noFill/>
          </p:spPr>
          <p:txBody>
            <a:bodyPr wrap="square" rtlCol="0">
              <a:spAutoFit/>
            </a:bodyPr>
            <a:lstStyle/>
            <a:p>
              <a:r>
                <a:rPr lang="en-US" sz="2800" i="1" dirty="0">
                  <a:latin typeface="Times New Roman" pitchFamily="18" charset="0"/>
                  <a:cs typeface="Times New Roman" pitchFamily="18" charset="0"/>
                </a:rPr>
                <a:t>j</a:t>
              </a:r>
              <a:endParaRPr lang="en-US" sz="2800" i="1" baseline="-25000" dirty="0">
                <a:latin typeface="Times New Roman" pitchFamily="18" charset="0"/>
                <a:cs typeface="Times New Roman" pitchFamily="18" charset="0"/>
              </a:endParaRPr>
            </a:p>
          </p:txBody>
        </p:sp>
      </p:grpSp>
      <p:sp>
        <p:nvSpPr>
          <p:cNvPr id="32" name="Title 1"/>
          <p:cNvSpPr txBox="1">
            <a:spLocks/>
          </p:cNvSpPr>
          <p:nvPr/>
        </p:nvSpPr>
        <p:spPr bwMode="auto">
          <a:xfrm>
            <a:off x="457200" y="3810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grey-scale images of data kernels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4800" y="1820567"/>
            <a:ext cx="8839200" cy="4961233"/>
            <a:chOff x="1295400" y="1721960"/>
            <a:chExt cx="5484321" cy="3131941"/>
          </a:xfrm>
        </p:grpSpPr>
        <p:pic>
          <p:nvPicPr>
            <p:cNvPr id="1028" name="Picture 4"/>
            <p:cNvPicPr>
              <a:picLocks noChangeAspect="1" noChangeArrowheads="1"/>
            </p:cNvPicPr>
            <p:nvPr/>
          </p:nvPicPr>
          <p:blipFill>
            <a:blip r:embed="rId3" cstate="print"/>
            <a:srcRect/>
            <a:stretch>
              <a:fillRect/>
            </a:stretch>
          </p:blipFill>
          <p:spPr bwMode="auto">
            <a:xfrm>
              <a:off x="1687689" y="2286404"/>
              <a:ext cx="5092032" cy="1981200"/>
            </a:xfrm>
            <a:prstGeom prst="rect">
              <a:avLst/>
            </a:prstGeom>
            <a:noFill/>
            <a:ln w="9525">
              <a:noFill/>
              <a:miter lim="800000"/>
              <a:headEnd/>
              <a:tailEnd/>
            </a:ln>
          </p:spPr>
        </p:pic>
        <p:sp>
          <p:nvSpPr>
            <p:cNvPr id="18" name="TextBox 17"/>
            <p:cNvSpPr txBox="1"/>
            <p:nvPr/>
          </p:nvSpPr>
          <p:spPr>
            <a:xfrm>
              <a:off x="1620226" y="4523601"/>
              <a:ext cx="533400" cy="330300"/>
            </a:xfrm>
            <a:prstGeom prst="rect">
              <a:avLst/>
            </a:prstGeom>
            <a:noFill/>
          </p:spPr>
          <p:txBody>
            <a:bodyPr wrap="square" rtlCol="0">
              <a:spAutoFit/>
            </a:bodyPr>
            <a:lstStyle/>
            <a:p>
              <a:r>
                <a:rPr lang="en-US" sz="2800" i="1" dirty="0" err="1">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582785" y="3371571"/>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604343" y="2330171"/>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49578" y="420501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42688" y="2254763"/>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600200" y="1947583"/>
              <a:ext cx="225971" cy="33030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1</a:t>
              </a:r>
              <a:endParaRPr lang="en-US" sz="2800" dirty="0"/>
            </a:p>
          </p:txBody>
        </p:sp>
        <p:sp>
          <p:nvSpPr>
            <p:cNvPr id="51" name="Rectangle 50"/>
            <p:cNvSpPr/>
            <p:nvPr/>
          </p:nvSpPr>
          <p:spPr>
            <a:xfrm>
              <a:off x="3440289" y="1908946"/>
              <a:ext cx="300566" cy="33030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endParaRPr lang="en-US" sz="2800" dirty="0"/>
            </a:p>
          </p:txBody>
        </p:sp>
        <p:sp>
          <p:nvSpPr>
            <p:cNvPr id="55" name="Rectangle 54"/>
            <p:cNvSpPr/>
            <p:nvPr/>
          </p:nvSpPr>
          <p:spPr>
            <a:xfrm>
              <a:off x="1306689" y="2176183"/>
              <a:ext cx="225971" cy="33030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1</a:t>
              </a:r>
              <a:endParaRPr lang="en-US" sz="2800" dirty="0"/>
            </a:p>
          </p:txBody>
        </p:sp>
        <p:sp>
          <p:nvSpPr>
            <p:cNvPr id="56" name="Rectangle 55"/>
            <p:cNvSpPr/>
            <p:nvPr/>
          </p:nvSpPr>
          <p:spPr>
            <a:xfrm>
              <a:off x="1295400" y="4044339"/>
              <a:ext cx="262771" cy="33030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N</a:t>
              </a:r>
              <a:endParaRPr lang="en-US" sz="2800" dirty="0"/>
            </a:p>
          </p:txBody>
        </p:sp>
        <p:sp>
          <p:nvSpPr>
            <p:cNvPr id="58" name="TextBox 57"/>
            <p:cNvSpPr txBox="1"/>
            <p:nvPr/>
          </p:nvSpPr>
          <p:spPr>
            <a:xfrm>
              <a:off x="2449689" y="1721960"/>
              <a:ext cx="304800" cy="330300"/>
            </a:xfrm>
            <a:prstGeom prst="rect">
              <a:avLst/>
            </a:prstGeom>
            <a:noFill/>
          </p:spPr>
          <p:txBody>
            <a:bodyPr wrap="square" rtlCol="0">
              <a:spAutoFit/>
            </a:bodyPr>
            <a:lstStyle/>
            <a:p>
              <a:r>
                <a:rPr lang="en-US" sz="2800" b="1" dirty="0">
                  <a:latin typeface="Times New Roman" pitchFamily="18" charset="0"/>
                  <a:cs typeface="Times New Roman" pitchFamily="18" charset="0"/>
                </a:rPr>
                <a:t>G</a:t>
              </a:r>
            </a:p>
          </p:txBody>
        </p:sp>
        <p:sp>
          <p:nvSpPr>
            <p:cNvPr id="59" name="TextBox 58"/>
            <p:cNvSpPr txBox="1"/>
            <p:nvPr/>
          </p:nvSpPr>
          <p:spPr>
            <a:xfrm>
              <a:off x="3900311" y="1721960"/>
              <a:ext cx="530577" cy="330300"/>
            </a:xfrm>
            <a:prstGeom prst="rect">
              <a:avLst/>
            </a:prstGeom>
            <a:noFill/>
          </p:spPr>
          <p:txBody>
            <a:bodyPr wrap="square" rtlCol="0">
              <a:spAutoFit/>
            </a:bodyPr>
            <a:lstStyle/>
            <a:p>
              <a:r>
                <a:rPr lang="en-US" sz="2800" b="1" dirty="0">
                  <a:latin typeface="Times New Roman" pitchFamily="18" charset="0"/>
                  <a:cs typeface="Times New Roman" pitchFamily="18" charset="0"/>
                </a:rPr>
                <a:t>c</a:t>
              </a:r>
              <a:r>
                <a:rPr lang="en-US" sz="2800" baseline="30000" dirty="0">
                  <a:latin typeface="Times New Roman" pitchFamily="18" charset="0"/>
                  <a:cs typeface="Times New Roman" pitchFamily="18" charset="0"/>
                </a:rPr>
                <a:t>(1)</a:t>
              </a:r>
            </a:p>
          </p:txBody>
        </p:sp>
        <p:sp>
          <p:nvSpPr>
            <p:cNvPr id="62" name="TextBox 61"/>
            <p:cNvSpPr txBox="1"/>
            <p:nvPr/>
          </p:nvSpPr>
          <p:spPr>
            <a:xfrm>
              <a:off x="4433712" y="1721960"/>
              <a:ext cx="530577" cy="330300"/>
            </a:xfrm>
            <a:prstGeom prst="rect">
              <a:avLst/>
            </a:prstGeom>
            <a:noFill/>
          </p:spPr>
          <p:txBody>
            <a:bodyPr wrap="square" rtlCol="0">
              <a:spAutoFit/>
            </a:bodyPr>
            <a:lstStyle/>
            <a:p>
              <a:r>
                <a:rPr lang="en-US" sz="2800" b="1" dirty="0">
                  <a:latin typeface="Times New Roman" pitchFamily="18" charset="0"/>
                  <a:cs typeface="Times New Roman" pitchFamily="18" charset="0"/>
                </a:rPr>
                <a:t>c</a:t>
              </a:r>
              <a:r>
                <a:rPr lang="en-US" sz="2800" baseline="30000" dirty="0">
                  <a:latin typeface="Times New Roman" pitchFamily="18" charset="0"/>
                  <a:cs typeface="Times New Roman" pitchFamily="18" charset="0"/>
                </a:rPr>
                <a:t>(2)</a:t>
              </a:r>
            </a:p>
          </p:txBody>
        </p:sp>
        <p:sp>
          <p:nvSpPr>
            <p:cNvPr id="63" name="TextBox 62"/>
            <p:cNvSpPr txBox="1"/>
            <p:nvPr/>
          </p:nvSpPr>
          <p:spPr>
            <a:xfrm>
              <a:off x="4890912" y="1721960"/>
              <a:ext cx="530577" cy="330300"/>
            </a:xfrm>
            <a:prstGeom prst="rect">
              <a:avLst/>
            </a:prstGeom>
            <a:noFill/>
          </p:spPr>
          <p:txBody>
            <a:bodyPr wrap="square" rtlCol="0">
              <a:spAutoFit/>
            </a:bodyPr>
            <a:lstStyle/>
            <a:p>
              <a:r>
                <a:rPr lang="en-US" sz="2800" b="1" dirty="0">
                  <a:latin typeface="Times New Roman" pitchFamily="18" charset="0"/>
                  <a:cs typeface="Times New Roman" pitchFamily="18" charset="0"/>
                </a:rPr>
                <a:t>c</a:t>
              </a:r>
              <a:r>
                <a:rPr lang="en-US" sz="2800" baseline="30000" dirty="0">
                  <a:latin typeface="Times New Roman" pitchFamily="18" charset="0"/>
                  <a:cs typeface="Times New Roman" pitchFamily="18" charset="0"/>
                </a:rPr>
                <a:t>(3)</a:t>
              </a:r>
            </a:p>
          </p:txBody>
        </p:sp>
        <p:sp>
          <p:nvSpPr>
            <p:cNvPr id="64" name="TextBox 63"/>
            <p:cNvSpPr txBox="1"/>
            <p:nvPr/>
          </p:nvSpPr>
          <p:spPr>
            <a:xfrm>
              <a:off x="5348112" y="1721960"/>
              <a:ext cx="530577" cy="330300"/>
            </a:xfrm>
            <a:prstGeom prst="rect">
              <a:avLst/>
            </a:prstGeom>
            <a:noFill/>
          </p:spPr>
          <p:txBody>
            <a:bodyPr wrap="square" rtlCol="0">
              <a:spAutoFit/>
            </a:bodyPr>
            <a:lstStyle/>
            <a:p>
              <a:r>
                <a:rPr lang="en-US" sz="2800" b="1" dirty="0">
                  <a:latin typeface="Times New Roman" pitchFamily="18" charset="0"/>
                  <a:cs typeface="Times New Roman" pitchFamily="18" charset="0"/>
                </a:rPr>
                <a:t>c</a:t>
              </a:r>
              <a:r>
                <a:rPr lang="en-US" sz="2800" baseline="30000" dirty="0">
                  <a:latin typeface="Times New Roman" pitchFamily="18" charset="0"/>
                  <a:cs typeface="Times New Roman" pitchFamily="18" charset="0"/>
                </a:rPr>
                <a:t>(4)</a:t>
              </a:r>
            </a:p>
          </p:txBody>
        </p:sp>
        <p:sp>
          <p:nvSpPr>
            <p:cNvPr id="65" name="TextBox 64"/>
            <p:cNvSpPr txBox="1"/>
            <p:nvPr/>
          </p:nvSpPr>
          <p:spPr>
            <a:xfrm>
              <a:off x="6036735" y="1721960"/>
              <a:ext cx="530577" cy="330300"/>
            </a:xfrm>
            <a:prstGeom prst="rect">
              <a:avLst/>
            </a:prstGeom>
            <a:noFill/>
          </p:spPr>
          <p:txBody>
            <a:bodyPr wrap="square" rtlCol="0">
              <a:spAutoFit/>
            </a:bodyPr>
            <a:lstStyle/>
            <a:p>
              <a:r>
                <a:rPr lang="en-US" sz="2800" b="1" dirty="0">
                  <a:latin typeface="Times New Roman" pitchFamily="18" charset="0"/>
                  <a:cs typeface="Times New Roman" pitchFamily="18" charset="0"/>
                </a:rPr>
                <a:t>c</a:t>
              </a:r>
              <a:r>
                <a:rPr lang="en-US" sz="2800" baseline="30000" dirty="0">
                  <a:latin typeface="Times New Roman" pitchFamily="18" charset="0"/>
                  <a:cs typeface="Times New Roman" pitchFamily="18" charset="0"/>
                </a:rPr>
                <a:t>(M)</a:t>
              </a:r>
            </a:p>
          </p:txBody>
        </p:sp>
      </p:grpSp>
      <p:sp>
        <p:nvSpPr>
          <p:cNvPr id="20" name="Title 1"/>
          <p:cNvSpPr txBox="1">
            <a:spLocks/>
          </p:cNvSpPr>
          <p:nvPr/>
        </p:nvSpPr>
        <p:spPr bwMode="auto">
          <a:xfrm>
            <a:off x="457200" y="3810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any data kernel</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can be thought of as a concatenation of its columns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ea typeface="Cambria Math" pitchFamily="18" charset="0"/>
                <a:cs typeface="Times New Roman" pitchFamily="18" charset="0"/>
              </a:rPr>
              <a:t>thought of this way,</a:t>
            </a: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the equation </a:t>
            </a:r>
            <a:r>
              <a:rPr lang="en-US" b="1" dirty="0">
                <a:latin typeface="Cambria Math" pitchFamily="18" charset="0"/>
                <a:ea typeface="Cambria Math" pitchFamily="18" charset="0"/>
                <a:cs typeface="Times New Roman" pitchFamily="18" charset="0"/>
              </a:rPr>
              <a:t>d</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Gm</a:t>
            </a:r>
            <a:r>
              <a:rPr lang="en-US" dirty="0">
                <a:latin typeface="Times New Roman" pitchFamily="18" charset="0"/>
                <a:ea typeface="Cambria Math" pitchFamily="18" charset="0"/>
                <a:cs typeface="Times New Roman" pitchFamily="18" charset="0"/>
              </a:rPr>
              <a:t> means</a:t>
            </a:r>
          </a:p>
        </p:txBody>
      </p:sp>
      <p:pic>
        <p:nvPicPr>
          <p:cNvPr id="13314" name="Picture 2"/>
          <p:cNvPicPr>
            <a:picLocks noChangeAspect="1" noChangeArrowheads="1"/>
          </p:cNvPicPr>
          <p:nvPr/>
        </p:nvPicPr>
        <p:blipFill>
          <a:blip r:embed="rId2" cstate="print"/>
          <a:srcRect l="26478" t="36164" r="28763" b="29863"/>
          <a:stretch>
            <a:fillRect/>
          </a:stretch>
        </p:blipFill>
        <p:spPr bwMode="auto">
          <a:xfrm>
            <a:off x="609600" y="3048000"/>
            <a:ext cx="8028039" cy="35052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30457" t="47809" r="32348" b="45616"/>
          <a:stretch>
            <a:fillRect/>
          </a:stretch>
        </p:blipFill>
        <p:spPr bwMode="auto">
          <a:xfrm>
            <a:off x="533400" y="2286000"/>
            <a:ext cx="8242300" cy="838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sometimes, models do represent literal mixing</a:t>
            </a:r>
          </a:p>
        </p:txBody>
      </p:sp>
      <p:pic>
        <p:nvPicPr>
          <p:cNvPr id="14338" name="Picture 2"/>
          <p:cNvPicPr>
            <a:picLocks noGrp="1" noChangeAspect="1" noChangeArrowheads="1"/>
          </p:cNvPicPr>
          <p:nvPr>
            <p:ph idx="1"/>
          </p:nvPr>
        </p:nvPicPr>
        <p:blipFill>
          <a:blip r:embed="rId3" cstate="print"/>
          <a:srcRect l="10291" t="26938" r="13197" b="30972"/>
          <a:stretch>
            <a:fillRect/>
          </a:stretch>
        </p:blipFill>
        <p:spPr bwMode="auto">
          <a:xfrm>
            <a:off x="0" y="1981200"/>
            <a:ext cx="9104949" cy="2881313"/>
          </a:xfrm>
          <a:prstGeom prst="rect">
            <a:avLst/>
          </a:prstGeom>
          <a:noFill/>
          <a:ln w="9525">
            <a:noFill/>
            <a:miter lim="800000"/>
            <a:headEnd/>
            <a:tailEnd/>
          </a:ln>
        </p:spPr>
      </p:pic>
      <p:sp>
        <p:nvSpPr>
          <p:cNvPr id="5" name="Title 1"/>
          <p:cNvSpPr txBox="1">
            <a:spLocks/>
          </p:cNvSpPr>
          <p:nvPr/>
        </p:nvSpPr>
        <p:spPr bwMode="auto">
          <a:xfrm>
            <a:off x="0" y="5334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chemeClr val="tx2"/>
                </a:solidFill>
                <a:latin typeface="Times New Roman" pitchFamily="18" charset="0"/>
                <a:ea typeface="+mj-ea"/>
                <a:cs typeface="Times New Roman" pitchFamily="18" charset="0"/>
              </a:rPr>
              <a:t>but more often the mixing is more abstract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l="26756" t="40407" r="27724" b="22553"/>
          <a:stretch>
            <a:fillRect/>
          </a:stretch>
        </p:blipFill>
        <p:spPr bwMode="auto">
          <a:xfrm>
            <a:off x="533400" y="1981200"/>
            <a:ext cx="8001000" cy="3745149"/>
          </a:xfrm>
          <a:prstGeom prst="rect">
            <a:avLst/>
          </a:prstGeom>
          <a:noFill/>
          <a:ln w="9525">
            <a:noFill/>
            <a:miter lim="800000"/>
            <a:headEnd/>
            <a:tailEnd/>
          </a:ln>
        </p:spPr>
      </p:pic>
      <p:sp>
        <p:nvSpPr>
          <p:cNvPr id="5"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any data kernel</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also can be thought of as a concatenation of its rows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develop and apply the concept of a</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Linear Model</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73562"/>
          </a:xfrm>
        </p:spPr>
        <p:txBody>
          <a:bodyPr/>
          <a:lstStyle/>
          <a:p>
            <a:r>
              <a:rPr lang="en-US" dirty="0">
                <a:latin typeface="Times New Roman" pitchFamily="18" charset="0"/>
                <a:ea typeface="Cambria Math" pitchFamily="18" charset="0"/>
                <a:cs typeface="Times New Roman" pitchFamily="18" charset="0"/>
              </a:rPr>
              <a:t>thought of this way,</a:t>
            </a: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the equation </a:t>
            </a:r>
            <a:r>
              <a:rPr lang="en-US" b="1" dirty="0">
                <a:latin typeface="Cambria Math" pitchFamily="18" charset="0"/>
                <a:ea typeface="Cambria Math" pitchFamily="18" charset="0"/>
                <a:cs typeface="Times New Roman" pitchFamily="18" charset="0"/>
              </a:rPr>
              <a:t>d</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Gm</a:t>
            </a:r>
            <a:r>
              <a:rPr lang="en-US" dirty="0">
                <a:latin typeface="Times New Roman" pitchFamily="18" charset="0"/>
                <a:ea typeface="Cambria Math" pitchFamily="18" charset="0"/>
                <a:cs typeface="Times New Roman" pitchFamily="18" charset="0"/>
              </a:rPr>
              <a:t> means</a:t>
            </a:r>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data is a weighted average of the model parameters</a:t>
            </a:r>
            <a:br>
              <a:rPr lang="en-US" dirty="0">
                <a:latin typeface="Times New Roman" pitchFamily="18" charset="0"/>
                <a:ea typeface="Cambria Math" pitchFamily="18" charset="0"/>
                <a:cs typeface="Times New Roman" pitchFamily="18" charset="0"/>
              </a:rPr>
            </a:br>
            <a:br>
              <a:rPr lang="en-US" dirty="0">
                <a:latin typeface="Times New Roman" pitchFamily="18" charset="0"/>
                <a:ea typeface="Cambria Math" pitchFamily="18" charset="0"/>
                <a:cs typeface="Times New Roman" pitchFamily="18" charset="0"/>
              </a:rPr>
            </a:br>
            <a:r>
              <a:rPr lang="en-US" sz="2800" dirty="0">
                <a:latin typeface="Times New Roman" pitchFamily="18" charset="0"/>
                <a:ea typeface="Cambria Math" pitchFamily="18" charset="0"/>
                <a:cs typeface="Times New Roman" pitchFamily="18" charset="0"/>
              </a:rPr>
              <a:t>for example, if</a:t>
            </a:r>
            <a:endParaRPr lang="en-US" sz="2800" dirty="0"/>
          </a:p>
        </p:txBody>
      </p:sp>
      <p:pic>
        <p:nvPicPr>
          <p:cNvPr id="16386" name="Picture 2"/>
          <p:cNvPicPr>
            <a:picLocks noGrp="1" noChangeAspect="1" noChangeArrowheads="1"/>
          </p:cNvPicPr>
          <p:nvPr>
            <p:ph idx="1"/>
          </p:nvPr>
        </p:nvPicPr>
        <p:blipFill>
          <a:blip r:embed="rId3" cstate="print"/>
          <a:srcRect l="19976" t="38723" r="21913" b="47808"/>
          <a:stretch>
            <a:fillRect/>
          </a:stretch>
        </p:blipFill>
        <p:spPr bwMode="auto">
          <a:xfrm>
            <a:off x="0" y="4495800"/>
            <a:ext cx="9144000" cy="1219200"/>
          </a:xfrm>
          <a:prstGeom prst="rect">
            <a:avLst/>
          </a:prstGeom>
          <a:noFill/>
          <a:ln w="9525">
            <a:noFill/>
            <a:miter lim="800000"/>
            <a:headEnd/>
            <a:tailEnd/>
          </a:ln>
        </p:spPr>
      </p:pic>
      <p:sp>
        <p:nvSpPr>
          <p:cNvPr id="5" name="Title 1"/>
          <p:cNvSpPr txBox="1">
            <a:spLocks/>
          </p:cNvSpPr>
          <p:nvPr/>
        </p:nvSpPr>
        <p:spPr bwMode="auto">
          <a:xfrm>
            <a:off x="6781800" y="5791200"/>
            <a:ext cx="19812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weighted average</a:t>
            </a:r>
            <a:endParaRPr kumimoji="0" lang="en-US" sz="2000" b="0" i="0" u="none" strike="noStrike" kern="0" cap="none" spc="0" normalizeH="0" baseline="0" noProof="0" dirty="0">
              <a:ln>
                <a:noFill/>
              </a:ln>
              <a:solidFill>
                <a:srgbClr val="FF0000"/>
              </a:solidFill>
              <a:effectLst/>
              <a:uLnTx/>
              <a:uFillTx/>
              <a:latin typeface="+mj-lt"/>
              <a:ea typeface="+mj-ea"/>
              <a:cs typeface="+mj-cs"/>
            </a:endParaRPr>
          </a:p>
        </p:txBody>
      </p:sp>
      <p:sp>
        <p:nvSpPr>
          <p:cNvPr id="6" name="Right Brace 5"/>
          <p:cNvSpPr/>
          <p:nvPr/>
        </p:nvSpPr>
        <p:spPr>
          <a:xfrm rot="5400000">
            <a:off x="7543800" y="4724400"/>
            <a:ext cx="381000" cy="1752600"/>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905000"/>
          </a:xfrm>
        </p:spPr>
        <p:txBody>
          <a:bodyPr/>
          <a:lstStyle/>
          <a:p>
            <a:r>
              <a:rPr lang="en-US" dirty="0">
                <a:latin typeface="Times New Roman" pitchFamily="18" charset="0"/>
                <a:ea typeface="Cambria Math" pitchFamily="18" charset="0"/>
                <a:cs typeface="Times New Roman" pitchFamily="18" charset="0"/>
              </a:rPr>
              <a:t>sometimes the model represents literal averaging</a:t>
            </a:r>
            <a:br>
              <a:rPr lang="en-US" dirty="0">
                <a:latin typeface="Times New Roman" pitchFamily="18" charset="0"/>
                <a:ea typeface="Cambria Math" pitchFamily="18" charset="0"/>
                <a:cs typeface="Times New Roman" pitchFamily="18" charset="0"/>
              </a:rPr>
            </a:br>
            <a:br>
              <a:rPr lang="en-US" sz="2000" dirty="0">
                <a:latin typeface="Times New Roman" pitchFamily="18" charset="0"/>
                <a:ea typeface="Cambria Math" pitchFamily="18" charset="0"/>
                <a:cs typeface="Times New Roman" pitchFamily="18" charset="0"/>
              </a:rPr>
            </a:br>
            <a:r>
              <a:rPr lang="en-US" sz="2800" dirty="0">
                <a:latin typeface="Times New Roman" pitchFamily="18" charset="0"/>
                <a:ea typeface="Cambria Math" pitchFamily="18" charset="0"/>
                <a:cs typeface="Times New Roman" pitchFamily="18" charset="0"/>
              </a:rPr>
              <a:t>data kernels for running averages</a:t>
            </a:r>
            <a:endParaRPr lang="en-US" sz="2800" dirty="0"/>
          </a:p>
        </p:txBody>
      </p:sp>
      <p:pic>
        <p:nvPicPr>
          <p:cNvPr id="8" name="Picture 8"/>
          <p:cNvPicPr>
            <a:picLocks noChangeAspect="1" noChangeArrowheads="1"/>
          </p:cNvPicPr>
          <p:nvPr/>
        </p:nvPicPr>
        <p:blipFill>
          <a:blip r:embed="rId3" cstate="print"/>
          <a:srcRect/>
          <a:stretch>
            <a:fillRect/>
          </a:stretch>
        </p:blipFill>
        <p:spPr bwMode="auto">
          <a:xfrm>
            <a:off x="5945186" y="2992260"/>
            <a:ext cx="1810512" cy="1766352"/>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3553460" y="2979559"/>
            <a:ext cx="1821794" cy="185166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1125220" y="2989720"/>
            <a:ext cx="1769364" cy="1843707"/>
          </a:xfrm>
          <a:prstGeom prst="rect">
            <a:avLst/>
          </a:prstGeom>
          <a:noFill/>
          <a:ln w="9525">
            <a:noFill/>
            <a:miter lim="800000"/>
            <a:headEnd/>
            <a:tailEnd/>
          </a:ln>
        </p:spPr>
      </p:pic>
      <p:sp>
        <p:nvSpPr>
          <p:cNvPr id="11" name="TextBox 10"/>
          <p:cNvSpPr txBox="1"/>
          <p:nvPr/>
        </p:nvSpPr>
        <p:spPr>
          <a:xfrm>
            <a:off x="1039890" y="4904601"/>
            <a:ext cx="480060" cy="276999"/>
          </a:xfrm>
          <a:prstGeom prst="rect">
            <a:avLst/>
          </a:prstGeom>
          <a:noFill/>
        </p:spPr>
        <p:txBody>
          <a:bodyPr wrap="square" rtlCol="0">
            <a:spAutoFit/>
          </a:bodyPr>
          <a:lstStyle/>
          <a:p>
            <a:r>
              <a:rPr lang="en-US" sz="1200" i="1" dirty="0" err="1">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12" name="Straight Arrow Connector 11"/>
          <p:cNvCxnSpPr/>
          <p:nvPr/>
        </p:nvCxnSpPr>
        <p:spPr>
          <a:xfrm rot="16200000" flipH="1">
            <a:off x="163758" y="39373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16477" y="3049430"/>
            <a:ext cx="2018823" cy="2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760" y="46961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784559" y="29815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36320" y="2705101"/>
            <a:ext cx="261610"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1</a:t>
            </a:r>
            <a:endParaRPr lang="en-US" sz="1200" dirty="0"/>
          </a:p>
        </p:txBody>
      </p:sp>
      <p:sp>
        <p:nvSpPr>
          <p:cNvPr id="17" name="Rectangle 16"/>
          <p:cNvSpPr/>
          <p:nvPr/>
        </p:nvSpPr>
        <p:spPr>
          <a:xfrm>
            <a:off x="2700019" y="2679841"/>
            <a:ext cx="274320" cy="276999"/>
          </a:xfrm>
          <a:prstGeom prst="rect">
            <a:avLst/>
          </a:prstGeom>
        </p:spPr>
        <p:txBody>
          <a:bodyPr wrap="square">
            <a:spAutoFit/>
          </a:bodyPr>
          <a:lstStyle/>
          <a:p>
            <a:r>
              <a:rPr lang="en-US" sz="1200" i="1" dirty="0">
                <a:solidFill>
                  <a:prstClr val="black"/>
                </a:solidFill>
                <a:latin typeface="Times New Roman" pitchFamily="18" charset="0"/>
                <a:cs typeface="Times New Roman" pitchFamily="18" charset="0"/>
              </a:rPr>
              <a:t>M</a:t>
            </a:r>
            <a:endParaRPr lang="en-US" sz="1200" dirty="0"/>
          </a:p>
        </p:txBody>
      </p:sp>
      <p:sp>
        <p:nvSpPr>
          <p:cNvPr id="18" name="Rectangle 17"/>
          <p:cNvSpPr/>
          <p:nvPr/>
        </p:nvSpPr>
        <p:spPr>
          <a:xfrm>
            <a:off x="772160" y="2910841"/>
            <a:ext cx="261610"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1</a:t>
            </a:r>
            <a:endParaRPr lang="en-US" sz="1200" dirty="0"/>
          </a:p>
        </p:txBody>
      </p:sp>
      <p:sp>
        <p:nvSpPr>
          <p:cNvPr id="19" name="Rectangle 18"/>
          <p:cNvSpPr/>
          <p:nvPr/>
        </p:nvSpPr>
        <p:spPr>
          <a:xfrm>
            <a:off x="762000" y="4561701"/>
            <a:ext cx="287258"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N</a:t>
            </a:r>
            <a:endParaRPr lang="en-US" sz="1200" dirty="0"/>
          </a:p>
        </p:txBody>
      </p:sp>
      <p:sp>
        <p:nvSpPr>
          <p:cNvPr id="20" name="TextBox 19"/>
          <p:cNvSpPr txBox="1"/>
          <p:nvPr/>
        </p:nvSpPr>
        <p:spPr>
          <a:xfrm>
            <a:off x="1066800" y="2209800"/>
            <a:ext cx="2458721" cy="461665"/>
          </a:xfrm>
          <a:prstGeom prst="rect">
            <a:avLst/>
          </a:prstGeom>
          <a:noFill/>
        </p:spPr>
        <p:txBody>
          <a:bodyPr wrap="square" rtlCol="0">
            <a:spAutoFit/>
          </a:bodyPr>
          <a:lstStyle/>
          <a:p>
            <a:r>
              <a:rPr lang="en-US" sz="2400" dirty="0">
                <a:latin typeface="Times New Roman" pitchFamily="18" charset="0"/>
                <a:cs typeface="Times New Roman" pitchFamily="18" charset="0"/>
              </a:rPr>
              <a:t>A) three points</a:t>
            </a:r>
          </a:p>
        </p:txBody>
      </p:sp>
      <p:sp>
        <p:nvSpPr>
          <p:cNvPr id="21" name="TextBox 20"/>
          <p:cNvSpPr txBox="1"/>
          <p:nvPr/>
        </p:nvSpPr>
        <p:spPr>
          <a:xfrm>
            <a:off x="3035300" y="2885581"/>
            <a:ext cx="48006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j</a:t>
            </a:r>
            <a:endParaRPr lang="en-US" sz="1200" i="1" baseline="-25000" dirty="0">
              <a:latin typeface="Times New Roman" pitchFamily="18" charset="0"/>
              <a:cs typeface="Times New Roman" pitchFamily="18" charset="0"/>
            </a:endParaRPr>
          </a:p>
        </p:txBody>
      </p:sp>
      <p:sp>
        <p:nvSpPr>
          <p:cNvPr id="22" name="TextBox 21"/>
          <p:cNvSpPr txBox="1"/>
          <p:nvPr/>
        </p:nvSpPr>
        <p:spPr>
          <a:xfrm>
            <a:off x="3485909" y="4904601"/>
            <a:ext cx="480060" cy="276999"/>
          </a:xfrm>
          <a:prstGeom prst="rect">
            <a:avLst/>
          </a:prstGeom>
          <a:noFill/>
        </p:spPr>
        <p:txBody>
          <a:bodyPr wrap="square" rtlCol="0">
            <a:spAutoFit/>
          </a:bodyPr>
          <a:lstStyle/>
          <a:p>
            <a:r>
              <a:rPr lang="en-US" sz="1200" i="1" dirty="0" err="1">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23" name="Straight Arrow Connector 22"/>
          <p:cNvCxnSpPr/>
          <p:nvPr/>
        </p:nvCxnSpPr>
        <p:spPr>
          <a:xfrm rot="16200000" flipH="1">
            <a:off x="2597872" y="39373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62496" y="3049203"/>
            <a:ext cx="2035193" cy="3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36779" y="46961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230578" y="29815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82339" y="2705101"/>
            <a:ext cx="261610"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1</a:t>
            </a:r>
            <a:endParaRPr lang="en-US" sz="1200" dirty="0"/>
          </a:p>
        </p:txBody>
      </p:sp>
      <p:sp>
        <p:nvSpPr>
          <p:cNvPr id="28" name="Rectangle 27"/>
          <p:cNvSpPr/>
          <p:nvPr/>
        </p:nvSpPr>
        <p:spPr>
          <a:xfrm>
            <a:off x="5146039" y="2679841"/>
            <a:ext cx="274320" cy="276999"/>
          </a:xfrm>
          <a:prstGeom prst="rect">
            <a:avLst/>
          </a:prstGeom>
        </p:spPr>
        <p:txBody>
          <a:bodyPr wrap="square">
            <a:spAutoFit/>
          </a:bodyPr>
          <a:lstStyle/>
          <a:p>
            <a:r>
              <a:rPr lang="en-US" sz="1200" i="1" dirty="0">
                <a:solidFill>
                  <a:prstClr val="black"/>
                </a:solidFill>
                <a:latin typeface="Times New Roman" pitchFamily="18" charset="0"/>
                <a:cs typeface="Times New Roman" pitchFamily="18" charset="0"/>
              </a:rPr>
              <a:t>M</a:t>
            </a:r>
            <a:endParaRPr lang="en-US" sz="1200" dirty="0"/>
          </a:p>
        </p:txBody>
      </p:sp>
      <p:sp>
        <p:nvSpPr>
          <p:cNvPr id="29" name="Rectangle 28"/>
          <p:cNvSpPr/>
          <p:nvPr/>
        </p:nvSpPr>
        <p:spPr>
          <a:xfrm>
            <a:off x="3218179" y="2910841"/>
            <a:ext cx="261610"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1</a:t>
            </a:r>
            <a:endParaRPr lang="en-US" sz="1200" dirty="0"/>
          </a:p>
        </p:txBody>
      </p:sp>
      <p:sp>
        <p:nvSpPr>
          <p:cNvPr id="30" name="Rectangle 29"/>
          <p:cNvSpPr/>
          <p:nvPr/>
        </p:nvSpPr>
        <p:spPr>
          <a:xfrm>
            <a:off x="3208019" y="4561701"/>
            <a:ext cx="287258"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N</a:t>
            </a:r>
            <a:endParaRPr lang="en-US" sz="1200" dirty="0"/>
          </a:p>
        </p:txBody>
      </p:sp>
      <p:sp>
        <p:nvSpPr>
          <p:cNvPr id="31" name="TextBox 30"/>
          <p:cNvSpPr txBox="1"/>
          <p:nvPr/>
        </p:nvSpPr>
        <p:spPr>
          <a:xfrm>
            <a:off x="3429000" y="2209800"/>
            <a:ext cx="1917701" cy="461665"/>
          </a:xfrm>
          <a:prstGeom prst="rect">
            <a:avLst/>
          </a:prstGeom>
          <a:noFill/>
        </p:spPr>
        <p:txBody>
          <a:bodyPr wrap="square" rtlCol="0">
            <a:spAutoFit/>
          </a:bodyPr>
          <a:lstStyle/>
          <a:p>
            <a:r>
              <a:rPr lang="en-US" sz="2400" dirty="0">
                <a:latin typeface="Times New Roman" pitchFamily="18" charset="0"/>
                <a:cs typeface="Times New Roman" pitchFamily="18" charset="0"/>
              </a:rPr>
              <a:t>B) five points</a:t>
            </a:r>
          </a:p>
        </p:txBody>
      </p:sp>
      <p:sp>
        <p:nvSpPr>
          <p:cNvPr id="32" name="TextBox 31"/>
          <p:cNvSpPr txBox="1"/>
          <p:nvPr/>
        </p:nvSpPr>
        <p:spPr>
          <a:xfrm>
            <a:off x="5481319" y="2885581"/>
            <a:ext cx="480060" cy="276999"/>
          </a:xfrm>
          <a:prstGeom prst="rect">
            <a:avLst/>
          </a:prstGeom>
          <a:noFill/>
        </p:spPr>
        <p:txBody>
          <a:bodyPr wrap="square" rtlCol="0">
            <a:spAutoFit/>
          </a:bodyPr>
          <a:lstStyle/>
          <a:p>
            <a:r>
              <a:rPr lang="en-US" sz="1400" i="1" dirty="0">
                <a:latin typeface="Times New Roman" pitchFamily="18" charset="0"/>
                <a:cs typeface="Times New Roman" pitchFamily="18" charset="0"/>
              </a:rPr>
              <a:t>j</a:t>
            </a:r>
            <a:endParaRPr lang="en-US" sz="1400" i="1" baseline="-25000" dirty="0">
              <a:latin typeface="Times New Roman" pitchFamily="18" charset="0"/>
              <a:cs typeface="Times New Roman" pitchFamily="18" charset="0"/>
            </a:endParaRPr>
          </a:p>
        </p:txBody>
      </p:sp>
      <p:sp>
        <p:nvSpPr>
          <p:cNvPr id="33" name="TextBox 32"/>
          <p:cNvSpPr txBox="1"/>
          <p:nvPr/>
        </p:nvSpPr>
        <p:spPr>
          <a:xfrm>
            <a:off x="5876049" y="4889501"/>
            <a:ext cx="480060" cy="276999"/>
          </a:xfrm>
          <a:prstGeom prst="rect">
            <a:avLst/>
          </a:prstGeom>
          <a:noFill/>
        </p:spPr>
        <p:txBody>
          <a:bodyPr wrap="square" rtlCol="0">
            <a:spAutoFit/>
          </a:bodyPr>
          <a:lstStyle/>
          <a:p>
            <a:r>
              <a:rPr lang="en-US" sz="1200" i="1" dirty="0" err="1">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34" name="Straight Arrow Connector 33"/>
          <p:cNvCxnSpPr/>
          <p:nvPr/>
        </p:nvCxnSpPr>
        <p:spPr>
          <a:xfrm rot="16200000" flipH="1">
            <a:off x="4992774" y="39222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852636" y="3034330"/>
            <a:ext cx="2018823" cy="2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919" y="46810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7620718" y="29664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872479" y="2690001"/>
            <a:ext cx="261610"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1</a:t>
            </a:r>
            <a:endParaRPr lang="en-US" sz="1200" dirty="0"/>
          </a:p>
        </p:txBody>
      </p:sp>
      <p:sp>
        <p:nvSpPr>
          <p:cNvPr id="39" name="Rectangle 38"/>
          <p:cNvSpPr/>
          <p:nvPr/>
        </p:nvSpPr>
        <p:spPr>
          <a:xfrm>
            <a:off x="7536178" y="2664740"/>
            <a:ext cx="274320" cy="276999"/>
          </a:xfrm>
          <a:prstGeom prst="rect">
            <a:avLst/>
          </a:prstGeom>
        </p:spPr>
        <p:txBody>
          <a:bodyPr wrap="square">
            <a:spAutoFit/>
          </a:bodyPr>
          <a:lstStyle/>
          <a:p>
            <a:r>
              <a:rPr lang="en-US" sz="1200" i="1" dirty="0">
                <a:solidFill>
                  <a:prstClr val="black"/>
                </a:solidFill>
                <a:latin typeface="Times New Roman" pitchFamily="18" charset="0"/>
                <a:cs typeface="Times New Roman" pitchFamily="18" charset="0"/>
              </a:rPr>
              <a:t>M</a:t>
            </a:r>
            <a:endParaRPr lang="en-US" sz="1200" dirty="0"/>
          </a:p>
        </p:txBody>
      </p:sp>
      <p:sp>
        <p:nvSpPr>
          <p:cNvPr id="40" name="Rectangle 39"/>
          <p:cNvSpPr/>
          <p:nvPr/>
        </p:nvSpPr>
        <p:spPr>
          <a:xfrm>
            <a:off x="5608319" y="2895741"/>
            <a:ext cx="246991" cy="276999"/>
          </a:xfrm>
          <a:prstGeom prst="rect">
            <a:avLst/>
          </a:prstGeom>
        </p:spPr>
        <p:txBody>
          <a:bodyPr wrap="none">
            <a:spAutoFit/>
          </a:bodyPr>
          <a:lstStyle/>
          <a:p>
            <a:r>
              <a:rPr lang="en-US" sz="1400" i="1" dirty="0">
                <a:solidFill>
                  <a:prstClr val="black"/>
                </a:solidFill>
                <a:latin typeface="Times New Roman" pitchFamily="18" charset="0"/>
                <a:cs typeface="Times New Roman" pitchFamily="18" charset="0"/>
              </a:rPr>
              <a:t>1</a:t>
            </a:r>
            <a:endParaRPr lang="en-US" dirty="0"/>
          </a:p>
        </p:txBody>
      </p:sp>
      <p:sp>
        <p:nvSpPr>
          <p:cNvPr id="41" name="Rectangle 40"/>
          <p:cNvSpPr/>
          <p:nvPr/>
        </p:nvSpPr>
        <p:spPr>
          <a:xfrm>
            <a:off x="5598159" y="4546601"/>
            <a:ext cx="287258" cy="276999"/>
          </a:xfrm>
          <a:prstGeom prst="rect">
            <a:avLst/>
          </a:prstGeom>
        </p:spPr>
        <p:txBody>
          <a:bodyPr wrap="none">
            <a:spAutoFit/>
          </a:bodyPr>
          <a:lstStyle/>
          <a:p>
            <a:r>
              <a:rPr lang="en-US" sz="1200" i="1" dirty="0">
                <a:solidFill>
                  <a:prstClr val="black"/>
                </a:solidFill>
                <a:latin typeface="Times New Roman" pitchFamily="18" charset="0"/>
                <a:cs typeface="Times New Roman" pitchFamily="18" charset="0"/>
              </a:rPr>
              <a:t>N</a:t>
            </a:r>
            <a:endParaRPr lang="en-US" sz="1200" dirty="0"/>
          </a:p>
        </p:txBody>
      </p:sp>
      <p:sp>
        <p:nvSpPr>
          <p:cNvPr id="42" name="TextBox 41"/>
          <p:cNvSpPr txBox="1"/>
          <p:nvPr/>
        </p:nvSpPr>
        <p:spPr>
          <a:xfrm>
            <a:off x="5867400" y="2209800"/>
            <a:ext cx="2575561" cy="461665"/>
          </a:xfrm>
          <a:prstGeom prst="rect">
            <a:avLst/>
          </a:prstGeom>
          <a:noFill/>
        </p:spPr>
        <p:txBody>
          <a:bodyPr wrap="square" rtlCol="0">
            <a:spAutoFit/>
          </a:bodyPr>
          <a:lstStyle/>
          <a:p>
            <a:r>
              <a:rPr lang="en-US" sz="2400" dirty="0">
                <a:latin typeface="Times New Roman" pitchFamily="18" charset="0"/>
                <a:cs typeface="Times New Roman" pitchFamily="18" charset="0"/>
              </a:rPr>
              <a:t>C) seven points</a:t>
            </a:r>
          </a:p>
        </p:txBody>
      </p:sp>
      <p:sp>
        <p:nvSpPr>
          <p:cNvPr id="43" name="TextBox 42"/>
          <p:cNvSpPr txBox="1"/>
          <p:nvPr/>
        </p:nvSpPr>
        <p:spPr>
          <a:xfrm>
            <a:off x="7837029" y="2854238"/>
            <a:ext cx="480060" cy="276999"/>
          </a:xfrm>
          <a:prstGeom prst="rect">
            <a:avLst/>
          </a:prstGeom>
          <a:noFill/>
        </p:spPr>
        <p:txBody>
          <a:bodyPr wrap="square" rtlCol="0">
            <a:spAutoFit/>
          </a:bodyPr>
          <a:lstStyle/>
          <a:p>
            <a:r>
              <a:rPr lang="en-US" sz="1400" i="1" dirty="0">
                <a:latin typeface="Times New Roman" pitchFamily="18" charset="0"/>
                <a:cs typeface="Times New Roman" pitchFamily="18" charset="0"/>
              </a:rPr>
              <a:t>j</a:t>
            </a:r>
            <a:endParaRPr lang="en-US" sz="1400" i="1" baseline="-25000" dirty="0">
              <a:latin typeface="Times New Roman" pitchFamily="18" charset="0"/>
              <a:cs typeface="Times New Roman" pitchFamily="18" charset="0"/>
            </a:endParaRPr>
          </a:p>
        </p:txBody>
      </p:sp>
      <p:sp>
        <p:nvSpPr>
          <p:cNvPr id="44" name="Title 1"/>
          <p:cNvSpPr txBox="1">
            <a:spLocks/>
          </p:cNvSpPr>
          <p:nvPr/>
        </p:nvSpPr>
        <p:spPr bwMode="auto">
          <a:xfrm>
            <a:off x="0" y="4648200"/>
            <a:ext cx="9144000"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but more often the </a:t>
            </a:r>
            <a:r>
              <a:rPr lang="en-US" sz="4400" kern="0" dirty="0">
                <a:solidFill>
                  <a:schemeClr val="tx2"/>
                </a:solidFill>
                <a:latin typeface="Times New Roman" pitchFamily="18" charset="0"/>
                <a:ea typeface="Cambria Math" pitchFamily="18" charset="0"/>
                <a:cs typeface="Times New Roman" pitchFamily="18" charset="0"/>
              </a:rPr>
              <a:t>averaging is more abstract</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a:latin typeface="Times New Roman" pitchFamily="18" charset="0"/>
                <a:cs typeface="Times New Roman" pitchFamily="18" charset="0"/>
              </a:rPr>
              <a:t>MATLAB script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data kernel for a running-average</a:t>
            </a:r>
          </a:p>
        </p:txBody>
      </p:sp>
      <p:sp>
        <p:nvSpPr>
          <p:cNvPr id="3" name="Content Placeholder 2"/>
          <p:cNvSpPr>
            <a:spLocks noGrp="1"/>
          </p:cNvSpPr>
          <p:nvPr>
            <p:ph idx="1"/>
          </p:nvPr>
        </p:nvSpPr>
        <p:spPr>
          <a:xfrm>
            <a:off x="228600" y="2332037"/>
            <a:ext cx="8839200" cy="4221163"/>
          </a:xfrm>
        </p:spPr>
        <p:txBody>
          <a:bodyPr/>
          <a:lstStyle/>
          <a:p>
            <a:pPr>
              <a:buNone/>
            </a:pPr>
            <a:r>
              <a:rPr lang="en-US" sz="1800" dirty="0">
                <a:latin typeface="Courier New" pitchFamily="49" charset="0"/>
                <a:cs typeface="Courier New" pitchFamily="49" charset="0"/>
              </a:rPr>
              <a:t>w = [1, 2, 1]';      % three point weighted average</a:t>
            </a:r>
          </a:p>
          <a:p>
            <a:pPr>
              <a:buNone/>
            </a:pPr>
            <a:r>
              <a:rPr lang="en-US" sz="1800" dirty="0">
                <a:latin typeface="Courier New" pitchFamily="49" charset="0"/>
                <a:cs typeface="Courier New" pitchFamily="49" charset="0"/>
              </a:rPr>
              <a:t>La = length(w);      % length of w</a:t>
            </a:r>
          </a:p>
          <a:p>
            <a:pPr>
              <a:buNone/>
            </a:pPr>
            <a:r>
              <a:rPr lang="en-US" sz="1800" dirty="0" err="1">
                <a:latin typeface="Courier New" pitchFamily="49" charset="0"/>
                <a:cs typeface="Courier New" pitchFamily="49" charset="0"/>
              </a:rPr>
              <a:t>Lw</a:t>
            </a:r>
            <a:r>
              <a:rPr lang="en-US" sz="1800" dirty="0">
                <a:latin typeface="Courier New" pitchFamily="49" charset="0"/>
                <a:cs typeface="Courier New" pitchFamily="49" charset="0"/>
              </a:rPr>
              <a:t> = floor(La/2)+1;  % position middle weight</a:t>
            </a:r>
          </a:p>
          <a:p>
            <a:pPr>
              <a:buNone/>
            </a:pPr>
            <a:r>
              <a:rPr lang="en-US" sz="1800" dirty="0">
                <a:latin typeface="Courier New" pitchFamily="49" charset="0"/>
                <a:cs typeface="Courier New" pitchFamily="49" charset="0"/>
              </a:rPr>
              <a:t>n = sum(w);          % sum of weights</a:t>
            </a:r>
          </a:p>
          <a:p>
            <a:pPr>
              <a:buNone/>
            </a:pPr>
            <a:r>
              <a:rPr lang="en-US" sz="1800" dirty="0">
                <a:latin typeface="Courier New" pitchFamily="49" charset="0"/>
                <a:cs typeface="Courier New" pitchFamily="49" charset="0"/>
              </a:rPr>
              <a:t>w = w/n;             % normalized weights</a:t>
            </a:r>
          </a:p>
          <a:p>
            <a:pPr>
              <a:buNone/>
            </a:pPr>
            <a:r>
              <a:rPr lang="en-US" sz="1800" dirty="0" err="1">
                <a:latin typeface="Courier New" pitchFamily="49" charset="0"/>
                <a:cs typeface="Courier New" pitchFamily="49" charset="0"/>
              </a:rPr>
              <a:t>wf</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flipud</a:t>
            </a:r>
            <a:r>
              <a:rPr lang="en-US" sz="1800" dirty="0">
                <a:latin typeface="Courier New" pitchFamily="49" charset="0"/>
                <a:cs typeface="Courier New" pitchFamily="49" charset="0"/>
              </a:rPr>
              <a:t>(w);      % weights, flipped upside-down</a:t>
            </a:r>
          </a:p>
          <a:p>
            <a:pPr>
              <a:buNone/>
            </a:pPr>
            <a:r>
              <a:rPr lang="en-US" sz="1800" dirty="0">
                <a:latin typeface="Courier New" pitchFamily="49" charset="0"/>
                <a:cs typeface="Courier New" pitchFamily="49" charset="0"/>
              </a:rPr>
              <a:t>c = zeros(N,1);      % initialize left column</a:t>
            </a:r>
          </a:p>
          <a:p>
            <a:pPr>
              <a:buNone/>
            </a:pPr>
            <a:r>
              <a:rPr lang="en-US" sz="1800" dirty="0">
                <a:latin typeface="Courier New" pitchFamily="49" charset="0"/>
                <a:cs typeface="Courier New" pitchFamily="49" charset="0"/>
              </a:rPr>
              <a:t>r = zeros(M,1);      % initialize top row</a:t>
            </a:r>
          </a:p>
          <a:p>
            <a:pPr>
              <a:buNone/>
            </a:pPr>
            <a:r>
              <a:rPr lang="en-US" sz="1800" dirty="0">
                <a:latin typeface="Courier New" pitchFamily="49" charset="0"/>
                <a:cs typeface="Courier New" pitchFamily="49" charset="0"/>
              </a:rPr>
              <a:t>c(1:Lw)=</a:t>
            </a:r>
            <a:r>
              <a:rPr lang="en-US" sz="1800" dirty="0" err="1">
                <a:latin typeface="Courier New" pitchFamily="49" charset="0"/>
                <a:cs typeface="Courier New" pitchFamily="49" charset="0"/>
              </a:rPr>
              <a:t>wf</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Lw:La</a:t>
            </a:r>
            <a:r>
              <a:rPr lang="en-US" sz="1800" dirty="0">
                <a:latin typeface="Courier New" pitchFamily="49" charset="0"/>
                <a:cs typeface="Courier New" pitchFamily="49" charset="0"/>
              </a:rPr>
              <a:t>);   % copy weights to left column</a:t>
            </a:r>
          </a:p>
          <a:p>
            <a:pPr>
              <a:buNone/>
            </a:pPr>
            <a:r>
              <a:rPr lang="en-US" sz="1800" dirty="0">
                <a:latin typeface="Courier New" pitchFamily="49" charset="0"/>
                <a:cs typeface="Courier New" pitchFamily="49" charset="0"/>
              </a:rPr>
              <a:t>r(1:Lw)=w(</a:t>
            </a:r>
            <a:r>
              <a:rPr lang="en-US" sz="1800" dirty="0" err="1">
                <a:latin typeface="Courier New" pitchFamily="49" charset="0"/>
                <a:cs typeface="Courier New" pitchFamily="49" charset="0"/>
              </a:rPr>
              <a:t>Lw:La</a:t>
            </a:r>
            <a:r>
              <a:rPr lang="en-US" sz="1800" dirty="0">
                <a:latin typeface="Courier New" pitchFamily="49" charset="0"/>
                <a:cs typeface="Courier New" pitchFamily="49" charset="0"/>
              </a:rPr>
              <a:t>);    % copy weight to top row</a:t>
            </a:r>
          </a:p>
          <a:p>
            <a:pPr>
              <a:buNone/>
            </a:pPr>
            <a:r>
              <a:rPr lang="en-US" sz="1800" dirty="0">
                <a:latin typeface="Courier New" pitchFamily="49" charset="0"/>
                <a:cs typeface="Courier New" pitchFamily="49" charset="0"/>
              </a:rPr>
              <a:t>G = </a:t>
            </a:r>
            <a:r>
              <a:rPr lang="en-US" sz="1800" dirty="0" err="1">
                <a:latin typeface="Courier New" pitchFamily="49" charset="0"/>
                <a:cs typeface="Courier New" pitchFamily="49" charset="0"/>
              </a:rPr>
              <a:t>toeplitz</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c,r</a:t>
            </a:r>
            <a:r>
              <a:rPr lang="en-US" sz="1800" dirty="0">
                <a:latin typeface="Courier New" pitchFamily="49" charset="0"/>
                <a:cs typeface="Courier New" pitchFamily="49" charset="0"/>
              </a:rPr>
              <a:t>);   % create data kernel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a:latin typeface="Times New Roman" pitchFamily="18" charset="0"/>
                <a:cs typeface="Times New Roman" pitchFamily="18" charset="0"/>
              </a:rPr>
              <a:t>Python script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data kernel for a running-average</a:t>
            </a:r>
          </a:p>
        </p:txBody>
      </p:sp>
      <p:sp>
        <p:nvSpPr>
          <p:cNvPr id="3" name="Content Placeholder 2"/>
          <p:cNvSpPr>
            <a:spLocks noGrp="1"/>
          </p:cNvSpPr>
          <p:nvPr>
            <p:ph idx="1"/>
          </p:nvPr>
        </p:nvSpPr>
        <p:spPr>
          <a:xfrm>
            <a:off x="228600" y="2332037"/>
            <a:ext cx="8839200" cy="4221163"/>
          </a:xfrm>
        </p:spPr>
        <p:txBody>
          <a:bodyPr/>
          <a:lstStyle/>
          <a:p>
            <a:pPr>
              <a:buNone/>
            </a:pPr>
            <a:r>
              <a:rPr lang="en-US" sz="1800" dirty="0">
                <a:latin typeface="Courier New" pitchFamily="49" charset="0"/>
                <a:cs typeface="Courier New" pitchFamily="49" charset="0"/>
              </a:rPr>
              <a:t>w  = </a:t>
            </a:r>
            <a:r>
              <a:rPr lang="en-US" sz="1800" dirty="0" err="1">
                <a:latin typeface="Courier New" pitchFamily="49" charset="0"/>
                <a:cs typeface="Courier New" pitchFamily="49" charset="0"/>
              </a:rPr>
              <a:t>eda_cvec</a:t>
            </a:r>
            <a:r>
              <a:rPr lang="en-US" sz="1800" dirty="0">
                <a:latin typeface="Courier New" pitchFamily="49" charset="0"/>
                <a:cs typeface="Courier New" pitchFamily="49" charset="0"/>
              </a:rPr>
              <a:t>( 1, 2, 1 ); # unnormalized weights</a:t>
            </a:r>
          </a:p>
          <a:p>
            <a:pPr>
              <a:buNone/>
            </a:pPr>
            <a:r>
              <a:rPr lang="en-US" sz="1800" dirty="0">
                <a:latin typeface="Courier New" pitchFamily="49" charset="0"/>
                <a:cs typeface="Courier New" pitchFamily="49" charset="0"/>
              </a:rPr>
              <a:t>La, </a:t>
            </a:r>
            <a:r>
              <a:rPr lang="en-US" sz="1800" dirty="0" err="1">
                <a:latin typeface="Courier New" pitchFamily="49" charset="0"/>
                <a:cs typeface="Courier New" pitchFamily="49" charset="0"/>
              </a:rPr>
              <a:t>i</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np.shape</a:t>
            </a:r>
            <a:r>
              <a:rPr lang="en-US" sz="1800" dirty="0">
                <a:latin typeface="Courier New" pitchFamily="49" charset="0"/>
                <a:cs typeface="Courier New" pitchFamily="49" charset="0"/>
              </a:rPr>
              <a:t>(w);      # length of average</a:t>
            </a:r>
          </a:p>
          <a:p>
            <a:pPr>
              <a:buNone/>
            </a:pPr>
            <a:r>
              <a:rPr lang="en-US" sz="1800" dirty="0" err="1">
                <a:latin typeface="Courier New" pitchFamily="49" charset="0"/>
                <a:cs typeface="Courier New" pitchFamily="49" charset="0"/>
              </a:rPr>
              <a:t>Lw</a:t>
            </a:r>
            <a:r>
              <a:rPr lang="en-US" sz="1800" dirty="0">
                <a:latin typeface="Courier New" pitchFamily="49" charset="0"/>
                <a:cs typeface="Courier New" pitchFamily="49" charset="0"/>
              </a:rPr>
              <a:t> = floor(La/2);         # position of central weight</a:t>
            </a:r>
          </a:p>
          <a:p>
            <a:pPr>
              <a:buNone/>
            </a:pPr>
            <a:r>
              <a:rPr lang="en-US" sz="1800" dirty="0">
                <a:latin typeface="Courier New" pitchFamily="49" charset="0"/>
                <a:cs typeface="Courier New" pitchFamily="49" charset="0"/>
              </a:rPr>
              <a:t>n = </a:t>
            </a:r>
            <a:r>
              <a:rPr lang="en-US" sz="1800" dirty="0" err="1">
                <a:latin typeface="Courier New" pitchFamily="49" charset="0"/>
                <a:cs typeface="Courier New" pitchFamily="49" charset="0"/>
              </a:rPr>
              <a:t>np.sum</a:t>
            </a:r>
            <a:r>
              <a:rPr lang="en-US" sz="1800" dirty="0">
                <a:latin typeface="Courier New" pitchFamily="49" charset="0"/>
                <a:cs typeface="Courier New" pitchFamily="49" charset="0"/>
              </a:rPr>
              <a:t>(w);            # sum of weights</a:t>
            </a:r>
          </a:p>
          <a:p>
            <a:pPr>
              <a:buNone/>
            </a:pPr>
            <a:r>
              <a:rPr lang="en-US" sz="1800" dirty="0">
                <a:latin typeface="Courier New" pitchFamily="49" charset="0"/>
                <a:cs typeface="Courier New" pitchFamily="49" charset="0"/>
              </a:rPr>
              <a:t>w = w/n;                  # normalized weights</a:t>
            </a:r>
          </a:p>
          <a:p>
            <a:pPr>
              <a:buNone/>
            </a:pPr>
            <a:r>
              <a:rPr lang="en-US" sz="1800" dirty="0" err="1">
                <a:latin typeface="Courier New" pitchFamily="49" charset="0"/>
                <a:cs typeface="Courier New" pitchFamily="49" charset="0"/>
              </a:rPr>
              <a:t>wf</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np.flipud</a:t>
            </a:r>
            <a:r>
              <a:rPr lang="en-US" sz="1800" dirty="0">
                <a:latin typeface="Courier New" pitchFamily="49" charset="0"/>
                <a:cs typeface="Courier New" pitchFamily="49" charset="0"/>
              </a:rPr>
              <a:t>(w);        # weights in reversed order</a:t>
            </a:r>
          </a:p>
          <a:p>
            <a:pPr>
              <a:buNone/>
            </a:pPr>
            <a:r>
              <a:rPr lang="en-US" sz="1800" dirty="0">
                <a:latin typeface="Courier New" pitchFamily="49" charset="0"/>
                <a:cs typeface="Courier New" pitchFamily="49" charset="0"/>
              </a:rPr>
              <a:t>c = </a:t>
            </a:r>
            <a:r>
              <a:rPr lang="en-US" sz="1800" dirty="0" err="1">
                <a:latin typeface="Courier New" pitchFamily="49" charset="0"/>
                <a:cs typeface="Courier New" pitchFamily="49" charset="0"/>
              </a:rPr>
              <a:t>np.zeros</a:t>
            </a:r>
            <a:r>
              <a:rPr lang="en-US" sz="1800" dirty="0">
                <a:latin typeface="Courier New" pitchFamily="49" charset="0"/>
                <a:cs typeface="Courier New" pitchFamily="49" charset="0"/>
              </a:rPr>
              <a:t>((N,1));      # initialize left column of G</a:t>
            </a:r>
          </a:p>
          <a:p>
            <a:pPr>
              <a:buNone/>
            </a:pPr>
            <a:r>
              <a:rPr lang="en-US" sz="1800" dirty="0">
                <a:latin typeface="Courier New" pitchFamily="49" charset="0"/>
                <a:cs typeface="Courier New" pitchFamily="49" charset="0"/>
              </a:rPr>
              <a:t>r = </a:t>
            </a:r>
            <a:r>
              <a:rPr lang="en-US" sz="1800" dirty="0" err="1">
                <a:latin typeface="Courier New" pitchFamily="49" charset="0"/>
                <a:cs typeface="Courier New" pitchFamily="49" charset="0"/>
              </a:rPr>
              <a:t>np.zeros</a:t>
            </a:r>
            <a:r>
              <a:rPr lang="en-US" sz="1800" dirty="0">
                <a:latin typeface="Courier New" pitchFamily="49" charset="0"/>
                <a:cs typeface="Courier New" pitchFamily="49" charset="0"/>
              </a:rPr>
              <a:t>((M,1));      # initialize top row of G</a:t>
            </a:r>
          </a:p>
          <a:p>
            <a:pPr>
              <a:buNone/>
            </a:pPr>
            <a:r>
              <a:rPr lang="en-US" sz="1800" dirty="0">
                <a:latin typeface="Courier New" pitchFamily="49" charset="0"/>
                <a:cs typeface="Courier New" pitchFamily="49" charset="0"/>
              </a:rPr>
              <a:t>c[0:Lw+1,0:1]=</a:t>
            </a:r>
            <a:r>
              <a:rPr lang="en-US" sz="1800" dirty="0" err="1">
                <a:latin typeface="Courier New" pitchFamily="49" charset="0"/>
                <a:cs typeface="Courier New" pitchFamily="49" charset="0"/>
              </a:rPr>
              <a:t>wf</a:t>
            </a:r>
            <a:r>
              <a:rPr lang="en-US" sz="1800" dirty="0">
                <a:latin typeface="Courier New" pitchFamily="49" charset="0"/>
                <a:cs typeface="Courier New" pitchFamily="49" charset="0"/>
              </a:rPr>
              <a:t>[Lw:La,0:1]; # copy weights to c</a:t>
            </a:r>
          </a:p>
          <a:p>
            <a:pPr>
              <a:buNone/>
            </a:pPr>
            <a:r>
              <a:rPr lang="en-US" sz="1800" dirty="0">
                <a:latin typeface="Courier New" pitchFamily="49" charset="0"/>
                <a:cs typeface="Courier New" pitchFamily="49" charset="0"/>
              </a:rPr>
              <a:t>r[0:Lw+1,0:1]=w[Lw:La,0:1];  # copy weights to r</a:t>
            </a:r>
          </a:p>
          <a:p>
            <a:pPr>
              <a:buNone/>
            </a:pPr>
            <a:r>
              <a:rPr lang="en-US" sz="1800" dirty="0">
                <a:latin typeface="Courier New" pitchFamily="49" charset="0"/>
                <a:cs typeface="Courier New" pitchFamily="49" charset="0"/>
              </a:rPr>
              <a:t>G = </a:t>
            </a:r>
            <a:r>
              <a:rPr lang="en-US" sz="1800" dirty="0" err="1">
                <a:latin typeface="Courier New" pitchFamily="49" charset="0"/>
                <a:cs typeface="Courier New" pitchFamily="49" charset="0"/>
              </a:rPr>
              <a:t>la.toeplitz</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c,r.T</a:t>
            </a:r>
            <a:r>
              <a:rPr lang="en-US" sz="1800" dirty="0">
                <a:latin typeface="Courier New" pitchFamily="49" charset="0"/>
                <a:cs typeface="Courier New" pitchFamily="49" charset="0"/>
              </a:rPr>
              <a:t>);      # data kernel G is </a:t>
            </a:r>
            <a:r>
              <a:rPr lang="en-US" sz="1800" dirty="0" err="1">
                <a:latin typeface="Courier New" pitchFamily="49" charset="0"/>
                <a:cs typeface="Courier New" pitchFamily="49" charset="0"/>
              </a:rPr>
              <a:t>toeplitz</a:t>
            </a:r>
            <a:endParaRPr lang="en-US" sz="1800" dirty="0">
              <a:latin typeface="Courier New" pitchFamily="49" charset="0"/>
              <a:cs typeface="Courier New" pitchFamily="49" charset="0"/>
            </a:endParaRPr>
          </a:p>
        </p:txBody>
      </p:sp>
    </p:spTree>
    <p:extLst>
      <p:ext uri="{BB962C8B-B14F-4D97-AF65-F5344CB8AC3E}">
        <p14:creationId xmlns:p14="http://schemas.microsoft.com/office/powerpoint/2010/main" val="387917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averaging doesn’t have to be symmetric</a:t>
            </a:r>
          </a:p>
        </p:txBody>
      </p:sp>
      <p:pic>
        <p:nvPicPr>
          <p:cNvPr id="17410" name="Picture 2"/>
          <p:cNvPicPr>
            <a:picLocks noGrp="1" noChangeAspect="1" noChangeArrowheads="1"/>
          </p:cNvPicPr>
          <p:nvPr>
            <p:ph idx="1"/>
          </p:nvPr>
        </p:nvPicPr>
        <p:blipFill>
          <a:blip r:embed="rId3" cstate="print"/>
          <a:srcRect l="36441" t="21887" r="36441" b="49491"/>
          <a:stretch>
            <a:fillRect/>
          </a:stretch>
        </p:blipFill>
        <p:spPr bwMode="auto">
          <a:xfrm>
            <a:off x="838200" y="1600200"/>
            <a:ext cx="7028329" cy="4267200"/>
          </a:xfrm>
          <a:prstGeom prst="rect">
            <a:avLst/>
          </a:prstGeom>
          <a:noFill/>
          <a:ln w="9525">
            <a:noFill/>
            <a:miter lim="800000"/>
            <a:headEnd/>
            <a:tailEnd/>
          </a:ln>
        </p:spPr>
      </p:pic>
      <p:sp>
        <p:nvSpPr>
          <p:cNvPr id="5" name="Title 1"/>
          <p:cNvSpPr txBox="1">
            <a:spLocks/>
          </p:cNvSpPr>
          <p:nvPr/>
        </p:nvSpPr>
        <p:spPr bwMode="auto">
          <a:xfrm>
            <a:off x="0" y="5715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with this data kernel, each</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a:ln>
                  <a:noFill/>
                </a:ln>
                <a:solidFill>
                  <a:schemeClr val="tx2"/>
                </a:solidFill>
                <a:effectLst/>
                <a:uLnTx/>
                <a:uFillTx/>
                <a:latin typeface="Cambria Math" pitchFamily="18" charset="0"/>
                <a:ea typeface="Cambria Math" pitchFamily="18" charset="0"/>
                <a:cs typeface="Times New Roman" pitchFamily="18" charset="0"/>
              </a:rPr>
              <a:t>i</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is a weighted average of </a:t>
            </a:r>
            <a:r>
              <a:rPr kumimoji="0" lang="en-US" sz="28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25000" noProof="0" dirty="0" err="1">
                <a:ln>
                  <a:noFill/>
                </a:ln>
                <a:solidFill>
                  <a:schemeClr val="tx2"/>
                </a:solidFill>
                <a:effectLst/>
                <a:uLnTx/>
                <a:uFillTx/>
                <a:latin typeface="Cambria Math" pitchFamily="18" charset="0"/>
                <a:ea typeface="Cambria Math" pitchFamily="18" charset="0"/>
                <a:cs typeface="Times New Roman" pitchFamily="18" charset="0"/>
              </a:rPr>
              <a:t>j</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with </a:t>
            </a:r>
            <a:r>
              <a:rPr kumimoji="0" lang="en-US" sz="28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i≥j</a:t>
            </a:r>
            <a:r>
              <a:rPr lang="en-US" sz="2800" kern="0" dirty="0">
                <a:solidFill>
                  <a:schemeClr val="tx2"/>
                </a:solidFill>
                <a:latin typeface="Times New Roman" pitchFamily="18" charset="0"/>
                <a:ea typeface="+mj-ea"/>
                <a:cs typeface="Times New Roman" pitchFamily="18" charset="0"/>
              </a:rPr>
              <a:t>, that is, just “past and present” model parameters.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the prediction error</a:t>
            </a:r>
          </a:p>
        </p:txBody>
      </p:sp>
      <p:pic>
        <p:nvPicPr>
          <p:cNvPr id="18434" name="Picture 2"/>
          <p:cNvPicPr>
            <a:picLocks noGrp="1" noChangeAspect="1" noChangeArrowheads="1"/>
          </p:cNvPicPr>
          <p:nvPr>
            <p:ph idx="1"/>
          </p:nvPr>
        </p:nvPicPr>
        <p:blipFill>
          <a:blip r:embed="rId3" cstate="print"/>
          <a:srcRect l="17946" t="21887" r="18948" b="68011"/>
          <a:stretch>
            <a:fillRect/>
          </a:stretch>
        </p:blipFill>
        <p:spPr bwMode="auto">
          <a:xfrm>
            <a:off x="0" y="2438400"/>
            <a:ext cx="8801100" cy="838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2971" t="53877" r="35977" b="36021"/>
          <a:stretch>
            <a:fillRect/>
          </a:stretch>
        </p:blipFill>
        <p:spPr bwMode="auto">
          <a:xfrm>
            <a:off x="1676400" y="5029200"/>
            <a:ext cx="5511800" cy="1066800"/>
          </a:xfrm>
          <a:prstGeom prst="rect">
            <a:avLst/>
          </a:prstGeom>
          <a:noFill/>
          <a:ln w="9525">
            <a:noFill/>
            <a:miter lim="800000"/>
            <a:headEnd/>
            <a:tailEnd/>
          </a:ln>
          <a:effectLst/>
        </p:spPr>
      </p:pic>
      <p:sp>
        <p:nvSpPr>
          <p:cNvPr id="6" name="Title 1"/>
          <p:cNvSpPr txBox="1">
            <a:spLocks/>
          </p:cNvSpPr>
          <p:nvPr/>
        </p:nvSpPr>
        <p:spPr bwMode="auto">
          <a:xfrm>
            <a:off x="533400" y="388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error vector, </a:t>
            </a:r>
            <a:r>
              <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prediction error in straight line case</a:t>
            </a:r>
          </a:p>
        </p:txBody>
      </p:sp>
      <p:pic>
        <p:nvPicPr>
          <p:cNvPr id="4" name="Picture 2"/>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a:effectLst/>
        </p:spPr>
      </p:pic>
      <p:sp>
        <p:nvSpPr>
          <p:cNvPr id="5" name="Rectangle 4"/>
          <p:cNvSpPr/>
          <p:nvPr/>
        </p:nvSpPr>
        <p:spPr>
          <a:xfrm>
            <a:off x="3657600" y="1676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41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1981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1" y="5407223"/>
            <a:ext cx="4191000" cy="276999"/>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auxiliary variable,</a:t>
            </a:r>
            <a:r>
              <a:rPr lang="en-US" sz="1200" i="1" dirty="0">
                <a:latin typeface="Times New Roman" pitchFamily="18" charset="0"/>
                <a:cs typeface="Times New Roman" pitchFamily="18" charset="0"/>
              </a:rPr>
              <a:t> x</a:t>
            </a:r>
          </a:p>
        </p:txBody>
      </p:sp>
      <p:sp>
        <p:nvSpPr>
          <p:cNvPr id="9" name="Rectangle 8"/>
          <p:cNvSpPr/>
          <p:nvPr/>
        </p:nvSpPr>
        <p:spPr>
          <a:xfrm>
            <a:off x="1828800"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67518" y="3230105"/>
            <a:ext cx="793609" cy="276999"/>
          </a:xfrm>
          <a:prstGeom prst="rect">
            <a:avLst/>
          </a:prstGeom>
          <a:noFill/>
        </p:spPr>
        <p:txBody>
          <a:bodyPr wrap="square" rtlCol="0">
            <a:spAutoFit/>
          </a:bodyPr>
          <a:lstStyle/>
          <a:p>
            <a:r>
              <a:rPr lang="en-US" sz="1200" dirty="0">
                <a:latin typeface="Times New Roman" pitchFamily="18" charset="0"/>
                <a:cs typeface="Times New Roman" pitchFamily="18" charset="0"/>
              </a:rPr>
              <a:t>data,</a:t>
            </a:r>
            <a:r>
              <a:rPr lang="en-US" sz="1200" i="1" dirty="0">
                <a:latin typeface="Times New Roman" pitchFamily="18" charset="0"/>
                <a:cs typeface="Times New Roman" pitchFamily="18" charset="0"/>
              </a:rPr>
              <a:t> d</a:t>
            </a:r>
          </a:p>
        </p:txBody>
      </p:sp>
      <p:sp>
        <p:nvSpPr>
          <p:cNvPr id="11" name="Freeform 10"/>
          <p:cNvSpPr/>
          <p:nvPr/>
        </p:nvSpPr>
        <p:spPr>
          <a:xfrm>
            <a:off x="3928533" y="2362200"/>
            <a:ext cx="1095022" cy="635940"/>
          </a:xfrm>
          <a:custGeom>
            <a:avLst/>
            <a:gdLst>
              <a:gd name="connsiteX0" fmla="*/ 0 w 1095022"/>
              <a:gd name="connsiteY0" fmla="*/ 94074 h 635940"/>
              <a:gd name="connsiteX1" fmla="*/ 880533 w 1095022"/>
              <a:gd name="connsiteY1" fmla="*/ 48918 h 635940"/>
              <a:gd name="connsiteX2" fmla="*/ 508000 w 1095022"/>
              <a:gd name="connsiteY2" fmla="*/ 387585 h 635940"/>
              <a:gd name="connsiteX3" fmla="*/ 1095022 w 1095022"/>
              <a:gd name="connsiteY3" fmla="*/ 635940 h 635940"/>
            </a:gdLst>
            <a:ahLst/>
            <a:cxnLst>
              <a:cxn ang="0">
                <a:pos x="connsiteX0" y="connsiteY0"/>
              </a:cxn>
              <a:cxn ang="0">
                <a:pos x="connsiteX1" y="connsiteY1"/>
              </a:cxn>
              <a:cxn ang="0">
                <a:pos x="connsiteX2" y="connsiteY2"/>
              </a:cxn>
              <a:cxn ang="0">
                <a:pos x="connsiteX3" y="connsiteY3"/>
              </a:cxn>
            </a:cxnLst>
            <a:rect l="l" t="t" r="r" b="b"/>
            <a:pathLst>
              <a:path w="1095022" h="635940">
                <a:moveTo>
                  <a:pt x="0" y="94074"/>
                </a:moveTo>
                <a:cubicBezTo>
                  <a:pt x="397933" y="47037"/>
                  <a:pt x="795866" y="0"/>
                  <a:pt x="880533" y="48918"/>
                </a:cubicBezTo>
                <a:cubicBezTo>
                  <a:pt x="965200" y="97836"/>
                  <a:pt x="472252" y="289748"/>
                  <a:pt x="508000" y="387585"/>
                </a:cubicBezTo>
                <a:cubicBezTo>
                  <a:pt x="543748" y="485422"/>
                  <a:pt x="1095022" y="635940"/>
                  <a:pt x="1095022" y="635940"/>
                </a:cubicBezTo>
              </a:path>
            </a:pathLst>
          </a:cu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70290" y="2375940"/>
            <a:ext cx="79360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d</a:t>
            </a:r>
            <a:r>
              <a:rPr lang="en-US" sz="2400" i="1" baseline="-25000" dirty="0" err="1">
                <a:latin typeface="Times New Roman" pitchFamily="18" charset="0"/>
                <a:cs typeface="Times New Roman" pitchFamily="18" charset="0"/>
              </a:rPr>
              <a:t>i</a:t>
            </a:r>
            <a:r>
              <a:rPr lang="en-US" sz="2400" i="1" baseline="30000" dirty="0" err="1">
                <a:latin typeface="Times New Roman" pitchFamily="18" charset="0"/>
                <a:cs typeface="Times New Roman" pitchFamily="18" charset="0"/>
              </a:rPr>
              <a:t>pre</a:t>
            </a:r>
            <a:endParaRPr lang="en-US" sz="2400" i="1" baseline="30000" dirty="0">
              <a:latin typeface="Times New Roman" pitchFamily="18" charset="0"/>
              <a:cs typeface="Times New Roman" pitchFamily="18" charset="0"/>
            </a:endParaRPr>
          </a:p>
        </p:txBody>
      </p:sp>
      <p:sp>
        <p:nvSpPr>
          <p:cNvPr id="13" name="TextBox 12"/>
          <p:cNvSpPr txBox="1"/>
          <p:nvPr/>
        </p:nvSpPr>
        <p:spPr>
          <a:xfrm>
            <a:off x="4907844" y="3189111"/>
            <a:ext cx="793609" cy="523220"/>
          </a:xfrm>
          <a:prstGeom prst="rect">
            <a:avLst/>
          </a:prstGeom>
          <a:noFill/>
        </p:spPr>
        <p:txBody>
          <a:bodyPr wrap="square" rtlCol="0">
            <a:spAutoFit/>
          </a:bodyPr>
          <a:lstStyle/>
          <a:p>
            <a:r>
              <a:rPr lang="en-US" sz="2800" i="1" dirty="0" err="1">
                <a:latin typeface="Times New Roman" pitchFamily="18" charset="0"/>
                <a:cs typeface="Times New Roman" pitchFamily="18" charset="0"/>
              </a:rPr>
              <a:t>d</a:t>
            </a:r>
            <a:r>
              <a:rPr lang="en-US" sz="2800" i="1" baseline="-25000" dirty="0" err="1">
                <a:latin typeface="Times New Roman" pitchFamily="18" charset="0"/>
                <a:cs typeface="Times New Roman" pitchFamily="18" charset="0"/>
              </a:rPr>
              <a:t>i</a:t>
            </a:r>
            <a:r>
              <a:rPr lang="en-US" sz="2800" i="1" baseline="30000" dirty="0" err="1">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14" name="Freeform 13"/>
          <p:cNvSpPr/>
          <p:nvPr/>
        </p:nvSpPr>
        <p:spPr>
          <a:xfrm>
            <a:off x="5313680" y="3079985"/>
            <a:ext cx="1411111" cy="227659"/>
          </a:xfrm>
          <a:custGeom>
            <a:avLst/>
            <a:gdLst>
              <a:gd name="connsiteX0" fmla="*/ 0 w 1411111"/>
              <a:gd name="connsiteY0" fmla="*/ 0 h 227659"/>
              <a:gd name="connsiteX1" fmla="*/ 688622 w 1411111"/>
              <a:gd name="connsiteY1" fmla="*/ 90311 h 227659"/>
              <a:gd name="connsiteX2" fmla="*/ 925689 w 1411111"/>
              <a:gd name="connsiteY2" fmla="*/ 225778 h 227659"/>
              <a:gd name="connsiteX3" fmla="*/ 1411111 w 1411111"/>
              <a:gd name="connsiteY3" fmla="*/ 79022 h 227659"/>
            </a:gdLst>
            <a:ahLst/>
            <a:cxnLst>
              <a:cxn ang="0">
                <a:pos x="connsiteX0" y="connsiteY0"/>
              </a:cxn>
              <a:cxn ang="0">
                <a:pos x="connsiteX1" y="connsiteY1"/>
              </a:cxn>
              <a:cxn ang="0">
                <a:pos x="connsiteX2" y="connsiteY2"/>
              </a:cxn>
              <a:cxn ang="0">
                <a:pos x="connsiteX3" y="connsiteY3"/>
              </a:cxn>
            </a:cxnLst>
            <a:rect l="l" t="t" r="r" b="b"/>
            <a:pathLst>
              <a:path w="1411111" h="227659">
                <a:moveTo>
                  <a:pt x="0" y="0"/>
                </a:moveTo>
                <a:cubicBezTo>
                  <a:pt x="267170" y="26340"/>
                  <a:pt x="534341" y="52681"/>
                  <a:pt x="688622" y="90311"/>
                </a:cubicBezTo>
                <a:cubicBezTo>
                  <a:pt x="842903" y="127941"/>
                  <a:pt x="805274" y="227659"/>
                  <a:pt x="925689" y="225778"/>
                </a:cubicBezTo>
                <a:cubicBezTo>
                  <a:pt x="1046104" y="223897"/>
                  <a:pt x="1228607" y="151459"/>
                  <a:pt x="1411111" y="79022"/>
                </a:cubicBezTo>
              </a:path>
            </a:pathLst>
          </a:custGeom>
          <a:ln w="19050">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73991" y="2971800"/>
            <a:ext cx="793609" cy="523220"/>
          </a:xfrm>
          <a:prstGeom prst="rect">
            <a:avLst/>
          </a:prstGeom>
          <a:noFill/>
        </p:spPr>
        <p:txBody>
          <a:bodyPr wrap="square" rtlCol="0">
            <a:spAutoFit/>
          </a:bodyPr>
          <a:lstStyle/>
          <a:p>
            <a:r>
              <a:rPr lang="en-US" sz="2800" i="1" dirty="0" err="1">
                <a:latin typeface="Times New Roman" pitchFamily="18" charset="0"/>
                <a:cs typeface="Times New Roman" pitchFamily="18" charset="0"/>
              </a:rPr>
              <a:t>e</a:t>
            </a:r>
            <a:r>
              <a:rPr lang="en-US" sz="2800" i="1" baseline="-25000" dirty="0" err="1">
                <a:latin typeface="Times New Roman" pitchFamily="18" charset="0"/>
                <a:cs typeface="Times New Roman" pitchFamily="18" charset="0"/>
              </a:rPr>
              <a:t>i</a:t>
            </a:r>
            <a:endParaRPr lang="en-US" sz="2800" i="1" baseline="30000" dirty="0">
              <a:latin typeface="Times New Roman" pitchFamily="18" charset="0"/>
              <a:cs typeface="Times New Roman" pitchFamily="18" charset="0"/>
            </a:endParaRPr>
          </a:p>
        </p:txBody>
      </p:sp>
      <p:sp>
        <p:nvSpPr>
          <p:cNvPr id="16" name="Right Brace 15"/>
          <p:cNvSpPr/>
          <p:nvPr/>
        </p:nvSpPr>
        <p:spPr>
          <a:xfrm>
            <a:off x="5138740" y="2986088"/>
            <a:ext cx="97631" cy="2000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rot="5400000">
            <a:off x="572515" y="3522534"/>
            <a:ext cx="3429705" cy="1225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286001" y="5229226"/>
            <a:ext cx="4414603" cy="234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33663" y="2243138"/>
            <a:ext cx="3452812" cy="2495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total error</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single number summarizing the error</a:t>
            </a:r>
          </a:p>
        </p:txBody>
      </p:sp>
      <p:sp>
        <p:nvSpPr>
          <p:cNvPr id="6" name="Title 1"/>
          <p:cNvSpPr txBox="1">
            <a:spLocks/>
          </p:cNvSpPr>
          <p:nvPr/>
        </p:nvSpPr>
        <p:spPr bwMode="auto">
          <a:xfrm>
            <a:off x="381000" y="3733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sum of</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squares of individual errors</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9458" name="Picture 2"/>
          <p:cNvPicPr>
            <a:picLocks noChangeAspect="1" noChangeArrowheads="1"/>
          </p:cNvPicPr>
          <p:nvPr/>
        </p:nvPicPr>
        <p:blipFill>
          <a:blip r:embed="rId3" cstate="print"/>
          <a:srcRect l="32151" t="34967" r="33806" b="56556"/>
          <a:stretch>
            <a:fillRect/>
          </a:stretch>
        </p:blipFill>
        <p:spPr bwMode="auto">
          <a:xfrm>
            <a:off x="762000" y="2057400"/>
            <a:ext cx="7715250" cy="1143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43696" t="38345" r="44326" b="46821"/>
          <a:stretch>
            <a:fillRect/>
          </a:stretch>
        </p:blipFill>
        <p:spPr bwMode="auto">
          <a:xfrm>
            <a:off x="3048000" y="4684295"/>
            <a:ext cx="2743200" cy="202130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principle of least-squares</a:t>
            </a:r>
          </a:p>
        </p:txBody>
      </p:sp>
      <p:pic>
        <p:nvPicPr>
          <p:cNvPr id="6" name="Picture 2"/>
          <p:cNvPicPr>
            <a:picLocks noChangeAspect="1" noChangeArrowheads="1"/>
          </p:cNvPicPr>
          <p:nvPr/>
        </p:nvPicPr>
        <p:blipFill>
          <a:blip r:embed="rId3" cstate="print"/>
          <a:srcRect l="45201" t="72738" r="48732" b="20072"/>
          <a:stretch>
            <a:fillRect/>
          </a:stretch>
        </p:blipFill>
        <p:spPr bwMode="auto">
          <a:xfrm>
            <a:off x="1219200" y="3124200"/>
            <a:ext cx="15240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1268" t="72738" r="37508" b="20072"/>
          <a:stretch>
            <a:fillRect/>
          </a:stretch>
        </p:blipFill>
        <p:spPr bwMode="auto">
          <a:xfrm>
            <a:off x="762000" y="3962400"/>
            <a:ext cx="2819400" cy="10668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2460" t="72738" r="54799" b="20072"/>
          <a:stretch>
            <a:fillRect/>
          </a:stretch>
        </p:blipFill>
        <p:spPr bwMode="auto">
          <a:xfrm>
            <a:off x="5486400" y="2286000"/>
            <a:ext cx="3200400" cy="1066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43696" t="38345" r="44326" b="46821"/>
          <a:stretch>
            <a:fillRect/>
          </a:stretch>
        </p:blipFill>
        <p:spPr bwMode="auto">
          <a:xfrm>
            <a:off x="5715000" y="3657600"/>
            <a:ext cx="2743200" cy="2021305"/>
          </a:xfrm>
          <a:prstGeom prst="rect">
            <a:avLst/>
          </a:prstGeom>
          <a:noFill/>
          <a:ln w="9525">
            <a:noFill/>
            <a:miter lim="800000"/>
            <a:headEnd/>
            <a:tailEnd/>
          </a:ln>
        </p:spPr>
      </p:pic>
      <p:sp>
        <p:nvSpPr>
          <p:cNvPr id="10" name="Title 1"/>
          <p:cNvSpPr txBox="1">
            <a:spLocks/>
          </p:cNvSpPr>
          <p:nvPr/>
        </p:nvSpPr>
        <p:spPr bwMode="auto">
          <a:xfrm>
            <a:off x="5347740" y="2895600"/>
            <a:ext cx="358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that minimizes</a:t>
            </a:r>
          </a:p>
        </p:txBody>
      </p:sp>
      <p:sp>
        <p:nvSpPr>
          <p:cNvPr id="11" name="Right Arrow 10"/>
          <p:cNvSpPr/>
          <p:nvPr/>
        </p:nvSpPr>
        <p:spPr>
          <a:xfrm>
            <a:off x="4024860" y="2743200"/>
            <a:ext cx="914400" cy="1828800"/>
          </a:xfrm>
          <a:prstGeom prst="right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32460" t="72738" r="54799" b="20072"/>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MATLAB script for total error</a:t>
            </a:r>
          </a:p>
        </p:txBody>
      </p:sp>
      <p:sp>
        <p:nvSpPr>
          <p:cNvPr id="3" name="Content Placeholder 2"/>
          <p:cNvSpPr>
            <a:spLocks noGrp="1"/>
          </p:cNvSpPr>
          <p:nvPr>
            <p:ph idx="1"/>
          </p:nvPr>
        </p:nvSpPr>
        <p:spPr>
          <a:xfrm>
            <a:off x="1219200" y="2819400"/>
            <a:ext cx="3810000" cy="1905000"/>
          </a:xfrm>
        </p:spPr>
        <p:txBody>
          <a:bodyPr/>
          <a:lstStyle/>
          <a:p>
            <a:pPr>
              <a:buNone/>
            </a:pPr>
            <a:r>
              <a:rPr lang="en-US" dirty="0" err="1">
                <a:latin typeface="Courier New" pitchFamily="49" charset="0"/>
                <a:cs typeface="Courier New" pitchFamily="49" charset="0"/>
              </a:rPr>
              <a:t>dpre</a:t>
            </a:r>
            <a:r>
              <a:rPr lang="en-US" dirty="0">
                <a:latin typeface="Courier New" pitchFamily="49" charset="0"/>
                <a:cs typeface="Courier New" pitchFamily="49" charset="0"/>
              </a:rPr>
              <a:t> = G*</a:t>
            </a:r>
            <a:r>
              <a:rPr lang="en-US" dirty="0" err="1">
                <a:latin typeface="Courier New" pitchFamily="49" charset="0"/>
                <a:cs typeface="Courier New" pitchFamily="49" charset="0"/>
              </a:rPr>
              <a:t>mest</a:t>
            </a:r>
            <a:r>
              <a:rPr lang="en-US" dirty="0">
                <a:latin typeface="Courier New" pitchFamily="49" charset="0"/>
                <a:cs typeface="Courier New" pitchFamily="49" charset="0"/>
              </a:rPr>
              <a:t>; </a:t>
            </a:r>
          </a:p>
          <a:p>
            <a:pPr>
              <a:buNone/>
            </a:pPr>
            <a:r>
              <a:rPr lang="en-US" dirty="0">
                <a:latin typeface="Courier New" pitchFamily="49" charset="0"/>
                <a:cs typeface="Courier New" pitchFamily="49" charset="0"/>
              </a:rPr>
              <a:t>e=dobs-</a:t>
            </a:r>
            <a:r>
              <a:rPr lang="en-US" dirty="0" err="1">
                <a:latin typeface="Courier New" pitchFamily="49" charset="0"/>
                <a:cs typeface="Courier New" pitchFamily="49" charset="0"/>
              </a:rPr>
              <a:t>dpre</a:t>
            </a:r>
            <a:r>
              <a:rPr lang="en-US" dirty="0">
                <a:latin typeface="Courier New" pitchFamily="49" charset="0"/>
                <a:cs typeface="Courier New" pitchFamily="49" charset="0"/>
              </a:rPr>
              <a:t>; </a:t>
            </a:r>
          </a:p>
          <a:p>
            <a:pPr>
              <a:buNone/>
            </a:pPr>
            <a:r>
              <a:rPr lang="en-US" dirty="0">
                <a:latin typeface="Courier New" pitchFamily="49" charset="0"/>
                <a:cs typeface="Courier New" pitchFamily="49" charset="0"/>
              </a:rPr>
              <a:t>E = e'*e;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2860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67000" y="361952"/>
            <a:ext cx="3886200" cy="1371600"/>
          </a:xfrm>
        </p:spPr>
        <p:txBody>
          <a:bodyPr/>
          <a:lstStyle/>
          <a:p>
            <a:pPr algn="ctr">
              <a:buNone/>
            </a:pPr>
            <a:r>
              <a:rPr lang="en-US" dirty="0">
                <a:latin typeface="Times New Roman" pitchFamily="18" charset="0"/>
                <a:cs typeface="Times New Roman" pitchFamily="18" charset="0"/>
              </a:rPr>
              <a:t>data, </a:t>
            </a:r>
            <a:r>
              <a:rPr lang="en-US" b="1" dirty="0">
                <a:latin typeface="Cambria Math" pitchFamily="18" charset="0"/>
                <a:ea typeface="Cambria Math" pitchFamily="18" charset="0"/>
                <a:cs typeface="Times New Roman" pitchFamily="18" charset="0"/>
              </a:rPr>
              <a:t>d</a:t>
            </a:r>
          </a:p>
          <a:p>
            <a:pPr algn="ctr">
              <a:buNone/>
            </a:pPr>
            <a:r>
              <a:rPr lang="en-US" sz="2400" dirty="0">
                <a:latin typeface="Times New Roman" pitchFamily="18" charset="0"/>
                <a:cs typeface="Times New Roman" pitchFamily="18" charset="0"/>
              </a:rPr>
              <a:t>what we measure</a:t>
            </a:r>
          </a:p>
        </p:txBody>
      </p:sp>
      <p:sp>
        <p:nvSpPr>
          <p:cNvPr id="5" name="Content Placeholder 2"/>
          <p:cNvSpPr txBox="1">
            <a:spLocks/>
          </p:cNvSpPr>
          <p:nvPr/>
        </p:nvSpPr>
        <p:spPr bwMode="auto">
          <a:xfrm>
            <a:off x="2476500" y="5105400"/>
            <a:ext cx="4267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model parameters</a:t>
            </a:r>
            <a:r>
              <a:rPr lang="en-US" sz="3200" dirty="0">
                <a:latin typeface="Times New Roman" pitchFamily="18" charset="0"/>
                <a:cs typeface="Times New Roman" pitchFamily="18" charset="0"/>
              </a:rPr>
              <a:t>, </a:t>
            </a:r>
            <a:r>
              <a:rPr lang="en-US" sz="3200" b="1" dirty="0">
                <a:latin typeface="Cambria Math" pitchFamily="18" charset="0"/>
                <a:ea typeface="Cambria Math" pitchFamily="18" charset="0"/>
                <a:cs typeface="Times New Roman" pitchFamily="18" charset="0"/>
              </a:rPr>
              <a:t>m</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what we want to know</a:t>
            </a:r>
          </a:p>
        </p:txBody>
      </p:sp>
      <p:sp>
        <p:nvSpPr>
          <p:cNvPr id="12" name="Content Placeholder 2"/>
          <p:cNvSpPr txBox="1">
            <a:spLocks/>
          </p:cNvSpPr>
          <p:nvPr/>
        </p:nvSpPr>
        <p:spPr bwMode="auto">
          <a:xfrm>
            <a:off x="2438400" y="266700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quantitative model</a:t>
            </a:r>
          </a:p>
          <a:p>
            <a:pPr marL="342900" lvl="0" indent="-342900" algn="ctr">
              <a:spcBef>
                <a:spcPct val="20000"/>
              </a:spcBef>
            </a:pPr>
            <a:r>
              <a:rPr lang="en-US" sz="2400" kern="0" dirty="0">
                <a:latin typeface="Times New Roman" pitchFamily="18" charset="0"/>
                <a:cs typeface="Times New Roman" pitchFamily="18" charset="0"/>
              </a:rPr>
              <a:t>links model parameters to data</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rot="5400000">
            <a:off x="4267200" y="19431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267200" y="47625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Python script for total error</a:t>
            </a:r>
          </a:p>
        </p:txBody>
      </p:sp>
      <p:sp>
        <p:nvSpPr>
          <p:cNvPr id="3" name="Content Placeholder 2"/>
          <p:cNvSpPr>
            <a:spLocks noGrp="1"/>
          </p:cNvSpPr>
          <p:nvPr>
            <p:ph idx="1"/>
          </p:nvPr>
        </p:nvSpPr>
        <p:spPr>
          <a:xfrm>
            <a:off x="609600" y="2057400"/>
            <a:ext cx="8001000" cy="3581400"/>
          </a:xfrm>
        </p:spPr>
        <p:txBody>
          <a:bodyPr/>
          <a:lstStyle/>
          <a:p>
            <a:pPr>
              <a:buNone/>
            </a:pPr>
            <a:r>
              <a:rPr lang="en-US" dirty="0" err="1">
                <a:latin typeface="Courier New" pitchFamily="49" charset="0"/>
                <a:cs typeface="Courier New" pitchFamily="49" charset="0"/>
              </a:rPr>
              <a:t>dpre</a:t>
            </a:r>
            <a:r>
              <a:rPr lang="en-US" dirty="0">
                <a:latin typeface="Courier New" pitchFamily="49" charset="0"/>
                <a:cs typeface="Courier New" pitchFamily="49" charset="0"/>
              </a:rPr>
              <a:t> = </a:t>
            </a:r>
            <a:r>
              <a:rPr lang="en-US" dirty="0" err="1">
                <a:latin typeface="Courier New" pitchFamily="49" charset="0"/>
                <a:cs typeface="Courier New" pitchFamily="49" charset="0"/>
              </a:rPr>
              <a:t>np.matmul</a:t>
            </a:r>
            <a:r>
              <a:rPr lang="en-US" dirty="0">
                <a:latin typeface="Courier New" pitchFamily="49" charset="0"/>
                <a:cs typeface="Courier New" pitchFamily="49" charset="0"/>
              </a:rPr>
              <a:t>(</a:t>
            </a:r>
            <a:r>
              <a:rPr lang="en-US" dirty="0" err="1">
                <a:latin typeface="Courier New" pitchFamily="49" charset="0"/>
                <a:cs typeface="Courier New" pitchFamily="49" charset="0"/>
              </a:rPr>
              <a:t>G,mest</a:t>
            </a:r>
            <a:r>
              <a:rPr lang="en-US" dirty="0">
                <a:latin typeface="Courier New" pitchFamily="49" charset="0"/>
                <a:cs typeface="Courier New" pitchFamily="49" charset="0"/>
              </a:rPr>
              <a:t>);</a:t>
            </a:r>
          </a:p>
          <a:p>
            <a:pPr>
              <a:buNone/>
            </a:pPr>
            <a:r>
              <a:rPr lang="en-US" dirty="0">
                <a:latin typeface="Courier New" pitchFamily="49" charset="0"/>
                <a:cs typeface="Courier New" pitchFamily="49" charset="0"/>
              </a:rPr>
              <a:t>e = dobs-</a:t>
            </a:r>
            <a:r>
              <a:rPr lang="en-US" dirty="0" err="1">
                <a:latin typeface="Courier New" pitchFamily="49" charset="0"/>
                <a:cs typeface="Courier New" pitchFamily="49" charset="0"/>
              </a:rPr>
              <a:t>dpre</a:t>
            </a:r>
            <a:r>
              <a:rPr lang="en-US" dirty="0">
                <a:latin typeface="Courier New" pitchFamily="49" charset="0"/>
                <a:cs typeface="Courier New" pitchFamily="49" charset="0"/>
              </a:rPr>
              <a:t>;</a:t>
            </a:r>
          </a:p>
          <a:p>
            <a:pPr>
              <a:buNone/>
            </a:pPr>
            <a:r>
              <a:rPr lang="en-US" dirty="0">
                <a:latin typeface="Courier New" pitchFamily="49" charset="0"/>
                <a:cs typeface="Courier New" pitchFamily="49" charset="0"/>
              </a:rPr>
              <a:t>E = </a:t>
            </a:r>
            <a:r>
              <a:rPr lang="en-US" dirty="0" err="1">
                <a:latin typeface="Courier New" pitchFamily="49" charset="0"/>
                <a:cs typeface="Courier New" pitchFamily="49" charset="0"/>
              </a:rPr>
              <a:t>np.matmul</a:t>
            </a:r>
            <a:r>
              <a:rPr lang="en-US" dirty="0">
                <a:latin typeface="Courier New" pitchFamily="49" charset="0"/>
                <a:cs typeface="Courier New" pitchFamily="49" charset="0"/>
              </a:rPr>
              <a:t>(</a:t>
            </a:r>
            <a:r>
              <a:rPr lang="en-US" dirty="0" err="1">
                <a:latin typeface="Courier New" pitchFamily="49" charset="0"/>
                <a:cs typeface="Courier New" pitchFamily="49" charset="0"/>
              </a:rPr>
              <a:t>e.T,e</a:t>
            </a:r>
            <a:r>
              <a:rPr lang="en-US" dirty="0">
                <a:latin typeface="Courier New" pitchFamily="49" charset="0"/>
                <a:cs typeface="Courier New" pitchFamily="49" charset="0"/>
              </a:rPr>
              <a:t>);</a:t>
            </a:r>
          </a:p>
        </p:txBody>
      </p:sp>
    </p:spTree>
    <p:extLst>
      <p:ext uri="{BB962C8B-B14F-4D97-AF65-F5344CB8AC3E}">
        <p14:creationId xmlns:p14="http://schemas.microsoft.com/office/powerpoint/2010/main" val="4047285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5762"/>
          </a:xfrm>
        </p:spPr>
        <p:txBody>
          <a:bodyPr/>
          <a:lstStyle/>
          <a:p>
            <a:r>
              <a:rPr lang="en-US" dirty="0">
                <a:latin typeface="Times New Roman" pitchFamily="18" charset="0"/>
                <a:cs typeface="Times New Roman" pitchFamily="18" charset="0"/>
              </a:rPr>
              <a:t>grid search</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strategy for finding the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that minimizes </a:t>
            </a:r>
            <a:r>
              <a:rPr lang="en-US" i="1" dirty="0">
                <a:latin typeface="Cambria Math" pitchFamily="18" charset="0"/>
                <a:ea typeface="Cambria Math" pitchFamily="18" charset="0"/>
                <a:cs typeface="Times New Roman" pitchFamily="18" charset="0"/>
              </a:rPr>
              <a:t>E</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a:t>
            </a:r>
            <a:br>
              <a:rPr lang="en-US" dirty="0"/>
            </a:br>
            <a:endParaRPr lang="en-US" dirty="0"/>
          </a:p>
        </p:txBody>
      </p:sp>
      <p:sp>
        <p:nvSpPr>
          <p:cNvPr id="3" name="Content Placeholder 2"/>
          <p:cNvSpPr>
            <a:spLocks noGrp="1"/>
          </p:cNvSpPr>
          <p:nvPr>
            <p:ph idx="1"/>
          </p:nvPr>
        </p:nvSpPr>
        <p:spPr>
          <a:xfrm>
            <a:off x="609600" y="2819400"/>
            <a:ext cx="8229600" cy="3810000"/>
          </a:xfrm>
        </p:spPr>
        <p:txBody>
          <a:bodyPr/>
          <a:lstStyle/>
          <a:p>
            <a:pPr>
              <a:buNone/>
            </a:pPr>
            <a:r>
              <a:rPr lang="en-US" dirty="0">
                <a:latin typeface="Times New Roman" pitchFamily="18" charset="0"/>
                <a:cs typeface="Times New Roman" pitchFamily="18" charset="0"/>
              </a:rPr>
              <a:t>try lots of combinations of </a:t>
            </a:r>
            <a:r>
              <a:rPr lang="en-US" dirty="0">
                <a:latin typeface="Cambria Math" pitchFamily="18" charset="0"/>
                <a:ea typeface="Cambria Math" pitchFamily="18" charset="0"/>
                <a:cs typeface="Times New Roman" pitchFamily="18" charset="0"/>
              </a:rPr>
              <a:t>(</a:t>
            </a:r>
            <a:r>
              <a:rPr lang="en-US" i="1" dirty="0">
                <a:latin typeface="Cambria Math" pitchFamily="18" charset="0"/>
                <a:ea typeface="Cambria Math" pitchFamily="18" charset="0"/>
                <a:cs typeface="Times New Roman" pitchFamily="18" charset="0"/>
              </a:rPr>
              <a:t>m</a:t>
            </a:r>
            <a:r>
              <a:rPr lang="en-US" i="1" baseline="-25000" dirty="0">
                <a:latin typeface="Cambria Math" pitchFamily="18" charset="0"/>
                <a:ea typeface="Cambria Math" pitchFamily="18" charset="0"/>
                <a:cs typeface="Times New Roman" pitchFamily="18" charset="0"/>
              </a:rPr>
              <a:t>1</a:t>
            </a:r>
            <a:r>
              <a:rPr lang="en-US" i="1" dirty="0">
                <a:latin typeface="Cambria Math" pitchFamily="18" charset="0"/>
                <a:ea typeface="Cambria Math" pitchFamily="18" charset="0"/>
                <a:cs typeface="Times New Roman" pitchFamily="18" charset="0"/>
              </a:rPr>
              <a:t>, m</a:t>
            </a:r>
            <a:r>
              <a:rPr lang="en-US" i="1" baseline="-25000" dirty="0">
                <a:latin typeface="Cambria Math" pitchFamily="18" charset="0"/>
                <a:ea typeface="Cambria Math" pitchFamily="18" charset="0"/>
                <a:cs typeface="Times New Roman" pitchFamily="18" charset="0"/>
              </a:rPr>
              <a:t>2</a:t>
            </a:r>
            <a:r>
              <a:rPr lang="en-US" dirty="0">
                <a:latin typeface="Cambria Math" pitchFamily="18" charset="0"/>
                <a:ea typeface="Cambria Math" pitchFamily="18" charset="0"/>
                <a:cs typeface="Times New Roman" pitchFamily="18" charset="0"/>
              </a:rPr>
              <a:t>, …)</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 grid of combinations …</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pick the combination with the smallest </a:t>
            </a:r>
            <a:r>
              <a:rPr lang="en-US" i="1" dirty="0">
                <a:latin typeface="Cambria Math" pitchFamily="18" charset="0"/>
                <a:ea typeface="Cambria Math" pitchFamily="18" charset="0"/>
                <a:cs typeface="Times New Roman" pitchFamily="18" charset="0"/>
              </a:rPr>
              <a:t>E</a:t>
            </a:r>
            <a:r>
              <a:rPr lang="en-US" dirty="0">
                <a:latin typeface="Times New Roman" pitchFamily="18" charset="0"/>
                <a:cs typeface="Times New Roman" pitchFamily="18" charset="0"/>
              </a:rPr>
              <a:t> as </a:t>
            </a:r>
            <a:r>
              <a:rPr lang="en-US" b="1" dirty="0" err="1">
                <a:latin typeface="Cambria Math" pitchFamily="18" charset="0"/>
                <a:ea typeface="Cambria Math" pitchFamily="18" charset="0"/>
                <a:cs typeface="Times New Roman" pitchFamily="18" charset="0"/>
              </a:rPr>
              <a:t>m</a:t>
            </a:r>
            <a:r>
              <a:rPr lang="en-US" i="1" baseline="30000" dirty="0" err="1">
                <a:latin typeface="Times New Roman" pitchFamily="18" charset="0"/>
                <a:cs typeface="Times New Roman" pitchFamily="18" charset="0"/>
              </a:rPr>
              <a:t>est</a:t>
            </a:r>
            <a:r>
              <a:rPr lang="en-US" dirty="0">
                <a:latin typeface="Times New Roman" pitchFamily="18" charset="0"/>
                <a:cs typeface="Times New Roman" pitchFamily="18"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6200" y="1524000"/>
            <a:ext cx="8640084" cy="4602364"/>
            <a:chOff x="993486" y="1575082"/>
            <a:chExt cx="5776183" cy="3059717"/>
          </a:xfrm>
        </p:grpSpPr>
        <p:pic>
          <p:nvPicPr>
            <p:cNvPr id="1026" name="Picture 2"/>
            <p:cNvPicPr>
              <a:picLocks noChangeAspect="1" noChangeArrowheads="1"/>
            </p:cNvPicPr>
            <p:nvPr/>
          </p:nvPicPr>
          <p:blipFill>
            <a:blip r:embed="rId3" cstate="print"/>
            <a:srcRect/>
            <a:stretch>
              <a:fillRect/>
            </a:stretch>
          </p:blipFill>
          <p:spPr bwMode="auto">
            <a:xfrm>
              <a:off x="1687689" y="2093184"/>
              <a:ext cx="1939324" cy="1905000"/>
            </a:xfrm>
            <a:prstGeom prst="rect">
              <a:avLst/>
            </a:prstGeom>
            <a:noFill/>
            <a:ln w="9525">
              <a:noFill/>
              <a:miter lim="800000"/>
              <a:headEnd/>
              <a:tailEnd/>
            </a:ln>
          </p:spPr>
        </p:pic>
        <p:sp>
          <p:nvSpPr>
            <p:cNvPr id="18" name="TextBox 17"/>
            <p:cNvSpPr txBox="1"/>
            <p:nvPr/>
          </p:nvSpPr>
          <p:spPr>
            <a:xfrm>
              <a:off x="993486" y="2436282"/>
              <a:ext cx="662249" cy="347844"/>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r>
                <a:rPr lang="en-US" sz="2800" i="1" baseline="30000" dirty="0">
                  <a:latin typeface="Times New Roman" pitchFamily="18" charset="0"/>
                  <a:cs typeface="Times New Roman" pitchFamily="18" charset="0"/>
                </a:rPr>
                <a:t>est</a:t>
              </a:r>
            </a:p>
          </p:txBody>
        </p:sp>
        <p:cxnSp>
          <p:nvCxnSpPr>
            <p:cNvPr id="69" name="Straight Arrow Connector 68"/>
            <p:cNvCxnSpPr/>
            <p:nvPr/>
          </p:nvCxnSpPr>
          <p:spPr>
            <a:xfrm rot="5400000">
              <a:off x="533400" y="3176588"/>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66863" y="2135188"/>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8289" y="397616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08821" y="205978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88911" y="1683168"/>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0</a:t>
              </a:r>
              <a:endParaRPr lang="en-US" sz="2800" dirty="0"/>
            </a:p>
          </p:txBody>
        </p:sp>
        <p:sp>
          <p:nvSpPr>
            <p:cNvPr id="51" name="Rectangle 50"/>
            <p:cNvSpPr/>
            <p:nvPr/>
          </p:nvSpPr>
          <p:spPr>
            <a:xfrm>
              <a:off x="3429000" y="1676400"/>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4</a:t>
              </a:r>
              <a:endParaRPr lang="en-US" sz="2800" dirty="0"/>
            </a:p>
          </p:txBody>
        </p:sp>
        <p:sp>
          <p:nvSpPr>
            <p:cNvPr id="54" name="Rectangle 53"/>
            <p:cNvSpPr/>
            <p:nvPr/>
          </p:nvSpPr>
          <p:spPr>
            <a:xfrm>
              <a:off x="3793065" y="1879035"/>
              <a:ext cx="377439"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2</a:t>
              </a:r>
              <a:endParaRPr lang="en-US" sz="2800" baseline="-25000" dirty="0"/>
            </a:p>
          </p:txBody>
        </p:sp>
        <p:sp>
          <p:nvSpPr>
            <p:cNvPr id="55" name="Rectangle 54"/>
            <p:cNvSpPr/>
            <p:nvPr/>
          </p:nvSpPr>
          <p:spPr>
            <a:xfrm>
              <a:off x="1295400" y="1987121"/>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0</a:t>
              </a:r>
              <a:endParaRPr lang="en-US" sz="2800" dirty="0"/>
            </a:p>
          </p:txBody>
        </p:sp>
        <p:sp>
          <p:nvSpPr>
            <p:cNvPr id="56" name="Rectangle 55"/>
            <p:cNvSpPr/>
            <p:nvPr/>
          </p:nvSpPr>
          <p:spPr>
            <a:xfrm>
              <a:off x="1284111" y="3810839"/>
              <a:ext cx="243481"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4</a:t>
              </a:r>
              <a:endParaRPr lang="en-US" sz="2800" dirty="0"/>
            </a:p>
          </p:txBody>
        </p:sp>
        <p:sp>
          <p:nvSpPr>
            <p:cNvPr id="32" name="Oval 31"/>
            <p:cNvSpPr>
              <a:spLocks noChangeAspect="1"/>
            </p:cNvSpPr>
            <p:nvPr/>
          </p:nvSpPr>
          <p:spPr>
            <a:xfrm>
              <a:off x="2630310" y="256273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698045" y="2302147"/>
              <a:ext cx="1981200"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724400" y="2669977"/>
              <a:ext cx="1941689"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4712269" y="2334965"/>
              <a:ext cx="2057400" cy="634304"/>
            </a:xfrm>
            <a:prstGeom prst="rect">
              <a:avLst/>
            </a:prstGeom>
            <a:noFill/>
          </p:spPr>
          <p:txBody>
            <a:bodyPr wrap="square" rtlCol="0">
              <a:spAutoFit/>
            </a:bodyPr>
            <a:lstStyle/>
            <a:p>
              <a:r>
                <a:rPr lang="en-US" sz="2800" dirty="0">
                  <a:latin typeface="Times New Roman" pitchFamily="18" charset="0"/>
                  <a:cs typeface="Times New Roman" pitchFamily="18" charset="0"/>
                </a:rPr>
                <a:t>point of minimum error, </a:t>
              </a:r>
              <a:r>
                <a:rPr lang="en-US" sz="2800" i="1" dirty="0" err="1">
                  <a:latin typeface="Times New Roman" pitchFamily="18" charset="0"/>
                  <a:cs typeface="Times New Roman" pitchFamily="18" charset="0"/>
                </a:rPr>
                <a:t>E</a:t>
              </a:r>
              <a:r>
                <a:rPr lang="en-US" sz="2800" i="1" baseline="-25000" dirty="0" err="1">
                  <a:latin typeface="Times New Roman" pitchFamily="18" charset="0"/>
                  <a:cs typeface="Times New Roman" pitchFamily="18" charset="0"/>
                </a:rPr>
                <a:t>min</a:t>
              </a:r>
              <a:endParaRPr lang="en-US" sz="2800" i="1" baseline="-25000" dirty="0">
                <a:latin typeface="Times New Roman" pitchFamily="18" charset="0"/>
                <a:cs typeface="Times New Roman" pitchFamily="18" charset="0"/>
              </a:endParaRPr>
            </a:p>
          </p:txBody>
        </p:sp>
        <p:cxnSp>
          <p:nvCxnSpPr>
            <p:cNvPr id="40" name="Straight Connector 39"/>
            <p:cNvCxnSpPr/>
            <p:nvPr/>
          </p:nvCxnSpPr>
          <p:spPr>
            <a:xfrm rot="5400000" flipH="1" flipV="1">
              <a:off x="2602710" y="2048641"/>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04245" y="4286955"/>
              <a:ext cx="533400" cy="347844"/>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sp>
          <p:nvSpPr>
            <p:cNvPr id="43" name="Rectangle 42"/>
            <p:cNvSpPr/>
            <p:nvPr/>
          </p:nvSpPr>
          <p:spPr>
            <a:xfrm>
              <a:off x="2419868" y="1575082"/>
              <a:ext cx="554263" cy="347844"/>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m</a:t>
              </a:r>
              <a:r>
                <a:rPr lang="en-US" sz="2800" i="1" baseline="-25000" dirty="0">
                  <a:solidFill>
                    <a:prstClr val="black"/>
                  </a:solidFill>
                  <a:latin typeface="Times New Roman" pitchFamily="18" charset="0"/>
                  <a:cs typeface="Times New Roman" pitchFamily="18" charset="0"/>
                </a:rPr>
                <a:t>2</a:t>
              </a:r>
              <a:r>
                <a:rPr lang="en-US" sz="2800" i="1" baseline="30000" dirty="0">
                  <a:solidFill>
                    <a:prstClr val="black"/>
                  </a:solidFill>
                  <a:latin typeface="Times New Roman" pitchFamily="18" charset="0"/>
                  <a:cs typeface="Times New Roman" pitchFamily="18" charset="0"/>
                </a:rPr>
                <a:t>est</a:t>
              </a:r>
              <a:endParaRPr lang="en-US" sz="2800" baseline="30000" dirty="0"/>
            </a:p>
          </p:txBody>
        </p:sp>
        <p:cxnSp>
          <p:nvCxnSpPr>
            <p:cNvPr id="44" name="Straight Connector 43"/>
            <p:cNvCxnSpPr/>
            <p:nvPr/>
          </p:nvCxnSpPr>
          <p:spPr>
            <a:xfrm>
              <a:off x="1533526" y="260330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5563" y="2293740"/>
              <a:ext cx="152400" cy="62935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1765740" flipH="1">
              <a:off x="2719041" y="2830552"/>
              <a:ext cx="1842267" cy="559276"/>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 name="connsiteX0" fmla="*/ 0 w 1941689"/>
                <a:gd name="connsiteY0" fmla="*/ 142993 h 330465"/>
                <a:gd name="connsiteX1" fmla="*/ 1059179 w 1941689"/>
                <a:gd name="connsiteY1" fmla="*/ 101894 h 330465"/>
                <a:gd name="connsiteX2" fmla="*/ 1557866 w 1941689"/>
                <a:gd name="connsiteY2" fmla="*/ 301037 h 330465"/>
                <a:gd name="connsiteX3" fmla="*/ 1941689 w 1941689"/>
                <a:gd name="connsiteY3" fmla="*/ 278459 h 330465"/>
                <a:gd name="connsiteX0" fmla="*/ 0 w 1941689"/>
                <a:gd name="connsiteY0" fmla="*/ 142993 h 330465"/>
                <a:gd name="connsiteX1" fmla="*/ 1059179 w 1941689"/>
                <a:gd name="connsiteY1" fmla="*/ 101894 h 330465"/>
                <a:gd name="connsiteX2" fmla="*/ 1557866 w 1941689"/>
                <a:gd name="connsiteY2" fmla="*/ 301037 h 330465"/>
                <a:gd name="connsiteX3" fmla="*/ 1941689 w 1941689"/>
                <a:gd name="connsiteY3" fmla="*/ 278459 h 330465"/>
                <a:gd name="connsiteX0" fmla="*/ 0 w 2191235"/>
                <a:gd name="connsiteY0" fmla="*/ 142993 h 327871"/>
                <a:gd name="connsiteX1" fmla="*/ 1059179 w 2191235"/>
                <a:gd name="connsiteY1" fmla="*/ 101894 h 327871"/>
                <a:gd name="connsiteX2" fmla="*/ 1557866 w 2191235"/>
                <a:gd name="connsiteY2" fmla="*/ 301037 h 327871"/>
                <a:gd name="connsiteX3" fmla="*/ 2191235 w 2191235"/>
                <a:gd name="connsiteY3" fmla="*/ 262896 h 327871"/>
              </a:gdLst>
              <a:ahLst/>
              <a:cxnLst>
                <a:cxn ang="0">
                  <a:pos x="connsiteX0" y="connsiteY0"/>
                </a:cxn>
                <a:cxn ang="0">
                  <a:pos x="connsiteX1" y="connsiteY1"/>
                </a:cxn>
                <a:cxn ang="0">
                  <a:pos x="connsiteX2" y="connsiteY2"/>
                </a:cxn>
                <a:cxn ang="0">
                  <a:pos x="connsiteX3" y="connsiteY3"/>
                </a:cxn>
              </a:cxnLst>
              <a:rect l="l" t="t" r="r" b="b"/>
              <a:pathLst>
                <a:path w="2191235" h="327871">
                  <a:moveTo>
                    <a:pt x="0" y="142993"/>
                  </a:moveTo>
                  <a:cubicBezTo>
                    <a:pt x="581378" y="0"/>
                    <a:pt x="799535" y="75553"/>
                    <a:pt x="1059179" y="101894"/>
                  </a:cubicBezTo>
                  <a:cubicBezTo>
                    <a:pt x="1230618" y="153575"/>
                    <a:pt x="1369190" y="274203"/>
                    <a:pt x="1557866" y="301037"/>
                  </a:cubicBezTo>
                  <a:cubicBezTo>
                    <a:pt x="1746542" y="327871"/>
                    <a:pt x="2042597" y="307111"/>
                    <a:pt x="2191235" y="262896"/>
                  </a:cubicBez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661327" y="3196165"/>
              <a:ext cx="1905000" cy="634304"/>
            </a:xfrm>
            <a:prstGeom prst="rect">
              <a:avLst/>
            </a:prstGeom>
            <a:noFill/>
          </p:spPr>
          <p:txBody>
            <a:bodyPr wrap="square" rtlCol="0">
              <a:spAutoFit/>
            </a:bodyPr>
            <a:lstStyle/>
            <a:p>
              <a:r>
                <a:rPr lang="en-US" sz="2800" dirty="0">
                  <a:latin typeface="Times New Roman" pitchFamily="18" charset="0"/>
                  <a:cs typeface="Times New Roman" pitchFamily="18" charset="0"/>
                </a:rPr>
                <a:t>region of low error</a:t>
              </a:r>
              <a:r>
                <a:rPr lang="en-US" sz="2800" i="1" dirty="0">
                  <a:latin typeface="Times New Roman" pitchFamily="18" charset="0"/>
                  <a:cs typeface="Times New Roman" pitchFamily="18" charset="0"/>
                </a:rPr>
                <a:t>, E</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a:latin typeface="Times New Roman" pitchFamily="18" charset="0"/>
                <a:cs typeface="Times New Roman" pitchFamily="18" charset="0"/>
              </a:rPr>
              <a:t>the best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is at the point of minimum </a:t>
            </a:r>
            <a:r>
              <a:rPr lang="en-US" i="1" dirty="0">
                <a:latin typeface="Cambria Math" pitchFamily="18" charset="0"/>
                <a:ea typeface="Cambria Math" pitchFamily="18" charset="0"/>
                <a:cs typeface="Times New Roman" pitchFamily="18" charset="0"/>
              </a:rPr>
              <a:t>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choose that as </a:t>
            </a:r>
            <a:r>
              <a:rPr lang="en-US" b="1" dirty="0" err="1">
                <a:latin typeface="Cambria Math" pitchFamily="18" charset="0"/>
                <a:ea typeface="Cambria Math" pitchFamily="18" charset="0"/>
                <a:cs typeface="Times New Roman" pitchFamily="18" charset="0"/>
              </a:rPr>
              <a:t>m</a:t>
            </a:r>
            <a:r>
              <a:rPr lang="en-US" i="1" baseline="30000" dirty="0" err="1">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1447800" y="2209800"/>
            <a:ext cx="6324600" cy="1524000"/>
          </a:xfrm>
        </p:spPr>
        <p:txBody>
          <a:bodyPr/>
          <a:lstStyle/>
          <a:p>
            <a:pPr algn="ctr">
              <a:buNone/>
            </a:pPr>
            <a:r>
              <a:rPr lang="en-US" dirty="0">
                <a:latin typeface="Times New Roman" pitchFamily="18" charset="0"/>
                <a:cs typeface="Times New Roman" pitchFamily="18" charset="0"/>
              </a:rPr>
              <a:t>but, actually, any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in the region of low </a:t>
            </a:r>
            <a:r>
              <a:rPr lang="en-US" i="1" dirty="0">
                <a:latin typeface="Cambria Math" pitchFamily="18" charset="0"/>
                <a:ea typeface="Cambria Math" pitchFamily="18" charset="0"/>
                <a:cs typeface="Times New Roman" pitchFamily="18" charset="0"/>
              </a:rPr>
              <a:t>E</a:t>
            </a:r>
            <a:r>
              <a:rPr lang="en-US" dirty="0">
                <a:latin typeface="Times New Roman" pitchFamily="18" charset="0"/>
                <a:cs typeface="Times New Roman" pitchFamily="18" charset="0"/>
              </a:rPr>
              <a:t> is almost as good as </a:t>
            </a:r>
            <a:r>
              <a:rPr lang="en-US" b="1" dirty="0" err="1">
                <a:latin typeface="Cambria Math" pitchFamily="18" charset="0"/>
                <a:ea typeface="Cambria Math" pitchFamily="18" charset="0"/>
                <a:cs typeface="Times New Roman" pitchFamily="18" charset="0"/>
              </a:rPr>
              <a:t>m</a:t>
            </a:r>
            <a:r>
              <a:rPr lang="en-US" i="1" baseline="30000" dirty="0" err="1">
                <a:latin typeface="Cambria Math" pitchFamily="18" charset="0"/>
                <a:ea typeface="Cambria Math" pitchFamily="18" charset="0"/>
                <a:cs typeface="Times New Roman" pitchFamily="18" charset="0"/>
              </a:rPr>
              <a:t>est</a:t>
            </a:r>
            <a:r>
              <a:rPr lang="en-US" dirty="0">
                <a:latin typeface="Times New Roman" pitchFamily="18" charset="0"/>
                <a:cs typeface="Times New Roman" pitchFamily="18" charset="0"/>
              </a:rPr>
              <a:t>.</a:t>
            </a:r>
          </a:p>
        </p:txBody>
      </p:sp>
      <p:sp>
        <p:nvSpPr>
          <p:cNvPr id="4" name="Content Placeholder 2"/>
          <p:cNvSpPr txBox="1">
            <a:spLocks/>
          </p:cNvSpPr>
          <p:nvPr/>
        </p:nvSpPr>
        <p:spPr bwMode="auto">
          <a:xfrm>
            <a:off x="0" y="4572000"/>
            <a:ext cx="9144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especially since E is effected by measurement</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error</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if the experiment was repeated, the results would be slightly different, anyway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2362200"/>
          </a:xfrm>
        </p:spPr>
        <p:txBody>
          <a:bodyPr/>
          <a:lstStyle/>
          <a:p>
            <a:pPr algn="ctr">
              <a:buNone/>
            </a:pPr>
            <a:r>
              <a:rPr lang="en-US" dirty="0">
                <a:latin typeface="Times New Roman" pitchFamily="18" charset="0"/>
                <a:cs typeface="Times New Roman" pitchFamily="18" charset="0"/>
              </a:rPr>
              <a:t>the shape of the region of low error</a:t>
            </a:r>
          </a:p>
          <a:p>
            <a:pPr algn="ctr">
              <a:buNone/>
            </a:pPr>
            <a:r>
              <a:rPr lang="en-US" dirty="0">
                <a:latin typeface="Times New Roman" pitchFamily="18" charset="0"/>
                <a:cs typeface="Times New Roman" pitchFamily="18" charset="0"/>
              </a:rPr>
              <a:t>is related to the</a:t>
            </a:r>
          </a:p>
          <a:p>
            <a:pPr algn="ctr">
              <a:buNone/>
            </a:pPr>
            <a:r>
              <a:rPr lang="en-US" dirty="0">
                <a:latin typeface="Times New Roman" pitchFamily="18" charset="0"/>
                <a:cs typeface="Times New Roman" pitchFamily="18" charset="0"/>
              </a:rPr>
              <a:t>covariance of the estimated model parameters</a:t>
            </a:r>
          </a:p>
        </p:txBody>
      </p:sp>
      <p:sp>
        <p:nvSpPr>
          <p:cNvPr id="4" name="Content Placeholder 2"/>
          <p:cNvSpPr txBox="1">
            <a:spLocks/>
          </p:cNvSpPr>
          <p:nvPr/>
        </p:nvSpPr>
        <p:spPr bwMode="auto">
          <a:xfrm>
            <a:off x="533400" y="4495800"/>
            <a:ext cx="815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(more on this</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in the next lecture)</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153400" cy="5715000"/>
          </a:xfrm>
        </p:spPr>
        <p:txBody>
          <a:bodyPr/>
          <a:lstStyle/>
          <a:p>
            <a:pPr algn="ctr">
              <a:buNone/>
            </a:pPr>
            <a:r>
              <a:rPr lang="en-US" dirty="0">
                <a:latin typeface="Times New Roman" pitchFamily="18" charset="0"/>
                <a:cs typeface="Times New Roman" pitchFamily="18" charset="0"/>
              </a:rPr>
              <a:t>think about error surfaces leads to important insights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but actually calculating an error surface with a grid search so as to locate </a:t>
            </a:r>
            <a:r>
              <a:rPr lang="en-US" b="1" dirty="0" err="1">
                <a:latin typeface="Times New Roman" pitchFamily="18" charset="0"/>
                <a:cs typeface="Times New Roman" pitchFamily="18" charset="0"/>
              </a:rPr>
              <a:t>m</a:t>
            </a:r>
            <a:r>
              <a:rPr lang="en-US" baseline="30000" dirty="0" err="1">
                <a:latin typeface="Cambria Math" pitchFamily="18" charset="0"/>
                <a:ea typeface="Cambria Math" pitchFamily="18" charset="0"/>
                <a:cs typeface="Times New Roman" pitchFamily="18" charset="0"/>
              </a:rPr>
              <a:t>est</a:t>
            </a:r>
            <a:r>
              <a:rPr lang="en-US" dirty="0">
                <a:latin typeface="Times New Roman" pitchFamily="18" charset="0"/>
                <a:cs typeface="Times New Roman" pitchFamily="18" charset="0"/>
              </a:rPr>
              <a:t> is not very practical</a:t>
            </a:r>
          </a:p>
          <a:p>
            <a:pPr algn="ctr">
              <a:buNone/>
            </a:pPr>
            <a:endParaRPr lang="en-US" dirty="0">
              <a:latin typeface="Times New Roman" pitchFamily="18" charset="0"/>
              <a:cs typeface="Times New Roman" pitchFamily="18" charset="0"/>
            </a:endParaRPr>
          </a:p>
          <a:p>
            <a:pPr lvl="0" algn="ctr">
              <a:buNone/>
            </a:pPr>
            <a:r>
              <a:rPr lang="en-US" dirty="0">
                <a:latin typeface="Times New Roman" pitchFamily="18" charset="0"/>
                <a:cs typeface="Times New Roman" pitchFamily="18" charset="0"/>
              </a:rPr>
              <a:t>in the next lecture we will develop a solution to the least squares problem that doesn’t require a grid search</a:t>
            </a:r>
          </a:p>
          <a:p>
            <a:pPr algn="ctr">
              <a:buNone/>
            </a:pPr>
            <a:endParaRPr lang="en-US" b="1" dirty="0">
              <a:latin typeface="Times New Roman" pitchFamily="18" charset="0"/>
              <a:cs typeface="Times New Roman" pitchFamily="18" charset="0"/>
            </a:endParaRPr>
          </a:p>
        </p:txBody>
      </p:sp>
      <p:sp>
        <p:nvSpPr>
          <p:cNvPr id="4" name="Content Placeholder 2"/>
          <p:cNvSpPr txBox="1">
            <a:spLocks/>
          </p:cNvSpPr>
          <p:nvPr/>
        </p:nvSpPr>
        <p:spPr bwMode="auto">
          <a:xfrm>
            <a:off x="533400" y="4495800"/>
            <a:ext cx="81534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096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0600" y="361952"/>
            <a:ext cx="3886200" cy="1371600"/>
          </a:xfrm>
        </p:spPr>
        <p:txBody>
          <a:bodyPr/>
          <a:lstStyle/>
          <a:p>
            <a:pPr algn="ctr">
              <a:buNone/>
            </a:pPr>
            <a:r>
              <a:rPr lang="en-US" dirty="0">
                <a:latin typeface="Times New Roman" pitchFamily="18" charset="0"/>
                <a:cs typeface="Times New Roman" pitchFamily="18" charset="0"/>
              </a:rPr>
              <a:t>data, </a:t>
            </a:r>
            <a:r>
              <a:rPr lang="en-US" b="1" dirty="0">
                <a:latin typeface="Cambria Math" pitchFamily="18" charset="0"/>
                <a:ea typeface="Cambria Math" pitchFamily="18" charset="0"/>
                <a:cs typeface="Times New Roman" pitchFamily="18" charset="0"/>
              </a:rPr>
              <a:t>d</a:t>
            </a:r>
          </a:p>
          <a:p>
            <a:pPr algn="ctr">
              <a:buNone/>
            </a:pPr>
            <a:r>
              <a:rPr lang="en-US" sz="2400" dirty="0">
                <a:latin typeface="Times New Roman" pitchFamily="18" charset="0"/>
                <a:cs typeface="Times New Roman" pitchFamily="18" charset="0"/>
              </a:rPr>
              <a:t>carats, color, clarity</a:t>
            </a:r>
          </a:p>
        </p:txBody>
      </p:sp>
      <p:sp>
        <p:nvSpPr>
          <p:cNvPr id="5" name="Content Placeholder 2"/>
          <p:cNvSpPr txBox="1">
            <a:spLocks/>
          </p:cNvSpPr>
          <p:nvPr/>
        </p:nvSpPr>
        <p:spPr bwMode="auto">
          <a:xfrm>
            <a:off x="800100" y="5105400"/>
            <a:ext cx="4267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model parameters</a:t>
            </a:r>
            <a:r>
              <a:rPr lang="en-US" sz="3200" dirty="0">
                <a:latin typeface="Times New Roman" pitchFamily="18" charset="0"/>
                <a:cs typeface="Times New Roman" pitchFamily="18" charset="0"/>
              </a:rPr>
              <a:t>, </a:t>
            </a:r>
            <a:r>
              <a:rPr lang="en-US" sz="3200" b="1" dirty="0">
                <a:latin typeface="Cambria Math" pitchFamily="18" charset="0"/>
                <a:ea typeface="Cambria Math" pitchFamily="18" charset="0"/>
                <a:cs typeface="Times New Roman" pitchFamily="18" charset="0"/>
              </a:rPr>
              <a:t>m</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dollar value, celebrity</a:t>
            </a:r>
            <a:r>
              <a:rPr kumimoji="0" lang="en-US" sz="24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value</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Content Placeholder 2"/>
          <p:cNvSpPr txBox="1">
            <a:spLocks/>
          </p:cNvSpPr>
          <p:nvPr/>
        </p:nvSpPr>
        <p:spPr bwMode="auto">
          <a:xfrm>
            <a:off x="762000" y="266700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quantitative model</a:t>
            </a:r>
          </a:p>
          <a:p>
            <a:pPr marL="342900" lvl="0" indent="-342900" algn="ctr">
              <a:spcBef>
                <a:spcPct val="20000"/>
              </a:spcBef>
            </a:pPr>
            <a:r>
              <a:rPr lang="en-US" sz="2400" kern="0" dirty="0">
                <a:latin typeface="Times New Roman" pitchFamily="18" charset="0"/>
                <a:cs typeface="Times New Roman" pitchFamily="18" charset="0"/>
              </a:rPr>
              <a:t>economic model for diamonds</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rot="5400000">
            <a:off x="2590800" y="19431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590800" y="47625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881301" y="2057400"/>
            <a:ext cx="2667000" cy="2667000"/>
          </a:xfrm>
          <a:prstGeom prst="rect">
            <a:avLst/>
          </a:prstGeom>
          <a:noFill/>
          <a:ln w="9525">
            <a:noFill/>
            <a:miter lim="800000"/>
            <a:headEnd/>
            <a:tailEnd/>
          </a:ln>
        </p:spPr>
      </p:pic>
      <p:sp>
        <p:nvSpPr>
          <p:cNvPr id="11" name="TextBox 10"/>
          <p:cNvSpPr txBox="1"/>
          <p:nvPr/>
        </p:nvSpPr>
        <p:spPr>
          <a:xfrm rot="5400000">
            <a:off x="7443400" y="3252400"/>
            <a:ext cx="2514600" cy="276999"/>
          </a:xfrm>
          <a:prstGeom prst="rect">
            <a:avLst/>
          </a:prstGeom>
          <a:noFill/>
        </p:spPr>
        <p:txBody>
          <a:bodyPr wrap="square" rtlCol="0">
            <a:spAutoFit/>
          </a:bodyPr>
          <a:lstStyle/>
          <a:p>
            <a:r>
              <a:rPr lang="en-US" sz="1200" dirty="0">
                <a:latin typeface="Times New Roman" pitchFamily="18" charset="0"/>
                <a:cs typeface="Times New Roman" pitchFamily="18" charset="0"/>
              </a:rPr>
              <a:t>Photo credit: Wikipedia Commons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31158" t="25254" r="32149" b="22554"/>
          <a:stretch>
            <a:fillRect/>
          </a:stretch>
        </p:blipFill>
        <p:spPr bwMode="auto">
          <a:xfrm>
            <a:off x="1785936" y="828696"/>
            <a:ext cx="5547852" cy="464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44409" t="43127" r="45440" b="41779"/>
          <a:stretch>
            <a:fillRect/>
          </a:stretch>
        </p:blipFill>
        <p:spPr bwMode="auto">
          <a:xfrm>
            <a:off x="3733800" y="5486400"/>
            <a:ext cx="1567543" cy="1371600"/>
          </a:xfrm>
          <a:prstGeom prst="rect">
            <a:avLst/>
          </a:prstGeom>
          <a:noFill/>
          <a:ln w="9525">
            <a:noFill/>
            <a:miter lim="800000"/>
            <a:headEnd/>
            <a:tailEnd/>
          </a:ln>
        </p:spPr>
      </p:pic>
      <p:sp>
        <p:nvSpPr>
          <p:cNvPr id="6" name="Content Placeholder 2"/>
          <p:cNvSpPr txBox="1">
            <a:spLocks/>
          </p:cNvSpPr>
          <p:nvPr/>
        </p:nvSpPr>
        <p:spPr bwMode="auto">
          <a:xfrm>
            <a:off x="2362200" y="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general case</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lstStyle/>
          <a:p>
            <a:pPr>
              <a:buNone/>
            </a:pPr>
            <a:r>
              <a:rPr lang="en-US" sz="4000" i="1" dirty="0">
                <a:latin typeface="Cambria Math" pitchFamily="18" charset="0"/>
                <a:ea typeface="Cambria Math" pitchFamily="18" charset="0"/>
                <a:cs typeface="Times New Roman" pitchFamily="18" charset="0"/>
              </a:rPr>
              <a:t>N</a:t>
            </a:r>
            <a:r>
              <a:rPr lang="en-US" sz="4000" dirty="0">
                <a:latin typeface="Times New Roman" pitchFamily="18" charset="0"/>
                <a:cs typeface="Times New Roman" pitchFamily="18" charset="0"/>
              </a:rPr>
              <a:t> = number of observations, </a:t>
            </a:r>
            <a:r>
              <a:rPr lang="en-US" sz="4000" b="1" dirty="0">
                <a:latin typeface="Cambria Math" pitchFamily="18" charset="0"/>
                <a:ea typeface="Cambria Math" pitchFamily="18" charset="0"/>
                <a:cs typeface="Times New Roman" pitchFamily="18" charset="0"/>
              </a:rPr>
              <a:t>d</a:t>
            </a:r>
          </a:p>
          <a:p>
            <a:pPr>
              <a:buNone/>
            </a:pPr>
            <a:endParaRPr lang="en-US" sz="4000" dirty="0">
              <a:latin typeface="Times New Roman" pitchFamily="18" charset="0"/>
              <a:cs typeface="Times New Roman" pitchFamily="18" charset="0"/>
            </a:endParaRPr>
          </a:p>
          <a:p>
            <a:pPr>
              <a:buNone/>
            </a:pPr>
            <a:r>
              <a:rPr lang="en-US" sz="4000" i="1" dirty="0">
                <a:latin typeface="Cambria Math" pitchFamily="18" charset="0"/>
                <a:ea typeface="Cambria Math" pitchFamily="18" charset="0"/>
                <a:cs typeface="Times New Roman" pitchFamily="18" charset="0"/>
              </a:rPr>
              <a:t>M</a:t>
            </a:r>
            <a:r>
              <a:rPr lang="en-US" sz="4000" dirty="0">
                <a:latin typeface="Times New Roman" pitchFamily="18" charset="0"/>
                <a:cs typeface="Times New Roman" pitchFamily="18" charset="0"/>
              </a:rPr>
              <a:t> = number of model parameters, </a:t>
            </a:r>
            <a:r>
              <a:rPr lang="en-US" sz="4000" b="1" dirty="0">
                <a:latin typeface="Cambria Math" pitchFamily="18" charset="0"/>
                <a:ea typeface="Cambria Math" pitchFamily="18" charset="0"/>
                <a:cs typeface="Times New Roman" pitchFamily="18" charset="0"/>
              </a:rPr>
              <a:t>m</a:t>
            </a:r>
          </a:p>
          <a:p>
            <a:pPr>
              <a:buNone/>
            </a:pPr>
            <a:endParaRPr lang="en-US" sz="4000" dirty="0">
              <a:latin typeface="Times New Roman" pitchFamily="18" charset="0"/>
              <a:cs typeface="Times New Roman" pitchFamily="18" charset="0"/>
            </a:endParaRPr>
          </a:p>
          <a:p>
            <a:pPr>
              <a:buNone/>
            </a:pPr>
            <a:r>
              <a:rPr lang="en-US" sz="4000" dirty="0">
                <a:latin typeface="Times New Roman" pitchFamily="18" charset="0"/>
                <a:cs typeface="Times New Roman" pitchFamily="18" charset="0"/>
              </a:rPr>
              <a:t>usually (but not always) </a:t>
            </a:r>
            <a:r>
              <a:rPr lang="en-US" sz="4000" i="1" dirty="0">
                <a:latin typeface="Cambria Math" pitchFamily="18" charset="0"/>
                <a:ea typeface="Cambria Math" pitchFamily="18" charset="0"/>
                <a:cs typeface="Times New Roman" pitchFamily="18" charset="0"/>
              </a:rPr>
              <a:t>N&gt;M</a:t>
            </a:r>
          </a:p>
          <a:p>
            <a:pPr>
              <a:buNone/>
            </a:pPr>
            <a:endParaRPr lang="en-US" sz="4000" dirty="0">
              <a:latin typeface="Times New Roman" pitchFamily="18" charset="0"/>
              <a:cs typeface="Times New Roman" pitchFamily="18" charset="0"/>
            </a:endParaRPr>
          </a:p>
          <a:p>
            <a:pPr>
              <a:buNone/>
            </a:pPr>
            <a:r>
              <a:rPr lang="en-US" sz="4000" dirty="0">
                <a:latin typeface="Times New Roman" pitchFamily="18" charset="0"/>
                <a:cs typeface="Times New Roman" pitchFamily="18" charset="0"/>
              </a:rPr>
              <a:t>           many data, a few model parameters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8640" t="35111" r="28719" b="26783"/>
          <a:stretch>
            <a:fillRect/>
          </a:stretch>
        </p:blipFill>
        <p:spPr bwMode="auto">
          <a:xfrm>
            <a:off x="2133600" y="1557344"/>
            <a:ext cx="4876800" cy="257601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29372" t="45634" r="33239" b="25731"/>
          <a:stretch>
            <a:fillRect/>
          </a:stretch>
        </p:blipFill>
        <p:spPr bwMode="auto">
          <a:xfrm>
            <a:off x="2476500" y="3995413"/>
            <a:ext cx="4191000" cy="189580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8640" t="22712" r="28719" b="64889"/>
          <a:stretch>
            <a:fillRect/>
          </a:stretch>
        </p:blipFill>
        <p:spPr bwMode="auto">
          <a:xfrm>
            <a:off x="2133600" y="995376"/>
            <a:ext cx="4876800" cy="838200"/>
          </a:xfrm>
          <a:prstGeom prst="rect">
            <a:avLst/>
          </a:prstGeom>
          <a:noFill/>
          <a:ln w="9525">
            <a:noFill/>
            <a:miter lim="800000"/>
            <a:headEnd/>
            <a:tailEnd/>
          </a:ln>
        </p:spPr>
      </p:pic>
      <p:sp>
        <p:nvSpPr>
          <p:cNvPr id="7" name="Content Placeholder 2"/>
          <p:cNvSpPr txBox="1">
            <a:spLocks/>
          </p:cNvSpPr>
          <p:nvPr/>
        </p:nvSpPr>
        <p:spPr bwMode="auto">
          <a:xfrm>
            <a:off x="0" y="214320"/>
            <a:ext cx="91440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special case of a linear model</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3"/>
          <p:cNvPicPr>
            <a:picLocks noChangeAspect="1" noChangeArrowheads="1"/>
          </p:cNvPicPr>
          <p:nvPr/>
        </p:nvPicPr>
        <p:blipFill>
          <a:blip r:embed="rId4" cstate="print"/>
          <a:srcRect l="29372" t="77860" r="33239" b="9618"/>
          <a:stretch>
            <a:fillRect/>
          </a:stretch>
        </p:blipFill>
        <p:spPr bwMode="auto">
          <a:xfrm>
            <a:off x="2476500" y="5905504"/>
            <a:ext cx="4191000" cy="829003"/>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37445" t="68581" r="59071" b="25731"/>
          <a:stretch>
            <a:fillRect/>
          </a:stretch>
        </p:blipFill>
        <p:spPr bwMode="auto">
          <a:xfrm>
            <a:off x="3172265" y="3637672"/>
            <a:ext cx="381000" cy="376565"/>
          </a:xfrm>
          <a:prstGeom prst="rect">
            <a:avLst/>
          </a:prstGeom>
          <a:noFill/>
          <a:ln w="9525">
            <a:noFill/>
            <a:miter lim="800000"/>
            <a:headEnd/>
            <a:tailEnd/>
          </a:ln>
        </p:spPr>
      </p:pic>
      <p:sp>
        <p:nvSpPr>
          <p:cNvPr id="10" name="Content Placeholder 2"/>
          <p:cNvSpPr txBox="1">
            <a:spLocks/>
          </p:cNvSpPr>
          <p:nvPr/>
        </p:nvSpPr>
        <p:spPr bwMode="auto">
          <a:xfrm>
            <a:off x="2947984" y="3657600"/>
            <a:ext cx="38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1600" b="0" i="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3763962"/>
          </a:xfrm>
        </p:spPr>
        <p:txBody>
          <a:bodyPr/>
          <a:lstStyle/>
          <a:p>
            <a:r>
              <a:rPr lang="en-US" dirty="0">
                <a:latin typeface="Times New Roman" pitchFamily="18" charset="0"/>
                <a:cs typeface="Times New Roman" pitchFamily="18" charset="0"/>
              </a:rPr>
              <a:t>The matrix</a:t>
            </a:r>
            <a:r>
              <a:rPr lang="en-US" b="1" dirty="0">
                <a:latin typeface="Cambria Math" pitchFamily="18" charset="0"/>
                <a:ea typeface="Cambria Math" pitchFamily="18" charset="0"/>
                <a:cs typeface="Times New Roman" pitchFamily="18" charset="0"/>
              </a:rPr>
              <a:t> G </a:t>
            </a:r>
            <a:r>
              <a:rPr lang="en-US" dirty="0">
                <a:latin typeface="Times New Roman" pitchFamily="18" charset="0"/>
                <a:cs typeface="Times New Roman" pitchFamily="18" charset="0"/>
              </a:rPr>
              <a:t>is called the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data kernel</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it embodies the quantitative model</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relationship between the data and the model parameters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2853</Words>
  <Application>Microsoft Office PowerPoint</Application>
  <PresentationFormat>On-screen Show (4:3)</PresentationFormat>
  <Paragraphs>305</Paragraphs>
  <Slides>45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Courier New</vt:lpstr>
      <vt:lpstr>Times New Roman</vt:lpstr>
      <vt:lpstr>Default Design</vt:lpstr>
      <vt:lpstr>Environmental Data Analysis with MATLAB or Python 3rd Edition  Lecture 5 </vt:lpstr>
      <vt:lpstr>PowerPoint Presentation</vt:lpstr>
      <vt:lpstr>Goals of the lecture</vt:lpstr>
      <vt:lpstr>PowerPoint Presentation</vt:lpstr>
      <vt:lpstr>PowerPoint Presentation</vt:lpstr>
      <vt:lpstr>PowerPoint Presentation</vt:lpstr>
      <vt:lpstr>PowerPoint Presentation</vt:lpstr>
      <vt:lpstr>PowerPoint Presentation</vt:lpstr>
      <vt:lpstr>The matrix G is called the  data kernel  it embodies the quantitative model the relationship between the data and the model parameters</vt:lpstr>
      <vt:lpstr> because of observational noise  no m can exactly satisfy this equation  it can only be satisfied approximately d ≈ Gm</vt:lpstr>
      <vt:lpstr>PowerPoint Presentation</vt:lpstr>
      <vt:lpstr>PowerPoint Presentation</vt:lpstr>
      <vt:lpstr>because of observational noise</vt:lpstr>
      <vt:lpstr>the simplest of linear models</vt:lpstr>
      <vt:lpstr>fitting a straight line to data</vt:lpstr>
      <vt:lpstr>interpretion of xi  the model is only linear when the xi’s are neither data nor model parameters  we will call them auxiliary variables  they are assumed to be exactly known they specify the geometry of the experiment </vt:lpstr>
      <vt:lpstr>MATLAB script for G in straight line case</vt:lpstr>
      <vt:lpstr>Python script for G in straight line case</vt:lpstr>
      <vt:lpstr>fitting a quadratic curve to data</vt:lpstr>
      <vt:lpstr>MATLAB script for G in quadratic case</vt:lpstr>
      <vt:lpstr>Python script for G in quadratic case</vt:lpstr>
      <vt:lpstr>fitting a sum of known functions</vt:lpstr>
      <vt:lpstr>fitting a sum of cosines and sines (Fourier series)</vt:lpstr>
      <vt:lpstr>PowerPoint Presentation</vt:lpstr>
      <vt:lpstr>PowerPoint Presentation</vt:lpstr>
      <vt:lpstr>PowerPoint Presentation</vt:lpstr>
      <vt:lpstr>thought of this way, the equation d=Gm means</vt:lpstr>
      <vt:lpstr>sometimes, models do represent literal mixing</vt:lpstr>
      <vt:lpstr>any data kernel also can be thought of as a concatenation of its rows</vt:lpstr>
      <vt:lpstr>thought of this way, the equation d=Gm means data is a weighted average of the model parameters  for example, if</vt:lpstr>
      <vt:lpstr>sometimes the model represents literal averaging  data kernels for running averages</vt:lpstr>
      <vt:lpstr>MATLAB script data kernel for a running-average</vt:lpstr>
      <vt:lpstr>Python script data kernel for a running-average</vt:lpstr>
      <vt:lpstr>averaging doesn’t have to be symmetric</vt:lpstr>
      <vt:lpstr>the prediction error</vt:lpstr>
      <vt:lpstr>prediction error in straight line case</vt:lpstr>
      <vt:lpstr>total error single number summarizing the error</vt:lpstr>
      <vt:lpstr>principle of least-squares</vt:lpstr>
      <vt:lpstr>MATLAB script for total error</vt:lpstr>
      <vt:lpstr>Python script for total error</vt:lpstr>
      <vt:lpstr>grid search strategy for finding the m that minimizes E(m) </vt:lpstr>
      <vt:lpstr>PowerPoint Presentation</vt:lpstr>
      <vt:lpstr>the best m is at the point of minimum E choose that as mest</vt:lpstr>
      <vt:lpstr>PowerPoint Presentation</vt:lpstr>
      <vt:lpstr>PowerPoint Presentation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382</cp:revision>
  <dcterms:created xsi:type="dcterms:W3CDTF">2008-08-25T18:59:31Z</dcterms:created>
  <dcterms:modified xsi:type="dcterms:W3CDTF">2022-02-26T16:38:11Z</dcterms:modified>
</cp:coreProperties>
</file>