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90" r:id="rId2"/>
    <p:sldId id="391" r:id="rId3"/>
    <p:sldId id="387" r:id="rId4"/>
    <p:sldId id="375" r:id="rId5"/>
    <p:sldId id="355" r:id="rId6"/>
    <p:sldId id="352" r:id="rId7"/>
    <p:sldId id="353" r:id="rId8"/>
    <p:sldId id="354" r:id="rId9"/>
    <p:sldId id="339" r:id="rId10"/>
    <p:sldId id="340" r:id="rId11"/>
    <p:sldId id="341" r:id="rId12"/>
    <p:sldId id="342" r:id="rId13"/>
    <p:sldId id="344" r:id="rId14"/>
    <p:sldId id="345" r:id="rId15"/>
    <p:sldId id="343" r:id="rId16"/>
    <p:sldId id="357" r:id="rId17"/>
    <p:sldId id="358" r:id="rId18"/>
    <p:sldId id="359" r:id="rId19"/>
    <p:sldId id="346" r:id="rId20"/>
    <p:sldId id="377" r:id="rId21"/>
    <p:sldId id="378" r:id="rId22"/>
    <p:sldId id="347" r:id="rId23"/>
    <p:sldId id="392" r:id="rId24"/>
    <p:sldId id="360" r:id="rId25"/>
    <p:sldId id="376" r:id="rId26"/>
    <p:sldId id="349" r:id="rId27"/>
    <p:sldId id="350" r:id="rId28"/>
    <p:sldId id="351" r:id="rId29"/>
    <p:sldId id="361" r:id="rId30"/>
    <p:sldId id="363" r:id="rId31"/>
    <p:sldId id="362" r:id="rId32"/>
    <p:sldId id="365" r:id="rId33"/>
    <p:sldId id="368" r:id="rId34"/>
    <p:sldId id="369" r:id="rId35"/>
    <p:sldId id="385" r:id="rId36"/>
    <p:sldId id="393" r:id="rId37"/>
    <p:sldId id="388" r:id="rId38"/>
    <p:sldId id="380" r:id="rId39"/>
    <p:sldId id="381" r:id="rId40"/>
    <p:sldId id="386" r:id="rId41"/>
    <p:sldId id="394" r:id="rId42"/>
    <p:sldId id="382" r:id="rId43"/>
    <p:sldId id="383" r:id="rId44"/>
    <p:sldId id="384" r:id="rId45"/>
    <p:sldId id="379" r:id="rId46"/>
    <p:sldId id="370" r:id="rId47"/>
    <p:sldId id="371" r:id="rId48"/>
    <p:sldId id="372" r:id="rId49"/>
    <p:sldId id="373" r:id="rId50"/>
    <p:sldId id="374"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67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9316" autoAdjust="0"/>
  </p:normalViewPr>
  <p:slideViewPr>
    <p:cSldViewPr>
      <p:cViewPr varScale="1">
        <p:scale>
          <a:sx n="55" d="100"/>
          <a:sy n="55" d="100"/>
        </p:scale>
        <p:origin x="117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asserted that </a:t>
            </a:r>
            <a:r>
              <a:rPr lang="en-US" dirty="0" err="1"/>
              <a:t>dbar</a:t>
            </a:r>
            <a:r>
              <a:rPr lang="en-US" dirty="0"/>
              <a:t> = Gm, that is, the model </a:t>
            </a:r>
            <a:r>
              <a:rPr lang="en-US" dirty="0" err="1"/>
              <a:t>preducts</a:t>
            </a:r>
            <a:r>
              <a:rPr lang="en-US" dirty="0"/>
              <a:t> the average data.</a:t>
            </a:r>
          </a:p>
        </p:txBody>
      </p:sp>
      <p:sp>
        <p:nvSpPr>
          <p:cNvPr id="4" name="Slide Number Placeholder 3"/>
          <p:cNvSpPr>
            <a:spLocks noGrp="1"/>
          </p:cNvSpPr>
          <p:nvPr>
            <p:ph type="sldNum" sz="quarter" idx="5"/>
          </p:nvPr>
        </p:nvSpPr>
        <p:spPr/>
        <p:txBody>
          <a:bodyPr/>
          <a:lstStyle/>
          <a:p>
            <a:fld id="{FD466815-0D95-47C5-9249-8299F627C374}" type="slidenum">
              <a:rPr lang="en-US" smtClean="0"/>
              <a:pPr/>
              <a:t>11</a:t>
            </a:fld>
            <a:endParaRPr lang="en-US"/>
          </a:p>
        </p:txBody>
      </p:sp>
    </p:spTree>
    <p:extLst>
      <p:ext uri="{BB962C8B-B14F-4D97-AF65-F5344CB8AC3E}">
        <p14:creationId xmlns:p14="http://schemas.microsoft.com/office/powerpoint/2010/main" val="1764542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the strong link between</a:t>
            </a:r>
            <a:r>
              <a:rPr lang="en-US" baseline="0" dirty="0"/>
              <a:t> two ways of thinking about goodness-of-fit, one involving error, the other involving probability.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notion of most probable data may need further explanation.  Image a million hypothetical sets of model parameters, each of which predict a datasets with a different error E, measured with respect to the true dataset.  The ones with predicted data closest to the true data, which are also the ones with the lowest E, are in some sense the “most probably correct”.  </a:t>
            </a:r>
          </a:p>
        </p:txBody>
      </p:sp>
      <p:sp>
        <p:nvSpPr>
          <p:cNvPr id="4" name="Slide Number Placeholder 3"/>
          <p:cNvSpPr>
            <a:spLocks noGrp="1"/>
          </p:cNvSpPr>
          <p:nvPr>
            <p:ph type="sldNum" sz="quarter" idx="5"/>
          </p:nvPr>
        </p:nvSpPr>
        <p:spPr/>
        <p:txBody>
          <a:bodyPr/>
          <a:lstStyle/>
          <a:p>
            <a:fld id="{FD466815-0D95-47C5-9249-8299F627C374}" type="slidenum">
              <a:rPr lang="en-US" smtClean="0"/>
              <a:pPr/>
              <a:t>13</a:t>
            </a:fld>
            <a:endParaRPr lang="en-US"/>
          </a:p>
        </p:txBody>
      </p:sp>
    </p:spTree>
    <p:extLst>
      <p:ext uri="{BB962C8B-B14F-4D97-AF65-F5344CB8AC3E}">
        <p14:creationId xmlns:p14="http://schemas.microsoft.com/office/powerpoint/2010/main" val="137842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this minimization is the same one that is typically encountered in elementary calculus courses.</a:t>
            </a:r>
          </a:p>
        </p:txBody>
      </p:sp>
      <p:sp>
        <p:nvSpPr>
          <p:cNvPr id="4" name="Slide Number Placeholder 3"/>
          <p:cNvSpPr>
            <a:spLocks noGrp="1"/>
          </p:cNvSpPr>
          <p:nvPr>
            <p:ph type="sldNum" sz="quarter" idx="5"/>
          </p:nvPr>
        </p:nvSpPr>
        <p:spPr/>
        <p:txBody>
          <a:bodyPr/>
          <a:lstStyle/>
          <a:p>
            <a:fld id="{FD466815-0D95-47C5-9249-8299F627C374}" type="slidenum">
              <a:rPr lang="en-US" smtClean="0"/>
              <a:pPr/>
              <a:t>14</a:t>
            </a:fld>
            <a:endParaRPr lang="en-US"/>
          </a:p>
        </p:txBody>
      </p:sp>
    </p:spTree>
    <p:extLst>
      <p:ext uri="{BB962C8B-B14F-4D97-AF65-F5344CB8AC3E}">
        <p14:creationId xmlns:p14="http://schemas.microsoft.com/office/powerpoint/2010/main" val="1329231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is moderately simple formula.</a:t>
            </a:r>
          </a:p>
        </p:txBody>
      </p:sp>
      <p:sp>
        <p:nvSpPr>
          <p:cNvPr id="4" name="Slide Number Placeholder 3"/>
          <p:cNvSpPr>
            <a:spLocks noGrp="1"/>
          </p:cNvSpPr>
          <p:nvPr>
            <p:ph type="sldNum" sz="quarter" idx="5"/>
          </p:nvPr>
        </p:nvSpPr>
        <p:spPr/>
        <p:txBody>
          <a:bodyPr/>
          <a:lstStyle/>
          <a:p>
            <a:fld id="{FD466815-0D95-47C5-9249-8299F627C374}" type="slidenum">
              <a:rPr lang="en-US" smtClean="0"/>
              <a:pPr/>
              <a:t>15</a:t>
            </a:fld>
            <a:endParaRPr lang="en-US"/>
          </a:p>
        </p:txBody>
      </p:sp>
    </p:spTree>
    <p:extLst>
      <p:ext uri="{BB962C8B-B14F-4D97-AF65-F5344CB8AC3E}">
        <p14:creationId xmlns:p14="http://schemas.microsoft.com/office/powerpoint/2010/main" val="2422751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skipping the next several slides if your students don’t have a strong math background.</a:t>
            </a:r>
          </a:p>
        </p:txBody>
      </p:sp>
      <p:sp>
        <p:nvSpPr>
          <p:cNvPr id="4" name="Slide Number Placeholder 3"/>
          <p:cNvSpPr>
            <a:spLocks noGrp="1"/>
          </p:cNvSpPr>
          <p:nvPr>
            <p:ph type="sldNum" sz="quarter" idx="5"/>
          </p:nvPr>
        </p:nvSpPr>
        <p:spPr/>
        <p:txBody>
          <a:bodyPr/>
          <a:lstStyle/>
          <a:p>
            <a:fld id="{FD466815-0D95-47C5-9249-8299F627C374}" type="slidenum">
              <a:rPr lang="en-US" smtClean="0"/>
              <a:pPr/>
              <a:t>16</a:t>
            </a:fld>
            <a:endParaRPr lang="en-US"/>
          </a:p>
        </p:txBody>
      </p:sp>
    </p:spTree>
    <p:extLst>
      <p:ext uri="{BB962C8B-B14F-4D97-AF65-F5344CB8AC3E}">
        <p14:creationId xmlns:p14="http://schemas.microsoft.com/office/powerpoint/2010/main" val="240040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 the </a:t>
            </a:r>
            <a:r>
              <a:rPr lang="en-US" dirty="0" err="1"/>
              <a:t>dmi</a:t>
            </a:r>
            <a:r>
              <a:rPr lang="en-US" dirty="0"/>
              <a:t>/</a:t>
            </a:r>
            <a:r>
              <a:rPr lang="en-US" dirty="0" err="1"/>
              <a:t>dmj</a:t>
            </a:r>
            <a:r>
              <a:rPr lang="en-US" dirty="0"/>
              <a:t> = </a:t>
            </a:r>
            <a:r>
              <a:rPr lang="en-US" dirty="0" err="1"/>
              <a:t>I_ij</a:t>
            </a:r>
            <a:r>
              <a:rPr lang="en-US" dirty="0"/>
              <a:t>, </a:t>
            </a:r>
            <a:r>
              <a:rPr lang="en-US" dirty="0" err="1"/>
              <a:t>wher</a:t>
            </a:r>
            <a:r>
              <a:rPr lang="en-US" dirty="0"/>
              <a:t> I is the identity matrix, is an </a:t>
            </a:r>
            <a:r>
              <a:rPr lang="en-US" dirty="0" err="1"/>
              <a:t>importamt</a:t>
            </a:r>
            <a:r>
              <a:rPr lang="en-US" dirty="0"/>
              <a:t> one that is used in almost all such derivations.  So if you are including this material, you ought to make sure that the students understand it.</a:t>
            </a:r>
          </a:p>
        </p:txBody>
      </p:sp>
      <p:sp>
        <p:nvSpPr>
          <p:cNvPr id="4" name="Slide Number Placeholder 3"/>
          <p:cNvSpPr>
            <a:spLocks noGrp="1"/>
          </p:cNvSpPr>
          <p:nvPr>
            <p:ph type="sldNum" sz="quarter" idx="5"/>
          </p:nvPr>
        </p:nvSpPr>
        <p:spPr/>
        <p:txBody>
          <a:bodyPr/>
          <a:lstStyle/>
          <a:p>
            <a:fld id="{FD466815-0D95-47C5-9249-8299F627C374}" type="slidenum">
              <a:rPr lang="en-US" smtClean="0"/>
              <a:pPr/>
              <a:t>17</a:t>
            </a:fld>
            <a:endParaRPr lang="en-US"/>
          </a:p>
        </p:txBody>
      </p:sp>
    </p:spTree>
    <p:extLst>
      <p:ext uri="{BB962C8B-B14F-4D97-AF65-F5344CB8AC3E}">
        <p14:creationId xmlns:p14="http://schemas.microsoft.com/office/powerpoint/2010/main" val="465111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mention that the matric GT G is called the Gram Matrix.  In practice, the equation in the upper right, [GT G] m = [GT d], is the one that is solved to get the </a:t>
            </a:r>
            <a:r>
              <a:rPr lang="en-US" dirty="0" err="1"/>
              <a:t>soluton</a:t>
            </a:r>
            <a:r>
              <a:rPr lang="en-US" dirty="0"/>
              <a:t>.</a:t>
            </a:r>
          </a:p>
        </p:txBody>
      </p:sp>
      <p:sp>
        <p:nvSpPr>
          <p:cNvPr id="4" name="Slide Number Placeholder 3"/>
          <p:cNvSpPr>
            <a:spLocks noGrp="1"/>
          </p:cNvSpPr>
          <p:nvPr>
            <p:ph type="sldNum" sz="quarter" idx="5"/>
          </p:nvPr>
        </p:nvSpPr>
        <p:spPr/>
        <p:txBody>
          <a:bodyPr/>
          <a:lstStyle/>
          <a:p>
            <a:fld id="{FD466815-0D95-47C5-9249-8299F627C374}" type="slidenum">
              <a:rPr lang="en-US" smtClean="0"/>
              <a:pPr/>
              <a:t>18</a:t>
            </a:fld>
            <a:endParaRPr lang="en-US"/>
          </a:p>
        </p:txBody>
      </p:sp>
    </p:spTree>
    <p:extLst>
      <p:ext uri="{BB962C8B-B14F-4D97-AF65-F5344CB8AC3E}">
        <p14:creationId xmlns:p14="http://schemas.microsoft.com/office/powerpoint/2010/main" val="1378588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Show how many of the factors</a:t>
            </a:r>
            <a:r>
              <a:rPr lang="en-US" baseline="0" dirty="0"/>
              <a:t> in the expression cancel one another.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point out that the posterior error may be too large if the theory is a poor one.  E.g. if you fit a parabola with a straight line, you will get some sort of “best fit”, but it will have much more error than can be accounted for by measurement error, alone.</a:t>
            </a:r>
          </a:p>
        </p:txBody>
      </p:sp>
      <p:sp>
        <p:nvSpPr>
          <p:cNvPr id="4" name="Slide Number Placeholder 3"/>
          <p:cNvSpPr>
            <a:spLocks noGrp="1"/>
          </p:cNvSpPr>
          <p:nvPr>
            <p:ph type="sldNum" sz="quarter" idx="5"/>
          </p:nvPr>
        </p:nvSpPr>
        <p:spPr/>
        <p:txBody>
          <a:bodyPr/>
          <a:lstStyle/>
          <a:p>
            <a:fld id="{FD466815-0D95-47C5-9249-8299F627C374}" type="slidenum">
              <a:rPr lang="en-US" smtClean="0"/>
              <a:pPr/>
              <a:t>20</a:t>
            </a:fld>
            <a:endParaRPr lang="en-US"/>
          </a:p>
        </p:txBody>
      </p:sp>
    </p:spTree>
    <p:extLst>
      <p:ext uri="{BB962C8B-B14F-4D97-AF65-F5344CB8AC3E}">
        <p14:creationId xmlns:p14="http://schemas.microsoft.com/office/powerpoint/2010/main" val="103521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Least-squares</a:t>
            </a:r>
            <a:r>
              <a:rPr lang="en-US" baseline="0" dirty="0"/>
              <a:t> is a standard way to solve a linear model.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give the example of fitting a straight line (M=2) to three data. (N-3), in which case N-M=1. Since the line can go through any two of the </a:t>
            </a:r>
            <a:r>
              <a:rPr lang="en-US" dirty="0" err="1"/>
              <a:t>points,only</a:t>
            </a:r>
            <a:r>
              <a:rPr lang="en-US" dirty="0"/>
              <a:t> the third has error.  If the error of that third </a:t>
            </a:r>
            <a:r>
              <a:rPr lang="en-US" dirty="0" err="1"/>
              <a:t>ppoint</a:t>
            </a:r>
            <a:r>
              <a:rPr lang="en-US" dirty="0"/>
              <a:t> is e3, then the best estimate of the variance of the data is (e_3)^2 / 1 not (e_3)^2 / 3.</a:t>
            </a:r>
          </a:p>
        </p:txBody>
      </p:sp>
      <p:sp>
        <p:nvSpPr>
          <p:cNvPr id="4" name="Slide Number Placeholder 3"/>
          <p:cNvSpPr>
            <a:spLocks noGrp="1"/>
          </p:cNvSpPr>
          <p:nvPr>
            <p:ph type="sldNum" sz="quarter" idx="5"/>
          </p:nvPr>
        </p:nvSpPr>
        <p:spPr/>
        <p:txBody>
          <a:bodyPr/>
          <a:lstStyle/>
          <a:p>
            <a:fld id="{FD466815-0D95-47C5-9249-8299F627C374}" type="slidenum">
              <a:rPr lang="en-US" smtClean="0"/>
              <a:pPr/>
              <a:t>21</a:t>
            </a:fld>
            <a:endParaRPr lang="en-US"/>
          </a:p>
        </p:txBody>
      </p:sp>
    </p:spTree>
    <p:extLst>
      <p:ext uri="{BB962C8B-B14F-4D97-AF65-F5344CB8AC3E}">
        <p14:creationId xmlns:p14="http://schemas.microsoft.com/office/powerpoint/2010/main" val="2853498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95% confidence is the minimum standard in science.</a:t>
            </a:r>
          </a:p>
        </p:txBody>
      </p:sp>
      <p:sp>
        <p:nvSpPr>
          <p:cNvPr id="4" name="Slide Number Placeholder 3"/>
          <p:cNvSpPr>
            <a:spLocks noGrp="1"/>
          </p:cNvSpPr>
          <p:nvPr>
            <p:ph type="sldNum" sz="quarter" idx="5"/>
          </p:nvPr>
        </p:nvSpPr>
        <p:spPr/>
        <p:txBody>
          <a:bodyPr/>
          <a:lstStyle/>
          <a:p>
            <a:fld id="{FD466815-0D95-47C5-9249-8299F627C374}" type="slidenum">
              <a:rPr lang="en-US" smtClean="0"/>
              <a:pPr/>
              <a:t>22</a:t>
            </a:fld>
            <a:endParaRPr lang="en-US"/>
          </a:p>
        </p:txBody>
      </p:sp>
    </p:spTree>
    <p:extLst>
      <p:ext uri="{BB962C8B-B14F-4D97-AF65-F5344CB8AC3E}">
        <p14:creationId xmlns:p14="http://schemas.microsoft.com/office/powerpoint/2010/main" val="415567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this solution</a:t>
            </a:r>
            <a:r>
              <a:rPr lang="en-US" baseline="0" dirty="0"/>
              <a:t> works regardless of the details of G.</a:t>
            </a:r>
            <a:endParaRPr lang="en-US" dirty="0"/>
          </a:p>
          <a:p>
            <a:r>
              <a:rPr lang="en-US" dirty="0"/>
              <a:t>Explain use</a:t>
            </a:r>
            <a:r>
              <a:rPr lang="en-US" baseline="0" dirty="0"/>
              <a:t> of backslash operator.</a:t>
            </a:r>
          </a:p>
          <a:p>
            <a:r>
              <a:rPr lang="en-US" baseline="0" dirty="0"/>
              <a:t>Explain that the </a:t>
            </a:r>
            <a:r>
              <a:rPr lang="en-US" baseline="0" dirty="0" err="1"/>
              <a:t>diag</a:t>
            </a:r>
            <a:r>
              <a:rPr lang="en-US" baseline="0" dirty="0"/>
              <a:t>() function extracts the main diagonal from a matrix and puts it in a vector.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extLst>
      <p:ext uri="{BB962C8B-B14F-4D97-AF65-F5344CB8AC3E}">
        <p14:creationId xmlns:p14="http://schemas.microsoft.com/office/powerpoint/2010/main" val="1247101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this solution</a:t>
            </a:r>
            <a:r>
              <a:rPr lang="en-US" baseline="0" dirty="0"/>
              <a:t> works regardless of the details of G. </a:t>
            </a:r>
            <a:r>
              <a:rPr lang="en-US" dirty="0"/>
              <a:t>Explain that </a:t>
            </a:r>
            <a:r>
              <a:rPr lang="en-US" baseline="0" dirty="0"/>
              <a:t>solve() has been applied to the equation GTG m = GT d</a:t>
            </a:r>
          </a:p>
          <a:p>
            <a:r>
              <a:rPr lang="en-US" baseline="0" dirty="0"/>
              <a:t>Explain that the </a:t>
            </a:r>
            <a:r>
              <a:rPr lang="en-US" baseline="0" dirty="0" err="1"/>
              <a:t>diag</a:t>
            </a:r>
            <a:r>
              <a:rPr lang="en-US" baseline="0" dirty="0"/>
              <a:t>() function extracts the main diagonal from a matrix and puts it in a Mx0 list,</a:t>
            </a:r>
          </a:p>
          <a:p>
            <a:r>
              <a:rPr lang="en-US" baseline="0" dirty="0"/>
              <a:t>which is turned into an Mx1 column-vector by </a:t>
            </a:r>
            <a:r>
              <a:rPr lang="en-US" baseline="0" dirty="0" err="1"/>
              <a:t>eda_cvec</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“data = a constant” implies that the data scatter about a typical value.</a:t>
            </a:r>
          </a:p>
        </p:txBody>
      </p:sp>
      <p:sp>
        <p:nvSpPr>
          <p:cNvPr id="4" name="Slide Number Placeholder 3"/>
          <p:cNvSpPr>
            <a:spLocks noGrp="1"/>
          </p:cNvSpPr>
          <p:nvPr>
            <p:ph type="sldNum" sz="quarter" idx="5"/>
          </p:nvPr>
        </p:nvSpPr>
        <p:spPr/>
        <p:txBody>
          <a:bodyPr/>
          <a:lstStyle/>
          <a:p>
            <a:fld id="{FD466815-0D95-47C5-9249-8299F627C374}" type="slidenum">
              <a:rPr lang="en-US" smtClean="0"/>
              <a:pPr/>
              <a:t>26</a:t>
            </a:fld>
            <a:endParaRPr lang="en-US"/>
          </a:p>
        </p:txBody>
      </p:sp>
    </p:spTree>
    <p:extLst>
      <p:ext uri="{BB962C8B-B14F-4D97-AF65-F5344CB8AC3E}">
        <p14:creationId xmlns:p14="http://schemas.microsoft.com/office/powerpoint/2010/main" val="2202792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the :sample mean” is an estimate of the mean.</a:t>
            </a:r>
          </a:p>
        </p:txBody>
      </p:sp>
      <p:sp>
        <p:nvSpPr>
          <p:cNvPr id="4" name="Slide Number Placeholder 3"/>
          <p:cNvSpPr>
            <a:spLocks noGrp="1"/>
          </p:cNvSpPr>
          <p:nvPr>
            <p:ph type="sldNum" sz="quarter" idx="5"/>
          </p:nvPr>
        </p:nvSpPr>
        <p:spPr/>
        <p:txBody>
          <a:bodyPr/>
          <a:lstStyle/>
          <a:p>
            <a:fld id="{FD466815-0D95-47C5-9249-8299F627C374}" type="slidenum">
              <a:rPr lang="en-US" smtClean="0"/>
              <a:pPr/>
              <a:t>27</a:t>
            </a:fld>
            <a:endParaRPr lang="en-US"/>
          </a:p>
        </p:txBody>
      </p:sp>
    </p:spTree>
    <p:extLst>
      <p:ext uri="{BB962C8B-B14F-4D97-AF65-F5344CB8AC3E}">
        <p14:creationId xmlns:p14="http://schemas.microsoft.com/office/powerpoint/2010/main" val="4217816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confidence interval narrows as number of data N increase, but only slowly (because of square root)</a:t>
            </a:r>
          </a:p>
        </p:txBody>
      </p:sp>
      <p:sp>
        <p:nvSpPr>
          <p:cNvPr id="4" name="Slide Number Placeholder 3"/>
          <p:cNvSpPr>
            <a:spLocks noGrp="1"/>
          </p:cNvSpPr>
          <p:nvPr>
            <p:ph type="sldNum" sz="quarter" idx="5"/>
          </p:nvPr>
        </p:nvSpPr>
        <p:spPr/>
        <p:txBody>
          <a:bodyPr/>
          <a:lstStyle/>
          <a:p>
            <a:fld id="{FD466815-0D95-47C5-9249-8299F627C374}" type="slidenum">
              <a:rPr lang="en-US" smtClean="0"/>
              <a:pPr/>
              <a:t>28</a:t>
            </a:fld>
            <a:endParaRPr lang="en-US"/>
          </a:p>
        </p:txBody>
      </p:sp>
    </p:spTree>
    <p:extLst>
      <p:ext uri="{BB962C8B-B14F-4D97-AF65-F5344CB8AC3E}">
        <p14:creationId xmlns:p14="http://schemas.microsoft.com/office/powerpoint/2010/main" val="1114573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number of model parameters is M=2</a:t>
            </a:r>
          </a:p>
        </p:txBody>
      </p:sp>
      <p:sp>
        <p:nvSpPr>
          <p:cNvPr id="4" name="Slide Number Placeholder 3"/>
          <p:cNvSpPr>
            <a:spLocks noGrp="1"/>
          </p:cNvSpPr>
          <p:nvPr>
            <p:ph type="sldNum" sz="quarter" idx="5"/>
          </p:nvPr>
        </p:nvSpPr>
        <p:spPr/>
        <p:txBody>
          <a:bodyPr/>
          <a:lstStyle/>
          <a:p>
            <a:fld id="{FD466815-0D95-47C5-9249-8299F627C374}" type="slidenum">
              <a:rPr lang="en-US" smtClean="0"/>
              <a:pPr/>
              <a:t>29</a:t>
            </a:fld>
            <a:endParaRPr lang="en-US"/>
          </a:p>
        </p:txBody>
      </p:sp>
    </p:spTree>
    <p:extLst>
      <p:ext uri="{BB962C8B-B14F-4D97-AF65-F5344CB8AC3E}">
        <p14:creationId xmlns:p14="http://schemas.microsoft.com/office/powerpoint/2010/main" val="3243351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how matrix multiplication produces sums.</a:t>
            </a:r>
          </a:p>
        </p:txBody>
      </p:sp>
      <p:sp>
        <p:nvSpPr>
          <p:cNvPr id="4" name="Slide Number Placeholder 3"/>
          <p:cNvSpPr>
            <a:spLocks noGrp="1"/>
          </p:cNvSpPr>
          <p:nvPr>
            <p:ph type="sldNum" sz="quarter" idx="5"/>
          </p:nvPr>
        </p:nvSpPr>
        <p:spPr/>
        <p:txBody>
          <a:bodyPr/>
          <a:lstStyle/>
          <a:p>
            <a:fld id="{FD466815-0D95-47C5-9249-8299F627C374}" type="slidenum">
              <a:rPr lang="en-US" smtClean="0"/>
              <a:pPr/>
              <a:t>30</a:t>
            </a:fld>
            <a:endParaRPr lang="en-US"/>
          </a:p>
        </p:txBody>
      </p:sp>
    </p:spTree>
    <p:extLst>
      <p:ext uri="{BB962C8B-B14F-4D97-AF65-F5344CB8AC3E}">
        <p14:creationId xmlns:p14="http://schemas.microsoft.com/office/powerpoint/2010/main" val="3223691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 out how matrix multiplication produces sums.</a:t>
            </a:r>
          </a:p>
          <a:p>
            <a:endParaRPr lang="en-US" dirty="0"/>
          </a:p>
        </p:txBody>
      </p:sp>
      <p:sp>
        <p:nvSpPr>
          <p:cNvPr id="4" name="Slide Number Placeholder 3"/>
          <p:cNvSpPr>
            <a:spLocks noGrp="1"/>
          </p:cNvSpPr>
          <p:nvPr>
            <p:ph type="sldNum" sz="quarter" idx="5"/>
          </p:nvPr>
        </p:nvSpPr>
        <p:spPr/>
        <p:txBody>
          <a:bodyPr/>
          <a:lstStyle/>
          <a:p>
            <a:fld id="{FD466815-0D95-47C5-9249-8299F627C374}" type="slidenum">
              <a:rPr lang="en-US" smtClean="0"/>
              <a:pPr/>
              <a:t>31</a:t>
            </a:fld>
            <a:endParaRPr lang="en-US"/>
          </a:p>
        </p:txBody>
      </p:sp>
    </p:spTree>
    <p:extLst>
      <p:ext uri="{BB962C8B-B14F-4D97-AF65-F5344CB8AC3E}">
        <p14:creationId xmlns:p14="http://schemas.microsoft.com/office/powerpoint/2010/main" val="30417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a:t>
            </a:r>
            <a:r>
              <a:rPr lang="en-US" baseline="0" dirty="0"/>
              <a:t> that c</a:t>
            </a:r>
            <a:r>
              <a:rPr lang="en-US" dirty="0"/>
              <a:t>alculating covariance is an integral part of the process.</a:t>
            </a:r>
            <a:r>
              <a:rPr lang="en-US" baseline="0" dirty="0"/>
              <a:t>  A answer is of no value without information about its accuracy.  All estimates of model parameters based on noisy data are inherently uncertain.  The key question is how uncertain.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2x2 inverse rule is really handy, so students ought to know it exists.</a:t>
            </a:r>
          </a:p>
        </p:txBody>
      </p:sp>
      <p:sp>
        <p:nvSpPr>
          <p:cNvPr id="4" name="Slide Number Placeholder 3"/>
          <p:cNvSpPr>
            <a:spLocks noGrp="1"/>
          </p:cNvSpPr>
          <p:nvPr>
            <p:ph type="sldNum" sz="quarter" idx="5"/>
          </p:nvPr>
        </p:nvSpPr>
        <p:spPr/>
        <p:txBody>
          <a:bodyPr/>
          <a:lstStyle/>
          <a:p>
            <a:fld id="{FD466815-0D95-47C5-9249-8299F627C374}" type="slidenum">
              <a:rPr lang="en-US" smtClean="0"/>
              <a:pPr/>
              <a:t>32</a:t>
            </a:fld>
            <a:endParaRPr lang="en-US"/>
          </a:p>
        </p:txBody>
      </p:sp>
    </p:spTree>
    <p:extLst>
      <p:ext uri="{BB962C8B-B14F-4D97-AF65-F5344CB8AC3E}">
        <p14:creationId xmlns:p14="http://schemas.microsoft.com/office/powerpoint/2010/main" val="4012959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formula often appears in an intro calculus book</a:t>
            </a:r>
          </a:p>
        </p:txBody>
      </p:sp>
      <p:sp>
        <p:nvSpPr>
          <p:cNvPr id="4" name="Slide Number Placeholder 3"/>
          <p:cNvSpPr>
            <a:spLocks noGrp="1"/>
          </p:cNvSpPr>
          <p:nvPr>
            <p:ph type="sldNum" sz="quarter" idx="5"/>
          </p:nvPr>
        </p:nvSpPr>
        <p:spPr/>
        <p:txBody>
          <a:bodyPr/>
          <a:lstStyle/>
          <a:p>
            <a:fld id="{FD466815-0D95-47C5-9249-8299F627C374}" type="slidenum">
              <a:rPr lang="en-US" smtClean="0"/>
              <a:pPr/>
              <a:t>33</a:t>
            </a:fld>
            <a:endParaRPr lang="en-US"/>
          </a:p>
        </p:txBody>
      </p:sp>
    </p:spTree>
    <p:extLst>
      <p:ext uri="{BB962C8B-B14F-4D97-AF65-F5344CB8AC3E}">
        <p14:creationId xmlns:p14="http://schemas.microsoft.com/office/powerpoint/2010/main" val="1851801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implication is that it would be better to formulate the problem with an intercept representing where the line crosses the</a:t>
            </a:r>
          </a:p>
          <a:p>
            <a:r>
              <a:rPr lang="en-US" dirty="0"/>
              <a:t>y = </a:t>
            </a:r>
            <a:r>
              <a:rPr lang="en-US" dirty="0" err="1"/>
              <a:t>ymean</a:t>
            </a:r>
            <a:r>
              <a:rPr lang="en-US" dirty="0"/>
              <a:t> level, rather than the usual y=0 level.</a:t>
            </a:r>
          </a:p>
        </p:txBody>
      </p:sp>
      <p:sp>
        <p:nvSpPr>
          <p:cNvPr id="4" name="Slide Number Placeholder 3"/>
          <p:cNvSpPr>
            <a:spLocks noGrp="1"/>
          </p:cNvSpPr>
          <p:nvPr>
            <p:ph type="sldNum" sz="quarter" idx="5"/>
          </p:nvPr>
        </p:nvSpPr>
        <p:spPr/>
        <p:txBody>
          <a:bodyPr/>
          <a:lstStyle/>
          <a:p>
            <a:fld id="{FD466815-0D95-47C5-9249-8299F627C374}" type="slidenum">
              <a:rPr lang="en-US" smtClean="0"/>
              <a:pPr/>
              <a:t>34</a:t>
            </a:fld>
            <a:endParaRPr lang="en-US"/>
          </a:p>
        </p:txBody>
      </p:sp>
    </p:spTree>
    <p:extLst>
      <p:ext uri="{BB962C8B-B14F-4D97-AF65-F5344CB8AC3E}">
        <p14:creationId xmlns:p14="http://schemas.microsoft.com/office/powerpoint/2010/main" val="3882660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analytic formulas occasionally are handy, in most cases, one just solved [GT G] m = GT d numerically.</a:t>
            </a:r>
          </a:p>
        </p:txBody>
      </p:sp>
      <p:sp>
        <p:nvSpPr>
          <p:cNvPr id="4" name="Slide Number Placeholder 3"/>
          <p:cNvSpPr>
            <a:spLocks noGrp="1"/>
          </p:cNvSpPr>
          <p:nvPr>
            <p:ph type="sldNum" sz="quarter" idx="5"/>
          </p:nvPr>
        </p:nvSpPr>
        <p:spPr/>
        <p:txBody>
          <a:bodyPr/>
          <a:lstStyle/>
          <a:p>
            <a:fld id="{FD466815-0D95-47C5-9249-8299F627C374}" type="slidenum">
              <a:rPr lang="en-US" smtClean="0"/>
              <a:pPr/>
              <a:t>35</a:t>
            </a:fld>
            <a:endParaRPr lang="en-US"/>
          </a:p>
        </p:txBody>
      </p:sp>
    </p:spTree>
    <p:extLst>
      <p:ext uri="{BB962C8B-B14F-4D97-AF65-F5344CB8AC3E}">
        <p14:creationId xmlns:p14="http://schemas.microsoft.com/office/powerpoint/2010/main" val="2717635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sd2 is the posterior estimate of the variance of the data.</a:t>
            </a:r>
          </a:p>
        </p:txBody>
      </p:sp>
      <p:sp>
        <p:nvSpPr>
          <p:cNvPr id="4" name="Slide Number Placeholder 3"/>
          <p:cNvSpPr>
            <a:spLocks noGrp="1"/>
          </p:cNvSpPr>
          <p:nvPr>
            <p:ph type="sldNum" sz="quarter" idx="5"/>
          </p:nvPr>
        </p:nvSpPr>
        <p:spPr/>
        <p:txBody>
          <a:bodyPr/>
          <a:lstStyle/>
          <a:p>
            <a:fld id="{FD466815-0D95-47C5-9249-8299F627C374}" type="slidenum">
              <a:rPr lang="en-US" smtClean="0"/>
              <a:pPr/>
              <a:t>37</a:t>
            </a:fld>
            <a:endParaRPr lang="en-US"/>
          </a:p>
        </p:txBody>
      </p:sp>
    </p:spTree>
    <p:extLst>
      <p:ext uri="{BB962C8B-B14F-4D97-AF65-F5344CB8AC3E}">
        <p14:creationId xmlns:p14="http://schemas.microsoft.com/office/powerpoint/2010/main" val="2250122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this plot has the observations, d</a:t>
            </a:r>
            <a:r>
              <a:rPr lang="en-US" baseline="30000" dirty="0"/>
              <a:t>obs</a:t>
            </a:r>
            <a:r>
              <a:rPr lang="en-US" dirty="0"/>
              <a:t>,</a:t>
            </a:r>
            <a:r>
              <a:rPr lang="en-US" baseline="0" dirty="0"/>
              <a:t> the </a:t>
            </a:r>
            <a:r>
              <a:rPr lang="en-US" dirty="0"/>
              <a:t>“results”,</a:t>
            </a:r>
            <a:r>
              <a:rPr lang="en-US" baseline="0" dirty="0"/>
              <a:t> </a:t>
            </a:r>
            <a:r>
              <a:rPr lang="en-US" baseline="0" dirty="0" err="1"/>
              <a:t>d</a:t>
            </a:r>
            <a:r>
              <a:rPr lang="en-US" baseline="30000" dirty="0" err="1"/>
              <a:t>pre</a:t>
            </a:r>
            <a:r>
              <a:rPr lang="en-US" baseline="0" dirty="0"/>
              <a:t>, </a:t>
            </a:r>
            <a:r>
              <a:rPr lang="en-US" dirty="0"/>
              <a:t>and the error, e.</a:t>
            </a:r>
          </a:p>
          <a:p>
            <a:r>
              <a:rPr lang="en-US" dirty="0"/>
              <a:t>The error large</a:t>
            </a:r>
            <a:r>
              <a:rPr lang="en-US" baseline="0" dirty="0"/>
              <a:t> in the sense that it is an appreciable fraction of the amplitude of the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Identify m</a:t>
            </a:r>
            <a:r>
              <a:rPr lang="en-US" baseline="-25000" dirty="0"/>
              <a:t>2</a:t>
            </a:r>
            <a:r>
              <a:rPr lang="en-US" dirty="0"/>
              <a:t> as the long-term slope.  Note that the cosine</a:t>
            </a:r>
            <a:r>
              <a:rPr lang="en-US" baseline="0" dirty="0"/>
              <a:t> and sine are paired.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Ty is the number of days</a:t>
            </a:r>
            <a:r>
              <a:rPr lang="en-US" baseline="0" dirty="0"/>
              <a:t> in a year, the period of the annual cycle. The functions sin() and cos() operate element-wise.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Ty is the number of days</a:t>
            </a:r>
            <a:r>
              <a:rPr lang="en-US" baseline="0" dirty="0"/>
              <a:t> in a year, the period of the annual cycle.  Note the need to use the </a:t>
            </a:r>
            <a:r>
              <a:rPr lang="en-US" baseline="0" dirty="0" err="1"/>
              <a:t>numpy</a:t>
            </a:r>
            <a:r>
              <a:rPr lang="en-US" baseline="0" dirty="0"/>
              <a:t> versions of sine and cosine,</a:t>
            </a:r>
          </a:p>
          <a:p>
            <a:r>
              <a:rPr lang="en-US" baseline="0" dirty="0"/>
              <a:t>which operate element-wise.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extLst>
      <p:ext uri="{BB962C8B-B14F-4D97-AF65-F5344CB8AC3E}">
        <p14:creationId xmlns:p14="http://schemas.microsoft.com/office/powerpoint/2010/main" val="522337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a:t>
            </a:r>
            <a:r>
              <a:rPr lang="en-US" baseline="0" dirty="0"/>
              <a:t> might discuss the rationale for using one of these estimates over the other.  There are arguments both ways.  The prior estimate is the better estimate of measurement noise.  The posterior estimate more honestly reflects how well the model works (poorly).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slide and the next three are review.</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key</a:t>
            </a:r>
            <a:r>
              <a:rPr lang="en-US" baseline="0" dirty="0"/>
              <a:t> point if that the error bars do not overlap the m</a:t>
            </a:r>
            <a:r>
              <a:rPr lang="en-US" baseline="-25000" dirty="0"/>
              <a:t>2</a:t>
            </a:r>
            <a:r>
              <a:rPr lang="en-US" baseline="0" dirty="0"/>
              <a:t>=0, giving confidence to the assertion that the rate is negative.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Scientists</a:t>
            </a:r>
            <a:r>
              <a:rPr lang="en-US" baseline="0" dirty="0"/>
              <a:t> should always be suspicious of models that only poorly fit the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return to the issue of deriving confidence estimates from the shape of E(m).</a:t>
            </a:r>
          </a:p>
        </p:txBody>
      </p:sp>
      <p:sp>
        <p:nvSpPr>
          <p:cNvPr id="4" name="Slide Number Placeholder 3"/>
          <p:cNvSpPr>
            <a:spLocks noGrp="1"/>
          </p:cNvSpPr>
          <p:nvPr>
            <p:ph type="sldNum" sz="quarter" idx="5"/>
          </p:nvPr>
        </p:nvSpPr>
        <p:spPr/>
        <p:txBody>
          <a:bodyPr/>
          <a:lstStyle/>
          <a:p>
            <a:fld id="{FD466815-0D95-47C5-9249-8299F627C374}" type="slidenum">
              <a:rPr lang="en-US" smtClean="0"/>
              <a:pPr/>
              <a:t>45</a:t>
            </a:fld>
            <a:endParaRPr lang="en-US"/>
          </a:p>
        </p:txBody>
      </p:sp>
    </p:spTree>
    <p:extLst>
      <p:ext uri="{BB962C8B-B14F-4D97-AF65-F5344CB8AC3E}">
        <p14:creationId xmlns:p14="http://schemas.microsoft.com/office/powerpoint/2010/main" val="3902476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error surface was shown in the previous lecture.  Mention that it was computed via a grid search.</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a:t>
            </a:r>
            <a:r>
              <a:rPr lang="en-US" baseline="0" dirty="0"/>
              <a:t> should skip this slide and the nest two if the class has too low a mathematical level to understand Taylor series.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Covariance is related to the reciprocal of curvature.  Low curvature, high covariance.  High curvature, lo covariance.</a:t>
            </a:r>
          </a:p>
        </p:txBody>
      </p:sp>
      <p:sp>
        <p:nvSpPr>
          <p:cNvPr id="4" name="Slide Number Placeholder 3"/>
          <p:cNvSpPr>
            <a:spLocks noGrp="1"/>
          </p:cNvSpPr>
          <p:nvPr>
            <p:ph type="sldNum" sz="quarter" idx="5"/>
          </p:nvPr>
        </p:nvSpPr>
        <p:spPr/>
        <p:txBody>
          <a:bodyPr/>
          <a:lstStyle/>
          <a:p>
            <a:fld id="{FD466815-0D95-47C5-9249-8299F627C374}" type="slidenum">
              <a:rPr lang="en-US" smtClean="0"/>
              <a:pPr/>
              <a:t>49</a:t>
            </a:fld>
            <a:endParaRPr lang="en-US"/>
          </a:p>
        </p:txBody>
      </p:sp>
    </p:spTree>
    <p:extLst>
      <p:ext uri="{BB962C8B-B14F-4D97-AF65-F5344CB8AC3E}">
        <p14:creationId xmlns:p14="http://schemas.microsoft.com/office/powerpoint/2010/main" val="1602357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a:t>
            </a:r>
            <a:r>
              <a:rPr lang="en-US" baseline="0" dirty="0"/>
              <a:t> skipped the math, just asset the correspondence between variance and curvature of the error surface,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the distinction between the observed and predicted data.</a:t>
            </a:r>
          </a:p>
          <a:p>
            <a:r>
              <a:rPr lang="en-US" dirty="0"/>
              <a:t>Review</a:t>
            </a:r>
            <a:r>
              <a:rPr lang="en-US" baseline="0" dirty="0"/>
              <a:t> how the error is calculated.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summary numbers like E are helpful, but also possibly deceptive, because they don’t distinguish “all the data fitting pretty well” from “all but one of the data fitting very well but the one fitting terribly”</a:t>
            </a:r>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a:t>
            </a:r>
            <a:r>
              <a:rPr lang="en-US" baseline="0" dirty="0"/>
              <a:t> students that the total error was defined in order to quantify what “about equal” means.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standard formula for the normal </a:t>
            </a:r>
            <a:r>
              <a:rPr lang="en-US" dirty="0" err="1"/>
              <a:t>p.d.f.</a:t>
            </a:r>
            <a:r>
              <a:rPr lang="en-US" dirty="0"/>
              <a:t>, with mean </a:t>
            </a:r>
            <a:r>
              <a:rPr lang="en-US" dirty="0" err="1"/>
              <a:t>d_i_bar</a:t>
            </a:r>
            <a:r>
              <a:rPr lang="en-US" dirty="0"/>
              <a:t> and variance sigma_d_2.</a:t>
            </a:r>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uncorrelated data means that if d1 is unusually small are large, there is not </a:t>
            </a:r>
            <a:r>
              <a:rPr lang="en-US" dirty="0" err="1"/>
              <a:t>tendancy</a:t>
            </a:r>
            <a:r>
              <a:rPr lang="en-US" dirty="0"/>
              <a:t> for d2 to be unusually small of large, too.</a:t>
            </a:r>
          </a:p>
        </p:txBody>
      </p:sp>
      <p:sp>
        <p:nvSpPr>
          <p:cNvPr id="4" name="Slide Number Placeholder 3"/>
          <p:cNvSpPr>
            <a:spLocks noGrp="1"/>
          </p:cNvSpPr>
          <p:nvPr>
            <p:ph type="sldNum" sz="quarter" idx="5"/>
          </p:nvPr>
        </p:nvSpPr>
        <p:spPr/>
        <p:txBody>
          <a:bodyPr/>
          <a:lstStyle/>
          <a:p>
            <a:fld id="{FD466815-0D95-47C5-9249-8299F627C374}" type="slidenum">
              <a:rPr lang="en-US" smtClean="0"/>
              <a:pPr/>
              <a:t>10</a:t>
            </a:fld>
            <a:endParaRPr lang="en-US"/>
          </a:p>
        </p:txBody>
      </p:sp>
    </p:spTree>
    <p:extLst>
      <p:ext uri="{BB962C8B-B14F-4D97-AF65-F5344CB8AC3E}">
        <p14:creationId xmlns:p14="http://schemas.microsoft.com/office/powerpoint/2010/main" val="112355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6</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a:latin typeface="Times New Roman" pitchFamily="18" charset="0"/>
                <a:cs typeface="Times New Roman" pitchFamily="18" charset="0"/>
              </a:rPr>
              <a:t>for uncorrelated data</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joint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 is just the product of the individual </a:t>
            </a:r>
            <a:r>
              <a:rPr lang="en-US" dirty="0" err="1">
                <a:latin typeface="Times New Roman" pitchFamily="18" charset="0"/>
                <a:cs typeface="Times New Roman" pitchFamily="18" charset="0"/>
              </a:rPr>
              <a:t>p.d.f.’s</a:t>
            </a:r>
            <a:endParaRPr lang="en-US" dirty="0">
              <a:latin typeface="Times New Roman" pitchFamily="18" charset="0"/>
              <a:cs typeface="Times New Roman" pitchFamily="18" charset="0"/>
            </a:endParaRPr>
          </a:p>
        </p:txBody>
      </p:sp>
      <p:pic>
        <p:nvPicPr>
          <p:cNvPr id="21506" name="Picture 2"/>
          <p:cNvPicPr>
            <a:picLocks noGrp="1" noChangeAspect="1" noChangeArrowheads="1"/>
          </p:cNvPicPr>
          <p:nvPr>
            <p:ph idx="1"/>
          </p:nvPr>
        </p:nvPicPr>
        <p:blipFill>
          <a:blip r:embed="rId3" cstate="print"/>
          <a:srcRect l="12512" t="38723" r="13498" b="41073"/>
          <a:stretch>
            <a:fillRect/>
          </a:stretch>
        </p:blipFill>
        <p:spPr bwMode="auto">
          <a:xfrm>
            <a:off x="0" y="3276600"/>
            <a:ext cx="9144000" cy="1463040"/>
          </a:xfrm>
          <a:prstGeom prst="rect">
            <a:avLst/>
          </a:prstGeom>
          <a:noFill/>
          <a:ln w="9525">
            <a:noFill/>
            <a:miter lim="800000"/>
            <a:headEnd/>
            <a:tailEnd/>
          </a:ln>
        </p:spPr>
      </p:pic>
      <p:sp>
        <p:nvSpPr>
          <p:cNvPr id="5" name="Right Brace 4"/>
          <p:cNvSpPr/>
          <p:nvPr/>
        </p:nvSpPr>
        <p:spPr>
          <a:xfrm rot="5400000">
            <a:off x="3600450" y="4171950"/>
            <a:ext cx="495300" cy="1295400"/>
          </a:xfrm>
          <a:prstGeom prst="rightBrace">
            <a:avLst>
              <a:gd name="adj1" fmla="val 833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2667000" y="5029200"/>
            <a:ext cx="2743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least-squares</a:t>
            </a: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formula for </a:t>
            </a:r>
            <a:r>
              <a:rPr kumimoji="0" lang="en-US" sz="2400" b="0" i="1" u="none" strike="noStrike" kern="0" cap="none" spc="0" normalizeH="0" noProof="0" dirty="0">
                <a:ln>
                  <a:noFill/>
                </a:ln>
                <a:solidFill>
                  <a:srgbClr val="FF0000"/>
                </a:solidFill>
                <a:effectLst/>
                <a:uLnTx/>
                <a:uFillTx/>
                <a:latin typeface="Cambria Math" pitchFamily="18" charset="0"/>
                <a:ea typeface="Cambria Math" pitchFamily="18" charset="0"/>
                <a:cs typeface="Times New Roman" pitchFamily="18" charset="0"/>
              </a:rPr>
              <a:t>E</a:t>
            </a:r>
            <a:endParaRPr kumimoji="0" lang="en-US" sz="2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Title 1"/>
          <p:cNvSpPr txBox="1">
            <a:spLocks/>
          </p:cNvSpPr>
          <p:nvPr/>
        </p:nvSpPr>
        <p:spPr bwMode="auto">
          <a:xfrm>
            <a:off x="5334000" y="5638800"/>
            <a:ext cx="2743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suggests a link between</a:t>
            </a: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probability and least-squares</a:t>
            </a:r>
            <a:endParaRPr kumimoji="0" lang="en-US" sz="2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dirty="0">
                <a:latin typeface="Times New Roman" pitchFamily="18" charset="0"/>
                <a:cs typeface="Times New Roman" pitchFamily="18" charset="0"/>
              </a:rPr>
              <a:t>now assume that </a:t>
            </a:r>
            <a:r>
              <a:rPr lang="en-US" b="1" dirty="0">
                <a:latin typeface="Cambria Math" pitchFamily="18" charset="0"/>
                <a:ea typeface="Cambria Math" pitchFamily="18" charset="0"/>
                <a:cs typeface="Times New Roman" pitchFamily="18" charset="0"/>
              </a:rPr>
              <a:t>Gm</a:t>
            </a:r>
            <a:r>
              <a:rPr lang="en-US" dirty="0">
                <a:latin typeface="Times New Roman" pitchFamily="18" charset="0"/>
                <a:cs typeface="Times New Roman" pitchFamily="18" charset="0"/>
              </a:rPr>
              <a:t> predicts the mean of </a:t>
            </a:r>
            <a:r>
              <a:rPr lang="en-US" b="1" dirty="0">
                <a:latin typeface="Cambria Math" pitchFamily="18" charset="0"/>
                <a:ea typeface="Cambria Math" pitchFamily="18" charset="0"/>
                <a:cs typeface="Times New Roman" pitchFamily="18" charset="0"/>
              </a:rPr>
              <a:t>d</a:t>
            </a:r>
          </a:p>
        </p:txBody>
      </p:sp>
      <p:pic>
        <p:nvPicPr>
          <p:cNvPr id="22530" name="Picture 2"/>
          <p:cNvPicPr>
            <a:picLocks noGrp="1" noChangeAspect="1" noChangeArrowheads="1"/>
          </p:cNvPicPr>
          <p:nvPr>
            <p:ph idx="1"/>
          </p:nvPr>
        </p:nvPicPr>
        <p:blipFill>
          <a:blip r:embed="rId3" cstate="print"/>
          <a:srcRect l="12512" t="25254" r="13498" b="41073"/>
          <a:stretch>
            <a:fillRect/>
          </a:stretch>
        </p:blipFill>
        <p:spPr bwMode="auto">
          <a:xfrm>
            <a:off x="0" y="2362200"/>
            <a:ext cx="9144000" cy="2438400"/>
          </a:xfrm>
          <a:prstGeom prst="rect">
            <a:avLst/>
          </a:prstGeom>
          <a:noFill/>
          <a:ln w="9525">
            <a:noFill/>
            <a:miter lim="800000"/>
            <a:headEnd/>
            <a:tailEnd/>
          </a:ln>
        </p:spPr>
      </p:pic>
      <p:sp>
        <p:nvSpPr>
          <p:cNvPr id="5" name="Title 1"/>
          <p:cNvSpPr txBox="1">
            <a:spLocks/>
          </p:cNvSpPr>
          <p:nvPr/>
        </p:nvSpPr>
        <p:spPr bwMode="auto">
          <a:xfrm>
            <a:off x="457200" y="5181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minimizing</a:t>
            </a:r>
            <a:r>
              <a:rPr kumimoji="0" lang="en-US" sz="4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t>
            </a:r>
            <a:r>
              <a:rPr kumimoji="0" lang="en-US" sz="4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E</a:t>
            </a:r>
            <a:r>
              <a:rPr kumimoji="0" lang="en-US" sz="4400" b="0" i="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b="1" i="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m</a:t>
            </a:r>
            <a:r>
              <a:rPr kumimoji="0" lang="en-US" sz="4400" b="0" i="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is equivalent to maximizing </a:t>
            </a:r>
            <a:r>
              <a:rPr kumimoji="0" lang="en-US" sz="4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p</a:t>
            </a:r>
            <a:r>
              <a:rPr kumimoji="0" lang="en-US" sz="4400" b="0" i="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b="1" i="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bwMode="auto">
          <a:xfrm>
            <a:off x="4191000" y="3429000"/>
            <a:ext cx="19050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Gm</a:t>
            </a: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substituted for </a:t>
            </a:r>
            <a:r>
              <a:rPr kumimoji="0" lang="en-US" sz="20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d</a:t>
            </a:r>
          </a:p>
        </p:txBody>
      </p:sp>
      <p:sp>
        <p:nvSpPr>
          <p:cNvPr id="7" name="Freeform 6"/>
          <p:cNvSpPr/>
          <p:nvPr/>
        </p:nvSpPr>
        <p:spPr>
          <a:xfrm>
            <a:off x="3927423" y="3192905"/>
            <a:ext cx="439711" cy="329784"/>
          </a:xfrm>
          <a:custGeom>
            <a:avLst/>
            <a:gdLst>
              <a:gd name="connsiteX0" fmla="*/ 0 w 439711"/>
              <a:gd name="connsiteY0" fmla="*/ 0 h 329784"/>
              <a:gd name="connsiteX1" fmla="*/ 389744 w 439711"/>
              <a:gd name="connsiteY1" fmla="*/ 134911 h 329784"/>
              <a:gd name="connsiteX2" fmla="*/ 299803 w 439711"/>
              <a:gd name="connsiteY2" fmla="*/ 224852 h 329784"/>
              <a:gd name="connsiteX3" fmla="*/ 404734 w 439711"/>
              <a:gd name="connsiteY3" fmla="*/ 329784 h 329784"/>
            </a:gdLst>
            <a:ahLst/>
            <a:cxnLst>
              <a:cxn ang="0">
                <a:pos x="connsiteX0" y="connsiteY0"/>
              </a:cxn>
              <a:cxn ang="0">
                <a:pos x="connsiteX1" y="connsiteY1"/>
              </a:cxn>
              <a:cxn ang="0">
                <a:pos x="connsiteX2" y="connsiteY2"/>
              </a:cxn>
              <a:cxn ang="0">
                <a:pos x="connsiteX3" y="connsiteY3"/>
              </a:cxn>
            </a:cxnLst>
            <a:rect l="l" t="t" r="r" b="b"/>
            <a:pathLst>
              <a:path w="439711" h="329784">
                <a:moveTo>
                  <a:pt x="0" y="0"/>
                </a:moveTo>
                <a:cubicBezTo>
                  <a:pt x="169888" y="48718"/>
                  <a:pt x="339777" y="97436"/>
                  <a:pt x="389744" y="134911"/>
                </a:cubicBezTo>
                <a:cubicBezTo>
                  <a:pt x="439711" y="172386"/>
                  <a:pt x="297305" y="192373"/>
                  <a:pt x="299803" y="224852"/>
                </a:cubicBezTo>
                <a:cubicBezTo>
                  <a:pt x="302301" y="257331"/>
                  <a:pt x="353517" y="293557"/>
                  <a:pt x="404734" y="329784"/>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5255300" y="378002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973762"/>
          </a:xfrm>
        </p:spPr>
        <p:txBody>
          <a:bodyPr/>
          <a:lstStyle/>
          <a:p>
            <a:r>
              <a:rPr lang="en-US" dirty="0">
                <a:latin typeface="Times New Roman" pitchFamily="18" charset="0"/>
                <a:cs typeface="Times New Roman" pitchFamily="18" charset="0"/>
              </a:rPr>
              <a:t>the principle of least-squares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determines the </a:t>
            </a:r>
            <a:r>
              <a:rPr lang="en-US" b="1" dirty="0">
                <a:latin typeface="Cambria Math" pitchFamily="18" charset="0"/>
                <a:ea typeface="Cambria Math" pitchFamily="18" charset="0"/>
                <a:cs typeface="Times New Roman" pitchFamily="18" charset="0"/>
              </a:rPr>
              <a:t>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that makes the observations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“most probable”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in the sense of maximizing</a:t>
            </a:r>
            <a:br>
              <a:rPr lang="en-US" dirty="0">
                <a:latin typeface="Times New Roman" pitchFamily="18" charset="0"/>
                <a:cs typeface="Times New Roman" pitchFamily="18" charset="0"/>
              </a:rPr>
            </a:br>
            <a:r>
              <a:rPr lang="en-US" i="1" dirty="0">
                <a:latin typeface="Times New Roman" pitchFamily="18" charset="0"/>
                <a:cs typeface="Times New Roman" pitchFamily="18" charset="0"/>
              </a:rPr>
              <a:t>p</a:t>
            </a:r>
            <a:r>
              <a:rPr lang="en-US" dirty="0">
                <a:latin typeface="Times New Roman" pitchFamily="18" charset="0"/>
                <a:cs typeface="Times New Roman" pitchFamily="18" charset="0"/>
              </a:rPr>
              <a:t>(</a:t>
            </a:r>
            <a:r>
              <a:rPr lang="en-US" b="1" dirty="0">
                <a:latin typeface="Cambria Math" pitchFamily="18" charset="0"/>
                <a:ea typeface="Cambria Math" pitchFamily="18" charset="0"/>
                <a:cs typeface="Times New Roman" pitchFamily="18" charset="0"/>
              </a:rPr>
              <a:t>d</a:t>
            </a:r>
            <a:r>
              <a:rPr lang="en-US" i="1" baseline="30000" dirty="0">
                <a:latin typeface="Cambria Math" pitchFamily="18" charset="0"/>
                <a:ea typeface="Cambria Math" pitchFamily="18" charset="0"/>
                <a:cs typeface="Times New Roman" pitchFamily="18" charset="0"/>
              </a:rPr>
              <a:t>obs</a:t>
            </a:r>
            <a:r>
              <a:rPr lang="en-US" dirty="0">
                <a:latin typeface="Times New Roman" pitchFamily="18" charset="0"/>
                <a:cs typeface="Times New Roman"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973762"/>
          </a:xfrm>
        </p:spPr>
        <p:txBody>
          <a:bodyPr/>
          <a:lstStyle/>
          <a:p>
            <a:r>
              <a:rPr lang="en-US" dirty="0">
                <a:latin typeface="Times New Roman" pitchFamily="18" charset="0"/>
                <a:cs typeface="Times New Roman" pitchFamily="18" charset="0"/>
              </a:rPr>
              <a:t>the principle of least-squares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determines the model parameters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that makes the observations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“most probable”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200" dirty="0">
                <a:latin typeface="Times New Roman" pitchFamily="18" charset="0"/>
                <a:cs typeface="Times New Roman" pitchFamily="18" charset="0"/>
              </a:rPr>
              <a:t>(provided that the data are Normal)</a:t>
            </a:r>
            <a:br>
              <a:rPr lang="en-US" sz="3200"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this is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principle of maximum likelihood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4191000"/>
          </a:xfrm>
        </p:spPr>
        <p:txBody>
          <a:bodyPr/>
          <a:lstStyle/>
          <a:p>
            <a:r>
              <a:rPr lang="en-US" dirty="0">
                <a:latin typeface="Times New Roman" pitchFamily="18" charset="0"/>
                <a:cs typeface="Times New Roman" pitchFamily="18" charset="0"/>
              </a:rPr>
              <a:t>a formula for </a:t>
            </a:r>
            <a:r>
              <a:rPr lang="en-US" b="1" dirty="0" err="1">
                <a:latin typeface="Cambria Math" pitchFamily="18" charset="0"/>
                <a:ea typeface="Cambria Math" pitchFamily="18" charset="0"/>
                <a:cs typeface="Times New Roman" pitchFamily="18" charset="0"/>
              </a:rPr>
              <a:t>m</a:t>
            </a:r>
            <a:r>
              <a:rPr lang="en-US" i="1" baseline="30000" dirty="0" err="1">
                <a:latin typeface="Cambria Math" pitchFamily="18" charset="0"/>
                <a:ea typeface="Cambria Math" pitchFamily="18" charset="0"/>
                <a:cs typeface="Times New Roman" pitchFamily="18" charset="0"/>
              </a:rPr>
              <a:t>est</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200" dirty="0">
                <a:latin typeface="Times New Roman" pitchFamily="18" charset="0"/>
                <a:cs typeface="Times New Roman" pitchFamily="18" charset="0"/>
              </a:rPr>
              <a:t>at the point of minimum error, E</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Cambria Math" pitchFamily="18" charset="0"/>
                <a:ea typeface="Cambria Math" pitchFamily="18" charset="0"/>
                <a:cs typeface="Times New Roman" pitchFamily="18" charset="0"/>
              </a:rPr>
              <a:t>∂E / ∂m</a:t>
            </a:r>
            <a:r>
              <a:rPr lang="en-US" sz="3200" baseline="-25000" dirty="0">
                <a:latin typeface="Cambria Math" pitchFamily="18" charset="0"/>
                <a:ea typeface="Cambria Math" pitchFamily="18" charset="0"/>
                <a:cs typeface="Times New Roman" pitchFamily="18" charset="0"/>
              </a:rPr>
              <a:t>i</a:t>
            </a:r>
            <a:r>
              <a:rPr lang="en-US" sz="3200" dirty="0">
                <a:latin typeface="Cambria Math" pitchFamily="18" charset="0"/>
                <a:ea typeface="Cambria Math" pitchFamily="18" charset="0"/>
                <a:cs typeface="Times New Roman" pitchFamily="18" charset="0"/>
              </a:rPr>
              <a:t> = 0</a:t>
            </a:r>
            <a:br>
              <a:rPr lang="en-US" sz="3200" dirty="0">
                <a:latin typeface="Times New Roman" pitchFamily="18" charset="0"/>
                <a:ea typeface="Cambria Math"/>
                <a:cs typeface="Times New Roman" pitchFamily="18" charset="0"/>
              </a:rPr>
            </a:br>
            <a:br>
              <a:rPr lang="en-US" sz="3200" dirty="0">
                <a:latin typeface="Times New Roman" pitchFamily="18" charset="0"/>
                <a:ea typeface="Cambria Math"/>
                <a:cs typeface="Times New Roman" pitchFamily="18" charset="0"/>
              </a:rPr>
            </a:br>
            <a:r>
              <a:rPr lang="en-US" sz="3200" dirty="0">
                <a:latin typeface="Times New Roman" pitchFamily="18" charset="0"/>
                <a:ea typeface="Cambria Math"/>
                <a:cs typeface="Times New Roman" pitchFamily="18" charset="0"/>
              </a:rPr>
              <a:t>so solve this equation for </a:t>
            </a:r>
            <a:r>
              <a:rPr lang="en-US" sz="3200" b="1" dirty="0" err="1">
                <a:latin typeface="Cambria Math" pitchFamily="18" charset="0"/>
                <a:ea typeface="Cambria Math" pitchFamily="18" charset="0"/>
                <a:cs typeface="Times New Roman" pitchFamily="18" charset="0"/>
              </a:rPr>
              <a:t>m</a:t>
            </a:r>
            <a:r>
              <a:rPr lang="en-US" sz="3200" i="1" baseline="30000" dirty="0" err="1">
                <a:latin typeface="Cambria Math" pitchFamily="18" charset="0"/>
                <a:ea typeface="Cambria Math" pitchFamily="18" charset="0"/>
                <a:cs typeface="Times New Roman" pitchFamily="18" charset="0"/>
              </a:rPr>
              <a:t>est</a:t>
            </a:r>
            <a:endParaRPr lang="en-US" i="1" baseline="30000" dirty="0">
              <a:latin typeface="Cambria Math" pitchFamily="18" charset="0"/>
              <a:ea typeface="Cambria Math"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1143000"/>
          </a:xfrm>
        </p:spPr>
        <p:txBody>
          <a:bodyPr/>
          <a:lstStyle/>
          <a:p>
            <a:r>
              <a:rPr lang="en-US" dirty="0">
                <a:latin typeface="Cambria Math" pitchFamily="18" charset="0"/>
                <a:ea typeface="Cambria Math" pitchFamily="18" charset="0"/>
              </a:rPr>
              <a:t>Result</a:t>
            </a:r>
          </a:p>
        </p:txBody>
      </p:sp>
      <p:pic>
        <p:nvPicPr>
          <p:cNvPr id="23554" name="Picture 2"/>
          <p:cNvPicPr>
            <a:picLocks noGrp="1" noChangeAspect="1" noChangeArrowheads="1"/>
          </p:cNvPicPr>
          <p:nvPr>
            <p:ph idx="1"/>
          </p:nvPr>
        </p:nvPicPr>
        <p:blipFill>
          <a:blip r:embed="rId3" cstate="print"/>
          <a:srcRect l="37196" t="48825" r="40151" b="41073"/>
          <a:stretch>
            <a:fillRect/>
          </a:stretch>
        </p:blipFill>
        <p:spPr bwMode="auto">
          <a:xfrm>
            <a:off x="1066800" y="2819400"/>
            <a:ext cx="6718300" cy="1752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l="31521" t="33907" r="32545" b="45960"/>
          <a:stretch>
            <a:fillRect/>
          </a:stretch>
        </p:blipFill>
        <p:spPr bwMode="auto">
          <a:xfrm>
            <a:off x="533400" y="3733800"/>
            <a:ext cx="8001000" cy="2667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47264" t="33907" r="32545" b="45960"/>
          <a:stretch>
            <a:fillRect/>
          </a:stretch>
        </p:blipFill>
        <p:spPr bwMode="auto">
          <a:xfrm>
            <a:off x="2971800" y="838200"/>
            <a:ext cx="4495800" cy="2667000"/>
          </a:xfrm>
          <a:prstGeom prst="rect">
            <a:avLst/>
          </a:prstGeom>
          <a:noFill/>
          <a:ln w="9525">
            <a:noFill/>
            <a:miter lim="800000"/>
            <a:headEnd/>
            <a:tailEnd/>
          </a:ln>
        </p:spPr>
      </p:pic>
      <p:sp>
        <p:nvSpPr>
          <p:cNvPr id="2" name="Title 1"/>
          <p:cNvSpPr>
            <a:spLocks noGrp="1"/>
          </p:cNvSpPr>
          <p:nvPr>
            <p:ph type="title"/>
          </p:nvPr>
        </p:nvSpPr>
        <p:spPr>
          <a:xfrm>
            <a:off x="304800" y="76200"/>
            <a:ext cx="8229600" cy="1143000"/>
          </a:xfrm>
        </p:spPr>
        <p:txBody>
          <a:bodyPr/>
          <a:lstStyle/>
          <a:p>
            <a:r>
              <a:rPr lang="en-US" dirty="0">
                <a:latin typeface="Cambria Math" pitchFamily="18" charset="0"/>
                <a:ea typeface="Cambria Math" pitchFamily="18" charset="0"/>
              </a:rPr>
              <a:t>where the result comes from</a:t>
            </a:r>
          </a:p>
        </p:txBody>
      </p:sp>
      <p:sp>
        <p:nvSpPr>
          <p:cNvPr id="7" name="Title 1"/>
          <p:cNvSpPr txBox="1">
            <a:spLocks/>
          </p:cNvSpPr>
          <p:nvPr/>
        </p:nvSpPr>
        <p:spPr bwMode="auto">
          <a:xfrm>
            <a:off x="1600200" y="1676400"/>
            <a:ext cx="1828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mj-cs"/>
              </a:rPr>
              <a:t>E</a:t>
            </a:r>
            <a:r>
              <a:rPr kumimoji="0" lang="en-US" sz="44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rPr>
              <a:t> =</a:t>
            </a:r>
          </a:p>
        </p:txBody>
      </p:sp>
      <p:sp>
        <p:nvSpPr>
          <p:cNvPr id="8" name="Title 1"/>
          <p:cNvSpPr txBox="1">
            <a:spLocks/>
          </p:cNvSpPr>
          <p:nvPr/>
        </p:nvSpPr>
        <p:spPr bwMode="auto">
          <a:xfrm>
            <a:off x="533400" y="3124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rPr>
              <a:t>so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5241560"/>
            <a:ext cx="2286000" cy="1447800"/>
          </a:xfrm>
        </p:spPr>
        <p:txBody>
          <a:bodyPr/>
          <a:lstStyle/>
          <a:p>
            <a:r>
              <a:rPr lang="en-US" sz="2400" dirty="0">
                <a:solidFill>
                  <a:srgbClr val="FF0000"/>
                </a:solidFill>
                <a:latin typeface="Times New Roman" pitchFamily="18" charset="0"/>
                <a:ea typeface="Cambria Math" pitchFamily="18" charset="0"/>
                <a:cs typeface="Times New Roman" pitchFamily="18" charset="0"/>
              </a:rPr>
              <a:t>unity when </a:t>
            </a:r>
            <a:r>
              <a:rPr lang="en-US" sz="2400" i="1" dirty="0">
                <a:solidFill>
                  <a:srgbClr val="FF0000"/>
                </a:solidFill>
                <a:latin typeface="Cambria Math" pitchFamily="18" charset="0"/>
                <a:ea typeface="Cambria Math" pitchFamily="18" charset="0"/>
                <a:cs typeface="Times New Roman" pitchFamily="18" charset="0"/>
              </a:rPr>
              <a:t>k=j</a:t>
            </a:r>
            <a:br>
              <a:rPr lang="en-US" sz="2400" i="1" dirty="0">
                <a:solidFill>
                  <a:srgbClr val="FF0000"/>
                </a:solidFill>
                <a:latin typeface="Cambria Math" pitchFamily="18" charset="0"/>
                <a:ea typeface="Cambria Math" pitchFamily="18" charset="0"/>
                <a:cs typeface="Times New Roman" pitchFamily="18" charset="0"/>
              </a:rPr>
            </a:br>
            <a:r>
              <a:rPr lang="en-US" sz="2400" dirty="0">
                <a:solidFill>
                  <a:srgbClr val="FF0000"/>
                </a:solidFill>
                <a:latin typeface="Times New Roman" pitchFamily="18" charset="0"/>
                <a:ea typeface="Cambria Math" pitchFamily="18" charset="0"/>
                <a:cs typeface="Times New Roman" pitchFamily="18" charset="0"/>
              </a:rPr>
              <a:t>zero when </a:t>
            </a:r>
            <a:r>
              <a:rPr lang="en-US" sz="2400" i="1" dirty="0" err="1">
                <a:solidFill>
                  <a:srgbClr val="FF0000"/>
                </a:solidFill>
                <a:latin typeface="Cambria Math" pitchFamily="18" charset="0"/>
                <a:ea typeface="Cambria Math" pitchFamily="18" charset="0"/>
                <a:cs typeface="Times New Roman" pitchFamily="18" charset="0"/>
              </a:rPr>
              <a:t>k≠j</a:t>
            </a:r>
            <a:br>
              <a:rPr lang="en-US" sz="2400" dirty="0">
                <a:solidFill>
                  <a:srgbClr val="FF0000"/>
                </a:solidFill>
                <a:latin typeface="Times New Roman" pitchFamily="18" charset="0"/>
                <a:ea typeface="Cambria Math" pitchFamily="18" charset="0"/>
                <a:cs typeface="Times New Roman" pitchFamily="18" charset="0"/>
              </a:rPr>
            </a:br>
            <a:r>
              <a:rPr lang="en-US" sz="2400" dirty="0">
                <a:solidFill>
                  <a:srgbClr val="FF0000"/>
                </a:solidFill>
                <a:latin typeface="Times New Roman" pitchFamily="18" charset="0"/>
                <a:ea typeface="Cambria Math" pitchFamily="18" charset="0"/>
                <a:cs typeface="Times New Roman" pitchFamily="18" charset="0"/>
              </a:rPr>
              <a:t>since m’s are independent</a:t>
            </a:r>
          </a:p>
        </p:txBody>
      </p:sp>
      <p:sp>
        <p:nvSpPr>
          <p:cNvPr id="10" name="Title 1"/>
          <p:cNvSpPr txBox="1">
            <a:spLocks/>
          </p:cNvSpPr>
          <p:nvPr/>
        </p:nvSpPr>
        <p:spPr bwMode="auto">
          <a:xfrm>
            <a:off x="4572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rPr>
              <a:t>use the chain rule</a:t>
            </a:r>
          </a:p>
        </p:txBody>
      </p:sp>
      <p:sp>
        <p:nvSpPr>
          <p:cNvPr id="11" name="Title 1"/>
          <p:cNvSpPr txBox="1">
            <a:spLocks/>
          </p:cNvSpPr>
          <p:nvPr/>
        </p:nvSpPr>
        <p:spPr bwMode="auto">
          <a:xfrm>
            <a:off x="5943600" y="5181600"/>
            <a:ext cx="22860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rPr>
              <a:t>so</a:t>
            </a:r>
            <a:r>
              <a:rPr kumimoji="0" lang="en-US" sz="2400" b="0" i="0" u="none" strike="noStrike" kern="0" cap="none" spc="0" normalizeH="0" noProof="0" dirty="0">
                <a:ln>
                  <a:noFill/>
                </a:ln>
                <a:solidFill>
                  <a:srgbClr val="FF0000"/>
                </a:solidFill>
                <a:effectLst/>
                <a:uLnTx/>
                <a:uFillTx/>
                <a:latin typeface="Times New Roman" pitchFamily="18" charset="0"/>
                <a:ea typeface="Cambria Math" pitchFamily="18" charset="0"/>
                <a:cs typeface="Times New Roman" pitchFamily="18" charset="0"/>
              </a:rPr>
              <a:t> just delete sum over </a:t>
            </a:r>
            <a:r>
              <a:rPr kumimoji="0" lang="en-US" sz="2400" b="0" i="1" u="none" strike="noStrike" kern="0" cap="none" spc="0" normalizeH="0" noProof="0" dirty="0">
                <a:ln>
                  <a:noFill/>
                </a:ln>
                <a:solidFill>
                  <a:srgbClr val="FF0000"/>
                </a:solidFill>
                <a:effectLst/>
                <a:uLnTx/>
                <a:uFillTx/>
                <a:latin typeface="Cambria Math" pitchFamily="18" charset="0"/>
                <a:ea typeface="Cambria Math" pitchFamily="18" charset="0"/>
                <a:cs typeface="Times New Roman" pitchFamily="18" charset="0"/>
              </a:rPr>
              <a:t>j</a:t>
            </a:r>
            <a:r>
              <a:rPr kumimoji="0" lang="en-US" sz="2400" b="0" i="0" u="none" strike="noStrike" kern="0" cap="none" spc="0" normalizeH="0" noProof="0" dirty="0">
                <a:ln>
                  <a:noFill/>
                </a:ln>
                <a:solidFill>
                  <a:srgbClr val="FF0000"/>
                </a:solidFill>
                <a:effectLst/>
                <a:uLnTx/>
                <a:uFillTx/>
                <a:latin typeface="Times New Roman" pitchFamily="18" charset="0"/>
                <a:ea typeface="Cambria Math" pitchFamily="18" charset="0"/>
                <a:cs typeface="Times New Roman" pitchFamily="18" charset="0"/>
              </a:rPr>
              <a:t> and replace </a:t>
            </a:r>
            <a:r>
              <a:rPr kumimoji="0" lang="en-US" sz="2400" b="0" i="1" u="none" strike="noStrike" kern="0" cap="none" spc="0" normalizeH="0" noProof="0" dirty="0">
                <a:ln>
                  <a:noFill/>
                </a:ln>
                <a:solidFill>
                  <a:srgbClr val="FF0000"/>
                </a:solidFill>
                <a:effectLst/>
                <a:uLnTx/>
                <a:uFillTx/>
                <a:latin typeface="Times New Roman" pitchFamily="18" charset="0"/>
                <a:ea typeface="Cambria Math" pitchFamily="18" charset="0"/>
                <a:cs typeface="Times New Roman" pitchFamily="18" charset="0"/>
              </a:rPr>
              <a:t>j</a:t>
            </a:r>
            <a:r>
              <a:rPr kumimoji="0" lang="en-US" sz="2400" b="0" i="0" u="none" strike="noStrike" kern="0" cap="none" spc="0" normalizeH="0" noProof="0" dirty="0">
                <a:ln>
                  <a:noFill/>
                </a:ln>
                <a:solidFill>
                  <a:srgbClr val="FF0000"/>
                </a:solidFill>
                <a:effectLst/>
                <a:uLnTx/>
                <a:uFillTx/>
                <a:latin typeface="Times New Roman" pitchFamily="18" charset="0"/>
                <a:ea typeface="Cambria Math" pitchFamily="18" charset="0"/>
                <a:cs typeface="Times New Roman" pitchFamily="18" charset="0"/>
              </a:rPr>
              <a:t> with </a:t>
            </a:r>
            <a:r>
              <a:rPr kumimoji="0" lang="en-US" sz="2400" b="0" i="1" u="none" strike="noStrike" kern="0" cap="none" spc="0" normalizeH="0" noProof="0" dirty="0">
                <a:ln>
                  <a:noFill/>
                </a:ln>
                <a:solidFill>
                  <a:srgbClr val="FF0000"/>
                </a:solidFill>
                <a:effectLst/>
                <a:uLnTx/>
                <a:uFillTx/>
                <a:latin typeface="Times New Roman" pitchFamily="18" charset="0"/>
                <a:ea typeface="Cambria Math" pitchFamily="18" charset="0"/>
                <a:cs typeface="Times New Roman" pitchFamily="18" charset="0"/>
              </a:rPr>
              <a:t>k</a:t>
            </a:r>
            <a:endParaRPr kumimoji="0" lang="en-US" sz="2400" b="0" i="1"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pic>
        <p:nvPicPr>
          <p:cNvPr id="27651" name="Picture 3"/>
          <p:cNvPicPr>
            <a:picLocks noChangeAspect="1" noChangeArrowheads="1"/>
          </p:cNvPicPr>
          <p:nvPr/>
        </p:nvPicPr>
        <p:blipFill>
          <a:blip r:embed="rId3" cstate="print"/>
          <a:srcRect l="21294" t="36759" r="19027" b="40069"/>
          <a:stretch>
            <a:fillRect/>
          </a:stretch>
        </p:blipFill>
        <p:spPr bwMode="auto">
          <a:xfrm>
            <a:off x="1676400" y="2514600"/>
            <a:ext cx="6019800" cy="1600200"/>
          </a:xfrm>
          <a:prstGeom prst="rect">
            <a:avLst/>
          </a:prstGeom>
          <a:noFill/>
          <a:ln w="9525">
            <a:noFill/>
            <a:miter lim="800000"/>
            <a:headEnd/>
            <a:tailEnd/>
          </a:ln>
        </p:spPr>
      </p:pic>
      <p:sp>
        <p:nvSpPr>
          <p:cNvPr id="9" name="Freeform 8"/>
          <p:cNvSpPr/>
          <p:nvPr/>
        </p:nvSpPr>
        <p:spPr>
          <a:xfrm>
            <a:off x="4182256" y="3627619"/>
            <a:ext cx="971862" cy="1573967"/>
          </a:xfrm>
          <a:custGeom>
            <a:avLst/>
            <a:gdLst>
              <a:gd name="connsiteX0" fmla="*/ 0 w 971862"/>
              <a:gd name="connsiteY0" fmla="*/ 1573967 h 1573967"/>
              <a:gd name="connsiteX1" fmla="*/ 899410 w 971862"/>
              <a:gd name="connsiteY1" fmla="*/ 764498 h 1573967"/>
              <a:gd name="connsiteX2" fmla="*/ 434714 w 971862"/>
              <a:gd name="connsiteY2" fmla="*/ 0 h 1573967"/>
            </a:gdLst>
            <a:ahLst/>
            <a:cxnLst>
              <a:cxn ang="0">
                <a:pos x="connsiteX0" y="connsiteY0"/>
              </a:cxn>
              <a:cxn ang="0">
                <a:pos x="connsiteX1" y="connsiteY1"/>
              </a:cxn>
              <a:cxn ang="0">
                <a:pos x="connsiteX2" y="connsiteY2"/>
              </a:cxn>
            </a:cxnLst>
            <a:rect l="l" t="t" r="r" b="b"/>
            <a:pathLst>
              <a:path w="971862" h="1573967">
                <a:moveTo>
                  <a:pt x="0" y="1573967"/>
                </a:moveTo>
                <a:cubicBezTo>
                  <a:pt x="413479" y="1300396"/>
                  <a:pt x="826958" y="1026826"/>
                  <a:pt x="899410" y="764498"/>
                </a:cubicBezTo>
                <a:cubicBezTo>
                  <a:pt x="971862" y="502170"/>
                  <a:pt x="703288" y="251085"/>
                  <a:pt x="434714"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3" cstate="print"/>
          <a:srcRect l="3653" t="40407" r="3653" b="30972"/>
          <a:stretch>
            <a:fillRect/>
          </a:stretch>
        </p:blipFill>
        <p:spPr bwMode="auto">
          <a:xfrm>
            <a:off x="0" y="1371600"/>
            <a:ext cx="9036424" cy="1600200"/>
          </a:xfrm>
          <a:prstGeom prst="rect">
            <a:avLst/>
          </a:prstGeom>
          <a:noFill/>
          <a:ln w="9525">
            <a:noFill/>
            <a:miter lim="800000"/>
            <a:headEnd/>
            <a:tailEnd/>
          </a:ln>
        </p:spPr>
      </p:pic>
      <p:sp>
        <p:nvSpPr>
          <p:cNvPr id="5" name="Title 1"/>
          <p:cNvSpPr txBox="1">
            <a:spLocks/>
          </p:cNvSpPr>
          <p:nvPr/>
        </p:nvSpPr>
        <p:spPr bwMode="auto">
          <a:xfrm>
            <a:off x="228600" y="3124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rPr>
              <a:t>which gives</a:t>
            </a:r>
          </a:p>
        </p:txBody>
      </p:sp>
      <p:pic>
        <p:nvPicPr>
          <p:cNvPr id="6" name="Picture 2"/>
          <p:cNvPicPr>
            <a:picLocks noChangeAspect="1" noChangeArrowheads="1"/>
          </p:cNvPicPr>
          <p:nvPr/>
        </p:nvPicPr>
        <p:blipFill>
          <a:blip r:embed="rId4" cstate="print"/>
          <a:srcRect l="37196" t="48825" r="40151" b="41073"/>
          <a:stretch>
            <a:fillRect/>
          </a:stretch>
        </p:blipFill>
        <p:spPr bwMode="auto">
          <a:xfrm>
            <a:off x="2438400" y="4495800"/>
            <a:ext cx="3886200" cy="101379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Times New Roman" pitchFamily="18" charset="0"/>
                <a:cs typeface="Times New Roman" pitchFamily="18" charset="0"/>
              </a:rPr>
              <a:t>covariance of </a:t>
            </a:r>
            <a:r>
              <a:rPr lang="en-US" b="1" dirty="0" err="1">
                <a:latin typeface="Cambria Math" pitchFamily="18" charset="0"/>
                <a:ea typeface="Cambria Math" pitchFamily="18" charset="0"/>
                <a:cs typeface="Times New Roman" pitchFamily="18" charset="0"/>
              </a:rPr>
              <a:t>m</a:t>
            </a:r>
            <a:r>
              <a:rPr lang="en-US" i="1" baseline="30000" dirty="0" err="1">
                <a:latin typeface="Cambria Math" pitchFamily="18" charset="0"/>
                <a:ea typeface="Cambria Math" pitchFamily="18" charset="0"/>
                <a:cs typeface="Times New Roman" pitchFamily="18" charset="0"/>
              </a:rPr>
              <a:t>est</a:t>
            </a:r>
            <a:endParaRPr lang="en-US" i="1" baseline="30000" dirty="0">
              <a:latin typeface="Cambria Math" pitchFamily="18" charset="0"/>
              <a:ea typeface="Cambria Math" pitchFamily="18" charset="0"/>
              <a:cs typeface="Times New Roman" pitchFamily="18" charset="0"/>
            </a:endParaRPr>
          </a:p>
        </p:txBody>
      </p:sp>
      <p:sp>
        <p:nvSpPr>
          <p:cNvPr id="3" name="Content Placeholder 2"/>
          <p:cNvSpPr>
            <a:spLocks noGrp="1"/>
          </p:cNvSpPr>
          <p:nvPr>
            <p:ph idx="1"/>
          </p:nvPr>
        </p:nvSpPr>
        <p:spPr>
          <a:xfrm>
            <a:off x="152400" y="1371600"/>
            <a:ext cx="8763000" cy="4525963"/>
          </a:xfrm>
        </p:spPr>
        <p:txBody>
          <a:bodyPr/>
          <a:lstStyle/>
          <a:p>
            <a:pPr>
              <a:buNone/>
            </a:pPr>
            <a:r>
              <a:rPr lang="en-US" b="1" dirty="0" err="1">
                <a:latin typeface="Cambria Math" pitchFamily="18" charset="0"/>
                <a:ea typeface="Cambria Math" pitchFamily="18" charset="0"/>
                <a:cs typeface="Times New Roman" pitchFamily="18" charset="0"/>
              </a:rPr>
              <a:t>m</a:t>
            </a:r>
            <a:r>
              <a:rPr lang="en-US" i="1" baseline="30000" dirty="0" err="1">
                <a:latin typeface="Cambria Math" pitchFamily="18" charset="0"/>
                <a:ea typeface="Cambria Math" pitchFamily="18" charset="0"/>
                <a:cs typeface="Times New Roman" pitchFamily="18" charset="0"/>
              </a:rPr>
              <a:t>est</a:t>
            </a:r>
            <a:r>
              <a:rPr lang="en-US" dirty="0">
                <a:latin typeface="Cambria Math" pitchFamily="18" charset="0"/>
                <a:ea typeface="Cambria Math" pitchFamily="18" charset="0"/>
                <a:cs typeface="Times New Roman" pitchFamily="18" charset="0"/>
              </a:rPr>
              <a:t> </a:t>
            </a:r>
            <a:r>
              <a:rPr lang="en-US" dirty="0">
                <a:latin typeface="Times New Roman" pitchFamily="18" charset="0"/>
                <a:cs typeface="Times New Roman" pitchFamily="18" charset="0"/>
              </a:rPr>
              <a:t>is a linear function of </a:t>
            </a:r>
            <a:r>
              <a:rPr lang="en-US" b="1" dirty="0">
                <a:latin typeface="Cambria Math" pitchFamily="18" charset="0"/>
                <a:ea typeface="Cambria Math" pitchFamily="18" charset="0"/>
                <a:cs typeface="Times New Roman" pitchFamily="18" charset="0"/>
              </a:rPr>
              <a:t>d</a:t>
            </a:r>
            <a:r>
              <a:rPr lang="en-US" dirty="0">
                <a:latin typeface="Times New Roman" pitchFamily="18" charset="0"/>
                <a:cs typeface="Times New Roman" pitchFamily="18" charset="0"/>
              </a:rPr>
              <a:t> of the form </a:t>
            </a:r>
            <a:r>
              <a:rPr lang="en-US" b="1" dirty="0" err="1">
                <a:latin typeface="Cambria Math" pitchFamily="18" charset="0"/>
                <a:ea typeface="Cambria Math" pitchFamily="18" charset="0"/>
                <a:cs typeface="Times New Roman" pitchFamily="18" charset="0"/>
              </a:rPr>
              <a:t>m</a:t>
            </a:r>
            <a:r>
              <a:rPr lang="en-US" i="1" baseline="30000" dirty="0" err="1">
                <a:latin typeface="Cambria Math" pitchFamily="18" charset="0"/>
                <a:ea typeface="Cambria Math" pitchFamily="18" charset="0"/>
                <a:cs typeface="Times New Roman" pitchFamily="18" charset="0"/>
              </a:rPr>
              <a:t>est</a:t>
            </a:r>
            <a:r>
              <a:rPr lang="en-US" dirty="0">
                <a:latin typeface="Cambria Math" pitchFamily="18" charset="0"/>
                <a:ea typeface="Cambria Math" pitchFamily="18" charset="0"/>
                <a:cs typeface="Times New Roman" pitchFamily="18" charset="0"/>
              </a:rPr>
              <a:t>  = </a:t>
            </a:r>
            <a:r>
              <a:rPr lang="en-US" b="1" dirty="0">
                <a:latin typeface="Cambria Math" pitchFamily="18" charset="0"/>
                <a:ea typeface="Cambria Math" pitchFamily="18" charset="0"/>
                <a:cs typeface="Times New Roman" pitchFamily="18" charset="0"/>
              </a:rPr>
              <a:t>M d</a:t>
            </a:r>
          </a:p>
          <a:p>
            <a:pPr>
              <a:buNone/>
            </a:pPr>
            <a:endParaRPr lang="en-US" b="1" dirty="0">
              <a:latin typeface="Cambria Math" pitchFamily="18" charset="0"/>
              <a:ea typeface="Cambria Math" pitchFamily="18" charset="0"/>
              <a:cs typeface="Times New Roman" pitchFamily="18" charset="0"/>
            </a:endParaRPr>
          </a:p>
          <a:p>
            <a:pPr>
              <a:buNone/>
            </a:pPr>
            <a:r>
              <a:rPr lang="en-US" dirty="0">
                <a:latin typeface="Times New Roman" pitchFamily="18" charset="0"/>
                <a:cs typeface="Times New Roman" pitchFamily="18" charset="0"/>
              </a:rPr>
              <a:t>so </a:t>
            </a:r>
            <a:r>
              <a:rPr lang="en-US" b="1" dirty="0">
                <a:latin typeface="Cambria Math" pitchFamily="18" charset="0"/>
                <a:ea typeface="Cambria Math" pitchFamily="18" charset="0"/>
                <a:cs typeface="Times New Roman" pitchFamily="18" charset="0"/>
              </a:rPr>
              <a:t>C</a:t>
            </a:r>
            <a:r>
              <a:rPr lang="en-US" i="1" baseline="-25000" dirty="0">
                <a:latin typeface="Cambria Math" pitchFamily="18" charset="0"/>
                <a:ea typeface="Cambria Math" pitchFamily="18" charset="0"/>
                <a:cs typeface="Times New Roman" pitchFamily="18" charset="0"/>
              </a:rPr>
              <a:t>m</a:t>
            </a:r>
            <a:r>
              <a:rPr lang="en-US" dirty="0">
                <a:latin typeface="Cambria Math" pitchFamily="18" charset="0"/>
                <a:ea typeface="Cambria Math" pitchFamily="18" charset="0"/>
                <a:cs typeface="Times New Roman" pitchFamily="18" charset="0"/>
              </a:rPr>
              <a:t> = </a:t>
            </a:r>
            <a:r>
              <a:rPr lang="en-US" b="1" dirty="0">
                <a:latin typeface="Cambria Math" pitchFamily="18" charset="0"/>
                <a:ea typeface="Cambria Math" pitchFamily="18" charset="0"/>
                <a:cs typeface="Times New Roman" pitchFamily="18" charset="0"/>
              </a:rPr>
              <a:t>M </a:t>
            </a:r>
            <a:r>
              <a:rPr lang="en-US" b="1" dirty="0" err="1">
                <a:latin typeface="Cambria Math" pitchFamily="18" charset="0"/>
                <a:ea typeface="Cambria Math" pitchFamily="18" charset="0"/>
                <a:cs typeface="Times New Roman" pitchFamily="18" charset="0"/>
              </a:rPr>
              <a:t>C</a:t>
            </a:r>
            <a:r>
              <a:rPr lang="en-US" i="1" baseline="-25000" dirty="0" err="1">
                <a:latin typeface="Cambria Math" pitchFamily="18" charset="0"/>
                <a:ea typeface="Cambria Math" pitchFamily="18" charset="0"/>
                <a:cs typeface="Times New Roman" pitchFamily="18" charset="0"/>
              </a:rPr>
              <a:t>d</a:t>
            </a:r>
            <a:r>
              <a:rPr lang="en-US" dirty="0">
                <a:latin typeface="Cambria Math" pitchFamily="18" charset="0"/>
                <a:ea typeface="Cambria Math" pitchFamily="18" charset="0"/>
                <a:cs typeface="Times New Roman" pitchFamily="18" charset="0"/>
              </a:rPr>
              <a:t> </a:t>
            </a:r>
            <a:r>
              <a:rPr lang="en-US" b="1" dirty="0">
                <a:latin typeface="Cambria Math" pitchFamily="18" charset="0"/>
                <a:ea typeface="Cambria Math" pitchFamily="18" charset="0"/>
                <a:cs typeface="Times New Roman" pitchFamily="18" charset="0"/>
              </a:rPr>
              <a:t>M</a:t>
            </a:r>
            <a:r>
              <a:rPr lang="en-US" i="1" baseline="30000" dirty="0">
                <a:latin typeface="Cambria Math" pitchFamily="18" charset="0"/>
                <a:ea typeface="Cambria Math" pitchFamily="18" charset="0"/>
                <a:cs typeface="Times New Roman" pitchFamily="18" charset="0"/>
              </a:rPr>
              <a:t>T</a:t>
            </a:r>
            <a:r>
              <a:rPr lang="en-US" dirty="0">
                <a:latin typeface="Times New Roman" pitchFamily="18" charset="0"/>
                <a:cs typeface="Times New Roman" pitchFamily="18" charset="0"/>
              </a:rPr>
              <a:t>, with </a:t>
            </a:r>
            <a:r>
              <a:rPr lang="en-US" b="1" dirty="0">
                <a:latin typeface="Cambria Math" pitchFamily="18" charset="0"/>
                <a:ea typeface="Cambria Math" pitchFamily="18" charset="0"/>
                <a:cs typeface="Times New Roman" pitchFamily="18" charset="0"/>
              </a:rPr>
              <a:t>M</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G</a:t>
            </a:r>
            <a:r>
              <a:rPr lang="en-US" baseline="30000" dirty="0">
                <a:latin typeface="Cambria Math" pitchFamily="18" charset="0"/>
                <a:ea typeface="Cambria Math" pitchFamily="18" charset="0"/>
                <a:cs typeface="Times New Roman" pitchFamily="18" charset="0"/>
              </a:rPr>
              <a:t>T</a:t>
            </a:r>
            <a:r>
              <a:rPr lang="en-US" b="1" dirty="0">
                <a:latin typeface="Cambria Math" pitchFamily="18" charset="0"/>
                <a:ea typeface="Cambria Math" pitchFamily="18" charset="0"/>
                <a:cs typeface="Times New Roman" pitchFamily="18" charset="0"/>
              </a:rPr>
              <a:t>G</a:t>
            </a:r>
            <a:r>
              <a:rPr lang="en-US" dirty="0">
                <a:latin typeface="Cambria Math" pitchFamily="18" charset="0"/>
                <a:ea typeface="Cambria Math" pitchFamily="18" charset="0"/>
                <a:cs typeface="Times New Roman" pitchFamily="18" charset="0"/>
              </a:rPr>
              <a:t>]</a:t>
            </a:r>
            <a:r>
              <a:rPr lang="en-US" baseline="30000" dirty="0">
                <a:latin typeface="Cambria Math" pitchFamily="18" charset="0"/>
                <a:ea typeface="Cambria Math" pitchFamily="18" charset="0"/>
                <a:cs typeface="Times New Roman" pitchFamily="18" charset="0"/>
              </a:rPr>
              <a:t>-1</a:t>
            </a:r>
            <a:r>
              <a:rPr lang="en-US" b="1" dirty="0">
                <a:latin typeface="Cambria Math" pitchFamily="18" charset="0"/>
                <a:ea typeface="Cambria Math" pitchFamily="18" charset="0"/>
                <a:cs typeface="Times New Roman" pitchFamily="18" charset="0"/>
              </a:rPr>
              <a:t>G</a:t>
            </a:r>
            <a:r>
              <a:rPr lang="en-US" i="1" baseline="30000" dirty="0">
                <a:latin typeface="Cambria Math" pitchFamily="18" charset="0"/>
                <a:ea typeface="Cambria Math" pitchFamily="18" charset="0"/>
                <a:cs typeface="Times New Roman" pitchFamily="18" charset="0"/>
              </a:rPr>
              <a:t>T</a:t>
            </a:r>
          </a:p>
          <a:p>
            <a:pPr>
              <a:buNone/>
            </a:pPr>
            <a:endParaRPr lang="en-US" dirty="0">
              <a:latin typeface="Times New Roman" pitchFamily="18" charset="0"/>
              <a:ea typeface="Cambria Math" pitchFamily="18" charset="0"/>
              <a:cs typeface="Times New Roman" pitchFamily="18" charset="0"/>
            </a:endParaRPr>
          </a:p>
          <a:p>
            <a:pPr>
              <a:buNone/>
            </a:pPr>
            <a:r>
              <a:rPr lang="en-US" dirty="0">
                <a:latin typeface="Times New Roman" pitchFamily="18" charset="0"/>
                <a:ea typeface="Cambria Math" pitchFamily="18" charset="0"/>
                <a:cs typeface="Times New Roman" pitchFamily="18" charset="0"/>
              </a:rPr>
              <a:t>assume </a:t>
            </a:r>
            <a:r>
              <a:rPr lang="en-US" b="1" dirty="0" err="1">
                <a:latin typeface="Cambria Math" pitchFamily="18" charset="0"/>
                <a:ea typeface="Cambria Math" pitchFamily="18" charset="0"/>
                <a:cs typeface="Times New Roman" pitchFamily="18" charset="0"/>
              </a:rPr>
              <a:t>C</a:t>
            </a:r>
            <a:r>
              <a:rPr lang="en-US" i="1" baseline="-25000" dirty="0" err="1">
                <a:latin typeface="Cambria Math" pitchFamily="18" charset="0"/>
                <a:ea typeface="Cambria Math" pitchFamily="18" charset="0"/>
                <a:cs typeface="Times New Roman" pitchFamily="18" charset="0"/>
              </a:rPr>
              <a:t>d</a:t>
            </a:r>
            <a:r>
              <a:rPr lang="en-US" dirty="0">
                <a:latin typeface="Times New Roman" pitchFamily="18" charset="0"/>
                <a:ea typeface="Cambria Math" pitchFamily="18" charset="0"/>
                <a:cs typeface="Times New Roman" pitchFamily="18" charset="0"/>
              </a:rPr>
              <a:t> uncorrelated with uniform variance, </a:t>
            </a:r>
            <a:r>
              <a:rPr lang="el-GR" i="1" dirty="0">
                <a:latin typeface="Cambria Math"/>
                <a:ea typeface="Cambria Math"/>
                <a:cs typeface="Times New Roman" pitchFamily="18" charset="0"/>
              </a:rPr>
              <a:t>σ</a:t>
            </a:r>
            <a:r>
              <a:rPr lang="en-US" i="1" baseline="-25000" dirty="0">
                <a:latin typeface="Times New Roman" pitchFamily="18" charset="0"/>
                <a:ea typeface="Cambria Math" pitchFamily="18" charset="0"/>
                <a:cs typeface="Times New Roman" pitchFamily="18" charset="0"/>
              </a:rPr>
              <a:t>d</a:t>
            </a:r>
            <a:r>
              <a:rPr lang="en-US" i="1" baseline="30000" dirty="0">
                <a:latin typeface="Times New Roman" pitchFamily="18" charset="0"/>
                <a:ea typeface="Cambria Math" pitchFamily="18" charset="0"/>
                <a:cs typeface="Times New Roman" pitchFamily="18" charset="0"/>
              </a:rPr>
              <a:t>2</a:t>
            </a:r>
            <a:endParaRPr lang="en-US" dirty="0">
              <a:latin typeface="Times New Roman" pitchFamily="18" charset="0"/>
              <a:ea typeface="Cambria Math" pitchFamily="18" charset="0"/>
              <a:cs typeface="Times New Roman" pitchFamily="18" charset="0"/>
            </a:endParaRPr>
          </a:p>
          <a:p>
            <a:pPr>
              <a:buNone/>
            </a:pPr>
            <a:endParaRPr lang="en-US" dirty="0">
              <a:latin typeface="Times New Roman" pitchFamily="18" charset="0"/>
              <a:ea typeface="Cambria Math" pitchFamily="18" charset="0"/>
              <a:cs typeface="Times New Roman" pitchFamily="18" charset="0"/>
            </a:endParaRPr>
          </a:p>
          <a:p>
            <a:pPr>
              <a:buNone/>
            </a:pPr>
            <a:r>
              <a:rPr lang="en-US" dirty="0">
                <a:latin typeface="Times New Roman" pitchFamily="18" charset="0"/>
                <a:ea typeface="Cambria Math" pitchFamily="18" charset="0"/>
                <a:cs typeface="Times New Roman" pitchFamily="18" charset="0"/>
              </a:rPr>
              <a:t>then</a:t>
            </a:r>
            <a:endParaRPr lang="en-US" dirty="0">
              <a:latin typeface="Cambria Math" pitchFamily="18" charset="0"/>
              <a:ea typeface="Cambria Math" pitchFamily="18" charset="0"/>
              <a:cs typeface="Times New Roman" pitchFamily="18" charset="0"/>
            </a:endParaRPr>
          </a:p>
        </p:txBody>
      </p:sp>
      <p:pic>
        <p:nvPicPr>
          <p:cNvPr id="24578" name="Picture 2"/>
          <p:cNvPicPr>
            <a:picLocks noChangeAspect="1" noChangeArrowheads="1"/>
          </p:cNvPicPr>
          <p:nvPr/>
        </p:nvPicPr>
        <p:blipFill>
          <a:blip r:embed="rId3" cstate="print"/>
          <a:srcRect l="24664" t="50000" r="27272" b="40217"/>
          <a:stretch>
            <a:fillRect/>
          </a:stretch>
        </p:blipFill>
        <p:spPr bwMode="auto">
          <a:xfrm>
            <a:off x="228600" y="5334000"/>
            <a:ext cx="8365067" cy="990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b="1" dirty="0">
                <a:latin typeface="Times New Roman" pitchFamily="18" charset="0"/>
                <a:cs typeface="Times New Roman" pitchFamily="18" charset="0"/>
              </a:rPr>
            </a:br>
            <a:r>
              <a:rPr lang="en-US" sz="1600" b="1"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a:t>
            </a:r>
            <a:r>
              <a:rPr lang="en-US" sz="1600">
                <a:latin typeface="Times New Roman" pitchFamily="18" charset="0"/>
                <a:cs typeface="Times New Roman" pitchFamily="18" charset="0"/>
              </a:rPr>
              <a:t>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two methods of estimating the variance of the data</a:t>
            </a:r>
          </a:p>
        </p:txBody>
      </p:sp>
      <p:pic>
        <p:nvPicPr>
          <p:cNvPr id="32770" name="Picture 2"/>
          <p:cNvPicPr>
            <a:picLocks noGrp="1" noChangeAspect="1" noChangeArrowheads="1"/>
          </p:cNvPicPr>
          <p:nvPr>
            <p:ph idx="1"/>
          </p:nvPr>
        </p:nvPicPr>
        <p:blipFill>
          <a:blip r:embed="rId3" cstate="print"/>
          <a:srcRect l="62750" t="47907" r="13711" b="38012"/>
          <a:stretch>
            <a:fillRect/>
          </a:stretch>
        </p:blipFill>
        <p:spPr bwMode="auto">
          <a:xfrm>
            <a:off x="2057400" y="4876800"/>
            <a:ext cx="5029200" cy="1752600"/>
          </a:xfrm>
          <a:prstGeom prst="rect">
            <a:avLst/>
          </a:prstGeom>
          <a:noFill/>
          <a:ln w="9525">
            <a:noFill/>
            <a:miter lim="800000"/>
            <a:headEnd/>
            <a:tailEnd/>
          </a:ln>
        </p:spPr>
      </p:pic>
      <p:sp>
        <p:nvSpPr>
          <p:cNvPr id="5" name="Title 1"/>
          <p:cNvSpPr txBox="1">
            <a:spLocks/>
          </p:cNvSpPr>
          <p:nvPr/>
        </p:nvSpPr>
        <p:spPr bwMode="auto">
          <a:xfrm>
            <a:off x="0" y="3276600"/>
            <a:ext cx="9144000" cy="2057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posterior estimate:</a:t>
            </a:r>
            <a:r>
              <a:rPr lang="en-US" sz="4400" kern="0" dirty="0">
                <a:solidFill>
                  <a:schemeClr val="tx2"/>
                </a:solidFill>
                <a:latin typeface="Times New Roman" pitchFamily="18" charset="0"/>
                <a:ea typeface="+mj-ea"/>
                <a:cs typeface="Times New Roman" pitchFamily="18" charset="0"/>
              </a:rPr>
              <a:t> use prediction error</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Title 1"/>
          <p:cNvSpPr txBox="1">
            <a:spLocks/>
          </p:cNvSpPr>
          <p:nvPr/>
        </p:nvSpPr>
        <p:spPr bwMode="auto">
          <a:xfrm>
            <a:off x="0" y="1752600"/>
            <a:ext cx="9144000" cy="2057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prior estimate:</a:t>
            </a:r>
            <a:r>
              <a:rPr lang="en-US" sz="4400" kern="0" dirty="0">
                <a:solidFill>
                  <a:schemeClr val="tx2"/>
                </a:solidFill>
                <a:latin typeface="Times New Roman" pitchFamily="18" charset="0"/>
                <a:ea typeface="+mj-ea"/>
                <a:cs typeface="Times New Roman" pitchFamily="18" charset="0"/>
              </a:rPr>
              <a:t> use knowledge of measurement technique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the</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ruler has 1mm tic marks, so </a:t>
            </a:r>
            <a:r>
              <a:rPr kumimoji="0" lang="el-GR" sz="2800" b="0" i="0" u="none" strike="noStrike" kern="0" cap="none" spc="0" normalizeH="0" noProof="0" dirty="0">
                <a:ln>
                  <a:noFill/>
                </a:ln>
                <a:solidFill>
                  <a:schemeClr val="tx2"/>
                </a:solidFill>
                <a:effectLst/>
                <a:uLnTx/>
                <a:uFillTx/>
                <a:latin typeface="Cambria Math"/>
                <a:ea typeface="Cambria Math"/>
                <a:cs typeface="Times New Roman" pitchFamily="18" charset="0"/>
              </a:rPr>
              <a:t>σ</a:t>
            </a:r>
            <a:r>
              <a:rPr kumimoji="0" lang="en-US" sz="2800" b="0" i="0" u="none" strike="noStrike" kern="0" cap="none" spc="0" normalizeH="0" baseline="-25000" noProof="0" dirty="0">
                <a:ln>
                  <a:noFill/>
                </a:ln>
                <a:solidFill>
                  <a:schemeClr val="tx2"/>
                </a:solidFill>
                <a:effectLst/>
                <a:uLnTx/>
                <a:uFillTx/>
                <a:latin typeface="Times New Roman" pitchFamily="18" charset="0"/>
                <a:ea typeface="+mj-ea"/>
                <a:cs typeface="Times New Roman" pitchFamily="18" charset="0"/>
              </a:rPr>
              <a:t>d</a:t>
            </a:r>
            <a:r>
              <a:rPr kumimoji="0" lang="en-US" sz="2800" b="0" i="0" u="none" strike="noStrike" kern="0" cap="none" spc="0" normalizeH="0" noProof="0" dirty="0">
                <a:ln>
                  <a:noFill/>
                </a:ln>
                <a:solidFill>
                  <a:schemeClr val="tx2"/>
                </a:solidFill>
                <a:effectLst/>
                <a:uLnTx/>
                <a:uFillTx/>
                <a:latin typeface="Cambria Math"/>
                <a:ea typeface="Cambria Math"/>
                <a:cs typeface="Times New Roman" pitchFamily="18" charset="0"/>
              </a:rPr>
              <a:t>≈½</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mm</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lstStyle/>
          <a:p>
            <a:r>
              <a:rPr lang="en-US" dirty="0">
                <a:latin typeface="Times New Roman" pitchFamily="18" charset="0"/>
                <a:cs typeface="Times New Roman" pitchFamily="18" charset="0"/>
              </a:rPr>
              <a:t>posterior estimates are overestimates when the model is poor</a:t>
            </a:r>
          </a:p>
        </p:txBody>
      </p:sp>
      <p:pic>
        <p:nvPicPr>
          <p:cNvPr id="32770" name="Picture 2"/>
          <p:cNvPicPr>
            <a:picLocks noGrp="1" noChangeAspect="1" noChangeArrowheads="1"/>
          </p:cNvPicPr>
          <p:nvPr>
            <p:ph idx="1"/>
          </p:nvPr>
        </p:nvPicPr>
        <p:blipFill>
          <a:blip r:embed="rId3" cstate="print"/>
          <a:srcRect l="62750" t="47907" r="13711" b="38012"/>
          <a:stretch>
            <a:fillRect/>
          </a:stretch>
        </p:blipFill>
        <p:spPr bwMode="auto">
          <a:xfrm>
            <a:off x="1752600" y="2819400"/>
            <a:ext cx="5029200" cy="1752600"/>
          </a:xfrm>
          <a:prstGeom prst="rect">
            <a:avLst/>
          </a:prstGeom>
          <a:noFill/>
          <a:ln w="9525">
            <a:noFill/>
            <a:miter lim="800000"/>
            <a:headEnd/>
            <a:tailEnd/>
          </a:ln>
        </p:spPr>
      </p:pic>
      <p:sp>
        <p:nvSpPr>
          <p:cNvPr id="7" name="Title 1"/>
          <p:cNvSpPr txBox="1">
            <a:spLocks/>
          </p:cNvSpPr>
          <p:nvPr/>
        </p:nvSpPr>
        <p:spPr bwMode="auto">
          <a:xfrm>
            <a:off x="5181600" y="4876800"/>
            <a:ext cx="39624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reduce </a:t>
            </a:r>
            <a:r>
              <a:rPr lang="en-US" sz="2400" i="1" kern="0" dirty="0">
                <a:solidFill>
                  <a:srgbClr val="FF0000"/>
                </a:solidFill>
                <a:latin typeface="Cambria Math" pitchFamily="18" charset="0"/>
                <a:ea typeface="Cambria Math" pitchFamily="18" charset="0"/>
                <a:cs typeface="Times New Roman" pitchFamily="18" charset="0"/>
              </a:rPr>
              <a:t>N</a:t>
            </a:r>
            <a:r>
              <a:rPr lang="en-US" sz="2400" kern="0" dirty="0">
                <a:solidFill>
                  <a:srgbClr val="FF0000"/>
                </a:solidFill>
                <a:latin typeface="Times New Roman" pitchFamily="18" charset="0"/>
                <a:ea typeface="+mj-ea"/>
                <a:cs typeface="Times New Roman" pitchFamily="18" charset="0"/>
              </a:rPr>
              <a:t> by </a:t>
            </a:r>
            <a:r>
              <a:rPr lang="en-US" sz="2400" i="1" kern="0" dirty="0">
                <a:solidFill>
                  <a:srgbClr val="FF0000"/>
                </a:solidFill>
                <a:latin typeface="Cambria Math" pitchFamily="18" charset="0"/>
                <a:ea typeface="Cambria Math" pitchFamily="18" charset="0"/>
                <a:cs typeface="Times New Roman" pitchFamily="18" charset="0"/>
              </a:rPr>
              <a:t>M</a:t>
            </a:r>
            <a:r>
              <a:rPr lang="en-US" sz="2400" kern="0" dirty="0">
                <a:solidFill>
                  <a:srgbClr val="FF0000"/>
                </a:solidFill>
                <a:latin typeface="Times New Roman" pitchFamily="18" charset="0"/>
                <a:ea typeface="+mj-ea"/>
                <a:cs typeface="Times New Roman" pitchFamily="18" charset="0"/>
              </a:rPr>
              <a:t> since an </a:t>
            </a:r>
            <a:r>
              <a:rPr lang="en-US" sz="2400" i="1" kern="0" dirty="0">
                <a:solidFill>
                  <a:srgbClr val="FF0000"/>
                </a:solidFill>
                <a:latin typeface="Cambria Math" pitchFamily="18" charset="0"/>
                <a:ea typeface="Cambria Math" pitchFamily="18" charset="0"/>
                <a:cs typeface="Times New Roman" pitchFamily="18" charset="0"/>
              </a:rPr>
              <a:t>M</a:t>
            </a:r>
            <a:r>
              <a:rPr lang="en-US" sz="2400" kern="0" dirty="0">
                <a:solidFill>
                  <a:srgbClr val="FF0000"/>
                </a:solidFill>
                <a:latin typeface="Times New Roman" pitchFamily="18" charset="0"/>
                <a:ea typeface="+mj-ea"/>
                <a:cs typeface="Times New Roman" pitchFamily="18" charset="0"/>
              </a:rPr>
              <a:t>-parameter model can exactly fit </a:t>
            </a:r>
            <a:r>
              <a:rPr lang="en-US" sz="2400" i="1" kern="0" dirty="0">
                <a:solidFill>
                  <a:srgbClr val="FF0000"/>
                </a:solidFill>
                <a:latin typeface="Cambria Math" pitchFamily="18" charset="0"/>
                <a:ea typeface="Cambria Math" pitchFamily="18" charset="0"/>
                <a:cs typeface="Times New Roman" pitchFamily="18" charset="0"/>
              </a:rPr>
              <a:t>N</a:t>
            </a:r>
            <a:r>
              <a:rPr lang="en-US" sz="2400" kern="0" dirty="0">
                <a:solidFill>
                  <a:srgbClr val="FF0000"/>
                </a:solidFill>
                <a:latin typeface="Times New Roman" pitchFamily="18" charset="0"/>
                <a:ea typeface="+mj-ea"/>
                <a:cs typeface="Times New Roman" pitchFamily="18" charset="0"/>
              </a:rPr>
              <a:t> data</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a:off x="6172200" y="4343400"/>
            <a:ext cx="489679" cy="645826"/>
          </a:xfrm>
          <a:custGeom>
            <a:avLst/>
            <a:gdLst>
              <a:gd name="connsiteX0" fmla="*/ 0 w 861935"/>
              <a:gd name="connsiteY0" fmla="*/ 0 h 644577"/>
              <a:gd name="connsiteX1" fmla="*/ 809469 w 861935"/>
              <a:gd name="connsiteY1" fmla="*/ 119921 h 644577"/>
              <a:gd name="connsiteX2" fmla="*/ 314794 w 861935"/>
              <a:gd name="connsiteY2" fmla="*/ 389744 h 644577"/>
              <a:gd name="connsiteX3" fmla="*/ 464695 w 861935"/>
              <a:gd name="connsiteY3" fmla="*/ 644577 h 644577"/>
            </a:gdLst>
            <a:ahLst/>
            <a:cxnLst>
              <a:cxn ang="0">
                <a:pos x="connsiteX0" y="connsiteY0"/>
              </a:cxn>
              <a:cxn ang="0">
                <a:pos x="connsiteX1" y="connsiteY1"/>
              </a:cxn>
              <a:cxn ang="0">
                <a:pos x="connsiteX2" y="connsiteY2"/>
              </a:cxn>
              <a:cxn ang="0">
                <a:pos x="connsiteX3" y="connsiteY3"/>
              </a:cxn>
            </a:cxnLst>
            <a:rect l="l" t="t" r="r" b="b"/>
            <a:pathLst>
              <a:path w="861935" h="644577">
                <a:moveTo>
                  <a:pt x="0" y="0"/>
                </a:moveTo>
                <a:cubicBezTo>
                  <a:pt x="378501" y="27482"/>
                  <a:pt x="757003" y="54964"/>
                  <a:pt x="809469" y="119921"/>
                </a:cubicBezTo>
                <a:cubicBezTo>
                  <a:pt x="861935" y="184878"/>
                  <a:pt x="372256" y="302302"/>
                  <a:pt x="314794" y="389744"/>
                </a:cubicBezTo>
                <a:cubicBezTo>
                  <a:pt x="257332" y="477186"/>
                  <a:pt x="361013" y="560881"/>
                  <a:pt x="464695" y="64457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60"/>
            <a:ext cx="8229600" cy="1600200"/>
          </a:xfrm>
        </p:spPr>
        <p:txBody>
          <a:bodyPr/>
          <a:lstStyle/>
          <a:p>
            <a:r>
              <a:rPr lang="en-US" sz="3600" dirty="0">
                <a:latin typeface="Times New Roman" pitchFamily="18" charset="0"/>
                <a:cs typeface="Times New Roman" pitchFamily="18" charset="0"/>
              </a:rPr>
              <a:t>confidence intervals for the estimated model parameters</a:t>
            </a:r>
            <a:br>
              <a:rPr lang="en-US" dirty="0">
                <a:latin typeface="Times New Roman" pitchFamily="18" charset="0"/>
                <a:cs typeface="Times New Roman" pitchFamily="18" charset="0"/>
              </a:rPr>
            </a:br>
            <a:r>
              <a:rPr lang="en-US" sz="2400" dirty="0">
                <a:latin typeface="Times New Roman" pitchFamily="18" charset="0"/>
                <a:cs typeface="Times New Roman" pitchFamily="18" charset="0"/>
              </a:rPr>
              <a:t>(assuming uncorrelated data of equal variance)</a:t>
            </a:r>
            <a:endParaRPr lang="en-US" sz="2400" i="1" baseline="30000" dirty="0">
              <a:latin typeface="Cambria Math" pitchFamily="18" charset="0"/>
              <a:ea typeface="Cambria Math" pitchFamily="18" charset="0"/>
              <a:cs typeface="Times New Roman" pitchFamily="18" charset="0"/>
            </a:endParaRPr>
          </a:p>
        </p:txBody>
      </p:sp>
      <p:pic>
        <p:nvPicPr>
          <p:cNvPr id="24578" name="Picture 2"/>
          <p:cNvPicPr>
            <a:picLocks noChangeAspect="1" noChangeArrowheads="1"/>
          </p:cNvPicPr>
          <p:nvPr/>
        </p:nvPicPr>
        <p:blipFill>
          <a:blip r:embed="rId3" cstate="print"/>
          <a:srcRect l="24664" t="50000" r="70082" b="40217"/>
          <a:stretch>
            <a:fillRect/>
          </a:stretch>
        </p:blipFill>
        <p:spPr bwMode="auto">
          <a:xfrm>
            <a:off x="3064240" y="1993692"/>
            <a:ext cx="914400" cy="9906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59690" t="50000" r="27272" b="40217"/>
          <a:stretch>
            <a:fillRect/>
          </a:stretch>
        </p:blipFill>
        <p:spPr bwMode="auto">
          <a:xfrm>
            <a:off x="3867463" y="1981200"/>
            <a:ext cx="2269067" cy="990600"/>
          </a:xfrm>
          <a:prstGeom prst="rect">
            <a:avLst/>
          </a:prstGeom>
          <a:noFill/>
          <a:ln w="9525">
            <a:noFill/>
            <a:miter lim="800000"/>
            <a:headEnd/>
            <a:tailEnd/>
          </a:ln>
        </p:spPr>
      </p:pic>
      <p:sp>
        <p:nvSpPr>
          <p:cNvPr id="7" name="Title 1"/>
          <p:cNvSpPr txBox="1">
            <a:spLocks/>
          </p:cNvSpPr>
          <p:nvPr/>
        </p:nvSpPr>
        <p:spPr bwMode="auto">
          <a:xfrm>
            <a:off x="381000" y="3124200"/>
            <a:ext cx="8229600" cy="3352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3600" kern="0" dirty="0">
                <a:solidFill>
                  <a:schemeClr val="tx2"/>
                </a:solidFill>
                <a:latin typeface="Cambria Math" pitchFamily="18" charset="0"/>
                <a:ea typeface="Cambria Math" pitchFamily="18" charset="0"/>
                <a:cs typeface="Courier New" pitchFamily="49" charset="0"/>
              </a:rPr>
              <a:t>so</a:t>
            </a:r>
          </a:p>
          <a:p>
            <a:pPr lvl="0" algn="ctr"/>
            <a:endParaRPr lang="en-US" sz="3600" kern="0" dirty="0">
              <a:solidFill>
                <a:schemeClr val="tx2"/>
              </a:solidFill>
              <a:latin typeface="Cambria Math" pitchFamily="18" charset="0"/>
              <a:ea typeface="Cambria Math" pitchFamily="18" charset="0"/>
              <a:cs typeface="Courier New" pitchFamily="49" charset="0"/>
            </a:endParaRPr>
          </a:p>
          <a:p>
            <a:pPr lvl="0" algn="ctr"/>
            <a:r>
              <a:rPr lang="el-GR" sz="3600" i="1" kern="0" dirty="0">
                <a:solidFill>
                  <a:schemeClr val="tx2"/>
                </a:solidFill>
                <a:latin typeface="Cambria Math" pitchFamily="18" charset="0"/>
                <a:ea typeface="Cambria Math" pitchFamily="18" charset="0"/>
                <a:cs typeface="Courier New" pitchFamily="49" charset="0"/>
              </a:rPr>
              <a:t>σ</a:t>
            </a:r>
            <a:r>
              <a:rPr lang="en-US" sz="3600" i="1" kern="0" baseline="-25000" dirty="0">
                <a:solidFill>
                  <a:schemeClr val="tx2"/>
                </a:solidFill>
                <a:latin typeface="Cambria Math" pitchFamily="18" charset="0"/>
                <a:ea typeface="Cambria Math" pitchFamily="18" charset="0"/>
                <a:cs typeface="Courier New" pitchFamily="49" charset="0"/>
              </a:rPr>
              <a:t>m</a:t>
            </a:r>
            <a:r>
              <a:rPr lang="en-US" sz="2400" i="1" kern="0" baseline="-40000" dirty="0">
                <a:solidFill>
                  <a:schemeClr val="tx2"/>
                </a:solidFill>
                <a:latin typeface="Cambria Math" pitchFamily="18" charset="0"/>
                <a:ea typeface="Cambria Math" pitchFamily="18" charset="0"/>
                <a:cs typeface="Courier New" pitchFamily="49" charset="0"/>
              </a:rPr>
              <a:t>i</a:t>
            </a:r>
            <a:r>
              <a:rPr lang="en-US" sz="3600" i="1" kern="0" dirty="0">
                <a:solidFill>
                  <a:schemeClr val="tx2"/>
                </a:solidFill>
                <a:latin typeface="Cambria Math" pitchFamily="18" charset="0"/>
                <a:ea typeface="Cambria Math" pitchFamily="18" charset="0"/>
                <a:cs typeface="Courier New" pitchFamily="49" charset="0"/>
              </a:rPr>
              <a:t> </a:t>
            </a:r>
            <a:r>
              <a:rPr lang="en-US" sz="3600" kern="0" dirty="0">
                <a:solidFill>
                  <a:schemeClr val="tx2"/>
                </a:solidFill>
                <a:latin typeface="Cambria Math" pitchFamily="18" charset="0"/>
                <a:ea typeface="Cambria Math" pitchFamily="18" charset="0"/>
                <a:cs typeface="Courier New" pitchFamily="49" charset="0"/>
              </a:rPr>
              <a:t>= √[</a:t>
            </a:r>
            <a:r>
              <a:rPr lang="en-US" sz="3600" b="1" kern="0" dirty="0">
                <a:solidFill>
                  <a:schemeClr val="tx2"/>
                </a:solidFill>
                <a:latin typeface="Cambria Math" pitchFamily="18" charset="0"/>
                <a:ea typeface="Cambria Math" pitchFamily="18" charset="0"/>
                <a:cs typeface="Courier New" pitchFamily="49" charset="0"/>
              </a:rPr>
              <a:t>C</a:t>
            </a:r>
            <a:r>
              <a:rPr lang="en-US" sz="3600" i="1" kern="0" baseline="-25000" dirty="0">
                <a:solidFill>
                  <a:schemeClr val="tx2"/>
                </a:solidFill>
                <a:latin typeface="Cambria Math" pitchFamily="18" charset="0"/>
                <a:ea typeface="Cambria Math" pitchFamily="18" charset="0"/>
                <a:cs typeface="Courier New" pitchFamily="49" charset="0"/>
              </a:rPr>
              <a:t>m</a:t>
            </a:r>
            <a:r>
              <a:rPr lang="en-US" sz="3600" kern="0" dirty="0">
                <a:solidFill>
                  <a:schemeClr val="tx2"/>
                </a:solidFill>
                <a:latin typeface="Cambria Math" pitchFamily="18" charset="0"/>
                <a:ea typeface="Cambria Math" pitchFamily="18" charset="0"/>
                <a:cs typeface="Courier New" pitchFamily="49" charset="0"/>
              </a:rPr>
              <a:t>]</a:t>
            </a:r>
            <a:r>
              <a:rPr lang="en-US" sz="3600" i="1" kern="0" baseline="-25000" dirty="0">
                <a:solidFill>
                  <a:schemeClr val="tx2"/>
                </a:solidFill>
                <a:latin typeface="Cambria Math" pitchFamily="18" charset="0"/>
                <a:ea typeface="Cambria Math" pitchFamily="18" charset="0"/>
                <a:cs typeface="Courier New" pitchFamily="49" charset="0"/>
              </a:rPr>
              <a:t>ii</a:t>
            </a:r>
            <a:r>
              <a:rPr lang="en-US" sz="3600" kern="0" dirty="0">
                <a:solidFill>
                  <a:schemeClr val="tx2"/>
                </a:solidFill>
                <a:latin typeface="Cambria Math" pitchFamily="18" charset="0"/>
                <a:ea typeface="Cambria Math" pitchFamily="18" charset="0"/>
                <a:cs typeface="Courier New" pitchFamily="49" charset="0"/>
              </a:rPr>
              <a:t> </a:t>
            </a:r>
          </a:p>
          <a:p>
            <a:pPr lvl="0" algn="ctr"/>
            <a:endParaRPr lang="en-US" sz="2400" kern="0" dirty="0">
              <a:solidFill>
                <a:schemeClr val="tx2"/>
              </a:solidFill>
              <a:latin typeface="Cambria Math" pitchFamily="18" charset="0"/>
              <a:ea typeface="Cambria Math" pitchFamily="18" charset="0"/>
              <a:cs typeface="Courier New" pitchFamily="49" charset="0"/>
            </a:endParaRPr>
          </a:p>
          <a:p>
            <a:pPr lvl="0" algn="ctr"/>
            <a:r>
              <a:rPr lang="en-US" sz="3600" kern="0" dirty="0">
                <a:solidFill>
                  <a:schemeClr val="tx2"/>
                </a:solidFill>
                <a:latin typeface="Times New Roman" pitchFamily="18" charset="0"/>
                <a:ea typeface="Cambria Math" pitchFamily="18" charset="0"/>
                <a:cs typeface="Times New Roman" pitchFamily="18" charset="0"/>
              </a:rPr>
              <a:t>and</a:t>
            </a:r>
          </a:p>
          <a:p>
            <a:pPr lvl="0" algn="ctr"/>
            <a:endParaRPr lang="en-US" sz="2400" kern="0" dirty="0">
              <a:solidFill>
                <a:schemeClr val="tx2"/>
              </a:solidFill>
              <a:latin typeface="Times New Roman" pitchFamily="18" charset="0"/>
              <a:ea typeface="Cambria Math" pitchFamily="18" charset="0"/>
              <a:cs typeface="Times New Roman" pitchFamily="18" charset="0"/>
            </a:endParaRPr>
          </a:p>
          <a:p>
            <a:pPr lvl="0" algn="ctr"/>
            <a:r>
              <a:rPr lang="en-US" sz="3600" kern="0" dirty="0">
                <a:solidFill>
                  <a:schemeClr val="tx2"/>
                </a:solidFill>
                <a:latin typeface="Times New Roman" pitchFamily="18" charset="0"/>
                <a:ea typeface="Cambria Math" pitchFamily="18" charset="0"/>
                <a:cs typeface="Times New Roman" pitchFamily="18" charset="0"/>
              </a:rPr>
              <a:t>m=m</a:t>
            </a:r>
            <a:r>
              <a:rPr lang="en-US" sz="3600" i="1" kern="0" baseline="30000" dirty="0">
                <a:solidFill>
                  <a:schemeClr val="tx2"/>
                </a:solidFill>
                <a:latin typeface="Times New Roman" pitchFamily="18" charset="0"/>
                <a:ea typeface="Cambria Math" pitchFamily="18" charset="0"/>
                <a:cs typeface="Times New Roman" pitchFamily="18" charset="0"/>
              </a:rPr>
              <a:t>est</a:t>
            </a:r>
            <a:r>
              <a:rPr lang="en-US" sz="3600" i="1" kern="0" dirty="0">
                <a:solidFill>
                  <a:schemeClr val="tx2"/>
                </a:solidFill>
                <a:latin typeface="Cambria Math"/>
                <a:ea typeface="Cambria Math"/>
                <a:cs typeface="Times New Roman" pitchFamily="18" charset="0"/>
              </a:rPr>
              <a:t>±2</a:t>
            </a:r>
            <a:r>
              <a:rPr lang="el-GR" sz="3600" i="1" kern="0" dirty="0">
                <a:solidFill>
                  <a:schemeClr val="tx2"/>
                </a:solidFill>
                <a:latin typeface="Cambria Math" pitchFamily="18" charset="0"/>
                <a:ea typeface="Cambria Math" pitchFamily="18" charset="0"/>
                <a:cs typeface="Courier New" pitchFamily="49" charset="0"/>
              </a:rPr>
              <a:t>σ</a:t>
            </a:r>
            <a:r>
              <a:rPr lang="en-US" sz="3600" i="1" kern="0" baseline="-25000" dirty="0">
                <a:solidFill>
                  <a:schemeClr val="tx2"/>
                </a:solidFill>
                <a:latin typeface="Cambria Math" pitchFamily="18" charset="0"/>
                <a:ea typeface="Cambria Math" pitchFamily="18" charset="0"/>
                <a:cs typeface="Courier New" pitchFamily="49" charset="0"/>
              </a:rPr>
              <a:t>m</a:t>
            </a:r>
            <a:r>
              <a:rPr lang="en-US" sz="2400" i="1" kern="0" baseline="-40000" dirty="0">
                <a:solidFill>
                  <a:schemeClr val="tx2"/>
                </a:solidFill>
                <a:latin typeface="Cambria Math" pitchFamily="18" charset="0"/>
                <a:ea typeface="Cambria Math" pitchFamily="18" charset="0"/>
                <a:cs typeface="Courier New" pitchFamily="49" charset="0"/>
              </a:rPr>
              <a:t>i     </a:t>
            </a:r>
            <a:r>
              <a:rPr lang="en-US" sz="3200" kern="0" dirty="0">
                <a:solidFill>
                  <a:schemeClr val="tx2"/>
                </a:solidFill>
                <a:latin typeface="Times New Roman" pitchFamily="18" charset="0"/>
                <a:ea typeface="Cambria Math" pitchFamily="18" charset="0"/>
                <a:cs typeface="Times New Roman" pitchFamily="18" charset="0"/>
              </a:rPr>
              <a:t>(95% confidence) </a:t>
            </a:r>
            <a:endParaRPr kumimoji="0" lang="en-US" sz="3200" b="0" i="1"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a:latin typeface="Times New Roman" pitchFamily="18" charset="0"/>
                <a:cs typeface="Times New Roman" pitchFamily="18" charset="0"/>
              </a:rPr>
              <a:t>MATLAB script for least squares solution</a:t>
            </a:r>
          </a:p>
        </p:txBody>
      </p:sp>
      <p:sp>
        <p:nvSpPr>
          <p:cNvPr id="3" name="Content Placeholder 2"/>
          <p:cNvSpPr>
            <a:spLocks noGrp="1"/>
          </p:cNvSpPr>
          <p:nvPr>
            <p:ph idx="1"/>
          </p:nvPr>
        </p:nvSpPr>
        <p:spPr>
          <a:xfrm>
            <a:off x="1752600" y="2590800"/>
            <a:ext cx="5715000" cy="2057400"/>
          </a:xfrm>
        </p:spPr>
        <p:txBody>
          <a:bodyPr/>
          <a:lstStyle/>
          <a:p>
            <a:pPr>
              <a:buNone/>
            </a:pPr>
            <a:r>
              <a:rPr lang="en-US" dirty="0" err="1">
                <a:latin typeface="Courier New" pitchFamily="49" charset="0"/>
                <a:cs typeface="Courier New" pitchFamily="49" charset="0"/>
              </a:rPr>
              <a:t>mest</a:t>
            </a:r>
            <a:r>
              <a:rPr lang="en-US" dirty="0">
                <a:latin typeface="Courier New" pitchFamily="49" charset="0"/>
                <a:cs typeface="Courier New" pitchFamily="49" charset="0"/>
              </a:rPr>
              <a:t> = (G’*G)\(G’*d);</a:t>
            </a:r>
          </a:p>
          <a:p>
            <a:pPr>
              <a:buNone/>
            </a:pPr>
            <a:r>
              <a:rPr lang="en-US" dirty="0">
                <a:latin typeface="Courier New" pitchFamily="49" charset="0"/>
                <a:cs typeface="Courier New" pitchFamily="49" charset="0"/>
              </a:rPr>
              <a:t>Cm = sd2 * inv(G’*G);</a:t>
            </a:r>
          </a:p>
          <a:p>
            <a:pPr>
              <a:buNone/>
            </a:pPr>
            <a:r>
              <a:rPr lang="en-US" dirty="0" err="1">
                <a:latin typeface="Courier New" pitchFamily="49" charset="0"/>
                <a:cs typeface="Courier New" pitchFamily="49" charset="0"/>
              </a:rPr>
              <a:t>sm</a:t>
            </a:r>
            <a:r>
              <a:rPr lang="en-US" dirty="0">
                <a:latin typeface="Courier New" pitchFamily="49" charset="0"/>
                <a:cs typeface="Courier New" pitchFamily="49" charset="0"/>
              </a:rPr>
              <a:t> = </a:t>
            </a:r>
            <a:r>
              <a:rPr lang="en-US" dirty="0" err="1">
                <a:latin typeface="Courier New" pitchFamily="49" charset="0"/>
                <a:cs typeface="Courier New" pitchFamily="49" charset="0"/>
              </a:rPr>
              <a:t>sqrt</a:t>
            </a:r>
            <a:r>
              <a:rPr lang="en-US" dirty="0">
                <a:latin typeface="Courier New" pitchFamily="49" charset="0"/>
                <a:cs typeface="Courier New" pitchFamily="49" charset="0"/>
              </a:rPr>
              <a:t>(</a:t>
            </a:r>
            <a:r>
              <a:rPr lang="en-US" dirty="0" err="1">
                <a:latin typeface="Courier New" pitchFamily="49" charset="0"/>
                <a:cs typeface="Courier New" pitchFamily="49" charset="0"/>
              </a:rPr>
              <a:t>diag</a:t>
            </a:r>
            <a:r>
              <a:rPr lang="en-US" dirty="0">
                <a:latin typeface="Courier New" pitchFamily="49" charset="0"/>
                <a:cs typeface="Courier New" pitchFamily="49" charset="0"/>
              </a:rPr>
              <a:t>(Cm));</a:t>
            </a:r>
          </a:p>
        </p:txBody>
      </p:sp>
    </p:spTree>
    <p:extLst>
      <p:ext uri="{BB962C8B-B14F-4D97-AF65-F5344CB8AC3E}">
        <p14:creationId xmlns:p14="http://schemas.microsoft.com/office/powerpoint/2010/main" val="2445212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a:latin typeface="Times New Roman" pitchFamily="18" charset="0"/>
                <a:cs typeface="Times New Roman" pitchFamily="18" charset="0"/>
              </a:rPr>
              <a:t>Python script for least squares solution</a:t>
            </a:r>
          </a:p>
        </p:txBody>
      </p:sp>
      <p:sp>
        <p:nvSpPr>
          <p:cNvPr id="6" name="Title 1">
            <a:extLst>
              <a:ext uri="{FF2B5EF4-FFF2-40B4-BE49-F238E27FC236}">
                <a16:creationId xmlns:a16="http://schemas.microsoft.com/office/drawing/2014/main" id="{1A5355D2-20F9-4D46-81B0-18DC2AE3247A}"/>
              </a:ext>
            </a:extLst>
          </p:cNvPr>
          <p:cNvSpPr txBox="1">
            <a:spLocks/>
          </p:cNvSpPr>
          <p:nvPr/>
        </p:nvSpPr>
        <p:spPr bwMode="auto">
          <a:xfrm>
            <a:off x="0" y="1981200"/>
            <a:ext cx="9144000" cy="2057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kern="0" dirty="0">
                <a:latin typeface="Courier New" panose="02070309020205020404" pitchFamily="49" charset="0"/>
                <a:cs typeface="Courier New" panose="02070309020205020404" pitchFamily="49" charset="0"/>
              </a:rPr>
              <a:t>GTG = </a:t>
            </a:r>
            <a:r>
              <a:rPr lang="en-US" sz="2400" kern="0" dirty="0" err="1">
                <a:latin typeface="Courier New" panose="02070309020205020404" pitchFamily="49" charset="0"/>
                <a:cs typeface="Courier New" panose="02070309020205020404" pitchFamily="49" charset="0"/>
              </a:rPr>
              <a:t>np.matmul</a:t>
            </a:r>
            <a:r>
              <a:rPr lang="en-US" sz="2400" kern="0" dirty="0">
                <a:latin typeface="Courier New" panose="02070309020205020404" pitchFamily="49" charset="0"/>
                <a:cs typeface="Courier New" panose="02070309020205020404" pitchFamily="49" charset="0"/>
              </a:rPr>
              <a:t>(G.T,G);</a:t>
            </a:r>
          </a:p>
          <a:p>
            <a:pPr algn="l"/>
            <a:r>
              <a:rPr lang="en-US" sz="2400" kern="0" dirty="0" err="1">
                <a:latin typeface="Courier New" panose="02070309020205020404" pitchFamily="49" charset="0"/>
                <a:cs typeface="Courier New" panose="02070309020205020404" pitchFamily="49" charset="0"/>
              </a:rPr>
              <a:t>mest</a:t>
            </a:r>
            <a:r>
              <a:rPr lang="en-US" sz="2400" kern="0" dirty="0">
                <a:latin typeface="Courier New" panose="02070309020205020404" pitchFamily="49" charset="0"/>
                <a:cs typeface="Courier New" panose="02070309020205020404" pitchFamily="49" charset="0"/>
              </a:rPr>
              <a:t> = </a:t>
            </a:r>
            <a:r>
              <a:rPr lang="en-US" sz="2400" kern="0" dirty="0" err="1">
                <a:latin typeface="Courier New" panose="02070309020205020404" pitchFamily="49" charset="0"/>
                <a:cs typeface="Courier New" panose="02070309020205020404" pitchFamily="49" charset="0"/>
              </a:rPr>
              <a:t>la.solve</a:t>
            </a:r>
            <a:r>
              <a:rPr lang="en-US" sz="2400" kern="0" dirty="0">
                <a:latin typeface="Courier New" panose="02070309020205020404" pitchFamily="49" charset="0"/>
                <a:cs typeface="Courier New" panose="02070309020205020404" pitchFamily="49" charset="0"/>
              </a:rPr>
              <a:t>( GTG, </a:t>
            </a:r>
            <a:r>
              <a:rPr lang="en-US" sz="2400" kern="0" dirty="0" err="1">
                <a:latin typeface="Courier New" panose="02070309020205020404" pitchFamily="49" charset="0"/>
                <a:cs typeface="Courier New" panose="02070309020205020404" pitchFamily="49" charset="0"/>
              </a:rPr>
              <a:t>np.matmul</a:t>
            </a:r>
            <a:r>
              <a:rPr lang="en-US" sz="2400" kern="0" dirty="0">
                <a:latin typeface="Courier New" panose="02070309020205020404" pitchFamily="49" charset="0"/>
                <a:cs typeface="Courier New" panose="02070309020205020404" pitchFamily="49" charset="0"/>
              </a:rPr>
              <a:t>(G.T, dobs)  );</a:t>
            </a:r>
          </a:p>
          <a:p>
            <a:pPr algn="l"/>
            <a:r>
              <a:rPr lang="en-US" sz="2400" kern="0" dirty="0">
                <a:latin typeface="Courier New" panose="02070309020205020404" pitchFamily="49" charset="0"/>
                <a:cs typeface="Courier New" panose="02070309020205020404" pitchFamily="49" charset="0"/>
              </a:rPr>
              <a:t>Cm = sd2*</a:t>
            </a:r>
            <a:r>
              <a:rPr lang="en-US" sz="2400" kern="0" dirty="0" err="1">
                <a:latin typeface="Courier New" panose="02070309020205020404" pitchFamily="49" charset="0"/>
                <a:cs typeface="Courier New" panose="02070309020205020404" pitchFamily="49" charset="0"/>
              </a:rPr>
              <a:t>la.inv</a:t>
            </a:r>
            <a:r>
              <a:rPr lang="en-US" sz="2400" kern="0" dirty="0">
                <a:latin typeface="Courier New" panose="02070309020205020404" pitchFamily="49" charset="0"/>
                <a:cs typeface="Courier New" panose="02070309020205020404" pitchFamily="49" charset="0"/>
              </a:rPr>
              <a:t>(GTG); </a:t>
            </a:r>
          </a:p>
          <a:p>
            <a:pPr algn="l"/>
            <a:r>
              <a:rPr lang="en-US" sz="2400" kern="0" dirty="0" err="1">
                <a:latin typeface="Courier New" panose="02070309020205020404" pitchFamily="49" charset="0"/>
                <a:cs typeface="Courier New" panose="02070309020205020404" pitchFamily="49" charset="0"/>
              </a:rPr>
              <a:t>sm</a:t>
            </a:r>
            <a:r>
              <a:rPr lang="en-US" sz="2400" kern="0" dirty="0">
                <a:latin typeface="Courier New" panose="02070309020205020404" pitchFamily="49" charset="0"/>
                <a:cs typeface="Courier New" panose="02070309020205020404" pitchFamily="49" charset="0"/>
              </a:rPr>
              <a:t> = </a:t>
            </a:r>
            <a:r>
              <a:rPr lang="en-US" sz="2400" kern="0" dirty="0" err="1">
                <a:latin typeface="Courier New" panose="02070309020205020404" pitchFamily="49" charset="0"/>
                <a:cs typeface="Courier New" panose="02070309020205020404" pitchFamily="49" charset="0"/>
              </a:rPr>
              <a:t>eda_cvec</a:t>
            </a:r>
            <a:r>
              <a:rPr lang="en-US" sz="2400" kern="0" dirty="0">
                <a:latin typeface="Courier New" panose="02070309020205020404" pitchFamily="49" charset="0"/>
                <a:cs typeface="Courier New" panose="02070309020205020404" pitchFamily="49" charset="0"/>
              </a:rPr>
              <a:t>( </a:t>
            </a:r>
            <a:r>
              <a:rPr lang="en-US" sz="2400" kern="0" dirty="0" err="1">
                <a:latin typeface="Courier New" panose="02070309020205020404" pitchFamily="49" charset="0"/>
                <a:cs typeface="Courier New" panose="02070309020205020404" pitchFamily="49" charset="0"/>
              </a:rPr>
              <a:t>np.sqrt</a:t>
            </a:r>
            <a:r>
              <a:rPr lang="en-US" sz="2400" kern="0" dirty="0">
                <a:latin typeface="Courier New" panose="02070309020205020404" pitchFamily="49" charset="0"/>
                <a:cs typeface="Courier New" panose="02070309020205020404" pitchFamily="49" charset="0"/>
              </a:rPr>
              <a:t>(</a:t>
            </a:r>
            <a:r>
              <a:rPr lang="en-US" sz="2400" kern="0" dirty="0" err="1">
                <a:latin typeface="Courier New" panose="02070309020205020404" pitchFamily="49" charset="0"/>
                <a:cs typeface="Courier New" panose="02070309020205020404" pitchFamily="49" charset="0"/>
              </a:rPr>
              <a:t>np.diag</a:t>
            </a:r>
            <a:r>
              <a:rPr lang="en-US" sz="2400" kern="0" dirty="0">
                <a:latin typeface="Courier New" panose="02070309020205020404" pitchFamily="49" charset="0"/>
                <a:cs typeface="Courier New" panose="02070309020205020404" pitchFamily="49" charset="0"/>
              </a:rPr>
              <a:t>(Cm)) );</a:t>
            </a:r>
          </a:p>
          <a:p>
            <a:pPr algn="l"/>
            <a:endParaRPr lang="en-US" sz="2400" kern="0" dirty="0">
              <a:latin typeface="Courier New" panose="02070309020205020404" pitchFamily="49" charset="0"/>
              <a:cs typeface="Courier New" panose="02070309020205020404" pitchFamily="49"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a:latin typeface="Times New Roman" pitchFamily="18" charset="0"/>
                <a:cs typeface="Times New Roman" pitchFamily="18" charset="0"/>
              </a:rPr>
              <a:t>part 2</a:t>
            </a:r>
          </a:p>
        </p:txBody>
      </p:sp>
      <p:sp>
        <p:nvSpPr>
          <p:cNvPr id="3" name="Content Placeholder 2"/>
          <p:cNvSpPr>
            <a:spLocks noGrp="1"/>
          </p:cNvSpPr>
          <p:nvPr>
            <p:ph idx="1"/>
          </p:nvPr>
        </p:nvSpPr>
        <p:spPr>
          <a:xfrm>
            <a:off x="609600" y="3352800"/>
            <a:ext cx="8229600" cy="1295400"/>
          </a:xfrm>
        </p:spPr>
        <p:txBody>
          <a:bodyPr/>
          <a:lstStyle/>
          <a:p>
            <a:pPr algn="ctr">
              <a:buNone/>
            </a:pPr>
            <a:r>
              <a:rPr lang="en-US" dirty="0">
                <a:latin typeface="Times New Roman" pitchFamily="18" charset="0"/>
                <a:cs typeface="Times New Roman" pitchFamily="18" charset="0"/>
              </a:rPr>
              <a:t>exemplary least squares problems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Example 1: the mean of data</a:t>
            </a:r>
          </a:p>
        </p:txBody>
      </p:sp>
      <p:pic>
        <p:nvPicPr>
          <p:cNvPr id="4" name="Picture 2"/>
          <p:cNvPicPr>
            <a:picLocks noChangeAspect="1" noChangeArrowheads="1"/>
          </p:cNvPicPr>
          <p:nvPr/>
        </p:nvPicPr>
        <p:blipFill>
          <a:blip r:embed="rId3" cstate="print"/>
          <a:srcRect l="36564" t="26738" r="39480" b="18717"/>
          <a:stretch>
            <a:fillRect/>
          </a:stretch>
        </p:blipFill>
        <p:spPr bwMode="auto">
          <a:xfrm>
            <a:off x="2438400" y="1219200"/>
            <a:ext cx="4031129" cy="5410200"/>
          </a:xfrm>
          <a:prstGeom prst="rect">
            <a:avLst/>
          </a:prstGeom>
          <a:noFill/>
          <a:ln w="9525">
            <a:noFill/>
            <a:miter lim="800000"/>
            <a:headEnd/>
            <a:tailEnd/>
          </a:ln>
        </p:spPr>
      </p:pic>
      <p:sp>
        <p:nvSpPr>
          <p:cNvPr id="5" name="Freeform 4"/>
          <p:cNvSpPr/>
          <p:nvPr/>
        </p:nvSpPr>
        <p:spPr>
          <a:xfrm>
            <a:off x="5537616" y="3352800"/>
            <a:ext cx="1843791" cy="359764"/>
          </a:xfrm>
          <a:custGeom>
            <a:avLst/>
            <a:gdLst>
              <a:gd name="connsiteX0" fmla="*/ 0 w 1843791"/>
              <a:gd name="connsiteY0" fmla="*/ 359764 h 359764"/>
              <a:gd name="connsiteX1" fmla="*/ 704538 w 1843791"/>
              <a:gd name="connsiteY1" fmla="*/ 44970 h 359764"/>
              <a:gd name="connsiteX2" fmla="*/ 719528 w 1843791"/>
              <a:gd name="connsiteY2" fmla="*/ 299803 h 359764"/>
              <a:gd name="connsiteX3" fmla="*/ 1843791 w 1843791"/>
              <a:gd name="connsiteY3" fmla="*/ 0 h 359764"/>
            </a:gdLst>
            <a:ahLst/>
            <a:cxnLst>
              <a:cxn ang="0">
                <a:pos x="connsiteX0" y="connsiteY0"/>
              </a:cxn>
              <a:cxn ang="0">
                <a:pos x="connsiteX1" y="connsiteY1"/>
              </a:cxn>
              <a:cxn ang="0">
                <a:pos x="connsiteX2" y="connsiteY2"/>
              </a:cxn>
              <a:cxn ang="0">
                <a:pos x="connsiteX3" y="connsiteY3"/>
              </a:cxn>
            </a:cxnLst>
            <a:rect l="l" t="t" r="r" b="b"/>
            <a:pathLst>
              <a:path w="1843791" h="359764">
                <a:moveTo>
                  <a:pt x="0" y="359764"/>
                </a:moveTo>
                <a:cubicBezTo>
                  <a:pt x="292308" y="207363"/>
                  <a:pt x="584617" y="54963"/>
                  <a:pt x="704538" y="44970"/>
                </a:cubicBezTo>
                <a:cubicBezTo>
                  <a:pt x="824459" y="34977"/>
                  <a:pt x="529652" y="307298"/>
                  <a:pt x="719528" y="299803"/>
                </a:cubicBezTo>
                <a:cubicBezTo>
                  <a:pt x="909404" y="292308"/>
                  <a:pt x="1376597" y="146154"/>
                  <a:pt x="1843791"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6858000" y="2590800"/>
            <a:ext cx="1371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noProof="0" dirty="0">
                <a:solidFill>
                  <a:srgbClr val="FF0000"/>
                </a:solidFill>
                <a:latin typeface="Times New Roman" pitchFamily="18" charset="0"/>
                <a:ea typeface="+mj-ea"/>
                <a:cs typeface="Times New Roman" pitchFamily="18" charset="0"/>
              </a:rPr>
              <a:t>the constant</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Title 1"/>
          <p:cNvSpPr txBox="1">
            <a:spLocks/>
          </p:cNvSpPr>
          <p:nvPr/>
        </p:nvSpPr>
        <p:spPr bwMode="auto">
          <a:xfrm>
            <a:off x="6858000" y="3581400"/>
            <a:ext cx="1371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noProof="0" dirty="0">
                <a:solidFill>
                  <a:srgbClr val="FF0000"/>
                </a:solidFill>
                <a:latin typeface="Times New Roman" pitchFamily="18" charset="0"/>
                <a:ea typeface="+mj-ea"/>
                <a:cs typeface="Times New Roman" pitchFamily="18" charset="0"/>
              </a:rPr>
              <a:t>will turn out to be the mean</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l="13940" t="40407" r="15943" b="34339"/>
          <a:stretch>
            <a:fillRect/>
          </a:stretch>
        </p:blipFill>
        <p:spPr bwMode="auto">
          <a:xfrm>
            <a:off x="0" y="1240969"/>
            <a:ext cx="9144000" cy="1959429"/>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srcRect l="24783" t="23510" r="26044" b="63775"/>
          <a:stretch>
            <a:fillRect/>
          </a:stretch>
        </p:blipFill>
        <p:spPr bwMode="auto">
          <a:xfrm>
            <a:off x="304800" y="3505200"/>
            <a:ext cx="8420100" cy="12954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37196" t="48825" r="40151" b="41073"/>
          <a:stretch>
            <a:fillRect/>
          </a:stretch>
        </p:blipFill>
        <p:spPr bwMode="auto">
          <a:xfrm>
            <a:off x="609600" y="457200"/>
            <a:ext cx="3213102" cy="838200"/>
          </a:xfrm>
          <a:prstGeom prst="rect">
            <a:avLst/>
          </a:prstGeom>
          <a:noFill/>
          <a:ln w="9525">
            <a:noFill/>
            <a:miter lim="800000"/>
            <a:headEnd/>
            <a:tailEnd/>
          </a:ln>
          <a:effectLst/>
        </p:spPr>
      </p:pic>
      <p:sp>
        <p:nvSpPr>
          <p:cNvPr id="7" name="Right Brace 6"/>
          <p:cNvSpPr/>
          <p:nvPr/>
        </p:nvSpPr>
        <p:spPr>
          <a:xfrm rot="5400000">
            <a:off x="5165360" y="4343400"/>
            <a:ext cx="609600" cy="1066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a:spLocks noGrp="1"/>
          </p:cNvSpPr>
          <p:nvPr>
            <p:ph type="title"/>
          </p:nvPr>
        </p:nvSpPr>
        <p:spPr>
          <a:xfrm>
            <a:off x="4400644" y="5181600"/>
            <a:ext cx="2197310" cy="1143000"/>
          </a:xfrm>
        </p:spPr>
        <p:txBody>
          <a:bodyPr/>
          <a:lstStyle/>
          <a:p>
            <a:r>
              <a:rPr lang="en-US" sz="2400" dirty="0">
                <a:solidFill>
                  <a:srgbClr val="FF0000"/>
                </a:solidFill>
                <a:latin typeface="Times New Roman" pitchFamily="18" charset="0"/>
                <a:cs typeface="Times New Roman" pitchFamily="18" charset="0"/>
              </a:rPr>
              <a:t>usual formula for the</a:t>
            </a:r>
            <a:br>
              <a:rPr lang="en-US" sz="2400" dirty="0">
                <a:solidFill>
                  <a:srgbClr val="FF0000"/>
                </a:solidFill>
                <a:latin typeface="Times New Roman" pitchFamily="18" charset="0"/>
                <a:cs typeface="Times New Roman" pitchFamily="18" charset="0"/>
              </a:rPr>
            </a:br>
            <a:r>
              <a:rPr lang="en-US" sz="2400" dirty="0">
                <a:solidFill>
                  <a:srgbClr val="FF0000"/>
                </a:solidFill>
                <a:latin typeface="Times New Roman" pitchFamily="18" charset="0"/>
                <a:cs typeface="Times New Roman" pitchFamily="18" charset="0"/>
              </a:rPr>
              <a:t>“sample mean”</a:t>
            </a:r>
          </a:p>
        </p:txBody>
      </p:sp>
      <p:pic>
        <p:nvPicPr>
          <p:cNvPr id="9" name="Picture 2"/>
          <p:cNvPicPr>
            <a:picLocks noChangeAspect="1" noChangeArrowheads="1"/>
          </p:cNvPicPr>
          <p:nvPr/>
        </p:nvPicPr>
        <p:blipFill>
          <a:blip r:embed="rId6" cstate="print"/>
          <a:srcRect l="24664" t="50000" r="70082" b="40217"/>
          <a:stretch>
            <a:fillRect/>
          </a:stretch>
        </p:blipFill>
        <p:spPr bwMode="auto">
          <a:xfrm>
            <a:off x="4437087" y="316042"/>
            <a:ext cx="914400" cy="990600"/>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l="59690" t="50000" r="27272" b="40217"/>
          <a:stretch>
            <a:fillRect/>
          </a:stretch>
        </p:blipFill>
        <p:spPr bwMode="auto">
          <a:xfrm>
            <a:off x="5240310" y="303550"/>
            <a:ext cx="2269067" cy="990600"/>
          </a:xfrm>
          <a:prstGeom prst="rect">
            <a:avLst/>
          </a:prstGeom>
          <a:noFill/>
          <a:ln w="9525">
            <a:noFill/>
            <a:miter lim="800000"/>
            <a:headEnd/>
            <a:tailEnd/>
          </a:ln>
        </p:spPr>
      </p:pic>
      <p:sp>
        <p:nvSpPr>
          <p:cNvPr id="11" name="Title 1"/>
          <p:cNvSpPr txBox="1">
            <a:spLocks/>
          </p:cNvSpPr>
          <p:nvPr/>
        </p:nvSpPr>
        <p:spPr bwMode="auto">
          <a:xfrm>
            <a:off x="6725590" y="4572000"/>
            <a:ext cx="21336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variance decreases with number of data</a:t>
            </a:r>
          </a:p>
        </p:txBody>
      </p:sp>
      <p:sp>
        <p:nvSpPr>
          <p:cNvPr id="12" name="Freeform 11"/>
          <p:cNvSpPr/>
          <p:nvPr/>
        </p:nvSpPr>
        <p:spPr>
          <a:xfrm>
            <a:off x="7480092" y="4272197"/>
            <a:ext cx="334780" cy="584616"/>
          </a:xfrm>
          <a:custGeom>
            <a:avLst/>
            <a:gdLst>
              <a:gd name="connsiteX0" fmla="*/ 0 w 334780"/>
              <a:gd name="connsiteY0" fmla="*/ 0 h 584616"/>
              <a:gd name="connsiteX1" fmla="*/ 284813 w 334780"/>
              <a:gd name="connsiteY1" fmla="*/ 164892 h 584616"/>
              <a:gd name="connsiteX2" fmla="*/ 299803 w 334780"/>
              <a:gd name="connsiteY2" fmla="*/ 584616 h 584616"/>
            </a:gdLst>
            <a:ahLst/>
            <a:cxnLst>
              <a:cxn ang="0">
                <a:pos x="connsiteX0" y="connsiteY0"/>
              </a:cxn>
              <a:cxn ang="0">
                <a:pos x="connsiteX1" y="connsiteY1"/>
              </a:cxn>
              <a:cxn ang="0">
                <a:pos x="connsiteX2" y="connsiteY2"/>
              </a:cxn>
            </a:cxnLst>
            <a:rect l="l" t="t" r="r" b="b"/>
            <a:pathLst>
              <a:path w="334780" h="584616">
                <a:moveTo>
                  <a:pt x="0" y="0"/>
                </a:moveTo>
                <a:cubicBezTo>
                  <a:pt x="117423" y="33728"/>
                  <a:pt x="234846" y="67456"/>
                  <a:pt x="284813" y="164892"/>
                </a:cubicBezTo>
                <a:cubicBezTo>
                  <a:pt x="334780" y="262328"/>
                  <a:pt x="317291" y="423472"/>
                  <a:pt x="299803" y="584616"/>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l="64500" t="23510" r="26044" b="63775"/>
          <a:stretch>
            <a:fillRect/>
          </a:stretch>
        </p:blipFill>
        <p:spPr bwMode="auto">
          <a:xfrm>
            <a:off x="5380857" y="1447862"/>
            <a:ext cx="1905000" cy="1523938"/>
          </a:xfrm>
          <a:prstGeom prst="rect">
            <a:avLst/>
          </a:prstGeom>
          <a:noFill/>
          <a:ln w="9525">
            <a:noFill/>
            <a:miter lim="800000"/>
            <a:headEnd/>
            <a:tailEnd/>
          </a:ln>
        </p:spPr>
      </p:pic>
      <p:grpSp>
        <p:nvGrpSpPr>
          <p:cNvPr id="15" name="Group 14"/>
          <p:cNvGrpSpPr/>
          <p:nvPr/>
        </p:nvGrpSpPr>
        <p:grpSpPr>
          <a:xfrm>
            <a:off x="914400" y="4419600"/>
            <a:ext cx="5486400" cy="1371600"/>
            <a:chOff x="914400" y="2743200"/>
            <a:chExt cx="5486400" cy="1371600"/>
          </a:xfrm>
        </p:grpSpPr>
        <p:sp>
          <p:nvSpPr>
            <p:cNvPr id="5" name="TextBox 4"/>
            <p:cNvSpPr txBox="1"/>
            <p:nvPr/>
          </p:nvSpPr>
          <p:spPr>
            <a:xfrm>
              <a:off x="914400" y="3124200"/>
              <a:ext cx="2438400" cy="584775"/>
            </a:xfrm>
            <a:prstGeom prst="rect">
              <a:avLst/>
            </a:prstGeom>
            <a:noFill/>
          </p:spPr>
          <p:txBody>
            <a:bodyPr wrap="square" rtlCol="0">
              <a:spAutoFit/>
            </a:bodyPr>
            <a:lstStyle/>
            <a:p>
              <a:r>
                <a:rPr lang="en-US" sz="3200" dirty="0">
                  <a:latin typeface="Cambria Math" pitchFamily="18" charset="0"/>
                  <a:ea typeface="Cambria Math" pitchFamily="18" charset="0"/>
                </a:rPr>
                <a:t>m</a:t>
              </a:r>
              <a:r>
                <a:rPr lang="en-US" sz="3200" baseline="-25000" dirty="0">
                  <a:latin typeface="Cambria Math" pitchFamily="18" charset="0"/>
                  <a:ea typeface="Cambria Math" pitchFamily="18" charset="0"/>
                </a:rPr>
                <a:t>1</a:t>
              </a:r>
              <a:r>
                <a:rPr lang="en-US" sz="3200" baseline="30000" dirty="0">
                  <a:latin typeface="Cambria Math" pitchFamily="18" charset="0"/>
                  <a:ea typeface="Cambria Math" pitchFamily="18" charset="0"/>
                </a:rPr>
                <a:t>est</a:t>
              </a:r>
              <a:r>
                <a:rPr lang="en-US" sz="3200" dirty="0">
                  <a:latin typeface="Cambria Math" pitchFamily="18" charset="0"/>
                  <a:ea typeface="Cambria Math" pitchFamily="18" charset="0"/>
                </a:rPr>
                <a:t> = d = </a:t>
              </a:r>
            </a:p>
          </p:txBody>
        </p:sp>
        <p:pic>
          <p:nvPicPr>
            <p:cNvPr id="6" name="Picture 3"/>
            <p:cNvPicPr>
              <a:picLocks noChangeAspect="1" noChangeArrowheads="1"/>
            </p:cNvPicPr>
            <p:nvPr/>
          </p:nvPicPr>
          <p:blipFill>
            <a:blip r:embed="rId3" cstate="print"/>
            <a:srcRect l="51038" t="23510" r="40952" b="63775"/>
            <a:stretch>
              <a:fillRect/>
            </a:stretch>
          </p:blipFill>
          <p:spPr bwMode="auto">
            <a:xfrm>
              <a:off x="2971800" y="2819400"/>
              <a:ext cx="1371600" cy="1295400"/>
            </a:xfrm>
            <a:prstGeom prst="rect">
              <a:avLst/>
            </a:prstGeom>
            <a:noFill/>
            <a:ln w="9525">
              <a:noFill/>
              <a:miter lim="800000"/>
              <a:headEnd/>
              <a:tailEnd/>
            </a:ln>
          </p:spPr>
        </p:pic>
        <p:cxnSp>
          <p:nvCxnSpPr>
            <p:cNvPr id="8" name="Straight Connector 7"/>
            <p:cNvCxnSpPr/>
            <p:nvPr/>
          </p:nvCxnSpPr>
          <p:spPr>
            <a:xfrm rot="5400000" flipH="1" flipV="1">
              <a:off x="2392180" y="300178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6800" y="2743200"/>
              <a:ext cx="1066800" cy="584775"/>
            </a:xfrm>
            <a:prstGeom prst="rect">
              <a:avLst/>
            </a:prstGeom>
            <a:noFill/>
          </p:spPr>
          <p:txBody>
            <a:bodyPr wrap="square" rtlCol="0">
              <a:spAutoFit/>
            </a:bodyPr>
            <a:lstStyle/>
            <a:p>
              <a:r>
                <a:rPr lang="en-US" sz="3200" dirty="0">
                  <a:latin typeface="Cambria Math"/>
                  <a:ea typeface="Cambria Math"/>
                </a:rPr>
                <a:t>2</a:t>
              </a:r>
              <a:r>
                <a:rPr lang="el-GR" sz="3200" dirty="0">
                  <a:latin typeface="Cambria Math"/>
                  <a:ea typeface="Cambria Math"/>
                </a:rPr>
                <a:t>σ</a:t>
              </a:r>
              <a:r>
                <a:rPr lang="en-US" sz="3200" baseline="-25000" dirty="0">
                  <a:latin typeface="Cambria Math"/>
                  <a:ea typeface="Cambria Math"/>
                </a:rPr>
                <a:t>d</a:t>
              </a:r>
              <a:endParaRPr lang="en-US" sz="3200" baseline="-25000" dirty="0">
                <a:latin typeface="Cambria Math" pitchFamily="18" charset="0"/>
                <a:ea typeface="Cambria Math" pitchFamily="18" charset="0"/>
              </a:endParaRPr>
            </a:p>
          </p:txBody>
        </p:sp>
        <p:sp>
          <p:nvSpPr>
            <p:cNvPr id="10" name="TextBox 9"/>
            <p:cNvSpPr txBox="1"/>
            <p:nvPr/>
          </p:nvSpPr>
          <p:spPr>
            <a:xfrm>
              <a:off x="4419600" y="3048000"/>
              <a:ext cx="1981200" cy="584775"/>
            </a:xfrm>
            <a:prstGeom prst="rect">
              <a:avLst/>
            </a:prstGeom>
            <a:noFill/>
          </p:spPr>
          <p:txBody>
            <a:bodyPr wrap="square" rtlCol="0">
              <a:spAutoFit/>
            </a:bodyPr>
            <a:lstStyle/>
            <a:p>
              <a:r>
                <a:rPr lang="en-US" sz="3200" dirty="0">
                  <a:latin typeface="Cambria Math"/>
                  <a:ea typeface="Cambria Math"/>
                </a:rPr>
                <a:t>± </a:t>
              </a:r>
              <a:endParaRPr lang="en-US" sz="3200" baseline="-25000" dirty="0">
                <a:latin typeface="Cambria Math" pitchFamily="18" charset="0"/>
                <a:ea typeface="Cambria Math" pitchFamily="18" charset="0"/>
              </a:endParaRPr>
            </a:p>
          </p:txBody>
        </p:sp>
        <p:cxnSp>
          <p:nvCxnSpPr>
            <p:cNvPr id="11" name="Straight Connector 10"/>
            <p:cNvCxnSpPr/>
            <p:nvPr/>
          </p:nvCxnSpPr>
          <p:spPr>
            <a:xfrm>
              <a:off x="4953000" y="3352800"/>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46820" y="3458980"/>
              <a:ext cx="1066800" cy="584775"/>
            </a:xfrm>
            <a:prstGeom prst="rect">
              <a:avLst/>
            </a:prstGeom>
            <a:noFill/>
          </p:spPr>
          <p:txBody>
            <a:bodyPr wrap="square" rtlCol="0">
              <a:spAutoFit/>
            </a:bodyPr>
            <a:lstStyle/>
            <a:p>
              <a:r>
                <a:rPr lang="en-US" sz="3200" dirty="0">
                  <a:latin typeface="Cambria Math"/>
                  <a:ea typeface="Cambria Math"/>
                </a:rPr>
                <a:t>√N</a:t>
              </a:r>
              <a:endParaRPr lang="en-US" sz="3200" baseline="-25000" dirty="0">
                <a:latin typeface="Cambria Math" pitchFamily="18" charset="0"/>
                <a:ea typeface="Cambria Math" pitchFamily="18" charset="0"/>
              </a:endParaRPr>
            </a:p>
          </p:txBody>
        </p:sp>
      </p:grpSp>
      <p:pic>
        <p:nvPicPr>
          <p:cNvPr id="16" name="Picture 3"/>
          <p:cNvPicPr>
            <a:picLocks noChangeAspect="1" noChangeArrowheads="1"/>
          </p:cNvPicPr>
          <p:nvPr/>
        </p:nvPicPr>
        <p:blipFill>
          <a:blip r:embed="rId3" cstate="print"/>
          <a:srcRect l="31458" t="23510" r="61422" b="63775"/>
          <a:stretch>
            <a:fillRect/>
          </a:stretch>
        </p:blipFill>
        <p:spPr bwMode="auto">
          <a:xfrm>
            <a:off x="808857" y="1524062"/>
            <a:ext cx="1219200" cy="1295400"/>
          </a:xfrm>
          <a:prstGeom prst="rect">
            <a:avLst/>
          </a:prstGeom>
          <a:noFill/>
          <a:ln w="9525">
            <a:noFill/>
            <a:miter lim="800000"/>
            <a:headEnd/>
            <a:tailEnd/>
          </a:ln>
        </p:spPr>
      </p:pic>
      <p:pic>
        <p:nvPicPr>
          <p:cNvPr id="17" name="Picture 3"/>
          <p:cNvPicPr>
            <a:picLocks noChangeAspect="1" noChangeArrowheads="1"/>
          </p:cNvPicPr>
          <p:nvPr/>
        </p:nvPicPr>
        <p:blipFill>
          <a:blip r:embed="rId3" cstate="print"/>
          <a:srcRect l="51483" t="22014" r="41397" b="63775"/>
          <a:stretch>
            <a:fillRect/>
          </a:stretch>
        </p:blipFill>
        <p:spPr bwMode="auto">
          <a:xfrm>
            <a:off x="2104257" y="1371662"/>
            <a:ext cx="1219200" cy="1447800"/>
          </a:xfrm>
          <a:prstGeom prst="rect">
            <a:avLst/>
          </a:prstGeom>
          <a:noFill/>
          <a:ln w="9525">
            <a:noFill/>
            <a:miter lim="800000"/>
            <a:headEnd/>
            <a:tailEnd/>
          </a:ln>
        </p:spPr>
      </p:pic>
      <p:sp>
        <p:nvSpPr>
          <p:cNvPr id="18" name="Rectangle 17"/>
          <p:cNvSpPr/>
          <p:nvPr/>
        </p:nvSpPr>
        <p:spPr>
          <a:xfrm>
            <a:off x="5943600" y="4876800"/>
            <a:ext cx="2456122" cy="461665"/>
          </a:xfrm>
          <a:prstGeom prst="rect">
            <a:avLst/>
          </a:prstGeom>
        </p:spPr>
        <p:txBody>
          <a:bodyPr wrap="none">
            <a:spAutoFit/>
          </a:bodyPr>
          <a:lstStyle/>
          <a:p>
            <a:pPr lvl="0" algn="ctr"/>
            <a:r>
              <a:rPr lang="en-US" sz="2400" kern="0" dirty="0">
                <a:solidFill>
                  <a:schemeClr val="tx2"/>
                </a:solidFill>
                <a:latin typeface="Times New Roman" pitchFamily="18" charset="0"/>
                <a:ea typeface="Cambria Math" pitchFamily="18" charset="0"/>
                <a:cs typeface="Times New Roman" pitchFamily="18" charset="0"/>
              </a:rPr>
              <a:t>(95% confidence) </a:t>
            </a:r>
            <a:endParaRPr lang="en-US" sz="2400" i="1" kern="0" dirty="0">
              <a:solidFill>
                <a:schemeClr val="tx2"/>
              </a:solidFill>
              <a:latin typeface="Times New Roman" pitchFamily="18" charset="0"/>
              <a:ea typeface="Cambria Math" pitchFamily="18" charset="0"/>
              <a:cs typeface="Times New Roman" pitchFamily="18" charset="0"/>
            </a:endParaRPr>
          </a:p>
        </p:txBody>
      </p:sp>
      <p:sp>
        <p:nvSpPr>
          <p:cNvPr id="19" name="Rectangle 18"/>
          <p:cNvSpPr/>
          <p:nvPr/>
        </p:nvSpPr>
        <p:spPr>
          <a:xfrm>
            <a:off x="598144" y="840121"/>
            <a:ext cx="3283271" cy="461665"/>
          </a:xfrm>
          <a:prstGeom prst="rect">
            <a:avLst/>
          </a:prstGeom>
        </p:spPr>
        <p:txBody>
          <a:bodyPr wrap="none">
            <a:spAutoFit/>
          </a:bodyPr>
          <a:lstStyle/>
          <a:p>
            <a:pPr lvl="0" algn="ctr"/>
            <a:r>
              <a:rPr lang="en-US" sz="2400" kern="0" dirty="0">
                <a:solidFill>
                  <a:schemeClr val="tx2"/>
                </a:solidFill>
                <a:latin typeface="Times New Roman" pitchFamily="18" charset="0"/>
                <a:ea typeface="Cambria Math" pitchFamily="18" charset="0"/>
                <a:cs typeface="Times New Roman" pitchFamily="18" charset="0"/>
              </a:rPr>
              <a:t>formula for sample mean</a:t>
            </a:r>
            <a:endParaRPr lang="en-US" sz="2400" i="1" kern="0" dirty="0">
              <a:solidFill>
                <a:schemeClr val="tx2"/>
              </a:solidFill>
              <a:latin typeface="Times New Roman" pitchFamily="18" charset="0"/>
              <a:ea typeface="Cambria Math" pitchFamily="18" charset="0"/>
              <a:cs typeface="Times New Roman" pitchFamily="18" charset="0"/>
            </a:endParaRPr>
          </a:p>
        </p:txBody>
      </p:sp>
      <p:sp>
        <p:nvSpPr>
          <p:cNvPr id="21" name="Rectangle 20"/>
          <p:cNvSpPr/>
          <p:nvPr/>
        </p:nvSpPr>
        <p:spPr>
          <a:xfrm>
            <a:off x="5152257" y="838262"/>
            <a:ext cx="3001143" cy="461665"/>
          </a:xfrm>
          <a:prstGeom prst="rect">
            <a:avLst/>
          </a:prstGeom>
        </p:spPr>
        <p:txBody>
          <a:bodyPr wrap="none">
            <a:spAutoFit/>
          </a:bodyPr>
          <a:lstStyle/>
          <a:p>
            <a:pPr lvl="0" algn="ctr"/>
            <a:r>
              <a:rPr lang="en-US" sz="2400" kern="0" dirty="0">
                <a:solidFill>
                  <a:schemeClr val="tx2"/>
                </a:solidFill>
                <a:latin typeface="Times New Roman" pitchFamily="18" charset="0"/>
                <a:ea typeface="Cambria Math" pitchFamily="18" charset="0"/>
                <a:cs typeface="Times New Roman" pitchFamily="18" charset="0"/>
              </a:rPr>
              <a:t>formula for covariance</a:t>
            </a:r>
            <a:endParaRPr lang="en-US" sz="2400" i="1" kern="0" dirty="0">
              <a:solidFill>
                <a:schemeClr val="tx2"/>
              </a:solidFill>
              <a:latin typeface="Times New Roman" pitchFamily="18" charset="0"/>
              <a:ea typeface="Cambria Math" pitchFamily="18" charset="0"/>
              <a:cs typeface="Times New Roman" pitchFamily="18" charset="0"/>
            </a:endParaRPr>
          </a:p>
        </p:txBody>
      </p:sp>
      <p:sp>
        <p:nvSpPr>
          <p:cNvPr id="22" name="Rectangle 21"/>
          <p:cNvSpPr/>
          <p:nvPr/>
        </p:nvSpPr>
        <p:spPr>
          <a:xfrm>
            <a:off x="884420" y="3657600"/>
            <a:ext cx="5245347" cy="461665"/>
          </a:xfrm>
          <a:prstGeom prst="rect">
            <a:avLst/>
          </a:prstGeom>
        </p:spPr>
        <p:txBody>
          <a:bodyPr wrap="none">
            <a:spAutoFit/>
          </a:bodyPr>
          <a:lstStyle/>
          <a:p>
            <a:pPr lvl="0" algn="ctr"/>
            <a:r>
              <a:rPr lang="en-US" sz="2400" kern="0" dirty="0">
                <a:solidFill>
                  <a:schemeClr val="tx2"/>
                </a:solidFill>
                <a:latin typeface="Times New Roman" pitchFamily="18" charset="0"/>
                <a:ea typeface="Cambria Math" pitchFamily="18" charset="0"/>
                <a:cs typeface="Times New Roman" pitchFamily="18" charset="0"/>
              </a:rPr>
              <a:t>combining the two into confidence limits</a:t>
            </a:r>
            <a:endParaRPr lang="en-US" sz="2400" i="1" kern="0" dirty="0">
              <a:solidFill>
                <a:schemeClr val="tx2"/>
              </a:solidFill>
              <a:latin typeface="Times New Roman" pitchFamily="18" charset="0"/>
              <a:ea typeface="Cambria Math"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a:latin typeface="Times New Roman" pitchFamily="18" charset="0"/>
                <a:cs typeface="Times New Roman" pitchFamily="18" charset="0"/>
              </a:rPr>
              <a:t>Example 2: fitting a straight line</a:t>
            </a:r>
          </a:p>
        </p:txBody>
      </p:sp>
      <p:pic>
        <p:nvPicPr>
          <p:cNvPr id="5" name="Picture 3"/>
          <p:cNvPicPr>
            <a:picLocks noChangeAspect="1" noChangeArrowheads="1"/>
          </p:cNvPicPr>
          <p:nvPr/>
        </p:nvPicPr>
        <p:blipFill>
          <a:blip r:embed="rId3" cstate="print"/>
          <a:srcRect l="38022" t="28202" r="39913" b="32561"/>
          <a:stretch>
            <a:fillRect/>
          </a:stretch>
        </p:blipFill>
        <p:spPr bwMode="auto">
          <a:xfrm>
            <a:off x="1828800" y="1905000"/>
            <a:ext cx="3886200" cy="3997234"/>
          </a:xfrm>
          <a:prstGeom prst="rect">
            <a:avLst/>
          </a:prstGeom>
          <a:noFill/>
          <a:ln w="9525">
            <a:noFill/>
            <a:miter lim="800000"/>
            <a:headEnd/>
            <a:tailEnd/>
          </a:ln>
        </p:spPr>
      </p:pic>
      <p:sp>
        <p:nvSpPr>
          <p:cNvPr id="6" name="Freeform 5"/>
          <p:cNvSpPr/>
          <p:nvPr/>
        </p:nvSpPr>
        <p:spPr>
          <a:xfrm>
            <a:off x="5232816" y="2209800"/>
            <a:ext cx="1843791" cy="359764"/>
          </a:xfrm>
          <a:custGeom>
            <a:avLst/>
            <a:gdLst>
              <a:gd name="connsiteX0" fmla="*/ 0 w 1843791"/>
              <a:gd name="connsiteY0" fmla="*/ 359764 h 359764"/>
              <a:gd name="connsiteX1" fmla="*/ 704538 w 1843791"/>
              <a:gd name="connsiteY1" fmla="*/ 44970 h 359764"/>
              <a:gd name="connsiteX2" fmla="*/ 719528 w 1843791"/>
              <a:gd name="connsiteY2" fmla="*/ 299803 h 359764"/>
              <a:gd name="connsiteX3" fmla="*/ 1843791 w 1843791"/>
              <a:gd name="connsiteY3" fmla="*/ 0 h 359764"/>
            </a:gdLst>
            <a:ahLst/>
            <a:cxnLst>
              <a:cxn ang="0">
                <a:pos x="connsiteX0" y="connsiteY0"/>
              </a:cxn>
              <a:cxn ang="0">
                <a:pos x="connsiteX1" y="connsiteY1"/>
              </a:cxn>
              <a:cxn ang="0">
                <a:pos x="connsiteX2" y="connsiteY2"/>
              </a:cxn>
              <a:cxn ang="0">
                <a:pos x="connsiteX3" y="connsiteY3"/>
              </a:cxn>
            </a:cxnLst>
            <a:rect l="l" t="t" r="r" b="b"/>
            <a:pathLst>
              <a:path w="1843791" h="359764">
                <a:moveTo>
                  <a:pt x="0" y="359764"/>
                </a:moveTo>
                <a:cubicBezTo>
                  <a:pt x="292308" y="207363"/>
                  <a:pt x="584617" y="54963"/>
                  <a:pt x="704538" y="44970"/>
                </a:cubicBezTo>
                <a:cubicBezTo>
                  <a:pt x="824459" y="34977"/>
                  <a:pt x="529652" y="307298"/>
                  <a:pt x="719528" y="299803"/>
                </a:cubicBezTo>
                <a:cubicBezTo>
                  <a:pt x="909404" y="292308"/>
                  <a:pt x="1376597" y="146154"/>
                  <a:pt x="1843791"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6553200" y="1752600"/>
            <a:ext cx="1371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intercept</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flipV="1">
            <a:off x="5334000" y="3352800"/>
            <a:ext cx="1843791" cy="359764"/>
          </a:xfrm>
          <a:custGeom>
            <a:avLst/>
            <a:gdLst>
              <a:gd name="connsiteX0" fmla="*/ 0 w 1843791"/>
              <a:gd name="connsiteY0" fmla="*/ 359764 h 359764"/>
              <a:gd name="connsiteX1" fmla="*/ 704538 w 1843791"/>
              <a:gd name="connsiteY1" fmla="*/ 44970 h 359764"/>
              <a:gd name="connsiteX2" fmla="*/ 719528 w 1843791"/>
              <a:gd name="connsiteY2" fmla="*/ 299803 h 359764"/>
              <a:gd name="connsiteX3" fmla="*/ 1843791 w 1843791"/>
              <a:gd name="connsiteY3" fmla="*/ 0 h 359764"/>
            </a:gdLst>
            <a:ahLst/>
            <a:cxnLst>
              <a:cxn ang="0">
                <a:pos x="connsiteX0" y="connsiteY0"/>
              </a:cxn>
              <a:cxn ang="0">
                <a:pos x="connsiteX1" y="connsiteY1"/>
              </a:cxn>
              <a:cxn ang="0">
                <a:pos x="connsiteX2" y="connsiteY2"/>
              </a:cxn>
              <a:cxn ang="0">
                <a:pos x="connsiteX3" y="connsiteY3"/>
              </a:cxn>
            </a:cxnLst>
            <a:rect l="l" t="t" r="r" b="b"/>
            <a:pathLst>
              <a:path w="1843791" h="359764">
                <a:moveTo>
                  <a:pt x="0" y="359764"/>
                </a:moveTo>
                <a:cubicBezTo>
                  <a:pt x="292308" y="207363"/>
                  <a:pt x="584617" y="54963"/>
                  <a:pt x="704538" y="44970"/>
                </a:cubicBezTo>
                <a:cubicBezTo>
                  <a:pt x="824459" y="34977"/>
                  <a:pt x="529652" y="307298"/>
                  <a:pt x="719528" y="299803"/>
                </a:cubicBezTo>
                <a:cubicBezTo>
                  <a:pt x="909404" y="292308"/>
                  <a:pt x="1376597" y="146154"/>
                  <a:pt x="1843791"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6705600" y="3657600"/>
            <a:ext cx="1371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slope</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a:latin typeface="Times New Roman" pitchFamily="18" charset="0"/>
                <a:cs typeface="Times New Roman" pitchFamily="18" charset="0"/>
              </a:rPr>
              <a:t>Goals of </a:t>
            </a:r>
            <a:r>
              <a:rPr lang="en-US" dirty="0">
                <a:latin typeface="Times New Roman" pitchFamily="18" charset="0"/>
                <a:cs typeface="Times New Roman" pitchFamily="18" charset="0"/>
              </a:rPr>
              <a:t>the lecture</a:t>
            </a:r>
          </a:p>
        </p:txBody>
      </p:sp>
      <p:sp>
        <p:nvSpPr>
          <p:cNvPr id="3" name="Content Placeholder 2"/>
          <p:cNvSpPr>
            <a:spLocks noGrp="1"/>
          </p:cNvSpPr>
          <p:nvPr>
            <p:ph idx="1"/>
          </p:nvPr>
        </p:nvSpPr>
        <p:spPr>
          <a:xfrm>
            <a:off x="685800" y="2895600"/>
            <a:ext cx="7772400" cy="2209800"/>
          </a:xfrm>
        </p:spPr>
        <p:txBody>
          <a:bodyPr/>
          <a:lstStyle/>
          <a:p>
            <a:pPr algn="ctr">
              <a:buNone/>
            </a:pPr>
            <a:r>
              <a:rPr lang="en-US" dirty="0">
                <a:latin typeface="Times New Roman" pitchFamily="18" charset="0"/>
                <a:cs typeface="Times New Roman" pitchFamily="18" charset="0"/>
              </a:rPr>
              <a:t>estimate model parameters using the</a:t>
            </a:r>
          </a:p>
          <a:p>
            <a:pPr algn="ctr">
              <a:buNone/>
            </a:pPr>
            <a:r>
              <a:rPr lang="en-US" dirty="0">
                <a:latin typeface="Times New Roman" pitchFamily="18" charset="0"/>
                <a:cs typeface="Times New Roman" pitchFamily="18" charset="0"/>
              </a:rPr>
              <a:t>principle of least-squares</a:t>
            </a: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l="27215" t="45928" r="29747" b="26302"/>
          <a:stretch>
            <a:fillRect/>
          </a:stretch>
        </p:blipFill>
        <p:spPr bwMode="auto">
          <a:xfrm>
            <a:off x="457200" y="1828800"/>
            <a:ext cx="7772400" cy="2971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3" cstate="print"/>
          <a:srcRect l="24056" t="45458" r="24056" b="25921"/>
          <a:stretch>
            <a:fillRect/>
          </a:stretch>
        </p:blipFill>
        <p:spPr bwMode="auto">
          <a:xfrm>
            <a:off x="533400" y="1981200"/>
            <a:ext cx="8157882" cy="2667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1981200" cy="1143000"/>
          </a:xfrm>
        </p:spPr>
        <p:txBody>
          <a:bodyPr/>
          <a:lstStyle/>
          <a:p>
            <a:r>
              <a:rPr lang="en-US" sz="3600" dirty="0">
                <a:latin typeface="Cambria Math" pitchFamily="18" charset="0"/>
                <a:ea typeface="Cambria Math" pitchFamily="18" charset="0"/>
              </a:rPr>
              <a:t>[G</a:t>
            </a:r>
            <a:r>
              <a:rPr lang="en-US" sz="3600" baseline="30000" dirty="0">
                <a:latin typeface="Cambria Math" pitchFamily="18" charset="0"/>
                <a:ea typeface="Cambria Math" pitchFamily="18" charset="0"/>
              </a:rPr>
              <a:t>T</a:t>
            </a:r>
            <a:r>
              <a:rPr lang="en-US" sz="3600" dirty="0">
                <a:latin typeface="Cambria Math" pitchFamily="18" charset="0"/>
                <a:ea typeface="Cambria Math" pitchFamily="18" charset="0"/>
              </a:rPr>
              <a:t>G]</a:t>
            </a:r>
            <a:r>
              <a:rPr lang="en-US" sz="3600" baseline="30000" dirty="0">
                <a:latin typeface="Cambria Math" pitchFamily="18" charset="0"/>
                <a:ea typeface="Cambria Math" pitchFamily="18" charset="0"/>
              </a:rPr>
              <a:t>-1</a:t>
            </a:r>
            <a:r>
              <a:rPr lang="en-US" sz="3600" dirty="0">
                <a:latin typeface="Cambria Math" pitchFamily="18" charset="0"/>
                <a:ea typeface="Cambria Math" pitchFamily="18" charset="0"/>
              </a:rPr>
              <a:t>=</a:t>
            </a:r>
          </a:p>
        </p:txBody>
      </p:sp>
      <p:pic>
        <p:nvPicPr>
          <p:cNvPr id="31746" name="Picture 2"/>
          <p:cNvPicPr>
            <a:picLocks noGrp="1" noChangeAspect="1" noChangeArrowheads="1"/>
          </p:cNvPicPr>
          <p:nvPr>
            <p:ph idx="1"/>
          </p:nvPr>
        </p:nvPicPr>
        <p:blipFill>
          <a:blip r:embed="rId3" cstate="print"/>
          <a:srcRect l="35288" t="33673" r="20577" b="36022"/>
          <a:stretch>
            <a:fillRect/>
          </a:stretch>
        </p:blipFill>
        <p:spPr bwMode="auto">
          <a:xfrm>
            <a:off x="1981200" y="685800"/>
            <a:ext cx="6667500" cy="2667000"/>
          </a:xfrm>
          <a:prstGeom prst="rect">
            <a:avLst/>
          </a:prstGeom>
          <a:noFill/>
          <a:ln w="9525">
            <a:noFill/>
            <a:miter lim="800000"/>
            <a:headEnd/>
            <a:tailEnd/>
          </a:ln>
        </p:spPr>
      </p:pic>
      <p:pic>
        <p:nvPicPr>
          <p:cNvPr id="31747" name="Picture 3"/>
          <p:cNvPicPr>
            <a:picLocks noChangeAspect="1" noChangeArrowheads="1"/>
          </p:cNvPicPr>
          <p:nvPr/>
        </p:nvPicPr>
        <p:blipFill>
          <a:blip r:embed="rId4" cstate="print"/>
          <a:srcRect l="34762" t="58719" r="37302" b="29292"/>
          <a:stretch>
            <a:fillRect/>
          </a:stretch>
        </p:blipFill>
        <p:spPr bwMode="auto">
          <a:xfrm>
            <a:off x="4114800" y="4191000"/>
            <a:ext cx="3352800" cy="838200"/>
          </a:xfrm>
          <a:prstGeom prst="rect">
            <a:avLst/>
          </a:prstGeom>
          <a:noFill/>
          <a:ln w="9525">
            <a:noFill/>
            <a:miter lim="800000"/>
            <a:headEnd/>
            <a:tailEnd/>
          </a:ln>
        </p:spPr>
      </p:pic>
      <p:sp>
        <p:nvSpPr>
          <p:cNvPr id="6" name="Title 1"/>
          <p:cNvSpPr txBox="1">
            <a:spLocks/>
          </p:cNvSpPr>
          <p:nvPr/>
        </p:nvSpPr>
        <p:spPr bwMode="auto">
          <a:xfrm>
            <a:off x="1752600" y="4038600"/>
            <a:ext cx="2209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(uses</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the rule)</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3" cstate="print"/>
          <a:srcRect l="15673" t="18520" r="6846" b="10768"/>
          <a:stretch>
            <a:fillRect/>
          </a:stretch>
        </p:blipFill>
        <p:spPr bwMode="auto">
          <a:xfrm>
            <a:off x="0" y="838200"/>
            <a:ext cx="9173029" cy="4876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3" cstate="print"/>
          <a:srcRect l="24500" t="26938" r="13711" b="37706"/>
          <a:stretch>
            <a:fillRect/>
          </a:stretch>
        </p:blipFill>
        <p:spPr bwMode="auto">
          <a:xfrm>
            <a:off x="533400" y="838200"/>
            <a:ext cx="8001000" cy="2667000"/>
          </a:xfrm>
          <a:prstGeom prst="rect">
            <a:avLst/>
          </a:prstGeom>
          <a:noFill/>
          <a:ln w="9525">
            <a:noFill/>
            <a:miter lim="800000"/>
            <a:headEnd/>
            <a:tailEnd/>
          </a:ln>
        </p:spPr>
      </p:pic>
      <p:sp>
        <p:nvSpPr>
          <p:cNvPr id="5" name="Freeform 4"/>
          <p:cNvSpPr/>
          <p:nvPr/>
        </p:nvSpPr>
        <p:spPr>
          <a:xfrm>
            <a:off x="4482059" y="3421505"/>
            <a:ext cx="2083633" cy="1064302"/>
          </a:xfrm>
          <a:custGeom>
            <a:avLst/>
            <a:gdLst>
              <a:gd name="connsiteX0" fmla="*/ 0 w 2083633"/>
              <a:gd name="connsiteY0" fmla="*/ 1064302 h 1064302"/>
              <a:gd name="connsiteX1" fmla="*/ 1304144 w 2083633"/>
              <a:gd name="connsiteY1" fmla="*/ 224852 h 1064302"/>
              <a:gd name="connsiteX2" fmla="*/ 1499016 w 2083633"/>
              <a:gd name="connsiteY2" fmla="*/ 614597 h 1064302"/>
              <a:gd name="connsiteX3" fmla="*/ 2083633 w 2083633"/>
              <a:gd name="connsiteY3" fmla="*/ 0 h 1064302"/>
            </a:gdLst>
            <a:ahLst/>
            <a:cxnLst>
              <a:cxn ang="0">
                <a:pos x="connsiteX0" y="connsiteY0"/>
              </a:cxn>
              <a:cxn ang="0">
                <a:pos x="connsiteX1" y="connsiteY1"/>
              </a:cxn>
              <a:cxn ang="0">
                <a:pos x="connsiteX2" y="connsiteY2"/>
              </a:cxn>
              <a:cxn ang="0">
                <a:pos x="connsiteX3" y="connsiteY3"/>
              </a:cxn>
            </a:cxnLst>
            <a:rect l="l" t="t" r="r" b="b"/>
            <a:pathLst>
              <a:path w="2083633" h="1064302">
                <a:moveTo>
                  <a:pt x="0" y="1064302"/>
                </a:moveTo>
                <a:cubicBezTo>
                  <a:pt x="527154" y="682052"/>
                  <a:pt x="1054308" y="299803"/>
                  <a:pt x="1304144" y="224852"/>
                </a:cubicBezTo>
                <a:cubicBezTo>
                  <a:pt x="1553980" y="149901"/>
                  <a:pt x="1369101" y="652072"/>
                  <a:pt x="1499016" y="614597"/>
                </a:cubicBezTo>
                <a:cubicBezTo>
                  <a:pt x="1628931" y="577122"/>
                  <a:pt x="1856282" y="288561"/>
                  <a:pt x="2083633" y="0"/>
                </a:cubicBezTo>
              </a:path>
            </a:pathLst>
          </a:custGeom>
          <a:ln w="28575">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3124200" y="4572000"/>
            <a:ext cx="2667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intercept and slope are uncorrelated when the mean of x is zero</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a:latin typeface="Times New Roman" pitchFamily="18" charset="0"/>
                <a:cs typeface="Times New Roman" pitchFamily="18" charset="0"/>
              </a:rPr>
              <a:t>keep in mind that none of this </a:t>
            </a:r>
            <a:r>
              <a:rPr lang="en-US" dirty="0" err="1">
                <a:latin typeface="Times New Roman" pitchFamily="18" charset="0"/>
                <a:cs typeface="Times New Roman" pitchFamily="18" charset="0"/>
              </a:rPr>
              <a:t>algrbraic</a:t>
            </a:r>
            <a:r>
              <a:rPr lang="en-US" dirty="0">
                <a:latin typeface="Times New Roman" pitchFamily="18" charset="0"/>
                <a:cs typeface="Times New Roman" pitchFamily="18" charset="0"/>
              </a:rPr>
              <a:t> manipulation is needed if we just compute</a:t>
            </a:r>
          </a:p>
          <a:p>
            <a:pPr algn="ctr">
              <a:buNone/>
            </a:pPr>
            <a:endParaRPr lang="en-US" dirty="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using MATLAB or Python</a:t>
            </a:r>
          </a:p>
        </p:txBody>
      </p:sp>
      <p:pic>
        <p:nvPicPr>
          <p:cNvPr id="4" name="Picture 2"/>
          <p:cNvPicPr>
            <a:picLocks noChangeAspect="1" noChangeArrowheads="1"/>
          </p:cNvPicPr>
          <p:nvPr/>
        </p:nvPicPr>
        <p:blipFill>
          <a:blip r:embed="rId3" cstate="print"/>
          <a:srcRect l="37196" t="48825" r="40151" b="41073"/>
          <a:stretch>
            <a:fillRect/>
          </a:stretch>
        </p:blipFill>
        <p:spPr bwMode="auto">
          <a:xfrm>
            <a:off x="762000" y="3276600"/>
            <a:ext cx="3213102" cy="838200"/>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l="24664" t="50000" r="70082" b="40217"/>
          <a:stretch>
            <a:fillRect/>
          </a:stretch>
        </p:blipFill>
        <p:spPr bwMode="auto">
          <a:xfrm>
            <a:off x="5486400" y="3060492"/>
            <a:ext cx="914400" cy="9906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59690" t="50000" r="27272" b="40217"/>
          <a:stretch>
            <a:fillRect/>
          </a:stretch>
        </p:blipFill>
        <p:spPr bwMode="auto">
          <a:xfrm>
            <a:off x="6289623" y="3048000"/>
            <a:ext cx="2269067" cy="990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sz="3200" dirty="0">
                <a:latin typeface="Times New Roman" panose="02020603050405020304" pitchFamily="18" charset="0"/>
                <a:cs typeface="Times New Roman" panose="02020603050405020304" pitchFamily="18" charset="0"/>
              </a:rPr>
              <a:t>Generic MATLAB script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for least-squares problems</a:t>
            </a:r>
          </a:p>
        </p:txBody>
      </p:sp>
      <p:sp>
        <p:nvSpPr>
          <p:cNvPr id="3" name="Content Placeholder 2"/>
          <p:cNvSpPr>
            <a:spLocks noGrp="1"/>
          </p:cNvSpPr>
          <p:nvPr>
            <p:ph idx="1"/>
          </p:nvPr>
        </p:nvSpPr>
        <p:spPr>
          <a:xfrm>
            <a:off x="914400" y="1752600"/>
            <a:ext cx="5410200" cy="4525963"/>
          </a:xfrm>
        </p:spPr>
        <p:txBody>
          <a:bodyPr/>
          <a:lstStyle/>
          <a:p>
            <a:pPr>
              <a:buNone/>
            </a:pPr>
            <a:endParaRPr lang="en-US" sz="2400" dirty="0">
              <a:latin typeface="Courier New" pitchFamily="49" charset="0"/>
              <a:cs typeface="Courier New" pitchFamily="49" charset="0"/>
            </a:endParaRPr>
          </a:p>
          <a:p>
            <a:pPr>
              <a:buNone/>
            </a:pPr>
            <a:r>
              <a:rPr lang="en-US" sz="2400" dirty="0" err="1">
                <a:latin typeface="Courier New" pitchFamily="49" charset="0"/>
                <a:cs typeface="Courier New" pitchFamily="49" charset="0"/>
              </a:rPr>
              <a:t>mest</a:t>
            </a:r>
            <a:r>
              <a:rPr lang="en-US" sz="2400" dirty="0">
                <a:latin typeface="Courier New" pitchFamily="49" charset="0"/>
                <a:cs typeface="Courier New" pitchFamily="49" charset="0"/>
              </a:rPr>
              <a:t> = (G’*G)\(G’*dobs);</a:t>
            </a:r>
          </a:p>
          <a:p>
            <a:pPr>
              <a:buNone/>
            </a:pPr>
            <a:r>
              <a:rPr lang="en-US" sz="2400" dirty="0" err="1">
                <a:latin typeface="Courier New" pitchFamily="49" charset="0"/>
                <a:cs typeface="Courier New" pitchFamily="49" charset="0"/>
              </a:rPr>
              <a:t>dpre</a:t>
            </a:r>
            <a:r>
              <a:rPr lang="en-US" sz="2400" dirty="0">
                <a:latin typeface="Courier New" pitchFamily="49" charset="0"/>
                <a:cs typeface="Courier New" pitchFamily="49" charset="0"/>
              </a:rPr>
              <a:t> = G*</a:t>
            </a:r>
            <a:r>
              <a:rPr lang="en-US" sz="2400" dirty="0" err="1">
                <a:latin typeface="Courier New" pitchFamily="49" charset="0"/>
                <a:cs typeface="Courier New" pitchFamily="49" charset="0"/>
              </a:rPr>
              <a:t>mest</a:t>
            </a:r>
            <a:r>
              <a:rPr lang="en-US" sz="2400" dirty="0">
                <a:latin typeface="Courier New" pitchFamily="49" charset="0"/>
                <a:cs typeface="Courier New" pitchFamily="49" charset="0"/>
              </a:rPr>
              <a:t>;</a:t>
            </a:r>
          </a:p>
          <a:p>
            <a:pPr>
              <a:buNone/>
            </a:pPr>
            <a:r>
              <a:rPr lang="en-US" sz="2400" dirty="0">
                <a:latin typeface="Courier New" pitchFamily="49" charset="0"/>
                <a:cs typeface="Courier New" pitchFamily="49" charset="0"/>
              </a:rPr>
              <a:t>e = dobs-</a:t>
            </a:r>
            <a:r>
              <a:rPr lang="en-US" sz="2400" dirty="0" err="1">
                <a:latin typeface="Courier New" pitchFamily="49" charset="0"/>
                <a:cs typeface="Courier New" pitchFamily="49" charset="0"/>
              </a:rPr>
              <a:t>dpre</a:t>
            </a:r>
            <a:r>
              <a:rPr lang="en-US" sz="2400" dirty="0">
                <a:latin typeface="Courier New" pitchFamily="49" charset="0"/>
                <a:cs typeface="Courier New" pitchFamily="49" charset="0"/>
              </a:rPr>
              <a:t>;</a:t>
            </a:r>
          </a:p>
          <a:p>
            <a:pPr>
              <a:buNone/>
            </a:pPr>
            <a:r>
              <a:rPr lang="en-US" sz="2400" dirty="0">
                <a:latin typeface="Courier New" pitchFamily="49" charset="0"/>
                <a:cs typeface="Courier New" pitchFamily="49" charset="0"/>
              </a:rPr>
              <a:t>E = e’*e;</a:t>
            </a:r>
          </a:p>
          <a:p>
            <a:pPr>
              <a:buNone/>
            </a:pPr>
            <a:r>
              <a:rPr lang="en-US" sz="2400" dirty="0">
                <a:latin typeface="Courier New" pitchFamily="49" charset="0"/>
                <a:cs typeface="Courier New" pitchFamily="49" charset="0"/>
              </a:rPr>
              <a:t>sigmad2 = E / (N-M);</a:t>
            </a:r>
          </a:p>
          <a:p>
            <a:pPr>
              <a:buNone/>
            </a:pPr>
            <a:r>
              <a:rPr lang="en-US" sz="2400" dirty="0" err="1">
                <a:latin typeface="Courier New" pitchFamily="49" charset="0"/>
                <a:cs typeface="Courier New" pitchFamily="49" charset="0"/>
              </a:rPr>
              <a:t>covm</a:t>
            </a:r>
            <a:r>
              <a:rPr lang="en-US" sz="2400" dirty="0">
                <a:latin typeface="Courier New" pitchFamily="49" charset="0"/>
                <a:cs typeface="Courier New" pitchFamily="49" charset="0"/>
              </a:rPr>
              <a:t> = sigmad2 * inv(G’*G);</a:t>
            </a:r>
          </a:p>
          <a:p>
            <a:pPr>
              <a:buNone/>
            </a:pPr>
            <a:r>
              <a:rPr lang="en-US" sz="2400" dirty="0" err="1">
                <a:latin typeface="Courier New" pitchFamily="49" charset="0"/>
                <a:cs typeface="Courier New" pitchFamily="49" charset="0"/>
              </a:rPr>
              <a:t>sigmam</a:t>
            </a: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sqrt</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diag</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covm</a:t>
            </a:r>
            <a:r>
              <a:rPr lang="en-US" sz="2400" dirty="0">
                <a:latin typeface="Courier New" pitchFamily="49" charset="0"/>
                <a:cs typeface="Courier New" pitchFamily="49" charset="0"/>
              </a:rPr>
              <a:t>));</a:t>
            </a:r>
          </a:p>
          <a:p>
            <a:pPr>
              <a:buNone/>
            </a:pPr>
            <a:r>
              <a:rPr lang="en-US" sz="2400" dirty="0">
                <a:latin typeface="Courier New" pitchFamily="49" charset="0"/>
                <a:cs typeface="Courier New" pitchFamily="49" charset="0"/>
              </a:rPr>
              <a:t>mlow95 = </a:t>
            </a:r>
            <a:r>
              <a:rPr lang="en-US" sz="2400" dirty="0" err="1">
                <a:latin typeface="Courier New" pitchFamily="49" charset="0"/>
                <a:cs typeface="Courier New" pitchFamily="49" charset="0"/>
              </a:rPr>
              <a:t>mest</a:t>
            </a:r>
            <a:r>
              <a:rPr lang="en-US" sz="2400" dirty="0">
                <a:latin typeface="Courier New" pitchFamily="49" charset="0"/>
                <a:cs typeface="Courier New" pitchFamily="49" charset="0"/>
              </a:rPr>
              <a:t> – 2*</a:t>
            </a:r>
            <a:r>
              <a:rPr lang="en-US" sz="2400" dirty="0" err="1">
                <a:latin typeface="Courier New" pitchFamily="49" charset="0"/>
                <a:cs typeface="Courier New" pitchFamily="49" charset="0"/>
              </a:rPr>
              <a:t>sigmam</a:t>
            </a:r>
            <a:r>
              <a:rPr lang="en-US" sz="2400" dirty="0">
                <a:latin typeface="Courier New" pitchFamily="49" charset="0"/>
                <a:cs typeface="Courier New" pitchFamily="49" charset="0"/>
              </a:rPr>
              <a:t>;</a:t>
            </a:r>
          </a:p>
          <a:p>
            <a:pPr>
              <a:buNone/>
            </a:pPr>
            <a:r>
              <a:rPr lang="en-US" sz="2400" dirty="0">
                <a:latin typeface="Courier New" pitchFamily="49" charset="0"/>
                <a:cs typeface="Courier New" pitchFamily="49" charset="0"/>
              </a:rPr>
              <a:t>mhigh95 = </a:t>
            </a:r>
            <a:r>
              <a:rPr lang="en-US" sz="2400" dirty="0" err="1">
                <a:latin typeface="Courier New" pitchFamily="49" charset="0"/>
                <a:cs typeface="Courier New" pitchFamily="49" charset="0"/>
              </a:rPr>
              <a:t>mest</a:t>
            </a:r>
            <a:r>
              <a:rPr lang="en-US" sz="2400" dirty="0">
                <a:latin typeface="Courier New" pitchFamily="49" charset="0"/>
                <a:cs typeface="Courier New" pitchFamily="49" charset="0"/>
              </a:rPr>
              <a:t> + 2*</a:t>
            </a:r>
            <a:r>
              <a:rPr lang="en-US" sz="2400" dirty="0" err="1">
                <a:latin typeface="Courier New" pitchFamily="49" charset="0"/>
                <a:cs typeface="Courier New" pitchFamily="49" charset="0"/>
              </a:rPr>
              <a:t>sigmam</a:t>
            </a:r>
            <a:r>
              <a:rPr lang="en-US" sz="2400" dirty="0">
                <a:latin typeface="Courier New" pitchFamily="49" charset="0"/>
                <a:cs typeface="Courier New" pitchFamily="49" charset="0"/>
              </a:rPr>
              <a:t>;</a:t>
            </a:r>
          </a:p>
          <a:p>
            <a:pPr>
              <a:buNone/>
            </a:pPr>
            <a:endParaRPr lang="en-US" dirty="0"/>
          </a:p>
        </p:txBody>
      </p:sp>
    </p:spTree>
    <p:extLst>
      <p:ext uri="{BB962C8B-B14F-4D97-AF65-F5344CB8AC3E}">
        <p14:creationId xmlns:p14="http://schemas.microsoft.com/office/powerpoint/2010/main" val="1164040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sz="3200" dirty="0"/>
              <a:t>Generic </a:t>
            </a:r>
            <a:r>
              <a:rPr lang="en-US" sz="3200" dirty="0" err="1"/>
              <a:t>MatLab</a:t>
            </a:r>
            <a:r>
              <a:rPr lang="en-US" sz="3200" dirty="0"/>
              <a:t> script</a:t>
            </a:r>
            <a:br>
              <a:rPr lang="en-US" sz="3200" dirty="0"/>
            </a:br>
            <a:r>
              <a:rPr lang="en-US" sz="3200" dirty="0"/>
              <a:t>for least-squares problems</a:t>
            </a:r>
          </a:p>
        </p:txBody>
      </p:sp>
      <p:sp>
        <p:nvSpPr>
          <p:cNvPr id="3" name="Content Placeholder 2"/>
          <p:cNvSpPr>
            <a:spLocks noGrp="1"/>
          </p:cNvSpPr>
          <p:nvPr>
            <p:ph idx="1"/>
          </p:nvPr>
        </p:nvSpPr>
        <p:spPr>
          <a:xfrm>
            <a:off x="381000" y="1676400"/>
            <a:ext cx="8229600" cy="4525963"/>
          </a:xfrm>
        </p:spPr>
        <p:txBody>
          <a:bodyPr/>
          <a:lstStyle/>
          <a:p>
            <a:pPr>
              <a:buNone/>
            </a:pPr>
            <a:r>
              <a:rPr lang="en-US" sz="2400" dirty="0">
                <a:latin typeface="Courier New" pitchFamily="49" charset="0"/>
                <a:cs typeface="Courier New" pitchFamily="49" charset="0"/>
              </a:rPr>
              <a:t>GTG = </a:t>
            </a:r>
            <a:r>
              <a:rPr lang="en-US" sz="2400" dirty="0" err="1">
                <a:latin typeface="Courier New" pitchFamily="49" charset="0"/>
                <a:cs typeface="Courier New" pitchFamily="49" charset="0"/>
              </a:rPr>
              <a:t>np.matmul</a:t>
            </a:r>
            <a:r>
              <a:rPr lang="en-US" sz="2400" dirty="0">
                <a:latin typeface="Courier New" pitchFamily="49" charset="0"/>
                <a:cs typeface="Courier New" pitchFamily="49" charset="0"/>
              </a:rPr>
              <a:t>(G.T,G);</a:t>
            </a:r>
          </a:p>
          <a:p>
            <a:pPr>
              <a:buNone/>
            </a:pPr>
            <a:r>
              <a:rPr lang="en-US" sz="2400" dirty="0" err="1">
                <a:latin typeface="Courier New" pitchFamily="49" charset="0"/>
                <a:cs typeface="Courier New" pitchFamily="49" charset="0"/>
              </a:rPr>
              <a:t>mest</a:t>
            </a: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la.solve</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GTG,np.matmul</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G.T,dobs</a:t>
            </a:r>
            <a:r>
              <a:rPr lang="en-US" sz="2400" dirty="0">
                <a:latin typeface="Courier New" pitchFamily="49" charset="0"/>
                <a:cs typeface="Courier New" pitchFamily="49" charset="0"/>
              </a:rPr>
              <a:t>));</a:t>
            </a:r>
          </a:p>
          <a:p>
            <a:pPr>
              <a:buNone/>
            </a:pPr>
            <a:r>
              <a:rPr lang="en-US" sz="2400" dirty="0" err="1">
                <a:latin typeface="Courier New" pitchFamily="49" charset="0"/>
                <a:cs typeface="Courier New" pitchFamily="49" charset="0"/>
              </a:rPr>
              <a:t>dpre</a:t>
            </a: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np.matmul</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G,mest</a:t>
            </a:r>
            <a:r>
              <a:rPr lang="en-US" sz="2400" dirty="0">
                <a:latin typeface="Courier New" pitchFamily="49" charset="0"/>
                <a:cs typeface="Courier New" pitchFamily="49" charset="0"/>
              </a:rPr>
              <a:t>);</a:t>
            </a:r>
          </a:p>
          <a:p>
            <a:pPr>
              <a:buNone/>
            </a:pPr>
            <a:r>
              <a:rPr lang="en-US" sz="2400" dirty="0">
                <a:latin typeface="Courier New" pitchFamily="49" charset="0"/>
                <a:cs typeface="Courier New" pitchFamily="49" charset="0"/>
              </a:rPr>
              <a:t>e = dobs-</a:t>
            </a:r>
            <a:r>
              <a:rPr lang="en-US" sz="2400" dirty="0" err="1">
                <a:latin typeface="Courier New" pitchFamily="49" charset="0"/>
                <a:cs typeface="Courier New" pitchFamily="49" charset="0"/>
              </a:rPr>
              <a:t>dpre</a:t>
            </a:r>
            <a:r>
              <a:rPr lang="en-US" sz="2400" dirty="0">
                <a:latin typeface="Courier New" pitchFamily="49" charset="0"/>
                <a:cs typeface="Courier New" pitchFamily="49" charset="0"/>
              </a:rPr>
              <a:t>;</a:t>
            </a:r>
          </a:p>
          <a:p>
            <a:pPr>
              <a:buNone/>
            </a:pPr>
            <a:r>
              <a:rPr lang="en-US" sz="2400" dirty="0">
                <a:latin typeface="Courier New" pitchFamily="49" charset="0"/>
                <a:cs typeface="Courier New" pitchFamily="49" charset="0"/>
              </a:rPr>
              <a:t>E = </a:t>
            </a:r>
            <a:r>
              <a:rPr lang="en-US" sz="2400" dirty="0" err="1">
                <a:latin typeface="Courier New" pitchFamily="49" charset="0"/>
                <a:cs typeface="Courier New" pitchFamily="49" charset="0"/>
              </a:rPr>
              <a:t>np.matmul</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e.T,e</a:t>
            </a:r>
            <a:r>
              <a:rPr lang="en-US" sz="2400" dirty="0">
                <a:latin typeface="Courier New" pitchFamily="49" charset="0"/>
                <a:cs typeface="Courier New" pitchFamily="49" charset="0"/>
              </a:rPr>
              <a:t>);</a:t>
            </a:r>
          </a:p>
          <a:p>
            <a:pPr>
              <a:buNone/>
            </a:pPr>
            <a:r>
              <a:rPr lang="en-US" sz="2400" dirty="0">
                <a:latin typeface="Courier New" pitchFamily="49" charset="0"/>
                <a:cs typeface="Courier New" pitchFamily="49" charset="0"/>
              </a:rPr>
              <a:t>sd2 = E/(N-M);</a:t>
            </a:r>
          </a:p>
          <a:p>
            <a:pPr>
              <a:buNone/>
            </a:pPr>
            <a:r>
              <a:rPr lang="en-US" sz="2400" dirty="0">
                <a:latin typeface="Courier New" pitchFamily="49" charset="0"/>
                <a:cs typeface="Courier New" pitchFamily="49" charset="0"/>
              </a:rPr>
              <a:t>Cm = sd2*</a:t>
            </a:r>
            <a:r>
              <a:rPr lang="en-US" sz="2400" dirty="0" err="1">
                <a:latin typeface="Courier New" pitchFamily="49" charset="0"/>
                <a:cs typeface="Courier New" pitchFamily="49" charset="0"/>
              </a:rPr>
              <a:t>la.inv</a:t>
            </a:r>
            <a:r>
              <a:rPr lang="en-US" sz="2400" dirty="0">
                <a:latin typeface="Courier New" pitchFamily="49" charset="0"/>
                <a:cs typeface="Courier New" pitchFamily="49" charset="0"/>
              </a:rPr>
              <a:t>(GTG); </a:t>
            </a:r>
          </a:p>
          <a:p>
            <a:pPr>
              <a:buNone/>
            </a:pPr>
            <a:r>
              <a:rPr lang="en-US" sz="2400" dirty="0" err="1">
                <a:latin typeface="Courier New" pitchFamily="49" charset="0"/>
                <a:cs typeface="Courier New" pitchFamily="49" charset="0"/>
              </a:rPr>
              <a:t>sm</a:t>
            </a: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eda_cvec</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np.sqrt</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np.diag</a:t>
            </a:r>
            <a:r>
              <a:rPr lang="en-US" sz="2400" dirty="0">
                <a:latin typeface="Courier New" pitchFamily="49" charset="0"/>
                <a:cs typeface="Courier New" pitchFamily="49" charset="0"/>
              </a:rPr>
              <a:t>(Cm)));</a:t>
            </a:r>
          </a:p>
          <a:p>
            <a:pPr>
              <a:buNone/>
            </a:pPr>
            <a:r>
              <a:rPr lang="en-US" sz="2400" dirty="0">
                <a:latin typeface="Courier New" pitchFamily="49" charset="0"/>
                <a:cs typeface="Courier New" pitchFamily="49" charset="0"/>
              </a:rPr>
              <a:t>mlow95 = </a:t>
            </a:r>
            <a:r>
              <a:rPr lang="en-US" sz="2400" dirty="0" err="1">
                <a:latin typeface="Courier New" pitchFamily="49" charset="0"/>
                <a:cs typeface="Courier New" pitchFamily="49" charset="0"/>
              </a:rPr>
              <a:t>mest</a:t>
            </a:r>
            <a:r>
              <a:rPr lang="en-US" sz="2400" dirty="0">
                <a:latin typeface="Courier New" pitchFamily="49" charset="0"/>
                <a:cs typeface="Courier New" pitchFamily="49" charset="0"/>
              </a:rPr>
              <a:t> – 2*</a:t>
            </a:r>
            <a:r>
              <a:rPr lang="en-US" sz="2400" dirty="0" err="1">
                <a:latin typeface="Courier New" pitchFamily="49" charset="0"/>
                <a:cs typeface="Courier New" pitchFamily="49" charset="0"/>
              </a:rPr>
              <a:t>sm</a:t>
            </a:r>
            <a:r>
              <a:rPr lang="en-US" sz="2400" dirty="0">
                <a:latin typeface="Courier New" pitchFamily="49" charset="0"/>
                <a:cs typeface="Courier New" pitchFamily="49" charset="0"/>
              </a:rPr>
              <a:t>;</a:t>
            </a:r>
          </a:p>
          <a:p>
            <a:pPr>
              <a:buNone/>
            </a:pPr>
            <a:r>
              <a:rPr lang="en-US" sz="2400" dirty="0">
                <a:latin typeface="Courier New" pitchFamily="49" charset="0"/>
                <a:cs typeface="Courier New" pitchFamily="49" charset="0"/>
              </a:rPr>
              <a:t>mhigh95 = </a:t>
            </a:r>
            <a:r>
              <a:rPr lang="en-US" sz="2400" dirty="0" err="1">
                <a:latin typeface="Courier New" pitchFamily="49" charset="0"/>
                <a:cs typeface="Courier New" pitchFamily="49" charset="0"/>
              </a:rPr>
              <a:t>mest</a:t>
            </a:r>
            <a:r>
              <a:rPr lang="en-US" sz="2400" dirty="0">
                <a:latin typeface="Courier New" pitchFamily="49" charset="0"/>
                <a:cs typeface="Courier New" pitchFamily="49" charset="0"/>
              </a:rPr>
              <a:t> + 2*</a:t>
            </a:r>
            <a:r>
              <a:rPr lang="en-US" sz="2400" dirty="0" err="1">
                <a:latin typeface="Courier New" pitchFamily="49" charset="0"/>
                <a:cs typeface="Courier New" pitchFamily="49" charset="0"/>
              </a:rPr>
              <a:t>sm</a:t>
            </a:r>
            <a:r>
              <a:rPr lang="en-US" sz="2400" dirty="0">
                <a:latin typeface="Courier New" pitchFamily="49" charset="0"/>
                <a:cs typeface="Courier New" pitchFamily="49" charset="0"/>
              </a:rPr>
              <a:t>;</a:t>
            </a:r>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81000" y="2286000"/>
            <a:ext cx="8229601" cy="3962400"/>
            <a:chOff x="1190853" y="2552700"/>
            <a:chExt cx="5971947" cy="4000500"/>
          </a:xfrm>
        </p:grpSpPr>
        <p:pic>
          <p:nvPicPr>
            <p:cNvPr id="1026" name="Picture 2"/>
            <p:cNvPicPr>
              <a:picLocks noChangeAspect="1" noChangeArrowheads="1"/>
            </p:cNvPicPr>
            <p:nvPr/>
          </p:nvPicPr>
          <p:blipFill>
            <a:blip r:embed="rId3" cstate="print"/>
            <a:srcRect/>
            <a:stretch>
              <a:fillRect/>
            </a:stretch>
          </p:blipFill>
          <p:spPr bwMode="auto">
            <a:xfrm>
              <a:off x="1828800" y="2552700"/>
              <a:ext cx="5334000" cy="4000500"/>
            </a:xfrm>
            <a:prstGeom prst="rect">
              <a:avLst/>
            </a:prstGeom>
            <a:noFill/>
            <a:ln w="9525">
              <a:noFill/>
              <a:miter lim="800000"/>
              <a:headEnd/>
              <a:tailEnd/>
            </a:ln>
            <a:effectLst/>
          </p:spPr>
        </p:pic>
        <p:sp>
          <p:nvSpPr>
            <p:cNvPr id="36" name="Rectangle 35"/>
            <p:cNvSpPr/>
            <p:nvPr/>
          </p:nvSpPr>
          <p:spPr>
            <a:xfrm>
              <a:off x="1981200" y="2628900"/>
              <a:ext cx="3048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12036" y="3014296"/>
              <a:ext cx="1199668" cy="528251"/>
            </a:xfrm>
            <a:prstGeom prst="rect">
              <a:avLst/>
            </a:prstGeom>
            <a:noFill/>
          </p:spPr>
          <p:txBody>
            <a:bodyPr wrap="square" rtlCol="0">
              <a:spAutoFit/>
            </a:bodyPr>
            <a:lstStyle/>
            <a:p>
              <a:r>
                <a:rPr lang="en-US" sz="2800" i="1" dirty="0">
                  <a:latin typeface="Times New Roman" pitchFamily="18" charset="0"/>
                  <a:cs typeface="Times New Roman" pitchFamily="18" charset="0"/>
                </a:rPr>
                <a:t>d(t)</a:t>
              </a:r>
              <a:r>
                <a:rPr lang="en-US" sz="2800" i="1" baseline="30000" dirty="0" err="1">
                  <a:latin typeface="Times New Roman" pitchFamily="18" charset="0"/>
                  <a:cs typeface="Times New Roman" pitchFamily="18" charset="0"/>
                </a:rPr>
                <a:t>obs</a:t>
              </a:r>
              <a:endParaRPr lang="en-US" sz="2800" i="1" baseline="30000" dirty="0">
                <a:latin typeface="Times New Roman" pitchFamily="18" charset="0"/>
                <a:cs typeface="Times New Roman" pitchFamily="18" charset="0"/>
              </a:endParaRPr>
            </a:p>
          </p:txBody>
        </p:sp>
        <p:sp>
          <p:nvSpPr>
            <p:cNvPr id="7" name="TextBox 6"/>
            <p:cNvSpPr txBox="1"/>
            <p:nvPr/>
          </p:nvSpPr>
          <p:spPr>
            <a:xfrm>
              <a:off x="1301445" y="4256901"/>
              <a:ext cx="984555" cy="528251"/>
            </a:xfrm>
            <a:prstGeom prst="rect">
              <a:avLst/>
            </a:prstGeom>
            <a:noFill/>
          </p:spPr>
          <p:txBody>
            <a:bodyPr wrap="square" rtlCol="0">
              <a:spAutoFit/>
            </a:bodyPr>
            <a:lstStyle/>
            <a:p>
              <a:r>
                <a:rPr lang="en-US" sz="2800" i="1" dirty="0">
                  <a:latin typeface="Times New Roman" pitchFamily="18" charset="0"/>
                  <a:cs typeface="Times New Roman" pitchFamily="18" charset="0"/>
                </a:rPr>
                <a:t>d(t)</a:t>
              </a:r>
              <a:r>
                <a:rPr lang="en-US" sz="2800" i="1" baseline="30000" dirty="0">
                  <a:latin typeface="Times New Roman" pitchFamily="18" charset="0"/>
                  <a:cs typeface="Times New Roman" pitchFamily="18" charset="0"/>
                </a:rPr>
                <a:t>pre</a:t>
              </a:r>
            </a:p>
          </p:txBody>
        </p:sp>
        <p:sp>
          <p:nvSpPr>
            <p:cNvPr id="8" name="TextBox 7"/>
            <p:cNvSpPr txBox="1"/>
            <p:nvPr/>
          </p:nvSpPr>
          <p:spPr>
            <a:xfrm>
              <a:off x="1190853" y="5433897"/>
              <a:ext cx="1225271" cy="528251"/>
            </a:xfrm>
            <a:prstGeom prst="rect">
              <a:avLst/>
            </a:prstGeom>
            <a:noFill/>
          </p:spPr>
          <p:txBody>
            <a:bodyPr wrap="square" rtlCol="0">
              <a:spAutoFit/>
            </a:bodyPr>
            <a:lstStyle/>
            <a:p>
              <a:r>
                <a:rPr lang="en-US" sz="2800" dirty="0">
                  <a:latin typeface="Times New Roman" pitchFamily="18" charset="0"/>
                  <a:cs typeface="Times New Roman" pitchFamily="18" charset="0"/>
                </a:rPr>
                <a:t>error, </a:t>
              </a:r>
              <a:r>
                <a:rPr lang="en-US" sz="2800" i="1" dirty="0">
                  <a:latin typeface="Times New Roman" pitchFamily="18" charset="0"/>
                  <a:cs typeface="Times New Roman" pitchFamily="18" charset="0"/>
                </a:rPr>
                <a:t>e(t)</a:t>
              </a:r>
              <a:endParaRPr lang="en-US" sz="2800" i="1" baseline="30000" dirty="0">
                <a:latin typeface="Times New Roman" pitchFamily="18" charset="0"/>
                <a:cs typeface="Times New Roman" pitchFamily="18" charset="0"/>
              </a:endParaRPr>
            </a:p>
          </p:txBody>
        </p:sp>
        <p:sp>
          <p:nvSpPr>
            <p:cNvPr id="10" name="Rectangle 9"/>
            <p:cNvSpPr/>
            <p:nvPr/>
          </p:nvSpPr>
          <p:spPr>
            <a:xfrm>
              <a:off x="4191000" y="37719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74584" y="4948896"/>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91000" y="6148168"/>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14800" y="6134100"/>
              <a:ext cx="990600" cy="276999"/>
            </a:xfrm>
            <a:prstGeom prst="rect">
              <a:avLst/>
            </a:prstGeom>
            <a:noFill/>
          </p:spPr>
          <p:txBody>
            <a:bodyPr wrap="square" rtlCol="0">
              <a:spAutoFit/>
            </a:bodyPr>
            <a:lstStyle/>
            <a:p>
              <a:r>
                <a:rPr lang="en-US" sz="1200" dirty="0">
                  <a:latin typeface="Times New Roman" pitchFamily="18" charset="0"/>
                  <a:cs typeface="Times New Roman" pitchFamily="18" charset="0"/>
                </a:rPr>
                <a:t>time</a:t>
              </a:r>
              <a:r>
                <a:rPr lang="en-US" sz="1200" i="1" dirty="0">
                  <a:latin typeface="Times New Roman" pitchFamily="18" charset="0"/>
                  <a:cs typeface="Times New Roman" pitchFamily="18" charset="0"/>
                </a:rPr>
                <a:t> t</a:t>
              </a:r>
              <a:r>
                <a:rPr lang="en-US" sz="1200" dirty="0">
                  <a:latin typeface="Times New Roman" pitchFamily="18" charset="0"/>
                  <a:cs typeface="Times New Roman" pitchFamily="18" charset="0"/>
                </a:rPr>
                <a:t>, days</a:t>
              </a:r>
              <a:endParaRPr lang="en-US" sz="1200" baseline="30000" dirty="0">
                <a:latin typeface="Times New Roman" pitchFamily="18" charset="0"/>
                <a:cs typeface="Times New Roman" pitchFamily="18" charset="0"/>
              </a:endParaRPr>
            </a:p>
          </p:txBody>
        </p:sp>
        <p:sp>
          <p:nvSpPr>
            <p:cNvPr id="14" name="TextBox 13"/>
            <p:cNvSpPr txBox="1"/>
            <p:nvPr/>
          </p:nvSpPr>
          <p:spPr>
            <a:xfrm>
              <a:off x="4038600" y="3701560"/>
              <a:ext cx="990600" cy="276999"/>
            </a:xfrm>
            <a:prstGeom prst="rect">
              <a:avLst/>
            </a:prstGeom>
            <a:noFill/>
          </p:spPr>
          <p:txBody>
            <a:bodyPr wrap="square" rtlCol="0">
              <a:spAutoFit/>
            </a:bodyPr>
            <a:lstStyle/>
            <a:p>
              <a:r>
                <a:rPr lang="en-US" sz="1200" dirty="0">
                  <a:latin typeface="Times New Roman" pitchFamily="18" charset="0"/>
                  <a:cs typeface="Times New Roman" pitchFamily="18" charset="0"/>
                </a:rPr>
                <a:t>time </a:t>
              </a:r>
              <a:r>
                <a:rPr lang="en-US" sz="1200" i="1" dirty="0">
                  <a:latin typeface="Times New Roman" pitchFamily="18" charset="0"/>
                  <a:cs typeface="Times New Roman" pitchFamily="18" charset="0"/>
                </a:rPr>
                <a:t>t</a:t>
              </a:r>
              <a:r>
                <a:rPr lang="en-US" sz="1200" dirty="0">
                  <a:latin typeface="Times New Roman" pitchFamily="18" charset="0"/>
                  <a:cs typeface="Times New Roman" pitchFamily="18" charset="0"/>
                </a:rPr>
                <a:t>, days</a:t>
              </a:r>
              <a:endParaRPr lang="en-US" sz="1200" baseline="30000" dirty="0">
                <a:latin typeface="Times New Roman" pitchFamily="18" charset="0"/>
                <a:cs typeface="Times New Roman" pitchFamily="18" charset="0"/>
              </a:endParaRPr>
            </a:p>
          </p:txBody>
        </p:sp>
        <p:sp>
          <p:nvSpPr>
            <p:cNvPr id="9" name="TextBox 8"/>
            <p:cNvSpPr txBox="1"/>
            <p:nvPr/>
          </p:nvSpPr>
          <p:spPr>
            <a:xfrm>
              <a:off x="4114800" y="4914900"/>
              <a:ext cx="990600" cy="276999"/>
            </a:xfrm>
            <a:prstGeom prst="rect">
              <a:avLst/>
            </a:prstGeom>
            <a:noFill/>
          </p:spPr>
          <p:txBody>
            <a:bodyPr wrap="square" rtlCol="0">
              <a:spAutoFit/>
            </a:bodyPr>
            <a:lstStyle/>
            <a:p>
              <a:r>
                <a:rPr lang="en-US" sz="1200" dirty="0">
                  <a:latin typeface="Times New Roman" pitchFamily="18" charset="0"/>
                  <a:cs typeface="Times New Roman" pitchFamily="18" charset="0"/>
                </a:rPr>
                <a:t>time </a:t>
              </a:r>
              <a:r>
                <a:rPr lang="en-US" sz="1200" i="1" dirty="0">
                  <a:latin typeface="Times New Roman" pitchFamily="18" charset="0"/>
                  <a:cs typeface="Times New Roman" pitchFamily="18" charset="0"/>
                </a:rPr>
                <a:t>t</a:t>
              </a:r>
              <a:r>
                <a:rPr lang="en-US" sz="1200" dirty="0">
                  <a:latin typeface="Times New Roman" pitchFamily="18" charset="0"/>
                  <a:cs typeface="Times New Roman" pitchFamily="18" charset="0"/>
                </a:rPr>
                <a:t>, days</a:t>
              </a:r>
              <a:endParaRPr lang="en-US" sz="1200" baseline="30000" dirty="0">
                <a:latin typeface="Times New Roman" pitchFamily="18" charset="0"/>
                <a:cs typeface="Times New Roman" pitchFamily="18" charset="0"/>
              </a:endParaRPr>
            </a:p>
          </p:txBody>
        </p:sp>
      </p:grpSp>
      <p:sp>
        <p:nvSpPr>
          <p:cNvPr id="15" name="Title 1"/>
          <p:cNvSpPr txBox="1">
            <a:spLocks/>
          </p:cNvSpPr>
          <p:nvPr/>
        </p:nvSpPr>
        <p:spPr bwMode="auto">
          <a:xfrm>
            <a:off x="457200" y="0"/>
            <a:ext cx="8229600" cy="2133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Example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modeling long-term trend and annual cycle</a:t>
            </a:r>
            <a:r>
              <a:rPr kumimoji="0" lang="en-US" sz="32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in Black Rock Forest temperature data</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cstate="print"/>
          <a:srcRect l="32051" t="51096" r="21795" b="35753"/>
          <a:stretch>
            <a:fillRect/>
          </a:stretch>
        </p:blipFill>
        <p:spPr bwMode="auto">
          <a:xfrm>
            <a:off x="457200" y="2895600"/>
            <a:ext cx="7772400" cy="1295400"/>
          </a:xfrm>
          <a:prstGeom prst="rect">
            <a:avLst/>
          </a:prstGeom>
          <a:noFill/>
          <a:ln w="9525">
            <a:noFill/>
            <a:miter lim="800000"/>
            <a:headEnd/>
            <a:tailEnd/>
          </a:ln>
        </p:spPr>
      </p:pic>
      <p:sp>
        <p:nvSpPr>
          <p:cNvPr id="8" name="Title 1"/>
          <p:cNvSpPr txBox="1">
            <a:spLocks/>
          </p:cNvSpPr>
          <p:nvPr/>
        </p:nvSpPr>
        <p:spPr bwMode="auto">
          <a:xfrm>
            <a:off x="533400" y="16002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the model:</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Left Brace 8"/>
          <p:cNvSpPr/>
          <p:nvPr/>
        </p:nvSpPr>
        <p:spPr>
          <a:xfrm rot="16200000">
            <a:off x="2209801" y="3124200"/>
            <a:ext cx="304799" cy="1828800"/>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5715001" y="1981198"/>
            <a:ext cx="304799" cy="4114801"/>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itle 1"/>
          <p:cNvSpPr txBox="1">
            <a:spLocks/>
          </p:cNvSpPr>
          <p:nvPr/>
        </p:nvSpPr>
        <p:spPr bwMode="auto">
          <a:xfrm>
            <a:off x="1371600" y="3886200"/>
            <a:ext cx="2667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long-term trend</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2" name="Title 1"/>
          <p:cNvSpPr txBox="1">
            <a:spLocks/>
          </p:cNvSpPr>
          <p:nvPr/>
        </p:nvSpPr>
        <p:spPr bwMode="auto">
          <a:xfrm>
            <a:off x="4953000" y="3886200"/>
            <a:ext cx="2667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annual cycle</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a:latin typeface="Times New Roman" pitchFamily="18" charset="0"/>
                <a:cs typeface="Times New Roman" pitchFamily="18" charset="0"/>
              </a:rPr>
              <a:t>part 1</a:t>
            </a:r>
          </a:p>
        </p:txBody>
      </p:sp>
      <p:sp>
        <p:nvSpPr>
          <p:cNvPr id="3" name="Content Placeholder 2"/>
          <p:cNvSpPr>
            <a:spLocks noGrp="1"/>
          </p:cNvSpPr>
          <p:nvPr>
            <p:ph idx="1"/>
          </p:nvPr>
        </p:nvSpPr>
        <p:spPr>
          <a:xfrm>
            <a:off x="609600" y="3352800"/>
            <a:ext cx="8229600" cy="1295400"/>
          </a:xfrm>
        </p:spPr>
        <p:txBody>
          <a:bodyPr/>
          <a:lstStyle/>
          <a:p>
            <a:pPr algn="ctr">
              <a:buNone/>
            </a:pPr>
            <a:r>
              <a:rPr lang="en-US" dirty="0">
                <a:latin typeface="Times New Roman" pitchFamily="18" charset="0"/>
                <a:cs typeface="Times New Roman" pitchFamily="18" charset="0"/>
              </a:rPr>
              <a:t>the least squares estimation of model parameters and their covariance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752600"/>
            <a:ext cx="5867400" cy="4572000"/>
          </a:xfrm>
        </p:spPr>
        <p:txBody>
          <a:bodyPr/>
          <a:lstStyle/>
          <a:p>
            <a:pPr>
              <a:buNone/>
            </a:pPr>
            <a:r>
              <a:rPr lang="en-US" sz="2800" dirty="0">
                <a:latin typeface="Courier New" pitchFamily="49" charset="0"/>
                <a:cs typeface="Courier New" pitchFamily="49" charset="0"/>
              </a:rPr>
              <a:t>M=4;</a:t>
            </a:r>
          </a:p>
          <a:p>
            <a:pPr>
              <a:buNone/>
            </a:pPr>
            <a:r>
              <a:rPr lang="en-US" sz="2800" dirty="0">
                <a:latin typeface="Courier New" pitchFamily="49" charset="0"/>
                <a:cs typeface="Courier New" pitchFamily="49" charset="0"/>
              </a:rPr>
              <a:t>Ty=365.25; </a:t>
            </a:r>
          </a:p>
          <a:p>
            <a:pPr>
              <a:buNone/>
            </a:pPr>
            <a:r>
              <a:rPr lang="en-US" sz="2800" dirty="0">
                <a:latin typeface="Courier New" pitchFamily="49" charset="0"/>
                <a:cs typeface="Courier New" pitchFamily="49" charset="0"/>
              </a:rPr>
              <a:t>G=zeros(N,M); </a:t>
            </a:r>
          </a:p>
          <a:p>
            <a:pPr>
              <a:buNone/>
            </a:pPr>
            <a:r>
              <a:rPr lang="en-US" sz="2800" dirty="0">
                <a:latin typeface="Courier New" pitchFamily="49" charset="0"/>
                <a:cs typeface="Courier New" pitchFamily="49" charset="0"/>
              </a:rPr>
              <a:t>G(:,1)=1; </a:t>
            </a:r>
          </a:p>
          <a:p>
            <a:pPr>
              <a:buNone/>
            </a:pPr>
            <a:r>
              <a:rPr lang="en-US" sz="2800" dirty="0">
                <a:latin typeface="Courier New" pitchFamily="49" charset="0"/>
                <a:cs typeface="Courier New" pitchFamily="49" charset="0"/>
              </a:rPr>
              <a:t>G(:,2)=t; </a:t>
            </a:r>
          </a:p>
          <a:p>
            <a:pPr>
              <a:buNone/>
            </a:pPr>
            <a:r>
              <a:rPr lang="en-US" sz="2800" dirty="0">
                <a:latin typeface="Courier New" pitchFamily="49" charset="0"/>
                <a:cs typeface="Courier New" pitchFamily="49" charset="0"/>
              </a:rPr>
              <a:t>G(:,3)=</a:t>
            </a:r>
            <a:r>
              <a:rPr lang="en-US" sz="2800" dirty="0" err="1">
                <a:latin typeface="Courier New" pitchFamily="49" charset="0"/>
                <a:cs typeface="Courier New" pitchFamily="49" charset="0"/>
              </a:rPr>
              <a:t>cos</a:t>
            </a:r>
            <a:r>
              <a:rPr lang="en-US" sz="2800" dirty="0">
                <a:latin typeface="Courier New" pitchFamily="49" charset="0"/>
                <a:cs typeface="Courier New" pitchFamily="49" charset="0"/>
              </a:rPr>
              <a:t>(2*pi*t/Ty); </a:t>
            </a:r>
          </a:p>
          <a:p>
            <a:pPr>
              <a:buNone/>
            </a:pPr>
            <a:r>
              <a:rPr lang="en-US" sz="2800" dirty="0">
                <a:latin typeface="Courier New" pitchFamily="49" charset="0"/>
                <a:cs typeface="Courier New" pitchFamily="49" charset="0"/>
              </a:rPr>
              <a:t>G(:,4)=sin(2*pi*t/Ty); </a:t>
            </a:r>
          </a:p>
        </p:txBody>
      </p:sp>
      <p:sp>
        <p:nvSpPr>
          <p:cNvPr id="7" name="Title 1"/>
          <p:cNvSpPr txBox="1">
            <a:spLocks/>
          </p:cNvSpPr>
          <p:nvPr/>
        </p:nvSpPr>
        <p:spPr bwMode="auto">
          <a:xfrm>
            <a:off x="0" y="6858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MATLAB script to create the data kernel</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828800"/>
            <a:ext cx="8534400" cy="3505200"/>
          </a:xfrm>
        </p:spPr>
        <p:txBody>
          <a:bodyPr/>
          <a:lstStyle/>
          <a:p>
            <a:pPr>
              <a:buNone/>
            </a:pPr>
            <a:r>
              <a:rPr lang="en-US" sz="2400" dirty="0">
                <a:latin typeface="Courier New" pitchFamily="49" charset="0"/>
                <a:cs typeface="Courier New" pitchFamily="49" charset="0"/>
              </a:rPr>
              <a:t>M=4;</a:t>
            </a:r>
          </a:p>
          <a:p>
            <a:pPr>
              <a:buNone/>
            </a:pPr>
            <a:r>
              <a:rPr lang="en-US" sz="2400" dirty="0">
                <a:latin typeface="Courier New" pitchFamily="49" charset="0"/>
                <a:cs typeface="Courier New" pitchFamily="49" charset="0"/>
              </a:rPr>
              <a:t>Ty = 365.25; </a:t>
            </a:r>
          </a:p>
          <a:p>
            <a:pPr>
              <a:buNone/>
            </a:pPr>
            <a:r>
              <a:rPr lang="en-US" sz="2400" dirty="0">
                <a:latin typeface="Courier New" pitchFamily="49" charset="0"/>
                <a:cs typeface="Courier New" pitchFamily="49" charset="0"/>
              </a:rPr>
              <a:t>G = </a:t>
            </a:r>
            <a:r>
              <a:rPr lang="en-US" sz="2400" dirty="0" err="1">
                <a:latin typeface="Courier New" pitchFamily="49" charset="0"/>
                <a:cs typeface="Courier New" pitchFamily="49" charset="0"/>
              </a:rPr>
              <a:t>np.zeros</a:t>
            </a:r>
            <a:r>
              <a:rPr lang="en-US" sz="2400" dirty="0">
                <a:latin typeface="Courier New" pitchFamily="49" charset="0"/>
                <a:cs typeface="Courier New" pitchFamily="49" charset="0"/>
              </a:rPr>
              <a:t>((N,M));</a:t>
            </a:r>
          </a:p>
          <a:p>
            <a:pPr>
              <a:buNone/>
            </a:pPr>
            <a:r>
              <a:rPr lang="en-US" sz="2400" dirty="0">
                <a:latin typeface="Courier New" pitchFamily="49" charset="0"/>
                <a:cs typeface="Courier New" pitchFamily="49" charset="0"/>
              </a:rPr>
              <a:t>G[0:N,0:1] = </a:t>
            </a:r>
            <a:r>
              <a:rPr lang="en-US" sz="2400" dirty="0" err="1">
                <a:latin typeface="Courier New" pitchFamily="49" charset="0"/>
                <a:cs typeface="Courier New" pitchFamily="49" charset="0"/>
              </a:rPr>
              <a:t>np.ones</a:t>
            </a:r>
            <a:r>
              <a:rPr lang="en-US" sz="2400" dirty="0">
                <a:latin typeface="Courier New" pitchFamily="49" charset="0"/>
                <a:cs typeface="Courier New" pitchFamily="49" charset="0"/>
              </a:rPr>
              <a:t>((N,1)); </a:t>
            </a:r>
          </a:p>
          <a:p>
            <a:pPr>
              <a:buNone/>
            </a:pPr>
            <a:r>
              <a:rPr lang="en-US" sz="2400" dirty="0">
                <a:latin typeface="Courier New" pitchFamily="49" charset="0"/>
                <a:cs typeface="Courier New" pitchFamily="49" charset="0"/>
              </a:rPr>
              <a:t>G[0:N,1:2] = t;              </a:t>
            </a:r>
          </a:p>
          <a:p>
            <a:pPr>
              <a:buNone/>
            </a:pPr>
            <a:r>
              <a:rPr lang="en-US" sz="2400" dirty="0">
                <a:latin typeface="Courier New" pitchFamily="49" charset="0"/>
                <a:cs typeface="Courier New" pitchFamily="49" charset="0"/>
              </a:rPr>
              <a:t>G[0:N,2:3] = </a:t>
            </a:r>
            <a:r>
              <a:rPr lang="en-US" sz="2400" dirty="0" err="1">
                <a:latin typeface="Courier New" pitchFamily="49" charset="0"/>
                <a:cs typeface="Courier New" pitchFamily="49" charset="0"/>
              </a:rPr>
              <a:t>np.cos</a:t>
            </a:r>
            <a:r>
              <a:rPr lang="en-US" sz="2400" dirty="0">
                <a:latin typeface="Courier New" pitchFamily="49" charset="0"/>
                <a:cs typeface="Courier New" pitchFamily="49" charset="0"/>
              </a:rPr>
              <a:t>(2*pi*t/Ty);</a:t>
            </a:r>
          </a:p>
          <a:p>
            <a:pPr>
              <a:buNone/>
            </a:pPr>
            <a:r>
              <a:rPr lang="en-US" sz="2400" dirty="0">
                <a:latin typeface="Courier New" pitchFamily="49" charset="0"/>
                <a:cs typeface="Courier New" pitchFamily="49" charset="0"/>
              </a:rPr>
              <a:t>G[0:N,3:4] = </a:t>
            </a:r>
            <a:r>
              <a:rPr lang="en-US" sz="2400" dirty="0" err="1">
                <a:latin typeface="Courier New" pitchFamily="49" charset="0"/>
                <a:cs typeface="Courier New" pitchFamily="49" charset="0"/>
              </a:rPr>
              <a:t>np.sin</a:t>
            </a:r>
            <a:r>
              <a:rPr lang="en-US" sz="2400" dirty="0">
                <a:latin typeface="Courier New" pitchFamily="49" charset="0"/>
                <a:cs typeface="Courier New" pitchFamily="49" charset="0"/>
              </a:rPr>
              <a:t>(2*pi*t/Ty);</a:t>
            </a:r>
          </a:p>
        </p:txBody>
      </p:sp>
      <p:sp>
        <p:nvSpPr>
          <p:cNvPr id="7" name="Title 1"/>
          <p:cNvSpPr txBox="1">
            <a:spLocks/>
          </p:cNvSpPr>
          <p:nvPr/>
        </p:nvSpPr>
        <p:spPr bwMode="auto">
          <a:xfrm>
            <a:off x="0" y="6858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MATLAB script to create the data kernel</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437385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981200"/>
          </a:xfrm>
        </p:spPr>
        <p:txBody>
          <a:bodyPr/>
          <a:lstStyle/>
          <a:p>
            <a:r>
              <a:rPr lang="en-US" dirty="0">
                <a:latin typeface="Times New Roman" pitchFamily="18" charset="0"/>
                <a:cs typeface="Times New Roman" pitchFamily="18" charset="0"/>
              </a:rPr>
              <a:t>prior variance of data</a:t>
            </a:r>
            <a:br>
              <a:rPr lang="en-US" dirty="0">
                <a:latin typeface="Times New Roman" pitchFamily="18" charset="0"/>
                <a:cs typeface="Times New Roman" pitchFamily="18" charset="0"/>
              </a:rPr>
            </a:br>
            <a:r>
              <a:rPr lang="en-US" sz="2400" dirty="0">
                <a:latin typeface="Times New Roman" pitchFamily="18" charset="0"/>
                <a:cs typeface="Times New Roman" pitchFamily="18" charset="0"/>
              </a:rPr>
              <a:t>based on accuracy of thermometer</a:t>
            </a:r>
            <a:br>
              <a:rPr lang="en-US" dirty="0">
                <a:latin typeface="Times New Roman" pitchFamily="18" charset="0"/>
                <a:cs typeface="Times New Roman" pitchFamily="18" charset="0"/>
              </a:rPr>
            </a:br>
            <a:r>
              <a:rPr lang="el-GR" dirty="0">
                <a:latin typeface="Cambria Math"/>
                <a:ea typeface="Cambria Math"/>
                <a:cs typeface="Times New Roman" pitchFamily="18" charset="0"/>
              </a:rPr>
              <a:t>σ</a:t>
            </a:r>
            <a:r>
              <a:rPr lang="en-US" baseline="-25000" dirty="0">
                <a:latin typeface="Times New Roman" pitchFamily="18" charset="0"/>
                <a:cs typeface="Times New Roman" pitchFamily="18" charset="0"/>
              </a:rPr>
              <a:t>d</a:t>
            </a:r>
            <a:r>
              <a:rPr lang="en-US" dirty="0">
                <a:latin typeface="Times New Roman" pitchFamily="18" charset="0"/>
                <a:cs typeface="Times New Roman" pitchFamily="18" charset="0"/>
              </a:rPr>
              <a:t> = 0.01 deg C</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Title 1"/>
          <p:cNvSpPr txBox="1">
            <a:spLocks/>
          </p:cNvSpPr>
          <p:nvPr/>
        </p:nvSpPr>
        <p:spPr bwMode="auto">
          <a:xfrm>
            <a:off x="533400" y="3200400"/>
            <a:ext cx="8229600" cy="1981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posterior variance of data</a:t>
            </a:r>
            <a:b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based on error</a:t>
            </a:r>
            <a:r>
              <a:rPr kumimoji="0" lang="en-US" sz="2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of fit</a:t>
            </a:r>
            <a:b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l-GR" sz="4400" b="0" i="0" u="none" strike="noStrike" kern="0" cap="none" spc="0" normalizeH="0" baseline="0" noProof="0" dirty="0">
                <a:ln>
                  <a:noFill/>
                </a:ln>
                <a:solidFill>
                  <a:schemeClr val="tx2"/>
                </a:solidFill>
                <a:effectLst/>
                <a:uLnTx/>
                <a:uFillTx/>
                <a:latin typeface="Cambria Math"/>
                <a:ea typeface="Cambria Math"/>
                <a:cs typeface="Times New Roman" pitchFamily="18" charset="0"/>
              </a:rPr>
              <a:t>σ</a:t>
            </a:r>
            <a:r>
              <a:rPr kumimoji="0" lang="en-US" sz="4400" b="0" i="0" u="none" strike="noStrike" kern="0" cap="none" spc="0" normalizeH="0" baseline="-25000" noProof="0" dirty="0">
                <a:ln>
                  <a:noFill/>
                </a:ln>
                <a:solidFill>
                  <a:schemeClr val="tx2"/>
                </a:solidFill>
                <a:effectLst/>
                <a:uLnTx/>
                <a:uFillTx/>
                <a:latin typeface="Times New Roman" pitchFamily="18" charset="0"/>
                <a:ea typeface="+mj-ea"/>
                <a:cs typeface="Times New Roman" pitchFamily="18" charset="0"/>
              </a:rPr>
              <a:t>d</a:t>
            </a: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 5.60 deg C</a:t>
            </a:r>
            <a:b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Title 1"/>
          <p:cNvSpPr txBox="1">
            <a:spLocks/>
          </p:cNvSpPr>
          <p:nvPr/>
        </p:nvSpPr>
        <p:spPr bwMode="auto">
          <a:xfrm>
            <a:off x="609600" y="51054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huge difference, since the model does</a:t>
            </a: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not include diurnal cycle of weather patterns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latin typeface="Times New Roman" pitchFamily="18" charset="0"/>
                <a:cs typeface="Times New Roman" pitchFamily="18" charset="0"/>
              </a:rPr>
              <a:t>long-term slope</a:t>
            </a:r>
          </a:p>
        </p:txBody>
      </p:sp>
      <p:sp>
        <p:nvSpPr>
          <p:cNvPr id="3" name="Content Placeholder 2"/>
          <p:cNvSpPr>
            <a:spLocks noGrp="1"/>
          </p:cNvSpPr>
          <p:nvPr>
            <p:ph idx="1"/>
          </p:nvPr>
        </p:nvSpPr>
        <p:spPr>
          <a:xfrm>
            <a:off x="152400" y="1143000"/>
            <a:ext cx="9144000" cy="5638800"/>
          </a:xfrm>
        </p:spPr>
        <p:txBody>
          <a:bodyPr/>
          <a:lstStyle/>
          <a:p>
            <a:pPr>
              <a:buNone/>
            </a:pPr>
            <a:r>
              <a:rPr lang="en-US" dirty="0">
                <a:latin typeface="Cambria Math" pitchFamily="18" charset="0"/>
                <a:ea typeface="Cambria Math" pitchFamily="18" charset="0"/>
              </a:rPr>
              <a:t>95% confidence limits based on prior variance</a:t>
            </a:r>
          </a:p>
          <a:p>
            <a:pPr>
              <a:buNone/>
            </a:pPr>
            <a:r>
              <a:rPr lang="en-US" dirty="0">
                <a:latin typeface="Cambria Math" pitchFamily="18" charset="0"/>
                <a:ea typeface="Cambria Math" pitchFamily="18" charset="0"/>
              </a:rPr>
              <a:t>m</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 -0.03 </a:t>
            </a:r>
            <a:r>
              <a:rPr lang="en-US" dirty="0">
                <a:latin typeface="Cambria Math"/>
                <a:ea typeface="Cambria Math"/>
              </a:rPr>
              <a:t>± 0.00002  deg C / yr</a:t>
            </a:r>
          </a:p>
          <a:p>
            <a:pPr>
              <a:buNone/>
            </a:pPr>
            <a:endParaRPr lang="en-US" dirty="0">
              <a:latin typeface="Cambria Math"/>
              <a:ea typeface="Cambria Math"/>
            </a:endParaRPr>
          </a:p>
          <a:p>
            <a:pPr>
              <a:buNone/>
            </a:pPr>
            <a:r>
              <a:rPr lang="en-US" dirty="0">
                <a:latin typeface="Cambria Math" pitchFamily="18" charset="0"/>
                <a:ea typeface="Cambria Math" pitchFamily="18" charset="0"/>
              </a:rPr>
              <a:t>95% confidence limits based on posterior variance</a:t>
            </a:r>
            <a:endParaRPr lang="en-US" dirty="0">
              <a:latin typeface="Cambria Math"/>
              <a:ea typeface="Cambria Math"/>
            </a:endParaRPr>
          </a:p>
          <a:p>
            <a:pPr>
              <a:buNone/>
            </a:pPr>
            <a:r>
              <a:rPr lang="en-US" dirty="0">
                <a:latin typeface="Cambria Math" pitchFamily="18" charset="0"/>
                <a:ea typeface="Cambria Math" pitchFamily="18" charset="0"/>
              </a:rPr>
              <a:t>m</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 -0.03 </a:t>
            </a:r>
            <a:r>
              <a:rPr lang="en-US" dirty="0">
                <a:latin typeface="Cambria Math"/>
                <a:ea typeface="Cambria Math"/>
              </a:rPr>
              <a:t>± 0.00460  deg C / yr</a:t>
            </a:r>
          </a:p>
          <a:p>
            <a:pPr>
              <a:buNone/>
            </a:pPr>
            <a:endParaRPr lang="en-US" dirty="0">
              <a:latin typeface="Cambria Math"/>
              <a:ea typeface="Cambria Math"/>
            </a:endParaRPr>
          </a:p>
          <a:p>
            <a:pPr>
              <a:buNone/>
            </a:pPr>
            <a:r>
              <a:rPr lang="en-US" dirty="0">
                <a:latin typeface="Cambria Math"/>
                <a:ea typeface="Cambria Math"/>
              </a:rPr>
              <a:t>in both cases, the cooling trend is significant, in the sense that the confidence intervals do not include zero or positive slopes.</a:t>
            </a:r>
          </a:p>
          <a:p>
            <a:pPr>
              <a:buNone/>
            </a:pPr>
            <a:endParaRPr lang="en-US" dirty="0">
              <a:latin typeface="Cambria Math"/>
              <a:ea typeface="Cambria Math"/>
            </a:endParaRPr>
          </a:p>
          <a:p>
            <a:pPr>
              <a:buNone/>
            </a:pPr>
            <a:endParaRPr lang="en-US" dirty="0">
              <a:latin typeface="Cambria Math" pitchFamily="18" charset="0"/>
              <a:ea typeface="Cambria Math"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143000"/>
          </a:xfrm>
        </p:spPr>
        <p:txBody>
          <a:bodyPr/>
          <a:lstStyle/>
          <a:p>
            <a:r>
              <a:rPr lang="en-US" dirty="0">
                <a:latin typeface="Times New Roman" pitchFamily="18" charset="0"/>
                <a:cs typeface="Times New Roman" pitchFamily="18" charset="0"/>
              </a:rPr>
              <a:t>However</a:t>
            </a:r>
          </a:p>
        </p:txBody>
      </p:sp>
      <p:sp>
        <p:nvSpPr>
          <p:cNvPr id="3" name="Content Placeholder 2"/>
          <p:cNvSpPr>
            <a:spLocks noGrp="1"/>
          </p:cNvSpPr>
          <p:nvPr>
            <p:ph idx="1"/>
          </p:nvPr>
        </p:nvSpPr>
        <p:spPr>
          <a:xfrm>
            <a:off x="0" y="2438400"/>
            <a:ext cx="9144000" cy="2590800"/>
          </a:xfrm>
        </p:spPr>
        <p:txBody>
          <a:bodyPr/>
          <a:lstStyle/>
          <a:p>
            <a:pPr>
              <a:buNone/>
            </a:pPr>
            <a:endParaRPr lang="en-US" dirty="0">
              <a:latin typeface="Cambria Math"/>
              <a:ea typeface="Cambria Math"/>
            </a:endParaRPr>
          </a:p>
          <a:p>
            <a:pPr>
              <a:buNone/>
            </a:pPr>
            <a:r>
              <a:rPr lang="en-US" dirty="0">
                <a:latin typeface="Cambria Math"/>
                <a:ea typeface="Cambria Math"/>
              </a:rPr>
              <a:t>The fit to the data is poor, so the results should be used with caution.  More effort needs to be put into developing a better model.</a:t>
            </a:r>
          </a:p>
          <a:p>
            <a:pPr>
              <a:buNone/>
            </a:pPr>
            <a:endParaRPr lang="en-US" dirty="0">
              <a:latin typeface="Cambria Math"/>
              <a:ea typeface="Cambria Math"/>
            </a:endParaRPr>
          </a:p>
          <a:p>
            <a:pPr>
              <a:buNone/>
            </a:pPr>
            <a:endParaRPr lang="en-US" dirty="0">
              <a:latin typeface="Cambria Math" pitchFamily="18" charset="0"/>
              <a:ea typeface="Cambria Math"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a:latin typeface="Times New Roman" pitchFamily="18" charset="0"/>
                <a:cs typeface="Times New Roman" pitchFamily="18" charset="0"/>
              </a:rPr>
              <a:t>part 3</a:t>
            </a:r>
          </a:p>
        </p:txBody>
      </p:sp>
      <p:sp>
        <p:nvSpPr>
          <p:cNvPr id="3" name="Content Placeholder 2"/>
          <p:cNvSpPr>
            <a:spLocks noGrp="1"/>
          </p:cNvSpPr>
          <p:nvPr>
            <p:ph idx="1"/>
          </p:nvPr>
        </p:nvSpPr>
        <p:spPr>
          <a:xfrm>
            <a:off x="609600" y="3352800"/>
            <a:ext cx="8229600" cy="1295400"/>
          </a:xfrm>
        </p:spPr>
        <p:txBody>
          <a:bodyPr/>
          <a:lstStyle/>
          <a:p>
            <a:pPr algn="ctr">
              <a:buNone/>
            </a:pPr>
            <a:r>
              <a:rPr lang="en-US" dirty="0">
                <a:latin typeface="Times New Roman" pitchFamily="18" charset="0"/>
                <a:cs typeface="Times New Roman" pitchFamily="18" charset="0"/>
              </a:rPr>
              <a:t>covariance and the shape of the error surface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76200" y="1524000"/>
            <a:ext cx="8485148" cy="4602364"/>
            <a:chOff x="993486" y="1575082"/>
            <a:chExt cx="5672603" cy="3059717"/>
          </a:xfrm>
        </p:grpSpPr>
        <p:pic>
          <p:nvPicPr>
            <p:cNvPr id="1026" name="Picture 2"/>
            <p:cNvPicPr>
              <a:picLocks noChangeAspect="1" noChangeArrowheads="1"/>
            </p:cNvPicPr>
            <p:nvPr/>
          </p:nvPicPr>
          <p:blipFill>
            <a:blip r:embed="rId3" cstate="print"/>
            <a:srcRect/>
            <a:stretch>
              <a:fillRect/>
            </a:stretch>
          </p:blipFill>
          <p:spPr bwMode="auto">
            <a:xfrm>
              <a:off x="1687689" y="2093184"/>
              <a:ext cx="1939324" cy="1905000"/>
            </a:xfrm>
            <a:prstGeom prst="rect">
              <a:avLst/>
            </a:prstGeom>
            <a:noFill/>
            <a:ln w="9525">
              <a:noFill/>
              <a:miter lim="800000"/>
              <a:headEnd/>
              <a:tailEnd/>
            </a:ln>
          </p:spPr>
        </p:pic>
        <p:sp>
          <p:nvSpPr>
            <p:cNvPr id="18" name="TextBox 17"/>
            <p:cNvSpPr txBox="1"/>
            <p:nvPr/>
          </p:nvSpPr>
          <p:spPr>
            <a:xfrm>
              <a:off x="993486" y="2436282"/>
              <a:ext cx="662249" cy="347844"/>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1</a:t>
              </a:r>
              <a:r>
                <a:rPr lang="en-US" sz="2800" i="1" baseline="30000" dirty="0">
                  <a:latin typeface="Times New Roman" pitchFamily="18" charset="0"/>
                  <a:cs typeface="Times New Roman" pitchFamily="18" charset="0"/>
                </a:rPr>
                <a:t>est</a:t>
              </a:r>
            </a:p>
          </p:txBody>
        </p:sp>
        <p:cxnSp>
          <p:nvCxnSpPr>
            <p:cNvPr id="69" name="Straight Arrow Connector 68"/>
            <p:cNvCxnSpPr/>
            <p:nvPr/>
          </p:nvCxnSpPr>
          <p:spPr>
            <a:xfrm rot="5400000">
              <a:off x="533400" y="3176588"/>
              <a:ext cx="23383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66863" y="2135188"/>
              <a:ext cx="2243137"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38289" y="397616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508821" y="2059780"/>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588911" y="1683168"/>
              <a:ext cx="243481" cy="347844"/>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0</a:t>
              </a:r>
              <a:endParaRPr lang="en-US" sz="2800" dirty="0"/>
            </a:p>
          </p:txBody>
        </p:sp>
        <p:sp>
          <p:nvSpPr>
            <p:cNvPr id="51" name="Rectangle 50"/>
            <p:cNvSpPr/>
            <p:nvPr/>
          </p:nvSpPr>
          <p:spPr>
            <a:xfrm>
              <a:off x="3429000" y="1676400"/>
              <a:ext cx="243481" cy="347844"/>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4</a:t>
              </a:r>
              <a:endParaRPr lang="en-US" sz="2800" dirty="0"/>
            </a:p>
          </p:txBody>
        </p:sp>
        <p:sp>
          <p:nvSpPr>
            <p:cNvPr id="54" name="Rectangle 53"/>
            <p:cNvSpPr/>
            <p:nvPr/>
          </p:nvSpPr>
          <p:spPr>
            <a:xfrm>
              <a:off x="3793065" y="1879035"/>
              <a:ext cx="377439" cy="347844"/>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m</a:t>
              </a:r>
              <a:r>
                <a:rPr lang="en-US" sz="2800" i="1" baseline="-25000" dirty="0">
                  <a:solidFill>
                    <a:prstClr val="black"/>
                  </a:solidFill>
                  <a:latin typeface="Times New Roman" pitchFamily="18" charset="0"/>
                  <a:cs typeface="Times New Roman" pitchFamily="18" charset="0"/>
                </a:rPr>
                <a:t>2</a:t>
              </a:r>
              <a:endParaRPr lang="en-US" sz="2800" baseline="-25000" dirty="0"/>
            </a:p>
          </p:txBody>
        </p:sp>
        <p:sp>
          <p:nvSpPr>
            <p:cNvPr id="55" name="Rectangle 54"/>
            <p:cNvSpPr/>
            <p:nvPr/>
          </p:nvSpPr>
          <p:spPr>
            <a:xfrm>
              <a:off x="1295400" y="1987121"/>
              <a:ext cx="243481" cy="347844"/>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0</a:t>
              </a:r>
              <a:endParaRPr lang="en-US" sz="2800" dirty="0"/>
            </a:p>
          </p:txBody>
        </p:sp>
        <p:sp>
          <p:nvSpPr>
            <p:cNvPr id="56" name="Rectangle 55"/>
            <p:cNvSpPr/>
            <p:nvPr/>
          </p:nvSpPr>
          <p:spPr>
            <a:xfrm>
              <a:off x="1284111" y="3810839"/>
              <a:ext cx="243481" cy="347844"/>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4</a:t>
              </a:r>
              <a:endParaRPr lang="en-US" sz="2800" dirty="0"/>
            </a:p>
          </p:txBody>
        </p:sp>
        <p:sp>
          <p:nvSpPr>
            <p:cNvPr id="32" name="Oval 31"/>
            <p:cNvSpPr>
              <a:spLocks noChangeAspect="1"/>
            </p:cNvSpPr>
            <p:nvPr/>
          </p:nvSpPr>
          <p:spPr>
            <a:xfrm>
              <a:off x="2630310" y="256273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724400" y="2669977"/>
              <a:ext cx="1941689" cy="509882"/>
            </a:xfrm>
            <a:custGeom>
              <a:avLst/>
              <a:gdLst>
                <a:gd name="connsiteX0" fmla="*/ 0 w 1941689"/>
                <a:gd name="connsiteY0" fmla="*/ 285986 h 509882"/>
                <a:gd name="connsiteX1" fmla="*/ 1422400 w 1941689"/>
                <a:gd name="connsiteY1" fmla="*/ 26341 h 509882"/>
                <a:gd name="connsiteX2" fmla="*/ 1557866 w 1941689"/>
                <a:gd name="connsiteY2" fmla="*/ 444030 h 509882"/>
                <a:gd name="connsiteX3" fmla="*/ 1941689 w 1941689"/>
                <a:gd name="connsiteY3" fmla="*/ 421452 h 509882"/>
              </a:gdLst>
              <a:ahLst/>
              <a:cxnLst>
                <a:cxn ang="0">
                  <a:pos x="connsiteX0" y="connsiteY0"/>
                </a:cxn>
                <a:cxn ang="0">
                  <a:pos x="connsiteX1" y="connsiteY1"/>
                </a:cxn>
                <a:cxn ang="0">
                  <a:pos x="connsiteX2" y="connsiteY2"/>
                </a:cxn>
                <a:cxn ang="0">
                  <a:pos x="connsiteX3" y="connsiteY3"/>
                </a:cxn>
              </a:cxnLst>
              <a:rect l="l" t="t" r="r" b="b"/>
              <a:pathLst>
                <a:path w="1941689" h="509882">
                  <a:moveTo>
                    <a:pt x="0" y="285986"/>
                  </a:moveTo>
                  <a:cubicBezTo>
                    <a:pt x="581378" y="142993"/>
                    <a:pt x="1162756" y="0"/>
                    <a:pt x="1422400" y="26341"/>
                  </a:cubicBezTo>
                  <a:cubicBezTo>
                    <a:pt x="1682044" y="52682"/>
                    <a:pt x="1471318" y="378178"/>
                    <a:pt x="1557866" y="444030"/>
                  </a:cubicBezTo>
                  <a:cubicBezTo>
                    <a:pt x="1644414" y="509882"/>
                    <a:pt x="1793051" y="465667"/>
                    <a:pt x="1941689" y="421452"/>
                  </a:cubicBezTo>
                </a:path>
              </a:pathLst>
            </a:custGeom>
            <a:ln>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1961388" y="2233647"/>
              <a:ext cx="560365" cy="347844"/>
            </a:xfrm>
            <a:prstGeom prst="rect">
              <a:avLst/>
            </a:prstGeom>
            <a:noFill/>
          </p:spPr>
          <p:txBody>
            <a:bodyPr wrap="square" rtlCol="0">
              <a:spAutoFit/>
            </a:bodyPr>
            <a:lstStyle/>
            <a:p>
              <a:r>
                <a:rPr lang="en-US" sz="2800" b="1" dirty="0" err="1">
                  <a:solidFill>
                    <a:srgbClr val="FF0000"/>
                  </a:solidFill>
                  <a:latin typeface="Cambria Math" pitchFamily="18" charset="0"/>
                  <a:ea typeface="Cambria Math" pitchFamily="18" charset="0"/>
                  <a:cs typeface="Times New Roman" pitchFamily="18" charset="0"/>
                </a:rPr>
                <a:t>m</a:t>
              </a:r>
              <a:r>
                <a:rPr lang="en-US" sz="2800" i="1" baseline="30000" dirty="0" err="1">
                  <a:solidFill>
                    <a:srgbClr val="FF0000"/>
                  </a:solidFill>
                  <a:latin typeface="Cambria Math" pitchFamily="18" charset="0"/>
                  <a:ea typeface="Cambria Math" pitchFamily="18" charset="0"/>
                  <a:cs typeface="Times New Roman" pitchFamily="18" charset="0"/>
                </a:rPr>
                <a:t>est</a:t>
              </a:r>
              <a:endParaRPr lang="en-US" sz="2800" i="1" baseline="30000" dirty="0">
                <a:solidFill>
                  <a:srgbClr val="FF0000"/>
                </a:solidFill>
                <a:latin typeface="Cambria Math" pitchFamily="18" charset="0"/>
                <a:ea typeface="Cambria Math" pitchFamily="18" charset="0"/>
                <a:cs typeface="Times New Roman" pitchFamily="18" charset="0"/>
              </a:endParaRPr>
            </a:p>
          </p:txBody>
        </p:sp>
        <p:cxnSp>
          <p:nvCxnSpPr>
            <p:cNvPr id="40" name="Straight Connector 39"/>
            <p:cNvCxnSpPr/>
            <p:nvPr/>
          </p:nvCxnSpPr>
          <p:spPr>
            <a:xfrm rot="5400000" flipH="1" flipV="1">
              <a:off x="2602710" y="2048641"/>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04245" y="4286955"/>
              <a:ext cx="533400" cy="347844"/>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1</a:t>
              </a:r>
            </a:p>
          </p:txBody>
        </p:sp>
        <p:sp>
          <p:nvSpPr>
            <p:cNvPr id="43" name="Rectangle 42"/>
            <p:cNvSpPr/>
            <p:nvPr/>
          </p:nvSpPr>
          <p:spPr>
            <a:xfrm>
              <a:off x="2419868" y="1575082"/>
              <a:ext cx="554263" cy="347844"/>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m</a:t>
              </a:r>
              <a:r>
                <a:rPr lang="en-US" sz="2800" i="1" baseline="-25000" dirty="0">
                  <a:solidFill>
                    <a:prstClr val="black"/>
                  </a:solidFill>
                  <a:latin typeface="Times New Roman" pitchFamily="18" charset="0"/>
                  <a:cs typeface="Times New Roman" pitchFamily="18" charset="0"/>
                </a:rPr>
                <a:t>2</a:t>
              </a:r>
              <a:r>
                <a:rPr lang="en-US" sz="2800" i="1" baseline="30000" dirty="0">
                  <a:solidFill>
                    <a:prstClr val="black"/>
                  </a:solidFill>
                  <a:latin typeface="Times New Roman" pitchFamily="18" charset="0"/>
                  <a:cs typeface="Times New Roman" pitchFamily="18" charset="0"/>
                </a:rPr>
                <a:t>est</a:t>
              </a:r>
              <a:endParaRPr lang="en-US" sz="2800" baseline="30000" dirty="0"/>
            </a:p>
          </p:txBody>
        </p:sp>
        <p:cxnSp>
          <p:nvCxnSpPr>
            <p:cNvPr id="44" name="Straight Connector 43"/>
            <p:cNvCxnSpPr/>
            <p:nvPr/>
          </p:nvCxnSpPr>
          <p:spPr>
            <a:xfrm>
              <a:off x="1533526" y="260330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595563" y="2293740"/>
              <a:ext cx="152400" cy="629356"/>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066800" y="533400"/>
            <a:ext cx="7162800" cy="954107"/>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solutions within the region of low error are almost as good as </a:t>
            </a:r>
            <a:r>
              <a:rPr lang="en-US" sz="2800" b="1" dirty="0" err="1">
                <a:latin typeface="Cambria Math" pitchFamily="18" charset="0"/>
                <a:ea typeface="Cambria Math" pitchFamily="18" charset="0"/>
                <a:cs typeface="Times New Roman" pitchFamily="18" charset="0"/>
              </a:rPr>
              <a:t>m</a:t>
            </a:r>
            <a:r>
              <a:rPr lang="en-US" sz="2800" i="1" baseline="30000" dirty="0" err="1">
                <a:latin typeface="Cambria Math" pitchFamily="18" charset="0"/>
                <a:ea typeface="Cambria Math" pitchFamily="18" charset="0"/>
                <a:cs typeface="Times New Roman" pitchFamily="18" charset="0"/>
              </a:rPr>
              <a:t>est</a:t>
            </a:r>
            <a:endParaRPr lang="en-US" sz="2800" i="1" baseline="-25000" dirty="0">
              <a:latin typeface="Times New Roman" pitchFamily="18" charset="0"/>
              <a:cs typeface="Times New Roman" pitchFamily="18" charset="0"/>
            </a:endParaRPr>
          </a:p>
        </p:txBody>
      </p:sp>
      <p:cxnSp>
        <p:nvCxnSpPr>
          <p:cNvPr id="27" name="Straight Connector 26"/>
          <p:cNvCxnSpPr/>
          <p:nvPr/>
        </p:nvCxnSpPr>
        <p:spPr>
          <a:xfrm rot="5400000">
            <a:off x="1656472" y="4405532"/>
            <a:ext cx="1676400" cy="0"/>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848728" y="4419600"/>
            <a:ext cx="1676400" cy="0"/>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33600" y="5334000"/>
            <a:ext cx="914400" cy="1015663"/>
          </a:xfrm>
          <a:prstGeom prst="rect">
            <a:avLst/>
          </a:prstGeom>
          <a:noFill/>
        </p:spPr>
        <p:txBody>
          <a:bodyPr wrap="square" rtlCol="0">
            <a:spAutoFit/>
          </a:bodyPr>
          <a:lstStyle/>
          <a:p>
            <a:pPr algn="ctr"/>
            <a:r>
              <a:rPr lang="en-US" sz="2000" dirty="0">
                <a:solidFill>
                  <a:srgbClr val="FF0000"/>
                </a:solidFill>
                <a:latin typeface="Times New Roman" pitchFamily="18" charset="0"/>
                <a:cs typeface="Times New Roman" pitchFamily="18" charset="0"/>
              </a:rPr>
              <a:t>small range of </a:t>
            </a:r>
            <a:r>
              <a:rPr lang="en-US" sz="2000" dirty="0">
                <a:solidFill>
                  <a:srgbClr val="FF0000"/>
                </a:solidFill>
                <a:latin typeface="Cambria Math" pitchFamily="18" charset="0"/>
                <a:ea typeface="Cambria Math" pitchFamily="18" charset="0"/>
                <a:cs typeface="Times New Roman" pitchFamily="18" charset="0"/>
              </a:rPr>
              <a:t>m</a:t>
            </a:r>
            <a:r>
              <a:rPr lang="en-US" sz="2000" baseline="-25000" dirty="0">
                <a:solidFill>
                  <a:srgbClr val="FF0000"/>
                </a:solidFill>
                <a:latin typeface="Cambria Math" pitchFamily="18" charset="0"/>
                <a:ea typeface="Cambria Math" pitchFamily="18" charset="0"/>
                <a:cs typeface="Times New Roman" pitchFamily="18" charset="0"/>
              </a:rPr>
              <a:t>2</a:t>
            </a:r>
            <a:endParaRPr lang="en-US" sz="2000" i="1" baseline="-25000" dirty="0">
              <a:solidFill>
                <a:srgbClr val="FF0000"/>
              </a:solidFill>
              <a:latin typeface="Cambria Math" pitchFamily="18" charset="0"/>
              <a:ea typeface="Cambria Math" pitchFamily="18" charset="0"/>
              <a:cs typeface="Times New Roman" pitchFamily="18" charset="0"/>
            </a:endParaRPr>
          </a:p>
        </p:txBody>
      </p:sp>
      <p:cxnSp>
        <p:nvCxnSpPr>
          <p:cNvPr id="37" name="Straight Connector 36"/>
          <p:cNvCxnSpPr/>
          <p:nvPr/>
        </p:nvCxnSpPr>
        <p:spPr>
          <a:xfrm rot="10800000">
            <a:off x="2590800" y="2590800"/>
            <a:ext cx="1447800" cy="0"/>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2590800" y="3505200"/>
            <a:ext cx="1447800" cy="0"/>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114800" y="2514600"/>
            <a:ext cx="914400" cy="1015663"/>
          </a:xfrm>
          <a:prstGeom prst="rect">
            <a:avLst/>
          </a:prstGeom>
          <a:noFill/>
        </p:spPr>
        <p:txBody>
          <a:bodyPr wrap="square" rtlCol="0">
            <a:spAutoFit/>
          </a:bodyPr>
          <a:lstStyle/>
          <a:p>
            <a:pPr algn="ctr"/>
            <a:r>
              <a:rPr lang="en-US" sz="2000" dirty="0">
                <a:solidFill>
                  <a:srgbClr val="FF0000"/>
                </a:solidFill>
                <a:latin typeface="Times New Roman" pitchFamily="18" charset="0"/>
                <a:cs typeface="Times New Roman" pitchFamily="18" charset="0"/>
              </a:rPr>
              <a:t>large range of </a:t>
            </a:r>
            <a:r>
              <a:rPr lang="en-US" sz="2000" dirty="0">
                <a:solidFill>
                  <a:srgbClr val="FF0000"/>
                </a:solidFill>
                <a:latin typeface="Cambria Math" pitchFamily="18" charset="0"/>
                <a:ea typeface="Cambria Math" pitchFamily="18" charset="0"/>
                <a:cs typeface="Times New Roman" pitchFamily="18" charset="0"/>
              </a:rPr>
              <a:t>m</a:t>
            </a:r>
            <a:r>
              <a:rPr lang="en-US" sz="2000" baseline="-25000" dirty="0">
                <a:solidFill>
                  <a:srgbClr val="FF0000"/>
                </a:solidFill>
                <a:latin typeface="Cambria Math" pitchFamily="18" charset="0"/>
                <a:ea typeface="Cambria Math" pitchFamily="18" charset="0"/>
                <a:cs typeface="Times New Roman" pitchFamily="18" charset="0"/>
              </a:rPr>
              <a:t>1</a:t>
            </a:r>
            <a:endParaRPr lang="en-US" sz="2000" i="1" baseline="-25000" dirty="0">
              <a:solidFill>
                <a:srgbClr val="FF0000"/>
              </a:solidFill>
              <a:latin typeface="Cambria Math" pitchFamily="18" charset="0"/>
              <a:ea typeface="Cambria Math" pitchFamily="18" charset="0"/>
              <a:cs typeface="Times New Roman" pitchFamily="18" charset="0"/>
            </a:endParaRPr>
          </a:p>
        </p:txBody>
      </p:sp>
      <p:sp>
        <p:nvSpPr>
          <p:cNvPr id="57" name="Freeform 56"/>
          <p:cNvSpPr/>
          <p:nvPr/>
        </p:nvSpPr>
        <p:spPr>
          <a:xfrm>
            <a:off x="1913206" y="2900290"/>
            <a:ext cx="506437" cy="375138"/>
          </a:xfrm>
          <a:custGeom>
            <a:avLst/>
            <a:gdLst>
              <a:gd name="connsiteX0" fmla="*/ 0 w 506437"/>
              <a:gd name="connsiteY0" fmla="*/ 110196 h 375138"/>
              <a:gd name="connsiteX1" fmla="*/ 154745 w 506437"/>
              <a:gd name="connsiteY1" fmla="*/ 363415 h 375138"/>
              <a:gd name="connsiteX2" fmla="*/ 281354 w 506437"/>
              <a:gd name="connsiteY2" fmla="*/ 39858 h 375138"/>
              <a:gd name="connsiteX3" fmla="*/ 506437 w 506437"/>
              <a:gd name="connsiteY3" fmla="*/ 124264 h 375138"/>
            </a:gdLst>
            <a:ahLst/>
            <a:cxnLst>
              <a:cxn ang="0">
                <a:pos x="connsiteX0" y="connsiteY0"/>
              </a:cxn>
              <a:cxn ang="0">
                <a:pos x="connsiteX1" y="connsiteY1"/>
              </a:cxn>
              <a:cxn ang="0">
                <a:pos x="connsiteX2" y="connsiteY2"/>
              </a:cxn>
              <a:cxn ang="0">
                <a:pos x="connsiteX3" y="connsiteY3"/>
              </a:cxn>
            </a:cxnLst>
            <a:rect l="l" t="t" r="r" b="b"/>
            <a:pathLst>
              <a:path w="506437" h="375138">
                <a:moveTo>
                  <a:pt x="0" y="110196"/>
                </a:moveTo>
                <a:cubicBezTo>
                  <a:pt x="53926" y="242667"/>
                  <a:pt x="107853" y="375138"/>
                  <a:pt x="154745" y="363415"/>
                </a:cubicBezTo>
                <a:cubicBezTo>
                  <a:pt x="201637" y="351692"/>
                  <a:pt x="222739" y="79716"/>
                  <a:pt x="281354" y="39858"/>
                </a:cubicBezTo>
                <a:cubicBezTo>
                  <a:pt x="339969" y="0"/>
                  <a:pt x="423203" y="62132"/>
                  <a:pt x="506437" y="124264"/>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410200" y="3886200"/>
            <a:ext cx="2883877" cy="1041009"/>
          </a:xfrm>
          <a:custGeom>
            <a:avLst/>
            <a:gdLst>
              <a:gd name="connsiteX0" fmla="*/ 0 w 2883877"/>
              <a:gd name="connsiteY0" fmla="*/ 0 h 1041009"/>
              <a:gd name="connsiteX1" fmla="*/ 0 w 2883877"/>
              <a:gd name="connsiteY1" fmla="*/ 1041009 h 1041009"/>
              <a:gd name="connsiteX2" fmla="*/ 2883877 w 2883877"/>
              <a:gd name="connsiteY2" fmla="*/ 1041009 h 1041009"/>
            </a:gdLst>
            <a:ahLst/>
            <a:cxnLst>
              <a:cxn ang="0">
                <a:pos x="connsiteX0" y="connsiteY0"/>
              </a:cxn>
              <a:cxn ang="0">
                <a:pos x="connsiteX1" y="connsiteY1"/>
              </a:cxn>
              <a:cxn ang="0">
                <a:pos x="connsiteX2" y="connsiteY2"/>
              </a:cxn>
            </a:cxnLst>
            <a:rect l="l" t="t" r="r" b="b"/>
            <a:pathLst>
              <a:path w="2883877" h="1041009">
                <a:moveTo>
                  <a:pt x="0" y="0"/>
                </a:moveTo>
                <a:lnTo>
                  <a:pt x="0" y="1041009"/>
                </a:lnTo>
                <a:lnTo>
                  <a:pt x="2883877" y="104100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Rectangle 60"/>
          <p:cNvSpPr/>
          <p:nvPr/>
        </p:nvSpPr>
        <p:spPr>
          <a:xfrm>
            <a:off x="4495800" y="4267200"/>
            <a:ext cx="904415" cy="523220"/>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E(m)</a:t>
            </a:r>
            <a:endParaRPr lang="en-US" sz="2800" baseline="-25000" dirty="0"/>
          </a:p>
        </p:txBody>
      </p:sp>
      <p:sp>
        <p:nvSpPr>
          <p:cNvPr id="62" name="Rectangle 61"/>
          <p:cNvSpPr/>
          <p:nvPr/>
        </p:nvSpPr>
        <p:spPr>
          <a:xfrm>
            <a:off x="8305800" y="4648200"/>
            <a:ext cx="510076" cy="523220"/>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m</a:t>
            </a:r>
            <a:r>
              <a:rPr lang="en-US" sz="2800" i="1" baseline="-25000" dirty="0">
                <a:solidFill>
                  <a:prstClr val="black"/>
                </a:solidFill>
                <a:latin typeface="Times New Roman" pitchFamily="18" charset="0"/>
                <a:cs typeface="Times New Roman" pitchFamily="18" charset="0"/>
              </a:rPr>
              <a:t>i</a:t>
            </a:r>
            <a:endParaRPr lang="en-US" sz="2800" baseline="-25000" dirty="0"/>
          </a:p>
        </p:txBody>
      </p:sp>
      <p:cxnSp>
        <p:nvCxnSpPr>
          <p:cNvPr id="64" name="Straight Connector 63"/>
          <p:cNvCxnSpPr/>
          <p:nvPr/>
        </p:nvCxnSpPr>
        <p:spPr>
          <a:xfrm rot="5400000">
            <a:off x="6629400" y="50292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5627077" y="4067908"/>
            <a:ext cx="2433711" cy="769033"/>
          </a:xfrm>
          <a:custGeom>
            <a:avLst/>
            <a:gdLst>
              <a:gd name="connsiteX0" fmla="*/ 0 w 2433711"/>
              <a:gd name="connsiteY0" fmla="*/ 196947 h 769033"/>
              <a:gd name="connsiteX1" fmla="*/ 731520 w 2433711"/>
              <a:gd name="connsiteY1" fmla="*/ 647114 h 769033"/>
              <a:gd name="connsiteX2" fmla="*/ 1350498 w 2433711"/>
              <a:gd name="connsiteY2" fmla="*/ 661181 h 769033"/>
              <a:gd name="connsiteX3" fmla="*/ 2433711 w 2433711"/>
              <a:gd name="connsiteY3" fmla="*/ 0 h 769033"/>
            </a:gdLst>
            <a:ahLst/>
            <a:cxnLst>
              <a:cxn ang="0">
                <a:pos x="connsiteX0" y="connsiteY0"/>
              </a:cxn>
              <a:cxn ang="0">
                <a:pos x="connsiteX1" y="connsiteY1"/>
              </a:cxn>
              <a:cxn ang="0">
                <a:pos x="connsiteX2" y="connsiteY2"/>
              </a:cxn>
              <a:cxn ang="0">
                <a:pos x="connsiteX3" y="connsiteY3"/>
              </a:cxn>
            </a:cxnLst>
            <a:rect l="l" t="t" r="r" b="b"/>
            <a:pathLst>
              <a:path w="2433711" h="769033">
                <a:moveTo>
                  <a:pt x="0" y="196947"/>
                </a:moveTo>
                <a:cubicBezTo>
                  <a:pt x="253218" y="383344"/>
                  <a:pt x="506437" y="569742"/>
                  <a:pt x="731520" y="647114"/>
                </a:cubicBezTo>
                <a:cubicBezTo>
                  <a:pt x="956603" y="724486"/>
                  <a:pt x="1066800" y="769033"/>
                  <a:pt x="1350498" y="661181"/>
                </a:cubicBezTo>
                <a:cubicBezTo>
                  <a:pt x="1634196" y="553329"/>
                  <a:pt x="2033953" y="276664"/>
                  <a:pt x="2433711" y="0"/>
                </a:cubicBez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Rectangle 65"/>
          <p:cNvSpPr/>
          <p:nvPr/>
        </p:nvSpPr>
        <p:spPr>
          <a:xfrm>
            <a:off x="6553200" y="5029200"/>
            <a:ext cx="774571" cy="523220"/>
          </a:xfrm>
          <a:prstGeom prst="rect">
            <a:avLst/>
          </a:prstGeom>
        </p:spPr>
        <p:txBody>
          <a:bodyPr wrap="none">
            <a:spAutoFit/>
          </a:bodyPr>
          <a:lstStyle/>
          <a:p>
            <a:r>
              <a:rPr lang="en-US" sz="2800" i="1" dirty="0" err="1">
                <a:solidFill>
                  <a:prstClr val="black"/>
                </a:solidFill>
                <a:latin typeface="Times New Roman" pitchFamily="18" charset="0"/>
                <a:cs typeface="Times New Roman" pitchFamily="18" charset="0"/>
              </a:rPr>
              <a:t>m</a:t>
            </a:r>
            <a:r>
              <a:rPr lang="en-US" sz="2800" i="1" baseline="-25000" dirty="0" err="1">
                <a:solidFill>
                  <a:prstClr val="black"/>
                </a:solidFill>
                <a:latin typeface="Times New Roman" pitchFamily="18" charset="0"/>
                <a:cs typeface="Times New Roman" pitchFamily="18" charset="0"/>
              </a:rPr>
              <a:t>i</a:t>
            </a:r>
            <a:r>
              <a:rPr lang="en-US" sz="2800" i="1" baseline="30000" dirty="0" err="1">
                <a:solidFill>
                  <a:prstClr val="black"/>
                </a:solidFill>
                <a:latin typeface="Times New Roman" pitchFamily="18" charset="0"/>
                <a:cs typeface="Times New Roman" pitchFamily="18" charset="0"/>
              </a:rPr>
              <a:t>est</a:t>
            </a:r>
            <a:endParaRPr lang="en-US" sz="2800" baseline="30000" dirty="0"/>
          </a:p>
        </p:txBody>
      </p:sp>
      <p:sp>
        <p:nvSpPr>
          <p:cNvPr id="67" name="TextBox 66"/>
          <p:cNvSpPr txBox="1"/>
          <p:nvPr/>
        </p:nvSpPr>
        <p:spPr>
          <a:xfrm>
            <a:off x="4191000" y="5562600"/>
            <a:ext cx="4953000" cy="1015663"/>
          </a:xfrm>
          <a:prstGeom prst="rect">
            <a:avLst/>
          </a:prstGeom>
          <a:noFill/>
        </p:spPr>
        <p:txBody>
          <a:bodyPr wrap="square" rtlCol="0">
            <a:spAutoFit/>
          </a:bodyPr>
          <a:lstStyle/>
          <a:p>
            <a:pPr algn="ctr"/>
            <a:r>
              <a:rPr lang="en-US" sz="2000" dirty="0">
                <a:latin typeface="Times New Roman" pitchFamily="18" charset="0"/>
                <a:cs typeface="Times New Roman" pitchFamily="18" charset="0"/>
              </a:rPr>
              <a:t>near the minimum the error is shaped like a parabola.  The curvature of the parabola controls the with of the region of low error</a:t>
            </a:r>
            <a:endParaRPr lang="en-US" sz="2000" i="1" baseline="-25000" dirty="0">
              <a:latin typeface="Cambria Math" pitchFamily="18" charset="0"/>
              <a:ea typeface="Cambria Math"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r>
              <a:rPr lang="en-US" dirty="0">
                <a:latin typeface="Times New Roman" pitchFamily="18" charset="0"/>
                <a:cs typeface="Times New Roman" pitchFamily="18" charset="0"/>
              </a:rPr>
              <a:t>near the minimum, the Taylor series for the error is:</a:t>
            </a:r>
          </a:p>
        </p:txBody>
      </p:sp>
      <p:pic>
        <p:nvPicPr>
          <p:cNvPr id="35842" name="Picture 2"/>
          <p:cNvPicPr>
            <a:picLocks noGrp="1" noChangeAspect="1" noChangeArrowheads="1"/>
          </p:cNvPicPr>
          <p:nvPr>
            <p:ph idx="1"/>
          </p:nvPr>
        </p:nvPicPr>
        <p:blipFill>
          <a:blip r:embed="rId3" cstate="print"/>
          <a:srcRect l="18668" t="26938" r="10582" b="52859"/>
          <a:stretch>
            <a:fillRect/>
          </a:stretch>
        </p:blipFill>
        <p:spPr bwMode="auto">
          <a:xfrm>
            <a:off x="609600" y="3733800"/>
            <a:ext cx="8001000" cy="1371600"/>
          </a:xfrm>
          <a:prstGeom prst="rect">
            <a:avLst/>
          </a:prstGeom>
          <a:noFill/>
          <a:ln w="9525">
            <a:noFill/>
            <a:miter lim="800000"/>
            <a:headEnd/>
            <a:tailEnd/>
          </a:ln>
        </p:spPr>
      </p:pic>
      <p:sp>
        <p:nvSpPr>
          <p:cNvPr id="6" name="Title 1"/>
          <p:cNvSpPr txBox="1">
            <a:spLocks/>
          </p:cNvSpPr>
          <p:nvPr/>
        </p:nvSpPr>
        <p:spPr bwMode="auto">
          <a:xfrm>
            <a:off x="6172200" y="5257800"/>
            <a:ext cx="1905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curvature of the error surface</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Freeform 6"/>
          <p:cNvSpPr/>
          <p:nvPr/>
        </p:nvSpPr>
        <p:spPr>
          <a:xfrm rot="2377212">
            <a:off x="7160078" y="4882556"/>
            <a:ext cx="489679" cy="645826"/>
          </a:xfrm>
          <a:custGeom>
            <a:avLst/>
            <a:gdLst>
              <a:gd name="connsiteX0" fmla="*/ 0 w 861935"/>
              <a:gd name="connsiteY0" fmla="*/ 0 h 644577"/>
              <a:gd name="connsiteX1" fmla="*/ 809469 w 861935"/>
              <a:gd name="connsiteY1" fmla="*/ 119921 h 644577"/>
              <a:gd name="connsiteX2" fmla="*/ 314794 w 861935"/>
              <a:gd name="connsiteY2" fmla="*/ 389744 h 644577"/>
              <a:gd name="connsiteX3" fmla="*/ 464695 w 861935"/>
              <a:gd name="connsiteY3" fmla="*/ 644577 h 644577"/>
            </a:gdLst>
            <a:ahLst/>
            <a:cxnLst>
              <a:cxn ang="0">
                <a:pos x="connsiteX0" y="connsiteY0"/>
              </a:cxn>
              <a:cxn ang="0">
                <a:pos x="connsiteX1" y="connsiteY1"/>
              </a:cxn>
              <a:cxn ang="0">
                <a:pos x="connsiteX2" y="connsiteY2"/>
              </a:cxn>
              <a:cxn ang="0">
                <a:pos x="connsiteX3" y="connsiteY3"/>
              </a:cxn>
            </a:cxnLst>
            <a:rect l="l" t="t" r="r" b="b"/>
            <a:pathLst>
              <a:path w="861935" h="644577">
                <a:moveTo>
                  <a:pt x="0" y="0"/>
                </a:moveTo>
                <a:cubicBezTo>
                  <a:pt x="378501" y="27482"/>
                  <a:pt x="757003" y="54964"/>
                  <a:pt x="809469" y="119921"/>
                </a:cubicBezTo>
                <a:cubicBezTo>
                  <a:pt x="861935" y="184878"/>
                  <a:pt x="372256" y="302302"/>
                  <a:pt x="314794" y="389744"/>
                </a:cubicBezTo>
                <a:cubicBezTo>
                  <a:pt x="257332" y="477186"/>
                  <a:pt x="361013" y="560881"/>
                  <a:pt x="464695" y="64457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dirty="0">
                <a:latin typeface="Times New Roman" pitchFamily="18" charset="0"/>
                <a:cs typeface="Times New Roman" pitchFamily="18" charset="0"/>
              </a:rPr>
              <a:t>starting with the formula for error</a:t>
            </a:r>
          </a:p>
        </p:txBody>
      </p:sp>
      <p:pic>
        <p:nvPicPr>
          <p:cNvPr id="36866" name="Picture 2"/>
          <p:cNvPicPr>
            <a:picLocks noGrp="1" noChangeAspect="1" noChangeArrowheads="1"/>
          </p:cNvPicPr>
          <p:nvPr>
            <p:ph idx="1"/>
          </p:nvPr>
        </p:nvPicPr>
        <p:blipFill>
          <a:blip r:embed="rId2" cstate="print"/>
          <a:srcRect l="25926" t="48541" r="14815" b="34733"/>
          <a:stretch>
            <a:fillRect/>
          </a:stretch>
        </p:blipFill>
        <p:spPr bwMode="auto">
          <a:xfrm>
            <a:off x="381000" y="1828800"/>
            <a:ext cx="8534400" cy="1066800"/>
          </a:xfrm>
          <a:prstGeom prst="rect">
            <a:avLst/>
          </a:prstGeom>
          <a:noFill/>
          <a:ln w="9525">
            <a:noFill/>
            <a:miter lim="800000"/>
            <a:headEnd/>
            <a:tailEnd/>
          </a:ln>
        </p:spPr>
      </p:pic>
      <p:sp>
        <p:nvSpPr>
          <p:cNvPr id="8" name="Title 1"/>
          <p:cNvSpPr txBox="1">
            <a:spLocks/>
          </p:cNvSpPr>
          <p:nvPr/>
        </p:nvSpPr>
        <p:spPr bwMode="auto">
          <a:xfrm>
            <a:off x="457200" y="3352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a:solidFill>
                  <a:schemeClr val="tx2"/>
                </a:solidFill>
                <a:latin typeface="Times New Roman" pitchFamily="18" charset="0"/>
                <a:ea typeface="+mj-ea"/>
                <a:cs typeface="Times New Roman" pitchFamily="18" charset="0"/>
              </a:rPr>
              <a:t>we compute its 2</a:t>
            </a:r>
            <a:r>
              <a:rPr lang="en-US" sz="4400" kern="0" baseline="30000" dirty="0">
                <a:solidFill>
                  <a:schemeClr val="tx2"/>
                </a:solidFill>
                <a:latin typeface="Times New Roman" pitchFamily="18" charset="0"/>
                <a:ea typeface="+mj-ea"/>
                <a:cs typeface="Times New Roman" pitchFamily="18" charset="0"/>
              </a:rPr>
              <a:t>nd</a:t>
            </a:r>
            <a:r>
              <a:rPr lang="en-US" sz="4400" kern="0" dirty="0">
                <a:solidFill>
                  <a:schemeClr val="tx2"/>
                </a:solidFill>
                <a:latin typeface="Times New Roman" pitchFamily="18" charset="0"/>
                <a:ea typeface="+mj-ea"/>
                <a:cs typeface="Times New Roman" pitchFamily="18" charset="0"/>
              </a:rPr>
              <a:t> derivative</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36867" name="Picture 3"/>
          <p:cNvPicPr>
            <a:picLocks noChangeAspect="1" noChangeArrowheads="1"/>
          </p:cNvPicPr>
          <p:nvPr/>
        </p:nvPicPr>
        <p:blipFill>
          <a:blip r:embed="rId3" cstate="print"/>
          <a:srcRect l="41733" t="38044" r="29650" b="48913"/>
          <a:stretch>
            <a:fillRect/>
          </a:stretch>
        </p:blipFill>
        <p:spPr bwMode="auto">
          <a:xfrm>
            <a:off x="2971800" y="4876800"/>
            <a:ext cx="3429000" cy="9144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dirty="0">
                <a:latin typeface="Times New Roman" pitchFamily="18" charset="0"/>
                <a:cs typeface="Times New Roman" pitchFamily="18" charset="0"/>
              </a:rPr>
              <a:t>but</a:t>
            </a:r>
          </a:p>
        </p:txBody>
      </p:sp>
      <p:pic>
        <p:nvPicPr>
          <p:cNvPr id="4" name="Picture 2"/>
          <p:cNvPicPr>
            <a:picLocks noChangeAspect="1" noChangeArrowheads="1"/>
          </p:cNvPicPr>
          <p:nvPr/>
        </p:nvPicPr>
        <p:blipFill>
          <a:blip r:embed="rId3" cstate="print"/>
          <a:srcRect l="24664" t="50000" r="70082" b="40217"/>
          <a:stretch>
            <a:fillRect/>
          </a:stretch>
        </p:blipFill>
        <p:spPr bwMode="auto">
          <a:xfrm>
            <a:off x="2895600" y="1676400"/>
            <a:ext cx="914400" cy="990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9690" t="50000" r="27272" b="40217"/>
          <a:stretch>
            <a:fillRect/>
          </a:stretch>
        </p:blipFill>
        <p:spPr bwMode="auto">
          <a:xfrm>
            <a:off x="3698823" y="1663908"/>
            <a:ext cx="2269067" cy="990600"/>
          </a:xfrm>
          <a:prstGeom prst="rect">
            <a:avLst/>
          </a:prstGeom>
          <a:noFill/>
          <a:ln w="9525">
            <a:noFill/>
            <a:miter lim="800000"/>
            <a:headEnd/>
            <a:tailEnd/>
          </a:ln>
        </p:spPr>
      </p:pic>
      <p:sp>
        <p:nvSpPr>
          <p:cNvPr id="6" name="Title 1"/>
          <p:cNvSpPr txBox="1">
            <a:spLocks/>
          </p:cNvSpPr>
          <p:nvPr/>
        </p:nvSpPr>
        <p:spPr bwMode="auto">
          <a:xfrm>
            <a:off x="533400" y="2819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so</a:t>
            </a:r>
          </a:p>
        </p:txBody>
      </p:sp>
      <p:pic>
        <p:nvPicPr>
          <p:cNvPr id="37890" name="Picture 2"/>
          <p:cNvPicPr>
            <a:picLocks noChangeAspect="1" noChangeArrowheads="1"/>
          </p:cNvPicPr>
          <p:nvPr/>
        </p:nvPicPr>
        <p:blipFill>
          <a:blip r:embed="rId4" cstate="print"/>
          <a:srcRect l="33227" t="53552" r="22045" b="27869"/>
          <a:stretch>
            <a:fillRect/>
          </a:stretch>
        </p:blipFill>
        <p:spPr bwMode="auto">
          <a:xfrm>
            <a:off x="2209800" y="3886200"/>
            <a:ext cx="5334000" cy="1295400"/>
          </a:xfrm>
          <a:prstGeom prst="rect">
            <a:avLst/>
          </a:prstGeom>
          <a:noFill/>
          <a:ln w="9525">
            <a:noFill/>
            <a:miter lim="800000"/>
            <a:headEnd/>
            <a:tailEnd/>
          </a:ln>
        </p:spPr>
      </p:pic>
      <p:sp>
        <p:nvSpPr>
          <p:cNvPr id="8" name="Title 1"/>
          <p:cNvSpPr txBox="1">
            <a:spLocks/>
          </p:cNvSpPr>
          <p:nvPr/>
        </p:nvSpPr>
        <p:spPr bwMode="auto">
          <a:xfrm>
            <a:off x="4800600" y="5257801"/>
            <a:ext cx="1905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curvature of the error surface</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Freeform 8"/>
          <p:cNvSpPr/>
          <p:nvPr/>
        </p:nvSpPr>
        <p:spPr>
          <a:xfrm rot="2377212">
            <a:off x="5788478" y="4882557"/>
            <a:ext cx="489679" cy="645826"/>
          </a:xfrm>
          <a:custGeom>
            <a:avLst/>
            <a:gdLst>
              <a:gd name="connsiteX0" fmla="*/ 0 w 861935"/>
              <a:gd name="connsiteY0" fmla="*/ 0 h 644577"/>
              <a:gd name="connsiteX1" fmla="*/ 809469 w 861935"/>
              <a:gd name="connsiteY1" fmla="*/ 119921 h 644577"/>
              <a:gd name="connsiteX2" fmla="*/ 314794 w 861935"/>
              <a:gd name="connsiteY2" fmla="*/ 389744 h 644577"/>
              <a:gd name="connsiteX3" fmla="*/ 464695 w 861935"/>
              <a:gd name="connsiteY3" fmla="*/ 644577 h 644577"/>
            </a:gdLst>
            <a:ahLst/>
            <a:cxnLst>
              <a:cxn ang="0">
                <a:pos x="connsiteX0" y="connsiteY0"/>
              </a:cxn>
              <a:cxn ang="0">
                <a:pos x="connsiteX1" y="connsiteY1"/>
              </a:cxn>
              <a:cxn ang="0">
                <a:pos x="connsiteX2" y="connsiteY2"/>
              </a:cxn>
              <a:cxn ang="0">
                <a:pos x="connsiteX3" y="connsiteY3"/>
              </a:cxn>
            </a:cxnLst>
            <a:rect l="l" t="t" r="r" b="b"/>
            <a:pathLst>
              <a:path w="861935" h="644577">
                <a:moveTo>
                  <a:pt x="0" y="0"/>
                </a:moveTo>
                <a:cubicBezTo>
                  <a:pt x="378501" y="27482"/>
                  <a:pt x="757003" y="54964"/>
                  <a:pt x="809469" y="119921"/>
                </a:cubicBezTo>
                <a:cubicBezTo>
                  <a:pt x="861935" y="184878"/>
                  <a:pt x="372256" y="302302"/>
                  <a:pt x="314794" y="389744"/>
                </a:cubicBezTo>
                <a:cubicBezTo>
                  <a:pt x="257332" y="477186"/>
                  <a:pt x="361013" y="560881"/>
                  <a:pt x="464695" y="64457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0" name="Title 1"/>
          <p:cNvSpPr txBox="1">
            <a:spLocks/>
          </p:cNvSpPr>
          <p:nvPr/>
        </p:nvSpPr>
        <p:spPr bwMode="auto">
          <a:xfrm>
            <a:off x="1219200" y="5181601"/>
            <a:ext cx="1905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covariance of the model parameters</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1" name="Freeform 10"/>
          <p:cNvSpPr/>
          <p:nvPr/>
        </p:nvSpPr>
        <p:spPr>
          <a:xfrm rot="2377212">
            <a:off x="2207078" y="4806357"/>
            <a:ext cx="489679" cy="645826"/>
          </a:xfrm>
          <a:custGeom>
            <a:avLst/>
            <a:gdLst>
              <a:gd name="connsiteX0" fmla="*/ 0 w 861935"/>
              <a:gd name="connsiteY0" fmla="*/ 0 h 644577"/>
              <a:gd name="connsiteX1" fmla="*/ 809469 w 861935"/>
              <a:gd name="connsiteY1" fmla="*/ 119921 h 644577"/>
              <a:gd name="connsiteX2" fmla="*/ 314794 w 861935"/>
              <a:gd name="connsiteY2" fmla="*/ 389744 h 644577"/>
              <a:gd name="connsiteX3" fmla="*/ 464695 w 861935"/>
              <a:gd name="connsiteY3" fmla="*/ 644577 h 644577"/>
            </a:gdLst>
            <a:ahLst/>
            <a:cxnLst>
              <a:cxn ang="0">
                <a:pos x="connsiteX0" y="connsiteY0"/>
              </a:cxn>
              <a:cxn ang="0">
                <a:pos x="connsiteX1" y="connsiteY1"/>
              </a:cxn>
              <a:cxn ang="0">
                <a:pos x="connsiteX2" y="connsiteY2"/>
              </a:cxn>
              <a:cxn ang="0">
                <a:pos x="connsiteX3" y="connsiteY3"/>
              </a:cxn>
            </a:cxnLst>
            <a:rect l="l" t="t" r="r" b="b"/>
            <a:pathLst>
              <a:path w="861935" h="644577">
                <a:moveTo>
                  <a:pt x="0" y="0"/>
                </a:moveTo>
                <a:cubicBezTo>
                  <a:pt x="378501" y="27482"/>
                  <a:pt x="757003" y="54964"/>
                  <a:pt x="809469" y="119921"/>
                </a:cubicBezTo>
                <a:cubicBezTo>
                  <a:pt x="861935" y="184878"/>
                  <a:pt x="372256" y="302302"/>
                  <a:pt x="314794" y="389744"/>
                </a:cubicBezTo>
                <a:cubicBezTo>
                  <a:pt x="257332" y="477186"/>
                  <a:pt x="361013" y="560881"/>
                  <a:pt x="464695" y="64457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latin typeface="Times New Roman" pitchFamily="18" charset="0"/>
                <a:cs typeface="Times New Roman" pitchFamily="18" charset="0"/>
              </a:rPr>
              <a:t>the prediction error</a:t>
            </a:r>
          </a:p>
        </p:txBody>
      </p:sp>
      <p:pic>
        <p:nvPicPr>
          <p:cNvPr id="18434" name="Picture 2"/>
          <p:cNvPicPr>
            <a:picLocks noGrp="1" noChangeAspect="1" noChangeArrowheads="1"/>
          </p:cNvPicPr>
          <p:nvPr>
            <p:ph idx="1"/>
          </p:nvPr>
        </p:nvPicPr>
        <p:blipFill>
          <a:blip r:embed="rId3" cstate="print"/>
          <a:srcRect l="17946" t="25423" r="49818" b="68011"/>
          <a:stretch>
            <a:fillRect/>
          </a:stretch>
        </p:blipFill>
        <p:spPr bwMode="auto">
          <a:xfrm>
            <a:off x="484909" y="2057400"/>
            <a:ext cx="8174182" cy="990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2971" t="53877" r="35977" b="36021"/>
          <a:stretch>
            <a:fillRect/>
          </a:stretch>
        </p:blipFill>
        <p:spPr bwMode="auto">
          <a:xfrm>
            <a:off x="831850" y="5029200"/>
            <a:ext cx="7480300" cy="1447800"/>
          </a:xfrm>
          <a:prstGeom prst="rect">
            <a:avLst/>
          </a:prstGeom>
          <a:noFill/>
          <a:ln w="9525">
            <a:noFill/>
            <a:miter lim="800000"/>
            <a:headEnd/>
            <a:tailEnd/>
          </a:ln>
          <a:effectLst/>
        </p:spPr>
      </p:pic>
      <p:sp>
        <p:nvSpPr>
          <p:cNvPr id="6" name="Title 1"/>
          <p:cNvSpPr txBox="1">
            <a:spLocks/>
          </p:cNvSpPr>
          <p:nvPr/>
        </p:nvSpPr>
        <p:spPr bwMode="auto">
          <a:xfrm>
            <a:off x="0" y="39624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motivates us to define an error vector, </a:t>
            </a:r>
            <a:r>
              <a:rPr kumimoji="0" lang="en-US" sz="36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e</a:t>
            </a:r>
          </a:p>
        </p:txBody>
      </p:sp>
      <p:pic>
        <p:nvPicPr>
          <p:cNvPr id="7" name="Picture 2"/>
          <p:cNvPicPr>
            <a:picLocks noChangeAspect="1" noChangeArrowheads="1"/>
          </p:cNvPicPr>
          <p:nvPr/>
        </p:nvPicPr>
        <p:blipFill>
          <a:blip r:embed="rId3" cstate="print"/>
          <a:srcRect l="49636" t="25077" r="18948" b="68011"/>
          <a:stretch>
            <a:fillRect/>
          </a:stretch>
        </p:blipFill>
        <p:spPr bwMode="auto">
          <a:xfrm>
            <a:off x="787978" y="2971800"/>
            <a:ext cx="7568045" cy="9906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1905000"/>
          </a:xfrm>
        </p:spPr>
        <p:txBody>
          <a:bodyPr/>
          <a:lstStyle/>
          <a:p>
            <a:pPr algn="ctr">
              <a:buNone/>
            </a:pPr>
            <a:r>
              <a:rPr lang="en-US" dirty="0">
                <a:latin typeface="Times New Roman" pitchFamily="18" charset="0"/>
                <a:cs typeface="Times New Roman" pitchFamily="18" charset="0"/>
              </a:rPr>
              <a:t>the covariance of the least squares solution</a:t>
            </a:r>
          </a:p>
          <a:p>
            <a:pPr algn="ctr">
              <a:buNone/>
            </a:pPr>
            <a:r>
              <a:rPr lang="en-US" dirty="0">
                <a:latin typeface="Times New Roman" pitchFamily="18" charset="0"/>
                <a:cs typeface="Times New Roman" pitchFamily="18" charset="0"/>
              </a:rPr>
              <a:t>is expressed</a:t>
            </a:r>
          </a:p>
          <a:p>
            <a:pPr algn="ctr">
              <a:buNone/>
            </a:pPr>
            <a:r>
              <a:rPr lang="en-US" dirty="0">
                <a:latin typeface="Times New Roman" pitchFamily="18" charset="0"/>
                <a:cs typeface="Times New Roman" pitchFamily="18" charset="0"/>
              </a:rPr>
              <a:t>in the shape of the error surface</a:t>
            </a:r>
          </a:p>
        </p:txBody>
      </p:sp>
      <p:sp>
        <p:nvSpPr>
          <p:cNvPr id="5" name="Freeform 4"/>
          <p:cNvSpPr/>
          <p:nvPr/>
        </p:nvSpPr>
        <p:spPr>
          <a:xfrm>
            <a:off x="1066800" y="4582180"/>
            <a:ext cx="2883877" cy="1041009"/>
          </a:xfrm>
          <a:custGeom>
            <a:avLst/>
            <a:gdLst>
              <a:gd name="connsiteX0" fmla="*/ 0 w 2883877"/>
              <a:gd name="connsiteY0" fmla="*/ 0 h 1041009"/>
              <a:gd name="connsiteX1" fmla="*/ 0 w 2883877"/>
              <a:gd name="connsiteY1" fmla="*/ 1041009 h 1041009"/>
              <a:gd name="connsiteX2" fmla="*/ 2883877 w 2883877"/>
              <a:gd name="connsiteY2" fmla="*/ 1041009 h 1041009"/>
            </a:gdLst>
            <a:ahLst/>
            <a:cxnLst>
              <a:cxn ang="0">
                <a:pos x="connsiteX0" y="connsiteY0"/>
              </a:cxn>
              <a:cxn ang="0">
                <a:pos x="connsiteX1" y="connsiteY1"/>
              </a:cxn>
              <a:cxn ang="0">
                <a:pos x="connsiteX2" y="connsiteY2"/>
              </a:cxn>
            </a:cxnLst>
            <a:rect l="l" t="t" r="r" b="b"/>
            <a:pathLst>
              <a:path w="2883877" h="1041009">
                <a:moveTo>
                  <a:pt x="0" y="0"/>
                </a:moveTo>
                <a:lnTo>
                  <a:pt x="0" y="1041009"/>
                </a:lnTo>
                <a:lnTo>
                  <a:pt x="2883877" y="104100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152400" y="4963180"/>
            <a:ext cx="904415" cy="523220"/>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E(m)</a:t>
            </a:r>
            <a:endParaRPr lang="en-US" sz="2800" baseline="-25000" dirty="0"/>
          </a:p>
        </p:txBody>
      </p:sp>
      <p:sp>
        <p:nvSpPr>
          <p:cNvPr id="7" name="Rectangle 6"/>
          <p:cNvSpPr/>
          <p:nvPr/>
        </p:nvSpPr>
        <p:spPr>
          <a:xfrm>
            <a:off x="3962400" y="5344180"/>
            <a:ext cx="510076" cy="523220"/>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m</a:t>
            </a:r>
            <a:r>
              <a:rPr lang="en-US" sz="2800" i="1" baseline="-25000" dirty="0">
                <a:solidFill>
                  <a:prstClr val="black"/>
                </a:solidFill>
                <a:latin typeface="Times New Roman" pitchFamily="18" charset="0"/>
                <a:cs typeface="Times New Roman" pitchFamily="18" charset="0"/>
              </a:rPr>
              <a:t>i</a:t>
            </a:r>
            <a:endParaRPr lang="en-US" sz="2800" baseline="-25000" dirty="0"/>
          </a:p>
        </p:txBody>
      </p:sp>
      <p:cxnSp>
        <p:nvCxnSpPr>
          <p:cNvPr id="8" name="Straight Connector 7"/>
          <p:cNvCxnSpPr/>
          <p:nvPr/>
        </p:nvCxnSpPr>
        <p:spPr>
          <a:xfrm rot="5400000">
            <a:off x="2286000" y="572518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283677" y="4763888"/>
            <a:ext cx="2433711" cy="769033"/>
          </a:xfrm>
          <a:custGeom>
            <a:avLst/>
            <a:gdLst>
              <a:gd name="connsiteX0" fmla="*/ 0 w 2433711"/>
              <a:gd name="connsiteY0" fmla="*/ 196947 h 769033"/>
              <a:gd name="connsiteX1" fmla="*/ 731520 w 2433711"/>
              <a:gd name="connsiteY1" fmla="*/ 647114 h 769033"/>
              <a:gd name="connsiteX2" fmla="*/ 1350498 w 2433711"/>
              <a:gd name="connsiteY2" fmla="*/ 661181 h 769033"/>
              <a:gd name="connsiteX3" fmla="*/ 2433711 w 2433711"/>
              <a:gd name="connsiteY3" fmla="*/ 0 h 769033"/>
            </a:gdLst>
            <a:ahLst/>
            <a:cxnLst>
              <a:cxn ang="0">
                <a:pos x="connsiteX0" y="connsiteY0"/>
              </a:cxn>
              <a:cxn ang="0">
                <a:pos x="connsiteX1" y="connsiteY1"/>
              </a:cxn>
              <a:cxn ang="0">
                <a:pos x="connsiteX2" y="connsiteY2"/>
              </a:cxn>
              <a:cxn ang="0">
                <a:pos x="connsiteX3" y="connsiteY3"/>
              </a:cxn>
            </a:cxnLst>
            <a:rect l="l" t="t" r="r" b="b"/>
            <a:pathLst>
              <a:path w="2433711" h="769033">
                <a:moveTo>
                  <a:pt x="0" y="196947"/>
                </a:moveTo>
                <a:cubicBezTo>
                  <a:pt x="253218" y="383344"/>
                  <a:pt x="506437" y="569742"/>
                  <a:pt x="731520" y="647114"/>
                </a:cubicBezTo>
                <a:cubicBezTo>
                  <a:pt x="956603" y="724486"/>
                  <a:pt x="1066800" y="769033"/>
                  <a:pt x="1350498" y="661181"/>
                </a:cubicBezTo>
                <a:cubicBezTo>
                  <a:pt x="1634196" y="553329"/>
                  <a:pt x="2033953" y="276664"/>
                  <a:pt x="2433711" y="0"/>
                </a:cubicBez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2209800" y="5725180"/>
            <a:ext cx="774571" cy="523220"/>
          </a:xfrm>
          <a:prstGeom prst="rect">
            <a:avLst/>
          </a:prstGeom>
        </p:spPr>
        <p:txBody>
          <a:bodyPr wrap="none">
            <a:spAutoFit/>
          </a:bodyPr>
          <a:lstStyle/>
          <a:p>
            <a:r>
              <a:rPr lang="en-US" sz="2800" i="1" dirty="0" err="1">
                <a:solidFill>
                  <a:prstClr val="black"/>
                </a:solidFill>
                <a:latin typeface="Times New Roman" pitchFamily="18" charset="0"/>
                <a:cs typeface="Times New Roman" pitchFamily="18" charset="0"/>
              </a:rPr>
              <a:t>m</a:t>
            </a:r>
            <a:r>
              <a:rPr lang="en-US" sz="2800" i="1" baseline="-25000" dirty="0" err="1">
                <a:solidFill>
                  <a:prstClr val="black"/>
                </a:solidFill>
                <a:latin typeface="Times New Roman" pitchFamily="18" charset="0"/>
                <a:cs typeface="Times New Roman" pitchFamily="18" charset="0"/>
              </a:rPr>
              <a:t>i</a:t>
            </a:r>
            <a:r>
              <a:rPr lang="en-US" sz="2800" i="1" baseline="30000" dirty="0" err="1">
                <a:solidFill>
                  <a:prstClr val="black"/>
                </a:solidFill>
                <a:latin typeface="Times New Roman" pitchFamily="18" charset="0"/>
                <a:cs typeface="Times New Roman" pitchFamily="18" charset="0"/>
              </a:rPr>
              <a:t>est</a:t>
            </a:r>
            <a:endParaRPr lang="en-US" sz="2800" baseline="30000" dirty="0"/>
          </a:p>
        </p:txBody>
      </p:sp>
      <p:sp>
        <p:nvSpPr>
          <p:cNvPr id="17" name="Freeform 16"/>
          <p:cNvSpPr/>
          <p:nvPr/>
        </p:nvSpPr>
        <p:spPr>
          <a:xfrm>
            <a:off x="5585924" y="4582180"/>
            <a:ext cx="2883877" cy="1041009"/>
          </a:xfrm>
          <a:custGeom>
            <a:avLst/>
            <a:gdLst>
              <a:gd name="connsiteX0" fmla="*/ 0 w 2883877"/>
              <a:gd name="connsiteY0" fmla="*/ 0 h 1041009"/>
              <a:gd name="connsiteX1" fmla="*/ 0 w 2883877"/>
              <a:gd name="connsiteY1" fmla="*/ 1041009 h 1041009"/>
              <a:gd name="connsiteX2" fmla="*/ 2883877 w 2883877"/>
              <a:gd name="connsiteY2" fmla="*/ 1041009 h 1041009"/>
            </a:gdLst>
            <a:ahLst/>
            <a:cxnLst>
              <a:cxn ang="0">
                <a:pos x="connsiteX0" y="connsiteY0"/>
              </a:cxn>
              <a:cxn ang="0">
                <a:pos x="connsiteX1" y="connsiteY1"/>
              </a:cxn>
              <a:cxn ang="0">
                <a:pos x="connsiteX2" y="connsiteY2"/>
              </a:cxn>
            </a:cxnLst>
            <a:rect l="l" t="t" r="r" b="b"/>
            <a:pathLst>
              <a:path w="2883877" h="1041009">
                <a:moveTo>
                  <a:pt x="0" y="0"/>
                </a:moveTo>
                <a:lnTo>
                  <a:pt x="0" y="1041009"/>
                </a:lnTo>
                <a:lnTo>
                  <a:pt x="2883877" y="104100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4671524" y="4963180"/>
            <a:ext cx="904415" cy="523220"/>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E(m)</a:t>
            </a:r>
            <a:endParaRPr lang="en-US" sz="2800" baseline="-25000" dirty="0"/>
          </a:p>
        </p:txBody>
      </p:sp>
      <p:sp>
        <p:nvSpPr>
          <p:cNvPr id="19" name="Rectangle 18"/>
          <p:cNvSpPr/>
          <p:nvPr/>
        </p:nvSpPr>
        <p:spPr>
          <a:xfrm>
            <a:off x="8481524" y="5344180"/>
            <a:ext cx="510076" cy="523220"/>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m</a:t>
            </a:r>
            <a:r>
              <a:rPr lang="en-US" sz="2800" i="1" baseline="-25000" dirty="0">
                <a:solidFill>
                  <a:prstClr val="black"/>
                </a:solidFill>
                <a:latin typeface="Times New Roman" pitchFamily="18" charset="0"/>
                <a:cs typeface="Times New Roman" pitchFamily="18" charset="0"/>
              </a:rPr>
              <a:t>i</a:t>
            </a:r>
            <a:endParaRPr lang="en-US" sz="2800" baseline="-25000" dirty="0"/>
          </a:p>
        </p:txBody>
      </p:sp>
      <p:cxnSp>
        <p:nvCxnSpPr>
          <p:cNvPr id="20" name="Straight Connector 19"/>
          <p:cNvCxnSpPr/>
          <p:nvPr/>
        </p:nvCxnSpPr>
        <p:spPr>
          <a:xfrm rot="5400000">
            <a:off x="6805124" y="572518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6629400" y="4724400"/>
            <a:ext cx="533400" cy="769033"/>
          </a:xfrm>
          <a:custGeom>
            <a:avLst/>
            <a:gdLst>
              <a:gd name="connsiteX0" fmla="*/ 0 w 2433711"/>
              <a:gd name="connsiteY0" fmla="*/ 196947 h 769033"/>
              <a:gd name="connsiteX1" fmla="*/ 731520 w 2433711"/>
              <a:gd name="connsiteY1" fmla="*/ 647114 h 769033"/>
              <a:gd name="connsiteX2" fmla="*/ 1350498 w 2433711"/>
              <a:gd name="connsiteY2" fmla="*/ 661181 h 769033"/>
              <a:gd name="connsiteX3" fmla="*/ 2433711 w 2433711"/>
              <a:gd name="connsiteY3" fmla="*/ 0 h 769033"/>
            </a:gdLst>
            <a:ahLst/>
            <a:cxnLst>
              <a:cxn ang="0">
                <a:pos x="connsiteX0" y="connsiteY0"/>
              </a:cxn>
              <a:cxn ang="0">
                <a:pos x="connsiteX1" y="connsiteY1"/>
              </a:cxn>
              <a:cxn ang="0">
                <a:pos x="connsiteX2" y="connsiteY2"/>
              </a:cxn>
              <a:cxn ang="0">
                <a:pos x="connsiteX3" y="connsiteY3"/>
              </a:cxn>
            </a:cxnLst>
            <a:rect l="l" t="t" r="r" b="b"/>
            <a:pathLst>
              <a:path w="2433711" h="769033">
                <a:moveTo>
                  <a:pt x="0" y="196947"/>
                </a:moveTo>
                <a:cubicBezTo>
                  <a:pt x="253218" y="383344"/>
                  <a:pt x="506437" y="569742"/>
                  <a:pt x="731520" y="647114"/>
                </a:cubicBezTo>
                <a:cubicBezTo>
                  <a:pt x="956603" y="724486"/>
                  <a:pt x="1066800" y="769033"/>
                  <a:pt x="1350498" y="661181"/>
                </a:cubicBezTo>
                <a:cubicBezTo>
                  <a:pt x="1634196" y="553329"/>
                  <a:pt x="2033953" y="276664"/>
                  <a:pt x="2433711" y="0"/>
                </a:cubicBez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6728924" y="5725180"/>
            <a:ext cx="774571" cy="523220"/>
          </a:xfrm>
          <a:prstGeom prst="rect">
            <a:avLst/>
          </a:prstGeom>
        </p:spPr>
        <p:txBody>
          <a:bodyPr wrap="none">
            <a:spAutoFit/>
          </a:bodyPr>
          <a:lstStyle/>
          <a:p>
            <a:r>
              <a:rPr lang="en-US" sz="2800" i="1" dirty="0" err="1">
                <a:solidFill>
                  <a:prstClr val="black"/>
                </a:solidFill>
                <a:latin typeface="Times New Roman" pitchFamily="18" charset="0"/>
                <a:cs typeface="Times New Roman" pitchFamily="18" charset="0"/>
              </a:rPr>
              <a:t>m</a:t>
            </a:r>
            <a:r>
              <a:rPr lang="en-US" sz="2800" i="1" baseline="-25000" dirty="0" err="1">
                <a:solidFill>
                  <a:prstClr val="black"/>
                </a:solidFill>
                <a:latin typeface="Times New Roman" pitchFamily="18" charset="0"/>
                <a:cs typeface="Times New Roman" pitchFamily="18" charset="0"/>
              </a:rPr>
              <a:t>i</a:t>
            </a:r>
            <a:r>
              <a:rPr lang="en-US" sz="2800" i="1" baseline="30000" dirty="0" err="1">
                <a:solidFill>
                  <a:prstClr val="black"/>
                </a:solidFill>
                <a:latin typeface="Times New Roman" pitchFamily="18" charset="0"/>
                <a:cs typeface="Times New Roman" pitchFamily="18" charset="0"/>
              </a:rPr>
              <a:t>est</a:t>
            </a:r>
            <a:endParaRPr lang="en-US" sz="2800" baseline="30000" dirty="0"/>
          </a:p>
        </p:txBody>
      </p:sp>
      <p:sp>
        <p:nvSpPr>
          <p:cNvPr id="23" name="Content Placeholder 2"/>
          <p:cNvSpPr txBox="1">
            <a:spLocks/>
          </p:cNvSpPr>
          <p:nvPr/>
        </p:nvSpPr>
        <p:spPr bwMode="auto">
          <a:xfrm>
            <a:off x="1371600" y="3276600"/>
            <a:ext cx="22098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large variance</a:t>
            </a:r>
          </a:p>
        </p:txBody>
      </p:sp>
      <p:sp>
        <p:nvSpPr>
          <p:cNvPr id="24" name="Content Placeholder 2"/>
          <p:cNvSpPr txBox="1">
            <a:spLocks/>
          </p:cNvSpPr>
          <p:nvPr/>
        </p:nvSpPr>
        <p:spPr bwMode="auto">
          <a:xfrm>
            <a:off x="5867400" y="3352800"/>
            <a:ext cx="22098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small variance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prediction error in straight line case</a:t>
            </a:r>
          </a:p>
        </p:txBody>
      </p:sp>
      <p:pic>
        <p:nvPicPr>
          <p:cNvPr id="4" name="Picture 2"/>
          <p:cNvPicPr>
            <a:picLocks noChangeAspect="1" noChangeArrowheads="1"/>
          </p:cNvPicPr>
          <p:nvPr/>
        </p:nvPicPr>
        <p:blipFill>
          <a:blip r:embed="rId3" cstate="print"/>
          <a:srcRect/>
          <a:stretch>
            <a:fillRect/>
          </a:stretch>
        </p:blipFill>
        <p:spPr bwMode="auto">
          <a:xfrm>
            <a:off x="1600200" y="1676400"/>
            <a:ext cx="5334000" cy="4000500"/>
          </a:xfrm>
          <a:prstGeom prst="rect">
            <a:avLst/>
          </a:prstGeom>
          <a:noFill/>
          <a:ln w="9525">
            <a:noFill/>
            <a:miter lim="800000"/>
            <a:headEnd/>
            <a:tailEnd/>
          </a:ln>
          <a:effectLst/>
        </p:spPr>
      </p:pic>
      <p:sp>
        <p:nvSpPr>
          <p:cNvPr id="5" name="Rectangle 4"/>
          <p:cNvSpPr/>
          <p:nvPr/>
        </p:nvSpPr>
        <p:spPr>
          <a:xfrm>
            <a:off x="3657600" y="16764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54102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19812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1" y="5407223"/>
            <a:ext cx="4191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auxiliary variable,</a:t>
            </a:r>
            <a:r>
              <a:rPr lang="en-US" sz="1200" i="1" dirty="0">
                <a:latin typeface="Times New Roman" pitchFamily="18" charset="0"/>
                <a:cs typeface="Times New Roman" pitchFamily="18" charset="0"/>
              </a:rPr>
              <a:t> x</a:t>
            </a:r>
          </a:p>
        </p:txBody>
      </p:sp>
      <p:sp>
        <p:nvSpPr>
          <p:cNvPr id="9" name="Rectangle 8"/>
          <p:cNvSpPr/>
          <p:nvPr/>
        </p:nvSpPr>
        <p:spPr>
          <a:xfrm>
            <a:off x="1828800" y="34290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67518" y="3230105"/>
            <a:ext cx="793609" cy="276999"/>
          </a:xfrm>
          <a:prstGeom prst="rect">
            <a:avLst/>
          </a:prstGeom>
          <a:noFill/>
        </p:spPr>
        <p:txBody>
          <a:bodyPr wrap="square" rtlCol="0">
            <a:spAutoFit/>
          </a:bodyPr>
          <a:lstStyle/>
          <a:p>
            <a:r>
              <a:rPr lang="en-US" sz="1200" dirty="0">
                <a:latin typeface="Times New Roman" pitchFamily="18" charset="0"/>
                <a:cs typeface="Times New Roman" pitchFamily="18" charset="0"/>
              </a:rPr>
              <a:t>data,</a:t>
            </a:r>
            <a:r>
              <a:rPr lang="en-US" sz="1200" i="1" dirty="0">
                <a:latin typeface="Times New Roman" pitchFamily="18" charset="0"/>
                <a:cs typeface="Times New Roman" pitchFamily="18" charset="0"/>
              </a:rPr>
              <a:t> d</a:t>
            </a:r>
          </a:p>
        </p:txBody>
      </p:sp>
      <p:sp>
        <p:nvSpPr>
          <p:cNvPr id="11" name="Freeform 10"/>
          <p:cNvSpPr/>
          <p:nvPr/>
        </p:nvSpPr>
        <p:spPr>
          <a:xfrm>
            <a:off x="3928533" y="2362200"/>
            <a:ext cx="1095022" cy="635940"/>
          </a:xfrm>
          <a:custGeom>
            <a:avLst/>
            <a:gdLst>
              <a:gd name="connsiteX0" fmla="*/ 0 w 1095022"/>
              <a:gd name="connsiteY0" fmla="*/ 94074 h 635940"/>
              <a:gd name="connsiteX1" fmla="*/ 880533 w 1095022"/>
              <a:gd name="connsiteY1" fmla="*/ 48918 h 635940"/>
              <a:gd name="connsiteX2" fmla="*/ 508000 w 1095022"/>
              <a:gd name="connsiteY2" fmla="*/ 387585 h 635940"/>
              <a:gd name="connsiteX3" fmla="*/ 1095022 w 1095022"/>
              <a:gd name="connsiteY3" fmla="*/ 635940 h 635940"/>
            </a:gdLst>
            <a:ahLst/>
            <a:cxnLst>
              <a:cxn ang="0">
                <a:pos x="connsiteX0" y="connsiteY0"/>
              </a:cxn>
              <a:cxn ang="0">
                <a:pos x="connsiteX1" y="connsiteY1"/>
              </a:cxn>
              <a:cxn ang="0">
                <a:pos x="connsiteX2" y="connsiteY2"/>
              </a:cxn>
              <a:cxn ang="0">
                <a:pos x="connsiteX3" y="connsiteY3"/>
              </a:cxn>
            </a:cxnLst>
            <a:rect l="l" t="t" r="r" b="b"/>
            <a:pathLst>
              <a:path w="1095022" h="635940">
                <a:moveTo>
                  <a:pt x="0" y="94074"/>
                </a:moveTo>
                <a:cubicBezTo>
                  <a:pt x="397933" y="47037"/>
                  <a:pt x="795866" y="0"/>
                  <a:pt x="880533" y="48918"/>
                </a:cubicBezTo>
                <a:cubicBezTo>
                  <a:pt x="965200" y="97836"/>
                  <a:pt x="472252" y="289748"/>
                  <a:pt x="508000" y="387585"/>
                </a:cubicBezTo>
                <a:cubicBezTo>
                  <a:pt x="543748" y="485422"/>
                  <a:pt x="1095022" y="635940"/>
                  <a:pt x="1095022" y="635940"/>
                </a:cubicBezTo>
              </a:path>
            </a:pathLst>
          </a:cu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370290" y="2375940"/>
            <a:ext cx="793609" cy="461665"/>
          </a:xfrm>
          <a:prstGeom prst="rect">
            <a:avLst/>
          </a:prstGeom>
          <a:noFill/>
        </p:spPr>
        <p:txBody>
          <a:bodyPr wrap="square" rtlCol="0">
            <a:spAutoFit/>
          </a:bodyPr>
          <a:lstStyle/>
          <a:p>
            <a:r>
              <a:rPr lang="en-US" sz="2400" i="1" dirty="0" err="1">
                <a:latin typeface="Times New Roman" pitchFamily="18" charset="0"/>
                <a:cs typeface="Times New Roman" pitchFamily="18" charset="0"/>
              </a:rPr>
              <a:t>d</a:t>
            </a:r>
            <a:r>
              <a:rPr lang="en-US" sz="2400" i="1" baseline="-25000" dirty="0" err="1">
                <a:latin typeface="Times New Roman" pitchFamily="18" charset="0"/>
                <a:cs typeface="Times New Roman" pitchFamily="18" charset="0"/>
              </a:rPr>
              <a:t>i</a:t>
            </a:r>
            <a:r>
              <a:rPr lang="en-US" sz="2400" i="1" baseline="30000" dirty="0" err="1">
                <a:latin typeface="Times New Roman" pitchFamily="18" charset="0"/>
                <a:cs typeface="Times New Roman" pitchFamily="18" charset="0"/>
              </a:rPr>
              <a:t>pre</a:t>
            </a:r>
            <a:endParaRPr lang="en-US" sz="2400" i="1" baseline="30000" dirty="0">
              <a:latin typeface="Times New Roman" pitchFamily="18" charset="0"/>
              <a:cs typeface="Times New Roman" pitchFamily="18" charset="0"/>
            </a:endParaRPr>
          </a:p>
        </p:txBody>
      </p:sp>
      <p:sp>
        <p:nvSpPr>
          <p:cNvPr id="13" name="TextBox 12"/>
          <p:cNvSpPr txBox="1"/>
          <p:nvPr/>
        </p:nvSpPr>
        <p:spPr>
          <a:xfrm>
            <a:off x="4907844" y="3189111"/>
            <a:ext cx="793609" cy="523220"/>
          </a:xfrm>
          <a:prstGeom prst="rect">
            <a:avLst/>
          </a:prstGeom>
          <a:noFill/>
        </p:spPr>
        <p:txBody>
          <a:bodyPr wrap="square" rtlCol="0">
            <a:spAutoFit/>
          </a:bodyPr>
          <a:lstStyle/>
          <a:p>
            <a:r>
              <a:rPr lang="en-US" sz="2800" i="1" dirty="0" err="1">
                <a:latin typeface="Times New Roman" pitchFamily="18" charset="0"/>
                <a:cs typeface="Times New Roman" pitchFamily="18" charset="0"/>
              </a:rPr>
              <a:t>d</a:t>
            </a:r>
            <a:r>
              <a:rPr lang="en-US" sz="2800" i="1" baseline="-25000" dirty="0" err="1">
                <a:latin typeface="Times New Roman" pitchFamily="18" charset="0"/>
                <a:cs typeface="Times New Roman" pitchFamily="18" charset="0"/>
              </a:rPr>
              <a:t>i</a:t>
            </a:r>
            <a:r>
              <a:rPr lang="en-US" sz="2800" i="1" baseline="30000" dirty="0" err="1">
                <a:latin typeface="Times New Roman" pitchFamily="18" charset="0"/>
                <a:cs typeface="Times New Roman" pitchFamily="18" charset="0"/>
              </a:rPr>
              <a:t>obs</a:t>
            </a:r>
            <a:endParaRPr lang="en-US" sz="2800" i="1" baseline="30000" dirty="0">
              <a:latin typeface="Times New Roman" pitchFamily="18" charset="0"/>
              <a:cs typeface="Times New Roman" pitchFamily="18" charset="0"/>
            </a:endParaRPr>
          </a:p>
        </p:txBody>
      </p:sp>
      <p:sp>
        <p:nvSpPr>
          <p:cNvPr id="14" name="Freeform 13"/>
          <p:cNvSpPr/>
          <p:nvPr/>
        </p:nvSpPr>
        <p:spPr>
          <a:xfrm>
            <a:off x="5313680" y="3079985"/>
            <a:ext cx="1411111" cy="227659"/>
          </a:xfrm>
          <a:custGeom>
            <a:avLst/>
            <a:gdLst>
              <a:gd name="connsiteX0" fmla="*/ 0 w 1411111"/>
              <a:gd name="connsiteY0" fmla="*/ 0 h 227659"/>
              <a:gd name="connsiteX1" fmla="*/ 688622 w 1411111"/>
              <a:gd name="connsiteY1" fmla="*/ 90311 h 227659"/>
              <a:gd name="connsiteX2" fmla="*/ 925689 w 1411111"/>
              <a:gd name="connsiteY2" fmla="*/ 225778 h 227659"/>
              <a:gd name="connsiteX3" fmla="*/ 1411111 w 1411111"/>
              <a:gd name="connsiteY3" fmla="*/ 79022 h 227659"/>
            </a:gdLst>
            <a:ahLst/>
            <a:cxnLst>
              <a:cxn ang="0">
                <a:pos x="connsiteX0" y="connsiteY0"/>
              </a:cxn>
              <a:cxn ang="0">
                <a:pos x="connsiteX1" y="connsiteY1"/>
              </a:cxn>
              <a:cxn ang="0">
                <a:pos x="connsiteX2" y="connsiteY2"/>
              </a:cxn>
              <a:cxn ang="0">
                <a:pos x="connsiteX3" y="connsiteY3"/>
              </a:cxn>
            </a:cxnLst>
            <a:rect l="l" t="t" r="r" b="b"/>
            <a:pathLst>
              <a:path w="1411111" h="227659">
                <a:moveTo>
                  <a:pt x="0" y="0"/>
                </a:moveTo>
                <a:cubicBezTo>
                  <a:pt x="267170" y="26340"/>
                  <a:pt x="534341" y="52681"/>
                  <a:pt x="688622" y="90311"/>
                </a:cubicBezTo>
                <a:cubicBezTo>
                  <a:pt x="842903" y="127941"/>
                  <a:pt x="805274" y="227659"/>
                  <a:pt x="925689" y="225778"/>
                </a:cubicBezTo>
                <a:cubicBezTo>
                  <a:pt x="1046104" y="223897"/>
                  <a:pt x="1228607" y="151459"/>
                  <a:pt x="1411111" y="79022"/>
                </a:cubicBezTo>
              </a:path>
            </a:pathLst>
          </a:custGeom>
          <a:ln w="19050">
            <a:solidFill>
              <a:schemeClr val="bg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673991" y="2971800"/>
            <a:ext cx="793609" cy="523220"/>
          </a:xfrm>
          <a:prstGeom prst="rect">
            <a:avLst/>
          </a:prstGeom>
          <a:noFill/>
        </p:spPr>
        <p:txBody>
          <a:bodyPr wrap="square" rtlCol="0">
            <a:spAutoFit/>
          </a:bodyPr>
          <a:lstStyle/>
          <a:p>
            <a:r>
              <a:rPr lang="en-US" sz="2800" i="1" dirty="0" err="1">
                <a:latin typeface="Times New Roman" pitchFamily="18" charset="0"/>
                <a:cs typeface="Times New Roman" pitchFamily="18" charset="0"/>
              </a:rPr>
              <a:t>e</a:t>
            </a:r>
            <a:r>
              <a:rPr lang="en-US" sz="2800" i="1" baseline="-25000" dirty="0" err="1">
                <a:latin typeface="Times New Roman" pitchFamily="18" charset="0"/>
                <a:cs typeface="Times New Roman" pitchFamily="18" charset="0"/>
              </a:rPr>
              <a:t>i</a:t>
            </a:r>
            <a:endParaRPr lang="en-US" sz="2800" i="1" baseline="30000" dirty="0">
              <a:latin typeface="Times New Roman" pitchFamily="18" charset="0"/>
              <a:cs typeface="Times New Roman" pitchFamily="18" charset="0"/>
            </a:endParaRPr>
          </a:p>
        </p:txBody>
      </p:sp>
      <p:sp>
        <p:nvSpPr>
          <p:cNvPr id="16" name="Right Brace 15"/>
          <p:cNvSpPr/>
          <p:nvPr/>
        </p:nvSpPr>
        <p:spPr>
          <a:xfrm>
            <a:off x="5138740" y="2986088"/>
            <a:ext cx="97631" cy="20002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rot="5400000">
            <a:off x="572515" y="3522534"/>
            <a:ext cx="3429705" cy="1225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286001" y="5229226"/>
            <a:ext cx="4414603" cy="2345"/>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633663" y="2243138"/>
            <a:ext cx="3452812" cy="2495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total error</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single number summarizing the error</a:t>
            </a:r>
          </a:p>
        </p:txBody>
      </p:sp>
      <p:sp>
        <p:nvSpPr>
          <p:cNvPr id="6" name="Title 1"/>
          <p:cNvSpPr txBox="1">
            <a:spLocks/>
          </p:cNvSpPr>
          <p:nvPr/>
        </p:nvSpPr>
        <p:spPr bwMode="auto">
          <a:xfrm>
            <a:off x="381000" y="3733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sum of</a:t>
            </a:r>
            <a:r>
              <a:rPr kumimoji="0" lang="en-US" sz="4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squares of individual errors</a:t>
            </a:r>
            <a:endParaRPr kumimoji="0" lang="en-US" sz="44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19458" name="Picture 2"/>
          <p:cNvPicPr>
            <a:picLocks noChangeAspect="1" noChangeArrowheads="1"/>
          </p:cNvPicPr>
          <p:nvPr/>
        </p:nvPicPr>
        <p:blipFill>
          <a:blip r:embed="rId3" cstate="print"/>
          <a:srcRect l="32151" t="34967" r="33806" b="56556"/>
          <a:stretch>
            <a:fillRect/>
          </a:stretch>
        </p:blipFill>
        <p:spPr bwMode="auto">
          <a:xfrm>
            <a:off x="762000" y="2057400"/>
            <a:ext cx="7715250" cy="1143000"/>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l="43696" t="38345" r="44326" b="46821"/>
          <a:stretch>
            <a:fillRect/>
          </a:stretch>
        </p:blipFill>
        <p:spPr bwMode="auto">
          <a:xfrm>
            <a:off x="3048000" y="4684295"/>
            <a:ext cx="2743200" cy="202130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principle of least-squares</a:t>
            </a:r>
          </a:p>
        </p:txBody>
      </p:sp>
      <p:pic>
        <p:nvPicPr>
          <p:cNvPr id="6" name="Picture 2"/>
          <p:cNvPicPr>
            <a:picLocks noChangeAspect="1" noChangeArrowheads="1"/>
          </p:cNvPicPr>
          <p:nvPr/>
        </p:nvPicPr>
        <p:blipFill>
          <a:blip r:embed="rId3" cstate="print"/>
          <a:srcRect l="45201" t="72738" r="48732" b="20072"/>
          <a:stretch>
            <a:fillRect/>
          </a:stretch>
        </p:blipFill>
        <p:spPr bwMode="auto">
          <a:xfrm>
            <a:off x="1219200" y="3124200"/>
            <a:ext cx="1524000" cy="10668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51268" t="72738" r="37508" b="20072"/>
          <a:stretch>
            <a:fillRect/>
          </a:stretch>
        </p:blipFill>
        <p:spPr bwMode="auto">
          <a:xfrm>
            <a:off x="762000" y="3962400"/>
            <a:ext cx="2819400" cy="10668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2460" t="72738" r="54799" b="20072"/>
          <a:stretch>
            <a:fillRect/>
          </a:stretch>
        </p:blipFill>
        <p:spPr bwMode="auto">
          <a:xfrm>
            <a:off x="5486400" y="2286000"/>
            <a:ext cx="3200400" cy="106680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43696" t="38345" r="44326" b="46821"/>
          <a:stretch>
            <a:fillRect/>
          </a:stretch>
        </p:blipFill>
        <p:spPr bwMode="auto">
          <a:xfrm>
            <a:off x="5715000" y="3657600"/>
            <a:ext cx="2743200" cy="2021305"/>
          </a:xfrm>
          <a:prstGeom prst="rect">
            <a:avLst/>
          </a:prstGeom>
          <a:noFill/>
          <a:ln w="9525">
            <a:noFill/>
            <a:miter lim="800000"/>
            <a:headEnd/>
            <a:tailEnd/>
          </a:ln>
        </p:spPr>
      </p:pic>
      <p:sp>
        <p:nvSpPr>
          <p:cNvPr id="10" name="Title 1"/>
          <p:cNvSpPr txBox="1">
            <a:spLocks/>
          </p:cNvSpPr>
          <p:nvPr/>
        </p:nvSpPr>
        <p:spPr bwMode="auto">
          <a:xfrm>
            <a:off x="5347740" y="2895600"/>
            <a:ext cx="358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that minimizes</a:t>
            </a:r>
          </a:p>
        </p:txBody>
      </p:sp>
      <p:sp>
        <p:nvSpPr>
          <p:cNvPr id="11" name="Right Arrow 10"/>
          <p:cNvSpPr/>
          <p:nvPr/>
        </p:nvSpPr>
        <p:spPr>
          <a:xfrm>
            <a:off x="4024860" y="2743200"/>
            <a:ext cx="914400" cy="1828800"/>
          </a:xfrm>
          <a:prstGeom prst="rightArrow">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cstate="print"/>
          <a:srcRect l="32460" t="72738" r="54799" b="20072"/>
          <a:stretch>
            <a:fillRect/>
          </a:stretch>
        </p:blipFill>
        <p:spPr bwMode="auto">
          <a:xfrm>
            <a:off x="304800" y="2438400"/>
            <a:ext cx="3200400" cy="1066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least-squares and probability</a:t>
            </a:r>
          </a:p>
        </p:txBody>
      </p:sp>
      <p:pic>
        <p:nvPicPr>
          <p:cNvPr id="20482" name="Picture 2"/>
          <p:cNvPicPr>
            <a:picLocks noChangeAspect="1" noChangeArrowheads="1"/>
          </p:cNvPicPr>
          <p:nvPr/>
        </p:nvPicPr>
        <p:blipFill>
          <a:blip r:embed="rId3" cstate="print"/>
          <a:srcRect l="31546" t="52759" r="33123" b="35397"/>
          <a:stretch>
            <a:fillRect/>
          </a:stretch>
        </p:blipFill>
        <p:spPr bwMode="auto">
          <a:xfrm>
            <a:off x="609600" y="4419600"/>
            <a:ext cx="8146473" cy="1600200"/>
          </a:xfrm>
          <a:prstGeom prst="rect">
            <a:avLst/>
          </a:prstGeom>
          <a:noFill/>
          <a:ln w="9525">
            <a:noFill/>
            <a:miter lim="800000"/>
            <a:headEnd/>
            <a:tailEnd/>
          </a:ln>
        </p:spPr>
      </p:pic>
      <p:sp>
        <p:nvSpPr>
          <p:cNvPr id="5" name="Title 1"/>
          <p:cNvSpPr txBox="1">
            <a:spLocks/>
          </p:cNvSpPr>
          <p:nvPr/>
        </p:nvSpPr>
        <p:spPr bwMode="auto">
          <a:xfrm>
            <a:off x="685800" y="2438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suppose that each observation</a:t>
            </a:r>
            <a:r>
              <a:rPr lang="en-US" sz="4400" kern="0" dirty="0">
                <a:solidFill>
                  <a:schemeClr val="tx2"/>
                </a:solidFill>
                <a:latin typeface="Times New Roman" pitchFamily="18" charset="0"/>
                <a:ea typeface="+mj-ea"/>
                <a:cs typeface="Times New Roman" pitchFamily="18" charset="0"/>
              </a:rPr>
              <a:t> has a Normal </a:t>
            </a:r>
            <a:r>
              <a:rPr lang="en-US" sz="4400" kern="0" dirty="0" err="1">
                <a:solidFill>
                  <a:schemeClr val="tx2"/>
                </a:solidFill>
                <a:latin typeface="Times New Roman" pitchFamily="18" charset="0"/>
                <a:ea typeface="+mj-ea"/>
                <a:cs typeface="Times New Roman" pitchFamily="18" charset="0"/>
              </a:rPr>
              <a:t>p.d.f</a:t>
            </a:r>
            <a:r>
              <a:rPr lang="en-US" sz="4400" kern="0" dirty="0">
                <a:solidFill>
                  <a:schemeClr val="tx2"/>
                </a:solidFill>
                <a:latin typeface="Times New Roman" pitchFamily="18" charset="0"/>
                <a:ea typeface="+mj-ea"/>
                <a:cs typeface="Times New Roman" pitchFamily="18" charset="0"/>
              </a:rPr>
              <a:t>.</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Title 1"/>
          <p:cNvSpPr txBox="1">
            <a:spLocks/>
          </p:cNvSpPr>
          <p:nvPr/>
        </p:nvSpPr>
        <p:spPr bwMode="auto">
          <a:xfrm>
            <a:off x="7737144" y="4517408"/>
            <a:ext cx="533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2</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3014</TotalTime>
  <Words>2854</Words>
  <Application>Microsoft Office PowerPoint</Application>
  <PresentationFormat>On-screen Show (4:3)</PresentationFormat>
  <Paragraphs>300</Paragraphs>
  <Slides>50</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Cambria Math</vt:lpstr>
      <vt:lpstr>Courier New</vt:lpstr>
      <vt:lpstr>Times New Roman</vt:lpstr>
      <vt:lpstr>Default Design</vt:lpstr>
      <vt:lpstr>Environmental Data Analysis with MATLAB or Python 3rd Edition  Lecture 6 </vt:lpstr>
      <vt:lpstr>PowerPoint Presentation</vt:lpstr>
      <vt:lpstr>Goals of the lecture</vt:lpstr>
      <vt:lpstr>part 1</vt:lpstr>
      <vt:lpstr>the prediction error</vt:lpstr>
      <vt:lpstr>prediction error in straight line case</vt:lpstr>
      <vt:lpstr>total error single number summarizing the error</vt:lpstr>
      <vt:lpstr>principle of least-squares</vt:lpstr>
      <vt:lpstr>least-squares and probability</vt:lpstr>
      <vt:lpstr>for uncorrelated data the joint p.d.f. is just the product of the individual p.d.f.’s</vt:lpstr>
      <vt:lpstr>now assume that Gm predicts the mean of d</vt:lpstr>
      <vt:lpstr>the principle of least-squares determines the m that makes the observations  “most probable” in the sense of maximizing p(dobs)</vt:lpstr>
      <vt:lpstr>the principle of least-squares determines the model parameters that makes the observations  “most probable”  (provided that the data are Normal)  this is the principle of maximum likelihood</vt:lpstr>
      <vt:lpstr>a formula for mest  at the point of minimum error, E  ∂E / ∂mi = 0  so solve this equation for mest</vt:lpstr>
      <vt:lpstr>Result</vt:lpstr>
      <vt:lpstr>where the result comes from</vt:lpstr>
      <vt:lpstr>unity when k=j zero when k≠j since m’s are independent</vt:lpstr>
      <vt:lpstr>PowerPoint Presentation</vt:lpstr>
      <vt:lpstr>covariance of mest</vt:lpstr>
      <vt:lpstr>two methods of estimating the variance of the data</vt:lpstr>
      <vt:lpstr>posterior estimates are overestimates when the model is poor</vt:lpstr>
      <vt:lpstr>confidence intervals for the estimated model parameters (assuming uncorrelated data of equal variance)</vt:lpstr>
      <vt:lpstr>MATLAB script for least squares solution</vt:lpstr>
      <vt:lpstr>Python script for least squares solution</vt:lpstr>
      <vt:lpstr>part 2</vt:lpstr>
      <vt:lpstr>Example 1: the mean of data</vt:lpstr>
      <vt:lpstr>usual formula for the “sample mean”</vt:lpstr>
      <vt:lpstr>PowerPoint Presentation</vt:lpstr>
      <vt:lpstr>Example 2: fitting a straight line</vt:lpstr>
      <vt:lpstr>PowerPoint Presentation</vt:lpstr>
      <vt:lpstr>PowerPoint Presentation</vt:lpstr>
      <vt:lpstr>[GTG]-1=</vt:lpstr>
      <vt:lpstr>PowerPoint Presentation</vt:lpstr>
      <vt:lpstr>PowerPoint Presentation</vt:lpstr>
      <vt:lpstr>PowerPoint Presentation</vt:lpstr>
      <vt:lpstr>Generic MATLAB script for least-squares problems</vt:lpstr>
      <vt:lpstr>Generic MatLab script for least-squares problems</vt:lpstr>
      <vt:lpstr>PowerPoint Presentation</vt:lpstr>
      <vt:lpstr>PowerPoint Presentation</vt:lpstr>
      <vt:lpstr>PowerPoint Presentation</vt:lpstr>
      <vt:lpstr>PowerPoint Presentation</vt:lpstr>
      <vt:lpstr>prior variance of data based on accuracy of thermometer σd = 0.01 deg C </vt:lpstr>
      <vt:lpstr>long-term slope</vt:lpstr>
      <vt:lpstr>However</vt:lpstr>
      <vt:lpstr>part 3</vt:lpstr>
      <vt:lpstr>PowerPoint Presentation</vt:lpstr>
      <vt:lpstr>near the minimum, the Taylor series for the error is:</vt:lpstr>
      <vt:lpstr>starting with the formula for error</vt:lpstr>
      <vt:lpstr>but</vt:lpstr>
      <vt:lpstr>PowerPoint Presentation</vt:lpstr>
    </vt:vector>
  </TitlesOfParts>
  <Company>LDEO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AU</cp:lastModifiedBy>
  <cp:revision>410</cp:revision>
  <dcterms:created xsi:type="dcterms:W3CDTF">2008-08-25T18:59:31Z</dcterms:created>
  <dcterms:modified xsi:type="dcterms:W3CDTF">2022-02-26T16:38:26Z</dcterms:modified>
</cp:coreProperties>
</file>