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16" r:id="rId2"/>
    <p:sldId id="417" r:id="rId3"/>
    <p:sldId id="414" r:id="rId4"/>
    <p:sldId id="375" r:id="rId5"/>
    <p:sldId id="376" r:id="rId6"/>
    <p:sldId id="377" r:id="rId7"/>
    <p:sldId id="378" r:id="rId8"/>
    <p:sldId id="379" r:id="rId9"/>
    <p:sldId id="380" r:id="rId10"/>
    <p:sldId id="381" r:id="rId11"/>
    <p:sldId id="413" r:id="rId12"/>
    <p:sldId id="383" r:id="rId13"/>
    <p:sldId id="382" r:id="rId14"/>
    <p:sldId id="384" r:id="rId15"/>
    <p:sldId id="385" r:id="rId16"/>
    <p:sldId id="389" r:id="rId17"/>
    <p:sldId id="387" r:id="rId18"/>
    <p:sldId id="390" r:id="rId19"/>
    <p:sldId id="392" r:id="rId20"/>
    <p:sldId id="391" r:id="rId21"/>
    <p:sldId id="393" r:id="rId22"/>
    <p:sldId id="394" r:id="rId23"/>
    <p:sldId id="395" r:id="rId24"/>
    <p:sldId id="396" r:id="rId25"/>
    <p:sldId id="397" r:id="rId26"/>
    <p:sldId id="398" r:id="rId27"/>
    <p:sldId id="401" r:id="rId28"/>
    <p:sldId id="399" r:id="rId29"/>
    <p:sldId id="408" r:id="rId30"/>
    <p:sldId id="386" r:id="rId31"/>
    <p:sldId id="402" r:id="rId32"/>
    <p:sldId id="404" r:id="rId33"/>
    <p:sldId id="405" r:id="rId34"/>
    <p:sldId id="406" r:id="rId35"/>
    <p:sldId id="407" r:id="rId36"/>
    <p:sldId id="410" r:id="rId37"/>
    <p:sldId id="411" r:id="rId38"/>
    <p:sldId id="412"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5675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93" autoAdjust="0"/>
    <p:restoredTop sz="89316" autoAdjust="0"/>
  </p:normalViewPr>
  <p:slideViewPr>
    <p:cSldViewPr>
      <p:cViewPr varScale="1">
        <p:scale>
          <a:sx n="55" d="100"/>
          <a:sy n="55" d="100"/>
        </p:scale>
        <p:origin x="117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E9508-24BE-4A5E-89E1-37AF65DD37C6}" type="datetimeFigureOut">
              <a:rPr lang="en-US" smtClean="0"/>
              <a:pPr/>
              <a:t>2/26/2022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466815-0D95-47C5-9249-8299F627C3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26 lectures are sufficient to survey the material in the book. However, not every topic in the book is covered, so students should be encouraged to </a:t>
            </a:r>
            <a:r>
              <a:rPr lang="en-US" i="1" dirty="0"/>
              <a:t>read the book</a:t>
            </a:r>
            <a:r>
              <a:rPr lang="en-US" dirty="0"/>
              <a:t>.</a:t>
            </a:r>
          </a:p>
        </p:txBody>
      </p:sp>
      <p:sp>
        <p:nvSpPr>
          <p:cNvPr id="4" name="Slide Number Placeholder 3"/>
          <p:cNvSpPr>
            <a:spLocks noGrp="1"/>
          </p:cNvSpPr>
          <p:nvPr>
            <p:ph type="sldNum" sz="quarter" idx="10"/>
          </p:nvPr>
        </p:nvSpPr>
        <p:spPr/>
        <p:txBody>
          <a:bodyPr/>
          <a:lstStyle/>
          <a:p>
            <a:fld id="{4121009E-8FA7-45D2-B37C-AB405C076F4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Prior”means</a:t>
            </a:r>
            <a:r>
              <a:rPr lang="en-US" dirty="0"/>
              <a:t> “before”; that is, thinks you’re pretty sure that you know BEFORE collecting the data.</a:t>
            </a:r>
          </a:p>
        </p:txBody>
      </p:sp>
      <p:sp>
        <p:nvSpPr>
          <p:cNvPr id="4" name="Slide Number Placeholder 3"/>
          <p:cNvSpPr>
            <a:spLocks noGrp="1"/>
          </p:cNvSpPr>
          <p:nvPr>
            <p:ph type="sldNum" sz="quarter" idx="5"/>
          </p:nvPr>
        </p:nvSpPr>
        <p:spPr/>
        <p:txBody>
          <a:bodyPr/>
          <a:lstStyle/>
          <a:p>
            <a:fld id="{FD466815-0D95-47C5-9249-8299F627C374}" type="slidenum">
              <a:rPr lang="en-US" smtClean="0"/>
              <a:pPr/>
              <a:t>11</a:t>
            </a:fld>
            <a:endParaRPr lang="en-US"/>
          </a:p>
        </p:txBody>
      </p:sp>
    </p:spTree>
    <p:extLst>
      <p:ext uri="{BB962C8B-B14F-4D97-AF65-F5344CB8AC3E}">
        <p14:creationId xmlns:p14="http://schemas.microsoft.com/office/powerpoint/2010/main" val="193236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Ask</a:t>
            </a:r>
            <a:r>
              <a:rPr lang="en-US" baseline="0" dirty="0"/>
              <a:t> the class to come up with a few more.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But</a:t>
            </a:r>
            <a:r>
              <a:rPr lang="en-US" baseline="0" dirty="0"/>
              <a:t> knowledge and experience is based on past experiments, so the possibility that it is erroneous always remains.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cs typeface="Times New Roman" pitchFamily="18" charset="0"/>
              </a:rPr>
              <a:t>Example: soil has density will be around 1500 kg/m</a:t>
            </a:r>
            <a:r>
              <a:rPr lang="en-US" baseline="30000" dirty="0">
                <a:latin typeface="Times New Roman" pitchFamily="18" charset="0"/>
                <a:cs typeface="Times New Roman" pitchFamily="18" charset="0"/>
              </a:rPr>
              <a:t>3 </a:t>
            </a:r>
            <a:r>
              <a:rPr lang="en-US" dirty="0">
                <a:latin typeface="Times New Roman" pitchFamily="18" charset="0"/>
                <a:cs typeface="Times New Roman" pitchFamily="18" charset="0"/>
              </a:rPr>
              <a:t>give or take 500 or so.</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cs typeface="Times New Roman" pitchFamily="18" charset="0"/>
              </a:rPr>
              <a:t>m-bar = 1500, sigma2=500.</a:t>
            </a:r>
          </a:p>
          <a:p>
            <a:pPr algn="l">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D466815-0D95-47C5-9249-8299F627C374}"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a:t>
            </a:r>
            <a:r>
              <a:rPr lang="en-US" baseline="0" dirty="0"/>
              <a:t> that this is the standard form of a multivariate Normal distribution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distribution is peaked near</a:t>
            </a:r>
            <a:r>
              <a:rPr lang="en-US" baseline="0" dirty="0"/>
              <a:t> m</a:t>
            </a:r>
            <a:r>
              <a:rPr lang="en-US" baseline="-25000" dirty="0"/>
              <a:t>1</a:t>
            </a:r>
            <a:r>
              <a:rPr lang="en-US" baseline="0" dirty="0"/>
              <a:t>=10, m</a:t>
            </a:r>
            <a:r>
              <a:rPr lang="en-US" baseline="-25000" dirty="0"/>
              <a:t>2</a:t>
            </a:r>
            <a:r>
              <a:rPr lang="en-US" baseline="0" dirty="0"/>
              <a:t>=20.</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might flash back two slides to show the</a:t>
            </a:r>
            <a:r>
              <a:rPr lang="en-US" baseline="0" dirty="0"/>
              <a:t> standard form of the Normal </a:t>
            </a:r>
            <a:r>
              <a:rPr lang="en-US" baseline="0" dirty="0" err="1"/>
              <a:t>p.d.f</a:t>
            </a:r>
            <a:r>
              <a:rPr lang="en-US" baseline="0" dirty="0"/>
              <a:t>.</a:t>
            </a:r>
          </a:p>
          <a:p>
            <a:r>
              <a:rPr lang="en-US" dirty="0"/>
              <a:t>Mention</a:t>
            </a:r>
            <a:r>
              <a:rPr lang="en-US" baseline="0" dirty="0"/>
              <a:t> that variance is a measure of the width of the </a:t>
            </a:r>
            <a:r>
              <a:rPr lang="en-US" baseline="0" dirty="0" err="1"/>
              <a:t>p.d.f</a:t>
            </a:r>
            <a:r>
              <a:rPr lang="en-US" baseline="0" dirty="0"/>
              <a:t>, so that 1/variance is a measure of it narrowness, that is, its certainty.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that the</a:t>
            </a:r>
            <a:r>
              <a:rPr lang="en-US" baseline="0" dirty="0"/>
              <a:t> matrix H has only one row.  Multiplying m by it just sums the elements of m.</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a:t>
            </a:r>
            <a:r>
              <a:rPr lang="en-US" baseline="0" dirty="0"/>
              <a:t> that this is the standard form of a multivariate Normal distribution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applied</a:t>
            </a:r>
            <a:r>
              <a:rPr lang="en-US" baseline="0" dirty="0"/>
              <a:t> sensibly, prior information stabilizes the solutions to </a:t>
            </a:r>
            <a:r>
              <a:rPr lang="en-US" baseline="0"/>
              <a:t>data analysis </a:t>
            </a:r>
            <a:r>
              <a:rPr lang="en-US" baseline="0" dirty="0"/>
              <a:t>problems.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might flash back a slide to show the</a:t>
            </a:r>
            <a:r>
              <a:rPr lang="en-US" baseline="0" dirty="0"/>
              <a:t> standard form of the Normal </a:t>
            </a:r>
            <a:r>
              <a:rPr lang="en-US" baseline="0" dirty="0" err="1"/>
              <a:t>p.d.f</a:t>
            </a:r>
            <a:r>
              <a:rPr lang="en-US" baseline="0" dirty="0"/>
              <a:t>.</a:t>
            </a:r>
          </a:p>
          <a:p>
            <a:r>
              <a:rPr lang="en-US" dirty="0"/>
              <a:t>Mention</a:t>
            </a:r>
            <a:r>
              <a:rPr lang="en-US" baseline="0" dirty="0"/>
              <a:t> that variance is a measure of the width of the </a:t>
            </a:r>
            <a:r>
              <a:rPr lang="en-US" baseline="0" dirty="0" err="1"/>
              <a:t>p.d.f</a:t>
            </a:r>
            <a:r>
              <a:rPr lang="en-US" baseline="0" dirty="0"/>
              <a:t>, so that 1/variance is a measure of it narrowness, that is, its certainty.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a:t>
            </a:r>
            <a:r>
              <a:rPr lang="en-US" baseline="0" dirty="0"/>
              <a:t> that this is the standard form of a multivariate Normal distribution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Same</a:t>
            </a:r>
            <a:r>
              <a:rPr lang="en-US" baseline="0" dirty="0"/>
              <a:t> pattern as with the prior information.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a:t>
            </a:r>
            <a:r>
              <a:rPr lang="en-US" baseline="0" dirty="0"/>
              <a:t> that this is almost the least-squares error of Chapter 4, except that now each component error is weighted by its certainty.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datum, d</a:t>
            </a:r>
            <a:r>
              <a:rPr lang="en-US" baseline="-25000" dirty="0"/>
              <a:t>1</a:t>
            </a:r>
            <a:r>
              <a:rPr lang="en-US" baseline="0" dirty="0"/>
              <a:t>, is the difference between the two model parameters.  Its measured value is d</a:t>
            </a:r>
            <a:r>
              <a:rPr lang="en-US" baseline="-25000" dirty="0"/>
              <a:t>1</a:t>
            </a:r>
            <a:r>
              <a:rPr lang="en-US" baseline="0" dirty="0"/>
              <a:t>=0</a:t>
            </a:r>
            <a:r>
              <a:rPr lang="en-US" sz="1200" i="0" dirty="0">
                <a:latin typeface="Cambria Math" pitchFamily="18" charset="0"/>
                <a:ea typeface="Cambria Math" pitchFamily="18" charset="0"/>
                <a:cs typeface="Times New Roman" pitchFamily="18" charset="0"/>
              </a:rPr>
              <a:t>±3, that is, the model parameters</a:t>
            </a:r>
            <a:r>
              <a:rPr lang="en-US" sz="1200" i="0" baseline="0" dirty="0">
                <a:latin typeface="Cambria Math" pitchFamily="18" charset="0"/>
                <a:ea typeface="Cambria Math" pitchFamily="18" charset="0"/>
                <a:cs typeface="Times New Roman" pitchFamily="18" charset="0"/>
              </a:rPr>
              <a:t> are the same up to the precision of measurement.  The conditional </a:t>
            </a:r>
            <a:r>
              <a:rPr lang="en-US" sz="1200" i="0" baseline="0" dirty="0" err="1">
                <a:latin typeface="Cambria Math" pitchFamily="18" charset="0"/>
                <a:ea typeface="Cambria Math" pitchFamily="18" charset="0"/>
                <a:cs typeface="Times New Roman" pitchFamily="18" charset="0"/>
              </a:rPr>
              <a:t>p.d.f</a:t>
            </a:r>
            <a:r>
              <a:rPr lang="en-US" sz="1200" i="0" baseline="0" dirty="0">
                <a:latin typeface="Cambria Math" pitchFamily="18" charset="0"/>
                <a:ea typeface="Cambria Math" pitchFamily="18" charset="0"/>
                <a:cs typeface="Times New Roman" pitchFamily="18" charset="0"/>
              </a:rPr>
              <a:t>., p(</a:t>
            </a:r>
            <a:r>
              <a:rPr lang="en-US" sz="1200" i="0" baseline="0" dirty="0" err="1">
                <a:latin typeface="Cambria Math" pitchFamily="18" charset="0"/>
                <a:ea typeface="Cambria Math" pitchFamily="18" charset="0"/>
                <a:cs typeface="Times New Roman" pitchFamily="18" charset="0"/>
              </a:rPr>
              <a:t>d|m</a:t>
            </a:r>
            <a:r>
              <a:rPr lang="en-US" sz="1200" i="0" baseline="0" dirty="0">
                <a:latin typeface="Cambria Math" pitchFamily="18" charset="0"/>
                <a:ea typeface="Cambria Math" pitchFamily="18" charset="0"/>
                <a:cs typeface="Times New Roman" pitchFamily="18" charset="0"/>
              </a:rPr>
              <a:t>), is large when the two model parameters are equal, or nearly, equal.  And it is small when the two model parameters are different.  This can be interpreted to mean, an observed datum of zero is likely only for the case m</a:t>
            </a:r>
            <a:r>
              <a:rPr lang="en-US" sz="1200" i="0" baseline="-25000" dirty="0">
                <a:latin typeface="Cambria Math" pitchFamily="18" charset="0"/>
                <a:ea typeface="Cambria Math" pitchFamily="18" charset="0"/>
                <a:cs typeface="Times New Roman" pitchFamily="18" charset="0"/>
              </a:rPr>
              <a:t>1</a:t>
            </a:r>
            <a:r>
              <a:rPr lang="en-US" sz="1200" i="0" baseline="0" dirty="0">
                <a:latin typeface="Cambria Math"/>
                <a:ea typeface="Cambria Math"/>
                <a:cs typeface="Times New Roman" pitchFamily="18" charset="0"/>
              </a:rPr>
              <a:t>≈</a:t>
            </a:r>
            <a:r>
              <a:rPr lang="en-US" sz="1200" i="0" baseline="0" dirty="0">
                <a:latin typeface="Cambria Math" pitchFamily="18" charset="0"/>
                <a:ea typeface="Cambria Math" pitchFamily="18" charset="0"/>
                <a:cs typeface="Times New Roman" pitchFamily="18" charset="0"/>
              </a:rPr>
              <a:t>m</a:t>
            </a:r>
            <a:r>
              <a:rPr lang="en-US" sz="1200" i="0" baseline="-25000" dirty="0">
                <a:latin typeface="Cambria Math" pitchFamily="18" charset="0"/>
                <a:ea typeface="Cambria Math" pitchFamily="18" charset="0"/>
                <a:cs typeface="Times New Roman" pitchFamily="18" charset="0"/>
              </a:rPr>
              <a:t>2</a:t>
            </a:r>
            <a:r>
              <a:rPr lang="en-US" sz="1200" i="0" baseline="0" dirty="0">
                <a:latin typeface="Cambria Math" pitchFamily="18" charset="0"/>
                <a:ea typeface="Cambria Math" pitchFamily="18" charset="0"/>
                <a:cs typeface="Times New Roman" pitchFamily="18" charset="0"/>
              </a:rPr>
              <a:t>.</a:t>
            </a:r>
            <a:endParaRPr lang="en-US" i="0" baseline="0"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only thing we will do with this formula is maximize it with respect</a:t>
            </a:r>
            <a:r>
              <a:rPr lang="en-US" baseline="0" dirty="0"/>
              <a:t> to m. </a:t>
            </a:r>
            <a:r>
              <a:rPr lang="en-US" dirty="0"/>
              <a:t>The denominator is not</a:t>
            </a:r>
            <a:r>
              <a:rPr lang="en-US" baseline="0" dirty="0"/>
              <a:t> a function of model parameters, so it will not effect the results of the maximization.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might flash back a slide to show the</a:t>
            </a:r>
            <a:r>
              <a:rPr lang="en-US" baseline="0" dirty="0"/>
              <a:t> standard form of the Normal </a:t>
            </a:r>
            <a:r>
              <a:rPr lang="en-US" baseline="0" dirty="0" err="1"/>
              <a:t>p.d.f</a:t>
            </a:r>
            <a:r>
              <a:rPr lang="en-US" baseline="0" dirty="0"/>
              <a:t>.</a:t>
            </a:r>
          </a:p>
          <a:p>
            <a:r>
              <a:rPr lang="en-US" dirty="0"/>
              <a:t>Mention</a:t>
            </a:r>
            <a:r>
              <a:rPr lang="en-US" baseline="0" dirty="0"/>
              <a:t> that variance is a measure of the width of the </a:t>
            </a:r>
            <a:r>
              <a:rPr lang="en-US" baseline="0" dirty="0" err="1"/>
              <a:t>p.d.f</a:t>
            </a:r>
            <a:r>
              <a:rPr lang="en-US" baseline="0" dirty="0"/>
              <a:t>, so that 1/variance is a measure of it narrowness, that is, its certainty.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Only</a:t>
            </a:r>
            <a:r>
              <a:rPr lang="en-US" baseline="0" dirty="0"/>
              <a:t> differences from ordinary least squares are 1) the error depends on both the prediction error and the error in the prior information.  2) all component errors are weighted by their certainty - the more certain, the more weight that they are given.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 is just the product of A) and B).  Note</a:t>
            </a:r>
            <a:r>
              <a:rPr lang="en-US" baseline="0" dirty="0"/>
              <a:t> that peak of C) is not at the peak of A) (the prior information),, nor along the line in C), but somewhere in between.  The solution is a compromise between the prior information and the observations.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36</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might flash back a slide to show the</a:t>
            </a:r>
            <a:r>
              <a:rPr lang="en-US" baseline="0" dirty="0"/>
              <a:t> standard form of the Normal </a:t>
            </a:r>
            <a:r>
              <a:rPr lang="en-US" baseline="0" dirty="0" err="1"/>
              <a:t>p.d.f</a:t>
            </a:r>
            <a:r>
              <a:rPr lang="en-US" baseline="0" dirty="0"/>
              <a:t>.</a:t>
            </a:r>
          </a:p>
          <a:p>
            <a:r>
              <a:rPr lang="en-US" dirty="0"/>
              <a:t>Mention</a:t>
            </a:r>
            <a:r>
              <a:rPr lang="en-US" baseline="0" dirty="0"/>
              <a:t> that variance is a measure of the width of the </a:t>
            </a:r>
            <a:r>
              <a:rPr lang="en-US" baseline="0" dirty="0" err="1"/>
              <a:t>p.d.f</a:t>
            </a:r>
            <a:r>
              <a:rPr lang="en-US" baseline="0" dirty="0"/>
              <a:t>, so that 1/variance is a measure of it narrowness, that is, its certainty.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Ordinary</a:t>
            </a:r>
            <a:r>
              <a:rPr lang="en-US" baseline="0" dirty="0"/>
              <a:t> least squares does not always work.  The purpose of this lecture is to develop a new version of least squares that always works.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will discuss this solution</a:t>
            </a:r>
            <a:r>
              <a:rPr lang="en-US" baseline="0" dirty="0"/>
              <a:t> further in the next lecture.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Emphasize</a:t>
            </a:r>
            <a:r>
              <a:rPr lang="en-US" baseline="0" dirty="0"/>
              <a:t> that adding more data points at the same x* does not help.</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that this </a:t>
            </a:r>
            <a:r>
              <a:rPr lang="en-US" baseline="0" dirty="0"/>
              <a:t>result was derived in the previous lecture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Explain how each term in the general</a:t>
            </a:r>
            <a:r>
              <a:rPr lang="en-US" baseline="0" dirty="0"/>
              <a:t> formula (top) simplifies to the result in the bottom formula.</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Explain how each term in the general</a:t>
            </a:r>
            <a:r>
              <a:rPr lang="en-US" baseline="0" dirty="0"/>
              <a:t> formula (top) simplifies to the result in the bottom formula.</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l</a:t>
            </a:r>
            <a:r>
              <a:rPr lang="en-US" dirty="0"/>
              <a:t>arger the</a:t>
            </a:r>
            <a:r>
              <a:rPr lang="en-US" baseline="0" dirty="0"/>
              <a:t> problem, the more likely that it will have a non-unique solution.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that this </a:t>
            </a:r>
            <a:r>
              <a:rPr lang="en-US" baseline="0" dirty="0"/>
              <a:t>result was derived in the previous lecture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1A20BD-B3D7-4A0E-9468-93AFECDD4CE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4E29CB-39EE-47A4-8CC5-DCBF37875E8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A7134A-8F76-4C03-BA62-3ACEEEEDF27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8A4393-D40A-4B88-A5C0-622375FE443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A9A6B4-CE3D-49BD-BF8B-0A4ECBD7A64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65FB44-39AB-445E-B79E-032D2A1A442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E246C68-F3D8-4C1D-A04F-6A6D22B8605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C53F438-0A42-41D1-9FF0-2F4AC993F48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DE9D787-BBF1-46D7-9780-89C21EFDB5E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8F9168-C92C-41F3-9272-2F610AE52A2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B6AB47-97AE-43D5-BFC3-BEE2ADED254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1294E5-053E-48FE-8A1D-79238EBFFB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0"/>
            <a:ext cx="9144000" cy="3962400"/>
          </a:xfrm>
        </p:spPr>
        <p:txBody>
          <a:bodyPr>
            <a:normAutofit/>
          </a:bodyPr>
          <a:lstStyle/>
          <a:p>
            <a:r>
              <a:rPr lang="en-US" sz="4000" dirty="0">
                <a:latin typeface="Times New Roman" pitchFamily="18" charset="0"/>
                <a:cs typeface="Times New Roman" pitchFamily="18" charset="0"/>
              </a:rPr>
              <a:t>Environmental Data Analysis</a:t>
            </a: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with MATLAB or Python</a:t>
            </a:r>
            <a:br>
              <a:rPr lang="en-US" sz="4000" i="1" dirty="0">
                <a:latin typeface="Times New Roman" pitchFamily="18" charset="0"/>
                <a:cs typeface="Times New Roman" pitchFamily="18" charset="0"/>
              </a:rPr>
            </a:br>
            <a:r>
              <a:rPr lang="en-US" sz="4000" dirty="0">
                <a:latin typeface="Times New Roman" pitchFamily="18" charset="0"/>
                <a:cs typeface="Times New Roman" pitchFamily="18" charset="0"/>
              </a:rPr>
              <a:t>3</a:t>
            </a:r>
            <a:r>
              <a:rPr lang="en-US" sz="4000" baseline="30000" dirty="0">
                <a:latin typeface="Times New Roman" pitchFamily="18" charset="0"/>
                <a:cs typeface="Times New Roman" pitchFamily="18" charset="0"/>
              </a:rPr>
              <a:t>rd</a:t>
            </a:r>
            <a:r>
              <a:rPr lang="en-US" sz="4000" dirty="0">
                <a:latin typeface="Times New Roman" pitchFamily="18" charset="0"/>
                <a:cs typeface="Times New Roman" pitchFamily="18" charset="0"/>
              </a:rPr>
              <a:t> Edition</a:t>
            </a:r>
            <a:br>
              <a:rPr lang="en-US" sz="4000" dirty="0">
                <a:latin typeface="Times New Roman" pitchFamily="18" charset="0"/>
                <a:cs typeface="Times New Roman" pitchFamily="18" charset="0"/>
              </a:rPr>
            </a:b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Lecture 7</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96400" cy="4648200"/>
          </a:xfrm>
        </p:spPr>
        <p:txBody>
          <a:bodyPr/>
          <a:lstStyle/>
          <a:p>
            <a:r>
              <a:rPr lang="en-US" dirty="0">
                <a:latin typeface="Times New Roman" pitchFamily="18" charset="0"/>
                <a:ea typeface="Cambria Math" pitchFamily="18" charset="0"/>
                <a:cs typeface="Times New Roman" pitchFamily="18" charset="0"/>
              </a:rPr>
              <a:t>if</a:t>
            </a:r>
            <a:r>
              <a:rPr lang="en-US" dirty="0">
                <a:latin typeface="Cambria Math" pitchFamily="18" charset="0"/>
                <a:ea typeface="Cambria Math" pitchFamily="18" charset="0"/>
                <a:cs typeface="Times New Roman" pitchFamily="18" charset="0"/>
              </a:rPr>
              <a:t> [</a:t>
            </a:r>
            <a:r>
              <a:rPr lang="en-US" b="1" dirty="0">
                <a:latin typeface="Cambria Math" pitchFamily="18" charset="0"/>
                <a:ea typeface="Cambria Math" pitchFamily="18" charset="0"/>
                <a:cs typeface="Times New Roman" pitchFamily="18" charset="0"/>
              </a:rPr>
              <a:t>G</a:t>
            </a:r>
            <a:r>
              <a:rPr lang="en-US" i="1" baseline="30000" dirty="0">
                <a:latin typeface="Cambria Math" pitchFamily="18" charset="0"/>
                <a:ea typeface="Cambria Math" pitchFamily="18" charset="0"/>
                <a:cs typeface="Times New Roman" pitchFamily="18" charset="0"/>
              </a:rPr>
              <a:t>T</a:t>
            </a:r>
            <a:r>
              <a:rPr lang="en-US" b="1" dirty="0">
                <a:latin typeface="Cambria Math" pitchFamily="18" charset="0"/>
                <a:ea typeface="Cambria Math" pitchFamily="18" charset="0"/>
                <a:cs typeface="Times New Roman" pitchFamily="18" charset="0"/>
              </a:rPr>
              <a:t>G</a:t>
            </a:r>
            <a:r>
              <a:rPr lang="en-US" dirty="0">
                <a:latin typeface="Cambria Math" pitchFamily="18" charset="0"/>
                <a:ea typeface="Cambria Math" pitchFamily="18" charset="0"/>
                <a:cs typeface="Times New Roman" pitchFamily="18" charset="0"/>
              </a:rPr>
              <a:t>]</a:t>
            </a:r>
            <a:r>
              <a:rPr lang="en-US" i="1" baseline="30000" dirty="0">
                <a:latin typeface="Cambria Math" pitchFamily="18" charset="0"/>
                <a:ea typeface="Cambria Math" pitchFamily="18" charset="0"/>
                <a:cs typeface="Times New Roman" pitchFamily="18" charset="0"/>
              </a:rPr>
              <a:t>-1</a:t>
            </a:r>
            <a:r>
              <a:rPr lang="en-US" dirty="0">
                <a:latin typeface="Cambria Math" pitchFamily="18" charset="0"/>
                <a:ea typeface="Cambria Math" pitchFamily="18" charset="0"/>
                <a:cs typeface="Times New Roman" pitchFamily="18" charset="0"/>
              </a:rPr>
              <a:t>  </a:t>
            </a:r>
            <a:r>
              <a:rPr lang="en-US" dirty="0">
                <a:latin typeface="Times New Roman" pitchFamily="18" charset="0"/>
                <a:ea typeface="Cambria Math" pitchFamily="18" charset="0"/>
                <a:cs typeface="Times New Roman" pitchFamily="18" charset="0"/>
              </a:rPr>
              <a:t>is singular</a:t>
            </a:r>
            <a:br>
              <a:rPr lang="en-US" dirty="0">
                <a:latin typeface="Times New Roman" pitchFamily="18" charset="0"/>
                <a:ea typeface="Cambria Math" pitchFamily="18" charset="0"/>
                <a:cs typeface="Times New Roman" pitchFamily="18" charset="0"/>
              </a:rPr>
            </a:br>
            <a:r>
              <a:rPr lang="en-US" dirty="0">
                <a:latin typeface="Times New Roman" pitchFamily="18" charset="0"/>
                <a:ea typeface="Cambria Math" pitchFamily="18" charset="0"/>
                <a:cs typeface="Times New Roman" pitchFamily="18" charset="0"/>
              </a:rPr>
              <a:t>least squares solution doesn’t exist</a:t>
            </a:r>
            <a:br>
              <a:rPr lang="en-US" dirty="0">
                <a:latin typeface="Times New Roman" pitchFamily="18" charset="0"/>
                <a:ea typeface="Cambria Math" pitchFamily="18" charset="0"/>
                <a:cs typeface="Times New Roman" pitchFamily="18" charset="0"/>
              </a:rPr>
            </a:br>
            <a:br>
              <a:rPr lang="en-US" dirty="0">
                <a:latin typeface="Times New Roman" pitchFamily="18" charset="0"/>
                <a:ea typeface="Cambria Math" pitchFamily="18" charset="0"/>
                <a:cs typeface="Times New Roman" pitchFamily="18" charset="0"/>
              </a:rPr>
            </a:br>
            <a:r>
              <a:rPr lang="en-US" dirty="0">
                <a:latin typeface="Times New Roman" pitchFamily="18" charset="0"/>
                <a:ea typeface="Cambria Math" pitchFamily="18" charset="0"/>
                <a:cs typeface="Times New Roman" pitchFamily="18" charset="0"/>
              </a:rPr>
              <a:t>if</a:t>
            </a:r>
            <a:r>
              <a:rPr lang="en-US" dirty="0">
                <a:latin typeface="Cambria Math" pitchFamily="18" charset="0"/>
                <a:ea typeface="Cambria Math" pitchFamily="18" charset="0"/>
                <a:cs typeface="Times New Roman" pitchFamily="18" charset="0"/>
              </a:rPr>
              <a:t> [</a:t>
            </a:r>
            <a:r>
              <a:rPr lang="en-US" b="1" dirty="0">
                <a:latin typeface="Cambria Math" pitchFamily="18" charset="0"/>
                <a:ea typeface="Cambria Math" pitchFamily="18" charset="0"/>
                <a:cs typeface="Times New Roman" pitchFamily="18" charset="0"/>
              </a:rPr>
              <a:t>G</a:t>
            </a:r>
            <a:r>
              <a:rPr lang="en-US" i="1" baseline="30000" dirty="0">
                <a:latin typeface="Cambria Math" pitchFamily="18" charset="0"/>
                <a:ea typeface="Cambria Math" pitchFamily="18" charset="0"/>
                <a:cs typeface="Times New Roman" pitchFamily="18" charset="0"/>
              </a:rPr>
              <a:t>T</a:t>
            </a:r>
            <a:r>
              <a:rPr lang="en-US" b="1" dirty="0">
                <a:latin typeface="Cambria Math" pitchFamily="18" charset="0"/>
                <a:ea typeface="Cambria Math" pitchFamily="18" charset="0"/>
                <a:cs typeface="Times New Roman" pitchFamily="18" charset="0"/>
              </a:rPr>
              <a:t>G</a:t>
            </a:r>
            <a:r>
              <a:rPr lang="en-US" dirty="0">
                <a:latin typeface="Cambria Math" pitchFamily="18" charset="0"/>
                <a:ea typeface="Cambria Math" pitchFamily="18" charset="0"/>
                <a:cs typeface="Times New Roman" pitchFamily="18" charset="0"/>
              </a:rPr>
              <a:t>]</a:t>
            </a:r>
            <a:r>
              <a:rPr lang="en-US" i="1" baseline="30000" dirty="0">
                <a:latin typeface="Cambria Math" pitchFamily="18" charset="0"/>
                <a:ea typeface="Cambria Math" pitchFamily="18" charset="0"/>
                <a:cs typeface="Times New Roman" pitchFamily="18" charset="0"/>
              </a:rPr>
              <a:t>-1</a:t>
            </a:r>
            <a:r>
              <a:rPr lang="en-US" dirty="0">
                <a:latin typeface="Cambria Math" pitchFamily="18" charset="0"/>
                <a:ea typeface="Cambria Math" pitchFamily="18" charset="0"/>
                <a:cs typeface="Times New Roman" pitchFamily="18" charset="0"/>
              </a:rPr>
              <a:t>  </a:t>
            </a:r>
            <a:r>
              <a:rPr lang="en-US" dirty="0">
                <a:latin typeface="Times New Roman" pitchFamily="18" charset="0"/>
                <a:ea typeface="Cambria Math" pitchFamily="18" charset="0"/>
                <a:cs typeface="Times New Roman" pitchFamily="18" charset="0"/>
              </a:rPr>
              <a:t>is almost singular</a:t>
            </a:r>
            <a:br>
              <a:rPr lang="en-US" dirty="0">
                <a:latin typeface="Times New Roman" pitchFamily="18" charset="0"/>
                <a:ea typeface="Cambria Math" pitchFamily="18" charset="0"/>
                <a:cs typeface="Times New Roman" pitchFamily="18" charset="0"/>
              </a:rPr>
            </a:br>
            <a:r>
              <a:rPr lang="en-US" dirty="0">
                <a:latin typeface="Times New Roman" pitchFamily="18" charset="0"/>
                <a:ea typeface="Cambria Math" pitchFamily="18" charset="0"/>
                <a:cs typeface="Times New Roman" pitchFamily="18" charset="0"/>
              </a:rPr>
              <a:t>least squares is useless</a:t>
            </a:r>
            <a:br>
              <a:rPr lang="en-US" dirty="0">
                <a:latin typeface="Times New Roman" pitchFamily="18" charset="0"/>
                <a:ea typeface="Cambria Math" pitchFamily="18" charset="0"/>
                <a:cs typeface="Times New Roman" pitchFamily="18" charset="0"/>
              </a:rPr>
            </a:br>
            <a:r>
              <a:rPr lang="en-US" dirty="0">
                <a:latin typeface="Times New Roman" pitchFamily="18" charset="0"/>
                <a:ea typeface="Cambria Math" pitchFamily="18" charset="0"/>
                <a:cs typeface="Times New Roman" pitchFamily="18" charset="0"/>
              </a:rPr>
              <a:t>because it has high variance</a:t>
            </a:r>
            <a:endParaRPr lang="en-US"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srcRect l="24664" t="50000" r="70082" b="40217"/>
          <a:stretch>
            <a:fillRect/>
          </a:stretch>
        </p:blipFill>
        <p:spPr bwMode="auto">
          <a:xfrm>
            <a:off x="2947510" y="4953000"/>
            <a:ext cx="914400" cy="9906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59690" t="50000" r="27272" b="40217"/>
          <a:stretch>
            <a:fillRect/>
          </a:stretch>
        </p:blipFill>
        <p:spPr bwMode="auto">
          <a:xfrm>
            <a:off x="3750733" y="4940508"/>
            <a:ext cx="2269067" cy="990600"/>
          </a:xfrm>
          <a:prstGeom prst="rect">
            <a:avLst/>
          </a:prstGeom>
          <a:noFill/>
          <a:ln w="9525">
            <a:noFill/>
            <a:miter lim="800000"/>
            <a:headEnd/>
            <a:tailEnd/>
          </a:ln>
        </p:spPr>
      </p:pic>
      <p:sp>
        <p:nvSpPr>
          <p:cNvPr id="7" name="Freeform 6"/>
          <p:cNvSpPr/>
          <p:nvPr/>
        </p:nvSpPr>
        <p:spPr>
          <a:xfrm>
            <a:off x="5297714" y="5747657"/>
            <a:ext cx="1349829" cy="711200"/>
          </a:xfrm>
          <a:custGeom>
            <a:avLst/>
            <a:gdLst>
              <a:gd name="connsiteX0" fmla="*/ 0 w 1349829"/>
              <a:gd name="connsiteY0" fmla="*/ 0 h 711200"/>
              <a:gd name="connsiteX1" fmla="*/ 870857 w 1349829"/>
              <a:gd name="connsiteY1" fmla="*/ 232229 h 711200"/>
              <a:gd name="connsiteX2" fmla="*/ 682172 w 1349829"/>
              <a:gd name="connsiteY2" fmla="*/ 478972 h 711200"/>
              <a:gd name="connsiteX3" fmla="*/ 1349829 w 1349829"/>
              <a:gd name="connsiteY3" fmla="*/ 711200 h 711200"/>
            </a:gdLst>
            <a:ahLst/>
            <a:cxnLst>
              <a:cxn ang="0">
                <a:pos x="connsiteX0" y="connsiteY0"/>
              </a:cxn>
              <a:cxn ang="0">
                <a:pos x="connsiteX1" y="connsiteY1"/>
              </a:cxn>
              <a:cxn ang="0">
                <a:pos x="connsiteX2" y="connsiteY2"/>
              </a:cxn>
              <a:cxn ang="0">
                <a:pos x="connsiteX3" y="connsiteY3"/>
              </a:cxn>
            </a:cxnLst>
            <a:rect l="l" t="t" r="r" b="b"/>
            <a:pathLst>
              <a:path w="1349829" h="711200">
                <a:moveTo>
                  <a:pt x="0" y="0"/>
                </a:moveTo>
                <a:cubicBezTo>
                  <a:pt x="378581" y="76200"/>
                  <a:pt x="757162" y="152400"/>
                  <a:pt x="870857" y="232229"/>
                </a:cubicBezTo>
                <a:cubicBezTo>
                  <a:pt x="984552" y="312058"/>
                  <a:pt x="602343" y="399144"/>
                  <a:pt x="682172" y="478972"/>
                </a:cubicBezTo>
                <a:cubicBezTo>
                  <a:pt x="762001" y="558800"/>
                  <a:pt x="1055915" y="635000"/>
                  <a:pt x="1349829" y="711200"/>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itle 1"/>
          <p:cNvSpPr txBox="1">
            <a:spLocks/>
          </p:cNvSpPr>
          <p:nvPr/>
        </p:nvSpPr>
        <p:spPr bwMode="auto">
          <a:xfrm>
            <a:off x="6582228" y="6172200"/>
            <a:ext cx="1524000" cy="5220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dirty="0">
                <a:ln>
                  <a:noFill/>
                </a:ln>
                <a:solidFill>
                  <a:srgbClr val="FF0000"/>
                </a:solidFill>
                <a:effectLst/>
                <a:uLnTx/>
                <a:uFillTx/>
                <a:latin typeface="Times New Roman" pitchFamily="18" charset="0"/>
                <a:ea typeface="+mj-ea"/>
                <a:cs typeface="Times New Roman" pitchFamily="18" charset="0"/>
              </a:rPr>
              <a:t>very large</a:t>
            </a:r>
            <a:endParaRPr kumimoji="0" lang="en-US" sz="2400" b="0" i="1"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1143000"/>
          </a:xfrm>
        </p:spPr>
        <p:txBody>
          <a:bodyPr/>
          <a:lstStyle/>
          <a:p>
            <a:r>
              <a:rPr lang="en-US" dirty="0">
                <a:latin typeface="Times New Roman" pitchFamily="18" charset="0"/>
                <a:cs typeface="Times New Roman" pitchFamily="18" charset="0"/>
              </a:rPr>
              <a:t>guiding principle for avoiding failure</a:t>
            </a:r>
          </a:p>
        </p:txBody>
      </p:sp>
      <p:sp>
        <p:nvSpPr>
          <p:cNvPr id="3" name="Content Placeholder 2"/>
          <p:cNvSpPr>
            <a:spLocks noGrp="1"/>
          </p:cNvSpPr>
          <p:nvPr>
            <p:ph idx="1"/>
          </p:nvPr>
        </p:nvSpPr>
        <p:spPr>
          <a:xfrm>
            <a:off x="533400" y="2667000"/>
            <a:ext cx="8229600" cy="3276600"/>
          </a:xfrm>
        </p:spPr>
        <p:txBody>
          <a:bodyPr/>
          <a:lstStyle/>
          <a:p>
            <a:pPr algn="ctr">
              <a:buNone/>
            </a:pPr>
            <a:r>
              <a:rPr lang="en-US" dirty="0">
                <a:latin typeface="Times New Roman" pitchFamily="18" charset="0"/>
                <a:cs typeface="Times New Roman" pitchFamily="18" charset="0"/>
              </a:rPr>
              <a:t>add information to the problem that guarantees that matrices like </a:t>
            </a:r>
            <a:r>
              <a:rPr lang="en-US" dirty="0">
                <a:latin typeface="Cambria Math" pitchFamily="18" charset="0"/>
                <a:ea typeface="Cambria Math" pitchFamily="18" charset="0"/>
                <a:cs typeface="Times New Roman" pitchFamily="18" charset="0"/>
              </a:rPr>
              <a:t>[</a:t>
            </a:r>
            <a:r>
              <a:rPr lang="en-US" b="1" dirty="0">
                <a:latin typeface="Cambria Math" pitchFamily="18" charset="0"/>
                <a:ea typeface="Cambria Math" pitchFamily="18" charset="0"/>
                <a:cs typeface="Times New Roman" pitchFamily="18" charset="0"/>
              </a:rPr>
              <a:t>G</a:t>
            </a:r>
            <a:r>
              <a:rPr lang="en-US" baseline="30000" dirty="0">
                <a:latin typeface="Cambria Math" pitchFamily="18" charset="0"/>
                <a:ea typeface="Cambria Math" pitchFamily="18" charset="0"/>
                <a:cs typeface="Times New Roman" pitchFamily="18" charset="0"/>
              </a:rPr>
              <a:t>T</a:t>
            </a:r>
            <a:r>
              <a:rPr lang="en-US" b="1" dirty="0">
                <a:latin typeface="Cambria Math" pitchFamily="18" charset="0"/>
                <a:ea typeface="Cambria Math" pitchFamily="18" charset="0"/>
                <a:cs typeface="Times New Roman" pitchFamily="18" charset="0"/>
              </a:rPr>
              <a:t>G</a:t>
            </a:r>
            <a:r>
              <a:rPr lang="en-US" dirty="0">
                <a:latin typeface="Cambria Math" pitchFamily="18" charset="0"/>
                <a:ea typeface="Cambria Math" pitchFamily="18" charset="0"/>
                <a:cs typeface="Times New Roman" pitchFamily="18" charset="0"/>
              </a:rPr>
              <a:t>] </a:t>
            </a:r>
            <a:r>
              <a:rPr lang="en-US" dirty="0">
                <a:latin typeface="Times New Roman" pitchFamily="18" charset="0"/>
                <a:cs typeface="Times New Roman" pitchFamily="18" charset="0"/>
              </a:rPr>
              <a:t>are never singular</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such information is called</a:t>
            </a:r>
          </a:p>
          <a:p>
            <a:pPr algn="ctr">
              <a:buNone/>
            </a:pPr>
            <a:r>
              <a:rPr lang="en-US" dirty="0">
                <a:latin typeface="Times New Roman" pitchFamily="18" charset="0"/>
                <a:cs typeface="Times New Roman" pitchFamily="18" charset="0"/>
              </a:rPr>
              <a:t>prior information</a:t>
            </a:r>
          </a:p>
          <a:p>
            <a:pPr algn="ctr">
              <a:buNone/>
            </a:pPr>
            <a:endParaRPr lang="en-US" dirty="0">
              <a:latin typeface="Times New Roman" pitchFamily="18" charset="0"/>
              <a:cs typeface="Times New Roman" pitchFamily="18" charset="0"/>
            </a:endParaRPr>
          </a:p>
          <a:p>
            <a:pPr algn="ctr">
              <a:buNone/>
            </a:pPr>
            <a:endParaRPr lang="en-US"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a:latin typeface="Times New Roman" pitchFamily="18" charset="0"/>
                <a:cs typeface="Times New Roman" pitchFamily="18" charset="0"/>
              </a:rPr>
              <a:t>examples of prior information</a:t>
            </a:r>
          </a:p>
        </p:txBody>
      </p:sp>
      <p:sp>
        <p:nvSpPr>
          <p:cNvPr id="3" name="Content Placeholder 2"/>
          <p:cNvSpPr>
            <a:spLocks noGrp="1"/>
          </p:cNvSpPr>
          <p:nvPr>
            <p:ph idx="1"/>
          </p:nvPr>
        </p:nvSpPr>
        <p:spPr>
          <a:xfrm>
            <a:off x="0" y="1295400"/>
            <a:ext cx="9144000" cy="5257800"/>
          </a:xfrm>
        </p:spPr>
        <p:txBody>
          <a:bodyPr/>
          <a:lstStyle/>
          <a:p>
            <a:pPr algn="ctr">
              <a:buNone/>
            </a:pPr>
            <a:r>
              <a:rPr lang="en-US" dirty="0">
                <a:latin typeface="Times New Roman" pitchFamily="18" charset="0"/>
                <a:cs typeface="Times New Roman" pitchFamily="18" charset="0"/>
              </a:rPr>
              <a:t>soil has density will be around 1500 kg/m</a:t>
            </a:r>
            <a:r>
              <a:rPr lang="en-US" baseline="30000" dirty="0">
                <a:latin typeface="Times New Roman" pitchFamily="18" charset="0"/>
                <a:cs typeface="Times New Roman" pitchFamily="18" charset="0"/>
              </a:rPr>
              <a:t>3</a:t>
            </a: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give or take 500 or so</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chemical components sum to 100%</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pollutant transport is subject to the diffusion equation</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water in rivers always flows downhill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prior information</a:t>
            </a:r>
          </a:p>
        </p:txBody>
      </p:sp>
      <p:sp>
        <p:nvSpPr>
          <p:cNvPr id="3" name="Content Placeholder 2"/>
          <p:cNvSpPr>
            <a:spLocks noGrp="1"/>
          </p:cNvSpPr>
          <p:nvPr>
            <p:ph idx="1"/>
          </p:nvPr>
        </p:nvSpPr>
        <p:spPr>
          <a:xfrm>
            <a:off x="0" y="2590800"/>
            <a:ext cx="8991600" cy="1905000"/>
          </a:xfrm>
        </p:spPr>
        <p:txBody>
          <a:bodyPr/>
          <a:lstStyle/>
          <a:p>
            <a:pPr algn="ctr">
              <a:buNone/>
            </a:pPr>
            <a:r>
              <a:rPr lang="en-US" dirty="0">
                <a:latin typeface="Times New Roman" pitchFamily="18" charset="0"/>
                <a:cs typeface="Times New Roman" pitchFamily="18" charset="0"/>
              </a:rPr>
              <a:t>things we know about the solution</a:t>
            </a:r>
          </a:p>
          <a:p>
            <a:pPr algn="ctr">
              <a:buNone/>
            </a:pPr>
            <a:r>
              <a:rPr lang="en-US" dirty="0">
                <a:latin typeface="Times New Roman" pitchFamily="18" charset="0"/>
                <a:cs typeface="Times New Roman" pitchFamily="18" charset="0"/>
              </a:rPr>
              <a:t>based on our knowledge and experience</a:t>
            </a:r>
          </a:p>
          <a:p>
            <a:pPr algn="ctr">
              <a:buNone/>
            </a:pPr>
            <a:r>
              <a:rPr lang="en-US" dirty="0">
                <a:latin typeface="Times New Roman" pitchFamily="18" charset="0"/>
                <a:cs typeface="Times New Roman" pitchFamily="18" charset="0"/>
              </a:rPr>
              <a:t>but not directly based on data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latin typeface="Times New Roman" pitchFamily="18" charset="0"/>
                <a:cs typeface="Times New Roman" pitchFamily="18" charset="0"/>
              </a:rPr>
              <a:t>simplest prior information</a:t>
            </a:r>
          </a:p>
        </p:txBody>
      </p:sp>
      <p:sp>
        <p:nvSpPr>
          <p:cNvPr id="3" name="Content Placeholder 2"/>
          <p:cNvSpPr>
            <a:spLocks noGrp="1"/>
          </p:cNvSpPr>
          <p:nvPr>
            <p:ph idx="1"/>
          </p:nvPr>
        </p:nvSpPr>
        <p:spPr>
          <a:xfrm>
            <a:off x="1600200" y="2667000"/>
            <a:ext cx="6096000" cy="685800"/>
          </a:xfrm>
        </p:spPr>
        <p:txBody>
          <a:bodyPr/>
          <a:lstStyle/>
          <a:p>
            <a:pPr algn="ctr">
              <a:buNone/>
            </a:pPr>
            <a:r>
              <a:rPr lang="en-US" sz="4000" b="1" dirty="0">
                <a:latin typeface="Cambria Math" pitchFamily="18" charset="0"/>
                <a:ea typeface="Cambria Math" pitchFamily="18" charset="0"/>
              </a:rPr>
              <a:t>m</a:t>
            </a:r>
            <a:r>
              <a:rPr lang="en-US" sz="4000" dirty="0"/>
              <a:t> </a:t>
            </a:r>
            <a:r>
              <a:rPr lang="en-US" sz="4000" dirty="0">
                <a:latin typeface="Times New Roman" pitchFamily="18" charset="0"/>
                <a:cs typeface="Times New Roman" pitchFamily="18" charset="0"/>
              </a:rPr>
              <a:t>is near some value, </a:t>
            </a:r>
            <a:r>
              <a:rPr lang="en-US" sz="4000" b="1" dirty="0">
                <a:latin typeface="Cambria Math" pitchFamily="18" charset="0"/>
                <a:ea typeface="Cambria Math" pitchFamily="18" charset="0"/>
                <a:cs typeface="Times New Roman" pitchFamily="18" charset="0"/>
              </a:rPr>
              <a:t>m</a:t>
            </a:r>
          </a:p>
        </p:txBody>
      </p:sp>
      <p:cxnSp>
        <p:nvCxnSpPr>
          <p:cNvPr id="5" name="Straight Connector 4"/>
          <p:cNvCxnSpPr/>
          <p:nvPr/>
        </p:nvCxnSpPr>
        <p:spPr>
          <a:xfrm>
            <a:off x="6734628" y="2819400"/>
            <a:ext cx="38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609600" y="4114800"/>
            <a:ext cx="8229600" cy="1143000"/>
            <a:chOff x="228600" y="4343400"/>
            <a:chExt cx="8229600" cy="1143000"/>
          </a:xfrm>
        </p:grpSpPr>
        <p:sp>
          <p:nvSpPr>
            <p:cNvPr id="7" name="Title 1"/>
            <p:cNvSpPr txBox="1">
              <a:spLocks/>
            </p:cNvSpPr>
            <p:nvPr/>
          </p:nvSpPr>
          <p:spPr bwMode="auto">
            <a:xfrm>
              <a:off x="228600" y="434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lang="en-US" sz="4400" b="1" dirty="0">
                  <a:latin typeface="Cambria Math" pitchFamily="18" charset="0"/>
                  <a:ea typeface="Cambria Math" pitchFamily="18" charset="0"/>
                </a:rPr>
                <a:t>m</a:t>
              </a: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 </a:t>
              </a:r>
              <a:r>
                <a:rPr kumimoji="0" lang="en-US" sz="4400" b="0" i="0" u="none" strike="noStrike" kern="0" cap="none" spc="0" normalizeH="0" baseline="0" noProof="0" dirty="0">
                  <a:ln>
                    <a:noFill/>
                  </a:ln>
                  <a:solidFill>
                    <a:schemeClr val="tx2"/>
                  </a:solidFill>
                  <a:effectLst/>
                  <a:uLnTx/>
                  <a:uFillTx/>
                  <a:latin typeface="Cambria Math"/>
                  <a:ea typeface="Cambria Math"/>
                  <a:cs typeface="Times New Roman" pitchFamily="18" charset="0"/>
                </a:rPr>
                <a:t>≈ </a:t>
              </a:r>
              <a:r>
                <a:rPr lang="en-US" sz="4400" b="1" dirty="0">
                  <a:latin typeface="Cambria Math" pitchFamily="18" charset="0"/>
                  <a:ea typeface="Cambria Math" pitchFamily="18" charset="0"/>
                  <a:cs typeface="Times New Roman" pitchFamily="18" charset="0"/>
                </a:rPr>
                <a:t>m</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cxnSp>
          <p:nvCxnSpPr>
            <p:cNvPr id="8" name="Straight Connector 7"/>
            <p:cNvCxnSpPr/>
            <p:nvPr/>
          </p:nvCxnSpPr>
          <p:spPr>
            <a:xfrm>
              <a:off x="4695372" y="4731654"/>
              <a:ext cx="38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Content Placeholder 2"/>
          <p:cNvSpPr txBox="1">
            <a:spLocks/>
          </p:cNvSpPr>
          <p:nvPr/>
        </p:nvSpPr>
        <p:spPr bwMode="auto">
          <a:xfrm>
            <a:off x="1752600" y="5334000"/>
            <a:ext cx="60960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4000" i="0" u="none" strike="noStrike" kern="0" cap="none" spc="0" normalizeH="0" baseline="0" noProof="0" dirty="0">
                <a:ln>
                  <a:noFill/>
                </a:ln>
                <a:solidFill>
                  <a:schemeClr val="tx1"/>
                </a:solidFill>
                <a:effectLst/>
                <a:uLnTx/>
                <a:uFillTx/>
                <a:latin typeface="Times New Roman" pitchFamily="18" charset="0"/>
                <a:ea typeface="Cambria Math" pitchFamily="18" charset="0"/>
                <a:cs typeface="Times New Roman" pitchFamily="18" charset="0"/>
              </a:rPr>
              <a:t>with covariance </a:t>
            </a:r>
            <a:r>
              <a:rPr kumimoji="0" lang="en-US" sz="4000" b="1" i="0" u="none" strike="noStrike" kern="0" cap="none" spc="0" normalizeH="0" baseline="0" noProof="0" dirty="0" err="1">
                <a:ln>
                  <a:noFill/>
                </a:ln>
                <a:solidFill>
                  <a:schemeClr val="tx1"/>
                </a:solidFill>
                <a:effectLst/>
                <a:uLnTx/>
                <a:uFillTx/>
                <a:latin typeface="Cambria Math" pitchFamily="18" charset="0"/>
                <a:ea typeface="Cambria Math" pitchFamily="18" charset="0"/>
                <a:cs typeface="+mn-cs"/>
              </a:rPr>
              <a:t>C</a:t>
            </a:r>
            <a:r>
              <a:rPr kumimoji="0" lang="en-US" sz="4000" i="1" u="none" strike="noStrike" kern="0" cap="none" spc="0" normalizeH="0" baseline="-25000" noProof="0" dirty="0" err="1">
                <a:ln>
                  <a:noFill/>
                </a:ln>
                <a:solidFill>
                  <a:schemeClr val="tx1"/>
                </a:solidFill>
                <a:effectLst/>
                <a:uLnTx/>
                <a:uFillTx/>
                <a:latin typeface="Cambria Math" pitchFamily="18" charset="0"/>
                <a:ea typeface="Cambria Math" pitchFamily="18" charset="0"/>
                <a:cs typeface="+mn-cs"/>
              </a:rPr>
              <a:t>m</a:t>
            </a:r>
            <a:r>
              <a:rPr kumimoji="0" lang="en-US" sz="4000" i="1" u="none" strike="noStrike" kern="0" cap="none" spc="0" normalizeH="0" baseline="30000" noProof="0" dirty="0" err="1">
                <a:ln>
                  <a:noFill/>
                </a:ln>
                <a:solidFill>
                  <a:schemeClr val="tx1"/>
                </a:solidFill>
                <a:effectLst/>
                <a:uLnTx/>
                <a:uFillTx/>
                <a:latin typeface="Cambria Math" pitchFamily="18" charset="0"/>
                <a:ea typeface="Cambria Math" pitchFamily="18" charset="0"/>
                <a:cs typeface="+mn-cs"/>
              </a:rPr>
              <a:t>p</a:t>
            </a:r>
            <a:endParaRPr kumimoji="0" lang="en-US" sz="4000" i="1" u="none" strike="noStrike" kern="0" cap="none" spc="0" normalizeH="0" baseline="30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latin typeface="Times New Roman" pitchFamily="18" charset="0"/>
                <a:cs typeface="Times New Roman" pitchFamily="18" charset="0"/>
              </a:rPr>
              <a:t>use Normal </a:t>
            </a:r>
            <a:r>
              <a:rPr lang="en-US" dirty="0" err="1">
                <a:latin typeface="Times New Roman" pitchFamily="18" charset="0"/>
                <a:cs typeface="Times New Roman" pitchFamily="18" charset="0"/>
              </a:rPr>
              <a:t>p.d.f</a:t>
            </a:r>
            <a:r>
              <a:rPr lang="en-US" dirty="0">
                <a:latin typeface="Times New Roman" pitchFamily="18" charset="0"/>
                <a:cs typeface="Times New Roman" pitchFamily="18" charset="0"/>
              </a:rPr>
              <a:t>. to </a:t>
            </a:r>
            <a:r>
              <a:rPr lang="en-US" dirty="0" err="1">
                <a:latin typeface="Times New Roman" pitchFamily="18" charset="0"/>
                <a:cs typeface="Times New Roman" pitchFamily="18" charset="0"/>
              </a:rPr>
              <a:t>prepresent</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prior information</a:t>
            </a:r>
          </a:p>
        </p:txBody>
      </p:sp>
      <p:pic>
        <p:nvPicPr>
          <p:cNvPr id="1026" name="Picture 2"/>
          <p:cNvPicPr>
            <a:picLocks noChangeAspect="1" noChangeArrowheads="1"/>
          </p:cNvPicPr>
          <p:nvPr/>
        </p:nvPicPr>
        <p:blipFill>
          <a:blip r:embed="rId3" cstate="print"/>
          <a:srcRect l="14615" t="24665" r="30103" b="60322"/>
          <a:stretch>
            <a:fillRect/>
          </a:stretch>
        </p:blipFill>
        <p:spPr bwMode="auto">
          <a:xfrm>
            <a:off x="0" y="2971800"/>
            <a:ext cx="8997043" cy="1447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p:cNvGrpSpPr/>
          <p:nvPr/>
        </p:nvGrpSpPr>
        <p:grpSpPr>
          <a:xfrm>
            <a:off x="228600" y="914401"/>
            <a:ext cx="4267200" cy="4942819"/>
            <a:chOff x="854632" y="1050281"/>
            <a:chExt cx="2545923" cy="2739295"/>
          </a:xfrm>
        </p:grpSpPr>
        <p:pic>
          <p:nvPicPr>
            <p:cNvPr id="1026" name="Picture 2"/>
            <p:cNvPicPr>
              <a:picLocks noChangeAspect="1" noChangeArrowheads="1"/>
            </p:cNvPicPr>
            <p:nvPr/>
          </p:nvPicPr>
          <p:blipFill>
            <a:blip r:embed="rId3" cstate="print"/>
            <a:srcRect/>
            <a:stretch>
              <a:fillRect/>
            </a:stretch>
          </p:blipFill>
          <p:spPr bwMode="auto">
            <a:xfrm>
              <a:off x="1295400" y="1781175"/>
              <a:ext cx="1628775" cy="1590675"/>
            </a:xfrm>
            <a:prstGeom prst="rect">
              <a:avLst/>
            </a:prstGeom>
            <a:noFill/>
            <a:ln w="9525">
              <a:noFill/>
              <a:miter lim="800000"/>
              <a:headEnd/>
              <a:tailEnd/>
            </a:ln>
          </p:spPr>
        </p:pic>
        <p:cxnSp>
          <p:nvCxnSpPr>
            <p:cNvPr id="8" name="Straight Arrow Connector 7"/>
            <p:cNvCxnSpPr/>
            <p:nvPr/>
          </p:nvCxnSpPr>
          <p:spPr>
            <a:xfrm rot="5400000">
              <a:off x="368301" y="2602706"/>
              <a:ext cx="1858169" cy="555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181100" y="1781175"/>
              <a:ext cx="193357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71575" y="3362319"/>
              <a:ext cx="123825" cy="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169194" y="2200271"/>
              <a:ext cx="126206" cy="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845601" y="1724025"/>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052635" y="1728783"/>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127409" y="3499609"/>
              <a:ext cx="457200" cy="289967"/>
            </a:xfrm>
            <a:prstGeom prst="rect">
              <a:avLst/>
            </a:prstGeom>
            <a:noFill/>
          </p:spPr>
          <p:txBody>
            <a:bodyPr wrap="square" rtlCol="0">
              <a:spAutoFit/>
            </a:bodyPr>
            <a:lstStyle/>
            <a:p>
              <a:r>
                <a:rPr lang="en-US" sz="2800" i="1" dirty="0">
                  <a:latin typeface="Times New Roman" pitchFamily="18" charset="0"/>
                  <a:cs typeface="Times New Roman" pitchFamily="18" charset="0"/>
                </a:rPr>
                <a:t>m</a:t>
              </a:r>
              <a:r>
                <a:rPr lang="en-US" sz="2800" i="1" baseline="-25000" dirty="0">
                  <a:latin typeface="Times New Roman" pitchFamily="18" charset="0"/>
                  <a:cs typeface="Times New Roman" pitchFamily="18" charset="0"/>
                </a:rPr>
                <a:t>1</a:t>
              </a:r>
            </a:p>
          </p:txBody>
        </p:sp>
        <p:sp>
          <p:nvSpPr>
            <p:cNvPr id="34" name="TextBox 33"/>
            <p:cNvSpPr txBox="1"/>
            <p:nvPr/>
          </p:nvSpPr>
          <p:spPr>
            <a:xfrm>
              <a:off x="2886058" y="1742302"/>
              <a:ext cx="4572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m</a:t>
              </a:r>
              <a:r>
                <a:rPr lang="en-US" sz="1200" i="1" baseline="-25000" dirty="0">
                  <a:latin typeface="Times New Roman" pitchFamily="18" charset="0"/>
                  <a:cs typeface="Times New Roman" pitchFamily="18" charset="0"/>
                </a:rPr>
                <a:t>2</a:t>
              </a:r>
            </a:p>
          </p:txBody>
        </p:sp>
        <p:sp>
          <p:nvSpPr>
            <p:cNvPr id="35" name="TextBox 34"/>
            <p:cNvSpPr txBox="1"/>
            <p:nvPr/>
          </p:nvSpPr>
          <p:spPr>
            <a:xfrm>
              <a:off x="942978" y="1638301"/>
              <a:ext cx="457200" cy="289967"/>
            </a:xfrm>
            <a:prstGeom prst="rect">
              <a:avLst/>
            </a:prstGeom>
            <a:noFill/>
          </p:spPr>
          <p:txBody>
            <a:bodyPr wrap="square" rtlCol="0">
              <a:spAutoFit/>
            </a:bodyPr>
            <a:lstStyle/>
            <a:p>
              <a:r>
                <a:rPr lang="en-US" sz="2800" i="1" dirty="0">
                  <a:latin typeface="Times New Roman" pitchFamily="18" charset="0"/>
                  <a:cs typeface="Times New Roman" pitchFamily="18" charset="0"/>
                </a:rPr>
                <a:t>0</a:t>
              </a:r>
              <a:endParaRPr lang="en-US" sz="2800" i="1" baseline="-25000" dirty="0">
                <a:latin typeface="Times New Roman" pitchFamily="18" charset="0"/>
                <a:cs typeface="Times New Roman" pitchFamily="18" charset="0"/>
              </a:endParaRPr>
            </a:p>
          </p:txBody>
        </p:sp>
        <p:sp>
          <p:nvSpPr>
            <p:cNvPr id="36" name="TextBox 35"/>
            <p:cNvSpPr txBox="1"/>
            <p:nvPr/>
          </p:nvSpPr>
          <p:spPr>
            <a:xfrm>
              <a:off x="854632" y="3209154"/>
              <a:ext cx="457200" cy="289967"/>
            </a:xfrm>
            <a:prstGeom prst="rect">
              <a:avLst/>
            </a:prstGeom>
            <a:noFill/>
          </p:spPr>
          <p:txBody>
            <a:bodyPr wrap="square" rtlCol="0">
              <a:spAutoFit/>
            </a:bodyPr>
            <a:lstStyle/>
            <a:p>
              <a:r>
                <a:rPr lang="en-US" sz="2800" i="1" dirty="0">
                  <a:latin typeface="Times New Roman" pitchFamily="18" charset="0"/>
                  <a:cs typeface="Times New Roman" pitchFamily="18" charset="0"/>
                </a:rPr>
                <a:t>40</a:t>
              </a:r>
              <a:endParaRPr lang="en-US" sz="2800" i="1" baseline="-25000" dirty="0">
                <a:latin typeface="Times New Roman" pitchFamily="18" charset="0"/>
                <a:cs typeface="Times New Roman" pitchFamily="18" charset="0"/>
              </a:endParaRPr>
            </a:p>
          </p:txBody>
        </p:sp>
        <p:sp>
          <p:nvSpPr>
            <p:cNvPr id="37" name="TextBox 36"/>
            <p:cNvSpPr txBox="1"/>
            <p:nvPr/>
          </p:nvSpPr>
          <p:spPr>
            <a:xfrm>
              <a:off x="854632" y="2052642"/>
              <a:ext cx="457200" cy="289967"/>
            </a:xfrm>
            <a:prstGeom prst="rect">
              <a:avLst/>
            </a:prstGeom>
            <a:noFill/>
          </p:spPr>
          <p:txBody>
            <a:bodyPr wrap="square" rtlCol="0">
              <a:spAutoFit/>
            </a:bodyPr>
            <a:lstStyle/>
            <a:p>
              <a:r>
                <a:rPr lang="en-US" sz="2800" i="1" dirty="0">
                  <a:latin typeface="Times New Roman" pitchFamily="18" charset="0"/>
                  <a:cs typeface="Times New Roman" pitchFamily="18" charset="0"/>
                </a:rPr>
                <a:t>10</a:t>
              </a:r>
              <a:endParaRPr lang="en-US" sz="2800" i="1" baseline="-25000" dirty="0">
                <a:latin typeface="Times New Roman" pitchFamily="18" charset="0"/>
                <a:cs typeface="Times New Roman" pitchFamily="18" charset="0"/>
              </a:endParaRPr>
            </a:p>
          </p:txBody>
        </p:sp>
        <p:sp>
          <p:nvSpPr>
            <p:cNvPr id="38" name="TextBox 37"/>
            <p:cNvSpPr txBox="1"/>
            <p:nvPr/>
          </p:nvSpPr>
          <p:spPr>
            <a:xfrm>
              <a:off x="1162060" y="1442265"/>
              <a:ext cx="457200" cy="289967"/>
            </a:xfrm>
            <a:prstGeom prst="rect">
              <a:avLst/>
            </a:prstGeom>
            <a:noFill/>
          </p:spPr>
          <p:txBody>
            <a:bodyPr wrap="square" rtlCol="0">
              <a:spAutoFit/>
            </a:bodyPr>
            <a:lstStyle/>
            <a:p>
              <a:r>
                <a:rPr lang="en-US" sz="2800" i="1" dirty="0">
                  <a:latin typeface="Times New Roman" pitchFamily="18" charset="0"/>
                  <a:cs typeface="Times New Roman" pitchFamily="18" charset="0"/>
                </a:rPr>
                <a:t>0</a:t>
              </a:r>
              <a:endParaRPr lang="en-US" sz="2800" i="1" baseline="-25000" dirty="0">
                <a:latin typeface="Times New Roman" pitchFamily="18" charset="0"/>
                <a:cs typeface="Times New Roman" pitchFamily="18" charset="0"/>
              </a:endParaRPr>
            </a:p>
          </p:txBody>
        </p:sp>
        <p:sp>
          <p:nvSpPr>
            <p:cNvPr id="39" name="TextBox 38"/>
            <p:cNvSpPr txBox="1"/>
            <p:nvPr/>
          </p:nvSpPr>
          <p:spPr>
            <a:xfrm>
              <a:off x="1943096" y="1426177"/>
              <a:ext cx="457200" cy="289967"/>
            </a:xfrm>
            <a:prstGeom prst="rect">
              <a:avLst/>
            </a:prstGeom>
            <a:noFill/>
          </p:spPr>
          <p:txBody>
            <a:bodyPr wrap="square" rtlCol="0">
              <a:spAutoFit/>
            </a:bodyPr>
            <a:lstStyle/>
            <a:p>
              <a:r>
                <a:rPr lang="en-US" sz="2800" i="1" dirty="0">
                  <a:latin typeface="Times New Roman" pitchFamily="18" charset="0"/>
                  <a:cs typeface="Times New Roman" pitchFamily="18" charset="0"/>
                </a:rPr>
                <a:t>20</a:t>
              </a:r>
              <a:endParaRPr lang="en-US" sz="2800" i="1" baseline="-25000" dirty="0">
                <a:latin typeface="Times New Roman" pitchFamily="18" charset="0"/>
                <a:cs typeface="Times New Roman" pitchFamily="18" charset="0"/>
              </a:endParaRPr>
            </a:p>
          </p:txBody>
        </p:sp>
        <p:sp>
          <p:nvSpPr>
            <p:cNvPr id="40" name="TextBox 39"/>
            <p:cNvSpPr txBox="1"/>
            <p:nvPr/>
          </p:nvSpPr>
          <p:spPr>
            <a:xfrm>
              <a:off x="2743200" y="1442265"/>
              <a:ext cx="457200" cy="289967"/>
            </a:xfrm>
            <a:prstGeom prst="rect">
              <a:avLst/>
            </a:prstGeom>
            <a:noFill/>
          </p:spPr>
          <p:txBody>
            <a:bodyPr wrap="square" rtlCol="0">
              <a:spAutoFit/>
            </a:bodyPr>
            <a:lstStyle/>
            <a:p>
              <a:r>
                <a:rPr lang="en-US" sz="2800" i="1" dirty="0">
                  <a:latin typeface="Times New Roman" pitchFamily="18" charset="0"/>
                  <a:cs typeface="Times New Roman" pitchFamily="18" charset="0"/>
                </a:rPr>
                <a:t>40</a:t>
              </a:r>
              <a:endParaRPr lang="en-US" sz="2800" i="1" baseline="-25000" dirty="0">
                <a:latin typeface="Times New Roman" pitchFamily="18" charset="0"/>
                <a:cs typeface="Times New Roman" pitchFamily="18" charset="0"/>
              </a:endParaRPr>
            </a:p>
          </p:txBody>
        </p:sp>
        <p:sp>
          <p:nvSpPr>
            <p:cNvPr id="71" name="TextBox 70"/>
            <p:cNvSpPr txBox="1"/>
            <p:nvPr/>
          </p:nvSpPr>
          <p:spPr>
            <a:xfrm>
              <a:off x="1172873" y="1050281"/>
              <a:ext cx="2227682" cy="289967"/>
            </a:xfrm>
            <a:prstGeom prst="rect">
              <a:avLst/>
            </a:prstGeom>
            <a:noFill/>
          </p:spPr>
          <p:txBody>
            <a:bodyPr wrap="square" rtlCol="0">
              <a:spAutoFit/>
            </a:bodyPr>
            <a:lstStyle/>
            <a:p>
              <a:r>
                <a:rPr lang="en-US" sz="2800" i="1" dirty="0">
                  <a:latin typeface="Times New Roman" pitchFamily="18" charset="0"/>
                  <a:cs typeface="Times New Roman" pitchFamily="18" charset="0"/>
                </a:rPr>
                <a:t>p</a:t>
              </a:r>
              <a:r>
                <a:rPr lang="en-US" sz="2800" i="1" baseline="-25000" dirty="0">
                  <a:latin typeface="Times New Roman" pitchFamily="18" charset="0"/>
                  <a:cs typeface="Times New Roman" pitchFamily="18" charset="0"/>
                </a:rPr>
                <a:t>p</a:t>
              </a:r>
              <a:r>
                <a:rPr lang="en-US" sz="2800" i="1" dirty="0">
                  <a:latin typeface="Times New Roman" pitchFamily="18" charset="0"/>
                  <a:cs typeface="Times New Roman" pitchFamily="18" charset="0"/>
                </a:rPr>
                <a:t>(</a:t>
              </a:r>
              <a:r>
                <a:rPr lang="en-US" sz="2800" b="1" dirty="0">
                  <a:latin typeface="Times New Roman" pitchFamily="18" charset="0"/>
                  <a:cs typeface="Times New Roman" pitchFamily="18" charset="0"/>
                </a:rPr>
                <a:t>m</a:t>
              </a:r>
              <a:r>
                <a:rPr lang="en-US" sz="2800" i="1" dirty="0">
                  <a:latin typeface="Times New Roman" pitchFamily="18" charset="0"/>
                  <a:cs typeface="Times New Roman" pitchFamily="18" charset="0"/>
                </a:rPr>
                <a:t>)</a:t>
              </a:r>
              <a:endParaRPr lang="en-US" sz="2800" i="1" baseline="-25000" dirty="0">
                <a:latin typeface="Times New Roman" pitchFamily="18" charset="0"/>
                <a:cs typeface="Times New Roman" pitchFamily="18" charset="0"/>
              </a:endParaRPr>
            </a:p>
          </p:txBody>
        </p:sp>
      </p:grpSp>
      <p:sp>
        <p:nvSpPr>
          <p:cNvPr id="74" name="TextBox 73"/>
          <p:cNvSpPr txBox="1"/>
          <p:nvPr/>
        </p:nvSpPr>
        <p:spPr>
          <a:xfrm>
            <a:off x="5029200" y="304800"/>
            <a:ext cx="2743200" cy="6186309"/>
          </a:xfrm>
          <a:prstGeom prst="rect">
            <a:avLst/>
          </a:prstGeom>
          <a:noFill/>
        </p:spPr>
        <p:txBody>
          <a:bodyPr wrap="square" rtlCol="0">
            <a:spAutoFit/>
          </a:bodyPr>
          <a:lstStyle/>
          <a:p>
            <a:r>
              <a:rPr lang="en-US" sz="3600" dirty="0">
                <a:latin typeface="Times New Roman" pitchFamily="18" charset="0"/>
                <a:cs typeface="Times New Roman" pitchFamily="18" charset="0"/>
              </a:rPr>
              <a:t>prior information</a:t>
            </a:r>
          </a:p>
          <a:p>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example:</a:t>
            </a:r>
          </a:p>
          <a:p>
            <a:endParaRPr lang="en-US" sz="3600" dirty="0">
              <a:latin typeface="Times New Roman" pitchFamily="18" charset="0"/>
              <a:cs typeface="Times New Roman" pitchFamily="18" charset="0"/>
            </a:endParaRPr>
          </a:p>
          <a:p>
            <a:r>
              <a:rPr lang="en-US" sz="3600" i="1" dirty="0">
                <a:latin typeface="Cambria Math" pitchFamily="18" charset="0"/>
                <a:ea typeface="Cambria Math" pitchFamily="18" charset="0"/>
                <a:cs typeface="Times New Roman" pitchFamily="18" charset="0"/>
              </a:rPr>
              <a:t>m</a:t>
            </a:r>
            <a:r>
              <a:rPr lang="en-US" sz="3600" i="1" baseline="-25000" dirty="0">
                <a:latin typeface="Cambria Math" pitchFamily="18" charset="0"/>
                <a:ea typeface="Cambria Math" pitchFamily="18" charset="0"/>
                <a:cs typeface="Times New Roman" pitchFamily="18" charset="0"/>
              </a:rPr>
              <a:t>1</a:t>
            </a:r>
            <a:r>
              <a:rPr lang="en-US" sz="3600" i="1" dirty="0">
                <a:latin typeface="Cambria Math" pitchFamily="18" charset="0"/>
                <a:ea typeface="Cambria Math" pitchFamily="18" charset="0"/>
                <a:cs typeface="Times New Roman" pitchFamily="18" charset="0"/>
              </a:rPr>
              <a:t> = 10 ± 5</a:t>
            </a:r>
          </a:p>
          <a:p>
            <a:endParaRPr lang="en-US" sz="3600" dirty="0">
              <a:latin typeface="Cambria Math" pitchFamily="18" charset="0"/>
              <a:ea typeface="Cambria Math" pitchFamily="18" charset="0"/>
              <a:cs typeface="Times New Roman" pitchFamily="18" charset="0"/>
            </a:endParaRPr>
          </a:p>
          <a:p>
            <a:r>
              <a:rPr lang="en-US" sz="3600" i="1" dirty="0">
                <a:latin typeface="Cambria Math" pitchFamily="18" charset="0"/>
                <a:ea typeface="Cambria Math" pitchFamily="18" charset="0"/>
                <a:cs typeface="Times New Roman" pitchFamily="18" charset="0"/>
              </a:rPr>
              <a:t>m</a:t>
            </a:r>
            <a:r>
              <a:rPr lang="en-US" sz="3600" i="1" baseline="-25000" dirty="0">
                <a:latin typeface="Cambria Math" pitchFamily="18" charset="0"/>
                <a:ea typeface="Cambria Math" pitchFamily="18" charset="0"/>
                <a:cs typeface="Times New Roman" pitchFamily="18" charset="0"/>
              </a:rPr>
              <a:t>2</a:t>
            </a:r>
            <a:r>
              <a:rPr lang="en-US" sz="3600" i="1" dirty="0">
                <a:latin typeface="Cambria Math" pitchFamily="18" charset="0"/>
                <a:ea typeface="Cambria Math" pitchFamily="18" charset="0"/>
                <a:cs typeface="Times New Roman" pitchFamily="18" charset="0"/>
              </a:rPr>
              <a:t> = 20 ± 5</a:t>
            </a:r>
          </a:p>
          <a:p>
            <a:endParaRPr lang="en-US" sz="3600" dirty="0">
              <a:latin typeface="Cambria Math" pitchFamily="18" charset="0"/>
              <a:ea typeface="Cambria Math" pitchFamily="18" charset="0"/>
              <a:cs typeface="Times New Roman" pitchFamily="18" charset="0"/>
            </a:endParaRPr>
          </a:p>
          <a:p>
            <a:r>
              <a:rPr lang="en-US" sz="3600" dirty="0">
                <a:latin typeface="Cambria Math" pitchFamily="18" charset="0"/>
                <a:ea typeface="Cambria Math" pitchFamily="18" charset="0"/>
                <a:cs typeface="Times New Roman" pitchFamily="18" charset="0"/>
              </a:rPr>
              <a:t>m</a:t>
            </a:r>
            <a:r>
              <a:rPr lang="en-US" sz="3600" baseline="-25000" dirty="0">
                <a:latin typeface="Cambria Math" pitchFamily="18" charset="0"/>
                <a:ea typeface="Cambria Math" pitchFamily="18" charset="0"/>
                <a:cs typeface="Times New Roman" pitchFamily="18" charset="0"/>
              </a:rPr>
              <a:t>1</a:t>
            </a:r>
            <a:r>
              <a:rPr lang="en-US" sz="3600" dirty="0">
                <a:latin typeface="Cambria Math" pitchFamily="18" charset="0"/>
                <a:ea typeface="Cambria Math" pitchFamily="18" charset="0"/>
                <a:cs typeface="Times New Roman" pitchFamily="18" charset="0"/>
              </a:rPr>
              <a:t> and m</a:t>
            </a:r>
            <a:r>
              <a:rPr lang="en-US" sz="3600" baseline="-25000" dirty="0">
                <a:latin typeface="Cambria Math" pitchFamily="18" charset="0"/>
                <a:ea typeface="Cambria Math" pitchFamily="18" charset="0"/>
                <a:cs typeface="Times New Roman" pitchFamily="18" charset="0"/>
              </a:rPr>
              <a:t>2</a:t>
            </a:r>
            <a:r>
              <a:rPr lang="en-US" sz="3600" dirty="0">
                <a:latin typeface="Cambria Math" pitchFamily="18" charset="0"/>
                <a:ea typeface="Cambria Math" pitchFamily="18" charset="0"/>
                <a:cs typeface="Times New Roman" pitchFamily="18" charset="0"/>
              </a:rPr>
              <a:t> uncorrelated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09800"/>
          </a:xfrm>
        </p:spPr>
        <p:txBody>
          <a:bodyPr/>
          <a:lstStyle/>
          <a:p>
            <a:r>
              <a:rPr lang="en-US" dirty="0">
                <a:latin typeface="Times New Roman" pitchFamily="18" charset="0"/>
                <a:cs typeface="Times New Roman" pitchFamily="18" charset="0"/>
              </a:rPr>
              <a:t>Normal </a:t>
            </a:r>
            <a:r>
              <a:rPr lang="en-US" dirty="0" err="1">
                <a:latin typeface="Times New Roman" pitchFamily="18" charset="0"/>
                <a:cs typeface="Times New Roman" pitchFamily="18" charset="0"/>
              </a:rPr>
              <a:t>p.d.f</a:t>
            </a:r>
            <a:r>
              <a:rPr lang="en-US" dirty="0">
                <a:latin typeface="Times New Roman" pitchFamily="18" charset="0"/>
                <a:cs typeface="Times New Roman" pitchFamily="18" charset="0"/>
              </a:rPr>
              <a:t>.</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defines an</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“error in prior information”</a:t>
            </a:r>
          </a:p>
        </p:txBody>
      </p:sp>
      <p:pic>
        <p:nvPicPr>
          <p:cNvPr id="1026" name="Picture 2"/>
          <p:cNvPicPr>
            <a:picLocks noChangeAspect="1" noChangeArrowheads="1"/>
          </p:cNvPicPr>
          <p:nvPr/>
        </p:nvPicPr>
        <p:blipFill>
          <a:blip r:embed="rId3" cstate="print"/>
          <a:srcRect l="51603" t="42839" r="17027" b="46099"/>
          <a:stretch>
            <a:fillRect/>
          </a:stretch>
        </p:blipFill>
        <p:spPr bwMode="auto">
          <a:xfrm>
            <a:off x="2209800" y="2514600"/>
            <a:ext cx="5105400" cy="106680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l="15250" t="26810" r="76489" b="59249"/>
          <a:stretch>
            <a:fillRect/>
          </a:stretch>
        </p:blipFill>
        <p:spPr bwMode="auto">
          <a:xfrm>
            <a:off x="2590800" y="4936760"/>
            <a:ext cx="1371600" cy="13716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29134" t="38204" r="54448" b="43566"/>
          <a:stretch>
            <a:fillRect/>
          </a:stretch>
        </p:blipFill>
        <p:spPr bwMode="auto">
          <a:xfrm>
            <a:off x="4163518" y="4495800"/>
            <a:ext cx="2779647" cy="1828800"/>
          </a:xfrm>
          <a:prstGeom prst="rect">
            <a:avLst/>
          </a:prstGeom>
          <a:noFill/>
          <a:ln w="9525">
            <a:noFill/>
            <a:miter lim="800000"/>
            <a:headEnd/>
            <a:tailEnd/>
          </a:ln>
        </p:spPr>
      </p:pic>
      <p:sp>
        <p:nvSpPr>
          <p:cNvPr id="6" name="Freeform 5"/>
          <p:cNvSpPr/>
          <p:nvPr/>
        </p:nvSpPr>
        <p:spPr>
          <a:xfrm>
            <a:off x="5321508" y="3282846"/>
            <a:ext cx="1169233" cy="614597"/>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itle 1"/>
          <p:cNvSpPr txBox="1">
            <a:spLocks/>
          </p:cNvSpPr>
          <p:nvPr/>
        </p:nvSpPr>
        <p:spPr bwMode="auto">
          <a:xfrm>
            <a:off x="6477000" y="2743200"/>
            <a:ext cx="1905000" cy="251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individual</a:t>
            </a:r>
            <a:b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b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errors weighted by their certainty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latin typeface="Times New Roman" pitchFamily="18" charset="0"/>
                <a:cs typeface="Times New Roman" pitchFamily="18" charset="0"/>
              </a:rPr>
              <a:t>linear prior information</a:t>
            </a:r>
          </a:p>
        </p:txBody>
      </p:sp>
      <p:sp>
        <p:nvSpPr>
          <p:cNvPr id="10" name="Content Placeholder 2"/>
          <p:cNvSpPr txBox="1">
            <a:spLocks/>
          </p:cNvSpPr>
          <p:nvPr/>
        </p:nvSpPr>
        <p:spPr bwMode="auto">
          <a:xfrm>
            <a:off x="1600200" y="4876800"/>
            <a:ext cx="60960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800" i="0" u="none" strike="noStrike" kern="0" cap="none" spc="0" normalizeH="0" baseline="0" noProof="0" dirty="0">
                <a:ln>
                  <a:noFill/>
                </a:ln>
                <a:solidFill>
                  <a:schemeClr val="tx1"/>
                </a:solidFill>
                <a:effectLst/>
                <a:uLnTx/>
                <a:uFillTx/>
                <a:latin typeface="Times New Roman" pitchFamily="18" charset="0"/>
                <a:ea typeface="Cambria Math" pitchFamily="18" charset="0"/>
                <a:cs typeface="Times New Roman" pitchFamily="18" charset="0"/>
              </a:rPr>
              <a:t>with covariance </a:t>
            </a:r>
            <a:r>
              <a:rPr kumimoji="0" lang="en-US" sz="2800" b="1" i="0" u="none" strike="noStrike" kern="0" cap="none" spc="0" normalizeH="0" baseline="0" noProof="0" dirty="0">
                <a:ln>
                  <a:noFill/>
                </a:ln>
                <a:solidFill>
                  <a:schemeClr val="tx1"/>
                </a:solidFill>
                <a:effectLst/>
                <a:uLnTx/>
                <a:uFillTx/>
                <a:latin typeface="Cambria Math" pitchFamily="18" charset="0"/>
                <a:ea typeface="Cambria Math" pitchFamily="18" charset="0"/>
                <a:cs typeface="+mn-cs"/>
              </a:rPr>
              <a:t>C</a:t>
            </a:r>
            <a:r>
              <a:rPr kumimoji="0" lang="en-US" sz="2800" i="1" u="none" strike="noStrike" kern="0" cap="none" spc="0" normalizeH="0" baseline="-25000" noProof="0" dirty="0">
                <a:ln>
                  <a:noFill/>
                </a:ln>
                <a:solidFill>
                  <a:schemeClr val="tx1"/>
                </a:solidFill>
                <a:effectLst/>
                <a:uLnTx/>
                <a:uFillTx/>
                <a:latin typeface="Cambria Math" pitchFamily="18" charset="0"/>
                <a:ea typeface="Cambria Math" pitchFamily="18" charset="0"/>
                <a:cs typeface="+mn-cs"/>
              </a:rPr>
              <a:t>h</a:t>
            </a:r>
            <a:endParaRPr kumimoji="0" lang="en-US" sz="2800" i="1" u="none" strike="noStrike" kern="0" cap="none" spc="0" normalizeH="0" baseline="30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pic>
        <p:nvPicPr>
          <p:cNvPr id="3074" name="Picture 2"/>
          <p:cNvPicPr>
            <a:picLocks noChangeAspect="1" noChangeArrowheads="1"/>
          </p:cNvPicPr>
          <p:nvPr/>
        </p:nvPicPr>
        <p:blipFill>
          <a:blip r:embed="rId3" cstate="print"/>
          <a:srcRect l="25847" t="30688" r="26241" b="46032"/>
          <a:stretch>
            <a:fillRect/>
          </a:stretch>
        </p:blipFill>
        <p:spPr bwMode="auto">
          <a:xfrm>
            <a:off x="0" y="1981200"/>
            <a:ext cx="9144000" cy="2438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dirty="0">
                <a:latin typeface="Times New Roman" pitchFamily="18" charset="0"/>
                <a:cs typeface="Times New Roman" pitchFamily="18" charset="0"/>
              </a:rPr>
              <a:t>example relevant to chemical constituents</a:t>
            </a:r>
          </a:p>
        </p:txBody>
      </p:sp>
      <p:pic>
        <p:nvPicPr>
          <p:cNvPr id="4098" name="Picture 2"/>
          <p:cNvPicPr>
            <a:picLocks noChangeAspect="1" noChangeArrowheads="1"/>
          </p:cNvPicPr>
          <p:nvPr/>
        </p:nvPicPr>
        <p:blipFill>
          <a:blip r:embed="rId3" cstate="print"/>
          <a:srcRect l="34673" t="32804" r="36328" b="42857"/>
          <a:stretch>
            <a:fillRect/>
          </a:stretch>
        </p:blipFill>
        <p:spPr bwMode="auto">
          <a:xfrm>
            <a:off x="533400" y="2133600"/>
            <a:ext cx="7772400" cy="3886200"/>
          </a:xfrm>
          <a:prstGeom prst="rect">
            <a:avLst/>
          </a:prstGeom>
          <a:noFill/>
          <a:ln w="9525">
            <a:noFill/>
            <a:miter lim="800000"/>
            <a:headEnd/>
            <a:tailEnd/>
          </a:ln>
        </p:spPr>
      </p:pic>
      <p:sp>
        <p:nvSpPr>
          <p:cNvPr id="6" name="Freeform 5"/>
          <p:cNvSpPr/>
          <p:nvPr/>
        </p:nvSpPr>
        <p:spPr>
          <a:xfrm>
            <a:off x="3733800" y="5638800"/>
            <a:ext cx="1169233" cy="614597"/>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itle 1"/>
          <p:cNvSpPr txBox="1">
            <a:spLocks/>
          </p:cNvSpPr>
          <p:nvPr/>
        </p:nvSpPr>
        <p:spPr bwMode="auto">
          <a:xfrm>
            <a:off x="4191000" y="5943600"/>
            <a:ext cx="1905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rPr>
              <a:t>H</a:t>
            </a:r>
          </a:p>
        </p:txBody>
      </p:sp>
      <p:sp>
        <p:nvSpPr>
          <p:cNvPr id="8" name="Freeform 7"/>
          <p:cNvSpPr/>
          <p:nvPr/>
        </p:nvSpPr>
        <p:spPr>
          <a:xfrm>
            <a:off x="7010400" y="5562600"/>
            <a:ext cx="1169233" cy="614597"/>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itle 1"/>
          <p:cNvSpPr txBox="1">
            <a:spLocks/>
          </p:cNvSpPr>
          <p:nvPr/>
        </p:nvSpPr>
        <p:spPr bwMode="auto">
          <a:xfrm>
            <a:off x="7696200" y="5943600"/>
            <a:ext cx="1371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rPr>
              <a:t>h</a:t>
            </a:r>
          </a:p>
        </p:txBody>
      </p:sp>
      <p:cxnSp>
        <p:nvCxnSpPr>
          <p:cNvPr id="12" name="Straight Connector 11"/>
          <p:cNvCxnSpPr/>
          <p:nvPr/>
        </p:nvCxnSpPr>
        <p:spPr>
          <a:xfrm rot="10800000">
            <a:off x="8281988" y="6026944"/>
            <a:ext cx="15240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85800"/>
            <a:ext cx="8229600" cy="5943600"/>
          </a:xfrm>
        </p:spPr>
        <p:txBody>
          <a:bodyPr>
            <a:normAutofit lnSpcReduction="10000"/>
          </a:bodyPr>
          <a:lstStyle/>
          <a:p>
            <a:pPr>
              <a:spcBef>
                <a:spcPts val="100"/>
              </a:spcBef>
              <a:buFontTx/>
              <a:buNone/>
            </a:pPr>
            <a:r>
              <a:rPr lang="en-US" sz="1800" dirty="0">
                <a:latin typeface="Times New Roman" pitchFamily="18" charset="0"/>
                <a:cs typeface="Times New Roman" pitchFamily="18" charset="0"/>
              </a:rPr>
              <a:t>	</a:t>
            </a:r>
            <a:r>
              <a:rPr lang="en-US" sz="1600" dirty="0">
                <a:latin typeface="Times New Roman" pitchFamily="18" charset="0"/>
                <a:cs typeface="Times New Roman" pitchFamily="18" charset="0"/>
              </a:rPr>
              <a:t>Lecture 01		Intro; Using MTLAB or Python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02		Looking At Data</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03		Probability and Measurement Error</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04		Multivariate Distributions</a:t>
            </a:r>
            <a:br>
              <a:rPr lang="en-US" sz="1600" b="1" dirty="0">
                <a:latin typeface="Times New Roman" pitchFamily="18" charset="0"/>
                <a:cs typeface="Times New Roman" pitchFamily="18" charset="0"/>
              </a:rPr>
            </a:br>
            <a:r>
              <a:rPr lang="en-US" sz="1600" dirty="0">
                <a:latin typeface="Times New Roman" pitchFamily="18" charset="0"/>
                <a:cs typeface="Times New Roman" pitchFamily="18" charset="0"/>
              </a:rPr>
              <a:t>Lecture 05		Linear Models</a:t>
            </a:r>
            <a:br>
              <a:rPr lang="en-US" sz="1600" b="1" dirty="0">
                <a:latin typeface="Times New Roman" pitchFamily="18" charset="0"/>
                <a:cs typeface="Times New Roman" pitchFamily="18" charset="0"/>
              </a:rPr>
            </a:br>
            <a:r>
              <a:rPr lang="en-US" sz="1600" dirty="0">
                <a:latin typeface="Times New Roman" pitchFamily="18" charset="0"/>
                <a:cs typeface="Times New Roman" pitchFamily="18" charset="0"/>
              </a:rPr>
              <a:t>Lecture 06		The Principle of Least Squares</a:t>
            </a:r>
            <a:br>
              <a:rPr lang="en-US" sz="1600" dirty="0">
                <a:latin typeface="Times New Roman" pitchFamily="18" charset="0"/>
                <a:cs typeface="Times New Roman" pitchFamily="18" charset="0"/>
              </a:rPr>
            </a:br>
            <a:r>
              <a:rPr lang="en-US" sz="1600" b="1" dirty="0">
                <a:latin typeface="Times New Roman" pitchFamily="18" charset="0"/>
                <a:cs typeface="Times New Roman" pitchFamily="18" charset="0"/>
              </a:rPr>
              <a:t>Lecture 07		Prior Information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08		Solving Generalized Least Squares Problems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09		Fourier Series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10		Complex Fourier Series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11		Lessons Learned from the Fourier Transform</a:t>
            </a:r>
          </a:p>
          <a:p>
            <a:pPr>
              <a:spcBef>
                <a:spcPts val="100"/>
              </a:spcBef>
              <a:buFontTx/>
              <a:buNone/>
            </a:pPr>
            <a:r>
              <a:rPr lang="en-US" sz="1600" dirty="0">
                <a:latin typeface="Times New Roman" pitchFamily="18" charset="0"/>
                <a:cs typeface="Times New Roman" pitchFamily="18" charset="0"/>
              </a:rPr>
              <a:t>	Lecture 12		Power Spectra</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13		Filter Theory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14		Applications of Filters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15		Factor Analysis and Cluster Analysis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16	</a:t>
            </a:r>
            <a:r>
              <a:rPr lang="en-US" sz="1600">
                <a:latin typeface="Times New Roman" pitchFamily="18" charset="0"/>
                <a:cs typeface="Times New Roman" pitchFamily="18" charset="0"/>
              </a:rPr>
              <a:t>	 Empirical Orthogonal functions and Clusters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17		Covariance and Autocorrelation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18		Cross-correlation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19		Smoothing, Correlation and Spectra</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20		Coherence; Tapering and Spectral Analysis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21		Interpolation and Gaussian Process Regression</a:t>
            </a:r>
          </a:p>
          <a:p>
            <a:pPr>
              <a:spcBef>
                <a:spcPts val="100"/>
              </a:spcBef>
              <a:buFontTx/>
              <a:buNone/>
            </a:pP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Lecture 22		Linear Approximations and Non Linear Least Squares</a:t>
            </a:r>
          </a:p>
          <a:p>
            <a:pPr>
              <a:spcBef>
                <a:spcPts val="100"/>
              </a:spcBef>
              <a:buFontTx/>
              <a:buNone/>
            </a:pPr>
            <a:r>
              <a:rPr lang="en-US" sz="1600" dirty="0">
                <a:latin typeface="Times New Roman" pitchFamily="18" charset="0"/>
                <a:cs typeface="Times New Roman" pitchFamily="18" charset="0"/>
              </a:rPr>
              <a:t>	Lecture 23		Adaptable Approximations with Neural Networks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24 		Hypothesis testing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25 		Hypothesis Testing continued; F-Tests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26 		Confidence Limits of Spectra, Bootstraps</a:t>
            </a:r>
          </a:p>
        </p:txBody>
      </p:sp>
      <p:sp>
        <p:nvSpPr>
          <p:cNvPr id="7172" name="Text Box 4"/>
          <p:cNvSpPr txBox="1">
            <a:spLocks noChangeArrowheads="1"/>
          </p:cNvSpPr>
          <p:nvPr/>
        </p:nvSpPr>
        <p:spPr bwMode="auto">
          <a:xfrm>
            <a:off x="0" y="228600"/>
            <a:ext cx="9144000" cy="457200"/>
          </a:xfrm>
          <a:prstGeom prst="rect">
            <a:avLst/>
          </a:prstGeom>
          <a:noFill/>
          <a:ln w="9525">
            <a:noFill/>
            <a:miter lim="800000"/>
            <a:headEnd/>
            <a:tailEnd/>
          </a:ln>
          <a:effectLst/>
        </p:spPr>
        <p:txBody>
          <a:bodyPr wrap="square">
            <a:spAutoFit/>
          </a:bodyPr>
          <a:lstStyle/>
          <a:p>
            <a:pPr algn="ctr">
              <a:spcBef>
                <a:spcPct val="50000"/>
              </a:spcBef>
            </a:pPr>
            <a:r>
              <a:rPr lang="en-US" sz="2400" dirty="0">
                <a:latin typeface="Times New Roman" pitchFamily="18" charset="0"/>
                <a:cs typeface="Times New Roman" pitchFamily="18" charset="0"/>
              </a:rPr>
              <a:t>SYLLABUS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latin typeface="Times New Roman" pitchFamily="18" charset="0"/>
                <a:cs typeface="Times New Roman" pitchFamily="18" charset="0"/>
              </a:rPr>
              <a:t>use Normal </a:t>
            </a:r>
            <a:r>
              <a:rPr lang="en-US" dirty="0" err="1">
                <a:latin typeface="Times New Roman" pitchFamily="18" charset="0"/>
                <a:cs typeface="Times New Roman" pitchFamily="18" charset="0"/>
              </a:rPr>
              <a:t>p.d.f</a:t>
            </a:r>
            <a:r>
              <a:rPr lang="en-US" dirty="0">
                <a:latin typeface="Times New Roman" pitchFamily="18" charset="0"/>
                <a:cs typeface="Times New Roman" pitchFamily="18" charset="0"/>
              </a:rPr>
              <a:t>. to represent</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prior information</a:t>
            </a:r>
          </a:p>
        </p:txBody>
      </p:sp>
      <p:pic>
        <p:nvPicPr>
          <p:cNvPr id="5122" name="Picture 2"/>
          <p:cNvPicPr>
            <a:picLocks noChangeAspect="1" noChangeArrowheads="1"/>
          </p:cNvPicPr>
          <p:nvPr/>
        </p:nvPicPr>
        <p:blipFill>
          <a:blip r:embed="rId3" cstate="print"/>
          <a:srcRect l="11348" t="34921" r="32545" b="53439"/>
          <a:stretch>
            <a:fillRect/>
          </a:stretch>
        </p:blipFill>
        <p:spPr bwMode="auto">
          <a:xfrm>
            <a:off x="198620" y="2971800"/>
            <a:ext cx="8631382" cy="10668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09800"/>
          </a:xfrm>
        </p:spPr>
        <p:txBody>
          <a:bodyPr/>
          <a:lstStyle/>
          <a:p>
            <a:r>
              <a:rPr lang="en-US" dirty="0">
                <a:latin typeface="Times New Roman" pitchFamily="18" charset="0"/>
                <a:cs typeface="Times New Roman" pitchFamily="18" charset="0"/>
              </a:rPr>
              <a:t>Normal </a:t>
            </a:r>
            <a:r>
              <a:rPr lang="en-US" dirty="0" err="1">
                <a:latin typeface="Times New Roman" pitchFamily="18" charset="0"/>
                <a:cs typeface="Times New Roman" pitchFamily="18" charset="0"/>
              </a:rPr>
              <a:t>p.d.f</a:t>
            </a:r>
            <a:r>
              <a:rPr lang="en-US" dirty="0">
                <a:latin typeface="Times New Roman" pitchFamily="18" charset="0"/>
                <a:cs typeface="Times New Roman" pitchFamily="18" charset="0"/>
              </a:rPr>
              <a:t>.</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defines an</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“error in prior information”</a:t>
            </a:r>
          </a:p>
        </p:txBody>
      </p:sp>
      <p:sp>
        <p:nvSpPr>
          <p:cNvPr id="7" name="Title 1"/>
          <p:cNvSpPr txBox="1">
            <a:spLocks/>
          </p:cNvSpPr>
          <p:nvPr/>
        </p:nvSpPr>
        <p:spPr bwMode="auto">
          <a:xfrm>
            <a:off x="6477000" y="2593300"/>
            <a:ext cx="1905000" cy="251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individual</a:t>
            </a:r>
            <a:b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b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errors weighted by their certainty</a:t>
            </a:r>
          </a:p>
        </p:txBody>
      </p:sp>
      <p:pic>
        <p:nvPicPr>
          <p:cNvPr id="6146" name="Picture 2"/>
          <p:cNvPicPr>
            <a:picLocks noChangeAspect="1" noChangeArrowheads="1"/>
          </p:cNvPicPr>
          <p:nvPr/>
        </p:nvPicPr>
        <p:blipFill>
          <a:blip r:embed="rId3" cstate="print"/>
          <a:srcRect l="35303" t="47619" r="30024" b="42857"/>
          <a:stretch>
            <a:fillRect/>
          </a:stretch>
        </p:blipFill>
        <p:spPr bwMode="auto">
          <a:xfrm>
            <a:off x="1447800" y="2286000"/>
            <a:ext cx="6324600" cy="1034935"/>
          </a:xfrm>
          <a:prstGeom prst="rect">
            <a:avLst/>
          </a:prstGeom>
          <a:noFill/>
          <a:ln w="9525">
            <a:noFill/>
            <a:miter lim="800000"/>
            <a:headEnd/>
            <a:tailEnd/>
          </a:ln>
        </p:spPr>
      </p:pic>
      <p:sp>
        <p:nvSpPr>
          <p:cNvPr id="6" name="Freeform 5"/>
          <p:cNvSpPr/>
          <p:nvPr/>
        </p:nvSpPr>
        <p:spPr>
          <a:xfrm>
            <a:off x="5410200" y="3048000"/>
            <a:ext cx="1169233" cy="614597"/>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147" name="Picture 3"/>
          <p:cNvPicPr>
            <a:picLocks noChangeAspect="1" noChangeArrowheads="1"/>
          </p:cNvPicPr>
          <p:nvPr/>
        </p:nvPicPr>
        <p:blipFill>
          <a:blip r:embed="rId3" cstate="print"/>
          <a:srcRect l="12175" t="34127" r="79630" b="51058"/>
          <a:stretch>
            <a:fillRect/>
          </a:stretch>
        </p:blipFill>
        <p:spPr bwMode="auto">
          <a:xfrm>
            <a:off x="2133600" y="4724400"/>
            <a:ext cx="1768929" cy="1905000"/>
          </a:xfrm>
          <a:prstGeom prst="rect">
            <a:avLst/>
          </a:prstGeom>
          <a:noFill/>
          <a:ln w="9525">
            <a:noFill/>
            <a:miter lim="800000"/>
            <a:headEnd/>
            <a:tailEnd/>
          </a:ln>
        </p:spPr>
      </p:pic>
      <p:pic>
        <p:nvPicPr>
          <p:cNvPr id="10" name="Picture 3"/>
          <p:cNvPicPr>
            <a:picLocks noChangeAspect="1" noChangeArrowheads="1"/>
          </p:cNvPicPr>
          <p:nvPr/>
        </p:nvPicPr>
        <p:blipFill>
          <a:blip r:embed="rId3" cstate="print"/>
          <a:srcRect l="69364" t="34127" r="14397" b="53428"/>
          <a:stretch>
            <a:fillRect/>
          </a:stretch>
        </p:blipFill>
        <p:spPr bwMode="auto">
          <a:xfrm>
            <a:off x="3886200" y="4724400"/>
            <a:ext cx="3505200" cy="16002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l="20458" t="34921" r="32545" b="53439"/>
          <a:stretch>
            <a:fillRect/>
          </a:stretch>
        </p:blipFill>
        <p:spPr bwMode="auto">
          <a:xfrm>
            <a:off x="1752600" y="3886200"/>
            <a:ext cx="7229802" cy="1066800"/>
          </a:xfrm>
          <a:prstGeom prst="rect">
            <a:avLst/>
          </a:prstGeom>
          <a:noFill/>
          <a:ln w="9525">
            <a:noFill/>
            <a:miter lim="800000"/>
            <a:headEnd/>
            <a:tailEnd/>
          </a:ln>
        </p:spPr>
      </p:pic>
      <p:sp>
        <p:nvSpPr>
          <p:cNvPr id="5" name="TextBox 4"/>
          <p:cNvSpPr txBox="1"/>
          <p:nvPr/>
        </p:nvSpPr>
        <p:spPr>
          <a:xfrm>
            <a:off x="3124200" y="5410200"/>
            <a:ext cx="6019800" cy="1200329"/>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(Technically, the </a:t>
            </a:r>
            <a:r>
              <a:rPr lang="en-US" sz="2400" dirty="0" err="1">
                <a:solidFill>
                  <a:srgbClr val="FF0000"/>
                </a:solidFill>
                <a:latin typeface="Times New Roman" pitchFamily="18" charset="0"/>
                <a:cs typeface="Times New Roman" pitchFamily="18" charset="0"/>
              </a:rPr>
              <a:t>p.d.f.’s</a:t>
            </a:r>
            <a:r>
              <a:rPr lang="en-US" sz="2400" dirty="0">
                <a:solidFill>
                  <a:srgbClr val="FF0000"/>
                </a:solidFill>
                <a:latin typeface="Times New Roman" pitchFamily="18" charset="0"/>
                <a:cs typeface="Times New Roman" pitchFamily="18" charset="0"/>
              </a:rPr>
              <a:t> are only proportional when the </a:t>
            </a:r>
            <a:r>
              <a:rPr lang="en-US" sz="2400" dirty="0" err="1">
                <a:solidFill>
                  <a:srgbClr val="FF0000"/>
                </a:solidFill>
                <a:latin typeface="Times New Roman" pitchFamily="18" charset="0"/>
                <a:cs typeface="Times New Roman" pitchFamily="18" charset="0"/>
              </a:rPr>
              <a:t>Jacobian</a:t>
            </a:r>
            <a:r>
              <a:rPr lang="en-US" sz="2400" dirty="0">
                <a:solidFill>
                  <a:srgbClr val="FF0000"/>
                </a:solidFill>
                <a:latin typeface="Times New Roman" pitchFamily="18" charset="0"/>
                <a:cs typeface="Times New Roman" pitchFamily="18" charset="0"/>
              </a:rPr>
              <a:t> Determinant is constant, which it is in this case).</a:t>
            </a:r>
          </a:p>
        </p:txBody>
      </p:sp>
      <p:sp>
        <p:nvSpPr>
          <p:cNvPr id="8" name="Title 1"/>
          <p:cNvSpPr txBox="1">
            <a:spLocks/>
          </p:cNvSpPr>
          <p:nvPr/>
        </p:nvSpPr>
        <p:spPr bwMode="auto">
          <a:xfrm>
            <a:off x="0" y="3886200"/>
            <a:ext cx="1905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kumimoji="0" lang="en-US" sz="32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p</a:t>
            </a:r>
            <a:r>
              <a:rPr kumimoji="0" lang="en-US" sz="3200" b="0"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Times New Roman" pitchFamily="18" charset="0"/>
              </a:rPr>
              <a:t>p</a:t>
            </a:r>
            <a:r>
              <a:rPr kumimoji="0" lang="en-US" sz="32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a:t>
            </a:r>
            <a:r>
              <a:rPr kumimoji="0" lang="en-US" sz="32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m</a:t>
            </a:r>
            <a:r>
              <a:rPr kumimoji="0" lang="en-US" sz="32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a:t>
            </a:r>
            <a:r>
              <a:rPr lang="en-US" sz="3200" kern="0" dirty="0">
                <a:solidFill>
                  <a:schemeClr val="tx2"/>
                </a:solidFill>
                <a:latin typeface="Cambria Math" pitchFamily="18" charset="0"/>
                <a:ea typeface="Cambria Math" pitchFamily="18" charset="0"/>
                <a:cs typeface="Times New Roman" pitchFamily="18" charset="0"/>
              </a:rPr>
              <a:t> ∝</a:t>
            </a:r>
            <a:r>
              <a:rPr kumimoji="0" lang="en-US" sz="32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 </a:t>
            </a:r>
          </a:p>
        </p:txBody>
      </p:sp>
      <p:sp>
        <p:nvSpPr>
          <p:cNvPr id="9" name="Title 1"/>
          <p:cNvSpPr txBox="1">
            <a:spLocks/>
          </p:cNvSpPr>
          <p:nvPr/>
        </p:nvSpPr>
        <p:spPr bwMode="auto">
          <a:xfrm>
            <a:off x="0" y="22098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so we can view this formula as a </a:t>
            </a:r>
            <a:r>
              <a:rPr kumimoji="0" lang="en-US" sz="2800" b="0" i="0" u="none" strike="noStrike" kern="0" cap="none" spc="0" normalizeH="0" baseline="0" noProof="0" dirty="0" err="1">
                <a:ln>
                  <a:noFill/>
                </a:ln>
                <a:solidFill>
                  <a:schemeClr val="tx2"/>
                </a:solidFill>
                <a:effectLst/>
                <a:uLnTx/>
                <a:uFillTx/>
                <a:latin typeface="Times New Roman" pitchFamily="18" charset="0"/>
                <a:ea typeface="+mj-ea"/>
                <a:cs typeface="Times New Roman" pitchFamily="18" charset="0"/>
              </a:rPr>
              <a:t>p.d.f</a:t>
            </a:r>
            <a:r>
              <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 for the model parameters, </a:t>
            </a:r>
            <a:r>
              <a:rPr kumimoji="0" lang="en-US" sz="28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m</a:t>
            </a:r>
          </a:p>
        </p:txBody>
      </p:sp>
      <p:sp>
        <p:nvSpPr>
          <p:cNvPr id="2" name="Title 1"/>
          <p:cNvSpPr>
            <a:spLocks noGrp="1"/>
          </p:cNvSpPr>
          <p:nvPr>
            <p:ph type="title"/>
          </p:nvPr>
        </p:nvSpPr>
        <p:spPr>
          <a:xfrm>
            <a:off x="457200" y="304800"/>
            <a:ext cx="8229600" cy="1143000"/>
          </a:xfrm>
        </p:spPr>
        <p:txBody>
          <a:bodyPr/>
          <a:lstStyle/>
          <a:p>
            <a:r>
              <a:rPr lang="en-US" dirty="0">
                <a:latin typeface="Times New Roman" pitchFamily="18" charset="0"/>
                <a:cs typeface="Times New Roman" pitchFamily="18" charset="0"/>
              </a:rPr>
              <a:t>since </a:t>
            </a:r>
            <a:r>
              <a:rPr lang="en-US" b="1" dirty="0">
                <a:latin typeface="Cambria Math" pitchFamily="18" charset="0"/>
                <a:ea typeface="Cambria Math" pitchFamily="18" charset="0"/>
                <a:cs typeface="Times New Roman" pitchFamily="18" charset="0"/>
              </a:rPr>
              <a:t>m</a:t>
            </a:r>
            <a:r>
              <a:rPr lang="en-US" dirty="0">
                <a:latin typeface="Cambria Math" pitchFamily="18" charset="0"/>
                <a:ea typeface="Cambria Math" pitchFamily="18" charset="0"/>
                <a:cs typeface="Times New Roman" pitchFamily="18" charset="0"/>
              </a:rPr>
              <a:t> ∝ </a:t>
            </a:r>
            <a:r>
              <a:rPr lang="en-US" b="1" dirty="0">
                <a:latin typeface="Cambria Math" pitchFamily="18" charset="0"/>
                <a:ea typeface="Cambria Math" pitchFamily="18" charset="0"/>
                <a:cs typeface="Times New Roman" pitchFamily="18" charset="0"/>
              </a:rPr>
              <a:t>h</a:t>
            </a:r>
            <a:br>
              <a:rPr lang="en-US" dirty="0">
                <a:latin typeface="Cambria Math"/>
                <a:ea typeface="Cambria Math"/>
                <a:cs typeface="Times New Roman" pitchFamily="18" charset="0"/>
              </a:rPr>
            </a:br>
            <a:r>
              <a:rPr lang="en-US" dirty="0">
                <a:latin typeface="Cambria Math" pitchFamily="18" charset="0"/>
                <a:ea typeface="Cambria Math" pitchFamily="18" charset="0"/>
                <a:cs typeface="Times New Roman" pitchFamily="18" charset="0"/>
              </a:rPr>
              <a:t> </a:t>
            </a:r>
            <a:r>
              <a:rPr lang="en-US" i="1" dirty="0">
                <a:latin typeface="Cambria Math" pitchFamily="18" charset="0"/>
                <a:ea typeface="Cambria Math" pitchFamily="18" charset="0"/>
                <a:cs typeface="Times New Roman" pitchFamily="18" charset="0"/>
              </a:rPr>
              <a:t>p</a:t>
            </a:r>
            <a:r>
              <a:rPr lang="en-US" i="1" baseline="-25000" dirty="0">
                <a:latin typeface="Cambria Math" pitchFamily="18" charset="0"/>
                <a:ea typeface="Cambria Math" pitchFamily="18" charset="0"/>
                <a:cs typeface="Times New Roman" pitchFamily="18" charset="0"/>
              </a:rPr>
              <a:t>p</a:t>
            </a:r>
            <a:r>
              <a:rPr lang="en-US" dirty="0">
                <a:latin typeface="Cambria Math" pitchFamily="18" charset="0"/>
                <a:ea typeface="Cambria Math" pitchFamily="18" charset="0"/>
                <a:cs typeface="Times New Roman" pitchFamily="18" charset="0"/>
              </a:rPr>
              <a:t>(</a:t>
            </a:r>
            <a:r>
              <a:rPr lang="en-US" b="1" dirty="0">
                <a:latin typeface="Cambria Math" pitchFamily="18" charset="0"/>
                <a:ea typeface="Cambria Math" pitchFamily="18" charset="0"/>
                <a:cs typeface="Times New Roman" pitchFamily="18" charset="0"/>
              </a:rPr>
              <a:t>m</a:t>
            </a:r>
            <a:r>
              <a:rPr lang="en-US" dirty="0">
                <a:latin typeface="Cambria Math" pitchFamily="18" charset="0"/>
                <a:ea typeface="Cambria Math" pitchFamily="18" charset="0"/>
                <a:cs typeface="Times New Roman" pitchFamily="18" charset="0"/>
              </a:rPr>
              <a:t>) ∝ </a:t>
            </a:r>
            <a:r>
              <a:rPr lang="en-US" i="1" dirty="0">
                <a:latin typeface="Cambria Math" pitchFamily="18" charset="0"/>
                <a:ea typeface="Cambria Math" pitchFamily="18" charset="0"/>
                <a:cs typeface="Times New Roman" pitchFamily="18" charset="0"/>
              </a:rPr>
              <a:t>p</a:t>
            </a:r>
            <a:r>
              <a:rPr lang="en-US" i="1" baseline="-25000" dirty="0">
                <a:latin typeface="Cambria Math" pitchFamily="18" charset="0"/>
                <a:ea typeface="Cambria Math" pitchFamily="18" charset="0"/>
                <a:cs typeface="Times New Roman" pitchFamily="18" charset="0"/>
              </a:rPr>
              <a:t>p</a:t>
            </a:r>
            <a:r>
              <a:rPr lang="en-US" dirty="0">
                <a:latin typeface="Cambria Math" pitchFamily="18" charset="0"/>
                <a:ea typeface="Cambria Math" pitchFamily="18" charset="0"/>
                <a:cs typeface="Times New Roman" pitchFamily="18" charset="0"/>
              </a:rPr>
              <a:t>(</a:t>
            </a:r>
            <a:r>
              <a:rPr lang="en-US" b="1" dirty="0">
                <a:latin typeface="Cambria Math" pitchFamily="18" charset="0"/>
                <a:ea typeface="Cambria Math" pitchFamily="18" charset="0"/>
                <a:cs typeface="Times New Roman" pitchFamily="18" charset="0"/>
              </a:rPr>
              <a:t>h</a:t>
            </a:r>
            <a:r>
              <a:rPr lang="en-US" dirty="0">
                <a:latin typeface="Cambria Math" pitchFamily="18" charset="0"/>
                <a:ea typeface="Cambria Math" pitchFamily="18" charset="0"/>
                <a:cs typeface="Times New Roman" pitchFamily="18" charset="0"/>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4724400"/>
          </a:xfrm>
        </p:spPr>
        <p:txBody>
          <a:bodyPr/>
          <a:lstStyle/>
          <a:p>
            <a:pPr algn="ctr">
              <a:buNone/>
            </a:pPr>
            <a:r>
              <a:rPr lang="en-US" sz="4000" dirty="0">
                <a:latin typeface="Times New Roman" pitchFamily="18" charset="0"/>
                <a:cs typeface="Times New Roman" pitchFamily="18" charset="0"/>
              </a:rPr>
              <a:t>now suppose that we observe some data:</a:t>
            </a:r>
          </a:p>
          <a:p>
            <a:pPr algn="ctr">
              <a:buNone/>
            </a:pPr>
            <a:endParaRPr lang="en-US" sz="4000" dirty="0">
              <a:latin typeface="Times New Roman" pitchFamily="18" charset="0"/>
              <a:cs typeface="Times New Roman" pitchFamily="18" charset="0"/>
            </a:endParaRPr>
          </a:p>
          <a:p>
            <a:pPr algn="ctr">
              <a:buNone/>
            </a:pPr>
            <a:r>
              <a:rPr lang="en-US" sz="4000" b="1" dirty="0">
                <a:latin typeface="Times New Roman" pitchFamily="18" charset="0"/>
                <a:cs typeface="Times New Roman" pitchFamily="18" charset="0"/>
              </a:rPr>
              <a:t>d</a:t>
            </a:r>
            <a:r>
              <a:rPr lang="en-US" sz="4000" dirty="0">
                <a:latin typeface="Times New Roman" pitchFamily="18" charset="0"/>
                <a:cs typeface="Times New Roman" pitchFamily="18" charset="0"/>
              </a:rPr>
              <a:t> </a:t>
            </a:r>
            <a:r>
              <a:rPr lang="en-US" sz="4000" dirty="0">
                <a:latin typeface="Cambria Math"/>
                <a:ea typeface="Cambria Math"/>
                <a:cs typeface="Times New Roman" pitchFamily="18" charset="0"/>
              </a:rPr>
              <a:t>= </a:t>
            </a:r>
            <a:r>
              <a:rPr lang="en-US" sz="4000" b="1" dirty="0">
                <a:latin typeface="Times New Roman" pitchFamily="18" charset="0"/>
                <a:cs typeface="Times New Roman" pitchFamily="18" charset="0"/>
              </a:rPr>
              <a:t>d</a:t>
            </a:r>
            <a:r>
              <a:rPr lang="en-US" sz="4000" i="1" baseline="30000" dirty="0">
                <a:latin typeface="Times New Roman" pitchFamily="18" charset="0"/>
                <a:cs typeface="Times New Roman" pitchFamily="18" charset="0"/>
              </a:rPr>
              <a:t>obs</a:t>
            </a:r>
          </a:p>
          <a:p>
            <a:pPr algn="ctr">
              <a:buNone/>
            </a:pPr>
            <a:endParaRPr lang="en-US" sz="4000" dirty="0">
              <a:latin typeface="Times New Roman" pitchFamily="18" charset="0"/>
              <a:cs typeface="Times New Roman" pitchFamily="18" charset="0"/>
            </a:endParaRPr>
          </a:p>
          <a:p>
            <a:pPr algn="ctr">
              <a:buNone/>
            </a:pPr>
            <a:r>
              <a:rPr lang="en-US" sz="4000" dirty="0">
                <a:latin typeface="Times New Roman" pitchFamily="18" charset="0"/>
                <a:cs typeface="Times New Roman" pitchFamily="18" charset="0"/>
              </a:rPr>
              <a:t>with covariance </a:t>
            </a:r>
            <a:r>
              <a:rPr lang="en-US" sz="4000" b="1" dirty="0" err="1">
                <a:latin typeface="Times New Roman" pitchFamily="18" charset="0"/>
                <a:cs typeface="Times New Roman" pitchFamily="18" charset="0"/>
              </a:rPr>
              <a:t>C</a:t>
            </a:r>
            <a:r>
              <a:rPr lang="en-US" sz="4000" i="1" baseline="-25000" dirty="0" err="1">
                <a:latin typeface="Times New Roman" pitchFamily="18" charset="0"/>
                <a:cs typeface="Times New Roman" pitchFamily="18" charset="0"/>
              </a:rPr>
              <a:t>d</a:t>
            </a:r>
            <a:endParaRPr lang="en-US" sz="4000" i="1" baseline="-250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4724400"/>
          </a:xfrm>
        </p:spPr>
        <p:txBody>
          <a:bodyPr/>
          <a:lstStyle/>
          <a:p>
            <a:pPr algn="ctr">
              <a:buNone/>
            </a:pPr>
            <a:r>
              <a:rPr lang="en-US" sz="4000" dirty="0">
                <a:latin typeface="Times New Roman" pitchFamily="18" charset="0"/>
                <a:cs typeface="Times New Roman" pitchFamily="18" charset="0"/>
              </a:rPr>
              <a:t>use Normal </a:t>
            </a:r>
            <a:r>
              <a:rPr lang="en-US" sz="4000" dirty="0" err="1">
                <a:latin typeface="Times New Roman" pitchFamily="18" charset="0"/>
                <a:cs typeface="Times New Roman" pitchFamily="18" charset="0"/>
              </a:rPr>
              <a:t>p.d.f</a:t>
            </a:r>
            <a:r>
              <a:rPr lang="en-US" sz="4000" dirty="0">
                <a:latin typeface="Times New Roman" pitchFamily="18" charset="0"/>
                <a:cs typeface="Times New Roman" pitchFamily="18" charset="0"/>
              </a:rPr>
              <a:t>. to represent the observations</a:t>
            </a:r>
          </a:p>
          <a:p>
            <a:pPr algn="ctr">
              <a:buNone/>
            </a:pPr>
            <a:endParaRPr lang="en-US" sz="4000" dirty="0">
              <a:latin typeface="Times New Roman" pitchFamily="18" charset="0"/>
              <a:cs typeface="Times New Roman" pitchFamily="18" charset="0"/>
            </a:endParaRPr>
          </a:p>
          <a:p>
            <a:pPr algn="ctr">
              <a:buNone/>
            </a:pPr>
            <a:r>
              <a:rPr lang="en-US" b="1" dirty="0">
                <a:latin typeface="Times New Roman" pitchFamily="18" charset="0"/>
                <a:cs typeface="Times New Roman" pitchFamily="18" charset="0"/>
              </a:rPr>
              <a:t>d</a:t>
            </a:r>
            <a:endParaRPr lang="en-US" i="1" baseline="30000" dirty="0">
              <a:latin typeface="Times New Roman" pitchFamily="18" charset="0"/>
              <a:cs typeface="Times New Roman" pitchFamily="18" charset="0"/>
            </a:endParaRPr>
          </a:p>
          <a:p>
            <a:pPr algn="ctr">
              <a:buNone/>
            </a:pPr>
            <a:endParaRPr lang="en-US" sz="4000"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with covariance </a:t>
            </a:r>
            <a:r>
              <a:rPr lang="en-US" b="1" dirty="0" err="1">
                <a:latin typeface="Times New Roman" pitchFamily="18" charset="0"/>
                <a:cs typeface="Times New Roman" pitchFamily="18" charset="0"/>
              </a:rPr>
              <a:t>C</a:t>
            </a:r>
            <a:r>
              <a:rPr lang="en-US" i="1" baseline="-25000" dirty="0" err="1">
                <a:latin typeface="Times New Roman" pitchFamily="18" charset="0"/>
                <a:cs typeface="Times New Roman" pitchFamily="18" charset="0"/>
              </a:rPr>
              <a:t>d</a:t>
            </a:r>
            <a:endParaRPr lang="en-US" i="1" baseline="-250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4724400"/>
          </a:xfrm>
        </p:spPr>
        <p:txBody>
          <a:bodyPr/>
          <a:lstStyle/>
          <a:p>
            <a:pPr algn="ctr">
              <a:buNone/>
            </a:pPr>
            <a:r>
              <a:rPr lang="en-US" sz="4000" dirty="0">
                <a:latin typeface="Times New Roman" pitchFamily="18" charset="0"/>
                <a:cs typeface="Times New Roman" pitchFamily="18" charset="0"/>
              </a:rPr>
              <a:t>now assume that the mean of the data is predicted by the model:</a:t>
            </a:r>
          </a:p>
          <a:p>
            <a:pPr algn="ctr">
              <a:buNone/>
            </a:pPr>
            <a:endParaRPr lang="en-US" sz="4000" dirty="0">
              <a:latin typeface="Times New Roman" pitchFamily="18" charset="0"/>
              <a:cs typeface="Times New Roman" pitchFamily="18" charset="0"/>
            </a:endParaRPr>
          </a:p>
          <a:p>
            <a:pPr algn="ctr">
              <a:buNone/>
            </a:pPr>
            <a:r>
              <a:rPr lang="en-US" sz="4000" b="1" dirty="0">
                <a:latin typeface="Times New Roman" pitchFamily="18" charset="0"/>
                <a:cs typeface="Times New Roman" pitchFamily="18" charset="0"/>
              </a:rPr>
              <a:t>d</a:t>
            </a:r>
            <a:r>
              <a:rPr lang="en-US" sz="4000" dirty="0">
                <a:latin typeface="Times New Roman" pitchFamily="18" charset="0"/>
                <a:cs typeface="Times New Roman" pitchFamily="18" charset="0"/>
              </a:rPr>
              <a:t> </a:t>
            </a:r>
            <a:r>
              <a:rPr lang="en-US" sz="4000" dirty="0">
                <a:latin typeface="Cambria Math"/>
                <a:ea typeface="Cambria Math"/>
                <a:cs typeface="Times New Roman" pitchFamily="18" charset="0"/>
              </a:rPr>
              <a:t>= </a:t>
            </a:r>
            <a:r>
              <a:rPr lang="en-US" sz="4000" b="1" dirty="0">
                <a:latin typeface="Cambria Math"/>
                <a:ea typeface="Cambria Math"/>
                <a:cs typeface="Times New Roman" pitchFamily="18" charset="0"/>
              </a:rPr>
              <a:t>Gm</a:t>
            </a:r>
            <a:endParaRPr lang="en-US" sz="4000" b="1" i="1" baseline="30000" dirty="0">
              <a:latin typeface="Times New Roman" pitchFamily="18" charset="0"/>
              <a:cs typeface="Times New Roman" pitchFamily="18" charset="0"/>
            </a:endParaRPr>
          </a:p>
        </p:txBody>
      </p:sp>
      <p:cxnSp>
        <p:nvCxnSpPr>
          <p:cNvPr id="5" name="Straight Connector 4"/>
          <p:cNvCxnSpPr/>
          <p:nvPr/>
        </p:nvCxnSpPr>
        <p:spPr>
          <a:xfrm>
            <a:off x="3810000" y="34290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1600200"/>
          </a:xfrm>
        </p:spPr>
        <p:txBody>
          <a:bodyPr/>
          <a:lstStyle/>
          <a:p>
            <a:pPr algn="ctr">
              <a:buNone/>
            </a:pPr>
            <a:r>
              <a:rPr lang="en-US" sz="4000" dirty="0">
                <a:latin typeface="Times New Roman" pitchFamily="18" charset="0"/>
                <a:cs typeface="Times New Roman" pitchFamily="18" charset="0"/>
              </a:rPr>
              <a:t>represent the observations with a</a:t>
            </a:r>
          </a:p>
          <a:p>
            <a:pPr algn="ctr">
              <a:buNone/>
            </a:pPr>
            <a:r>
              <a:rPr lang="en-US" sz="4000" dirty="0">
                <a:latin typeface="Times New Roman" pitchFamily="18" charset="0"/>
                <a:cs typeface="Times New Roman" pitchFamily="18" charset="0"/>
              </a:rPr>
              <a:t>Normal </a:t>
            </a:r>
            <a:r>
              <a:rPr lang="en-US" sz="4000" dirty="0" err="1">
                <a:latin typeface="Times New Roman" pitchFamily="18" charset="0"/>
                <a:cs typeface="Times New Roman" pitchFamily="18" charset="0"/>
              </a:rPr>
              <a:t>p.d.f</a:t>
            </a:r>
            <a:r>
              <a:rPr lang="en-US" sz="4000" dirty="0">
                <a:latin typeface="Times New Roman" pitchFamily="18" charset="0"/>
                <a:cs typeface="Times New Roman" pitchFamily="18" charset="0"/>
              </a:rPr>
              <a:t>.</a:t>
            </a:r>
          </a:p>
        </p:txBody>
      </p:sp>
      <p:pic>
        <p:nvPicPr>
          <p:cNvPr id="8194" name="Picture 2"/>
          <p:cNvPicPr>
            <a:picLocks noChangeAspect="1" noChangeArrowheads="1"/>
          </p:cNvPicPr>
          <p:nvPr/>
        </p:nvPicPr>
        <p:blipFill>
          <a:blip r:embed="rId2" cstate="print"/>
          <a:srcRect l="24438" t="40212" r="22459" b="43915"/>
          <a:stretch>
            <a:fillRect/>
          </a:stretch>
        </p:blipFill>
        <p:spPr bwMode="auto">
          <a:xfrm>
            <a:off x="1524000" y="2438400"/>
            <a:ext cx="7274560" cy="1295400"/>
          </a:xfrm>
          <a:prstGeom prst="rect">
            <a:avLst/>
          </a:prstGeom>
          <a:noFill/>
          <a:ln w="9525">
            <a:noFill/>
            <a:miter lim="800000"/>
            <a:headEnd/>
            <a:tailEnd/>
          </a:ln>
        </p:spPr>
      </p:pic>
      <p:sp>
        <p:nvSpPr>
          <p:cNvPr id="7" name="Title 1"/>
          <p:cNvSpPr txBox="1">
            <a:spLocks/>
          </p:cNvSpPr>
          <p:nvPr/>
        </p:nvSpPr>
        <p:spPr bwMode="auto">
          <a:xfrm>
            <a:off x="3657600" y="4343400"/>
            <a:ext cx="1905000" cy="251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mean of data predicted by the model</a:t>
            </a:r>
          </a:p>
        </p:txBody>
      </p:sp>
      <p:sp>
        <p:nvSpPr>
          <p:cNvPr id="8" name="Freeform 7"/>
          <p:cNvSpPr/>
          <p:nvPr/>
        </p:nvSpPr>
        <p:spPr>
          <a:xfrm>
            <a:off x="5867400" y="3352800"/>
            <a:ext cx="1169233" cy="614597"/>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rot="20546231" flipH="1">
            <a:off x="4656544" y="3340999"/>
            <a:ext cx="685801" cy="167640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itle 1"/>
          <p:cNvSpPr txBox="1">
            <a:spLocks/>
          </p:cNvSpPr>
          <p:nvPr/>
        </p:nvSpPr>
        <p:spPr bwMode="auto">
          <a:xfrm>
            <a:off x="6705600" y="3276600"/>
            <a:ext cx="1905000" cy="251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observations weighted by their certainty</a:t>
            </a:r>
          </a:p>
        </p:txBody>
      </p:sp>
      <p:sp>
        <p:nvSpPr>
          <p:cNvPr id="11" name="Content Placeholder 2"/>
          <p:cNvSpPr txBox="1">
            <a:spLocks/>
          </p:cNvSpPr>
          <p:nvPr/>
        </p:nvSpPr>
        <p:spPr bwMode="auto">
          <a:xfrm>
            <a:off x="-14514" y="2772228"/>
            <a:ext cx="1905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800" i="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p(</a:t>
            </a:r>
            <a:r>
              <a:rPr kumimoji="0" lang="en-US" sz="2800" b="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d</a:t>
            </a:r>
            <a:r>
              <a:rPr kumimoji="0" lang="en-US" sz="2800" i="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09800"/>
          </a:xfrm>
        </p:spPr>
        <p:txBody>
          <a:bodyPr/>
          <a:lstStyle/>
          <a:p>
            <a:r>
              <a:rPr lang="en-US" dirty="0">
                <a:latin typeface="Times New Roman" pitchFamily="18" charset="0"/>
                <a:cs typeface="Times New Roman" pitchFamily="18" charset="0"/>
              </a:rPr>
              <a:t>Normal </a:t>
            </a:r>
            <a:r>
              <a:rPr lang="en-US" dirty="0" err="1">
                <a:latin typeface="Times New Roman" pitchFamily="18" charset="0"/>
                <a:cs typeface="Times New Roman" pitchFamily="18" charset="0"/>
              </a:rPr>
              <a:t>p.d.f</a:t>
            </a:r>
            <a:r>
              <a:rPr lang="en-US" dirty="0">
                <a:latin typeface="Times New Roman" pitchFamily="18" charset="0"/>
                <a:cs typeface="Times New Roman" pitchFamily="18" charset="0"/>
              </a:rPr>
              <a:t>.</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defines an</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“error in data”</a:t>
            </a:r>
          </a:p>
        </p:txBody>
      </p:sp>
      <p:pic>
        <p:nvPicPr>
          <p:cNvPr id="9218" name="Picture 2"/>
          <p:cNvPicPr>
            <a:picLocks noChangeAspect="1" noChangeArrowheads="1"/>
          </p:cNvPicPr>
          <p:nvPr/>
        </p:nvPicPr>
        <p:blipFill>
          <a:blip r:embed="rId3" cstate="print"/>
          <a:srcRect l="40977" t="53968" r="22459" b="36508"/>
          <a:stretch>
            <a:fillRect/>
          </a:stretch>
        </p:blipFill>
        <p:spPr bwMode="auto">
          <a:xfrm>
            <a:off x="1066800" y="2362200"/>
            <a:ext cx="7366000" cy="1143000"/>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l="79559" t="39364" r="2285" b="46667"/>
          <a:stretch>
            <a:fillRect/>
          </a:stretch>
        </p:blipFill>
        <p:spPr bwMode="auto">
          <a:xfrm>
            <a:off x="3581400" y="4419600"/>
            <a:ext cx="3657600" cy="1676400"/>
          </a:xfrm>
          <a:prstGeom prst="rect">
            <a:avLst/>
          </a:prstGeom>
          <a:noFill/>
          <a:ln w="9525">
            <a:noFill/>
            <a:miter lim="800000"/>
            <a:headEnd/>
            <a:tailEnd/>
          </a:ln>
        </p:spPr>
      </p:pic>
      <p:sp>
        <p:nvSpPr>
          <p:cNvPr id="11" name="Content Placeholder 2"/>
          <p:cNvSpPr txBox="1">
            <a:spLocks/>
          </p:cNvSpPr>
          <p:nvPr/>
        </p:nvSpPr>
        <p:spPr bwMode="auto">
          <a:xfrm>
            <a:off x="1905000" y="5105400"/>
            <a:ext cx="1905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800" i="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p(</a:t>
            </a:r>
            <a:r>
              <a:rPr kumimoji="0" lang="en-US" sz="2800" b="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d</a:t>
            </a:r>
            <a:r>
              <a:rPr kumimoji="0" lang="en-US" sz="2800" i="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 =</a:t>
            </a:r>
          </a:p>
        </p:txBody>
      </p:sp>
      <p:sp>
        <p:nvSpPr>
          <p:cNvPr id="12" name="Freeform 11"/>
          <p:cNvSpPr/>
          <p:nvPr/>
        </p:nvSpPr>
        <p:spPr>
          <a:xfrm flipH="1">
            <a:off x="838201" y="3276600"/>
            <a:ext cx="609600" cy="114300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itle 1"/>
          <p:cNvSpPr txBox="1">
            <a:spLocks/>
          </p:cNvSpPr>
          <p:nvPr/>
        </p:nvSpPr>
        <p:spPr bwMode="auto">
          <a:xfrm>
            <a:off x="0" y="3505200"/>
            <a:ext cx="1905000" cy="251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weighted least-squares error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1600200"/>
          </a:xfrm>
        </p:spPr>
        <p:txBody>
          <a:bodyPr/>
          <a:lstStyle/>
          <a:p>
            <a:pPr algn="ctr">
              <a:buNone/>
            </a:pPr>
            <a:r>
              <a:rPr lang="en-US" sz="4000" dirty="0">
                <a:latin typeface="Times New Roman" pitchFamily="18" charset="0"/>
                <a:cs typeface="Times New Roman" pitchFamily="18" charset="0"/>
              </a:rPr>
              <a:t>think of </a:t>
            </a:r>
            <a:r>
              <a:rPr lang="en-US" sz="4000" i="1" dirty="0">
                <a:latin typeface="Cambria Math" pitchFamily="18" charset="0"/>
                <a:ea typeface="Cambria Math" pitchFamily="18" charset="0"/>
                <a:cs typeface="Times New Roman" pitchFamily="18" charset="0"/>
              </a:rPr>
              <a:t>p</a:t>
            </a:r>
            <a:r>
              <a:rPr lang="en-US" sz="4000" dirty="0">
                <a:latin typeface="Cambria Math" pitchFamily="18" charset="0"/>
                <a:ea typeface="Cambria Math" pitchFamily="18" charset="0"/>
                <a:cs typeface="Times New Roman" pitchFamily="18" charset="0"/>
              </a:rPr>
              <a:t>(</a:t>
            </a:r>
            <a:r>
              <a:rPr lang="en-US" sz="4000" b="1" dirty="0">
                <a:latin typeface="Cambria Math" pitchFamily="18" charset="0"/>
                <a:ea typeface="Cambria Math" pitchFamily="18" charset="0"/>
                <a:cs typeface="Times New Roman" pitchFamily="18" charset="0"/>
              </a:rPr>
              <a:t>d</a:t>
            </a:r>
            <a:r>
              <a:rPr lang="en-US" sz="4000" dirty="0">
                <a:latin typeface="Cambria Math" pitchFamily="18" charset="0"/>
                <a:ea typeface="Cambria Math" pitchFamily="18" charset="0"/>
                <a:cs typeface="Times New Roman" pitchFamily="18" charset="0"/>
              </a:rPr>
              <a:t>)</a:t>
            </a:r>
            <a:r>
              <a:rPr lang="en-US" sz="4000" dirty="0">
                <a:latin typeface="Times New Roman" pitchFamily="18" charset="0"/>
                <a:cs typeface="Times New Roman" pitchFamily="18" charset="0"/>
              </a:rPr>
              <a:t> as a</a:t>
            </a:r>
          </a:p>
          <a:p>
            <a:pPr algn="ctr">
              <a:buNone/>
            </a:pPr>
            <a:r>
              <a:rPr lang="en-US" sz="4000" dirty="0">
                <a:latin typeface="Times New Roman" pitchFamily="18" charset="0"/>
                <a:cs typeface="Times New Roman" pitchFamily="18" charset="0"/>
              </a:rPr>
              <a:t>conditional </a:t>
            </a:r>
            <a:r>
              <a:rPr lang="en-US" sz="4000" dirty="0" err="1">
                <a:latin typeface="Times New Roman" pitchFamily="18" charset="0"/>
                <a:cs typeface="Times New Roman" pitchFamily="18" charset="0"/>
              </a:rPr>
              <a:t>p.d.f</a:t>
            </a:r>
            <a:r>
              <a:rPr lang="en-US" sz="4000" dirty="0">
                <a:latin typeface="Times New Roman" pitchFamily="18" charset="0"/>
                <a:cs typeface="Times New Roman" pitchFamily="18" charset="0"/>
              </a:rPr>
              <a:t>.</a:t>
            </a:r>
          </a:p>
        </p:txBody>
      </p:sp>
      <p:pic>
        <p:nvPicPr>
          <p:cNvPr id="8194" name="Picture 2"/>
          <p:cNvPicPr>
            <a:picLocks noChangeAspect="1" noChangeArrowheads="1"/>
          </p:cNvPicPr>
          <p:nvPr/>
        </p:nvPicPr>
        <p:blipFill>
          <a:blip r:embed="rId2" cstate="print"/>
          <a:srcRect l="13869" t="40212" r="22459" b="43915"/>
          <a:stretch>
            <a:fillRect/>
          </a:stretch>
        </p:blipFill>
        <p:spPr bwMode="auto">
          <a:xfrm>
            <a:off x="76200" y="2590800"/>
            <a:ext cx="8722360" cy="1295400"/>
          </a:xfrm>
          <a:prstGeom prst="rect">
            <a:avLst/>
          </a:prstGeom>
          <a:noFill/>
          <a:ln w="9525">
            <a:noFill/>
            <a:miter lim="800000"/>
            <a:headEnd/>
            <a:tailEnd/>
          </a:ln>
        </p:spPr>
      </p:pic>
      <p:sp>
        <p:nvSpPr>
          <p:cNvPr id="7" name="Title 1"/>
          <p:cNvSpPr txBox="1">
            <a:spLocks/>
          </p:cNvSpPr>
          <p:nvPr/>
        </p:nvSpPr>
        <p:spPr bwMode="auto">
          <a:xfrm>
            <a:off x="1676400" y="3886200"/>
            <a:ext cx="1905000" cy="190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probability that a particular</a:t>
            </a:r>
            <a:r>
              <a:rPr kumimoji="0" lang="en-US" sz="2000" b="0" i="0" u="none" strike="noStrike" kern="0" cap="none" spc="0" normalizeH="0" noProof="0" dirty="0">
                <a:ln>
                  <a:noFill/>
                </a:ln>
                <a:solidFill>
                  <a:srgbClr val="FF0000"/>
                </a:solidFill>
                <a:effectLst/>
                <a:uLnTx/>
                <a:uFillTx/>
                <a:latin typeface="Times New Roman" pitchFamily="18" charset="0"/>
                <a:ea typeface="+mj-ea"/>
                <a:cs typeface="Times New Roman" pitchFamily="18" charset="0"/>
              </a:rPr>
              <a:t> set of data values will be observed</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8" name="Freeform 7"/>
          <p:cNvSpPr/>
          <p:nvPr/>
        </p:nvSpPr>
        <p:spPr>
          <a:xfrm>
            <a:off x="533400" y="3505200"/>
            <a:ext cx="1169233" cy="614597"/>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1"/>
          <p:cNvSpPr txBox="1">
            <a:spLocks/>
          </p:cNvSpPr>
          <p:nvPr/>
        </p:nvSpPr>
        <p:spPr bwMode="auto">
          <a:xfrm>
            <a:off x="3810000" y="3810000"/>
            <a:ext cx="1905000" cy="190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given a</a:t>
            </a:r>
          </a:p>
        </p:txBody>
      </p:sp>
      <p:sp>
        <p:nvSpPr>
          <p:cNvPr id="9" name="Freeform 8"/>
          <p:cNvSpPr/>
          <p:nvPr/>
        </p:nvSpPr>
        <p:spPr>
          <a:xfrm>
            <a:off x="5334000" y="3505200"/>
            <a:ext cx="1219200" cy="129540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itle 1"/>
          <p:cNvSpPr txBox="1">
            <a:spLocks/>
          </p:cNvSpPr>
          <p:nvPr/>
        </p:nvSpPr>
        <p:spPr bwMode="auto">
          <a:xfrm>
            <a:off x="6629400" y="4114800"/>
            <a:ext cx="1905000" cy="190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particular choice of model parameters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p:cNvGrpSpPr/>
          <p:nvPr/>
        </p:nvGrpSpPr>
        <p:grpSpPr>
          <a:xfrm>
            <a:off x="304799" y="843336"/>
            <a:ext cx="4854323" cy="5024064"/>
            <a:chOff x="3056893" y="1099332"/>
            <a:chExt cx="2720783" cy="2634405"/>
          </a:xfrm>
        </p:grpSpPr>
        <p:pic>
          <p:nvPicPr>
            <p:cNvPr id="1027" name="Picture 3"/>
            <p:cNvPicPr>
              <a:picLocks noChangeAspect="1" noChangeArrowheads="1"/>
            </p:cNvPicPr>
            <p:nvPr/>
          </p:nvPicPr>
          <p:blipFill>
            <a:blip r:embed="rId3" cstate="print"/>
            <a:srcRect/>
            <a:stretch>
              <a:fillRect/>
            </a:stretch>
          </p:blipFill>
          <p:spPr bwMode="auto">
            <a:xfrm>
              <a:off x="3495666" y="1781175"/>
              <a:ext cx="1609725" cy="1600200"/>
            </a:xfrm>
            <a:prstGeom prst="rect">
              <a:avLst/>
            </a:prstGeom>
            <a:noFill/>
            <a:ln w="9525">
              <a:noFill/>
              <a:miter lim="800000"/>
              <a:headEnd/>
              <a:tailEnd/>
            </a:ln>
          </p:spPr>
        </p:pic>
        <p:cxnSp>
          <p:nvCxnSpPr>
            <p:cNvPr id="42" name="Straight Arrow Connector 41"/>
            <p:cNvCxnSpPr/>
            <p:nvPr/>
          </p:nvCxnSpPr>
          <p:spPr>
            <a:xfrm rot="5400000">
              <a:off x="2559065" y="2602714"/>
              <a:ext cx="1858169" cy="555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371864" y="1781183"/>
              <a:ext cx="193357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362339" y="3362327"/>
              <a:ext cx="123825" cy="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359958" y="2200279"/>
              <a:ext cx="126206" cy="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5036365" y="1724033"/>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4243399" y="1728791"/>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320476" y="1658716"/>
              <a:ext cx="457200" cy="276999"/>
            </a:xfrm>
            <a:prstGeom prst="rect">
              <a:avLst/>
            </a:prstGeom>
            <a:noFill/>
          </p:spPr>
          <p:txBody>
            <a:bodyPr wrap="square" rtlCol="0">
              <a:spAutoFit/>
            </a:bodyPr>
            <a:lstStyle/>
            <a:p>
              <a:r>
                <a:rPr lang="en-US" sz="2800" i="1" dirty="0">
                  <a:latin typeface="Times New Roman" pitchFamily="18" charset="0"/>
                  <a:cs typeface="Times New Roman" pitchFamily="18" charset="0"/>
                </a:rPr>
                <a:t>m</a:t>
              </a:r>
              <a:r>
                <a:rPr lang="en-US" sz="2800" i="1" baseline="-25000" dirty="0">
                  <a:latin typeface="Times New Roman" pitchFamily="18" charset="0"/>
                  <a:cs typeface="Times New Roman" pitchFamily="18" charset="0"/>
                </a:rPr>
                <a:t>2</a:t>
              </a:r>
            </a:p>
          </p:txBody>
        </p:sp>
        <p:sp>
          <p:nvSpPr>
            <p:cNvPr id="49" name="TextBox 48"/>
            <p:cNvSpPr txBox="1"/>
            <p:nvPr/>
          </p:nvSpPr>
          <p:spPr>
            <a:xfrm>
              <a:off x="3133742" y="1638309"/>
              <a:ext cx="457200" cy="276999"/>
            </a:xfrm>
            <a:prstGeom prst="rect">
              <a:avLst/>
            </a:prstGeom>
            <a:noFill/>
          </p:spPr>
          <p:txBody>
            <a:bodyPr wrap="square" rtlCol="0">
              <a:spAutoFit/>
            </a:bodyPr>
            <a:lstStyle/>
            <a:p>
              <a:r>
                <a:rPr lang="en-US" sz="2800" i="1" dirty="0">
                  <a:latin typeface="Times New Roman" pitchFamily="18" charset="0"/>
                  <a:cs typeface="Times New Roman" pitchFamily="18" charset="0"/>
                </a:rPr>
                <a:t>0</a:t>
              </a:r>
              <a:endParaRPr lang="en-US" sz="2800" i="1" baseline="-25000" dirty="0">
                <a:latin typeface="Times New Roman" pitchFamily="18" charset="0"/>
                <a:cs typeface="Times New Roman" pitchFamily="18" charset="0"/>
              </a:endParaRPr>
            </a:p>
          </p:txBody>
        </p:sp>
        <p:sp>
          <p:nvSpPr>
            <p:cNvPr id="50" name="TextBox 49"/>
            <p:cNvSpPr txBox="1"/>
            <p:nvPr/>
          </p:nvSpPr>
          <p:spPr>
            <a:xfrm>
              <a:off x="3056893" y="3209162"/>
              <a:ext cx="457200" cy="276999"/>
            </a:xfrm>
            <a:prstGeom prst="rect">
              <a:avLst/>
            </a:prstGeom>
            <a:noFill/>
          </p:spPr>
          <p:txBody>
            <a:bodyPr wrap="square" rtlCol="0">
              <a:spAutoFit/>
            </a:bodyPr>
            <a:lstStyle/>
            <a:p>
              <a:r>
                <a:rPr lang="en-US" sz="2800" i="1" dirty="0">
                  <a:latin typeface="Times New Roman" pitchFamily="18" charset="0"/>
                  <a:cs typeface="Times New Roman" pitchFamily="18" charset="0"/>
                </a:rPr>
                <a:t>40</a:t>
              </a:r>
              <a:endParaRPr lang="en-US" sz="2800" i="1" baseline="-25000" dirty="0">
                <a:latin typeface="Times New Roman" pitchFamily="18" charset="0"/>
                <a:cs typeface="Times New Roman" pitchFamily="18" charset="0"/>
              </a:endParaRPr>
            </a:p>
          </p:txBody>
        </p:sp>
        <p:sp>
          <p:nvSpPr>
            <p:cNvPr id="51" name="TextBox 50"/>
            <p:cNvSpPr txBox="1"/>
            <p:nvPr/>
          </p:nvSpPr>
          <p:spPr>
            <a:xfrm>
              <a:off x="3056894" y="2052650"/>
              <a:ext cx="457200" cy="276999"/>
            </a:xfrm>
            <a:prstGeom prst="rect">
              <a:avLst/>
            </a:prstGeom>
            <a:noFill/>
          </p:spPr>
          <p:txBody>
            <a:bodyPr wrap="square" rtlCol="0">
              <a:spAutoFit/>
            </a:bodyPr>
            <a:lstStyle/>
            <a:p>
              <a:r>
                <a:rPr lang="en-US" sz="2800" i="1" dirty="0">
                  <a:latin typeface="Times New Roman" pitchFamily="18" charset="0"/>
                  <a:cs typeface="Times New Roman" pitchFamily="18" charset="0"/>
                </a:rPr>
                <a:t>10</a:t>
              </a:r>
              <a:endParaRPr lang="en-US" sz="2800" i="1" baseline="-25000" dirty="0">
                <a:latin typeface="Times New Roman" pitchFamily="18" charset="0"/>
                <a:cs typeface="Times New Roman" pitchFamily="18" charset="0"/>
              </a:endParaRPr>
            </a:p>
          </p:txBody>
        </p:sp>
        <p:sp>
          <p:nvSpPr>
            <p:cNvPr id="52" name="TextBox 51"/>
            <p:cNvSpPr txBox="1"/>
            <p:nvPr/>
          </p:nvSpPr>
          <p:spPr>
            <a:xfrm>
              <a:off x="3355858" y="1418980"/>
              <a:ext cx="457200" cy="276999"/>
            </a:xfrm>
            <a:prstGeom prst="rect">
              <a:avLst/>
            </a:prstGeom>
            <a:noFill/>
          </p:spPr>
          <p:txBody>
            <a:bodyPr wrap="square" rtlCol="0">
              <a:spAutoFit/>
            </a:bodyPr>
            <a:lstStyle/>
            <a:p>
              <a:r>
                <a:rPr lang="en-US" sz="2800" i="1" dirty="0">
                  <a:latin typeface="Times New Roman" pitchFamily="18" charset="0"/>
                  <a:cs typeface="Times New Roman" pitchFamily="18" charset="0"/>
                </a:rPr>
                <a:t>0</a:t>
              </a:r>
              <a:endParaRPr lang="en-US" sz="2800" i="1" baseline="-25000" dirty="0">
                <a:latin typeface="Times New Roman" pitchFamily="18" charset="0"/>
                <a:cs typeface="Times New Roman" pitchFamily="18" charset="0"/>
              </a:endParaRPr>
            </a:p>
          </p:txBody>
        </p:sp>
        <p:sp>
          <p:nvSpPr>
            <p:cNvPr id="53" name="TextBox 52"/>
            <p:cNvSpPr txBox="1"/>
            <p:nvPr/>
          </p:nvSpPr>
          <p:spPr>
            <a:xfrm>
              <a:off x="4167331" y="1379024"/>
              <a:ext cx="457200" cy="276999"/>
            </a:xfrm>
            <a:prstGeom prst="rect">
              <a:avLst/>
            </a:prstGeom>
            <a:noFill/>
          </p:spPr>
          <p:txBody>
            <a:bodyPr wrap="square" rtlCol="0">
              <a:spAutoFit/>
            </a:bodyPr>
            <a:lstStyle/>
            <a:p>
              <a:r>
                <a:rPr lang="en-US" sz="2800" i="1" dirty="0">
                  <a:latin typeface="Times New Roman" pitchFamily="18" charset="0"/>
                  <a:cs typeface="Times New Roman" pitchFamily="18" charset="0"/>
                </a:rPr>
                <a:t>20</a:t>
              </a:r>
              <a:endParaRPr lang="en-US" sz="2800" i="1" baseline="-25000" dirty="0">
                <a:latin typeface="Times New Roman" pitchFamily="18" charset="0"/>
                <a:cs typeface="Times New Roman" pitchFamily="18" charset="0"/>
              </a:endParaRPr>
            </a:p>
          </p:txBody>
        </p:sp>
        <p:sp>
          <p:nvSpPr>
            <p:cNvPr id="54" name="TextBox 53"/>
            <p:cNvSpPr txBox="1"/>
            <p:nvPr/>
          </p:nvSpPr>
          <p:spPr>
            <a:xfrm>
              <a:off x="4936095" y="1339068"/>
              <a:ext cx="457200" cy="276999"/>
            </a:xfrm>
            <a:prstGeom prst="rect">
              <a:avLst/>
            </a:prstGeom>
            <a:noFill/>
          </p:spPr>
          <p:txBody>
            <a:bodyPr wrap="square" rtlCol="0">
              <a:spAutoFit/>
            </a:bodyPr>
            <a:lstStyle/>
            <a:p>
              <a:r>
                <a:rPr lang="en-US" sz="2800" i="1" dirty="0">
                  <a:latin typeface="Times New Roman" pitchFamily="18" charset="0"/>
                  <a:cs typeface="Times New Roman" pitchFamily="18" charset="0"/>
                </a:rPr>
                <a:t>40</a:t>
              </a:r>
              <a:endParaRPr lang="en-US" sz="2800" i="1" baseline="-25000" dirty="0">
                <a:latin typeface="Times New Roman" pitchFamily="18" charset="0"/>
                <a:cs typeface="Times New Roman" pitchFamily="18" charset="0"/>
              </a:endParaRPr>
            </a:p>
          </p:txBody>
        </p:sp>
        <p:sp>
          <p:nvSpPr>
            <p:cNvPr id="72" name="TextBox 71"/>
            <p:cNvSpPr txBox="1"/>
            <p:nvPr/>
          </p:nvSpPr>
          <p:spPr>
            <a:xfrm>
              <a:off x="3355858" y="1099332"/>
              <a:ext cx="1371600" cy="274354"/>
            </a:xfrm>
            <a:prstGeom prst="rect">
              <a:avLst/>
            </a:prstGeom>
            <a:noFill/>
          </p:spPr>
          <p:txBody>
            <a:bodyPr wrap="square" rtlCol="0">
              <a:spAutoFit/>
            </a:bodyPr>
            <a:lstStyle/>
            <a:p>
              <a:r>
                <a:rPr lang="en-US" sz="2800" i="1" dirty="0">
                  <a:latin typeface="Times New Roman" pitchFamily="18" charset="0"/>
                  <a:cs typeface="Times New Roman" pitchFamily="18" charset="0"/>
                </a:rPr>
                <a:t>p(</a:t>
              </a:r>
              <a:r>
                <a:rPr lang="en-US" sz="2800" b="1" dirty="0" err="1">
                  <a:latin typeface="Times New Roman" pitchFamily="18" charset="0"/>
                  <a:cs typeface="Times New Roman" pitchFamily="18" charset="0"/>
                </a:rPr>
                <a:t>d</a:t>
              </a:r>
              <a:r>
                <a:rPr lang="en-US" sz="2800" i="1" dirty="0" err="1">
                  <a:latin typeface="Times New Roman" pitchFamily="18" charset="0"/>
                  <a:cs typeface="Times New Roman" pitchFamily="18" charset="0"/>
                </a:rPr>
                <a:t>|</a:t>
              </a:r>
              <a:r>
                <a:rPr lang="en-US" sz="2800" b="1" dirty="0" err="1">
                  <a:latin typeface="Times New Roman" pitchFamily="18" charset="0"/>
                  <a:cs typeface="Times New Roman" pitchFamily="18" charset="0"/>
                </a:rPr>
                <a:t>m</a:t>
              </a:r>
              <a:r>
                <a:rPr lang="en-US" sz="2800" i="1" dirty="0">
                  <a:latin typeface="Times New Roman" pitchFamily="18" charset="0"/>
                  <a:cs typeface="Times New Roman" pitchFamily="18" charset="0"/>
                </a:rPr>
                <a:t>)</a:t>
              </a:r>
              <a:endParaRPr lang="en-US" sz="2800" i="1" baseline="-25000" dirty="0">
                <a:latin typeface="Times New Roman" pitchFamily="18" charset="0"/>
                <a:cs typeface="Times New Roman" pitchFamily="18" charset="0"/>
              </a:endParaRPr>
            </a:p>
          </p:txBody>
        </p:sp>
        <p:sp>
          <p:nvSpPr>
            <p:cNvPr id="55" name="TextBox 54"/>
            <p:cNvSpPr txBox="1"/>
            <p:nvPr/>
          </p:nvSpPr>
          <p:spPr>
            <a:xfrm>
              <a:off x="3355858" y="3456738"/>
              <a:ext cx="457200" cy="276999"/>
            </a:xfrm>
            <a:prstGeom prst="rect">
              <a:avLst/>
            </a:prstGeom>
            <a:noFill/>
          </p:spPr>
          <p:txBody>
            <a:bodyPr wrap="square" rtlCol="0">
              <a:spAutoFit/>
            </a:bodyPr>
            <a:lstStyle/>
            <a:p>
              <a:r>
                <a:rPr lang="en-US" sz="2800" i="1" dirty="0">
                  <a:latin typeface="Times New Roman" pitchFamily="18" charset="0"/>
                  <a:cs typeface="Times New Roman" pitchFamily="18" charset="0"/>
                </a:rPr>
                <a:t>m</a:t>
              </a:r>
              <a:r>
                <a:rPr lang="en-US" sz="2800" i="1" baseline="-25000" dirty="0">
                  <a:latin typeface="Times New Roman" pitchFamily="18" charset="0"/>
                  <a:cs typeface="Times New Roman" pitchFamily="18" charset="0"/>
                </a:rPr>
                <a:t>1</a:t>
              </a:r>
            </a:p>
          </p:txBody>
        </p:sp>
      </p:grpSp>
      <p:sp>
        <p:nvSpPr>
          <p:cNvPr id="74" name="TextBox 73"/>
          <p:cNvSpPr txBox="1"/>
          <p:nvPr/>
        </p:nvSpPr>
        <p:spPr>
          <a:xfrm>
            <a:off x="5105400" y="1"/>
            <a:ext cx="4038600" cy="6186309"/>
          </a:xfrm>
          <a:prstGeom prst="rect">
            <a:avLst/>
          </a:prstGeom>
          <a:noFill/>
        </p:spPr>
        <p:txBody>
          <a:bodyPr wrap="square" rtlCol="0">
            <a:spAutoFit/>
          </a:bodyPr>
          <a:lstStyle/>
          <a:p>
            <a:r>
              <a:rPr lang="en-US" sz="3600" dirty="0">
                <a:latin typeface="Times New Roman" pitchFamily="18" charset="0"/>
                <a:cs typeface="Times New Roman" pitchFamily="18" charset="0"/>
              </a:rPr>
              <a:t>example:</a:t>
            </a:r>
          </a:p>
          <a:p>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one datum</a:t>
            </a:r>
          </a:p>
          <a:p>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2 model parameters</a:t>
            </a:r>
          </a:p>
          <a:p>
            <a:endParaRPr lang="en-US" sz="3600" dirty="0">
              <a:latin typeface="Times New Roman" pitchFamily="18" charset="0"/>
              <a:cs typeface="Times New Roman" pitchFamily="18" charset="0"/>
            </a:endParaRPr>
          </a:p>
          <a:p>
            <a:r>
              <a:rPr lang="en-US" sz="3600" dirty="0">
                <a:latin typeface="Cambria Math" pitchFamily="18" charset="0"/>
                <a:ea typeface="Cambria Math" pitchFamily="18" charset="0"/>
                <a:cs typeface="Times New Roman" pitchFamily="18" charset="0"/>
              </a:rPr>
              <a:t>model</a:t>
            </a:r>
          </a:p>
          <a:p>
            <a:r>
              <a:rPr lang="en-US" sz="3600" i="1" dirty="0">
                <a:latin typeface="Cambria Math" pitchFamily="18" charset="0"/>
                <a:ea typeface="Cambria Math" pitchFamily="18" charset="0"/>
                <a:cs typeface="Times New Roman" pitchFamily="18" charset="0"/>
              </a:rPr>
              <a:t>d</a:t>
            </a:r>
            <a:r>
              <a:rPr lang="en-US" sz="3600" i="1" baseline="-25000" dirty="0">
                <a:latin typeface="Cambria Math" pitchFamily="18" charset="0"/>
                <a:ea typeface="Cambria Math" pitchFamily="18" charset="0"/>
                <a:cs typeface="Times New Roman" pitchFamily="18" charset="0"/>
              </a:rPr>
              <a:t>1</a:t>
            </a:r>
            <a:r>
              <a:rPr lang="en-US" sz="3600" i="1" dirty="0">
                <a:latin typeface="Cambria Math" pitchFamily="18" charset="0"/>
                <a:ea typeface="Cambria Math" pitchFamily="18" charset="0"/>
                <a:cs typeface="Times New Roman" pitchFamily="18" charset="0"/>
              </a:rPr>
              <a:t>=m</a:t>
            </a:r>
            <a:r>
              <a:rPr lang="en-US" sz="3600" i="1" baseline="-25000" dirty="0">
                <a:latin typeface="Cambria Math" pitchFamily="18" charset="0"/>
                <a:ea typeface="Cambria Math" pitchFamily="18" charset="0"/>
                <a:cs typeface="Times New Roman" pitchFamily="18" charset="0"/>
              </a:rPr>
              <a:t>1</a:t>
            </a:r>
            <a:r>
              <a:rPr lang="en-US" sz="3600" i="1" dirty="0">
                <a:latin typeface="Cambria Math" pitchFamily="18" charset="0"/>
                <a:ea typeface="Cambria Math" pitchFamily="18" charset="0"/>
                <a:cs typeface="Times New Roman" pitchFamily="18" charset="0"/>
              </a:rPr>
              <a:t> –m</a:t>
            </a:r>
            <a:r>
              <a:rPr lang="en-US" sz="3600" i="1" baseline="-25000" dirty="0">
                <a:latin typeface="Cambria Math" pitchFamily="18" charset="0"/>
                <a:ea typeface="Cambria Math" pitchFamily="18" charset="0"/>
                <a:cs typeface="Times New Roman" pitchFamily="18" charset="0"/>
              </a:rPr>
              <a:t>2</a:t>
            </a:r>
            <a:r>
              <a:rPr lang="en-US" sz="3600" i="1" dirty="0">
                <a:latin typeface="Cambria Math" pitchFamily="18" charset="0"/>
                <a:ea typeface="Cambria Math" pitchFamily="18" charset="0"/>
                <a:cs typeface="Times New Roman" pitchFamily="18" charset="0"/>
              </a:rPr>
              <a:t> </a:t>
            </a:r>
          </a:p>
          <a:p>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one observation</a:t>
            </a:r>
          </a:p>
          <a:p>
            <a:r>
              <a:rPr lang="en-US" sz="3600" i="1" dirty="0">
                <a:latin typeface="Cambria Math" pitchFamily="18" charset="0"/>
                <a:ea typeface="Cambria Math" pitchFamily="18" charset="0"/>
                <a:cs typeface="Times New Roman" pitchFamily="18" charset="0"/>
              </a:rPr>
              <a:t>d</a:t>
            </a:r>
            <a:r>
              <a:rPr lang="en-US" sz="3600" i="1" baseline="-25000" dirty="0">
                <a:latin typeface="Cambria Math" pitchFamily="18" charset="0"/>
                <a:ea typeface="Cambria Math" pitchFamily="18" charset="0"/>
                <a:cs typeface="Times New Roman" pitchFamily="18" charset="0"/>
              </a:rPr>
              <a:t>1</a:t>
            </a:r>
            <a:r>
              <a:rPr lang="en-US" sz="3600" i="1" baseline="30000" dirty="0">
                <a:latin typeface="Cambria Math" pitchFamily="18" charset="0"/>
                <a:ea typeface="Cambria Math" pitchFamily="18" charset="0"/>
                <a:cs typeface="Times New Roman" pitchFamily="18" charset="0"/>
              </a:rPr>
              <a:t>obs</a:t>
            </a:r>
            <a:r>
              <a:rPr lang="en-US" sz="3600" i="1" dirty="0">
                <a:latin typeface="Cambria Math" pitchFamily="18" charset="0"/>
                <a:ea typeface="Cambria Math" pitchFamily="18" charset="0"/>
                <a:cs typeface="Times New Roman" pitchFamily="18" charset="0"/>
              </a:rPr>
              <a:t> = 0 ± 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a:latin typeface="Times New Roman" pitchFamily="18" charset="0"/>
                <a:cs typeface="Times New Roman" pitchFamily="18" charset="0"/>
              </a:rPr>
              <a:t>Goals of </a:t>
            </a:r>
            <a:r>
              <a:rPr lang="en-US" dirty="0">
                <a:latin typeface="Times New Roman" pitchFamily="18" charset="0"/>
                <a:cs typeface="Times New Roman" pitchFamily="18" charset="0"/>
              </a:rPr>
              <a:t>the lecture</a:t>
            </a:r>
          </a:p>
        </p:txBody>
      </p:sp>
      <p:sp>
        <p:nvSpPr>
          <p:cNvPr id="3" name="Content Placeholder 2"/>
          <p:cNvSpPr>
            <a:spLocks noGrp="1"/>
          </p:cNvSpPr>
          <p:nvPr>
            <p:ph idx="1"/>
          </p:nvPr>
        </p:nvSpPr>
        <p:spPr>
          <a:xfrm>
            <a:off x="685800" y="2895600"/>
            <a:ext cx="7772400" cy="2209800"/>
          </a:xfrm>
        </p:spPr>
        <p:txBody>
          <a:bodyPr/>
          <a:lstStyle/>
          <a:p>
            <a:pPr algn="ctr">
              <a:buNone/>
            </a:pPr>
            <a:r>
              <a:rPr lang="en-US" dirty="0">
                <a:latin typeface="Times New Roman" pitchFamily="18" charset="0"/>
                <a:cs typeface="Times New Roman" pitchFamily="18" charset="0"/>
              </a:rPr>
              <a:t>understand the advantages and limitations of supplementing observations with</a:t>
            </a:r>
          </a:p>
          <a:p>
            <a:pPr algn="ctr">
              <a:buNone/>
            </a:pPr>
            <a:r>
              <a:rPr lang="en-US" dirty="0">
                <a:latin typeface="Times New Roman" pitchFamily="18" charset="0"/>
                <a:cs typeface="Times New Roman" pitchFamily="18" charset="0"/>
              </a:rPr>
              <a:t>prior information</a:t>
            </a:r>
          </a:p>
          <a:p>
            <a:pPr algn="ctr">
              <a:buNone/>
            </a:pPr>
            <a:endParaRPr lang="en-US"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20804" t="34921" r="30654" b="38624"/>
          <a:stretch>
            <a:fillRect/>
          </a:stretch>
        </p:blipFill>
        <p:spPr bwMode="auto">
          <a:xfrm>
            <a:off x="1600200" y="4419600"/>
            <a:ext cx="5867400" cy="1905000"/>
          </a:xfrm>
          <a:prstGeom prst="rect">
            <a:avLst/>
          </a:prstGeom>
          <a:noFill/>
          <a:ln w="9525">
            <a:noFill/>
            <a:miter lim="800000"/>
            <a:headEnd/>
            <a:tailEnd/>
          </a:ln>
        </p:spPr>
      </p:pic>
      <p:sp>
        <p:nvSpPr>
          <p:cNvPr id="5" name="Content Placeholder 2"/>
          <p:cNvSpPr>
            <a:spLocks noGrp="1"/>
          </p:cNvSpPr>
          <p:nvPr>
            <p:ph idx="1"/>
          </p:nvPr>
        </p:nvSpPr>
        <p:spPr>
          <a:xfrm>
            <a:off x="0" y="304800"/>
            <a:ext cx="9144000" cy="1600200"/>
          </a:xfrm>
        </p:spPr>
        <p:txBody>
          <a:bodyPr/>
          <a:lstStyle/>
          <a:p>
            <a:pPr algn="ctr">
              <a:buNone/>
            </a:pPr>
            <a:r>
              <a:rPr lang="en-US" sz="4000" dirty="0">
                <a:latin typeface="Times New Roman" pitchFamily="18" charset="0"/>
                <a:cs typeface="Times New Roman" pitchFamily="18" charset="0"/>
              </a:rPr>
              <a:t>now use </a:t>
            </a:r>
            <a:r>
              <a:rPr lang="en-US" sz="4000" dirty="0" err="1">
                <a:latin typeface="Times New Roman" pitchFamily="18" charset="0"/>
                <a:cs typeface="Times New Roman" pitchFamily="18" charset="0"/>
              </a:rPr>
              <a:t>Bayes</a:t>
            </a:r>
            <a:r>
              <a:rPr lang="en-US" sz="4000" dirty="0">
                <a:latin typeface="Times New Roman" pitchFamily="18" charset="0"/>
                <a:cs typeface="Times New Roman" pitchFamily="18" charset="0"/>
              </a:rPr>
              <a:t> theorem to</a:t>
            </a:r>
          </a:p>
          <a:p>
            <a:pPr algn="ctr">
              <a:buNone/>
            </a:pPr>
            <a:r>
              <a:rPr lang="en-US" sz="4000" dirty="0">
                <a:latin typeface="Times New Roman" pitchFamily="18" charset="0"/>
                <a:cs typeface="Times New Roman" pitchFamily="18" charset="0"/>
              </a:rPr>
              <a:t>update</a:t>
            </a:r>
          </a:p>
          <a:p>
            <a:pPr algn="ctr">
              <a:buNone/>
            </a:pPr>
            <a:r>
              <a:rPr lang="en-US" sz="4000" dirty="0">
                <a:latin typeface="Times New Roman" pitchFamily="18" charset="0"/>
                <a:cs typeface="Times New Roman" pitchFamily="18" charset="0"/>
              </a:rPr>
              <a:t>the prior information</a:t>
            </a:r>
          </a:p>
          <a:p>
            <a:pPr algn="ctr">
              <a:buNone/>
            </a:pPr>
            <a:r>
              <a:rPr lang="en-US" sz="4000" dirty="0">
                <a:latin typeface="Times New Roman" pitchFamily="18" charset="0"/>
                <a:cs typeface="Times New Roman" pitchFamily="18" charset="0"/>
              </a:rPr>
              <a:t>with the</a:t>
            </a:r>
          </a:p>
          <a:p>
            <a:pPr algn="ctr">
              <a:buNone/>
            </a:pPr>
            <a:r>
              <a:rPr lang="en-US" sz="4000" dirty="0">
                <a:latin typeface="Times New Roman" pitchFamily="18" charset="0"/>
                <a:cs typeface="Times New Roman" pitchFamily="18" charset="0"/>
              </a:rPr>
              <a:t>observations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20804" t="34921" r="30654" b="38624"/>
          <a:stretch>
            <a:fillRect/>
          </a:stretch>
        </p:blipFill>
        <p:spPr bwMode="auto">
          <a:xfrm>
            <a:off x="1600200" y="1600200"/>
            <a:ext cx="5867400" cy="1905000"/>
          </a:xfrm>
          <a:prstGeom prst="rect">
            <a:avLst/>
          </a:prstGeom>
          <a:noFill/>
          <a:ln w="9525">
            <a:noFill/>
            <a:miter lim="800000"/>
            <a:headEnd/>
            <a:tailEnd/>
          </a:ln>
        </p:spPr>
      </p:pic>
      <p:sp>
        <p:nvSpPr>
          <p:cNvPr id="5" name="Oval 4"/>
          <p:cNvSpPr/>
          <p:nvPr/>
        </p:nvSpPr>
        <p:spPr>
          <a:xfrm>
            <a:off x="5029200" y="2514600"/>
            <a:ext cx="1676400" cy="1066800"/>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bwMode="auto">
          <a:xfrm>
            <a:off x="6781800" y="3657600"/>
            <a:ext cx="1905000" cy="190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ignore for a moment</a:t>
            </a:r>
          </a:p>
        </p:txBody>
      </p:sp>
      <p:sp>
        <p:nvSpPr>
          <p:cNvPr id="7" name="Freeform 6"/>
          <p:cNvSpPr/>
          <p:nvPr/>
        </p:nvSpPr>
        <p:spPr>
          <a:xfrm>
            <a:off x="5943600" y="3352800"/>
            <a:ext cx="1169233" cy="614597"/>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srcRect l="14949" t="26938" r="3862" b="25921"/>
          <a:stretch>
            <a:fillRect/>
          </a:stretch>
        </p:blipFill>
        <p:spPr bwMode="auto">
          <a:xfrm>
            <a:off x="0" y="2253343"/>
            <a:ext cx="9126242" cy="3156857"/>
          </a:xfrm>
          <a:prstGeom prst="rect">
            <a:avLst/>
          </a:prstGeom>
          <a:noFill/>
          <a:ln w="9525">
            <a:noFill/>
            <a:miter lim="800000"/>
            <a:headEnd/>
            <a:tailEnd/>
          </a:ln>
        </p:spPr>
      </p:pic>
      <p:sp>
        <p:nvSpPr>
          <p:cNvPr id="5" name="Title 1"/>
          <p:cNvSpPr>
            <a:spLocks noGrp="1"/>
          </p:cNvSpPr>
          <p:nvPr>
            <p:ph type="title"/>
          </p:nvPr>
        </p:nvSpPr>
        <p:spPr>
          <a:xfrm>
            <a:off x="457200" y="274638"/>
            <a:ext cx="8229600" cy="1143000"/>
          </a:xfrm>
        </p:spPr>
        <p:txBody>
          <a:bodyPr/>
          <a:lstStyle/>
          <a:p>
            <a:r>
              <a:rPr lang="en-US" sz="2800" dirty="0" err="1">
                <a:latin typeface="Times New Roman" pitchFamily="18" charset="0"/>
                <a:cs typeface="Times New Roman" pitchFamily="18" charset="0"/>
              </a:rPr>
              <a:t>Bayes</a:t>
            </a:r>
            <a:r>
              <a:rPr lang="en-US" sz="2800" dirty="0">
                <a:latin typeface="Times New Roman" pitchFamily="18" charset="0"/>
                <a:cs typeface="Times New Roman" pitchFamily="18" charset="0"/>
              </a:rPr>
              <a:t> Theorem in words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so the updated </a:t>
            </a:r>
            <a:r>
              <a:rPr lang="en-US" dirty="0" err="1">
                <a:latin typeface="Times New Roman" pitchFamily="18" charset="0"/>
                <a:cs typeface="Times New Roman" pitchFamily="18" charset="0"/>
              </a:rPr>
              <a:t>p.d.f</a:t>
            </a:r>
            <a:r>
              <a:rPr lang="en-US" dirty="0">
                <a:latin typeface="Times New Roman" pitchFamily="18" charset="0"/>
                <a:cs typeface="Times New Roman" pitchFamily="18" charset="0"/>
              </a:rPr>
              <a:t>. for the model parameters is:</a:t>
            </a:r>
          </a:p>
        </p:txBody>
      </p:sp>
      <p:pic>
        <p:nvPicPr>
          <p:cNvPr id="11266" name="Picture 2"/>
          <p:cNvPicPr>
            <a:picLocks noChangeAspect="1" noChangeArrowheads="1"/>
          </p:cNvPicPr>
          <p:nvPr/>
        </p:nvPicPr>
        <p:blipFill>
          <a:blip r:embed="rId2" cstate="print"/>
          <a:srcRect l="20804" t="33863" r="8589" b="42857"/>
          <a:stretch>
            <a:fillRect/>
          </a:stretch>
        </p:blipFill>
        <p:spPr bwMode="auto">
          <a:xfrm>
            <a:off x="228599" y="2362200"/>
            <a:ext cx="8922327" cy="1752600"/>
          </a:xfrm>
          <a:prstGeom prst="rect">
            <a:avLst/>
          </a:prstGeom>
          <a:noFill/>
          <a:ln w="9525">
            <a:noFill/>
            <a:miter lim="800000"/>
            <a:headEnd/>
            <a:tailEnd/>
          </a:ln>
        </p:spPr>
      </p:pic>
      <p:sp>
        <p:nvSpPr>
          <p:cNvPr id="6" name="Left Brace 5"/>
          <p:cNvSpPr/>
          <p:nvPr/>
        </p:nvSpPr>
        <p:spPr>
          <a:xfrm rot="16200000">
            <a:off x="2781300" y="3162300"/>
            <a:ext cx="609600" cy="266700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p:cNvSpPr/>
          <p:nvPr/>
        </p:nvSpPr>
        <p:spPr>
          <a:xfrm rot="16200000">
            <a:off x="6743700" y="3086100"/>
            <a:ext cx="609600" cy="266700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itle 1"/>
          <p:cNvSpPr txBox="1">
            <a:spLocks/>
          </p:cNvSpPr>
          <p:nvPr/>
        </p:nvSpPr>
        <p:spPr bwMode="auto">
          <a:xfrm>
            <a:off x="2133600" y="4267200"/>
            <a:ext cx="1905000" cy="190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data part</a:t>
            </a:r>
          </a:p>
        </p:txBody>
      </p:sp>
      <p:sp>
        <p:nvSpPr>
          <p:cNvPr id="9" name="Title 1"/>
          <p:cNvSpPr txBox="1">
            <a:spLocks/>
          </p:cNvSpPr>
          <p:nvPr/>
        </p:nvSpPr>
        <p:spPr bwMode="auto">
          <a:xfrm>
            <a:off x="5791200" y="4267200"/>
            <a:ext cx="2743200" cy="190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prior information</a:t>
            </a:r>
            <a:r>
              <a:rPr kumimoji="0" lang="en-US" sz="2000" b="0" i="0" u="none" strike="noStrike" kern="0" cap="none" spc="0" normalizeH="0" noProof="0" dirty="0">
                <a:ln>
                  <a:noFill/>
                </a:ln>
                <a:solidFill>
                  <a:srgbClr val="FF0000"/>
                </a:solidFill>
                <a:effectLst/>
                <a:uLnTx/>
                <a:uFillTx/>
                <a:latin typeface="Times New Roman" pitchFamily="18" charset="0"/>
                <a:ea typeface="+mj-ea"/>
                <a:cs typeface="Times New Roman" pitchFamily="18" charset="0"/>
              </a:rPr>
              <a:t> part</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09800"/>
          </a:xfrm>
        </p:spPr>
        <p:txBody>
          <a:bodyPr/>
          <a:lstStyle/>
          <a:p>
            <a:r>
              <a:rPr lang="en-US" dirty="0">
                <a:latin typeface="Times New Roman" pitchFamily="18" charset="0"/>
                <a:cs typeface="Times New Roman" pitchFamily="18" charset="0"/>
              </a:rPr>
              <a:t>this </a:t>
            </a:r>
            <a:r>
              <a:rPr lang="en-US" dirty="0" err="1">
                <a:latin typeface="Times New Roman" pitchFamily="18" charset="0"/>
                <a:cs typeface="Times New Roman" pitchFamily="18" charset="0"/>
              </a:rPr>
              <a:t>p.d.f</a:t>
            </a:r>
            <a:r>
              <a:rPr lang="en-US" dirty="0">
                <a:latin typeface="Times New Roman" pitchFamily="18" charset="0"/>
                <a:cs typeface="Times New Roman" pitchFamily="18" charset="0"/>
              </a:rPr>
              <a:t>. defines a</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“total error”</a:t>
            </a:r>
          </a:p>
        </p:txBody>
      </p:sp>
      <p:pic>
        <p:nvPicPr>
          <p:cNvPr id="12291" name="Picture 3"/>
          <p:cNvPicPr>
            <a:picLocks noChangeAspect="1" noChangeArrowheads="1"/>
          </p:cNvPicPr>
          <p:nvPr/>
        </p:nvPicPr>
        <p:blipFill>
          <a:blip r:embed="rId3" cstate="print"/>
          <a:srcRect l="33609" t="52116" r="17849" b="32011"/>
          <a:stretch>
            <a:fillRect/>
          </a:stretch>
        </p:blipFill>
        <p:spPr bwMode="auto">
          <a:xfrm>
            <a:off x="1524000" y="2286000"/>
            <a:ext cx="5867400" cy="1143000"/>
          </a:xfrm>
          <a:prstGeom prst="rect">
            <a:avLst/>
          </a:prstGeom>
          <a:noFill/>
          <a:ln w="9525">
            <a:noFill/>
            <a:miter lim="800000"/>
            <a:headEnd/>
            <a:tailEnd/>
          </a:ln>
        </p:spPr>
      </p:pic>
      <p:sp>
        <p:nvSpPr>
          <p:cNvPr id="13" name="Title 1"/>
          <p:cNvSpPr txBox="1">
            <a:spLocks/>
          </p:cNvSpPr>
          <p:nvPr/>
        </p:nvSpPr>
        <p:spPr bwMode="auto">
          <a:xfrm>
            <a:off x="2514600" y="3581400"/>
            <a:ext cx="1905000" cy="190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weighted least</a:t>
            </a:r>
            <a:r>
              <a:rPr kumimoji="0" lang="en-US" sz="2000" b="0" i="0" u="none" strike="noStrike" kern="0" cap="none" spc="0" normalizeH="0" noProof="0" dirty="0">
                <a:ln>
                  <a:noFill/>
                </a:ln>
                <a:solidFill>
                  <a:srgbClr val="FF0000"/>
                </a:solidFill>
                <a:effectLst/>
                <a:uLnTx/>
                <a:uFillTx/>
                <a:latin typeface="Times New Roman" pitchFamily="18" charset="0"/>
                <a:ea typeface="+mj-ea"/>
                <a:cs typeface="Times New Roman" pitchFamily="18" charset="0"/>
              </a:rPr>
              <a:t> squares error in the data</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4" name="Title 1"/>
          <p:cNvSpPr txBox="1">
            <a:spLocks/>
          </p:cNvSpPr>
          <p:nvPr/>
        </p:nvSpPr>
        <p:spPr bwMode="auto">
          <a:xfrm>
            <a:off x="6400800" y="3581400"/>
            <a:ext cx="1600200" cy="190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weighted error</a:t>
            </a:r>
            <a:r>
              <a:rPr kumimoji="0" lang="en-US" sz="2000" b="0" i="0" u="none" strike="noStrike" kern="0" cap="none" spc="0" normalizeH="0" noProof="0" dirty="0">
                <a:ln>
                  <a:noFill/>
                </a:ln>
                <a:solidFill>
                  <a:srgbClr val="FF0000"/>
                </a:solidFill>
                <a:effectLst/>
                <a:uLnTx/>
                <a:uFillTx/>
                <a:latin typeface="Times New Roman" pitchFamily="18" charset="0"/>
                <a:ea typeface="+mj-ea"/>
                <a:cs typeface="Times New Roman" pitchFamily="18" charset="0"/>
              </a:rPr>
              <a:t> in the </a:t>
            </a: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prior information</a:t>
            </a:r>
            <a:r>
              <a:rPr kumimoji="0" lang="en-US" sz="2000" b="0" i="0" u="none" strike="noStrike" kern="0" cap="none" spc="0" normalizeH="0" noProof="0" dirty="0">
                <a:ln>
                  <a:noFill/>
                </a:ln>
                <a:solidFill>
                  <a:srgbClr val="FF0000"/>
                </a:solidFill>
                <a:effectLst/>
                <a:uLnTx/>
                <a:uFillTx/>
                <a:latin typeface="Times New Roman" pitchFamily="18" charset="0"/>
                <a:ea typeface="+mj-ea"/>
                <a:cs typeface="Times New Roman" pitchFamily="18" charset="0"/>
              </a:rPr>
              <a:t> </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pic>
        <p:nvPicPr>
          <p:cNvPr id="15" name="Picture 2"/>
          <p:cNvPicPr>
            <a:picLocks noChangeAspect="1" noChangeArrowheads="1"/>
          </p:cNvPicPr>
          <p:nvPr/>
        </p:nvPicPr>
        <p:blipFill>
          <a:blip r:embed="rId4" cstate="print"/>
          <a:srcRect l="40977" t="53968" r="22459" b="36508"/>
          <a:stretch>
            <a:fillRect/>
          </a:stretch>
        </p:blipFill>
        <p:spPr bwMode="auto">
          <a:xfrm>
            <a:off x="3962400" y="5486400"/>
            <a:ext cx="4419597" cy="685800"/>
          </a:xfrm>
          <a:prstGeom prst="rect">
            <a:avLst/>
          </a:prstGeom>
          <a:noFill/>
          <a:ln w="9525">
            <a:noFill/>
            <a:miter lim="800000"/>
            <a:headEnd/>
            <a:tailEnd/>
          </a:ln>
        </p:spPr>
      </p:pic>
      <p:pic>
        <p:nvPicPr>
          <p:cNvPr id="16" name="Picture 2"/>
          <p:cNvPicPr>
            <a:picLocks noChangeAspect="1" noChangeArrowheads="1"/>
          </p:cNvPicPr>
          <p:nvPr/>
        </p:nvPicPr>
        <p:blipFill>
          <a:blip r:embed="rId5" cstate="print"/>
          <a:srcRect l="35303" t="47619" r="30024" b="42857"/>
          <a:stretch>
            <a:fillRect/>
          </a:stretch>
        </p:blipFill>
        <p:spPr bwMode="auto">
          <a:xfrm>
            <a:off x="3810000" y="6051666"/>
            <a:ext cx="4927592" cy="806334"/>
          </a:xfrm>
          <a:prstGeom prst="rect">
            <a:avLst/>
          </a:prstGeom>
          <a:noFill/>
          <a:ln w="9525">
            <a:noFill/>
            <a:miter lim="800000"/>
            <a:headEnd/>
            <a:tailEnd/>
          </a:ln>
        </p:spPr>
      </p:pic>
      <p:sp>
        <p:nvSpPr>
          <p:cNvPr id="17" name="Title 1"/>
          <p:cNvSpPr txBox="1">
            <a:spLocks/>
          </p:cNvSpPr>
          <p:nvPr/>
        </p:nvSpPr>
        <p:spPr bwMode="auto">
          <a:xfrm>
            <a:off x="1905000" y="5715000"/>
            <a:ext cx="23622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a:solidFill>
                  <a:schemeClr val="tx2"/>
                </a:solidFill>
                <a:latin typeface="Times New Roman" pitchFamily="18" charset="0"/>
                <a:ea typeface="Cambria Math" pitchFamily="18" charset="0"/>
                <a:cs typeface="Times New Roman" pitchFamily="18" charset="0"/>
              </a:rPr>
              <a:t>with</a:t>
            </a:r>
            <a:endParaRPr kumimoji="0" lang="en-US" sz="2800" b="0" i="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endParaRPr>
          </a:p>
        </p:txBody>
      </p:sp>
      <p:sp>
        <p:nvSpPr>
          <p:cNvPr id="18" name="Freeform 17"/>
          <p:cNvSpPr/>
          <p:nvPr/>
        </p:nvSpPr>
        <p:spPr>
          <a:xfrm>
            <a:off x="6019800" y="3276600"/>
            <a:ext cx="1169233" cy="614597"/>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flipH="1">
            <a:off x="3429000" y="3200400"/>
            <a:ext cx="533400" cy="68580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6858000"/>
          </a:xfrm>
        </p:spPr>
        <p:txBody>
          <a:bodyPr/>
          <a:lstStyle/>
          <a:p>
            <a:r>
              <a:rPr lang="en-US" sz="4000" dirty="0">
                <a:latin typeface="Times New Roman" pitchFamily="18" charset="0"/>
                <a:cs typeface="Times New Roman" pitchFamily="18" charset="0"/>
              </a:rPr>
              <a:t>Generalized Principle of Least Squares</a:t>
            </a:r>
            <a:br>
              <a:rPr lang="en-US" sz="4000" dirty="0">
                <a:latin typeface="Times New Roman" pitchFamily="18" charset="0"/>
                <a:cs typeface="Times New Roman" pitchFamily="18" charset="0"/>
              </a:rPr>
            </a:br>
            <a:br>
              <a:rPr lang="en-US" sz="4000" dirty="0">
                <a:latin typeface="Times New Roman" pitchFamily="18" charset="0"/>
                <a:cs typeface="Times New Roman" pitchFamily="18" charset="0"/>
              </a:rPr>
            </a:b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the best </a:t>
            </a:r>
            <a:r>
              <a:rPr lang="en-US" sz="2800" b="1" dirty="0" err="1">
                <a:latin typeface="Cambria Math" pitchFamily="18" charset="0"/>
                <a:ea typeface="Cambria Math" pitchFamily="18" charset="0"/>
                <a:cs typeface="Times New Roman" pitchFamily="18" charset="0"/>
              </a:rPr>
              <a:t>m</a:t>
            </a:r>
            <a:r>
              <a:rPr lang="en-US" sz="2800" i="1" baseline="30000" dirty="0" err="1">
                <a:latin typeface="Cambria Math" pitchFamily="18" charset="0"/>
                <a:ea typeface="Cambria Math" pitchFamily="18" charset="0"/>
                <a:cs typeface="Times New Roman" pitchFamily="18" charset="0"/>
              </a:rPr>
              <a:t>est</a:t>
            </a:r>
            <a:r>
              <a:rPr lang="en-US" sz="2800" dirty="0">
                <a:latin typeface="Times New Roman" pitchFamily="18" charset="0"/>
                <a:cs typeface="Times New Roman" pitchFamily="18" charset="0"/>
              </a:rPr>
              <a:t> is the one that</a:t>
            </a:r>
            <a:br>
              <a:rPr lang="en-US" sz="2800" dirty="0">
                <a:latin typeface="Times New Roman" pitchFamily="18" charset="0"/>
                <a:cs typeface="Times New Roman" pitchFamily="18" charset="0"/>
              </a:rPr>
            </a:b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minimizes the total error with respect to </a:t>
            </a:r>
            <a:r>
              <a:rPr lang="en-US" sz="2800" b="1" dirty="0">
                <a:latin typeface="Cambria Math" pitchFamily="18" charset="0"/>
                <a:ea typeface="Cambria Math" pitchFamily="18" charset="0"/>
                <a:cs typeface="Times New Roman" pitchFamily="18" charset="0"/>
              </a:rPr>
              <a:t>m</a:t>
            </a:r>
            <a:br>
              <a:rPr lang="en-US" sz="2800" dirty="0">
                <a:latin typeface="Times New Roman" pitchFamily="18" charset="0"/>
                <a:cs typeface="Times New Roman" pitchFamily="18" charset="0"/>
              </a:rPr>
            </a:br>
            <a:br>
              <a:rPr lang="en-US" sz="2800" dirty="0">
                <a:latin typeface="Times New Roman" pitchFamily="18" charset="0"/>
                <a:cs typeface="Times New Roman" pitchFamily="18" charset="0"/>
              </a:rPr>
            </a:b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which is the same one as the one that</a:t>
            </a:r>
            <a:br>
              <a:rPr lang="en-US" sz="2800" dirty="0">
                <a:latin typeface="Times New Roman" pitchFamily="18" charset="0"/>
                <a:cs typeface="Times New Roman" pitchFamily="18" charset="0"/>
              </a:rPr>
            </a:br>
            <a:br>
              <a:rPr lang="en-US" sz="2800" dirty="0">
                <a:latin typeface="Times New Roman" pitchFamily="18" charset="0"/>
                <a:cs typeface="Times New Roman" pitchFamily="18" charset="0"/>
              </a:rPr>
            </a:b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maximized </a:t>
            </a:r>
            <a:r>
              <a:rPr lang="en-US" sz="2800" i="1" dirty="0">
                <a:latin typeface="Cambria Math" pitchFamily="18" charset="0"/>
                <a:ea typeface="Cambria Math" pitchFamily="18" charset="0"/>
                <a:cs typeface="Times New Roman" pitchFamily="18" charset="0"/>
              </a:rPr>
              <a:t>p(</a:t>
            </a:r>
            <a:r>
              <a:rPr lang="en-US" sz="2800" b="1" dirty="0" err="1">
                <a:latin typeface="Cambria Math" pitchFamily="18" charset="0"/>
                <a:ea typeface="Cambria Math" pitchFamily="18" charset="0"/>
                <a:cs typeface="Times New Roman" pitchFamily="18" charset="0"/>
              </a:rPr>
              <a:t>m</a:t>
            </a:r>
            <a:r>
              <a:rPr lang="en-US" sz="2800" dirty="0" err="1">
                <a:latin typeface="Cambria Math" pitchFamily="18" charset="0"/>
                <a:ea typeface="Cambria Math" pitchFamily="18" charset="0"/>
                <a:cs typeface="Times New Roman" pitchFamily="18" charset="0"/>
              </a:rPr>
              <a:t>|</a:t>
            </a:r>
            <a:r>
              <a:rPr lang="en-US" sz="2800" b="1" dirty="0" err="1">
                <a:latin typeface="Cambria Math" pitchFamily="18" charset="0"/>
                <a:ea typeface="Cambria Math" pitchFamily="18" charset="0"/>
                <a:cs typeface="Times New Roman" pitchFamily="18" charset="0"/>
              </a:rPr>
              <a:t>d</a:t>
            </a:r>
            <a:r>
              <a:rPr lang="en-US" sz="2800" i="1" dirty="0">
                <a:latin typeface="Cambria Math" pitchFamily="18" charset="0"/>
                <a:ea typeface="Cambria Math" pitchFamily="18" charset="0"/>
                <a:cs typeface="Times New Roman" pitchFamily="18" charset="0"/>
              </a:rPr>
              <a:t>) </a:t>
            </a:r>
            <a:r>
              <a:rPr lang="en-US" sz="2800" dirty="0">
                <a:latin typeface="Times New Roman" pitchFamily="18" charset="0"/>
                <a:ea typeface="Cambria Math" pitchFamily="18" charset="0"/>
                <a:cs typeface="Times New Roman" pitchFamily="18" charset="0"/>
              </a:rPr>
              <a:t>with respect to</a:t>
            </a:r>
            <a:r>
              <a:rPr lang="en-US" sz="2800" i="1" dirty="0">
                <a:latin typeface="Cambria Math" pitchFamily="18" charset="0"/>
                <a:ea typeface="Cambria Math" pitchFamily="18" charset="0"/>
                <a:cs typeface="Times New Roman" pitchFamily="18" charset="0"/>
              </a:rPr>
              <a:t> </a:t>
            </a:r>
            <a:r>
              <a:rPr lang="en-US" sz="2800" b="1" dirty="0">
                <a:latin typeface="Cambria Math" pitchFamily="18" charset="0"/>
                <a:ea typeface="Cambria Math" pitchFamily="18" charset="0"/>
                <a:cs typeface="Times New Roman" pitchFamily="18" charset="0"/>
              </a:rPr>
              <a:t>m</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p:cNvGrpSpPr/>
          <p:nvPr/>
        </p:nvGrpSpPr>
        <p:grpSpPr>
          <a:xfrm>
            <a:off x="146712" y="1295400"/>
            <a:ext cx="8997288" cy="3753594"/>
            <a:chOff x="900095" y="1049321"/>
            <a:chExt cx="6935427" cy="2789400"/>
          </a:xfrm>
        </p:grpSpPr>
        <p:pic>
          <p:nvPicPr>
            <p:cNvPr id="1026" name="Picture 2"/>
            <p:cNvPicPr>
              <a:picLocks noChangeAspect="1" noChangeArrowheads="1"/>
            </p:cNvPicPr>
            <p:nvPr/>
          </p:nvPicPr>
          <p:blipFill>
            <a:blip r:embed="rId3" cstate="print"/>
            <a:srcRect/>
            <a:stretch>
              <a:fillRect/>
            </a:stretch>
          </p:blipFill>
          <p:spPr bwMode="auto">
            <a:xfrm>
              <a:off x="1295400" y="1781175"/>
              <a:ext cx="1628775" cy="159067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495666" y="1781175"/>
              <a:ext cx="1609725" cy="160020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5715000" y="1781175"/>
              <a:ext cx="1619250" cy="1581150"/>
            </a:xfrm>
            <a:prstGeom prst="rect">
              <a:avLst/>
            </a:prstGeom>
            <a:noFill/>
            <a:ln w="9525">
              <a:noFill/>
              <a:miter lim="800000"/>
              <a:headEnd/>
              <a:tailEnd/>
            </a:ln>
          </p:spPr>
        </p:pic>
        <p:cxnSp>
          <p:nvCxnSpPr>
            <p:cNvPr id="8" name="Straight Arrow Connector 7"/>
            <p:cNvCxnSpPr/>
            <p:nvPr/>
          </p:nvCxnSpPr>
          <p:spPr>
            <a:xfrm rot="5400000">
              <a:off x="368301" y="2602706"/>
              <a:ext cx="1858169" cy="555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181100" y="1781175"/>
              <a:ext cx="193357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71575" y="3362319"/>
              <a:ext cx="123825" cy="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169194" y="2200271"/>
              <a:ext cx="126206" cy="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845601" y="1724025"/>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052635" y="1728783"/>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104679" y="3443903"/>
              <a:ext cx="457200" cy="388819"/>
            </a:xfrm>
            <a:prstGeom prst="rect">
              <a:avLst/>
            </a:prstGeom>
            <a:noFill/>
          </p:spPr>
          <p:txBody>
            <a:bodyPr wrap="square" rtlCol="0">
              <a:spAutoFit/>
            </a:bodyPr>
            <a:lstStyle/>
            <a:p>
              <a:r>
                <a:rPr lang="en-US" sz="2800" i="1" dirty="0">
                  <a:latin typeface="Times New Roman" pitchFamily="18" charset="0"/>
                  <a:cs typeface="Times New Roman" pitchFamily="18" charset="0"/>
                </a:rPr>
                <a:t>m</a:t>
              </a:r>
              <a:r>
                <a:rPr lang="en-US" sz="2800" i="1" baseline="-25000" dirty="0">
                  <a:latin typeface="Times New Roman" pitchFamily="18" charset="0"/>
                  <a:cs typeface="Times New Roman" pitchFamily="18" charset="0"/>
                </a:rPr>
                <a:t>1</a:t>
              </a:r>
            </a:p>
          </p:txBody>
        </p:sp>
        <p:sp>
          <p:nvSpPr>
            <p:cNvPr id="34" name="TextBox 33"/>
            <p:cNvSpPr txBox="1"/>
            <p:nvPr/>
          </p:nvSpPr>
          <p:spPr>
            <a:xfrm>
              <a:off x="2972998" y="1338368"/>
              <a:ext cx="457200" cy="388819"/>
            </a:xfrm>
            <a:prstGeom prst="rect">
              <a:avLst/>
            </a:prstGeom>
            <a:noFill/>
          </p:spPr>
          <p:txBody>
            <a:bodyPr wrap="square" rtlCol="0">
              <a:spAutoFit/>
            </a:bodyPr>
            <a:lstStyle/>
            <a:p>
              <a:r>
                <a:rPr lang="en-US" sz="2800" i="1" dirty="0">
                  <a:latin typeface="Times New Roman" pitchFamily="18" charset="0"/>
                  <a:cs typeface="Times New Roman" pitchFamily="18" charset="0"/>
                </a:rPr>
                <a:t>m</a:t>
              </a:r>
              <a:r>
                <a:rPr lang="en-US" sz="2800" i="1" baseline="-25000" dirty="0">
                  <a:latin typeface="Times New Roman" pitchFamily="18" charset="0"/>
                  <a:cs typeface="Times New Roman" pitchFamily="18" charset="0"/>
                </a:rPr>
                <a:t>2</a:t>
              </a:r>
            </a:p>
          </p:txBody>
        </p:sp>
        <p:sp>
          <p:nvSpPr>
            <p:cNvPr id="35" name="TextBox 34"/>
            <p:cNvSpPr txBox="1"/>
            <p:nvPr/>
          </p:nvSpPr>
          <p:spPr>
            <a:xfrm>
              <a:off x="942978" y="1638301"/>
              <a:ext cx="4572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0</a:t>
              </a:r>
              <a:endParaRPr lang="en-US" sz="1200" i="1" baseline="-25000" dirty="0">
                <a:latin typeface="Times New Roman" pitchFamily="18" charset="0"/>
                <a:cs typeface="Times New Roman" pitchFamily="18" charset="0"/>
              </a:endParaRPr>
            </a:p>
          </p:txBody>
        </p:sp>
        <p:sp>
          <p:nvSpPr>
            <p:cNvPr id="36" name="TextBox 35"/>
            <p:cNvSpPr txBox="1"/>
            <p:nvPr/>
          </p:nvSpPr>
          <p:spPr>
            <a:xfrm>
              <a:off x="900095" y="3209154"/>
              <a:ext cx="4572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40</a:t>
              </a:r>
              <a:endParaRPr lang="en-US" sz="1200" i="1" baseline="-25000" dirty="0">
                <a:latin typeface="Times New Roman" pitchFamily="18" charset="0"/>
                <a:cs typeface="Times New Roman" pitchFamily="18" charset="0"/>
              </a:endParaRPr>
            </a:p>
          </p:txBody>
        </p:sp>
        <p:sp>
          <p:nvSpPr>
            <p:cNvPr id="37" name="TextBox 36"/>
            <p:cNvSpPr txBox="1"/>
            <p:nvPr/>
          </p:nvSpPr>
          <p:spPr>
            <a:xfrm>
              <a:off x="904842" y="2052642"/>
              <a:ext cx="4572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10</a:t>
              </a:r>
              <a:endParaRPr lang="en-US" sz="1200" i="1" baseline="-25000" dirty="0">
                <a:latin typeface="Times New Roman" pitchFamily="18" charset="0"/>
                <a:cs typeface="Times New Roman" pitchFamily="18" charset="0"/>
              </a:endParaRPr>
            </a:p>
          </p:txBody>
        </p:sp>
        <p:sp>
          <p:nvSpPr>
            <p:cNvPr id="38" name="TextBox 37"/>
            <p:cNvSpPr txBox="1"/>
            <p:nvPr/>
          </p:nvSpPr>
          <p:spPr>
            <a:xfrm>
              <a:off x="1162060" y="1442265"/>
              <a:ext cx="4572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0</a:t>
              </a:r>
              <a:endParaRPr lang="en-US" sz="1200" i="1" baseline="-25000" dirty="0">
                <a:latin typeface="Times New Roman" pitchFamily="18" charset="0"/>
                <a:cs typeface="Times New Roman" pitchFamily="18" charset="0"/>
              </a:endParaRPr>
            </a:p>
          </p:txBody>
        </p:sp>
        <p:sp>
          <p:nvSpPr>
            <p:cNvPr id="39" name="TextBox 38"/>
            <p:cNvSpPr txBox="1"/>
            <p:nvPr/>
          </p:nvSpPr>
          <p:spPr>
            <a:xfrm>
              <a:off x="1943096" y="1442265"/>
              <a:ext cx="4572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20</a:t>
              </a:r>
              <a:endParaRPr lang="en-US" sz="1200" i="1" baseline="-25000" dirty="0">
                <a:latin typeface="Times New Roman" pitchFamily="18" charset="0"/>
                <a:cs typeface="Times New Roman" pitchFamily="18" charset="0"/>
              </a:endParaRPr>
            </a:p>
          </p:txBody>
        </p:sp>
        <p:sp>
          <p:nvSpPr>
            <p:cNvPr id="40" name="TextBox 39"/>
            <p:cNvSpPr txBox="1"/>
            <p:nvPr/>
          </p:nvSpPr>
          <p:spPr>
            <a:xfrm>
              <a:off x="2743200" y="1442265"/>
              <a:ext cx="4572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40</a:t>
              </a:r>
              <a:endParaRPr lang="en-US" sz="1200" i="1" baseline="-25000" dirty="0">
                <a:latin typeface="Times New Roman" pitchFamily="18" charset="0"/>
                <a:cs typeface="Times New Roman" pitchFamily="18" charset="0"/>
              </a:endParaRPr>
            </a:p>
          </p:txBody>
        </p:sp>
        <p:cxnSp>
          <p:nvCxnSpPr>
            <p:cNvPr id="42" name="Straight Arrow Connector 41"/>
            <p:cNvCxnSpPr/>
            <p:nvPr/>
          </p:nvCxnSpPr>
          <p:spPr>
            <a:xfrm rot="5400000">
              <a:off x="2559065" y="2602714"/>
              <a:ext cx="1858169" cy="555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371864" y="1781183"/>
              <a:ext cx="193357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362339" y="3362327"/>
              <a:ext cx="123825" cy="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359958" y="2200279"/>
              <a:ext cx="126206" cy="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5036365" y="1724033"/>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4243399" y="1728791"/>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129424" y="1338368"/>
              <a:ext cx="457200" cy="388819"/>
            </a:xfrm>
            <a:prstGeom prst="rect">
              <a:avLst/>
            </a:prstGeom>
            <a:noFill/>
          </p:spPr>
          <p:txBody>
            <a:bodyPr wrap="square" rtlCol="0">
              <a:spAutoFit/>
            </a:bodyPr>
            <a:lstStyle/>
            <a:p>
              <a:r>
                <a:rPr lang="en-US" sz="2800" i="1" dirty="0">
                  <a:latin typeface="Times New Roman" pitchFamily="18" charset="0"/>
                  <a:cs typeface="Times New Roman" pitchFamily="18" charset="0"/>
                </a:rPr>
                <a:t>m</a:t>
              </a:r>
              <a:r>
                <a:rPr lang="en-US" sz="2800" i="1" baseline="-25000" dirty="0">
                  <a:latin typeface="Times New Roman" pitchFamily="18" charset="0"/>
                  <a:cs typeface="Times New Roman" pitchFamily="18" charset="0"/>
                </a:rPr>
                <a:t>2</a:t>
              </a:r>
            </a:p>
          </p:txBody>
        </p:sp>
        <p:sp>
          <p:nvSpPr>
            <p:cNvPr id="49" name="TextBox 48"/>
            <p:cNvSpPr txBox="1"/>
            <p:nvPr/>
          </p:nvSpPr>
          <p:spPr>
            <a:xfrm>
              <a:off x="3133742" y="1638309"/>
              <a:ext cx="4572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0</a:t>
              </a:r>
              <a:endParaRPr lang="en-US" sz="1200" i="1" baseline="-25000" dirty="0">
                <a:latin typeface="Times New Roman" pitchFamily="18" charset="0"/>
                <a:cs typeface="Times New Roman" pitchFamily="18" charset="0"/>
              </a:endParaRPr>
            </a:p>
          </p:txBody>
        </p:sp>
        <p:sp>
          <p:nvSpPr>
            <p:cNvPr id="50" name="TextBox 49"/>
            <p:cNvSpPr txBox="1"/>
            <p:nvPr/>
          </p:nvSpPr>
          <p:spPr>
            <a:xfrm>
              <a:off x="3090859" y="3209162"/>
              <a:ext cx="4572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40</a:t>
              </a:r>
              <a:endParaRPr lang="en-US" sz="1200" i="1" baseline="-25000" dirty="0">
                <a:latin typeface="Times New Roman" pitchFamily="18" charset="0"/>
                <a:cs typeface="Times New Roman" pitchFamily="18" charset="0"/>
              </a:endParaRPr>
            </a:p>
          </p:txBody>
        </p:sp>
        <p:sp>
          <p:nvSpPr>
            <p:cNvPr id="51" name="TextBox 50"/>
            <p:cNvSpPr txBox="1"/>
            <p:nvPr/>
          </p:nvSpPr>
          <p:spPr>
            <a:xfrm>
              <a:off x="3095606" y="2052650"/>
              <a:ext cx="4572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10</a:t>
              </a:r>
              <a:endParaRPr lang="en-US" sz="1200" i="1" baseline="-25000" dirty="0">
                <a:latin typeface="Times New Roman" pitchFamily="18" charset="0"/>
                <a:cs typeface="Times New Roman" pitchFamily="18" charset="0"/>
              </a:endParaRPr>
            </a:p>
          </p:txBody>
        </p:sp>
        <p:sp>
          <p:nvSpPr>
            <p:cNvPr id="52" name="TextBox 51"/>
            <p:cNvSpPr txBox="1"/>
            <p:nvPr/>
          </p:nvSpPr>
          <p:spPr>
            <a:xfrm>
              <a:off x="3352824" y="1442273"/>
              <a:ext cx="4572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0</a:t>
              </a:r>
              <a:endParaRPr lang="en-US" sz="1200" i="1" baseline="-25000" dirty="0">
                <a:latin typeface="Times New Roman" pitchFamily="18" charset="0"/>
                <a:cs typeface="Times New Roman" pitchFamily="18" charset="0"/>
              </a:endParaRPr>
            </a:p>
          </p:txBody>
        </p:sp>
        <p:sp>
          <p:nvSpPr>
            <p:cNvPr id="53" name="TextBox 52"/>
            <p:cNvSpPr txBox="1"/>
            <p:nvPr/>
          </p:nvSpPr>
          <p:spPr>
            <a:xfrm>
              <a:off x="4133860" y="1442273"/>
              <a:ext cx="4572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20</a:t>
              </a:r>
              <a:endParaRPr lang="en-US" sz="1200" i="1" baseline="-25000" dirty="0">
                <a:latin typeface="Times New Roman" pitchFamily="18" charset="0"/>
                <a:cs typeface="Times New Roman" pitchFamily="18" charset="0"/>
              </a:endParaRPr>
            </a:p>
          </p:txBody>
        </p:sp>
        <p:sp>
          <p:nvSpPr>
            <p:cNvPr id="54" name="TextBox 53"/>
            <p:cNvSpPr txBox="1"/>
            <p:nvPr/>
          </p:nvSpPr>
          <p:spPr>
            <a:xfrm>
              <a:off x="4933964" y="1442273"/>
              <a:ext cx="4572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40</a:t>
              </a:r>
              <a:endParaRPr lang="en-US" sz="1200" i="1" baseline="-25000" dirty="0">
                <a:latin typeface="Times New Roman" pitchFamily="18" charset="0"/>
                <a:cs typeface="Times New Roman" pitchFamily="18" charset="0"/>
              </a:endParaRPr>
            </a:p>
          </p:txBody>
        </p:sp>
        <p:cxnSp>
          <p:nvCxnSpPr>
            <p:cNvPr id="56" name="Straight Arrow Connector 55"/>
            <p:cNvCxnSpPr/>
            <p:nvPr/>
          </p:nvCxnSpPr>
          <p:spPr>
            <a:xfrm rot="5400000">
              <a:off x="4797443" y="2606675"/>
              <a:ext cx="1858169" cy="555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610242" y="1785144"/>
              <a:ext cx="193357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600717" y="3366288"/>
              <a:ext cx="123825" cy="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5598336" y="2324097"/>
              <a:ext cx="126206" cy="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7274743" y="1727994"/>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6296028" y="1732752"/>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7378322" y="1389079"/>
              <a:ext cx="457200" cy="343076"/>
            </a:xfrm>
            <a:prstGeom prst="rect">
              <a:avLst/>
            </a:prstGeom>
            <a:noFill/>
          </p:spPr>
          <p:txBody>
            <a:bodyPr wrap="square" rtlCol="0">
              <a:spAutoFit/>
            </a:bodyPr>
            <a:lstStyle/>
            <a:p>
              <a:r>
                <a:rPr lang="en-US" sz="2400" i="1" dirty="0">
                  <a:latin typeface="Times New Roman" pitchFamily="18" charset="0"/>
                  <a:cs typeface="Times New Roman" pitchFamily="18" charset="0"/>
                </a:rPr>
                <a:t>m</a:t>
              </a:r>
              <a:r>
                <a:rPr lang="en-US" sz="2400" i="1" baseline="-25000" dirty="0">
                  <a:latin typeface="Times New Roman" pitchFamily="18" charset="0"/>
                  <a:cs typeface="Times New Roman" pitchFamily="18" charset="0"/>
                </a:rPr>
                <a:t>2</a:t>
              </a:r>
            </a:p>
          </p:txBody>
        </p:sp>
        <p:sp>
          <p:nvSpPr>
            <p:cNvPr id="63" name="TextBox 62"/>
            <p:cNvSpPr txBox="1"/>
            <p:nvPr/>
          </p:nvSpPr>
          <p:spPr>
            <a:xfrm>
              <a:off x="5410208" y="1642270"/>
              <a:ext cx="4572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0</a:t>
              </a:r>
              <a:endParaRPr lang="en-US" sz="1200" i="1" baseline="-25000" dirty="0">
                <a:latin typeface="Times New Roman" pitchFamily="18" charset="0"/>
                <a:cs typeface="Times New Roman" pitchFamily="18" charset="0"/>
              </a:endParaRPr>
            </a:p>
          </p:txBody>
        </p:sp>
        <p:sp>
          <p:nvSpPr>
            <p:cNvPr id="64" name="TextBox 63"/>
            <p:cNvSpPr txBox="1"/>
            <p:nvPr/>
          </p:nvSpPr>
          <p:spPr>
            <a:xfrm>
              <a:off x="5334000" y="3213123"/>
              <a:ext cx="4572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40</a:t>
              </a:r>
              <a:endParaRPr lang="en-US" sz="1200" i="1" baseline="-25000" dirty="0">
                <a:latin typeface="Times New Roman" pitchFamily="18" charset="0"/>
                <a:cs typeface="Times New Roman" pitchFamily="18" charset="0"/>
              </a:endParaRPr>
            </a:p>
          </p:txBody>
        </p:sp>
        <p:sp>
          <p:nvSpPr>
            <p:cNvPr id="66" name="TextBox 65"/>
            <p:cNvSpPr txBox="1"/>
            <p:nvPr/>
          </p:nvSpPr>
          <p:spPr>
            <a:xfrm>
              <a:off x="5591202" y="1442240"/>
              <a:ext cx="4572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0</a:t>
              </a:r>
              <a:endParaRPr lang="en-US" sz="1200" i="1" baseline="-25000" dirty="0">
                <a:latin typeface="Times New Roman" pitchFamily="18" charset="0"/>
                <a:cs typeface="Times New Roman" pitchFamily="18" charset="0"/>
              </a:endParaRPr>
            </a:p>
          </p:txBody>
        </p:sp>
        <p:sp>
          <p:nvSpPr>
            <p:cNvPr id="67" name="TextBox 66"/>
            <p:cNvSpPr txBox="1"/>
            <p:nvPr/>
          </p:nvSpPr>
          <p:spPr>
            <a:xfrm>
              <a:off x="6176963" y="1442240"/>
              <a:ext cx="4572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15</a:t>
              </a:r>
              <a:endParaRPr lang="en-US" sz="1200" i="1" baseline="-25000" dirty="0">
                <a:latin typeface="Times New Roman" pitchFamily="18" charset="0"/>
                <a:cs typeface="Times New Roman" pitchFamily="18" charset="0"/>
              </a:endParaRPr>
            </a:p>
          </p:txBody>
        </p:sp>
        <p:sp>
          <p:nvSpPr>
            <p:cNvPr id="68" name="TextBox 67"/>
            <p:cNvSpPr txBox="1"/>
            <p:nvPr/>
          </p:nvSpPr>
          <p:spPr>
            <a:xfrm>
              <a:off x="7172342" y="1442240"/>
              <a:ext cx="4572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40</a:t>
              </a:r>
              <a:endParaRPr lang="en-US" sz="1200" i="1" baseline="-25000" dirty="0">
                <a:latin typeface="Times New Roman" pitchFamily="18" charset="0"/>
                <a:cs typeface="Times New Roman" pitchFamily="18" charset="0"/>
              </a:endParaRPr>
            </a:p>
          </p:txBody>
        </p:sp>
        <p:sp>
          <p:nvSpPr>
            <p:cNvPr id="69" name="TextBox 68"/>
            <p:cNvSpPr txBox="1"/>
            <p:nvPr/>
          </p:nvSpPr>
          <p:spPr>
            <a:xfrm>
              <a:off x="5334000" y="2181227"/>
              <a:ext cx="4572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13</a:t>
              </a:r>
              <a:endParaRPr lang="en-US" sz="1200" i="1" baseline="-25000" dirty="0">
                <a:latin typeface="Times New Roman" pitchFamily="18" charset="0"/>
                <a:cs typeface="Times New Roman" pitchFamily="18" charset="0"/>
              </a:endParaRPr>
            </a:p>
          </p:txBody>
        </p:sp>
        <p:sp>
          <p:nvSpPr>
            <p:cNvPr id="71" name="TextBox 70"/>
            <p:cNvSpPr txBox="1"/>
            <p:nvPr/>
          </p:nvSpPr>
          <p:spPr>
            <a:xfrm>
              <a:off x="1198168" y="1049321"/>
              <a:ext cx="1371600" cy="388819"/>
            </a:xfrm>
            <a:prstGeom prst="rect">
              <a:avLst/>
            </a:prstGeom>
            <a:noFill/>
          </p:spPr>
          <p:txBody>
            <a:bodyPr wrap="square" rtlCol="0">
              <a:spAutoFit/>
            </a:bodyPr>
            <a:lstStyle/>
            <a:p>
              <a:r>
                <a:rPr lang="en-US" sz="2800" i="1" dirty="0">
                  <a:latin typeface="Times New Roman" pitchFamily="18" charset="0"/>
                  <a:cs typeface="Times New Roman" pitchFamily="18" charset="0"/>
                </a:rPr>
                <a:t>A) p</a:t>
              </a:r>
              <a:r>
                <a:rPr lang="en-US" sz="2800" i="1" baseline="-25000" dirty="0">
                  <a:latin typeface="Times New Roman" pitchFamily="18" charset="0"/>
                  <a:cs typeface="Times New Roman" pitchFamily="18" charset="0"/>
                </a:rPr>
                <a:t>p</a:t>
              </a:r>
              <a:r>
                <a:rPr lang="en-US" sz="2800" i="1" dirty="0">
                  <a:latin typeface="Times New Roman" pitchFamily="18" charset="0"/>
                  <a:cs typeface="Times New Roman" pitchFamily="18" charset="0"/>
                </a:rPr>
                <a:t>(</a:t>
              </a:r>
              <a:r>
                <a:rPr lang="en-US" sz="2800" b="1" dirty="0">
                  <a:latin typeface="Times New Roman" pitchFamily="18" charset="0"/>
                  <a:cs typeface="Times New Roman" pitchFamily="18" charset="0"/>
                </a:rPr>
                <a:t>m</a:t>
              </a:r>
              <a:r>
                <a:rPr lang="en-US" sz="2800" i="1" dirty="0">
                  <a:latin typeface="Times New Roman" pitchFamily="18" charset="0"/>
                  <a:cs typeface="Times New Roman" pitchFamily="18" charset="0"/>
                </a:rPr>
                <a:t>)</a:t>
              </a:r>
              <a:endParaRPr lang="en-US" sz="2800" i="1" baseline="-25000" dirty="0">
                <a:latin typeface="Times New Roman" pitchFamily="18" charset="0"/>
                <a:cs typeface="Times New Roman" pitchFamily="18" charset="0"/>
              </a:endParaRPr>
            </a:p>
          </p:txBody>
        </p:sp>
        <p:sp>
          <p:nvSpPr>
            <p:cNvPr id="72" name="TextBox 71"/>
            <p:cNvSpPr txBox="1"/>
            <p:nvPr/>
          </p:nvSpPr>
          <p:spPr>
            <a:xfrm>
              <a:off x="3371461" y="1105947"/>
              <a:ext cx="1371600" cy="388819"/>
            </a:xfrm>
            <a:prstGeom prst="rect">
              <a:avLst/>
            </a:prstGeom>
            <a:noFill/>
          </p:spPr>
          <p:txBody>
            <a:bodyPr wrap="square" rtlCol="0">
              <a:spAutoFit/>
            </a:bodyPr>
            <a:lstStyle/>
            <a:p>
              <a:r>
                <a:rPr lang="en-US" sz="2800" i="1" dirty="0">
                  <a:latin typeface="Times New Roman" pitchFamily="18" charset="0"/>
                  <a:cs typeface="Times New Roman" pitchFamily="18" charset="0"/>
                </a:rPr>
                <a:t>B) p(</a:t>
              </a:r>
              <a:r>
                <a:rPr lang="en-US" sz="2800" b="1" dirty="0" err="1">
                  <a:latin typeface="Times New Roman" pitchFamily="18" charset="0"/>
                  <a:cs typeface="Times New Roman" pitchFamily="18" charset="0"/>
                </a:rPr>
                <a:t>d</a:t>
              </a:r>
              <a:r>
                <a:rPr lang="en-US" sz="2800" i="1" dirty="0" err="1">
                  <a:latin typeface="Times New Roman" pitchFamily="18" charset="0"/>
                  <a:cs typeface="Times New Roman" pitchFamily="18" charset="0"/>
                </a:rPr>
                <a:t>|</a:t>
              </a:r>
              <a:r>
                <a:rPr lang="en-US" sz="2800" b="1" dirty="0" err="1">
                  <a:latin typeface="Times New Roman" pitchFamily="18" charset="0"/>
                  <a:cs typeface="Times New Roman" pitchFamily="18" charset="0"/>
                </a:rPr>
                <a:t>m</a:t>
              </a:r>
              <a:r>
                <a:rPr lang="en-US" sz="2800" i="1" dirty="0">
                  <a:latin typeface="Times New Roman" pitchFamily="18" charset="0"/>
                  <a:cs typeface="Times New Roman" pitchFamily="18" charset="0"/>
                </a:rPr>
                <a:t>)</a:t>
              </a:r>
              <a:endParaRPr lang="en-US" sz="2800" i="1" baseline="-25000" dirty="0">
                <a:latin typeface="Times New Roman" pitchFamily="18" charset="0"/>
                <a:cs typeface="Times New Roman" pitchFamily="18" charset="0"/>
              </a:endParaRPr>
            </a:p>
          </p:txBody>
        </p:sp>
        <p:sp>
          <p:nvSpPr>
            <p:cNvPr id="73" name="TextBox 72"/>
            <p:cNvSpPr txBox="1"/>
            <p:nvPr/>
          </p:nvSpPr>
          <p:spPr>
            <a:xfrm>
              <a:off x="5603491" y="1105947"/>
              <a:ext cx="1371600" cy="388819"/>
            </a:xfrm>
            <a:prstGeom prst="rect">
              <a:avLst/>
            </a:prstGeom>
            <a:noFill/>
          </p:spPr>
          <p:txBody>
            <a:bodyPr wrap="square" rtlCol="0">
              <a:spAutoFit/>
            </a:bodyPr>
            <a:lstStyle/>
            <a:p>
              <a:r>
                <a:rPr lang="en-US" sz="2800" i="1" dirty="0">
                  <a:latin typeface="Times New Roman" pitchFamily="18" charset="0"/>
                  <a:cs typeface="Times New Roman" pitchFamily="18" charset="0"/>
                </a:rPr>
                <a:t>C) p(</a:t>
              </a:r>
              <a:r>
                <a:rPr lang="en-US" sz="2800" b="1" dirty="0" err="1">
                  <a:latin typeface="Times New Roman" pitchFamily="18" charset="0"/>
                  <a:cs typeface="Times New Roman" pitchFamily="18" charset="0"/>
                </a:rPr>
                <a:t>m</a:t>
              </a:r>
              <a:r>
                <a:rPr lang="en-US" sz="2800" i="1" dirty="0" err="1">
                  <a:latin typeface="Times New Roman" pitchFamily="18" charset="0"/>
                  <a:cs typeface="Times New Roman" pitchFamily="18" charset="0"/>
                </a:rPr>
                <a:t>|</a:t>
              </a:r>
              <a:r>
                <a:rPr lang="en-US" sz="2800" b="1" dirty="0" err="1">
                  <a:latin typeface="Times New Roman" pitchFamily="18" charset="0"/>
                  <a:cs typeface="Times New Roman" pitchFamily="18" charset="0"/>
                </a:rPr>
                <a:t>d</a:t>
              </a:r>
              <a:r>
                <a:rPr lang="en-US" sz="2800" i="1" dirty="0">
                  <a:latin typeface="Times New Roman" pitchFamily="18" charset="0"/>
                  <a:cs typeface="Times New Roman" pitchFamily="18" charset="0"/>
                </a:rPr>
                <a:t>)</a:t>
              </a:r>
              <a:endParaRPr lang="en-US" sz="2800" i="1" baseline="-25000" dirty="0">
                <a:latin typeface="Times New Roman" pitchFamily="18" charset="0"/>
                <a:cs typeface="Times New Roman" pitchFamily="18" charset="0"/>
              </a:endParaRPr>
            </a:p>
          </p:txBody>
        </p:sp>
        <p:sp>
          <p:nvSpPr>
            <p:cNvPr id="55" name="TextBox 54"/>
            <p:cNvSpPr txBox="1"/>
            <p:nvPr/>
          </p:nvSpPr>
          <p:spPr>
            <a:xfrm>
              <a:off x="3321239" y="3449902"/>
              <a:ext cx="457200" cy="388819"/>
            </a:xfrm>
            <a:prstGeom prst="rect">
              <a:avLst/>
            </a:prstGeom>
            <a:noFill/>
          </p:spPr>
          <p:txBody>
            <a:bodyPr wrap="square" rtlCol="0">
              <a:spAutoFit/>
            </a:bodyPr>
            <a:lstStyle/>
            <a:p>
              <a:r>
                <a:rPr lang="en-US" sz="2800" i="1" dirty="0">
                  <a:latin typeface="Times New Roman" pitchFamily="18" charset="0"/>
                  <a:cs typeface="Times New Roman" pitchFamily="18" charset="0"/>
                </a:rPr>
                <a:t>m</a:t>
              </a:r>
              <a:r>
                <a:rPr lang="en-US" sz="2800" i="1" baseline="-25000" dirty="0">
                  <a:latin typeface="Times New Roman" pitchFamily="18" charset="0"/>
                  <a:cs typeface="Times New Roman" pitchFamily="18" charset="0"/>
                </a:rPr>
                <a:t>1</a:t>
              </a:r>
            </a:p>
          </p:txBody>
        </p:sp>
        <p:sp>
          <p:nvSpPr>
            <p:cNvPr id="65" name="TextBox 64"/>
            <p:cNvSpPr txBox="1"/>
            <p:nvPr/>
          </p:nvSpPr>
          <p:spPr>
            <a:xfrm>
              <a:off x="5571129" y="3449127"/>
              <a:ext cx="457200" cy="388819"/>
            </a:xfrm>
            <a:prstGeom prst="rect">
              <a:avLst/>
            </a:prstGeom>
            <a:noFill/>
          </p:spPr>
          <p:txBody>
            <a:bodyPr wrap="square" rtlCol="0">
              <a:spAutoFit/>
            </a:bodyPr>
            <a:lstStyle/>
            <a:p>
              <a:r>
                <a:rPr lang="en-US" sz="2800" i="1" dirty="0">
                  <a:latin typeface="Times New Roman" pitchFamily="18" charset="0"/>
                  <a:cs typeface="Times New Roman" pitchFamily="18" charset="0"/>
                </a:rPr>
                <a:t>m</a:t>
              </a:r>
              <a:r>
                <a:rPr lang="en-US" sz="2800" i="1" baseline="-25000" dirty="0">
                  <a:latin typeface="Times New Roman" pitchFamily="18" charset="0"/>
                  <a:cs typeface="Times New Roman" pitchFamily="18" charset="0"/>
                </a:rPr>
                <a:t>1</a:t>
              </a:r>
            </a:p>
          </p:txBody>
        </p:sp>
      </p:grpSp>
      <p:sp>
        <p:nvSpPr>
          <p:cNvPr id="74" name="Title 1"/>
          <p:cNvSpPr txBox="1">
            <a:spLocks/>
          </p:cNvSpPr>
          <p:nvPr/>
        </p:nvSpPr>
        <p:spPr bwMode="auto">
          <a:xfrm>
            <a:off x="457200" y="304800"/>
            <a:ext cx="8229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continuing the example …</a:t>
            </a:r>
          </a:p>
        </p:txBody>
      </p:sp>
      <p:sp>
        <p:nvSpPr>
          <p:cNvPr id="75" name="Oval 74"/>
          <p:cNvSpPr/>
          <p:nvPr/>
        </p:nvSpPr>
        <p:spPr>
          <a:xfrm>
            <a:off x="7162800" y="2952464"/>
            <a:ext cx="76200" cy="76200"/>
          </a:xfrm>
          <a:prstGeom prst="ellipse">
            <a:avLst/>
          </a:prstGeom>
          <a:solidFill>
            <a:srgbClr val="FF33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itle 1"/>
          <p:cNvSpPr txBox="1">
            <a:spLocks/>
          </p:cNvSpPr>
          <p:nvPr/>
        </p:nvSpPr>
        <p:spPr bwMode="auto">
          <a:xfrm>
            <a:off x="6934200" y="5105400"/>
            <a:ext cx="1905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kern="0" dirty="0">
                <a:solidFill>
                  <a:srgbClr val="FF0000"/>
                </a:solidFill>
                <a:latin typeface="Times New Roman" pitchFamily="18" charset="0"/>
                <a:ea typeface="+mj-ea"/>
                <a:cs typeface="Times New Roman" pitchFamily="18" charset="0"/>
              </a:rPr>
              <a:t>best estimate of the model parameters</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77" name="Freeform 76"/>
          <p:cNvSpPr/>
          <p:nvPr/>
        </p:nvSpPr>
        <p:spPr>
          <a:xfrm>
            <a:off x="7217392" y="3124200"/>
            <a:ext cx="685800" cy="190500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962400"/>
          </a:xfrm>
        </p:spPr>
        <p:txBody>
          <a:bodyPr/>
          <a:lstStyle/>
          <a:p>
            <a:r>
              <a:rPr lang="en-US" sz="4800" dirty="0">
                <a:latin typeface="Times New Roman" pitchFamily="18" charset="0"/>
                <a:cs typeface="Times New Roman" pitchFamily="18" charset="0"/>
              </a:rPr>
              <a:t>generalized least squares</a:t>
            </a:r>
            <a:br>
              <a:rPr lang="en-US" sz="4800" dirty="0">
                <a:latin typeface="Times New Roman" pitchFamily="18" charset="0"/>
                <a:cs typeface="Times New Roman" pitchFamily="18" charset="0"/>
              </a:rPr>
            </a:br>
            <a:br>
              <a:rPr lang="en-US" sz="4800"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find the </a:t>
            </a:r>
            <a:r>
              <a:rPr lang="en-US" b="1" dirty="0">
                <a:latin typeface="Cambria Math" pitchFamily="18" charset="0"/>
                <a:ea typeface="Cambria Math" pitchFamily="18" charset="0"/>
                <a:cs typeface="Times New Roman" pitchFamily="18" charset="0"/>
              </a:rPr>
              <a:t>m</a:t>
            </a:r>
            <a:r>
              <a:rPr lang="en-US" dirty="0">
                <a:latin typeface="Times New Roman" pitchFamily="18" charset="0"/>
                <a:cs typeface="Times New Roman" pitchFamily="18" charset="0"/>
              </a:rPr>
              <a:t> that minimizes</a:t>
            </a:r>
          </a:p>
        </p:txBody>
      </p:sp>
      <p:pic>
        <p:nvPicPr>
          <p:cNvPr id="12291" name="Picture 3"/>
          <p:cNvPicPr>
            <a:picLocks noChangeAspect="1" noChangeArrowheads="1"/>
          </p:cNvPicPr>
          <p:nvPr/>
        </p:nvPicPr>
        <p:blipFill>
          <a:blip r:embed="rId3" cstate="print"/>
          <a:srcRect l="33609" t="52116" r="17849" b="32011"/>
          <a:stretch>
            <a:fillRect/>
          </a:stretch>
        </p:blipFill>
        <p:spPr bwMode="auto">
          <a:xfrm>
            <a:off x="1752600" y="4267200"/>
            <a:ext cx="5867400" cy="11430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362200"/>
          </a:xfrm>
        </p:spPr>
        <p:txBody>
          <a:bodyPr/>
          <a:lstStyle/>
          <a:p>
            <a:r>
              <a:rPr lang="en-US" sz="4800" dirty="0">
                <a:latin typeface="Times New Roman" pitchFamily="18" charset="0"/>
                <a:cs typeface="Times New Roman" pitchFamily="18" charset="0"/>
              </a:rPr>
              <a:t>generalized least squares</a:t>
            </a:r>
            <a:br>
              <a:rPr lang="en-US" dirty="0">
                <a:latin typeface="Times New Roman" pitchFamily="18" charset="0"/>
                <a:cs typeface="Times New Roman" pitchFamily="18" charset="0"/>
              </a:rPr>
            </a:br>
            <a:r>
              <a:rPr lang="en-US" sz="4800" dirty="0">
                <a:latin typeface="Times New Roman" pitchFamily="18" charset="0"/>
                <a:cs typeface="Times New Roman" pitchFamily="18" charset="0"/>
              </a:rPr>
              <a:t>solution</a:t>
            </a:r>
          </a:p>
        </p:txBody>
      </p:sp>
      <p:pic>
        <p:nvPicPr>
          <p:cNvPr id="13314" name="Picture 2"/>
          <p:cNvPicPr>
            <a:picLocks noChangeAspect="1" noChangeArrowheads="1"/>
          </p:cNvPicPr>
          <p:nvPr/>
        </p:nvPicPr>
        <p:blipFill>
          <a:blip r:embed="rId3" cstate="print"/>
          <a:srcRect l="68716" t="44444" r="3546" b="24868"/>
          <a:stretch>
            <a:fillRect/>
          </a:stretch>
        </p:blipFill>
        <p:spPr bwMode="auto">
          <a:xfrm>
            <a:off x="609600" y="4419600"/>
            <a:ext cx="3352800" cy="2209800"/>
          </a:xfrm>
          <a:prstGeom prst="rect">
            <a:avLst/>
          </a:prstGeom>
          <a:noFill/>
          <a:ln w="9525">
            <a:noFill/>
            <a:miter lim="800000"/>
            <a:headEnd/>
            <a:tailEnd/>
          </a:ln>
        </p:spPr>
      </p:pic>
      <p:pic>
        <p:nvPicPr>
          <p:cNvPr id="13315" name="Picture 3"/>
          <p:cNvPicPr>
            <a:picLocks noChangeAspect="1" noChangeArrowheads="1"/>
          </p:cNvPicPr>
          <p:nvPr/>
        </p:nvPicPr>
        <p:blipFill>
          <a:blip r:embed="rId4" cstate="print"/>
          <a:srcRect l="49370" t="42593" r="15957" b="27778"/>
          <a:stretch>
            <a:fillRect/>
          </a:stretch>
        </p:blipFill>
        <p:spPr bwMode="auto">
          <a:xfrm>
            <a:off x="4419600" y="4267200"/>
            <a:ext cx="4191000" cy="2133600"/>
          </a:xfrm>
          <a:prstGeom prst="rect">
            <a:avLst/>
          </a:prstGeom>
          <a:noFill/>
          <a:ln w="9525">
            <a:noFill/>
            <a:miter lim="800000"/>
            <a:headEnd/>
            <a:tailEnd/>
          </a:ln>
        </p:spPr>
      </p:pic>
      <p:pic>
        <p:nvPicPr>
          <p:cNvPr id="13316" name="Picture 4"/>
          <p:cNvPicPr>
            <a:picLocks noChangeAspect="1" noChangeArrowheads="1"/>
          </p:cNvPicPr>
          <p:nvPr/>
        </p:nvPicPr>
        <p:blipFill>
          <a:blip r:embed="rId5" cstate="print"/>
          <a:srcRect l="39283" t="56349" r="27935" b="29894"/>
          <a:stretch>
            <a:fillRect/>
          </a:stretch>
        </p:blipFill>
        <p:spPr bwMode="auto">
          <a:xfrm>
            <a:off x="1905000" y="2057400"/>
            <a:ext cx="5181600" cy="1295400"/>
          </a:xfrm>
          <a:prstGeom prst="rect">
            <a:avLst/>
          </a:prstGeom>
          <a:noFill/>
          <a:ln w="9525">
            <a:noFill/>
            <a:miter lim="800000"/>
            <a:headEnd/>
            <a:tailEnd/>
          </a:ln>
        </p:spPr>
      </p:pic>
      <p:sp>
        <p:nvSpPr>
          <p:cNvPr id="7" name="Title 1"/>
          <p:cNvSpPr txBox="1">
            <a:spLocks/>
          </p:cNvSpPr>
          <p:nvPr/>
        </p:nvSpPr>
        <p:spPr bwMode="auto">
          <a:xfrm>
            <a:off x="3276600" y="3276600"/>
            <a:ext cx="4191000" cy="1447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pattern same as ordinary least squares</a:t>
            </a:r>
          </a:p>
        </p:txBody>
      </p:sp>
      <p:sp>
        <p:nvSpPr>
          <p:cNvPr id="9" name="Right Brace 8"/>
          <p:cNvSpPr/>
          <p:nvPr/>
        </p:nvSpPr>
        <p:spPr>
          <a:xfrm rot="5400000">
            <a:off x="4912056" y="2209800"/>
            <a:ext cx="685800" cy="2667000"/>
          </a:xfrm>
          <a:prstGeom prst="rightBrace">
            <a:avLst/>
          </a:prstGeom>
          <a:ln w="38100">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1" name="Title 1"/>
          <p:cNvSpPr txBox="1">
            <a:spLocks/>
          </p:cNvSpPr>
          <p:nvPr/>
        </p:nvSpPr>
        <p:spPr bwMode="auto">
          <a:xfrm>
            <a:off x="4953000" y="6248400"/>
            <a:ext cx="4191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but with more</a:t>
            </a:r>
            <a:r>
              <a:rPr kumimoji="0" lang="en-US" sz="2000" b="0" i="0" u="none" strike="noStrike" kern="0" cap="none" spc="0" normalizeH="0" noProof="0" dirty="0">
                <a:ln>
                  <a:noFill/>
                </a:ln>
                <a:solidFill>
                  <a:srgbClr val="FF0000"/>
                </a:solidFill>
                <a:effectLst/>
                <a:uLnTx/>
                <a:uFillTx/>
                <a:latin typeface="Times New Roman" pitchFamily="18" charset="0"/>
                <a:ea typeface="+mj-ea"/>
                <a:cs typeface="Times New Roman" pitchFamily="18" charset="0"/>
              </a:rPr>
              <a:t> complicated matrices</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229600" cy="1143000"/>
          </a:xfrm>
        </p:spPr>
        <p:txBody>
          <a:bodyPr/>
          <a:lstStyle/>
          <a:p>
            <a:r>
              <a:rPr lang="en-US" dirty="0">
                <a:latin typeface="Times New Roman" pitchFamily="18" charset="0"/>
                <a:cs typeface="Times New Roman" pitchFamily="18" charset="0"/>
              </a:rPr>
              <a:t>when least-squares fails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rot="5400000">
            <a:off x="96156" y="3200400"/>
            <a:ext cx="2438400" cy="1588"/>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0800000" flipV="1">
            <a:off x="1315356" y="4419600"/>
            <a:ext cx="2286794" cy="794"/>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53706" y="4457700"/>
            <a:ext cx="609600" cy="523220"/>
          </a:xfrm>
          <a:prstGeom prst="rect">
            <a:avLst/>
          </a:prstGeom>
          <a:noFill/>
        </p:spPr>
        <p:txBody>
          <a:bodyPr wrap="square" rtlCol="0">
            <a:spAutoFit/>
          </a:bodyPr>
          <a:lstStyle/>
          <a:p>
            <a:r>
              <a:rPr lang="en-US" sz="2800" i="1" dirty="0">
                <a:latin typeface="Times New Roman" pitchFamily="18" charset="0"/>
                <a:cs typeface="Times New Roman" pitchFamily="18" charset="0"/>
              </a:rPr>
              <a:t>x</a:t>
            </a:r>
          </a:p>
        </p:txBody>
      </p:sp>
      <p:sp>
        <p:nvSpPr>
          <p:cNvPr id="9" name="TextBox 8"/>
          <p:cNvSpPr txBox="1"/>
          <p:nvPr/>
        </p:nvSpPr>
        <p:spPr>
          <a:xfrm>
            <a:off x="875394" y="1831977"/>
            <a:ext cx="609600" cy="523220"/>
          </a:xfrm>
          <a:prstGeom prst="rect">
            <a:avLst/>
          </a:prstGeom>
          <a:noFill/>
        </p:spPr>
        <p:txBody>
          <a:bodyPr wrap="square" rtlCol="0">
            <a:spAutoFit/>
          </a:bodyPr>
          <a:lstStyle/>
          <a:p>
            <a:r>
              <a:rPr lang="en-US" sz="2800" i="1" dirty="0">
                <a:latin typeface="Times New Roman" pitchFamily="18" charset="0"/>
                <a:cs typeface="Times New Roman" pitchFamily="18" charset="0"/>
              </a:rPr>
              <a:t>d</a:t>
            </a:r>
          </a:p>
        </p:txBody>
      </p:sp>
      <p:sp>
        <p:nvSpPr>
          <p:cNvPr id="10" name="Oval 9"/>
          <p:cNvSpPr/>
          <p:nvPr/>
        </p:nvSpPr>
        <p:spPr>
          <a:xfrm>
            <a:off x="2277381" y="320040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181729" y="3848096"/>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181729" y="3619496"/>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181729" y="3733796"/>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181729" y="3533771"/>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rot="5400000">
            <a:off x="2229756" y="44958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6181729" y="3390896"/>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181729" y="3086096"/>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182131" y="4523601"/>
            <a:ext cx="609600" cy="523220"/>
          </a:xfrm>
          <a:prstGeom prst="rect">
            <a:avLst/>
          </a:prstGeom>
          <a:noFill/>
        </p:spPr>
        <p:txBody>
          <a:bodyPr wrap="square" rtlCol="0">
            <a:spAutoFit/>
          </a:bodyPr>
          <a:lstStyle/>
          <a:p>
            <a:r>
              <a:rPr lang="en-US" sz="2800" i="1" dirty="0">
                <a:latin typeface="Times New Roman" pitchFamily="18" charset="0"/>
                <a:cs typeface="Times New Roman" pitchFamily="18" charset="0"/>
              </a:rPr>
              <a:t>x</a:t>
            </a:r>
            <a:r>
              <a:rPr lang="en-US" sz="2800" i="1" baseline="-25000" dirty="0">
                <a:latin typeface="Times New Roman" pitchFamily="18" charset="0"/>
                <a:cs typeface="Times New Roman" pitchFamily="18" charset="0"/>
              </a:rPr>
              <a:t>1</a:t>
            </a:r>
          </a:p>
        </p:txBody>
      </p:sp>
      <p:cxnSp>
        <p:nvCxnSpPr>
          <p:cNvPr id="22" name="Straight Arrow Connector 21"/>
          <p:cNvCxnSpPr/>
          <p:nvPr/>
        </p:nvCxnSpPr>
        <p:spPr>
          <a:xfrm rot="5400000">
            <a:off x="3981450" y="3200400"/>
            <a:ext cx="2438400" cy="1588"/>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flipV="1">
            <a:off x="5200650" y="4419600"/>
            <a:ext cx="2286794" cy="794"/>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239000" y="4457700"/>
            <a:ext cx="609600" cy="523220"/>
          </a:xfrm>
          <a:prstGeom prst="rect">
            <a:avLst/>
          </a:prstGeom>
          <a:noFill/>
        </p:spPr>
        <p:txBody>
          <a:bodyPr wrap="square" rtlCol="0">
            <a:spAutoFit/>
          </a:bodyPr>
          <a:lstStyle/>
          <a:p>
            <a:r>
              <a:rPr lang="en-US" sz="2800" i="1" dirty="0">
                <a:latin typeface="Times New Roman" pitchFamily="18" charset="0"/>
                <a:cs typeface="Times New Roman" pitchFamily="18" charset="0"/>
              </a:rPr>
              <a:t>x</a:t>
            </a:r>
          </a:p>
        </p:txBody>
      </p:sp>
      <p:sp>
        <p:nvSpPr>
          <p:cNvPr id="25" name="TextBox 24"/>
          <p:cNvSpPr txBox="1"/>
          <p:nvPr/>
        </p:nvSpPr>
        <p:spPr>
          <a:xfrm>
            <a:off x="4818744" y="1817463"/>
            <a:ext cx="609600" cy="523220"/>
          </a:xfrm>
          <a:prstGeom prst="rect">
            <a:avLst/>
          </a:prstGeom>
          <a:noFill/>
        </p:spPr>
        <p:txBody>
          <a:bodyPr wrap="square" rtlCol="0">
            <a:spAutoFit/>
          </a:bodyPr>
          <a:lstStyle/>
          <a:p>
            <a:r>
              <a:rPr lang="en-US" sz="2800" i="1" dirty="0">
                <a:latin typeface="Times New Roman" pitchFamily="18" charset="0"/>
                <a:cs typeface="Times New Roman" pitchFamily="18" charset="0"/>
              </a:rPr>
              <a:t>d</a:t>
            </a:r>
          </a:p>
        </p:txBody>
      </p:sp>
      <p:sp>
        <p:nvSpPr>
          <p:cNvPr id="26" name="Oval 25"/>
          <p:cNvSpPr/>
          <p:nvPr/>
        </p:nvSpPr>
        <p:spPr>
          <a:xfrm>
            <a:off x="6181729" y="3162296"/>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rot="5400000">
            <a:off x="6115050" y="44958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047016" y="4451554"/>
            <a:ext cx="609600" cy="523220"/>
          </a:xfrm>
          <a:prstGeom prst="rect">
            <a:avLst/>
          </a:prstGeom>
          <a:noFill/>
        </p:spPr>
        <p:txBody>
          <a:bodyPr wrap="square" rtlCol="0">
            <a:spAutoFit/>
          </a:bodyPr>
          <a:lstStyle/>
          <a:p>
            <a:r>
              <a:rPr lang="en-US" sz="2800" i="1" dirty="0">
                <a:latin typeface="Times New Roman" pitchFamily="18" charset="0"/>
                <a:cs typeface="Times New Roman" pitchFamily="18" charset="0"/>
              </a:rPr>
              <a:t>x</a:t>
            </a:r>
            <a:r>
              <a:rPr lang="en-US" sz="2800" i="1" baseline="30000" dirty="0">
                <a:latin typeface="Times New Roman" pitchFamily="18" charset="0"/>
                <a:cs typeface="Times New Roman" pitchFamily="18" charset="0"/>
              </a:rPr>
              <a:t>*</a:t>
            </a:r>
          </a:p>
        </p:txBody>
      </p:sp>
      <p:cxnSp>
        <p:nvCxnSpPr>
          <p:cNvPr id="31" name="Straight Connector 30"/>
          <p:cNvCxnSpPr/>
          <p:nvPr/>
        </p:nvCxnSpPr>
        <p:spPr>
          <a:xfrm>
            <a:off x="5029200" y="3548067"/>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62956" y="3248025"/>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00" y="2926446"/>
            <a:ext cx="609600" cy="523220"/>
          </a:xfrm>
          <a:prstGeom prst="rect">
            <a:avLst/>
          </a:prstGeom>
          <a:noFill/>
        </p:spPr>
        <p:txBody>
          <a:bodyPr wrap="square" rtlCol="0">
            <a:spAutoFit/>
          </a:bodyPr>
          <a:lstStyle/>
          <a:p>
            <a:r>
              <a:rPr lang="en-US" sz="2800" i="1" dirty="0">
                <a:latin typeface="Times New Roman" pitchFamily="18" charset="0"/>
                <a:cs typeface="Times New Roman" pitchFamily="18" charset="0"/>
              </a:rPr>
              <a:t>d</a:t>
            </a:r>
            <a:r>
              <a:rPr lang="en-US" sz="2800" i="1" baseline="-25000" dirty="0">
                <a:latin typeface="Times New Roman" pitchFamily="18" charset="0"/>
                <a:cs typeface="Times New Roman" pitchFamily="18" charset="0"/>
              </a:rPr>
              <a:t>1</a:t>
            </a:r>
          </a:p>
        </p:txBody>
      </p:sp>
      <p:sp>
        <p:nvSpPr>
          <p:cNvPr id="35" name="TextBox 34"/>
          <p:cNvSpPr txBox="1"/>
          <p:nvPr/>
        </p:nvSpPr>
        <p:spPr>
          <a:xfrm>
            <a:off x="4581073" y="3288534"/>
            <a:ext cx="495300" cy="523220"/>
          </a:xfrm>
          <a:prstGeom prst="rect">
            <a:avLst/>
          </a:prstGeom>
          <a:noFill/>
        </p:spPr>
        <p:txBody>
          <a:bodyPr wrap="square" rtlCol="0">
            <a:spAutoFit/>
          </a:bodyPr>
          <a:lstStyle/>
          <a:p>
            <a:r>
              <a:rPr lang="en-US" sz="2800" i="1" dirty="0">
                <a:latin typeface="Times New Roman" pitchFamily="18" charset="0"/>
                <a:cs typeface="Times New Roman" pitchFamily="18" charset="0"/>
              </a:rPr>
              <a:t>d</a:t>
            </a:r>
            <a:r>
              <a:rPr lang="en-US" sz="2800" i="1" baseline="30000" dirty="0">
                <a:latin typeface="Times New Roman" pitchFamily="18" charset="0"/>
                <a:cs typeface="Times New Roman" pitchFamily="18" charset="0"/>
              </a:rPr>
              <a:t>*</a:t>
            </a:r>
          </a:p>
        </p:txBody>
      </p:sp>
      <p:cxnSp>
        <p:nvCxnSpPr>
          <p:cNvPr id="37" name="Straight Connector 36"/>
          <p:cNvCxnSpPr/>
          <p:nvPr/>
        </p:nvCxnSpPr>
        <p:spPr>
          <a:xfrm flipV="1">
            <a:off x="1305831" y="2809873"/>
            <a:ext cx="2133600" cy="838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315356" y="2886074"/>
            <a:ext cx="213360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315356" y="3124200"/>
            <a:ext cx="205740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3372756" y="2743200"/>
            <a:ext cx="152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flipV="1">
            <a:off x="5205408" y="3086103"/>
            <a:ext cx="2133600" cy="838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214933" y="3162304"/>
            <a:ext cx="213360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214933" y="3400430"/>
            <a:ext cx="205740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7272333" y="3019430"/>
            <a:ext cx="152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1"/>
          <p:cNvSpPr txBox="1">
            <a:spLocks/>
          </p:cNvSpPr>
          <p:nvPr/>
        </p:nvSpPr>
        <p:spPr bwMode="auto">
          <a:xfrm>
            <a:off x="3810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noProof="0" dirty="0">
                <a:solidFill>
                  <a:schemeClr val="tx2"/>
                </a:solidFill>
                <a:latin typeface="Times New Roman" pitchFamily="18" charset="0"/>
                <a:ea typeface="+mj-ea"/>
                <a:cs typeface="Times New Roman" pitchFamily="18" charset="0"/>
              </a:rPr>
              <a:t>fitting of straight line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dirty="0">
                <a:ln>
                  <a:noFill/>
                </a:ln>
                <a:solidFill>
                  <a:schemeClr val="tx2"/>
                </a:solidFill>
                <a:effectLst/>
                <a:uLnTx/>
                <a:uFillTx/>
                <a:latin typeface="Times New Roman" pitchFamily="18" charset="0"/>
                <a:ea typeface="+mj-ea"/>
                <a:cs typeface="Times New Roman" pitchFamily="18" charset="0"/>
              </a:rPr>
              <a:t>cases</a:t>
            </a:r>
            <a:r>
              <a:rPr kumimoji="0" lang="en-US" sz="2800" b="0" i="0" u="none" strike="noStrike" kern="0" cap="none" spc="0" normalizeH="0" dirty="0">
                <a:ln>
                  <a:noFill/>
                </a:ln>
                <a:solidFill>
                  <a:schemeClr val="tx2"/>
                </a:solidFill>
                <a:effectLst/>
                <a:uLnTx/>
                <a:uFillTx/>
                <a:latin typeface="Times New Roman" pitchFamily="18" charset="0"/>
                <a:ea typeface="+mj-ea"/>
                <a:cs typeface="Times New Roman" pitchFamily="18" charset="0"/>
              </a:rPr>
              <a:t> were there’s more than one solution</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9" name="Title 1"/>
          <p:cNvSpPr txBox="1">
            <a:spLocks/>
          </p:cNvSpPr>
          <p:nvPr/>
        </p:nvSpPr>
        <p:spPr bwMode="auto">
          <a:xfrm>
            <a:off x="914400" y="5105400"/>
            <a:ext cx="33528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dirty="0">
                <a:ln>
                  <a:noFill/>
                </a:ln>
                <a:solidFill>
                  <a:schemeClr val="tx2"/>
                </a:solidFill>
                <a:effectLst/>
                <a:uLnTx/>
                <a:uFillTx/>
                <a:latin typeface="Times New Roman" pitchFamily="18" charset="0"/>
                <a:ea typeface="+mj-ea"/>
                <a:cs typeface="Times New Roman" pitchFamily="18" charset="0"/>
              </a:rPr>
              <a:t>E</a:t>
            </a:r>
            <a:r>
              <a:rPr kumimoji="0" lang="en-US" sz="2400" b="0" i="0" u="none" strike="noStrike" kern="0" cap="none" spc="0" normalizeH="0" dirty="0">
                <a:ln>
                  <a:noFill/>
                </a:ln>
                <a:solidFill>
                  <a:schemeClr val="tx2"/>
                </a:solidFill>
                <a:effectLst/>
                <a:uLnTx/>
                <a:uFillTx/>
                <a:latin typeface="Times New Roman" pitchFamily="18" charset="0"/>
                <a:ea typeface="+mj-ea"/>
                <a:cs typeface="Times New Roman" pitchFamily="18" charset="0"/>
              </a:rPr>
              <a:t> exactly 0</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baseline="0" noProof="0" dirty="0">
                <a:solidFill>
                  <a:schemeClr val="tx2"/>
                </a:solidFill>
                <a:latin typeface="Times New Roman" pitchFamily="18" charset="0"/>
                <a:ea typeface="+mj-ea"/>
                <a:cs typeface="Times New Roman" pitchFamily="18" charset="0"/>
              </a:rPr>
              <a:t>for any lines passing through point</a:t>
            </a:r>
          </a:p>
          <a:p>
            <a:pPr algn="ctr"/>
            <a:r>
              <a:rPr lang="en-US" sz="2400" kern="0" dirty="0">
                <a:solidFill>
                  <a:schemeClr val="tx2"/>
                </a:solidFill>
                <a:latin typeface="Times New Roman" pitchFamily="18" charset="0"/>
                <a:cs typeface="Times New Roman" pitchFamily="18" charset="0"/>
              </a:rPr>
              <a:t>one point</a:t>
            </a:r>
          </a:p>
        </p:txBody>
      </p:sp>
      <p:sp>
        <p:nvSpPr>
          <p:cNvPr id="41" name="Title 1"/>
          <p:cNvSpPr txBox="1">
            <a:spLocks/>
          </p:cNvSpPr>
          <p:nvPr/>
        </p:nvSpPr>
        <p:spPr bwMode="auto">
          <a:xfrm>
            <a:off x="4724400" y="5105400"/>
            <a:ext cx="33528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dirty="0">
                <a:ln>
                  <a:noFill/>
                </a:ln>
                <a:solidFill>
                  <a:schemeClr val="tx2"/>
                </a:solidFill>
                <a:effectLst/>
                <a:uLnTx/>
                <a:uFillTx/>
                <a:latin typeface="Times New Roman" pitchFamily="18" charset="0"/>
                <a:ea typeface="+mj-ea"/>
                <a:cs typeface="Times New Roman" pitchFamily="18" charset="0"/>
              </a:rPr>
              <a:t>E</a:t>
            </a:r>
            <a:r>
              <a:rPr kumimoji="0" lang="en-US" sz="2400" b="0" i="0" u="none" strike="noStrike" kern="0" cap="none" spc="0" normalizeH="0" dirty="0">
                <a:ln>
                  <a:noFill/>
                </a:ln>
                <a:solidFill>
                  <a:schemeClr val="tx2"/>
                </a:solidFill>
                <a:effectLst/>
                <a:uLnTx/>
                <a:uFillTx/>
                <a:latin typeface="Times New Roman" pitchFamily="18" charset="0"/>
                <a:ea typeface="+mj-ea"/>
                <a:cs typeface="Times New Roman" pitchFamily="18" charset="0"/>
              </a:rPr>
              <a:t> minimum</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baseline="0" noProof="0" dirty="0">
                <a:solidFill>
                  <a:schemeClr val="tx2"/>
                </a:solidFill>
                <a:latin typeface="Times New Roman" pitchFamily="18" charset="0"/>
                <a:ea typeface="+mj-ea"/>
                <a:cs typeface="Times New Roman" pitchFamily="18" charset="0"/>
              </a:rPr>
              <a:t>for all</a:t>
            </a:r>
            <a:r>
              <a:rPr lang="en-US" sz="2400" kern="0" noProof="0" dirty="0">
                <a:solidFill>
                  <a:schemeClr val="tx2"/>
                </a:solidFill>
                <a:latin typeface="Times New Roman" pitchFamily="18" charset="0"/>
                <a:ea typeface="+mj-ea"/>
                <a:cs typeface="Times New Roman" pitchFamily="18" charset="0"/>
              </a:rPr>
              <a:t> </a:t>
            </a:r>
            <a:r>
              <a:rPr lang="en-US" sz="2400" kern="0" baseline="0" noProof="0" dirty="0">
                <a:solidFill>
                  <a:schemeClr val="tx2"/>
                </a:solidFill>
                <a:latin typeface="Times New Roman" pitchFamily="18" charset="0"/>
                <a:ea typeface="+mj-ea"/>
                <a:cs typeface="Times New Roman" pitchFamily="18" charset="0"/>
              </a:rPr>
              <a:t>lines passing through point </a:t>
            </a:r>
            <a:r>
              <a:rPr lang="en-US" sz="2400" i="1" kern="0" baseline="0" noProof="0" dirty="0">
                <a:solidFill>
                  <a:schemeClr val="tx2"/>
                </a:solidFill>
                <a:latin typeface="Cambria Math" pitchFamily="18" charset="0"/>
                <a:ea typeface="Cambria Math" pitchFamily="18" charset="0"/>
                <a:cs typeface="Times New Roman" pitchFamily="18" charset="0"/>
              </a:rPr>
              <a:t>x*</a:t>
            </a:r>
            <a:endParaRPr kumimoji="0" lang="en-US" sz="2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2819400"/>
          </a:xfrm>
        </p:spPr>
        <p:txBody>
          <a:bodyPr/>
          <a:lstStyle/>
          <a:p>
            <a:r>
              <a:rPr lang="en-US" dirty="0">
                <a:latin typeface="Times New Roman" pitchFamily="18" charset="0"/>
                <a:cs typeface="Times New Roman" pitchFamily="18" charset="0"/>
              </a:rPr>
              <a:t>when determinant of </a:t>
            </a:r>
            <a:r>
              <a:rPr lang="en-US" dirty="0">
                <a:latin typeface="Cambria Math" pitchFamily="18" charset="0"/>
                <a:ea typeface="Cambria Math" pitchFamily="18" charset="0"/>
                <a:cs typeface="Times New Roman" pitchFamily="18" charset="0"/>
              </a:rPr>
              <a:t>[</a:t>
            </a:r>
            <a:r>
              <a:rPr lang="en-US" b="1" dirty="0">
                <a:latin typeface="Cambria Math" pitchFamily="18" charset="0"/>
                <a:ea typeface="Cambria Math" pitchFamily="18" charset="0"/>
                <a:cs typeface="Times New Roman" pitchFamily="18" charset="0"/>
              </a:rPr>
              <a:t>G</a:t>
            </a:r>
            <a:r>
              <a:rPr lang="en-US" i="1" baseline="30000" dirty="0">
                <a:latin typeface="Cambria Math" pitchFamily="18" charset="0"/>
                <a:ea typeface="Cambria Math" pitchFamily="18" charset="0"/>
                <a:cs typeface="Times New Roman" pitchFamily="18" charset="0"/>
              </a:rPr>
              <a:t>T</a:t>
            </a:r>
            <a:r>
              <a:rPr lang="en-US" b="1" dirty="0">
                <a:latin typeface="Cambria Math" pitchFamily="18" charset="0"/>
                <a:ea typeface="Cambria Math" pitchFamily="18" charset="0"/>
                <a:cs typeface="Times New Roman" pitchFamily="18" charset="0"/>
              </a:rPr>
              <a:t>G</a:t>
            </a:r>
            <a:r>
              <a:rPr lang="en-US" dirty="0">
                <a:latin typeface="Cambria Math" pitchFamily="18" charset="0"/>
                <a:ea typeface="Cambria Math" pitchFamily="18" charset="0"/>
                <a:cs typeface="Times New Roman" pitchFamily="18" charset="0"/>
              </a:rPr>
              <a:t>] </a:t>
            </a:r>
            <a:r>
              <a:rPr lang="en-US" dirty="0">
                <a:latin typeface="Times New Roman" pitchFamily="18" charset="0"/>
                <a:cs typeface="Times New Roman" pitchFamily="18" charset="0"/>
              </a:rPr>
              <a:t>is zero</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that is, </a:t>
            </a:r>
            <a:r>
              <a:rPr lang="en-US" i="1" dirty="0">
                <a:latin typeface="Cambria Math" pitchFamily="18" charset="0"/>
                <a:ea typeface="Cambria Math" pitchFamily="18" charset="0"/>
                <a:cs typeface="Times New Roman" pitchFamily="18" charset="0"/>
              </a:rPr>
              <a:t>D=0</a:t>
            </a:r>
            <a:br>
              <a:rPr lang="en-US" dirty="0">
                <a:latin typeface="Times New Roman" pitchFamily="18" charset="0"/>
                <a:cs typeface="Times New Roman" pitchFamily="18" charset="0"/>
              </a:rPr>
            </a:br>
            <a:r>
              <a:rPr lang="en-US" dirty="0">
                <a:latin typeface="Cambria Math" pitchFamily="18" charset="0"/>
                <a:ea typeface="Cambria Math" pitchFamily="18" charset="0"/>
                <a:cs typeface="Times New Roman" pitchFamily="18" charset="0"/>
              </a:rPr>
              <a:t> [</a:t>
            </a:r>
            <a:r>
              <a:rPr lang="en-US" b="1" dirty="0">
                <a:latin typeface="Cambria Math" pitchFamily="18" charset="0"/>
                <a:ea typeface="Cambria Math" pitchFamily="18" charset="0"/>
                <a:cs typeface="Times New Roman" pitchFamily="18" charset="0"/>
              </a:rPr>
              <a:t>G</a:t>
            </a:r>
            <a:r>
              <a:rPr lang="en-US" i="1" baseline="30000" dirty="0">
                <a:latin typeface="Cambria Math" pitchFamily="18" charset="0"/>
                <a:ea typeface="Cambria Math" pitchFamily="18" charset="0"/>
                <a:cs typeface="Times New Roman" pitchFamily="18" charset="0"/>
              </a:rPr>
              <a:t>T</a:t>
            </a:r>
            <a:r>
              <a:rPr lang="en-US" b="1" dirty="0">
                <a:latin typeface="Cambria Math" pitchFamily="18" charset="0"/>
                <a:ea typeface="Cambria Math" pitchFamily="18" charset="0"/>
                <a:cs typeface="Times New Roman" pitchFamily="18" charset="0"/>
              </a:rPr>
              <a:t>G</a:t>
            </a:r>
            <a:r>
              <a:rPr lang="en-US" dirty="0">
                <a:latin typeface="Cambria Math" pitchFamily="18" charset="0"/>
                <a:ea typeface="Cambria Math" pitchFamily="18" charset="0"/>
                <a:cs typeface="Times New Roman" pitchFamily="18" charset="0"/>
              </a:rPr>
              <a:t>]</a:t>
            </a:r>
            <a:r>
              <a:rPr lang="en-US" i="1" baseline="30000" dirty="0">
                <a:latin typeface="Cambria Math" pitchFamily="18" charset="0"/>
                <a:ea typeface="Cambria Math" pitchFamily="18" charset="0"/>
                <a:cs typeface="Times New Roman" pitchFamily="18" charset="0"/>
              </a:rPr>
              <a:t>-1</a:t>
            </a:r>
            <a:r>
              <a:rPr lang="en-US" dirty="0">
                <a:latin typeface="Cambria Math" pitchFamily="18" charset="0"/>
                <a:ea typeface="Cambria Math" pitchFamily="18" charset="0"/>
                <a:cs typeface="Times New Roman" pitchFamily="18" charset="0"/>
              </a:rPr>
              <a:t>  is singular</a:t>
            </a:r>
            <a:endParaRPr lang="en-US"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3" cstate="print"/>
          <a:srcRect l="34504" t="45457" r="30630" b="30972"/>
          <a:stretch>
            <a:fillRect/>
          </a:stretch>
        </p:blipFill>
        <p:spPr bwMode="auto">
          <a:xfrm>
            <a:off x="2209800" y="3657600"/>
            <a:ext cx="4724400" cy="183726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rot="5400000">
            <a:off x="96156" y="3200400"/>
            <a:ext cx="2438400" cy="1588"/>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0800000" flipV="1">
            <a:off x="1315356" y="4419600"/>
            <a:ext cx="2286794" cy="794"/>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53706" y="4457700"/>
            <a:ext cx="609600" cy="523220"/>
          </a:xfrm>
          <a:prstGeom prst="rect">
            <a:avLst/>
          </a:prstGeom>
          <a:noFill/>
        </p:spPr>
        <p:txBody>
          <a:bodyPr wrap="square" rtlCol="0">
            <a:spAutoFit/>
          </a:bodyPr>
          <a:lstStyle/>
          <a:p>
            <a:r>
              <a:rPr lang="en-US" sz="2800" i="1" dirty="0">
                <a:latin typeface="Times New Roman" pitchFamily="18" charset="0"/>
                <a:cs typeface="Times New Roman" pitchFamily="18" charset="0"/>
              </a:rPr>
              <a:t>x</a:t>
            </a:r>
          </a:p>
        </p:txBody>
      </p:sp>
      <p:sp>
        <p:nvSpPr>
          <p:cNvPr id="9" name="TextBox 8"/>
          <p:cNvSpPr txBox="1"/>
          <p:nvPr/>
        </p:nvSpPr>
        <p:spPr>
          <a:xfrm>
            <a:off x="875394" y="1831977"/>
            <a:ext cx="609600" cy="523220"/>
          </a:xfrm>
          <a:prstGeom prst="rect">
            <a:avLst/>
          </a:prstGeom>
          <a:noFill/>
        </p:spPr>
        <p:txBody>
          <a:bodyPr wrap="square" rtlCol="0">
            <a:spAutoFit/>
          </a:bodyPr>
          <a:lstStyle/>
          <a:p>
            <a:r>
              <a:rPr lang="en-US" sz="2800" i="1" dirty="0">
                <a:latin typeface="Times New Roman" pitchFamily="18" charset="0"/>
                <a:cs typeface="Times New Roman" pitchFamily="18" charset="0"/>
              </a:rPr>
              <a:t>d</a:t>
            </a:r>
          </a:p>
        </p:txBody>
      </p:sp>
      <p:sp>
        <p:nvSpPr>
          <p:cNvPr id="10" name="Oval 9"/>
          <p:cNvSpPr/>
          <p:nvPr/>
        </p:nvSpPr>
        <p:spPr>
          <a:xfrm>
            <a:off x="2277381" y="320040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rot="5400000">
            <a:off x="2229756" y="44958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82131" y="4523601"/>
            <a:ext cx="609600" cy="523220"/>
          </a:xfrm>
          <a:prstGeom prst="rect">
            <a:avLst/>
          </a:prstGeom>
          <a:noFill/>
        </p:spPr>
        <p:txBody>
          <a:bodyPr wrap="square" rtlCol="0">
            <a:spAutoFit/>
          </a:bodyPr>
          <a:lstStyle/>
          <a:p>
            <a:r>
              <a:rPr lang="en-US" sz="2800" i="1" dirty="0">
                <a:latin typeface="Times New Roman" pitchFamily="18" charset="0"/>
                <a:cs typeface="Times New Roman" pitchFamily="18" charset="0"/>
              </a:rPr>
              <a:t>x</a:t>
            </a:r>
            <a:r>
              <a:rPr lang="en-US" sz="2800" i="1" baseline="-25000" dirty="0">
                <a:latin typeface="Times New Roman" pitchFamily="18" charset="0"/>
                <a:cs typeface="Times New Roman" pitchFamily="18" charset="0"/>
              </a:rPr>
              <a:t>1</a:t>
            </a:r>
          </a:p>
        </p:txBody>
      </p:sp>
      <p:cxnSp>
        <p:nvCxnSpPr>
          <p:cNvPr id="33" name="Straight Connector 32"/>
          <p:cNvCxnSpPr/>
          <p:nvPr/>
        </p:nvCxnSpPr>
        <p:spPr>
          <a:xfrm>
            <a:off x="1162956" y="3248025"/>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00" y="2926446"/>
            <a:ext cx="609600" cy="523220"/>
          </a:xfrm>
          <a:prstGeom prst="rect">
            <a:avLst/>
          </a:prstGeom>
          <a:noFill/>
        </p:spPr>
        <p:txBody>
          <a:bodyPr wrap="square" rtlCol="0">
            <a:spAutoFit/>
          </a:bodyPr>
          <a:lstStyle/>
          <a:p>
            <a:r>
              <a:rPr lang="en-US" sz="2800" i="1" dirty="0">
                <a:latin typeface="Times New Roman" pitchFamily="18" charset="0"/>
                <a:cs typeface="Times New Roman" pitchFamily="18" charset="0"/>
              </a:rPr>
              <a:t>d</a:t>
            </a:r>
            <a:r>
              <a:rPr lang="en-US" sz="2800" i="1" baseline="-25000" dirty="0">
                <a:latin typeface="Times New Roman" pitchFamily="18" charset="0"/>
                <a:cs typeface="Times New Roman" pitchFamily="18" charset="0"/>
              </a:rPr>
              <a:t>1</a:t>
            </a:r>
          </a:p>
        </p:txBody>
      </p:sp>
      <p:cxnSp>
        <p:nvCxnSpPr>
          <p:cNvPr id="37" name="Straight Connector 36"/>
          <p:cNvCxnSpPr/>
          <p:nvPr/>
        </p:nvCxnSpPr>
        <p:spPr>
          <a:xfrm flipV="1">
            <a:off x="1305831" y="2809873"/>
            <a:ext cx="2133600" cy="838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315356" y="2886074"/>
            <a:ext cx="213360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315356" y="3124200"/>
            <a:ext cx="205740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3372756" y="2743200"/>
            <a:ext cx="152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1"/>
          <p:cNvSpPr txBox="1">
            <a:spLocks/>
          </p:cNvSpPr>
          <p:nvPr/>
        </p:nvSpPr>
        <p:spPr bwMode="auto">
          <a:xfrm>
            <a:off x="3810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i="1" kern="0" noProof="0" dirty="0">
                <a:solidFill>
                  <a:schemeClr val="tx2"/>
                </a:solidFill>
                <a:latin typeface="Cambria Math" pitchFamily="18" charset="0"/>
                <a:ea typeface="Cambria Math" pitchFamily="18" charset="0"/>
                <a:cs typeface="Times New Roman" pitchFamily="18" charset="0"/>
              </a:rPr>
              <a:t>N=1</a:t>
            </a:r>
            <a:r>
              <a:rPr lang="en-US" sz="4400" kern="0" noProof="0" dirty="0">
                <a:solidFill>
                  <a:schemeClr val="tx2"/>
                </a:solidFill>
                <a:latin typeface="Times New Roman" pitchFamily="18" charset="0"/>
                <a:ea typeface="+mj-ea"/>
                <a:cs typeface="Times New Roman" pitchFamily="18" charset="0"/>
              </a:rPr>
              <a:t> case</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9" name="Title 1"/>
          <p:cNvSpPr txBox="1">
            <a:spLocks/>
          </p:cNvSpPr>
          <p:nvPr/>
        </p:nvSpPr>
        <p:spPr bwMode="auto">
          <a:xfrm>
            <a:off x="914400" y="5105400"/>
            <a:ext cx="33528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dirty="0">
                <a:ln>
                  <a:noFill/>
                </a:ln>
                <a:solidFill>
                  <a:schemeClr val="tx2"/>
                </a:solidFill>
                <a:effectLst/>
                <a:uLnTx/>
                <a:uFillTx/>
                <a:latin typeface="Times New Roman" pitchFamily="18" charset="0"/>
                <a:ea typeface="+mj-ea"/>
                <a:cs typeface="Times New Roman" pitchFamily="18" charset="0"/>
              </a:rPr>
              <a:t>E</a:t>
            </a:r>
            <a:r>
              <a:rPr kumimoji="0" lang="en-US" sz="2400" b="0" i="0" u="none" strike="noStrike" kern="0" cap="none" spc="0" normalizeH="0" dirty="0">
                <a:ln>
                  <a:noFill/>
                </a:ln>
                <a:solidFill>
                  <a:schemeClr val="tx2"/>
                </a:solidFill>
                <a:effectLst/>
                <a:uLnTx/>
                <a:uFillTx/>
                <a:latin typeface="Times New Roman" pitchFamily="18" charset="0"/>
                <a:ea typeface="+mj-ea"/>
                <a:cs typeface="Times New Roman" pitchFamily="18" charset="0"/>
              </a:rPr>
              <a:t> exactly 0</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baseline="0" noProof="0" dirty="0">
                <a:solidFill>
                  <a:schemeClr val="tx2"/>
                </a:solidFill>
                <a:latin typeface="Times New Roman" pitchFamily="18" charset="0"/>
                <a:ea typeface="+mj-ea"/>
                <a:cs typeface="Times New Roman" pitchFamily="18" charset="0"/>
              </a:rPr>
              <a:t>for any lines passing through point</a:t>
            </a:r>
          </a:p>
          <a:p>
            <a:pPr algn="ctr"/>
            <a:r>
              <a:rPr lang="en-US" sz="2400" kern="0" dirty="0">
                <a:solidFill>
                  <a:schemeClr val="tx2"/>
                </a:solidFill>
                <a:latin typeface="Times New Roman" pitchFamily="18" charset="0"/>
                <a:cs typeface="Times New Roman" pitchFamily="18" charset="0"/>
              </a:rPr>
              <a:t>one point</a:t>
            </a:r>
          </a:p>
        </p:txBody>
      </p:sp>
      <p:pic>
        <p:nvPicPr>
          <p:cNvPr id="2050" name="Picture 2"/>
          <p:cNvPicPr>
            <a:picLocks noChangeAspect="1" noChangeArrowheads="1"/>
          </p:cNvPicPr>
          <p:nvPr/>
        </p:nvPicPr>
        <p:blipFill>
          <a:blip r:embed="rId3" cstate="print"/>
          <a:srcRect l="38455" t="41644" r="34437" b="45205"/>
          <a:stretch>
            <a:fillRect/>
          </a:stretch>
        </p:blipFill>
        <p:spPr bwMode="auto">
          <a:xfrm>
            <a:off x="4267200" y="3962400"/>
            <a:ext cx="4368800" cy="1219200"/>
          </a:xfrm>
          <a:prstGeom prst="rect">
            <a:avLst/>
          </a:prstGeom>
          <a:noFill/>
          <a:ln w="9525">
            <a:noFill/>
            <a:miter lim="800000"/>
            <a:headEnd/>
            <a:tailEnd/>
          </a:ln>
        </p:spPr>
      </p:pic>
      <p:pic>
        <p:nvPicPr>
          <p:cNvPr id="42" name="Picture 2"/>
          <p:cNvPicPr>
            <a:picLocks noChangeAspect="1" noChangeArrowheads="1"/>
          </p:cNvPicPr>
          <p:nvPr/>
        </p:nvPicPr>
        <p:blipFill>
          <a:blip r:embed="rId4" cstate="print"/>
          <a:srcRect l="34504" t="45457" r="30630" b="30972"/>
          <a:stretch>
            <a:fillRect/>
          </a:stretch>
        </p:blipFill>
        <p:spPr bwMode="auto">
          <a:xfrm>
            <a:off x="4038600" y="2133600"/>
            <a:ext cx="4724400" cy="1837267"/>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838329" y="3554633"/>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838329" y="3326033"/>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838329" y="3440333"/>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838329" y="3240308"/>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838329" y="3097433"/>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838329" y="2792633"/>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rot="5400000">
            <a:off x="-361950" y="2906937"/>
            <a:ext cx="2438400" cy="1588"/>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flipV="1">
            <a:off x="857250" y="4126137"/>
            <a:ext cx="2286794" cy="794"/>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895600" y="4164237"/>
            <a:ext cx="609600" cy="523220"/>
          </a:xfrm>
          <a:prstGeom prst="rect">
            <a:avLst/>
          </a:prstGeom>
          <a:noFill/>
        </p:spPr>
        <p:txBody>
          <a:bodyPr wrap="square" rtlCol="0">
            <a:spAutoFit/>
          </a:bodyPr>
          <a:lstStyle/>
          <a:p>
            <a:r>
              <a:rPr lang="en-US" sz="2800" i="1" dirty="0">
                <a:latin typeface="Times New Roman" pitchFamily="18" charset="0"/>
                <a:cs typeface="Times New Roman" pitchFamily="18" charset="0"/>
              </a:rPr>
              <a:t>x</a:t>
            </a:r>
          </a:p>
        </p:txBody>
      </p:sp>
      <p:sp>
        <p:nvSpPr>
          <p:cNvPr id="25" name="TextBox 24"/>
          <p:cNvSpPr txBox="1"/>
          <p:nvPr/>
        </p:nvSpPr>
        <p:spPr>
          <a:xfrm>
            <a:off x="475344" y="1524000"/>
            <a:ext cx="609600" cy="523220"/>
          </a:xfrm>
          <a:prstGeom prst="rect">
            <a:avLst/>
          </a:prstGeom>
          <a:noFill/>
        </p:spPr>
        <p:txBody>
          <a:bodyPr wrap="square" rtlCol="0">
            <a:spAutoFit/>
          </a:bodyPr>
          <a:lstStyle/>
          <a:p>
            <a:r>
              <a:rPr lang="en-US" sz="2800" i="1" dirty="0">
                <a:latin typeface="Times New Roman" pitchFamily="18" charset="0"/>
                <a:cs typeface="Times New Roman" pitchFamily="18" charset="0"/>
              </a:rPr>
              <a:t>d</a:t>
            </a:r>
          </a:p>
        </p:txBody>
      </p:sp>
      <p:sp>
        <p:nvSpPr>
          <p:cNvPr id="26" name="Oval 25"/>
          <p:cNvSpPr/>
          <p:nvPr/>
        </p:nvSpPr>
        <p:spPr>
          <a:xfrm>
            <a:off x="1838329" y="2868833"/>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rot="5400000">
            <a:off x="1771650" y="4202337"/>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703616" y="4158091"/>
            <a:ext cx="609600" cy="523220"/>
          </a:xfrm>
          <a:prstGeom prst="rect">
            <a:avLst/>
          </a:prstGeom>
          <a:noFill/>
        </p:spPr>
        <p:txBody>
          <a:bodyPr wrap="square" rtlCol="0">
            <a:spAutoFit/>
          </a:bodyPr>
          <a:lstStyle/>
          <a:p>
            <a:r>
              <a:rPr lang="en-US" sz="2800" i="1" dirty="0">
                <a:latin typeface="Times New Roman" pitchFamily="18" charset="0"/>
                <a:cs typeface="Times New Roman" pitchFamily="18" charset="0"/>
              </a:rPr>
              <a:t>x</a:t>
            </a:r>
            <a:r>
              <a:rPr lang="en-US" sz="2800" i="1" baseline="30000" dirty="0">
                <a:latin typeface="Times New Roman" pitchFamily="18" charset="0"/>
                <a:cs typeface="Times New Roman" pitchFamily="18" charset="0"/>
              </a:rPr>
              <a:t>*</a:t>
            </a:r>
          </a:p>
        </p:txBody>
      </p:sp>
      <p:cxnSp>
        <p:nvCxnSpPr>
          <p:cNvPr id="31" name="Straight Connector 30"/>
          <p:cNvCxnSpPr/>
          <p:nvPr/>
        </p:nvCxnSpPr>
        <p:spPr>
          <a:xfrm>
            <a:off x="685800" y="3254604"/>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37673" y="2995071"/>
            <a:ext cx="495300" cy="523220"/>
          </a:xfrm>
          <a:prstGeom prst="rect">
            <a:avLst/>
          </a:prstGeom>
          <a:noFill/>
        </p:spPr>
        <p:txBody>
          <a:bodyPr wrap="square" rtlCol="0">
            <a:spAutoFit/>
          </a:bodyPr>
          <a:lstStyle/>
          <a:p>
            <a:r>
              <a:rPr lang="en-US" sz="2800" i="1" dirty="0">
                <a:latin typeface="Times New Roman" pitchFamily="18" charset="0"/>
                <a:cs typeface="Times New Roman" pitchFamily="18" charset="0"/>
              </a:rPr>
              <a:t>d</a:t>
            </a:r>
            <a:r>
              <a:rPr lang="en-US" sz="2800" i="1" baseline="30000" dirty="0">
                <a:latin typeface="Times New Roman" pitchFamily="18" charset="0"/>
                <a:cs typeface="Times New Roman" pitchFamily="18" charset="0"/>
              </a:rPr>
              <a:t>*</a:t>
            </a:r>
          </a:p>
        </p:txBody>
      </p:sp>
      <p:cxnSp>
        <p:nvCxnSpPr>
          <p:cNvPr id="44" name="Straight Connector 43"/>
          <p:cNvCxnSpPr/>
          <p:nvPr/>
        </p:nvCxnSpPr>
        <p:spPr>
          <a:xfrm flipV="1">
            <a:off x="862008" y="2792640"/>
            <a:ext cx="2133600" cy="838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71533" y="2868841"/>
            <a:ext cx="213360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871533" y="3106967"/>
            <a:ext cx="205740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2928933" y="2725967"/>
            <a:ext cx="152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1"/>
          <p:cNvSpPr txBox="1">
            <a:spLocks/>
          </p:cNvSpPr>
          <p:nvPr/>
        </p:nvSpPr>
        <p:spPr bwMode="auto">
          <a:xfrm>
            <a:off x="3810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i="1" kern="0" noProof="0" dirty="0">
                <a:solidFill>
                  <a:schemeClr val="tx2"/>
                </a:solidFill>
                <a:latin typeface="Cambria Math" pitchFamily="18" charset="0"/>
                <a:ea typeface="Cambria Math" pitchFamily="18" charset="0"/>
                <a:cs typeface="Times New Roman" pitchFamily="18" charset="0"/>
              </a:rPr>
              <a:t>x</a:t>
            </a:r>
            <a:r>
              <a:rPr lang="en-US" sz="4400" i="1" kern="0" baseline="-25000" noProof="0" dirty="0">
                <a:solidFill>
                  <a:schemeClr val="tx2"/>
                </a:solidFill>
                <a:latin typeface="Cambria Math" pitchFamily="18" charset="0"/>
                <a:ea typeface="Cambria Math" pitchFamily="18" charset="0"/>
                <a:cs typeface="Times New Roman" pitchFamily="18" charset="0"/>
              </a:rPr>
              <a:t>i </a:t>
            </a:r>
            <a:r>
              <a:rPr lang="en-US" sz="4400" i="1" kern="0" noProof="0" dirty="0">
                <a:solidFill>
                  <a:schemeClr val="tx2"/>
                </a:solidFill>
                <a:latin typeface="Cambria Math" pitchFamily="18" charset="0"/>
                <a:ea typeface="Cambria Math" pitchFamily="18" charset="0"/>
                <a:cs typeface="Times New Roman" pitchFamily="18" charset="0"/>
              </a:rPr>
              <a:t>=x*</a:t>
            </a:r>
            <a:r>
              <a:rPr lang="en-US" sz="4400" kern="0" noProof="0" dirty="0">
                <a:solidFill>
                  <a:schemeClr val="tx2"/>
                </a:solidFill>
                <a:latin typeface="Times New Roman" pitchFamily="18" charset="0"/>
                <a:ea typeface="+mj-ea"/>
                <a:cs typeface="Times New Roman" pitchFamily="18" charset="0"/>
              </a:rPr>
              <a:t> case</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41" name="Title 1"/>
          <p:cNvSpPr txBox="1">
            <a:spLocks/>
          </p:cNvSpPr>
          <p:nvPr/>
        </p:nvSpPr>
        <p:spPr bwMode="auto">
          <a:xfrm>
            <a:off x="381000" y="4811937"/>
            <a:ext cx="33528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dirty="0">
                <a:ln>
                  <a:noFill/>
                </a:ln>
                <a:solidFill>
                  <a:schemeClr val="tx2"/>
                </a:solidFill>
                <a:effectLst/>
                <a:uLnTx/>
                <a:uFillTx/>
                <a:latin typeface="Times New Roman" pitchFamily="18" charset="0"/>
                <a:ea typeface="+mj-ea"/>
                <a:cs typeface="Times New Roman" pitchFamily="18" charset="0"/>
              </a:rPr>
              <a:t>E</a:t>
            </a:r>
            <a:r>
              <a:rPr kumimoji="0" lang="en-US" sz="2400" b="0" i="0" u="none" strike="noStrike" kern="0" cap="none" spc="0" normalizeH="0" dirty="0">
                <a:ln>
                  <a:noFill/>
                </a:ln>
                <a:solidFill>
                  <a:schemeClr val="tx2"/>
                </a:solidFill>
                <a:effectLst/>
                <a:uLnTx/>
                <a:uFillTx/>
                <a:latin typeface="Times New Roman" pitchFamily="18" charset="0"/>
                <a:ea typeface="+mj-ea"/>
                <a:cs typeface="Times New Roman" pitchFamily="18" charset="0"/>
              </a:rPr>
              <a:t> minimum</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baseline="0" noProof="0" dirty="0">
                <a:solidFill>
                  <a:schemeClr val="tx2"/>
                </a:solidFill>
                <a:latin typeface="Times New Roman" pitchFamily="18" charset="0"/>
                <a:ea typeface="+mj-ea"/>
                <a:cs typeface="Times New Roman" pitchFamily="18" charset="0"/>
              </a:rPr>
              <a:t>for any lines passing through point </a:t>
            </a:r>
            <a:r>
              <a:rPr lang="en-US" sz="2400" i="1" kern="0" baseline="0" noProof="0" dirty="0">
                <a:solidFill>
                  <a:schemeClr val="tx2"/>
                </a:solidFill>
                <a:latin typeface="Cambria Math" pitchFamily="18" charset="0"/>
                <a:ea typeface="Cambria Math" pitchFamily="18" charset="0"/>
                <a:cs typeface="Times New Roman" pitchFamily="18" charset="0"/>
              </a:rPr>
              <a:t>x*</a:t>
            </a:r>
            <a:endParaRPr kumimoji="0" lang="en-US" sz="2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pic>
        <p:nvPicPr>
          <p:cNvPr id="3074" name="Picture 2"/>
          <p:cNvPicPr>
            <a:picLocks noChangeAspect="1" noChangeArrowheads="1"/>
          </p:cNvPicPr>
          <p:nvPr/>
        </p:nvPicPr>
        <p:blipFill>
          <a:blip r:embed="rId3" cstate="print"/>
          <a:srcRect l="32782" t="26301" r="29393" b="61644"/>
          <a:stretch>
            <a:fillRect/>
          </a:stretch>
        </p:blipFill>
        <p:spPr bwMode="auto">
          <a:xfrm>
            <a:off x="4114800" y="4038600"/>
            <a:ext cx="4572000" cy="838200"/>
          </a:xfrm>
          <a:prstGeom prst="rect">
            <a:avLst/>
          </a:prstGeom>
          <a:noFill/>
          <a:ln w="9525">
            <a:noFill/>
            <a:miter lim="800000"/>
            <a:headEnd/>
            <a:tailEnd/>
          </a:ln>
        </p:spPr>
      </p:pic>
      <p:pic>
        <p:nvPicPr>
          <p:cNvPr id="42" name="Picture 2"/>
          <p:cNvPicPr>
            <a:picLocks noChangeAspect="1" noChangeArrowheads="1"/>
          </p:cNvPicPr>
          <p:nvPr/>
        </p:nvPicPr>
        <p:blipFill>
          <a:blip r:embed="rId4" cstate="print"/>
          <a:srcRect l="34504" t="45457" r="30630" b="30972"/>
          <a:stretch>
            <a:fillRect/>
          </a:stretch>
        </p:blipFill>
        <p:spPr bwMode="auto">
          <a:xfrm>
            <a:off x="3962400" y="1752600"/>
            <a:ext cx="4724400" cy="1837267"/>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0"/>
            <a:ext cx="9144000" cy="2362200"/>
          </a:xfrm>
        </p:spPr>
        <p:txBody>
          <a:bodyPr/>
          <a:lstStyle/>
          <a:p>
            <a:r>
              <a:rPr lang="en-US" dirty="0">
                <a:latin typeface="Times New Roman" pitchFamily="18" charset="0"/>
                <a:cs typeface="Times New Roman" pitchFamily="18" charset="0"/>
              </a:rPr>
              <a:t>least-squares fails when the data do not</a:t>
            </a:r>
            <a:br>
              <a:rPr lang="en-US" dirty="0">
                <a:latin typeface="Times New Roman" pitchFamily="18" charset="0"/>
                <a:cs typeface="Times New Roman" pitchFamily="18" charset="0"/>
              </a:rPr>
            </a:br>
            <a:r>
              <a:rPr lang="en-US" i="1" dirty="0">
                <a:latin typeface="Times New Roman" pitchFamily="18" charset="0"/>
                <a:cs typeface="Times New Roman" pitchFamily="18" charset="0"/>
              </a:rPr>
              <a:t>uniquely</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determine the solution</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5065</TotalTime>
  <Words>1921</Words>
  <Application>Microsoft Office PowerPoint</Application>
  <PresentationFormat>On-screen Show (4:3)</PresentationFormat>
  <Paragraphs>257</Paragraphs>
  <Slides>38</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Cambria Math</vt:lpstr>
      <vt:lpstr>Times New Roman</vt:lpstr>
      <vt:lpstr>Default Design</vt:lpstr>
      <vt:lpstr>Environmental Data Analysis with MATLAB or Python 3rd Edition  Lecture 7 </vt:lpstr>
      <vt:lpstr>PowerPoint Presentation</vt:lpstr>
      <vt:lpstr>Goals of the lecture</vt:lpstr>
      <vt:lpstr>when least-squares fails</vt:lpstr>
      <vt:lpstr>PowerPoint Presentation</vt:lpstr>
      <vt:lpstr>when determinant of [GTG] is zero that is, D=0  [GTG]-1  is singular</vt:lpstr>
      <vt:lpstr>PowerPoint Presentation</vt:lpstr>
      <vt:lpstr>PowerPoint Presentation</vt:lpstr>
      <vt:lpstr>least-squares fails when the data do not uniquely determine the solution</vt:lpstr>
      <vt:lpstr>if [GTG]-1  is singular least squares solution doesn’t exist  if [GTG]-1  is almost singular least squares is useless because it has high variance</vt:lpstr>
      <vt:lpstr>guiding principle for avoiding failure</vt:lpstr>
      <vt:lpstr>examples of prior information</vt:lpstr>
      <vt:lpstr>prior information</vt:lpstr>
      <vt:lpstr>simplest prior information</vt:lpstr>
      <vt:lpstr>use Normal p.d.f. to prepresent prior information</vt:lpstr>
      <vt:lpstr>PowerPoint Presentation</vt:lpstr>
      <vt:lpstr>Normal p.d.f. defines an “error in prior information”</vt:lpstr>
      <vt:lpstr>linear prior information</vt:lpstr>
      <vt:lpstr>example relevant to chemical constituents</vt:lpstr>
      <vt:lpstr>use Normal p.d.f. to represent prior information</vt:lpstr>
      <vt:lpstr>Normal p.d.f. defines an “error in prior information”</vt:lpstr>
      <vt:lpstr>since m ∝ h  pp(m) ∝ pp(h) </vt:lpstr>
      <vt:lpstr>PowerPoint Presentation</vt:lpstr>
      <vt:lpstr>PowerPoint Presentation</vt:lpstr>
      <vt:lpstr>PowerPoint Presentation</vt:lpstr>
      <vt:lpstr>PowerPoint Presentation</vt:lpstr>
      <vt:lpstr>Normal p.d.f. defines an “error in data”</vt:lpstr>
      <vt:lpstr>PowerPoint Presentation</vt:lpstr>
      <vt:lpstr>PowerPoint Presentation</vt:lpstr>
      <vt:lpstr>PowerPoint Presentation</vt:lpstr>
      <vt:lpstr>PowerPoint Presentation</vt:lpstr>
      <vt:lpstr>Bayes Theorem in words</vt:lpstr>
      <vt:lpstr>so the updated p.d.f. for the model parameters is:</vt:lpstr>
      <vt:lpstr>this p.d.f. defines a “total error”</vt:lpstr>
      <vt:lpstr>Generalized Principle of Least Squares   the best mest is the one that  minimizes the total error with respect to m   which is the same one as the one that   maximized p(m|d) with respect to m</vt:lpstr>
      <vt:lpstr>PowerPoint Presentation</vt:lpstr>
      <vt:lpstr>generalized least squares   find the m that minimizes</vt:lpstr>
      <vt:lpstr>generalized least squares solution</vt:lpstr>
    </vt:vector>
  </TitlesOfParts>
  <Company>LDEO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Be Afraid to Ask …</dc:title>
  <dc:creator>Bill Menke</dc:creator>
  <cp:lastModifiedBy>AU</cp:lastModifiedBy>
  <cp:revision>442</cp:revision>
  <dcterms:created xsi:type="dcterms:W3CDTF">2008-08-25T18:59:31Z</dcterms:created>
  <dcterms:modified xsi:type="dcterms:W3CDTF">2022-02-26T16:38:39Z</dcterms:modified>
</cp:coreProperties>
</file>