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457" r:id="rId2"/>
    <p:sldId id="458" r:id="rId3"/>
    <p:sldId id="455" r:id="rId4"/>
    <p:sldId id="415" r:id="rId5"/>
    <p:sldId id="413" r:id="rId6"/>
    <p:sldId id="383" r:id="rId7"/>
    <p:sldId id="390" r:id="rId8"/>
    <p:sldId id="414" r:id="rId9"/>
    <p:sldId id="392" r:id="rId10"/>
    <p:sldId id="391" r:id="rId11"/>
    <p:sldId id="393" r:id="rId12"/>
    <p:sldId id="395" r:id="rId13"/>
    <p:sldId id="398" r:id="rId14"/>
    <p:sldId id="401" r:id="rId15"/>
    <p:sldId id="407" r:id="rId16"/>
    <p:sldId id="412" r:id="rId17"/>
    <p:sldId id="416" r:id="rId18"/>
    <p:sldId id="417" r:id="rId19"/>
    <p:sldId id="419" r:id="rId20"/>
    <p:sldId id="418" r:id="rId21"/>
    <p:sldId id="420" r:id="rId22"/>
    <p:sldId id="424" r:id="rId23"/>
    <p:sldId id="425" r:id="rId24"/>
    <p:sldId id="426" r:id="rId25"/>
    <p:sldId id="433" r:id="rId26"/>
    <p:sldId id="434" r:id="rId27"/>
    <p:sldId id="435" r:id="rId28"/>
    <p:sldId id="459" r:id="rId29"/>
    <p:sldId id="436" r:id="rId30"/>
    <p:sldId id="422" r:id="rId31"/>
    <p:sldId id="423" r:id="rId32"/>
    <p:sldId id="421" r:id="rId33"/>
    <p:sldId id="427" r:id="rId34"/>
    <p:sldId id="428" r:id="rId35"/>
    <p:sldId id="429" r:id="rId36"/>
    <p:sldId id="431" r:id="rId37"/>
    <p:sldId id="430" r:id="rId38"/>
    <p:sldId id="441" r:id="rId39"/>
    <p:sldId id="438" r:id="rId40"/>
    <p:sldId id="440" r:id="rId41"/>
    <p:sldId id="439" r:id="rId42"/>
    <p:sldId id="437" r:id="rId43"/>
    <p:sldId id="432" r:id="rId44"/>
    <p:sldId id="443" r:id="rId45"/>
    <p:sldId id="442" r:id="rId46"/>
    <p:sldId id="444" r:id="rId47"/>
    <p:sldId id="445" r:id="rId48"/>
    <p:sldId id="446" r:id="rId49"/>
    <p:sldId id="460" r:id="rId50"/>
    <p:sldId id="461" r:id="rId51"/>
    <p:sldId id="462" r:id="rId52"/>
    <p:sldId id="464" r:id="rId53"/>
    <p:sldId id="465" r:id="rId54"/>
    <p:sldId id="463" r:id="rId55"/>
    <p:sldId id="448" r:id="rId56"/>
    <p:sldId id="450" r:id="rId57"/>
    <p:sldId id="451" r:id="rId58"/>
    <p:sldId id="466" r:id="rId59"/>
    <p:sldId id="467" r:id="rId60"/>
    <p:sldId id="449" r:id="rId61"/>
    <p:sldId id="468" r:id="rId62"/>
    <p:sldId id="454" r:id="rId63"/>
    <p:sldId id="453"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67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4" autoAdjust="0"/>
    <p:restoredTop sz="89297" autoAdjust="0"/>
  </p:normalViewPr>
  <p:slideViewPr>
    <p:cSldViewPr>
      <p:cViewPr varScale="1">
        <p:scale>
          <a:sx n="55" d="100"/>
          <a:sy n="55" d="100"/>
        </p:scale>
        <p:origin x="1176" y="84"/>
      </p:cViewPr>
      <p:guideLst>
        <p:guide orient="horz" pos="2160"/>
        <p:guide pos="2880"/>
      </p:guideLst>
    </p:cSldViewPr>
  </p:slideViewPr>
  <p:outlineViewPr>
    <p:cViewPr>
      <p:scale>
        <a:sx n="33" d="100"/>
        <a:sy n="33" d="100"/>
      </p:scale>
      <p:origin x="0" y="-224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a:t>
            </a:r>
            <a:r>
              <a:rPr lang="en-US" baseline="0" dirty="0"/>
              <a:t> that the covariance matrix, </a:t>
            </a:r>
            <a:r>
              <a:rPr lang="en-US" baseline="0" dirty="0" err="1"/>
              <a:t>Cd</a:t>
            </a:r>
            <a:r>
              <a:rPr lang="en-US" baseline="0" dirty="0"/>
              <a:t>, represents the quality of the data,</a:t>
            </a:r>
          </a:p>
          <a:p>
            <a:r>
              <a:rPr lang="en-US" baseline="0" dirty="0"/>
              <a:t>that is, whether it is accurate or inaccurate.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just</a:t>
            </a:r>
            <a:r>
              <a:rPr lang="en-US" baseline="0" dirty="0"/>
              <a:t> a standard Normal </a:t>
            </a:r>
            <a:r>
              <a:rPr lang="en-US" baseline="0" dirty="0" err="1"/>
              <a:t>p.d.f</a:t>
            </a:r>
            <a:r>
              <a:rPr lang="en-US" baseline="0" dirty="0"/>
              <a:t>. with the mean set to </a:t>
            </a:r>
            <a:r>
              <a:rPr lang="en-US" b="1" baseline="0" dirty="0"/>
              <a:t>Gm</a:t>
            </a:r>
            <a:r>
              <a:rPr lang="en-US" baseline="0" dirty="0"/>
              <a:t> and the variance to </a:t>
            </a:r>
            <a:r>
              <a:rPr lang="en-US" baseline="0" dirty="0" err="1"/>
              <a:t>C</a:t>
            </a:r>
            <a:r>
              <a:rPr lang="en-US" baseline="-25000" dirty="0" err="1"/>
              <a:t>d</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this is almost the least-squares error of Chapter 4, except that now each component error is weighted by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Only</a:t>
            </a:r>
            <a:r>
              <a:rPr lang="en-US" baseline="0" dirty="0"/>
              <a:t> differences from ordinary least squares are 1) the error depends on both the prediction error and the error in the prior information.  2) all component errors are weighted by their certainty - the more certain, the more weight that they are given.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solution has been arranged to look as much like ordinary least squares as possible.</a:t>
            </a:r>
          </a:p>
          <a:p>
            <a:r>
              <a:rPr lang="en-US" baseline="0" dirty="0"/>
              <a:t>Some students may not have ever encountered the square root of a matrix, C.</a:t>
            </a:r>
          </a:p>
          <a:p>
            <a:r>
              <a:rPr lang="en-US" baseline="0" dirty="0"/>
              <a:t>In this lecture, however, we will always assume that the matrix C is diagonal, so that</a:t>
            </a:r>
          </a:p>
          <a:p>
            <a:r>
              <a:rPr lang="en-US" baseline="0" dirty="0"/>
              <a:t>   its square root is just the square root of its diagonal elements.</a:t>
            </a:r>
          </a:p>
          <a:p>
            <a:r>
              <a:rPr lang="en-US" baseline="0" dirty="0"/>
              <a:t>So you might review show on the board that when you multiply a </a:t>
            </a:r>
            <a:r>
              <a:rPr lang="en-US" baseline="0" dirty="0" err="1"/>
              <a:t>diaginal</a:t>
            </a:r>
            <a:r>
              <a:rPr lang="en-US" baseline="0" dirty="0"/>
              <a:t> matrix by itself,</a:t>
            </a:r>
          </a:p>
          <a:p>
            <a:r>
              <a:rPr lang="en-US" baseline="0" dirty="0"/>
              <a:t>   you just square its diagonal elements.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might need to review the notation and explain what a matrix containing sub-matrices is.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might</a:t>
            </a:r>
            <a:r>
              <a:rPr lang="en-US" baseline="0" dirty="0"/>
              <a:t> show on the board how the general form reduces to this simpler one.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top</a:t>
            </a:r>
            <a:r>
              <a:rPr lang="en-US" baseline="0" dirty="0"/>
              <a:t> part is just the data equation, weighted by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bottom part</a:t>
            </a:r>
            <a:r>
              <a:rPr lang="en-US" baseline="0" dirty="0"/>
              <a:t> is just the prior information equation, weighted by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there is no prior information,</a:t>
            </a:r>
            <a:r>
              <a:rPr lang="en-US" baseline="0" dirty="0"/>
              <a:t> the top part (from 2 slides back) is the only part.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lecture</a:t>
            </a:r>
            <a:r>
              <a:rPr lang="en-US" baseline="0" dirty="0"/>
              <a:t> mostly consists of examples.  You might consider using </a:t>
            </a:r>
            <a:r>
              <a:rPr lang="en-US" baseline="0" dirty="0" err="1"/>
              <a:t>MatLab</a:t>
            </a:r>
            <a:r>
              <a:rPr lang="en-US" baseline="0" dirty="0"/>
              <a:t> during the lecture, to solve some</a:t>
            </a:r>
          </a:p>
          <a:p>
            <a:r>
              <a:rPr lang="en-US" baseline="0" dirty="0"/>
              <a:t>of the exemplary problems </a:t>
            </a:r>
            <a:r>
              <a:rPr lang="en-US" baseline="0"/>
              <a:t>in real-time.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example,</a:t>
            </a:r>
            <a:r>
              <a:rPr lang="en-US" baseline="0" dirty="0"/>
              <a:t> the left half of the data has large variance, and the right half has small variance.</a:t>
            </a:r>
          </a:p>
          <a:p>
            <a:r>
              <a:rPr lang="en-US" baseline="0" dirty="0"/>
              <a:t>The straight-line fit (green line ) more closely fits the right hand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example,</a:t>
            </a:r>
            <a:r>
              <a:rPr lang="en-US" baseline="0" dirty="0"/>
              <a:t> the right half of the data has large variance, and the left half has small variance.</a:t>
            </a:r>
          </a:p>
          <a:p>
            <a:r>
              <a:rPr lang="en-US" baseline="0" dirty="0"/>
              <a:t>The straight-line fit (green line ) more closely fits the left hand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a:t>
            </a:r>
            <a:r>
              <a:rPr lang="en-US" baseline="0" dirty="0"/>
              <a:t> are many cases where a list of model parameters fluctuate around zero.</a:t>
            </a:r>
          </a:p>
          <a:p>
            <a:r>
              <a:rPr lang="en-US" baseline="0" dirty="0"/>
              <a:t>For example, suppose that the model parameters represent the amount of deposition</a:t>
            </a:r>
          </a:p>
          <a:p>
            <a:r>
              <a:rPr lang="en-US" baseline="0" dirty="0"/>
              <a:t> (when they are positive) and erosion (when they are negative) at different locations</a:t>
            </a:r>
          </a:p>
          <a:p>
            <a:r>
              <a:rPr lang="en-US" baseline="0" dirty="0"/>
              <a:t>  along a river bed.</a:t>
            </a:r>
          </a:p>
          <a:p>
            <a:r>
              <a:rPr lang="en-US" baseline="0" dirty="0"/>
              <a:t>In these cases, a solution that is near zero is almost always better than a solution</a:t>
            </a:r>
          </a:p>
          <a:p>
            <a:r>
              <a:rPr lang="en-US" baseline="0" dirty="0"/>
              <a:t>  that wildly fluctuating, in an Occam’s razor sense.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Work through the math on</a:t>
            </a:r>
            <a:r>
              <a:rPr lang="en-US" baseline="0" dirty="0"/>
              <a:t> the board</a:t>
            </a:r>
            <a:r>
              <a:rPr lang="en-US" dirty="0"/>
              <a:t>, step by step</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small</a:t>
            </a:r>
            <a:r>
              <a:rPr lang="en-US" baseline="0" dirty="0"/>
              <a:t> </a:t>
            </a:r>
            <a:r>
              <a:rPr lang="el-GR" sz="1200" kern="0" dirty="0">
                <a:solidFill>
                  <a:schemeClr val="tx2"/>
                </a:solidFill>
                <a:latin typeface="Cambria Math"/>
                <a:ea typeface="Cambria Math"/>
                <a:cs typeface="Times New Roman" pitchFamily="18" charset="0"/>
              </a:rPr>
              <a:t>ε</a:t>
            </a:r>
            <a:r>
              <a:rPr lang="en-US" sz="1200" kern="0" dirty="0">
                <a:solidFill>
                  <a:schemeClr val="tx2"/>
                </a:solidFill>
                <a:latin typeface="Cambria Math"/>
                <a:ea typeface="Cambria Math"/>
                <a:cs typeface="Times New Roman" pitchFamily="18" charset="0"/>
              </a:rPr>
              <a:t> </a:t>
            </a:r>
            <a:r>
              <a:rPr lang="en-US" baseline="0" dirty="0"/>
              <a:t>case occurs when </a:t>
            </a:r>
            <a:r>
              <a:rPr lang="el-GR" sz="1200" dirty="0">
                <a:latin typeface="Cambria Math"/>
                <a:ea typeface="Cambria Math"/>
                <a:cs typeface="Times New Roman" pitchFamily="18" charset="0"/>
              </a:rPr>
              <a:t>σ</a:t>
            </a:r>
            <a:r>
              <a:rPr lang="en-US" sz="1200" i="1" baseline="-25000" dirty="0">
                <a:latin typeface="Cambria Math" pitchFamily="18" charset="0"/>
                <a:ea typeface="Cambria Math" pitchFamily="18" charset="0"/>
                <a:cs typeface="Times New Roman" pitchFamily="18" charset="0"/>
              </a:rPr>
              <a:t>d</a:t>
            </a:r>
            <a:r>
              <a:rPr lang="en-US" sz="1200" kern="0" dirty="0">
                <a:solidFill>
                  <a:schemeClr val="tx2"/>
                </a:solidFill>
                <a:latin typeface="Cambria Math"/>
                <a:ea typeface="Cambria Math"/>
                <a:cs typeface="Times New Roman" pitchFamily="18" charset="0"/>
              </a:rPr>
              <a:t>&lt;&lt;</a:t>
            </a:r>
            <a:r>
              <a:rPr lang="el-GR" sz="1200" dirty="0">
                <a:latin typeface="Cambria Math"/>
                <a:ea typeface="Cambria Math"/>
                <a:cs typeface="Times New Roman" pitchFamily="18" charset="0"/>
              </a:rPr>
              <a:t>σ</a:t>
            </a:r>
            <a:r>
              <a:rPr lang="en-US" sz="1200" i="1" baseline="-25000" dirty="0">
                <a:latin typeface="Cambria Math" pitchFamily="18" charset="0"/>
                <a:ea typeface="Cambria Math" pitchFamily="18" charset="0"/>
                <a:cs typeface="Times New Roman" pitchFamily="18" charset="0"/>
              </a:rPr>
              <a:t>m</a:t>
            </a:r>
            <a:r>
              <a:rPr lang="en-US" sz="1200" kern="0" dirty="0">
                <a:solidFill>
                  <a:schemeClr val="tx2"/>
                </a:solidFill>
                <a:latin typeface="Cambria Math"/>
                <a:ea typeface="Cambria Math"/>
                <a:cs typeface="Times New Roman" pitchFamily="18" charset="0"/>
              </a:rPr>
              <a:t>, that is, the data are much more certain</a:t>
            </a:r>
            <a:r>
              <a:rPr lang="en-US" sz="1200" kern="0" baseline="0" dirty="0">
                <a:solidFill>
                  <a:schemeClr val="tx2"/>
                </a:solidFill>
                <a:latin typeface="Cambria Math"/>
                <a:ea typeface="Cambria Math"/>
                <a:cs typeface="Times New Roman" pitchFamily="18" charset="0"/>
              </a:rPr>
              <a:t> than is the prior information.</a:t>
            </a:r>
          </a:p>
          <a:p>
            <a:r>
              <a:rPr lang="en-US" sz="1200" kern="0" baseline="0" dirty="0">
                <a:solidFill>
                  <a:schemeClr val="tx2"/>
                </a:solidFill>
                <a:latin typeface="Cambria Math"/>
                <a:ea typeface="Cambria Math"/>
                <a:cs typeface="Times New Roman" pitchFamily="18" charset="0"/>
              </a:rPr>
              <a:t>That case corresponds to the ordinary least squares solution.</a:t>
            </a:r>
          </a:p>
          <a:p>
            <a:r>
              <a:rPr lang="en-US" sz="1200" kern="0" baseline="0" dirty="0">
                <a:solidFill>
                  <a:schemeClr val="tx2"/>
                </a:solidFill>
                <a:latin typeface="Cambria Math"/>
                <a:ea typeface="Cambria Math"/>
                <a:cs typeface="Times New Roman" pitchFamily="18" charset="0"/>
              </a:rPr>
              <a:t>The large </a:t>
            </a:r>
            <a:r>
              <a:rPr lang="el-GR" sz="1200" kern="0" dirty="0">
                <a:solidFill>
                  <a:schemeClr val="tx2"/>
                </a:solidFill>
                <a:latin typeface="Cambria Math"/>
                <a:ea typeface="Cambria Math"/>
                <a:cs typeface="Times New Roman" pitchFamily="18" charset="0"/>
              </a:rPr>
              <a:t>ε</a:t>
            </a:r>
            <a:r>
              <a:rPr lang="en-US" sz="1200" kern="0" dirty="0">
                <a:solidFill>
                  <a:schemeClr val="tx2"/>
                </a:solidFill>
                <a:latin typeface="Cambria Math"/>
                <a:ea typeface="Cambria Math"/>
                <a:cs typeface="Times New Roman" pitchFamily="18" charset="0"/>
              </a:rPr>
              <a:t> </a:t>
            </a:r>
            <a:r>
              <a:rPr lang="en-US" baseline="0" dirty="0"/>
              <a:t>case occurs when </a:t>
            </a:r>
            <a:r>
              <a:rPr lang="el-GR" sz="1200" dirty="0">
                <a:latin typeface="Cambria Math"/>
                <a:ea typeface="Cambria Math"/>
                <a:cs typeface="Times New Roman" pitchFamily="18" charset="0"/>
              </a:rPr>
              <a:t>σ</a:t>
            </a:r>
            <a:r>
              <a:rPr lang="en-US" sz="1200" i="1" baseline="-25000" dirty="0">
                <a:latin typeface="Cambria Math" pitchFamily="18" charset="0"/>
                <a:ea typeface="Cambria Math" pitchFamily="18" charset="0"/>
                <a:cs typeface="Times New Roman" pitchFamily="18" charset="0"/>
              </a:rPr>
              <a:t>d</a:t>
            </a:r>
            <a:r>
              <a:rPr lang="en-US" sz="1200" i="0" kern="0" baseline="0" dirty="0">
                <a:solidFill>
                  <a:schemeClr val="tx2"/>
                </a:solidFill>
                <a:latin typeface="Cambria Math"/>
                <a:ea typeface="Cambria Math"/>
                <a:cs typeface="Times New Roman" pitchFamily="18" charset="0"/>
              </a:rPr>
              <a:t>&gt;&gt;</a:t>
            </a:r>
            <a:r>
              <a:rPr lang="el-GR" sz="1200" dirty="0">
                <a:latin typeface="Cambria Math"/>
                <a:ea typeface="Cambria Math"/>
                <a:cs typeface="Times New Roman" pitchFamily="18" charset="0"/>
              </a:rPr>
              <a:t>σ</a:t>
            </a:r>
            <a:r>
              <a:rPr lang="en-US" sz="1200" i="1" baseline="-25000" dirty="0">
                <a:latin typeface="Cambria Math" pitchFamily="18" charset="0"/>
                <a:ea typeface="Cambria Math" pitchFamily="18" charset="0"/>
                <a:cs typeface="Times New Roman" pitchFamily="18" charset="0"/>
              </a:rPr>
              <a:t>m</a:t>
            </a:r>
            <a:r>
              <a:rPr lang="en-US" sz="1200" kern="0" dirty="0">
                <a:solidFill>
                  <a:schemeClr val="tx2"/>
                </a:solidFill>
                <a:latin typeface="Cambria Math"/>
                <a:ea typeface="Cambria Math"/>
                <a:cs typeface="Times New Roman" pitchFamily="18" charset="0"/>
              </a:rPr>
              <a:t>, that is, </a:t>
            </a:r>
            <a:r>
              <a:rPr lang="en-US" sz="1200" kern="0" baseline="0" dirty="0">
                <a:solidFill>
                  <a:schemeClr val="tx2"/>
                </a:solidFill>
                <a:latin typeface="Cambria Math"/>
                <a:ea typeface="Cambria Math"/>
                <a:cs typeface="Times New Roman" pitchFamily="18" charset="0"/>
              </a:rPr>
              <a:t>prior information is much more certain than the data.</a:t>
            </a:r>
          </a:p>
          <a:p>
            <a:r>
              <a:rPr lang="en-US" sz="1200" kern="0" baseline="0" dirty="0">
                <a:solidFill>
                  <a:schemeClr val="tx2"/>
                </a:solidFill>
                <a:latin typeface="Cambria Math"/>
                <a:ea typeface="Cambria Math"/>
                <a:cs typeface="Times New Roman" pitchFamily="18" charset="0"/>
              </a:rPr>
              <a:t>That case simply returns the prior values of the model parameters – zero.</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the eye(M) function and the </a:t>
            </a:r>
            <a:r>
              <a:rPr lang="en-US" dirty="0" err="1"/>
              <a:t>np.identity</a:t>
            </a:r>
            <a:r>
              <a:rPr lang="en-US" dirty="0"/>
              <a:t>(M) </a:t>
            </a:r>
            <a:r>
              <a:rPr lang="en-US" dirty="0" err="1"/>
              <a:t>metod</a:t>
            </a:r>
            <a:r>
              <a:rPr lang="en-US" dirty="0"/>
              <a:t> return</a:t>
            </a:r>
            <a:r>
              <a:rPr lang="en-US" baseline="0" dirty="0"/>
              <a:t> </a:t>
            </a:r>
            <a:r>
              <a:rPr lang="en-US" dirty="0"/>
              <a:t>M</a:t>
            </a:r>
            <a:r>
              <a:rPr lang="en-US" dirty="0">
                <a:latin typeface="Cambria Math"/>
                <a:ea typeface="Cambria Math"/>
              </a:rPr>
              <a:t>×</a:t>
            </a:r>
            <a:r>
              <a:rPr lang="en-US" dirty="0"/>
              <a:t>M</a:t>
            </a:r>
            <a:r>
              <a:rPr lang="en-US" baseline="0" dirty="0"/>
              <a:t> identify matrices.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extLst>
      <p:ext uri="{BB962C8B-B14F-4D97-AF65-F5344CB8AC3E}">
        <p14:creationId xmlns:p14="http://schemas.microsoft.com/office/powerpoint/2010/main" val="4185082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Reinforce the notion that prior information needs to be chosen sensibly.</a:t>
            </a:r>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almost always have some intuitive idea about how smooth a curve should be.</a:t>
            </a:r>
          </a:p>
          <a:p>
            <a:r>
              <a:rPr lang="en-US" baseline="0" dirty="0"/>
              <a:t>Have the class think about air temperature during the course of the day.</a:t>
            </a:r>
          </a:p>
          <a:p>
            <a:r>
              <a:rPr lang="en-US" baseline="0" dirty="0"/>
              <a:t>How smooth is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this process cannot capture all the nuances of m(x).</a:t>
            </a:r>
          </a:p>
          <a:p>
            <a:r>
              <a:rPr lang="en-US" dirty="0"/>
              <a:t>The increment</a:t>
            </a:r>
            <a:r>
              <a:rPr lang="en-US" baseline="0" dirty="0"/>
              <a:t>s much be chosen small enough so as not to miss significant features in m(x).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column-vector, m, is called a “time series”.</a:t>
            </a:r>
          </a:p>
          <a:p>
            <a:r>
              <a:rPr lang="en-US" baseline="0" dirty="0"/>
              <a:t>This lingo makes the most sense when the independent variable, x, corresponds to time.</a:t>
            </a:r>
          </a:p>
          <a:p>
            <a:r>
              <a:rPr lang="en-US" baseline="0" dirty="0"/>
              <a:t>However, the term is often used even when x refers to position or some more abstract quantity.</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 the</a:t>
            </a:r>
            <a:r>
              <a:rPr lang="en-US" baseline="0" dirty="0"/>
              <a:t> students</a:t>
            </a:r>
            <a:r>
              <a:rPr lang="en-US" dirty="0"/>
              <a:t> that least squares fails when the data do not uniquely</a:t>
            </a:r>
            <a:r>
              <a:rPr lang="en-US" baseline="0" dirty="0"/>
              <a:t> specify the solution.</a:t>
            </a:r>
          </a:p>
          <a:p>
            <a:r>
              <a:rPr lang="en-US" baseline="0" dirty="0"/>
              <a:t>Mathematically, this corresponds to </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G</a:t>
            </a:r>
            <a:r>
              <a:rPr lang="en-US" baseline="30000" dirty="0">
                <a:latin typeface="Cambria Math" pitchFamily="18" charset="0"/>
                <a:ea typeface="Cambria Math" pitchFamily="18" charset="0"/>
                <a:cs typeface="Times New Roman" pitchFamily="18" charset="0"/>
              </a:rPr>
              <a:t>T</a:t>
            </a:r>
            <a:r>
              <a:rPr lang="en-US" b="1" dirty="0">
                <a:latin typeface="Cambria Math" pitchFamily="18" charset="0"/>
                <a:ea typeface="Cambria Math" pitchFamily="18" charset="0"/>
                <a:cs typeface="Times New Roman" pitchFamily="18" charset="0"/>
              </a:rPr>
              <a:t>G</a:t>
            </a:r>
            <a:r>
              <a:rPr lang="en-US" dirty="0">
                <a:latin typeface="Cambria Math" pitchFamily="18" charset="0"/>
                <a:ea typeface="Cambria Math" pitchFamily="18" charset="0"/>
                <a:cs typeface="Times New Roman" pitchFamily="18" charset="0"/>
              </a:rPr>
              <a:t>] being singular.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a:t>
            </a:r>
            <a:r>
              <a:rPr lang="en-US" baseline="0" dirty="0"/>
              <a:t> that the intuitive quantity, “smoothness”, has been replaced</a:t>
            </a:r>
          </a:p>
          <a:p>
            <a:r>
              <a:rPr lang="en-US" baseline="0" dirty="0"/>
              <a:t>by a more precisely defined mathematical one.  Whether it precisely captures</a:t>
            </a:r>
          </a:p>
          <a:p>
            <a:r>
              <a:rPr lang="en-US" baseline="0" dirty="0"/>
              <a:t>the intuitive notion of smoothness is debatable.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derivation uses the definition of the derivative (sans the limit) that one often sees in an elementary calculus course.</a:t>
            </a:r>
          </a:p>
          <a:p>
            <a:r>
              <a:rPr lang="en-US" baseline="0" dirty="0"/>
              <a:t>These formula are often referred to as ‘finite difference’ approximations to the derivative.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it</a:t>
            </a:r>
            <a:r>
              <a:rPr lang="en-US" baseline="0" dirty="0"/>
              <a:t> takes 3 points to calculate the 2</a:t>
            </a:r>
            <a:r>
              <a:rPr lang="en-US" baseline="30000" dirty="0"/>
              <a:t>nd</a:t>
            </a:r>
            <a:r>
              <a:rPr lang="en-US" baseline="0" dirty="0"/>
              <a:t> derivative – the central point and one on each side.</a:t>
            </a:r>
          </a:p>
          <a:p>
            <a:r>
              <a:rPr lang="en-US" baseline="0" dirty="0"/>
              <a:t>The is going to be a problem at the ends, because there is no point to the left of the first model parameter,</a:t>
            </a:r>
          </a:p>
          <a:p>
            <a:r>
              <a:rPr lang="en-US" baseline="0" dirty="0"/>
              <a:t>and no point to the right of the last.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derivative requires only 2 points.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matrix</a:t>
            </a:r>
            <a:r>
              <a:rPr lang="en-US" baseline="0" dirty="0"/>
              <a:t> is square.  Given </a:t>
            </a:r>
            <a:r>
              <a:rPr lang="en-US" dirty="0"/>
              <a:t>M</a:t>
            </a:r>
            <a:r>
              <a:rPr lang="en-US" baseline="0" dirty="0"/>
              <a:t> model parameters, one can form M-2 second derivatives of the interior points and</a:t>
            </a:r>
          </a:p>
          <a:p>
            <a:r>
              <a:rPr lang="en-US" baseline="0" dirty="0"/>
              <a:t>2 first derivatives at the end points.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might</a:t>
            </a:r>
            <a:r>
              <a:rPr lang="en-US" baseline="0" dirty="0"/>
              <a:t> be though of as a type of interpolation (although the term “interpolation” is usually reserved for the</a:t>
            </a:r>
          </a:p>
          <a:p>
            <a:r>
              <a:rPr lang="en-US" baseline="0" dirty="0"/>
              <a:t>case where the resulting curve passes exactly through the observed data, whereas in this case, it will only pass</a:t>
            </a:r>
          </a:p>
          <a:p>
            <a:r>
              <a:rPr lang="en-US" baseline="0" dirty="0"/>
              <a:t>near them).</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model parameters is the whole time-series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data</a:t>
            </a:r>
            <a:r>
              <a:rPr lang="en-US" baseline="0" dirty="0"/>
              <a:t> are the known values of the time-series.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Multiply</a:t>
            </a:r>
            <a:r>
              <a:rPr lang="en-US" baseline="0" dirty="0"/>
              <a:t> out the first row, to show that it yields m</a:t>
            </a:r>
            <a:r>
              <a:rPr lang="en-US" baseline="-25000" dirty="0"/>
              <a:t>3</a:t>
            </a:r>
            <a:r>
              <a:rPr lang="en-US" baseline="0" dirty="0"/>
              <a:t>=d</a:t>
            </a:r>
            <a:r>
              <a:rPr lang="en-US" baseline="-25000" dirty="0"/>
              <a:t>3</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a:t>
            </a:r>
            <a:r>
              <a:rPr lang="en-US" baseline="0" dirty="0"/>
              <a:t> same matrix as was shown a few slides earlier.  Now it is put to use.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during the last lecture, the </a:t>
            </a:r>
            <a:r>
              <a:rPr lang="en-US" baseline="0" dirty="0"/>
              <a:t>class came up with more examples, mention them here.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a:t>
            </a:r>
            <a:r>
              <a:rPr lang="en-US" baseline="0" dirty="0"/>
              <a:t> the class that the top row is the data equation weighted by its certainty, and that</a:t>
            </a:r>
          </a:p>
          <a:p>
            <a:r>
              <a:rPr lang="en-US" baseline="0" dirty="0"/>
              <a:t>the bottom row is the prior information equation weighted by its certainty.  In the gap-filling</a:t>
            </a:r>
          </a:p>
          <a:p>
            <a:r>
              <a:rPr lang="en-US" baseline="0" dirty="0"/>
              <a:t>problem, we give precedence to the data, and so assume that the data are much more</a:t>
            </a:r>
          </a:p>
          <a:p>
            <a:r>
              <a:rPr lang="en-US" baseline="0" dirty="0"/>
              <a:t>certain than the prior information of smoothness.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 the</a:t>
            </a:r>
            <a:r>
              <a:rPr lang="en-US" baseline="0" dirty="0"/>
              <a:t> class of the meaning of </a:t>
            </a:r>
            <a:r>
              <a:rPr lang="en-US" baseline="0" dirty="0" err="1"/>
              <a:t>MAtLAB’s</a:t>
            </a:r>
            <a:r>
              <a:rPr lang="en-US" baseline="0" dirty="0"/>
              <a:t> back-slash operator.  In the </a:t>
            </a:r>
            <a:r>
              <a:rPr lang="en-US" baseline="0" dirty="0" err="1"/>
              <a:t>Pythin</a:t>
            </a:r>
            <a:r>
              <a:rPr lang="en-US" baseline="0" dirty="0"/>
              <a:t> case, I am computing</a:t>
            </a:r>
          </a:p>
          <a:p>
            <a:r>
              <a:rPr lang="en-US" baseline="0" dirty="0"/>
              <a:t>FT F and FT f separately to avoid having a long, inscrutable line of code.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estimated</a:t>
            </a:r>
            <a:r>
              <a:rPr lang="en-US" baseline="0" dirty="0"/>
              <a:t> model parameters form a smooth curve that satisfies the data to a high degree of approximation.</a:t>
            </a:r>
          </a:p>
          <a:p>
            <a:r>
              <a:rPr lang="en-US" baseline="0" dirty="0"/>
              <a:t>(Actually, the error is negligibly small).</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a:t>
            </a:r>
            <a:r>
              <a:rPr lang="en-US" baseline="0" dirty="0"/>
              <a:t> that this is a practical discussion that is relevant when solving large (and hence interesting)</a:t>
            </a:r>
          </a:p>
          <a:p>
            <a:r>
              <a:rPr lang="en-US" baseline="0" dirty="0"/>
              <a:t>least squares problems.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a:t>
            </a:r>
            <a:r>
              <a:rPr lang="en-US" baseline="0" dirty="0"/>
              <a:t> might flash back to the G and H for the gap-filling problem, and examine how sparse</a:t>
            </a:r>
          </a:p>
          <a:p>
            <a:r>
              <a:rPr lang="en-US" baseline="0" dirty="0"/>
              <a:t>  they are.  The fraction N/(NM) of the elements of G are non-zero.  The fraction 3M/(M</a:t>
            </a:r>
            <a:r>
              <a:rPr lang="en-US" baseline="30000" dirty="0"/>
              <a:t>2</a:t>
            </a:r>
            <a:r>
              <a:rPr lang="en-US" baseline="0" dirty="0"/>
              <a:t>) of</a:t>
            </a:r>
          </a:p>
          <a:p>
            <a:r>
              <a:rPr lang="en-US" baseline="0" dirty="0"/>
              <a:t>  the elements of H are non-zero.   Note that these fractions decrease rapidly as N and M increase.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bit of an apology ... but here’s the reason.  MATLAB allows you to define an empty sparse matrix, say A, and then to set its elements one-by-one, with statements </a:t>
            </a:r>
            <a:r>
              <a:rPr lang="en-US" dirty="0" err="1"/>
              <a:t>liee</a:t>
            </a:r>
            <a:r>
              <a:rPr lang="en-US" dirty="0"/>
              <a:t> A(</a:t>
            </a:r>
            <a:r>
              <a:rPr lang="en-US" dirty="0" err="1"/>
              <a:t>i,j</a:t>
            </a:r>
            <a:r>
              <a:rPr lang="en-US" dirty="0"/>
              <a:t>)=v.  However, what is not apparent, is that every time you add an element, MATLAB is reorganizing its internal representation of the matrix, and this reorganization takes longer and longer as the number of non-zero elements grows.  So, for the size matrices encountered, say, in a 100x100x100 three-dimensional grid, the process of building the matrix takes hours – far longer than the time needed to solve the matrix equation.  In contrast. the method described here builds the matrix in a few seconds.</a:t>
            </a:r>
          </a:p>
        </p:txBody>
      </p:sp>
      <p:sp>
        <p:nvSpPr>
          <p:cNvPr id="4" name="Slide Number Placeholder 3"/>
          <p:cNvSpPr>
            <a:spLocks noGrp="1"/>
          </p:cNvSpPr>
          <p:nvPr>
            <p:ph type="sldNum" sz="quarter" idx="5"/>
          </p:nvPr>
        </p:nvSpPr>
        <p:spPr/>
        <p:txBody>
          <a:bodyPr/>
          <a:lstStyle/>
          <a:p>
            <a:fld id="{FD466815-0D95-47C5-9249-8299F627C374}" type="slidenum">
              <a:rPr lang="en-US" smtClean="0"/>
              <a:pPr/>
              <a:t>49</a:t>
            </a:fld>
            <a:endParaRPr lang="en-US"/>
          </a:p>
        </p:txBody>
      </p:sp>
    </p:spTree>
    <p:extLst>
      <p:ext uri="{BB962C8B-B14F-4D97-AF65-F5344CB8AC3E}">
        <p14:creationId xmlns:p14="http://schemas.microsoft.com/office/powerpoint/2010/main" val="3693967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is initialized to size </a:t>
            </a:r>
            <a:r>
              <a:rPr lang="en-US" dirty="0" err="1"/>
              <a:t>Kmax</a:t>
            </a:r>
            <a:r>
              <a:rPr lang="en-US" dirty="0"/>
              <a:t>, which must be equal to or greater than the actual number of non-zero values in F.  At the end of the code, it is trimmed to the correct length, K.</a:t>
            </a:r>
          </a:p>
        </p:txBody>
      </p:sp>
      <p:sp>
        <p:nvSpPr>
          <p:cNvPr id="4" name="Slide Number Placeholder 3"/>
          <p:cNvSpPr>
            <a:spLocks noGrp="1"/>
          </p:cNvSpPr>
          <p:nvPr>
            <p:ph type="sldNum" sz="quarter" idx="5"/>
          </p:nvPr>
        </p:nvSpPr>
        <p:spPr/>
        <p:txBody>
          <a:bodyPr/>
          <a:lstStyle/>
          <a:p>
            <a:fld id="{FD466815-0D95-47C5-9249-8299F627C374}" type="slidenum">
              <a:rPr lang="en-US" smtClean="0"/>
              <a:pPr/>
              <a:t>52</a:t>
            </a:fld>
            <a:endParaRPr lang="en-US"/>
          </a:p>
        </p:txBody>
      </p:sp>
    </p:spTree>
    <p:extLst>
      <p:ext uri="{BB962C8B-B14F-4D97-AF65-F5344CB8AC3E}">
        <p14:creationId xmlns:p14="http://schemas.microsoft.com/office/powerpoint/2010/main" val="3001698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 is initialized to size </a:t>
            </a:r>
            <a:r>
              <a:rPr lang="en-US" dirty="0" err="1"/>
              <a:t>Kmax</a:t>
            </a:r>
            <a:r>
              <a:rPr lang="en-US" dirty="0"/>
              <a:t>, which must be equal to or greater than the actual number of non-zero values in F.  At the end of the code, it is trimmed to the correct length, K.  Note that Frow and </a:t>
            </a:r>
            <a:r>
              <a:rPr lang="en-US" dirty="0" err="1"/>
              <a:t>Fcol</a:t>
            </a:r>
            <a:r>
              <a:rPr lang="en-US" dirty="0"/>
              <a:t> must be initialized to integer arrays.</a:t>
            </a:r>
          </a:p>
          <a:p>
            <a:endParaRPr lang="en-US" dirty="0"/>
          </a:p>
        </p:txBody>
      </p:sp>
      <p:sp>
        <p:nvSpPr>
          <p:cNvPr id="4" name="Slide Number Placeholder 3"/>
          <p:cNvSpPr>
            <a:spLocks noGrp="1"/>
          </p:cNvSpPr>
          <p:nvPr>
            <p:ph type="sldNum" sz="quarter" idx="5"/>
          </p:nvPr>
        </p:nvSpPr>
        <p:spPr/>
        <p:txBody>
          <a:bodyPr/>
          <a:lstStyle/>
          <a:p>
            <a:fld id="{FD466815-0D95-47C5-9249-8299F627C374}" type="slidenum">
              <a:rPr lang="en-US" smtClean="0"/>
              <a:pPr/>
              <a:t>53</a:t>
            </a:fld>
            <a:endParaRPr lang="en-US"/>
          </a:p>
        </p:txBody>
      </p:sp>
    </p:spTree>
    <p:extLst>
      <p:ext uri="{BB962C8B-B14F-4D97-AF65-F5344CB8AC3E}">
        <p14:creationId xmlns:p14="http://schemas.microsoft.com/office/powerpoint/2010/main" val="3891337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cases, the table of rows, column and values is deleted after the sparse matrix </a:t>
            </a:r>
            <a:r>
              <a:rPr lang="en-US" dirty="0" err="1"/>
              <a:t>Fsparse</a:t>
            </a:r>
            <a:r>
              <a:rPr lang="en-US" dirty="0"/>
              <a:t> is created.</a:t>
            </a:r>
          </a:p>
        </p:txBody>
      </p:sp>
      <p:sp>
        <p:nvSpPr>
          <p:cNvPr id="4" name="Slide Number Placeholder 3"/>
          <p:cNvSpPr>
            <a:spLocks noGrp="1"/>
          </p:cNvSpPr>
          <p:nvPr>
            <p:ph type="sldNum" sz="quarter" idx="5"/>
          </p:nvPr>
        </p:nvSpPr>
        <p:spPr/>
        <p:txBody>
          <a:bodyPr/>
          <a:lstStyle/>
          <a:p>
            <a:fld id="{FD466815-0D95-47C5-9249-8299F627C374}" type="slidenum">
              <a:rPr lang="en-US" smtClean="0"/>
              <a:pPr/>
              <a:t>54</a:t>
            </a:fld>
            <a:endParaRPr lang="en-US"/>
          </a:p>
        </p:txBody>
      </p:sp>
    </p:spTree>
    <p:extLst>
      <p:ext uri="{BB962C8B-B14F-4D97-AF65-F5344CB8AC3E}">
        <p14:creationId xmlns:p14="http://schemas.microsoft.com/office/powerpoint/2010/main" val="2239407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little</a:t>
            </a:r>
            <a:r>
              <a:rPr lang="en-US" baseline="0" dirty="0"/>
              <a:t> complicated, but necessary if the students want to tackle large least-squares problems.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the covariance</a:t>
            </a:r>
            <a:r>
              <a:rPr lang="en-US" baseline="0" dirty="0"/>
              <a:t> matrix represents the quality of the prior information.</a:t>
            </a:r>
          </a:p>
          <a:p>
            <a:r>
              <a:rPr lang="en-US" baseline="0" dirty="0"/>
              <a:t>Is it inaccurate or accurate?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MATLAB function to multiply FT F v very efficiently.  Note sparse matrix F MUST be called </a:t>
            </a:r>
            <a:r>
              <a:rPr lang="en-US" sz="1200" dirty="0" err="1">
                <a:latin typeface="Courier New" pitchFamily="49" charset="0"/>
                <a:cs typeface="Courier New" pitchFamily="49" charset="0"/>
              </a:rPr>
              <a:t>edaFsparse</a:t>
            </a:r>
            <a:r>
              <a:rPr lang="en-US" sz="1200" dirty="0">
                <a:latin typeface="Courier New" pitchFamily="49" charset="0"/>
                <a:cs typeface="Courier New" pitchFamily="49" charset="0"/>
              </a:rPr>
              <a:t>, and defined as a global variable.</a:t>
            </a:r>
            <a:endParaRPr lang="en-US" dirty="0"/>
          </a:p>
        </p:txBody>
      </p:sp>
      <p:sp>
        <p:nvSpPr>
          <p:cNvPr id="4" name="Slide Number Placeholder 3"/>
          <p:cNvSpPr>
            <a:spLocks noGrp="1"/>
          </p:cNvSpPr>
          <p:nvPr>
            <p:ph type="sldNum" sz="quarter" idx="5"/>
          </p:nvPr>
        </p:nvSpPr>
        <p:spPr/>
        <p:txBody>
          <a:bodyPr/>
          <a:lstStyle/>
          <a:p>
            <a:fld id="{FD466815-0D95-47C5-9249-8299F627C374}" type="slidenum">
              <a:rPr lang="en-US" smtClean="0"/>
              <a:pPr/>
              <a:t>57</a:t>
            </a:fld>
            <a:endParaRPr lang="en-US"/>
          </a:p>
        </p:txBody>
      </p:sp>
    </p:spTree>
    <p:extLst>
      <p:ext uri="{BB962C8B-B14F-4D97-AF65-F5344CB8AC3E}">
        <p14:creationId xmlns:p14="http://schemas.microsoft.com/office/powerpoint/2010/main" val="4159834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function to multiply FT F v very efficiently.  Note sparse matrix F MUST be called </a:t>
            </a:r>
            <a:r>
              <a:rPr lang="en-US" sz="1200" dirty="0" err="1">
                <a:latin typeface="Courier New" pitchFamily="49" charset="0"/>
                <a:cs typeface="Courier New" pitchFamily="49" charset="0"/>
              </a:rPr>
              <a:t>edaFsparse</a:t>
            </a:r>
            <a:r>
              <a:rPr lang="en-US" sz="1200" dirty="0">
                <a:latin typeface="Courier New" pitchFamily="49" charset="0"/>
                <a:cs typeface="Courier New" pitchFamily="49" charset="0"/>
              </a:rPr>
              <a:t>, and defined as a global variable.  The if statement checks if v is Mx0 or Mx1, and works both ways. Note the following </a:t>
            </a:r>
            <a:r>
              <a:rPr lang="en-US" sz="1200" dirty="0" err="1">
                <a:latin typeface="Courier New" pitchFamily="49" charset="0"/>
                <a:cs typeface="Courier New" pitchFamily="49" charset="0"/>
              </a:rPr>
              <a:t>Pyton</a:t>
            </a:r>
            <a:r>
              <a:rPr lang="en-US" sz="1200" dirty="0">
                <a:latin typeface="Courier New" pitchFamily="49" charset="0"/>
                <a:cs typeface="Courier New" pitchFamily="49" charset="0"/>
              </a:rPr>
              <a:t> oddity.  When multiplying by a sparse matrix, the * operator works just fine.</a:t>
            </a:r>
            <a:endParaRPr lang="en-US" dirty="0"/>
          </a:p>
        </p:txBody>
      </p:sp>
      <p:sp>
        <p:nvSpPr>
          <p:cNvPr id="4" name="Slide Number Placeholder 3"/>
          <p:cNvSpPr>
            <a:spLocks noGrp="1"/>
          </p:cNvSpPr>
          <p:nvPr>
            <p:ph type="sldNum" sz="quarter" idx="5"/>
          </p:nvPr>
        </p:nvSpPr>
        <p:spPr/>
        <p:txBody>
          <a:bodyPr/>
          <a:lstStyle/>
          <a:p>
            <a:fld id="{FD466815-0D95-47C5-9249-8299F627C374}" type="slidenum">
              <a:rPr lang="en-US" smtClean="0"/>
              <a:pPr/>
              <a:t>58</a:t>
            </a:fld>
            <a:endParaRPr lang="en-US"/>
          </a:p>
        </p:txBody>
      </p:sp>
    </p:spTree>
    <p:extLst>
      <p:ext uri="{BB962C8B-B14F-4D97-AF65-F5344CB8AC3E}">
        <p14:creationId xmlns:p14="http://schemas.microsoft.com/office/powerpoint/2010/main" val="1563595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experience, a tolerance of 1e-12 is almost always sufficiently accurate.  However, should the solver exit early and give a warning saying the maximum number of iterations was reached but the tolerance was exceeded, the maximum number of iteration will need to be increased.</a:t>
            </a:r>
          </a:p>
        </p:txBody>
      </p:sp>
      <p:sp>
        <p:nvSpPr>
          <p:cNvPr id="4" name="Slide Number Placeholder 3"/>
          <p:cNvSpPr>
            <a:spLocks noGrp="1"/>
          </p:cNvSpPr>
          <p:nvPr>
            <p:ph type="sldNum" sz="quarter" idx="5"/>
          </p:nvPr>
        </p:nvSpPr>
        <p:spPr/>
        <p:txBody>
          <a:bodyPr/>
          <a:lstStyle/>
          <a:p>
            <a:fld id="{FD466815-0D95-47C5-9249-8299F627C374}" type="slidenum">
              <a:rPr lang="en-US" smtClean="0"/>
              <a:pPr/>
              <a:t>60</a:t>
            </a:fld>
            <a:endParaRPr lang="en-US"/>
          </a:p>
        </p:txBody>
      </p:sp>
    </p:spTree>
    <p:extLst>
      <p:ext uri="{BB962C8B-B14F-4D97-AF65-F5344CB8AC3E}">
        <p14:creationId xmlns:p14="http://schemas.microsoft.com/office/powerpoint/2010/main" val="26108875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syntax of this method is such a mess that I suggest that you present it as a “given” and not try to explain it.  As you can see, it has two parts: the </a:t>
            </a:r>
            <a:r>
              <a:rPr lang="en-US" dirty="0" err="1"/>
              <a:t>LinearOperator</a:t>
            </a:r>
            <a:r>
              <a:rPr lang="en-US" dirty="0"/>
              <a:t>() method encapsulated the </a:t>
            </a:r>
            <a:r>
              <a:rPr lang="en-US" dirty="0" err="1"/>
              <a:t>FTFmul</a:t>
            </a:r>
            <a:r>
              <a:rPr lang="en-US" dirty="0"/>
              <a:t>() function with a “linear operator” object; and then the </a:t>
            </a:r>
            <a:r>
              <a:rPr lang="en-US" dirty="0" err="1"/>
              <a:t>bicg</a:t>
            </a:r>
            <a:r>
              <a:rPr lang="en-US" dirty="0"/>
              <a:t>() solver uses that object..  The </a:t>
            </a:r>
            <a:r>
              <a:rPr lang="en-US" dirty="0" err="1"/>
              <a:t>bicg</a:t>
            </a:r>
            <a:r>
              <a:rPr lang="en-US" dirty="0"/>
              <a:t>() solver itself has arguments similar to MATLAB’s. In my experience, a tolerance of 1e-12 is almost always sufficiently accurate.  However, should the solver exit early and give a warning saying the maximum number of iterations was reached but the tolerance was exceeded, the maximum number of iteration will need to be increased.</a:t>
            </a:r>
          </a:p>
          <a:p>
            <a:endParaRPr lang="en-US" dirty="0"/>
          </a:p>
        </p:txBody>
      </p:sp>
      <p:sp>
        <p:nvSpPr>
          <p:cNvPr id="4" name="Slide Number Placeholder 3"/>
          <p:cNvSpPr>
            <a:spLocks noGrp="1"/>
          </p:cNvSpPr>
          <p:nvPr>
            <p:ph type="sldNum" sz="quarter" idx="5"/>
          </p:nvPr>
        </p:nvSpPr>
        <p:spPr/>
        <p:txBody>
          <a:bodyPr/>
          <a:lstStyle/>
          <a:p>
            <a:fld id="{FD466815-0D95-47C5-9249-8299F627C374}" type="slidenum">
              <a:rPr lang="en-US" smtClean="0"/>
              <a:pPr/>
              <a:t>61</a:t>
            </a:fld>
            <a:endParaRPr lang="en-US"/>
          </a:p>
        </p:txBody>
      </p:sp>
    </p:spTree>
    <p:extLst>
      <p:ext uri="{BB962C8B-B14F-4D97-AF65-F5344CB8AC3E}">
        <p14:creationId xmlns:p14="http://schemas.microsoft.com/office/powerpoint/2010/main" val="3331465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image is 41</a:t>
            </a:r>
            <a:r>
              <a:rPr lang="en-US" baseline="0" dirty="0">
                <a:latin typeface="Cambria Math"/>
                <a:ea typeface="Cambria Math"/>
              </a:rPr>
              <a:t>×</a:t>
            </a:r>
            <a:r>
              <a:rPr lang="en-US" baseline="0" dirty="0"/>
              <a:t>41, so there are 1681 model parameters.  The matrix, H, is M</a:t>
            </a:r>
            <a:r>
              <a:rPr lang="en-US" baseline="0" dirty="0">
                <a:latin typeface="Cambria Math"/>
                <a:ea typeface="Cambria Math"/>
              </a:rPr>
              <a:t>×</a:t>
            </a:r>
            <a:r>
              <a:rPr lang="en-US" baseline="0" dirty="0"/>
              <a:t>M = 1681</a:t>
            </a:r>
            <a:r>
              <a:rPr lang="en-US" baseline="0" dirty="0">
                <a:latin typeface="Cambria Math"/>
                <a:ea typeface="Cambria Math"/>
              </a:rPr>
              <a:t>×</a:t>
            </a:r>
            <a:r>
              <a:rPr lang="en-US" baseline="0" dirty="0"/>
              <a:t>1681 and has</a:t>
            </a:r>
          </a:p>
          <a:p>
            <a:r>
              <a:rPr lang="en-US" baseline="0" dirty="0"/>
              <a:t>2.8 million elements, only 5M=8405 of which are non-zero. So this “fairly large” problem benefits significantly from the use of sparse matrices.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63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a:t>
            </a:r>
            <a:r>
              <a:rPr lang="en-US" baseline="0" dirty="0"/>
              <a:t> a pointer to show that the known values of (10, 20) wind up in h and the confidence limits of (5,5) wind up in C</a:t>
            </a:r>
            <a:r>
              <a:rPr lang="en-US" baseline="-25000" dirty="0"/>
              <a:t>h</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the</a:t>
            </a:r>
            <a:r>
              <a:rPr lang="en-US" baseline="0" dirty="0"/>
              <a:t> matrix H has only one row.  Multiplying m by it just sums the elements of 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this is the standard form of a multivariate Normal distribution.  It has mean, h-bar, and covariance, C</a:t>
            </a:r>
            <a:r>
              <a:rPr lang="en-US" baseline="-25000" dirty="0"/>
              <a:t>h</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the error is zero when the prior information equation, </a:t>
            </a:r>
            <a:r>
              <a:rPr lang="en-US" dirty="0" err="1"/>
              <a:t>Hm</a:t>
            </a:r>
            <a:r>
              <a:rPr lang="en-US" dirty="0"/>
              <a:t>=h-bar, is satisfied exactly.</a:t>
            </a:r>
            <a:endParaRPr lang="en-US" baseline="0" dirty="0"/>
          </a:p>
          <a:p>
            <a:r>
              <a:rPr lang="en-US" dirty="0"/>
              <a:t>Mention</a:t>
            </a:r>
            <a:r>
              <a:rPr lang="en-US" baseline="0" dirty="0"/>
              <a:t> that variance is a measure of the width of the </a:t>
            </a:r>
            <a:r>
              <a:rPr lang="en-US" baseline="0" dirty="0" err="1"/>
              <a:t>p.d.f</a:t>
            </a:r>
            <a:r>
              <a:rPr lang="en-US" baseline="0" dirty="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8</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latin typeface="Times New Roman" pitchFamily="18" charset="0"/>
                <a:cs typeface="Times New Roman" pitchFamily="18" charset="0"/>
              </a:rPr>
              <a:t>use Normal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 to represent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prior information</a:t>
            </a:r>
          </a:p>
        </p:txBody>
      </p:sp>
      <p:pic>
        <p:nvPicPr>
          <p:cNvPr id="5122" name="Picture 2"/>
          <p:cNvPicPr>
            <a:picLocks noChangeAspect="1" noChangeArrowheads="1"/>
          </p:cNvPicPr>
          <p:nvPr/>
        </p:nvPicPr>
        <p:blipFill>
          <a:blip r:embed="rId3" cstate="print"/>
          <a:srcRect l="11348" t="34921" r="32545" b="53439"/>
          <a:stretch>
            <a:fillRect/>
          </a:stretch>
        </p:blipFill>
        <p:spPr bwMode="auto">
          <a:xfrm>
            <a:off x="198620" y="2971800"/>
            <a:ext cx="8631382" cy="1066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209800"/>
          </a:xfrm>
        </p:spPr>
        <p:txBody>
          <a:bodyPr/>
          <a:lstStyle/>
          <a:p>
            <a:r>
              <a:rPr lang="en-US" dirty="0">
                <a:latin typeface="Times New Roman" pitchFamily="18" charset="0"/>
                <a:cs typeface="Times New Roman" pitchFamily="18" charset="0"/>
              </a:rPr>
              <a:t>Normal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defines an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“error in prior information”</a:t>
            </a:r>
          </a:p>
        </p:txBody>
      </p:sp>
      <p:sp>
        <p:nvSpPr>
          <p:cNvPr id="7" name="Title 1"/>
          <p:cNvSpPr txBox="1">
            <a:spLocks/>
          </p:cNvSpPr>
          <p:nvPr/>
        </p:nvSpPr>
        <p:spPr bwMode="auto">
          <a:xfrm>
            <a:off x="6172200" y="38862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individual</a:t>
            </a:r>
            <a:b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b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errors weighted by their certainty</a:t>
            </a:r>
          </a:p>
        </p:txBody>
      </p:sp>
      <p:pic>
        <p:nvPicPr>
          <p:cNvPr id="6146" name="Picture 2"/>
          <p:cNvPicPr>
            <a:picLocks noChangeAspect="1" noChangeArrowheads="1"/>
          </p:cNvPicPr>
          <p:nvPr/>
        </p:nvPicPr>
        <p:blipFill>
          <a:blip r:embed="rId3" cstate="print"/>
          <a:srcRect l="35303" t="47619" r="30024" b="42857"/>
          <a:stretch>
            <a:fillRect/>
          </a:stretch>
        </p:blipFill>
        <p:spPr bwMode="auto">
          <a:xfrm>
            <a:off x="1143000" y="3578900"/>
            <a:ext cx="6324600" cy="1034935"/>
          </a:xfrm>
          <a:prstGeom prst="rect">
            <a:avLst/>
          </a:prstGeom>
          <a:noFill/>
          <a:ln w="9525">
            <a:noFill/>
            <a:miter lim="800000"/>
            <a:headEnd/>
            <a:tailEnd/>
          </a:ln>
        </p:spPr>
      </p:pic>
      <p:sp>
        <p:nvSpPr>
          <p:cNvPr id="6" name="Freeform 5"/>
          <p:cNvSpPr/>
          <p:nvPr/>
        </p:nvSpPr>
        <p:spPr>
          <a:xfrm>
            <a:off x="5105400" y="43409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724400"/>
          </a:xfrm>
        </p:spPr>
        <p:txBody>
          <a:bodyPr/>
          <a:lstStyle/>
          <a:p>
            <a:pPr algn="ctr">
              <a:buNone/>
            </a:pPr>
            <a:r>
              <a:rPr lang="en-US" sz="4000" dirty="0">
                <a:latin typeface="Times New Roman" pitchFamily="18" charset="0"/>
                <a:cs typeface="Times New Roman" pitchFamily="18" charset="0"/>
              </a:rPr>
              <a:t>now suppose that we observe some data:</a:t>
            </a:r>
          </a:p>
          <a:p>
            <a:pPr algn="ctr">
              <a:buNone/>
            </a:pPr>
            <a:endParaRPr lang="en-US" sz="4000" dirty="0">
              <a:latin typeface="Times New Roman" pitchFamily="18" charset="0"/>
              <a:cs typeface="Times New Roman" pitchFamily="18" charset="0"/>
            </a:endParaRPr>
          </a:p>
          <a:p>
            <a:pPr algn="ctr">
              <a:buNone/>
            </a:pPr>
            <a:r>
              <a:rPr lang="en-US" sz="4000" b="1" dirty="0">
                <a:latin typeface="Times New Roman" pitchFamily="18" charset="0"/>
                <a:cs typeface="Times New Roman" pitchFamily="18" charset="0"/>
              </a:rPr>
              <a:t>d</a:t>
            </a:r>
            <a:r>
              <a:rPr lang="en-US" sz="4000" dirty="0">
                <a:latin typeface="Times New Roman" pitchFamily="18" charset="0"/>
                <a:cs typeface="Times New Roman" pitchFamily="18" charset="0"/>
              </a:rPr>
              <a:t> </a:t>
            </a:r>
            <a:r>
              <a:rPr lang="en-US" sz="4000" dirty="0">
                <a:latin typeface="Cambria Math"/>
                <a:ea typeface="Cambria Math"/>
                <a:cs typeface="Times New Roman" pitchFamily="18" charset="0"/>
              </a:rPr>
              <a:t>= </a:t>
            </a:r>
            <a:r>
              <a:rPr lang="en-US" sz="4000" b="1" dirty="0">
                <a:latin typeface="Times New Roman" pitchFamily="18" charset="0"/>
                <a:cs typeface="Times New Roman" pitchFamily="18" charset="0"/>
              </a:rPr>
              <a:t>d</a:t>
            </a:r>
            <a:r>
              <a:rPr lang="en-US" sz="4000" i="1" baseline="30000" dirty="0">
                <a:latin typeface="Times New Roman" pitchFamily="18" charset="0"/>
                <a:cs typeface="Times New Roman" pitchFamily="18" charset="0"/>
              </a:rPr>
              <a:t>obs</a:t>
            </a:r>
          </a:p>
          <a:p>
            <a:pPr algn="ctr">
              <a:buNone/>
            </a:pPr>
            <a:endParaRPr lang="en-US" sz="4000" dirty="0">
              <a:latin typeface="Times New Roman" pitchFamily="18" charset="0"/>
              <a:cs typeface="Times New Roman" pitchFamily="18" charset="0"/>
            </a:endParaRPr>
          </a:p>
          <a:p>
            <a:pPr algn="ctr">
              <a:buNone/>
            </a:pPr>
            <a:r>
              <a:rPr lang="en-US" sz="4000" dirty="0">
                <a:latin typeface="Times New Roman" pitchFamily="18" charset="0"/>
                <a:cs typeface="Times New Roman" pitchFamily="18" charset="0"/>
              </a:rPr>
              <a:t>with covariance </a:t>
            </a:r>
            <a:r>
              <a:rPr lang="en-US" sz="4000" b="1" dirty="0" err="1">
                <a:latin typeface="Times New Roman" pitchFamily="18" charset="0"/>
                <a:cs typeface="Times New Roman" pitchFamily="18" charset="0"/>
              </a:rPr>
              <a:t>C</a:t>
            </a:r>
            <a:r>
              <a:rPr lang="en-US" sz="4000" i="1" baseline="-25000" dirty="0" err="1">
                <a:latin typeface="Times New Roman" pitchFamily="18" charset="0"/>
                <a:cs typeface="Times New Roman" pitchFamily="18" charset="0"/>
              </a:rPr>
              <a:t>d</a:t>
            </a:r>
            <a:endParaRPr lang="en-US" sz="4000" i="1" baseline="-25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1600200"/>
          </a:xfrm>
        </p:spPr>
        <p:txBody>
          <a:bodyPr/>
          <a:lstStyle/>
          <a:p>
            <a:pPr algn="ctr">
              <a:buNone/>
            </a:pPr>
            <a:r>
              <a:rPr lang="en-US" sz="4000" dirty="0">
                <a:latin typeface="Times New Roman" pitchFamily="18" charset="0"/>
                <a:cs typeface="Times New Roman" pitchFamily="18" charset="0"/>
              </a:rPr>
              <a:t>represent the observations with a</a:t>
            </a:r>
          </a:p>
          <a:p>
            <a:pPr algn="ctr">
              <a:buNone/>
            </a:pPr>
            <a:r>
              <a:rPr lang="en-US" sz="4000" dirty="0">
                <a:latin typeface="Times New Roman" pitchFamily="18" charset="0"/>
                <a:cs typeface="Times New Roman" pitchFamily="18" charset="0"/>
              </a:rPr>
              <a:t>Normal </a:t>
            </a:r>
            <a:r>
              <a:rPr lang="en-US" sz="4000" dirty="0" err="1">
                <a:latin typeface="Times New Roman" pitchFamily="18" charset="0"/>
                <a:cs typeface="Times New Roman" pitchFamily="18" charset="0"/>
              </a:rPr>
              <a:t>p.d.f</a:t>
            </a:r>
            <a:r>
              <a:rPr lang="en-US" sz="4000" dirty="0">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3" cstate="print"/>
          <a:srcRect l="24438" t="40212" r="22459" b="43915"/>
          <a:stretch>
            <a:fillRect/>
          </a:stretch>
        </p:blipFill>
        <p:spPr bwMode="auto">
          <a:xfrm>
            <a:off x="1524000" y="2438400"/>
            <a:ext cx="7274560" cy="1295400"/>
          </a:xfrm>
          <a:prstGeom prst="rect">
            <a:avLst/>
          </a:prstGeom>
          <a:noFill/>
          <a:ln w="9525">
            <a:noFill/>
            <a:miter lim="800000"/>
            <a:headEnd/>
            <a:tailEnd/>
          </a:ln>
        </p:spPr>
      </p:pic>
      <p:sp>
        <p:nvSpPr>
          <p:cNvPr id="7" name="Title 1"/>
          <p:cNvSpPr txBox="1">
            <a:spLocks/>
          </p:cNvSpPr>
          <p:nvPr/>
        </p:nvSpPr>
        <p:spPr bwMode="auto">
          <a:xfrm>
            <a:off x="3657600" y="43434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mean of data predicted by the model</a:t>
            </a:r>
          </a:p>
        </p:txBody>
      </p:sp>
      <p:sp>
        <p:nvSpPr>
          <p:cNvPr id="8" name="Freeform 7"/>
          <p:cNvSpPr/>
          <p:nvPr/>
        </p:nvSpPr>
        <p:spPr>
          <a:xfrm>
            <a:off x="5867400" y="3352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rot="20546231" flipH="1">
            <a:off x="4656544" y="3340999"/>
            <a:ext cx="685801" cy="16764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6705600" y="29718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observations</a:t>
            </a:r>
          </a:p>
        </p:txBody>
      </p:sp>
      <p:sp>
        <p:nvSpPr>
          <p:cNvPr id="11" name="Content Placeholder 2"/>
          <p:cNvSpPr txBox="1">
            <a:spLocks/>
          </p:cNvSpPr>
          <p:nvPr/>
        </p:nvSpPr>
        <p:spPr bwMode="auto">
          <a:xfrm>
            <a:off x="-14514" y="2772228"/>
            <a:ext cx="1905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p(</a:t>
            </a:r>
            <a:r>
              <a:rPr kumimoji="0" lang="en-US" sz="2800" b="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d</a:t>
            </a:r>
            <a:r>
              <a:rPr kumimoji="0" lang="en-US" sz="280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a:latin typeface="Times New Roman" pitchFamily="18" charset="0"/>
                <a:cs typeface="Times New Roman" pitchFamily="18" charset="0"/>
              </a:rPr>
              <a:t>this Normal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defines an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“error in data”</a:t>
            </a:r>
          </a:p>
        </p:txBody>
      </p:sp>
      <p:pic>
        <p:nvPicPr>
          <p:cNvPr id="9218" name="Picture 2"/>
          <p:cNvPicPr>
            <a:picLocks noChangeAspect="1" noChangeArrowheads="1"/>
          </p:cNvPicPr>
          <p:nvPr/>
        </p:nvPicPr>
        <p:blipFill>
          <a:blip r:embed="rId3" cstate="print"/>
          <a:srcRect l="40977" t="53968" r="22459" b="36508"/>
          <a:stretch>
            <a:fillRect/>
          </a:stretch>
        </p:blipFill>
        <p:spPr bwMode="auto">
          <a:xfrm>
            <a:off x="1066800" y="3048000"/>
            <a:ext cx="7366000" cy="1143000"/>
          </a:xfrm>
          <a:prstGeom prst="rect">
            <a:avLst/>
          </a:prstGeom>
          <a:noFill/>
          <a:ln w="9525">
            <a:noFill/>
            <a:miter lim="800000"/>
            <a:headEnd/>
            <a:tailEnd/>
          </a:ln>
        </p:spPr>
      </p:pic>
      <p:sp>
        <p:nvSpPr>
          <p:cNvPr id="12" name="Freeform 11"/>
          <p:cNvSpPr/>
          <p:nvPr/>
        </p:nvSpPr>
        <p:spPr>
          <a:xfrm flipH="1">
            <a:off x="4876800" y="4038600"/>
            <a:ext cx="609600" cy="11430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4800600" y="41910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weighted by</a:t>
            </a:r>
            <a:r>
              <a:rPr kumimoji="0" lang="en-US" sz="20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its certainty</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flipH="1">
            <a:off x="2971800" y="4038600"/>
            <a:ext cx="609600" cy="11430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2819400" y="42672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prediction error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6858000"/>
          </a:xfrm>
        </p:spPr>
        <p:txBody>
          <a:bodyPr/>
          <a:lstStyle/>
          <a:p>
            <a:r>
              <a:rPr lang="en-US" sz="4000" dirty="0">
                <a:latin typeface="Times New Roman" pitchFamily="18" charset="0"/>
                <a:cs typeface="Times New Roman" pitchFamily="18" charset="0"/>
              </a:rPr>
              <a:t>Generalized Principle of Least Squares</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the best </a:t>
            </a:r>
            <a:r>
              <a:rPr lang="en-US" sz="2800" b="1" dirty="0" err="1">
                <a:latin typeface="Cambria Math" pitchFamily="18" charset="0"/>
                <a:ea typeface="Cambria Math" pitchFamily="18" charset="0"/>
                <a:cs typeface="Times New Roman" pitchFamily="18" charset="0"/>
              </a:rPr>
              <a:t>m</a:t>
            </a:r>
            <a:r>
              <a:rPr lang="en-US" sz="2800" i="1" baseline="30000" dirty="0" err="1">
                <a:latin typeface="Cambria Math" pitchFamily="18" charset="0"/>
                <a:ea typeface="Cambria Math" pitchFamily="18" charset="0"/>
                <a:cs typeface="Times New Roman" pitchFamily="18" charset="0"/>
              </a:rPr>
              <a:t>est</a:t>
            </a:r>
            <a:r>
              <a:rPr lang="en-US" sz="2800" dirty="0">
                <a:latin typeface="Times New Roman" pitchFamily="18" charset="0"/>
                <a:cs typeface="Times New Roman" pitchFamily="18" charset="0"/>
              </a:rPr>
              <a:t> is the one that</a:t>
            </a: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minimizes the total error with respect to </a:t>
            </a:r>
            <a:r>
              <a:rPr lang="en-US" sz="2800" b="1" dirty="0">
                <a:latin typeface="Cambria Math" pitchFamily="18" charset="0"/>
                <a:ea typeface="Cambria Math" pitchFamily="18" charset="0"/>
                <a:cs typeface="Times New Roman" pitchFamily="18" charset="0"/>
              </a:rPr>
              <a:t>m</a:t>
            </a: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justified by </a:t>
            </a:r>
            <a:r>
              <a:rPr lang="en-US" sz="2800" dirty="0" err="1">
                <a:latin typeface="Times New Roman" pitchFamily="18" charset="0"/>
                <a:cs typeface="Times New Roman" pitchFamily="18" charset="0"/>
              </a:rPr>
              <a:t>Bayes</a:t>
            </a:r>
            <a:r>
              <a:rPr lang="en-US" sz="2800" dirty="0">
                <a:latin typeface="Times New Roman" pitchFamily="18" charset="0"/>
                <a:cs typeface="Times New Roman" pitchFamily="18" charset="0"/>
              </a:rPr>
              <a:t> Theorem</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in the last lecture</a:t>
            </a:r>
            <a:endParaRPr lang="en-US" sz="2800" b="1" dirty="0">
              <a:latin typeface="Cambria Math" pitchFamily="18" charset="0"/>
              <a:ea typeface="Cambria Math"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lstStyle/>
          <a:p>
            <a:r>
              <a:rPr lang="en-US" sz="4800" dirty="0">
                <a:latin typeface="Times New Roman" pitchFamily="18" charset="0"/>
                <a:cs typeface="Times New Roman" pitchFamily="18" charset="0"/>
              </a:rPr>
              <a:t>generalized least squares</a:t>
            </a:r>
            <a:br>
              <a:rPr lang="en-US" dirty="0">
                <a:latin typeface="Times New Roman" pitchFamily="18" charset="0"/>
                <a:cs typeface="Times New Roman" pitchFamily="18" charset="0"/>
              </a:rPr>
            </a:br>
            <a:r>
              <a:rPr lang="en-US" sz="4800" dirty="0">
                <a:latin typeface="Times New Roman" pitchFamily="18" charset="0"/>
                <a:cs typeface="Times New Roman" pitchFamily="18" charset="0"/>
              </a:rPr>
              <a:t>solution</a:t>
            </a:r>
          </a:p>
        </p:txBody>
      </p:sp>
      <p:pic>
        <p:nvPicPr>
          <p:cNvPr id="13314" name="Picture 2"/>
          <p:cNvPicPr>
            <a:picLocks noChangeAspect="1" noChangeArrowheads="1"/>
          </p:cNvPicPr>
          <p:nvPr/>
        </p:nvPicPr>
        <p:blipFill>
          <a:blip r:embed="rId3" cstate="print"/>
          <a:srcRect l="68716" t="44444" r="3546" b="24868"/>
          <a:stretch>
            <a:fillRect/>
          </a:stretch>
        </p:blipFill>
        <p:spPr bwMode="auto">
          <a:xfrm>
            <a:off x="609600" y="4419600"/>
            <a:ext cx="3352800" cy="2209800"/>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l="49370" t="42593" r="15957" b="27778"/>
          <a:stretch>
            <a:fillRect/>
          </a:stretch>
        </p:blipFill>
        <p:spPr bwMode="auto">
          <a:xfrm>
            <a:off x="4419600" y="4267200"/>
            <a:ext cx="4191000" cy="2133600"/>
          </a:xfrm>
          <a:prstGeom prst="rect">
            <a:avLst/>
          </a:prstGeom>
          <a:noFill/>
          <a:ln w="9525">
            <a:noFill/>
            <a:miter lim="800000"/>
            <a:headEnd/>
            <a:tailEnd/>
          </a:ln>
        </p:spPr>
      </p:pic>
      <p:pic>
        <p:nvPicPr>
          <p:cNvPr id="13316" name="Picture 4"/>
          <p:cNvPicPr>
            <a:picLocks noChangeAspect="1" noChangeArrowheads="1"/>
          </p:cNvPicPr>
          <p:nvPr/>
        </p:nvPicPr>
        <p:blipFill>
          <a:blip r:embed="rId5" cstate="print"/>
          <a:srcRect l="39283" t="56349" r="27935" b="29894"/>
          <a:stretch>
            <a:fillRect/>
          </a:stretch>
        </p:blipFill>
        <p:spPr bwMode="auto">
          <a:xfrm>
            <a:off x="1905000" y="2057400"/>
            <a:ext cx="5181600" cy="1295400"/>
          </a:xfrm>
          <a:prstGeom prst="rect">
            <a:avLst/>
          </a:prstGeom>
          <a:noFill/>
          <a:ln w="9525">
            <a:noFill/>
            <a:miter lim="800000"/>
            <a:headEnd/>
            <a:tailEnd/>
          </a:ln>
        </p:spPr>
      </p:pic>
      <p:sp>
        <p:nvSpPr>
          <p:cNvPr id="7" name="Title 1"/>
          <p:cNvSpPr txBox="1">
            <a:spLocks/>
          </p:cNvSpPr>
          <p:nvPr/>
        </p:nvSpPr>
        <p:spPr bwMode="auto">
          <a:xfrm>
            <a:off x="3276600" y="3276600"/>
            <a:ext cx="47244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pattern same as ordinary least squares …</a:t>
            </a:r>
          </a:p>
        </p:txBody>
      </p:sp>
      <p:sp>
        <p:nvSpPr>
          <p:cNvPr id="9" name="Right Brace 8"/>
          <p:cNvSpPr/>
          <p:nvPr/>
        </p:nvSpPr>
        <p:spPr>
          <a:xfrm rot="5400000">
            <a:off x="4912056" y="2209800"/>
            <a:ext cx="685800" cy="2667000"/>
          </a:xfrm>
          <a:prstGeom prst="righ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1" name="Title 1"/>
          <p:cNvSpPr txBox="1">
            <a:spLocks/>
          </p:cNvSpPr>
          <p:nvPr/>
        </p:nvSpPr>
        <p:spPr bwMode="auto">
          <a:xfrm>
            <a:off x="4724400" y="6248400"/>
            <a:ext cx="441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but with more</a:t>
            </a:r>
            <a:r>
              <a:rPr kumimoji="0" lang="en-US" sz="20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complicated matrices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572000"/>
          </a:xfrm>
        </p:spPr>
        <p:txBody>
          <a:bodyPr/>
          <a:lstStyle/>
          <a:p>
            <a:r>
              <a:rPr lang="en-US" sz="4800" dirty="0">
                <a:latin typeface="Times New Roman" pitchFamily="18" charset="0"/>
                <a:cs typeface="Times New Roman" pitchFamily="18" charset="0"/>
              </a:rPr>
              <a:t>(new material)</a:t>
            </a:r>
            <a:br>
              <a:rPr lang="en-US" sz="4800" dirty="0">
                <a:latin typeface="Times New Roman" pitchFamily="18" charset="0"/>
                <a:cs typeface="Times New Roman" pitchFamily="18" charset="0"/>
              </a:rPr>
            </a:br>
            <a:br>
              <a:rPr lang="en-US" sz="4800" dirty="0">
                <a:latin typeface="Times New Roman" pitchFamily="18" charset="0"/>
                <a:cs typeface="Times New Roman" pitchFamily="18" charset="0"/>
              </a:rPr>
            </a:br>
            <a:r>
              <a:rPr lang="en-US" sz="4800" dirty="0">
                <a:latin typeface="Times New Roman" pitchFamily="18" charset="0"/>
                <a:cs typeface="Times New Roman" pitchFamily="18" charset="0"/>
              </a:rPr>
              <a:t>How to use the</a:t>
            </a:r>
            <a:br>
              <a:rPr lang="en-US" sz="4800" dirty="0">
                <a:latin typeface="Times New Roman" pitchFamily="18" charset="0"/>
                <a:cs typeface="Times New Roman" pitchFamily="18" charset="0"/>
              </a:rPr>
            </a:br>
            <a:r>
              <a:rPr lang="en-US" sz="4800" dirty="0">
                <a:latin typeface="Times New Roman" pitchFamily="18" charset="0"/>
                <a:cs typeface="Times New Roman" pitchFamily="18" charset="0"/>
              </a:rPr>
              <a:t>Generalized Least Squares Equations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391228" y="4008120"/>
          <a:ext cx="1676400" cy="2621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a:solidFill>
                            <a:schemeClr val="tx1"/>
                          </a:solidFill>
                          <a:latin typeface="Cambria Math" pitchFamily="18" charset="0"/>
                          <a:ea typeface="Cambria Math" pitchFamily="18" charset="0"/>
                          <a:cs typeface="Times New Roman" pitchFamily="18" charset="0"/>
                        </a:rPr>
                        <a:t>C</a:t>
                      </a:r>
                      <a:r>
                        <a:rPr lang="en-US" sz="4000" b="0" i="1" baseline="-25000" dirty="0">
                          <a:solidFill>
                            <a:schemeClr val="tx1"/>
                          </a:solidFill>
                          <a:latin typeface="Cambria Math" pitchFamily="18" charset="0"/>
                          <a:ea typeface="Cambria Math" pitchFamily="18" charset="0"/>
                          <a:cs typeface="Times New Roman" pitchFamily="18" charset="0"/>
                        </a:rPr>
                        <a:t>d</a:t>
                      </a:r>
                      <a:r>
                        <a:rPr lang="en-US" sz="4000" b="0" i="1" baseline="30000" dirty="0">
                          <a:solidFill>
                            <a:schemeClr val="tx1"/>
                          </a:solidFill>
                          <a:latin typeface="Cambria Math" pitchFamily="18" charset="0"/>
                          <a:ea typeface="Cambria Math" pitchFamily="18" charset="0"/>
                          <a:cs typeface="Times New Roman" pitchFamily="18" charset="0"/>
                        </a:rPr>
                        <a:t>-</a:t>
                      </a:r>
                      <a:r>
                        <a:rPr lang="en-US" sz="4000" b="0" i="1" baseline="30000" dirty="0">
                          <a:solidFill>
                            <a:schemeClr val="tx1"/>
                          </a:solidFill>
                          <a:latin typeface="Cambria Math"/>
                          <a:ea typeface="Cambria Math"/>
                          <a:cs typeface="Times New Roman" pitchFamily="18" charset="0"/>
                        </a:rPr>
                        <a:t>½</a:t>
                      </a:r>
                      <a:r>
                        <a:rPr lang="en-US" sz="4000" b="1" i="0" baseline="0" dirty="0">
                          <a:solidFill>
                            <a:schemeClr val="tx1"/>
                          </a:solidFill>
                          <a:latin typeface="Cambria Math"/>
                          <a:ea typeface="Cambria Math"/>
                          <a:cs typeface="Times New Roman" pitchFamily="18" charset="0"/>
                        </a:rPr>
                        <a:t>G</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a:solidFill>
                            <a:schemeClr val="tx1"/>
                          </a:solidFill>
                          <a:latin typeface="Cambria Math" pitchFamily="18" charset="0"/>
                          <a:ea typeface="Cambria Math" pitchFamily="18" charset="0"/>
                          <a:cs typeface="Times New Roman" pitchFamily="18" charset="0"/>
                        </a:rPr>
                        <a:t>C</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b="0" i="1" baseline="30000" dirty="0">
                          <a:solidFill>
                            <a:schemeClr val="tx1"/>
                          </a:solidFill>
                          <a:latin typeface="Cambria Math" pitchFamily="18" charset="0"/>
                          <a:ea typeface="Cambria Math" pitchFamily="18" charset="0"/>
                          <a:cs typeface="Times New Roman" pitchFamily="18" charset="0"/>
                        </a:rPr>
                        <a:t>-</a:t>
                      </a:r>
                      <a:r>
                        <a:rPr lang="en-US" sz="4000" b="0" i="1" baseline="30000" dirty="0">
                          <a:solidFill>
                            <a:schemeClr val="tx1"/>
                          </a:solidFill>
                          <a:latin typeface="Cambria Math"/>
                          <a:ea typeface="Cambria Math"/>
                          <a:cs typeface="Times New Roman" pitchFamily="18" charset="0"/>
                        </a:rPr>
                        <a:t>½</a:t>
                      </a:r>
                      <a:r>
                        <a:rPr lang="en-US" sz="4000" b="1" i="0" baseline="0" dirty="0">
                          <a:solidFill>
                            <a:schemeClr val="tx1"/>
                          </a:solidFill>
                          <a:latin typeface="Cambria Math" pitchFamily="18" charset="0"/>
                          <a:ea typeface="Cambria Math" pitchFamily="18" charset="0"/>
                          <a:cs typeface="Times New Roman" pitchFamily="18" charset="0"/>
                        </a:rPr>
                        <a:t>H</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457200" y="533400"/>
            <a:ext cx="8229600" cy="2743200"/>
          </a:xfrm>
        </p:spPr>
        <p:txBody>
          <a:bodyPr/>
          <a:lstStyle/>
          <a:p>
            <a:r>
              <a:rPr lang="en-US" sz="4800" dirty="0">
                <a:latin typeface="Times New Roman" pitchFamily="18" charset="0"/>
                <a:cs typeface="Times New Roman" pitchFamily="18" charset="0"/>
              </a:rPr>
              <a:t>Generalized least squares is equivalent to solving</a:t>
            </a:r>
            <a:br>
              <a:rPr lang="en-US" sz="4800" dirty="0">
                <a:latin typeface="Times New Roman" pitchFamily="18" charset="0"/>
                <a:cs typeface="Times New Roman" pitchFamily="18" charset="0"/>
              </a:rPr>
            </a:br>
            <a:r>
              <a:rPr lang="en-US" sz="4800" b="1" dirty="0">
                <a:latin typeface="Cambria Math" pitchFamily="18" charset="0"/>
                <a:ea typeface="Cambria Math" pitchFamily="18" charset="0"/>
                <a:cs typeface="Times New Roman" pitchFamily="18" charset="0"/>
              </a:rPr>
              <a:t>F m = f</a:t>
            </a:r>
            <a:br>
              <a:rPr lang="en-US" sz="4800" dirty="0">
                <a:latin typeface="Times New Roman" pitchFamily="18" charset="0"/>
                <a:cs typeface="Times New Roman" pitchFamily="18" charset="0"/>
              </a:rPr>
            </a:br>
            <a:r>
              <a:rPr lang="en-US" sz="4800" dirty="0">
                <a:latin typeface="Times New Roman" pitchFamily="18" charset="0"/>
                <a:cs typeface="Times New Roman" pitchFamily="18" charset="0"/>
              </a:rPr>
              <a:t>by ordinary least squares</a:t>
            </a:r>
          </a:p>
        </p:txBody>
      </p:sp>
      <p:sp>
        <p:nvSpPr>
          <p:cNvPr id="13" name="Double Bracket 12"/>
          <p:cNvSpPr/>
          <p:nvPr/>
        </p:nvSpPr>
        <p:spPr>
          <a:xfrm>
            <a:off x="2362200" y="4038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Table 14"/>
          <p:cNvGraphicFramePr>
            <a:graphicFrameLocks noGrp="1"/>
          </p:cNvGraphicFramePr>
          <p:nvPr/>
        </p:nvGraphicFramePr>
        <p:xfrm>
          <a:off x="5334000" y="4008120"/>
          <a:ext cx="1676400" cy="2621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a:solidFill>
                            <a:schemeClr val="tx1"/>
                          </a:solidFill>
                          <a:latin typeface="Cambria Math" pitchFamily="18" charset="0"/>
                          <a:ea typeface="Cambria Math" pitchFamily="18" charset="0"/>
                          <a:cs typeface="Times New Roman" pitchFamily="18" charset="0"/>
                        </a:rPr>
                        <a:t>C</a:t>
                      </a:r>
                      <a:r>
                        <a:rPr lang="en-US" sz="4000" b="0" i="1" baseline="-25000" dirty="0">
                          <a:solidFill>
                            <a:schemeClr val="tx1"/>
                          </a:solidFill>
                          <a:latin typeface="Cambria Math" pitchFamily="18" charset="0"/>
                          <a:ea typeface="Cambria Math" pitchFamily="18" charset="0"/>
                          <a:cs typeface="Times New Roman" pitchFamily="18" charset="0"/>
                        </a:rPr>
                        <a:t>d</a:t>
                      </a:r>
                      <a:r>
                        <a:rPr lang="en-US" sz="4000" b="0" i="1" baseline="30000" dirty="0">
                          <a:solidFill>
                            <a:schemeClr val="tx1"/>
                          </a:solidFill>
                          <a:latin typeface="Cambria Math" pitchFamily="18" charset="0"/>
                          <a:ea typeface="Cambria Math" pitchFamily="18" charset="0"/>
                          <a:cs typeface="Times New Roman" pitchFamily="18" charset="0"/>
                        </a:rPr>
                        <a:t>-</a:t>
                      </a:r>
                      <a:r>
                        <a:rPr lang="en-US" sz="4000" b="0" i="1" baseline="30000" dirty="0">
                          <a:solidFill>
                            <a:schemeClr val="tx1"/>
                          </a:solidFill>
                          <a:latin typeface="Cambria Math"/>
                          <a:ea typeface="Cambria Math"/>
                          <a:cs typeface="Times New Roman" pitchFamily="18" charset="0"/>
                        </a:rPr>
                        <a:t>½</a:t>
                      </a:r>
                      <a:r>
                        <a:rPr lang="en-US" sz="4000" b="1" i="0" baseline="0" dirty="0">
                          <a:solidFill>
                            <a:schemeClr val="tx1"/>
                          </a:solidFill>
                          <a:latin typeface="Cambria Math"/>
                          <a:ea typeface="Cambria Math"/>
                          <a:cs typeface="Times New Roman" pitchFamily="18" charset="0"/>
                        </a:rPr>
                        <a:t>d</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a:solidFill>
                            <a:schemeClr val="tx1"/>
                          </a:solidFill>
                          <a:latin typeface="Cambria Math" pitchFamily="18" charset="0"/>
                          <a:ea typeface="Cambria Math" pitchFamily="18" charset="0"/>
                          <a:cs typeface="Times New Roman" pitchFamily="18" charset="0"/>
                        </a:rPr>
                        <a:t>C</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b="0" i="1" baseline="30000" dirty="0">
                          <a:solidFill>
                            <a:schemeClr val="tx1"/>
                          </a:solidFill>
                          <a:latin typeface="Cambria Math" pitchFamily="18" charset="0"/>
                          <a:ea typeface="Cambria Math" pitchFamily="18" charset="0"/>
                          <a:cs typeface="Times New Roman" pitchFamily="18" charset="0"/>
                        </a:rPr>
                        <a:t>-</a:t>
                      </a:r>
                      <a:r>
                        <a:rPr lang="en-US" sz="4000" b="0" i="1" baseline="30000" dirty="0">
                          <a:solidFill>
                            <a:schemeClr val="tx1"/>
                          </a:solidFill>
                          <a:latin typeface="Cambria Math"/>
                          <a:ea typeface="Cambria Math"/>
                          <a:cs typeface="Times New Roman" pitchFamily="18" charset="0"/>
                        </a:rPr>
                        <a:t>½</a:t>
                      </a:r>
                      <a:r>
                        <a:rPr lang="en-US" sz="4000" b="1" i="0" baseline="0" dirty="0">
                          <a:solidFill>
                            <a:schemeClr val="tx1"/>
                          </a:solidFill>
                          <a:latin typeface="Cambria Math" pitchFamily="18" charset="0"/>
                          <a:ea typeface="Cambria Math" pitchFamily="18" charset="0"/>
                          <a:cs typeface="Times New Roman" pitchFamily="18" charset="0"/>
                        </a:rPr>
                        <a:t>h</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1"/>
                  </a:ext>
                </a:extLst>
              </a:tr>
            </a:tbl>
          </a:graphicData>
        </a:graphic>
      </p:graphicFrame>
      <p:sp>
        <p:nvSpPr>
          <p:cNvPr id="16" name="Double Bracket 15"/>
          <p:cNvSpPr/>
          <p:nvPr/>
        </p:nvSpPr>
        <p:spPr>
          <a:xfrm>
            <a:off x="5257800" y="4038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txBox="1">
            <a:spLocks/>
          </p:cNvSpPr>
          <p:nvPr/>
        </p:nvSpPr>
        <p:spPr bwMode="auto">
          <a:xfrm>
            <a:off x="4267200" y="38100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a:t>
            </a:r>
          </a:p>
        </p:txBody>
      </p:sp>
      <p:sp>
        <p:nvSpPr>
          <p:cNvPr id="8" name="Title 1"/>
          <p:cNvSpPr txBox="1">
            <a:spLocks/>
          </p:cNvSpPr>
          <p:nvPr/>
        </p:nvSpPr>
        <p:spPr bwMode="auto">
          <a:xfrm>
            <a:off x="4038600" y="46863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391228" y="4008120"/>
          <a:ext cx="1676400" cy="2621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a:solidFill>
                            <a:schemeClr val="tx1"/>
                          </a:solidFill>
                          <a:latin typeface="Cambria Math"/>
                          <a:ea typeface="Cambria Math"/>
                          <a:cs typeface="Times New Roman" pitchFamily="18" charset="0"/>
                        </a:rPr>
                        <a:t>σ</a:t>
                      </a:r>
                      <a:r>
                        <a:rPr lang="en-US" sz="4000" b="0" i="1" baseline="-25000" dirty="0">
                          <a:solidFill>
                            <a:schemeClr val="tx1"/>
                          </a:solidFill>
                          <a:latin typeface="Cambria Math" pitchFamily="18" charset="0"/>
                          <a:ea typeface="Cambria Math" pitchFamily="18" charset="0"/>
                          <a:cs typeface="Times New Roman" pitchFamily="18" charset="0"/>
                        </a:rPr>
                        <a:t>d</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a:ea typeface="Cambria Math"/>
                          <a:cs typeface="Times New Roman" pitchFamily="18" charset="0"/>
                        </a:rPr>
                        <a:t>G</a:t>
                      </a:r>
                      <a:endParaRPr lang="en-US" sz="4000" b="1" i="0" baseline="0" dirty="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a:solidFill>
                            <a:schemeClr val="tx1"/>
                          </a:solidFill>
                          <a:latin typeface="Cambria Math"/>
                          <a:ea typeface="Cambria Math"/>
                          <a:cs typeface="Times New Roman" pitchFamily="18" charset="0"/>
                        </a:rPr>
                        <a:t>σ</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pitchFamily="18" charset="0"/>
                          <a:ea typeface="Cambria Math" pitchFamily="18" charset="0"/>
                          <a:cs typeface="Times New Roman" pitchFamily="18" charset="0"/>
                        </a:rPr>
                        <a:t>H</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0" y="304800"/>
            <a:ext cx="9144000" cy="3352800"/>
          </a:xfrm>
        </p:spPr>
        <p:txBody>
          <a:bodyPr/>
          <a:lstStyle/>
          <a:p>
            <a:r>
              <a:rPr lang="en-US" sz="4800" dirty="0">
                <a:latin typeface="Times New Roman" pitchFamily="18" charset="0"/>
                <a:cs typeface="Times New Roman" pitchFamily="18" charset="0"/>
              </a:rPr>
              <a:t>uncorrelated, uniform variance case</a:t>
            </a:r>
            <a:br>
              <a:rPr lang="en-US" sz="4800" dirty="0">
                <a:latin typeface="Times New Roman" pitchFamily="18" charset="0"/>
                <a:cs typeface="Times New Roman" pitchFamily="18" charset="0"/>
              </a:rPr>
            </a:br>
            <a:br>
              <a:rPr lang="en-US" sz="4800" dirty="0">
                <a:latin typeface="Times New Roman" pitchFamily="18" charset="0"/>
                <a:cs typeface="Times New Roman" pitchFamily="18" charset="0"/>
              </a:rPr>
            </a:br>
            <a:r>
              <a:rPr lang="en-US" sz="4800" b="1" dirty="0">
                <a:solidFill>
                  <a:schemeClr val="tx1"/>
                </a:solidFill>
                <a:latin typeface="Cambria Math" pitchFamily="18" charset="0"/>
                <a:ea typeface="Cambria Math" pitchFamily="18" charset="0"/>
                <a:cs typeface="Times New Roman" pitchFamily="18" charset="0"/>
              </a:rPr>
              <a:t> </a:t>
            </a:r>
            <a:r>
              <a:rPr lang="en-US" sz="4800" b="1" dirty="0" err="1">
                <a:solidFill>
                  <a:schemeClr val="tx1"/>
                </a:solidFill>
                <a:latin typeface="Cambria Math" pitchFamily="18" charset="0"/>
                <a:ea typeface="Cambria Math" pitchFamily="18" charset="0"/>
                <a:cs typeface="Times New Roman" pitchFamily="18" charset="0"/>
              </a:rPr>
              <a:t>C</a:t>
            </a:r>
            <a:r>
              <a:rPr lang="en-US" sz="4800" i="1" baseline="-25000" dirty="0" err="1">
                <a:solidFill>
                  <a:schemeClr val="tx1"/>
                </a:solidFill>
                <a:latin typeface="Cambria Math" pitchFamily="18" charset="0"/>
                <a:ea typeface="Cambria Math" pitchFamily="18" charset="0"/>
                <a:cs typeface="Times New Roman" pitchFamily="18" charset="0"/>
              </a:rPr>
              <a:t>d</a:t>
            </a:r>
            <a:r>
              <a:rPr lang="en-US" sz="4800" dirty="0">
                <a:latin typeface="Cambria Math" pitchFamily="18" charset="0"/>
                <a:ea typeface="Cambria Math" pitchFamily="18" charset="0"/>
                <a:cs typeface="Times New Roman" pitchFamily="18" charset="0"/>
              </a:rPr>
              <a:t>  = </a:t>
            </a:r>
            <a:r>
              <a:rPr lang="el-GR" sz="4800" dirty="0">
                <a:latin typeface="Cambria Math"/>
                <a:ea typeface="Cambria Math"/>
                <a:cs typeface="Times New Roman" pitchFamily="18" charset="0"/>
              </a:rPr>
              <a:t>σ</a:t>
            </a:r>
            <a:r>
              <a:rPr lang="en-US" sz="4800" i="1" baseline="-25000" dirty="0">
                <a:solidFill>
                  <a:schemeClr val="tx1"/>
                </a:solidFill>
                <a:latin typeface="Cambria Math" pitchFamily="18" charset="0"/>
                <a:ea typeface="Cambria Math" pitchFamily="18" charset="0"/>
                <a:cs typeface="Times New Roman" pitchFamily="18" charset="0"/>
              </a:rPr>
              <a:t>d</a:t>
            </a:r>
            <a:r>
              <a:rPr lang="en-US" sz="4800" i="1" baseline="30000" dirty="0">
                <a:solidFill>
                  <a:schemeClr val="tx1"/>
                </a:solidFill>
                <a:latin typeface="Cambria Math" pitchFamily="18" charset="0"/>
                <a:ea typeface="Cambria Math" pitchFamily="18" charset="0"/>
                <a:cs typeface="Times New Roman" pitchFamily="18" charset="0"/>
              </a:rPr>
              <a:t>2</a:t>
            </a:r>
            <a:r>
              <a:rPr lang="en-US" sz="4800" i="1" dirty="0">
                <a:solidFill>
                  <a:schemeClr val="tx1"/>
                </a:solidFill>
                <a:latin typeface="Cambria Math" pitchFamily="18" charset="0"/>
                <a:ea typeface="Cambria Math" pitchFamily="18" charset="0"/>
                <a:cs typeface="Times New Roman" pitchFamily="18" charset="0"/>
              </a:rPr>
              <a:t> </a:t>
            </a:r>
            <a:r>
              <a:rPr lang="en-US" sz="4800" b="1" dirty="0">
                <a:solidFill>
                  <a:schemeClr val="tx1"/>
                </a:solidFill>
                <a:latin typeface="Cambria Math" pitchFamily="18" charset="0"/>
                <a:ea typeface="Cambria Math" pitchFamily="18" charset="0"/>
                <a:cs typeface="Times New Roman" pitchFamily="18" charset="0"/>
              </a:rPr>
              <a:t>I</a:t>
            </a:r>
            <a:br>
              <a:rPr lang="en-US" sz="4800" dirty="0">
                <a:latin typeface="Cambria Math" pitchFamily="18" charset="0"/>
                <a:ea typeface="Cambria Math" pitchFamily="18" charset="0"/>
                <a:cs typeface="Times New Roman" pitchFamily="18" charset="0"/>
              </a:rPr>
            </a:br>
            <a:r>
              <a:rPr lang="en-US" sz="4800" b="1" dirty="0">
                <a:solidFill>
                  <a:schemeClr val="tx1"/>
                </a:solidFill>
                <a:latin typeface="Cambria Math" pitchFamily="18" charset="0"/>
                <a:ea typeface="Cambria Math" pitchFamily="18" charset="0"/>
                <a:cs typeface="Times New Roman" pitchFamily="18" charset="0"/>
              </a:rPr>
              <a:t> C</a:t>
            </a:r>
            <a:r>
              <a:rPr lang="en-US" sz="4800" i="1" baseline="-25000" dirty="0">
                <a:solidFill>
                  <a:schemeClr val="tx1"/>
                </a:solidFill>
                <a:latin typeface="Cambria Math" pitchFamily="18" charset="0"/>
                <a:ea typeface="Cambria Math" pitchFamily="18" charset="0"/>
                <a:cs typeface="Times New Roman" pitchFamily="18" charset="0"/>
              </a:rPr>
              <a:t>h</a:t>
            </a:r>
            <a:r>
              <a:rPr lang="en-US" sz="4800" dirty="0">
                <a:latin typeface="Cambria Math" pitchFamily="18" charset="0"/>
                <a:ea typeface="Cambria Math" pitchFamily="18" charset="0"/>
                <a:cs typeface="Times New Roman" pitchFamily="18" charset="0"/>
              </a:rPr>
              <a:t>  = </a:t>
            </a:r>
            <a:r>
              <a:rPr lang="el-GR" sz="4800" dirty="0">
                <a:latin typeface="Cambria Math"/>
                <a:ea typeface="Cambria Math"/>
                <a:cs typeface="Times New Roman" pitchFamily="18" charset="0"/>
              </a:rPr>
              <a:t>σ</a:t>
            </a:r>
            <a:r>
              <a:rPr lang="en-US" sz="4800" i="1" baseline="-25000" dirty="0">
                <a:solidFill>
                  <a:schemeClr val="tx1"/>
                </a:solidFill>
                <a:latin typeface="Cambria Math" pitchFamily="18" charset="0"/>
                <a:ea typeface="Cambria Math" pitchFamily="18" charset="0"/>
                <a:cs typeface="Times New Roman" pitchFamily="18" charset="0"/>
              </a:rPr>
              <a:t>h</a:t>
            </a:r>
            <a:r>
              <a:rPr lang="en-US" sz="4800" i="1" baseline="30000" dirty="0">
                <a:solidFill>
                  <a:schemeClr val="tx1"/>
                </a:solidFill>
                <a:latin typeface="Cambria Math" pitchFamily="18" charset="0"/>
                <a:ea typeface="Cambria Math" pitchFamily="18" charset="0"/>
                <a:cs typeface="Times New Roman" pitchFamily="18" charset="0"/>
              </a:rPr>
              <a:t>2</a:t>
            </a:r>
            <a:r>
              <a:rPr lang="en-US" sz="4800" i="1" dirty="0">
                <a:solidFill>
                  <a:schemeClr val="tx1"/>
                </a:solidFill>
                <a:latin typeface="Cambria Math" pitchFamily="18" charset="0"/>
                <a:ea typeface="Cambria Math" pitchFamily="18" charset="0"/>
                <a:cs typeface="Times New Roman" pitchFamily="18" charset="0"/>
              </a:rPr>
              <a:t> </a:t>
            </a:r>
            <a:r>
              <a:rPr lang="en-US" sz="4800" b="1" dirty="0">
                <a:solidFill>
                  <a:schemeClr val="tx1"/>
                </a:solidFill>
                <a:latin typeface="Cambria Math" pitchFamily="18" charset="0"/>
                <a:ea typeface="Cambria Math" pitchFamily="18" charset="0"/>
                <a:cs typeface="Times New Roman" pitchFamily="18" charset="0"/>
              </a:rPr>
              <a:t>I </a:t>
            </a:r>
            <a:endParaRPr lang="en-US" sz="4800" dirty="0">
              <a:latin typeface="Cambria Math" pitchFamily="18" charset="0"/>
              <a:ea typeface="Cambria Math" pitchFamily="18" charset="0"/>
              <a:cs typeface="Times New Roman" pitchFamily="18" charset="0"/>
            </a:endParaRPr>
          </a:p>
        </p:txBody>
      </p:sp>
      <p:sp>
        <p:nvSpPr>
          <p:cNvPr id="13" name="Double Bracket 12"/>
          <p:cNvSpPr/>
          <p:nvPr/>
        </p:nvSpPr>
        <p:spPr>
          <a:xfrm>
            <a:off x="2362200" y="4038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Table 14"/>
          <p:cNvGraphicFramePr>
            <a:graphicFrameLocks noGrp="1"/>
          </p:cNvGraphicFramePr>
          <p:nvPr/>
        </p:nvGraphicFramePr>
        <p:xfrm>
          <a:off x="5334000" y="4008120"/>
          <a:ext cx="1676400" cy="2621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a:solidFill>
                            <a:schemeClr val="tx1"/>
                          </a:solidFill>
                          <a:latin typeface="Cambria Math"/>
                          <a:ea typeface="Cambria Math"/>
                          <a:cs typeface="Times New Roman" pitchFamily="18" charset="0"/>
                        </a:rPr>
                        <a:t>σ</a:t>
                      </a:r>
                      <a:r>
                        <a:rPr lang="en-US" sz="4000" b="0" i="1" baseline="-25000" dirty="0">
                          <a:solidFill>
                            <a:schemeClr val="tx1"/>
                          </a:solidFill>
                          <a:latin typeface="Cambria Math" pitchFamily="18" charset="0"/>
                          <a:ea typeface="Cambria Math" pitchFamily="18" charset="0"/>
                          <a:cs typeface="Times New Roman" pitchFamily="18" charset="0"/>
                        </a:rPr>
                        <a:t>d</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a:ea typeface="Cambria Math"/>
                          <a:cs typeface="Times New Roman" pitchFamily="18" charset="0"/>
                        </a:rPr>
                        <a:t>d</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a:solidFill>
                            <a:schemeClr val="tx1"/>
                          </a:solidFill>
                          <a:latin typeface="Cambria Math"/>
                          <a:ea typeface="Cambria Math"/>
                          <a:cs typeface="Times New Roman" pitchFamily="18" charset="0"/>
                        </a:rPr>
                        <a:t>σ</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pitchFamily="18" charset="0"/>
                          <a:ea typeface="Cambria Math" pitchFamily="18" charset="0"/>
                          <a:cs typeface="Times New Roman" pitchFamily="18" charset="0"/>
                        </a:rPr>
                        <a:t>h</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1"/>
                  </a:ext>
                </a:extLst>
              </a:tr>
            </a:tbl>
          </a:graphicData>
        </a:graphic>
      </p:graphicFrame>
      <p:sp>
        <p:nvSpPr>
          <p:cNvPr id="16" name="Double Bracket 15"/>
          <p:cNvSpPr/>
          <p:nvPr/>
        </p:nvSpPr>
        <p:spPr>
          <a:xfrm>
            <a:off x="5257800" y="4038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txBox="1">
            <a:spLocks/>
          </p:cNvSpPr>
          <p:nvPr/>
        </p:nvSpPr>
        <p:spPr bwMode="auto">
          <a:xfrm>
            <a:off x="4343400" y="38100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a:t>
            </a:r>
          </a:p>
        </p:txBody>
      </p:sp>
      <p:sp>
        <p:nvSpPr>
          <p:cNvPr id="8" name="Title 1"/>
          <p:cNvSpPr txBox="1">
            <a:spLocks/>
          </p:cNvSpPr>
          <p:nvPr/>
        </p:nvSpPr>
        <p:spPr bwMode="auto">
          <a:xfrm>
            <a:off x="4038600" y="47244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b="1"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a:t>
            </a:r>
            <a:r>
              <a:rPr lang="en-US" sz="1600">
                <a:latin typeface="Times New Roman" pitchFamily="18" charset="0"/>
                <a:cs typeface="Times New Roman" pitchFamily="18" charset="0"/>
              </a:rPr>
              <a:t>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4800" dirty="0">
                <a:latin typeface="Times New Roman" pitchFamily="18" charset="0"/>
                <a:cs typeface="Times New Roman" pitchFamily="18" charset="0"/>
              </a:rPr>
              <a:t>top part</a:t>
            </a:r>
            <a:br>
              <a:rPr lang="en-US" sz="4800" dirty="0">
                <a:latin typeface="Times New Roman" pitchFamily="18" charset="0"/>
                <a:cs typeface="Times New Roman" pitchFamily="18" charset="0"/>
              </a:rPr>
            </a:br>
            <a:r>
              <a:rPr lang="en-US" sz="3200" dirty="0">
                <a:latin typeface="Times New Roman" pitchFamily="18" charset="0"/>
                <a:cs typeface="Times New Roman" pitchFamily="18" charset="0"/>
              </a:rPr>
              <a:t>data equation weighted by its certainty</a:t>
            </a:r>
          </a:p>
        </p:txBody>
      </p:sp>
      <p:sp>
        <p:nvSpPr>
          <p:cNvPr id="17" name="Title 1"/>
          <p:cNvSpPr txBox="1">
            <a:spLocks/>
          </p:cNvSpPr>
          <p:nvPr/>
        </p:nvSpPr>
        <p:spPr bwMode="auto">
          <a:xfrm>
            <a:off x="2971800" y="1676400"/>
            <a:ext cx="6096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Title 1"/>
          <p:cNvSpPr txBox="1">
            <a:spLocks/>
          </p:cNvSpPr>
          <p:nvPr/>
        </p:nvSpPr>
        <p:spPr bwMode="auto">
          <a:xfrm>
            <a:off x="4419600" y="3886200"/>
            <a:ext cx="41910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l-GR" sz="4800" b="1" dirty="0">
                <a:latin typeface="Cambria Math"/>
                <a:ea typeface="Cambria Math"/>
                <a:cs typeface="Times New Roman" pitchFamily="18" charset="0"/>
              </a:rPr>
              <a:t>σ</a:t>
            </a:r>
            <a:r>
              <a:rPr lang="en-US" sz="4800" i="1" baseline="-25000" dirty="0">
                <a:latin typeface="Cambria Math" pitchFamily="18" charset="0"/>
                <a:ea typeface="Cambria Math" pitchFamily="18" charset="0"/>
                <a:cs typeface="Times New Roman" pitchFamily="18" charset="0"/>
              </a:rPr>
              <a:t>d</a:t>
            </a:r>
            <a:r>
              <a:rPr lang="en-US" sz="4800" i="1" baseline="30000" dirty="0">
                <a:latin typeface="Cambria Math" pitchFamily="18" charset="0"/>
                <a:ea typeface="Cambria Math" pitchFamily="18" charset="0"/>
                <a:cs typeface="Times New Roman" pitchFamily="18" charset="0"/>
              </a:rPr>
              <a:t>-1</a:t>
            </a:r>
            <a:r>
              <a:rPr lang="en-US" sz="4800" i="1" dirty="0">
                <a:latin typeface="Cambria Math"/>
                <a:ea typeface="Cambria Math"/>
                <a:cs typeface="Times New Roman" pitchFamily="18" charset="0"/>
              </a:rPr>
              <a:t>  </a:t>
            </a:r>
            <a:r>
              <a:rPr lang="en-US" sz="4800" dirty="0">
                <a:latin typeface="Cambria Math"/>
                <a:ea typeface="Cambria Math"/>
                <a:cs typeface="Times New Roman" pitchFamily="18" charset="0"/>
              </a:rPr>
              <a:t>{</a:t>
            </a:r>
            <a:r>
              <a:rPr lang="en-US" sz="4800" i="1" dirty="0">
                <a:latin typeface="Cambria Math"/>
                <a:ea typeface="Cambria Math"/>
                <a:cs typeface="Times New Roman" pitchFamily="18" charset="0"/>
              </a:rPr>
              <a:t> </a:t>
            </a:r>
            <a:r>
              <a:rPr lang="en-US" sz="4800" b="1" dirty="0">
                <a:latin typeface="Cambria Math"/>
                <a:ea typeface="Cambria Math"/>
                <a:cs typeface="Times New Roman" pitchFamily="18" charset="0"/>
              </a:rPr>
              <a:t>Gm</a:t>
            </a:r>
            <a:r>
              <a:rPr lang="en-US" sz="4800" kern="0" dirty="0">
                <a:solidFill>
                  <a:schemeClr val="tx2"/>
                </a:solidFill>
                <a:latin typeface="Times New Roman" pitchFamily="18" charset="0"/>
                <a:cs typeface="Times New Roman" pitchFamily="18" charset="0"/>
              </a:rPr>
              <a:t>=</a:t>
            </a:r>
            <a:r>
              <a:rPr lang="en-US" sz="4800" b="1" dirty="0">
                <a:latin typeface="Cambria Math"/>
                <a:ea typeface="Cambria Math"/>
                <a:cs typeface="Times New Roman" pitchFamily="18" charset="0"/>
              </a:rPr>
              <a:t>d  </a:t>
            </a:r>
            <a:r>
              <a:rPr lang="en-US" sz="4800" dirty="0">
                <a:latin typeface="Cambria Math"/>
                <a:ea typeface="Cambria Math"/>
                <a:cs typeface="Times New Roman" pitchFamily="18" charset="0"/>
              </a:rPr>
              <a:t>}</a:t>
            </a:r>
            <a:endParaRPr kumimoji="0" lang="en-US" sz="480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0" name="Title 1"/>
          <p:cNvSpPr txBox="1">
            <a:spLocks/>
          </p:cNvSpPr>
          <p:nvPr/>
        </p:nvSpPr>
        <p:spPr bwMode="auto">
          <a:xfrm>
            <a:off x="6172200" y="5105400"/>
            <a:ext cx="1981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data equation</a:t>
            </a:r>
          </a:p>
        </p:txBody>
      </p:sp>
      <p:graphicFrame>
        <p:nvGraphicFramePr>
          <p:cNvPr id="11" name="Table 10"/>
          <p:cNvGraphicFramePr>
            <a:graphicFrameLocks noGrp="1"/>
          </p:cNvGraphicFramePr>
          <p:nvPr/>
        </p:nvGraphicFramePr>
        <p:xfrm>
          <a:off x="638628" y="1874520"/>
          <a:ext cx="1676400" cy="2621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a:solidFill>
                            <a:schemeClr val="tx1"/>
                          </a:solidFill>
                          <a:latin typeface="Cambria Math"/>
                          <a:ea typeface="Cambria Math"/>
                          <a:cs typeface="Times New Roman" pitchFamily="18" charset="0"/>
                        </a:rPr>
                        <a:t>σ</a:t>
                      </a:r>
                      <a:r>
                        <a:rPr lang="en-US" sz="4000" b="0" i="1" baseline="-25000" dirty="0">
                          <a:solidFill>
                            <a:schemeClr val="tx1"/>
                          </a:solidFill>
                          <a:latin typeface="Cambria Math" pitchFamily="18" charset="0"/>
                          <a:ea typeface="Cambria Math" pitchFamily="18" charset="0"/>
                          <a:cs typeface="Times New Roman" pitchFamily="18" charset="0"/>
                        </a:rPr>
                        <a:t>d</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a:ea typeface="Cambria Math"/>
                          <a:cs typeface="Times New Roman" pitchFamily="18" charset="0"/>
                        </a:rPr>
                        <a:t>G</a:t>
                      </a:r>
                      <a:endParaRPr lang="en-US" sz="4000" b="1" i="0" baseline="0" dirty="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a:solidFill>
                            <a:schemeClr val="tx1"/>
                          </a:solidFill>
                          <a:latin typeface="Cambria Math"/>
                          <a:ea typeface="Cambria Math"/>
                          <a:cs typeface="Times New Roman" pitchFamily="18" charset="0"/>
                        </a:rPr>
                        <a:t>σ</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pitchFamily="18" charset="0"/>
                          <a:ea typeface="Cambria Math" pitchFamily="18" charset="0"/>
                          <a:cs typeface="Times New Roman" pitchFamily="18" charset="0"/>
                        </a:rPr>
                        <a:t>H</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1"/>
                  </a:ext>
                </a:extLst>
              </a:tr>
            </a:tbl>
          </a:graphicData>
        </a:graphic>
      </p:graphicFrame>
      <p:sp>
        <p:nvSpPr>
          <p:cNvPr id="12" name="Double Bracket 11"/>
          <p:cNvSpPr/>
          <p:nvPr/>
        </p:nvSpPr>
        <p:spPr>
          <a:xfrm>
            <a:off x="609600" y="19050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8" name="Table 17"/>
          <p:cNvGraphicFramePr>
            <a:graphicFrameLocks noGrp="1"/>
          </p:cNvGraphicFramePr>
          <p:nvPr/>
        </p:nvGraphicFramePr>
        <p:xfrm>
          <a:off x="3581400" y="1874520"/>
          <a:ext cx="1676400" cy="2621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a:solidFill>
                            <a:schemeClr val="tx1"/>
                          </a:solidFill>
                          <a:latin typeface="Cambria Math"/>
                          <a:ea typeface="Cambria Math"/>
                          <a:cs typeface="Times New Roman" pitchFamily="18" charset="0"/>
                        </a:rPr>
                        <a:t>σ</a:t>
                      </a:r>
                      <a:r>
                        <a:rPr lang="en-US" sz="4000" b="0" i="1" baseline="-25000" dirty="0">
                          <a:solidFill>
                            <a:schemeClr val="tx1"/>
                          </a:solidFill>
                          <a:latin typeface="Cambria Math" pitchFamily="18" charset="0"/>
                          <a:ea typeface="Cambria Math" pitchFamily="18" charset="0"/>
                          <a:cs typeface="Times New Roman" pitchFamily="18" charset="0"/>
                        </a:rPr>
                        <a:t>d</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a:ea typeface="Cambria Math"/>
                          <a:cs typeface="Times New Roman" pitchFamily="18" charset="0"/>
                        </a:rPr>
                        <a:t>d</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a:solidFill>
                            <a:schemeClr val="tx1"/>
                          </a:solidFill>
                          <a:latin typeface="Cambria Math"/>
                          <a:ea typeface="Cambria Math"/>
                          <a:cs typeface="Times New Roman" pitchFamily="18" charset="0"/>
                        </a:rPr>
                        <a:t>σ</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pitchFamily="18" charset="0"/>
                          <a:ea typeface="Cambria Math" pitchFamily="18" charset="0"/>
                          <a:cs typeface="Times New Roman" pitchFamily="18" charset="0"/>
                        </a:rPr>
                        <a:t>h</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1"/>
                  </a:ext>
                </a:extLst>
              </a:tr>
            </a:tbl>
          </a:graphicData>
        </a:graphic>
      </p:graphicFrame>
      <p:sp>
        <p:nvSpPr>
          <p:cNvPr id="19" name="Double Bracket 18"/>
          <p:cNvSpPr/>
          <p:nvPr/>
        </p:nvSpPr>
        <p:spPr>
          <a:xfrm>
            <a:off x="3505200" y="19050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itle 1"/>
          <p:cNvSpPr txBox="1">
            <a:spLocks/>
          </p:cNvSpPr>
          <p:nvPr/>
        </p:nvSpPr>
        <p:spPr bwMode="auto">
          <a:xfrm>
            <a:off x="2514600" y="16764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a:t>
            </a:r>
          </a:p>
        </p:txBody>
      </p:sp>
      <p:sp>
        <p:nvSpPr>
          <p:cNvPr id="8" name="Oval 7"/>
          <p:cNvSpPr/>
          <p:nvPr/>
        </p:nvSpPr>
        <p:spPr>
          <a:xfrm>
            <a:off x="609600" y="1600200"/>
            <a:ext cx="4724400" cy="14478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bwMode="auto">
          <a:xfrm>
            <a:off x="4572000" y="6019800"/>
            <a:ext cx="190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certainty of measurement</a:t>
            </a:r>
          </a:p>
        </p:txBody>
      </p:sp>
      <p:sp>
        <p:nvSpPr>
          <p:cNvPr id="22" name="Freeform 21"/>
          <p:cNvSpPr/>
          <p:nvPr/>
        </p:nvSpPr>
        <p:spPr>
          <a:xfrm rot="20546231" flipH="1">
            <a:off x="4810065" y="5368154"/>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341257" y="2261810"/>
            <a:ext cx="1451429" cy="1366761"/>
          </a:xfrm>
          <a:custGeom>
            <a:avLst/>
            <a:gdLst>
              <a:gd name="connsiteX0" fmla="*/ 0 w 1451429"/>
              <a:gd name="connsiteY0" fmla="*/ 45961 h 1366761"/>
              <a:gd name="connsiteX1" fmla="*/ 972457 w 1451429"/>
              <a:gd name="connsiteY1" fmla="*/ 220133 h 1366761"/>
              <a:gd name="connsiteX2" fmla="*/ 1451429 w 1451429"/>
              <a:gd name="connsiteY2" fmla="*/ 1366761 h 1366761"/>
            </a:gdLst>
            <a:ahLst/>
            <a:cxnLst>
              <a:cxn ang="0">
                <a:pos x="connsiteX0" y="connsiteY0"/>
              </a:cxn>
              <a:cxn ang="0">
                <a:pos x="connsiteX1" y="connsiteY1"/>
              </a:cxn>
              <a:cxn ang="0">
                <a:pos x="connsiteX2" y="connsiteY2"/>
              </a:cxn>
            </a:cxnLst>
            <a:rect l="l" t="t" r="r" b="b"/>
            <a:pathLst>
              <a:path w="1451429" h="1366761">
                <a:moveTo>
                  <a:pt x="0" y="45961"/>
                </a:moveTo>
                <a:cubicBezTo>
                  <a:pt x="365276" y="22980"/>
                  <a:pt x="730552" y="0"/>
                  <a:pt x="972457" y="220133"/>
                </a:cubicBezTo>
                <a:cubicBezTo>
                  <a:pt x="1214362" y="440266"/>
                  <a:pt x="1332895" y="903513"/>
                  <a:pt x="1451429" y="1366761"/>
                </a:cubicBezTo>
              </a:path>
            </a:pathLst>
          </a:custGeom>
          <a:ln w="38100">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2286000" y="25908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4800" dirty="0">
                <a:latin typeface="Times New Roman" pitchFamily="18" charset="0"/>
                <a:cs typeface="Times New Roman" pitchFamily="18" charset="0"/>
              </a:rPr>
              <a:t>bottom part</a:t>
            </a:r>
            <a:br>
              <a:rPr lang="en-US" sz="4800" dirty="0">
                <a:latin typeface="Times New Roman" pitchFamily="18" charset="0"/>
                <a:cs typeface="Times New Roman" pitchFamily="18" charset="0"/>
              </a:rPr>
            </a:br>
            <a:r>
              <a:rPr lang="en-US" sz="3200" dirty="0">
                <a:latin typeface="Times New Roman" pitchFamily="18" charset="0"/>
                <a:cs typeface="Times New Roman" pitchFamily="18" charset="0"/>
              </a:rPr>
              <a:t>prior information equation weighted by its certainty</a:t>
            </a:r>
          </a:p>
        </p:txBody>
      </p:sp>
      <p:sp>
        <p:nvSpPr>
          <p:cNvPr id="9" name="Title 1"/>
          <p:cNvSpPr txBox="1">
            <a:spLocks/>
          </p:cNvSpPr>
          <p:nvPr/>
        </p:nvSpPr>
        <p:spPr bwMode="auto">
          <a:xfrm>
            <a:off x="4419600" y="3886200"/>
            <a:ext cx="41910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l-GR" sz="4800" b="1" dirty="0">
                <a:latin typeface="Cambria Math"/>
                <a:ea typeface="Cambria Math"/>
                <a:cs typeface="Times New Roman" pitchFamily="18" charset="0"/>
              </a:rPr>
              <a:t>σ</a:t>
            </a:r>
            <a:r>
              <a:rPr lang="en-US" sz="4800" i="1" baseline="-25000" dirty="0">
                <a:latin typeface="Cambria Math" pitchFamily="18" charset="0"/>
                <a:ea typeface="Cambria Math" pitchFamily="18" charset="0"/>
                <a:cs typeface="Times New Roman" pitchFamily="18" charset="0"/>
              </a:rPr>
              <a:t>h</a:t>
            </a:r>
            <a:r>
              <a:rPr lang="en-US" sz="4800" i="1" baseline="30000" dirty="0">
                <a:latin typeface="Cambria Math" pitchFamily="18" charset="0"/>
                <a:ea typeface="Cambria Math" pitchFamily="18" charset="0"/>
                <a:cs typeface="Times New Roman" pitchFamily="18" charset="0"/>
              </a:rPr>
              <a:t>-1</a:t>
            </a:r>
            <a:r>
              <a:rPr lang="en-US" sz="4800" i="1" dirty="0">
                <a:latin typeface="Cambria Math"/>
                <a:ea typeface="Cambria Math"/>
                <a:cs typeface="Times New Roman" pitchFamily="18" charset="0"/>
              </a:rPr>
              <a:t>  </a:t>
            </a:r>
            <a:r>
              <a:rPr lang="en-US" sz="4800" dirty="0">
                <a:latin typeface="Cambria Math"/>
                <a:ea typeface="Cambria Math"/>
                <a:cs typeface="Times New Roman" pitchFamily="18" charset="0"/>
              </a:rPr>
              <a:t>{</a:t>
            </a:r>
            <a:r>
              <a:rPr lang="en-US" sz="4800" i="1" dirty="0">
                <a:latin typeface="Cambria Math"/>
                <a:ea typeface="Cambria Math"/>
                <a:cs typeface="Times New Roman" pitchFamily="18" charset="0"/>
              </a:rPr>
              <a:t> </a:t>
            </a:r>
            <a:r>
              <a:rPr lang="en-US" sz="4800" b="1" dirty="0" err="1">
                <a:latin typeface="Cambria Math"/>
                <a:ea typeface="Cambria Math"/>
                <a:cs typeface="Times New Roman" pitchFamily="18" charset="0"/>
              </a:rPr>
              <a:t>Hm</a:t>
            </a:r>
            <a:r>
              <a:rPr lang="en-US" sz="4800" kern="0" dirty="0">
                <a:solidFill>
                  <a:schemeClr val="tx2"/>
                </a:solidFill>
                <a:latin typeface="Times New Roman" pitchFamily="18" charset="0"/>
                <a:cs typeface="Times New Roman" pitchFamily="18" charset="0"/>
              </a:rPr>
              <a:t>=</a:t>
            </a:r>
            <a:r>
              <a:rPr lang="en-US" sz="4800" b="1" dirty="0">
                <a:latin typeface="Cambria Math"/>
                <a:ea typeface="Cambria Math"/>
                <a:cs typeface="Times New Roman" pitchFamily="18" charset="0"/>
              </a:rPr>
              <a:t>h  </a:t>
            </a:r>
            <a:r>
              <a:rPr lang="en-US" sz="4800" dirty="0">
                <a:latin typeface="Cambria Math"/>
                <a:ea typeface="Cambria Math"/>
                <a:cs typeface="Times New Roman" pitchFamily="18" charset="0"/>
              </a:rPr>
              <a:t>}</a:t>
            </a:r>
            <a:endParaRPr kumimoji="0" lang="en-US" sz="480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0" name="Title 1"/>
          <p:cNvSpPr txBox="1">
            <a:spLocks/>
          </p:cNvSpPr>
          <p:nvPr/>
        </p:nvSpPr>
        <p:spPr bwMode="auto">
          <a:xfrm>
            <a:off x="6172200" y="5105400"/>
            <a:ext cx="1981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prior information equation</a:t>
            </a:r>
          </a:p>
        </p:txBody>
      </p:sp>
      <p:graphicFrame>
        <p:nvGraphicFramePr>
          <p:cNvPr id="11" name="Table 10"/>
          <p:cNvGraphicFramePr>
            <a:graphicFrameLocks noGrp="1"/>
          </p:cNvGraphicFramePr>
          <p:nvPr/>
        </p:nvGraphicFramePr>
        <p:xfrm>
          <a:off x="638628" y="1874520"/>
          <a:ext cx="1676400" cy="2621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a:solidFill>
                            <a:schemeClr val="tx1"/>
                          </a:solidFill>
                          <a:latin typeface="Cambria Math"/>
                          <a:ea typeface="Cambria Math"/>
                          <a:cs typeface="Times New Roman" pitchFamily="18" charset="0"/>
                        </a:rPr>
                        <a:t>σ</a:t>
                      </a:r>
                      <a:r>
                        <a:rPr lang="en-US" sz="4000" b="0" i="1" baseline="-25000" dirty="0">
                          <a:solidFill>
                            <a:schemeClr val="tx1"/>
                          </a:solidFill>
                          <a:latin typeface="Cambria Math" pitchFamily="18" charset="0"/>
                          <a:ea typeface="Cambria Math" pitchFamily="18" charset="0"/>
                          <a:cs typeface="Times New Roman" pitchFamily="18" charset="0"/>
                        </a:rPr>
                        <a:t>d</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a:ea typeface="Cambria Math"/>
                          <a:cs typeface="Times New Roman" pitchFamily="18" charset="0"/>
                        </a:rPr>
                        <a:t>G</a:t>
                      </a:r>
                      <a:endParaRPr lang="en-US" sz="4000" b="1" i="0" baseline="0" dirty="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a:solidFill>
                            <a:schemeClr val="tx1"/>
                          </a:solidFill>
                          <a:latin typeface="Cambria Math"/>
                          <a:ea typeface="Cambria Math"/>
                          <a:cs typeface="Times New Roman" pitchFamily="18" charset="0"/>
                        </a:rPr>
                        <a:t>σ</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pitchFamily="18" charset="0"/>
                          <a:ea typeface="Cambria Math" pitchFamily="18" charset="0"/>
                          <a:cs typeface="Times New Roman" pitchFamily="18" charset="0"/>
                        </a:rPr>
                        <a:t>H</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1"/>
                  </a:ext>
                </a:extLst>
              </a:tr>
            </a:tbl>
          </a:graphicData>
        </a:graphic>
      </p:graphicFrame>
      <p:sp>
        <p:nvSpPr>
          <p:cNvPr id="12" name="Double Bracket 11"/>
          <p:cNvSpPr/>
          <p:nvPr/>
        </p:nvSpPr>
        <p:spPr>
          <a:xfrm>
            <a:off x="609600" y="19050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8" name="Table 17"/>
          <p:cNvGraphicFramePr>
            <a:graphicFrameLocks noGrp="1"/>
          </p:cNvGraphicFramePr>
          <p:nvPr/>
        </p:nvGraphicFramePr>
        <p:xfrm>
          <a:off x="3581400" y="1874520"/>
          <a:ext cx="1676400" cy="2621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a:solidFill>
                            <a:schemeClr val="tx1"/>
                          </a:solidFill>
                          <a:latin typeface="Cambria Math"/>
                          <a:ea typeface="Cambria Math"/>
                          <a:cs typeface="Times New Roman" pitchFamily="18" charset="0"/>
                        </a:rPr>
                        <a:t>σ</a:t>
                      </a:r>
                      <a:r>
                        <a:rPr lang="en-US" sz="4000" b="0" i="1" baseline="-25000" dirty="0">
                          <a:solidFill>
                            <a:schemeClr val="tx1"/>
                          </a:solidFill>
                          <a:latin typeface="Cambria Math" pitchFamily="18" charset="0"/>
                          <a:ea typeface="Cambria Math" pitchFamily="18" charset="0"/>
                          <a:cs typeface="Times New Roman" pitchFamily="18" charset="0"/>
                        </a:rPr>
                        <a:t>d</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a:ea typeface="Cambria Math"/>
                          <a:cs typeface="Times New Roman" pitchFamily="18" charset="0"/>
                        </a:rPr>
                        <a:t>d</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a:solidFill>
                            <a:schemeClr val="tx1"/>
                          </a:solidFill>
                          <a:latin typeface="Cambria Math"/>
                          <a:ea typeface="Cambria Math"/>
                          <a:cs typeface="Times New Roman" pitchFamily="18" charset="0"/>
                        </a:rPr>
                        <a:t>σ</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pitchFamily="18" charset="0"/>
                          <a:ea typeface="Cambria Math" pitchFamily="18" charset="0"/>
                          <a:cs typeface="Times New Roman" pitchFamily="18" charset="0"/>
                        </a:rPr>
                        <a:t>h</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1"/>
                  </a:ext>
                </a:extLst>
              </a:tr>
            </a:tbl>
          </a:graphicData>
        </a:graphic>
      </p:graphicFrame>
      <p:sp>
        <p:nvSpPr>
          <p:cNvPr id="19" name="Double Bracket 18"/>
          <p:cNvSpPr/>
          <p:nvPr/>
        </p:nvSpPr>
        <p:spPr>
          <a:xfrm>
            <a:off x="3505200" y="19050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itle 1"/>
          <p:cNvSpPr txBox="1">
            <a:spLocks/>
          </p:cNvSpPr>
          <p:nvPr/>
        </p:nvSpPr>
        <p:spPr bwMode="auto">
          <a:xfrm>
            <a:off x="2743200" y="1676400"/>
            <a:ext cx="914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a:t>
            </a:r>
          </a:p>
        </p:txBody>
      </p:sp>
      <p:sp>
        <p:nvSpPr>
          <p:cNvPr id="8" name="Oval 7"/>
          <p:cNvSpPr/>
          <p:nvPr/>
        </p:nvSpPr>
        <p:spPr>
          <a:xfrm>
            <a:off x="609600" y="2971800"/>
            <a:ext cx="4724400" cy="14478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bwMode="auto">
          <a:xfrm>
            <a:off x="4572000" y="6019800"/>
            <a:ext cx="190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certainty of </a:t>
            </a:r>
            <a:r>
              <a:rPr lang="en-US" sz="2000" kern="0" dirty="0">
                <a:solidFill>
                  <a:srgbClr val="FF0000"/>
                </a:solidFill>
                <a:latin typeface="Times New Roman" pitchFamily="18" charset="0"/>
                <a:ea typeface="+mj-ea"/>
                <a:cs typeface="Times New Roman" pitchFamily="18" charset="0"/>
              </a:rPr>
              <a:t>prior information</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22" name="Freeform 21"/>
          <p:cNvSpPr/>
          <p:nvPr/>
        </p:nvSpPr>
        <p:spPr>
          <a:xfrm rot="20546231" flipH="1">
            <a:off x="4810065" y="5368154"/>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334000" y="3657600"/>
            <a:ext cx="1524000" cy="609600"/>
          </a:xfrm>
          <a:custGeom>
            <a:avLst/>
            <a:gdLst>
              <a:gd name="connsiteX0" fmla="*/ 0 w 1451429"/>
              <a:gd name="connsiteY0" fmla="*/ 45961 h 1366761"/>
              <a:gd name="connsiteX1" fmla="*/ 972457 w 1451429"/>
              <a:gd name="connsiteY1" fmla="*/ 220133 h 1366761"/>
              <a:gd name="connsiteX2" fmla="*/ 1451429 w 1451429"/>
              <a:gd name="connsiteY2" fmla="*/ 1366761 h 1366761"/>
            </a:gdLst>
            <a:ahLst/>
            <a:cxnLst>
              <a:cxn ang="0">
                <a:pos x="connsiteX0" y="connsiteY0"/>
              </a:cxn>
              <a:cxn ang="0">
                <a:pos x="connsiteX1" y="connsiteY1"/>
              </a:cxn>
              <a:cxn ang="0">
                <a:pos x="connsiteX2" y="connsiteY2"/>
              </a:cxn>
            </a:cxnLst>
            <a:rect l="l" t="t" r="r" b="b"/>
            <a:pathLst>
              <a:path w="1451429" h="1366761">
                <a:moveTo>
                  <a:pt x="0" y="45961"/>
                </a:moveTo>
                <a:cubicBezTo>
                  <a:pt x="365276" y="22980"/>
                  <a:pt x="730552" y="0"/>
                  <a:pt x="972457" y="220133"/>
                </a:cubicBezTo>
                <a:cubicBezTo>
                  <a:pt x="1214362" y="440266"/>
                  <a:pt x="1332895" y="903513"/>
                  <a:pt x="1451429" y="1366761"/>
                </a:cubicBezTo>
              </a:path>
            </a:pathLst>
          </a:custGeom>
          <a:ln w="38100">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2286000" y="25527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76400"/>
          </a:xfrm>
        </p:spPr>
        <p:txBody>
          <a:bodyPr/>
          <a:lstStyle/>
          <a:p>
            <a:r>
              <a:rPr lang="en-US" sz="4800" dirty="0">
                <a:latin typeface="Times New Roman" pitchFamily="18" charset="0"/>
                <a:cs typeface="Times New Roman" pitchFamily="18" charset="0"/>
              </a:rPr>
              <a:t>example</a:t>
            </a:r>
            <a:br>
              <a:rPr lang="en-US" sz="4800" dirty="0">
                <a:latin typeface="Times New Roman" pitchFamily="18" charset="0"/>
                <a:cs typeface="Times New Roman" pitchFamily="18" charset="0"/>
              </a:rPr>
            </a:br>
            <a:r>
              <a:rPr lang="en-US" sz="3200" dirty="0">
                <a:latin typeface="Times New Roman" pitchFamily="18" charset="0"/>
                <a:cs typeface="Times New Roman" pitchFamily="18" charset="0"/>
              </a:rPr>
              <a:t>no prior information but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data equation weighted by its certainty</a:t>
            </a:r>
          </a:p>
        </p:txBody>
      </p:sp>
      <p:graphicFrame>
        <p:nvGraphicFramePr>
          <p:cNvPr id="26" name="Table 25"/>
          <p:cNvGraphicFramePr>
            <a:graphicFrameLocks noGrp="1"/>
          </p:cNvGraphicFramePr>
          <p:nvPr/>
        </p:nvGraphicFramePr>
        <p:xfrm>
          <a:off x="381000" y="2590800"/>
          <a:ext cx="6096000" cy="2016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l-GR" sz="2400" b="0" dirty="0">
                          <a:solidFill>
                            <a:schemeClr val="tx1"/>
                          </a:solidFill>
                          <a:latin typeface="Cambria Math"/>
                          <a:ea typeface="Cambria Math"/>
                        </a:rPr>
                        <a:t>σ</a:t>
                      </a:r>
                      <a:r>
                        <a:rPr lang="en-US" sz="2400" b="0" baseline="-25000" dirty="0">
                          <a:solidFill>
                            <a:schemeClr val="tx1"/>
                          </a:solidFill>
                          <a:latin typeface="Cambria Math"/>
                          <a:ea typeface="Cambria Math"/>
                        </a:rPr>
                        <a:t>d1</a:t>
                      </a:r>
                      <a:r>
                        <a:rPr lang="en-US" sz="2400" b="0" baseline="30000" dirty="0">
                          <a:solidFill>
                            <a:schemeClr val="tx1"/>
                          </a:solidFill>
                          <a:latin typeface="Cambria Math"/>
                          <a:ea typeface="Cambria Math"/>
                        </a:rPr>
                        <a:t>-1</a:t>
                      </a:r>
                      <a:r>
                        <a:rPr lang="en-US" sz="2400" b="0" dirty="0">
                          <a:solidFill>
                            <a:schemeClr val="tx1"/>
                          </a:solidFill>
                          <a:latin typeface="Cambria Math"/>
                          <a:ea typeface="Cambria Math"/>
                        </a:rPr>
                        <a:t>G</a:t>
                      </a:r>
                      <a:r>
                        <a:rPr lang="en-US" sz="2400" b="0" baseline="-25000" dirty="0">
                          <a:solidFill>
                            <a:schemeClr val="tx1"/>
                          </a:solidFill>
                          <a:latin typeface="Cambria Math"/>
                          <a:ea typeface="Cambria Math"/>
                        </a:rPr>
                        <a:t>11</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a:ln>
                            <a:noFill/>
                          </a:ln>
                          <a:solidFill>
                            <a:srgbClr val="000000"/>
                          </a:solidFill>
                          <a:effectLst/>
                          <a:uLnTx/>
                          <a:uFillTx/>
                          <a:latin typeface="Cambria Math"/>
                          <a:ea typeface="Cambria Math"/>
                          <a:cs typeface="+mn-cs"/>
                        </a:rPr>
                        <a:t>d1</a:t>
                      </a:r>
                      <a:r>
                        <a:rPr kumimoji="0" lang="en-US" sz="2400" b="0" i="0" u="none" strike="noStrike" kern="1200" cap="none" spc="0" normalizeH="0" baseline="30000" noProof="0" dirty="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a:ln>
                            <a:noFill/>
                          </a:ln>
                          <a:solidFill>
                            <a:srgbClr val="000000"/>
                          </a:solidFill>
                          <a:effectLst/>
                          <a:uLnTx/>
                          <a:uFillTx/>
                          <a:latin typeface="Cambria Math"/>
                          <a:ea typeface="Cambria Math"/>
                          <a:cs typeface="+mn-cs"/>
                        </a:rPr>
                        <a:t>12</a:t>
                      </a:r>
                      <a:endParaRPr kumimoji="0" lang="en-US" sz="2400" b="0" i="0" u="none" strike="noStrike" kern="1200" cap="none" spc="0" normalizeH="0" baseline="-25000" noProof="0" dirty="0">
                        <a:ln>
                          <a:noFill/>
                        </a:ln>
                        <a:solidFill>
                          <a:srgbClr val="000000"/>
                        </a:solidFill>
                        <a:effectLst/>
                        <a:uLnTx/>
                        <a:uFillTx/>
                        <a:latin typeface="Cambria Math" pitchFamily="18" charset="0"/>
                        <a:ea typeface="Cambria Math" pitchFamily="18" charset="0"/>
                        <a:cs typeface="+mn-cs"/>
                      </a:endParaRPr>
                    </a:p>
                    <a:p>
                      <a:pPr algn="ct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a:ea typeface="Cambria Math"/>
                          <a:cs typeface="+mn-cs"/>
                        </a:rPr>
                        <a:t>…</a:t>
                      </a:r>
                      <a:endParaRPr kumimoji="0" lang="en-US" sz="2400" b="0" i="0" u="none" strike="noStrike" kern="1200" cap="none" spc="0" normalizeH="0" baseline="-25000" noProof="0" dirty="0">
                        <a:ln>
                          <a:noFill/>
                        </a:ln>
                        <a:solidFill>
                          <a:srgbClr val="000000"/>
                        </a:solidFill>
                        <a:effectLst/>
                        <a:uLnTx/>
                        <a:uFillTx/>
                        <a:latin typeface="Cambria Math" pitchFamily="18" charset="0"/>
                        <a:ea typeface="Cambria Math" pitchFamily="18" charset="0"/>
                        <a:cs typeface="+mn-cs"/>
                      </a:endParaRPr>
                    </a:p>
                    <a:p>
                      <a:pPr algn="ct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a:ln>
                            <a:noFill/>
                          </a:ln>
                          <a:solidFill>
                            <a:srgbClr val="000000"/>
                          </a:solidFill>
                          <a:effectLst/>
                          <a:uLnTx/>
                          <a:uFillTx/>
                          <a:latin typeface="Cambria Math"/>
                          <a:ea typeface="Cambria Math"/>
                          <a:cs typeface="+mn-cs"/>
                        </a:rPr>
                        <a:t>d1</a:t>
                      </a:r>
                      <a:r>
                        <a:rPr kumimoji="0" lang="en-US" sz="2400" b="0" i="0" u="none" strike="noStrike" kern="1200" cap="none" spc="0" normalizeH="0" baseline="30000" noProof="0" dirty="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a:ln>
                            <a:noFill/>
                          </a:ln>
                          <a:solidFill>
                            <a:srgbClr val="000000"/>
                          </a:solidFill>
                          <a:effectLst/>
                          <a:uLnTx/>
                          <a:uFillTx/>
                          <a:latin typeface="Cambria Math"/>
                          <a:ea typeface="Cambria Math"/>
                          <a:cs typeface="+mn-cs"/>
                        </a:rPr>
                        <a:t>1M</a:t>
                      </a:r>
                      <a:endParaRPr kumimoji="0" lang="en-US" sz="2400" b="0" i="0" u="none" strike="noStrike" kern="1200" cap="none" spc="0" normalizeH="0" baseline="-25000" noProof="0" dirty="0">
                        <a:ln>
                          <a:noFill/>
                        </a:ln>
                        <a:solidFill>
                          <a:srgbClr val="000000"/>
                        </a:solidFill>
                        <a:effectLst/>
                        <a:uLnTx/>
                        <a:uFillTx/>
                        <a:latin typeface="Cambria Math" pitchFamily="18" charset="0"/>
                        <a:ea typeface="Cambria Math" pitchFamily="18" charset="0"/>
                        <a:cs typeface="+mn-cs"/>
                      </a:endParaRPr>
                    </a:p>
                    <a:p>
                      <a:pPr algn="ct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l-GR" sz="2400" b="0" dirty="0">
                          <a:solidFill>
                            <a:schemeClr val="tx1"/>
                          </a:solidFill>
                          <a:latin typeface="Cambria Math"/>
                          <a:ea typeface="Cambria Math"/>
                        </a:rPr>
                        <a:t>σ</a:t>
                      </a:r>
                      <a:r>
                        <a:rPr lang="en-US" sz="2400" b="0" baseline="-25000" dirty="0">
                          <a:solidFill>
                            <a:schemeClr val="tx1"/>
                          </a:solidFill>
                          <a:latin typeface="Cambria Math"/>
                          <a:ea typeface="Cambria Math"/>
                        </a:rPr>
                        <a:t>d2</a:t>
                      </a:r>
                      <a:r>
                        <a:rPr lang="en-US" sz="2400" b="0" baseline="30000" dirty="0">
                          <a:solidFill>
                            <a:schemeClr val="tx1"/>
                          </a:solidFill>
                          <a:latin typeface="Cambria Math"/>
                          <a:ea typeface="Cambria Math"/>
                        </a:rPr>
                        <a:t>-1</a:t>
                      </a:r>
                      <a:r>
                        <a:rPr lang="en-US" sz="2400" b="0" dirty="0">
                          <a:solidFill>
                            <a:schemeClr val="tx1"/>
                          </a:solidFill>
                          <a:latin typeface="Cambria Math"/>
                          <a:ea typeface="Cambria Math"/>
                        </a:rPr>
                        <a:t>G</a:t>
                      </a:r>
                      <a:r>
                        <a:rPr lang="en-US" sz="2400" b="0" baseline="-25000" dirty="0">
                          <a:solidFill>
                            <a:schemeClr val="tx1"/>
                          </a:solidFill>
                          <a:latin typeface="Cambria Math"/>
                          <a:ea typeface="Cambria Math"/>
                        </a:rPr>
                        <a:t>21</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a:ln>
                            <a:noFill/>
                          </a:ln>
                          <a:solidFill>
                            <a:srgbClr val="000000"/>
                          </a:solidFill>
                          <a:effectLst/>
                          <a:uLnTx/>
                          <a:uFillTx/>
                          <a:latin typeface="Cambria Math"/>
                          <a:ea typeface="Cambria Math"/>
                          <a:cs typeface="+mn-cs"/>
                        </a:rPr>
                        <a:t>d2</a:t>
                      </a:r>
                      <a:r>
                        <a:rPr kumimoji="0" lang="en-US" sz="2400" b="0" i="0" u="none" strike="noStrike" kern="1200" cap="none" spc="0" normalizeH="0" baseline="30000" noProof="0" dirty="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a:ln>
                            <a:noFill/>
                          </a:ln>
                          <a:solidFill>
                            <a:srgbClr val="000000"/>
                          </a:solidFill>
                          <a:effectLst/>
                          <a:uLnTx/>
                          <a:uFillTx/>
                          <a:latin typeface="Cambria Math"/>
                          <a:ea typeface="Cambria Math"/>
                          <a:cs typeface="+mn-cs"/>
                        </a:rPr>
                        <a:t>22</a:t>
                      </a:r>
                      <a:endParaRPr kumimoji="0" lang="en-US" sz="2400" b="0" i="0" u="none" strike="noStrike" kern="1200" cap="none" spc="0" normalizeH="0" baseline="-25000" noProof="0" dirty="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a:ea typeface="Cambria Math"/>
                          <a:cs typeface="+mn-cs"/>
                        </a:rPr>
                        <a:t>…</a:t>
                      </a:r>
                      <a:endParaRPr kumimoji="0" lang="en-US" sz="2400" b="0" i="0" u="none" strike="noStrike" kern="1200" cap="none" spc="0" normalizeH="0" baseline="-25000" noProof="0" dirty="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a:ln>
                            <a:noFill/>
                          </a:ln>
                          <a:solidFill>
                            <a:srgbClr val="000000"/>
                          </a:solidFill>
                          <a:effectLst/>
                          <a:uLnTx/>
                          <a:uFillTx/>
                          <a:latin typeface="Cambria Math"/>
                          <a:ea typeface="Cambria Math"/>
                          <a:cs typeface="+mn-cs"/>
                        </a:rPr>
                        <a:t>d2</a:t>
                      </a:r>
                      <a:r>
                        <a:rPr kumimoji="0" lang="en-US" sz="2400" b="0" i="0" u="none" strike="noStrike" kern="1200" cap="none" spc="0" normalizeH="0" baseline="30000" noProof="0" dirty="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a:ln>
                            <a:noFill/>
                          </a:ln>
                          <a:solidFill>
                            <a:srgbClr val="000000"/>
                          </a:solidFill>
                          <a:effectLst/>
                          <a:uLnTx/>
                          <a:uFillTx/>
                          <a:latin typeface="Cambria Math"/>
                          <a:ea typeface="Cambria Math"/>
                          <a:cs typeface="+mn-cs"/>
                        </a:rPr>
                        <a:t>2M</a:t>
                      </a:r>
                      <a:endParaRPr kumimoji="0" lang="en-US" sz="2400" b="0" i="0" u="none" strike="noStrike" kern="1200" cap="none" spc="0" normalizeH="0" baseline="-25000" noProof="0" dirty="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US" dirty="0">
                          <a:solidFill>
                            <a:schemeClr val="tx1"/>
                          </a:solidFill>
                          <a:latin typeface="Cambria Math" pitchFamily="18" charset="0"/>
                          <a:ea typeface="Cambria Math" pitchFamily="18"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Cambria Math" pitchFamily="18" charset="0"/>
                          <a:ea typeface="Cambria Math" pitchFamily="18"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Cambria Math" pitchFamily="18" charset="0"/>
                          <a:ea typeface="Cambria Math" pitchFamily="18"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Cambria Math" pitchFamily="18" charset="0"/>
                          <a:ea typeface="Cambria Math" pitchFamily="18"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l-GR" sz="2400" b="0" dirty="0">
                          <a:solidFill>
                            <a:schemeClr val="tx1"/>
                          </a:solidFill>
                          <a:latin typeface="Cambria Math"/>
                          <a:ea typeface="Cambria Math"/>
                        </a:rPr>
                        <a:t>σ</a:t>
                      </a:r>
                      <a:r>
                        <a:rPr lang="en-US" sz="2400" b="0" baseline="-25000" dirty="0">
                          <a:solidFill>
                            <a:schemeClr val="tx1"/>
                          </a:solidFill>
                          <a:latin typeface="Cambria Math"/>
                          <a:ea typeface="Cambria Math"/>
                        </a:rPr>
                        <a:t>dN</a:t>
                      </a:r>
                      <a:r>
                        <a:rPr lang="en-US" sz="2400" b="0" baseline="30000" dirty="0">
                          <a:solidFill>
                            <a:schemeClr val="tx1"/>
                          </a:solidFill>
                          <a:latin typeface="Cambria Math"/>
                          <a:ea typeface="Cambria Math"/>
                        </a:rPr>
                        <a:t>-1</a:t>
                      </a:r>
                      <a:r>
                        <a:rPr lang="en-US" sz="2400" b="0" dirty="0">
                          <a:solidFill>
                            <a:schemeClr val="tx1"/>
                          </a:solidFill>
                          <a:latin typeface="Cambria Math"/>
                          <a:ea typeface="Cambria Math"/>
                        </a:rPr>
                        <a:t>G</a:t>
                      </a:r>
                      <a:r>
                        <a:rPr lang="en-US" sz="2400" b="0" baseline="-25000" dirty="0">
                          <a:solidFill>
                            <a:schemeClr val="tx1"/>
                          </a:solidFill>
                          <a:latin typeface="Cambria Math"/>
                          <a:ea typeface="Cambria Math"/>
                        </a:rPr>
                        <a:t>N1</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a:ln>
                            <a:noFill/>
                          </a:ln>
                          <a:solidFill>
                            <a:srgbClr val="000000"/>
                          </a:solidFill>
                          <a:effectLst/>
                          <a:uLnTx/>
                          <a:uFillTx/>
                          <a:latin typeface="Cambria Math"/>
                          <a:ea typeface="Cambria Math"/>
                          <a:cs typeface="+mn-cs"/>
                        </a:rPr>
                        <a:t>dN</a:t>
                      </a:r>
                      <a:r>
                        <a:rPr kumimoji="0" lang="en-US" sz="2400" b="0" i="0" u="none" strike="noStrike" kern="1200" cap="none" spc="0" normalizeH="0" baseline="30000" noProof="0" dirty="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a:ln>
                            <a:noFill/>
                          </a:ln>
                          <a:solidFill>
                            <a:srgbClr val="000000"/>
                          </a:solidFill>
                          <a:effectLst/>
                          <a:uLnTx/>
                          <a:uFillTx/>
                          <a:latin typeface="Cambria Math"/>
                          <a:ea typeface="Cambria Math"/>
                          <a:cs typeface="+mn-cs"/>
                        </a:rPr>
                        <a:t>N2</a:t>
                      </a:r>
                      <a:endParaRPr kumimoji="0" lang="en-US" sz="2400" b="0" i="0" u="none" strike="noStrike" kern="1200" cap="none" spc="0" normalizeH="0" baseline="-25000" noProof="0" dirty="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a:ea typeface="Cambria Math"/>
                          <a:cs typeface="+mn-cs"/>
                        </a:rPr>
                        <a:t>…</a:t>
                      </a:r>
                      <a:endParaRPr kumimoji="0" lang="en-US" sz="2400" b="0" i="0" u="none" strike="noStrike" kern="1200" cap="none" spc="0" normalizeH="0" baseline="-25000" noProof="0" dirty="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a:ln>
                            <a:noFill/>
                          </a:ln>
                          <a:solidFill>
                            <a:srgbClr val="000000"/>
                          </a:solidFill>
                          <a:effectLst/>
                          <a:uLnTx/>
                          <a:uFillTx/>
                          <a:latin typeface="Cambria Math"/>
                          <a:ea typeface="Cambria Math"/>
                          <a:cs typeface="+mn-cs"/>
                        </a:rPr>
                        <a:t>dN</a:t>
                      </a:r>
                      <a:r>
                        <a:rPr kumimoji="0" lang="en-US" sz="2400" b="0" i="0" u="none" strike="noStrike" kern="1200" cap="none" spc="0" normalizeH="0" baseline="30000" noProof="0" dirty="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a:ln>
                            <a:noFill/>
                          </a:ln>
                          <a:solidFill>
                            <a:srgbClr val="000000"/>
                          </a:solidFill>
                          <a:effectLst/>
                          <a:uLnTx/>
                          <a:uFillTx/>
                          <a:latin typeface="Cambria Math"/>
                          <a:ea typeface="Cambria Math"/>
                          <a:cs typeface="+mn-cs"/>
                        </a:rPr>
                        <a:t>NM</a:t>
                      </a:r>
                      <a:endParaRPr kumimoji="0" lang="en-US" sz="2400" b="0" i="0" u="none" strike="noStrike" kern="1200" cap="none" spc="0" normalizeH="0" baseline="-25000" noProof="0" dirty="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27" name="Table 26"/>
          <p:cNvGraphicFramePr>
            <a:graphicFrameLocks noGrp="1"/>
          </p:cNvGraphicFramePr>
          <p:nvPr/>
        </p:nvGraphicFramePr>
        <p:xfrm>
          <a:off x="7543800" y="2590800"/>
          <a:ext cx="1371600" cy="2057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tblGrid>
              <a:tr h="514350">
                <a:tc>
                  <a:txBody>
                    <a:bodyPr/>
                    <a:lstStyle/>
                    <a:p>
                      <a:pPr algn="ctr"/>
                      <a:r>
                        <a:rPr lang="el-GR" sz="2400" b="0" dirty="0">
                          <a:solidFill>
                            <a:schemeClr val="tx1"/>
                          </a:solidFill>
                          <a:latin typeface="Cambria Math"/>
                          <a:ea typeface="Cambria Math"/>
                        </a:rPr>
                        <a:t>σ</a:t>
                      </a:r>
                      <a:r>
                        <a:rPr lang="en-US" sz="2400" b="0" baseline="-25000" dirty="0">
                          <a:solidFill>
                            <a:schemeClr val="tx1"/>
                          </a:solidFill>
                          <a:latin typeface="Cambria Math"/>
                          <a:ea typeface="Cambria Math"/>
                        </a:rPr>
                        <a:t>d1</a:t>
                      </a:r>
                      <a:r>
                        <a:rPr lang="en-US" sz="2400" b="0" baseline="30000" dirty="0">
                          <a:solidFill>
                            <a:schemeClr val="tx1"/>
                          </a:solidFill>
                          <a:latin typeface="Cambria Math"/>
                          <a:ea typeface="Cambria Math"/>
                        </a:rPr>
                        <a:t>-1</a:t>
                      </a:r>
                      <a:r>
                        <a:rPr lang="en-US" sz="2400" b="0" baseline="0" dirty="0">
                          <a:solidFill>
                            <a:schemeClr val="tx1"/>
                          </a:solidFill>
                          <a:latin typeface="Cambria Math"/>
                          <a:ea typeface="Cambria Math"/>
                        </a:rPr>
                        <a:t>d</a:t>
                      </a:r>
                      <a:r>
                        <a:rPr lang="en-US" sz="2400" b="0" baseline="-25000" dirty="0">
                          <a:solidFill>
                            <a:schemeClr val="tx1"/>
                          </a:solidFill>
                          <a:latin typeface="Cambria Math"/>
                          <a:ea typeface="Cambria Math"/>
                        </a:rPr>
                        <a:t>1</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14350">
                <a:tc>
                  <a:txBody>
                    <a:bodyPr/>
                    <a:lstStyle/>
                    <a:p>
                      <a:pPr algn="ctr"/>
                      <a:r>
                        <a:rPr lang="el-GR" sz="2400" b="0" dirty="0">
                          <a:solidFill>
                            <a:schemeClr val="tx1"/>
                          </a:solidFill>
                          <a:latin typeface="Cambria Math"/>
                          <a:ea typeface="Cambria Math"/>
                        </a:rPr>
                        <a:t>σ</a:t>
                      </a:r>
                      <a:r>
                        <a:rPr lang="en-US" sz="2400" b="0" baseline="-25000" dirty="0">
                          <a:solidFill>
                            <a:schemeClr val="tx1"/>
                          </a:solidFill>
                          <a:latin typeface="Cambria Math"/>
                          <a:ea typeface="Cambria Math"/>
                        </a:rPr>
                        <a:t>d2</a:t>
                      </a:r>
                      <a:r>
                        <a:rPr lang="en-US" sz="2400" b="0" baseline="30000" dirty="0">
                          <a:solidFill>
                            <a:schemeClr val="tx1"/>
                          </a:solidFill>
                          <a:latin typeface="Cambria Math"/>
                          <a:ea typeface="Cambria Math"/>
                        </a:rPr>
                        <a:t>-1</a:t>
                      </a:r>
                      <a:r>
                        <a:rPr lang="en-US" sz="2400" b="0" baseline="0" dirty="0">
                          <a:solidFill>
                            <a:schemeClr val="tx1"/>
                          </a:solidFill>
                          <a:latin typeface="Cambria Math"/>
                          <a:ea typeface="Cambria Math"/>
                        </a:rPr>
                        <a:t>d</a:t>
                      </a:r>
                      <a:r>
                        <a:rPr lang="en-US" sz="2400" b="0" baseline="-25000" dirty="0">
                          <a:solidFill>
                            <a:schemeClr val="tx1"/>
                          </a:solidFill>
                          <a:latin typeface="Cambria Math"/>
                          <a:ea typeface="Cambria Math"/>
                        </a:rPr>
                        <a:t>2</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14350">
                <a:tc>
                  <a:txBody>
                    <a:bodyPr/>
                    <a:lstStyle/>
                    <a:p>
                      <a:pPr algn="ctr"/>
                      <a:r>
                        <a:rPr lang="en-US" dirty="0">
                          <a:solidFill>
                            <a:schemeClr val="tx1"/>
                          </a:solidFill>
                          <a:latin typeface="Cambria Math" pitchFamily="18" charset="0"/>
                          <a:ea typeface="Cambria Math" pitchFamily="18"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14350">
                <a:tc>
                  <a:txBody>
                    <a:bodyPr/>
                    <a:lstStyle/>
                    <a:p>
                      <a:pPr algn="ctr"/>
                      <a:r>
                        <a:rPr lang="el-GR" sz="2400" b="0" dirty="0">
                          <a:solidFill>
                            <a:schemeClr val="tx1"/>
                          </a:solidFill>
                          <a:latin typeface="Cambria Math"/>
                          <a:ea typeface="Cambria Math"/>
                        </a:rPr>
                        <a:t>σ</a:t>
                      </a:r>
                      <a:r>
                        <a:rPr lang="en-US" sz="2400" b="0" baseline="-25000" dirty="0">
                          <a:solidFill>
                            <a:schemeClr val="tx1"/>
                          </a:solidFill>
                          <a:latin typeface="Cambria Math"/>
                          <a:ea typeface="Cambria Math"/>
                        </a:rPr>
                        <a:t>dN</a:t>
                      </a:r>
                      <a:r>
                        <a:rPr lang="en-US" sz="2400" b="0" baseline="30000" dirty="0">
                          <a:solidFill>
                            <a:schemeClr val="tx1"/>
                          </a:solidFill>
                          <a:latin typeface="Cambria Math"/>
                          <a:ea typeface="Cambria Math"/>
                        </a:rPr>
                        <a:t>-1</a:t>
                      </a:r>
                      <a:r>
                        <a:rPr lang="en-US" sz="2400" b="0" baseline="0" dirty="0">
                          <a:solidFill>
                            <a:schemeClr val="tx1"/>
                          </a:solidFill>
                          <a:latin typeface="Cambria Math"/>
                          <a:ea typeface="Cambria Math"/>
                        </a:rPr>
                        <a:t>d</a:t>
                      </a:r>
                      <a:r>
                        <a:rPr lang="en-US" sz="2400" b="0" baseline="-25000" dirty="0">
                          <a:solidFill>
                            <a:schemeClr val="tx1"/>
                          </a:solidFill>
                          <a:latin typeface="Cambria Math"/>
                          <a:ea typeface="Cambria Math"/>
                        </a:rPr>
                        <a:t>N</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8" name="Double Bracket 27"/>
          <p:cNvSpPr/>
          <p:nvPr/>
        </p:nvSpPr>
        <p:spPr>
          <a:xfrm>
            <a:off x="457200" y="2514600"/>
            <a:ext cx="6096000" cy="24384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Double Bracket 28"/>
          <p:cNvSpPr/>
          <p:nvPr/>
        </p:nvSpPr>
        <p:spPr>
          <a:xfrm>
            <a:off x="7620000" y="2514600"/>
            <a:ext cx="1295400" cy="24384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itle 1"/>
          <p:cNvSpPr txBox="1">
            <a:spLocks/>
          </p:cNvSpPr>
          <p:nvPr/>
        </p:nvSpPr>
        <p:spPr bwMode="auto">
          <a:xfrm>
            <a:off x="6375400" y="2895600"/>
            <a:ext cx="18288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1" name="Title 1"/>
          <p:cNvSpPr txBox="1">
            <a:spLocks/>
          </p:cNvSpPr>
          <p:nvPr/>
        </p:nvSpPr>
        <p:spPr bwMode="auto">
          <a:xfrm>
            <a:off x="0" y="5181600"/>
            <a:ext cx="91440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called “weighted least squares”</a:t>
            </a:r>
          </a:p>
        </p:txBody>
      </p:sp>
      <p:sp>
        <p:nvSpPr>
          <p:cNvPr id="9" name="Title 1"/>
          <p:cNvSpPr txBox="1">
            <a:spLocks/>
          </p:cNvSpPr>
          <p:nvPr/>
        </p:nvSpPr>
        <p:spPr bwMode="auto">
          <a:xfrm>
            <a:off x="6464300" y="34290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36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4800" dirty="0">
                <a:latin typeface="Times New Roman" pitchFamily="18" charset="0"/>
                <a:cs typeface="Times New Roman" pitchFamily="18" charset="0"/>
              </a:rPr>
              <a:t>straight line fit</a:t>
            </a:r>
            <a:br>
              <a:rPr lang="en-US" sz="4800" dirty="0">
                <a:latin typeface="Times New Roman" pitchFamily="18" charset="0"/>
                <a:cs typeface="Times New Roman" pitchFamily="18" charset="0"/>
              </a:rPr>
            </a:br>
            <a:r>
              <a:rPr lang="en-US" sz="3200" dirty="0">
                <a:latin typeface="Times New Roman" pitchFamily="18" charset="0"/>
                <a:cs typeface="Times New Roman" pitchFamily="18" charset="0"/>
              </a:rPr>
              <a:t>no prior information but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data equation weighted by its certainty</a:t>
            </a:r>
          </a:p>
        </p:txBody>
      </p:sp>
      <p:pic>
        <p:nvPicPr>
          <p:cNvPr id="15" name="Picture 2"/>
          <p:cNvPicPr>
            <a:picLocks noChangeAspect="1" noChangeArrowheads="1"/>
          </p:cNvPicPr>
          <p:nvPr/>
        </p:nvPicPr>
        <p:blipFill>
          <a:blip r:embed="rId3" cstate="print"/>
          <a:srcRect l="7000" t="4976" r="4273" b="5924"/>
          <a:stretch>
            <a:fillRect/>
          </a:stretch>
        </p:blipFill>
        <p:spPr bwMode="auto">
          <a:xfrm>
            <a:off x="1752600" y="1828800"/>
            <a:ext cx="5834975" cy="4495800"/>
          </a:xfrm>
          <a:prstGeom prst="rect">
            <a:avLst/>
          </a:prstGeom>
          <a:noFill/>
          <a:ln w="9525">
            <a:noFill/>
            <a:miter lim="800000"/>
            <a:headEnd/>
            <a:tailEnd/>
          </a:ln>
          <a:effectLst/>
        </p:spPr>
      </p:pic>
      <p:cxnSp>
        <p:nvCxnSpPr>
          <p:cNvPr id="23" name="Straight Connector 22"/>
          <p:cNvCxnSpPr/>
          <p:nvPr/>
        </p:nvCxnSpPr>
        <p:spPr>
          <a:xfrm flipV="1">
            <a:off x="2133600" y="3077029"/>
            <a:ext cx="5080000" cy="91440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bwMode="auto">
          <a:xfrm>
            <a:off x="3352800" y="53340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data with high variance</a:t>
            </a:r>
          </a:p>
        </p:txBody>
      </p:sp>
      <p:sp>
        <p:nvSpPr>
          <p:cNvPr id="6" name="Freeform 5"/>
          <p:cNvSpPr/>
          <p:nvPr/>
        </p:nvSpPr>
        <p:spPr>
          <a:xfrm rot="20546231" flipH="1">
            <a:off x="3590865" y="4682355"/>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4953000" y="42672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data with low variance</a:t>
            </a:r>
          </a:p>
        </p:txBody>
      </p:sp>
      <p:sp>
        <p:nvSpPr>
          <p:cNvPr id="8" name="Freeform 7"/>
          <p:cNvSpPr/>
          <p:nvPr/>
        </p:nvSpPr>
        <p:spPr>
          <a:xfrm rot="20546231" flipH="1">
            <a:off x="5536173" y="3539355"/>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5961744" y="2104572"/>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92D050"/>
                </a:solidFill>
                <a:effectLst/>
                <a:uLnTx/>
                <a:uFillTx/>
                <a:latin typeface="Times New Roman" pitchFamily="18" charset="0"/>
                <a:ea typeface="+mj-ea"/>
                <a:cs typeface="Times New Roman" pitchFamily="18" charset="0"/>
              </a:rPr>
              <a:t>fit</a:t>
            </a:r>
          </a:p>
        </p:txBody>
      </p:sp>
      <p:sp>
        <p:nvSpPr>
          <p:cNvPr id="10" name="Freeform 9"/>
          <p:cNvSpPr/>
          <p:nvPr/>
        </p:nvSpPr>
        <p:spPr>
          <a:xfrm rot="20546231" flipV="1">
            <a:off x="6375259" y="2465585"/>
            <a:ext cx="277717" cy="63143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srcRect l="7233" t="4976" r="4521" b="5924"/>
          <a:stretch>
            <a:fillRect/>
          </a:stretch>
        </p:blipFill>
        <p:spPr bwMode="auto">
          <a:xfrm>
            <a:off x="1828800" y="1785258"/>
            <a:ext cx="5838931" cy="4498848"/>
          </a:xfrm>
          <a:prstGeom prst="rect">
            <a:avLst/>
          </a:prstGeom>
          <a:noFill/>
          <a:ln w="9525">
            <a:noFill/>
            <a:miter lim="800000"/>
            <a:headEnd/>
            <a:tailEnd/>
          </a:ln>
          <a:effectLst/>
        </p:spPr>
      </p:pic>
      <p:sp>
        <p:nvSpPr>
          <p:cNvPr id="2" name="Title 1"/>
          <p:cNvSpPr>
            <a:spLocks noGrp="1"/>
          </p:cNvSpPr>
          <p:nvPr>
            <p:ph type="title"/>
          </p:nvPr>
        </p:nvSpPr>
        <p:spPr>
          <a:xfrm>
            <a:off x="0" y="76200"/>
            <a:ext cx="9144000" cy="1524000"/>
          </a:xfrm>
        </p:spPr>
        <p:txBody>
          <a:bodyPr/>
          <a:lstStyle/>
          <a:p>
            <a:r>
              <a:rPr lang="en-US" sz="4800" dirty="0">
                <a:latin typeface="Times New Roman" pitchFamily="18" charset="0"/>
                <a:cs typeface="Times New Roman" pitchFamily="18" charset="0"/>
              </a:rPr>
              <a:t>straight line fit</a:t>
            </a:r>
            <a:br>
              <a:rPr lang="en-US" sz="4800" dirty="0">
                <a:latin typeface="Times New Roman" pitchFamily="18" charset="0"/>
                <a:cs typeface="Times New Roman" pitchFamily="18" charset="0"/>
              </a:rPr>
            </a:br>
            <a:r>
              <a:rPr lang="en-US" sz="3200" dirty="0">
                <a:latin typeface="Times New Roman" pitchFamily="18" charset="0"/>
                <a:cs typeface="Times New Roman" pitchFamily="18" charset="0"/>
              </a:rPr>
              <a:t>no prior information but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data equation weighted by its certainty</a:t>
            </a:r>
          </a:p>
        </p:txBody>
      </p:sp>
      <p:cxnSp>
        <p:nvCxnSpPr>
          <p:cNvPr id="23" name="Straight Connector 22"/>
          <p:cNvCxnSpPr/>
          <p:nvPr/>
        </p:nvCxnSpPr>
        <p:spPr>
          <a:xfrm flipV="1">
            <a:off x="2133600" y="3120571"/>
            <a:ext cx="5283200" cy="87086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bwMode="auto">
          <a:xfrm>
            <a:off x="5105400" y="48768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data with high variance</a:t>
            </a:r>
          </a:p>
        </p:txBody>
      </p:sp>
      <p:sp>
        <p:nvSpPr>
          <p:cNvPr id="6" name="Freeform 5"/>
          <p:cNvSpPr/>
          <p:nvPr/>
        </p:nvSpPr>
        <p:spPr>
          <a:xfrm rot="20546231" flipH="1">
            <a:off x="2981265" y="3996554"/>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2438400" y="47244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data with low variance</a:t>
            </a:r>
          </a:p>
        </p:txBody>
      </p:sp>
      <p:sp>
        <p:nvSpPr>
          <p:cNvPr id="8" name="Freeform 7"/>
          <p:cNvSpPr/>
          <p:nvPr/>
        </p:nvSpPr>
        <p:spPr>
          <a:xfrm rot="20546231" flipH="1">
            <a:off x="5724465" y="4225154"/>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bwMode="auto">
          <a:xfrm>
            <a:off x="2895600" y="2637972"/>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92D050"/>
                </a:solidFill>
                <a:effectLst/>
                <a:uLnTx/>
                <a:uFillTx/>
                <a:latin typeface="Times New Roman" pitchFamily="18" charset="0"/>
                <a:ea typeface="+mj-ea"/>
                <a:cs typeface="Times New Roman" pitchFamily="18" charset="0"/>
              </a:rPr>
              <a:t>fit</a:t>
            </a:r>
          </a:p>
        </p:txBody>
      </p:sp>
      <p:sp>
        <p:nvSpPr>
          <p:cNvPr id="16" name="Freeform 15"/>
          <p:cNvSpPr/>
          <p:nvPr/>
        </p:nvSpPr>
        <p:spPr>
          <a:xfrm rot="20546231" flipV="1">
            <a:off x="3309115" y="2998985"/>
            <a:ext cx="277717" cy="63143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096000"/>
          </a:xfrm>
        </p:spPr>
        <p:txBody>
          <a:bodyPr/>
          <a:lstStyle/>
          <a:p>
            <a:pPr lvl="0"/>
            <a:r>
              <a:rPr lang="en-US" sz="4800" dirty="0">
                <a:latin typeface="Times New Roman" pitchFamily="18" charset="0"/>
                <a:cs typeface="Times New Roman" pitchFamily="18" charset="0"/>
              </a:rPr>
              <a:t>another example</a:t>
            </a:r>
            <a:br>
              <a:rPr lang="en-US" sz="4800" dirty="0">
                <a:latin typeface="Times New Roman" pitchFamily="18" charset="0"/>
                <a:cs typeface="Times New Roman" pitchFamily="18" charset="0"/>
              </a:rPr>
            </a:br>
            <a:r>
              <a:rPr lang="en-US" sz="3200" dirty="0">
                <a:latin typeface="Times New Roman" pitchFamily="18" charset="0"/>
                <a:cs typeface="Times New Roman" pitchFamily="18" charset="0"/>
              </a:rPr>
              <a:t>prior information that the model parameters are small </a:t>
            </a:r>
            <a:r>
              <a:rPr lang="en-US" sz="4000" b="1" dirty="0">
                <a:latin typeface="Times New Roman" pitchFamily="18" charset="0"/>
                <a:cs typeface="Times New Roman" pitchFamily="18" charset="0"/>
              </a:rPr>
              <a:t>m</a:t>
            </a:r>
            <a:r>
              <a:rPr lang="en-US" sz="4000" dirty="0">
                <a:latin typeface="Cambria Math"/>
                <a:ea typeface="Cambria Math"/>
                <a:cs typeface="Times New Roman" pitchFamily="18" charset="0"/>
              </a:rPr>
              <a:t>≈</a:t>
            </a:r>
            <a:r>
              <a:rPr lang="en-US" sz="4000" dirty="0">
                <a:latin typeface="Times New Roman" pitchFamily="18" charset="0"/>
                <a:cs typeface="Times New Roman" pitchFamily="18" charset="0"/>
              </a:rPr>
              <a:t>0</a:t>
            </a:r>
            <a:br>
              <a:rPr lang="en-US" sz="32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b="1" dirty="0">
                <a:latin typeface="Cambria Math" pitchFamily="18" charset="0"/>
                <a:ea typeface="Cambria Math" pitchFamily="18" charset="0"/>
                <a:cs typeface="Times New Roman" pitchFamily="18" charset="0"/>
              </a:rPr>
              <a:t>H</a:t>
            </a:r>
            <a:r>
              <a:rPr lang="en-US" sz="4000" dirty="0">
                <a:latin typeface="Cambria Math" pitchFamily="18" charset="0"/>
                <a:ea typeface="Cambria Math" pitchFamily="18" charset="0"/>
                <a:cs typeface="Times New Roman" pitchFamily="18" charset="0"/>
              </a:rPr>
              <a:t>=</a:t>
            </a:r>
            <a:r>
              <a:rPr lang="en-US" sz="4000" b="1" dirty="0">
                <a:latin typeface="Cambria Math" pitchFamily="18" charset="0"/>
                <a:ea typeface="Cambria Math" pitchFamily="18" charset="0"/>
                <a:cs typeface="Times New Roman" pitchFamily="18" charset="0"/>
              </a:rPr>
              <a:t>I</a:t>
            </a:r>
            <a:br>
              <a:rPr lang="en-US" sz="4000" dirty="0">
                <a:latin typeface="Cambria Math" pitchFamily="18" charset="0"/>
                <a:ea typeface="Cambria Math" pitchFamily="18" charset="0"/>
                <a:cs typeface="Times New Roman" pitchFamily="18" charset="0"/>
              </a:rPr>
            </a:br>
            <a:r>
              <a:rPr lang="en-US" sz="4000" b="1" dirty="0">
                <a:latin typeface="Cambria Math" pitchFamily="18" charset="0"/>
                <a:ea typeface="Cambria Math" pitchFamily="18" charset="0"/>
                <a:cs typeface="Times New Roman" pitchFamily="18" charset="0"/>
              </a:rPr>
              <a:t>h</a:t>
            </a:r>
            <a:r>
              <a:rPr lang="en-US" sz="4000" dirty="0">
                <a:latin typeface="Cambria Math" pitchFamily="18" charset="0"/>
                <a:ea typeface="Cambria Math" pitchFamily="18" charset="0"/>
                <a:cs typeface="Times New Roman" pitchFamily="18" charset="0"/>
              </a:rPr>
              <a:t>=0</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assume uncorrelated with uniform variances</a:t>
            </a:r>
            <a:br>
              <a:rPr lang="en-US" sz="3200" dirty="0">
                <a:latin typeface="Times New Roman" pitchFamily="18" charset="0"/>
                <a:cs typeface="Times New Roman" pitchFamily="18" charset="0"/>
              </a:rPr>
            </a:br>
            <a:r>
              <a:rPr lang="en-US" sz="4000" b="1" dirty="0" err="1">
                <a:solidFill>
                  <a:schemeClr val="tx1"/>
                </a:solidFill>
                <a:latin typeface="Cambria Math" pitchFamily="18" charset="0"/>
                <a:ea typeface="Cambria Math" pitchFamily="18" charset="0"/>
                <a:cs typeface="Times New Roman" pitchFamily="18" charset="0"/>
              </a:rPr>
              <a:t>C</a:t>
            </a:r>
            <a:r>
              <a:rPr lang="en-US" sz="4000" i="1" baseline="-25000" dirty="0" err="1">
                <a:solidFill>
                  <a:schemeClr val="tx1"/>
                </a:solidFill>
                <a:latin typeface="Cambria Math" pitchFamily="18" charset="0"/>
                <a:ea typeface="Cambria Math" pitchFamily="18" charset="0"/>
                <a:cs typeface="Times New Roman" pitchFamily="18" charset="0"/>
              </a:rPr>
              <a:t>d</a:t>
            </a:r>
            <a:r>
              <a:rPr lang="en-US" sz="4000" dirty="0">
                <a:latin typeface="Cambria Math" pitchFamily="18" charset="0"/>
                <a:ea typeface="Cambria Math" pitchFamily="18" charset="0"/>
                <a:cs typeface="Times New Roman" pitchFamily="18" charset="0"/>
              </a:rPr>
              <a:t>  = </a:t>
            </a:r>
            <a:r>
              <a:rPr lang="el-GR" sz="4000" dirty="0">
                <a:latin typeface="Cambria Math"/>
                <a:ea typeface="Cambria Math"/>
                <a:cs typeface="Times New Roman" pitchFamily="18" charset="0"/>
              </a:rPr>
              <a:t>σ</a:t>
            </a:r>
            <a:r>
              <a:rPr lang="en-US" sz="4000" i="1" baseline="-25000" dirty="0">
                <a:solidFill>
                  <a:schemeClr val="tx1"/>
                </a:solidFill>
                <a:latin typeface="Cambria Math" pitchFamily="18" charset="0"/>
                <a:ea typeface="Cambria Math" pitchFamily="18" charset="0"/>
                <a:cs typeface="Times New Roman" pitchFamily="18" charset="0"/>
              </a:rPr>
              <a:t>d</a:t>
            </a:r>
            <a:r>
              <a:rPr lang="en-US" sz="4000" i="1" baseline="30000" dirty="0">
                <a:solidFill>
                  <a:schemeClr val="tx1"/>
                </a:solidFill>
                <a:latin typeface="Cambria Math" pitchFamily="18" charset="0"/>
                <a:ea typeface="Cambria Math" pitchFamily="18" charset="0"/>
                <a:cs typeface="Times New Roman" pitchFamily="18" charset="0"/>
              </a:rPr>
              <a:t>2</a:t>
            </a:r>
            <a:r>
              <a:rPr lang="en-US" sz="4000" i="1" dirty="0">
                <a:solidFill>
                  <a:schemeClr val="tx1"/>
                </a:solidFill>
                <a:latin typeface="Cambria Math" pitchFamily="18" charset="0"/>
                <a:ea typeface="Cambria Math" pitchFamily="18" charset="0"/>
                <a:cs typeface="Times New Roman" pitchFamily="18" charset="0"/>
              </a:rPr>
              <a:t> </a:t>
            </a:r>
            <a:r>
              <a:rPr lang="en-US" sz="4000" b="1" dirty="0">
                <a:solidFill>
                  <a:schemeClr val="tx1"/>
                </a:solidFill>
                <a:latin typeface="Cambria Math" pitchFamily="18" charset="0"/>
                <a:ea typeface="Cambria Math" pitchFamily="18" charset="0"/>
                <a:cs typeface="Times New Roman" pitchFamily="18" charset="0"/>
              </a:rPr>
              <a:t>I</a:t>
            </a:r>
            <a:br>
              <a:rPr lang="en-US" sz="4000" dirty="0">
                <a:latin typeface="Cambria Math" pitchFamily="18" charset="0"/>
                <a:ea typeface="Cambria Math" pitchFamily="18" charset="0"/>
                <a:cs typeface="Times New Roman" pitchFamily="18" charset="0"/>
              </a:rPr>
            </a:br>
            <a:r>
              <a:rPr lang="en-US" sz="4000" b="1" dirty="0">
                <a:solidFill>
                  <a:schemeClr val="tx1"/>
                </a:solidFill>
                <a:latin typeface="Cambria Math" pitchFamily="18" charset="0"/>
                <a:ea typeface="Cambria Math" pitchFamily="18" charset="0"/>
                <a:cs typeface="Times New Roman" pitchFamily="18" charset="0"/>
              </a:rPr>
              <a:t> C</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dirty="0">
                <a:latin typeface="Cambria Math" pitchFamily="18" charset="0"/>
                <a:ea typeface="Cambria Math" pitchFamily="18" charset="0"/>
                <a:cs typeface="Times New Roman" pitchFamily="18" charset="0"/>
              </a:rPr>
              <a:t>  = </a:t>
            </a:r>
            <a:r>
              <a:rPr lang="el-GR" sz="4000" dirty="0">
                <a:latin typeface="Cambria Math"/>
                <a:ea typeface="Cambria Math"/>
                <a:cs typeface="Times New Roman" pitchFamily="18" charset="0"/>
              </a:rPr>
              <a:t>σ</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i="1" baseline="30000" dirty="0">
                <a:solidFill>
                  <a:schemeClr val="tx1"/>
                </a:solidFill>
                <a:latin typeface="Cambria Math" pitchFamily="18" charset="0"/>
                <a:ea typeface="Cambria Math" pitchFamily="18" charset="0"/>
                <a:cs typeface="Times New Roman" pitchFamily="18" charset="0"/>
              </a:rPr>
              <a:t>2</a:t>
            </a:r>
            <a:r>
              <a:rPr lang="en-US" sz="4000" i="1" dirty="0">
                <a:solidFill>
                  <a:schemeClr val="tx1"/>
                </a:solidFill>
                <a:latin typeface="Cambria Math" pitchFamily="18" charset="0"/>
                <a:ea typeface="Cambria Math" pitchFamily="18" charset="0"/>
                <a:cs typeface="Times New Roman" pitchFamily="18" charset="0"/>
              </a:rPr>
              <a:t> </a:t>
            </a:r>
            <a:r>
              <a:rPr lang="en-US" sz="4000" b="1" dirty="0">
                <a:solidFill>
                  <a:schemeClr val="tx1"/>
                </a:solidFill>
                <a:latin typeface="Cambria Math" pitchFamily="18" charset="0"/>
                <a:ea typeface="Cambria Math" pitchFamily="18" charset="0"/>
                <a:cs typeface="Times New Roman" pitchFamily="18" charset="0"/>
              </a:rPr>
              <a:t>I </a:t>
            </a:r>
            <a:br>
              <a:rPr lang="en-US" sz="3200" dirty="0">
                <a:latin typeface="Cambria Math" pitchFamily="18" charset="0"/>
                <a:ea typeface="Cambria Math" pitchFamily="18" charset="0"/>
                <a:cs typeface="Times New Roman" pitchFamily="18" charset="0"/>
              </a:rPr>
            </a:br>
            <a:endParaRPr lang="en-US" sz="32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238828" y="1722120"/>
          <a:ext cx="1676400" cy="2621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a:solidFill>
                            <a:schemeClr val="tx1"/>
                          </a:solidFill>
                          <a:latin typeface="Cambria Math"/>
                          <a:ea typeface="Cambria Math"/>
                          <a:cs typeface="Times New Roman" pitchFamily="18" charset="0"/>
                        </a:rPr>
                        <a:t>σ</a:t>
                      </a:r>
                      <a:r>
                        <a:rPr lang="en-US" sz="4000" b="0" i="1" baseline="-25000" dirty="0">
                          <a:solidFill>
                            <a:schemeClr val="tx1"/>
                          </a:solidFill>
                          <a:latin typeface="Cambria Math" pitchFamily="18" charset="0"/>
                          <a:ea typeface="Cambria Math" pitchFamily="18" charset="0"/>
                          <a:cs typeface="Times New Roman" pitchFamily="18" charset="0"/>
                        </a:rPr>
                        <a:t>d</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a:ea typeface="Cambria Math"/>
                          <a:cs typeface="Times New Roman" pitchFamily="18" charset="0"/>
                        </a:rPr>
                        <a:t>G</a:t>
                      </a:r>
                      <a:endParaRPr lang="en-US" sz="4000" b="1" i="0" baseline="0" dirty="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a:solidFill>
                            <a:schemeClr val="tx1"/>
                          </a:solidFill>
                          <a:latin typeface="Cambria Math"/>
                          <a:ea typeface="Cambria Math"/>
                          <a:cs typeface="Times New Roman" pitchFamily="18" charset="0"/>
                        </a:rPr>
                        <a:t>σ</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pitchFamily="18" charset="0"/>
                          <a:ea typeface="Cambria Math" pitchFamily="18" charset="0"/>
                          <a:cs typeface="Times New Roman" pitchFamily="18" charset="0"/>
                        </a:rPr>
                        <a:t>I</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1"/>
                  </a:ext>
                </a:extLst>
              </a:tr>
            </a:tbl>
          </a:graphicData>
        </a:graphic>
      </p:graphicFrame>
      <p:sp>
        <p:nvSpPr>
          <p:cNvPr id="13" name="Double Bracket 12"/>
          <p:cNvSpPr/>
          <p:nvPr/>
        </p:nvSpPr>
        <p:spPr>
          <a:xfrm>
            <a:off x="2209800" y="1752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Table 14"/>
          <p:cNvGraphicFramePr>
            <a:graphicFrameLocks noGrp="1"/>
          </p:cNvGraphicFramePr>
          <p:nvPr/>
        </p:nvGraphicFramePr>
        <p:xfrm>
          <a:off x="5181600" y="1722120"/>
          <a:ext cx="1676400" cy="2621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a:solidFill>
                            <a:schemeClr val="tx1"/>
                          </a:solidFill>
                          <a:latin typeface="Cambria Math"/>
                          <a:ea typeface="Cambria Math"/>
                          <a:cs typeface="Times New Roman" pitchFamily="18" charset="0"/>
                        </a:rPr>
                        <a:t>σ</a:t>
                      </a:r>
                      <a:r>
                        <a:rPr lang="en-US" sz="4000" b="0" i="1" baseline="-25000" dirty="0">
                          <a:solidFill>
                            <a:schemeClr val="tx1"/>
                          </a:solidFill>
                          <a:latin typeface="Cambria Math" pitchFamily="18" charset="0"/>
                          <a:ea typeface="Cambria Math" pitchFamily="18" charset="0"/>
                          <a:cs typeface="Times New Roman" pitchFamily="18" charset="0"/>
                        </a:rPr>
                        <a:t>d</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a:ea typeface="Cambria Math"/>
                          <a:cs typeface="Times New Roman" pitchFamily="18" charset="0"/>
                        </a:rPr>
                        <a:t>d</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a:solidFill>
                            <a:schemeClr val="tx1"/>
                          </a:solidFill>
                          <a:latin typeface="Cambria Math"/>
                          <a:ea typeface="Cambria Math"/>
                          <a:cs typeface="Times New Roman" pitchFamily="18" charset="0"/>
                        </a:rPr>
                        <a:t>σ</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pitchFamily="18" charset="0"/>
                          <a:ea typeface="Cambria Math" pitchFamily="18" charset="0"/>
                          <a:cs typeface="Times New Roman" pitchFamily="18" charset="0"/>
                        </a:rPr>
                        <a:t>0</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1"/>
                  </a:ext>
                </a:extLst>
              </a:tr>
            </a:tbl>
          </a:graphicData>
        </a:graphic>
      </p:graphicFrame>
      <p:sp>
        <p:nvSpPr>
          <p:cNvPr id="16" name="Double Bracket 15"/>
          <p:cNvSpPr/>
          <p:nvPr/>
        </p:nvSpPr>
        <p:spPr>
          <a:xfrm>
            <a:off x="5105400" y="1752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txBox="1">
            <a:spLocks/>
          </p:cNvSpPr>
          <p:nvPr/>
        </p:nvSpPr>
        <p:spPr bwMode="auto">
          <a:xfrm>
            <a:off x="3810000" y="14478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a:t>
            </a:r>
          </a:p>
        </p:txBody>
      </p:sp>
      <p:sp>
        <p:nvSpPr>
          <p:cNvPr id="19" name="Title 1"/>
          <p:cNvSpPr>
            <a:spLocks noGrp="1"/>
          </p:cNvSpPr>
          <p:nvPr>
            <p:ph type="title"/>
          </p:nvPr>
        </p:nvSpPr>
        <p:spPr>
          <a:xfrm>
            <a:off x="0" y="-76200"/>
            <a:ext cx="9144000" cy="1143000"/>
          </a:xfrm>
        </p:spPr>
        <p:txBody>
          <a:bodyPr/>
          <a:lstStyle/>
          <a:p>
            <a:pPr lvl="0"/>
            <a:r>
              <a:rPr lang="en-US" sz="3200" b="1" dirty="0">
                <a:latin typeface="Times New Roman" pitchFamily="18" charset="0"/>
                <a:cs typeface="Times New Roman" pitchFamily="18" charset="0"/>
              </a:rPr>
              <a:t>Fm</a:t>
            </a:r>
            <a:r>
              <a:rPr lang="en-US" sz="3200" dirty="0">
                <a:latin typeface="Cambria Math"/>
                <a:ea typeface="Cambria Math"/>
                <a:cs typeface="Times New Roman" pitchFamily="18" charset="0"/>
              </a:rPr>
              <a:t>=</a:t>
            </a:r>
            <a:r>
              <a:rPr lang="en-US" sz="3200" b="1" dirty="0">
                <a:latin typeface="Cambria Math"/>
                <a:ea typeface="Cambria Math"/>
                <a:cs typeface="Times New Roman" pitchFamily="18" charset="0"/>
              </a:rPr>
              <a:t>h</a:t>
            </a:r>
            <a:endParaRPr lang="en-US" sz="3200" dirty="0">
              <a:latin typeface="Times New Roman" pitchFamily="18" charset="0"/>
              <a:cs typeface="Times New Roman" pitchFamily="18" charset="0"/>
            </a:endParaRPr>
          </a:p>
        </p:txBody>
      </p:sp>
      <p:sp>
        <p:nvSpPr>
          <p:cNvPr id="20" name="Down Arrow 19"/>
          <p:cNvSpPr/>
          <p:nvPr/>
        </p:nvSpPr>
        <p:spPr>
          <a:xfrm>
            <a:off x="4038600" y="1143000"/>
            <a:ext cx="990600" cy="533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038600" y="5029200"/>
            <a:ext cx="990600" cy="533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bwMode="auto">
          <a:xfrm>
            <a:off x="0" y="40386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[F</a:t>
            </a:r>
            <a:r>
              <a:rPr kumimoji="0" lang="en-US" sz="3200"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F]</a:t>
            </a:r>
            <a:r>
              <a:rPr kumimoji="0" lang="en-US" sz="3200"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-1</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F</a:t>
            </a:r>
            <a:r>
              <a:rPr kumimoji="0" lang="en-US" sz="32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r>
              <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f</a:t>
            </a:r>
          </a:p>
        </p:txBody>
      </p:sp>
      <p:sp>
        <p:nvSpPr>
          <p:cNvPr id="23" name="Title 1"/>
          <p:cNvSpPr txBox="1">
            <a:spLocks/>
          </p:cNvSpPr>
          <p:nvPr/>
        </p:nvSpPr>
        <p:spPr bwMode="auto">
          <a:xfrm>
            <a:off x="0" y="5715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200" b="1" kern="0" dirty="0">
                <a:solidFill>
                  <a:schemeClr val="tx2"/>
                </a:solidFill>
                <a:latin typeface="Cambria Math" pitchFamily="18" charset="0"/>
                <a:ea typeface="Cambria Math" pitchFamily="18" charset="0"/>
                <a:cs typeface="Times New Roman" pitchFamily="18" charset="0"/>
              </a:rPr>
              <a:t>m</a:t>
            </a:r>
            <a:r>
              <a:rPr lang="en-US" sz="3200" kern="0" dirty="0">
                <a:solidFill>
                  <a:schemeClr val="tx2"/>
                </a:solidFill>
                <a:latin typeface="Cambria Math" pitchFamily="18" charset="0"/>
                <a:ea typeface="Cambria Math" pitchFamily="18" charset="0"/>
                <a:cs typeface="Times New Roman" pitchFamily="18" charset="0"/>
              </a:rPr>
              <a:t>=</a:t>
            </a:r>
            <a:r>
              <a:rPr lang="en-US" sz="3200" b="1" kern="0" dirty="0">
                <a:solidFill>
                  <a:schemeClr val="tx2"/>
                </a:solidFill>
                <a:latin typeface="Cambria Math" pitchFamily="18" charset="0"/>
                <a:ea typeface="Cambria Math" pitchFamily="18" charset="0"/>
                <a:cs typeface="Times New Roman" pitchFamily="18" charset="0"/>
              </a:rPr>
              <a:t>[G</a:t>
            </a:r>
            <a:r>
              <a:rPr kumimoji="0" lang="en-US" sz="3200"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G + </a:t>
            </a:r>
            <a:r>
              <a:rPr kumimoji="0" lang="el-GR" sz="3200" i="0" u="none" strike="noStrike" kern="0" cap="none" spc="0" normalizeH="0" baseline="0" noProof="0" dirty="0">
                <a:ln>
                  <a:noFill/>
                </a:ln>
                <a:solidFill>
                  <a:schemeClr val="tx2"/>
                </a:solidFill>
                <a:effectLst/>
                <a:uLnTx/>
                <a:uFillTx/>
                <a:latin typeface="Cambria Math"/>
                <a:ea typeface="Cambria Math"/>
                <a:cs typeface="Times New Roman" pitchFamily="18" charset="0"/>
              </a:rPr>
              <a:t>ε</a:t>
            </a:r>
            <a:r>
              <a:rPr kumimoji="0" lang="en-US" sz="3200" i="0" u="none" strike="noStrike" kern="0" cap="none" spc="0" normalizeH="0" baseline="30000" noProof="0" dirty="0">
                <a:ln>
                  <a:noFill/>
                </a:ln>
                <a:solidFill>
                  <a:schemeClr val="tx2"/>
                </a:solidFill>
                <a:effectLst/>
                <a:uLnTx/>
                <a:uFillTx/>
                <a:latin typeface="Cambria Math"/>
                <a:ea typeface="Cambria Math"/>
                <a:cs typeface="Times New Roman" pitchFamily="18" charset="0"/>
              </a:rPr>
              <a:t>2</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I]</a:t>
            </a:r>
            <a:r>
              <a:rPr kumimoji="0" lang="en-US" sz="3200"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-1</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G</a:t>
            </a:r>
            <a:r>
              <a:rPr kumimoji="0" lang="en-US" sz="32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 </a:t>
            </a:r>
            <a:r>
              <a:rPr kumimoji="0" lang="en-US" sz="3200" b="1" i="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with </a:t>
            </a:r>
            <a:r>
              <a:rPr lang="el-GR" sz="3200" kern="0" dirty="0">
                <a:solidFill>
                  <a:schemeClr val="tx2"/>
                </a:solidFill>
                <a:latin typeface="Cambria Math"/>
                <a:ea typeface="Cambria Math"/>
                <a:cs typeface="Times New Roman" pitchFamily="18" charset="0"/>
              </a:rPr>
              <a:t>ε</a:t>
            </a:r>
            <a:r>
              <a:rPr lang="en-US" sz="3200" kern="0" dirty="0">
                <a:solidFill>
                  <a:schemeClr val="tx2"/>
                </a:solidFill>
                <a:latin typeface="Cambria Math"/>
                <a:ea typeface="Cambria Math"/>
                <a:cs typeface="Times New Roman" pitchFamily="18" charset="0"/>
              </a:rPr>
              <a:t>=</a:t>
            </a:r>
            <a:r>
              <a:rPr lang="el-GR" sz="3200" dirty="0">
                <a:latin typeface="Cambria Math"/>
                <a:ea typeface="Cambria Math"/>
                <a:cs typeface="Times New Roman" pitchFamily="18" charset="0"/>
              </a:rPr>
              <a:t> σ</a:t>
            </a:r>
            <a:r>
              <a:rPr lang="en-US" sz="3200" i="1" baseline="-25000" dirty="0">
                <a:latin typeface="Cambria Math" pitchFamily="18" charset="0"/>
                <a:ea typeface="Cambria Math" pitchFamily="18" charset="0"/>
                <a:cs typeface="Times New Roman" pitchFamily="18" charset="0"/>
              </a:rPr>
              <a:t>d</a:t>
            </a:r>
            <a:r>
              <a:rPr lang="en-US" sz="3200" b="1" dirty="0">
                <a:latin typeface="Cambria Math" pitchFamily="18" charset="0"/>
                <a:ea typeface="Cambria Math" pitchFamily="18" charset="0"/>
                <a:cs typeface="Times New Roman" pitchFamily="18" charset="0"/>
              </a:rPr>
              <a:t>/</a:t>
            </a:r>
            <a:r>
              <a:rPr lang="el-GR" sz="3200" dirty="0">
                <a:latin typeface="Cambria Math"/>
                <a:ea typeface="Cambria Math"/>
                <a:cs typeface="Times New Roman" pitchFamily="18" charset="0"/>
              </a:rPr>
              <a:t>σ</a:t>
            </a:r>
            <a:r>
              <a:rPr lang="en-US" sz="3200" i="1" baseline="-25000" dirty="0">
                <a:latin typeface="Cambria Math" pitchFamily="18" charset="0"/>
                <a:ea typeface="Cambria Math" pitchFamily="18" charset="0"/>
                <a:cs typeface="Times New Roman" pitchFamily="18" charset="0"/>
              </a:rPr>
              <a:t>m</a:t>
            </a:r>
            <a:endParaRPr lang="en-US" sz="3200" b="1" dirty="0">
              <a:latin typeface="Cambria Math" pitchFamily="18" charset="0"/>
              <a:ea typeface="Cambria Math" pitchFamily="18" charset="0"/>
            </a:endParaRPr>
          </a:p>
          <a:p>
            <a:pPr lvl="0" algn="ctr"/>
            <a:r>
              <a:rPr kumimoji="0" lang="en-US" sz="3200" b="1" i="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0" y="381000"/>
            <a:ext cx="9144000" cy="1143000"/>
          </a:xfrm>
        </p:spPr>
        <p:txBody>
          <a:bodyPr/>
          <a:lstStyle/>
          <a:p>
            <a:pPr lvl="0"/>
            <a:r>
              <a:rPr lang="en-US" sz="4000" dirty="0">
                <a:latin typeface="Times New Roman" pitchFamily="18" charset="0"/>
                <a:ea typeface="Cambria Math" pitchFamily="18" charset="0"/>
                <a:cs typeface="Times New Roman" pitchFamily="18" charset="0"/>
              </a:rPr>
              <a:t>called “damped least squares”</a:t>
            </a:r>
          </a:p>
        </p:txBody>
      </p:sp>
      <p:sp>
        <p:nvSpPr>
          <p:cNvPr id="23" name="Title 1"/>
          <p:cNvSpPr txBox="1">
            <a:spLocks/>
          </p:cNvSpPr>
          <p:nvPr/>
        </p:nvSpPr>
        <p:spPr bwMode="auto">
          <a:xfrm>
            <a:off x="0" y="2286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200" b="1" kern="0" dirty="0">
                <a:solidFill>
                  <a:schemeClr val="tx2"/>
                </a:solidFill>
                <a:latin typeface="Cambria Math" pitchFamily="18" charset="0"/>
                <a:ea typeface="Cambria Math" pitchFamily="18" charset="0"/>
                <a:cs typeface="Times New Roman" pitchFamily="18" charset="0"/>
              </a:rPr>
              <a:t>m</a:t>
            </a:r>
            <a:r>
              <a:rPr lang="en-US" sz="3200" kern="0" dirty="0">
                <a:solidFill>
                  <a:schemeClr val="tx2"/>
                </a:solidFill>
                <a:latin typeface="Cambria Math" pitchFamily="18" charset="0"/>
                <a:ea typeface="Cambria Math" pitchFamily="18" charset="0"/>
                <a:cs typeface="Times New Roman" pitchFamily="18" charset="0"/>
              </a:rPr>
              <a:t>=</a:t>
            </a:r>
            <a:r>
              <a:rPr lang="en-US" sz="3200" b="1" kern="0" dirty="0">
                <a:solidFill>
                  <a:schemeClr val="tx2"/>
                </a:solidFill>
                <a:latin typeface="Cambria Math" pitchFamily="18" charset="0"/>
                <a:ea typeface="Cambria Math" pitchFamily="18" charset="0"/>
                <a:cs typeface="Times New Roman" pitchFamily="18" charset="0"/>
              </a:rPr>
              <a:t>[G</a:t>
            </a:r>
            <a:r>
              <a:rPr kumimoji="0" lang="en-US" sz="3200"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G + </a:t>
            </a:r>
            <a:r>
              <a:rPr kumimoji="0" lang="el-GR" sz="3200" i="0" u="none" strike="noStrike" kern="0" cap="none" spc="0" normalizeH="0" baseline="0" noProof="0" dirty="0">
                <a:ln>
                  <a:noFill/>
                </a:ln>
                <a:solidFill>
                  <a:schemeClr val="tx2"/>
                </a:solidFill>
                <a:effectLst/>
                <a:uLnTx/>
                <a:uFillTx/>
                <a:latin typeface="Cambria Math"/>
                <a:ea typeface="Cambria Math"/>
                <a:cs typeface="Times New Roman" pitchFamily="18" charset="0"/>
              </a:rPr>
              <a:t>ε</a:t>
            </a:r>
            <a:r>
              <a:rPr kumimoji="0" lang="en-US" sz="3200" i="0" u="none" strike="noStrike" kern="0" cap="none" spc="0" normalizeH="0" baseline="30000" noProof="0" dirty="0">
                <a:ln>
                  <a:noFill/>
                </a:ln>
                <a:solidFill>
                  <a:schemeClr val="tx2"/>
                </a:solidFill>
                <a:effectLst/>
                <a:uLnTx/>
                <a:uFillTx/>
                <a:latin typeface="Cambria Math"/>
                <a:ea typeface="Cambria Math"/>
                <a:cs typeface="Times New Roman" pitchFamily="18" charset="0"/>
              </a:rPr>
              <a:t>2</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I]</a:t>
            </a:r>
            <a:r>
              <a:rPr kumimoji="0" lang="en-US" sz="3200"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-1</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G</a:t>
            </a:r>
            <a:r>
              <a:rPr kumimoji="0" lang="en-US" sz="32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 </a:t>
            </a:r>
            <a:r>
              <a:rPr kumimoji="0" lang="en-US" sz="3200" b="1" i="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with </a:t>
            </a:r>
            <a:r>
              <a:rPr lang="el-GR" sz="3200" kern="0" dirty="0">
                <a:solidFill>
                  <a:schemeClr val="tx2"/>
                </a:solidFill>
                <a:latin typeface="Cambria Math"/>
                <a:ea typeface="Cambria Math"/>
                <a:cs typeface="Times New Roman" pitchFamily="18" charset="0"/>
              </a:rPr>
              <a:t>ε</a:t>
            </a:r>
            <a:r>
              <a:rPr lang="en-US" sz="3200" kern="0" dirty="0">
                <a:solidFill>
                  <a:schemeClr val="tx2"/>
                </a:solidFill>
                <a:latin typeface="Cambria Math"/>
                <a:ea typeface="Cambria Math"/>
                <a:cs typeface="Times New Roman" pitchFamily="18" charset="0"/>
              </a:rPr>
              <a:t>=</a:t>
            </a:r>
            <a:r>
              <a:rPr lang="el-GR" sz="3200" dirty="0">
                <a:latin typeface="Cambria Math"/>
                <a:ea typeface="Cambria Math"/>
                <a:cs typeface="Times New Roman" pitchFamily="18" charset="0"/>
              </a:rPr>
              <a:t> σ</a:t>
            </a:r>
            <a:r>
              <a:rPr lang="en-US" sz="3200" i="1" baseline="-25000" dirty="0">
                <a:latin typeface="Cambria Math" pitchFamily="18" charset="0"/>
                <a:ea typeface="Cambria Math" pitchFamily="18" charset="0"/>
                <a:cs typeface="Times New Roman" pitchFamily="18" charset="0"/>
              </a:rPr>
              <a:t>d</a:t>
            </a:r>
            <a:r>
              <a:rPr lang="en-US" sz="3200" b="1" dirty="0">
                <a:latin typeface="Cambria Math" pitchFamily="18" charset="0"/>
                <a:ea typeface="Cambria Math" pitchFamily="18" charset="0"/>
                <a:cs typeface="Times New Roman" pitchFamily="18" charset="0"/>
              </a:rPr>
              <a:t>/</a:t>
            </a:r>
            <a:r>
              <a:rPr lang="el-GR" sz="3200" dirty="0">
                <a:latin typeface="Cambria Math"/>
                <a:ea typeface="Cambria Math"/>
                <a:cs typeface="Times New Roman" pitchFamily="18" charset="0"/>
              </a:rPr>
              <a:t>σ</a:t>
            </a:r>
            <a:r>
              <a:rPr lang="en-US" sz="3200" i="1" baseline="-25000" dirty="0">
                <a:latin typeface="Cambria Math" pitchFamily="18" charset="0"/>
                <a:ea typeface="Cambria Math" pitchFamily="18" charset="0"/>
                <a:cs typeface="Times New Roman" pitchFamily="18" charset="0"/>
              </a:rPr>
              <a:t>m</a:t>
            </a:r>
            <a:endParaRPr lang="en-US" sz="3200" b="1" dirty="0">
              <a:latin typeface="Cambria Math" pitchFamily="18" charset="0"/>
              <a:ea typeface="Cambria Math" pitchFamily="18" charset="0"/>
            </a:endParaRPr>
          </a:p>
          <a:p>
            <a:pPr lvl="0" algn="ctr"/>
            <a:r>
              <a:rPr kumimoji="0" lang="en-US" sz="3200" b="1" i="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bwMode="auto">
          <a:xfrm>
            <a:off x="0" y="3810000"/>
            <a:ext cx="9144000" cy="1981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l-GR" sz="3200" kern="0" dirty="0">
                <a:solidFill>
                  <a:schemeClr val="tx2"/>
                </a:solidFill>
                <a:latin typeface="Cambria Math"/>
                <a:ea typeface="Cambria Math"/>
                <a:cs typeface="Times New Roman" pitchFamily="18" charset="0"/>
              </a:rPr>
              <a:t>ε</a:t>
            </a:r>
            <a:r>
              <a:rPr lang="en-US" sz="3200" kern="0" dirty="0">
                <a:solidFill>
                  <a:schemeClr val="tx2"/>
                </a:solidFill>
                <a:latin typeface="Cambria Math"/>
                <a:ea typeface="Cambria Math"/>
                <a:cs typeface="Times New Roman" pitchFamily="18" charset="0"/>
              </a:rPr>
              <a:t>=</a:t>
            </a:r>
            <a:r>
              <a:rPr lang="en-US" sz="3200" dirty="0">
                <a:latin typeface="Cambria Math"/>
                <a:ea typeface="Cambria Math"/>
                <a:cs typeface="Times New Roman" pitchFamily="18" charset="0"/>
              </a:rPr>
              <a:t>0:  </a:t>
            </a:r>
            <a:r>
              <a:rPr kumimoji="0" lang="en-US" sz="32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minimize the prediction error</a:t>
            </a:r>
          </a:p>
          <a:p>
            <a:pPr lvl="0" algn="ctr"/>
            <a:r>
              <a:rPr lang="el-GR" sz="3200" kern="0" dirty="0">
                <a:solidFill>
                  <a:schemeClr val="tx2"/>
                </a:solidFill>
                <a:latin typeface="Cambria Math"/>
                <a:ea typeface="Cambria Math"/>
                <a:cs typeface="Times New Roman" pitchFamily="18" charset="0"/>
              </a:rPr>
              <a:t>ε</a:t>
            </a:r>
            <a:r>
              <a:rPr lang="en-US" sz="3200" kern="0" dirty="0">
                <a:solidFill>
                  <a:schemeClr val="tx2"/>
                </a:solidFill>
                <a:latin typeface="Cambria Math"/>
                <a:ea typeface="Cambria Math"/>
                <a:cs typeface="Times New Roman" pitchFamily="18" charset="0"/>
              </a:rPr>
              <a:t>→∞</a:t>
            </a:r>
            <a:r>
              <a:rPr lang="en-US" sz="3200" dirty="0">
                <a:latin typeface="Cambria Math"/>
                <a:ea typeface="Cambria Math"/>
                <a:cs typeface="Times New Roman" pitchFamily="18" charset="0"/>
              </a:rPr>
              <a:t>:  </a:t>
            </a:r>
            <a:r>
              <a:rPr lang="en-US" sz="3200" kern="0" dirty="0">
                <a:solidFill>
                  <a:schemeClr val="tx2"/>
                </a:solidFill>
                <a:latin typeface="Times New Roman" pitchFamily="18" charset="0"/>
                <a:ea typeface="Cambria Math" pitchFamily="18" charset="0"/>
                <a:cs typeface="Times New Roman" pitchFamily="18" charset="0"/>
              </a:rPr>
              <a:t>minimize the size of the model parameters</a:t>
            </a:r>
          </a:p>
          <a:p>
            <a:pPr lvl="0" algn="ctr"/>
            <a:r>
              <a:rPr lang="en-US" sz="3200" kern="0" dirty="0">
                <a:solidFill>
                  <a:schemeClr val="tx2"/>
                </a:solidFill>
                <a:latin typeface="Cambria Math"/>
                <a:ea typeface="Cambria Math"/>
                <a:cs typeface="Times New Roman" pitchFamily="18" charset="0"/>
              </a:rPr>
              <a:t>0&lt;</a:t>
            </a:r>
            <a:r>
              <a:rPr lang="el-GR" sz="3200" kern="0" dirty="0">
                <a:solidFill>
                  <a:schemeClr val="tx2"/>
                </a:solidFill>
                <a:latin typeface="Cambria Math"/>
                <a:ea typeface="Cambria Math"/>
                <a:cs typeface="Times New Roman" pitchFamily="18" charset="0"/>
              </a:rPr>
              <a:t>ε</a:t>
            </a:r>
            <a:r>
              <a:rPr lang="en-US" sz="3200" kern="0" dirty="0">
                <a:solidFill>
                  <a:schemeClr val="tx2"/>
                </a:solidFill>
                <a:latin typeface="Cambria Math"/>
                <a:ea typeface="Cambria Math"/>
                <a:cs typeface="Times New Roman" pitchFamily="18" charset="0"/>
              </a:rPr>
              <a:t>&lt;∞: minimize a combination of the two</a:t>
            </a:r>
            <a:endParaRPr kumimoji="0" lang="en-US" sz="32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2700" y="1905000"/>
            <a:ext cx="9144000" cy="3886200"/>
          </a:xfrm>
        </p:spPr>
        <p:txBody>
          <a:bodyPr/>
          <a:lstStyle/>
          <a:p>
            <a:pPr lvl="0" algn="l"/>
            <a:br>
              <a:rPr lang="en-US" sz="3200" dirty="0">
                <a:latin typeface="Times New Roman" pitchFamily="18" charset="0"/>
                <a:ea typeface="Cambria Math" pitchFamily="18" charset="0"/>
                <a:cs typeface="Times New Roman" pitchFamily="18" charset="0"/>
              </a:rPr>
            </a:br>
            <a:r>
              <a:rPr lang="en-US" sz="2400" dirty="0">
                <a:latin typeface="Times New Roman" pitchFamily="18" charset="0"/>
                <a:ea typeface="Cambria Math" pitchFamily="18" charset="0"/>
                <a:cs typeface="Times New Roman" pitchFamily="18" charset="0"/>
              </a:rPr>
              <a:t>MATLAB</a:t>
            </a:r>
            <a:br>
              <a:rPr lang="en-US" sz="3200" dirty="0">
                <a:latin typeface="Times New Roman" pitchFamily="18" charset="0"/>
                <a:ea typeface="Cambria Math" pitchFamily="18" charset="0"/>
                <a:cs typeface="Times New Roman" pitchFamily="18" charset="0"/>
              </a:rPr>
            </a:br>
            <a:r>
              <a:rPr lang="en-US" sz="2400" dirty="0" err="1">
                <a:latin typeface="Courier New" pitchFamily="49" charset="0"/>
                <a:ea typeface="Cambria Math" pitchFamily="18" charset="0"/>
                <a:cs typeface="Courier New" pitchFamily="49" charset="0"/>
              </a:rPr>
              <a:t>mest</a:t>
            </a:r>
            <a:r>
              <a:rPr lang="en-US" sz="2400" dirty="0">
                <a:latin typeface="Courier New" pitchFamily="49" charset="0"/>
                <a:ea typeface="Cambria Math" pitchFamily="18" charset="0"/>
                <a:cs typeface="Courier New" pitchFamily="49" charset="0"/>
              </a:rPr>
              <a:t> = (G’*G+(e^2)*eye(M))\(G’*d);</a:t>
            </a:r>
            <a:br>
              <a:rPr lang="en-US" sz="2400" dirty="0">
                <a:latin typeface="Courier New" pitchFamily="49" charset="0"/>
                <a:ea typeface="Cambria Math" pitchFamily="18" charset="0"/>
                <a:cs typeface="Courier New" pitchFamily="49" charset="0"/>
              </a:rPr>
            </a:br>
            <a:br>
              <a:rPr lang="en-US" sz="2400" dirty="0">
                <a:latin typeface="Courier New" pitchFamily="49" charset="0"/>
                <a:ea typeface="Cambria Math" pitchFamily="18" charset="0"/>
                <a:cs typeface="Courier New" pitchFamily="49" charset="0"/>
              </a:rPr>
            </a:br>
            <a:r>
              <a:rPr lang="en-US" sz="2400" dirty="0">
                <a:latin typeface="Times New Roman" panose="02020603050405020304" pitchFamily="18" charset="0"/>
                <a:ea typeface="Cambria Math" pitchFamily="18" charset="0"/>
                <a:cs typeface="Times New Roman" panose="02020603050405020304" pitchFamily="18" charset="0"/>
              </a:rPr>
              <a:t>Python</a:t>
            </a:r>
            <a:br>
              <a:rPr lang="en-US" sz="2400" dirty="0">
                <a:latin typeface="Courier New" pitchFamily="49" charset="0"/>
                <a:ea typeface="Cambria Math" pitchFamily="18" charset="0"/>
                <a:cs typeface="Courier New" pitchFamily="49" charset="0"/>
              </a:rPr>
            </a:br>
            <a:r>
              <a:rPr lang="en-US" sz="2400" dirty="0">
                <a:latin typeface="Courier New" pitchFamily="49" charset="0"/>
                <a:ea typeface="Cambria Math" pitchFamily="18" charset="0"/>
                <a:cs typeface="Courier New" pitchFamily="49" charset="0"/>
              </a:rPr>
              <a:t>GTG = </a:t>
            </a:r>
            <a:r>
              <a:rPr lang="en-US" sz="2400" dirty="0" err="1">
                <a:latin typeface="Courier New" pitchFamily="49" charset="0"/>
                <a:ea typeface="Cambria Math" pitchFamily="18" charset="0"/>
                <a:cs typeface="Courier New" pitchFamily="49" charset="0"/>
              </a:rPr>
              <a:t>np.matmul</a:t>
            </a:r>
            <a:r>
              <a:rPr lang="en-US" sz="2400" dirty="0">
                <a:latin typeface="Courier New" pitchFamily="49" charset="0"/>
                <a:ea typeface="Cambria Math" pitchFamily="18" charset="0"/>
                <a:cs typeface="Courier New" pitchFamily="49" charset="0"/>
              </a:rPr>
              <a:t>(G.T,G);</a:t>
            </a:r>
            <a:br>
              <a:rPr lang="en-US" sz="2400" dirty="0">
                <a:latin typeface="Courier New" pitchFamily="49" charset="0"/>
                <a:ea typeface="Cambria Math" pitchFamily="18" charset="0"/>
                <a:cs typeface="Courier New" pitchFamily="49" charset="0"/>
              </a:rPr>
            </a:br>
            <a:r>
              <a:rPr lang="en-US" sz="2400" dirty="0" err="1">
                <a:latin typeface="Courier New" pitchFamily="49" charset="0"/>
                <a:ea typeface="Cambria Math" pitchFamily="18" charset="0"/>
                <a:cs typeface="Courier New" pitchFamily="49" charset="0"/>
              </a:rPr>
              <a:t>GTd</a:t>
            </a:r>
            <a:r>
              <a:rPr lang="en-US" sz="2400" dirty="0">
                <a:latin typeface="Courier New" pitchFamily="49" charset="0"/>
                <a:ea typeface="Cambria Math" pitchFamily="18" charset="0"/>
                <a:cs typeface="Courier New" pitchFamily="49" charset="0"/>
              </a:rPr>
              <a:t> = </a:t>
            </a:r>
            <a:r>
              <a:rPr lang="en-US" sz="2400" dirty="0" err="1">
                <a:latin typeface="Courier New" pitchFamily="49" charset="0"/>
                <a:ea typeface="Cambria Math" pitchFamily="18" charset="0"/>
                <a:cs typeface="Courier New" pitchFamily="49" charset="0"/>
              </a:rPr>
              <a:t>np.matmul</a:t>
            </a:r>
            <a:r>
              <a:rPr lang="en-US" sz="2400" dirty="0">
                <a:latin typeface="Courier New" pitchFamily="49" charset="0"/>
                <a:ea typeface="Cambria Math" pitchFamily="18" charset="0"/>
                <a:cs typeface="Courier New" pitchFamily="49" charset="0"/>
              </a:rPr>
              <a:t>(</a:t>
            </a:r>
            <a:r>
              <a:rPr lang="en-US" sz="2400" dirty="0" err="1">
                <a:latin typeface="Courier New" pitchFamily="49" charset="0"/>
                <a:ea typeface="Cambria Math" pitchFamily="18" charset="0"/>
                <a:cs typeface="Courier New" pitchFamily="49" charset="0"/>
              </a:rPr>
              <a:t>G.T,d</a:t>
            </a:r>
            <a:r>
              <a:rPr lang="en-US" sz="2400" dirty="0">
                <a:latin typeface="Courier New" pitchFamily="49" charset="0"/>
                <a:ea typeface="Cambria Math" pitchFamily="18" charset="0"/>
                <a:cs typeface="Courier New" pitchFamily="49" charset="0"/>
              </a:rPr>
              <a:t>);</a:t>
            </a:r>
            <a:br>
              <a:rPr lang="en-US" sz="2400" dirty="0">
                <a:latin typeface="Courier New" pitchFamily="49" charset="0"/>
                <a:ea typeface="Cambria Math" pitchFamily="18" charset="0"/>
                <a:cs typeface="Courier New" pitchFamily="49" charset="0"/>
              </a:rPr>
            </a:br>
            <a:r>
              <a:rPr lang="en-US" sz="2400" dirty="0" err="1">
                <a:latin typeface="Courier New" pitchFamily="49" charset="0"/>
                <a:ea typeface="Cambria Math" pitchFamily="18" charset="0"/>
                <a:cs typeface="Courier New" pitchFamily="49" charset="0"/>
              </a:rPr>
              <a:t>mest</a:t>
            </a:r>
            <a:r>
              <a:rPr lang="en-US" sz="2400" dirty="0">
                <a:latin typeface="Courier New" pitchFamily="49" charset="0"/>
                <a:ea typeface="Cambria Math" pitchFamily="18" charset="0"/>
                <a:cs typeface="Courier New" pitchFamily="49" charset="0"/>
              </a:rPr>
              <a:t> = </a:t>
            </a:r>
            <a:r>
              <a:rPr lang="en-US" sz="2400" dirty="0" err="1">
                <a:latin typeface="Courier New" pitchFamily="49" charset="0"/>
                <a:ea typeface="Cambria Math" pitchFamily="18" charset="0"/>
                <a:cs typeface="Courier New" pitchFamily="49" charset="0"/>
              </a:rPr>
              <a:t>lla.solve</a:t>
            </a:r>
            <a:r>
              <a:rPr lang="en-US" sz="2400" dirty="0">
                <a:latin typeface="Courier New" pitchFamily="49" charset="0"/>
                <a:ea typeface="Cambria Math" pitchFamily="18" charset="0"/>
                <a:cs typeface="Courier New" pitchFamily="49" charset="0"/>
              </a:rPr>
              <a:t>(GTG+(e**2)*</a:t>
            </a:r>
            <a:r>
              <a:rPr lang="en-US" sz="2400" dirty="0" err="1">
                <a:latin typeface="Courier New" pitchFamily="49" charset="0"/>
                <a:ea typeface="Cambria Math" pitchFamily="18" charset="0"/>
                <a:cs typeface="Courier New" pitchFamily="49" charset="0"/>
              </a:rPr>
              <a:t>np.identity</a:t>
            </a:r>
            <a:r>
              <a:rPr lang="en-US" sz="2400" dirty="0">
                <a:latin typeface="Courier New" pitchFamily="49" charset="0"/>
                <a:ea typeface="Cambria Math" pitchFamily="18" charset="0"/>
                <a:cs typeface="Courier New" pitchFamily="49" charset="0"/>
              </a:rPr>
              <a:t>(M),</a:t>
            </a:r>
            <a:r>
              <a:rPr lang="en-US" sz="2400" dirty="0" err="1">
                <a:latin typeface="Courier New" pitchFamily="49" charset="0"/>
                <a:ea typeface="Cambria Math" pitchFamily="18" charset="0"/>
                <a:cs typeface="Courier New" pitchFamily="49" charset="0"/>
              </a:rPr>
              <a:t>GTd</a:t>
            </a:r>
            <a:r>
              <a:rPr lang="en-US" sz="3200" dirty="0">
                <a:latin typeface="Courier New" pitchFamily="49" charset="0"/>
                <a:ea typeface="Cambria Math" pitchFamily="18" charset="0"/>
                <a:cs typeface="Courier New" pitchFamily="49" charset="0"/>
              </a:rPr>
              <a:t>);</a:t>
            </a:r>
            <a:endParaRPr lang="en-US" sz="3200" dirty="0">
              <a:latin typeface="Times New Roman" panose="02020603050405020304" pitchFamily="18" charset="0"/>
              <a:ea typeface="Cambria Math" pitchFamily="18" charset="0"/>
              <a:cs typeface="Times New Roman" pitchFamily="18" charset="0"/>
            </a:endParaRPr>
          </a:p>
        </p:txBody>
      </p:sp>
      <p:sp>
        <p:nvSpPr>
          <p:cNvPr id="23" name="Title 1"/>
          <p:cNvSpPr txBox="1">
            <a:spLocks/>
          </p:cNvSpPr>
          <p:nvPr/>
        </p:nvSpPr>
        <p:spPr bwMode="auto">
          <a:xfrm>
            <a:off x="0" y="381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200" b="1" kern="0" dirty="0">
                <a:solidFill>
                  <a:schemeClr val="tx2"/>
                </a:solidFill>
                <a:latin typeface="Cambria Math" pitchFamily="18" charset="0"/>
                <a:ea typeface="Cambria Math" pitchFamily="18" charset="0"/>
                <a:cs typeface="Times New Roman" pitchFamily="18" charset="0"/>
              </a:rPr>
              <a:t>m</a:t>
            </a:r>
            <a:r>
              <a:rPr lang="en-US" sz="3200" kern="0" dirty="0">
                <a:solidFill>
                  <a:schemeClr val="tx2"/>
                </a:solidFill>
                <a:latin typeface="Cambria Math" pitchFamily="18" charset="0"/>
                <a:ea typeface="Cambria Math" pitchFamily="18" charset="0"/>
                <a:cs typeface="Times New Roman" pitchFamily="18" charset="0"/>
              </a:rPr>
              <a:t>=</a:t>
            </a:r>
            <a:r>
              <a:rPr lang="en-US" sz="3200" b="1" kern="0" dirty="0">
                <a:solidFill>
                  <a:schemeClr val="tx2"/>
                </a:solidFill>
                <a:latin typeface="Cambria Math" pitchFamily="18" charset="0"/>
                <a:ea typeface="Cambria Math" pitchFamily="18" charset="0"/>
                <a:cs typeface="Times New Roman" pitchFamily="18" charset="0"/>
              </a:rPr>
              <a:t>[G</a:t>
            </a:r>
            <a:r>
              <a:rPr kumimoji="0" lang="en-US" sz="3200"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G + </a:t>
            </a:r>
            <a:r>
              <a:rPr kumimoji="0" lang="el-GR" sz="3200" i="0" u="none" strike="noStrike" kern="0" cap="none" spc="0" normalizeH="0" baseline="0" noProof="0" dirty="0">
                <a:ln>
                  <a:noFill/>
                </a:ln>
                <a:solidFill>
                  <a:schemeClr val="tx2"/>
                </a:solidFill>
                <a:effectLst/>
                <a:uLnTx/>
                <a:uFillTx/>
                <a:latin typeface="Cambria Math"/>
                <a:ea typeface="Cambria Math"/>
                <a:cs typeface="Times New Roman" pitchFamily="18" charset="0"/>
              </a:rPr>
              <a:t>ε</a:t>
            </a:r>
            <a:r>
              <a:rPr kumimoji="0" lang="en-US" sz="3200" i="0" u="none" strike="noStrike" kern="0" cap="none" spc="0" normalizeH="0" baseline="30000" noProof="0" dirty="0">
                <a:ln>
                  <a:noFill/>
                </a:ln>
                <a:solidFill>
                  <a:schemeClr val="tx2"/>
                </a:solidFill>
                <a:effectLst/>
                <a:uLnTx/>
                <a:uFillTx/>
                <a:latin typeface="Cambria Math"/>
                <a:ea typeface="Cambria Math"/>
                <a:cs typeface="Times New Roman" pitchFamily="18" charset="0"/>
              </a:rPr>
              <a:t>2</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I]</a:t>
            </a:r>
            <a:r>
              <a:rPr kumimoji="0" lang="en-US" sz="3200"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-1</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G</a:t>
            </a:r>
            <a:r>
              <a:rPr kumimoji="0" lang="en-US" sz="32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 </a:t>
            </a:r>
            <a:r>
              <a:rPr kumimoji="0" lang="en-US" sz="3200" b="1" i="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with </a:t>
            </a:r>
            <a:r>
              <a:rPr lang="el-GR" sz="3200" kern="0" dirty="0">
                <a:solidFill>
                  <a:schemeClr val="tx2"/>
                </a:solidFill>
                <a:latin typeface="Cambria Math"/>
                <a:ea typeface="Cambria Math"/>
                <a:cs typeface="Times New Roman" pitchFamily="18" charset="0"/>
              </a:rPr>
              <a:t>ε</a:t>
            </a:r>
            <a:r>
              <a:rPr lang="en-US" sz="3200" kern="0" dirty="0">
                <a:solidFill>
                  <a:schemeClr val="tx2"/>
                </a:solidFill>
                <a:latin typeface="Cambria Math"/>
                <a:ea typeface="Cambria Math"/>
                <a:cs typeface="Times New Roman" pitchFamily="18" charset="0"/>
              </a:rPr>
              <a:t>=</a:t>
            </a:r>
            <a:r>
              <a:rPr lang="el-GR" sz="3200" dirty="0">
                <a:latin typeface="Cambria Math"/>
                <a:ea typeface="Cambria Math"/>
                <a:cs typeface="Times New Roman" pitchFamily="18" charset="0"/>
              </a:rPr>
              <a:t> σ</a:t>
            </a:r>
            <a:r>
              <a:rPr lang="en-US" sz="3200" i="1" baseline="-25000" dirty="0">
                <a:latin typeface="Cambria Math" pitchFamily="18" charset="0"/>
                <a:ea typeface="Cambria Math" pitchFamily="18" charset="0"/>
                <a:cs typeface="Times New Roman" pitchFamily="18" charset="0"/>
              </a:rPr>
              <a:t>d</a:t>
            </a:r>
            <a:r>
              <a:rPr lang="en-US" sz="3200" b="1" dirty="0">
                <a:latin typeface="Cambria Math" pitchFamily="18" charset="0"/>
                <a:ea typeface="Cambria Math" pitchFamily="18" charset="0"/>
                <a:cs typeface="Times New Roman" pitchFamily="18" charset="0"/>
              </a:rPr>
              <a:t>/</a:t>
            </a:r>
            <a:r>
              <a:rPr lang="el-GR" sz="3200" dirty="0">
                <a:latin typeface="Cambria Math"/>
                <a:ea typeface="Cambria Math"/>
                <a:cs typeface="Times New Roman" pitchFamily="18" charset="0"/>
              </a:rPr>
              <a:t>σ</a:t>
            </a:r>
            <a:r>
              <a:rPr lang="en-US" sz="3200" i="1" baseline="-25000" dirty="0">
                <a:latin typeface="Cambria Math" pitchFamily="18" charset="0"/>
                <a:ea typeface="Cambria Math" pitchFamily="18" charset="0"/>
                <a:cs typeface="Times New Roman" pitchFamily="18" charset="0"/>
              </a:rPr>
              <a:t>m</a:t>
            </a:r>
            <a:endParaRPr lang="en-US" sz="3200" b="1" dirty="0">
              <a:latin typeface="Cambria Math" pitchFamily="18" charset="0"/>
              <a:ea typeface="Cambria Math" pitchFamily="18" charset="0"/>
            </a:endParaRPr>
          </a:p>
          <a:p>
            <a:pPr lvl="0" algn="ctr"/>
            <a:r>
              <a:rPr kumimoji="0" lang="en-US" sz="3200" b="1" i="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Title 1">
            <a:extLst>
              <a:ext uri="{FF2B5EF4-FFF2-40B4-BE49-F238E27FC236}">
                <a16:creationId xmlns:a16="http://schemas.microsoft.com/office/drawing/2014/main" id="{6365D5B8-6723-47EC-AD30-7FB7D562DBEF}"/>
              </a:ext>
            </a:extLst>
          </p:cNvPr>
          <p:cNvSpPr txBox="1">
            <a:spLocks/>
          </p:cNvSpPr>
          <p:nvPr/>
        </p:nvSpPr>
        <p:spPr bwMode="auto">
          <a:xfrm>
            <a:off x="12700" y="857250"/>
            <a:ext cx="9144000" cy="171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kern="0" dirty="0">
                <a:latin typeface="Times New Roman" pitchFamily="18" charset="0"/>
                <a:ea typeface="Cambria Math" pitchFamily="18" charset="0"/>
                <a:cs typeface="Times New Roman" pitchFamily="18" charset="0"/>
              </a:rPr>
              <a:t>advantages:</a:t>
            </a:r>
          </a:p>
          <a:p>
            <a:endParaRPr lang="en-US" sz="3200" kern="0" dirty="0">
              <a:latin typeface="Times New Roman" pitchFamily="18" charset="0"/>
              <a:ea typeface="Cambria Math" pitchFamily="18" charset="0"/>
              <a:cs typeface="Times New Roman" pitchFamily="18" charset="0"/>
            </a:endParaRPr>
          </a:p>
          <a:p>
            <a:r>
              <a:rPr lang="en-US" sz="3200" kern="0" dirty="0">
                <a:latin typeface="Times New Roman" pitchFamily="18" charset="0"/>
                <a:ea typeface="Cambria Math" pitchFamily="18" charset="0"/>
                <a:cs typeface="Times New Roman" pitchFamily="18" charset="0"/>
              </a:rPr>
              <a:t>really easy to code</a:t>
            </a:r>
          </a:p>
        </p:txBody>
      </p:sp>
      <p:sp>
        <p:nvSpPr>
          <p:cNvPr id="7" name="Title 1">
            <a:extLst>
              <a:ext uri="{FF2B5EF4-FFF2-40B4-BE49-F238E27FC236}">
                <a16:creationId xmlns:a16="http://schemas.microsoft.com/office/drawing/2014/main" id="{728C3432-C267-4C5D-9A23-73B15458EE2C}"/>
              </a:ext>
            </a:extLst>
          </p:cNvPr>
          <p:cNvSpPr txBox="1">
            <a:spLocks/>
          </p:cNvSpPr>
          <p:nvPr/>
        </p:nvSpPr>
        <p:spPr bwMode="auto">
          <a:xfrm>
            <a:off x="-152400" y="5143500"/>
            <a:ext cx="9144000" cy="171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kern="0" dirty="0">
                <a:latin typeface="Times New Roman" pitchFamily="18" charset="0"/>
                <a:ea typeface="Cambria Math" pitchFamily="18" charset="0"/>
                <a:cs typeface="Times New Roman" pitchFamily="18" charset="0"/>
              </a:rPr>
              <a:t>always works</a:t>
            </a:r>
          </a:p>
        </p:txBody>
      </p:sp>
    </p:spTree>
    <p:extLst>
      <p:ext uri="{BB962C8B-B14F-4D97-AF65-F5344CB8AC3E}">
        <p14:creationId xmlns:p14="http://schemas.microsoft.com/office/powerpoint/2010/main" val="1188506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0" y="1447800"/>
            <a:ext cx="9144000" cy="3581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3200" kern="0" dirty="0">
                <a:solidFill>
                  <a:schemeClr val="tx2"/>
                </a:solidFill>
                <a:latin typeface="Times New Roman" pitchFamily="18" charset="0"/>
                <a:ea typeface="Cambria Math"/>
                <a:cs typeface="Times New Roman" pitchFamily="18" charset="0"/>
              </a:rPr>
              <a:t>disadvantages:</a:t>
            </a:r>
          </a:p>
          <a:p>
            <a:pPr lvl="0" algn="ctr"/>
            <a:endParaRPr lang="en-US" sz="3200" kern="0" dirty="0">
              <a:solidFill>
                <a:schemeClr val="tx2"/>
              </a:solidFill>
              <a:latin typeface="Times New Roman" pitchFamily="18" charset="0"/>
              <a:ea typeface="Cambria Math"/>
              <a:cs typeface="Times New Roman" pitchFamily="18" charset="0"/>
            </a:endParaRPr>
          </a:p>
          <a:p>
            <a:pPr lvl="0" algn="ctr"/>
            <a:r>
              <a:rPr lang="en-US" sz="3200" kern="0" dirty="0">
                <a:solidFill>
                  <a:schemeClr val="tx2"/>
                </a:solidFill>
                <a:latin typeface="Times New Roman" pitchFamily="18" charset="0"/>
                <a:ea typeface="Cambria Math"/>
                <a:cs typeface="Times New Roman" pitchFamily="18" charset="0"/>
              </a:rPr>
              <a:t>often need to determine </a:t>
            </a:r>
            <a:r>
              <a:rPr lang="el-GR" sz="3200" kern="0" dirty="0">
                <a:solidFill>
                  <a:schemeClr val="tx2"/>
                </a:solidFill>
                <a:latin typeface="Times New Roman" pitchFamily="18" charset="0"/>
                <a:ea typeface="Cambria Math"/>
                <a:cs typeface="Times New Roman" pitchFamily="18" charset="0"/>
              </a:rPr>
              <a:t>ε</a:t>
            </a:r>
            <a:r>
              <a:rPr lang="en-US" sz="3200" kern="0" dirty="0">
                <a:solidFill>
                  <a:schemeClr val="tx2"/>
                </a:solidFill>
                <a:latin typeface="Times New Roman" pitchFamily="18" charset="0"/>
                <a:ea typeface="Cambria Math"/>
                <a:cs typeface="Times New Roman" pitchFamily="18" charset="0"/>
              </a:rPr>
              <a:t> empirically</a:t>
            </a:r>
          </a:p>
          <a:p>
            <a:pPr lvl="0" algn="ctr"/>
            <a:endParaRPr lang="en-US" sz="3200" kern="0" dirty="0">
              <a:solidFill>
                <a:schemeClr val="tx2"/>
              </a:solidFill>
              <a:latin typeface="Times New Roman" pitchFamily="18" charset="0"/>
              <a:ea typeface="Cambria Math"/>
              <a:cs typeface="Times New Roman" pitchFamily="18" charset="0"/>
            </a:endParaRPr>
          </a:p>
          <a:p>
            <a:pPr lvl="0" algn="ctr"/>
            <a:endParaRPr lang="en-US" sz="3200" kern="0" dirty="0">
              <a:solidFill>
                <a:schemeClr val="tx2"/>
              </a:solidFill>
              <a:latin typeface="Times New Roman" pitchFamily="18" charset="0"/>
              <a:ea typeface="Cambria Math"/>
              <a:cs typeface="Times New Roman" pitchFamily="18" charset="0"/>
            </a:endParaRPr>
          </a:p>
          <a:p>
            <a:pPr lvl="0" algn="ctr"/>
            <a:r>
              <a:rPr kumimoji="0" lang="en-US" sz="3200" b="0" i="0" u="none" strike="noStrike" kern="0" cap="none" spc="0" normalizeH="0" baseline="0" noProof="0" dirty="0">
                <a:ln>
                  <a:noFill/>
                </a:ln>
                <a:solidFill>
                  <a:schemeClr val="tx2"/>
                </a:solidFill>
                <a:effectLst/>
                <a:uLnTx/>
                <a:uFillTx/>
                <a:latin typeface="Times New Roman" pitchFamily="18" charset="0"/>
                <a:ea typeface="Cambria Math"/>
                <a:cs typeface="Times New Roman" pitchFamily="18" charset="0"/>
              </a:rPr>
              <a:t>prior </a:t>
            </a:r>
            <a:r>
              <a:rPr lang="en-US" sz="3200" kern="0" dirty="0">
                <a:solidFill>
                  <a:schemeClr val="tx2"/>
                </a:solidFill>
                <a:latin typeface="Times New Roman" pitchFamily="18" charset="0"/>
                <a:ea typeface="Cambria Math"/>
                <a:cs typeface="Times New Roman" pitchFamily="18" charset="0"/>
              </a:rPr>
              <a:t>information that the model parameters are small not always sensible</a:t>
            </a:r>
            <a:endParaRPr kumimoji="0" lang="en-US" sz="32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a:latin typeface="Times New Roman" pitchFamily="18" charset="0"/>
                <a:cs typeface="Times New Roman" pitchFamily="18" charset="0"/>
              </a:rPr>
              <a:t>Goals of </a:t>
            </a:r>
            <a:r>
              <a:rPr lang="en-US" dirty="0">
                <a:latin typeface="Times New Roman" pitchFamily="18" charset="0"/>
                <a:cs typeface="Times New Roman" pitchFamily="18" charset="0"/>
              </a:rPr>
              <a:t>the lecture</a:t>
            </a:r>
          </a:p>
        </p:txBody>
      </p:sp>
      <p:sp>
        <p:nvSpPr>
          <p:cNvPr id="3" name="Content Placeholder 2"/>
          <p:cNvSpPr>
            <a:spLocks noGrp="1"/>
          </p:cNvSpPr>
          <p:nvPr>
            <p:ph idx="1"/>
          </p:nvPr>
        </p:nvSpPr>
        <p:spPr>
          <a:xfrm>
            <a:off x="685800" y="2895600"/>
            <a:ext cx="7772400" cy="2209800"/>
          </a:xfrm>
        </p:spPr>
        <p:txBody>
          <a:bodyPr/>
          <a:lstStyle/>
          <a:p>
            <a:pPr algn="ctr">
              <a:buNone/>
            </a:pPr>
            <a:r>
              <a:rPr lang="en-US" dirty="0">
                <a:latin typeface="Times New Roman" pitchFamily="18" charset="0"/>
                <a:cs typeface="Times New Roman" pitchFamily="18" charset="0"/>
              </a:rPr>
              <a:t>use prior information to solve exemplary problems</a:t>
            </a: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sz="4800" dirty="0">
                <a:latin typeface="Times New Roman" pitchFamily="18" charset="0"/>
                <a:cs typeface="Times New Roman" pitchFamily="18" charset="0"/>
              </a:rPr>
              <a:t>smoothness as prior information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953000"/>
          </a:xfrm>
        </p:spPr>
        <p:txBody>
          <a:bodyPr/>
          <a:lstStyle/>
          <a:p>
            <a:r>
              <a:rPr lang="en-US" sz="4800" dirty="0">
                <a:latin typeface="Times New Roman" pitchFamily="18" charset="0"/>
                <a:cs typeface="Times New Roman" pitchFamily="18" charset="0"/>
              </a:rPr>
              <a:t>model parameters represent the values of a function</a:t>
            </a:r>
            <a:br>
              <a:rPr lang="en-US" sz="4800" dirty="0">
                <a:latin typeface="Times New Roman" pitchFamily="18" charset="0"/>
                <a:cs typeface="Times New Roman" pitchFamily="18" charset="0"/>
              </a:rPr>
            </a:br>
            <a:br>
              <a:rPr lang="en-US" sz="4800" dirty="0">
                <a:latin typeface="Times New Roman" pitchFamily="18" charset="0"/>
                <a:cs typeface="Times New Roman" pitchFamily="18" charset="0"/>
              </a:rPr>
            </a:br>
            <a:r>
              <a:rPr lang="en-US" sz="4800" i="1" dirty="0">
                <a:latin typeface="Cambria Math" pitchFamily="18" charset="0"/>
                <a:ea typeface="Cambria Math" pitchFamily="18" charset="0"/>
                <a:cs typeface="Times New Roman" pitchFamily="18" charset="0"/>
              </a:rPr>
              <a:t>m(x)</a:t>
            </a:r>
            <a:br>
              <a:rPr lang="en-US" sz="4800" i="1" dirty="0">
                <a:latin typeface="Cambria Math" pitchFamily="18" charset="0"/>
                <a:ea typeface="Cambria Math" pitchFamily="18" charset="0"/>
                <a:cs typeface="Times New Roman" pitchFamily="18" charset="0"/>
              </a:rPr>
            </a:br>
            <a:br>
              <a:rPr lang="en-US" sz="4800" dirty="0">
                <a:latin typeface="Times New Roman" pitchFamily="18" charset="0"/>
                <a:cs typeface="Times New Roman" pitchFamily="18" charset="0"/>
              </a:rPr>
            </a:br>
            <a:r>
              <a:rPr lang="en-US" sz="4800" dirty="0">
                <a:latin typeface="Times New Roman" pitchFamily="18" charset="0"/>
                <a:cs typeface="Times New Roman" pitchFamily="18" charset="0"/>
              </a:rPr>
              <a:t>at equally spaced increments along the </a:t>
            </a:r>
            <a:r>
              <a:rPr lang="en-US" sz="4800" i="1" dirty="0">
                <a:latin typeface="Times New Roman" pitchFamily="18" charset="0"/>
                <a:cs typeface="Times New Roman" pitchFamily="18" charset="0"/>
              </a:rPr>
              <a:t>x</a:t>
            </a:r>
            <a:r>
              <a:rPr lang="en-US" sz="4800" dirty="0">
                <a:latin typeface="Times New Roman" pitchFamily="18" charset="0"/>
                <a:cs typeface="Times New Roman" pitchFamily="18" charset="0"/>
              </a:rPr>
              <a:t>-axis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a:latin typeface="Times New Roman" pitchFamily="18" charset="0"/>
                <a:cs typeface="Times New Roman" pitchFamily="18" charset="0"/>
              </a:rPr>
              <a:t>function approximated by its values at a sequence of </a:t>
            </a:r>
            <a:r>
              <a:rPr lang="en-US" i="1" dirty="0" err="1">
                <a:latin typeface="Cambria Math" pitchFamily="18" charset="0"/>
                <a:ea typeface="Cambria Math" pitchFamily="18" charset="0"/>
                <a:cs typeface="Times New Roman" pitchFamily="18" charset="0"/>
              </a:rPr>
              <a:t>x</a:t>
            </a:r>
            <a:r>
              <a:rPr lang="en-US" dirty="0" err="1">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sp>
        <p:nvSpPr>
          <p:cNvPr id="4" name="Freeform 3"/>
          <p:cNvSpPr/>
          <p:nvPr/>
        </p:nvSpPr>
        <p:spPr>
          <a:xfrm>
            <a:off x="1509486" y="2333171"/>
            <a:ext cx="6241143" cy="1465943"/>
          </a:xfrm>
          <a:custGeom>
            <a:avLst/>
            <a:gdLst>
              <a:gd name="connsiteX0" fmla="*/ 0 w 6241143"/>
              <a:gd name="connsiteY0" fmla="*/ 1465943 h 1465943"/>
              <a:gd name="connsiteX1" fmla="*/ 1828800 w 6241143"/>
              <a:gd name="connsiteY1" fmla="*/ 188686 h 1465943"/>
              <a:gd name="connsiteX2" fmla="*/ 4368800 w 6241143"/>
              <a:gd name="connsiteY2" fmla="*/ 1103086 h 1465943"/>
              <a:gd name="connsiteX3" fmla="*/ 6241143 w 6241143"/>
              <a:gd name="connsiteY3" fmla="*/ 0 h 1465943"/>
            </a:gdLst>
            <a:ahLst/>
            <a:cxnLst>
              <a:cxn ang="0">
                <a:pos x="connsiteX0" y="connsiteY0"/>
              </a:cxn>
              <a:cxn ang="0">
                <a:pos x="connsiteX1" y="connsiteY1"/>
              </a:cxn>
              <a:cxn ang="0">
                <a:pos x="connsiteX2" y="connsiteY2"/>
              </a:cxn>
              <a:cxn ang="0">
                <a:pos x="connsiteX3" y="connsiteY3"/>
              </a:cxn>
            </a:cxnLst>
            <a:rect l="l" t="t" r="r" b="b"/>
            <a:pathLst>
              <a:path w="6241143" h="1465943">
                <a:moveTo>
                  <a:pt x="0" y="1465943"/>
                </a:moveTo>
                <a:cubicBezTo>
                  <a:pt x="550333" y="857552"/>
                  <a:pt x="1100667" y="249162"/>
                  <a:pt x="1828800" y="188686"/>
                </a:cubicBezTo>
                <a:cubicBezTo>
                  <a:pt x="2556933" y="128210"/>
                  <a:pt x="3633410" y="1134534"/>
                  <a:pt x="4368800" y="1103086"/>
                </a:cubicBezTo>
                <a:cubicBezTo>
                  <a:pt x="5104191" y="1071638"/>
                  <a:pt x="5672667" y="535819"/>
                  <a:pt x="6241143"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465943" y="2144485"/>
            <a:ext cx="6458857" cy="1741715"/>
          </a:xfrm>
          <a:custGeom>
            <a:avLst/>
            <a:gdLst>
              <a:gd name="connsiteX0" fmla="*/ 14514 w 6458857"/>
              <a:gd name="connsiteY0" fmla="*/ 0 h 1741715"/>
              <a:gd name="connsiteX1" fmla="*/ 0 w 6458857"/>
              <a:gd name="connsiteY1" fmla="*/ 1741715 h 1741715"/>
              <a:gd name="connsiteX2" fmla="*/ 6458857 w 6458857"/>
              <a:gd name="connsiteY2" fmla="*/ 1741715 h 1741715"/>
            </a:gdLst>
            <a:ahLst/>
            <a:cxnLst>
              <a:cxn ang="0">
                <a:pos x="connsiteX0" y="connsiteY0"/>
              </a:cxn>
              <a:cxn ang="0">
                <a:pos x="connsiteX1" y="connsiteY1"/>
              </a:cxn>
              <a:cxn ang="0">
                <a:pos x="connsiteX2" y="connsiteY2"/>
              </a:cxn>
            </a:cxnLst>
            <a:rect l="l" t="t" r="r" b="b"/>
            <a:pathLst>
              <a:path w="6458857" h="1741715">
                <a:moveTo>
                  <a:pt x="14514" y="0"/>
                </a:moveTo>
                <a:lnTo>
                  <a:pt x="0" y="1741715"/>
                </a:lnTo>
                <a:lnTo>
                  <a:pt x="6458857" y="1741715"/>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152400" y="26670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m(x)</a:t>
            </a:r>
            <a:br>
              <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bwMode="auto">
          <a:xfrm>
            <a:off x="7373256" y="3487056"/>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x</a:t>
            </a:r>
            <a:br>
              <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1905000" y="32366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96886" y="28629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88772" y="26198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80658" y="248557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72544" y="245655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64430" y="256540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56316" y="273957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648202" y="294640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40088" y="31677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31974" y="33056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23860" y="337093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215746" y="328385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607632" y="311331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99518" y="286294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91400" y="254364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p:cNvSpPr txBox="1">
            <a:spLocks/>
          </p:cNvSpPr>
          <p:nvPr/>
        </p:nvSpPr>
        <p:spPr bwMode="auto">
          <a:xfrm>
            <a:off x="3505200" y="20574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rPr>
              <a:t>i</a:t>
            </a:r>
            <a:b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9" name="Title 1"/>
          <p:cNvSpPr txBox="1">
            <a:spLocks/>
          </p:cNvSpPr>
          <p:nvPr/>
        </p:nvSpPr>
        <p:spPr bwMode="auto">
          <a:xfrm>
            <a:off x="4114800" y="22860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r>
              <a:rPr lang="en-US" sz="2800" i="1" kern="0" baseline="-25000" dirty="0">
                <a:solidFill>
                  <a:schemeClr val="tx2"/>
                </a:solidFill>
                <a:latin typeface="Cambria Math" pitchFamily="18" charset="0"/>
                <a:ea typeface="Cambria Math" pitchFamily="18" charset="0"/>
                <a:cs typeface="Times New Roman" pitchFamily="18" charset="0"/>
              </a:rPr>
              <a:t>i+1</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33" name="Straight Connector 32"/>
          <p:cNvCxnSpPr/>
          <p:nvPr/>
        </p:nvCxnSpPr>
        <p:spPr>
          <a:xfrm rot="5400000" flipH="1" flipV="1">
            <a:off x="3204031" y="3352800"/>
            <a:ext cx="1436913" cy="2177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3708400" y="3465286"/>
            <a:ext cx="1240971"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bwMode="auto">
          <a:xfrm>
            <a:off x="3175002" y="38100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x</a:t>
            </a:r>
            <a:r>
              <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rPr>
              <a:t>i</a:t>
            </a:r>
            <a:br>
              <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9" name="Title 1"/>
          <p:cNvSpPr txBox="1">
            <a:spLocks/>
          </p:cNvSpPr>
          <p:nvPr/>
        </p:nvSpPr>
        <p:spPr bwMode="auto">
          <a:xfrm>
            <a:off x="3733800" y="38100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x</a:t>
            </a:r>
            <a:r>
              <a:rPr lang="en-US" sz="2800" i="1" kern="0" baseline="-25000" dirty="0">
                <a:solidFill>
                  <a:schemeClr val="tx2"/>
                </a:solidFill>
                <a:latin typeface="Cambria Math" pitchFamily="18" charset="0"/>
                <a:ea typeface="Cambria Math" pitchFamily="18" charset="0"/>
                <a:cs typeface="Times New Roman" pitchFamily="18" charset="0"/>
              </a:rPr>
              <a:t>i+1</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0" name="Right Brace 39"/>
          <p:cNvSpPr/>
          <p:nvPr/>
        </p:nvSpPr>
        <p:spPr>
          <a:xfrm rot="5400000">
            <a:off x="3944256" y="4457700"/>
            <a:ext cx="381000" cy="4572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itle 1"/>
          <p:cNvSpPr txBox="1">
            <a:spLocks/>
          </p:cNvSpPr>
          <p:nvPr/>
        </p:nvSpPr>
        <p:spPr bwMode="auto">
          <a:xfrm>
            <a:off x="3429000" y="47244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l-GR" sz="2800" b="0" i="1" u="none" strike="noStrike" kern="0" cap="none" spc="0" normalizeH="0" baseline="0" noProof="0" dirty="0">
                <a:ln>
                  <a:noFill/>
                </a:ln>
                <a:solidFill>
                  <a:schemeClr val="tx2"/>
                </a:solidFill>
                <a:effectLst/>
                <a:uLnTx/>
                <a:uFillTx/>
                <a:latin typeface="Cambria Math"/>
                <a:ea typeface="Cambria Math"/>
                <a:cs typeface="Times New Roman" pitchFamily="18" charset="0"/>
              </a:rPr>
              <a:t>Δ</a:t>
            </a: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x</a:t>
            </a:r>
            <a:br>
              <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2" name="Title 1"/>
          <p:cNvSpPr txBox="1">
            <a:spLocks/>
          </p:cNvSpPr>
          <p:nvPr/>
        </p:nvSpPr>
        <p:spPr bwMode="auto">
          <a:xfrm>
            <a:off x="228600" y="5715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3600" b="0" u="none" strike="noStrike" kern="0" cap="none" spc="0" normalizeH="0" baseline="0" noProof="0" dirty="0">
                <a:ln>
                  <a:noFill/>
                </a:ln>
                <a:solidFill>
                  <a:schemeClr val="tx2"/>
                </a:solidFill>
                <a:effectLst/>
                <a:uLnTx/>
                <a:uFillTx/>
                <a:latin typeface="Cambria Math" pitchFamily="18" charset="0"/>
                <a:ea typeface="Cambria Math" pitchFamily="18" charset="0"/>
                <a:cs typeface="Courier New" pitchFamily="49" charset="0"/>
              </a:rPr>
              <a:t>m(x</a:t>
            </a:r>
            <a:r>
              <a:rPr lang="en-US" sz="3600" kern="0" dirty="0">
                <a:solidFill>
                  <a:schemeClr val="tx2"/>
                </a:solidFill>
                <a:latin typeface="Cambria Math" pitchFamily="18" charset="0"/>
                <a:ea typeface="Cambria Math" pitchFamily="18" charset="0"/>
                <a:cs typeface="Courier New" pitchFamily="49" charset="0"/>
              </a:rPr>
              <a:t>) </a:t>
            </a:r>
            <a:r>
              <a:rPr lang="en-US" sz="3600" i="1" kern="0" dirty="0">
                <a:solidFill>
                  <a:schemeClr val="tx2"/>
                </a:solidFill>
                <a:latin typeface="Cambria Math" pitchFamily="18" charset="0"/>
                <a:ea typeface="Cambria Math" pitchFamily="18" charset="0"/>
                <a:cs typeface="Courier New" pitchFamily="49" charset="0"/>
              </a:rPr>
              <a:t>→ </a:t>
            </a:r>
            <a:r>
              <a:rPr lang="en-US" sz="3600" b="1" kern="0" dirty="0">
                <a:solidFill>
                  <a:schemeClr val="tx2"/>
                </a:solidFill>
                <a:latin typeface="Cambria Math" pitchFamily="18" charset="0"/>
                <a:ea typeface="Cambria Math" pitchFamily="18" charset="0"/>
                <a:cs typeface="Courier New" pitchFamily="49" charset="0"/>
              </a:rPr>
              <a:t>m</a:t>
            </a:r>
            <a:r>
              <a:rPr lang="en-US" sz="3600" kern="0" dirty="0">
                <a:solidFill>
                  <a:schemeClr val="tx2"/>
                </a:solidFill>
                <a:latin typeface="Cambria Math" pitchFamily="18" charset="0"/>
                <a:ea typeface="Cambria Math" pitchFamily="18" charset="0"/>
                <a:cs typeface="Courier New" pitchFamily="49" charset="0"/>
              </a:rPr>
              <a:t>=[m</a:t>
            </a:r>
            <a:r>
              <a:rPr lang="en-US" sz="3600" kern="0" baseline="-25000" dirty="0">
                <a:solidFill>
                  <a:schemeClr val="tx2"/>
                </a:solidFill>
                <a:latin typeface="Cambria Math" pitchFamily="18" charset="0"/>
                <a:ea typeface="Cambria Math" pitchFamily="18" charset="0"/>
                <a:cs typeface="Courier New" pitchFamily="49" charset="0"/>
              </a:rPr>
              <a:t>1</a:t>
            </a:r>
            <a:r>
              <a:rPr lang="en-US" sz="3600" kern="0" dirty="0">
                <a:solidFill>
                  <a:schemeClr val="tx2"/>
                </a:solidFill>
                <a:latin typeface="Cambria Math" pitchFamily="18" charset="0"/>
                <a:ea typeface="Cambria Math" pitchFamily="18" charset="0"/>
                <a:cs typeface="Courier New" pitchFamily="49" charset="0"/>
              </a:rPr>
              <a:t>, m</a:t>
            </a:r>
            <a:r>
              <a:rPr lang="en-US" sz="3600" kern="0" baseline="-25000" dirty="0">
                <a:solidFill>
                  <a:schemeClr val="tx2"/>
                </a:solidFill>
                <a:latin typeface="Cambria Math" pitchFamily="18" charset="0"/>
                <a:ea typeface="Cambria Math" pitchFamily="18" charset="0"/>
                <a:cs typeface="Courier New" pitchFamily="49" charset="0"/>
              </a:rPr>
              <a:t>2</a:t>
            </a:r>
            <a:r>
              <a:rPr lang="en-US" sz="3600" kern="0" dirty="0">
                <a:solidFill>
                  <a:schemeClr val="tx2"/>
                </a:solidFill>
                <a:latin typeface="Cambria Math" pitchFamily="18" charset="0"/>
                <a:ea typeface="Cambria Math" pitchFamily="18" charset="0"/>
                <a:cs typeface="Courier New" pitchFamily="49" charset="0"/>
              </a:rPr>
              <a:t>, m</a:t>
            </a:r>
            <a:r>
              <a:rPr lang="en-US" sz="3600" kern="0" baseline="-25000" dirty="0">
                <a:solidFill>
                  <a:schemeClr val="tx2"/>
                </a:solidFill>
                <a:latin typeface="Cambria Math" pitchFamily="18" charset="0"/>
                <a:ea typeface="Cambria Math" pitchFamily="18" charset="0"/>
                <a:cs typeface="Courier New" pitchFamily="49" charset="0"/>
              </a:rPr>
              <a:t>3</a:t>
            </a:r>
            <a:r>
              <a:rPr lang="en-US" sz="3600" kern="0" dirty="0">
                <a:solidFill>
                  <a:schemeClr val="tx2"/>
                </a:solidFill>
                <a:latin typeface="Cambria Math" pitchFamily="18" charset="0"/>
                <a:ea typeface="Cambria Math" pitchFamily="18" charset="0"/>
                <a:cs typeface="Courier New" pitchFamily="49" charset="0"/>
              </a:rPr>
              <a:t>, …, </a:t>
            </a:r>
            <a:r>
              <a:rPr lang="en-US" sz="3600" kern="0" dirty="0" err="1">
                <a:solidFill>
                  <a:schemeClr val="tx2"/>
                </a:solidFill>
                <a:latin typeface="Cambria Math" pitchFamily="18" charset="0"/>
                <a:ea typeface="Cambria Math" pitchFamily="18" charset="0"/>
                <a:cs typeface="Courier New" pitchFamily="49" charset="0"/>
              </a:rPr>
              <a:t>m</a:t>
            </a:r>
            <a:r>
              <a:rPr lang="en-US" sz="3600" kern="0" baseline="-25000" dirty="0" err="1">
                <a:solidFill>
                  <a:schemeClr val="tx2"/>
                </a:solidFill>
                <a:latin typeface="Cambria Math" pitchFamily="18" charset="0"/>
                <a:ea typeface="Cambria Math" pitchFamily="18" charset="0"/>
                <a:cs typeface="Courier New" pitchFamily="49" charset="0"/>
              </a:rPr>
              <a:t>M</a:t>
            </a:r>
            <a:r>
              <a:rPr lang="en-US" sz="3600" kern="0" dirty="0">
                <a:solidFill>
                  <a:schemeClr val="tx2"/>
                </a:solidFill>
                <a:latin typeface="Cambria Math" pitchFamily="18" charset="0"/>
                <a:ea typeface="Cambria Math" pitchFamily="18" charset="0"/>
                <a:cs typeface="Courier New" pitchFamily="49" charset="0"/>
              </a:rPr>
              <a:t>]</a:t>
            </a:r>
            <a:r>
              <a:rPr lang="en-US" sz="3600" kern="0" baseline="30000" dirty="0">
                <a:solidFill>
                  <a:schemeClr val="tx2"/>
                </a:solidFill>
                <a:latin typeface="Cambria Math" pitchFamily="18" charset="0"/>
                <a:ea typeface="Cambria Math" pitchFamily="18" charset="0"/>
                <a:cs typeface="Courier New" pitchFamily="49" charset="0"/>
              </a:rPr>
              <a:t>T</a:t>
            </a:r>
            <a:r>
              <a:rPr lang="en-US" sz="3600" kern="0" dirty="0">
                <a:solidFill>
                  <a:schemeClr val="tx2"/>
                </a:solidFill>
                <a:latin typeface="Cambria Math" pitchFamily="18" charset="0"/>
                <a:ea typeface="Cambria Math" pitchFamily="18" charset="0"/>
                <a:cs typeface="Courier New" pitchFamily="49" charset="0"/>
              </a:rPr>
              <a:t> </a:t>
            </a:r>
            <a:endParaRPr kumimoji="0" lang="en-US" sz="3600" b="0" u="none" strike="noStrike" kern="0" cap="none" spc="0" normalizeH="0" baseline="0" noProof="0" dirty="0">
              <a:ln>
                <a:noFill/>
              </a:ln>
              <a:solidFill>
                <a:schemeClr val="tx2"/>
              </a:solidFill>
              <a:effectLst/>
              <a:uLnTx/>
              <a:uFillTx/>
              <a:latin typeface="Cambria Math" pitchFamily="18" charset="0"/>
              <a:ea typeface="Cambria Math" pitchFamily="18" charset="0"/>
              <a:cs typeface="Courier New" pitchFamily="49"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19800"/>
          </a:xfrm>
        </p:spPr>
        <p:txBody>
          <a:bodyPr/>
          <a:lstStyle/>
          <a:p>
            <a:r>
              <a:rPr lang="en-US" sz="4800" dirty="0">
                <a:latin typeface="Times New Roman" pitchFamily="18" charset="0"/>
                <a:cs typeface="Times New Roman" pitchFamily="18" charset="0"/>
              </a:rPr>
              <a:t>rough function has large second derivative</a:t>
            </a:r>
            <a:br>
              <a:rPr lang="en-US" sz="4800" dirty="0">
                <a:latin typeface="Times New Roman" pitchFamily="18" charset="0"/>
                <a:cs typeface="Times New Roman" pitchFamily="18" charset="0"/>
              </a:rPr>
            </a:br>
            <a:br>
              <a:rPr lang="en-US" sz="4800" dirty="0">
                <a:latin typeface="Times New Roman" pitchFamily="18" charset="0"/>
                <a:cs typeface="Times New Roman" pitchFamily="18" charset="0"/>
              </a:rPr>
            </a:br>
            <a:r>
              <a:rPr lang="en-US" sz="4800" dirty="0">
                <a:latin typeface="Times New Roman" pitchFamily="18" charset="0"/>
                <a:cs typeface="Times New Roman" pitchFamily="18" charset="0"/>
              </a:rPr>
              <a:t> a smooth function</a:t>
            </a:r>
            <a:br>
              <a:rPr lang="en-US" sz="4800" dirty="0">
                <a:latin typeface="Times New Roman" pitchFamily="18" charset="0"/>
                <a:cs typeface="Times New Roman" pitchFamily="18" charset="0"/>
              </a:rPr>
            </a:br>
            <a:r>
              <a:rPr lang="en-US" sz="4800" dirty="0">
                <a:latin typeface="Times New Roman" pitchFamily="18" charset="0"/>
                <a:cs typeface="Times New Roman" pitchFamily="18" charset="0"/>
              </a:rPr>
              <a:t>is one that is not rough </a:t>
            </a:r>
            <a:br>
              <a:rPr lang="en-US" sz="4800" dirty="0">
                <a:latin typeface="Times New Roman" pitchFamily="18" charset="0"/>
                <a:cs typeface="Times New Roman" pitchFamily="18" charset="0"/>
              </a:rPr>
            </a:br>
            <a:br>
              <a:rPr lang="en-US" sz="4800" dirty="0">
                <a:latin typeface="Times New Roman" pitchFamily="18" charset="0"/>
                <a:cs typeface="Times New Roman" pitchFamily="18" charset="0"/>
              </a:rPr>
            </a:br>
            <a:r>
              <a:rPr lang="en-US" sz="4800" dirty="0">
                <a:latin typeface="Times New Roman" pitchFamily="18" charset="0"/>
                <a:cs typeface="Times New Roman" pitchFamily="18" charset="0"/>
              </a:rPr>
              <a:t>a smooth function has a small second derivative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latin typeface="Times New Roman" pitchFamily="18" charset="0"/>
                <a:cs typeface="Times New Roman" pitchFamily="18" charset="0"/>
              </a:rPr>
              <a:t>approximate expressions for second derivative</a:t>
            </a:r>
          </a:p>
        </p:txBody>
      </p:sp>
      <p:pic>
        <p:nvPicPr>
          <p:cNvPr id="1026" name="Picture 2"/>
          <p:cNvPicPr>
            <a:picLocks noGrp="1" noChangeAspect="1" noChangeArrowheads="1"/>
          </p:cNvPicPr>
          <p:nvPr>
            <p:ph idx="1"/>
          </p:nvPr>
        </p:nvPicPr>
        <p:blipFill>
          <a:blip r:embed="rId3" cstate="print"/>
          <a:srcRect l="15748" t="38723" r="15747" b="27604"/>
          <a:stretch>
            <a:fillRect/>
          </a:stretch>
        </p:blipFill>
        <p:spPr bwMode="auto">
          <a:xfrm>
            <a:off x="0" y="2438400"/>
            <a:ext cx="9060180" cy="3124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57086" y="2866571"/>
            <a:ext cx="6241143" cy="1465943"/>
          </a:xfrm>
          <a:custGeom>
            <a:avLst/>
            <a:gdLst>
              <a:gd name="connsiteX0" fmla="*/ 0 w 6241143"/>
              <a:gd name="connsiteY0" fmla="*/ 1465943 h 1465943"/>
              <a:gd name="connsiteX1" fmla="*/ 1828800 w 6241143"/>
              <a:gd name="connsiteY1" fmla="*/ 188686 h 1465943"/>
              <a:gd name="connsiteX2" fmla="*/ 4368800 w 6241143"/>
              <a:gd name="connsiteY2" fmla="*/ 1103086 h 1465943"/>
              <a:gd name="connsiteX3" fmla="*/ 6241143 w 6241143"/>
              <a:gd name="connsiteY3" fmla="*/ 0 h 1465943"/>
            </a:gdLst>
            <a:ahLst/>
            <a:cxnLst>
              <a:cxn ang="0">
                <a:pos x="connsiteX0" y="connsiteY0"/>
              </a:cxn>
              <a:cxn ang="0">
                <a:pos x="connsiteX1" y="connsiteY1"/>
              </a:cxn>
              <a:cxn ang="0">
                <a:pos x="connsiteX2" y="connsiteY2"/>
              </a:cxn>
              <a:cxn ang="0">
                <a:pos x="connsiteX3" y="connsiteY3"/>
              </a:cxn>
            </a:cxnLst>
            <a:rect l="l" t="t" r="r" b="b"/>
            <a:pathLst>
              <a:path w="6241143" h="1465943">
                <a:moveTo>
                  <a:pt x="0" y="1465943"/>
                </a:moveTo>
                <a:cubicBezTo>
                  <a:pt x="550333" y="857552"/>
                  <a:pt x="1100667" y="249162"/>
                  <a:pt x="1828800" y="188686"/>
                </a:cubicBezTo>
                <a:cubicBezTo>
                  <a:pt x="2556933" y="128210"/>
                  <a:pt x="3633410" y="1134534"/>
                  <a:pt x="4368800" y="1103086"/>
                </a:cubicBezTo>
                <a:cubicBezTo>
                  <a:pt x="5104191" y="1071638"/>
                  <a:pt x="5672667" y="535819"/>
                  <a:pt x="6241143"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13543" y="2677885"/>
            <a:ext cx="6458857" cy="1741715"/>
          </a:xfrm>
          <a:custGeom>
            <a:avLst/>
            <a:gdLst>
              <a:gd name="connsiteX0" fmla="*/ 14514 w 6458857"/>
              <a:gd name="connsiteY0" fmla="*/ 0 h 1741715"/>
              <a:gd name="connsiteX1" fmla="*/ 0 w 6458857"/>
              <a:gd name="connsiteY1" fmla="*/ 1741715 h 1741715"/>
              <a:gd name="connsiteX2" fmla="*/ 6458857 w 6458857"/>
              <a:gd name="connsiteY2" fmla="*/ 1741715 h 1741715"/>
            </a:gdLst>
            <a:ahLst/>
            <a:cxnLst>
              <a:cxn ang="0">
                <a:pos x="connsiteX0" y="connsiteY0"/>
              </a:cxn>
              <a:cxn ang="0">
                <a:pos x="connsiteX1" y="connsiteY1"/>
              </a:cxn>
              <a:cxn ang="0">
                <a:pos x="connsiteX2" y="connsiteY2"/>
              </a:cxn>
            </a:cxnLst>
            <a:rect l="l" t="t" r="r" b="b"/>
            <a:pathLst>
              <a:path w="6458857" h="1741715">
                <a:moveTo>
                  <a:pt x="14514" y="0"/>
                </a:moveTo>
                <a:lnTo>
                  <a:pt x="0" y="1741715"/>
                </a:lnTo>
                <a:lnTo>
                  <a:pt x="6458857" y="1741715"/>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2098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m(x)</a:t>
            </a:r>
            <a:br>
              <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bwMode="auto">
          <a:xfrm>
            <a:off x="7220856" y="4020456"/>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x</a:t>
            </a:r>
            <a:br>
              <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1752600" y="37700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44486" y="33963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36372" y="31532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28258" y="301897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20144" y="298995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12030" y="3098808"/>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03916" y="3272976"/>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95802" y="3479802"/>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87688" y="37011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79574" y="38390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71460" y="390433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63346" y="381725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455232" y="364671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47118" y="339634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39000" y="307704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txBox="1">
            <a:spLocks/>
          </p:cNvSpPr>
          <p:nvPr/>
        </p:nvSpPr>
        <p:spPr bwMode="auto">
          <a:xfrm>
            <a:off x="0" y="51816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0" u="none" strike="noStrike" kern="0" cap="none" spc="0" normalizeH="0" baseline="0" noProof="0" dirty="0" err="1">
                <a:ln>
                  <a:noFill/>
                </a:ln>
                <a:solidFill>
                  <a:schemeClr val="tx2"/>
                </a:solidFill>
                <a:effectLst/>
                <a:uLnTx/>
                <a:uFillTx/>
                <a:latin typeface="Cambria Math" pitchFamily="18" charset="0"/>
                <a:ea typeface="Cambria Math" pitchFamily="18" charset="0"/>
                <a:cs typeface="Times New Roman" pitchFamily="18" charset="0"/>
              </a:rPr>
              <a:t>i</a:t>
            </a:r>
            <a:r>
              <a:rPr kumimoji="0" lang="en-US" sz="2800" b="0" u="none" strike="noStrike" kern="0" cap="none" spc="0" normalizeH="0" baseline="0" noProof="0" dirty="0" err="1">
                <a:ln>
                  <a:noFill/>
                </a:ln>
                <a:solidFill>
                  <a:schemeClr val="tx2"/>
                </a:solidFill>
                <a:effectLst/>
                <a:uLnTx/>
                <a:uFillTx/>
                <a:latin typeface="Times New Roman" pitchFamily="18" charset="0"/>
                <a:ea typeface="Cambria Math" pitchFamily="18" charset="0"/>
                <a:cs typeface="Times New Roman" pitchFamily="18" charset="0"/>
              </a:rPr>
              <a:t>-th</a:t>
            </a:r>
            <a:r>
              <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 row of </a:t>
            </a:r>
            <a:r>
              <a:rPr kumimoji="0" lang="en-US" sz="28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H</a:t>
            </a: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       (</a:t>
            </a:r>
            <a:r>
              <a:rPr lang="el-GR" sz="2800" i="1" kern="0" dirty="0">
                <a:solidFill>
                  <a:schemeClr val="tx2"/>
                </a:solidFill>
                <a:latin typeface="Cambria Math"/>
                <a:ea typeface="Cambria Math"/>
                <a:cs typeface="Times New Roman" pitchFamily="18" charset="0"/>
              </a:rPr>
              <a:t>Δ</a:t>
            </a:r>
            <a:r>
              <a:rPr lang="en-US" sz="2800" i="1" kern="0" dirty="0">
                <a:solidFill>
                  <a:schemeClr val="tx2"/>
                </a:solidFill>
                <a:latin typeface="Cambria Math" pitchFamily="18" charset="0"/>
                <a:ea typeface="Cambria Math" pitchFamily="18" charset="0"/>
                <a:cs typeface="Times New Roman" pitchFamily="18" charset="0"/>
              </a:rPr>
              <a:t>x)</a:t>
            </a:r>
            <a:r>
              <a:rPr lang="en-US" sz="2800" i="1" kern="0" baseline="30000" dirty="0">
                <a:solidFill>
                  <a:schemeClr val="tx2"/>
                </a:solidFill>
                <a:latin typeface="Cambria Math" pitchFamily="18" charset="0"/>
                <a:ea typeface="Cambria Math" pitchFamily="18" charset="0"/>
                <a:cs typeface="Times New Roman" pitchFamily="18" charset="0"/>
              </a:rPr>
              <a:t>-2 </a:t>
            </a:r>
            <a:r>
              <a:rPr lang="en-US" sz="2800" i="1" kern="0" dirty="0">
                <a:solidFill>
                  <a:schemeClr val="tx2"/>
                </a:solidFill>
                <a:latin typeface="Cambria Math" pitchFamily="18" charset="0"/>
                <a:ea typeface="Cambria Math" pitchFamily="18" charset="0"/>
                <a:cs typeface="Times New Roman" pitchFamily="18" charset="0"/>
              </a:rPr>
              <a:t>[ 0, 0, 0, … 0, 1, -2, 1, 0, …. 0, 0, 0]</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9" name="Title 1"/>
          <p:cNvSpPr txBox="1">
            <a:spLocks/>
          </p:cNvSpPr>
          <p:nvPr/>
        </p:nvSpPr>
        <p:spPr bwMode="auto">
          <a:xfrm>
            <a:off x="3421746" y="43434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x</a:t>
            </a:r>
            <a:r>
              <a:rPr lang="en-US" sz="2800" i="1" kern="0" baseline="-25000" dirty="0" err="1">
                <a:solidFill>
                  <a:schemeClr val="tx2"/>
                </a:solidFill>
                <a:latin typeface="Cambria Math" pitchFamily="18" charset="0"/>
                <a:ea typeface="Cambria Math" pitchFamily="18" charset="0"/>
                <a:cs typeface="Times New Roman" pitchFamily="18" charset="0"/>
              </a:rPr>
              <a:t>i</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30" name="Straight Connector 29"/>
          <p:cNvCxnSpPr>
            <a:endCxn id="14" idx="0"/>
          </p:cNvCxnSpPr>
          <p:nvPr/>
        </p:nvCxnSpPr>
        <p:spPr>
          <a:xfrm rot="5400000" flipH="1" flipV="1">
            <a:off x="3525159" y="3917043"/>
            <a:ext cx="1299024" cy="1089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096000" y="6096000"/>
            <a:ext cx="457200" cy="1588"/>
          </a:xfrm>
          <a:prstGeom prst="straightConnector1">
            <a:avLst/>
          </a:pr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bwMode="auto">
          <a:xfrm>
            <a:off x="5562600" y="60960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column </a:t>
            </a:r>
            <a:r>
              <a:rPr kumimoji="0" lang="en-US" sz="2000" b="0" i="1" u="none" strike="noStrike" kern="0" cap="none" spc="0" normalizeH="0" baseline="0" noProof="0" dirty="0" err="1">
                <a:ln>
                  <a:noFill/>
                </a:ln>
                <a:solidFill>
                  <a:srgbClr val="FF0000"/>
                </a:solidFill>
                <a:effectLst/>
                <a:uLnTx/>
                <a:uFillTx/>
                <a:latin typeface="Cambria Math" pitchFamily="18" charset="0"/>
                <a:ea typeface="Cambria Math" pitchFamily="18" charset="0"/>
                <a:cs typeface="Times New Roman" pitchFamily="18" charset="0"/>
              </a:rPr>
              <a:t>i</a:t>
            </a:r>
            <a:endParaRPr kumimoji="0" lang="en-US" sz="20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42" name="Title 1"/>
          <p:cNvSpPr txBox="1">
            <a:spLocks/>
          </p:cNvSpPr>
          <p:nvPr/>
        </p:nvSpPr>
        <p:spPr bwMode="auto">
          <a:xfrm>
            <a:off x="304800" y="5867400"/>
            <a:ext cx="2133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2</a:t>
            </a:r>
            <a:r>
              <a:rPr kumimoji="0" lang="en-US" sz="2000" b="0" i="0" u="none" strike="noStrike" kern="0" cap="none" spc="0" normalizeH="0" baseline="30000" noProof="0" dirty="0">
                <a:ln>
                  <a:noFill/>
                </a:ln>
                <a:solidFill>
                  <a:srgbClr val="FF0000"/>
                </a:solidFill>
                <a:effectLst/>
                <a:uLnTx/>
                <a:uFillTx/>
                <a:latin typeface="Times New Roman" pitchFamily="18" charset="0"/>
                <a:ea typeface="+mj-ea"/>
                <a:cs typeface="Times New Roman" pitchFamily="18" charset="0"/>
              </a:rPr>
              <a:t>nd</a:t>
            </a: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derivative at </a:t>
            </a:r>
            <a:r>
              <a:rPr kumimoji="0" lang="en-US" sz="2000" b="0"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x</a:t>
            </a:r>
            <a:r>
              <a:rPr kumimoji="0" lang="en-US" sz="2000" b="0" i="0"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rPr>
              <a:t>i</a:t>
            </a:r>
            <a:endParaRPr kumimoji="0" lang="en-US" sz="20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43" name="Picture 2"/>
          <p:cNvPicPr>
            <a:picLocks noGrp="1" noChangeAspect="1" noChangeArrowheads="1"/>
          </p:cNvPicPr>
          <p:nvPr>
            <p:ph idx="1"/>
          </p:nvPr>
        </p:nvPicPr>
        <p:blipFill>
          <a:blip r:embed="rId3" cstate="print"/>
          <a:srcRect l="57808" t="60077" r="15747" b="27604"/>
          <a:stretch>
            <a:fillRect/>
          </a:stretch>
        </p:blipFill>
        <p:spPr bwMode="auto">
          <a:xfrm>
            <a:off x="3665220" y="457200"/>
            <a:ext cx="3497580" cy="1143000"/>
          </a:xfrm>
          <a:prstGeom prst="rect">
            <a:avLst/>
          </a:prstGeom>
          <a:noFill/>
          <a:ln w="9525">
            <a:noFill/>
            <a:miter lim="800000"/>
            <a:headEnd/>
            <a:tailEnd/>
          </a:ln>
        </p:spPr>
      </p:pic>
      <p:pic>
        <p:nvPicPr>
          <p:cNvPr id="44" name="Picture 2"/>
          <p:cNvPicPr>
            <a:picLocks noChangeAspect="1" noChangeArrowheads="1"/>
          </p:cNvPicPr>
          <p:nvPr/>
        </p:nvPicPr>
        <p:blipFill>
          <a:blip r:embed="rId3" cstate="print"/>
          <a:srcRect l="15748" t="60077" r="74457" b="27604"/>
          <a:stretch>
            <a:fillRect/>
          </a:stretch>
        </p:blipFill>
        <p:spPr bwMode="auto">
          <a:xfrm>
            <a:off x="2217420" y="457200"/>
            <a:ext cx="1295400" cy="1143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dirty="0">
                <a:latin typeface="Times New Roman" pitchFamily="18" charset="0"/>
                <a:cs typeface="Times New Roman" pitchFamily="18" charset="0"/>
              </a:rPr>
              <a:t>what to do about </a:t>
            </a:r>
            <a:r>
              <a:rPr lang="en-US" dirty="0">
                <a:latin typeface="Cambria Math" pitchFamily="18" charset="0"/>
                <a:ea typeface="Cambria Math" pitchFamily="18" charset="0"/>
                <a:cs typeface="Times New Roman" pitchFamily="18" charset="0"/>
              </a:rPr>
              <a:t>m</a:t>
            </a:r>
            <a:r>
              <a:rPr lang="en-US" baseline="-25000" dirty="0">
                <a:latin typeface="Cambria Math" pitchFamily="18" charset="0"/>
                <a:ea typeface="Cambria Math" pitchFamily="18" charset="0"/>
                <a:cs typeface="Times New Roman" pitchFamily="18" charset="0"/>
              </a:rPr>
              <a:t>1</a:t>
            </a:r>
            <a:r>
              <a:rPr lang="en-US" dirty="0">
                <a:latin typeface="Times New Roman" pitchFamily="18" charset="0"/>
                <a:cs typeface="Times New Roman" pitchFamily="18" charset="0"/>
              </a:rPr>
              <a:t> and </a:t>
            </a:r>
            <a:r>
              <a:rPr lang="en-US" dirty="0" err="1">
                <a:latin typeface="Cambria Math" pitchFamily="18" charset="0"/>
                <a:ea typeface="Cambria Math" pitchFamily="18" charset="0"/>
                <a:cs typeface="Times New Roman" pitchFamily="18" charset="0"/>
              </a:rPr>
              <a:t>m</a:t>
            </a:r>
            <a:r>
              <a:rPr lang="en-US" baseline="-25000" dirty="0" err="1">
                <a:latin typeface="Cambria Math" pitchFamily="18" charset="0"/>
                <a:ea typeface="Cambria Math" pitchFamily="18" charset="0"/>
                <a:cs typeface="Times New Roman" pitchFamily="18" charset="0"/>
              </a:rPr>
              <a:t>M</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not enough points for 2</a:t>
            </a:r>
            <a:r>
              <a:rPr lang="en-US" baseline="30000" dirty="0">
                <a:latin typeface="Times New Roman" pitchFamily="18" charset="0"/>
                <a:cs typeface="Times New Roman" pitchFamily="18" charset="0"/>
              </a:rPr>
              <a:t>nd</a:t>
            </a:r>
            <a:r>
              <a:rPr lang="en-US" dirty="0">
                <a:latin typeface="Times New Roman" pitchFamily="18" charset="0"/>
                <a:cs typeface="Times New Roman" pitchFamily="18" charset="0"/>
              </a:rPr>
              <a:t> derivative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two possibilities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no prior information for </a:t>
            </a:r>
            <a:r>
              <a:rPr lang="en-US" dirty="0">
                <a:latin typeface="Cambria Math" pitchFamily="18" charset="0"/>
                <a:ea typeface="Cambria Math" pitchFamily="18" charset="0"/>
                <a:cs typeface="Times New Roman" pitchFamily="18" charset="0"/>
              </a:rPr>
              <a:t>m</a:t>
            </a:r>
            <a:r>
              <a:rPr lang="en-US" baseline="-25000" dirty="0">
                <a:latin typeface="Cambria Math" pitchFamily="18" charset="0"/>
                <a:ea typeface="Cambria Math" pitchFamily="18" charset="0"/>
                <a:cs typeface="Times New Roman" pitchFamily="18" charset="0"/>
              </a:rPr>
              <a:t>1</a:t>
            </a:r>
            <a:r>
              <a:rPr lang="en-US" dirty="0">
                <a:latin typeface="Times New Roman" pitchFamily="18" charset="0"/>
                <a:cs typeface="Times New Roman" pitchFamily="18" charset="0"/>
              </a:rPr>
              <a:t> and </a:t>
            </a:r>
            <a:r>
              <a:rPr lang="en-US" dirty="0" err="1">
                <a:latin typeface="Cambria Math" pitchFamily="18" charset="0"/>
                <a:ea typeface="Cambria Math" pitchFamily="18" charset="0"/>
                <a:cs typeface="Times New Roman" pitchFamily="18" charset="0"/>
              </a:rPr>
              <a:t>m</a:t>
            </a:r>
            <a:r>
              <a:rPr lang="en-US" baseline="-25000" dirty="0" err="1">
                <a:latin typeface="Cambria Math" pitchFamily="18" charset="0"/>
                <a:ea typeface="Cambria Math" pitchFamily="18" charset="0"/>
                <a:cs typeface="Times New Roman" pitchFamily="18" charset="0"/>
              </a:rPr>
              <a:t>M</a:t>
            </a:r>
            <a:r>
              <a:rPr lang="en-US" baseline="-25000" dirty="0">
                <a:latin typeface="Cambria Math" pitchFamily="18" charset="0"/>
                <a:ea typeface="Cambria Math" pitchFamily="18" charset="0"/>
                <a:cs typeface="Times New Roman" pitchFamily="18" charset="0"/>
              </a:rPr>
              <a:t>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or</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prior information about flatness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(first derivative)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57086" y="2866571"/>
            <a:ext cx="6241143" cy="1465943"/>
          </a:xfrm>
          <a:custGeom>
            <a:avLst/>
            <a:gdLst>
              <a:gd name="connsiteX0" fmla="*/ 0 w 6241143"/>
              <a:gd name="connsiteY0" fmla="*/ 1465943 h 1465943"/>
              <a:gd name="connsiteX1" fmla="*/ 1828800 w 6241143"/>
              <a:gd name="connsiteY1" fmla="*/ 188686 h 1465943"/>
              <a:gd name="connsiteX2" fmla="*/ 4368800 w 6241143"/>
              <a:gd name="connsiteY2" fmla="*/ 1103086 h 1465943"/>
              <a:gd name="connsiteX3" fmla="*/ 6241143 w 6241143"/>
              <a:gd name="connsiteY3" fmla="*/ 0 h 1465943"/>
            </a:gdLst>
            <a:ahLst/>
            <a:cxnLst>
              <a:cxn ang="0">
                <a:pos x="connsiteX0" y="connsiteY0"/>
              </a:cxn>
              <a:cxn ang="0">
                <a:pos x="connsiteX1" y="connsiteY1"/>
              </a:cxn>
              <a:cxn ang="0">
                <a:pos x="connsiteX2" y="connsiteY2"/>
              </a:cxn>
              <a:cxn ang="0">
                <a:pos x="connsiteX3" y="connsiteY3"/>
              </a:cxn>
            </a:cxnLst>
            <a:rect l="l" t="t" r="r" b="b"/>
            <a:pathLst>
              <a:path w="6241143" h="1465943">
                <a:moveTo>
                  <a:pt x="0" y="1465943"/>
                </a:moveTo>
                <a:cubicBezTo>
                  <a:pt x="550333" y="857552"/>
                  <a:pt x="1100667" y="249162"/>
                  <a:pt x="1828800" y="188686"/>
                </a:cubicBezTo>
                <a:cubicBezTo>
                  <a:pt x="2556933" y="128210"/>
                  <a:pt x="3633410" y="1134534"/>
                  <a:pt x="4368800" y="1103086"/>
                </a:cubicBezTo>
                <a:cubicBezTo>
                  <a:pt x="5104191" y="1071638"/>
                  <a:pt x="5672667" y="535819"/>
                  <a:pt x="6241143"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13543" y="2677885"/>
            <a:ext cx="6458857" cy="1741715"/>
          </a:xfrm>
          <a:custGeom>
            <a:avLst/>
            <a:gdLst>
              <a:gd name="connsiteX0" fmla="*/ 14514 w 6458857"/>
              <a:gd name="connsiteY0" fmla="*/ 0 h 1741715"/>
              <a:gd name="connsiteX1" fmla="*/ 0 w 6458857"/>
              <a:gd name="connsiteY1" fmla="*/ 1741715 h 1741715"/>
              <a:gd name="connsiteX2" fmla="*/ 6458857 w 6458857"/>
              <a:gd name="connsiteY2" fmla="*/ 1741715 h 1741715"/>
            </a:gdLst>
            <a:ahLst/>
            <a:cxnLst>
              <a:cxn ang="0">
                <a:pos x="connsiteX0" y="connsiteY0"/>
              </a:cxn>
              <a:cxn ang="0">
                <a:pos x="connsiteX1" y="connsiteY1"/>
              </a:cxn>
              <a:cxn ang="0">
                <a:pos x="connsiteX2" y="connsiteY2"/>
              </a:cxn>
            </a:cxnLst>
            <a:rect l="l" t="t" r="r" b="b"/>
            <a:pathLst>
              <a:path w="6458857" h="1741715">
                <a:moveTo>
                  <a:pt x="14514" y="0"/>
                </a:moveTo>
                <a:lnTo>
                  <a:pt x="0" y="1741715"/>
                </a:lnTo>
                <a:lnTo>
                  <a:pt x="6458857" y="1741715"/>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2098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m(x)</a:t>
            </a:r>
            <a:br>
              <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bwMode="auto">
          <a:xfrm>
            <a:off x="7220856" y="4020456"/>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x</a:t>
            </a:r>
            <a:br>
              <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1752600" y="3770088"/>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44486" y="339634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36372" y="31532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28258" y="301897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20144" y="298995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12030" y="309880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03916" y="327297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95802" y="347980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87688" y="37011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79574" y="38390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71460" y="390433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63346" y="381725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455232" y="364671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47118" y="339634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39000" y="307704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txBox="1">
            <a:spLocks/>
          </p:cNvSpPr>
          <p:nvPr/>
        </p:nvSpPr>
        <p:spPr bwMode="auto">
          <a:xfrm>
            <a:off x="0" y="51816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first</a:t>
            </a:r>
            <a:r>
              <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 row of </a:t>
            </a:r>
            <a:r>
              <a:rPr kumimoji="0" lang="en-US" sz="28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H</a:t>
            </a: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      </a:t>
            </a:r>
            <a:r>
              <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 (</a:t>
            </a:r>
            <a:r>
              <a:rPr lang="el-GR" sz="2800" kern="0" dirty="0">
                <a:solidFill>
                  <a:schemeClr val="tx2"/>
                </a:solidFill>
                <a:latin typeface="Cambria Math"/>
                <a:ea typeface="Cambria Math"/>
                <a:cs typeface="Times New Roman" pitchFamily="18" charset="0"/>
              </a:rPr>
              <a:t>Δ</a:t>
            </a:r>
            <a:r>
              <a:rPr lang="en-US" sz="2800" kern="0" dirty="0">
                <a:solidFill>
                  <a:schemeClr val="tx2"/>
                </a:solidFill>
                <a:latin typeface="Cambria Math" pitchFamily="18" charset="0"/>
                <a:ea typeface="Cambria Math" pitchFamily="18" charset="0"/>
                <a:cs typeface="Times New Roman" pitchFamily="18" charset="0"/>
              </a:rPr>
              <a:t>x)</a:t>
            </a:r>
            <a:r>
              <a:rPr lang="en-US" sz="2800" kern="0" baseline="30000" dirty="0">
                <a:solidFill>
                  <a:schemeClr val="tx2"/>
                </a:solidFill>
                <a:latin typeface="Cambria Math" pitchFamily="18" charset="0"/>
                <a:ea typeface="Cambria Math" pitchFamily="18" charset="0"/>
                <a:cs typeface="Times New Roman" pitchFamily="18" charset="0"/>
              </a:rPr>
              <a:t>-1 </a:t>
            </a:r>
            <a:r>
              <a:rPr lang="en-US" sz="2800" kern="0" dirty="0">
                <a:solidFill>
                  <a:schemeClr val="tx2"/>
                </a:solidFill>
                <a:latin typeface="Cambria Math" pitchFamily="18" charset="0"/>
                <a:ea typeface="Cambria Math" pitchFamily="18" charset="0"/>
                <a:cs typeface="Times New Roman" pitchFamily="18" charset="0"/>
              </a:rPr>
              <a:t>[ -1, 1, 0, … 0]</a:t>
            </a:r>
            <a:endParaRPr kumimoji="0" lang="en-US" sz="4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9" name="Title 1"/>
          <p:cNvSpPr txBox="1">
            <a:spLocks/>
          </p:cNvSpPr>
          <p:nvPr/>
        </p:nvSpPr>
        <p:spPr bwMode="auto">
          <a:xfrm>
            <a:off x="1143000" y="43434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x</a:t>
            </a:r>
            <a:r>
              <a:rPr lang="en-US" sz="2800" i="1" kern="0" baseline="-25000" dirty="0">
                <a:solidFill>
                  <a:schemeClr val="tx2"/>
                </a:solidFill>
                <a:latin typeface="Cambria Math" pitchFamily="18" charset="0"/>
                <a:ea typeface="Cambria Math" pitchFamily="18" charset="0"/>
                <a:cs typeface="Times New Roman" pitchFamily="18" charset="0"/>
              </a:rPr>
              <a:t>1</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30" name="Straight Connector 29"/>
          <p:cNvCxnSpPr/>
          <p:nvPr/>
        </p:nvCxnSpPr>
        <p:spPr>
          <a:xfrm rot="5400000" flipH="1" flipV="1">
            <a:off x="1476831" y="4154716"/>
            <a:ext cx="711196" cy="725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Title 1"/>
          <p:cNvSpPr txBox="1">
            <a:spLocks/>
          </p:cNvSpPr>
          <p:nvPr/>
        </p:nvSpPr>
        <p:spPr bwMode="auto">
          <a:xfrm>
            <a:off x="1676400" y="5791200"/>
            <a:ext cx="2133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1st derivative at </a:t>
            </a:r>
            <a:r>
              <a:rPr kumimoji="0" lang="en-US" sz="2000" b="0"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x</a:t>
            </a:r>
            <a:r>
              <a:rPr kumimoji="0" lang="en-US" sz="2000" b="0" i="0"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rPr>
              <a:t>1</a:t>
            </a:r>
            <a:endParaRPr kumimoji="0" lang="en-US" sz="20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43" name="Picture 2"/>
          <p:cNvPicPr>
            <a:picLocks noGrp="1" noChangeAspect="1" noChangeArrowheads="1"/>
          </p:cNvPicPr>
          <p:nvPr>
            <p:ph idx="1"/>
          </p:nvPr>
        </p:nvPicPr>
        <p:blipFill>
          <a:blip r:embed="rId3" cstate="print"/>
          <a:srcRect l="55503" t="42831" r="30669" b="45672"/>
          <a:stretch>
            <a:fillRect/>
          </a:stretch>
        </p:blipFill>
        <p:spPr bwMode="auto">
          <a:xfrm>
            <a:off x="4038600" y="1066800"/>
            <a:ext cx="1828800" cy="1066800"/>
          </a:xfrm>
          <a:prstGeom prst="rect">
            <a:avLst/>
          </a:prstGeom>
          <a:noFill/>
          <a:ln w="9525">
            <a:noFill/>
            <a:miter lim="800000"/>
            <a:headEnd/>
            <a:tailEnd/>
          </a:ln>
        </p:spPr>
      </p:pic>
      <p:pic>
        <p:nvPicPr>
          <p:cNvPr id="44" name="Picture 2"/>
          <p:cNvPicPr>
            <a:picLocks noChangeAspect="1" noChangeArrowheads="1"/>
          </p:cNvPicPr>
          <p:nvPr/>
        </p:nvPicPr>
        <p:blipFill>
          <a:blip r:embed="rId3" cstate="print"/>
          <a:srcRect l="28424" t="42830" r="63510" b="46493"/>
          <a:stretch>
            <a:fillRect/>
          </a:stretch>
        </p:blipFill>
        <p:spPr bwMode="auto">
          <a:xfrm>
            <a:off x="2819400" y="1066800"/>
            <a:ext cx="1066800" cy="9906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2949" t="35356" r="18241" b="19186"/>
          <a:stretch>
            <a:fillRect/>
          </a:stretch>
        </p:blipFill>
        <p:spPr bwMode="auto">
          <a:xfrm>
            <a:off x="67733" y="1828800"/>
            <a:ext cx="9076267" cy="3657600"/>
          </a:xfrm>
          <a:prstGeom prst="rect">
            <a:avLst/>
          </a:prstGeom>
          <a:noFill/>
          <a:ln w="9525">
            <a:noFill/>
            <a:miter lim="800000"/>
            <a:headEnd/>
            <a:tailEnd/>
          </a:ln>
        </p:spPr>
      </p:pic>
      <p:sp>
        <p:nvSpPr>
          <p:cNvPr id="5" name="Title 1"/>
          <p:cNvSpPr txBox="1">
            <a:spLocks/>
          </p:cNvSpPr>
          <p:nvPr/>
        </p:nvSpPr>
        <p:spPr bwMode="auto">
          <a:xfrm>
            <a:off x="0" y="3048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“smooth interior” / “flat ends” version</a:t>
            </a:r>
            <a:r>
              <a:rPr kumimoji="0" lang="en-US" sz="2800" b="0"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of </a:t>
            </a:r>
            <a:r>
              <a:rPr kumimoji="0" lang="en-US" sz="2800" b="1" u="none" strike="noStrike" kern="0" cap="none" spc="0" normalizeH="0" baseline="0" noProof="0" dirty="0" err="1">
                <a:ln>
                  <a:noFill/>
                </a:ln>
                <a:solidFill>
                  <a:schemeClr val="tx2"/>
                </a:solidFill>
                <a:effectLst/>
                <a:uLnTx/>
                <a:uFillTx/>
                <a:latin typeface="Cambria Math" pitchFamily="18" charset="0"/>
                <a:ea typeface="Cambria Math" pitchFamily="18" charset="0"/>
                <a:cs typeface="Times New Roman" pitchFamily="18" charset="0"/>
              </a:rPr>
              <a:t>Hm</a:t>
            </a:r>
            <a:r>
              <a:rPr kumimoji="0" lang="en-US" sz="280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r>
              <a:rPr kumimoji="0" lang="en-US" sz="28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h</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bwMode="auto">
          <a:xfrm>
            <a:off x="0" y="57912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h</a:t>
            </a:r>
            <a:r>
              <a:rPr kumimoji="0" lang="en-US" sz="280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=0</a:t>
            </a:r>
            <a:endParaRPr kumimoji="0" lang="en-US" sz="480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20457" y="57912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72857" y="59436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05857" y="38862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01457" y="5410200"/>
            <a:ext cx="590550" cy="707886"/>
          </a:xfrm>
          <a:prstGeom prst="rect">
            <a:avLst/>
          </a:prstGeom>
          <a:noFill/>
        </p:spPr>
        <p:txBody>
          <a:bodyPr wrap="square" rtlCol="0">
            <a:spAutoFit/>
          </a:bodyPr>
          <a:lstStyle/>
          <a:p>
            <a:r>
              <a:rPr lang="en-US" sz="4000" i="1" dirty="0">
                <a:latin typeface="Times New Roman" pitchFamily="18" charset="0"/>
                <a:cs typeface="Times New Roman" pitchFamily="18" charset="0"/>
              </a:rPr>
              <a:t>x</a:t>
            </a:r>
          </a:p>
        </p:txBody>
      </p:sp>
      <p:sp>
        <p:nvSpPr>
          <p:cNvPr id="9" name="TextBox 8"/>
          <p:cNvSpPr txBox="1"/>
          <p:nvPr/>
        </p:nvSpPr>
        <p:spPr>
          <a:xfrm rot="16200000">
            <a:off x="602501" y="3417958"/>
            <a:ext cx="3276601" cy="707886"/>
          </a:xfrm>
          <a:prstGeom prst="rect">
            <a:avLst/>
          </a:prstGeom>
          <a:noFill/>
        </p:spPr>
        <p:txBody>
          <a:bodyPr wrap="square" rtlCol="0">
            <a:spAutoFit/>
          </a:bodyPr>
          <a:lstStyle/>
          <a:p>
            <a:pPr algn="ctr"/>
            <a:r>
              <a:rPr lang="en-US" sz="4000" i="1" dirty="0">
                <a:latin typeface="Cambria Math" pitchFamily="18" charset="0"/>
                <a:ea typeface="Cambria Math" pitchFamily="18" charset="0"/>
                <a:cs typeface="Times New Roman" pitchFamily="18" charset="0"/>
              </a:rPr>
              <a:t>m = d</a:t>
            </a:r>
          </a:p>
        </p:txBody>
      </p:sp>
      <p:sp>
        <p:nvSpPr>
          <p:cNvPr id="12" name="Freeform 11"/>
          <p:cNvSpPr/>
          <p:nvPr/>
        </p:nvSpPr>
        <p:spPr>
          <a:xfrm>
            <a:off x="2721428" y="2133600"/>
            <a:ext cx="4136572" cy="3265714"/>
          </a:xfrm>
          <a:custGeom>
            <a:avLst/>
            <a:gdLst>
              <a:gd name="connsiteX0" fmla="*/ 0 w 4136572"/>
              <a:gd name="connsiteY0" fmla="*/ 0 h 3265714"/>
              <a:gd name="connsiteX1" fmla="*/ 0 w 4136572"/>
              <a:gd name="connsiteY1" fmla="*/ 3265714 h 3265714"/>
              <a:gd name="connsiteX2" fmla="*/ 4136572 w 4136572"/>
              <a:gd name="connsiteY2" fmla="*/ 3265714 h 3265714"/>
            </a:gdLst>
            <a:ahLst/>
            <a:cxnLst>
              <a:cxn ang="0">
                <a:pos x="connsiteX0" y="connsiteY0"/>
              </a:cxn>
              <a:cxn ang="0">
                <a:pos x="connsiteX1" y="connsiteY1"/>
              </a:cxn>
              <a:cxn ang="0">
                <a:pos x="connsiteX2" y="connsiteY2"/>
              </a:cxn>
            </a:cxnLst>
            <a:rect l="l" t="t" r="r" b="b"/>
            <a:pathLst>
              <a:path w="4136572" h="3265714">
                <a:moveTo>
                  <a:pt x="0" y="0"/>
                </a:moveTo>
                <a:lnTo>
                  <a:pt x="0" y="3265714"/>
                </a:lnTo>
                <a:lnTo>
                  <a:pt x="4136572" y="3265714"/>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2739344" y="3455193"/>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25571" y="2986314"/>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8139" y="3599430"/>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98144" y="294912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906486" y="3116943"/>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69695" y="304527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05616" y="289355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993571" y="300082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01924" y="416072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74457" y="4499428"/>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72857" y="449217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56164" y="432196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070237" y="447504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31659" y="4093822"/>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760900" y="3930764"/>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14143" y="444137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966392" y="4249057"/>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968535" y="3096532"/>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927600" y="3207657"/>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872264" y="330438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630057" y="389708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23542" y="2895600"/>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582682" y="412432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477000" y="4292600"/>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931886" y="3050268"/>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894842" y="408588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827711" y="394051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771811" y="3815103"/>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522685" y="3207657"/>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88428" y="3015343"/>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232400" y="2884714"/>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549549" y="407738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itle 1"/>
          <p:cNvSpPr txBox="1">
            <a:spLocks/>
          </p:cNvSpPr>
          <p:nvPr/>
        </p:nvSpPr>
        <p:spPr bwMode="auto">
          <a:xfrm>
            <a:off x="0" y="0"/>
            <a:ext cx="91440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kern="0" dirty="0">
                <a:solidFill>
                  <a:schemeClr val="tx2"/>
                </a:solidFill>
                <a:latin typeface="Times New Roman" pitchFamily="18" charset="0"/>
                <a:ea typeface="Cambria Math" pitchFamily="18" charset="0"/>
                <a:cs typeface="Times New Roman" pitchFamily="18" charset="0"/>
              </a:rPr>
              <a:t>example </a:t>
            </a:r>
            <a:r>
              <a:rPr kumimoji="0" lang="en-US" sz="40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problem</a:t>
            </a:r>
            <a:r>
              <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a:t>
            </a:r>
          </a:p>
          <a:p>
            <a:pPr lvl="0" algn="ctr"/>
            <a:r>
              <a:rPr lang="en-US" sz="2800" kern="0" dirty="0">
                <a:solidFill>
                  <a:schemeClr val="tx2"/>
                </a:solidFill>
                <a:latin typeface="Times New Roman" pitchFamily="18" charset="0"/>
                <a:ea typeface="Cambria Math" pitchFamily="18" charset="0"/>
                <a:cs typeface="Times New Roman" pitchFamily="18" charset="0"/>
              </a:rPr>
              <a:t>to </a:t>
            </a:r>
            <a:r>
              <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fill</a:t>
            </a:r>
            <a:r>
              <a:rPr kumimoji="0" lang="en-US" sz="2800" b="0"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rPr>
              <a:t> in the missing model parameters so that</a:t>
            </a:r>
          </a:p>
          <a:p>
            <a:pPr lvl="0" algn="ctr"/>
            <a:r>
              <a:rPr lang="en-US" sz="2800" i="0" kern="0" baseline="0" dirty="0">
                <a:solidFill>
                  <a:schemeClr val="tx2"/>
                </a:solidFill>
                <a:latin typeface="Times New Roman" pitchFamily="18" charset="0"/>
                <a:ea typeface="Cambria Math" pitchFamily="18" charset="0"/>
                <a:cs typeface="Times New Roman" pitchFamily="18" charset="0"/>
              </a:rPr>
              <a:t>the</a:t>
            </a:r>
            <a:r>
              <a:rPr lang="en-US" sz="2800" i="0" kern="0" dirty="0">
                <a:solidFill>
                  <a:schemeClr val="tx2"/>
                </a:solidFill>
                <a:latin typeface="Times New Roman" pitchFamily="18" charset="0"/>
                <a:ea typeface="Cambria Math" pitchFamily="18" charset="0"/>
                <a:cs typeface="Times New Roman" pitchFamily="18" charset="0"/>
              </a:rPr>
              <a:t> resulting curve is smooth</a:t>
            </a:r>
            <a:endParaRPr kumimoji="0" lang="en-US" sz="48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sz="4800" dirty="0">
                <a:latin typeface="Times New Roman" pitchFamily="18" charset="0"/>
                <a:cs typeface="Times New Roman" pitchFamily="18" charset="0"/>
              </a:rPr>
              <a:t>review of last lecture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676400"/>
          </a:xfrm>
        </p:spPr>
        <p:txBody>
          <a:bodyPr/>
          <a:lstStyle/>
          <a:p>
            <a:r>
              <a:rPr lang="en-US" dirty="0">
                <a:latin typeface="Times New Roman" pitchFamily="18" charset="0"/>
                <a:ea typeface="Cambria Math" pitchFamily="18" charset="0"/>
                <a:cs typeface="Times New Roman" pitchFamily="18" charset="0"/>
              </a:rPr>
              <a:t>the model parameters, </a:t>
            </a:r>
            <a:r>
              <a:rPr lang="en-US" b="1" dirty="0">
                <a:latin typeface="Cambria Math" pitchFamily="18" charset="0"/>
                <a:ea typeface="Cambria Math" pitchFamily="18" charset="0"/>
                <a:cs typeface="Times New Roman" pitchFamily="18" charset="0"/>
              </a:rPr>
              <a:t>m</a:t>
            </a:r>
            <a:br>
              <a:rPr lang="en-US" b="1" dirty="0">
                <a:latin typeface="Cambria Math" pitchFamily="18" charset="0"/>
                <a:ea typeface="Cambria Math" pitchFamily="18" charset="0"/>
                <a:cs typeface="Times New Roman" pitchFamily="18" charset="0"/>
              </a:rPr>
            </a:br>
            <a:r>
              <a:rPr lang="en-US" dirty="0">
                <a:latin typeface="Times New Roman" pitchFamily="18" charset="0"/>
                <a:ea typeface="Cambria Math" pitchFamily="18" charset="0"/>
                <a:cs typeface="Times New Roman" pitchFamily="18" charset="0"/>
              </a:rPr>
              <a:t>an ordered list of all model parameters</a:t>
            </a:r>
          </a:p>
        </p:txBody>
      </p:sp>
      <p:graphicFrame>
        <p:nvGraphicFramePr>
          <p:cNvPr id="5" name="Table 4"/>
          <p:cNvGraphicFramePr>
            <a:graphicFrameLocks noGrp="1"/>
          </p:cNvGraphicFramePr>
          <p:nvPr/>
        </p:nvGraphicFramePr>
        <p:xfrm>
          <a:off x="4539343" y="2661920"/>
          <a:ext cx="870857" cy="259588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tblGrid>
              <a:tr h="370840">
                <a:tc>
                  <a:txBody>
                    <a:bodyPr/>
                    <a:lstStyle/>
                    <a:p>
                      <a:pPr algn="ct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8" name="Double Bracket 7"/>
          <p:cNvSpPr/>
          <p:nvPr/>
        </p:nvSpPr>
        <p:spPr>
          <a:xfrm>
            <a:off x="4539343" y="2738120"/>
            <a:ext cx="838200" cy="25146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itle 1"/>
          <p:cNvSpPr txBox="1">
            <a:spLocks/>
          </p:cNvSpPr>
          <p:nvPr/>
        </p:nvSpPr>
        <p:spPr bwMode="auto">
          <a:xfrm>
            <a:off x="2819400" y="3505200"/>
            <a:ext cx="1981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r>
              <a:rPr kumimoji="0" lang="en-US" sz="4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br>
              <a:rPr kumimoji="0" lang="en-US" sz="4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br>
            <a:endParaRPr kumimoji="0" lang="en-US" sz="4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67000"/>
          </a:xfrm>
        </p:spPr>
        <p:txBody>
          <a:bodyPr/>
          <a:lstStyle/>
          <a:p>
            <a:r>
              <a:rPr lang="en-US" dirty="0">
                <a:latin typeface="Times New Roman" pitchFamily="18" charset="0"/>
                <a:ea typeface="Cambria Math" pitchFamily="18" charset="0"/>
                <a:cs typeface="Times New Roman" pitchFamily="18" charset="0"/>
              </a:rPr>
              <a:t>the data, </a:t>
            </a:r>
            <a:r>
              <a:rPr lang="en-US" b="1" dirty="0">
                <a:latin typeface="Cambria Math" pitchFamily="18" charset="0"/>
                <a:ea typeface="Cambria Math" pitchFamily="18" charset="0"/>
                <a:cs typeface="Times New Roman" pitchFamily="18" charset="0"/>
              </a:rPr>
              <a:t>d</a:t>
            </a:r>
            <a:br>
              <a:rPr lang="en-US" b="1" dirty="0">
                <a:latin typeface="Cambria Math" pitchFamily="18" charset="0"/>
                <a:ea typeface="Cambria Math" pitchFamily="18" charset="0"/>
                <a:cs typeface="Times New Roman" pitchFamily="18" charset="0"/>
              </a:rPr>
            </a:br>
            <a:r>
              <a:rPr lang="en-US" dirty="0">
                <a:latin typeface="Times New Roman" pitchFamily="18" charset="0"/>
                <a:ea typeface="Cambria Math" pitchFamily="18" charset="0"/>
                <a:cs typeface="Times New Roman" pitchFamily="18" charset="0"/>
              </a:rPr>
              <a:t>just</a:t>
            </a:r>
            <a:r>
              <a:rPr lang="en-US" b="1" dirty="0">
                <a:latin typeface="Times New Roman" pitchFamily="18" charset="0"/>
                <a:ea typeface="Cambria Math" pitchFamily="18" charset="0"/>
                <a:cs typeface="Times New Roman" pitchFamily="18" charset="0"/>
              </a:rPr>
              <a:t> </a:t>
            </a:r>
            <a:r>
              <a:rPr lang="en-US" dirty="0">
                <a:latin typeface="Times New Roman" pitchFamily="18" charset="0"/>
                <a:ea typeface="Cambria Math" pitchFamily="18" charset="0"/>
                <a:cs typeface="Times New Roman" pitchFamily="18" charset="0"/>
              </a:rPr>
              <a:t>the model parameters that were measured</a:t>
            </a:r>
          </a:p>
        </p:txBody>
      </p:sp>
      <p:sp>
        <p:nvSpPr>
          <p:cNvPr id="16" name="Title 1"/>
          <p:cNvSpPr txBox="1">
            <a:spLocks/>
          </p:cNvSpPr>
          <p:nvPr/>
        </p:nvSpPr>
        <p:spPr bwMode="auto">
          <a:xfrm>
            <a:off x="2438400" y="3962400"/>
            <a:ext cx="1981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br>
              <a:rPr kumimoji="0" lang="en-US" sz="440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br>
            <a:endParaRPr kumimoji="0" lang="en-US" sz="440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graphicFrame>
        <p:nvGraphicFramePr>
          <p:cNvPr id="18" name="Table 17"/>
          <p:cNvGraphicFramePr>
            <a:graphicFrameLocks noGrp="1"/>
          </p:cNvGraphicFramePr>
          <p:nvPr/>
        </p:nvGraphicFramePr>
        <p:xfrm>
          <a:off x="3962400" y="3810000"/>
          <a:ext cx="870857" cy="111252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tblGrid>
              <a:tr h="370840">
                <a:tc>
                  <a:txBody>
                    <a:bodyPr/>
                    <a:lstStyle/>
                    <a:p>
                      <a:pPr algn="ctr"/>
                      <a:r>
                        <a:rPr lang="en-US" sz="1800" b="0" i="1" dirty="0">
                          <a:solidFill>
                            <a:schemeClr val="tx1"/>
                          </a:solidFill>
                          <a:latin typeface="Cambria Math" pitchFamily="18" charset="0"/>
                          <a:ea typeface="Cambria Math" pitchFamily="18" charset="0"/>
                        </a:rPr>
                        <a:t>d</a:t>
                      </a:r>
                      <a:r>
                        <a:rPr lang="en-US" sz="1800" b="0" i="1" baseline="-25000" dirty="0">
                          <a:solidFill>
                            <a:schemeClr val="tx1"/>
                          </a:solidFill>
                          <a:latin typeface="Cambria Math" pitchFamily="18" charset="0"/>
                          <a:ea typeface="Cambria Math" pitchFamily="18" charset="0"/>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US" sz="1800" b="0" i="1" dirty="0">
                          <a:solidFill>
                            <a:schemeClr val="tx1"/>
                          </a:solidFill>
                          <a:latin typeface="Cambria Math" pitchFamily="18" charset="0"/>
                          <a:ea typeface="Cambria Math" pitchFamily="18" charset="0"/>
                        </a:rPr>
                        <a:t>d</a:t>
                      </a:r>
                      <a:r>
                        <a:rPr lang="en-US" sz="1800" b="0" i="1" baseline="-25000" dirty="0">
                          <a:solidFill>
                            <a:schemeClr val="tx1"/>
                          </a:solidFill>
                          <a:latin typeface="Cambria Math" pitchFamily="18" charset="0"/>
                          <a:ea typeface="Cambria Math" pitchFamily="18" charset="0"/>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latin typeface="Cambria Math" pitchFamily="18" charset="0"/>
                          <a:ea typeface="Cambria Math" pitchFamily="18" charset="0"/>
                        </a:rPr>
                        <a:t>d</a:t>
                      </a:r>
                      <a:r>
                        <a:rPr lang="en-US" sz="1800" b="0" i="1" baseline="-25000" dirty="0">
                          <a:solidFill>
                            <a:schemeClr val="tx1"/>
                          </a:solidFill>
                          <a:latin typeface="Cambria Math" pitchFamily="18" charset="0"/>
                          <a:ea typeface="Cambria Math"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7" name="Double Bracket 16"/>
          <p:cNvSpPr/>
          <p:nvPr/>
        </p:nvSpPr>
        <p:spPr>
          <a:xfrm>
            <a:off x="4114800" y="3352800"/>
            <a:ext cx="533400" cy="19050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9" name="Table 18"/>
          <p:cNvGraphicFramePr>
            <a:graphicFrameLocks noGrp="1"/>
          </p:cNvGraphicFramePr>
          <p:nvPr/>
        </p:nvGraphicFramePr>
        <p:xfrm>
          <a:off x="5301343" y="3810000"/>
          <a:ext cx="870857" cy="111252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tblGrid>
              <a:tr h="370840">
                <a:tc>
                  <a:txBody>
                    <a:bodyPr/>
                    <a:lstStyle/>
                    <a:p>
                      <a:pPr algn="ct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0" name="Double Bracket 19"/>
          <p:cNvSpPr/>
          <p:nvPr/>
        </p:nvSpPr>
        <p:spPr>
          <a:xfrm>
            <a:off x="5453743" y="3352800"/>
            <a:ext cx="533400" cy="19050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itle 1"/>
          <p:cNvSpPr txBox="1">
            <a:spLocks/>
          </p:cNvSpPr>
          <p:nvPr/>
        </p:nvSpPr>
        <p:spPr bwMode="auto">
          <a:xfrm>
            <a:off x="4049484" y="3962400"/>
            <a:ext cx="1981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br>
              <a:rPr kumimoji="0" lang="en-US" sz="440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br>
            <a:endParaRPr kumimoji="0" lang="en-US" sz="440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447800"/>
          </a:xfrm>
        </p:spPr>
        <p:txBody>
          <a:bodyPr/>
          <a:lstStyle/>
          <a:p>
            <a:r>
              <a:rPr lang="en-US" b="1" dirty="0">
                <a:latin typeface="Cambria Math" pitchFamily="18" charset="0"/>
                <a:ea typeface="Cambria Math" pitchFamily="18" charset="0"/>
              </a:rPr>
              <a:t>data equation</a:t>
            </a:r>
            <a:br>
              <a:rPr lang="en-US" b="1" dirty="0">
                <a:latin typeface="Cambria Math" pitchFamily="18" charset="0"/>
                <a:ea typeface="Cambria Math" pitchFamily="18" charset="0"/>
              </a:rPr>
            </a:br>
            <a:r>
              <a:rPr lang="en-US" b="1" dirty="0">
                <a:latin typeface="Cambria Math" pitchFamily="18" charset="0"/>
                <a:ea typeface="Cambria Math" pitchFamily="18" charset="0"/>
              </a:rPr>
              <a:t>Gm</a:t>
            </a:r>
            <a:r>
              <a:rPr lang="en-US" dirty="0">
                <a:latin typeface="Cambria Math" pitchFamily="18" charset="0"/>
                <a:ea typeface="Cambria Math" pitchFamily="18" charset="0"/>
              </a:rPr>
              <a:t>=</a:t>
            </a:r>
            <a:r>
              <a:rPr lang="en-US" b="1" dirty="0">
                <a:latin typeface="Cambria Math" pitchFamily="18" charset="0"/>
                <a:ea typeface="Cambria Math" pitchFamily="18" charset="0"/>
              </a:rPr>
              <a:t>d</a:t>
            </a:r>
          </a:p>
        </p:txBody>
      </p:sp>
      <p:graphicFrame>
        <p:nvGraphicFramePr>
          <p:cNvPr id="4" name="Table 3"/>
          <p:cNvGraphicFramePr>
            <a:graphicFrameLocks noGrp="1"/>
          </p:cNvGraphicFramePr>
          <p:nvPr/>
        </p:nvGraphicFramePr>
        <p:xfrm>
          <a:off x="609600" y="2819400"/>
          <a:ext cx="5181603" cy="1676400"/>
        </p:xfrm>
        <a:graphic>
          <a:graphicData uri="http://schemas.openxmlformats.org/drawingml/2006/table">
            <a:tbl>
              <a:tblPr firstRow="1" bandRow="1">
                <a:tableStyleId>{5C22544A-7EE6-4342-B048-85BDC9FD1C3A}</a:tableStyleId>
              </a:tblPr>
              <a:tblGrid>
                <a:gridCol w="740229">
                  <a:extLst>
                    <a:ext uri="{9D8B030D-6E8A-4147-A177-3AD203B41FA5}">
                      <a16:colId xmlns:a16="http://schemas.microsoft.com/office/drawing/2014/main" val="20000"/>
                    </a:ext>
                  </a:extLst>
                </a:gridCol>
                <a:gridCol w="740229">
                  <a:extLst>
                    <a:ext uri="{9D8B030D-6E8A-4147-A177-3AD203B41FA5}">
                      <a16:colId xmlns:a16="http://schemas.microsoft.com/office/drawing/2014/main" val="20001"/>
                    </a:ext>
                  </a:extLst>
                </a:gridCol>
                <a:gridCol w="740229">
                  <a:extLst>
                    <a:ext uri="{9D8B030D-6E8A-4147-A177-3AD203B41FA5}">
                      <a16:colId xmlns:a16="http://schemas.microsoft.com/office/drawing/2014/main" val="20002"/>
                    </a:ext>
                  </a:extLst>
                </a:gridCol>
                <a:gridCol w="740229">
                  <a:extLst>
                    <a:ext uri="{9D8B030D-6E8A-4147-A177-3AD203B41FA5}">
                      <a16:colId xmlns:a16="http://schemas.microsoft.com/office/drawing/2014/main" val="20003"/>
                    </a:ext>
                  </a:extLst>
                </a:gridCol>
                <a:gridCol w="740229">
                  <a:extLst>
                    <a:ext uri="{9D8B030D-6E8A-4147-A177-3AD203B41FA5}">
                      <a16:colId xmlns:a16="http://schemas.microsoft.com/office/drawing/2014/main" val="20004"/>
                    </a:ext>
                  </a:extLst>
                </a:gridCol>
                <a:gridCol w="740229">
                  <a:extLst>
                    <a:ext uri="{9D8B030D-6E8A-4147-A177-3AD203B41FA5}">
                      <a16:colId xmlns:a16="http://schemas.microsoft.com/office/drawing/2014/main" val="20005"/>
                    </a:ext>
                  </a:extLst>
                </a:gridCol>
                <a:gridCol w="740229">
                  <a:extLst>
                    <a:ext uri="{9D8B030D-6E8A-4147-A177-3AD203B41FA5}">
                      <a16:colId xmlns:a16="http://schemas.microsoft.com/office/drawing/2014/main" val="20006"/>
                    </a:ext>
                  </a:extLst>
                </a:gridCol>
              </a:tblGrid>
              <a:tr h="419100">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19100">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9100">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9100">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Cambria Math" pitchFamily="18" charset="0"/>
                          <a:ea typeface="Cambria Math" pitchFamily="18"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nvGraphicFramePr>
        <p:xfrm>
          <a:off x="5943600" y="2362200"/>
          <a:ext cx="870857" cy="259588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tblGrid>
              <a:tr h="370840">
                <a:tc>
                  <a:txBody>
                    <a:bodyPr/>
                    <a:lstStyle/>
                    <a:p>
                      <a:pPr algn="ct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latin typeface="Cambria Math" pitchFamily="18" charset="0"/>
                          <a:ea typeface="Cambria Math" pitchFamily="18" charset="0"/>
                        </a:rPr>
                        <a:t>m</a:t>
                      </a:r>
                      <a:r>
                        <a:rPr lang="en-US" sz="1800" b="0" i="1" baseline="-25000" dirty="0">
                          <a:solidFill>
                            <a:schemeClr val="tx1"/>
                          </a:solidFill>
                          <a:latin typeface="Cambria Math" pitchFamily="18" charset="0"/>
                          <a:ea typeface="Cambria Math" pitchFamily="18"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nvGraphicFramePr>
        <p:xfrm>
          <a:off x="7358743" y="3200400"/>
          <a:ext cx="870857" cy="111252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tblGrid>
              <a:tr h="370840">
                <a:tc>
                  <a:txBody>
                    <a:bodyPr/>
                    <a:lstStyle/>
                    <a:p>
                      <a:pPr algn="ctr"/>
                      <a:r>
                        <a:rPr lang="en-US" sz="1800" b="0" i="1" dirty="0">
                          <a:solidFill>
                            <a:schemeClr val="tx1"/>
                          </a:solidFill>
                          <a:latin typeface="Cambria Math" pitchFamily="18" charset="0"/>
                          <a:ea typeface="Cambria Math" pitchFamily="18" charset="0"/>
                        </a:rPr>
                        <a:t>d</a:t>
                      </a:r>
                      <a:r>
                        <a:rPr lang="en-US" sz="1800" b="0" i="1" baseline="-25000" dirty="0">
                          <a:solidFill>
                            <a:schemeClr val="tx1"/>
                          </a:solidFill>
                          <a:latin typeface="Cambria Math" pitchFamily="18" charset="0"/>
                          <a:ea typeface="Cambria Math" pitchFamily="18" charset="0"/>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US" sz="1800" b="0" i="1" dirty="0">
                          <a:solidFill>
                            <a:schemeClr val="tx1"/>
                          </a:solidFill>
                          <a:latin typeface="Cambria Math" pitchFamily="18" charset="0"/>
                          <a:ea typeface="Cambria Math" pitchFamily="18" charset="0"/>
                        </a:rPr>
                        <a:t>d</a:t>
                      </a:r>
                      <a:r>
                        <a:rPr lang="en-US" sz="1800" b="0" i="1" baseline="-25000" dirty="0">
                          <a:solidFill>
                            <a:schemeClr val="tx1"/>
                          </a:solidFill>
                          <a:latin typeface="Cambria Math" pitchFamily="18" charset="0"/>
                          <a:ea typeface="Cambria Math" pitchFamily="18" charset="0"/>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latin typeface="Cambria Math" pitchFamily="18" charset="0"/>
                          <a:ea typeface="Cambria Math" pitchFamily="18" charset="0"/>
                        </a:rPr>
                        <a:t>d</a:t>
                      </a:r>
                      <a:r>
                        <a:rPr lang="en-US" sz="1800" b="0" i="1" baseline="-25000" dirty="0">
                          <a:solidFill>
                            <a:schemeClr val="tx1"/>
                          </a:solidFill>
                          <a:latin typeface="Cambria Math" pitchFamily="18" charset="0"/>
                          <a:ea typeface="Cambria Math" pitchFamily="18"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7" name="Double Bracket 6"/>
          <p:cNvSpPr/>
          <p:nvPr/>
        </p:nvSpPr>
        <p:spPr>
          <a:xfrm>
            <a:off x="685800" y="2667000"/>
            <a:ext cx="4953000" cy="19050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Double Bracket 7"/>
          <p:cNvSpPr/>
          <p:nvPr/>
        </p:nvSpPr>
        <p:spPr>
          <a:xfrm>
            <a:off x="5943600" y="2438400"/>
            <a:ext cx="838200" cy="25146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Double Bracket 8"/>
          <p:cNvSpPr/>
          <p:nvPr/>
        </p:nvSpPr>
        <p:spPr>
          <a:xfrm>
            <a:off x="7511143" y="2743200"/>
            <a:ext cx="533400" cy="19050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itle 1"/>
          <p:cNvSpPr txBox="1">
            <a:spLocks/>
          </p:cNvSpPr>
          <p:nvPr/>
        </p:nvSpPr>
        <p:spPr bwMode="auto">
          <a:xfrm>
            <a:off x="6477000" y="3053080"/>
            <a:ext cx="1219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rPr>
              <a:t>=</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12" name="Freeform 11"/>
          <p:cNvSpPr/>
          <p:nvPr/>
        </p:nvSpPr>
        <p:spPr>
          <a:xfrm rot="20546231" flipH="1">
            <a:off x="7477066" y="4763635"/>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6019800" y="5567680"/>
            <a:ext cx="2514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data are just model</a:t>
            </a:r>
            <a:r>
              <a:rPr kumimoji="0" lang="en-US" sz="20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parameters that have been observed</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4" name="Freeform 13"/>
          <p:cNvSpPr/>
          <p:nvPr/>
        </p:nvSpPr>
        <p:spPr>
          <a:xfrm rot="20546231" flipH="1">
            <a:off x="2863801" y="4453437"/>
            <a:ext cx="321761" cy="84905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1066800" y="5415280"/>
            <a:ext cx="3810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data kernel “associates</a:t>
            </a:r>
            <a:r>
              <a:rPr kumimoji="0" lang="en-US" sz="20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a measured model parameter with an unknown model parameter</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2949" t="35356" r="18241" b="19186"/>
          <a:stretch>
            <a:fillRect/>
          </a:stretch>
        </p:blipFill>
        <p:spPr bwMode="auto">
          <a:xfrm>
            <a:off x="67733" y="1828800"/>
            <a:ext cx="9076267" cy="3657600"/>
          </a:xfrm>
          <a:prstGeom prst="rect">
            <a:avLst/>
          </a:prstGeom>
          <a:noFill/>
          <a:ln w="9525">
            <a:noFill/>
            <a:miter lim="800000"/>
            <a:headEnd/>
            <a:tailEnd/>
          </a:ln>
        </p:spPr>
      </p:pic>
      <p:sp>
        <p:nvSpPr>
          <p:cNvPr id="5" name="Title 1"/>
          <p:cNvSpPr txBox="1">
            <a:spLocks/>
          </p:cNvSpPr>
          <p:nvPr/>
        </p:nvSpPr>
        <p:spPr bwMode="auto">
          <a:xfrm>
            <a:off x="0" y="3048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36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The </a:t>
            </a:r>
            <a:r>
              <a:rPr lang="en-US" sz="3600" kern="0" dirty="0">
                <a:solidFill>
                  <a:schemeClr val="tx2"/>
                </a:solidFill>
                <a:latin typeface="Cambria Math" pitchFamily="18" charset="0"/>
                <a:ea typeface="Cambria Math" pitchFamily="18" charset="0"/>
                <a:cs typeface="Times New Roman" pitchFamily="18" charset="0"/>
              </a:rPr>
              <a:t>prior information equation, </a:t>
            </a:r>
            <a:r>
              <a:rPr kumimoji="0" lang="en-US" sz="3600" b="1" u="none" strike="noStrike" kern="0" cap="none" spc="0" normalizeH="0" baseline="0" noProof="0" dirty="0" err="1">
                <a:ln>
                  <a:noFill/>
                </a:ln>
                <a:solidFill>
                  <a:schemeClr val="tx2"/>
                </a:solidFill>
                <a:effectLst/>
                <a:uLnTx/>
                <a:uFillTx/>
                <a:latin typeface="Cambria Math" pitchFamily="18" charset="0"/>
                <a:ea typeface="Cambria Math" pitchFamily="18" charset="0"/>
                <a:cs typeface="Times New Roman" pitchFamily="18" charset="0"/>
              </a:rPr>
              <a:t>Hm</a:t>
            </a:r>
            <a:r>
              <a:rPr kumimoji="0" lang="en-US" sz="360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r>
              <a:rPr kumimoji="0" lang="en-US" sz="36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h</a:t>
            </a:r>
          </a:p>
          <a:p>
            <a:pPr lvl="0" algn="ctr"/>
            <a:r>
              <a:rPr lang="en-US" sz="2800" kern="0" dirty="0">
                <a:solidFill>
                  <a:schemeClr val="tx2"/>
                </a:solidFill>
                <a:latin typeface="Cambria Math" pitchFamily="18" charset="0"/>
                <a:ea typeface="Cambria Math" pitchFamily="18" charset="0"/>
                <a:cs typeface="Times New Roman" pitchFamily="18" charset="0"/>
              </a:rPr>
              <a:t>“smooth interior” / “flat ends”</a:t>
            </a:r>
            <a:endParaRPr kumimoji="0" lang="en-US" sz="2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bwMode="auto">
          <a:xfrm>
            <a:off x="0" y="57912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h</a:t>
            </a:r>
            <a:r>
              <a:rPr kumimoji="0" lang="en-US" sz="280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=0</a:t>
            </a:r>
            <a:endParaRPr kumimoji="0" lang="en-US" sz="480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391228" y="2331720"/>
          <a:ext cx="1676400" cy="2621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a:solidFill>
                            <a:schemeClr val="tx1"/>
                          </a:solidFill>
                          <a:latin typeface="Cambria Math"/>
                          <a:ea typeface="Cambria Math"/>
                          <a:cs typeface="Times New Roman" pitchFamily="18" charset="0"/>
                        </a:rPr>
                        <a:t>σ</a:t>
                      </a:r>
                      <a:r>
                        <a:rPr lang="en-US" sz="4000" b="0" i="1" baseline="-25000" dirty="0">
                          <a:solidFill>
                            <a:schemeClr val="tx1"/>
                          </a:solidFill>
                          <a:latin typeface="Cambria Math" pitchFamily="18" charset="0"/>
                          <a:ea typeface="Cambria Math" pitchFamily="18" charset="0"/>
                          <a:cs typeface="Times New Roman" pitchFamily="18" charset="0"/>
                        </a:rPr>
                        <a:t>d</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a:ea typeface="Cambria Math"/>
                          <a:cs typeface="Times New Roman" pitchFamily="18" charset="0"/>
                        </a:rPr>
                        <a:t>G</a:t>
                      </a:r>
                      <a:endParaRPr lang="en-US" sz="4000" b="1" i="0" baseline="0" dirty="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a:solidFill>
                            <a:schemeClr val="tx1"/>
                          </a:solidFill>
                          <a:latin typeface="Cambria Math"/>
                          <a:ea typeface="Cambria Math"/>
                          <a:cs typeface="Times New Roman" pitchFamily="18" charset="0"/>
                        </a:rPr>
                        <a:t>σ</a:t>
                      </a:r>
                      <a:r>
                        <a:rPr lang="en-US" sz="4000" i="1" baseline="-25000" dirty="0">
                          <a:solidFill>
                            <a:schemeClr val="tx1"/>
                          </a:solidFill>
                          <a:latin typeface="Cambria Math" pitchFamily="18" charset="0"/>
                          <a:ea typeface="Cambria Math" pitchFamily="18" charset="0"/>
                          <a:cs typeface="Times New Roman" pitchFamily="18" charset="0"/>
                        </a:rPr>
                        <a:t>h</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pitchFamily="18" charset="0"/>
                          <a:ea typeface="Cambria Math" pitchFamily="18" charset="0"/>
                          <a:cs typeface="Times New Roman" pitchFamily="18" charset="0"/>
                        </a:rPr>
                        <a:t>H</a:t>
                      </a:r>
                      <a:endParaRPr lang="en-US" sz="4000" b="1" i="0" baseline="0" dirty="0">
                        <a:solidFill>
                          <a:schemeClr val="tx1"/>
                        </a:solidFill>
                        <a:latin typeface="Cambria Math" pitchFamily="18" charset="0"/>
                        <a:ea typeface="Cambria Math" pitchFamily="18" charset="0"/>
                      </a:endParaRPr>
                    </a:p>
                    <a:p>
                      <a:endParaRPr lang="en-US" sz="4000" dirty="0"/>
                    </a:p>
                  </a:txBody>
                  <a:tcPr>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0" y="304800"/>
            <a:ext cx="9144000" cy="1371600"/>
          </a:xfrm>
        </p:spPr>
        <p:txBody>
          <a:bodyPr/>
          <a:lstStyle/>
          <a:p>
            <a:r>
              <a:rPr lang="en-US" sz="4800" dirty="0">
                <a:latin typeface="Times New Roman" pitchFamily="18" charset="0"/>
                <a:cs typeface="Times New Roman" pitchFamily="18" charset="0"/>
              </a:rPr>
              <a:t>put them together into the</a:t>
            </a:r>
            <a:br>
              <a:rPr lang="en-US" sz="4800" dirty="0">
                <a:latin typeface="Times New Roman" pitchFamily="18" charset="0"/>
                <a:cs typeface="Times New Roman" pitchFamily="18" charset="0"/>
              </a:rPr>
            </a:br>
            <a:r>
              <a:rPr lang="en-US" sz="4800" dirty="0">
                <a:latin typeface="Times New Roman" pitchFamily="18" charset="0"/>
                <a:cs typeface="Times New Roman" pitchFamily="18" charset="0"/>
              </a:rPr>
              <a:t>Generalized Least Squares equation</a:t>
            </a:r>
            <a:br>
              <a:rPr lang="en-US" sz="4800" dirty="0">
                <a:latin typeface="Times New Roman" pitchFamily="18" charset="0"/>
                <a:cs typeface="Times New Roman" pitchFamily="18" charset="0"/>
              </a:rPr>
            </a:br>
            <a:endParaRPr lang="en-US" sz="4800" dirty="0">
              <a:latin typeface="Cambria Math" pitchFamily="18" charset="0"/>
              <a:ea typeface="Cambria Math" pitchFamily="18" charset="0"/>
              <a:cs typeface="Times New Roman" pitchFamily="18" charset="0"/>
            </a:endParaRPr>
          </a:p>
        </p:txBody>
      </p:sp>
      <p:sp>
        <p:nvSpPr>
          <p:cNvPr id="13" name="Double Bracket 12"/>
          <p:cNvSpPr/>
          <p:nvPr/>
        </p:nvSpPr>
        <p:spPr>
          <a:xfrm>
            <a:off x="2362200" y="23622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Table 14"/>
          <p:cNvGraphicFramePr>
            <a:graphicFrameLocks noGrp="1"/>
          </p:cNvGraphicFramePr>
          <p:nvPr/>
        </p:nvGraphicFramePr>
        <p:xfrm>
          <a:off x="5867400" y="2331720"/>
          <a:ext cx="1676400" cy="2621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4000" b="0" dirty="0">
                          <a:solidFill>
                            <a:schemeClr val="tx1"/>
                          </a:solidFill>
                          <a:latin typeface="Cambria Math"/>
                          <a:ea typeface="Cambria Math"/>
                          <a:cs typeface="Times New Roman" pitchFamily="18" charset="0"/>
                        </a:rPr>
                        <a:t>σ</a:t>
                      </a:r>
                      <a:r>
                        <a:rPr lang="en-US" sz="4000" b="0" i="1" baseline="-25000" dirty="0">
                          <a:solidFill>
                            <a:schemeClr val="tx1"/>
                          </a:solidFill>
                          <a:latin typeface="Cambria Math" pitchFamily="18" charset="0"/>
                          <a:ea typeface="Cambria Math" pitchFamily="18" charset="0"/>
                          <a:cs typeface="Times New Roman" pitchFamily="18" charset="0"/>
                        </a:rPr>
                        <a:t>d</a:t>
                      </a:r>
                      <a:r>
                        <a:rPr lang="en-US" sz="4000" b="0" i="1" baseline="30000" dirty="0">
                          <a:solidFill>
                            <a:schemeClr val="tx1"/>
                          </a:solidFill>
                          <a:latin typeface="Cambria Math" pitchFamily="18" charset="0"/>
                          <a:ea typeface="Cambria Math" pitchFamily="18" charset="0"/>
                          <a:cs typeface="Times New Roman" pitchFamily="18" charset="0"/>
                        </a:rPr>
                        <a:t>-1</a:t>
                      </a:r>
                      <a:r>
                        <a:rPr lang="en-US" sz="4000" b="1" i="0" baseline="0" dirty="0">
                          <a:solidFill>
                            <a:schemeClr val="tx1"/>
                          </a:solidFill>
                          <a:latin typeface="Cambria Math"/>
                          <a:ea typeface="Cambria Math"/>
                          <a:cs typeface="Times New Roman" pitchFamily="18" charset="0"/>
                        </a:rPr>
                        <a:t>d</a:t>
                      </a:r>
                      <a:endParaRPr lang="en-US" sz="4000" b="1" i="0" baseline="0" dirty="0">
                        <a:solidFill>
                          <a:schemeClr val="tx1"/>
                        </a:solidFill>
                        <a:latin typeface="Cambria Math" pitchFamily="18" charset="0"/>
                        <a:ea typeface="Cambria Math" pitchFamily="18" charset="0"/>
                      </a:endParaRPr>
                    </a:p>
                    <a:p>
                      <a:pPr algn="ctr"/>
                      <a:endParaRPr lang="en-US" sz="4000" dirty="0"/>
                    </a:p>
                  </a:txBody>
                  <a:tcPr>
                    <a:solidFill>
                      <a:schemeClr val="bg1"/>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tx1"/>
                          </a:solidFill>
                          <a:latin typeface="Cambria Math"/>
                          <a:ea typeface="Cambria Math"/>
                          <a:cs typeface="Times New Roman" pitchFamily="18" charset="0"/>
                        </a:rPr>
                        <a:t>0</a:t>
                      </a:r>
                      <a:endParaRPr lang="en-US" sz="4000" b="1" i="0" baseline="0" dirty="0">
                        <a:solidFill>
                          <a:schemeClr val="tx1"/>
                        </a:solidFill>
                        <a:latin typeface="Cambria Math" pitchFamily="18" charset="0"/>
                        <a:ea typeface="Cambria Math" pitchFamily="18" charset="0"/>
                      </a:endParaRPr>
                    </a:p>
                    <a:p>
                      <a:pPr algn="ctr"/>
                      <a:endParaRPr lang="en-US" sz="4000" dirty="0"/>
                    </a:p>
                  </a:txBody>
                  <a:tcPr>
                    <a:solidFill>
                      <a:schemeClr val="bg1"/>
                    </a:solidFill>
                  </a:tcPr>
                </a:tc>
                <a:extLst>
                  <a:ext uri="{0D108BD9-81ED-4DB2-BD59-A6C34878D82A}">
                    <a16:rowId xmlns:a16="http://schemas.microsoft.com/office/drawing/2014/main" val="10001"/>
                  </a:ext>
                </a:extLst>
              </a:tr>
            </a:tbl>
          </a:graphicData>
        </a:graphic>
      </p:graphicFrame>
      <p:sp>
        <p:nvSpPr>
          <p:cNvPr id="16" name="Double Bracket 15"/>
          <p:cNvSpPr/>
          <p:nvPr/>
        </p:nvSpPr>
        <p:spPr>
          <a:xfrm>
            <a:off x="5867400" y="23622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txBox="1">
            <a:spLocks/>
          </p:cNvSpPr>
          <p:nvPr/>
        </p:nvSpPr>
        <p:spPr bwMode="auto">
          <a:xfrm>
            <a:off x="838200" y="22098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F =</a:t>
            </a:r>
          </a:p>
        </p:txBody>
      </p:sp>
      <p:sp>
        <p:nvSpPr>
          <p:cNvPr id="8" name="Title 1"/>
          <p:cNvSpPr txBox="1">
            <a:spLocks/>
          </p:cNvSpPr>
          <p:nvPr/>
        </p:nvSpPr>
        <p:spPr bwMode="auto">
          <a:xfrm>
            <a:off x="4800600" y="22098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f =</a:t>
            </a:r>
          </a:p>
        </p:txBody>
      </p:sp>
      <p:sp>
        <p:nvSpPr>
          <p:cNvPr id="9" name="Title 1"/>
          <p:cNvSpPr txBox="1">
            <a:spLocks/>
          </p:cNvSpPr>
          <p:nvPr/>
        </p:nvSpPr>
        <p:spPr bwMode="auto">
          <a:xfrm>
            <a:off x="152400" y="5334000"/>
            <a:ext cx="9144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choose </a:t>
            </a:r>
            <a:r>
              <a:rPr lang="el-GR" sz="4800" dirty="0">
                <a:latin typeface="Cambria Math"/>
                <a:ea typeface="Cambria Math"/>
                <a:cs typeface="Times New Roman" pitchFamily="18" charset="0"/>
              </a:rPr>
              <a:t>σ</a:t>
            </a:r>
            <a:r>
              <a:rPr lang="en-US" sz="4800" i="1" baseline="-25000" dirty="0">
                <a:latin typeface="Cambria Math" pitchFamily="18" charset="0"/>
                <a:ea typeface="Cambria Math" pitchFamily="18" charset="0"/>
                <a:cs typeface="Times New Roman" pitchFamily="18" charset="0"/>
              </a:rPr>
              <a:t>d</a:t>
            </a:r>
            <a:r>
              <a:rPr lang="en-US" sz="4800" b="1" dirty="0">
                <a:latin typeface="Cambria Math" pitchFamily="18" charset="0"/>
                <a:ea typeface="Cambria Math" pitchFamily="18" charset="0"/>
                <a:cs typeface="Times New Roman" pitchFamily="18" charset="0"/>
              </a:rPr>
              <a:t>/</a:t>
            </a:r>
            <a:r>
              <a:rPr lang="el-GR" sz="4800" dirty="0">
                <a:latin typeface="Cambria Math"/>
                <a:ea typeface="Cambria Math"/>
                <a:cs typeface="Times New Roman" pitchFamily="18" charset="0"/>
              </a:rPr>
              <a:t>σ</a:t>
            </a:r>
            <a:r>
              <a:rPr lang="en-US" sz="4800" i="1" baseline="-25000" dirty="0">
                <a:latin typeface="Cambria Math" pitchFamily="18" charset="0"/>
                <a:ea typeface="Cambria Math" pitchFamily="18" charset="0"/>
                <a:cs typeface="Times New Roman" pitchFamily="18" charset="0"/>
              </a:rPr>
              <a:t>m  </a:t>
            </a:r>
            <a:r>
              <a:rPr lang="en-US" sz="4800" dirty="0">
                <a:latin typeface="Times New Roman" pitchFamily="18" charset="0"/>
                <a:ea typeface="Cambria Math" pitchFamily="18" charset="0"/>
                <a:cs typeface="Times New Roman" pitchFamily="18" charset="0"/>
              </a:rPr>
              <a:t>to be &lt;&lt; 1</a:t>
            </a:r>
          </a:p>
          <a:p>
            <a:pPr lvl="0" algn="ctr"/>
            <a:r>
              <a:rPr lang="en-US" sz="2800" kern="0" dirty="0">
                <a:solidFill>
                  <a:schemeClr val="tx2"/>
                </a:solidFill>
                <a:latin typeface="Times New Roman" pitchFamily="18" charset="0"/>
                <a:ea typeface="Cambria Math" pitchFamily="18" charset="0"/>
                <a:cs typeface="Times New Roman" pitchFamily="18" charset="0"/>
              </a:rPr>
              <a:t>data takes precedence over prior information</a:t>
            </a:r>
            <a:r>
              <a:rPr kumimoji="0" lang="en-US" sz="2800" b="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t>
            </a:r>
            <a:br>
              <a:rPr kumimoji="0" lang="en-US" sz="4800" b="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br>
            <a:endParaRPr kumimoji="0" lang="en-US" sz="4800" b="0"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1143000"/>
          </a:xfrm>
        </p:spPr>
        <p:txBody>
          <a:bodyPr/>
          <a:lstStyle/>
          <a:p>
            <a:r>
              <a:rPr lang="en-US" dirty="0">
                <a:latin typeface="Times New Roman" pitchFamily="18" charset="0"/>
                <a:cs typeface="Times New Roman" pitchFamily="18" charset="0"/>
              </a:rPr>
              <a:t>the solution using MATLAB</a:t>
            </a:r>
          </a:p>
        </p:txBody>
      </p:sp>
      <p:pic>
        <p:nvPicPr>
          <p:cNvPr id="3074" name="Picture 2"/>
          <p:cNvPicPr>
            <a:picLocks noGrp="1" noChangeAspect="1" noChangeArrowheads="1"/>
          </p:cNvPicPr>
          <p:nvPr>
            <p:ph idx="1"/>
          </p:nvPr>
        </p:nvPicPr>
        <p:blipFill>
          <a:blip r:embed="rId3" cstate="print"/>
          <a:srcRect l="3873" t="23571" r="3873" b="57909"/>
          <a:stretch>
            <a:fillRect/>
          </a:stretch>
        </p:blipFill>
        <p:spPr bwMode="auto">
          <a:xfrm>
            <a:off x="1752600" y="2527300"/>
            <a:ext cx="5943600" cy="838200"/>
          </a:xfrm>
          <a:prstGeom prst="rect">
            <a:avLst/>
          </a:prstGeom>
          <a:noFill/>
          <a:ln w="9525">
            <a:noFill/>
            <a:miter lim="800000"/>
            <a:headEnd/>
            <a:tailEnd/>
          </a:ln>
        </p:spPr>
      </p:pic>
      <p:sp>
        <p:nvSpPr>
          <p:cNvPr id="4" name="Title 1">
            <a:extLst>
              <a:ext uri="{FF2B5EF4-FFF2-40B4-BE49-F238E27FC236}">
                <a16:creationId xmlns:a16="http://schemas.microsoft.com/office/drawing/2014/main" id="{B3F6BB63-9201-40F3-AD6A-0159765D721B}"/>
              </a:ext>
            </a:extLst>
          </p:cNvPr>
          <p:cNvSpPr txBox="1">
            <a:spLocks/>
          </p:cNvSpPr>
          <p:nvPr/>
        </p:nvSpPr>
        <p:spPr bwMode="auto">
          <a:xfrm>
            <a:off x="304800" y="33401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latin typeface="Times New Roman" pitchFamily="18" charset="0"/>
                <a:cs typeface="Times New Roman" pitchFamily="18" charset="0"/>
              </a:rPr>
              <a:t>or Python</a:t>
            </a:r>
          </a:p>
        </p:txBody>
      </p:sp>
      <p:sp>
        <p:nvSpPr>
          <p:cNvPr id="3" name="TextBox 2">
            <a:extLst>
              <a:ext uri="{FF2B5EF4-FFF2-40B4-BE49-F238E27FC236}">
                <a16:creationId xmlns:a16="http://schemas.microsoft.com/office/drawing/2014/main" id="{109163FC-0BA4-4D3A-816D-01F146588E6E}"/>
              </a:ext>
            </a:extLst>
          </p:cNvPr>
          <p:cNvSpPr txBox="1"/>
          <p:nvPr/>
        </p:nvSpPr>
        <p:spPr>
          <a:xfrm>
            <a:off x="1447800" y="4495800"/>
            <a:ext cx="7010400" cy="1569660"/>
          </a:xfrm>
          <a:prstGeom prst="rect">
            <a:avLst/>
          </a:prstGeom>
          <a:noFill/>
        </p:spPr>
        <p:txBody>
          <a:bodyPr wrap="square" rtlCol="0">
            <a:spAutoFit/>
          </a:bodyPr>
          <a:lstStyle/>
          <a:p>
            <a:r>
              <a:rPr lang="en-US" sz="3200" dirty="0">
                <a:latin typeface="Courier New" panose="02070309020205020404" pitchFamily="49" charset="0"/>
                <a:cs typeface="Courier New" panose="02070309020205020404" pitchFamily="49" charset="0"/>
              </a:rPr>
              <a:t>FTF = </a:t>
            </a:r>
            <a:r>
              <a:rPr lang="en-US" sz="3200" dirty="0" err="1">
                <a:latin typeface="Courier New" panose="02070309020205020404" pitchFamily="49" charset="0"/>
                <a:cs typeface="Courier New" panose="02070309020205020404" pitchFamily="49" charset="0"/>
              </a:rPr>
              <a:t>np.matmul</a:t>
            </a:r>
            <a:r>
              <a:rPr lang="en-US" sz="3200" dirty="0">
                <a:latin typeface="Courier New" panose="02070309020205020404" pitchFamily="49" charset="0"/>
                <a:cs typeface="Courier New" panose="02070309020205020404" pitchFamily="49" charset="0"/>
              </a:rPr>
              <a:t>(F.T,F);</a:t>
            </a:r>
          </a:p>
          <a:p>
            <a:r>
              <a:rPr lang="en-US" sz="3200" dirty="0" err="1">
                <a:latin typeface="Courier New" panose="02070309020205020404" pitchFamily="49" charset="0"/>
                <a:cs typeface="Courier New" panose="02070309020205020404" pitchFamily="49" charset="0"/>
              </a:rPr>
              <a:t>FTf</a:t>
            </a:r>
            <a:r>
              <a:rPr lang="en-US" sz="3200" dirty="0">
                <a:latin typeface="Courier New" panose="02070309020205020404" pitchFamily="49" charset="0"/>
                <a:cs typeface="Courier New" panose="02070309020205020404" pitchFamily="49" charset="0"/>
              </a:rPr>
              <a:t> = </a:t>
            </a:r>
            <a:r>
              <a:rPr lang="en-US" sz="3200" dirty="0" err="1">
                <a:latin typeface="Courier New" panose="02070309020205020404" pitchFamily="49" charset="0"/>
                <a:cs typeface="Courier New" panose="02070309020205020404" pitchFamily="49" charset="0"/>
              </a:rPr>
              <a:t>np.matmul</a:t>
            </a:r>
            <a:r>
              <a:rPr lang="en-US" sz="3200" dirty="0">
                <a:latin typeface="Courier New" panose="02070309020205020404" pitchFamily="49" charset="0"/>
                <a:cs typeface="Courier New" panose="02070309020205020404" pitchFamily="49" charset="0"/>
              </a:rPr>
              <a:t>(</a:t>
            </a:r>
            <a:r>
              <a:rPr lang="en-US" sz="3200" dirty="0" err="1">
                <a:latin typeface="Courier New" panose="02070309020205020404" pitchFamily="49" charset="0"/>
                <a:cs typeface="Courier New" panose="02070309020205020404" pitchFamily="49" charset="0"/>
              </a:rPr>
              <a:t>F.T,f</a:t>
            </a:r>
            <a:r>
              <a:rPr lang="en-US" sz="3200" dirty="0">
                <a:latin typeface="Courier New" panose="02070309020205020404" pitchFamily="49" charset="0"/>
                <a:cs typeface="Courier New" panose="02070309020205020404" pitchFamily="49" charset="0"/>
              </a:rPr>
              <a:t>);</a:t>
            </a:r>
          </a:p>
          <a:p>
            <a:r>
              <a:rPr lang="en-US" sz="3200" dirty="0" err="1">
                <a:latin typeface="Courier New" panose="02070309020205020404" pitchFamily="49" charset="0"/>
                <a:cs typeface="Courier New" panose="02070309020205020404" pitchFamily="49" charset="0"/>
              </a:rPr>
              <a:t>mest</a:t>
            </a:r>
            <a:r>
              <a:rPr lang="en-US" sz="3200" dirty="0">
                <a:latin typeface="Courier New" panose="02070309020205020404" pitchFamily="49" charset="0"/>
                <a:cs typeface="Courier New" panose="02070309020205020404" pitchFamily="49" charset="0"/>
              </a:rPr>
              <a:t> = </a:t>
            </a:r>
            <a:r>
              <a:rPr lang="en-US" sz="3200" dirty="0" err="1">
                <a:latin typeface="Courier New" panose="02070309020205020404" pitchFamily="49" charset="0"/>
                <a:cs typeface="Courier New" panose="02070309020205020404" pitchFamily="49" charset="0"/>
              </a:rPr>
              <a:t>la.solve</a:t>
            </a:r>
            <a:r>
              <a:rPr lang="en-US" sz="3200" dirty="0">
                <a:latin typeface="Courier New" panose="02070309020205020404" pitchFamily="49" charset="0"/>
                <a:cs typeface="Courier New" panose="02070309020205020404" pitchFamily="49" charset="0"/>
              </a:rPr>
              <a:t>(</a:t>
            </a:r>
            <a:r>
              <a:rPr lang="en-US" sz="3200" dirty="0" err="1">
                <a:latin typeface="Courier New" panose="02070309020205020404" pitchFamily="49" charset="0"/>
                <a:cs typeface="Courier New" panose="02070309020205020404" pitchFamily="49" charset="0"/>
              </a:rPr>
              <a:t>FTF,FTf</a:t>
            </a:r>
            <a:r>
              <a:rPr lang="en-US" sz="3200" dirty="0">
                <a:latin typeface="Courier New" panose="02070309020205020404" pitchFamily="49" charset="0"/>
                <a:cs typeface="Courier New" panose="02070309020205020404" pitchFamily="49"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7143" t="5714" r="7143" b="4762"/>
          <a:stretch>
            <a:fillRect/>
          </a:stretch>
        </p:blipFill>
        <p:spPr bwMode="auto">
          <a:xfrm>
            <a:off x="2209799" y="2105680"/>
            <a:ext cx="4572000" cy="3581400"/>
          </a:xfrm>
          <a:prstGeom prst="rect">
            <a:avLst/>
          </a:prstGeom>
          <a:noFill/>
          <a:ln w="9525">
            <a:noFill/>
            <a:miter lim="800000"/>
            <a:headEnd/>
            <a:tailEnd/>
          </a:ln>
          <a:effectLst/>
        </p:spPr>
      </p:pic>
      <p:sp>
        <p:nvSpPr>
          <p:cNvPr id="5" name="Rectangle 4"/>
          <p:cNvSpPr/>
          <p:nvPr/>
        </p:nvSpPr>
        <p:spPr>
          <a:xfrm>
            <a:off x="4495799" y="561088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199" y="576328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199" y="370588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38649" y="5572780"/>
            <a:ext cx="3048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x</a:t>
            </a:r>
          </a:p>
        </p:txBody>
      </p:sp>
      <p:sp>
        <p:nvSpPr>
          <p:cNvPr id="9" name="TextBox 8"/>
          <p:cNvSpPr txBox="1"/>
          <p:nvPr/>
        </p:nvSpPr>
        <p:spPr>
          <a:xfrm rot="16200000">
            <a:off x="330487" y="3527792"/>
            <a:ext cx="3276601" cy="584775"/>
          </a:xfrm>
          <a:prstGeom prst="rect">
            <a:avLst/>
          </a:prstGeom>
          <a:noFill/>
        </p:spPr>
        <p:txBody>
          <a:bodyPr wrap="square" rtlCol="0">
            <a:spAutoFit/>
          </a:bodyPr>
          <a:lstStyle/>
          <a:p>
            <a:pPr algn="ctr"/>
            <a:r>
              <a:rPr lang="en-US" sz="3200" i="1" dirty="0">
                <a:latin typeface="Times New Roman" pitchFamily="18" charset="0"/>
                <a:cs typeface="Times New Roman" pitchFamily="18" charset="0"/>
              </a:rPr>
              <a:t>m = d</a:t>
            </a:r>
          </a:p>
        </p:txBody>
      </p:sp>
      <p:sp>
        <p:nvSpPr>
          <p:cNvPr id="10"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graph of the solution</a:t>
            </a:r>
          </a:p>
        </p:txBody>
      </p:sp>
      <p:sp>
        <p:nvSpPr>
          <p:cNvPr id="12" name="Freeform 11"/>
          <p:cNvSpPr/>
          <p:nvPr/>
        </p:nvSpPr>
        <p:spPr>
          <a:xfrm>
            <a:off x="2518228" y="1877080"/>
            <a:ext cx="4492171" cy="3570514"/>
          </a:xfrm>
          <a:custGeom>
            <a:avLst/>
            <a:gdLst>
              <a:gd name="connsiteX0" fmla="*/ 0 w 4122057"/>
              <a:gd name="connsiteY0" fmla="*/ 0 h 3280228"/>
              <a:gd name="connsiteX1" fmla="*/ 14514 w 4122057"/>
              <a:gd name="connsiteY1" fmla="*/ 3280228 h 3280228"/>
              <a:gd name="connsiteX2" fmla="*/ 4122057 w 4122057"/>
              <a:gd name="connsiteY2" fmla="*/ 3280228 h 3280228"/>
            </a:gdLst>
            <a:ahLst/>
            <a:cxnLst>
              <a:cxn ang="0">
                <a:pos x="connsiteX0" y="connsiteY0"/>
              </a:cxn>
              <a:cxn ang="0">
                <a:pos x="connsiteX1" y="connsiteY1"/>
              </a:cxn>
              <a:cxn ang="0">
                <a:pos x="connsiteX2" y="connsiteY2"/>
              </a:cxn>
            </a:cxnLst>
            <a:rect l="l" t="t" r="r" b="b"/>
            <a:pathLst>
              <a:path w="4122057" h="3280228">
                <a:moveTo>
                  <a:pt x="0" y="0"/>
                </a:moveTo>
                <a:lnTo>
                  <a:pt x="14514" y="3280228"/>
                </a:lnTo>
                <a:lnTo>
                  <a:pt x="4122057" y="3280228"/>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5334000" y="2260596"/>
            <a:ext cx="3810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solution passes</a:t>
            </a:r>
            <a:r>
              <a:rPr kumimoji="0" lang="en-US" sz="20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close to data</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baseline="0" dirty="0">
                <a:solidFill>
                  <a:srgbClr val="FF0000"/>
                </a:solidFill>
                <a:latin typeface="Times New Roman" pitchFamily="18" charset="0"/>
                <a:ea typeface="+mj-ea"/>
                <a:cs typeface="Times New Roman" pitchFamily="18" charset="0"/>
              </a:rPr>
              <a:t>solution</a:t>
            </a:r>
            <a:r>
              <a:rPr lang="en-US" sz="2000" kern="0" dirty="0">
                <a:solidFill>
                  <a:srgbClr val="FF0000"/>
                </a:solidFill>
                <a:latin typeface="Times New Roman" pitchFamily="18" charset="0"/>
                <a:ea typeface="+mj-ea"/>
                <a:cs typeface="Times New Roman" pitchFamily="18" charset="0"/>
              </a:rPr>
              <a:t> is smooth</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4" name="Freeform 13"/>
          <p:cNvSpPr/>
          <p:nvPr/>
        </p:nvSpPr>
        <p:spPr>
          <a:xfrm rot="19030092">
            <a:off x="5550153" y="2898507"/>
            <a:ext cx="1686565" cy="84905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Two </a:t>
            </a:r>
            <a:r>
              <a:rPr lang="en-US" dirty="0" err="1">
                <a:latin typeface="Times New Roman" pitchFamily="18" charset="0"/>
                <a:cs typeface="Times New Roman" pitchFamily="18" charset="0"/>
              </a:rPr>
              <a:t>MatLab</a:t>
            </a:r>
            <a:r>
              <a:rPr lang="en-US" dirty="0">
                <a:latin typeface="Times New Roman" pitchFamily="18" charset="0"/>
                <a:cs typeface="Times New Roman" pitchFamily="18" charset="0"/>
              </a:rPr>
              <a:t> issues</a:t>
            </a:r>
          </a:p>
        </p:txBody>
      </p:sp>
      <p:sp>
        <p:nvSpPr>
          <p:cNvPr id="3" name="Content Placeholder 2"/>
          <p:cNvSpPr>
            <a:spLocks noGrp="1"/>
          </p:cNvSpPr>
          <p:nvPr>
            <p:ph idx="1"/>
          </p:nvPr>
        </p:nvSpPr>
        <p:spPr>
          <a:xfrm>
            <a:off x="0" y="1295400"/>
            <a:ext cx="9144000" cy="5334000"/>
          </a:xfrm>
        </p:spPr>
        <p:txBody>
          <a:bodyPr/>
          <a:lstStyle/>
          <a:p>
            <a:pPr marL="514350" indent="-514350">
              <a:buNone/>
            </a:pPr>
            <a:r>
              <a:rPr lang="en-US" b="1" dirty="0">
                <a:latin typeface="Times New Roman" pitchFamily="18" charset="0"/>
                <a:cs typeface="Times New Roman" pitchFamily="18" charset="0"/>
              </a:rPr>
              <a:t>Issue 1</a:t>
            </a:r>
            <a:r>
              <a:rPr lang="en-US" dirty="0">
                <a:latin typeface="Times New Roman" pitchFamily="18" charset="0"/>
                <a:cs typeface="Times New Roman" pitchFamily="18" charset="0"/>
              </a:rPr>
              <a:t>: matrices like </a:t>
            </a:r>
            <a:r>
              <a:rPr lang="en-US" b="1" dirty="0">
                <a:latin typeface="Cambria Math" pitchFamily="18" charset="0"/>
                <a:ea typeface="Cambria Math" pitchFamily="18" charset="0"/>
                <a:cs typeface="Times New Roman" pitchFamily="18" charset="0"/>
              </a:rPr>
              <a:t>G</a:t>
            </a:r>
            <a:r>
              <a:rPr lang="en-US" dirty="0">
                <a:latin typeface="Times New Roman" pitchFamily="18" charset="0"/>
                <a:cs typeface="Times New Roman" pitchFamily="18" charset="0"/>
              </a:rPr>
              <a:t> and</a:t>
            </a:r>
            <a:r>
              <a:rPr lang="en-US" b="1" dirty="0">
                <a:latin typeface="Cambria Math" pitchFamily="18" charset="0"/>
                <a:ea typeface="Cambria Math" pitchFamily="18" charset="0"/>
                <a:cs typeface="Times New Roman" pitchFamily="18" charset="0"/>
              </a:rPr>
              <a:t> F </a:t>
            </a:r>
            <a:r>
              <a:rPr lang="en-US" dirty="0">
                <a:latin typeface="Times New Roman" pitchFamily="18" charset="0"/>
                <a:cs typeface="Times New Roman" pitchFamily="18" charset="0"/>
              </a:rPr>
              <a:t>can be very big, but contain mostly zeros.</a:t>
            </a:r>
          </a:p>
          <a:p>
            <a:pPr marL="514350" indent="-514350">
              <a:buNone/>
            </a:pPr>
            <a:r>
              <a:rPr lang="en-US" dirty="0">
                <a:latin typeface="Times New Roman" pitchFamily="18" charset="0"/>
                <a:cs typeface="Times New Roman" pitchFamily="18" charset="0"/>
              </a:rPr>
              <a:t>Solution 1: Use “sparse matrices” which don’t store the zeros</a:t>
            </a:r>
          </a:p>
          <a:p>
            <a:pPr marL="514350" indent="-514350">
              <a:buNone/>
            </a:pPr>
            <a:endParaRPr lang="en-US" dirty="0">
              <a:latin typeface="Times New Roman" pitchFamily="18" charset="0"/>
              <a:cs typeface="Times New Roman" pitchFamily="18" charset="0"/>
            </a:endParaRPr>
          </a:p>
          <a:p>
            <a:pPr marL="514350" indent="-514350">
              <a:buNone/>
            </a:pPr>
            <a:r>
              <a:rPr lang="en-US" b="1" dirty="0">
                <a:latin typeface="Times New Roman" pitchFamily="18" charset="0"/>
                <a:cs typeface="Times New Roman" pitchFamily="18" charset="0"/>
              </a:rPr>
              <a:t>Issue 2</a:t>
            </a:r>
            <a:r>
              <a:rPr lang="en-US" dirty="0">
                <a:latin typeface="Times New Roman" pitchFamily="18" charset="0"/>
                <a:cs typeface="Times New Roman" pitchFamily="18" charset="0"/>
              </a:rPr>
              <a:t>:  matrices like </a:t>
            </a:r>
            <a:r>
              <a:rPr lang="en-US" b="1" dirty="0">
                <a:latin typeface="Times New Roman" pitchFamily="18" charset="0"/>
                <a:cs typeface="Times New Roman" pitchFamily="18" charset="0"/>
              </a:rPr>
              <a:t>G</a:t>
            </a:r>
            <a:r>
              <a:rPr lang="en-US" b="1" baseline="30000" dirty="0">
                <a:latin typeface="Times New Roman" pitchFamily="18" charset="0"/>
                <a:cs typeface="Times New Roman" pitchFamily="18" charset="0"/>
              </a:rPr>
              <a:t>T</a:t>
            </a:r>
            <a:r>
              <a:rPr lang="en-US" b="1" dirty="0">
                <a:latin typeface="Times New Roman" pitchFamily="18" charset="0"/>
                <a:cs typeface="Times New Roman" pitchFamily="18" charset="0"/>
              </a:rPr>
              <a:t>G</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F</a:t>
            </a:r>
            <a:r>
              <a:rPr lang="en-US" b="1" baseline="30000" dirty="0">
                <a:latin typeface="Times New Roman" pitchFamily="18" charset="0"/>
                <a:cs typeface="Times New Roman" pitchFamily="18" charset="0"/>
              </a:rPr>
              <a:t>T</a:t>
            </a:r>
            <a:r>
              <a:rPr lang="en-US" b="1" dirty="0">
                <a:latin typeface="Times New Roman" pitchFamily="18" charset="0"/>
                <a:cs typeface="Times New Roman" pitchFamily="18" charset="0"/>
              </a:rPr>
              <a:t>F</a:t>
            </a:r>
            <a:r>
              <a:rPr lang="en-US" dirty="0">
                <a:latin typeface="Times New Roman" pitchFamily="18" charset="0"/>
                <a:cs typeface="Times New Roman" pitchFamily="18" charset="0"/>
              </a:rPr>
              <a:t> are not as sparse as </a:t>
            </a:r>
            <a:r>
              <a:rPr lang="en-US" b="1" dirty="0">
                <a:latin typeface="Times New Roman" pitchFamily="18" charset="0"/>
                <a:cs typeface="Times New Roman" pitchFamily="18" charset="0"/>
              </a:rPr>
              <a:t>G</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F</a:t>
            </a:r>
          </a:p>
          <a:p>
            <a:pPr marL="514350" indent="-514350">
              <a:buNone/>
            </a:pPr>
            <a:r>
              <a:rPr lang="en-US" dirty="0">
                <a:latin typeface="Times New Roman" pitchFamily="18" charset="0"/>
                <a:cs typeface="Times New Roman" pitchFamily="18" charset="0"/>
              </a:rPr>
              <a:t>Solution 2: Solve equation by a method, such as “</a:t>
            </a:r>
            <a:r>
              <a:rPr lang="en-US" dirty="0" err="1">
                <a:latin typeface="Times New Roman" pitchFamily="18" charset="0"/>
                <a:cs typeface="Times New Roman" pitchFamily="18" charset="0"/>
              </a:rPr>
              <a:t>biconjugate</a:t>
            </a:r>
            <a:r>
              <a:rPr lang="en-US" dirty="0">
                <a:latin typeface="Times New Roman" pitchFamily="18" charset="0"/>
                <a:cs typeface="Times New Roman" pitchFamily="18" charset="0"/>
              </a:rPr>
              <a:t> gradients”  that doesn’t require the calculation of </a:t>
            </a:r>
            <a:r>
              <a:rPr lang="en-US" b="1" dirty="0">
                <a:latin typeface="Times New Roman" pitchFamily="18" charset="0"/>
                <a:cs typeface="Times New Roman" pitchFamily="18" charset="0"/>
              </a:rPr>
              <a:t>G</a:t>
            </a:r>
            <a:r>
              <a:rPr lang="en-US" b="1" baseline="30000" dirty="0">
                <a:latin typeface="Times New Roman" pitchFamily="18" charset="0"/>
                <a:cs typeface="Times New Roman" pitchFamily="18" charset="0"/>
              </a:rPr>
              <a:t>T</a:t>
            </a:r>
            <a:r>
              <a:rPr lang="en-US" b="1" dirty="0">
                <a:latin typeface="Times New Roman" pitchFamily="18" charset="0"/>
                <a:cs typeface="Times New Roman" pitchFamily="18" charset="0"/>
              </a:rPr>
              <a:t>G</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F</a:t>
            </a:r>
            <a:r>
              <a:rPr lang="en-US" b="1" baseline="30000" dirty="0">
                <a:latin typeface="Times New Roman" pitchFamily="18" charset="0"/>
                <a:cs typeface="Times New Roman" pitchFamily="18" charset="0"/>
              </a:rPr>
              <a:t>T</a:t>
            </a:r>
            <a:r>
              <a:rPr lang="en-US" b="1" dirty="0">
                <a:latin typeface="Times New Roman" pitchFamily="18" charset="0"/>
                <a:cs typeface="Times New Roman" pitchFamily="18" charset="0"/>
              </a:rPr>
              <a:t>F</a:t>
            </a:r>
            <a:r>
              <a:rPr lang="en-US" dirty="0">
                <a:latin typeface="Times New Roman" pitchFamily="18" charset="0"/>
                <a:cs typeface="Times New Roman" pitchFamily="18" charset="0"/>
              </a:rPr>
              <a:t> </a:t>
            </a:r>
          </a:p>
          <a:p>
            <a:pPr>
              <a:buNone/>
            </a:pPr>
            <a:r>
              <a:rPr lang="en-US"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181600"/>
          </a:xfrm>
        </p:spPr>
        <p:txBody>
          <a:bodyPr/>
          <a:lstStyle/>
          <a:p>
            <a:pPr marL="514350" indent="-514350">
              <a:buNone/>
            </a:pPr>
            <a:endParaRPr lang="en-US" dirty="0">
              <a:latin typeface="Times New Roman" pitchFamily="18" charset="0"/>
              <a:cs typeface="Times New Roman" pitchFamily="18" charset="0"/>
            </a:endParaRPr>
          </a:p>
          <a:p>
            <a:pPr marL="514350" indent="-514350">
              <a:buNone/>
            </a:pPr>
            <a:r>
              <a:rPr lang="en-US" dirty="0">
                <a:latin typeface="Times New Roman" pitchFamily="18" charset="0"/>
                <a:cs typeface="Times New Roman" pitchFamily="18" charset="0"/>
              </a:rPr>
              <a:t>Using “sparse matrices” which don’t store the zeros:</a:t>
            </a:r>
          </a:p>
          <a:p>
            <a:pPr>
              <a:buNone/>
            </a:pPr>
            <a:endParaRPr lang="en-US" dirty="0">
              <a:latin typeface="Times New Roman" pitchFamily="18" charset="0"/>
              <a:cs typeface="Times New Roman" pitchFamily="18" charset="0"/>
            </a:endParaRPr>
          </a:p>
          <a:p>
            <a:pPr>
              <a:buNone/>
            </a:pPr>
            <a:r>
              <a:rPr lang="en-US" dirty="0">
                <a:latin typeface="Courier New" pitchFamily="49" charset="0"/>
                <a:cs typeface="Courier New" pitchFamily="49" charset="0"/>
              </a:rPr>
              <a:t>N=200000;</a:t>
            </a:r>
          </a:p>
          <a:p>
            <a:pPr>
              <a:buNone/>
            </a:pPr>
            <a:r>
              <a:rPr lang="en-US" dirty="0">
                <a:latin typeface="Courier New" pitchFamily="49" charset="0"/>
                <a:cs typeface="Courier New" pitchFamily="49" charset="0"/>
              </a:rPr>
              <a:t>M=100000;</a:t>
            </a:r>
          </a:p>
          <a:p>
            <a:pPr>
              <a:buNone/>
            </a:pPr>
            <a:r>
              <a:rPr lang="en-US" dirty="0">
                <a:latin typeface="Courier New" pitchFamily="49" charset="0"/>
                <a:cs typeface="Courier New" pitchFamily="49" charset="0"/>
              </a:rPr>
              <a:t>F=</a:t>
            </a:r>
            <a:r>
              <a:rPr lang="en-US" dirty="0" err="1">
                <a:latin typeface="Courier New" pitchFamily="49" charset="0"/>
                <a:cs typeface="Courier New" pitchFamily="49" charset="0"/>
              </a:rPr>
              <a:t>spalloc</a:t>
            </a:r>
            <a:r>
              <a:rPr lang="en-US" dirty="0">
                <a:latin typeface="Courier New" pitchFamily="49" charset="0"/>
                <a:cs typeface="Courier New" pitchFamily="49" charset="0"/>
              </a:rPr>
              <a:t>(N,M,3*M);</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creates a </a:t>
            </a:r>
            <a:r>
              <a:rPr lang="en-US" i="1" dirty="0">
                <a:latin typeface="Cambria Math" pitchFamily="18" charset="0"/>
                <a:ea typeface="Cambria Math" pitchFamily="18" charset="0"/>
                <a:cs typeface="Times New Roman" pitchFamily="18" charset="0"/>
              </a:rPr>
              <a:t>200000× 100000  </a:t>
            </a:r>
            <a:r>
              <a:rPr lang="en-US" dirty="0">
                <a:latin typeface="Times New Roman" pitchFamily="18" charset="0"/>
                <a:cs typeface="Times New Roman" pitchFamily="18" charset="0"/>
              </a:rPr>
              <a:t>matrix that can hold up to </a:t>
            </a:r>
            <a:r>
              <a:rPr lang="en-US" i="1" dirty="0">
                <a:latin typeface="Cambria Math" pitchFamily="18" charset="0"/>
                <a:ea typeface="Cambria Math" pitchFamily="18" charset="0"/>
                <a:cs typeface="Times New Roman" pitchFamily="18" charset="0"/>
              </a:rPr>
              <a:t>300000</a:t>
            </a:r>
            <a:r>
              <a:rPr lang="en-US" dirty="0">
                <a:latin typeface="Times New Roman" pitchFamily="18" charset="0"/>
                <a:cs typeface="Times New Roman" pitchFamily="18" charset="0"/>
              </a:rPr>
              <a:t>  non-zero elements.</a:t>
            </a:r>
            <a:r>
              <a:rPr lang="en-US" dirty="0"/>
              <a:t>	</a:t>
            </a:r>
          </a:p>
        </p:txBody>
      </p:sp>
      <p:sp>
        <p:nvSpPr>
          <p:cNvPr id="5" name="Title 1"/>
          <p:cNvSpPr txBox="1">
            <a:spLocks/>
          </p:cNvSpPr>
          <p:nvPr/>
        </p:nvSpPr>
        <p:spPr bwMode="auto">
          <a:xfrm>
            <a:off x="2659698" y="41910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“sparse allocate”</a:t>
            </a:r>
          </a:p>
        </p:txBody>
      </p:sp>
      <p:sp>
        <p:nvSpPr>
          <p:cNvPr id="6" name="Freeform 5"/>
          <p:cNvSpPr/>
          <p:nvPr/>
        </p:nvSpPr>
        <p:spPr>
          <a:xfrm>
            <a:off x="2209800" y="4211784"/>
            <a:ext cx="433719" cy="415641"/>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1447800" y="6019800"/>
            <a:ext cx="7696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note that an</a:t>
            </a:r>
            <a:r>
              <a:rPr kumimoji="0" lang="en-US" sz="20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ordinary matrix would have 20,000,000,000 elements </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A03E9F-4FC8-4840-8A28-471BF5B587F3}"/>
              </a:ext>
            </a:extLst>
          </p:cNvPr>
          <p:cNvSpPr txBox="1"/>
          <p:nvPr/>
        </p:nvSpPr>
        <p:spPr>
          <a:xfrm>
            <a:off x="266700" y="143851"/>
            <a:ext cx="8610600" cy="674030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Building Sparse Matrices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are many ways to build a sparse matrix. However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Some work well when the matrix is small (in which case, you don’t really need a sparse matrix, at all)l, but become absurdly slow when it is large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Some work well when the matrix has a simple structure (as it often does for one-dimensional problems) but are not applicable for cases where the structure is complicated (as it often is in multidimensional problems).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presumption  in this class is that, </a:t>
            </a:r>
            <a:r>
              <a:rPr lang="en-US" sz="2400" i="1" dirty="0">
                <a:latin typeface="Times New Roman" panose="02020603050405020304" pitchFamily="18" charset="0"/>
                <a:cs typeface="Times New Roman" panose="02020603050405020304" pitchFamily="18" charset="0"/>
              </a:rPr>
              <a:t>if</a:t>
            </a:r>
            <a:r>
              <a:rPr lang="en-US" sz="2400" dirty="0">
                <a:latin typeface="Times New Roman" panose="02020603050405020304" pitchFamily="18" charset="0"/>
                <a:cs typeface="Times New Roman" panose="02020603050405020304" pitchFamily="18" charset="0"/>
              </a:rPr>
              <a:t> you’re going to need sparse matrices, it is because you need to solve a very large, multi-dimensional problem. The method used here works for such problems.  However, superficially at least, it will seem more cumbersome than some other methods.</a:t>
            </a:r>
          </a:p>
        </p:txBody>
      </p:sp>
    </p:spTree>
    <p:extLst>
      <p:ext uri="{BB962C8B-B14F-4D97-AF65-F5344CB8AC3E}">
        <p14:creationId xmlns:p14="http://schemas.microsoft.com/office/powerpoint/2010/main" val="420402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lstStyle/>
          <a:p>
            <a:r>
              <a:rPr lang="en-US" dirty="0">
                <a:latin typeface="Times New Roman" pitchFamily="18" charset="0"/>
                <a:cs typeface="Times New Roman" pitchFamily="18" charset="0"/>
              </a:rPr>
              <a:t>failure-proof least-squares</a:t>
            </a:r>
          </a:p>
        </p:txBody>
      </p:sp>
      <p:sp>
        <p:nvSpPr>
          <p:cNvPr id="3" name="Content Placeholder 2"/>
          <p:cNvSpPr>
            <a:spLocks noGrp="1"/>
          </p:cNvSpPr>
          <p:nvPr>
            <p:ph idx="1"/>
          </p:nvPr>
        </p:nvSpPr>
        <p:spPr>
          <a:xfrm>
            <a:off x="533400" y="2667000"/>
            <a:ext cx="8229600" cy="3276600"/>
          </a:xfrm>
        </p:spPr>
        <p:txBody>
          <a:bodyPr/>
          <a:lstStyle/>
          <a:p>
            <a:pPr algn="ctr">
              <a:buNone/>
            </a:pPr>
            <a:r>
              <a:rPr lang="en-US" dirty="0">
                <a:latin typeface="Times New Roman" pitchFamily="18" charset="0"/>
                <a:cs typeface="Times New Roman" pitchFamily="18" charset="0"/>
              </a:rPr>
              <a:t>add information to the problem that guarantees that matrices like </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G</a:t>
            </a:r>
            <a:r>
              <a:rPr lang="en-US" baseline="30000" dirty="0">
                <a:latin typeface="Cambria Math" pitchFamily="18" charset="0"/>
                <a:ea typeface="Cambria Math" pitchFamily="18" charset="0"/>
                <a:cs typeface="Times New Roman" pitchFamily="18" charset="0"/>
              </a:rPr>
              <a:t>T</a:t>
            </a:r>
            <a:r>
              <a:rPr lang="en-US" b="1" dirty="0">
                <a:latin typeface="Cambria Math" pitchFamily="18" charset="0"/>
                <a:ea typeface="Cambria Math" pitchFamily="18" charset="0"/>
                <a:cs typeface="Times New Roman" pitchFamily="18" charset="0"/>
              </a:rPr>
              <a:t>G</a:t>
            </a:r>
            <a:r>
              <a:rPr lang="en-US" dirty="0">
                <a:latin typeface="Cambria Math" pitchFamily="18" charset="0"/>
                <a:ea typeface="Cambria Math" pitchFamily="18" charset="0"/>
                <a:cs typeface="Times New Roman" pitchFamily="18" charset="0"/>
              </a:rPr>
              <a:t>] </a:t>
            </a:r>
            <a:r>
              <a:rPr lang="en-US" dirty="0">
                <a:latin typeface="Times New Roman" pitchFamily="18" charset="0"/>
                <a:cs typeface="Times New Roman" pitchFamily="18" charset="0"/>
              </a:rPr>
              <a:t>are never singular</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such information is called</a:t>
            </a:r>
          </a:p>
          <a:p>
            <a:pPr algn="ctr">
              <a:buNone/>
            </a:pPr>
            <a:r>
              <a:rPr lang="en-US" dirty="0">
                <a:latin typeface="Times New Roman" pitchFamily="18" charset="0"/>
                <a:cs typeface="Times New Roman" pitchFamily="18" charset="0"/>
              </a:rPr>
              <a:t>prior information</a:t>
            </a:r>
          </a:p>
          <a:p>
            <a:pPr algn="ctr">
              <a:buNone/>
            </a:pPr>
            <a:endParaRPr lang="en-US" dirty="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045A5-22F2-4E0D-82E9-03708E450805}"/>
              </a:ext>
            </a:extLst>
          </p:cNvPr>
          <p:cNvSpPr txBox="1"/>
          <p:nvPr/>
        </p:nvSpPr>
        <p:spPr>
          <a:xfrm>
            <a:off x="457200" y="181957"/>
            <a:ext cx="6535764" cy="649408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The sparse matrix is built in two steps: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Step 1:</a:t>
            </a:r>
          </a:p>
          <a:p>
            <a:r>
              <a:rPr lang="en-US" sz="3200" dirty="0">
                <a:latin typeface="Times New Roman" panose="02020603050405020304" pitchFamily="18" charset="0"/>
                <a:cs typeface="Times New Roman" panose="02020603050405020304" pitchFamily="18" charset="0"/>
              </a:rPr>
              <a:t>         Build a table of the</a:t>
            </a:r>
          </a:p>
          <a:p>
            <a:pPr lvl="1"/>
            <a:r>
              <a:rPr lang="en-US" sz="3200" dirty="0">
                <a:latin typeface="Times New Roman" panose="02020603050405020304" pitchFamily="18" charset="0"/>
                <a:cs typeface="Times New Roman" panose="02020603050405020304" pitchFamily="18" charset="0"/>
              </a:rPr>
              <a:t>	    row indices.</a:t>
            </a:r>
          </a:p>
          <a:p>
            <a:pPr lvl="1"/>
            <a:r>
              <a:rPr lang="en-US" sz="3200" dirty="0">
                <a:latin typeface="Times New Roman" panose="02020603050405020304" pitchFamily="18" charset="0"/>
                <a:cs typeface="Times New Roman" panose="02020603050405020304" pitchFamily="18" charset="0"/>
              </a:rPr>
              <a:t>	    column indices, and</a:t>
            </a:r>
          </a:p>
          <a:p>
            <a:pPr lvl="1"/>
            <a:r>
              <a:rPr lang="en-US" sz="3200" dirty="0">
                <a:latin typeface="Times New Roman" panose="02020603050405020304" pitchFamily="18" charset="0"/>
                <a:cs typeface="Times New Roman" panose="02020603050405020304" pitchFamily="18" charset="0"/>
              </a:rPr>
              <a:t>	    values</a:t>
            </a:r>
          </a:p>
          <a:p>
            <a:pPr lvl="1"/>
            <a:r>
              <a:rPr lang="en-US" sz="3200" dirty="0">
                <a:latin typeface="Times New Roman" panose="02020603050405020304" pitchFamily="18" charset="0"/>
                <a:cs typeface="Times New Roman" panose="02020603050405020304" pitchFamily="18" charset="0"/>
              </a:rPr>
              <a:t>    of its non-zero elements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Step 2:</a:t>
            </a:r>
          </a:p>
          <a:p>
            <a:r>
              <a:rPr lang="en-US" sz="3200" dirty="0">
                <a:latin typeface="Times New Roman" panose="02020603050405020304" pitchFamily="18" charset="0"/>
                <a:cs typeface="Times New Roman" panose="02020603050405020304" pitchFamily="18" charset="0"/>
              </a:rPr>
              <a:t>          call a function or method</a:t>
            </a:r>
          </a:p>
          <a:p>
            <a:r>
              <a:rPr lang="en-US" sz="3200" dirty="0">
                <a:latin typeface="Times New Roman" panose="02020603050405020304" pitchFamily="18" charset="0"/>
                <a:cs typeface="Times New Roman" panose="02020603050405020304" pitchFamily="18" charset="0"/>
              </a:rPr>
              <a:t>	 that uses the table to create</a:t>
            </a:r>
          </a:p>
          <a:p>
            <a:pPr lvl="1"/>
            <a:r>
              <a:rPr lang="en-US" sz="3200" dirty="0">
                <a:latin typeface="Times New Roman" panose="02020603050405020304" pitchFamily="18" charset="0"/>
                <a:cs typeface="Times New Roman" panose="02020603050405020304" pitchFamily="18" charset="0"/>
              </a:rPr>
              <a:t>	the sparse </a:t>
            </a:r>
            <a:r>
              <a:rPr lang="en-US" sz="3200" dirty="0" err="1">
                <a:latin typeface="Times New Roman" panose="02020603050405020304" pitchFamily="18" charset="0"/>
                <a:cs typeface="Times New Roman" panose="02020603050405020304" pitchFamily="18" charset="0"/>
              </a:rPr>
              <a:t>matri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248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BE2B5A-D75E-4A46-A234-331E2E7330BB}"/>
                  </a:ext>
                </a:extLst>
              </p:cNvPr>
              <p:cNvSpPr txBox="1"/>
              <p:nvPr/>
            </p:nvSpPr>
            <p:spPr>
              <a:xfrm>
                <a:off x="688898" y="1066800"/>
                <a:ext cx="2376228" cy="1981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𝐅</m:t>
                      </m:r>
                      <m:r>
                        <a:rPr lang="en-US" sz="2800" b="0" i="1" smtClean="0">
                          <a:latin typeface="Cambria Math" panose="02040503050406030204" pitchFamily="18" charset="0"/>
                        </a:rPr>
                        <m:t>=</m:t>
                      </m:r>
                      <m:d>
                        <m:dPr>
                          <m:begChr m:val="["/>
                          <m:endChr m:val="]"/>
                          <m:ctrlPr>
                            <a:rPr lang="en-US" sz="2800" i="1" smtClean="0">
                              <a:latin typeface="Cambria Math" panose="02040503050406030204" pitchFamily="18" charset="0"/>
                            </a:rPr>
                          </m:ctrlPr>
                        </m:dPr>
                        <m:e>
                          <m:m>
                            <m:mPr>
                              <m:mcs>
                                <m:mc>
                                  <m:mcPr>
                                    <m:count m:val="3"/>
                                    <m:mcJc m:val="center"/>
                                  </m:mcPr>
                                </m:mc>
                              </m:mcs>
                              <m:ctrlPr>
                                <a:rPr lang="en-US" sz="2800" i="1">
                                  <a:latin typeface="Cambria Math" panose="02040503050406030204" pitchFamily="18" charset="0"/>
                                </a:rPr>
                              </m:ctrlPr>
                            </m:mPr>
                            <m:mr>
                              <m:e>
                                <m:r>
                                  <m:rPr>
                                    <m:brk m:alnAt="7"/>
                                  </m:rPr>
                                  <a:rPr lang="en-US" sz="2800" b="0" i="1" smtClean="0">
                                    <a:latin typeface="Cambria Math" panose="02040503050406030204" pitchFamily="18" charset="0"/>
                                  </a:rPr>
                                  <m:t>0</m:t>
                                </m:r>
                              </m:e>
                              <m:e>
                                <m:r>
                                  <a:rPr lang="en-US" sz="2800" b="0" i="1" smtClean="0">
                                    <a:latin typeface="Cambria Math" panose="02040503050406030204" pitchFamily="18" charset="0"/>
                                  </a:rPr>
                                  <m:t>7</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latin typeface="Cambria Math" panose="02040503050406030204" pitchFamily="18" charset="0"/>
                                  </a:rPr>
                                  <m:t>3</m:t>
                                </m:r>
                              </m:e>
                            </m:mr>
                            <m:mr>
                              <m:e>
                                <m:r>
                                  <a:rPr lang="en-US" sz="2800" b="0" i="1" smtClean="0">
                                    <a:latin typeface="Cambria Math" panose="02040503050406030204" pitchFamily="18" charset="0"/>
                                  </a:rPr>
                                  <m:t>4</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latin typeface="Cambria Math" panose="02040503050406030204" pitchFamily="18" charset="0"/>
                                  </a:rPr>
                                  <m:t>9</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2</m:t>
                                </m:r>
                              </m:e>
                              <m:e>
                                <m:r>
                                  <a:rPr lang="en-US" sz="2800" b="0" i="1" smtClean="0">
                                    <a:latin typeface="Cambria Math" panose="02040503050406030204" pitchFamily="18" charset="0"/>
                                  </a:rPr>
                                  <m:t>2</m:t>
                                </m:r>
                              </m:e>
                            </m:mr>
                          </m:m>
                        </m:e>
                      </m:d>
                    </m:oMath>
                  </m:oMathPara>
                </a14:m>
                <a:endParaRPr lang="en-US" sz="2800" dirty="0"/>
              </a:p>
            </p:txBody>
          </p:sp>
        </mc:Choice>
        <mc:Fallback xmlns="">
          <p:sp>
            <p:nvSpPr>
              <p:cNvPr id="4" name="TextBox 3">
                <a:extLst>
                  <a:ext uri="{FF2B5EF4-FFF2-40B4-BE49-F238E27FC236}">
                    <a16:creationId xmlns:a16="http://schemas.microsoft.com/office/drawing/2014/main" id="{01BE2B5A-D75E-4A46-A234-331E2E7330BB}"/>
                  </a:ext>
                </a:extLst>
              </p:cNvPr>
              <p:cNvSpPr txBox="1">
                <a:spLocks noRot="1" noChangeAspect="1" noMove="1" noResize="1" noEditPoints="1" noAdjustHandles="1" noChangeArrowheads="1" noChangeShapeType="1" noTextEdit="1"/>
              </p:cNvSpPr>
              <p:nvPr/>
            </p:nvSpPr>
            <p:spPr>
              <a:xfrm>
                <a:off x="688898" y="1066800"/>
                <a:ext cx="2376228" cy="198131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0DC688B-9355-4016-BEB7-22B1A3FA90A6}"/>
                  </a:ext>
                </a:extLst>
              </p:cNvPr>
              <p:cNvSpPr txBox="1"/>
              <p:nvPr/>
            </p:nvSpPr>
            <p:spPr>
              <a:xfrm>
                <a:off x="914400" y="3886200"/>
                <a:ext cx="1721433" cy="24022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1" i="0" smtClean="0">
                              <a:latin typeface="Cambria Math" panose="02040503050406030204" pitchFamily="18" charset="0"/>
                            </a:rPr>
                            <m:t>𝐅</m:t>
                          </m:r>
                        </m:e>
                        <m:sub>
                          <m:r>
                            <a:rPr lang="en-US" sz="2800" b="0" i="1" smtClean="0">
                              <a:latin typeface="Cambria Math" panose="02040503050406030204" pitchFamily="18" charset="0"/>
                            </a:rPr>
                            <m:t>𝑟𝑜𝑤</m:t>
                          </m:r>
                        </m:sub>
                      </m:sSub>
                      <m:r>
                        <a:rPr lang="en-US" sz="2800" b="0" i="1" smtClean="0">
                          <a:latin typeface="Cambria Math" panose="02040503050406030204" pitchFamily="18" charset="0"/>
                        </a:rPr>
                        <m:t>=</m:t>
                      </m:r>
                      <m:d>
                        <m:dPr>
                          <m:begChr m:val="["/>
                          <m:endChr m:val="]"/>
                          <m:ctrlPr>
                            <a:rPr lang="en-US" sz="2800" i="1" smtClean="0">
                              <a:latin typeface="Cambria Math" panose="02040503050406030204" pitchFamily="18" charset="0"/>
                            </a:rPr>
                          </m:ctrlPr>
                        </m:dPr>
                        <m:e>
                          <m:m>
                            <m:mPr>
                              <m:mcs>
                                <m:mc>
                                  <m:mcPr>
                                    <m:count m:val="1"/>
                                    <m:mcJc m:val="center"/>
                                  </m:mcPr>
                                </m:mc>
                              </m:mcs>
                              <m:ctrlPr>
                                <a:rPr lang="en-US" sz="2800" b="0" i="1" smtClean="0">
                                  <a:latin typeface="Cambria Math" panose="02040503050406030204" pitchFamily="18" charset="0"/>
                                </a:rPr>
                              </m:ctrlPr>
                            </m:mPr>
                            <m:mr>
                              <m:e>
                                <m:r>
                                  <m:rPr>
                                    <m:brk m:alnAt="7"/>
                                  </m:rPr>
                                  <a:rPr lang="en-US" sz="2800" b="0" i="1" smtClean="0">
                                    <a:latin typeface="Cambria Math" panose="02040503050406030204" pitchFamily="18" charset="0"/>
                                  </a:rPr>
                                  <m:t>1</m:t>
                                </m:r>
                              </m:e>
                            </m:mr>
                            <m:mr>
                              <m:e>
                                <m:r>
                                  <a:rPr lang="en-US" sz="2800" b="0" i="1" smtClean="0">
                                    <a:latin typeface="Cambria Math" panose="02040503050406030204" pitchFamily="18" charset="0"/>
                                  </a:rPr>
                                  <m:t>2</m:t>
                                </m:r>
                              </m:e>
                            </m:mr>
                            <m:mr>
                              <m:e>
                                <m:r>
                                  <a:rPr lang="en-US" sz="2800" b="0" i="1" smtClean="0">
                                    <a:latin typeface="Cambria Math" panose="02040503050406030204" pitchFamily="18" charset="0"/>
                                  </a:rPr>
                                  <m:t>3</m:t>
                                </m:r>
                              </m:e>
                            </m:mr>
                            <m:mr>
                              <m:e>
                                <m:r>
                                  <a:rPr lang="en-US" sz="2800" b="0" i="1" smtClean="0">
                                    <a:latin typeface="Cambria Math" panose="02040503050406030204" pitchFamily="18" charset="0"/>
                                  </a:rPr>
                                  <m:t>4</m:t>
                                </m:r>
                              </m:e>
                            </m:mr>
                            <m:mr>
                              <m:e>
                                <m:r>
                                  <a:rPr lang="en-US" sz="2800" b="0" i="1" smtClean="0">
                                    <a:latin typeface="Cambria Math" panose="02040503050406030204" pitchFamily="18" charset="0"/>
                                  </a:rPr>
                                  <m:t>5</m:t>
                                </m:r>
                              </m:e>
                            </m:mr>
                            <m:mr>
                              <m:e>
                                <m:r>
                                  <a:rPr lang="en-US" sz="2800" b="0" i="1" smtClean="0">
                                    <a:latin typeface="Cambria Math" panose="02040503050406030204" pitchFamily="18" charset="0"/>
                                  </a:rPr>
                                  <m:t>5</m:t>
                                </m:r>
                              </m:e>
                            </m:mr>
                          </m:m>
                        </m:e>
                      </m:d>
                    </m:oMath>
                  </m:oMathPara>
                </a14:m>
                <a:endParaRPr lang="en-US" sz="2800" dirty="0"/>
              </a:p>
            </p:txBody>
          </p:sp>
        </mc:Choice>
        <mc:Fallback xmlns="">
          <p:sp>
            <p:nvSpPr>
              <p:cNvPr id="5" name="TextBox 4">
                <a:extLst>
                  <a:ext uri="{FF2B5EF4-FFF2-40B4-BE49-F238E27FC236}">
                    <a16:creationId xmlns:a16="http://schemas.microsoft.com/office/drawing/2014/main" id="{E0DC688B-9355-4016-BEB7-22B1A3FA90A6}"/>
                  </a:ext>
                </a:extLst>
              </p:cNvPr>
              <p:cNvSpPr txBox="1">
                <a:spLocks noRot="1" noChangeAspect="1" noMove="1" noResize="1" noEditPoints="1" noAdjustHandles="1" noChangeArrowheads="1" noChangeShapeType="1" noTextEdit="1"/>
              </p:cNvSpPr>
              <p:nvPr/>
            </p:nvSpPr>
            <p:spPr>
              <a:xfrm>
                <a:off x="914400" y="3886200"/>
                <a:ext cx="1721433" cy="240226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C889EB1-EBEC-4202-9B0A-CF26536C0558}"/>
                  </a:ext>
                </a:extLst>
              </p:cNvPr>
              <p:cNvSpPr txBox="1"/>
              <p:nvPr/>
            </p:nvSpPr>
            <p:spPr>
              <a:xfrm>
                <a:off x="3299726" y="3887337"/>
                <a:ext cx="1595437" cy="24022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1" i="0" smtClean="0">
                              <a:latin typeface="Cambria Math" panose="02040503050406030204" pitchFamily="18" charset="0"/>
                            </a:rPr>
                            <m:t>𝐅</m:t>
                          </m:r>
                        </m:e>
                        <m:sub>
                          <m:r>
                            <a:rPr lang="en-US" sz="2800" b="0" i="1" smtClean="0">
                              <a:latin typeface="Cambria Math" panose="02040503050406030204" pitchFamily="18" charset="0"/>
                            </a:rPr>
                            <m:t>𝑐𝑜𝑙</m:t>
                          </m:r>
                        </m:sub>
                      </m:sSub>
                      <m:r>
                        <a:rPr lang="en-US" sz="2800" b="0" i="1" smtClean="0">
                          <a:latin typeface="Cambria Math" panose="02040503050406030204" pitchFamily="18" charset="0"/>
                        </a:rPr>
                        <m:t>=</m:t>
                      </m:r>
                      <m:d>
                        <m:dPr>
                          <m:begChr m:val="["/>
                          <m:endChr m:val="]"/>
                          <m:ctrlPr>
                            <a:rPr lang="en-US" sz="2800" i="1" smtClean="0">
                              <a:latin typeface="Cambria Math" panose="02040503050406030204" pitchFamily="18" charset="0"/>
                            </a:rPr>
                          </m:ctrlPr>
                        </m:dPr>
                        <m:e>
                          <m:m>
                            <m:mPr>
                              <m:mcs>
                                <m:mc>
                                  <m:mcPr>
                                    <m:count m:val="1"/>
                                    <m:mcJc m:val="center"/>
                                  </m:mcPr>
                                </m:mc>
                              </m:mcs>
                              <m:ctrlPr>
                                <a:rPr lang="en-US" sz="2800" b="0" i="1" smtClean="0">
                                  <a:latin typeface="Cambria Math" panose="02040503050406030204" pitchFamily="18" charset="0"/>
                                </a:rPr>
                              </m:ctrlPr>
                            </m:mPr>
                            <m:mr>
                              <m:e>
                                <m:r>
                                  <m:rPr>
                                    <m:brk m:alnAt="7"/>
                                  </m:rPr>
                                  <a:rPr lang="en-US" sz="2800" b="0" i="1" smtClean="0">
                                    <a:latin typeface="Cambria Math" panose="02040503050406030204" pitchFamily="18" charset="0"/>
                                  </a:rPr>
                                  <m:t>2</m:t>
                                </m:r>
                              </m:e>
                            </m:mr>
                            <m:mr>
                              <m:e>
                                <m:r>
                                  <a:rPr lang="en-US" sz="2800" b="0" i="1" smtClean="0">
                                    <a:latin typeface="Cambria Math" panose="02040503050406030204" pitchFamily="18" charset="0"/>
                                  </a:rPr>
                                  <m:t>3</m:t>
                                </m:r>
                              </m:e>
                            </m:mr>
                            <m:mr>
                              <m:e>
                                <m:r>
                                  <a:rPr lang="en-US" sz="2800" b="0" i="1" smtClean="0">
                                    <a:latin typeface="Cambria Math" panose="02040503050406030204" pitchFamily="18" charset="0"/>
                                  </a:rPr>
                                  <m:t>1</m:t>
                                </m:r>
                              </m:e>
                            </m:mr>
                            <m:mr>
                              <m:e>
                                <m:r>
                                  <a:rPr lang="en-US" sz="2800" b="0" i="1" smtClean="0">
                                    <a:latin typeface="Cambria Math" panose="02040503050406030204" pitchFamily="18" charset="0"/>
                                  </a:rPr>
                                  <m:t>3</m:t>
                                </m:r>
                              </m:e>
                            </m:mr>
                            <m:mr>
                              <m:e>
                                <m:r>
                                  <a:rPr lang="en-US" sz="2800" b="0" i="1" smtClean="0">
                                    <a:latin typeface="Cambria Math" panose="02040503050406030204" pitchFamily="18" charset="0"/>
                                  </a:rPr>
                                  <m:t>2</m:t>
                                </m:r>
                              </m:e>
                            </m:mr>
                            <m:mr>
                              <m:e>
                                <m:r>
                                  <a:rPr lang="en-US" sz="2800" b="0" i="1" smtClean="0">
                                    <a:latin typeface="Cambria Math" panose="02040503050406030204" pitchFamily="18" charset="0"/>
                                  </a:rPr>
                                  <m:t>3</m:t>
                                </m:r>
                              </m:e>
                            </m:mr>
                          </m:m>
                        </m:e>
                      </m:d>
                    </m:oMath>
                  </m:oMathPara>
                </a14:m>
                <a:endParaRPr lang="en-US" sz="2800" dirty="0"/>
              </a:p>
            </p:txBody>
          </p:sp>
        </mc:Choice>
        <mc:Fallback xmlns="">
          <p:sp>
            <p:nvSpPr>
              <p:cNvPr id="6" name="TextBox 5">
                <a:extLst>
                  <a:ext uri="{FF2B5EF4-FFF2-40B4-BE49-F238E27FC236}">
                    <a16:creationId xmlns:a16="http://schemas.microsoft.com/office/drawing/2014/main" id="{CC889EB1-EBEC-4202-9B0A-CF26536C0558}"/>
                  </a:ext>
                </a:extLst>
              </p:cNvPr>
              <p:cNvSpPr txBox="1">
                <a:spLocks noRot="1" noChangeAspect="1" noMove="1" noResize="1" noEditPoints="1" noAdjustHandles="1" noChangeArrowheads="1" noChangeShapeType="1" noTextEdit="1"/>
              </p:cNvSpPr>
              <p:nvPr/>
            </p:nvSpPr>
            <p:spPr>
              <a:xfrm>
                <a:off x="3299726" y="3887337"/>
                <a:ext cx="1595437" cy="24022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85656A8-460E-457B-B82D-B2F7FB6DC29C}"/>
                  </a:ext>
                </a:extLst>
              </p:cNvPr>
              <p:cNvSpPr txBox="1"/>
              <p:nvPr/>
            </p:nvSpPr>
            <p:spPr>
              <a:xfrm>
                <a:off x="5867400" y="3886200"/>
                <a:ext cx="1619482" cy="2396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1" i="0" smtClean="0">
                              <a:latin typeface="Cambria Math" panose="02040503050406030204" pitchFamily="18" charset="0"/>
                            </a:rPr>
                            <m:t>𝐅</m:t>
                          </m:r>
                        </m:e>
                        <m:sub>
                          <m:r>
                            <a:rPr lang="en-US" sz="2800" b="0" i="1" smtClean="0">
                              <a:latin typeface="Cambria Math" panose="02040503050406030204" pitchFamily="18" charset="0"/>
                            </a:rPr>
                            <m:t>𝑣𝑎𝑙</m:t>
                          </m:r>
                        </m:sub>
                      </m:sSub>
                      <m:r>
                        <a:rPr lang="en-US" sz="2800" b="0" i="1" smtClean="0">
                          <a:latin typeface="Cambria Math" panose="02040503050406030204" pitchFamily="18" charset="0"/>
                        </a:rPr>
                        <m:t>=</m:t>
                      </m:r>
                      <m:d>
                        <m:dPr>
                          <m:begChr m:val="["/>
                          <m:endChr m:val="]"/>
                          <m:ctrlPr>
                            <a:rPr lang="en-US" sz="2800" i="1" smtClean="0">
                              <a:latin typeface="Cambria Math" panose="02040503050406030204" pitchFamily="18" charset="0"/>
                            </a:rPr>
                          </m:ctrlPr>
                        </m:dPr>
                        <m:e>
                          <m:m>
                            <m:mPr>
                              <m:mcs>
                                <m:mc>
                                  <m:mcPr>
                                    <m:count m:val="1"/>
                                    <m:mcJc m:val="center"/>
                                  </m:mcPr>
                                </m:mc>
                              </m:mcs>
                              <m:ctrlPr>
                                <a:rPr lang="en-US" sz="2800" b="0" i="1" smtClean="0">
                                  <a:latin typeface="Cambria Math" panose="02040503050406030204" pitchFamily="18" charset="0"/>
                                </a:rPr>
                              </m:ctrlPr>
                            </m:mPr>
                            <m:mr>
                              <m:e>
                                <m:r>
                                  <m:rPr>
                                    <m:brk m:alnAt="7"/>
                                  </m:rPr>
                                  <a:rPr lang="en-US" sz="2800" b="0" i="1" smtClean="0">
                                    <a:latin typeface="Cambria Math" panose="02040503050406030204" pitchFamily="18" charset="0"/>
                                  </a:rPr>
                                  <m:t>7</m:t>
                                </m:r>
                              </m:e>
                            </m:mr>
                            <m:mr>
                              <m:e>
                                <m:r>
                                  <a:rPr lang="en-US" sz="2800" b="0" i="1" smtClean="0">
                                    <a:latin typeface="Cambria Math" panose="02040503050406030204" pitchFamily="18" charset="0"/>
                                  </a:rPr>
                                  <m:t>3</m:t>
                                </m:r>
                              </m:e>
                            </m:mr>
                            <m:mr>
                              <m:e>
                                <m:r>
                                  <a:rPr lang="en-US" sz="2800" b="0" i="1" smtClean="0">
                                    <a:latin typeface="Cambria Math" panose="02040503050406030204" pitchFamily="18" charset="0"/>
                                  </a:rPr>
                                  <m:t>4</m:t>
                                </m:r>
                              </m:e>
                            </m:mr>
                            <m:mr>
                              <m:e>
                                <m:r>
                                  <a:rPr lang="en-US" sz="2800" b="0" i="1" smtClean="0">
                                    <a:latin typeface="Cambria Math" panose="02040503050406030204" pitchFamily="18" charset="0"/>
                                  </a:rPr>
                                  <m:t>9</m:t>
                                </m:r>
                              </m:e>
                            </m:mr>
                            <m:mr>
                              <m:e>
                                <m:r>
                                  <a:rPr lang="en-US" sz="2800" b="0" i="1" smtClean="0">
                                    <a:latin typeface="Cambria Math" panose="02040503050406030204" pitchFamily="18" charset="0"/>
                                  </a:rPr>
                                  <m:t>2</m:t>
                                </m:r>
                              </m:e>
                            </m:mr>
                            <m:mr>
                              <m:e>
                                <m:r>
                                  <a:rPr lang="en-US" sz="2800" b="0" i="1" smtClean="0">
                                    <a:latin typeface="Cambria Math" panose="02040503050406030204" pitchFamily="18" charset="0"/>
                                  </a:rPr>
                                  <m:t>2</m:t>
                                </m:r>
                              </m:e>
                            </m:mr>
                          </m:m>
                        </m:e>
                      </m:d>
                    </m:oMath>
                  </m:oMathPara>
                </a14:m>
                <a:endParaRPr lang="en-US" sz="2800" dirty="0"/>
              </a:p>
            </p:txBody>
          </p:sp>
        </mc:Choice>
        <mc:Fallback xmlns="">
          <p:sp>
            <p:nvSpPr>
              <p:cNvPr id="7" name="TextBox 6">
                <a:extLst>
                  <a:ext uri="{FF2B5EF4-FFF2-40B4-BE49-F238E27FC236}">
                    <a16:creationId xmlns:a16="http://schemas.microsoft.com/office/drawing/2014/main" id="{C85656A8-460E-457B-B82D-B2F7FB6DC29C}"/>
                  </a:ext>
                </a:extLst>
              </p:cNvPr>
              <p:cNvSpPr txBox="1">
                <a:spLocks noRot="1" noChangeAspect="1" noMove="1" noResize="1" noEditPoints="1" noAdjustHandles="1" noChangeArrowheads="1" noChangeShapeType="1" noTextEdit="1"/>
              </p:cNvSpPr>
              <p:nvPr/>
            </p:nvSpPr>
            <p:spPr>
              <a:xfrm>
                <a:off x="5867400" y="3886200"/>
                <a:ext cx="1619482" cy="239661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3C2640F-72F6-4192-B056-78F8A37224F1}"/>
                  </a:ext>
                </a:extLst>
              </p:cNvPr>
              <p:cNvSpPr txBox="1"/>
              <p:nvPr/>
            </p:nvSpPr>
            <p:spPr>
              <a:xfrm>
                <a:off x="46368" y="151482"/>
                <a:ext cx="5227713"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Example: sparse matrix </a:t>
                </a:r>
                <a14:m>
                  <m:oMath xmlns:m="http://schemas.openxmlformats.org/officeDocument/2006/math">
                    <m:r>
                      <a:rPr lang="en-US" sz="3200" b="1" i="0" smtClean="0">
                        <a:latin typeface="Cambria Math" panose="02040503050406030204" pitchFamily="18" charset="0"/>
                        <a:cs typeface="Times New Roman" panose="02020603050405020304" pitchFamily="18" charset="0"/>
                      </a:rPr>
                      <m:t>𝐅</m:t>
                    </m:r>
                  </m:oMath>
                </a14:m>
                <a:r>
                  <a:rPr lang="en-US" sz="3200" dirty="0">
                    <a:latin typeface="Times New Roman" panose="02020603050405020304" pitchFamily="18" charset="0"/>
                    <a:cs typeface="Times New Roman" panose="02020603050405020304" pitchFamily="18" charset="0"/>
                  </a:rPr>
                  <a:t> with</a:t>
                </a:r>
              </a:p>
            </p:txBody>
          </p:sp>
        </mc:Choice>
        <mc:Fallback xmlns="">
          <p:sp>
            <p:nvSpPr>
              <p:cNvPr id="8" name="TextBox 7">
                <a:extLst>
                  <a:ext uri="{FF2B5EF4-FFF2-40B4-BE49-F238E27FC236}">
                    <a16:creationId xmlns:a16="http://schemas.microsoft.com/office/drawing/2014/main" id="{13C2640F-72F6-4192-B056-78F8A37224F1}"/>
                  </a:ext>
                </a:extLst>
              </p:cNvPr>
              <p:cNvSpPr txBox="1">
                <a:spLocks noRot="1" noChangeAspect="1" noMove="1" noResize="1" noEditPoints="1" noAdjustHandles="1" noChangeArrowheads="1" noChangeShapeType="1" noTextEdit="1"/>
              </p:cNvSpPr>
              <p:nvPr/>
            </p:nvSpPr>
            <p:spPr>
              <a:xfrm>
                <a:off x="46368" y="151482"/>
                <a:ext cx="5227713" cy="584775"/>
              </a:xfrm>
              <a:prstGeom prst="rect">
                <a:avLst/>
              </a:prstGeom>
              <a:blipFill>
                <a:blip r:embed="rId6"/>
                <a:stretch>
                  <a:fillRect l="-3034" t="-14583" r="-2100"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837C72-8D9A-488E-B545-5426422ABEB4}"/>
                  </a:ext>
                </a:extLst>
              </p:cNvPr>
              <p:cNvSpPr txBox="1"/>
              <p:nvPr/>
            </p:nvSpPr>
            <p:spPr>
              <a:xfrm>
                <a:off x="3657600" y="1255412"/>
                <a:ext cx="507780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and </a:t>
                </a:r>
                <a14:m>
                  <m:oMath xmlns:m="http://schemas.openxmlformats.org/officeDocument/2006/math">
                    <m:r>
                      <a:rPr lang="en-US" sz="3200" b="0" i="1" smtClean="0">
                        <a:latin typeface="Cambria Math" panose="02040503050406030204" pitchFamily="18" charset="0"/>
                        <a:cs typeface="Times New Roman" panose="02020603050405020304" pitchFamily="18" charset="0"/>
                      </a:rPr>
                      <m:t>𝐾</m:t>
                    </m:r>
                    <m:r>
                      <a:rPr lang="en-US" sz="3200" b="0" i="1" smtClean="0">
                        <a:latin typeface="Cambria Math" panose="02040503050406030204" pitchFamily="18" charset="0"/>
                        <a:cs typeface="Times New Roman" panose="02020603050405020304" pitchFamily="18" charset="0"/>
                      </a:rPr>
                      <m:t>=7</m:t>
                    </m:r>
                  </m:oMath>
                </a14:m>
                <a:r>
                  <a:rPr lang="en-US" sz="3200" dirty="0">
                    <a:latin typeface="Times New Roman" panose="02020603050405020304" pitchFamily="18" charset="0"/>
                    <a:cs typeface="Times New Roman" panose="02020603050405020304" pitchFamily="18" charset="0"/>
                  </a:rPr>
                  <a:t> non-zero elements</a:t>
                </a:r>
              </a:p>
            </p:txBody>
          </p:sp>
        </mc:Choice>
        <mc:Fallback xmlns="">
          <p:sp>
            <p:nvSpPr>
              <p:cNvPr id="10" name="TextBox 9">
                <a:extLst>
                  <a:ext uri="{FF2B5EF4-FFF2-40B4-BE49-F238E27FC236}">
                    <a16:creationId xmlns:a16="http://schemas.microsoft.com/office/drawing/2014/main" id="{2F837C72-8D9A-488E-B545-5426422ABEB4}"/>
                  </a:ext>
                </a:extLst>
              </p:cNvPr>
              <p:cNvSpPr txBox="1">
                <a:spLocks noRot="1" noChangeAspect="1" noMove="1" noResize="1" noEditPoints="1" noAdjustHandles="1" noChangeArrowheads="1" noChangeShapeType="1" noTextEdit="1"/>
              </p:cNvSpPr>
              <p:nvPr/>
            </p:nvSpPr>
            <p:spPr>
              <a:xfrm>
                <a:off x="3657600" y="1255412"/>
                <a:ext cx="5077800" cy="584775"/>
              </a:xfrm>
              <a:prstGeom prst="rect">
                <a:avLst/>
              </a:prstGeom>
              <a:blipFill>
                <a:blip r:embed="rId7"/>
                <a:stretch>
                  <a:fillRect l="-3001" t="-14583" r="-1561"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A49F1F8-C9CF-45D6-B128-5D72C9C6B79F}"/>
                  </a:ext>
                </a:extLst>
              </p:cNvPr>
              <p:cNvSpPr txBox="1"/>
              <p:nvPr/>
            </p:nvSpPr>
            <p:spPr>
              <a:xfrm>
                <a:off x="381000" y="3226251"/>
                <a:ext cx="7918771"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Step 1</a:t>
                </a:r>
                <a:r>
                  <a:rPr lang="en-US" sz="3200" dirty="0">
                    <a:latin typeface="Times New Roman" panose="02020603050405020304" pitchFamily="18" charset="0"/>
                    <a:cs typeface="Times New Roman" panose="02020603050405020304" pitchFamily="18" charset="0"/>
                  </a:rPr>
                  <a:t>: make these three </a:t>
                </a:r>
                <a14:m>
                  <m:oMath xmlns:m="http://schemas.openxmlformats.org/officeDocument/2006/math">
                    <m:r>
                      <m:rPr>
                        <m:sty m:val="p"/>
                      </m:rPr>
                      <a:rPr lang="en-US" sz="3200" b="0" i="0" smtClean="0">
                        <a:latin typeface="Cambria Math" panose="02040503050406030204" pitchFamily="18" charset="0"/>
                        <a:ea typeface="Cambria Math" panose="02040503050406030204" pitchFamily="18" charset="0"/>
                        <a:cs typeface="Times New Roman" panose="02020603050405020304" pitchFamily="18" charset="0"/>
                      </a:rPr>
                      <m:t>K</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×1</m:t>
                    </m:r>
                  </m:oMath>
                </a14:m>
                <a:r>
                  <a:rPr lang="en-US" sz="3200" dirty="0">
                    <a:latin typeface="Times New Roman" panose="02020603050405020304" pitchFamily="18" charset="0"/>
                    <a:cs typeface="Times New Roman" panose="02020603050405020304" pitchFamily="18" charset="0"/>
                  </a:rPr>
                  <a:t> column-vectors</a:t>
                </a:r>
              </a:p>
            </p:txBody>
          </p:sp>
        </mc:Choice>
        <mc:Fallback xmlns="">
          <p:sp>
            <p:nvSpPr>
              <p:cNvPr id="11" name="TextBox 10">
                <a:extLst>
                  <a:ext uri="{FF2B5EF4-FFF2-40B4-BE49-F238E27FC236}">
                    <a16:creationId xmlns:a16="http://schemas.microsoft.com/office/drawing/2014/main" id="{CA49F1F8-C9CF-45D6-B128-5D72C9C6B79F}"/>
                  </a:ext>
                </a:extLst>
              </p:cNvPr>
              <p:cNvSpPr txBox="1">
                <a:spLocks noRot="1" noChangeAspect="1" noMove="1" noResize="1" noEditPoints="1" noAdjustHandles="1" noChangeArrowheads="1" noChangeShapeType="1" noTextEdit="1"/>
              </p:cNvSpPr>
              <p:nvPr/>
            </p:nvSpPr>
            <p:spPr>
              <a:xfrm>
                <a:off x="381000" y="3226251"/>
                <a:ext cx="7918771" cy="584775"/>
              </a:xfrm>
              <a:prstGeom prst="rect">
                <a:avLst/>
              </a:prstGeom>
              <a:blipFill>
                <a:blip r:embed="rId8"/>
                <a:stretch>
                  <a:fillRect l="-2002" t="-14583" r="-1540" b="-32292"/>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AA429355-7601-451A-BE4C-6E5F17B47F42}"/>
              </a:ext>
            </a:extLst>
          </p:cNvPr>
          <p:cNvSpPr txBox="1"/>
          <p:nvPr/>
        </p:nvSpPr>
        <p:spPr>
          <a:xfrm>
            <a:off x="6560141" y="6198400"/>
            <a:ext cx="1074333"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value</a:t>
            </a:r>
          </a:p>
        </p:txBody>
      </p:sp>
      <p:sp>
        <p:nvSpPr>
          <p:cNvPr id="13" name="TextBox 12">
            <a:extLst>
              <a:ext uri="{FF2B5EF4-FFF2-40B4-BE49-F238E27FC236}">
                <a16:creationId xmlns:a16="http://schemas.microsoft.com/office/drawing/2014/main" id="{EBF36A37-9558-4561-9223-CA40D5318467}"/>
              </a:ext>
            </a:extLst>
          </p:cNvPr>
          <p:cNvSpPr txBox="1"/>
          <p:nvPr/>
        </p:nvSpPr>
        <p:spPr>
          <a:xfrm>
            <a:off x="4266594" y="6198399"/>
            <a:ext cx="686406"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col</a:t>
            </a:r>
          </a:p>
        </p:txBody>
      </p:sp>
      <p:sp>
        <p:nvSpPr>
          <p:cNvPr id="14" name="TextBox 13">
            <a:extLst>
              <a:ext uri="{FF2B5EF4-FFF2-40B4-BE49-F238E27FC236}">
                <a16:creationId xmlns:a16="http://schemas.microsoft.com/office/drawing/2014/main" id="{791DDFCE-0FA3-46C2-ACAD-CB9BA40D94A9}"/>
              </a:ext>
            </a:extLst>
          </p:cNvPr>
          <p:cNvSpPr txBox="1"/>
          <p:nvPr/>
        </p:nvSpPr>
        <p:spPr>
          <a:xfrm>
            <a:off x="1920539" y="6198398"/>
            <a:ext cx="822661"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row</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907BC5E-3F9E-4ACE-A4C9-B786F509F090}"/>
                  </a:ext>
                </a:extLst>
              </p:cNvPr>
              <p:cNvSpPr txBox="1"/>
              <p:nvPr/>
            </p:nvSpPr>
            <p:spPr>
              <a:xfrm>
                <a:off x="3657600" y="774412"/>
                <a:ext cx="4667624"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L</a:t>
                </a:r>
                <a14:m>
                  <m:oMath xmlns:m="http://schemas.openxmlformats.org/officeDocument/2006/math">
                    <m:r>
                      <a:rPr lang="en-US" sz="3200" b="0" i="1" smtClean="0">
                        <a:latin typeface="Cambria Math" panose="02040503050406030204" pitchFamily="18" charset="0"/>
                        <a:cs typeface="Times New Roman" panose="02020603050405020304" pitchFamily="18" charset="0"/>
                      </a:rPr>
                      <m:t>=5</m:t>
                    </m:r>
                  </m:oMath>
                </a14:m>
                <a:r>
                  <a:rPr lang="en-US" sz="3200" dirty="0">
                    <a:latin typeface="Times New Roman" panose="02020603050405020304" pitchFamily="18" charset="0"/>
                    <a:cs typeface="Times New Roman" panose="02020603050405020304" pitchFamily="18" charset="0"/>
                  </a:rPr>
                  <a:t> rows and </a:t>
                </a:r>
                <a14:m>
                  <m:oMath xmlns:m="http://schemas.openxmlformats.org/officeDocument/2006/math">
                    <m:r>
                      <a:rPr lang="en-US" sz="3200" b="0" i="1" smtClean="0">
                        <a:latin typeface="Cambria Math" panose="02040503050406030204" pitchFamily="18" charset="0"/>
                        <a:cs typeface="Times New Roman" panose="02020603050405020304" pitchFamily="18" charset="0"/>
                      </a:rPr>
                      <m:t>𝑀</m:t>
                    </m:r>
                    <m:r>
                      <a:rPr lang="en-US" sz="3200" b="0" i="1" smtClean="0">
                        <a:latin typeface="Cambria Math" panose="02040503050406030204" pitchFamily="18" charset="0"/>
                        <a:cs typeface="Times New Roman" panose="02020603050405020304" pitchFamily="18" charset="0"/>
                      </a:rPr>
                      <m:t>=3</m:t>
                    </m:r>
                  </m:oMath>
                </a14:m>
                <a:r>
                  <a:rPr lang="en-US" sz="3200" dirty="0">
                    <a:latin typeface="Times New Roman" panose="02020603050405020304" pitchFamily="18" charset="0"/>
                    <a:cs typeface="Times New Roman" panose="02020603050405020304" pitchFamily="18" charset="0"/>
                  </a:rPr>
                  <a:t> cols</a:t>
                </a:r>
              </a:p>
            </p:txBody>
          </p:sp>
        </mc:Choice>
        <mc:Fallback xmlns="">
          <p:sp>
            <p:nvSpPr>
              <p:cNvPr id="15" name="TextBox 14">
                <a:extLst>
                  <a:ext uri="{FF2B5EF4-FFF2-40B4-BE49-F238E27FC236}">
                    <a16:creationId xmlns:a16="http://schemas.microsoft.com/office/drawing/2014/main" id="{1907BC5E-3F9E-4ACE-A4C9-B786F509F090}"/>
                  </a:ext>
                </a:extLst>
              </p:cNvPr>
              <p:cNvSpPr txBox="1">
                <a:spLocks noRot="1" noChangeAspect="1" noMove="1" noResize="1" noEditPoints="1" noAdjustHandles="1" noChangeArrowheads="1" noChangeShapeType="1" noTextEdit="1"/>
              </p:cNvSpPr>
              <p:nvPr/>
            </p:nvSpPr>
            <p:spPr>
              <a:xfrm>
                <a:off x="3657600" y="774412"/>
                <a:ext cx="4667624" cy="584775"/>
              </a:xfrm>
              <a:prstGeom prst="rect">
                <a:avLst/>
              </a:prstGeom>
              <a:blipFill>
                <a:blip r:embed="rId9"/>
                <a:stretch>
                  <a:fillRect l="-3264" t="-14583" r="-2219" b="-32292"/>
                </a:stretch>
              </a:blipFill>
            </p:spPr>
            <p:txBody>
              <a:bodyPr/>
              <a:lstStyle/>
              <a:p>
                <a:r>
                  <a:rPr lang="en-US">
                    <a:noFill/>
                  </a:rPr>
                  <a:t> </a:t>
                </a:r>
              </a:p>
            </p:txBody>
          </p:sp>
        </mc:Fallback>
      </mc:AlternateContent>
    </p:spTree>
    <p:extLst>
      <p:ext uri="{BB962C8B-B14F-4D97-AF65-F5344CB8AC3E}">
        <p14:creationId xmlns:p14="http://schemas.microsoft.com/office/powerpoint/2010/main" val="1215295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BFADF5-70C6-4B8F-B5C6-B157A71CB7AD}"/>
              </a:ext>
            </a:extLst>
          </p:cNvPr>
          <p:cNvSpPr txBox="1"/>
          <p:nvPr/>
        </p:nvSpPr>
        <p:spPr>
          <a:xfrm>
            <a:off x="3741353" y="76200"/>
            <a:ext cx="1661289"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MATLAB</a:t>
            </a:r>
          </a:p>
        </p:txBody>
      </p:sp>
      <p:sp>
        <p:nvSpPr>
          <p:cNvPr id="6" name="TextBox 5">
            <a:extLst>
              <a:ext uri="{FF2B5EF4-FFF2-40B4-BE49-F238E27FC236}">
                <a16:creationId xmlns:a16="http://schemas.microsoft.com/office/drawing/2014/main" id="{779D0CEB-26B4-4296-A62C-62A212ECF53F}"/>
              </a:ext>
            </a:extLst>
          </p:cNvPr>
          <p:cNvSpPr txBox="1"/>
          <p:nvPr/>
        </p:nvSpPr>
        <p:spPr>
          <a:xfrm>
            <a:off x="419098" y="493905"/>
            <a:ext cx="8305800" cy="6370975"/>
          </a:xfrm>
          <a:prstGeom prst="rect">
            <a:avLst/>
          </a:prstGeom>
          <a:noFill/>
        </p:spPr>
        <p:txBody>
          <a:bodyPr wrap="square">
            <a:spAutoFit/>
          </a:bodyPr>
          <a:lstStyle/>
          <a:p>
            <a:r>
              <a:rPr lang="pt-BR" sz="2400" b="0" i="0" u="none" strike="noStrike" dirty="0">
                <a:solidFill>
                  <a:srgbClr val="000000"/>
                </a:solidFill>
                <a:effectLst/>
                <a:latin typeface="Courier New" panose="02070309020205020404" pitchFamily="49" charset="0"/>
                <a:cs typeface="Courier New" panose="02070309020205020404" pitchFamily="49" charset="0"/>
              </a:rPr>
              <a:t>% </a:t>
            </a:r>
            <a:r>
              <a:rPr lang="en-US" sz="2400" b="0" i="0" u="none" strike="noStrike" dirty="0">
                <a:solidFill>
                  <a:srgbClr val="000000"/>
                </a:solidFill>
                <a:effectLst/>
                <a:latin typeface="Courier New" panose="02070309020205020404" pitchFamily="49" charset="0"/>
                <a:cs typeface="Courier New" panose="02070309020205020404" pitchFamily="49" charset="0"/>
              </a:rPr>
              <a:t>initialize</a:t>
            </a:r>
            <a:r>
              <a:rPr lang="pt-BR" sz="2400" b="0" i="0" u="none" strike="noStrike" dirty="0">
                <a:solidFill>
                  <a:srgbClr val="000000"/>
                </a:solidFill>
                <a:effectLst/>
                <a:latin typeface="Courier New" panose="02070309020205020404" pitchFamily="49" charset="0"/>
                <a:cs typeface="Courier New" panose="02070309020205020404" pitchFamily="49" charset="0"/>
              </a:rPr>
              <a:t>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table</a:t>
            </a:r>
            <a:endParaRPr lang="pt-BR" sz="2400" b="0" i="0" u="none" strike="noStrike" dirty="0">
              <a:solidFill>
                <a:srgbClr val="000000"/>
              </a:solidFill>
              <a:effectLst/>
              <a:latin typeface="Courier New" panose="02070309020205020404" pitchFamily="49" charset="0"/>
              <a:cs typeface="Courier New" panose="02070309020205020404" pitchFamily="49" charset="0"/>
            </a:endParaRPr>
          </a:p>
          <a:p>
            <a:r>
              <a:rPr lang="pt-BR" sz="2400" b="0" i="0" u="none" strike="noStrike" dirty="0" err="1">
                <a:solidFill>
                  <a:srgbClr val="000000"/>
                </a:solidFill>
                <a:effectLst/>
                <a:latin typeface="Courier New" panose="02070309020205020404" pitchFamily="49" charset="0"/>
                <a:cs typeface="Courier New" panose="02070309020205020404" pitchFamily="49" charset="0"/>
              </a:rPr>
              <a:t>Frow</a:t>
            </a:r>
            <a:r>
              <a:rPr lang="pt-BR" sz="2400" b="0" i="0" u="none" strike="noStrike" dirty="0">
                <a:solidFill>
                  <a:srgbClr val="000000"/>
                </a:solidFill>
                <a:effectLst/>
                <a:latin typeface="Courier New" panose="02070309020205020404" pitchFamily="49" charset="0"/>
                <a:cs typeface="Courier New" panose="02070309020205020404" pitchFamily="49" charset="0"/>
              </a:rPr>
              <a:t> = zeros(Kmax,1);</a:t>
            </a:r>
          </a:p>
          <a:p>
            <a:r>
              <a:rPr lang="pt-BR" sz="2400" b="0" i="0" u="none" strike="noStrike" dirty="0" err="1">
                <a:solidFill>
                  <a:srgbClr val="000000"/>
                </a:solidFill>
                <a:effectLst/>
                <a:latin typeface="Courier New" panose="02070309020205020404" pitchFamily="49" charset="0"/>
                <a:cs typeface="Courier New" panose="02070309020205020404" pitchFamily="49" charset="0"/>
              </a:rPr>
              <a:t>Fcol</a:t>
            </a:r>
            <a:r>
              <a:rPr lang="pt-BR" sz="2400" b="0" i="0" u="none" strike="noStrike" dirty="0">
                <a:solidFill>
                  <a:srgbClr val="000000"/>
                </a:solidFill>
                <a:effectLst/>
                <a:latin typeface="Courier New" panose="02070309020205020404" pitchFamily="49" charset="0"/>
                <a:cs typeface="Courier New" panose="02070309020205020404" pitchFamily="49" charset="0"/>
              </a:rPr>
              <a:t> = zeros(Kmax,1);</a:t>
            </a:r>
          </a:p>
          <a:p>
            <a:r>
              <a:rPr lang="pt-BR" sz="2400" b="0" i="0" u="none" strike="noStrike" dirty="0" err="1">
                <a:solidFill>
                  <a:srgbClr val="000000"/>
                </a:solidFill>
                <a:effectLst/>
                <a:latin typeface="Courier New" panose="02070309020205020404" pitchFamily="49" charset="0"/>
                <a:cs typeface="Courier New" panose="02070309020205020404" pitchFamily="49" charset="0"/>
              </a:rPr>
              <a:t>Fval</a:t>
            </a:r>
            <a:r>
              <a:rPr lang="pt-BR" sz="2400" b="0" i="0" u="none" strike="noStrike" dirty="0">
                <a:solidFill>
                  <a:srgbClr val="000000"/>
                </a:solidFill>
                <a:effectLst/>
                <a:latin typeface="Courier New" panose="02070309020205020404" pitchFamily="49" charset="0"/>
                <a:cs typeface="Courier New" panose="02070309020205020404" pitchFamily="49" charset="0"/>
              </a:rPr>
              <a:t> = zeros(</a:t>
            </a:r>
            <a:r>
              <a:rPr lang="pt-BR" sz="2400" dirty="0">
                <a:solidFill>
                  <a:srgbClr val="000000"/>
                </a:solidFill>
                <a:latin typeface="Courier New" panose="02070309020205020404" pitchFamily="49" charset="0"/>
                <a:cs typeface="Courier New" panose="02070309020205020404" pitchFamily="49" charset="0"/>
              </a:rPr>
              <a:t>Kmax</a:t>
            </a:r>
            <a:r>
              <a:rPr lang="pt-BR" sz="2400" b="0" i="0" u="none" strike="noStrike" dirty="0">
                <a:solidFill>
                  <a:srgbClr val="000000"/>
                </a:solidFill>
                <a:effectLst/>
                <a:latin typeface="Courier New" panose="02070309020205020404" pitchFamily="49" charset="0"/>
                <a:cs typeface="Courier New" panose="02070309020205020404" pitchFamily="49" charset="0"/>
              </a:rPr>
              <a:t>,1);</a:t>
            </a:r>
          </a:p>
          <a:p>
            <a:r>
              <a:rPr lang="pt-BR" sz="2400" dirty="0">
                <a:solidFill>
                  <a:srgbClr val="000000"/>
                </a:solidFill>
                <a:latin typeface="Courier New" panose="02070309020205020404" pitchFamily="49" charset="0"/>
                <a:cs typeface="Courier New" panose="02070309020205020404" pitchFamily="49" charset="0"/>
              </a:rPr>
              <a:t>K</a:t>
            </a:r>
            <a:r>
              <a:rPr lang="pt-BR" sz="2400" b="0" i="0" u="none" strike="noStrike" dirty="0">
                <a:solidFill>
                  <a:srgbClr val="000000"/>
                </a:solidFill>
                <a:effectLst/>
                <a:latin typeface="Courier New" panose="02070309020205020404" pitchFamily="49" charset="0"/>
                <a:cs typeface="Courier New" panose="02070309020205020404" pitchFamily="49" charset="0"/>
              </a:rPr>
              <a:t>=0;</a:t>
            </a:r>
            <a:endParaRPr lang="pt-BR" sz="2400" dirty="0">
              <a:solidFill>
                <a:srgbClr val="000000"/>
              </a:solidFill>
              <a:latin typeface="Courier New" panose="02070309020205020404" pitchFamily="49" charset="0"/>
              <a:cs typeface="Courier New" panose="02070309020205020404" pitchFamily="49" charset="0"/>
            </a:endParaRPr>
          </a:p>
          <a:p>
            <a:endParaRPr lang="pt-BR" sz="2400" dirty="0">
              <a:solidFill>
                <a:srgbClr val="000000"/>
              </a:solidFill>
              <a:latin typeface="Courier New" panose="02070309020205020404" pitchFamily="49" charset="0"/>
              <a:cs typeface="Courier New" panose="02070309020205020404" pitchFamily="49" charset="0"/>
            </a:endParaRPr>
          </a:p>
          <a:p>
            <a:r>
              <a:rPr lang="pt-BR" sz="2400" dirty="0">
                <a:solidFill>
                  <a:srgbClr val="000000"/>
                </a:solidFill>
                <a:latin typeface="Courier New" panose="02070309020205020404" pitchFamily="49" charset="0"/>
                <a:cs typeface="Courier New" panose="02070309020205020404" pitchFamily="49" charset="0"/>
              </a:rPr>
              <a:t>% do </a:t>
            </a:r>
            <a:r>
              <a:rPr lang="pt-BR" sz="2400" dirty="0" err="1">
                <a:solidFill>
                  <a:srgbClr val="000000"/>
                </a:solidFill>
                <a:latin typeface="Courier New" panose="02070309020205020404" pitchFamily="49" charset="0"/>
                <a:cs typeface="Courier New" panose="02070309020205020404" pitchFamily="49" charset="0"/>
              </a:rPr>
              <a:t>this</a:t>
            </a:r>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many</a:t>
            </a:r>
            <a:r>
              <a:rPr lang="pt-BR" sz="2400" dirty="0">
                <a:solidFill>
                  <a:srgbClr val="000000"/>
                </a:solidFill>
                <a:latin typeface="Courier New" panose="02070309020205020404" pitchFamily="49" charset="0"/>
                <a:cs typeface="Courier New" panose="02070309020205020404" pitchFamily="49" charset="0"/>
              </a:rPr>
              <a:t> times,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presuming</a:t>
            </a:r>
            <a:endParaRPr lang="pt-BR" sz="2400" dirty="0">
              <a:solidFill>
                <a:srgbClr val="000000"/>
              </a:solidFill>
              <a:latin typeface="Courier New" panose="02070309020205020404" pitchFamily="49" charset="0"/>
              <a:cs typeface="Courier New" panose="02070309020205020404" pitchFamily="49" charset="0"/>
            </a:endParaRPr>
          </a:p>
          <a:p>
            <a:r>
              <a:rPr lang="pt-BR" sz="2400" b="0" i="0" u="none" strike="noStrike" dirty="0">
                <a:solidFill>
                  <a:srgbClr val="000000"/>
                </a:solidFill>
                <a:effectLst/>
                <a:latin typeface="Courier New" panose="02070309020205020404" pitchFamily="49" charset="0"/>
                <a:cs typeface="Courier New" panose="02070309020205020404" pitchFamily="49" charset="0"/>
              </a:rPr>
              <a:t>%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that</a:t>
            </a:r>
            <a:r>
              <a:rPr lang="pt-BR" sz="2400" b="0" i="0" u="none" strike="noStrike" dirty="0">
                <a:solidFill>
                  <a:srgbClr val="000000"/>
                </a:solidFill>
                <a:effectLst/>
                <a:latin typeface="Courier New" panose="02070309020205020404" pitchFamily="49" charset="0"/>
                <a:cs typeface="Courier New" panose="02070309020205020404" pitchFamily="49" charset="0"/>
              </a:rPr>
              <a:t> i, j,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and</a:t>
            </a:r>
            <a:r>
              <a:rPr lang="pt-BR" sz="2400" b="0" i="0" u="none" strike="noStrike" dirty="0">
                <a:solidFill>
                  <a:srgbClr val="000000"/>
                </a:solidFill>
                <a:effectLst/>
                <a:latin typeface="Courier New" panose="02070309020205020404" pitchFamily="49" charset="0"/>
                <a:cs typeface="Courier New" panose="02070309020205020404" pitchFamily="49" charset="0"/>
              </a:rPr>
              <a:t> A(</a:t>
            </a:r>
            <a:r>
              <a:rPr lang="pt-BR" sz="2400" b="0" i="0" u="none" strike="noStrike" dirty="0" err="1">
                <a:solidFill>
                  <a:srgbClr val="000000"/>
                </a:solidFill>
                <a:effectLst/>
                <a:latin typeface="Courier New" panose="02070309020205020404" pitchFamily="49" charset="0"/>
                <a:cs typeface="Courier New" panose="02070309020205020404" pitchFamily="49" charset="0"/>
              </a:rPr>
              <a:t>i,j</a:t>
            </a:r>
            <a:r>
              <a:rPr lang="pt-BR" sz="2400" b="0" i="0" u="none" strike="noStrike" dirty="0">
                <a:solidFill>
                  <a:srgbClr val="000000"/>
                </a:solidFill>
                <a:effectLst/>
                <a:latin typeface="Courier New" panose="02070309020205020404" pitchFamily="49" charset="0"/>
                <a:cs typeface="Courier New" panose="02070309020205020404" pitchFamily="49" charset="0"/>
              </a:rPr>
              <a:t>)=a are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known</a:t>
            </a:r>
            <a:endParaRPr lang="pt-BR" sz="2400" b="0" i="0" u="none" strike="noStrike" dirty="0">
              <a:solidFill>
                <a:srgbClr val="000000"/>
              </a:solidFill>
              <a:effectLst/>
              <a:latin typeface="Courier New" panose="02070309020205020404" pitchFamily="49" charset="0"/>
              <a:cs typeface="Courier New" panose="02070309020205020404" pitchFamily="49" charset="0"/>
            </a:endParaRPr>
          </a:p>
          <a:p>
            <a:r>
              <a:rPr lang="pt-BR" sz="2400" dirty="0">
                <a:solidFill>
                  <a:srgbClr val="000000"/>
                </a:solidFill>
                <a:latin typeface="Courier New" panose="02070309020205020404" pitchFamily="49" charset="0"/>
                <a:cs typeface="Courier New" panose="02070309020205020404" pitchFamily="49" charset="0"/>
              </a:rPr>
              <a:t>K=K+1</a:t>
            </a:r>
            <a:endParaRPr lang="pt-BR" sz="2400" b="0" i="0" u="none" strike="noStrike" dirty="0">
              <a:solidFill>
                <a:srgbClr val="000000"/>
              </a:solidFill>
              <a:effectLst/>
              <a:latin typeface="Courier New" panose="02070309020205020404" pitchFamily="49" charset="0"/>
              <a:cs typeface="Courier New" panose="02070309020205020404" pitchFamily="49" charset="0"/>
            </a:endParaRPr>
          </a:p>
          <a:p>
            <a:r>
              <a:rPr lang="pt-BR" sz="2400" b="0" i="0" u="none" strike="noStrike" dirty="0" err="1">
                <a:solidFill>
                  <a:srgbClr val="000000"/>
                </a:solidFill>
                <a:effectLst/>
                <a:latin typeface="Courier New" panose="02070309020205020404" pitchFamily="49" charset="0"/>
                <a:cs typeface="Courier New" panose="02070309020205020404" pitchFamily="49" charset="0"/>
              </a:rPr>
              <a:t>Frow</a:t>
            </a:r>
            <a:r>
              <a:rPr lang="pt-BR" sz="2400" b="0" i="0" u="none" strike="noStrike" dirty="0">
                <a:solidFill>
                  <a:srgbClr val="000000"/>
                </a:solidFill>
                <a:effectLst/>
                <a:latin typeface="Courier New" panose="02070309020205020404" pitchFamily="49" charset="0"/>
                <a:cs typeface="Courier New" panose="02070309020205020404" pitchFamily="49" charset="0"/>
              </a:rPr>
              <a:t>(K</a:t>
            </a:r>
            <a:r>
              <a:rPr lang="pt-BR" sz="2400" dirty="0">
                <a:solidFill>
                  <a:srgbClr val="000000"/>
                </a:solidFill>
                <a:latin typeface="Courier New" panose="02070309020205020404" pitchFamily="49" charset="0"/>
                <a:cs typeface="Courier New" panose="02070309020205020404" pitchFamily="49" charset="0"/>
              </a:rPr>
              <a:t>) = i;</a:t>
            </a:r>
          </a:p>
          <a:p>
            <a:r>
              <a:rPr lang="pt-BR" sz="2400" b="0" i="0" u="none" strike="noStrike" dirty="0" err="1">
                <a:solidFill>
                  <a:srgbClr val="000000"/>
                </a:solidFill>
                <a:effectLst/>
                <a:latin typeface="Courier New" panose="02070309020205020404" pitchFamily="49" charset="0"/>
                <a:cs typeface="Courier New" panose="02070309020205020404" pitchFamily="49" charset="0"/>
              </a:rPr>
              <a:t>Fcol</a:t>
            </a:r>
            <a:r>
              <a:rPr lang="pt-BR" sz="2400" b="0" i="0" u="none" strike="noStrike" dirty="0">
                <a:solidFill>
                  <a:srgbClr val="000000"/>
                </a:solidFill>
                <a:effectLst/>
                <a:latin typeface="Courier New" panose="02070309020205020404" pitchFamily="49" charset="0"/>
                <a:cs typeface="Courier New" panose="02070309020205020404" pitchFamily="49" charset="0"/>
              </a:rPr>
              <a:t>(K) = j;</a:t>
            </a:r>
          </a:p>
          <a:p>
            <a:r>
              <a:rPr lang="pt-BR" sz="2400" dirty="0" err="1">
                <a:solidFill>
                  <a:srgbClr val="000000"/>
                </a:solidFill>
                <a:latin typeface="Courier New" panose="02070309020205020404" pitchFamily="49" charset="0"/>
                <a:cs typeface="Courier New" panose="02070309020205020404" pitchFamily="49" charset="0"/>
              </a:rPr>
              <a:t>Fval</a:t>
            </a:r>
            <a:r>
              <a:rPr lang="pt-BR" sz="2400" dirty="0">
                <a:solidFill>
                  <a:srgbClr val="000000"/>
                </a:solidFill>
                <a:latin typeface="Courier New" panose="02070309020205020404" pitchFamily="49" charset="0"/>
                <a:cs typeface="Courier New" panose="02070309020205020404" pitchFamily="49" charset="0"/>
              </a:rPr>
              <a:t>(K) = a;</a:t>
            </a:r>
          </a:p>
          <a:p>
            <a:endParaRPr lang="pt-BR" sz="2400" dirty="0">
              <a:solidFill>
                <a:srgbClr val="000000"/>
              </a:solidFill>
              <a:latin typeface="Courier New" panose="02070309020205020404" pitchFamily="49" charset="0"/>
              <a:cs typeface="Courier New" panose="02070309020205020404" pitchFamily="49" charset="0"/>
            </a:endParaRPr>
          </a:p>
          <a:p>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truncate</a:t>
            </a:r>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to</a:t>
            </a:r>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correct</a:t>
            </a:r>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number</a:t>
            </a:r>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of</a:t>
            </a:r>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entries</a:t>
            </a:r>
            <a:endParaRPr lang="pt-BR" sz="2400" dirty="0">
              <a:solidFill>
                <a:srgbClr val="000000"/>
              </a:solidFill>
              <a:latin typeface="Courier New" panose="02070309020205020404" pitchFamily="49" charset="0"/>
              <a:cs typeface="Courier New" panose="02070309020205020404" pitchFamily="49" charset="0"/>
            </a:endParaRPr>
          </a:p>
          <a:p>
            <a:r>
              <a:rPr lang="pt-BR" sz="2400" dirty="0" err="1">
                <a:solidFill>
                  <a:srgbClr val="000000"/>
                </a:solidFill>
                <a:latin typeface="Courier New" panose="02070309020205020404" pitchFamily="49" charset="0"/>
                <a:cs typeface="Courier New" panose="02070309020205020404" pitchFamily="49" charset="0"/>
              </a:rPr>
              <a:t>Frow</a:t>
            </a:r>
            <a:r>
              <a:rPr lang="pt-BR" sz="2400" dirty="0">
                <a:solidFill>
                  <a:srgbClr val="000000"/>
                </a:solidFill>
                <a:latin typeface="Courier New" panose="02070309020205020404" pitchFamily="49" charset="0"/>
                <a:cs typeface="Courier New" panose="02070309020205020404" pitchFamily="49" charset="0"/>
              </a:rPr>
              <a:t> = </a:t>
            </a:r>
            <a:r>
              <a:rPr lang="pt-BR" sz="2400" dirty="0" err="1">
                <a:solidFill>
                  <a:srgbClr val="000000"/>
                </a:solidFill>
                <a:latin typeface="Courier New" panose="02070309020205020404" pitchFamily="49" charset="0"/>
                <a:cs typeface="Courier New" panose="02070309020205020404" pitchFamily="49" charset="0"/>
              </a:rPr>
              <a:t>Frow</a:t>
            </a:r>
            <a:r>
              <a:rPr lang="pt-BR" sz="2400" dirty="0">
                <a:solidFill>
                  <a:srgbClr val="000000"/>
                </a:solidFill>
                <a:latin typeface="Courier New" panose="02070309020205020404" pitchFamily="49" charset="0"/>
                <a:cs typeface="Courier New" panose="02070309020205020404" pitchFamily="49" charset="0"/>
              </a:rPr>
              <a:t>(1:K);</a:t>
            </a:r>
          </a:p>
          <a:p>
            <a:r>
              <a:rPr lang="pt-BR" sz="2400" dirty="0" err="1">
                <a:solidFill>
                  <a:srgbClr val="000000"/>
                </a:solidFill>
                <a:latin typeface="Courier New" panose="02070309020205020404" pitchFamily="49" charset="0"/>
                <a:cs typeface="Courier New" panose="02070309020205020404" pitchFamily="49" charset="0"/>
              </a:rPr>
              <a:t>Fcol</a:t>
            </a:r>
            <a:r>
              <a:rPr lang="pt-BR" sz="2400" dirty="0">
                <a:solidFill>
                  <a:srgbClr val="000000"/>
                </a:solidFill>
                <a:latin typeface="Courier New" panose="02070309020205020404" pitchFamily="49" charset="0"/>
                <a:cs typeface="Courier New" panose="02070309020205020404" pitchFamily="49" charset="0"/>
              </a:rPr>
              <a:t> = </a:t>
            </a:r>
            <a:r>
              <a:rPr lang="pt-BR" sz="2400" dirty="0" err="1">
                <a:solidFill>
                  <a:srgbClr val="000000"/>
                </a:solidFill>
                <a:latin typeface="Courier New" panose="02070309020205020404" pitchFamily="49" charset="0"/>
                <a:cs typeface="Courier New" panose="02070309020205020404" pitchFamily="49" charset="0"/>
              </a:rPr>
              <a:t>Fcol</a:t>
            </a:r>
            <a:r>
              <a:rPr lang="pt-BR" sz="2400" dirty="0">
                <a:solidFill>
                  <a:srgbClr val="000000"/>
                </a:solidFill>
                <a:latin typeface="Courier New" panose="02070309020205020404" pitchFamily="49" charset="0"/>
                <a:cs typeface="Courier New" panose="02070309020205020404" pitchFamily="49" charset="0"/>
              </a:rPr>
              <a:t>(1:K);</a:t>
            </a:r>
          </a:p>
          <a:p>
            <a:r>
              <a:rPr lang="pt-BR" sz="2400" dirty="0" err="1">
                <a:solidFill>
                  <a:srgbClr val="000000"/>
                </a:solidFill>
                <a:latin typeface="Courier New" panose="02070309020205020404" pitchFamily="49" charset="0"/>
                <a:cs typeface="Courier New" panose="02070309020205020404" pitchFamily="49" charset="0"/>
              </a:rPr>
              <a:t>Fval</a:t>
            </a:r>
            <a:r>
              <a:rPr lang="pt-BR" sz="2400" dirty="0">
                <a:solidFill>
                  <a:srgbClr val="000000"/>
                </a:solidFill>
                <a:latin typeface="Courier New" panose="02070309020205020404" pitchFamily="49" charset="0"/>
                <a:cs typeface="Courier New" panose="02070309020205020404" pitchFamily="49" charset="0"/>
              </a:rPr>
              <a:t> = </a:t>
            </a:r>
            <a:r>
              <a:rPr lang="pt-BR" sz="2400" dirty="0" err="1">
                <a:solidFill>
                  <a:srgbClr val="000000"/>
                </a:solidFill>
                <a:latin typeface="Courier New" panose="02070309020205020404" pitchFamily="49" charset="0"/>
                <a:cs typeface="Courier New" panose="02070309020205020404" pitchFamily="49" charset="0"/>
              </a:rPr>
              <a:t>Fval</a:t>
            </a:r>
            <a:r>
              <a:rPr lang="pt-BR" sz="2400" dirty="0">
                <a:solidFill>
                  <a:srgbClr val="000000"/>
                </a:solidFill>
                <a:latin typeface="Courier New" panose="02070309020205020404" pitchFamily="49" charset="0"/>
                <a:cs typeface="Courier New" panose="02070309020205020404" pitchFamily="49" charset="0"/>
              </a:rPr>
              <a:t>(1:K);</a:t>
            </a:r>
          </a:p>
        </p:txBody>
      </p:sp>
    </p:spTree>
    <p:extLst>
      <p:ext uri="{BB962C8B-B14F-4D97-AF65-F5344CB8AC3E}">
        <p14:creationId xmlns:p14="http://schemas.microsoft.com/office/powerpoint/2010/main" val="942644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BFADF5-70C6-4B8F-B5C6-B157A71CB7AD}"/>
              </a:ext>
            </a:extLst>
          </p:cNvPr>
          <p:cNvSpPr txBox="1"/>
          <p:nvPr/>
        </p:nvSpPr>
        <p:spPr>
          <a:xfrm>
            <a:off x="3741353" y="76200"/>
            <a:ext cx="1202573"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Python</a:t>
            </a:r>
          </a:p>
        </p:txBody>
      </p:sp>
      <p:sp>
        <p:nvSpPr>
          <p:cNvPr id="6" name="TextBox 5">
            <a:extLst>
              <a:ext uri="{FF2B5EF4-FFF2-40B4-BE49-F238E27FC236}">
                <a16:creationId xmlns:a16="http://schemas.microsoft.com/office/drawing/2014/main" id="{779D0CEB-26B4-4296-A62C-62A212ECF53F}"/>
              </a:ext>
            </a:extLst>
          </p:cNvPr>
          <p:cNvSpPr txBox="1"/>
          <p:nvPr/>
        </p:nvSpPr>
        <p:spPr>
          <a:xfrm>
            <a:off x="419098" y="493905"/>
            <a:ext cx="8305800" cy="6370975"/>
          </a:xfrm>
          <a:prstGeom prst="rect">
            <a:avLst/>
          </a:prstGeom>
          <a:noFill/>
        </p:spPr>
        <p:txBody>
          <a:bodyPr wrap="square">
            <a:spAutoFit/>
          </a:bodyPr>
          <a:lstStyle/>
          <a:p>
            <a:r>
              <a:rPr lang="pt-BR" sz="2400" b="0" i="0" u="none" strike="noStrike" dirty="0">
                <a:solidFill>
                  <a:srgbClr val="000000"/>
                </a:solidFill>
                <a:effectLst/>
                <a:latin typeface="Courier New" panose="02070309020205020404" pitchFamily="49" charset="0"/>
                <a:cs typeface="Courier New" panose="02070309020205020404" pitchFamily="49" charset="0"/>
              </a:rPr>
              <a:t># </a:t>
            </a:r>
            <a:r>
              <a:rPr lang="en-US" sz="2400" b="0" i="0" u="none" strike="noStrike" dirty="0">
                <a:solidFill>
                  <a:srgbClr val="000000"/>
                </a:solidFill>
                <a:effectLst/>
                <a:latin typeface="Courier New" panose="02070309020205020404" pitchFamily="49" charset="0"/>
                <a:cs typeface="Courier New" panose="02070309020205020404" pitchFamily="49" charset="0"/>
              </a:rPr>
              <a:t>initialize</a:t>
            </a:r>
            <a:r>
              <a:rPr lang="pt-BR" sz="2400" b="0" i="0" u="none" strike="noStrike" dirty="0">
                <a:solidFill>
                  <a:srgbClr val="000000"/>
                </a:solidFill>
                <a:effectLst/>
                <a:latin typeface="Courier New" panose="02070309020205020404" pitchFamily="49" charset="0"/>
                <a:cs typeface="Courier New" panose="02070309020205020404" pitchFamily="49" charset="0"/>
              </a:rPr>
              <a:t>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table</a:t>
            </a:r>
            <a:endParaRPr lang="pt-BR" sz="2400" b="0" i="0" u="none" strike="noStrike" dirty="0">
              <a:solidFill>
                <a:srgbClr val="000000"/>
              </a:solidFill>
              <a:effectLst/>
              <a:latin typeface="Courier New" panose="02070309020205020404" pitchFamily="49" charset="0"/>
              <a:cs typeface="Courier New" panose="02070309020205020404" pitchFamily="49" charset="0"/>
            </a:endParaRPr>
          </a:p>
          <a:p>
            <a:r>
              <a:rPr lang="pt-BR" sz="2400" b="0" i="0" u="none" strike="noStrike" dirty="0" err="1">
                <a:solidFill>
                  <a:srgbClr val="000000"/>
                </a:solidFill>
                <a:effectLst/>
                <a:latin typeface="Courier New" panose="02070309020205020404" pitchFamily="49" charset="0"/>
                <a:cs typeface="Courier New" panose="02070309020205020404" pitchFamily="49" charset="0"/>
              </a:rPr>
              <a:t>Frow</a:t>
            </a:r>
            <a:r>
              <a:rPr lang="pt-BR" sz="2400" b="0" i="0" u="none" strike="noStrike" dirty="0">
                <a:solidFill>
                  <a:srgbClr val="000000"/>
                </a:solidFill>
                <a:effectLst/>
                <a:latin typeface="Courier New" panose="02070309020205020404" pitchFamily="49" charset="0"/>
                <a:cs typeface="Courier New" panose="02070309020205020404" pitchFamily="49" charset="0"/>
              </a:rPr>
              <a:t> =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np.zeros</a:t>
            </a:r>
            <a:r>
              <a:rPr lang="pt-BR" sz="2400" b="0" i="0" u="none" strike="noStrike" dirty="0">
                <a:solidFill>
                  <a:srgbClr val="000000"/>
                </a:solidFill>
                <a:effectLst/>
                <a:latin typeface="Courier New" panose="02070309020205020404" pitchFamily="49" charset="0"/>
                <a:cs typeface="Courier New" panose="02070309020205020404" pitchFamily="49" charset="0"/>
              </a:rPr>
              <a:t>((Kmax,1),</a:t>
            </a:r>
            <a:r>
              <a:rPr lang="pt-BR" sz="2400" b="0" i="0" u="none" strike="noStrike" dirty="0" err="1">
                <a:solidFill>
                  <a:srgbClr val="000000"/>
                </a:solidFill>
                <a:effectLst/>
                <a:latin typeface="Courier New" panose="02070309020205020404" pitchFamily="49" charset="0"/>
                <a:cs typeface="Courier New" panose="02070309020205020404" pitchFamily="49" charset="0"/>
              </a:rPr>
              <a:t>dtype</a:t>
            </a:r>
            <a:r>
              <a:rPr lang="pt-BR" sz="2400" b="0" i="0" u="none" strike="noStrike" dirty="0">
                <a:solidFill>
                  <a:srgbClr val="000000"/>
                </a:solidFill>
                <a:effectLst/>
                <a:latin typeface="Courier New" panose="02070309020205020404" pitchFamily="49" charset="0"/>
                <a:cs typeface="Courier New" panose="02070309020205020404" pitchFamily="49" charset="0"/>
              </a:rPr>
              <a:t>=np.int32);</a:t>
            </a:r>
          </a:p>
          <a:p>
            <a:r>
              <a:rPr lang="pt-BR" sz="2400" b="0" i="0" u="none" strike="noStrike" dirty="0" err="1">
                <a:solidFill>
                  <a:srgbClr val="000000"/>
                </a:solidFill>
                <a:effectLst/>
                <a:latin typeface="Courier New" panose="02070309020205020404" pitchFamily="49" charset="0"/>
                <a:cs typeface="Courier New" panose="02070309020205020404" pitchFamily="49" charset="0"/>
              </a:rPr>
              <a:t>Fcol</a:t>
            </a:r>
            <a:r>
              <a:rPr lang="pt-BR" sz="2400" b="0" i="0" u="none" strike="noStrike" dirty="0">
                <a:solidFill>
                  <a:srgbClr val="000000"/>
                </a:solidFill>
                <a:effectLst/>
                <a:latin typeface="Courier New" panose="02070309020205020404" pitchFamily="49" charset="0"/>
                <a:cs typeface="Courier New" panose="02070309020205020404" pitchFamily="49" charset="0"/>
              </a:rPr>
              <a:t> =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np.zeros</a:t>
            </a:r>
            <a:r>
              <a:rPr lang="pt-BR" sz="2400" b="0" i="0" u="none" strike="noStrike" dirty="0">
                <a:solidFill>
                  <a:srgbClr val="000000"/>
                </a:solidFill>
                <a:effectLst/>
                <a:latin typeface="Courier New" panose="02070309020205020404" pitchFamily="49" charset="0"/>
                <a:cs typeface="Courier New" panose="02070309020205020404" pitchFamily="49" charset="0"/>
              </a:rPr>
              <a:t>((Kmax,1),</a:t>
            </a:r>
            <a:r>
              <a:rPr lang="pt-BR" sz="2400" b="0" i="0" u="none" strike="noStrike" dirty="0" err="1">
                <a:solidFill>
                  <a:srgbClr val="000000"/>
                </a:solidFill>
                <a:effectLst/>
                <a:latin typeface="Courier New" panose="02070309020205020404" pitchFamily="49" charset="0"/>
                <a:cs typeface="Courier New" panose="02070309020205020404" pitchFamily="49" charset="0"/>
              </a:rPr>
              <a:t>dtype</a:t>
            </a:r>
            <a:r>
              <a:rPr lang="pt-BR" sz="2400" b="0" i="0" u="none" strike="noStrike" dirty="0">
                <a:solidFill>
                  <a:srgbClr val="000000"/>
                </a:solidFill>
                <a:effectLst/>
                <a:latin typeface="Courier New" panose="02070309020205020404" pitchFamily="49" charset="0"/>
                <a:cs typeface="Courier New" panose="02070309020205020404" pitchFamily="49" charset="0"/>
              </a:rPr>
              <a:t>=np.int32);</a:t>
            </a:r>
          </a:p>
          <a:p>
            <a:r>
              <a:rPr lang="pt-BR" sz="2400" b="0" i="0" u="none" strike="noStrike" dirty="0" err="1">
                <a:solidFill>
                  <a:srgbClr val="000000"/>
                </a:solidFill>
                <a:effectLst/>
                <a:latin typeface="Courier New" panose="02070309020205020404" pitchFamily="49" charset="0"/>
                <a:cs typeface="Courier New" panose="02070309020205020404" pitchFamily="49" charset="0"/>
              </a:rPr>
              <a:t>Fval</a:t>
            </a:r>
            <a:r>
              <a:rPr lang="pt-BR" sz="2400" b="0" i="0" u="none" strike="noStrike" dirty="0">
                <a:solidFill>
                  <a:srgbClr val="000000"/>
                </a:solidFill>
                <a:effectLst/>
                <a:latin typeface="Courier New" panose="02070309020205020404" pitchFamily="49" charset="0"/>
                <a:cs typeface="Courier New" panose="02070309020205020404" pitchFamily="49" charset="0"/>
              </a:rPr>
              <a:t> =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np.zeros</a:t>
            </a:r>
            <a:r>
              <a:rPr lang="pt-BR" sz="2400" b="0" i="0" u="none" strike="noStrike" dirty="0">
                <a:solidFill>
                  <a:srgbClr val="000000"/>
                </a:solidFill>
                <a:effectLst/>
                <a:latin typeface="Courier New" panose="02070309020205020404" pitchFamily="49" charset="0"/>
                <a:cs typeface="Courier New" panose="02070309020205020404" pitchFamily="49" charset="0"/>
              </a:rPr>
              <a:t>((Kmax,1),</a:t>
            </a:r>
            <a:r>
              <a:rPr lang="pt-BR" sz="2400" b="0" i="0" u="none" strike="noStrike" dirty="0" err="1">
                <a:solidFill>
                  <a:srgbClr val="000000"/>
                </a:solidFill>
                <a:effectLst/>
                <a:latin typeface="Courier New" panose="02070309020205020404" pitchFamily="49" charset="0"/>
                <a:cs typeface="Courier New" panose="02070309020205020404" pitchFamily="49" charset="0"/>
              </a:rPr>
              <a:t>dtype</a:t>
            </a:r>
            <a:r>
              <a:rPr lang="pt-BR" sz="2400" b="0" i="0" u="none" strike="noStrike" dirty="0">
                <a:solidFill>
                  <a:srgbClr val="000000"/>
                </a:solidFill>
                <a:effectLst/>
                <a:latin typeface="Courier New" panose="02070309020205020404" pitchFamily="49" charset="0"/>
                <a:cs typeface="Courier New" panose="02070309020205020404" pitchFamily="49" charset="0"/>
              </a:rPr>
              <a:t>=</a:t>
            </a:r>
            <a:r>
              <a:rPr lang="pt-BR" sz="2400" b="0" i="0" u="none" strike="noStrike" dirty="0" err="1">
                <a:solidFill>
                  <a:srgbClr val="000000"/>
                </a:solidFill>
                <a:effectLst/>
                <a:latin typeface="Courier New" panose="02070309020205020404" pitchFamily="49" charset="0"/>
                <a:cs typeface="Courier New" panose="02070309020205020404" pitchFamily="49" charset="0"/>
              </a:rPr>
              <a:t>np.double</a:t>
            </a:r>
            <a:r>
              <a:rPr lang="pt-BR" sz="2400" b="0" i="0" u="none" strike="noStrike" dirty="0">
                <a:solidFill>
                  <a:srgbClr val="000000"/>
                </a:solidFill>
                <a:effectLst/>
                <a:latin typeface="Courier New" panose="02070309020205020404" pitchFamily="49" charset="0"/>
                <a:cs typeface="Courier New" panose="02070309020205020404" pitchFamily="49" charset="0"/>
              </a:rPr>
              <a:t>);</a:t>
            </a:r>
          </a:p>
          <a:p>
            <a:r>
              <a:rPr lang="pt-BR" sz="2400" dirty="0">
                <a:solidFill>
                  <a:srgbClr val="000000"/>
                </a:solidFill>
                <a:latin typeface="Courier New" panose="02070309020205020404" pitchFamily="49" charset="0"/>
                <a:cs typeface="Courier New" panose="02070309020205020404" pitchFamily="49" charset="0"/>
              </a:rPr>
              <a:t>K=0;</a:t>
            </a:r>
            <a:endParaRPr lang="pt-BR" sz="2400" b="0" i="0" u="none" strike="noStrike" dirty="0">
              <a:solidFill>
                <a:srgbClr val="000000"/>
              </a:solidFill>
              <a:effectLst/>
              <a:latin typeface="Courier New" panose="02070309020205020404" pitchFamily="49" charset="0"/>
              <a:cs typeface="Courier New" panose="02070309020205020404" pitchFamily="49" charset="0"/>
            </a:endParaRPr>
          </a:p>
          <a:p>
            <a:endParaRPr lang="pt-BR" sz="2400" dirty="0">
              <a:solidFill>
                <a:srgbClr val="000000"/>
              </a:solidFill>
              <a:latin typeface="Courier New" panose="02070309020205020404" pitchFamily="49" charset="0"/>
              <a:cs typeface="Courier New" panose="02070309020205020404" pitchFamily="49" charset="0"/>
            </a:endParaRPr>
          </a:p>
          <a:p>
            <a:r>
              <a:rPr lang="pt-BR" sz="2400" dirty="0">
                <a:solidFill>
                  <a:srgbClr val="000000"/>
                </a:solidFill>
                <a:latin typeface="Courier New" panose="02070309020205020404" pitchFamily="49" charset="0"/>
                <a:cs typeface="Courier New" panose="02070309020205020404" pitchFamily="49" charset="0"/>
              </a:rPr>
              <a:t># do </a:t>
            </a:r>
            <a:r>
              <a:rPr lang="pt-BR" sz="2400" dirty="0" err="1">
                <a:solidFill>
                  <a:srgbClr val="000000"/>
                </a:solidFill>
                <a:latin typeface="Courier New" panose="02070309020205020404" pitchFamily="49" charset="0"/>
                <a:cs typeface="Courier New" panose="02070309020205020404" pitchFamily="49" charset="0"/>
              </a:rPr>
              <a:t>this</a:t>
            </a:r>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many</a:t>
            </a:r>
            <a:r>
              <a:rPr lang="pt-BR" sz="2400" dirty="0">
                <a:solidFill>
                  <a:srgbClr val="000000"/>
                </a:solidFill>
                <a:latin typeface="Courier New" panose="02070309020205020404" pitchFamily="49" charset="0"/>
                <a:cs typeface="Courier New" panose="02070309020205020404" pitchFamily="49" charset="0"/>
              </a:rPr>
              <a:t> times,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presuming</a:t>
            </a:r>
            <a:endParaRPr lang="pt-BR" sz="2400" dirty="0">
              <a:solidFill>
                <a:srgbClr val="000000"/>
              </a:solidFill>
              <a:latin typeface="Courier New" panose="02070309020205020404" pitchFamily="49" charset="0"/>
              <a:cs typeface="Courier New" panose="02070309020205020404" pitchFamily="49" charset="0"/>
            </a:endParaRPr>
          </a:p>
          <a:p>
            <a:r>
              <a:rPr lang="pt-BR" sz="2400" b="0" i="0" u="none" strike="noStrike" dirty="0">
                <a:solidFill>
                  <a:srgbClr val="000000"/>
                </a:solidFill>
                <a:effectLst/>
                <a:latin typeface="Courier New" panose="02070309020205020404" pitchFamily="49" charset="0"/>
                <a:cs typeface="Courier New" panose="02070309020205020404" pitchFamily="49" charset="0"/>
              </a:rPr>
              <a:t>#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that</a:t>
            </a:r>
            <a:r>
              <a:rPr lang="pt-BR" sz="2400" b="0" i="0" u="none" strike="noStrike" dirty="0">
                <a:solidFill>
                  <a:srgbClr val="000000"/>
                </a:solidFill>
                <a:effectLst/>
                <a:latin typeface="Courier New" panose="02070309020205020404" pitchFamily="49" charset="0"/>
                <a:cs typeface="Courier New" panose="02070309020205020404" pitchFamily="49" charset="0"/>
              </a:rPr>
              <a:t> i, j,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and</a:t>
            </a:r>
            <a:r>
              <a:rPr lang="pt-BR" sz="2400" b="0" i="0" u="none" strike="noStrike" dirty="0">
                <a:solidFill>
                  <a:srgbClr val="000000"/>
                </a:solidFill>
                <a:effectLst/>
                <a:latin typeface="Courier New" panose="02070309020205020404" pitchFamily="49" charset="0"/>
                <a:cs typeface="Courier New" panose="02070309020205020404" pitchFamily="49" charset="0"/>
              </a:rPr>
              <a:t> A(</a:t>
            </a:r>
            <a:r>
              <a:rPr lang="pt-BR" sz="2400" b="0" i="0" u="none" strike="noStrike" dirty="0" err="1">
                <a:solidFill>
                  <a:srgbClr val="000000"/>
                </a:solidFill>
                <a:effectLst/>
                <a:latin typeface="Courier New" panose="02070309020205020404" pitchFamily="49" charset="0"/>
                <a:cs typeface="Courier New" panose="02070309020205020404" pitchFamily="49" charset="0"/>
              </a:rPr>
              <a:t>i,j</a:t>
            </a:r>
            <a:r>
              <a:rPr lang="pt-BR" sz="2400" b="0" i="0" u="none" strike="noStrike" dirty="0">
                <a:solidFill>
                  <a:srgbClr val="000000"/>
                </a:solidFill>
                <a:effectLst/>
                <a:latin typeface="Courier New" panose="02070309020205020404" pitchFamily="49" charset="0"/>
                <a:cs typeface="Courier New" panose="02070309020205020404" pitchFamily="49" charset="0"/>
              </a:rPr>
              <a:t>)=a are </a:t>
            </a:r>
            <a:r>
              <a:rPr lang="pt-BR" sz="2400" b="0" i="0" u="none" strike="noStrike" dirty="0" err="1">
                <a:solidFill>
                  <a:srgbClr val="000000"/>
                </a:solidFill>
                <a:effectLst/>
                <a:latin typeface="Courier New" panose="02070309020205020404" pitchFamily="49" charset="0"/>
                <a:cs typeface="Courier New" panose="02070309020205020404" pitchFamily="49" charset="0"/>
              </a:rPr>
              <a:t>known</a:t>
            </a:r>
            <a:endParaRPr lang="pt-BR" sz="2400" b="0" i="0" u="none" strike="noStrike" dirty="0">
              <a:solidFill>
                <a:srgbClr val="000000"/>
              </a:solidFill>
              <a:effectLst/>
              <a:latin typeface="Courier New" panose="02070309020205020404" pitchFamily="49" charset="0"/>
              <a:cs typeface="Courier New" panose="02070309020205020404" pitchFamily="49" charset="0"/>
            </a:endParaRPr>
          </a:p>
          <a:p>
            <a:r>
              <a:rPr lang="pt-BR" sz="2400" b="0" i="0" u="none" strike="noStrike" dirty="0" err="1">
                <a:solidFill>
                  <a:srgbClr val="000000"/>
                </a:solidFill>
                <a:effectLst/>
                <a:latin typeface="Courier New" panose="02070309020205020404" pitchFamily="49" charset="0"/>
                <a:cs typeface="Courier New" panose="02070309020205020404" pitchFamily="49" charset="0"/>
              </a:rPr>
              <a:t>Frow</a:t>
            </a:r>
            <a:r>
              <a:rPr lang="pt-BR" sz="2400" dirty="0">
                <a:solidFill>
                  <a:srgbClr val="000000"/>
                </a:solidFill>
                <a:latin typeface="Courier New" panose="02070309020205020404" pitchFamily="49" charset="0"/>
                <a:cs typeface="Courier New" panose="02070309020205020404" pitchFamily="49" charset="0"/>
              </a:rPr>
              <a:t>[K,0] = i;</a:t>
            </a:r>
          </a:p>
          <a:p>
            <a:r>
              <a:rPr lang="pt-BR" sz="2400" b="0" i="0" u="none" strike="noStrike" dirty="0" err="1">
                <a:solidFill>
                  <a:srgbClr val="000000"/>
                </a:solidFill>
                <a:effectLst/>
                <a:latin typeface="Courier New" panose="02070309020205020404" pitchFamily="49" charset="0"/>
                <a:cs typeface="Courier New" panose="02070309020205020404" pitchFamily="49" charset="0"/>
              </a:rPr>
              <a:t>Fcol</a:t>
            </a:r>
            <a:r>
              <a:rPr lang="pt-BR" sz="2400" dirty="0">
                <a:solidFill>
                  <a:srgbClr val="000000"/>
                </a:solidFill>
                <a:latin typeface="Courier New" panose="02070309020205020404" pitchFamily="49" charset="0"/>
                <a:cs typeface="Courier New" panose="02070309020205020404" pitchFamily="49" charset="0"/>
              </a:rPr>
              <a:t>[K</a:t>
            </a:r>
            <a:r>
              <a:rPr lang="pt-BR" sz="2400" b="0" i="0" u="none" strike="noStrike" dirty="0">
                <a:solidFill>
                  <a:srgbClr val="000000"/>
                </a:solidFill>
                <a:effectLst/>
                <a:latin typeface="Courier New" panose="02070309020205020404" pitchFamily="49" charset="0"/>
                <a:cs typeface="Courier New" panose="02070309020205020404" pitchFamily="49" charset="0"/>
              </a:rPr>
              <a:t>,0] = j;</a:t>
            </a:r>
          </a:p>
          <a:p>
            <a:r>
              <a:rPr lang="pt-BR" sz="2400" dirty="0" err="1">
                <a:solidFill>
                  <a:srgbClr val="000000"/>
                </a:solidFill>
                <a:latin typeface="Courier New" panose="02070309020205020404" pitchFamily="49" charset="0"/>
                <a:cs typeface="Courier New" panose="02070309020205020404" pitchFamily="49" charset="0"/>
              </a:rPr>
              <a:t>Fval</a:t>
            </a:r>
            <a:r>
              <a:rPr lang="pt-BR" sz="2400" dirty="0">
                <a:solidFill>
                  <a:srgbClr val="000000"/>
                </a:solidFill>
                <a:latin typeface="Courier New" panose="02070309020205020404" pitchFamily="49" charset="0"/>
                <a:cs typeface="Courier New" panose="02070309020205020404" pitchFamily="49" charset="0"/>
              </a:rPr>
              <a:t>[K,0] = a;</a:t>
            </a:r>
          </a:p>
          <a:p>
            <a:r>
              <a:rPr lang="pt-BR" sz="2400" dirty="0">
                <a:solidFill>
                  <a:srgbClr val="000000"/>
                </a:solidFill>
                <a:latin typeface="Courier New" panose="02070309020205020404" pitchFamily="49" charset="0"/>
                <a:cs typeface="Courier New" panose="02070309020205020404" pitchFamily="49" charset="0"/>
              </a:rPr>
              <a:t>K=K+1</a:t>
            </a:r>
            <a:endParaRPr lang="pt-BR" sz="2400" b="0" i="0" u="none" strike="noStrike" dirty="0">
              <a:solidFill>
                <a:srgbClr val="000000"/>
              </a:solidFill>
              <a:effectLst/>
              <a:latin typeface="Courier New" panose="02070309020205020404" pitchFamily="49" charset="0"/>
              <a:cs typeface="Courier New" panose="02070309020205020404" pitchFamily="49" charset="0"/>
            </a:endParaRPr>
          </a:p>
          <a:p>
            <a:endParaRPr lang="pt-BR" sz="2400" dirty="0">
              <a:solidFill>
                <a:srgbClr val="000000"/>
              </a:solidFill>
              <a:latin typeface="Courier New" panose="02070309020205020404" pitchFamily="49" charset="0"/>
              <a:cs typeface="Courier New" panose="02070309020205020404" pitchFamily="49" charset="0"/>
            </a:endParaRPr>
          </a:p>
          <a:p>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truncate</a:t>
            </a:r>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to</a:t>
            </a:r>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correct</a:t>
            </a:r>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number</a:t>
            </a:r>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of</a:t>
            </a:r>
            <a:r>
              <a:rPr lang="pt-BR" sz="2400" dirty="0">
                <a:solidFill>
                  <a:srgbClr val="000000"/>
                </a:solidFill>
                <a:latin typeface="Courier New" panose="02070309020205020404" pitchFamily="49" charset="0"/>
                <a:cs typeface="Courier New" panose="02070309020205020404" pitchFamily="49" charset="0"/>
              </a:rPr>
              <a:t> </a:t>
            </a:r>
            <a:r>
              <a:rPr lang="pt-BR" sz="2400" dirty="0" err="1">
                <a:solidFill>
                  <a:srgbClr val="000000"/>
                </a:solidFill>
                <a:latin typeface="Courier New" panose="02070309020205020404" pitchFamily="49" charset="0"/>
                <a:cs typeface="Courier New" panose="02070309020205020404" pitchFamily="49" charset="0"/>
              </a:rPr>
              <a:t>entries</a:t>
            </a:r>
            <a:endParaRPr lang="pt-BR" sz="2400" dirty="0">
              <a:solidFill>
                <a:srgbClr val="000000"/>
              </a:solidFill>
              <a:latin typeface="Courier New" panose="02070309020205020404" pitchFamily="49" charset="0"/>
              <a:cs typeface="Courier New" panose="02070309020205020404" pitchFamily="49" charset="0"/>
            </a:endParaRPr>
          </a:p>
          <a:p>
            <a:r>
              <a:rPr lang="pt-BR" sz="2400" dirty="0" err="1">
                <a:solidFill>
                  <a:srgbClr val="000000"/>
                </a:solidFill>
                <a:latin typeface="Courier New" panose="02070309020205020404" pitchFamily="49" charset="0"/>
                <a:cs typeface="Courier New" panose="02070309020205020404" pitchFamily="49" charset="0"/>
              </a:rPr>
              <a:t>Frow</a:t>
            </a:r>
            <a:r>
              <a:rPr lang="pt-BR" sz="2400" dirty="0">
                <a:solidFill>
                  <a:srgbClr val="000000"/>
                </a:solidFill>
                <a:latin typeface="Courier New" panose="02070309020205020404" pitchFamily="49" charset="0"/>
                <a:cs typeface="Courier New" panose="02070309020205020404" pitchFamily="49" charset="0"/>
              </a:rPr>
              <a:t> = </a:t>
            </a:r>
            <a:r>
              <a:rPr lang="pt-BR" sz="2400" dirty="0" err="1">
                <a:solidFill>
                  <a:srgbClr val="000000"/>
                </a:solidFill>
                <a:latin typeface="Courier New" panose="02070309020205020404" pitchFamily="49" charset="0"/>
                <a:cs typeface="Courier New" panose="02070309020205020404" pitchFamily="49" charset="0"/>
              </a:rPr>
              <a:t>np.copy</a:t>
            </a:r>
            <a:r>
              <a:rPr lang="pt-BR" sz="2400" dirty="0">
                <a:solidFill>
                  <a:srgbClr val="000000"/>
                </a:solidFill>
                <a:latin typeface="Courier New" panose="02070309020205020404" pitchFamily="49" charset="0"/>
                <a:cs typeface="Courier New" panose="02070309020205020404" pitchFamily="49" charset="0"/>
              </a:rPr>
              <a:t>(</a:t>
            </a:r>
            <a:r>
              <a:rPr lang="pt-BR" sz="2400" dirty="0" err="1">
                <a:solidFill>
                  <a:srgbClr val="000000"/>
                </a:solidFill>
                <a:latin typeface="Courier New" panose="02070309020205020404" pitchFamily="49" charset="0"/>
                <a:cs typeface="Courier New" panose="02070309020205020404" pitchFamily="49" charset="0"/>
              </a:rPr>
              <a:t>Frow</a:t>
            </a:r>
            <a:r>
              <a:rPr lang="pt-BR" sz="2400" dirty="0">
                <a:solidFill>
                  <a:srgbClr val="000000"/>
                </a:solidFill>
                <a:latin typeface="Courier New" panose="02070309020205020404" pitchFamily="49" charset="0"/>
                <a:cs typeface="Courier New" panose="02070309020205020404" pitchFamily="49" charset="0"/>
              </a:rPr>
              <a:t>[0:K,0:1));</a:t>
            </a:r>
          </a:p>
          <a:p>
            <a:r>
              <a:rPr lang="pt-BR" sz="2400" dirty="0" err="1">
                <a:solidFill>
                  <a:srgbClr val="000000"/>
                </a:solidFill>
                <a:latin typeface="Courier New" panose="02070309020205020404" pitchFamily="49" charset="0"/>
                <a:cs typeface="Courier New" panose="02070309020205020404" pitchFamily="49" charset="0"/>
              </a:rPr>
              <a:t>Fcol</a:t>
            </a:r>
            <a:r>
              <a:rPr lang="pt-BR" sz="2400" dirty="0">
                <a:solidFill>
                  <a:srgbClr val="000000"/>
                </a:solidFill>
                <a:latin typeface="Courier New" panose="02070309020205020404" pitchFamily="49" charset="0"/>
                <a:cs typeface="Courier New" panose="02070309020205020404" pitchFamily="49" charset="0"/>
              </a:rPr>
              <a:t> = </a:t>
            </a:r>
            <a:r>
              <a:rPr lang="pt-BR" sz="2400" dirty="0" err="1">
                <a:solidFill>
                  <a:srgbClr val="000000"/>
                </a:solidFill>
                <a:latin typeface="Courier New" panose="02070309020205020404" pitchFamily="49" charset="0"/>
                <a:cs typeface="Courier New" panose="02070309020205020404" pitchFamily="49" charset="0"/>
              </a:rPr>
              <a:t>np.copy</a:t>
            </a:r>
            <a:r>
              <a:rPr lang="pt-BR" sz="2400" dirty="0">
                <a:solidFill>
                  <a:srgbClr val="000000"/>
                </a:solidFill>
                <a:latin typeface="Courier New" panose="02070309020205020404" pitchFamily="49" charset="0"/>
                <a:cs typeface="Courier New" panose="02070309020205020404" pitchFamily="49" charset="0"/>
              </a:rPr>
              <a:t>(</a:t>
            </a:r>
            <a:r>
              <a:rPr lang="pt-BR" sz="2400" dirty="0" err="1">
                <a:solidFill>
                  <a:srgbClr val="000000"/>
                </a:solidFill>
                <a:latin typeface="Courier New" panose="02070309020205020404" pitchFamily="49" charset="0"/>
                <a:cs typeface="Courier New" panose="02070309020205020404" pitchFamily="49" charset="0"/>
              </a:rPr>
              <a:t>Fcol</a:t>
            </a:r>
            <a:r>
              <a:rPr lang="pt-BR" sz="2400" dirty="0">
                <a:solidFill>
                  <a:srgbClr val="000000"/>
                </a:solidFill>
                <a:latin typeface="Courier New" panose="02070309020205020404" pitchFamily="49" charset="0"/>
                <a:cs typeface="Courier New" panose="02070309020205020404" pitchFamily="49" charset="0"/>
              </a:rPr>
              <a:t>[0:K,0:1));</a:t>
            </a:r>
          </a:p>
          <a:p>
            <a:r>
              <a:rPr lang="pt-BR" sz="2400" dirty="0" err="1">
                <a:solidFill>
                  <a:srgbClr val="000000"/>
                </a:solidFill>
                <a:latin typeface="Courier New" panose="02070309020205020404" pitchFamily="49" charset="0"/>
                <a:cs typeface="Courier New" panose="02070309020205020404" pitchFamily="49" charset="0"/>
              </a:rPr>
              <a:t>Fval</a:t>
            </a:r>
            <a:r>
              <a:rPr lang="pt-BR" sz="2400" dirty="0">
                <a:solidFill>
                  <a:srgbClr val="000000"/>
                </a:solidFill>
                <a:latin typeface="Courier New" panose="02070309020205020404" pitchFamily="49" charset="0"/>
                <a:cs typeface="Courier New" panose="02070309020205020404" pitchFamily="49" charset="0"/>
              </a:rPr>
              <a:t> = </a:t>
            </a:r>
            <a:r>
              <a:rPr lang="pt-BR" sz="2400" dirty="0" err="1">
                <a:solidFill>
                  <a:srgbClr val="000000"/>
                </a:solidFill>
                <a:latin typeface="Courier New" panose="02070309020205020404" pitchFamily="49" charset="0"/>
                <a:cs typeface="Courier New" panose="02070309020205020404" pitchFamily="49" charset="0"/>
              </a:rPr>
              <a:t>np.copy</a:t>
            </a:r>
            <a:r>
              <a:rPr lang="pt-BR" sz="2400" dirty="0">
                <a:solidFill>
                  <a:srgbClr val="000000"/>
                </a:solidFill>
                <a:latin typeface="Courier New" panose="02070309020205020404" pitchFamily="49" charset="0"/>
                <a:cs typeface="Courier New" panose="02070309020205020404" pitchFamily="49" charset="0"/>
              </a:rPr>
              <a:t>(</a:t>
            </a:r>
            <a:r>
              <a:rPr lang="pt-BR" sz="2400" dirty="0" err="1">
                <a:solidFill>
                  <a:srgbClr val="000000"/>
                </a:solidFill>
                <a:latin typeface="Courier New" panose="02070309020205020404" pitchFamily="49" charset="0"/>
                <a:cs typeface="Courier New" panose="02070309020205020404" pitchFamily="49" charset="0"/>
              </a:rPr>
              <a:t>Fval</a:t>
            </a:r>
            <a:r>
              <a:rPr lang="pt-BR" sz="2400" dirty="0">
                <a:solidFill>
                  <a:srgbClr val="000000"/>
                </a:solidFill>
                <a:latin typeface="Courier New" panose="02070309020205020404" pitchFamily="49" charset="0"/>
                <a:cs typeface="Courier New" panose="02070309020205020404" pitchFamily="49" charset="0"/>
              </a:rPr>
              <a:t>[0:K,0:1]);</a:t>
            </a:r>
          </a:p>
        </p:txBody>
      </p:sp>
    </p:spTree>
    <p:extLst>
      <p:ext uri="{BB962C8B-B14F-4D97-AF65-F5344CB8AC3E}">
        <p14:creationId xmlns:p14="http://schemas.microsoft.com/office/powerpoint/2010/main" val="3624963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A49F1F8-C9CF-45D6-B128-5D72C9C6B79F}"/>
                  </a:ext>
                </a:extLst>
              </p:cNvPr>
              <p:cNvSpPr txBox="1"/>
              <p:nvPr/>
            </p:nvSpPr>
            <p:spPr>
              <a:xfrm>
                <a:off x="304800" y="457200"/>
                <a:ext cx="8312147"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Step 2</a:t>
                </a:r>
                <a:r>
                  <a:rPr lang="en-US" sz="3200" dirty="0">
                    <a:latin typeface="Times New Roman" panose="02020603050405020304" pitchFamily="18" charset="0"/>
                    <a:cs typeface="Times New Roman" panose="02020603050405020304" pitchFamily="18" charset="0"/>
                  </a:rPr>
                  <a:t>: make sparse matrix </a:t>
                </a:r>
                <a14:m>
                  <m:oMath xmlns:m="http://schemas.openxmlformats.org/officeDocument/2006/math">
                    <m:r>
                      <a:rPr lang="en-US" sz="3200" b="1">
                        <a:latin typeface="Cambria Math" panose="02040503050406030204" pitchFamily="18" charset="0"/>
                      </a:rPr>
                      <m:t>𝐅</m:t>
                    </m:r>
                    <m:r>
                      <a:rPr lang="en-US" sz="3200" i="1">
                        <a:latin typeface="Cambria Math" panose="02040503050406030204" pitchFamily="18" charset="0"/>
                      </a:rPr>
                      <m:t> </m:t>
                    </m:r>
                  </m:oMath>
                </a14:m>
                <a:r>
                  <a:rPr lang="en-US" sz="3200" dirty="0">
                    <a:latin typeface="Times New Roman" panose="02020603050405020304" pitchFamily="18" charset="0"/>
                    <a:cs typeface="Times New Roman" panose="02020603050405020304" pitchFamily="18" charset="0"/>
                  </a:rPr>
                  <a:t>from </a:t>
                </a:r>
                <a14:m>
                  <m:oMath xmlns:m="http://schemas.openxmlformats.org/officeDocument/2006/math">
                    <m:sSub>
                      <m:sSubPr>
                        <m:ctrlPr>
                          <a:rPr lang="en-US" sz="3200" b="0" i="1" smtClean="0">
                            <a:latin typeface="Cambria Math" panose="02040503050406030204" pitchFamily="18" charset="0"/>
                          </a:rPr>
                        </m:ctrlPr>
                      </m:sSubPr>
                      <m:e>
                        <m:r>
                          <a:rPr lang="en-US" sz="3200" b="1" i="0" smtClean="0">
                            <a:latin typeface="Cambria Math" panose="02040503050406030204" pitchFamily="18" charset="0"/>
                          </a:rPr>
                          <m:t>𝐅</m:t>
                        </m:r>
                      </m:e>
                      <m:sub>
                        <m:r>
                          <a:rPr lang="en-US" sz="3200" b="0" i="1" smtClean="0">
                            <a:latin typeface="Cambria Math" panose="02040503050406030204" pitchFamily="18" charset="0"/>
                          </a:rPr>
                          <m:t>𝑟</m:t>
                        </m:r>
                      </m:sub>
                    </m:sSub>
                  </m:oMath>
                </a14:m>
                <a:r>
                  <a:rPr lang="en-US" sz="3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smtClean="0">
                            <a:latin typeface="Cambria Math" panose="02040503050406030204" pitchFamily="18" charset="0"/>
                          </a:rPr>
                        </m:ctrlPr>
                      </m:sSubPr>
                      <m:e>
                        <m:r>
                          <a:rPr lang="en-US" sz="3200" b="1">
                            <a:latin typeface="Cambria Math" panose="02040503050406030204" pitchFamily="18" charset="0"/>
                          </a:rPr>
                          <m:t>𝐅</m:t>
                        </m:r>
                      </m:e>
                      <m:sub>
                        <m:r>
                          <a:rPr lang="en-US" sz="3200" b="0" i="1" smtClean="0">
                            <a:latin typeface="Cambria Math" panose="02040503050406030204" pitchFamily="18" charset="0"/>
                          </a:rPr>
                          <m:t>𝑐</m:t>
                        </m:r>
                      </m:sub>
                    </m:sSub>
                  </m:oMath>
                </a14:m>
                <a:r>
                  <a:rPr lang="en-US" sz="32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3200" i="1">
                            <a:latin typeface="Cambria Math" panose="02040503050406030204" pitchFamily="18" charset="0"/>
                          </a:rPr>
                        </m:ctrlPr>
                      </m:sSubPr>
                      <m:e>
                        <m:r>
                          <a:rPr lang="en-US" sz="3200" b="1">
                            <a:latin typeface="Cambria Math" panose="02040503050406030204" pitchFamily="18" charset="0"/>
                          </a:rPr>
                          <m:t>𝐅</m:t>
                        </m:r>
                      </m:e>
                      <m:sub>
                        <m:r>
                          <a:rPr lang="en-US" sz="3200" b="0" i="1" smtClean="0">
                            <a:latin typeface="Cambria Math" panose="02040503050406030204" pitchFamily="18" charset="0"/>
                          </a:rPr>
                          <m:t>𝑣</m:t>
                        </m:r>
                      </m:sub>
                    </m:sSub>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CA49F1F8-C9CF-45D6-B128-5D72C9C6B79F}"/>
                  </a:ext>
                </a:extLst>
              </p:cNvPr>
              <p:cNvSpPr txBox="1">
                <a:spLocks noRot="1" noChangeAspect="1" noMove="1" noResize="1" noEditPoints="1" noAdjustHandles="1" noChangeArrowheads="1" noChangeShapeType="1" noTextEdit="1"/>
              </p:cNvSpPr>
              <p:nvPr/>
            </p:nvSpPr>
            <p:spPr>
              <a:xfrm>
                <a:off x="304800" y="457200"/>
                <a:ext cx="8312147" cy="584775"/>
              </a:xfrm>
              <a:prstGeom prst="rect">
                <a:avLst/>
              </a:prstGeom>
              <a:blipFill>
                <a:blip r:embed="rId3"/>
                <a:stretch>
                  <a:fillRect l="-1833" t="-14583" b="-32292"/>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1E7A3EE4-54A1-44AB-BACE-754B57CFED19}"/>
              </a:ext>
            </a:extLst>
          </p:cNvPr>
          <p:cNvSpPr txBox="1"/>
          <p:nvPr/>
        </p:nvSpPr>
        <p:spPr>
          <a:xfrm>
            <a:off x="381000" y="4493401"/>
            <a:ext cx="8686800" cy="1938992"/>
          </a:xfrm>
          <a:prstGeom prst="rect">
            <a:avLst/>
          </a:prstGeom>
          <a:noFill/>
        </p:spPr>
        <p:txBody>
          <a:bodyPr wrap="square">
            <a:spAutoFit/>
          </a:bodyPr>
          <a:lstStyle/>
          <a:p>
            <a:r>
              <a:rPr lang="en-US" sz="2400" dirty="0">
                <a:latin typeface="Courier New" panose="02070309020205020404" pitchFamily="49" charset="0"/>
                <a:cs typeface="Courier New" panose="02070309020205020404" pitchFamily="49" charset="0"/>
              </a:rPr>
              <a:t>F = </a:t>
            </a:r>
            <a:r>
              <a:rPr lang="en-US" sz="2400" dirty="0" err="1">
                <a:latin typeface="Courier New" panose="02070309020205020404" pitchFamily="49" charset="0"/>
                <a:cs typeface="Courier New" panose="02070309020205020404" pitchFamily="49" charset="0"/>
              </a:rPr>
              <a:t>sparse.coo_matrix</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Fval</a:t>
            </a:r>
            <a:r>
              <a:rPr lang="en-US" sz="2400" dirty="0">
                <a:latin typeface="Courier New" panose="02070309020205020404" pitchFamily="49" charset="0"/>
                <a:cs typeface="Courier New" panose="02070309020205020404" pitchFamily="49" charset="0"/>
              </a:rPr>
              <a:t>[0:K,0], (Frow[0:KK,0], </a:t>
            </a:r>
            <a:r>
              <a:rPr lang="en-US" sz="2400" dirty="0" err="1">
                <a:latin typeface="Courier New" panose="02070309020205020404" pitchFamily="49" charset="0"/>
                <a:cs typeface="Courier New" panose="02070309020205020404" pitchFamily="49" charset="0"/>
              </a:rPr>
              <a:t>Fcol</a:t>
            </a:r>
            <a:r>
              <a:rPr lang="en-US" sz="2400" dirty="0">
                <a:latin typeface="Courier New" panose="02070309020205020404" pitchFamily="49" charset="0"/>
                <a:cs typeface="Courier New" panose="02070309020205020404" pitchFamily="49" charset="0"/>
              </a:rPr>
              <a:t>[0:KK,0])), shape=(L,M) );</a:t>
            </a:r>
          </a:p>
          <a:p>
            <a:r>
              <a:rPr lang="en-US" sz="2400" dirty="0">
                <a:latin typeface="Courier New" panose="02070309020205020404" pitchFamily="49" charset="0"/>
                <a:cs typeface="Courier New" panose="02070309020205020404" pitchFamily="49" charset="0"/>
              </a:rPr>
              <a:t>del </a:t>
            </a:r>
            <a:r>
              <a:rPr lang="en-US" sz="2400" dirty="0" err="1">
                <a:latin typeface="Courier New" panose="02070309020205020404" pitchFamily="49" charset="0"/>
                <a:cs typeface="Courier New" panose="02070309020205020404" pitchFamily="49" charset="0"/>
              </a:rPr>
              <a:t>Fval</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del Frow;</a:t>
            </a:r>
          </a:p>
          <a:p>
            <a:r>
              <a:rPr lang="en-US" sz="2400" dirty="0">
                <a:latin typeface="Courier New" panose="02070309020205020404" pitchFamily="49" charset="0"/>
                <a:cs typeface="Courier New" panose="02070309020205020404" pitchFamily="49" charset="0"/>
              </a:rPr>
              <a:t>del </a:t>
            </a:r>
            <a:r>
              <a:rPr lang="en-US" sz="2400" dirty="0" err="1">
                <a:latin typeface="Courier New" panose="02070309020205020404" pitchFamily="49" charset="0"/>
                <a:cs typeface="Courier New" panose="02070309020205020404" pitchFamily="49" charset="0"/>
              </a:rPr>
              <a:t>Fcol</a:t>
            </a:r>
            <a:r>
              <a:rPr lang="en-US" sz="2400" dirty="0">
                <a:latin typeface="Courier New" panose="02070309020205020404" pitchFamily="49" charset="0"/>
                <a:cs typeface="Courier New" panose="02070309020205020404" pitchFamily="49" charset="0"/>
              </a:rPr>
              <a:t>;</a:t>
            </a:r>
          </a:p>
        </p:txBody>
      </p:sp>
      <p:sp>
        <p:nvSpPr>
          <p:cNvPr id="17" name="TextBox 16">
            <a:extLst>
              <a:ext uri="{FF2B5EF4-FFF2-40B4-BE49-F238E27FC236}">
                <a16:creationId xmlns:a16="http://schemas.microsoft.com/office/drawing/2014/main" id="{EA6220AA-23A7-4D76-8C0C-9A1C53D5AE79}"/>
              </a:ext>
            </a:extLst>
          </p:cNvPr>
          <p:cNvSpPr txBox="1"/>
          <p:nvPr/>
        </p:nvSpPr>
        <p:spPr>
          <a:xfrm>
            <a:off x="3581400" y="4038600"/>
            <a:ext cx="1202573"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Python</a:t>
            </a:r>
          </a:p>
        </p:txBody>
      </p:sp>
      <p:sp>
        <p:nvSpPr>
          <p:cNvPr id="18" name="TextBox 17">
            <a:extLst>
              <a:ext uri="{FF2B5EF4-FFF2-40B4-BE49-F238E27FC236}">
                <a16:creationId xmlns:a16="http://schemas.microsoft.com/office/drawing/2014/main" id="{94BFA6C6-E6AE-417B-898A-648C10731BEF}"/>
              </a:ext>
            </a:extLst>
          </p:cNvPr>
          <p:cNvSpPr txBox="1"/>
          <p:nvPr/>
        </p:nvSpPr>
        <p:spPr>
          <a:xfrm>
            <a:off x="3580263" y="1344671"/>
            <a:ext cx="1661289"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MATLAB</a:t>
            </a:r>
          </a:p>
        </p:txBody>
      </p:sp>
      <p:sp>
        <p:nvSpPr>
          <p:cNvPr id="21" name="TextBox 20">
            <a:extLst>
              <a:ext uri="{FF2B5EF4-FFF2-40B4-BE49-F238E27FC236}">
                <a16:creationId xmlns:a16="http://schemas.microsoft.com/office/drawing/2014/main" id="{5A9B4178-05E0-4B43-8B81-A63ABA50B0E3}"/>
              </a:ext>
            </a:extLst>
          </p:cNvPr>
          <p:cNvSpPr txBox="1"/>
          <p:nvPr/>
        </p:nvSpPr>
        <p:spPr>
          <a:xfrm>
            <a:off x="304800" y="1867891"/>
            <a:ext cx="8275534" cy="1569660"/>
          </a:xfrm>
          <a:prstGeom prst="rect">
            <a:avLst/>
          </a:prstGeom>
          <a:noFill/>
        </p:spPr>
        <p:txBody>
          <a:bodyPr wrap="square">
            <a:spAutoFit/>
          </a:bodyPr>
          <a:lstStyle/>
          <a:p>
            <a:r>
              <a:rPr lang="en-US" sz="2400" dirty="0">
                <a:latin typeface="Courier New" panose="02070309020205020404" pitchFamily="49" charset="0"/>
                <a:cs typeface="Courier New" panose="02070309020205020404" pitchFamily="49" charset="0"/>
              </a:rPr>
              <a:t>F=sparse(</a:t>
            </a:r>
            <a:r>
              <a:rPr lang="en-US" sz="2400" dirty="0" err="1">
                <a:latin typeface="Courier New" panose="02070309020205020404" pitchFamily="49" charset="0"/>
                <a:cs typeface="Courier New" panose="02070309020205020404" pitchFamily="49" charset="0"/>
              </a:rPr>
              <a:t>Frow,Fcol,Fval,L,M</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clear Frow</a:t>
            </a:r>
          </a:p>
          <a:p>
            <a:r>
              <a:rPr lang="en-US" sz="2400" dirty="0">
                <a:latin typeface="Courier New" panose="02070309020205020404" pitchFamily="49" charset="0"/>
                <a:cs typeface="Courier New" panose="02070309020205020404" pitchFamily="49" charset="0"/>
              </a:rPr>
              <a:t>clear </a:t>
            </a:r>
            <a:r>
              <a:rPr lang="en-US" sz="2400" dirty="0" err="1">
                <a:latin typeface="Courier New" panose="02070309020205020404" pitchFamily="49" charset="0"/>
                <a:cs typeface="Courier New" panose="02070309020205020404" pitchFamily="49" charset="0"/>
              </a:rPr>
              <a:t>Fcol</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clear </a:t>
            </a:r>
            <a:r>
              <a:rPr lang="en-US" sz="2400" dirty="0" err="1">
                <a:latin typeface="Courier New" panose="02070309020205020404" pitchFamily="49" charset="0"/>
                <a:cs typeface="Courier New" panose="02070309020205020404" pitchFamily="49" charset="0"/>
              </a:rPr>
              <a:t>Fval</a:t>
            </a: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12773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9144000" cy="6629400"/>
          </a:xfrm>
        </p:spPr>
        <p:txBody>
          <a:bodyPr/>
          <a:lstStyle/>
          <a:p>
            <a:pPr marL="514350" indent="-514350">
              <a:buNone/>
            </a:pPr>
            <a:r>
              <a:rPr lang="en-US" dirty="0">
                <a:latin typeface="Times New Roman" pitchFamily="18" charset="0"/>
                <a:cs typeface="Times New Roman" pitchFamily="18" charset="0"/>
              </a:rPr>
              <a:t>Issue 2: Use biconjugate gradient solver to avoid calculating </a:t>
            </a:r>
            <a:r>
              <a:rPr lang="en-US" b="1" dirty="0">
                <a:latin typeface="Times New Roman" pitchFamily="18" charset="0"/>
                <a:cs typeface="Times New Roman" pitchFamily="18" charset="0"/>
              </a:rPr>
              <a:t>F</a:t>
            </a:r>
            <a:r>
              <a:rPr lang="en-US" b="1" baseline="30000" dirty="0">
                <a:latin typeface="Times New Roman" pitchFamily="18" charset="0"/>
                <a:cs typeface="Times New Roman" pitchFamily="18" charset="0"/>
              </a:rPr>
              <a:t>T</a:t>
            </a:r>
            <a:r>
              <a:rPr lang="en-US" b="1" dirty="0">
                <a:latin typeface="Times New Roman" pitchFamily="18" charset="0"/>
                <a:cs typeface="Times New Roman" pitchFamily="18" charset="0"/>
              </a:rPr>
              <a:t>F</a:t>
            </a: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The standard way solve </a:t>
            </a:r>
            <a:r>
              <a:rPr lang="en-US" b="1" dirty="0">
                <a:latin typeface="Times New Roman" pitchFamily="18" charset="0"/>
                <a:cs typeface="Times New Roman" pitchFamily="18" charset="0"/>
              </a:rPr>
              <a:t>F</a:t>
            </a:r>
            <a:r>
              <a:rPr lang="en-US" b="1" baseline="30000" dirty="0">
                <a:latin typeface="Times New Roman" pitchFamily="18" charset="0"/>
                <a:cs typeface="Times New Roman" pitchFamily="18" charset="0"/>
              </a:rPr>
              <a:t>T</a:t>
            </a:r>
            <a:r>
              <a:rPr lang="en-US" b="1" dirty="0">
                <a:latin typeface="Times New Roman" pitchFamily="18" charset="0"/>
                <a:cs typeface="Times New Roman" pitchFamily="18" charset="0"/>
              </a:rPr>
              <a:t>F m = </a:t>
            </a:r>
            <a:r>
              <a:rPr lang="en-US" b="1" dirty="0" err="1">
                <a:latin typeface="Times New Roman" pitchFamily="18" charset="0"/>
                <a:cs typeface="Times New Roman" pitchFamily="18" charset="0"/>
              </a:rPr>
              <a:t>F</a:t>
            </a:r>
            <a:r>
              <a:rPr lang="en-US" b="1" baseline="30000" dirty="0" err="1">
                <a:latin typeface="Times New Roman" pitchFamily="18" charset="0"/>
                <a:cs typeface="Times New Roman" pitchFamily="18" charset="0"/>
              </a:rPr>
              <a:t>T</a:t>
            </a:r>
            <a:r>
              <a:rPr lang="en-US" b="1" dirty="0" err="1">
                <a:latin typeface="Times New Roman" pitchFamily="18" charset="0"/>
                <a:cs typeface="Times New Roman" pitchFamily="18" charset="0"/>
              </a:rPr>
              <a:t>f</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is:</a:t>
            </a:r>
          </a:p>
          <a:p>
            <a:pPr>
              <a:buNone/>
            </a:pPr>
            <a:r>
              <a:rPr lang="en-US" dirty="0" err="1">
                <a:latin typeface="Courier New" pitchFamily="49" charset="0"/>
                <a:cs typeface="Courier New" pitchFamily="49" charset="0"/>
              </a:rPr>
              <a:t>mest</a:t>
            </a:r>
            <a:r>
              <a:rPr lang="en-US" dirty="0">
                <a:latin typeface="Courier New" pitchFamily="49" charset="0"/>
                <a:cs typeface="Courier New" pitchFamily="49" charset="0"/>
              </a:rPr>
              <a:t> = (FTF)\(</a:t>
            </a:r>
            <a:r>
              <a:rPr lang="en-US" dirty="0" err="1">
                <a:latin typeface="Courier New" pitchFamily="49" charset="0"/>
                <a:cs typeface="Courier New" pitchFamily="49" charset="0"/>
              </a:rPr>
              <a:t>FTf</a:t>
            </a:r>
            <a:r>
              <a:rPr lang="en-US" dirty="0">
                <a:latin typeface="Courier New" pitchFamily="49" charset="0"/>
                <a:cs typeface="Courier New" pitchFamily="49" charset="0"/>
              </a:rPr>
              <a:t>);       % MATLAB</a:t>
            </a:r>
          </a:p>
          <a:p>
            <a:pPr>
              <a:buNone/>
            </a:pPr>
            <a:r>
              <a:rPr lang="en-US" dirty="0" err="1">
                <a:latin typeface="Courier New" pitchFamily="49" charset="0"/>
                <a:cs typeface="Courier New" pitchFamily="49" charset="0"/>
              </a:rPr>
              <a:t>mest</a:t>
            </a:r>
            <a:r>
              <a:rPr lang="en-US" dirty="0">
                <a:latin typeface="Courier New" pitchFamily="49" charset="0"/>
                <a:cs typeface="Courier New" pitchFamily="49" charset="0"/>
              </a:rPr>
              <a:t> = </a:t>
            </a:r>
            <a:r>
              <a:rPr lang="en-US" dirty="0" err="1">
                <a:latin typeface="Courier New" pitchFamily="49" charset="0"/>
                <a:cs typeface="Courier New" pitchFamily="49" charset="0"/>
              </a:rPr>
              <a:t>la.solve</a:t>
            </a:r>
            <a:r>
              <a:rPr lang="en-US" dirty="0">
                <a:latin typeface="Courier New" pitchFamily="49" charset="0"/>
                <a:cs typeface="Courier New" pitchFamily="49" charset="0"/>
              </a:rPr>
              <a:t>(</a:t>
            </a:r>
            <a:r>
              <a:rPr lang="en-US" dirty="0" err="1">
                <a:latin typeface="Courier New" pitchFamily="49" charset="0"/>
                <a:cs typeface="Courier New" pitchFamily="49" charset="0"/>
              </a:rPr>
              <a:t>FTF,Ftf</a:t>
            </a:r>
            <a:r>
              <a:rPr lang="en-US" dirty="0">
                <a:latin typeface="Courier New" pitchFamily="49" charset="0"/>
                <a:cs typeface="Courier New" pitchFamily="49" charset="0"/>
              </a:rPr>
              <a:t>); # Python</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but that requires that we compute</a:t>
            </a:r>
          </a:p>
          <a:p>
            <a:pPr>
              <a:buNone/>
            </a:pPr>
            <a:r>
              <a:rPr lang="en-US" dirty="0">
                <a:latin typeface="Times New Roman" pitchFamily="18" charset="0"/>
                <a:cs typeface="Times New Roman" pitchFamily="18" charset="0"/>
              </a:rPr>
              <a:t>  </a:t>
            </a:r>
            <a:r>
              <a:rPr lang="en-US" dirty="0">
                <a:latin typeface="Courier New" pitchFamily="49" charset="0"/>
                <a:cs typeface="Courier New" pitchFamily="49" charset="0"/>
              </a:rPr>
              <a:t>FTF = F’*F;             % MATLAB</a:t>
            </a:r>
          </a:p>
          <a:p>
            <a:pPr>
              <a:buNone/>
            </a:pPr>
            <a:r>
              <a:rPr lang="en-US" dirty="0">
                <a:latin typeface="Courier New" pitchFamily="49" charset="0"/>
                <a:cs typeface="Courier New" pitchFamily="49" charset="0"/>
              </a:rPr>
              <a:t> FTF = </a:t>
            </a:r>
            <a:r>
              <a:rPr lang="en-US" dirty="0" err="1">
                <a:latin typeface="Courier New" panose="02070309020205020404" pitchFamily="49" charset="0"/>
                <a:cs typeface="Courier New" panose="02070309020205020404" pitchFamily="49" charset="0"/>
              </a:rPr>
              <a:t>np.matmul</a:t>
            </a:r>
            <a:r>
              <a:rPr lang="en-US" dirty="0">
                <a:latin typeface="Courier New" panose="02070309020205020404" pitchFamily="49" charset="0"/>
                <a:cs typeface="Courier New" panose="02070309020205020404" pitchFamily="49" charset="0"/>
              </a:rPr>
              <a:t>(F.T,F); # Python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570" y="6824"/>
                <a:ext cx="9144000" cy="6400800"/>
              </a:xfrm>
            </p:spPr>
            <p:txBody>
              <a:bodyPr/>
              <a:lstStyle/>
              <a:p>
                <a:pPr marL="514350" indent="-514350">
                  <a:buNone/>
                </a:pPr>
                <a:r>
                  <a:rPr lang="en-US" dirty="0">
                    <a:latin typeface="Times New Roman" pitchFamily="18" charset="0"/>
                    <a:cs typeface="Times New Roman" pitchFamily="18" charset="0"/>
                  </a:rPr>
                  <a:t>A “biconjugate gradient” solver requires only that we be able to multiply a vector, </a:t>
                </a:r>
                <a:r>
                  <a:rPr lang="en-US" b="1" dirty="0">
                    <a:latin typeface="Times New Roman" pitchFamily="18" charset="0"/>
                    <a:cs typeface="Times New Roman" pitchFamily="18" charset="0"/>
                  </a:rPr>
                  <a:t>v</a:t>
                </a:r>
                <a:r>
                  <a:rPr lang="en-US" dirty="0">
                    <a:latin typeface="Times New Roman" pitchFamily="18" charset="0"/>
                    <a:cs typeface="Times New Roman" pitchFamily="18" charset="0"/>
                  </a:rPr>
                  <a:t>, by </a:t>
                </a:r>
                <a:r>
                  <a:rPr lang="en-US" b="1" dirty="0">
                    <a:latin typeface="Times New Roman" pitchFamily="18" charset="0"/>
                    <a:cs typeface="Times New Roman" pitchFamily="18" charset="0"/>
                  </a:rPr>
                  <a:t>F</a:t>
                </a:r>
                <a:r>
                  <a:rPr lang="en-US" b="1" baseline="30000" dirty="0">
                    <a:latin typeface="Times New Roman" pitchFamily="18" charset="0"/>
                    <a:cs typeface="Times New Roman" pitchFamily="18" charset="0"/>
                  </a:rPr>
                  <a:t>T</a:t>
                </a:r>
                <a:r>
                  <a:rPr lang="en-US" b="1" dirty="0">
                    <a:latin typeface="Times New Roman" pitchFamily="18" charset="0"/>
                    <a:cs typeface="Times New Roman" pitchFamily="18" charset="0"/>
                  </a:rPr>
                  <a:t>F</a:t>
                </a:r>
                <a:r>
                  <a:rPr lang="en-US" dirty="0">
                    <a:latin typeface="Times New Roman" pitchFamily="18" charset="0"/>
                    <a:cs typeface="Times New Roman" pitchFamily="18" charset="0"/>
                  </a:rPr>
                  <a:t>, where the solver supplies the vector, </a:t>
                </a:r>
                <a:r>
                  <a:rPr lang="en-US" b="1" dirty="0">
                    <a:latin typeface="Times New Roman" pitchFamily="18" charset="0"/>
                    <a:cs typeface="Times New Roman" pitchFamily="18" charset="0"/>
                  </a:rPr>
                  <a:t>v</a:t>
                </a:r>
                <a:r>
                  <a:rPr lang="en-US" dirty="0">
                    <a:latin typeface="Times New Roman" pitchFamily="18" charset="0"/>
                    <a:cs typeface="Times New Roman" pitchFamily="18" charset="0"/>
                  </a:rPr>
                  <a:t>.</a:t>
                </a:r>
              </a:p>
              <a:p>
                <a:pPr marL="514350" indent="-514350">
                  <a:buNone/>
                </a:pPr>
                <a:endParaRPr lang="en-US" dirty="0">
                  <a:latin typeface="Times New Roman" pitchFamily="18" charset="0"/>
                  <a:cs typeface="Times New Roman" pitchFamily="18" charset="0"/>
                </a:endParaRPr>
              </a:p>
              <a:p>
                <a:pPr marL="514350" indent="-514350">
                  <a:buNone/>
                </a:pPr>
                <a:r>
                  <a:rPr lang="en-US" dirty="0">
                    <a:latin typeface="Times New Roman" pitchFamily="18" charset="0"/>
                    <a:cs typeface="Times New Roman" pitchFamily="18" charset="0"/>
                  </a:rPr>
                  <a:t>so we have to calculate </a:t>
                </a:r>
                <a:r>
                  <a:rPr lang="en-US" b="1" dirty="0">
                    <a:latin typeface="Times New Roman" pitchFamily="18" charset="0"/>
                    <a:cs typeface="Times New Roman" pitchFamily="18" charset="0"/>
                  </a:rPr>
                  <a:t>y</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F</a:t>
                </a:r>
                <a:r>
                  <a:rPr lang="en-US" b="1" baseline="30000" dirty="0">
                    <a:latin typeface="Times New Roman" pitchFamily="18" charset="0"/>
                    <a:cs typeface="Times New Roman" pitchFamily="18" charset="0"/>
                  </a:rPr>
                  <a:t>T</a:t>
                </a:r>
                <a:r>
                  <a:rPr lang="en-US" b="1" dirty="0">
                    <a:latin typeface="Times New Roman" pitchFamily="18" charset="0"/>
                    <a:cs typeface="Times New Roman" pitchFamily="18" charset="0"/>
                  </a:rPr>
                  <a:t>F v</a:t>
                </a: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marL="514350" indent="-514350">
                  <a:buNone/>
                </a:pPr>
                <a:r>
                  <a:rPr lang="en-US" dirty="0">
                    <a:latin typeface="Times New Roman" pitchFamily="18" charset="0"/>
                    <a:cs typeface="Times New Roman" pitchFamily="18" charset="0"/>
                  </a:rPr>
                  <a:t>the trick is to calculate </a:t>
                </a:r>
                <a:r>
                  <a:rPr lang="en-US" b="1" dirty="0">
                    <a:latin typeface="Times New Roman" pitchFamily="18" charset="0"/>
                    <a:cs typeface="Times New Roman" pitchFamily="18" charset="0"/>
                  </a:rPr>
                  <a:t>t=</a:t>
                </a:r>
                <a:r>
                  <a:rPr lang="en-US" b="1" dirty="0" err="1">
                    <a:latin typeface="Times New Roman" pitchFamily="18" charset="0"/>
                    <a:cs typeface="Times New Roman" pitchFamily="18" charset="0"/>
                  </a:rPr>
                  <a:t>Fv</a:t>
                </a:r>
                <a:r>
                  <a:rPr lang="en-US" dirty="0">
                    <a:latin typeface="Times New Roman" pitchFamily="18" charset="0"/>
                    <a:cs typeface="Times New Roman" pitchFamily="18" charset="0"/>
                  </a:rPr>
                  <a:t> first,</a:t>
                </a:r>
              </a:p>
              <a:p>
                <a:pPr marL="514350" indent="-514350">
                  <a:buNone/>
                </a:pPr>
                <a:r>
                  <a:rPr lang="en-US" dirty="0">
                    <a:latin typeface="Times New Roman" pitchFamily="18" charset="0"/>
                    <a:cs typeface="Times New Roman" pitchFamily="18" charset="0"/>
                  </a:rPr>
                  <a:t>       and then calculate </a:t>
                </a:r>
                <a:r>
                  <a:rPr lang="en-US" b="1" dirty="0">
                    <a:latin typeface="Times New Roman" pitchFamily="18" charset="0"/>
                    <a:cs typeface="Times New Roman" pitchFamily="18" charset="0"/>
                  </a:rPr>
                  <a:t>y=</a:t>
                </a:r>
                <a14:m>
                  <m:oMath xmlns:m="http://schemas.openxmlformats.org/officeDocument/2006/math">
                    <m:sSup>
                      <m:sSupPr>
                        <m:ctrlPr>
                          <a:rPr lang="en-US" b="1" i="1" smtClean="0">
                            <a:latin typeface="Cambria Math" panose="02040503050406030204" pitchFamily="18" charset="0"/>
                            <a:cs typeface="Times New Roman" pitchFamily="18" charset="0"/>
                          </a:rPr>
                        </m:ctrlPr>
                      </m:sSupPr>
                      <m:e>
                        <m:r>
                          <a:rPr lang="en-US" b="1" i="0" smtClean="0">
                            <a:latin typeface="Cambria Math" panose="02040503050406030204" pitchFamily="18" charset="0"/>
                            <a:cs typeface="Times New Roman" pitchFamily="18" charset="0"/>
                          </a:rPr>
                          <m:t>𝐅</m:t>
                        </m:r>
                      </m:e>
                      <m:sup>
                        <m:r>
                          <a:rPr lang="en-US" b="1" i="0" smtClean="0">
                            <a:latin typeface="Cambria Math" panose="02040503050406030204" pitchFamily="18" charset="0"/>
                            <a:cs typeface="Times New Roman" pitchFamily="18" charset="0"/>
                          </a:rPr>
                          <m:t>𝐓</m:t>
                        </m:r>
                      </m:sup>
                    </m:sSup>
                  </m:oMath>
                </a14:m>
                <a:r>
                  <a:rPr lang="en-US" b="1" dirty="0">
                    <a:latin typeface="Times New Roman" pitchFamily="18" charset="0"/>
                    <a:cs typeface="Times New Roman" pitchFamily="18" charset="0"/>
                  </a:rPr>
                  <a:t>t</a:t>
                </a:r>
              </a:p>
              <a:p>
                <a:pPr marL="514350" indent="-514350">
                  <a:buNone/>
                </a:pPr>
                <a:endParaRPr lang="en-US" b="1" dirty="0">
                  <a:latin typeface="Times New Roman" pitchFamily="18" charset="0"/>
                  <a:cs typeface="Times New Roman" pitchFamily="18" charset="0"/>
                </a:endParaRPr>
              </a:p>
              <a:p>
                <a:pPr marL="514350" indent="-514350">
                  <a:buNone/>
                </a:pPr>
                <a:r>
                  <a:rPr lang="en-US" dirty="0">
                    <a:latin typeface="Times New Roman" pitchFamily="18" charset="0"/>
                    <a:cs typeface="Times New Roman" pitchFamily="18" charset="0"/>
                  </a:rPr>
                  <a:t>this is done in a function,</a:t>
                </a:r>
                <a:r>
                  <a:rPr lang="en-US" b="1" dirty="0">
                    <a:latin typeface="Times New Roman" pitchFamily="18" charset="0"/>
                    <a:cs typeface="Times New Roman" pitchFamily="18" charset="0"/>
                  </a:rPr>
                  <a:t> </a:t>
                </a:r>
                <a:r>
                  <a:rPr lang="en-US" dirty="0" err="1">
                    <a:latin typeface="Courier New" panose="02070309020205020404" pitchFamily="49" charset="0"/>
                    <a:cs typeface="Courier New" panose="02070309020205020404" pitchFamily="49" charset="0"/>
                  </a:rPr>
                  <a:t>FTFmul</a:t>
                </a:r>
                <a:endParaRPr lang="en-US" dirty="0">
                  <a:latin typeface="Courier New" panose="02070309020205020404" pitchFamily="49" charset="0"/>
                  <a:cs typeface="Courier New" panose="02070309020205020404" pitchFamily="49" charset="0"/>
                </a:endParaRPr>
              </a:p>
              <a:p>
                <a:pPr marL="514350" indent="-514350">
                  <a:buNone/>
                </a:pPr>
                <a:r>
                  <a:rPr lang="en-US" dirty="0">
                    <a:latin typeface="Times New Roman" panose="02020603050405020304" pitchFamily="18" charset="0"/>
                    <a:cs typeface="Times New Roman" panose="02020603050405020304" pitchFamily="18" charset="0"/>
                  </a:rPr>
                  <a:t>  (in both MATLAB and Python)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570" y="6824"/>
                <a:ext cx="9144000" cy="6400800"/>
              </a:xfrm>
              <a:blipFill>
                <a:blip r:embed="rId2"/>
                <a:stretch>
                  <a:fillRect l="-1733" t="-1333" b="-667"/>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dirty="0">
                <a:latin typeface="Courier New" pitchFamily="49" charset="0"/>
                <a:cs typeface="Courier New" pitchFamily="49" charset="0"/>
              </a:rPr>
              <a:t>function y = </a:t>
            </a:r>
            <a:r>
              <a:rPr lang="en-US" sz="2800" dirty="0" err="1">
                <a:latin typeface="Courier New" pitchFamily="49" charset="0"/>
                <a:cs typeface="Courier New" pitchFamily="49" charset="0"/>
              </a:rPr>
              <a:t>FTFmul</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v,transp_flag</a:t>
            </a:r>
            <a:r>
              <a:rPr lang="en-US" sz="2800" dirty="0">
                <a:latin typeface="Courier New" pitchFamily="49" charset="0"/>
                <a:cs typeface="Courier New" pitchFamily="49" charset="0"/>
              </a:rPr>
              <a:t>)</a:t>
            </a:r>
          </a:p>
          <a:p>
            <a:pPr>
              <a:buNone/>
            </a:pPr>
            <a:r>
              <a:rPr lang="en-US" sz="2800" dirty="0">
                <a:latin typeface="Courier New" pitchFamily="49" charset="0"/>
                <a:cs typeface="Courier New" pitchFamily="49" charset="0"/>
              </a:rPr>
              <a:t>global </a:t>
            </a:r>
            <a:r>
              <a:rPr lang="en-US" sz="2800" dirty="0" err="1">
                <a:latin typeface="Courier New" pitchFamily="49" charset="0"/>
                <a:cs typeface="Courier New" pitchFamily="49" charset="0"/>
              </a:rPr>
              <a:t>edaFsparse</a:t>
            </a:r>
            <a:r>
              <a:rPr lang="en-US" sz="2800" dirty="0">
                <a:latin typeface="Courier New" pitchFamily="49" charset="0"/>
                <a:cs typeface="Courier New" pitchFamily="49" charset="0"/>
              </a:rPr>
              <a:t>;</a:t>
            </a:r>
          </a:p>
          <a:p>
            <a:pPr>
              <a:buNone/>
            </a:pPr>
            <a:r>
              <a:rPr lang="en-US" sz="2800" dirty="0">
                <a:latin typeface="Courier New" pitchFamily="49" charset="0"/>
                <a:cs typeface="Courier New" pitchFamily="49" charset="0"/>
              </a:rPr>
              <a:t>temp = </a:t>
            </a:r>
            <a:r>
              <a:rPr lang="en-US" sz="2800" dirty="0" err="1">
                <a:latin typeface="Courier New" pitchFamily="49" charset="0"/>
                <a:cs typeface="Courier New" pitchFamily="49" charset="0"/>
              </a:rPr>
              <a:t>edaFsparse</a:t>
            </a:r>
            <a:r>
              <a:rPr lang="en-US" sz="2800" dirty="0">
                <a:latin typeface="Courier New" pitchFamily="49" charset="0"/>
                <a:cs typeface="Courier New" pitchFamily="49" charset="0"/>
              </a:rPr>
              <a:t>*v;</a:t>
            </a:r>
          </a:p>
          <a:p>
            <a:pPr>
              <a:buNone/>
            </a:pPr>
            <a:r>
              <a:rPr lang="en-US" sz="2800" dirty="0">
                <a:latin typeface="Courier New" pitchFamily="49" charset="0"/>
                <a:cs typeface="Courier New" pitchFamily="49" charset="0"/>
              </a:rPr>
              <a:t>y = </a:t>
            </a:r>
            <a:r>
              <a:rPr lang="en-US" sz="2800" dirty="0" err="1">
                <a:latin typeface="Courier New" pitchFamily="49" charset="0"/>
                <a:cs typeface="Courier New" pitchFamily="49" charset="0"/>
              </a:rPr>
              <a:t>edaFsparse</a:t>
            </a:r>
            <a:r>
              <a:rPr lang="en-US" sz="2800" dirty="0">
                <a:latin typeface="Courier New" pitchFamily="49" charset="0"/>
                <a:cs typeface="Courier New" pitchFamily="49" charset="0"/>
              </a:rPr>
              <a:t>'*temp;</a:t>
            </a:r>
          </a:p>
          <a:p>
            <a:pPr>
              <a:buNone/>
            </a:pPr>
            <a:r>
              <a:rPr lang="en-US" sz="2800" dirty="0">
                <a:latin typeface="Courier New" pitchFamily="49" charset="0"/>
                <a:cs typeface="Courier New" pitchFamily="49" charset="0"/>
              </a:rPr>
              <a:t>return</a:t>
            </a:r>
          </a:p>
        </p:txBody>
      </p:sp>
      <p:sp>
        <p:nvSpPr>
          <p:cNvPr id="4" name="Freeform 3"/>
          <p:cNvSpPr/>
          <p:nvPr/>
        </p:nvSpPr>
        <p:spPr>
          <a:xfrm>
            <a:off x="6400800" y="2209800"/>
            <a:ext cx="685800" cy="9144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txBox="1">
            <a:spLocks/>
          </p:cNvSpPr>
          <p:nvPr/>
        </p:nvSpPr>
        <p:spPr bwMode="auto">
          <a:xfrm>
            <a:off x="6248400" y="31242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ignore this variable; its never used</a:t>
            </a:r>
          </a:p>
        </p:txBody>
      </p:sp>
      <p:sp>
        <p:nvSpPr>
          <p:cNvPr id="6" name="TextBox 5">
            <a:extLst>
              <a:ext uri="{FF2B5EF4-FFF2-40B4-BE49-F238E27FC236}">
                <a16:creationId xmlns:a16="http://schemas.microsoft.com/office/drawing/2014/main" id="{4C324392-B345-4B62-8BF4-596BBCD631A1}"/>
              </a:ext>
            </a:extLst>
          </p:cNvPr>
          <p:cNvSpPr txBox="1"/>
          <p:nvPr/>
        </p:nvSpPr>
        <p:spPr>
          <a:xfrm>
            <a:off x="3581400" y="838200"/>
            <a:ext cx="1661289"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MATLAB</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257800"/>
          </a:xfrm>
        </p:spPr>
        <p:txBody>
          <a:bodyPr/>
          <a:lstStyle/>
          <a:p>
            <a:pPr>
              <a:buNone/>
            </a:pPr>
            <a:r>
              <a:rPr lang="en-US" sz="2800" dirty="0">
                <a:latin typeface="Courier New" pitchFamily="49" charset="0"/>
                <a:cs typeface="Courier New" pitchFamily="49" charset="0"/>
              </a:rPr>
              <a:t>def </a:t>
            </a:r>
            <a:r>
              <a:rPr lang="en-US" sz="2800" dirty="0" err="1">
                <a:latin typeface="Courier New" pitchFamily="49" charset="0"/>
                <a:cs typeface="Courier New" pitchFamily="49" charset="0"/>
              </a:rPr>
              <a:t>FTFmul</a:t>
            </a:r>
            <a:r>
              <a:rPr lang="en-US" sz="2800" dirty="0">
                <a:latin typeface="Courier New" pitchFamily="49" charset="0"/>
                <a:cs typeface="Courier New" pitchFamily="49" charset="0"/>
              </a:rPr>
              <a:t>(v):</a:t>
            </a:r>
          </a:p>
          <a:p>
            <a:pPr>
              <a:buNone/>
            </a:pPr>
            <a:r>
              <a:rPr lang="en-US" sz="2800" dirty="0">
                <a:latin typeface="Courier New" pitchFamily="49" charset="0"/>
                <a:cs typeface="Courier New" pitchFamily="49" charset="0"/>
              </a:rPr>
              <a:t>    global </a:t>
            </a:r>
            <a:r>
              <a:rPr lang="en-US" sz="2800" dirty="0" err="1">
                <a:latin typeface="Courier New" pitchFamily="49" charset="0"/>
                <a:cs typeface="Courier New" pitchFamily="49" charset="0"/>
              </a:rPr>
              <a:t>edaFsparse</a:t>
            </a:r>
            <a:r>
              <a:rPr lang="en-US" sz="2800" dirty="0">
                <a:latin typeface="Courier New" pitchFamily="49" charset="0"/>
                <a:cs typeface="Courier New" pitchFamily="49" charset="0"/>
              </a:rPr>
              <a:t>;</a:t>
            </a:r>
          </a:p>
          <a:p>
            <a:pPr>
              <a:buNone/>
            </a:pPr>
            <a:r>
              <a:rPr lang="en-US" sz="2800" dirty="0">
                <a:latin typeface="Courier New" pitchFamily="49" charset="0"/>
                <a:cs typeface="Courier New" pitchFamily="49" charset="0"/>
              </a:rPr>
              <a:t>    s = </a:t>
            </a:r>
            <a:r>
              <a:rPr lang="en-US" sz="2800" dirty="0" err="1">
                <a:latin typeface="Courier New" pitchFamily="49" charset="0"/>
                <a:cs typeface="Courier New" pitchFamily="49" charset="0"/>
              </a:rPr>
              <a:t>np.shape</a:t>
            </a:r>
            <a:r>
              <a:rPr lang="en-US" sz="2800" dirty="0">
                <a:latin typeface="Courier New" pitchFamily="49" charset="0"/>
                <a:cs typeface="Courier New" pitchFamily="49" charset="0"/>
              </a:rPr>
              <a:t>(v);</a:t>
            </a:r>
          </a:p>
          <a:p>
            <a:pPr>
              <a:buNone/>
            </a:pPr>
            <a:r>
              <a:rPr lang="en-US" sz="2800" dirty="0">
                <a:latin typeface="Courier New" pitchFamily="49" charset="0"/>
                <a:cs typeface="Courier New" pitchFamily="49" charset="0"/>
              </a:rPr>
              <a:t>    if(</a:t>
            </a:r>
            <a:r>
              <a:rPr lang="en-US" sz="2800" dirty="0" err="1">
                <a:latin typeface="Courier New" pitchFamily="49" charset="0"/>
                <a:cs typeface="Courier New" pitchFamily="49" charset="0"/>
              </a:rPr>
              <a:t>len</a:t>
            </a:r>
            <a:r>
              <a:rPr lang="en-US" sz="2800" dirty="0">
                <a:latin typeface="Courier New" pitchFamily="49" charset="0"/>
                <a:cs typeface="Courier New" pitchFamily="49" charset="0"/>
              </a:rPr>
              <a:t>(s)==1):</a:t>
            </a:r>
          </a:p>
          <a:p>
            <a:pPr>
              <a:buNone/>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vv</a:t>
            </a:r>
            <a:r>
              <a:rPr lang="en-US" sz="2800" dirty="0">
                <a:latin typeface="Courier New" pitchFamily="49" charset="0"/>
                <a:cs typeface="Courier New" pitchFamily="49" charset="0"/>
              </a:rPr>
              <a:t> = </a:t>
            </a:r>
            <a:r>
              <a:rPr lang="en-US" sz="2800" dirty="0" err="1">
                <a:latin typeface="Courier New" pitchFamily="49" charset="0"/>
                <a:cs typeface="Courier New" pitchFamily="49" charset="0"/>
              </a:rPr>
              <a:t>np.zeros</a:t>
            </a:r>
            <a:r>
              <a:rPr lang="en-US" sz="2800" dirty="0">
                <a:latin typeface="Courier New" pitchFamily="49" charset="0"/>
                <a:cs typeface="Courier New" pitchFamily="49" charset="0"/>
              </a:rPr>
              <a:t>((s[0],1));</a:t>
            </a:r>
          </a:p>
          <a:p>
            <a:pPr>
              <a:buNone/>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vv</a:t>
            </a:r>
            <a:r>
              <a:rPr lang="en-US" sz="2800" dirty="0">
                <a:latin typeface="Courier New" pitchFamily="49" charset="0"/>
                <a:cs typeface="Courier New" pitchFamily="49" charset="0"/>
              </a:rPr>
              <a:t>[:,0] = v;</a:t>
            </a:r>
          </a:p>
          <a:p>
            <a:pPr>
              <a:buNone/>
            </a:pPr>
            <a:r>
              <a:rPr lang="en-US" sz="2800" dirty="0">
                <a:latin typeface="Courier New" pitchFamily="49" charset="0"/>
                <a:cs typeface="Courier New" pitchFamily="49" charset="0"/>
              </a:rPr>
              <a:t>    else:</a:t>
            </a:r>
          </a:p>
          <a:p>
            <a:pPr>
              <a:buNone/>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vv</a:t>
            </a:r>
            <a:r>
              <a:rPr lang="en-US" sz="2800" dirty="0">
                <a:latin typeface="Courier New" pitchFamily="49" charset="0"/>
                <a:cs typeface="Courier New" pitchFamily="49" charset="0"/>
              </a:rPr>
              <a:t>=v;</a:t>
            </a:r>
          </a:p>
          <a:p>
            <a:pPr>
              <a:buNone/>
            </a:pPr>
            <a:r>
              <a:rPr lang="en-US" sz="2800" dirty="0">
                <a:latin typeface="Courier New" pitchFamily="49" charset="0"/>
                <a:cs typeface="Courier New" pitchFamily="49" charset="0"/>
              </a:rPr>
              <a:t>    temp = </a:t>
            </a:r>
            <a:r>
              <a:rPr lang="en-US" sz="2800" dirty="0" err="1">
                <a:latin typeface="Courier New" pitchFamily="49" charset="0"/>
                <a:cs typeface="Courier New" pitchFamily="49" charset="0"/>
              </a:rPr>
              <a:t>edaFsparse</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vv</a:t>
            </a:r>
            <a:r>
              <a:rPr lang="en-US" sz="2800" dirty="0">
                <a:latin typeface="Courier New" pitchFamily="49" charset="0"/>
                <a:cs typeface="Courier New" pitchFamily="49" charset="0"/>
              </a:rPr>
              <a:t>;</a:t>
            </a:r>
          </a:p>
          <a:p>
            <a:pPr>
              <a:buNone/>
            </a:pPr>
            <a:r>
              <a:rPr lang="en-US" sz="2800" dirty="0">
                <a:latin typeface="Courier New" pitchFamily="49" charset="0"/>
                <a:cs typeface="Courier New" pitchFamily="49" charset="0"/>
              </a:rPr>
              <a:t>    return </a:t>
            </a:r>
            <a:r>
              <a:rPr lang="en-US" sz="2800" dirty="0" err="1">
                <a:latin typeface="Courier New" pitchFamily="49" charset="0"/>
                <a:cs typeface="Courier New" pitchFamily="49" charset="0"/>
              </a:rPr>
              <a:t>edaFsparse.transpose</a:t>
            </a:r>
            <a:r>
              <a:rPr lang="en-US" sz="2800" dirty="0">
                <a:latin typeface="Courier New" pitchFamily="49" charset="0"/>
                <a:cs typeface="Courier New" pitchFamily="49" charset="0"/>
              </a:rPr>
              <a:t>()*temp;</a:t>
            </a:r>
          </a:p>
        </p:txBody>
      </p:sp>
      <p:sp>
        <p:nvSpPr>
          <p:cNvPr id="6" name="TextBox 5">
            <a:extLst>
              <a:ext uri="{FF2B5EF4-FFF2-40B4-BE49-F238E27FC236}">
                <a16:creationId xmlns:a16="http://schemas.microsoft.com/office/drawing/2014/main" id="{4C324392-B345-4B62-8BF4-596BBCD631A1}"/>
              </a:ext>
            </a:extLst>
          </p:cNvPr>
          <p:cNvSpPr txBox="1"/>
          <p:nvPr/>
        </p:nvSpPr>
        <p:spPr>
          <a:xfrm>
            <a:off x="3750300" y="121588"/>
            <a:ext cx="1643399"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PYTHON</a:t>
            </a:r>
          </a:p>
        </p:txBody>
      </p:sp>
    </p:spTree>
    <p:extLst>
      <p:ext uri="{BB962C8B-B14F-4D97-AF65-F5344CB8AC3E}">
        <p14:creationId xmlns:p14="http://schemas.microsoft.com/office/powerpoint/2010/main" val="1105277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8E3799-4ACA-4C7B-9105-B335E0644D90}"/>
              </a:ext>
            </a:extLst>
          </p:cNvPr>
          <p:cNvSpPr txBox="1"/>
          <p:nvPr/>
        </p:nvSpPr>
        <p:spPr>
          <a:xfrm>
            <a:off x="1066800" y="2514600"/>
            <a:ext cx="73152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biconjugate gradient solver is invoked in the main script as follows</a:t>
            </a:r>
            <a:r>
              <a:rPr lang="en-US" sz="3200" dirty="0"/>
              <a:t>:</a:t>
            </a:r>
          </a:p>
          <a:p>
            <a:endParaRPr lang="en-US" dirty="0"/>
          </a:p>
        </p:txBody>
      </p:sp>
    </p:spTree>
    <p:extLst>
      <p:ext uri="{BB962C8B-B14F-4D97-AF65-F5344CB8AC3E}">
        <p14:creationId xmlns:p14="http://schemas.microsoft.com/office/powerpoint/2010/main" val="342175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latin typeface="Times New Roman" pitchFamily="18" charset="0"/>
                <a:cs typeface="Times New Roman" pitchFamily="18" charset="0"/>
              </a:rPr>
              <a:t>examples of prior information</a:t>
            </a:r>
          </a:p>
        </p:txBody>
      </p:sp>
      <p:sp>
        <p:nvSpPr>
          <p:cNvPr id="3" name="Content Placeholder 2"/>
          <p:cNvSpPr>
            <a:spLocks noGrp="1"/>
          </p:cNvSpPr>
          <p:nvPr>
            <p:ph idx="1"/>
          </p:nvPr>
        </p:nvSpPr>
        <p:spPr>
          <a:xfrm>
            <a:off x="0" y="1295400"/>
            <a:ext cx="9144000" cy="5257800"/>
          </a:xfrm>
        </p:spPr>
        <p:txBody>
          <a:bodyPr/>
          <a:lstStyle/>
          <a:p>
            <a:pPr algn="ctr">
              <a:buNone/>
            </a:pPr>
            <a:r>
              <a:rPr lang="en-US" dirty="0">
                <a:latin typeface="Times New Roman" pitchFamily="18" charset="0"/>
                <a:cs typeface="Times New Roman" pitchFamily="18" charset="0"/>
              </a:rPr>
              <a:t>soil has density will be around 1500 kg/m</a:t>
            </a:r>
            <a:r>
              <a:rPr lang="en-US" baseline="30000" dirty="0">
                <a:latin typeface="Times New Roman" pitchFamily="18" charset="0"/>
                <a:cs typeface="Times New Roman" pitchFamily="18" charset="0"/>
              </a:rPr>
              <a:t>3</a:t>
            </a: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give or take 500 or so</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chemical components sum to 100%</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pollutant transport is subject to the diffusion equation</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water in rivers always flows downhill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181600"/>
          </a:xfrm>
        </p:spPr>
        <p:txBody>
          <a:bodyPr/>
          <a:lstStyle/>
          <a:p>
            <a:pPr algn="ctr">
              <a:buNone/>
            </a:pPr>
            <a:r>
              <a:rPr lang="en-US" sz="4000" b="0" i="0" u="none" strike="noStrike" baseline="0" dirty="0">
                <a:solidFill>
                  <a:srgbClr val="000000"/>
                </a:solidFill>
                <a:latin typeface="Times New Roman" panose="02020603050405020304" pitchFamily="18" charset="0"/>
                <a:cs typeface="Times New Roman" panose="02020603050405020304" pitchFamily="18" charset="0"/>
              </a:rPr>
              <a:t>MATLAB</a:t>
            </a:r>
          </a:p>
          <a:p>
            <a:pPr>
              <a:buNone/>
            </a:pPr>
            <a:endParaRPr lang="en-US" dirty="0">
              <a:latin typeface="Times New Roman" pitchFamily="18" charset="0"/>
              <a:cs typeface="Times New Roman" pitchFamily="18" charset="0"/>
            </a:endParaRPr>
          </a:p>
          <a:p>
            <a:pPr>
              <a:buNone/>
            </a:pPr>
            <a:r>
              <a:rPr lang="en-US" dirty="0">
                <a:latin typeface="Courier New" pitchFamily="49" charset="0"/>
                <a:cs typeface="Courier New" pitchFamily="49" charset="0"/>
              </a:rPr>
              <a:t>clear </a:t>
            </a:r>
            <a:r>
              <a:rPr lang="en-US" dirty="0" err="1">
                <a:latin typeface="Courier New" pitchFamily="49" charset="0"/>
                <a:cs typeface="Courier New" pitchFamily="49" charset="0"/>
              </a:rPr>
              <a:t>edaFsparse</a:t>
            </a:r>
            <a:r>
              <a:rPr lang="en-US" dirty="0">
                <a:latin typeface="Courier New" pitchFamily="49" charset="0"/>
                <a:cs typeface="Courier New" pitchFamily="49" charset="0"/>
              </a:rPr>
              <a:t>;</a:t>
            </a:r>
          </a:p>
          <a:p>
            <a:pPr>
              <a:buNone/>
            </a:pPr>
            <a:r>
              <a:rPr lang="en-US" dirty="0">
                <a:latin typeface="Courier New" pitchFamily="49" charset="0"/>
                <a:cs typeface="Courier New" pitchFamily="49" charset="0"/>
              </a:rPr>
              <a:t>global </a:t>
            </a:r>
            <a:r>
              <a:rPr lang="en-US" dirty="0" err="1">
                <a:latin typeface="Courier New" pitchFamily="49" charset="0"/>
                <a:cs typeface="Courier New" pitchFamily="49" charset="0"/>
              </a:rPr>
              <a:t>edaFsparse</a:t>
            </a:r>
            <a:r>
              <a:rPr lang="en-US" dirty="0">
                <a:latin typeface="Courier New" pitchFamily="49" charset="0"/>
                <a:cs typeface="Courier New" pitchFamily="49" charset="0"/>
              </a:rPr>
              <a:t>;</a:t>
            </a:r>
          </a:p>
          <a:p>
            <a:pPr>
              <a:buNone/>
            </a:pPr>
            <a:endParaRPr lang="en-US" dirty="0">
              <a:latin typeface="Courier New" pitchFamily="49" charset="0"/>
              <a:cs typeface="Courier New" pitchFamily="49" charset="0"/>
            </a:endParaRPr>
          </a:p>
          <a:p>
            <a:pPr>
              <a:buNone/>
            </a:pPr>
            <a:r>
              <a:rPr lang="en-US" dirty="0">
                <a:latin typeface="Courier New" pitchFamily="49" charset="0"/>
                <a:cs typeface="Courier New" pitchFamily="49" charset="0"/>
              </a:rPr>
              <a:t>. . .</a:t>
            </a:r>
          </a:p>
          <a:p>
            <a:pPr>
              <a:buNone/>
            </a:pPr>
            <a:r>
              <a:rPr lang="en-US" dirty="0" err="1">
                <a:latin typeface="Courier New" pitchFamily="49" charset="0"/>
                <a:cs typeface="Courier New" pitchFamily="49" charset="0"/>
              </a:rPr>
              <a:t>FTf</a:t>
            </a:r>
            <a:r>
              <a:rPr lang="en-US" dirty="0">
                <a:latin typeface="Courier New" pitchFamily="49" charset="0"/>
                <a:cs typeface="Courier New" pitchFamily="49" charset="0"/>
              </a:rPr>
              <a:t> = </a:t>
            </a:r>
            <a:r>
              <a:rPr lang="en-US" dirty="0" err="1">
                <a:solidFill>
                  <a:srgbClr val="000000"/>
                </a:solidFill>
                <a:latin typeface="Courier New"/>
              </a:rPr>
              <a:t>edaFsparse</a:t>
            </a:r>
            <a:r>
              <a:rPr lang="en-US" dirty="0">
                <a:solidFill>
                  <a:srgbClr val="000000"/>
                </a:solidFill>
                <a:latin typeface="Courier New"/>
              </a:rPr>
              <a:t>’*f;</a:t>
            </a:r>
            <a:endParaRPr lang="en-US" dirty="0">
              <a:latin typeface="Courier New" pitchFamily="49" charset="0"/>
              <a:cs typeface="Courier New" pitchFamily="49" charset="0"/>
            </a:endParaRPr>
          </a:p>
          <a:p>
            <a:pPr>
              <a:buNone/>
            </a:pPr>
            <a:r>
              <a:rPr lang="en-US" dirty="0" err="1">
                <a:solidFill>
                  <a:srgbClr val="000000"/>
                </a:solidFill>
                <a:latin typeface="Courier New"/>
              </a:rPr>
              <a:t>mest</a:t>
            </a:r>
            <a:r>
              <a:rPr lang="en-US" dirty="0">
                <a:solidFill>
                  <a:srgbClr val="000000"/>
                </a:solidFill>
                <a:latin typeface="Courier New"/>
              </a:rPr>
              <a:t>=</a:t>
            </a:r>
            <a:r>
              <a:rPr lang="en-US" dirty="0" err="1">
                <a:solidFill>
                  <a:srgbClr val="000000"/>
                </a:solidFill>
                <a:latin typeface="Courier New"/>
              </a:rPr>
              <a:t>bicg</a:t>
            </a:r>
            <a:r>
              <a:rPr lang="en-US" dirty="0">
                <a:solidFill>
                  <a:srgbClr val="000000"/>
                </a:solidFill>
                <a:latin typeface="Courier New"/>
              </a:rPr>
              <a:t>(@FTFmul,FTf,1e-12,3*(L+M))</a:t>
            </a:r>
            <a:endParaRPr lang="en-US" dirty="0"/>
          </a:p>
        </p:txBody>
      </p:sp>
      <p:sp>
        <p:nvSpPr>
          <p:cNvPr id="5" name="Title 1"/>
          <p:cNvSpPr txBox="1">
            <a:spLocks/>
          </p:cNvSpPr>
          <p:nvPr/>
        </p:nvSpPr>
        <p:spPr bwMode="auto">
          <a:xfrm>
            <a:off x="856894" y="5572836"/>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for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“biconjugate”</a:t>
            </a:r>
          </a:p>
        </p:txBody>
      </p:sp>
      <p:sp>
        <p:nvSpPr>
          <p:cNvPr id="6" name="Freeform 5"/>
          <p:cNvSpPr/>
          <p:nvPr/>
        </p:nvSpPr>
        <p:spPr>
          <a:xfrm rot="1718152">
            <a:off x="1752600" y="5038084"/>
            <a:ext cx="433719" cy="415641"/>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124200" y="5060262"/>
            <a:ext cx="1143000" cy="6096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3133868" y="5701707"/>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“handle” to the function</a:t>
            </a:r>
          </a:p>
        </p:txBody>
      </p:sp>
      <p:sp>
        <p:nvSpPr>
          <p:cNvPr id="9" name="Right Brace 8"/>
          <p:cNvSpPr/>
          <p:nvPr/>
        </p:nvSpPr>
        <p:spPr>
          <a:xfrm>
            <a:off x="4724400" y="1676400"/>
            <a:ext cx="152400" cy="9144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5334000" y="178217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put at the top of the </a:t>
            </a:r>
            <a:r>
              <a:rPr kumimoji="0" lang="en-US" sz="2400" b="0" i="0" u="none" strike="noStrike" kern="0" cap="none" spc="0" normalizeH="0" baseline="0" noProof="0" dirty="0" err="1">
                <a:ln>
                  <a:noFill/>
                </a:ln>
                <a:solidFill>
                  <a:srgbClr val="FF0000"/>
                </a:solidFill>
                <a:effectLst/>
                <a:uLnTx/>
                <a:uFillTx/>
                <a:latin typeface="Times New Roman" pitchFamily="18" charset="0"/>
                <a:ea typeface="+mj-ea"/>
                <a:cs typeface="Times New Roman" pitchFamily="18" charset="0"/>
              </a:rPr>
              <a:t>LiveScript</a:t>
            </a: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section</a:t>
            </a:r>
          </a:p>
        </p:txBody>
      </p:sp>
      <p:sp>
        <p:nvSpPr>
          <p:cNvPr id="11" name="Freeform 6">
            <a:extLst>
              <a:ext uri="{FF2B5EF4-FFF2-40B4-BE49-F238E27FC236}">
                <a16:creationId xmlns:a16="http://schemas.microsoft.com/office/drawing/2014/main" id="{0DF77A87-970C-4ECA-B3F5-CD14AE342878}"/>
              </a:ext>
            </a:extLst>
          </p:cNvPr>
          <p:cNvSpPr/>
          <p:nvPr/>
        </p:nvSpPr>
        <p:spPr>
          <a:xfrm rot="1875057">
            <a:off x="5567434" y="5171365"/>
            <a:ext cx="1143000" cy="6096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6">
            <a:extLst>
              <a:ext uri="{FF2B5EF4-FFF2-40B4-BE49-F238E27FC236}">
                <a16:creationId xmlns:a16="http://schemas.microsoft.com/office/drawing/2014/main" id="{30E32912-48D4-4633-959B-809286318C10}"/>
              </a:ext>
            </a:extLst>
          </p:cNvPr>
          <p:cNvSpPr/>
          <p:nvPr/>
        </p:nvSpPr>
        <p:spPr>
          <a:xfrm rot="1875057">
            <a:off x="7087597" y="5105399"/>
            <a:ext cx="1143000" cy="6096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a:extLst>
              <a:ext uri="{FF2B5EF4-FFF2-40B4-BE49-F238E27FC236}">
                <a16:creationId xmlns:a16="http://schemas.microsoft.com/office/drawing/2014/main" id="{33515ACE-1F35-4D08-8560-F9343CC341E7}"/>
              </a:ext>
            </a:extLst>
          </p:cNvPr>
          <p:cNvSpPr txBox="1">
            <a:spLocks/>
          </p:cNvSpPr>
          <p:nvPr/>
        </p:nvSpPr>
        <p:spPr bwMode="auto">
          <a:xfrm>
            <a:off x="7162800" y="5991936"/>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maximum iterations</a:t>
            </a:r>
          </a:p>
        </p:txBody>
      </p:sp>
      <p:sp>
        <p:nvSpPr>
          <p:cNvPr id="14" name="Title 1">
            <a:extLst>
              <a:ext uri="{FF2B5EF4-FFF2-40B4-BE49-F238E27FC236}">
                <a16:creationId xmlns:a16="http://schemas.microsoft.com/office/drawing/2014/main" id="{5DBBAD3E-D04C-4CF1-9990-1108860594A4}"/>
              </a:ext>
            </a:extLst>
          </p:cNvPr>
          <p:cNvSpPr txBox="1">
            <a:spLocks/>
          </p:cNvSpPr>
          <p:nvPr/>
        </p:nvSpPr>
        <p:spPr bwMode="auto">
          <a:xfrm>
            <a:off x="5421153" y="57912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tolerance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181600"/>
          </a:xfrm>
        </p:spPr>
        <p:txBody>
          <a:bodyPr/>
          <a:lstStyle/>
          <a:p>
            <a:pPr algn="ctr">
              <a:buNone/>
            </a:pPr>
            <a:r>
              <a:rPr lang="en-US" sz="4000" b="0" i="0" u="none" strike="noStrike" baseline="0" dirty="0">
                <a:solidFill>
                  <a:srgbClr val="000000"/>
                </a:solidFill>
                <a:latin typeface="Times New Roman" panose="02020603050405020304" pitchFamily="18" charset="0"/>
                <a:cs typeface="Times New Roman" panose="02020603050405020304" pitchFamily="18" charset="0"/>
              </a:rPr>
              <a:t>Python</a:t>
            </a:r>
          </a:p>
          <a:p>
            <a:pPr>
              <a:buNone/>
            </a:pPr>
            <a:endParaRPr lang="en-US" dirty="0">
              <a:latin typeface="Times New Roman" pitchFamily="18" charset="0"/>
              <a:cs typeface="Times New Roman" pitchFamily="18" charset="0"/>
            </a:endParaRPr>
          </a:p>
          <a:p>
            <a:pPr>
              <a:buNone/>
            </a:pPr>
            <a:r>
              <a:rPr lang="en-US" dirty="0">
                <a:latin typeface="Courier New" pitchFamily="49" charset="0"/>
                <a:cs typeface="Courier New" pitchFamily="49" charset="0"/>
              </a:rPr>
              <a:t>. . .</a:t>
            </a:r>
          </a:p>
          <a:p>
            <a:pPr>
              <a:buNone/>
            </a:pPr>
            <a:r>
              <a:rPr lang="en-US" dirty="0">
                <a:latin typeface="Courier New" pitchFamily="49" charset="0"/>
                <a:cs typeface="Courier New" pitchFamily="49" charset="0"/>
              </a:rPr>
              <a:t>LO=</a:t>
            </a:r>
            <a:r>
              <a:rPr lang="en-US" dirty="0" err="1">
                <a:latin typeface="Courier New" pitchFamily="49" charset="0"/>
                <a:cs typeface="Courier New" pitchFamily="49" charset="0"/>
              </a:rPr>
              <a:t>las.LinearOperator</a:t>
            </a:r>
            <a:r>
              <a:rPr lang="en-US" dirty="0">
                <a:latin typeface="Courier New" pitchFamily="49" charset="0"/>
                <a:cs typeface="Courier New" pitchFamily="49" charset="0"/>
              </a:rPr>
              <a:t>(shape=(M,M),</a:t>
            </a:r>
            <a:r>
              <a:rPr lang="en-US" dirty="0" err="1">
                <a:latin typeface="Courier New" pitchFamily="49" charset="0"/>
                <a:cs typeface="Courier New" pitchFamily="49" charset="0"/>
              </a:rPr>
              <a:t>matvec</a:t>
            </a:r>
            <a:r>
              <a:rPr lang="en-US" dirty="0">
                <a:latin typeface="Courier New" pitchFamily="49" charset="0"/>
                <a:cs typeface="Courier New" pitchFamily="49" charset="0"/>
              </a:rPr>
              <a:t>=</a:t>
            </a:r>
            <a:r>
              <a:rPr lang="en-US" dirty="0" err="1">
                <a:latin typeface="Courier New" pitchFamily="49" charset="0"/>
                <a:cs typeface="Courier New" pitchFamily="49" charset="0"/>
              </a:rPr>
              <a:t>FTFmul,rmatvec</a:t>
            </a:r>
            <a:r>
              <a:rPr lang="en-US" dirty="0">
                <a:latin typeface="Courier New" pitchFamily="49" charset="0"/>
                <a:cs typeface="Courier New" pitchFamily="49" charset="0"/>
              </a:rPr>
              <a:t>=</a:t>
            </a:r>
            <a:r>
              <a:rPr lang="en-US" dirty="0" err="1">
                <a:latin typeface="Courier New" pitchFamily="49" charset="0"/>
                <a:cs typeface="Courier New" pitchFamily="49" charset="0"/>
              </a:rPr>
              <a:t>FTFmul</a:t>
            </a:r>
            <a:r>
              <a:rPr lang="en-US" dirty="0">
                <a:latin typeface="Courier New" pitchFamily="49" charset="0"/>
                <a:cs typeface="Courier New" pitchFamily="49" charset="0"/>
              </a:rPr>
              <a:t>);</a:t>
            </a:r>
          </a:p>
          <a:p>
            <a:pPr>
              <a:buNone/>
            </a:pPr>
            <a:r>
              <a:rPr lang="en-US" dirty="0" err="1">
                <a:latin typeface="Courier New" pitchFamily="49" charset="0"/>
                <a:cs typeface="Courier New" pitchFamily="49" charset="0"/>
              </a:rPr>
              <a:t>mest</a:t>
            </a:r>
            <a:r>
              <a:rPr lang="en-US" dirty="0">
                <a:latin typeface="Courier New" pitchFamily="49" charset="0"/>
                <a:cs typeface="Courier New" pitchFamily="49" charset="0"/>
              </a:rPr>
              <a:t> = </a:t>
            </a:r>
            <a:r>
              <a:rPr lang="en-US" dirty="0" err="1">
                <a:latin typeface="Courier New" pitchFamily="49" charset="0"/>
                <a:cs typeface="Courier New" pitchFamily="49" charset="0"/>
              </a:rPr>
              <a:t>np.zeros</a:t>
            </a:r>
            <a:r>
              <a:rPr lang="en-US" dirty="0">
                <a:latin typeface="Courier New" pitchFamily="49" charset="0"/>
                <a:cs typeface="Courier New" pitchFamily="49" charset="0"/>
              </a:rPr>
              <a:t>((M,1));</a:t>
            </a:r>
          </a:p>
          <a:p>
            <a:pPr>
              <a:buNone/>
            </a:pPr>
            <a:r>
              <a:rPr lang="en-US" dirty="0" err="1">
                <a:latin typeface="Courier New" pitchFamily="49" charset="0"/>
                <a:cs typeface="Courier New" pitchFamily="49" charset="0"/>
              </a:rPr>
              <a:t>FTf</a:t>
            </a:r>
            <a:r>
              <a:rPr lang="en-US" dirty="0">
                <a:latin typeface="Courier New" pitchFamily="49" charset="0"/>
                <a:cs typeface="Courier New" pitchFamily="49" charset="0"/>
              </a:rPr>
              <a:t> = </a:t>
            </a:r>
            <a:r>
              <a:rPr lang="en-US" dirty="0" err="1">
                <a:latin typeface="Courier New" pitchFamily="49" charset="0"/>
                <a:cs typeface="Courier New" pitchFamily="49" charset="0"/>
              </a:rPr>
              <a:t>edaFsparse.transpose</a:t>
            </a:r>
            <a:r>
              <a:rPr lang="en-US" dirty="0">
                <a:latin typeface="Courier New" pitchFamily="49" charset="0"/>
                <a:cs typeface="Courier New" pitchFamily="49" charset="0"/>
              </a:rPr>
              <a:t>()*f;</a:t>
            </a:r>
          </a:p>
          <a:p>
            <a:pPr>
              <a:buNone/>
            </a:pPr>
            <a:r>
              <a:rPr lang="en-US" dirty="0">
                <a:latin typeface="Courier New" pitchFamily="49" charset="0"/>
                <a:cs typeface="Courier New" pitchFamily="49" charset="0"/>
              </a:rPr>
              <a:t>q=</a:t>
            </a:r>
            <a:r>
              <a:rPr lang="en-US" dirty="0" err="1">
                <a:latin typeface="Courier New" pitchFamily="49" charset="0"/>
                <a:cs typeface="Courier New" pitchFamily="49" charset="0"/>
              </a:rPr>
              <a:t>las.bicg</a:t>
            </a:r>
            <a:r>
              <a:rPr lang="en-US" dirty="0">
                <a:latin typeface="Courier New" pitchFamily="49" charset="0"/>
                <a:cs typeface="Courier New" pitchFamily="49" charset="0"/>
              </a:rPr>
              <a:t>(LO, </a:t>
            </a:r>
            <a:r>
              <a:rPr lang="en-US" dirty="0" err="1">
                <a:latin typeface="Courier New" pitchFamily="49" charset="0"/>
                <a:cs typeface="Courier New" pitchFamily="49" charset="0"/>
              </a:rPr>
              <a:t>FTf</a:t>
            </a:r>
            <a:r>
              <a:rPr lang="en-US" dirty="0">
                <a:latin typeface="Courier New" pitchFamily="49" charset="0"/>
                <a:cs typeface="Courier New" pitchFamily="49" charset="0"/>
              </a:rPr>
              <a:t>, </a:t>
            </a:r>
            <a:r>
              <a:rPr lang="en-US" dirty="0" err="1">
                <a:latin typeface="Courier New" pitchFamily="49" charset="0"/>
                <a:cs typeface="Courier New" pitchFamily="49" charset="0"/>
              </a:rPr>
              <a:t>tol</a:t>
            </a:r>
            <a:r>
              <a:rPr lang="en-US" dirty="0">
                <a:latin typeface="Courier New" pitchFamily="49" charset="0"/>
                <a:cs typeface="Courier New" pitchFamily="49" charset="0"/>
              </a:rPr>
              <a:t>=1e-6,</a:t>
            </a:r>
          </a:p>
          <a:p>
            <a:pPr>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maxiter</a:t>
            </a:r>
            <a:r>
              <a:rPr lang="en-US" dirty="0">
                <a:latin typeface="Courier New" pitchFamily="49" charset="0"/>
                <a:cs typeface="Courier New" pitchFamily="49" charset="0"/>
              </a:rPr>
              <a:t>=(3*(L+M)));</a:t>
            </a:r>
          </a:p>
          <a:p>
            <a:pPr>
              <a:buNone/>
            </a:pPr>
            <a:r>
              <a:rPr lang="en-US" dirty="0" err="1">
                <a:latin typeface="Courier New" pitchFamily="49" charset="0"/>
                <a:cs typeface="Courier New" pitchFamily="49" charset="0"/>
              </a:rPr>
              <a:t>mest</a:t>
            </a:r>
            <a:r>
              <a:rPr lang="en-US" dirty="0">
                <a:latin typeface="Courier New" pitchFamily="49" charset="0"/>
                <a:cs typeface="Courier New" pitchFamily="49" charset="0"/>
              </a:rPr>
              <a:t>[:,0] = q[0];</a:t>
            </a:r>
            <a:endParaRPr lang="en-US" dirty="0"/>
          </a:p>
        </p:txBody>
      </p:sp>
      <p:sp>
        <p:nvSpPr>
          <p:cNvPr id="10" name="Title 1"/>
          <p:cNvSpPr txBox="1">
            <a:spLocks/>
          </p:cNvSpPr>
          <p:nvPr/>
        </p:nvSpPr>
        <p:spPr bwMode="auto">
          <a:xfrm>
            <a:off x="200168" y="1028700"/>
            <a:ext cx="7848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(nothing needs to be put at the top of the </a:t>
            </a:r>
            <a:r>
              <a:rPr kumimoji="0" lang="en-US" sz="2400" b="0" i="0" u="none" strike="noStrike" kern="0" cap="none" spc="0" normalizeH="0" baseline="0" noProof="0" dirty="0" err="1">
                <a:ln>
                  <a:noFill/>
                </a:ln>
                <a:solidFill>
                  <a:srgbClr val="FF0000"/>
                </a:solidFill>
                <a:effectLst/>
                <a:uLnTx/>
                <a:uFillTx/>
                <a:latin typeface="Times New Roman" pitchFamily="18" charset="0"/>
                <a:ea typeface="+mj-ea"/>
                <a:cs typeface="Times New Roman" pitchFamily="18" charset="0"/>
              </a:rPr>
              <a:t>LiveScript</a:t>
            </a: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cell)</a:t>
            </a:r>
          </a:p>
        </p:txBody>
      </p:sp>
    </p:spTree>
    <p:extLst>
      <p:ext uri="{BB962C8B-B14F-4D97-AF65-F5344CB8AC3E}">
        <p14:creationId xmlns:p14="http://schemas.microsoft.com/office/powerpoint/2010/main" val="120592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p:cNvSpPr txBox="1">
            <a:spLocks/>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kern="0" dirty="0">
                <a:solidFill>
                  <a:schemeClr val="tx2"/>
                </a:solidFill>
                <a:latin typeface="Times New Roman" pitchFamily="18" charset="0"/>
                <a:ea typeface="Cambria Math" pitchFamily="18" charset="0"/>
                <a:cs typeface="Times New Roman" pitchFamily="18" charset="0"/>
              </a:rPr>
              <a:t>example </a:t>
            </a:r>
            <a:r>
              <a:rPr kumimoji="0" lang="en-US" sz="40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of a “fairly large” </a:t>
            </a:r>
            <a:r>
              <a:rPr kumimoji="0" lang="en-US" sz="4000" b="0" u="none" strike="noStrike" kern="0" cap="none" spc="0" normalizeH="0" baseline="0" noProof="0" dirty="0" err="1">
                <a:ln>
                  <a:noFill/>
                </a:ln>
                <a:solidFill>
                  <a:schemeClr val="tx2"/>
                </a:solidFill>
                <a:effectLst/>
                <a:uLnTx/>
                <a:uFillTx/>
                <a:latin typeface="Times New Roman" pitchFamily="18" charset="0"/>
                <a:ea typeface="Cambria Math" pitchFamily="18" charset="0"/>
                <a:cs typeface="Times New Roman" pitchFamily="18" charset="0"/>
              </a:rPr>
              <a:t>proble</a:t>
            </a:r>
            <a:r>
              <a:rPr lang="en-US" sz="4000" kern="0" dirty="0">
                <a:solidFill>
                  <a:schemeClr val="tx2"/>
                </a:solidFill>
                <a:latin typeface="Times New Roman" pitchFamily="18" charset="0"/>
                <a:ea typeface="Cambria Math" pitchFamily="18" charset="0"/>
                <a:cs typeface="Times New Roman" pitchFamily="18" charset="0"/>
              </a:rPr>
              <a:t>m</a:t>
            </a:r>
          </a:p>
          <a:p>
            <a:pPr lvl="0" algn="ctr"/>
            <a:endPar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a:p>
            <a:pPr lvl="0" algn="ctr"/>
            <a:r>
              <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fill</a:t>
            </a:r>
            <a:r>
              <a:rPr kumimoji="0" lang="en-US" sz="2800" b="0"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rPr>
              <a:t> in the missing model parameters</a:t>
            </a:r>
          </a:p>
          <a:p>
            <a:pPr lvl="0" algn="ctr"/>
            <a:r>
              <a:rPr lang="en-US" sz="2800" kern="0" dirty="0">
                <a:solidFill>
                  <a:schemeClr val="tx2"/>
                </a:solidFill>
                <a:latin typeface="Times New Roman" pitchFamily="18" charset="0"/>
                <a:ea typeface="Cambria Math" pitchFamily="18" charset="0"/>
                <a:cs typeface="Times New Roman" pitchFamily="18" charset="0"/>
              </a:rPr>
              <a:t>that represents a 2D function m(</a:t>
            </a:r>
            <a:r>
              <a:rPr lang="en-US" sz="2800" kern="0" dirty="0" err="1">
                <a:solidFill>
                  <a:schemeClr val="tx2"/>
                </a:solidFill>
                <a:latin typeface="Times New Roman" pitchFamily="18" charset="0"/>
                <a:ea typeface="Cambria Math" pitchFamily="18" charset="0"/>
                <a:cs typeface="Times New Roman" pitchFamily="18" charset="0"/>
              </a:rPr>
              <a:t>x,y</a:t>
            </a:r>
            <a:r>
              <a:rPr lang="en-US" sz="2800" kern="0" dirty="0">
                <a:solidFill>
                  <a:schemeClr val="tx2"/>
                </a:solidFill>
                <a:latin typeface="Times New Roman" pitchFamily="18" charset="0"/>
                <a:ea typeface="Cambria Math" pitchFamily="18" charset="0"/>
                <a:cs typeface="Times New Roman" pitchFamily="18" charset="0"/>
              </a:rPr>
              <a:t>)</a:t>
            </a:r>
          </a:p>
          <a:p>
            <a:pPr lvl="0" algn="ctr"/>
            <a:r>
              <a:rPr kumimoji="0" lang="en-US" sz="2800" b="0"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rPr>
              <a:t>so that</a:t>
            </a:r>
          </a:p>
          <a:p>
            <a:pPr lvl="0" algn="ctr"/>
            <a:endParaRPr kumimoji="0" lang="en-US" sz="2800" b="0"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endParaRPr>
          </a:p>
          <a:p>
            <a:pPr lvl="0" algn="ctr"/>
            <a:r>
              <a:rPr lang="en-US" sz="2800" i="0" kern="0" baseline="0" dirty="0">
                <a:solidFill>
                  <a:schemeClr val="tx2"/>
                </a:solidFill>
                <a:latin typeface="Times New Roman" pitchFamily="18" charset="0"/>
                <a:ea typeface="Cambria Math" pitchFamily="18" charset="0"/>
                <a:cs typeface="Times New Roman" pitchFamily="18" charset="0"/>
              </a:rPr>
              <a:t>the</a:t>
            </a:r>
            <a:r>
              <a:rPr lang="en-US" sz="2800" i="0" kern="0" dirty="0">
                <a:solidFill>
                  <a:schemeClr val="tx2"/>
                </a:solidFill>
                <a:latin typeface="Times New Roman" pitchFamily="18" charset="0"/>
                <a:ea typeface="Cambria Math" pitchFamily="18" charset="0"/>
                <a:cs typeface="Times New Roman" pitchFamily="18" charset="0"/>
              </a:rPr>
              <a:t> function passes through measured data points</a:t>
            </a:r>
          </a:p>
          <a:p>
            <a:pPr lvl="0" algn="ctr"/>
            <a:r>
              <a:rPr lang="en-US" sz="2800" i="1" kern="0" dirty="0">
                <a:solidFill>
                  <a:schemeClr val="tx2"/>
                </a:solidFill>
                <a:latin typeface="Cambria Math" pitchFamily="18" charset="0"/>
                <a:ea typeface="Cambria Math" pitchFamily="18" charset="0"/>
                <a:cs typeface="Courier New" pitchFamily="49" charset="0"/>
              </a:rPr>
              <a:t>m(</a:t>
            </a:r>
            <a:r>
              <a:rPr lang="en-US" sz="2800" i="1" kern="0" dirty="0" err="1">
                <a:solidFill>
                  <a:schemeClr val="tx2"/>
                </a:solidFill>
                <a:latin typeface="Cambria Math" pitchFamily="18" charset="0"/>
                <a:ea typeface="Cambria Math" pitchFamily="18" charset="0"/>
                <a:cs typeface="Courier New" pitchFamily="49" charset="0"/>
              </a:rPr>
              <a:t>x</a:t>
            </a:r>
            <a:r>
              <a:rPr lang="en-US" sz="2800" i="1" kern="0" baseline="-25000" dirty="0" err="1">
                <a:solidFill>
                  <a:schemeClr val="tx2"/>
                </a:solidFill>
                <a:latin typeface="Cambria Math" pitchFamily="18" charset="0"/>
                <a:ea typeface="Cambria Math" pitchFamily="18" charset="0"/>
                <a:cs typeface="Courier New" pitchFamily="49" charset="0"/>
              </a:rPr>
              <a:t>i</a:t>
            </a:r>
            <a:r>
              <a:rPr lang="en-US" sz="2800" i="1" kern="0" dirty="0" err="1">
                <a:solidFill>
                  <a:schemeClr val="tx2"/>
                </a:solidFill>
                <a:latin typeface="Cambria Math" pitchFamily="18" charset="0"/>
                <a:ea typeface="Cambria Math" pitchFamily="18" charset="0"/>
                <a:cs typeface="Courier New" pitchFamily="49" charset="0"/>
              </a:rPr>
              <a:t>,y</a:t>
            </a:r>
            <a:r>
              <a:rPr lang="en-US" sz="2800" i="1" kern="0" baseline="-25000" dirty="0" err="1">
                <a:solidFill>
                  <a:schemeClr val="tx2"/>
                </a:solidFill>
                <a:latin typeface="Cambria Math" pitchFamily="18" charset="0"/>
                <a:ea typeface="Cambria Math" pitchFamily="18" charset="0"/>
                <a:cs typeface="Courier New" pitchFamily="49" charset="0"/>
              </a:rPr>
              <a:t>i</a:t>
            </a:r>
            <a:r>
              <a:rPr lang="en-US" sz="2800" i="1" kern="0" dirty="0">
                <a:solidFill>
                  <a:schemeClr val="tx2"/>
                </a:solidFill>
                <a:latin typeface="Cambria Math" pitchFamily="18" charset="0"/>
                <a:ea typeface="Cambria Math" pitchFamily="18" charset="0"/>
                <a:cs typeface="Courier New" pitchFamily="49" charset="0"/>
              </a:rPr>
              <a:t>) = </a:t>
            </a:r>
            <a:r>
              <a:rPr lang="en-US" sz="2800" i="1" kern="0" dirty="0" err="1">
                <a:solidFill>
                  <a:schemeClr val="tx2"/>
                </a:solidFill>
                <a:latin typeface="Cambria Math" pitchFamily="18" charset="0"/>
                <a:ea typeface="Cambria Math" pitchFamily="18" charset="0"/>
                <a:cs typeface="Courier New" pitchFamily="49" charset="0"/>
              </a:rPr>
              <a:t>d</a:t>
            </a:r>
            <a:r>
              <a:rPr lang="en-US" sz="2800" i="1" kern="0" baseline="-25000" dirty="0" err="1">
                <a:solidFill>
                  <a:schemeClr val="tx2"/>
                </a:solidFill>
                <a:latin typeface="Cambria Math" pitchFamily="18" charset="0"/>
                <a:ea typeface="Cambria Math" pitchFamily="18" charset="0"/>
                <a:cs typeface="Courier New" pitchFamily="49" charset="0"/>
              </a:rPr>
              <a:t>i</a:t>
            </a:r>
            <a:endParaRPr lang="en-US" sz="2800" i="1" kern="0" baseline="-25000" dirty="0">
              <a:solidFill>
                <a:schemeClr val="tx2"/>
              </a:solidFill>
              <a:latin typeface="Cambria Math" pitchFamily="18" charset="0"/>
              <a:ea typeface="Cambria Math" pitchFamily="18" charset="0"/>
              <a:cs typeface="Courier New" pitchFamily="49" charset="0"/>
            </a:endParaRPr>
          </a:p>
          <a:p>
            <a:pPr lvl="0" algn="ctr"/>
            <a:endParaRPr lang="en-US" sz="2800" i="1" kern="0" dirty="0">
              <a:solidFill>
                <a:schemeClr val="tx2"/>
              </a:solidFill>
              <a:latin typeface="Cambria Math" pitchFamily="18" charset="0"/>
              <a:ea typeface="Cambria Math" pitchFamily="18" charset="0"/>
              <a:cs typeface="Courier New" pitchFamily="49" charset="0"/>
            </a:endParaRPr>
          </a:p>
          <a:p>
            <a:pPr lvl="0" algn="ctr"/>
            <a:r>
              <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and</a:t>
            </a:r>
          </a:p>
          <a:p>
            <a:pPr lvl="0" algn="ctr"/>
            <a:endPar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a:p>
            <a:pPr lvl="0" algn="ctr"/>
            <a:r>
              <a:rPr lang="en-US" sz="2800" i="0" kern="0" dirty="0">
                <a:solidFill>
                  <a:schemeClr val="tx2"/>
                </a:solidFill>
                <a:latin typeface="Times New Roman" pitchFamily="18" charset="0"/>
                <a:ea typeface="Cambria Math" pitchFamily="18" charset="0"/>
                <a:cs typeface="Times New Roman" pitchFamily="18" charset="0"/>
              </a:rPr>
              <a:t>the function satisfies the diffusion equation</a:t>
            </a:r>
          </a:p>
          <a:p>
            <a:pPr lvl="0" algn="ct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2</a:t>
            </a: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0" noProof="0" dirty="0" err="1">
                <a:ln>
                  <a:noFill/>
                </a:ln>
                <a:solidFill>
                  <a:schemeClr val="tx2"/>
                </a:solidFill>
                <a:effectLst/>
                <a:uLnTx/>
                <a:uFillTx/>
                <a:latin typeface="Cambria Math" pitchFamily="18" charset="0"/>
                <a:ea typeface="Cambria Math" pitchFamily="18" charset="0"/>
                <a:cs typeface="Times New Roman" pitchFamily="18" charset="0"/>
              </a:rPr>
              <a:t>dx</a:t>
            </a:r>
            <a:r>
              <a:rPr lang="en-US" sz="2800" i="1" kern="0" baseline="30000" dirty="0">
                <a:solidFill>
                  <a:schemeClr val="tx2"/>
                </a:solidFill>
                <a:latin typeface="Cambria Math" pitchFamily="18" charset="0"/>
                <a:ea typeface="Cambria Math" pitchFamily="18" charset="0"/>
                <a:cs typeface="Times New Roman" pitchFamily="18" charset="0"/>
              </a:rPr>
              <a:t>2</a:t>
            </a: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 + d</a:t>
            </a:r>
            <a:r>
              <a:rPr lang="en-US" sz="2800" i="1" kern="0" baseline="30000" dirty="0">
                <a:solidFill>
                  <a:schemeClr val="tx2"/>
                </a:solidFill>
                <a:latin typeface="Cambria Math" pitchFamily="18" charset="0"/>
                <a:ea typeface="Cambria Math" pitchFamily="18" charset="0"/>
                <a:cs typeface="Times New Roman" pitchFamily="18" charset="0"/>
              </a:rPr>
              <a:t>2</a:t>
            </a: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0" noProof="0" dirty="0" err="1">
                <a:ln>
                  <a:noFill/>
                </a:ln>
                <a:solidFill>
                  <a:schemeClr val="tx2"/>
                </a:solidFill>
                <a:effectLst/>
                <a:uLnTx/>
                <a:uFillTx/>
                <a:latin typeface="Cambria Math" pitchFamily="18" charset="0"/>
                <a:ea typeface="Cambria Math" pitchFamily="18" charset="0"/>
                <a:cs typeface="Times New Roman" pitchFamily="18" charset="0"/>
              </a:rPr>
              <a:t>dy</a:t>
            </a:r>
            <a:r>
              <a:rPr lang="en-US" sz="2800" i="1" kern="0" baseline="30000" dirty="0">
                <a:solidFill>
                  <a:schemeClr val="tx2"/>
                </a:solidFill>
                <a:latin typeface="Cambria Math" pitchFamily="18" charset="0"/>
                <a:ea typeface="Cambria Math" pitchFamily="18" charset="0"/>
                <a:cs typeface="Times New Roman" pitchFamily="18" charset="0"/>
              </a:rPr>
              <a:t>2</a:t>
            </a: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 = 0</a:t>
            </a:r>
            <a:endParaRPr kumimoji="0" lang="en-US" sz="4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05228" y="417286"/>
            <a:ext cx="9038774" cy="5602514"/>
            <a:chOff x="975520" y="1490796"/>
            <a:chExt cx="5250081" cy="3081204"/>
          </a:xfrm>
        </p:grpSpPr>
        <p:pic>
          <p:nvPicPr>
            <p:cNvPr id="1026" name="Picture 2"/>
            <p:cNvPicPr>
              <a:picLocks noChangeAspect="1" noChangeArrowheads="1"/>
            </p:cNvPicPr>
            <p:nvPr/>
          </p:nvPicPr>
          <p:blipFill>
            <a:blip r:embed="rId3" cstate="print"/>
            <a:srcRect/>
            <a:stretch>
              <a:fillRect/>
            </a:stretch>
          </p:blipFill>
          <p:spPr bwMode="auto">
            <a:xfrm>
              <a:off x="1181622" y="2203966"/>
              <a:ext cx="2286000" cy="219456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823570" y="2203966"/>
              <a:ext cx="2286000" cy="2194560"/>
            </a:xfrm>
            <a:prstGeom prst="rect">
              <a:avLst/>
            </a:prstGeom>
            <a:noFill/>
            <a:ln w="9525">
              <a:noFill/>
              <a:miter lim="800000"/>
              <a:headEnd/>
              <a:tailEnd/>
            </a:ln>
          </p:spPr>
        </p:pic>
        <p:cxnSp>
          <p:nvCxnSpPr>
            <p:cNvPr id="21" name="Straight Arrow Connector 20"/>
            <p:cNvCxnSpPr/>
            <p:nvPr/>
          </p:nvCxnSpPr>
          <p:spPr>
            <a:xfrm rot="5400000" flipH="1" flipV="1">
              <a:off x="65763" y="3399522"/>
              <a:ext cx="2330092" cy="14863"/>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1219366" y="2240672"/>
              <a:ext cx="2376813" cy="247"/>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172222" y="1883926"/>
              <a:ext cx="609600" cy="321608"/>
            </a:xfrm>
            <a:prstGeom prst="rect">
              <a:avLst/>
            </a:prstGeom>
            <a:noFill/>
          </p:spPr>
          <p:txBody>
            <a:bodyPr wrap="square" rtlCol="0">
              <a:spAutoFit/>
            </a:bodyPr>
            <a:lstStyle/>
            <a:p>
              <a:r>
                <a:rPr lang="en-US" sz="3200" i="1" dirty="0">
                  <a:latin typeface="Times New Roman" pitchFamily="18" charset="0"/>
                  <a:cs typeface="Times New Roman" pitchFamily="18" charset="0"/>
                </a:rPr>
                <a:t>y</a:t>
              </a:r>
              <a:endParaRPr lang="en-US" sz="3200" i="1" baseline="-25000" dirty="0">
                <a:latin typeface="Times New Roman" pitchFamily="18" charset="0"/>
                <a:cs typeface="Times New Roman" pitchFamily="18" charset="0"/>
              </a:endParaRPr>
            </a:p>
          </p:txBody>
        </p:sp>
        <p:sp>
          <p:nvSpPr>
            <p:cNvPr id="27" name="TextBox 26"/>
            <p:cNvSpPr txBox="1"/>
            <p:nvPr/>
          </p:nvSpPr>
          <p:spPr>
            <a:xfrm>
              <a:off x="975520" y="3189050"/>
              <a:ext cx="609600" cy="321608"/>
            </a:xfrm>
            <a:prstGeom prst="rect">
              <a:avLst/>
            </a:prstGeom>
            <a:noFill/>
          </p:spPr>
          <p:txBody>
            <a:bodyPr wrap="square" rtlCol="0">
              <a:spAutoFit/>
            </a:bodyPr>
            <a:lstStyle/>
            <a:p>
              <a:r>
                <a:rPr lang="en-US" sz="3200" i="1" dirty="0">
                  <a:latin typeface="Times New Roman" pitchFamily="18" charset="0"/>
                  <a:cs typeface="Times New Roman" pitchFamily="18" charset="0"/>
                </a:rPr>
                <a:t>x</a:t>
              </a:r>
              <a:endParaRPr lang="en-US" sz="3200" i="1" baseline="-25000" dirty="0">
                <a:latin typeface="Times New Roman" pitchFamily="18" charset="0"/>
                <a:cs typeface="Times New Roman" pitchFamily="18" charset="0"/>
              </a:endParaRPr>
            </a:p>
          </p:txBody>
        </p:sp>
        <p:sp>
          <p:nvSpPr>
            <p:cNvPr id="30" name="TextBox 29"/>
            <p:cNvSpPr txBox="1"/>
            <p:nvPr/>
          </p:nvSpPr>
          <p:spPr>
            <a:xfrm>
              <a:off x="1126000" y="1490796"/>
              <a:ext cx="2545167" cy="287754"/>
            </a:xfrm>
            <a:prstGeom prst="rect">
              <a:avLst/>
            </a:prstGeom>
            <a:noFill/>
          </p:spPr>
          <p:txBody>
            <a:bodyPr wrap="square" rtlCol="0">
              <a:spAutoFit/>
            </a:bodyPr>
            <a:lstStyle/>
            <a:p>
              <a:r>
                <a:rPr lang="en-US" sz="2800" dirty="0">
                  <a:latin typeface="Times New Roman" pitchFamily="18" charset="0"/>
                  <a:cs typeface="Times New Roman" pitchFamily="18" charset="0"/>
                </a:rPr>
                <a:t>A) observed, </a:t>
              </a:r>
              <a:r>
                <a:rPr lang="en-US" sz="2800" i="1" dirty="0" err="1">
                  <a:latin typeface="Cambria Math" pitchFamily="18" charset="0"/>
                  <a:ea typeface="Cambria Math" pitchFamily="18" charset="0"/>
                  <a:cs typeface="Times New Roman" pitchFamily="18" charset="0"/>
                </a:rPr>
                <a:t>d</a:t>
              </a:r>
              <a:r>
                <a:rPr lang="en-US" sz="2800" i="1" baseline="-25000" dirty="0" err="1">
                  <a:latin typeface="Cambria Math" pitchFamily="18" charset="0"/>
                  <a:ea typeface="Cambria Math" pitchFamily="18" charset="0"/>
                  <a:cs typeface="Times New Roman" pitchFamily="18" charset="0"/>
                </a:rPr>
                <a:t>i</a:t>
              </a:r>
              <a:r>
                <a:rPr lang="en-US" sz="2800" i="1" baseline="30000" dirty="0" err="1">
                  <a:latin typeface="Cambria Math" pitchFamily="18" charset="0"/>
                  <a:ea typeface="Cambria Math" pitchFamily="18" charset="0"/>
                  <a:cs typeface="Times New Roman" pitchFamily="18" charset="0"/>
                </a:rPr>
                <a:t>obs</a:t>
              </a:r>
              <a:r>
                <a:rPr lang="en-US" sz="2800" i="1" dirty="0">
                  <a:latin typeface="Cambria Math" pitchFamily="18" charset="0"/>
                  <a:ea typeface="Cambria Math" pitchFamily="18" charset="0"/>
                  <a:cs typeface="Times New Roman" pitchFamily="18" charset="0"/>
                </a:rPr>
                <a:t>=m(x</a:t>
              </a:r>
              <a:r>
                <a:rPr lang="en-US" sz="2800" i="1" baseline="-25000" dirty="0">
                  <a:latin typeface="Cambria Math" pitchFamily="18" charset="0"/>
                  <a:ea typeface="Cambria Math" pitchFamily="18" charset="0"/>
                  <a:cs typeface="Times New Roman" pitchFamily="18" charset="0"/>
                </a:rPr>
                <a:t>i</a:t>
              </a:r>
              <a:r>
                <a:rPr lang="en-US" sz="2800" i="1" dirty="0">
                  <a:latin typeface="Cambria Math" pitchFamily="18" charset="0"/>
                  <a:ea typeface="Cambria Math" pitchFamily="18" charset="0"/>
                  <a:cs typeface="Times New Roman" pitchFamily="18" charset="0"/>
                </a:rPr>
                <a:t>,</a:t>
              </a:r>
              <a:r>
                <a:rPr lang="en-US" sz="2800" i="1" baseline="-25000" dirty="0">
                  <a:latin typeface="Cambria Math" pitchFamily="18" charset="0"/>
                  <a:ea typeface="Cambria Math" pitchFamily="18" charset="0"/>
                  <a:cs typeface="Times New Roman" pitchFamily="18" charset="0"/>
                </a:rPr>
                <a:t>  </a:t>
              </a:r>
              <a:r>
                <a:rPr lang="en-US" sz="2800" i="1" dirty="0" err="1">
                  <a:latin typeface="Cambria Math" pitchFamily="18" charset="0"/>
                  <a:ea typeface="Cambria Math" pitchFamily="18" charset="0"/>
                  <a:cs typeface="Times New Roman" pitchFamily="18" charset="0"/>
                </a:rPr>
                <a:t>y</a:t>
              </a:r>
              <a:r>
                <a:rPr lang="en-US" sz="2800" i="1" baseline="-25000" dirty="0" err="1">
                  <a:latin typeface="Cambria Math" pitchFamily="18" charset="0"/>
                  <a:ea typeface="Cambria Math" pitchFamily="18" charset="0"/>
                  <a:cs typeface="Times New Roman" pitchFamily="18" charset="0"/>
                </a:rPr>
                <a:t>i</a:t>
              </a:r>
              <a:r>
                <a:rPr lang="en-US" sz="2800" i="1" dirty="0">
                  <a:latin typeface="Cambria Math" pitchFamily="18" charset="0"/>
                  <a:ea typeface="Cambria Math" pitchFamily="18" charset="0"/>
                  <a:cs typeface="Times New Roman" pitchFamily="18" charset="0"/>
                </a:rPr>
                <a:t>)</a:t>
              </a:r>
              <a:endParaRPr lang="en-US" sz="2800" i="1" baseline="-25000" dirty="0">
                <a:latin typeface="Cambria Math" pitchFamily="18" charset="0"/>
                <a:ea typeface="Cambria Math" pitchFamily="18" charset="0"/>
                <a:cs typeface="Times New Roman" pitchFamily="18" charset="0"/>
              </a:endParaRPr>
            </a:p>
          </p:txBody>
        </p:sp>
        <p:cxnSp>
          <p:nvCxnSpPr>
            <p:cNvPr id="33" name="Straight Arrow Connector 32"/>
            <p:cNvCxnSpPr/>
            <p:nvPr/>
          </p:nvCxnSpPr>
          <p:spPr>
            <a:xfrm rot="5400000" flipH="1" flipV="1">
              <a:off x="2695185" y="3399522"/>
              <a:ext cx="2330092" cy="14863"/>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3848788" y="2240672"/>
              <a:ext cx="2376813" cy="247"/>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801644" y="1883926"/>
              <a:ext cx="609600" cy="321608"/>
            </a:xfrm>
            <a:prstGeom prst="rect">
              <a:avLst/>
            </a:prstGeom>
            <a:noFill/>
          </p:spPr>
          <p:txBody>
            <a:bodyPr wrap="square" rtlCol="0">
              <a:spAutoFit/>
            </a:bodyPr>
            <a:lstStyle/>
            <a:p>
              <a:r>
                <a:rPr lang="en-US" sz="3200" i="1" dirty="0">
                  <a:latin typeface="Times New Roman" pitchFamily="18" charset="0"/>
                  <a:cs typeface="Times New Roman" pitchFamily="18" charset="0"/>
                </a:rPr>
                <a:t>y</a:t>
              </a:r>
              <a:endParaRPr lang="en-US" sz="3200" i="1" baseline="-25000" dirty="0">
                <a:latin typeface="Times New Roman" pitchFamily="18" charset="0"/>
                <a:cs typeface="Times New Roman" pitchFamily="18" charset="0"/>
              </a:endParaRPr>
            </a:p>
          </p:txBody>
        </p:sp>
        <p:sp>
          <p:nvSpPr>
            <p:cNvPr id="36" name="TextBox 35"/>
            <p:cNvSpPr txBox="1"/>
            <p:nvPr/>
          </p:nvSpPr>
          <p:spPr>
            <a:xfrm>
              <a:off x="3585973" y="3189764"/>
              <a:ext cx="609600" cy="321608"/>
            </a:xfrm>
            <a:prstGeom prst="rect">
              <a:avLst/>
            </a:prstGeom>
            <a:noFill/>
          </p:spPr>
          <p:txBody>
            <a:bodyPr wrap="square" rtlCol="0">
              <a:spAutoFit/>
            </a:bodyPr>
            <a:lstStyle/>
            <a:p>
              <a:r>
                <a:rPr lang="en-US" sz="3200" i="1" dirty="0">
                  <a:latin typeface="Times New Roman" pitchFamily="18" charset="0"/>
                  <a:cs typeface="Times New Roman" pitchFamily="18" charset="0"/>
                </a:rPr>
                <a:t>x</a:t>
              </a:r>
              <a:endParaRPr lang="en-US" sz="3200" i="1" baseline="-25000" dirty="0">
                <a:latin typeface="Times New Roman" pitchFamily="18" charset="0"/>
                <a:cs typeface="Times New Roman" pitchFamily="18" charset="0"/>
              </a:endParaRPr>
            </a:p>
          </p:txBody>
        </p:sp>
        <p:sp>
          <p:nvSpPr>
            <p:cNvPr id="37" name="TextBox 36"/>
            <p:cNvSpPr txBox="1"/>
            <p:nvPr/>
          </p:nvSpPr>
          <p:spPr>
            <a:xfrm>
              <a:off x="3747040" y="1502769"/>
              <a:ext cx="2118986" cy="287754"/>
            </a:xfrm>
            <a:prstGeom prst="rect">
              <a:avLst/>
            </a:prstGeom>
            <a:noFill/>
          </p:spPr>
          <p:txBody>
            <a:bodyPr wrap="square" rtlCol="0">
              <a:spAutoFit/>
            </a:bodyPr>
            <a:lstStyle/>
            <a:p>
              <a:r>
                <a:rPr lang="en-US" sz="2800" dirty="0">
                  <a:latin typeface="Times New Roman" pitchFamily="18" charset="0"/>
                  <a:cs typeface="Times New Roman" pitchFamily="18" charset="0"/>
                </a:rPr>
                <a:t>B) predicted,  </a:t>
              </a:r>
              <a:r>
                <a:rPr lang="en-US" sz="2800" i="1" dirty="0">
                  <a:latin typeface="Times New Roman" pitchFamily="18" charset="0"/>
                  <a:cs typeface="Times New Roman" pitchFamily="18" charset="0"/>
                </a:rPr>
                <a:t>m(</a:t>
              </a:r>
              <a:r>
                <a:rPr lang="en-US" sz="2800" i="1" dirty="0" err="1">
                  <a:latin typeface="Times New Roman" pitchFamily="18" charset="0"/>
                  <a:cs typeface="Times New Roman" pitchFamily="18" charset="0"/>
                </a:rPr>
                <a:t>x,y</a:t>
              </a:r>
              <a:r>
                <a:rPr lang="en-US" sz="2800" i="1" dirty="0">
                  <a:latin typeface="Times New Roman" pitchFamily="18" charset="0"/>
                  <a:cs typeface="Times New Roman" pitchFamily="18" charset="0"/>
                </a:rPr>
                <a:t>)</a:t>
              </a:r>
              <a:endParaRPr lang="en-US" sz="2800" baseline="-25000" dirty="0">
                <a:latin typeface="Times New Roman" pitchFamily="18" charset="0"/>
                <a:cs typeface="Times New Roman" pitchFamily="18" charset="0"/>
              </a:endParaRPr>
            </a:p>
          </p:txBody>
        </p:sp>
      </p:grpSp>
      <p:sp>
        <p:nvSpPr>
          <p:cNvPr id="15" name="TextBox 14"/>
          <p:cNvSpPr txBox="1"/>
          <p:nvPr/>
        </p:nvSpPr>
        <p:spPr>
          <a:xfrm>
            <a:off x="1752600" y="6096000"/>
            <a:ext cx="5791200" cy="523220"/>
          </a:xfrm>
          <a:prstGeom prst="rect">
            <a:avLst/>
          </a:prstGeom>
          <a:noFill/>
        </p:spPr>
        <p:txBody>
          <a:bodyPr wrap="square" rtlCol="0">
            <a:spAutoFit/>
          </a:bodyPr>
          <a:lstStyle/>
          <a:p>
            <a:r>
              <a:rPr lang="en-US" sz="2800" dirty="0">
                <a:latin typeface="Times New Roman" pitchFamily="18" charset="0"/>
                <a:cs typeface="Times New Roman" pitchFamily="18" charset="0"/>
              </a:rPr>
              <a:t>(see text for details on how its done)</a:t>
            </a:r>
            <a:endParaRPr lang="en-US" sz="2800" i="1" baseline="-25000" dirty="0">
              <a:latin typeface="Cambria Math" pitchFamily="18" charset="0"/>
              <a:ea typeface="Cambria Math"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latin typeface="Times New Roman" pitchFamily="18" charset="0"/>
                <a:cs typeface="Times New Roman" pitchFamily="18" charset="0"/>
              </a:rPr>
              <a:t>linear prior information</a:t>
            </a:r>
          </a:p>
        </p:txBody>
      </p:sp>
      <p:sp>
        <p:nvSpPr>
          <p:cNvPr id="10" name="Content Placeholder 2"/>
          <p:cNvSpPr txBox="1">
            <a:spLocks/>
          </p:cNvSpPr>
          <p:nvPr/>
        </p:nvSpPr>
        <p:spPr bwMode="auto">
          <a:xfrm>
            <a:off x="1600200" y="4876800"/>
            <a:ext cx="6096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0" u="none" strike="noStrike" kern="0" cap="none" spc="0" normalizeH="0" baseline="0" noProof="0" dirty="0">
                <a:ln>
                  <a:noFill/>
                </a:ln>
                <a:solidFill>
                  <a:schemeClr val="tx1"/>
                </a:solidFill>
                <a:effectLst/>
                <a:uLnTx/>
                <a:uFillTx/>
                <a:latin typeface="Times New Roman" pitchFamily="18" charset="0"/>
                <a:ea typeface="Cambria Math" pitchFamily="18" charset="0"/>
                <a:cs typeface="Times New Roman" pitchFamily="18" charset="0"/>
              </a:rPr>
              <a:t>with covariance </a:t>
            </a:r>
            <a:r>
              <a:rPr kumimoji="0" lang="en-US" sz="2800" b="1" i="0" u="none" strike="noStrike" kern="0" cap="none" spc="0" normalizeH="0" baseline="0" noProof="0" dirty="0">
                <a:ln>
                  <a:noFill/>
                </a:ln>
                <a:solidFill>
                  <a:schemeClr val="tx1"/>
                </a:solidFill>
                <a:effectLst/>
                <a:uLnTx/>
                <a:uFillTx/>
                <a:latin typeface="Cambria Math" pitchFamily="18" charset="0"/>
                <a:ea typeface="Cambria Math" pitchFamily="18" charset="0"/>
                <a:cs typeface="+mn-cs"/>
              </a:rPr>
              <a:t>C</a:t>
            </a:r>
            <a:r>
              <a:rPr kumimoji="0" lang="en-US" sz="2800" i="1" u="none" strike="noStrike" kern="0" cap="none" spc="0" normalizeH="0" baseline="-25000" noProof="0" dirty="0">
                <a:ln>
                  <a:noFill/>
                </a:ln>
                <a:solidFill>
                  <a:schemeClr val="tx1"/>
                </a:solidFill>
                <a:effectLst/>
                <a:uLnTx/>
                <a:uFillTx/>
                <a:latin typeface="Cambria Math" pitchFamily="18" charset="0"/>
                <a:ea typeface="Cambria Math" pitchFamily="18" charset="0"/>
                <a:cs typeface="+mn-cs"/>
              </a:rPr>
              <a:t>h</a:t>
            </a:r>
            <a:endParaRPr kumimoji="0" lang="en-US" sz="280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pic>
        <p:nvPicPr>
          <p:cNvPr id="3074" name="Picture 2"/>
          <p:cNvPicPr>
            <a:picLocks noChangeAspect="1" noChangeArrowheads="1"/>
          </p:cNvPicPr>
          <p:nvPr/>
        </p:nvPicPr>
        <p:blipFill>
          <a:blip r:embed="rId3" cstate="print"/>
          <a:srcRect l="25847" t="30688" r="26241" b="46032"/>
          <a:stretch>
            <a:fillRect/>
          </a:stretch>
        </p:blipFill>
        <p:spPr bwMode="auto">
          <a:xfrm>
            <a:off x="0" y="1981200"/>
            <a:ext cx="9144000" cy="2438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simplest example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model parameters near known values</a:t>
            </a:r>
          </a:p>
        </p:txBody>
      </p:sp>
      <p:sp>
        <p:nvSpPr>
          <p:cNvPr id="4" name="TextBox 3"/>
          <p:cNvSpPr txBox="1"/>
          <p:nvPr/>
        </p:nvSpPr>
        <p:spPr>
          <a:xfrm>
            <a:off x="762000" y="2514600"/>
            <a:ext cx="2743200" cy="2862322"/>
          </a:xfrm>
          <a:prstGeom prst="rect">
            <a:avLst/>
          </a:prstGeom>
          <a:noFill/>
        </p:spPr>
        <p:txBody>
          <a:bodyPr wrap="square" rtlCol="0">
            <a:spAutoFit/>
          </a:bodyPr>
          <a:lstStyle/>
          <a:p>
            <a:r>
              <a:rPr lang="en-US" sz="3600" i="1" dirty="0">
                <a:latin typeface="Cambria Math" pitchFamily="18" charset="0"/>
                <a:ea typeface="Cambria Math" pitchFamily="18" charset="0"/>
                <a:cs typeface="Times New Roman" pitchFamily="18" charset="0"/>
              </a:rPr>
              <a:t>m</a:t>
            </a:r>
            <a:r>
              <a:rPr lang="en-US" sz="3600" i="1" baseline="-25000" dirty="0">
                <a:latin typeface="Cambria Math" pitchFamily="18" charset="0"/>
                <a:ea typeface="Cambria Math" pitchFamily="18" charset="0"/>
                <a:cs typeface="Times New Roman" pitchFamily="18" charset="0"/>
              </a:rPr>
              <a:t>1</a:t>
            </a:r>
            <a:r>
              <a:rPr lang="en-US" sz="3600" i="1" dirty="0">
                <a:latin typeface="Cambria Math" pitchFamily="18" charset="0"/>
                <a:ea typeface="Cambria Math" pitchFamily="18" charset="0"/>
                <a:cs typeface="Times New Roman" pitchFamily="18" charset="0"/>
              </a:rPr>
              <a:t> = 10 ± 5</a:t>
            </a:r>
            <a:endParaRPr lang="en-US" sz="3600" dirty="0">
              <a:latin typeface="Cambria Math" pitchFamily="18" charset="0"/>
              <a:ea typeface="Cambria Math" pitchFamily="18" charset="0"/>
              <a:cs typeface="Times New Roman" pitchFamily="18" charset="0"/>
            </a:endParaRPr>
          </a:p>
          <a:p>
            <a:r>
              <a:rPr lang="en-US" sz="3600" i="1" dirty="0">
                <a:latin typeface="Cambria Math" pitchFamily="18" charset="0"/>
                <a:ea typeface="Cambria Math" pitchFamily="18" charset="0"/>
                <a:cs typeface="Times New Roman" pitchFamily="18" charset="0"/>
              </a:rPr>
              <a:t>m</a:t>
            </a:r>
            <a:r>
              <a:rPr lang="en-US" sz="3600" i="1" baseline="-25000" dirty="0">
                <a:latin typeface="Cambria Math" pitchFamily="18" charset="0"/>
                <a:ea typeface="Cambria Math" pitchFamily="18" charset="0"/>
                <a:cs typeface="Times New Roman" pitchFamily="18" charset="0"/>
              </a:rPr>
              <a:t>2</a:t>
            </a:r>
            <a:r>
              <a:rPr lang="en-US" sz="3600" i="1" dirty="0">
                <a:latin typeface="Cambria Math" pitchFamily="18" charset="0"/>
                <a:ea typeface="Cambria Math" pitchFamily="18" charset="0"/>
                <a:cs typeface="Times New Roman" pitchFamily="18" charset="0"/>
              </a:rPr>
              <a:t> = 20 ± 5</a:t>
            </a:r>
          </a:p>
          <a:p>
            <a:endParaRPr lang="en-US" sz="3600" dirty="0">
              <a:latin typeface="Cambria Math" pitchFamily="18" charset="0"/>
              <a:ea typeface="Cambria Math" pitchFamily="18" charset="0"/>
              <a:cs typeface="Times New Roman" pitchFamily="18" charset="0"/>
            </a:endParaRPr>
          </a:p>
          <a:p>
            <a:r>
              <a:rPr lang="en-US" sz="3600" dirty="0">
                <a:latin typeface="Cambria Math" pitchFamily="18" charset="0"/>
                <a:ea typeface="Cambria Math" pitchFamily="18" charset="0"/>
                <a:cs typeface="Times New Roman" pitchFamily="18" charset="0"/>
              </a:rPr>
              <a:t>m</a:t>
            </a:r>
            <a:r>
              <a:rPr lang="en-US" sz="3600" baseline="-25000" dirty="0">
                <a:latin typeface="Cambria Math" pitchFamily="18" charset="0"/>
                <a:ea typeface="Cambria Math" pitchFamily="18" charset="0"/>
                <a:cs typeface="Times New Roman" pitchFamily="18" charset="0"/>
              </a:rPr>
              <a:t>1</a:t>
            </a:r>
            <a:r>
              <a:rPr lang="en-US" sz="3600" dirty="0">
                <a:latin typeface="Cambria Math" pitchFamily="18" charset="0"/>
                <a:ea typeface="Cambria Math" pitchFamily="18" charset="0"/>
                <a:cs typeface="Times New Roman" pitchFamily="18" charset="0"/>
              </a:rPr>
              <a:t> and m</a:t>
            </a:r>
            <a:r>
              <a:rPr lang="en-US" sz="3600" baseline="-25000" dirty="0">
                <a:latin typeface="Cambria Math" pitchFamily="18" charset="0"/>
                <a:ea typeface="Cambria Math" pitchFamily="18" charset="0"/>
                <a:cs typeface="Times New Roman" pitchFamily="18" charset="0"/>
              </a:rPr>
              <a:t>2</a:t>
            </a:r>
            <a:r>
              <a:rPr lang="en-US" sz="3600" dirty="0">
                <a:latin typeface="Cambria Math" pitchFamily="18" charset="0"/>
                <a:ea typeface="Cambria Math" pitchFamily="18" charset="0"/>
                <a:cs typeface="Times New Roman" pitchFamily="18" charset="0"/>
              </a:rPr>
              <a:t> uncorrelated  </a:t>
            </a:r>
          </a:p>
        </p:txBody>
      </p:sp>
      <p:sp>
        <p:nvSpPr>
          <p:cNvPr id="6" name="TextBox 5"/>
          <p:cNvSpPr txBox="1"/>
          <p:nvPr/>
        </p:nvSpPr>
        <p:spPr>
          <a:xfrm>
            <a:off x="4953000" y="2133600"/>
            <a:ext cx="3505200" cy="3416320"/>
          </a:xfrm>
          <a:prstGeom prst="rect">
            <a:avLst/>
          </a:prstGeom>
          <a:noFill/>
        </p:spPr>
        <p:txBody>
          <a:bodyPr wrap="square" rtlCol="0">
            <a:spAutoFit/>
          </a:bodyPr>
          <a:lstStyle/>
          <a:p>
            <a:r>
              <a:rPr lang="en-US" sz="3600" b="1" dirty="0" err="1">
                <a:latin typeface="Cambria Math" pitchFamily="18" charset="0"/>
                <a:ea typeface="Cambria Math" pitchFamily="18" charset="0"/>
                <a:cs typeface="Times New Roman" pitchFamily="18" charset="0"/>
              </a:rPr>
              <a:t>Hm</a:t>
            </a:r>
            <a:r>
              <a:rPr lang="en-US" sz="3600" b="1" dirty="0">
                <a:latin typeface="Cambria Math" pitchFamily="18" charset="0"/>
                <a:ea typeface="Cambria Math" pitchFamily="18" charset="0"/>
                <a:cs typeface="Times New Roman" pitchFamily="18" charset="0"/>
              </a:rPr>
              <a:t> </a:t>
            </a:r>
            <a:r>
              <a:rPr lang="en-US" sz="3600" dirty="0">
                <a:latin typeface="Cambria Math" pitchFamily="18" charset="0"/>
                <a:ea typeface="Cambria Math" pitchFamily="18" charset="0"/>
                <a:cs typeface="Times New Roman" pitchFamily="18" charset="0"/>
              </a:rPr>
              <a:t>=</a:t>
            </a:r>
            <a:r>
              <a:rPr lang="en-US" sz="3600" b="1" dirty="0">
                <a:latin typeface="Cambria Math" pitchFamily="18" charset="0"/>
                <a:ea typeface="Cambria Math" pitchFamily="18" charset="0"/>
                <a:cs typeface="Times New Roman" pitchFamily="18" charset="0"/>
              </a:rPr>
              <a:t> h   </a:t>
            </a:r>
            <a:r>
              <a:rPr lang="en-US" sz="3600" dirty="0">
                <a:latin typeface="Times New Roman" pitchFamily="18" charset="0"/>
                <a:ea typeface="Cambria Math" pitchFamily="18" charset="0"/>
                <a:cs typeface="Times New Roman" pitchFamily="18" charset="0"/>
              </a:rPr>
              <a:t>with</a:t>
            </a:r>
          </a:p>
          <a:p>
            <a:endParaRPr lang="en-US" sz="3600" dirty="0">
              <a:latin typeface="Times New Roman" pitchFamily="18" charset="0"/>
              <a:ea typeface="Cambria Math" pitchFamily="18" charset="0"/>
              <a:cs typeface="Times New Roman" pitchFamily="18" charset="0"/>
            </a:endParaRPr>
          </a:p>
          <a:p>
            <a:r>
              <a:rPr lang="en-US" sz="3600" b="1" dirty="0">
                <a:latin typeface="Cambria Math" pitchFamily="18" charset="0"/>
                <a:ea typeface="Cambria Math" pitchFamily="18" charset="0"/>
                <a:cs typeface="Times New Roman" pitchFamily="18" charset="0"/>
              </a:rPr>
              <a:t>H</a:t>
            </a:r>
            <a:r>
              <a:rPr lang="en-US" sz="3600" dirty="0">
                <a:latin typeface="Cambria Math" pitchFamily="18" charset="0"/>
                <a:ea typeface="Cambria Math" pitchFamily="18" charset="0"/>
                <a:cs typeface="Times New Roman" pitchFamily="18" charset="0"/>
              </a:rPr>
              <a:t>=</a:t>
            </a:r>
            <a:r>
              <a:rPr lang="en-US" sz="3600" b="1" dirty="0">
                <a:latin typeface="Cambria Math" pitchFamily="18" charset="0"/>
                <a:ea typeface="Cambria Math" pitchFamily="18" charset="0"/>
                <a:cs typeface="Times New Roman" pitchFamily="18" charset="0"/>
              </a:rPr>
              <a:t>I</a:t>
            </a:r>
          </a:p>
          <a:p>
            <a:r>
              <a:rPr lang="en-US" sz="3600" b="1" dirty="0">
                <a:latin typeface="Cambria Math" pitchFamily="18" charset="0"/>
                <a:ea typeface="Cambria Math" pitchFamily="18" charset="0"/>
                <a:cs typeface="Times New Roman" pitchFamily="18" charset="0"/>
              </a:rPr>
              <a:t>h</a:t>
            </a:r>
            <a:r>
              <a:rPr lang="en-US" sz="3600" dirty="0">
                <a:latin typeface="Cambria Math" pitchFamily="18" charset="0"/>
                <a:ea typeface="Cambria Math" pitchFamily="18" charset="0"/>
                <a:cs typeface="Times New Roman" pitchFamily="18" charset="0"/>
              </a:rPr>
              <a:t> = [</a:t>
            </a:r>
            <a:r>
              <a:rPr lang="en-US" sz="3600" i="1" dirty="0">
                <a:latin typeface="Cambria Math" pitchFamily="18" charset="0"/>
                <a:ea typeface="Cambria Math" pitchFamily="18" charset="0"/>
                <a:cs typeface="Times New Roman" pitchFamily="18" charset="0"/>
              </a:rPr>
              <a:t>10, 20</a:t>
            </a:r>
            <a:r>
              <a:rPr lang="en-US" sz="3600" dirty="0">
                <a:latin typeface="Cambria Math" pitchFamily="18" charset="0"/>
                <a:ea typeface="Cambria Math" pitchFamily="18" charset="0"/>
                <a:cs typeface="Times New Roman" pitchFamily="18" charset="0"/>
              </a:rPr>
              <a:t>]</a:t>
            </a:r>
            <a:r>
              <a:rPr lang="en-US" sz="3600" i="1" baseline="30000" dirty="0">
                <a:latin typeface="Cambria Math" pitchFamily="18" charset="0"/>
                <a:ea typeface="Cambria Math" pitchFamily="18" charset="0"/>
                <a:cs typeface="Times New Roman" pitchFamily="18" charset="0"/>
              </a:rPr>
              <a:t>T</a:t>
            </a:r>
          </a:p>
          <a:p>
            <a:endParaRPr lang="en-US" sz="3600" dirty="0">
              <a:latin typeface="Times New Roman" pitchFamily="18" charset="0"/>
              <a:ea typeface="Cambria Math" pitchFamily="18" charset="0"/>
              <a:cs typeface="Times New Roman" pitchFamily="18" charset="0"/>
            </a:endParaRPr>
          </a:p>
          <a:p>
            <a:r>
              <a:rPr lang="en-US" sz="3600" b="1" dirty="0">
                <a:latin typeface="Cambria Math" pitchFamily="18" charset="0"/>
                <a:ea typeface="Cambria Math" pitchFamily="18" charset="0"/>
                <a:cs typeface="Times New Roman" pitchFamily="18" charset="0"/>
              </a:rPr>
              <a:t>C</a:t>
            </a:r>
            <a:r>
              <a:rPr lang="en-US" sz="3600" i="1" baseline="-25000" dirty="0">
                <a:latin typeface="Cambria Math" pitchFamily="18" charset="0"/>
                <a:ea typeface="Cambria Math" pitchFamily="18" charset="0"/>
                <a:cs typeface="Times New Roman" pitchFamily="18" charset="0"/>
              </a:rPr>
              <a:t>h</a:t>
            </a:r>
            <a:r>
              <a:rPr lang="en-US" sz="3600" dirty="0">
                <a:latin typeface="Times New Roman" pitchFamily="18" charset="0"/>
                <a:ea typeface="Cambria Math" pitchFamily="18" charset="0"/>
                <a:cs typeface="Times New Roman" pitchFamily="18" charset="0"/>
              </a:rPr>
              <a:t>= </a:t>
            </a:r>
          </a:p>
        </p:txBody>
      </p:sp>
      <p:graphicFrame>
        <p:nvGraphicFramePr>
          <p:cNvPr id="8" name="Table 7"/>
          <p:cNvGraphicFramePr>
            <a:graphicFrameLocks noGrp="1"/>
          </p:cNvGraphicFramePr>
          <p:nvPr/>
        </p:nvGraphicFramePr>
        <p:xfrm>
          <a:off x="6096000" y="5257800"/>
          <a:ext cx="1447800" cy="1280160"/>
        </p:xfrm>
        <a:graphic>
          <a:graphicData uri="http://schemas.openxmlformats.org/drawingml/2006/table">
            <a:tbl>
              <a:tblPr firstRow="1" bandRow="1">
                <a:tableStyleId>{5C22544A-7EE6-4342-B048-85BDC9FD1C3A}</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609600">
                <a:tc>
                  <a:txBody>
                    <a:bodyPr/>
                    <a:lstStyle/>
                    <a:p>
                      <a:r>
                        <a:rPr lang="en-US" b="0" i="1" dirty="0">
                          <a:solidFill>
                            <a:schemeClr val="tx1"/>
                          </a:solidFill>
                          <a:latin typeface="Cambria Math" pitchFamily="18" charset="0"/>
                          <a:ea typeface="Cambria Math" pitchFamily="18" charset="0"/>
                        </a:rPr>
                        <a:t>5</a:t>
                      </a:r>
                      <a:r>
                        <a:rPr lang="en-US" b="0" i="1" baseline="30000" dirty="0">
                          <a:solidFill>
                            <a:schemeClr val="tx1"/>
                          </a:solidFill>
                          <a:latin typeface="Cambria Math" pitchFamily="18" charset="0"/>
                          <a:ea typeface="Cambria Math" pitchFamily="18" charset="0"/>
                        </a:rPr>
                        <a:t>2</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Cambria Math" pitchFamily="18" charset="0"/>
                          <a:ea typeface="Cambria Math" pitchFamily="18" charset="0"/>
                        </a:rPr>
                        <a:t>0</a:t>
                      </a:r>
                      <a:endParaRPr lang="en-US" b="0" i="1" baseline="30000" dirty="0">
                        <a:solidFill>
                          <a:schemeClr val="tx1"/>
                        </a:solidFill>
                        <a:latin typeface="Cambria Math" pitchFamily="18" charset="0"/>
                        <a:ea typeface="Cambria Math" pitchFamily="18" charset="0"/>
                      </a:endParaRPr>
                    </a:p>
                    <a:p>
                      <a:endParaRPr lang="en-US" i="1" dirty="0"/>
                    </a:p>
                  </a:txBody>
                  <a:tcPr>
                    <a:solidFill>
                      <a:schemeClr val="bg1"/>
                    </a:solidFill>
                  </a:tcPr>
                </a:tc>
                <a:extLst>
                  <a:ext uri="{0D108BD9-81ED-4DB2-BD59-A6C34878D82A}">
                    <a16:rowId xmlns:a16="http://schemas.microsoft.com/office/drawing/2014/main" val="10000"/>
                  </a:ext>
                </a:extLst>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Cambria Math" pitchFamily="18" charset="0"/>
                          <a:ea typeface="Cambria Math" pitchFamily="18" charset="0"/>
                        </a:rPr>
                        <a:t>0</a:t>
                      </a:r>
                      <a:endParaRPr lang="en-US" b="0" i="1" baseline="30000" dirty="0">
                        <a:solidFill>
                          <a:schemeClr val="tx1"/>
                        </a:solidFill>
                        <a:latin typeface="Cambria Math" pitchFamily="18" charset="0"/>
                        <a:ea typeface="Cambria Math" pitchFamily="18" charset="0"/>
                      </a:endParaRPr>
                    </a:p>
                    <a:p>
                      <a:endParaRPr lang="en-US" i="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tx1"/>
                          </a:solidFill>
                          <a:latin typeface="Cambria Math" pitchFamily="18" charset="0"/>
                          <a:ea typeface="Cambria Math" pitchFamily="18" charset="0"/>
                        </a:rPr>
                        <a:t>5</a:t>
                      </a:r>
                      <a:r>
                        <a:rPr lang="en-US" i="1" baseline="30000" dirty="0">
                          <a:solidFill>
                            <a:schemeClr val="tx1"/>
                          </a:solidFill>
                          <a:latin typeface="Cambria Math" pitchFamily="18" charset="0"/>
                          <a:ea typeface="Cambria Math" pitchFamily="18" charset="0"/>
                        </a:rPr>
                        <a:t>2</a:t>
                      </a:r>
                    </a:p>
                    <a:p>
                      <a:endParaRPr lang="en-US" i="1" dirty="0"/>
                    </a:p>
                  </a:txBody>
                  <a:tcPr>
                    <a:solidFill>
                      <a:schemeClr val="bg1"/>
                    </a:solidFill>
                  </a:tcPr>
                </a:tc>
                <a:extLst>
                  <a:ext uri="{0D108BD9-81ED-4DB2-BD59-A6C34878D82A}">
                    <a16:rowId xmlns:a16="http://schemas.microsoft.com/office/drawing/2014/main" val="10001"/>
                  </a:ext>
                </a:extLst>
              </a:tr>
            </a:tbl>
          </a:graphicData>
        </a:graphic>
      </p:graphicFrame>
      <p:sp>
        <p:nvSpPr>
          <p:cNvPr id="7" name="Double Bracket 6"/>
          <p:cNvSpPr/>
          <p:nvPr/>
        </p:nvSpPr>
        <p:spPr>
          <a:xfrm>
            <a:off x="5936346" y="4953000"/>
            <a:ext cx="1447800" cy="16764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Arrow 8"/>
          <p:cNvSpPr/>
          <p:nvPr/>
        </p:nvSpPr>
        <p:spPr>
          <a:xfrm>
            <a:off x="3962400" y="3352800"/>
            <a:ext cx="609600" cy="12192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a:latin typeface="Times New Roman" pitchFamily="18" charset="0"/>
                <a:cs typeface="Times New Roman" pitchFamily="18" charset="0"/>
              </a:rPr>
              <a:t>another example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relevant to chemical constituents</a:t>
            </a:r>
          </a:p>
        </p:txBody>
      </p:sp>
      <p:pic>
        <p:nvPicPr>
          <p:cNvPr id="4098" name="Picture 2"/>
          <p:cNvPicPr>
            <a:picLocks noChangeAspect="1" noChangeArrowheads="1"/>
          </p:cNvPicPr>
          <p:nvPr/>
        </p:nvPicPr>
        <p:blipFill>
          <a:blip r:embed="rId3" cstate="print"/>
          <a:srcRect l="34673" t="32804" r="36328" b="42857"/>
          <a:stretch>
            <a:fillRect/>
          </a:stretch>
        </p:blipFill>
        <p:spPr bwMode="auto">
          <a:xfrm>
            <a:off x="533400" y="2133600"/>
            <a:ext cx="7772400" cy="3886200"/>
          </a:xfrm>
          <a:prstGeom prst="rect">
            <a:avLst/>
          </a:prstGeom>
          <a:noFill/>
          <a:ln w="9525">
            <a:noFill/>
            <a:miter lim="800000"/>
            <a:headEnd/>
            <a:tailEnd/>
          </a:ln>
        </p:spPr>
      </p:pic>
      <p:sp>
        <p:nvSpPr>
          <p:cNvPr id="6" name="Freeform 5"/>
          <p:cNvSpPr/>
          <p:nvPr/>
        </p:nvSpPr>
        <p:spPr>
          <a:xfrm>
            <a:off x="3733800" y="5638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4191000" y="5943600"/>
            <a:ext cx="190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H</a:t>
            </a:r>
          </a:p>
        </p:txBody>
      </p:sp>
      <p:sp>
        <p:nvSpPr>
          <p:cNvPr id="8" name="Freeform 7"/>
          <p:cNvSpPr/>
          <p:nvPr/>
        </p:nvSpPr>
        <p:spPr>
          <a:xfrm>
            <a:off x="7010400" y="55626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7696200" y="5943600"/>
            <a:ext cx="1371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h</a:t>
            </a:r>
          </a:p>
        </p:txBody>
      </p:sp>
      <p:cxnSp>
        <p:nvCxnSpPr>
          <p:cNvPr id="12" name="Straight Connector 11"/>
          <p:cNvCxnSpPr/>
          <p:nvPr/>
        </p:nvCxnSpPr>
        <p:spPr>
          <a:xfrm rot="10800000">
            <a:off x="8281988" y="6026944"/>
            <a:ext cx="1524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5214</TotalTime>
  <Words>4829</Words>
  <Application>Microsoft Office PowerPoint</Application>
  <PresentationFormat>On-screen Show (4:3)</PresentationFormat>
  <Paragraphs>595</Paragraphs>
  <Slides>63</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Cambria Math</vt:lpstr>
      <vt:lpstr>Courier New</vt:lpstr>
      <vt:lpstr>Times New Roman</vt:lpstr>
      <vt:lpstr>Default Design</vt:lpstr>
      <vt:lpstr>Environmental Data Analysis with MATLAB or Python 3rd Edition  Lecture 8 </vt:lpstr>
      <vt:lpstr>PowerPoint Presentation</vt:lpstr>
      <vt:lpstr>Goals of the lecture</vt:lpstr>
      <vt:lpstr>review of last lecture</vt:lpstr>
      <vt:lpstr>failure-proof least-squares</vt:lpstr>
      <vt:lpstr>examples of prior information</vt:lpstr>
      <vt:lpstr>linear prior information</vt:lpstr>
      <vt:lpstr>simplest example model parameters near known values</vt:lpstr>
      <vt:lpstr>another example relevant to chemical constituents</vt:lpstr>
      <vt:lpstr>use Normal p.d.f. to represent prior information</vt:lpstr>
      <vt:lpstr>Normal p.d.f. defines an “error in prior information”</vt:lpstr>
      <vt:lpstr>PowerPoint Presentation</vt:lpstr>
      <vt:lpstr>PowerPoint Presentation</vt:lpstr>
      <vt:lpstr>this Normal p.d.f. defines an “error in data”</vt:lpstr>
      <vt:lpstr>Generalized Principle of Least Squares   the best mest is the one that  minimizes the total error with respect to m   justified by Bayes Theorem in the last lecture</vt:lpstr>
      <vt:lpstr>generalized least squares solution</vt:lpstr>
      <vt:lpstr>(new material)  How to use the Generalized Least Squares Equations</vt:lpstr>
      <vt:lpstr>Generalized least squares is equivalent to solving F m = f by ordinary least squares</vt:lpstr>
      <vt:lpstr>uncorrelated, uniform variance case   Cd  = σd2 I  Ch  = σh2 I </vt:lpstr>
      <vt:lpstr>top part data equation weighted by its certainty</vt:lpstr>
      <vt:lpstr>bottom part prior information equation weighted by its certainty</vt:lpstr>
      <vt:lpstr>example no prior information but data equation weighted by its certainty</vt:lpstr>
      <vt:lpstr>straight line fit no prior information but data equation weighted by its certainty</vt:lpstr>
      <vt:lpstr>straight line fit no prior information but data equation weighted by its certainty</vt:lpstr>
      <vt:lpstr>another example prior information that the model parameters are small m≈0  H=I h=0  assume uncorrelated with uniform variances Cd  = σd2 I  Ch  = σh2 I  </vt:lpstr>
      <vt:lpstr>Fm=h</vt:lpstr>
      <vt:lpstr>called “damped least squares”</vt:lpstr>
      <vt:lpstr> MATLAB mest = (G’*G+(e^2)*eye(M))\(G’*d);  Python GTG = np.matmul(G.T,G); GTd = np.matmul(G.T,d); mest = lla.solve(GTG+(e**2)*np.identity(M),GTd);</vt:lpstr>
      <vt:lpstr>PowerPoint Presentation</vt:lpstr>
      <vt:lpstr>smoothness as prior information</vt:lpstr>
      <vt:lpstr>model parameters represent the values of a function  m(x)  at equally spaced increments along the x-axis</vt:lpstr>
      <vt:lpstr>function approximated by its values at a sequence of x’s</vt:lpstr>
      <vt:lpstr>rough function has large second derivative   a smooth function is one that is not rough   a smooth function has a small second derivative</vt:lpstr>
      <vt:lpstr>approximate expressions for second derivative</vt:lpstr>
      <vt:lpstr>PowerPoint Presentation</vt:lpstr>
      <vt:lpstr>what to do about m1 and mM? not enough points for 2nd derivative  two possibilities no prior information for m1 and mM  or prior information about flatness (first derivative)</vt:lpstr>
      <vt:lpstr>PowerPoint Presentation</vt:lpstr>
      <vt:lpstr>PowerPoint Presentation</vt:lpstr>
      <vt:lpstr>PowerPoint Presentation</vt:lpstr>
      <vt:lpstr>the model parameters, m an ordered list of all model parameters</vt:lpstr>
      <vt:lpstr>the data, d just the model parameters that were measured</vt:lpstr>
      <vt:lpstr>data equation Gm=d</vt:lpstr>
      <vt:lpstr>PowerPoint Presentation</vt:lpstr>
      <vt:lpstr>put them together into the Generalized Least Squares equation </vt:lpstr>
      <vt:lpstr>the solution using MATLAB</vt:lpstr>
      <vt:lpstr>PowerPoint Presentation</vt:lpstr>
      <vt:lpstr>Two MatLab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AU</cp:lastModifiedBy>
  <cp:revision>590</cp:revision>
  <dcterms:created xsi:type="dcterms:W3CDTF">2008-08-25T18:59:31Z</dcterms:created>
  <dcterms:modified xsi:type="dcterms:W3CDTF">2022-02-26T16:38:53Z</dcterms:modified>
</cp:coreProperties>
</file>