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457" r:id="rId2"/>
    <p:sldId id="458" r:id="rId3"/>
    <p:sldId id="334" r:id="rId4"/>
    <p:sldId id="296" r:id="rId5"/>
    <p:sldId id="299" r:id="rId6"/>
    <p:sldId id="297" r:id="rId7"/>
    <p:sldId id="298" r:id="rId8"/>
    <p:sldId id="300" r:id="rId9"/>
    <p:sldId id="302" r:id="rId10"/>
    <p:sldId id="303" r:id="rId11"/>
    <p:sldId id="326" r:id="rId12"/>
    <p:sldId id="301" r:id="rId13"/>
    <p:sldId id="304" r:id="rId14"/>
    <p:sldId id="327" r:id="rId15"/>
    <p:sldId id="305" r:id="rId16"/>
    <p:sldId id="306" r:id="rId17"/>
    <p:sldId id="307" r:id="rId18"/>
    <p:sldId id="308" r:id="rId19"/>
    <p:sldId id="309" r:id="rId20"/>
    <p:sldId id="311" r:id="rId21"/>
    <p:sldId id="310" r:id="rId22"/>
    <p:sldId id="312" r:id="rId23"/>
    <p:sldId id="329" r:id="rId24"/>
    <p:sldId id="313" r:id="rId25"/>
    <p:sldId id="315" r:id="rId26"/>
    <p:sldId id="330" r:id="rId27"/>
    <p:sldId id="316" r:id="rId28"/>
    <p:sldId id="317" r:id="rId29"/>
    <p:sldId id="318" r:id="rId30"/>
    <p:sldId id="319" r:id="rId31"/>
    <p:sldId id="328" r:id="rId32"/>
    <p:sldId id="320" r:id="rId33"/>
    <p:sldId id="321" r:id="rId34"/>
    <p:sldId id="333" r:id="rId35"/>
    <p:sldId id="459" r:id="rId36"/>
    <p:sldId id="331" r:id="rId37"/>
    <p:sldId id="460" r:id="rId38"/>
    <p:sldId id="332" r:id="rId39"/>
    <p:sldId id="461" r:id="rId40"/>
    <p:sldId id="322" r:id="rId41"/>
    <p:sldId id="323" r:id="rId42"/>
    <p:sldId id="324" r:id="rId43"/>
    <p:sldId id="325"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5675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1" autoAdjust="0"/>
    <p:restoredTop sz="89316" autoAdjust="0"/>
  </p:normalViewPr>
  <p:slideViewPr>
    <p:cSldViewPr>
      <p:cViewPr varScale="1">
        <p:scale>
          <a:sx n="55" d="100"/>
          <a:sy n="55" d="100"/>
        </p:scale>
        <p:origin x="117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E9508-24BE-4A5E-89E1-37AF65DD37C6}" type="datetimeFigureOut">
              <a:rPr lang="en-US" smtClean="0"/>
              <a:pPr/>
              <a:t>2/26/2022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466815-0D95-47C5-9249-8299F627C3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26 lectures are sufficient to survey the material in the book. However, not every topic in the book is covered, so students should be encouraged to </a:t>
            </a:r>
            <a:r>
              <a:rPr lang="en-US" i="1" dirty="0"/>
              <a:t>read the book</a:t>
            </a:r>
            <a:r>
              <a:rPr lang="en-US" dirty="0"/>
              <a:t>.</a:t>
            </a:r>
          </a:p>
        </p:txBody>
      </p:sp>
      <p:sp>
        <p:nvSpPr>
          <p:cNvPr id="4" name="Slide Number Placeholder 3"/>
          <p:cNvSpPr>
            <a:spLocks noGrp="1"/>
          </p:cNvSpPr>
          <p:nvPr>
            <p:ph type="sldNum" sz="quarter" idx="10"/>
          </p:nvPr>
        </p:nvSpPr>
        <p:spPr/>
        <p:txBody>
          <a:bodyPr/>
          <a:lstStyle/>
          <a:p>
            <a:fld id="{4121009E-8FA7-45D2-B37C-AB405C076F4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Ask</a:t>
            </a:r>
            <a:r>
              <a:rPr lang="en-US" baseline="0" dirty="0"/>
              <a:t> the class to contribute others …</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Sines</a:t>
            </a:r>
            <a:r>
              <a:rPr lang="en-US" dirty="0"/>
              <a:t> and cosines of</a:t>
            </a:r>
            <a:r>
              <a:rPr lang="en-US" baseline="0" dirty="0"/>
              <a:t> the same frequency are always paired to avoid having to use explicit time shifts.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Review</a:t>
            </a:r>
            <a:r>
              <a:rPr lang="en-US" baseline="0" dirty="0"/>
              <a:t> the “sum identity”, if necessary.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Review</a:t>
            </a:r>
            <a:r>
              <a:rPr lang="en-US" baseline="0" dirty="0"/>
              <a:t> the “sum of squares identity”, if necessary.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a:t>
            </a:r>
            <a:r>
              <a:rPr lang="en-US" baseline="0" dirty="0"/>
              <a:t> that this brings the discussion back techniques that they already understand, that is,</a:t>
            </a:r>
          </a:p>
          <a:p>
            <a:r>
              <a:rPr lang="en-US" baseline="0" dirty="0"/>
              <a:t>linear models and their solution by least squares.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A’s and B’s quantify the strength of a periodicity at a given frequency.  They are the model parameters.</a:t>
            </a:r>
          </a:p>
          <a:p>
            <a:r>
              <a:rPr lang="en-US" baseline="0" dirty="0"/>
              <a:t>The </a:t>
            </a:r>
            <a:r>
              <a:rPr lang="el-GR" baseline="0" dirty="0">
                <a:latin typeface="Cambria Math"/>
                <a:ea typeface="Cambria Math"/>
              </a:rPr>
              <a:t>ω</a:t>
            </a:r>
            <a:r>
              <a:rPr lang="en-US" baseline="0" dirty="0"/>
              <a:t>‘s give the frequencies at which periodicities can occur.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very important.</a:t>
            </a:r>
          </a:p>
        </p:txBody>
      </p:sp>
      <p:sp>
        <p:nvSpPr>
          <p:cNvPr id="4" name="Slide Number Placeholder 3"/>
          <p:cNvSpPr>
            <a:spLocks noGrp="1"/>
          </p:cNvSpPr>
          <p:nvPr>
            <p:ph type="sldNum" sz="quarter" idx="10"/>
          </p:nvPr>
        </p:nvSpPr>
        <p:spPr/>
        <p:txBody>
          <a:bodyPr/>
          <a:lstStyle/>
          <a:p>
            <a:fld id="{FD466815-0D95-47C5-9249-8299F627C374}"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that zero frequency just gets you a constant, because</a:t>
            </a:r>
            <a:r>
              <a:rPr lang="en-US" baseline="0" dirty="0"/>
              <a:t> </a:t>
            </a:r>
            <a:r>
              <a:rPr lang="en-US" baseline="0" dirty="0" err="1"/>
              <a:t>cos</a:t>
            </a:r>
            <a:r>
              <a:rPr lang="en-US" baseline="0" dirty="0"/>
              <a:t>(0)=1 and sin(0)=0.</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Second</a:t>
            </a:r>
            <a:r>
              <a:rPr lang="en-US" baseline="0" dirty="0"/>
              <a:t> two formula are derived from first two by dividing by N/2.</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Knowing</a:t>
            </a:r>
            <a:r>
              <a:rPr lang="en-US" baseline="0" dirty="0"/>
              <a:t> that something is periodic makes it predictable.  </a:t>
            </a:r>
            <a:r>
              <a:rPr lang="en-US" baseline="0"/>
              <a:t>Hence, the </a:t>
            </a:r>
            <a:r>
              <a:rPr lang="en-US" baseline="0" dirty="0" err="1"/>
              <a:t>i</a:t>
            </a:r>
            <a:r>
              <a:rPr lang="en-US" baseline="0"/>
              <a:t>dentification </a:t>
            </a:r>
            <a:r>
              <a:rPr lang="en-US" baseline="0" dirty="0"/>
              <a:t>of periodicities is extremely important.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Emphasize that choice</a:t>
            </a:r>
            <a:r>
              <a:rPr lang="en-US" baseline="0" dirty="0"/>
              <a:t> M=N (number of model parameters equal number of data) is motivated by desire to</a:t>
            </a:r>
          </a:p>
          <a:p>
            <a:r>
              <a:rPr lang="en-US" baseline="0" dirty="0"/>
              <a:t>use as many </a:t>
            </a:r>
            <a:r>
              <a:rPr lang="en-US" baseline="0" dirty="0" err="1"/>
              <a:t>sines</a:t>
            </a:r>
            <a:r>
              <a:rPr lang="en-US" baseline="0" dirty="0"/>
              <a:t> and cosines as possible without needing to add prior information.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Idea behind a Fourier</a:t>
            </a:r>
            <a:r>
              <a:rPr lang="en-US" baseline="0" dirty="0"/>
              <a:t> Series is that the data are a sum of these </a:t>
            </a:r>
            <a:r>
              <a:rPr lang="en-US" dirty="0"/>
              <a:t>sinusoidal</a:t>
            </a:r>
            <a:r>
              <a:rPr lang="en-US" baseline="0" dirty="0"/>
              <a:t> patterns.</a:t>
            </a:r>
          </a:p>
          <a:p>
            <a:r>
              <a:rPr lang="en-US" dirty="0"/>
              <a:t>Zero</a:t>
            </a:r>
            <a:r>
              <a:rPr lang="en-US" baseline="0" dirty="0"/>
              <a:t> frequency is a constant.  First non-zero frequency corresponds to one full</a:t>
            </a:r>
          </a:p>
          <a:p>
            <a:r>
              <a:rPr lang="en-US" baseline="0" dirty="0"/>
              <a:t>period over the length of the time series.  </a:t>
            </a:r>
            <a:r>
              <a:rPr lang="en-US" baseline="0" dirty="0" err="1"/>
              <a:t>Nyquist</a:t>
            </a:r>
            <a:r>
              <a:rPr lang="en-US" baseline="0" dirty="0"/>
              <a:t> frequency is just a “cosine” that </a:t>
            </a:r>
          </a:p>
          <a:p>
            <a:r>
              <a:rPr lang="en-US" baseline="0" dirty="0"/>
              <a:t>oscillates from +1 to -1 every sample.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They key point is that two oscillations with different frequencies produce that same pattern</a:t>
            </a:r>
          </a:p>
          <a:p>
            <a:r>
              <a:rPr lang="en-US" baseline="0" dirty="0"/>
              <a:t>WHEN SAMPLED AT EVENLY SPACED TIME.  They do, of course, behave differently BETWEEN</a:t>
            </a:r>
          </a:p>
          <a:p>
            <a:r>
              <a:rPr lang="en-US" baseline="0" dirty="0"/>
              <a:t>the sampled times. </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First step: </a:t>
            </a:r>
          </a:p>
        </p:txBody>
      </p:sp>
      <p:sp>
        <p:nvSpPr>
          <p:cNvPr id="4" name="Slide Number Placeholder 3"/>
          <p:cNvSpPr>
            <a:spLocks noGrp="1"/>
          </p:cNvSpPr>
          <p:nvPr>
            <p:ph type="sldNum" sz="quarter" idx="10"/>
          </p:nvPr>
        </p:nvSpPr>
        <p:spPr/>
        <p:txBody>
          <a:bodyPr/>
          <a:lstStyle/>
          <a:p>
            <a:fld id="{FD466815-0D95-47C5-9249-8299F627C374}"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Flash back one slide to verify</a:t>
            </a:r>
            <a:r>
              <a:rPr lang="en-US" baseline="0" dirty="0"/>
              <a:t> they are the same.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that in the next step we show</a:t>
            </a:r>
            <a:r>
              <a:rPr lang="en-US" baseline="0" dirty="0"/>
              <a:t> only half this interval is really unique.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upshot: Hig</a:t>
            </a:r>
            <a:r>
              <a:rPr lang="en-US" baseline="0" dirty="0"/>
              <a:t>h frequencies look like low </a:t>
            </a:r>
            <a:r>
              <a:rPr lang="en-US" baseline="0" dirty="0" err="1"/>
              <a:t>freuencies</a:t>
            </a:r>
            <a:r>
              <a:rPr lang="en-US" baseline="0" dirty="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example of aliasing, two</a:t>
            </a:r>
            <a:r>
              <a:rPr lang="en-US" baseline="0" dirty="0"/>
              <a:t> sinusoids, when sampled at the same, evenly spaced times (circles), produce identical patterns.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a:t>
            </a:r>
            <a:r>
              <a:rPr lang="en-US" baseline="0" dirty="0"/>
              <a:t> we get back to the linear problem.</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solve by least squares.  But in this case, the form of [G</a:t>
            </a:r>
            <a:r>
              <a:rPr lang="en-US" baseline="30000" dirty="0"/>
              <a:t>T</a:t>
            </a:r>
            <a:r>
              <a:rPr lang="en-US" dirty="0"/>
              <a:t>G]</a:t>
            </a:r>
            <a:r>
              <a:rPr lang="en-US" baseline="30000" dirty="0"/>
              <a:t>-1 </a:t>
            </a:r>
            <a:r>
              <a:rPr lang="en-US" dirty="0"/>
              <a:t>is known analytically.  This is a</a:t>
            </a:r>
          </a:p>
          <a:p>
            <a:r>
              <a:rPr lang="en-US" dirty="0"/>
              <a:t>substantial</a:t>
            </a:r>
            <a:r>
              <a:rPr lang="en-US" baseline="0" dirty="0"/>
              <a:t> simplification, since there is then no need to invert at matrix.</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 to be</a:t>
            </a:r>
            <a:r>
              <a:rPr lang="en-US" baseline="0" dirty="0"/>
              <a:t> able to recognize when a periodicity is present, determine is period and its strength.</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w is being used in place of omega. Students should be encouraged to develop their own version of these definitions, test them to ensure that they are correct, and then use them consistently..</a:t>
            </a:r>
          </a:p>
        </p:txBody>
      </p:sp>
      <p:sp>
        <p:nvSpPr>
          <p:cNvPr id="4" name="Slide Number Placeholder 3"/>
          <p:cNvSpPr>
            <a:spLocks noGrp="1"/>
          </p:cNvSpPr>
          <p:nvPr>
            <p:ph type="sldNum" sz="quarter" idx="10"/>
          </p:nvPr>
        </p:nvSpPr>
        <p:spPr/>
        <p:txBody>
          <a:bodyPr/>
          <a:lstStyle/>
          <a:p>
            <a:fld id="{FD466815-0D95-47C5-9249-8299F627C374}"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the use of floor(), which converts the result to an integer.</a:t>
            </a:r>
          </a:p>
        </p:txBody>
      </p:sp>
      <p:sp>
        <p:nvSpPr>
          <p:cNvPr id="4" name="Slide Number Placeholder 3"/>
          <p:cNvSpPr>
            <a:spLocks noGrp="1"/>
          </p:cNvSpPr>
          <p:nvPr>
            <p:ph type="sldNum" sz="quarter" idx="10"/>
          </p:nvPr>
        </p:nvSpPr>
        <p:spPr/>
        <p:txBody>
          <a:bodyPr/>
          <a:lstStyle/>
          <a:p>
            <a:fld id="{FD466815-0D95-47C5-9249-8299F627C374}" type="slidenum">
              <a:rPr lang="en-US" smtClean="0"/>
              <a:pPr/>
              <a:t>35</a:t>
            </a:fld>
            <a:endParaRPr lang="en-US"/>
          </a:p>
        </p:txBody>
      </p:sp>
    </p:spTree>
    <p:extLst>
      <p:ext uri="{BB962C8B-B14F-4D97-AF65-F5344CB8AC3E}">
        <p14:creationId xmlns:p14="http://schemas.microsoft.com/office/powerpoint/2010/main" val="30094115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First</a:t>
            </a:r>
            <a:r>
              <a:rPr lang="en-US" baseline="0" dirty="0"/>
              <a:t> and last columns, which have only a cosine term, are handled separately from the others.</a:t>
            </a:r>
          </a:p>
          <a:p>
            <a:r>
              <a:rPr lang="en-US" baseline="0" dirty="0"/>
              <a:t>Interior columns, which have both </a:t>
            </a:r>
            <a:r>
              <a:rPr lang="en-US" baseline="0" dirty="0" err="1"/>
              <a:t>sines</a:t>
            </a:r>
            <a:r>
              <a:rPr lang="en-US" baseline="0" dirty="0"/>
              <a:t> and cosines, are handled in the loop.</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First</a:t>
            </a:r>
            <a:r>
              <a:rPr lang="en-US" baseline="0" dirty="0"/>
              <a:t> and last columns, which have only a cosine term, are handled separately from the others.</a:t>
            </a:r>
          </a:p>
          <a:p>
            <a:r>
              <a:rPr lang="en-US" baseline="0" dirty="0"/>
              <a:t>Interior columns, which have both </a:t>
            </a:r>
            <a:r>
              <a:rPr lang="en-US" baseline="0" dirty="0" err="1"/>
              <a:t>sines</a:t>
            </a:r>
            <a:r>
              <a:rPr lang="en-US" baseline="0" dirty="0"/>
              <a:t> and cosines, are handled in the loop.</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37</a:t>
            </a:fld>
            <a:endParaRPr lang="en-US"/>
          </a:p>
        </p:txBody>
      </p:sp>
    </p:spTree>
    <p:extLst>
      <p:ext uri="{BB962C8B-B14F-4D97-AF65-F5344CB8AC3E}">
        <p14:creationId xmlns:p14="http://schemas.microsoft.com/office/powerpoint/2010/main" val="952182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that GTGI is [G</a:t>
            </a:r>
            <a:r>
              <a:rPr lang="en-US" baseline="30000" dirty="0"/>
              <a:t>T</a:t>
            </a:r>
            <a:r>
              <a:rPr lang="en-US" dirty="0"/>
              <a:t>G]</a:t>
            </a:r>
            <a:r>
              <a:rPr lang="en-US" baseline="30000" dirty="0"/>
              <a:t>-1</a:t>
            </a:r>
            <a:r>
              <a:rPr lang="en-US" dirty="0"/>
              <a:t>.</a:t>
            </a:r>
          </a:p>
          <a:p>
            <a:r>
              <a:rPr lang="en-US" dirty="0" err="1"/>
              <a:t>MatLab’s</a:t>
            </a:r>
            <a:r>
              <a:rPr lang="en-US" dirty="0"/>
              <a:t> </a:t>
            </a:r>
            <a:r>
              <a:rPr lang="en-US" dirty="0" err="1"/>
              <a:t>intrinic</a:t>
            </a:r>
            <a:r>
              <a:rPr lang="en-US" baseline="0" dirty="0"/>
              <a:t> Fourier Transform function, </a:t>
            </a:r>
            <a:r>
              <a:rPr lang="en-US" baseline="0" dirty="0" err="1"/>
              <a:t>fft</a:t>
            </a:r>
            <a:r>
              <a:rPr lang="en-US" baseline="0" dirty="0"/>
              <a:t>(), will be introduced in the next</a:t>
            </a:r>
          </a:p>
          <a:p>
            <a:r>
              <a:rPr lang="en-US" baseline="0" dirty="0"/>
              <a:t>lecture, so this form of the solution is shown only to make a connection to things done</a:t>
            </a:r>
          </a:p>
          <a:p>
            <a:r>
              <a:rPr lang="en-US" baseline="0" dirty="0"/>
              <a:t>in Chapters 4 and 5.  In fact, one never needs to build G or to solve </a:t>
            </a:r>
            <a:r>
              <a:rPr lang="en-US" baseline="0" dirty="0" err="1"/>
              <a:t>m</a:t>
            </a:r>
            <a:r>
              <a:rPr lang="en-US" baseline="30000" dirty="0" err="1"/>
              <a:t>est</a:t>
            </a:r>
            <a:r>
              <a:rPr lang="en-US" baseline="0" dirty="0"/>
              <a:t>=</a:t>
            </a:r>
            <a:r>
              <a:rPr lang="en-US" dirty="0"/>
              <a:t>[G</a:t>
            </a:r>
            <a:r>
              <a:rPr lang="en-US" baseline="30000" dirty="0"/>
              <a:t>T</a:t>
            </a:r>
            <a:r>
              <a:rPr lang="en-US" dirty="0"/>
              <a:t>G]</a:t>
            </a:r>
            <a:r>
              <a:rPr lang="en-US" baseline="30000" dirty="0"/>
              <a:t>-1</a:t>
            </a:r>
            <a:r>
              <a:rPr lang="en-US" dirty="0"/>
              <a:t>G</a:t>
            </a:r>
            <a:r>
              <a:rPr lang="en-US" baseline="30000" dirty="0"/>
              <a:t>T</a:t>
            </a:r>
            <a:r>
              <a:rPr lang="en-US" baseline="0" dirty="0"/>
              <a:t>d</a:t>
            </a:r>
          </a:p>
          <a:p>
            <a:r>
              <a:rPr lang="en-US" baseline="0" dirty="0"/>
              <a:t>in this way.</a:t>
            </a:r>
            <a:endParaRPr lang="en-US" dirty="0"/>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that GTGI is [G</a:t>
            </a:r>
            <a:r>
              <a:rPr lang="en-US" baseline="30000" dirty="0"/>
              <a:t>T</a:t>
            </a:r>
            <a:r>
              <a:rPr lang="en-US" dirty="0"/>
              <a:t>G]</a:t>
            </a:r>
            <a:r>
              <a:rPr lang="en-US" baseline="30000" dirty="0"/>
              <a:t>-1</a:t>
            </a:r>
            <a:r>
              <a:rPr lang="en-US" dirty="0"/>
              <a:t>.</a:t>
            </a:r>
          </a:p>
          <a:p>
            <a:r>
              <a:rPr lang="en-US" dirty="0" err="1"/>
              <a:t>Pyton’s</a:t>
            </a:r>
            <a:r>
              <a:rPr lang="en-US" dirty="0"/>
              <a:t> </a:t>
            </a:r>
            <a:r>
              <a:rPr lang="en-US" dirty="0" err="1"/>
              <a:t>intrinic</a:t>
            </a:r>
            <a:r>
              <a:rPr lang="en-US" baseline="0" dirty="0"/>
              <a:t> Fourier Transform method, </a:t>
            </a:r>
            <a:r>
              <a:rPr lang="en-US" baseline="0" dirty="0" err="1"/>
              <a:t>np.fft.fft</a:t>
            </a:r>
            <a:r>
              <a:rPr lang="en-US" baseline="0" dirty="0"/>
              <a:t>(), will be introduced in the next</a:t>
            </a:r>
          </a:p>
          <a:p>
            <a:r>
              <a:rPr lang="en-US" baseline="0" dirty="0"/>
              <a:t>lecture, so this form of the solution is shown only to make a connection to things done</a:t>
            </a:r>
          </a:p>
          <a:p>
            <a:r>
              <a:rPr lang="en-US" baseline="0" dirty="0"/>
              <a:t>in Chapters 4 and 5.  In fact, one never needs to build G or to solve </a:t>
            </a:r>
            <a:r>
              <a:rPr lang="en-US" baseline="0" dirty="0" err="1"/>
              <a:t>m</a:t>
            </a:r>
            <a:r>
              <a:rPr lang="en-US" baseline="30000" dirty="0" err="1"/>
              <a:t>est</a:t>
            </a:r>
            <a:r>
              <a:rPr lang="en-US" baseline="0" dirty="0"/>
              <a:t>=</a:t>
            </a:r>
            <a:r>
              <a:rPr lang="en-US" dirty="0"/>
              <a:t>[G</a:t>
            </a:r>
            <a:r>
              <a:rPr lang="en-US" baseline="30000" dirty="0"/>
              <a:t>T</a:t>
            </a:r>
            <a:r>
              <a:rPr lang="en-US" dirty="0"/>
              <a:t>G]</a:t>
            </a:r>
            <a:r>
              <a:rPr lang="en-US" baseline="30000" dirty="0"/>
              <a:t>-1</a:t>
            </a:r>
            <a:r>
              <a:rPr lang="en-US" dirty="0"/>
              <a:t>G</a:t>
            </a:r>
            <a:r>
              <a:rPr lang="en-US" baseline="30000" dirty="0"/>
              <a:t>T</a:t>
            </a:r>
            <a:r>
              <a:rPr lang="en-US" baseline="0" dirty="0"/>
              <a:t>d</a:t>
            </a:r>
          </a:p>
          <a:p>
            <a:r>
              <a:rPr lang="en-US" baseline="0" dirty="0"/>
              <a:t>in this way.</a:t>
            </a:r>
            <a:endParaRPr lang="en-US" dirty="0"/>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39</a:t>
            </a:fld>
            <a:endParaRPr lang="en-US"/>
          </a:p>
        </p:txBody>
      </p:sp>
    </p:spTree>
    <p:extLst>
      <p:ext uri="{BB962C8B-B14F-4D97-AF65-F5344CB8AC3E}">
        <p14:creationId xmlns:p14="http://schemas.microsoft.com/office/powerpoint/2010/main" val="16843257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Remind</a:t>
            </a:r>
            <a:r>
              <a:rPr lang="en-US" baseline="0" dirty="0"/>
              <a:t> the class that A</a:t>
            </a:r>
            <a:r>
              <a:rPr lang="en-US" baseline="30000" dirty="0"/>
              <a:t>2</a:t>
            </a:r>
            <a:r>
              <a:rPr lang="en-US" baseline="0" dirty="0"/>
              <a:t>+B</a:t>
            </a:r>
            <a:r>
              <a:rPr lang="en-US" baseline="30000" dirty="0"/>
              <a:t>2</a:t>
            </a:r>
            <a:r>
              <a:rPr lang="en-US" baseline="0" dirty="0"/>
              <a:t>=C</a:t>
            </a:r>
            <a:r>
              <a:rPr lang="en-US" baseline="30000" dirty="0"/>
              <a:t>2</a:t>
            </a:r>
            <a:r>
              <a:rPr lang="en-US" baseline="0" dirty="0"/>
              <a:t>, the square of the amplitude of a time-shifted cosine.</a:t>
            </a:r>
          </a:p>
          <a:p>
            <a:r>
              <a:rPr lang="en-US" baseline="0" dirty="0"/>
              <a:t>This form emphasizes the overall amplitude of the oscillatory pattern, irrespective of its time-shift.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Plots</a:t>
            </a:r>
            <a:r>
              <a:rPr lang="en-US" baseline="0" dirty="0"/>
              <a:t> of amplitude spectral density are useful if there are several peaks of different size, since the big</a:t>
            </a:r>
          </a:p>
          <a:p>
            <a:r>
              <a:rPr lang="en-US" baseline="0" dirty="0"/>
              <a:t>peak does not stand so high compared to power spectral density.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that</a:t>
            </a:r>
            <a:r>
              <a:rPr lang="en-US" baseline="0" dirty="0"/>
              <a:t> the shorter periods are all integral fractions of one year.  Thus, they are synchronized by the annual</a:t>
            </a:r>
          </a:p>
          <a:p>
            <a:r>
              <a:rPr lang="en-US" baseline="0" dirty="0"/>
              <a:t>cycle and are being driven by it.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Periodicities that</a:t>
            </a:r>
            <a:r>
              <a:rPr lang="en-US" baseline="0" dirty="0"/>
              <a:t> are present in datasets that we have already looked at.  Neuse River stream flow has an annual periodicity.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Black Rock Forest air temperature has a yearly</a:t>
            </a:r>
            <a:r>
              <a:rPr lang="en-US" baseline="0" dirty="0"/>
              <a:t> periodicity with strength of </a:t>
            </a:r>
            <a:r>
              <a:rPr lang="en-US" i="1" baseline="0" dirty="0">
                <a:latin typeface="Cambria Math" pitchFamily="18" charset="0"/>
                <a:ea typeface="Cambria Math" pitchFamily="18" charset="0"/>
              </a:rPr>
              <a:t>±20 </a:t>
            </a:r>
            <a:r>
              <a:rPr lang="en-US" baseline="0" dirty="0"/>
              <a:t>degrees C …</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and a daily </a:t>
            </a:r>
            <a:r>
              <a:rPr lang="en-US" baseline="0" dirty="0"/>
              <a:t>periodicity with strength of </a:t>
            </a:r>
            <a:r>
              <a:rPr lang="en-US" i="1" baseline="0" dirty="0">
                <a:latin typeface="Cambria Math" pitchFamily="18" charset="0"/>
                <a:ea typeface="Cambria Math" pitchFamily="18" charset="0"/>
              </a:rPr>
              <a:t>±5 </a:t>
            </a:r>
            <a:r>
              <a:rPr lang="en-US" baseline="0" dirty="0"/>
              <a:t>degrees C …</a:t>
            </a:r>
            <a:endParaRPr lang="en-US" dirty="0"/>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Ask</a:t>
            </a:r>
            <a:r>
              <a:rPr lang="en-US" baseline="0" dirty="0"/>
              <a:t> the class to contribute others, such as (astronomical) ocean tides (12 hours, daily, monthly), precession of the equinox (26,000 years), sunspots (11 years) (other natural) heart beats (a few Hz), predator-prey oscillations (varies), (anthropogenic) work patterns (weekly), machinery (varies)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Review</a:t>
            </a:r>
            <a:r>
              <a:rPr lang="en-US" baseline="0" dirty="0"/>
              <a:t> the basic nomenclature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temporal</a:t>
            </a:r>
            <a:r>
              <a:rPr lang="en-US" baseline="0" dirty="0"/>
              <a:t> periodicities are described differently than spatial periodicities.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1A20BD-B3D7-4A0E-9468-93AFECDD4CE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4E29CB-39EE-47A4-8CC5-DCBF37875E8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A7134A-8F76-4C03-BA62-3ACEEEEDF27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8A4393-D40A-4B88-A5C0-622375FE443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A9A6B4-CE3D-49BD-BF8B-0A4ECBD7A64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65FB44-39AB-445E-B79E-032D2A1A442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E246C68-F3D8-4C1D-A04F-6A6D22B8605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C53F438-0A42-41D1-9FF0-2F4AC993F48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DE9D787-BBF1-46D7-9780-89C21EFDB5E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8F9168-C92C-41F3-9272-2F610AE52A2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B6AB47-97AE-43D5-BFC3-BEE2ADED25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1294E5-053E-48FE-8A1D-79238EBFFB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9144000" cy="3962400"/>
          </a:xfrm>
        </p:spPr>
        <p:txBody>
          <a:bodyPr>
            <a:normAutofit/>
          </a:bodyPr>
          <a:lstStyle/>
          <a:p>
            <a:r>
              <a:rPr lang="en-US" sz="4000" dirty="0">
                <a:latin typeface="Times New Roman" pitchFamily="18" charset="0"/>
                <a:cs typeface="Times New Roman" pitchFamily="18" charset="0"/>
              </a:rPr>
              <a:t>Environmental Data Analysis</a:t>
            </a: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with MATLAB or Python</a:t>
            </a:r>
            <a:br>
              <a:rPr lang="en-US" sz="4000" i="1" dirty="0">
                <a:latin typeface="Times New Roman" pitchFamily="18" charset="0"/>
                <a:cs typeface="Times New Roman" pitchFamily="18" charset="0"/>
              </a:rPr>
            </a:br>
            <a:r>
              <a:rPr lang="en-US" sz="4000" dirty="0">
                <a:latin typeface="Times New Roman" pitchFamily="18" charset="0"/>
                <a:cs typeface="Times New Roman" pitchFamily="18" charset="0"/>
              </a:rPr>
              <a:t>3</a:t>
            </a:r>
            <a:r>
              <a:rPr lang="en-US" sz="4000" baseline="30000" dirty="0">
                <a:latin typeface="Times New Roman" pitchFamily="18" charset="0"/>
                <a:cs typeface="Times New Roman" pitchFamily="18" charset="0"/>
              </a:rPr>
              <a:t>rd</a:t>
            </a:r>
            <a:r>
              <a:rPr lang="en-US" sz="4000" dirty="0">
                <a:latin typeface="Times New Roman" pitchFamily="18" charset="0"/>
                <a:cs typeface="Times New Roman" pitchFamily="18" charset="0"/>
              </a:rPr>
              <a:t> Edition</a:t>
            </a:r>
            <a:br>
              <a:rPr lang="en-US" sz="4000" dirty="0">
                <a:latin typeface="Times New Roman" pitchFamily="18" charset="0"/>
                <a:cs typeface="Times New Roman" pitchFamily="18" charset="0"/>
              </a:rPr>
            </a:br>
            <a:br>
              <a:rPr lang="en-US" sz="4000" dirty="0">
                <a:latin typeface="Times New Roman" pitchFamily="18" charset="0"/>
                <a:cs typeface="Times New Roman" pitchFamily="18" charset="0"/>
              </a:rPr>
            </a:br>
            <a:r>
              <a:rPr lang="en-US" sz="4000">
                <a:latin typeface="Times New Roman" pitchFamily="18" charset="0"/>
                <a:cs typeface="Times New Roman" pitchFamily="18" charset="0"/>
              </a:rPr>
              <a:t>Lecture 9</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219200" y="2819400"/>
            <a:ext cx="2425337"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amplitude, </a:t>
            </a:r>
            <a:r>
              <a:rPr lang="en-US" sz="2400" i="1" dirty="0">
                <a:latin typeface="Cambria Math" pitchFamily="18" charset="0"/>
                <a:ea typeface="Cambria Math" pitchFamily="18" charset="0"/>
                <a:cs typeface="Times New Roman" pitchFamily="18" charset="0"/>
              </a:rPr>
              <a:t>C</a:t>
            </a:r>
            <a:endParaRPr lang="en-US" sz="2400" i="1" baseline="-25000" dirty="0">
              <a:latin typeface="Cambria Math" pitchFamily="18" charset="0"/>
              <a:ea typeface="Cambria Math" pitchFamily="18" charset="0"/>
              <a:cs typeface="Times New Roman" pitchFamily="18" charset="0"/>
            </a:endParaRPr>
          </a:p>
        </p:txBody>
      </p:sp>
      <p:sp>
        <p:nvSpPr>
          <p:cNvPr id="20" name="Rectangle 19"/>
          <p:cNvSpPr/>
          <p:nvPr/>
        </p:nvSpPr>
        <p:spPr>
          <a:xfrm>
            <a:off x="2070464" y="3396734"/>
            <a:ext cx="228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204064" y="5377934"/>
            <a:ext cx="457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p:nvSpPr>
        <p:spPr bwMode="auto">
          <a:xfrm>
            <a:off x="457200" y="-76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lingo</a:t>
            </a:r>
          </a:p>
        </p:txBody>
      </p:sp>
      <p:sp>
        <p:nvSpPr>
          <p:cNvPr id="25" name="Title 1"/>
          <p:cNvSpPr txBox="1">
            <a:spLocks/>
          </p:cNvSpPr>
          <p:nvPr/>
        </p:nvSpPr>
        <p:spPr bwMode="auto">
          <a:xfrm>
            <a:off x="0" y="1371600"/>
            <a:ext cx="4724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rPr>
              <a:t>temporal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f(t)</a:t>
            </a:r>
            <a:r>
              <a:rPr kumimoji="0" lang="en-US" sz="2400"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 = C </a:t>
            </a:r>
            <a:r>
              <a:rPr kumimoji="0" lang="en-US" sz="2400" b="0" i="1" u="none" strike="noStrike" kern="0" cap="none" spc="0" normalizeH="0" noProof="0" dirty="0" err="1">
                <a:ln>
                  <a:noFill/>
                </a:ln>
                <a:solidFill>
                  <a:schemeClr val="tx2"/>
                </a:solidFill>
                <a:effectLst/>
                <a:uLnTx/>
                <a:uFillTx/>
                <a:latin typeface="Cambria Math" pitchFamily="18" charset="0"/>
                <a:ea typeface="Cambria Math" pitchFamily="18" charset="0"/>
                <a:cs typeface="Times New Roman" pitchFamily="18" charset="0"/>
              </a:rPr>
              <a:t>cos</a:t>
            </a:r>
            <a:r>
              <a:rPr kumimoji="0" lang="en-US" sz="2400"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 2</a:t>
            </a:r>
            <a:r>
              <a:rPr kumimoji="0" lang="el-GR" sz="2400"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π</a:t>
            </a:r>
            <a:r>
              <a:rPr kumimoji="0" lang="en-US" sz="2400"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 t / T }</a:t>
            </a:r>
            <a:endPar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27" name="Title 1"/>
          <p:cNvSpPr txBox="1">
            <a:spLocks/>
          </p:cNvSpPr>
          <p:nvPr/>
        </p:nvSpPr>
        <p:spPr bwMode="auto">
          <a:xfrm>
            <a:off x="4267200" y="1371600"/>
            <a:ext cx="4724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rPr>
              <a:t>spatial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f(x)</a:t>
            </a:r>
            <a:r>
              <a:rPr kumimoji="0" lang="en-US" sz="2400"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 = C </a:t>
            </a:r>
            <a:r>
              <a:rPr kumimoji="0" lang="en-US" sz="2400" b="0" i="1" u="none" strike="noStrike" kern="0" cap="none" spc="0" normalizeH="0" noProof="0" dirty="0" err="1">
                <a:ln>
                  <a:noFill/>
                </a:ln>
                <a:solidFill>
                  <a:schemeClr val="tx2"/>
                </a:solidFill>
                <a:effectLst/>
                <a:uLnTx/>
                <a:uFillTx/>
                <a:latin typeface="Cambria Math" pitchFamily="18" charset="0"/>
                <a:ea typeface="Cambria Math" pitchFamily="18" charset="0"/>
                <a:cs typeface="Times New Roman" pitchFamily="18" charset="0"/>
              </a:rPr>
              <a:t>cos</a:t>
            </a:r>
            <a:r>
              <a:rPr kumimoji="0" lang="en-US" sz="2400"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 2</a:t>
            </a:r>
            <a:r>
              <a:rPr kumimoji="0" lang="el-GR" sz="2400"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π</a:t>
            </a:r>
            <a:r>
              <a:rPr kumimoji="0" lang="en-US" sz="2400"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 x / </a:t>
            </a:r>
            <a:r>
              <a:rPr kumimoji="0" lang="el-GR" sz="2400"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λ</a:t>
            </a:r>
            <a:r>
              <a:rPr kumimoji="0" lang="en-US" sz="2400"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 }</a:t>
            </a:r>
            <a:endPar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29" name="TextBox 28"/>
          <p:cNvSpPr txBox="1"/>
          <p:nvPr/>
        </p:nvSpPr>
        <p:spPr>
          <a:xfrm>
            <a:off x="5257800" y="2819400"/>
            <a:ext cx="2425337"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amplitude, </a:t>
            </a:r>
            <a:r>
              <a:rPr lang="en-US" sz="2400" i="1" dirty="0">
                <a:latin typeface="Cambria Math" pitchFamily="18" charset="0"/>
                <a:ea typeface="Cambria Math" pitchFamily="18" charset="0"/>
                <a:cs typeface="Times New Roman" pitchFamily="18" charset="0"/>
              </a:rPr>
              <a:t>C</a:t>
            </a:r>
            <a:endParaRPr lang="en-US" sz="2400" i="1" baseline="-25000" dirty="0">
              <a:latin typeface="Cambria Math" pitchFamily="18" charset="0"/>
              <a:ea typeface="Cambria Math" pitchFamily="18" charset="0"/>
              <a:cs typeface="Times New Roman" pitchFamily="18" charset="0"/>
            </a:endParaRPr>
          </a:p>
        </p:txBody>
      </p:sp>
      <p:sp>
        <p:nvSpPr>
          <p:cNvPr id="30" name="TextBox 29"/>
          <p:cNvSpPr txBox="1"/>
          <p:nvPr/>
        </p:nvSpPr>
        <p:spPr>
          <a:xfrm>
            <a:off x="1219200" y="3429000"/>
            <a:ext cx="2425337"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period, </a:t>
            </a:r>
            <a:r>
              <a:rPr lang="en-US" sz="2400" i="1" dirty="0">
                <a:latin typeface="Cambria Math" pitchFamily="18" charset="0"/>
                <a:ea typeface="Cambria Math" pitchFamily="18" charset="0"/>
                <a:cs typeface="Times New Roman" pitchFamily="18" charset="0"/>
              </a:rPr>
              <a:t>T</a:t>
            </a:r>
            <a:endParaRPr lang="en-US" sz="2400" i="1" baseline="-25000" dirty="0">
              <a:latin typeface="Cambria Math" pitchFamily="18" charset="0"/>
              <a:ea typeface="Cambria Math" pitchFamily="18" charset="0"/>
              <a:cs typeface="Times New Roman" pitchFamily="18" charset="0"/>
            </a:endParaRPr>
          </a:p>
        </p:txBody>
      </p:sp>
      <p:sp>
        <p:nvSpPr>
          <p:cNvPr id="31" name="TextBox 30"/>
          <p:cNvSpPr txBox="1"/>
          <p:nvPr/>
        </p:nvSpPr>
        <p:spPr>
          <a:xfrm>
            <a:off x="5257800" y="3505200"/>
            <a:ext cx="2425337"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wavelength, </a:t>
            </a:r>
            <a:r>
              <a:rPr lang="el-GR" sz="2400" i="1" kern="0" dirty="0">
                <a:solidFill>
                  <a:schemeClr val="tx2"/>
                </a:solidFill>
                <a:latin typeface="Cambria Math" pitchFamily="18" charset="0"/>
                <a:ea typeface="Cambria Math" pitchFamily="18" charset="0"/>
                <a:cs typeface="Times New Roman" pitchFamily="18" charset="0"/>
              </a:rPr>
              <a:t>λ</a:t>
            </a:r>
            <a:endParaRPr lang="en-US" sz="2400" i="1" baseline="-25000" dirty="0">
              <a:latin typeface="Cambria Math" pitchFamily="18" charset="0"/>
              <a:ea typeface="Cambria Math" pitchFamily="18" charset="0"/>
              <a:cs typeface="Times New Roman" pitchFamily="18" charset="0"/>
            </a:endParaRPr>
          </a:p>
        </p:txBody>
      </p:sp>
      <p:sp>
        <p:nvSpPr>
          <p:cNvPr id="33" name="TextBox 32"/>
          <p:cNvSpPr txBox="1"/>
          <p:nvPr/>
        </p:nvSpPr>
        <p:spPr>
          <a:xfrm>
            <a:off x="1219200" y="4038600"/>
            <a:ext cx="2425337"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frequency, </a:t>
            </a:r>
            <a:r>
              <a:rPr lang="en-US" sz="2400" i="1" dirty="0">
                <a:latin typeface="Cambria Math" pitchFamily="18" charset="0"/>
                <a:ea typeface="Cambria Math" pitchFamily="18" charset="0"/>
                <a:cs typeface="Times New Roman" pitchFamily="18" charset="0"/>
              </a:rPr>
              <a:t>f=1/T</a:t>
            </a:r>
            <a:endParaRPr lang="en-US" sz="2400" i="1" baseline="-25000" dirty="0">
              <a:latin typeface="Cambria Math" pitchFamily="18" charset="0"/>
              <a:ea typeface="Cambria Math" pitchFamily="18" charset="0"/>
              <a:cs typeface="Times New Roman" pitchFamily="18" charset="0"/>
            </a:endParaRPr>
          </a:p>
        </p:txBody>
      </p:sp>
      <p:sp>
        <p:nvSpPr>
          <p:cNvPr id="34" name="TextBox 33"/>
          <p:cNvSpPr txBox="1"/>
          <p:nvPr/>
        </p:nvSpPr>
        <p:spPr>
          <a:xfrm>
            <a:off x="609600" y="4800600"/>
            <a:ext cx="3886200"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angular frequency, </a:t>
            </a:r>
            <a:r>
              <a:rPr lang="en-US" sz="2400" i="1" dirty="0">
                <a:latin typeface="Cambria Math" pitchFamily="18" charset="0"/>
                <a:ea typeface="Cambria Math" pitchFamily="18" charset="0"/>
                <a:cs typeface="Times New Roman" pitchFamily="18" charset="0"/>
              </a:rPr>
              <a:t>ω=2</a:t>
            </a:r>
            <a:r>
              <a:rPr lang="el-GR" sz="2400" i="1" kern="0" dirty="0">
                <a:solidFill>
                  <a:schemeClr val="tx2"/>
                </a:solidFill>
                <a:latin typeface="Cambria Math" pitchFamily="18" charset="0"/>
                <a:ea typeface="Cambria Math" pitchFamily="18" charset="0"/>
                <a:cs typeface="Times New Roman" pitchFamily="18" charset="0"/>
              </a:rPr>
              <a:t> π</a:t>
            </a:r>
            <a:r>
              <a:rPr lang="en-US" sz="2400" i="1" kern="0" dirty="0">
                <a:solidFill>
                  <a:schemeClr val="tx2"/>
                </a:solidFill>
                <a:latin typeface="Cambria Math" pitchFamily="18" charset="0"/>
                <a:ea typeface="Cambria Math" pitchFamily="18" charset="0"/>
                <a:cs typeface="Times New Roman" pitchFamily="18" charset="0"/>
              </a:rPr>
              <a:t> </a:t>
            </a:r>
            <a:r>
              <a:rPr lang="en-US" sz="2400" i="1" dirty="0">
                <a:latin typeface="Cambria Math" pitchFamily="18" charset="0"/>
                <a:ea typeface="Cambria Math" pitchFamily="18" charset="0"/>
                <a:cs typeface="Times New Roman" pitchFamily="18" charset="0"/>
              </a:rPr>
              <a:t>/T</a:t>
            </a:r>
            <a:endParaRPr lang="en-US" sz="2400" i="1" baseline="-25000" dirty="0">
              <a:latin typeface="Cambria Math" pitchFamily="18" charset="0"/>
              <a:ea typeface="Cambria Math" pitchFamily="18" charset="0"/>
              <a:cs typeface="Times New Roman" pitchFamily="18" charset="0"/>
            </a:endParaRPr>
          </a:p>
        </p:txBody>
      </p:sp>
      <p:sp>
        <p:nvSpPr>
          <p:cNvPr id="35" name="TextBox 34"/>
          <p:cNvSpPr txBox="1"/>
          <p:nvPr/>
        </p:nvSpPr>
        <p:spPr>
          <a:xfrm>
            <a:off x="4648200" y="4800600"/>
            <a:ext cx="3886200"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wavenumber</a:t>
            </a:r>
            <a:r>
              <a:rPr lang="en-US" sz="2400" dirty="0">
                <a:latin typeface="Times New Roman" pitchFamily="18" charset="0"/>
                <a:cs typeface="Times New Roman" pitchFamily="18" charset="0"/>
              </a:rPr>
              <a:t>, </a:t>
            </a:r>
            <a:r>
              <a:rPr lang="en-US" sz="2400" i="1" dirty="0">
                <a:latin typeface="Cambria Math" pitchFamily="18" charset="0"/>
                <a:ea typeface="Cambria Math" pitchFamily="18" charset="0"/>
                <a:cs typeface="Times New Roman" pitchFamily="18" charset="0"/>
              </a:rPr>
              <a:t>k=2</a:t>
            </a:r>
            <a:r>
              <a:rPr lang="el-GR" sz="2400" i="1" kern="0" dirty="0">
                <a:solidFill>
                  <a:schemeClr val="tx2"/>
                </a:solidFill>
                <a:latin typeface="Cambria Math" pitchFamily="18" charset="0"/>
                <a:ea typeface="Cambria Math" pitchFamily="18" charset="0"/>
                <a:cs typeface="Times New Roman" pitchFamily="18" charset="0"/>
              </a:rPr>
              <a:t> π</a:t>
            </a:r>
            <a:r>
              <a:rPr lang="en-US" sz="2400" i="1" kern="0" dirty="0">
                <a:solidFill>
                  <a:schemeClr val="tx2"/>
                </a:solidFill>
                <a:latin typeface="Cambria Math" pitchFamily="18" charset="0"/>
                <a:ea typeface="Cambria Math" pitchFamily="18" charset="0"/>
                <a:cs typeface="Times New Roman" pitchFamily="18" charset="0"/>
              </a:rPr>
              <a:t> </a:t>
            </a:r>
            <a:r>
              <a:rPr lang="en-US" sz="2400" i="1" dirty="0">
                <a:latin typeface="Cambria Math" pitchFamily="18" charset="0"/>
                <a:ea typeface="Cambria Math" pitchFamily="18" charset="0"/>
                <a:cs typeface="Times New Roman" pitchFamily="18" charset="0"/>
              </a:rPr>
              <a:t>/</a:t>
            </a:r>
            <a:r>
              <a:rPr lang="el-GR" sz="2400" i="1" kern="0" dirty="0">
                <a:solidFill>
                  <a:schemeClr val="tx2"/>
                </a:solidFill>
                <a:latin typeface="Cambria Math" pitchFamily="18" charset="0"/>
                <a:ea typeface="Cambria Math" pitchFamily="18" charset="0"/>
                <a:cs typeface="Times New Roman" pitchFamily="18" charset="0"/>
              </a:rPr>
              <a:t> λ</a:t>
            </a:r>
            <a:endParaRPr lang="en-US" sz="2400" i="1" baseline="-25000" dirty="0">
              <a:latin typeface="Cambria Math" pitchFamily="18" charset="0"/>
              <a:ea typeface="Cambria Math" pitchFamily="18" charset="0"/>
              <a:cs typeface="Times New Roman" pitchFamily="18" charset="0"/>
            </a:endParaRPr>
          </a:p>
        </p:txBody>
      </p:sp>
      <p:sp>
        <p:nvSpPr>
          <p:cNvPr id="36" name="TextBox 35"/>
          <p:cNvSpPr txBox="1"/>
          <p:nvPr/>
        </p:nvSpPr>
        <p:spPr>
          <a:xfrm>
            <a:off x="5257800" y="4110335"/>
            <a:ext cx="2425337"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a:t>
            </a:r>
            <a:endParaRPr lang="en-US" sz="2400" i="1" baseline="-25000" dirty="0">
              <a:latin typeface="Cambria Math" pitchFamily="18" charset="0"/>
              <a:ea typeface="Cambria Math" pitchFamily="18" charset="0"/>
              <a:cs typeface="Times New Roman" pitchFamily="18" charset="0"/>
            </a:endParaRPr>
          </a:p>
        </p:txBody>
      </p:sp>
      <p:sp>
        <p:nvSpPr>
          <p:cNvPr id="37" name="Title 1"/>
          <p:cNvSpPr txBox="1">
            <a:spLocks/>
          </p:cNvSpPr>
          <p:nvPr/>
        </p:nvSpPr>
        <p:spPr bwMode="auto">
          <a:xfrm>
            <a:off x="152400" y="5105400"/>
            <a:ext cx="4724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a:p>
            <a:pPr lvl="0" algn="ctr"/>
            <a:r>
              <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f(t)</a:t>
            </a:r>
            <a:r>
              <a:rPr kumimoji="0" lang="en-US" sz="2400"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 = C </a:t>
            </a:r>
            <a:r>
              <a:rPr kumimoji="0" lang="en-US" sz="2400" b="0" i="1" u="none" strike="noStrike" kern="0" cap="none" spc="0" normalizeH="0" noProof="0" dirty="0" err="1">
                <a:ln>
                  <a:noFill/>
                </a:ln>
                <a:solidFill>
                  <a:schemeClr val="tx2"/>
                </a:solidFill>
                <a:effectLst/>
                <a:uLnTx/>
                <a:uFillTx/>
                <a:latin typeface="Cambria Math" pitchFamily="18" charset="0"/>
                <a:ea typeface="Cambria Math" pitchFamily="18" charset="0"/>
                <a:cs typeface="Times New Roman" pitchFamily="18" charset="0"/>
              </a:rPr>
              <a:t>cos</a:t>
            </a:r>
            <a:r>
              <a:rPr lang="en-US" sz="2400" i="1" kern="0" dirty="0">
                <a:solidFill>
                  <a:schemeClr val="tx2"/>
                </a:solidFill>
                <a:latin typeface="Cambria Math" pitchFamily="18" charset="0"/>
                <a:ea typeface="Cambria Math" pitchFamily="18" charset="0"/>
                <a:cs typeface="Times New Roman" pitchFamily="18" charset="0"/>
              </a:rPr>
              <a:t>(</a:t>
            </a:r>
            <a:r>
              <a:rPr lang="en-US" sz="2400" i="1" dirty="0">
                <a:latin typeface="Cambria Math" pitchFamily="18" charset="0"/>
                <a:ea typeface="Cambria Math" pitchFamily="18" charset="0"/>
                <a:cs typeface="Times New Roman" pitchFamily="18" charset="0"/>
              </a:rPr>
              <a:t>ω</a:t>
            </a:r>
            <a:r>
              <a:rPr kumimoji="0" lang="en-US" sz="2400"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t)</a:t>
            </a:r>
            <a:endPar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38" name="Title 1"/>
          <p:cNvSpPr txBox="1">
            <a:spLocks/>
          </p:cNvSpPr>
          <p:nvPr/>
        </p:nvSpPr>
        <p:spPr bwMode="auto">
          <a:xfrm>
            <a:off x="4419600" y="5105400"/>
            <a:ext cx="4724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f(x)</a:t>
            </a:r>
            <a:r>
              <a:rPr kumimoji="0" lang="en-US" sz="2400"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 = C </a:t>
            </a:r>
            <a:r>
              <a:rPr kumimoji="0" lang="en-US" sz="2400" b="0" i="1" u="none" strike="noStrike" kern="0" cap="none" spc="0" normalizeH="0" noProof="0" dirty="0" err="1">
                <a:ln>
                  <a:noFill/>
                </a:ln>
                <a:solidFill>
                  <a:schemeClr val="tx2"/>
                </a:solidFill>
                <a:effectLst/>
                <a:uLnTx/>
                <a:uFillTx/>
                <a:latin typeface="Cambria Math" pitchFamily="18" charset="0"/>
                <a:ea typeface="Cambria Math" pitchFamily="18" charset="0"/>
                <a:cs typeface="Times New Roman" pitchFamily="18" charset="0"/>
              </a:rPr>
              <a:t>cos</a:t>
            </a:r>
            <a:r>
              <a:rPr kumimoji="0" lang="en-US" sz="2400"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a:t>
            </a:r>
            <a:r>
              <a:rPr kumimoji="0" lang="en-US" sz="2400" b="0" i="1" u="none" strike="noStrike" kern="0" cap="none" spc="0" normalizeH="0" noProof="0" dirty="0" err="1">
                <a:ln>
                  <a:noFill/>
                </a:ln>
                <a:solidFill>
                  <a:schemeClr val="tx2"/>
                </a:solidFill>
                <a:effectLst/>
                <a:uLnTx/>
                <a:uFillTx/>
                <a:latin typeface="Cambria Math" pitchFamily="18" charset="0"/>
                <a:ea typeface="Cambria Math" pitchFamily="18" charset="0"/>
                <a:cs typeface="Times New Roman" pitchFamily="18" charset="0"/>
              </a:rPr>
              <a:t>kx</a:t>
            </a:r>
            <a:r>
              <a:rPr lang="en-US" sz="2400" i="1" kern="0" dirty="0">
                <a:solidFill>
                  <a:schemeClr val="tx2"/>
                </a:solidFill>
                <a:latin typeface="Cambria Math" pitchFamily="18" charset="0"/>
                <a:ea typeface="Cambria Math" pitchFamily="18" charset="0"/>
                <a:cs typeface="Times New Roman" pitchFamily="18" charset="0"/>
              </a:rPr>
              <a:t>)</a:t>
            </a:r>
            <a:endPar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spatial periodicities</a:t>
            </a:r>
            <a:br>
              <a:rPr lang="en-US" dirty="0">
                <a:latin typeface="Times New Roman" pitchFamily="18" charset="0"/>
                <a:cs typeface="Times New Roman" pitchFamily="18" charset="0"/>
              </a:rPr>
            </a:br>
            <a:r>
              <a:rPr lang="en-US" sz="3200" dirty="0">
                <a:latin typeface="Times New Roman" pitchFamily="18" charset="0"/>
                <a:cs typeface="Times New Roman" pitchFamily="18" charset="0"/>
              </a:rPr>
              <a:t>and their wavelengths</a:t>
            </a:r>
          </a:p>
        </p:txBody>
      </p:sp>
      <p:sp>
        <p:nvSpPr>
          <p:cNvPr id="4" name="Content Placeholder 2"/>
          <p:cNvSpPr txBox="1">
            <a:spLocks/>
          </p:cNvSpPr>
          <p:nvPr/>
        </p:nvSpPr>
        <p:spPr bwMode="auto">
          <a:xfrm>
            <a:off x="304800" y="1828800"/>
            <a:ext cx="41910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b="1" kern="0" dirty="0">
                <a:latin typeface="Times New Roman" pitchFamily="18" charset="0"/>
                <a:cs typeface="Times New Roman" pitchFamily="18" charset="0"/>
              </a:rPr>
              <a:t>natural</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sand</a:t>
            </a:r>
            <a:r>
              <a:rPr kumimoji="0" lang="en-US" sz="3200" b="0"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 dunes</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2400" kern="0" noProof="0" dirty="0">
                <a:latin typeface="Times New Roman" pitchFamily="18" charset="0"/>
                <a:cs typeface="Times New Roman" pitchFamily="18" charset="0"/>
              </a:rPr>
              <a:t>hundreds of meters</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lang="en-US" sz="2400" kern="0" dirty="0">
              <a:latin typeface="Times New Roman" pitchFamily="18" charset="0"/>
              <a:cs typeface="Times New Roman" pitchFamily="18" charset="0"/>
            </a:endParaRPr>
          </a:p>
          <a:p>
            <a:pPr marL="342900" lvl="0" indent="-342900" algn="ctr">
              <a:spcBef>
                <a:spcPct val="20000"/>
              </a:spcBef>
              <a:defRPr/>
            </a:pPr>
            <a:r>
              <a:rPr lang="en-US" sz="3200" kern="0" dirty="0">
                <a:latin typeface="Times New Roman" pitchFamily="18" charset="0"/>
                <a:cs typeface="Times New Roman" pitchFamily="18" charset="0"/>
              </a:rPr>
              <a:t>tree rings</a:t>
            </a:r>
          </a:p>
          <a:p>
            <a:pPr marL="342900" lvl="0" indent="-342900" algn="ctr">
              <a:spcBef>
                <a:spcPct val="20000"/>
              </a:spcBef>
              <a:defRPr/>
            </a:pPr>
            <a:r>
              <a:rPr lang="en-US" sz="2400" kern="0" dirty="0">
                <a:latin typeface="Times New Roman" pitchFamily="18" charset="0"/>
                <a:cs typeface="Times New Roman" pitchFamily="18" charset="0"/>
              </a:rPr>
              <a:t>a few millimeters</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lang="en-US" sz="2400" kern="0" noProof="0" dirty="0">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dirty="0">
              <a:ln>
                <a:noFill/>
              </a:ln>
              <a:solidFill>
                <a:schemeClr val="tx1"/>
              </a:solidFill>
              <a:effectLst/>
              <a:uLnTx/>
              <a:uFillTx/>
              <a:latin typeface="Times New Roman" pitchFamily="18" charset="0"/>
              <a:ea typeface="+mn-ea"/>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bwMode="auto">
          <a:xfrm>
            <a:off x="4800600" y="1905000"/>
            <a:ext cx="38862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anthropogenic</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cs typeface="Times New Roman" pitchFamily="18" charset="0"/>
              </a:rPr>
              <a:t>furrows plowed</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cs typeface="Times New Roman" pitchFamily="18" charset="0"/>
              </a:rPr>
              <a:t>in a field</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2400" kern="0" dirty="0">
                <a:latin typeface="Times New Roman" pitchFamily="18" charset="0"/>
                <a:cs typeface="Times New Roman" pitchFamily="18" charset="0"/>
              </a:rPr>
              <a:t>few tens of cm</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pairing </a:t>
            </a:r>
            <a:r>
              <a:rPr lang="en-US" dirty="0" err="1">
                <a:latin typeface="Times New Roman" pitchFamily="18" charset="0"/>
                <a:cs typeface="Times New Roman" pitchFamily="18" charset="0"/>
              </a:rPr>
              <a:t>sines</a:t>
            </a:r>
            <a:r>
              <a:rPr lang="en-US" dirty="0">
                <a:latin typeface="Times New Roman" pitchFamily="18" charset="0"/>
                <a:cs typeface="Times New Roman" pitchFamily="18" charset="0"/>
              </a:rPr>
              <a:t> and cosines</a:t>
            </a:r>
            <a:br>
              <a:rPr lang="en-US" dirty="0">
                <a:latin typeface="Times New Roman" pitchFamily="18" charset="0"/>
                <a:cs typeface="Times New Roman" pitchFamily="18" charset="0"/>
              </a:rPr>
            </a:br>
            <a:r>
              <a:rPr lang="en-US" sz="2800" dirty="0">
                <a:latin typeface="Times New Roman" pitchFamily="18" charset="0"/>
                <a:cs typeface="Times New Roman" pitchFamily="18" charset="0"/>
              </a:rPr>
              <a:t>to avoid using time delays</a:t>
            </a:r>
          </a:p>
        </p:txBody>
      </p:sp>
      <p:pic>
        <p:nvPicPr>
          <p:cNvPr id="1026" name="Picture 2"/>
          <p:cNvPicPr>
            <a:picLocks noChangeAspect="1" noChangeArrowheads="1"/>
          </p:cNvPicPr>
          <p:nvPr/>
        </p:nvPicPr>
        <p:blipFill>
          <a:blip r:embed="rId3" cstate="print"/>
          <a:srcRect l="30981" t="53478" r="30465" b="34928"/>
          <a:stretch>
            <a:fillRect/>
          </a:stretch>
        </p:blipFill>
        <p:spPr bwMode="auto">
          <a:xfrm>
            <a:off x="457200" y="1828800"/>
            <a:ext cx="4267200" cy="7620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50000" t="67247" r="19019" b="23333"/>
          <a:stretch>
            <a:fillRect/>
          </a:stretch>
        </p:blipFill>
        <p:spPr bwMode="auto">
          <a:xfrm>
            <a:off x="4876800" y="1886856"/>
            <a:ext cx="3429000" cy="61912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l="3873" t="29130" r="33477" b="19855"/>
          <a:stretch>
            <a:fillRect/>
          </a:stretch>
        </p:blipFill>
        <p:spPr bwMode="auto">
          <a:xfrm>
            <a:off x="914400" y="3200400"/>
            <a:ext cx="6934200" cy="3352800"/>
          </a:xfrm>
          <a:prstGeom prst="rect">
            <a:avLst/>
          </a:prstGeom>
          <a:noFill/>
          <a:ln w="9525">
            <a:noFill/>
            <a:miter lim="800000"/>
            <a:headEnd/>
            <a:tailEnd/>
          </a:ln>
        </p:spPr>
      </p:pic>
      <p:sp>
        <p:nvSpPr>
          <p:cNvPr id="6" name="Rectangle 5"/>
          <p:cNvSpPr/>
          <p:nvPr/>
        </p:nvSpPr>
        <p:spPr>
          <a:xfrm>
            <a:off x="6019800" y="41148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p:cNvPicPr>
            <a:picLocks noChangeAspect="1" noChangeArrowheads="1"/>
          </p:cNvPicPr>
          <p:nvPr/>
        </p:nvPicPr>
        <p:blipFill>
          <a:blip r:embed="rId4" cstate="print"/>
          <a:srcRect l="69966" t="67247" r="25788" b="23333"/>
          <a:stretch>
            <a:fillRect/>
          </a:stretch>
        </p:blipFill>
        <p:spPr bwMode="auto">
          <a:xfrm>
            <a:off x="5994400" y="3962400"/>
            <a:ext cx="469900" cy="6191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derived using trig identity</a:t>
            </a:r>
            <a:endParaRPr lang="en-US"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l="30981" t="53478" r="30465" b="34928"/>
          <a:stretch>
            <a:fillRect/>
          </a:stretch>
        </p:blipFill>
        <p:spPr bwMode="auto">
          <a:xfrm>
            <a:off x="381000" y="2819400"/>
            <a:ext cx="4267200" cy="7620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4131" t="66231" r="38726" b="22175"/>
          <a:stretch>
            <a:fillRect/>
          </a:stretch>
        </p:blipFill>
        <p:spPr bwMode="auto">
          <a:xfrm>
            <a:off x="1600200" y="3810000"/>
            <a:ext cx="6324600" cy="762000"/>
          </a:xfrm>
          <a:prstGeom prst="rect">
            <a:avLst/>
          </a:prstGeom>
          <a:noFill/>
          <a:ln w="9525">
            <a:noFill/>
            <a:miter lim="800000"/>
            <a:headEnd/>
            <a:tailEnd/>
          </a:ln>
        </p:spPr>
      </p:pic>
      <p:sp>
        <p:nvSpPr>
          <p:cNvPr id="8" name="Left Brace 7"/>
          <p:cNvSpPr/>
          <p:nvPr/>
        </p:nvSpPr>
        <p:spPr>
          <a:xfrm rot="16200000">
            <a:off x="2324100" y="4076700"/>
            <a:ext cx="381000" cy="1524000"/>
          </a:xfrm>
          <a:prstGeom prst="leftBrace">
            <a:avLst/>
          </a:prstGeom>
          <a:ln w="3810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p:cNvSpPr/>
          <p:nvPr/>
        </p:nvSpPr>
        <p:spPr>
          <a:xfrm rot="16200000">
            <a:off x="5600700" y="4076700"/>
            <a:ext cx="381000" cy="1524000"/>
          </a:xfrm>
          <a:prstGeom prst="leftBrace">
            <a:avLst/>
          </a:prstGeom>
          <a:ln w="3810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itle 1"/>
          <p:cNvSpPr txBox="1">
            <a:spLocks/>
          </p:cNvSpPr>
          <p:nvPr/>
        </p:nvSpPr>
        <p:spPr bwMode="auto">
          <a:xfrm>
            <a:off x="1676400" y="4807860"/>
            <a:ext cx="1676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i="1" kern="0" dirty="0">
                <a:solidFill>
                  <a:srgbClr val="FF0000"/>
                </a:solidFill>
                <a:latin typeface="Cambria Math" pitchFamily="18" charset="0"/>
                <a:ea typeface="Cambria Math" pitchFamily="18" charset="0"/>
                <a:cs typeface="Times New Roman" pitchFamily="18" charset="0"/>
              </a:rPr>
              <a:t>A</a:t>
            </a:r>
            <a:endParaRPr kumimoji="0" lang="en-US" sz="4400" b="0" i="1"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11" name="Title 1"/>
          <p:cNvSpPr txBox="1">
            <a:spLocks/>
          </p:cNvSpPr>
          <p:nvPr/>
        </p:nvSpPr>
        <p:spPr bwMode="auto">
          <a:xfrm>
            <a:off x="4982028" y="4807860"/>
            <a:ext cx="1676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1"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rPr>
              <a:t>B</a:t>
            </a:r>
          </a:p>
        </p:txBody>
      </p:sp>
      <p:pic>
        <p:nvPicPr>
          <p:cNvPr id="2050" name="Picture 2"/>
          <p:cNvPicPr>
            <a:picLocks noChangeAspect="1" noChangeArrowheads="1"/>
          </p:cNvPicPr>
          <p:nvPr/>
        </p:nvPicPr>
        <p:blipFill>
          <a:blip r:embed="rId4" cstate="print"/>
          <a:srcRect l="7573" t="59275" r="14630" b="27971"/>
          <a:stretch>
            <a:fillRect/>
          </a:stretch>
        </p:blipFill>
        <p:spPr bwMode="auto">
          <a:xfrm>
            <a:off x="1219200" y="1219200"/>
            <a:ext cx="7045036" cy="685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l="4131" t="66231" r="38726" b="22175"/>
          <a:stretch>
            <a:fillRect/>
          </a:stretch>
        </p:blipFill>
        <p:spPr bwMode="auto">
          <a:xfrm>
            <a:off x="2137206" y="678540"/>
            <a:ext cx="6324600" cy="762000"/>
          </a:xfrm>
          <a:prstGeom prst="rect">
            <a:avLst/>
          </a:prstGeom>
          <a:noFill/>
          <a:ln w="9525">
            <a:noFill/>
            <a:miter lim="800000"/>
            <a:headEnd/>
            <a:tailEnd/>
          </a:ln>
        </p:spPr>
      </p:pic>
      <p:sp>
        <p:nvSpPr>
          <p:cNvPr id="8" name="Left Brace 7"/>
          <p:cNvSpPr/>
          <p:nvPr/>
        </p:nvSpPr>
        <p:spPr>
          <a:xfrm rot="16200000">
            <a:off x="2933700" y="945240"/>
            <a:ext cx="381000" cy="1524000"/>
          </a:xfrm>
          <a:prstGeom prst="leftBrace">
            <a:avLst/>
          </a:prstGeom>
          <a:ln w="3810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p:cNvSpPr/>
          <p:nvPr/>
        </p:nvSpPr>
        <p:spPr>
          <a:xfrm rot="16200000">
            <a:off x="6210300" y="945240"/>
            <a:ext cx="381000" cy="1524000"/>
          </a:xfrm>
          <a:prstGeom prst="leftBrace">
            <a:avLst/>
          </a:prstGeom>
          <a:ln w="3810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itle 1"/>
          <p:cNvSpPr txBox="1">
            <a:spLocks/>
          </p:cNvSpPr>
          <p:nvPr/>
        </p:nvSpPr>
        <p:spPr bwMode="auto">
          <a:xfrm>
            <a:off x="2286000" y="1676400"/>
            <a:ext cx="1676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i="1" kern="0" dirty="0">
                <a:solidFill>
                  <a:srgbClr val="FF0000"/>
                </a:solidFill>
                <a:latin typeface="Cambria Math" pitchFamily="18" charset="0"/>
                <a:ea typeface="Cambria Math" pitchFamily="18" charset="0"/>
                <a:cs typeface="Times New Roman" pitchFamily="18" charset="0"/>
              </a:rPr>
              <a:t>A</a:t>
            </a:r>
            <a:endParaRPr kumimoji="0" lang="en-US" sz="4400" b="0" i="1"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11" name="Title 1"/>
          <p:cNvSpPr txBox="1">
            <a:spLocks/>
          </p:cNvSpPr>
          <p:nvPr/>
        </p:nvSpPr>
        <p:spPr bwMode="auto">
          <a:xfrm>
            <a:off x="5591628" y="1676400"/>
            <a:ext cx="1676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1"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rPr>
              <a:t>B</a:t>
            </a:r>
          </a:p>
        </p:txBody>
      </p:sp>
      <p:sp>
        <p:nvSpPr>
          <p:cNvPr id="13" name="Title 1"/>
          <p:cNvSpPr txBox="1">
            <a:spLocks/>
          </p:cNvSpPr>
          <p:nvPr/>
        </p:nvSpPr>
        <p:spPr bwMode="auto">
          <a:xfrm>
            <a:off x="105234" y="2971800"/>
            <a:ext cx="3886200"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400" i="1" kern="0" dirty="0">
                <a:latin typeface="Cambria Math" pitchFamily="18" charset="0"/>
                <a:ea typeface="Cambria Math" pitchFamily="18" charset="0"/>
                <a:cs typeface="Times New Roman" pitchFamily="18" charset="0"/>
              </a:rPr>
              <a:t>A=C </a:t>
            </a:r>
            <a:r>
              <a:rPr lang="en-US" sz="4400" i="1" kern="0" dirty="0" err="1">
                <a:latin typeface="Cambria Math" pitchFamily="18" charset="0"/>
                <a:ea typeface="Cambria Math" pitchFamily="18" charset="0"/>
                <a:cs typeface="Times New Roman" pitchFamily="18" charset="0"/>
              </a:rPr>
              <a:t>cos</a:t>
            </a:r>
            <a:r>
              <a:rPr lang="en-US" sz="4400" i="1" kern="0" dirty="0">
                <a:latin typeface="Cambria Math" pitchFamily="18" charset="0"/>
                <a:ea typeface="Cambria Math" pitchFamily="18" charset="0"/>
                <a:cs typeface="Times New Roman" pitchFamily="18" charset="0"/>
              </a:rPr>
              <a:t>(</a:t>
            </a:r>
            <a:r>
              <a:rPr lang="el-GR" sz="4400" i="1" kern="0" dirty="0">
                <a:latin typeface="Cambria Math"/>
                <a:ea typeface="Cambria Math"/>
                <a:cs typeface="Times New Roman" pitchFamily="18" charset="0"/>
              </a:rPr>
              <a:t>ω</a:t>
            </a:r>
            <a:r>
              <a:rPr lang="en-US" sz="4400" i="1" kern="0" dirty="0">
                <a:latin typeface="Cambria Math"/>
                <a:ea typeface="Cambria Math"/>
                <a:cs typeface="Times New Roman" pitchFamily="18" charset="0"/>
              </a:rPr>
              <a:t>t</a:t>
            </a:r>
            <a:r>
              <a:rPr lang="en-US" sz="4400" i="1" kern="0" baseline="-25000" dirty="0">
                <a:latin typeface="Cambria Math"/>
                <a:ea typeface="Cambria Math"/>
                <a:cs typeface="Times New Roman" pitchFamily="18" charset="0"/>
              </a:rPr>
              <a:t>0</a:t>
            </a:r>
            <a:r>
              <a:rPr lang="en-US" sz="4400" i="1" kern="0" dirty="0">
                <a:latin typeface="Cambria Math"/>
                <a:ea typeface="Cambria Math"/>
                <a:cs typeface="Times New Roman" pitchFamily="18" charset="0"/>
              </a:rPr>
              <a:t>)</a:t>
            </a:r>
          </a:p>
          <a:p>
            <a:pPr algn="ctr">
              <a:defRPr/>
            </a:pPr>
            <a:r>
              <a:rPr lang="en-US" sz="4400" i="1" kern="0" dirty="0">
                <a:latin typeface="Cambria Math" pitchFamily="18" charset="0"/>
                <a:ea typeface="Cambria Math" pitchFamily="18" charset="0"/>
                <a:cs typeface="Times New Roman" pitchFamily="18" charset="0"/>
              </a:rPr>
              <a:t>B=C sin(</a:t>
            </a:r>
            <a:r>
              <a:rPr lang="el-GR" sz="4400" i="1" kern="0" dirty="0">
                <a:latin typeface="Cambria Math"/>
                <a:ea typeface="Cambria Math"/>
                <a:cs typeface="Times New Roman" pitchFamily="18" charset="0"/>
              </a:rPr>
              <a:t>ω</a:t>
            </a:r>
            <a:r>
              <a:rPr lang="en-US" sz="4400" i="1" kern="0" dirty="0">
                <a:latin typeface="Cambria Math"/>
                <a:ea typeface="Cambria Math"/>
                <a:cs typeface="Times New Roman" pitchFamily="18" charset="0"/>
              </a:rPr>
              <a:t>t</a:t>
            </a:r>
            <a:r>
              <a:rPr lang="en-US" sz="4400" i="1" kern="0" baseline="-25000" dirty="0">
                <a:latin typeface="Cambria Math"/>
                <a:ea typeface="Cambria Math"/>
                <a:cs typeface="Times New Roman" pitchFamily="18" charset="0"/>
              </a:rPr>
              <a:t>0</a:t>
            </a:r>
            <a:r>
              <a:rPr lang="en-US" sz="4400" i="1" kern="0" dirty="0">
                <a:latin typeface="Cambria Math"/>
                <a:ea typeface="Cambria Math"/>
                <a:cs typeface="Times New Roman" pitchFamily="18" charset="0"/>
              </a:rPr>
              <a:t>)</a:t>
            </a:r>
            <a:endParaRPr lang="en-US" sz="4400" i="1" kern="0" dirty="0">
              <a:latin typeface="Cambria Math" pitchFamily="18" charset="0"/>
              <a:ea typeface="Cambria Math"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1" u="none" strike="noStrike" kern="0" cap="none" spc="0" normalizeH="0" baseline="0" noProof="0" dirty="0">
              <a:ln>
                <a:noFill/>
              </a:ln>
              <a:effectLst/>
              <a:uLnTx/>
              <a:uFillTx/>
              <a:latin typeface="Cambria Math" pitchFamily="18" charset="0"/>
              <a:ea typeface="Cambria Math" pitchFamily="18" charset="0"/>
              <a:cs typeface="Times New Roman" pitchFamily="18" charset="0"/>
            </a:endParaRPr>
          </a:p>
        </p:txBody>
      </p:sp>
      <p:pic>
        <p:nvPicPr>
          <p:cNvPr id="14" name="Picture 2"/>
          <p:cNvPicPr>
            <a:picLocks noChangeAspect="1" noChangeArrowheads="1"/>
          </p:cNvPicPr>
          <p:nvPr/>
        </p:nvPicPr>
        <p:blipFill>
          <a:blip r:embed="rId3" cstate="print"/>
          <a:srcRect l="30981" t="53478" r="30465" b="34928"/>
          <a:stretch>
            <a:fillRect/>
          </a:stretch>
        </p:blipFill>
        <p:spPr bwMode="auto">
          <a:xfrm>
            <a:off x="152400" y="152400"/>
            <a:ext cx="4267200" cy="762000"/>
          </a:xfrm>
          <a:prstGeom prst="rect">
            <a:avLst/>
          </a:prstGeom>
          <a:noFill/>
          <a:ln w="9525">
            <a:noFill/>
            <a:miter lim="800000"/>
            <a:headEnd/>
            <a:tailEnd/>
          </a:ln>
        </p:spPr>
      </p:pic>
      <p:sp>
        <p:nvSpPr>
          <p:cNvPr id="15" name="Title 1"/>
          <p:cNvSpPr txBox="1">
            <a:spLocks/>
          </p:cNvSpPr>
          <p:nvPr/>
        </p:nvSpPr>
        <p:spPr bwMode="auto">
          <a:xfrm>
            <a:off x="4495800" y="2971800"/>
            <a:ext cx="4648200"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400" i="1" kern="0" dirty="0">
                <a:latin typeface="Cambria Math" pitchFamily="18" charset="0"/>
                <a:ea typeface="Cambria Math" pitchFamily="18" charset="0"/>
                <a:cs typeface="Times New Roman" pitchFamily="18" charset="0"/>
              </a:rPr>
              <a:t>A</a:t>
            </a:r>
            <a:r>
              <a:rPr lang="en-US" sz="4400" i="1" kern="0" baseline="30000" dirty="0">
                <a:latin typeface="Cambria Math" pitchFamily="18" charset="0"/>
                <a:ea typeface="Cambria Math" pitchFamily="18" charset="0"/>
                <a:cs typeface="Times New Roman" pitchFamily="18" charset="0"/>
              </a:rPr>
              <a:t>2</a:t>
            </a:r>
            <a:r>
              <a:rPr lang="en-US" sz="4400" i="1" kern="0" dirty="0">
                <a:latin typeface="Cambria Math" pitchFamily="18" charset="0"/>
                <a:ea typeface="Cambria Math" pitchFamily="18" charset="0"/>
                <a:cs typeface="Times New Roman" pitchFamily="18" charset="0"/>
              </a:rPr>
              <a:t>=C cos</a:t>
            </a:r>
            <a:r>
              <a:rPr lang="en-US" sz="4400" i="1" kern="0" baseline="30000" dirty="0">
                <a:latin typeface="Cambria Math" pitchFamily="18" charset="0"/>
                <a:ea typeface="Cambria Math" pitchFamily="18" charset="0"/>
                <a:cs typeface="Times New Roman" pitchFamily="18" charset="0"/>
              </a:rPr>
              <a:t>2 </a:t>
            </a:r>
            <a:r>
              <a:rPr lang="en-US" sz="4400" i="1" kern="0" dirty="0">
                <a:latin typeface="Cambria Math" pitchFamily="18" charset="0"/>
                <a:ea typeface="Cambria Math" pitchFamily="18" charset="0"/>
                <a:cs typeface="Times New Roman" pitchFamily="18" charset="0"/>
              </a:rPr>
              <a:t>(</a:t>
            </a:r>
            <a:r>
              <a:rPr lang="el-GR" sz="4400" i="1" kern="0" dirty="0">
                <a:latin typeface="Cambria Math"/>
                <a:ea typeface="Cambria Math"/>
                <a:cs typeface="Times New Roman" pitchFamily="18" charset="0"/>
              </a:rPr>
              <a:t>ω</a:t>
            </a:r>
            <a:r>
              <a:rPr lang="en-US" sz="4400" i="1" kern="0" dirty="0">
                <a:latin typeface="Cambria Math"/>
                <a:ea typeface="Cambria Math"/>
                <a:cs typeface="Times New Roman" pitchFamily="18" charset="0"/>
              </a:rPr>
              <a:t>t</a:t>
            </a:r>
            <a:r>
              <a:rPr lang="en-US" sz="4400" i="1" kern="0" baseline="-25000" dirty="0">
                <a:latin typeface="Cambria Math"/>
                <a:ea typeface="Cambria Math"/>
                <a:cs typeface="Times New Roman" pitchFamily="18" charset="0"/>
              </a:rPr>
              <a:t>0</a:t>
            </a:r>
            <a:r>
              <a:rPr lang="en-US" sz="4400" i="1" kern="0" dirty="0">
                <a:latin typeface="Cambria Math"/>
                <a:ea typeface="Cambria Math"/>
                <a:cs typeface="Times New Roman" pitchFamily="18" charset="0"/>
              </a:rPr>
              <a:t>)</a:t>
            </a:r>
          </a:p>
          <a:p>
            <a:pPr algn="ctr">
              <a:defRPr/>
            </a:pPr>
            <a:r>
              <a:rPr lang="en-US" sz="4400" i="1" kern="0" dirty="0">
                <a:latin typeface="Cambria Math" pitchFamily="18" charset="0"/>
                <a:ea typeface="Cambria Math" pitchFamily="18" charset="0"/>
                <a:cs typeface="Times New Roman" pitchFamily="18" charset="0"/>
              </a:rPr>
              <a:t>B</a:t>
            </a:r>
            <a:r>
              <a:rPr lang="en-US" sz="4400" i="1" kern="0" baseline="30000" dirty="0">
                <a:latin typeface="Cambria Math" pitchFamily="18" charset="0"/>
                <a:ea typeface="Cambria Math" pitchFamily="18" charset="0"/>
                <a:cs typeface="Times New Roman" pitchFamily="18" charset="0"/>
              </a:rPr>
              <a:t>2</a:t>
            </a:r>
            <a:r>
              <a:rPr lang="en-US" sz="4400" i="1" kern="0" dirty="0">
                <a:latin typeface="Cambria Math" pitchFamily="18" charset="0"/>
                <a:ea typeface="Cambria Math" pitchFamily="18" charset="0"/>
                <a:cs typeface="Times New Roman" pitchFamily="18" charset="0"/>
              </a:rPr>
              <a:t>=C sin</a:t>
            </a:r>
            <a:r>
              <a:rPr lang="en-US" sz="4400" i="1" kern="0" baseline="30000" dirty="0">
                <a:latin typeface="Cambria Math" pitchFamily="18" charset="0"/>
                <a:ea typeface="Cambria Math" pitchFamily="18" charset="0"/>
                <a:cs typeface="Times New Roman" pitchFamily="18" charset="0"/>
              </a:rPr>
              <a:t>2 </a:t>
            </a:r>
            <a:r>
              <a:rPr lang="en-US" sz="4400" i="1" kern="0" dirty="0">
                <a:latin typeface="Cambria Math" pitchFamily="18" charset="0"/>
                <a:ea typeface="Cambria Math" pitchFamily="18" charset="0"/>
                <a:cs typeface="Times New Roman" pitchFamily="18" charset="0"/>
              </a:rPr>
              <a:t>(</a:t>
            </a:r>
            <a:r>
              <a:rPr lang="el-GR" sz="4400" i="1" kern="0" dirty="0">
                <a:latin typeface="Cambria Math"/>
                <a:ea typeface="Cambria Math"/>
                <a:cs typeface="Times New Roman" pitchFamily="18" charset="0"/>
              </a:rPr>
              <a:t>ω</a:t>
            </a:r>
            <a:r>
              <a:rPr lang="en-US" sz="4400" i="1" kern="0" dirty="0">
                <a:latin typeface="Cambria Math"/>
                <a:ea typeface="Cambria Math"/>
                <a:cs typeface="Times New Roman" pitchFamily="18" charset="0"/>
              </a:rPr>
              <a:t>t</a:t>
            </a:r>
            <a:r>
              <a:rPr lang="en-US" sz="4400" i="1" kern="0" baseline="-25000" dirty="0">
                <a:latin typeface="Cambria Math"/>
                <a:ea typeface="Cambria Math"/>
                <a:cs typeface="Times New Roman" pitchFamily="18" charset="0"/>
              </a:rPr>
              <a:t>0</a:t>
            </a:r>
            <a:r>
              <a:rPr lang="en-US" sz="4400" i="1" kern="0" dirty="0">
                <a:latin typeface="Cambria Math"/>
                <a:ea typeface="Cambria Math"/>
                <a:cs typeface="Times New Roman" pitchFamily="18" charset="0"/>
              </a:rPr>
              <a:t>)</a:t>
            </a:r>
            <a:endParaRPr lang="en-US" sz="4400" i="1" kern="0" dirty="0">
              <a:latin typeface="Cambria Math" pitchFamily="18" charset="0"/>
              <a:ea typeface="Cambria Math"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1" u="none" strike="noStrike" kern="0" cap="none" spc="0" normalizeH="0" baseline="0" noProof="0" dirty="0">
              <a:ln>
                <a:noFill/>
              </a:ln>
              <a:effectLst/>
              <a:uLnTx/>
              <a:uFillTx/>
              <a:latin typeface="Cambria Math" pitchFamily="18" charset="0"/>
              <a:ea typeface="Cambria Math" pitchFamily="18" charset="0"/>
              <a:cs typeface="Times New Roman" pitchFamily="18" charset="0"/>
            </a:endParaRPr>
          </a:p>
        </p:txBody>
      </p:sp>
      <p:sp>
        <p:nvSpPr>
          <p:cNvPr id="16" name="Right Arrow 15"/>
          <p:cNvSpPr/>
          <p:nvPr/>
        </p:nvSpPr>
        <p:spPr>
          <a:xfrm>
            <a:off x="4064004" y="2971800"/>
            <a:ext cx="533400" cy="1219200"/>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bwMode="auto">
          <a:xfrm>
            <a:off x="381000" y="4724400"/>
            <a:ext cx="8305800" cy="1828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defRPr/>
            </a:pPr>
            <a:r>
              <a:rPr lang="en-US" sz="4400" i="1" kern="0" dirty="0">
                <a:latin typeface="Cambria Math" pitchFamily="18" charset="0"/>
                <a:ea typeface="Cambria Math" pitchFamily="18" charset="0"/>
                <a:cs typeface="Times New Roman" pitchFamily="18" charset="0"/>
              </a:rPr>
              <a:t>A</a:t>
            </a:r>
            <a:r>
              <a:rPr lang="en-US" sz="4400" i="1" kern="0" baseline="30000" dirty="0">
                <a:latin typeface="Cambria Math" pitchFamily="18" charset="0"/>
                <a:ea typeface="Cambria Math" pitchFamily="18" charset="0"/>
                <a:cs typeface="Times New Roman" pitchFamily="18" charset="0"/>
              </a:rPr>
              <a:t>2</a:t>
            </a:r>
            <a:r>
              <a:rPr lang="en-US" sz="4400" i="1" kern="0" dirty="0">
                <a:latin typeface="Cambria Math" pitchFamily="18" charset="0"/>
                <a:ea typeface="Cambria Math" pitchFamily="18" charset="0"/>
                <a:cs typeface="Times New Roman" pitchFamily="18" charset="0"/>
              </a:rPr>
              <a:t>+B</a:t>
            </a:r>
            <a:r>
              <a:rPr lang="en-US" sz="4400" i="1" kern="0" baseline="30000" dirty="0">
                <a:latin typeface="Cambria Math" pitchFamily="18" charset="0"/>
                <a:ea typeface="Cambria Math" pitchFamily="18" charset="0"/>
                <a:cs typeface="Times New Roman" pitchFamily="18" charset="0"/>
              </a:rPr>
              <a:t>2</a:t>
            </a:r>
            <a:r>
              <a:rPr lang="en-US" sz="4400" i="1" kern="0" dirty="0">
                <a:latin typeface="Cambria Math" pitchFamily="18" charset="0"/>
                <a:ea typeface="Cambria Math" pitchFamily="18" charset="0"/>
                <a:cs typeface="Times New Roman" pitchFamily="18" charset="0"/>
              </a:rPr>
              <a:t>=C</a:t>
            </a:r>
            <a:r>
              <a:rPr lang="en-US" sz="4400" i="1" kern="0" baseline="30000" dirty="0">
                <a:latin typeface="Cambria Math" pitchFamily="18" charset="0"/>
                <a:ea typeface="Cambria Math" pitchFamily="18" charset="0"/>
                <a:cs typeface="Times New Roman" pitchFamily="18" charset="0"/>
              </a:rPr>
              <a:t>2</a:t>
            </a:r>
            <a:r>
              <a:rPr lang="en-US" sz="4400" i="1" kern="0" dirty="0">
                <a:latin typeface="Cambria Math" pitchFamily="18" charset="0"/>
                <a:ea typeface="Cambria Math" pitchFamily="18" charset="0"/>
                <a:cs typeface="Times New Roman" pitchFamily="18" charset="0"/>
              </a:rPr>
              <a:t> [cos</a:t>
            </a:r>
            <a:r>
              <a:rPr lang="en-US" sz="4400" i="1" kern="0" baseline="30000" dirty="0">
                <a:latin typeface="Cambria Math" pitchFamily="18" charset="0"/>
                <a:ea typeface="Cambria Math" pitchFamily="18" charset="0"/>
                <a:cs typeface="Times New Roman" pitchFamily="18" charset="0"/>
              </a:rPr>
              <a:t>2 </a:t>
            </a:r>
            <a:r>
              <a:rPr lang="en-US" sz="4400" i="1" kern="0" dirty="0">
                <a:latin typeface="Cambria Math" pitchFamily="18" charset="0"/>
                <a:ea typeface="Cambria Math" pitchFamily="18" charset="0"/>
                <a:cs typeface="Times New Roman" pitchFamily="18" charset="0"/>
              </a:rPr>
              <a:t>(</a:t>
            </a:r>
            <a:r>
              <a:rPr lang="el-GR" sz="4400" i="1" kern="0" dirty="0">
                <a:latin typeface="Cambria Math"/>
                <a:ea typeface="Cambria Math"/>
                <a:cs typeface="Times New Roman" pitchFamily="18" charset="0"/>
              </a:rPr>
              <a:t>ω</a:t>
            </a:r>
            <a:r>
              <a:rPr lang="en-US" sz="4400" i="1" kern="0" dirty="0">
                <a:latin typeface="Cambria Math"/>
                <a:ea typeface="Cambria Math"/>
                <a:cs typeface="Times New Roman" pitchFamily="18" charset="0"/>
              </a:rPr>
              <a:t>t</a:t>
            </a:r>
            <a:r>
              <a:rPr lang="en-US" sz="4400" i="1" kern="0" baseline="-25000" dirty="0">
                <a:latin typeface="Cambria Math"/>
                <a:ea typeface="Cambria Math"/>
                <a:cs typeface="Times New Roman" pitchFamily="18" charset="0"/>
              </a:rPr>
              <a:t>0</a:t>
            </a:r>
            <a:r>
              <a:rPr lang="en-US" sz="4400" i="1" kern="0" dirty="0">
                <a:latin typeface="Cambria Math"/>
                <a:ea typeface="Cambria Math"/>
                <a:cs typeface="Times New Roman" pitchFamily="18" charset="0"/>
              </a:rPr>
              <a:t>)</a:t>
            </a:r>
            <a:r>
              <a:rPr lang="en-US" sz="4400" i="1" kern="0" dirty="0">
                <a:latin typeface="Cambria Math" pitchFamily="18" charset="0"/>
                <a:ea typeface="Cambria Math" pitchFamily="18" charset="0"/>
                <a:cs typeface="Times New Roman" pitchFamily="18" charset="0"/>
              </a:rPr>
              <a:t>+sin</a:t>
            </a:r>
            <a:r>
              <a:rPr lang="en-US" sz="4400" i="1" kern="0" baseline="30000" dirty="0">
                <a:latin typeface="Cambria Math" pitchFamily="18" charset="0"/>
                <a:ea typeface="Cambria Math" pitchFamily="18" charset="0"/>
                <a:cs typeface="Times New Roman" pitchFamily="18" charset="0"/>
              </a:rPr>
              <a:t>2 </a:t>
            </a:r>
            <a:r>
              <a:rPr lang="en-US" sz="4400" i="1" kern="0" dirty="0">
                <a:latin typeface="Cambria Math" pitchFamily="18" charset="0"/>
                <a:ea typeface="Cambria Math" pitchFamily="18" charset="0"/>
                <a:cs typeface="Times New Roman" pitchFamily="18" charset="0"/>
              </a:rPr>
              <a:t>(</a:t>
            </a:r>
            <a:r>
              <a:rPr lang="el-GR" sz="4400" i="1" kern="0" dirty="0">
                <a:latin typeface="Cambria Math"/>
                <a:ea typeface="Cambria Math"/>
                <a:cs typeface="Times New Roman" pitchFamily="18" charset="0"/>
              </a:rPr>
              <a:t>ω</a:t>
            </a:r>
            <a:r>
              <a:rPr lang="en-US" sz="4400" i="1" kern="0" dirty="0">
                <a:latin typeface="Cambria Math"/>
                <a:ea typeface="Cambria Math"/>
                <a:cs typeface="Times New Roman" pitchFamily="18" charset="0"/>
              </a:rPr>
              <a:t>t</a:t>
            </a:r>
            <a:r>
              <a:rPr lang="en-US" sz="4400" i="1" kern="0" baseline="-25000" dirty="0">
                <a:latin typeface="Cambria Math"/>
                <a:ea typeface="Cambria Math"/>
                <a:cs typeface="Times New Roman" pitchFamily="18" charset="0"/>
              </a:rPr>
              <a:t>0</a:t>
            </a:r>
            <a:r>
              <a:rPr lang="en-US" sz="4400" i="1" kern="0" dirty="0">
                <a:latin typeface="Cambria Math"/>
                <a:ea typeface="Cambria Math"/>
                <a:cs typeface="Times New Roman" pitchFamily="18" charset="0"/>
              </a:rPr>
              <a:t>)]</a:t>
            </a:r>
          </a:p>
          <a:p>
            <a:pPr>
              <a:defRPr/>
            </a:pPr>
            <a:r>
              <a:rPr lang="en-US" sz="4400" i="1" kern="0" dirty="0">
                <a:latin typeface="Cambria Math"/>
                <a:ea typeface="Cambria Math"/>
                <a:cs typeface="Times New Roman" pitchFamily="18" charset="0"/>
              </a:rPr>
              <a:t>= C</a:t>
            </a:r>
            <a:r>
              <a:rPr lang="en-US" sz="4400" i="1" kern="0" baseline="30000" dirty="0">
                <a:latin typeface="Cambria Math" pitchFamily="18" charset="0"/>
                <a:ea typeface="Cambria Math" pitchFamily="18" charset="0"/>
                <a:cs typeface="Times New Roman" pitchFamily="18" charset="0"/>
              </a:rPr>
              <a:t>2</a:t>
            </a:r>
            <a:endParaRPr kumimoji="0" lang="en-US" sz="4400" b="0" i="1" u="none" strike="noStrike" kern="0" cap="none" spc="0" normalizeH="0" baseline="0" noProof="0" dirty="0">
              <a:ln>
                <a:noFill/>
              </a:ln>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981200"/>
          </a:xfrm>
        </p:spPr>
        <p:txBody>
          <a:bodyPr/>
          <a:lstStyle/>
          <a:p>
            <a:r>
              <a:rPr lang="en-US" dirty="0">
                <a:latin typeface="Times New Roman" pitchFamily="18" charset="0"/>
                <a:cs typeface="Times New Roman" pitchFamily="18" charset="0"/>
              </a:rPr>
              <a:t>Fourier Series</a:t>
            </a:r>
            <a:br>
              <a:rPr lang="en-US" dirty="0">
                <a:latin typeface="Times New Roman" pitchFamily="18" charset="0"/>
                <a:cs typeface="Times New Roman" pitchFamily="18" charset="0"/>
              </a:rPr>
            </a:br>
            <a:r>
              <a:rPr lang="en-US" sz="2800" dirty="0">
                <a:latin typeface="Times New Roman" pitchFamily="18" charset="0"/>
                <a:cs typeface="Times New Roman" pitchFamily="18" charset="0"/>
              </a:rPr>
              <a:t>linear model containing nothing but</a:t>
            </a:r>
            <a:br>
              <a:rPr lang="en-US" sz="2800" dirty="0">
                <a:latin typeface="Times New Roman" pitchFamily="18" charset="0"/>
                <a:cs typeface="Times New Roman" pitchFamily="18" charset="0"/>
              </a:rPr>
            </a:br>
            <a:r>
              <a:rPr lang="en-US" sz="2800" dirty="0" err="1">
                <a:latin typeface="Times New Roman" pitchFamily="18" charset="0"/>
                <a:cs typeface="Times New Roman" pitchFamily="18" charset="0"/>
              </a:rPr>
              <a:t>sines</a:t>
            </a:r>
            <a:r>
              <a:rPr lang="en-US" sz="2800" dirty="0">
                <a:latin typeface="Times New Roman" pitchFamily="18" charset="0"/>
                <a:cs typeface="Times New Roman" pitchFamily="18" charset="0"/>
              </a:rPr>
              <a:t> and cosines</a:t>
            </a:r>
          </a:p>
        </p:txBody>
      </p:sp>
      <p:pic>
        <p:nvPicPr>
          <p:cNvPr id="3074" name="Picture 2"/>
          <p:cNvPicPr>
            <a:picLocks noChangeAspect="1" noChangeArrowheads="1"/>
          </p:cNvPicPr>
          <p:nvPr/>
        </p:nvPicPr>
        <p:blipFill>
          <a:blip r:embed="rId3" cstate="print"/>
          <a:srcRect l="11015" t="48841" r="13253" b="31449"/>
          <a:stretch>
            <a:fillRect/>
          </a:stretch>
        </p:blipFill>
        <p:spPr bwMode="auto">
          <a:xfrm>
            <a:off x="0" y="4074886"/>
            <a:ext cx="9133326" cy="141151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105400"/>
            <a:ext cx="3505200" cy="685800"/>
          </a:xfrm>
        </p:spPr>
        <p:txBody>
          <a:bodyPr/>
          <a:lstStyle/>
          <a:p>
            <a:r>
              <a:rPr lang="en-US" sz="2800" i="1" dirty="0">
                <a:solidFill>
                  <a:srgbClr val="FF0000"/>
                </a:solidFill>
                <a:latin typeface="Cambria Math" pitchFamily="18" charset="0"/>
                <a:ea typeface="Cambria Math" pitchFamily="18" charset="0"/>
                <a:cs typeface="Times New Roman" pitchFamily="18" charset="0"/>
              </a:rPr>
              <a:t>A</a:t>
            </a:r>
            <a:r>
              <a:rPr lang="en-US" sz="2800" dirty="0">
                <a:solidFill>
                  <a:srgbClr val="FF0000"/>
                </a:solidFill>
                <a:latin typeface="Times New Roman" pitchFamily="18" charset="0"/>
                <a:cs typeface="Times New Roman" pitchFamily="18" charset="0"/>
              </a:rPr>
              <a:t>’s and </a:t>
            </a:r>
            <a:r>
              <a:rPr lang="en-US" sz="2800" i="1" dirty="0">
                <a:solidFill>
                  <a:srgbClr val="FF0000"/>
                </a:solidFill>
                <a:latin typeface="Times New Roman" pitchFamily="18" charset="0"/>
                <a:ea typeface="Cambria Math" pitchFamily="18" charset="0"/>
                <a:cs typeface="Times New Roman" pitchFamily="18" charset="0"/>
              </a:rPr>
              <a:t>B</a:t>
            </a:r>
            <a:r>
              <a:rPr lang="en-US" sz="2800" dirty="0">
                <a:solidFill>
                  <a:srgbClr val="FF0000"/>
                </a:solidFill>
                <a:latin typeface="Times New Roman" pitchFamily="18" charset="0"/>
                <a:cs typeface="Times New Roman" pitchFamily="18" charset="0"/>
              </a:rPr>
              <a:t>’s are</a:t>
            </a:r>
            <a:br>
              <a:rPr lang="en-US" sz="2800" dirty="0">
                <a:solidFill>
                  <a:srgbClr val="FF0000"/>
                </a:solidFill>
                <a:latin typeface="Times New Roman" pitchFamily="18" charset="0"/>
                <a:cs typeface="Times New Roman" pitchFamily="18" charset="0"/>
              </a:rPr>
            </a:br>
            <a:r>
              <a:rPr lang="en-US" sz="2800" dirty="0">
                <a:solidFill>
                  <a:srgbClr val="FF0000"/>
                </a:solidFill>
                <a:latin typeface="Times New Roman" pitchFamily="18" charset="0"/>
                <a:cs typeface="Times New Roman" pitchFamily="18" charset="0"/>
              </a:rPr>
              <a:t>model parameters</a:t>
            </a:r>
          </a:p>
        </p:txBody>
      </p:sp>
      <p:pic>
        <p:nvPicPr>
          <p:cNvPr id="3074" name="Picture 2"/>
          <p:cNvPicPr>
            <a:picLocks noChangeAspect="1" noChangeArrowheads="1"/>
          </p:cNvPicPr>
          <p:nvPr/>
        </p:nvPicPr>
        <p:blipFill>
          <a:blip r:embed="rId3" cstate="print"/>
          <a:srcRect l="11015" t="57353" r="13253" b="31449"/>
          <a:stretch>
            <a:fillRect/>
          </a:stretch>
        </p:blipFill>
        <p:spPr bwMode="auto">
          <a:xfrm>
            <a:off x="0" y="3429000"/>
            <a:ext cx="9133326" cy="801914"/>
          </a:xfrm>
          <a:prstGeom prst="rect">
            <a:avLst/>
          </a:prstGeom>
          <a:noFill/>
          <a:ln w="9525">
            <a:noFill/>
            <a:miter lim="800000"/>
            <a:headEnd/>
            <a:tailEnd/>
          </a:ln>
        </p:spPr>
      </p:pic>
      <p:sp>
        <p:nvSpPr>
          <p:cNvPr id="4" name="Freeform 3"/>
          <p:cNvSpPr/>
          <p:nvPr/>
        </p:nvSpPr>
        <p:spPr>
          <a:xfrm>
            <a:off x="1139371" y="4034971"/>
            <a:ext cx="2997200" cy="1016000"/>
          </a:xfrm>
          <a:custGeom>
            <a:avLst/>
            <a:gdLst>
              <a:gd name="connsiteX0" fmla="*/ 254000 w 2997200"/>
              <a:gd name="connsiteY0" fmla="*/ 0 h 1016000"/>
              <a:gd name="connsiteX1" fmla="*/ 457200 w 2997200"/>
              <a:gd name="connsiteY1" fmla="*/ 595086 h 1016000"/>
              <a:gd name="connsiteX2" fmla="*/ 2997200 w 2997200"/>
              <a:gd name="connsiteY2" fmla="*/ 1016000 h 1016000"/>
            </a:gdLst>
            <a:ahLst/>
            <a:cxnLst>
              <a:cxn ang="0">
                <a:pos x="connsiteX0" y="connsiteY0"/>
              </a:cxn>
              <a:cxn ang="0">
                <a:pos x="connsiteX1" y="connsiteY1"/>
              </a:cxn>
              <a:cxn ang="0">
                <a:pos x="connsiteX2" y="connsiteY2"/>
              </a:cxn>
            </a:cxnLst>
            <a:rect l="l" t="t" r="r" b="b"/>
            <a:pathLst>
              <a:path w="2997200" h="1016000">
                <a:moveTo>
                  <a:pt x="254000" y="0"/>
                </a:moveTo>
                <a:cubicBezTo>
                  <a:pt x="127000" y="212876"/>
                  <a:pt x="0" y="425753"/>
                  <a:pt x="457200" y="595086"/>
                </a:cubicBezTo>
                <a:cubicBezTo>
                  <a:pt x="914400" y="764419"/>
                  <a:pt x="1955800" y="890209"/>
                  <a:pt x="2997200" y="1016000"/>
                </a:cubicBezTo>
              </a:path>
            </a:pathLst>
          </a:custGeom>
          <a:ln w="28575">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3048000" y="4038600"/>
            <a:ext cx="1219200" cy="914400"/>
          </a:xfrm>
          <a:custGeom>
            <a:avLst/>
            <a:gdLst>
              <a:gd name="connsiteX0" fmla="*/ 254000 w 2997200"/>
              <a:gd name="connsiteY0" fmla="*/ 0 h 1016000"/>
              <a:gd name="connsiteX1" fmla="*/ 457200 w 2997200"/>
              <a:gd name="connsiteY1" fmla="*/ 595086 h 1016000"/>
              <a:gd name="connsiteX2" fmla="*/ 2997200 w 2997200"/>
              <a:gd name="connsiteY2" fmla="*/ 1016000 h 1016000"/>
            </a:gdLst>
            <a:ahLst/>
            <a:cxnLst>
              <a:cxn ang="0">
                <a:pos x="connsiteX0" y="connsiteY0"/>
              </a:cxn>
              <a:cxn ang="0">
                <a:pos x="connsiteX1" y="connsiteY1"/>
              </a:cxn>
              <a:cxn ang="0">
                <a:pos x="connsiteX2" y="connsiteY2"/>
              </a:cxn>
            </a:cxnLst>
            <a:rect l="l" t="t" r="r" b="b"/>
            <a:pathLst>
              <a:path w="2997200" h="1016000">
                <a:moveTo>
                  <a:pt x="254000" y="0"/>
                </a:moveTo>
                <a:cubicBezTo>
                  <a:pt x="127000" y="212876"/>
                  <a:pt x="0" y="425753"/>
                  <a:pt x="457200" y="595086"/>
                </a:cubicBezTo>
                <a:cubicBezTo>
                  <a:pt x="914400" y="764419"/>
                  <a:pt x="1955800" y="890209"/>
                  <a:pt x="2997200" y="1016000"/>
                </a:cubicBezTo>
              </a:path>
            </a:pathLst>
          </a:custGeom>
          <a:ln w="28575">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flipH="1">
            <a:off x="4648200" y="4114800"/>
            <a:ext cx="609600" cy="838200"/>
          </a:xfrm>
          <a:custGeom>
            <a:avLst/>
            <a:gdLst>
              <a:gd name="connsiteX0" fmla="*/ 254000 w 2997200"/>
              <a:gd name="connsiteY0" fmla="*/ 0 h 1016000"/>
              <a:gd name="connsiteX1" fmla="*/ 457200 w 2997200"/>
              <a:gd name="connsiteY1" fmla="*/ 595086 h 1016000"/>
              <a:gd name="connsiteX2" fmla="*/ 2997200 w 2997200"/>
              <a:gd name="connsiteY2" fmla="*/ 1016000 h 1016000"/>
            </a:gdLst>
            <a:ahLst/>
            <a:cxnLst>
              <a:cxn ang="0">
                <a:pos x="connsiteX0" y="connsiteY0"/>
              </a:cxn>
              <a:cxn ang="0">
                <a:pos x="connsiteX1" y="connsiteY1"/>
              </a:cxn>
              <a:cxn ang="0">
                <a:pos x="connsiteX2" y="connsiteY2"/>
              </a:cxn>
            </a:cxnLst>
            <a:rect l="l" t="t" r="r" b="b"/>
            <a:pathLst>
              <a:path w="2997200" h="1016000">
                <a:moveTo>
                  <a:pt x="254000" y="0"/>
                </a:moveTo>
                <a:cubicBezTo>
                  <a:pt x="127000" y="212876"/>
                  <a:pt x="0" y="425753"/>
                  <a:pt x="457200" y="595086"/>
                </a:cubicBezTo>
                <a:cubicBezTo>
                  <a:pt x="914400" y="764419"/>
                  <a:pt x="1955800" y="890209"/>
                  <a:pt x="2997200" y="1016000"/>
                </a:cubicBezTo>
              </a:path>
            </a:pathLst>
          </a:custGeom>
          <a:ln w="28575">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flipH="1">
            <a:off x="4724400" y="4114800"/>
            <a:ext cx="2590800" cy="914400"/>
          </a:xfrm>
          <a:custGeom>
            <a:avLst/>
            <a:gdLst>
              <a:gd name="connsiteX0" fmla="*/ 254000 w 2997200"/>
              <a:gd name="connsiteY0" fmla="*/ 0 h 1016000"/>
              <a:gd name="connsiteX1" fmla="*/ 457200 w 2997200"/>
              <a:gd name="connsiteY1" fmla="*/ 595086 h 1016000"/>
              <a:gd name="connsiteX2" fmla="*/ 2997200 w 2997200"/>
              <a:gd name="connsiteY2" fmla="*/ 1016000 h 1016000"/>
            </a:gdLst>
            <a:ahLst/>
            <a:cxnLst>
              <a:cxn ang="0">
                <a:pos x="connsiteX0" y="connsiteY0"/>
              </a:cxn>
              <a:cxn ang="0">
                <a:pos x="connsiteX1" y="connsiteY1"/>
              </a:cxn>
              <a:cxn ang="0">
                <a:pos x="connsiteX2" y="connsiteY2"/>
              </a:cxn>
            </a:cxnLst>
            <a:rect l="l" t="t" r="r" b="b"/>
            <a:pathLst>
              <a:path w="2997200" h="1016000">
                <a:moveTo>
                  <a:pt x="254000" y="0"/>
                </a:moveTo>
                <a:cubicBezTo>
                  <a:pt x="127000" y="212876"/>
                  <a:pt x="0" y="425753"/>
                  <a:pt x="457200" y="595086"/>
                </a:cubicBezTo>
                <a:cubicBezTo>
                  <a:pt x="914400" y="764419"/>
                  <a:pt x="1955800" y="890209"/>
                  <a:pt x="2997200" y="1016000"/>
                </a:cubicBezTo>
              </a:path>
            </a:pathLst>
          </a:custGeom>
          <a:ln w="28575">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itle 1"/>
          <p:cNvSpPr txBox="1">
            <a:spLocks/>
          </p:cNvSpPr>
          <p:nvPr/>
        </p:nvSpPr>
        <p:spPr bwMode="auto">
          <a:xfrm>
            <a:off x="3962400" y="1894116"/>
            <a:ext cx="36576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0" cap="none" spc="0" normalizeH="0" baseline="0" noProof="0" dirty="0">
                <a:ln>
                  <a:noFill/>
                </a:ln>
                <a:solidFill>
                  <a:srgbClr val="00B0F0"/>
                </a:solidFill>
                <a:effectLst/>
                <a:uLnTx/>
                <a:uFillTx/>
                <a:latin typeface="Cambria Math"/>
                <a:ea typeface="Cambria Math"/>
                <a:cs typeface="Times New Roman" pitchFamily="18" charset="0"/>
              </a:rPr>
              <a:t>ω</a:t>
            </a:r>
            <a:r>
              <a:rPr kumimoji="0" lang="en-US" sz="2800" b="0" i="0" u="none" strike="noStrike" kern="0" cap="none" spc="0" normalizeH="0" baseline="0" noProof="0" dirty="0">
                <a:ln>
                  <a:noFill/>
                </a:ln>
                <a:solidFill>
                  <a:srgbClr val="00B0F0"/>
                </a:solidFill>
                <a:effectLst/>
                <a:uLnTx/>
                <a:uFillTx/>
                <a:latin typeface="Times New Roman" pitchFamily="18" charset="0"/>
                <a:ea typeface="Cambria Math"/>
                <a:cs typeface="Times New Roman" pitchFamily="18" charset="0"/>
              </a:rPr>
              <a:t>’s are </a:t>
            </a:r>
            <a:r>
              <a:rPr kumimoji="0" lang="en-US" sz="2800" b="0" i="0" u="none" strike="noStrike" kern="0" cap="none" spc="0" normalizeH="0" baseline="0" noProof="0" dirty="0">
                <a:ln>
                  <a:noFill/>
                </a:ln>
                <a:solidFill>
                  <a:srgbClr val="00B0F0"/>
                </a:solidFill>
                <a:effectLst/>
                <a:uLnTx/>
                <a:uFillTx/>
                <a:latin typeface="Times New Roman" pitchFamily="18" charset="0"/>
                <a:ea typeface="+mj-ea"/>
                <a:cs typeface="Times New Roman" pitchFamily="18" charset="0"/>
              </a:rPr>
              <a:t>auxiliary variables</a:t>
            </a:r>
          </a:p>
        </p:txBody>
      </p:sp>
      <p:sp>
        <p:nvSpPr>
          <p:cNvPr id="10" name="Freeform 9"/>
          <p:cNvSpPr/>
          <p:nvPr/>
        </p:nvSpPr>
        <p:spPr>
          <a:xfrm>
            <a:off x="2149324" y="2667000"/>
            <a:ext cx="3314095" cy="954314"/>
          </a:xfrm>
          <a:custGeom>
            <a:avLst/>
            <a:gdLst>
              <a:gd name="connsiteX0" fmla="*/ 517676 w 3710819"/>
              <a:gd name="connsiteY0" fmla="*/ 1030514 h 1030514"/>
              <a:gd name="connsiteX1" fmla="*/ 532190 w 3710819"/>
              <a:gd name="connsiteY1" fmla="*/ 566057 h 1030514"/>
              <a:gd name="connsiteX2" fmla="*/ 3710819 w 3710819"/>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120952 w 3314095"/>
              <a:gd name="connsiteY0" fmla="*/ 1030514 h 1030514"/>
              <a:gd name="connsiteX1" fmla="*/ 135466 w 3314095"/>
              <a:gd name="connsiteY1" fmla="*/ 566057 h 1030514"/>
              <a:gd name="connsiteX2" fmla="*/ 3314095 w 3314095"/>
              <a:gd name="connsiteY2" fmla="*/ 0 h 1030514"/>
            </a:gdLst>
            <a:ahLst/>
            <a:cxnLst>
              <a:cxn ang="0">
                <a:pos x="connsiteX0" y="connsiteY0"/>
              </a:cxn>
              <a:cxn ang="0">
                <a:pos x="connsiteX1" y="connsiteY1"/>
              </a:cxn>
              <a:cxn ang="0">
                <a:pos x="connsiteX2" y="connsiteY2"/>
              </a:cxn>
            </a:cxnLst>
            <a:rect l="l" t="t" r="r" b="b"/>
            <a:pathLst>
              <a:path w="3314095" h="1030514">
                <a:moveTo>
                  <a:pt x="120952" y="1030514"/>
                </a:moveTo>
                <a:cubicBezTo>
                  <a:pt x="0" y="793447"/>
                  <a:pt x="20562" y="766838"/>
                  <a:pt x="135466" y="566057"/>
                </a:cubicBezTo>
                <a:cubicBezTo>
                  <a:pt x="667656" y="394305"/>
                  <a:pt x="1990875" y="197152"/>
                  <a:pt x="3314095" y="0"/>
                </a:cubicBezTo>
              </a:path>
            </a:pathLst>
          </a:custGeom>
          <a:ln w="28575">
            <a:solidFill>
              <a:srgbClr val="00B0F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4038599" y="2667000"/>
            <a:ext cx="1600201" cy="1030514"/>
          </a:xfrm>
          <a:custGeom>
            <a:avLst/>
            <a:gdLst>
              <a:gd name="connsiteX0" fmla="*/ 517676 w 3710819"/>
              <a:gd name="connsiteY0" fmla="*/ 1030514 h 1030514"/>
              <a:gd name="connsiteX1" fmla="*/ 532190 w 3710819"/>
              <a:gd name="connsiteY1" fmla="*/ 566057 h 1030514"/>
              <a:gd name="connsiteX2" fmla="*/ 3710819 w 3710819"/>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120952 w 3314095"/>
              <a:gd name="connsiteY0" fmla="*/ 1030514 h 1030514"/>
              <a:gd name="connsiteX1" fmla="*/ 135466 w 3314095"/>
              <a:gd name="connsiteY1" fmla="*/ 566057 h 1030514"/>
              <a:gd name="connsiteX2" fmla="*/ 3314095 w 3314095"/>
              <a:gd name="connsiteY2" fmla="*/ 0 h 1030514"/>
            </a:gdLst>
            <a:ahLst/>
            <a:cxnLst>
              <a:cxn ang="0">
                <a:pos x="connsiteX0" y="connsiteY0"/>
              </a:cxn>
              <a:cxn ang="0">
                <a:pos x="connsiteX1" y="connsiteY1"/>
              </a:cxn>
              <a:cxn ang="0">
                <a:pos x="connsiteX2" y="connsiteY2"/>
              </a:cxn>
            </a:cxnLst>
            <a:rect l="l" t="t" r="r" b="b"/>
            <a:pathLst>
              <a:path w="3314095" h="1030514">
                <a:moveTo>
                  <a:pt x="120952" y="1030514"/>
                </a:moveTo>
                <a:cubicBezTo>
                  <a:pt x="0" y="793447"/>
                  <a:pt x="20562" y="766838"/>
                  <a:pt x="135466" y="566057"/>
                </a:cubicBezTo>
                <a:cubicBezTo>
                  <a:pt x="667656" y="394305"/>
                  <a:pt x="1990875" y="197152"/>
                  <a:pt x="3314095" y="0"/>
                </a:cubicBezTo>
              </a:path>
            </a:pathLst>
          </a:custGeom>
          <a:ln w="28575">
            <a:solidFill>
              <a:srgbClr val="00B0F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flipH="1">
            <a:off x="6019799" y="2667000"/>
            <a:ext cx="1904998" cy="990600"/>
          </a:xfrm>
          <a:custGeom>
            <a:avLst/>
            <a:gdLst>
              <a:gd name="connsiteX0" fmla="*/ 517676 w 3710819"/>
              <a:gd name="connsiteY0" fmla="*/ 1030514 h 1030514"/>
              <a:gd name="connsiteX1" fmla="*/ 532190 w 3710819"/>
              <a:gd name="connsiteY1" fmla="*/ 566057 h 1030514"/>
              <a:gd name="connsiteX2" fmla="*/ 3710819 w 3710819"/>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120952 w 3314095"/>
              <a:gd name="connsiteY0" fmla="*/ 1030514 h 1030514"/>
              <a:gd name="connsiteX1" fmla="*/ 135466 w 3314095"/>
              <a:gd name="connsiteY1" fmla="*/ 566057 h 1030514"/>
              <a:gd name="connsiteX2" fmla="*/ 3314095 w 3314095"/>
              <a:gd name="connsiteY2" fmla="*/ 0 h 1030514"/>
            </a:gdLst>
            <a:ahLst/>
            <a:cxnLst>
              <a:cxn ang="0">
                <a:pos x="connsiteX0" y="connsiteY0"/>
              </a:cxn>
              <a:cxn ang="0">
                <a:pos x="connsiteX1" y="connsiteY1"/>
              </a:cxn>
              <a:cxn ang="0">
                <a:pos x="connsiteX2" y="connsiteY2"/>
              </a:cxn>
            </a:cxnLst>
            <a:rect l="l" t="t" r="r" b="b"/>
            <a:pathLst>
              <a:path w="3314095" h="1030514">
                <a:moveTo>
                  <a:pt x="120952" y="1030514"/>
                </a:moveTo>
                <a:cubicBezTo>
                  <a:pt x="0" y="793447"/>
                  <a:pt x="20562" y="766838"/>
                  <a:pt x="135466" y="566057"/>
                </a:cubicBezTo>
                <a:cubicBezTo>
                  <a:pt x="667656" y="394305"/>
                  <a:pt x="1990875" y="197152"/>
                  <a:pt x="3314095" y="0"/>
                </a:cubicBezTo>
              </a:path>
            </a:pathLst>
          </a:custGeom>
          <a:ln w="28575">
            <a:solidFill>
              <a:srgbClr val="5675F8"/>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flipH="1">
            <a:off x="5791200" y="2667000"/>
            <a:ext cx="304798" cy="990600"/>
          </a:xfrm>
          <a:custGeom>
            <a:avLst/>
            <a:gdLst>
              <a:gd name="connsiteX0" fmla="*/ 517676 w 3710819"/>
              <a:gd name="connsiteY0" fmla="*/ 1030514 h 1030514"/>
              <a:gd name="connsiteX1" fmla="*/ 532190 w 3710819"/>
              <a:gd name="connsiteY1" fmla="*/ 566057 h 1030514"/>
              <a:gd name="connsiteX2" fmla="*/ 3710819 w 3710819"/>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120952 w 3314095"/>
              <a:gd name="connsiteY0" fmla="*/ 1030514 h 1030514"/>
              <a:gd name="connsiteX1" fmla="*/ 135466 w 3314095"/>
              <a:gd name="connsiteY1" fmla="*/ 566057 h 1030514"/>
              <a:gd name="connsiteX2" fmla="*/ 3314095 w 3314095"/>
              <a:gd name="connsiteY2" fmla="*/ 0 h 1030514"/>
            </a:gdLst>
            <a:ahLst/>
            <a:cxnLst>
              <a:cxn ang="0">
                <a:pos x="connsiteX0" y="connsiteY0"/>
              </a:cxn>
              <a:cxn ang="0">
                <a:pos x="connsiteX1" y="connsiteY1"/>
              </a:cxn>
              <a:cxn ang="0">
                <a:pos x="connsiteX2" y="connsiteY2"/>
              </a:cxn>
            </a:cxnLst>
            <a:rect l="l" t="t" r="r" b="b"/>
            <a:pathLst>
              <a:path w="3314095" h="1030514">
                <a:moveTo>
                  <a:pt x="120952" y="1030514"/>
                </a:moveTo>
                <a:cubicBezTo>
                  <a:pt x="0" y="793447"/>
                  <a:pt x="20562" y="766838"/>
                  <a:pt x="135466" y="566057"/>
                </a:cubicBezTo>
                <a:cubicBezTo>
                  <a:pt x="667656" y="394305"/>
                  <a:pt x="1990875" y="197152"/>
                  <a:pt x="3314095" y="0"/>
                </a:cubicBezTo>
              </a:path>
            </a:pathLst>
          </a:custGeom>
          <a:ln w="28575">
            <a:solidFill>
              <a:srgbClr val="00B0F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latin typeface="Times New Roman" pitchFamily="18" charset="0"/>
                <a:ea typeface="Cambria Math" pitchFamily="18" charset="0"/>
                <a:cs typeface="Times New Roman" pitchFamily="18" charset="0"/>
              </a:rPr>
              <a:t>two choices</a:t>
            </a:r>
          </a:p>
        </p:txBody>
      </p:sp>
      <p:sp>
        <p:nvSpPr>
          <p:cNvPr id="3" name="Content Placeholder 2"/>
          <p:cNvSpPr>
            <a:spLocks noGrp="1"/>
          </p:cNvSpPr>
          <p:nvPr>
            <p:ph idx="1"/>
          </p:nvPr>
        </p:nvSpPr>
        <p:spPr>
          <a:xfrm>
            <a:off x="0" y="2819400"/>
            <a:ext cx="9144000" cy="2667000"/>
          </a:xfrm>
        </p:spPr>
        <p:txBody>
          <a:bodyPr/>
          <a:lstStyle/>
          <a:p>
            <a:pPr marL="514350" indent="-514350" algn="ctr">
              <a:buNone/>
            </a:pPr>
            <a:r>
              <a:rPr lang="en-US" sz="4400" dirty="0">
                <a:latin typeface="Times New Roman" pitchFamily="18" charset="0"/>
                <a:cs typeface="Times New Roman" pitchFamily="18" charset="0"/>
              </a:rPr>
              <a:t>values of frequencies?</a:t>
            </a:r>
          </a:p>
          <a:p>
            <a:pPr marL="514350" indent="-514350" algn="ctr">
              <a:buNone/>
            </a:pPr>
            <a:endParaRPr lang="en-US" sz="4400" dirty="0">
              <a:latin typeface="Times New Roman" pitchFamily="18" charset="0"/>
              <a:cs typeface="Times New Roman" pitchFamily="18" charset="0"/>
            </a:endParaRPr>
          </a:p>
          <a:p>
            <a:pPr marL="514350" indent="-514350" algn="ctr">
              <a:buNone/>
            </a:pPr>
            <a:r>
              <a:rPr lang="en-US" sz="4400" dirty="0">
                <a:latin typeface="Times New Roman" pitchFamily="18" charset="0"/>
                <a:cs typeface="Times New Roman" pitchFamily="18" charset="0"/>
              </a:rPr>
              <a:t>total number of frequencies?</a:t>
            </a:r>
          </a:p>
          <a:p>
            <a:pPr marL="514350" indent="-514350" algn="ctr">
              <a:buNone/>
            </a:pPr>
            <a:endParaRPr lang="en-US" sz="44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r>
              <a:rPr lang="en-US" dirty="0">
                <a:latin typeface="Times New Roman" pitchFamily="18" charset="0"/>
                <a:ea typeface="Cambria Math" pitchFamily="18" charset="0"/>
                <a:cs typeface="Times New Roman" pitchFamily="18" charset="0"/>
              </a:rPr>
              <a:t>surprising fact about time series with evenly sampled data</a:t>
            </a:r>
          </a:p>
        </p:txBody>
      </p:sp>
      <p:pic>
        <p:nvPicPr>
          <p:cNvPr id="4098" name="Picture 2"/>
          <p:cNvPicPr>
            <a:picLocks noChangeAspect="1" noChangeArrowheads="1"/>
          </p:cNvPicPr>
          <p:nvPr/>
        </p:nvPicPr>
        <p:blipFill>
          <a:blip r:embed="rId3" cstate="print"/>
          <a:srcRect l="19966" t="39655" r="22891" b="46552"/>
          <a:stretch>
            <a:fillRect/>
          </a:stretch>
        </p:blipFill>
        <p:spPr bwMode="auto">
          <a:xfrm>
            <a:off x="0" y="3200399"/>
            <a:ext cx="9144000" cy="1322025"/>
          </a:xfrm>
          <a:prstGeom prst="rect">
            <a:avLst/>
          </a:prstGeom>
          <a:noFill/>
          <a:ln w="9525">
            <a:noFill/>
            <a:miter lim="800000"/>
            <a:headEnd/>
            <a:tailEnd/>
          </a:ln>
        </p:spPr>
      </p:pic>
      <p:sp>
        <p:nvSpPr>
          <p:cNvPr id="6" name="Freeform 5"/>
          <p:cNvSpPr/>
          <p:nvPr/>
        </p:nvSpPr>
        <p:spPr>
          <a:xfrm>
            <a:off x="4349448" y="4180114"/>
            <a:ext cx="1078895" cy="1727200"/>
          </a:xfrm>
          <a:custGeom>
            <a:avLst/>
            <a:gdLst>
              <a:gd name="connsiteX0" fmla="*/ 4838 w 1078895"/>
              <a:gd name="connsiteY0" fmla="*/ 0 h 1727200"/>
              <a:gd name="connsiteX1" fmla="*/ 179009 w 1078895"/>
              <a:gd name="connsiteY1" fmla="*/ 1088572 h 1727200"/>
              <a:gd name="connsiteX2" fmla="*/ 1078895 w 1078895"/>
              <a:gd name="connsiteY2" fmla="*/ 1727200 h 1727200"/>
            </a:gdLst>
            <a:ahLst/>
            <a:cxnLst>
              <a:cxn ang="0">
                <a:pos x="connsiteX0" y="connsiteY0"/>
              </a:cxn>
              <a:cxn ang="0">
                <a:pos x="connsiteX1" y="connsiteY1"/>
              </a:cxn>
              <a:cxn ang="0">
                <a:pos x="connsiteX2" y="connsiteY2"/>
              </a:cxn>
            </a:cxnLst>
            <a:rect l="l" t="t" r="r" b="b"/>
            <a:pathLst>
              <a:path w="1078895" h="1727200">
                <a:moveTo>
                  <a:pt x="4838" y="0"/>
                </a:moveTo>
                <a:cubicBezTo>
                  <a:pt x="2419" y="400352"/>
                  <a:pt x="0" y="800705"/>
                  <a:pt x="179009" y="1088572"/>
                </a:cubicBezTo>
                <a:cubicBezTo>
                  <a:pt x="358019" y="1376439"/>
                  <a:pt x="718457" y="1551819"/>
                  <a:pt x="1078895" y="172720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itle 1"/>
          <p:cNvSpPr txBox="1">
            <a:spLocks/>
          </p:cNvSpPr>
          <p:nvPr/>
        </p:nvSpPr>
        <p:spPr bwMode="auto">
          <a:xfrm>
            <a:off x="4114800" y="5486400"/>
            <a:ext cx="3276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err="1">
                <a:ln>
                  <a:noFill/>
                </a:ln>
                <a:solidFill>
                  <a:srgbClr val="FF0000"/>
                </a:solidFill>
                <a:effectLst/>
                <a:uLnTx/>
                <a:uFillTx/>
                <a:latin typeface="Times New Roman" pitchFamily="18" charset="0"/>
                <a:ea typeface="Cambria Math" pitchFamily="18" charset="0"/>
                <a:cs typeface="Times New Roman" pitchFamily="18" charset="0"/>
              </a:rPr>
              <a:t>Nyquist</a:t>
            </a:r>
            <a:r>
              <a:rPr kumimoji="0" lang="en-US" sz="2400" b="0" i="0" u="none" strike="noStrike" kern="0" cap="none" spc="0" normalizeH="0" baseline="0" noProof="0" dirty="0">
                <a:ln>
                  <a:noFill/>
                </a:ln>
                <a:solidFill>
                  <a:srgbClr val="FF0000"/>
                </a:solidFill>
                <a:effectLst/>
                <a:uLnTx/>
                <a:uFillTx/>
                <a:latin typeface="Times New Roman" pitchFamily="18" charset="0"/>
                <a:ea typeface="Cambria Math" pitchFamily="18" charset="0"/>
                <a:cs typeface="Times New Roman" pitchFamily="18" charset="0"/>
              </a:rPr>
              <a:t> frequency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514350" indent="-514350">
              <a:buNone/>
            </a:pPr>
            <a:r>
              <a:rPr lang="en-US" sz="4400" dirty="0">
                <a:latin typeface="Times New Roman" pitchFamily="18" charset="0"/>
                <a:cs typeface="Times New Roman" pitchFamily="18" charset="0"/>
              </a:rPr>
              <a:t>values of frequencies?</a:t>
            </a:r>
          </a:p>
          <a:p>
            <a:pPr marL="514350" indent="-514350">
              <a:buNone/>
            </a:pPr>
            <a:r>
              <a:rPr lang="en-US" sz="4400" dirty="0">
                <a:latin typeface="Times New Roman" pitchFamily="18" charset="0"/>
                <a:cs typeface="Times New Roman" pitchFamily="18" charset="0"/>
              </a:rPr>
              <a:t>		</a:t>
            </a:r>
            <a:r>
              <a:rPr lang="en-US" sz="4000" dirty="0">
                <a:latin typeface="Times New Roman" pitchFamily="18" charset="0"/>
                <a:cs typeface="Times New Roman" pitchFamily="18" charset="0"/>
              </a:rPr>
              <a:t>evenly spaced, </a:t>
            </a:r>
            <a:r>
              <a:rPr lang="el-GR" sz="4000" i="1" dirty="0">
                <a:latin typeface="Cambria Math"/>
                <a:ea typeface="Cambria Math"/>
                <a:cs typeface="Times New Roman" pitchFamily="18" charset="0"/>
              </a:rPr>
              <a:t>ω</a:t>
            </a:r>
            <a:r>
              <a:rPr lang="en-US" sz="4000" i="1" baseline="-25000" dirty="0">
                <a:latin typeface="Times New Roman" pitchFamily="18" charset="0"/>
                <a:cs typeface="Times New Roman" pitchFamily="18" charset="0"/>
              </a:rPr>
              <a:t>n</a:t>
            </a:r>
            <a:r>
              <a:rPr lang="en-US" sz="4000" i="1" dirty="0">
                <a:latin typeface="Times New Roman" pitchFamily="18" charset="0"/>
                <a:cs typeface="Times New Roman" pitchFamily="18" charset="0"/>
              </a:rPr>
              <a:t> = (n-1)</a:t>
            </a:r>
            <a:r>
              <a:rPr lang="el-GR" sz="4000" i="1" dirty="0">
                <a:latin typeface="Cambria Math"/>
                <a:ea typeface="Cambria Math"/>
                <a:cs typeface="Times New Roman" pitchFamily="18" charset="0"/>
              </a:rPr>
              <a:t>Δ ω</a:t>
            </a:r>
            <a:r>
              <a:rPr lang="en-US" sz="4000" i="1" dirty="0">
                <a:latin typeface="Times New Roman" pitchFamily="18" charset="0"/>
                <a:cs typeface="Times New Roman" pitchFamily="18" charset="0"/>
              </a:rPr>
              <a:t> </a:t>
            </a:r>
            <a:endParaRPr lang="en-US" sz="4000" dirty="0">
              <a:latin typeface="Times New Roman" pitchFamily="18" charset="0"/>
              <a:cs typeface="Times New Roman" pitchFamily="18" charset="0"/>
            </a:endParaRPr>
          </a:p>
          <a:p>
            <a:pPr marL="514350" indent="-514350">
              <a:buNone/>
            </a:pPr>
            <a:r>
              <a:rPr lang="en-US" sz="4400" dirty="0">
                <a:latin typeface="Times New Roman" pitchFamily="18" charset="0"/>
                <a:cs typeface="Times New Roman" pitchFamily="18" charset="0"/>
              </a:rPr>
              <a:t>		</a:t>
            </a:r>
            <a:r>
              <a:rPr lang="en-US" sz="4000" dirty="0">
                <a:latin typeface="Times New Roman" pitchFamily="18" charset="0"/>
                <a:cs typeface="Times New Roman" pitchFamily="18" charset="0"/>
              </a:rPr>
              <a:t>minimum frequency of zero</a:t>
            </a:r>
          </a:p>
          <a:p>
            <a:pPr marL="514350" indent="-514350">
              <a:buNone/>
            </a:pPr>
            <a:r>
              <a:rPr lang="en-US" sz="4000" dirty="0">
                <a:latin typeface="Times New Roman" pitchFamily="18" charset="0"/>
                <a:cs typeface="Times New Roman" pitchFamily="18" charset="0"/>
              </a:rPr>
              <a:t>		maximum frequency of </a:t>
            </a:r>
            <a:r>
              <a:rPr lang="en-US" sz="4000" i="1" dirty="0" err="1">
                <a:latin typeface="Cambria Math" pitchFamily="18" charset="0"/>
                <a:ea typeface="Cambria Math" pitchFamily="18" charset="0"/>
                <a:cs typeface="Times New Roman" pitchFamily="18" charset="0"/>
              </a:rPr>
              <a:t>f</a:t>
            </a:r>
            <a:r>
              <a:rPr lang="en-US" sz="4000" i="1" baseline="-25000" dirty="0" err="1">
                <a:latin typeface="Cambria Math" pitchFamily="18" charset="0"/>
                <a:ea typeface="Cambria Math" pitchFamily="18" charset="0"/>
                <a:cs typeface="Times New Roman" pitchFamily="18" charset="0"/>
              </a:rPr>
              <a:t>ny</a:t>
            </a:r>
            <a:endParaRPr lang="en-US" sz="4000" i="1" baseline="-25000" dirty="0">
              <a:latin typeface="Cambria Math" pitchFamily="18" charset="0"/>
              <a:ea typeface="Cambria Math" pitchFamily="18" charset="0"/>
              <a:cs typeface="Times New Roman" pitchFamily="18" charset="0"/>
            </a:endParaRPr>
          </a:p>
          <a:p>
            <a:pPr marL="514350" indent="-514350">
              <a:buNone/>
            </a:pPr>
            <a:endParaRPr lang="en-US" sz="4400" i="1" dirty="0">
              <a:latin typeface="Times New Roman" pitchFamily="18" charset="0"/>
              <a:cs typeface="Times New Roman" pitchFamily="18" charset="0"/>
            </a:endParaRPr>
          </a:p>
          <a:p>
            <a:pPr marL="514350" indent="-514350">
              <a:buNone/>
            </a:pPr>
            <a:r>
              <a:rPr lang="en-US" sz="4400" dirty="0">
                <a:latin typeface="Times New Roman" pitchFamily="18" charset="0"/>
                <a:cs typeface="Times New Roman" pitchFamily="18" charset="0"/>
              </a:rPr>
              <a:t>total number of frequencies?  </a:t>
            </a:r>
            <a:r>
              <a:rPr lang="en-US" sz="4400" i="1" dirty="0">
                <a:latin typeface="Cambria Math" pitchFamily="18" charset="0"/>
                <a:ea typeface="Cambria Math" pitchFamily="18" charset="0"/>
                <a:cs typeface="Times New Roman" pitchFamily="18" charset="0"/>
              </a:rPr>
              <a:t>N/2+1</a:t>
            </a:r>
          </a:p>
          <a:p>
            <a:pPr marL="514350" indent="-514350">
              <a:buNone/>
            </a:pPr>
            <a:r>
              <a:rPr lang="en-US" sz="4400" dirty="0">
                <a:latin typeface="Times New Roman" pitchFamily="18" charset="0"/>
                <a:cs typeface="Times New Roman" pitchFamily="18" charset="0"/>
              </a:rPr>
              <a:t>		</a:t>
            </a:r>
            <a:r>
              <a:rPr lang="en-US" sz="4000" dirty="0">
                <a:latin typeface="Times New Roman" pitchFamily="18" charset="0"/>
                <a:cs typeface="Times New Roman" pitchFamily="18" charset="0"/>
              </a:rPr>
              <a:t>number of model parameters, </a:t>
            </a:r>
            <a:r>
              <a:rPr lang="en-US" sz="4000" i="1" dirty="0">
                <a:latin typeface="Cambria Math" pitchFamily="18" charset="0"/>
                <a:ea typeface="Cambria Math" pitchFamily="18" charset="0"/>
                <a:cs typeface="Times New Roman" pitchFamily="18" charset="0"/>
              </a:rPr>
              <a:t>M</a:t>
            </a:r>
          </a:p>
          <a:p>
            <a:pPr marL="514350" indent="-514350">
              <a:buNone/>
            </a:pPr>
            <a:r>
              <a:rPr lang="en-US" sz="4000" dirty="0">
                <a:latin typeface="Times New Roman" pitchFamily="18" charset="0"/>
                <a:cs typeface="Times New Roman" pitchFamily="18" charset="0"/>
              </a:rPr>
              <a:t>		= number of data, </a:t>
            </a:r>
            <a:r>
              <a:rPr lang="en-US" sz="4000" i="1" dirty="0">
                <a:latin typeface="Cambria Math" pitchFamily="18" charset="0"/>
                <a:ea typeface="Cambria Math" pitchFamily="18" charset="0"/>
                <a:cs typeface="Times New Roman" pitchFamily="18" charset="0"/>
              </a:rPr>
              <a:t>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normAutofit lnSpcReduction="10000"/>
          </a:bodyPr>
          <a:lstStyle/>
          <a:p>
            <a:pPr>
              <a:spcBef>
                <a:spcPts val="100"/>
              </a:spcBef>
              <a:buFontTx/>
              <a:buNone/>
            </a:pPr>
            <a:r>
              <a:rPr lang="en-US" sz="1800" dirty="0">
                <a:latin typeface="Times New Roman" pitchFamily="18" charset="0"/>
                <a:cs typeface="Times New Roman" pitchFamily="18" charset="0"/>
              </a:rPr>
              <a:t>	</a:t>
            </a:r>
            <a:r>
              <a:rPr lang="en-US" sz="1600" dirty="0">
                <a:latin typeface="Times New Roman" pitchFamily="18" charset="0"/>
                <a:cs typeface="Times New Roman" pitchFamily="18" charset="0"/>
              </a:rPr>
              <a:t>Lecture 01		Intro; Using MTLAB or Python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02		Looking At Data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03		Probability and Measurement Error</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04		Multivariate Distributions</a:t>
            </a:r>
            <a:br>
              <a:rPr lang="en-US" sz="1600" b="1" dirty="0">
                <a:latin typeface="Times New Roman" pitchFamily="18" charset="0"/>
                <a:cs typeface="Times New Roman" pitchFamily="18" charset="0"/>
              </a:rPr>
            </a:br>
            <a:r>
              <a:rPr lang="en-US" sz="1600" dirty="0">
                <a:latin typeface="Times New Roman" pitchFamily="18" charset="0"/>
                <a:cs typeface="Times New Roman" pitchFamily="18" charset="0"/>
              </a:rPr>
              <a:t>Lecture 05		Linear Models</a:t>
            </a:r>
            <a:br>
              <a:rPr lang="en-US" sz="1600" b="1" dirty="0">
                <a:latin typeface="Times New Roman" pitchFamily="18" charset="0"/>
                <a:cs typeface="Times New Roman" pitchFamily="18" charset="0"/>
              </a:rPr>
            </a:br>
            <a:r>
              <a:rPr lang="en-US" sz="1600" dirty="0">
                <a:latin typeface="Times New Roman" pitchFamily="18" charset="0"/>
                <a:cs typeface="Times New Roman" pitchFamily="18" charset="0"/>
              </a:rPr>
              <a:t>Lecture 06		The Principle of Least Squares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07		Prior Information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08		Solving Generalized Least Squares Problems </a:t>
            </a:r>
            <a:br>
              <a:rPr lang="en-US" sz="1600" dirty="0">
                <a:latin typeface="Times New Roman" pitchFamily="18" charset="0"/>
                <a:cs typeface="Times New Roman" pitchFamily="18" charset="0"/>
              </a:rPr>
            </a:br>
            <a:r>
              <a:rPr lang="en-US" sz="1600" b="1" dirty="0">
                <a:latin typeface="Times New Roman" pitchFamily="18" charset="0"/>
                <a:cs typeface="Times New Roman" pitchFamily="18" charset="0"/>
              </a:rPr>
              <a:t>Lecture 09		Fourier Series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10		Complex Fourier Series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11		Lessons Learned from the Fourier Transform</a:t>
            </a:r>
          </a:p>
          <a:p>
            <a:pPr>
              <a:spcBef>
                <a:spcPts val="100"/>
              </a:spcBef>
              <a:buFontTx/>
              <a:buNone/>
            </a:pPr>
            <a:r>
              <a:rPr lang="en-US" sz="1600" dirty="0">
                <a:latin typeface="Times New Roman" pitchFamily="18" charset="0"/>
                <a:cs typeface="Times New Roman" pitchFamily="18" charset="0"/>
              </a:rPr>
              <a:t>	Lecture 12		Power Spectra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13		Filter Theory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14		Applications of Filters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15		Factor Analysis and Cluster Analysis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16	</a:t>
            </a:r>
            <a:r>
              <a:rPr lang="en-US" sz="1600">
                <a:latin typeface="Times New Roman" pitchFamily="18" charset="0"/>
                <a:cs typeface="Times New Roman" pitchFamily="18" charset="0"/>
              </a:rPr>
              <a:t>	Empirical Orthogonal functions and Clusters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17		Covariance and Autocorrelation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18		Cross-correlation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19		Smoothing, Correlation and Spectra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20		Coherence; Tapering and Spectral Analysis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21		Interpolation and Gaussian Process Regression</a:t>
            </a:r>
          </a:p>
          <a:p>
            <a:pPr>
              <a:spcBef>
                <a:spcPts val="100"/>
              </a:spcBef>
              <a:buFontTx/>
              <a:buNone/>
            </a:pP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Lecture 22		Linear Approximations and Non Linear Least Squares</a:t>
            </a:r>
          </a:p>
          <a:p>
            <a:pPr>
              <a:spcBef>
                <a:spcPts val="100"/>
              </a:spcBef>
              <a:buFontTx/>
              <a:buNone/>
            </a:pPr>
            <a:r>
              <a:rPr lang="en-US" sz="1600" dirty="0">
                <a:latin typeface="Times New Roman" pitchFamily="18" charset="0"/>
                <a:cs typeface="Times New Roman" pitchFamily="18" charset="0"/>
              </a:rPr>
              <a:t>	Lecture 23		Adaptable Approximations with Neural Networks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24 		Hypothesis testing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25 		Hypothesis Testing continued; F-Tests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26 		Confidence Limits of Spectra, Bootstraps</a:t>
            </a: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1143000"/>
          </a:xfrm>
        </p:spPr>
        <p:txBody>
          <a:bodyPr/>
          <a:lstStyle/>
          <a:p>
            <a:r>
              <a:rPr lang="en-US" dirty="0">
                <a:latin typeface="Times New Roman" pitchFamily="18" charset="0"/>
                <a:cs typeface="Times New Roman" pitchFamily="18" charset="0"/>
              </a:rPr>
              <a:t>implies</a:t>
            </a:r>
          </a:p>
        </p:txBody>
      </p:sp>
      <p:pic>
        <p:nvPicPr>
          <p:cNvPr id="5124" name="Picture 4"/>
          <p:cNvPicPr>
            <a:picLocks noChangeAspect="1" noChangeArrowheads="1"/>
          </p:cNvPicPr>
          <p:nvPr/>
        </p:nvPicPr>
        <p:blipFill>
          <a:blip r:embed="rId3" cstate="print"/>
          <a:srcRect l="7315" t="69128" r="3873" b="12869"/>
          <a:stretch>
            <a:fillRect/>
          </a:stretch>
        </p:blipFill>
        <p:spPr bwMode="auto">
          <a:xfrm>
            <a:off x="101598" y="3429000"/>
            <a:ext cx="8915400" cy="110578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1828800"/>
          </a:xfrm>
        </p:spPr>
        <p:txBody>
          <a:bodyPr/>
          <a:lstStyle/>
          <a:p>
            <a:pPr marL="514350" indent="-514350" algn="ctr">
              <a:buNone/>
            </a:pPr>
            <a:r>
              <a:rPr lang="en-US" sz="4400" dirty="0">
                <a:latin typeface="Times New Roman" pitchFamily="18" charset="0"/>
                <a:cs typeface="Times New Roman" pitchFamily="18" charset="0"/>
              </a:rPr>
              <a:t>Number of Frequencies</a:t>
            </a:r>
          </a:p>
          <a:p>
            <a:pPr marL="514350" indent="-514350" algn="ctr">
              <a:buNone/>
            </a:pPr>
            <a:r>
              <a:rPr lang="en-US" sz="4000" dirty="0">
                <a:latin typeface="Times New Roman" pitchFamily="18" charset="0"/>
                <a:cs typeface="Times New Roman" pitchFamily="18" charset="0"/>
              </a:rPr>
              <a:t>why </a:t>
            </a:r>
            <a:r>
              <a:rPr lang="en-US" sz="4000" i="1" dirty="0">
                <a:latin typeface="Cambria Math" pitchFamily="18" charset="0"/>
                <a:ea typeface="Cambria Math" pitchFamily="18" charset="0"/>
                <a:cs typeface="Times New Roman" pitchFamily="18" charset="0"/>
              </a:rPr>
              <a:t>N/2+1</a:t>
            </a:r>
            <a:r>
              <a:rPr lang="en-US" sz="4000" dirty="0">
                <a:latin typeface="Cambria Math" pitchFamily="18" charset="0"/>
                <a:ea typeface="Cambria Math" pitchFamily="18" charset="0"/>
                <a:cs typeface="Times New Roman" pitchFamily="18" charset="0"/>
              </a:rPr>
              <a:t> </a:t>
            </a:r>
            <a:r>
              <a:rPr lang="en-US" sz="4000" dirty="0">
                <a:latin typeface="Times New Roman" pitchFamily="18" charset="0"/>
                <a:cs typeface="Times New Roman" pitchFamily="18" charset="0"/>
              </a:rPr>
              <a:t>and not </a:t>
            </a:r>
            <a:r>
              <a:rPr lang="en-US" sz="4000" i="1" dirty="0">
                <a:latin typeface="Cambria Math" pitchFamily="18" charset="0"/>
                <a:ea typeface="Cambria Math" pitchFamily="18" charset="0"/>
                <a:cs typeface="Times New Roman" pitchFamily="18" charset="0"/>
              </a:rPr>
              <a:t>N/2</a:t>
            </a:r>
            <a:r>
              <a:rPr lang="en-US" sz="4000" dirty="0">
                <a:latin typeface="Times New Roman" pitchFamily="18" charset="0"/>
                <a:cs typeface="Times New Roman" pitchFamily="18" charset="0"/>
              </a:rPr>
              <a:t> ?</a:t>
            </a:r>
          </a:p>
          <a:p>
            <a:pPr marL="514350" indent="-514350" algn="ctr">
              <a:buNone/>
            </a:pPr>
            <a:endParaRPr lang="en-US" sz="4000" dirty="0">
              <a:latin typeface="Times New Roman" pitchFamily="18" charset="0"/>
              <a:cs typeface="Times New Roman" pitchFamily="18" charset="0"/>
            </a:endParaRPr>
          </a:p>
          <a:p>
            <a:pPr marL="514350" indent="-514350" algn="ctr">
              <a:buNone/>
            </a:pPr>
            <a:endParaRPr lang="en-US" sz="4000"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srcRect l="3333" t="43871" r="5000" b="34338"/>
          <a:stretch>
            <a:fillRect/>
          </a:stretch>
        </p:blipFill>
        <p:spPr bwMode="auto">
          <a:xfrm>
            <a:off x="228600" y="5257800"/>
            <a:ext cx="8382000" cy="1219200"/>
          </a:xfrm>
          <a:prstGeom prst="rect">
            <a:avLst/>
          </a:prstGeom>
          <a:noFill/>
          <a:ln w="9525">
            <a:noFill/>
            <a:miter lim="800000"/>
            <a:headEnd/>
            <a:tailEnd/>
          </a:ln>
          <a:effectLst/>
        </p:spPr>
      </p:pic>
      <p:sp>
        <p:nvSpPr>
          <p:cNvPr id="6" name="Content Placeholder 2"/>
          <p:cNvSpPr txBox="1">
            <a:spLocks/>
          </p:cNvSpPr>
          <p:nvPr/>
        </p:nvSpPr>
        <p:spPr bwMode="auto">
          <a:xfrm>
            <a:off x="0" y="2819400"/>
            <a:ext cx="9144000" cy="2133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first and last sine are omitted from the Fourier Series since</a:t>
            </a:r>
            <a:r>
              <a:rPr kumimoji="0" lang="en-US" sz="4400" b="0"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 they are </a:t>
            </a:r>
            <a:r>
              <a:rPr kumimoji="0" lang="en-US" sz="4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identically</a:t>
            </a:r>
            <a:r>
              <a:rPr kumimoji="0" lang="en-US" sz="4400" b="0"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 zero:</a:t>
            </a:r>
          </a:p>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kumimoji="0" lang="en-US" sz="40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kumimoji="0" lang="en-US" sz="40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kumimoji="0" lang="en-US" sz="40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7406" t="3065" r="10780" b="6513"/>
          <a:stretch>
            <a:fillRect/>
          </a:stretch>
        </p:blipFill>
        <p:spPr bwMode="auto">
          <a:xfrm>
            <a:off x="0" y="1143000"/>
            <a:ext cx="9144000" cy="5548758"/>
          </a:xfrm>
          <a:prstGeom prst="rect">
            <a:avLst/>
          </a:prstGeom>
          <a:noFill/>
          <a:ln w="9525">
            <a:noFill/>
            <a:miter lim="800000"/>
            <a:headEnd/>
            <a:tailEnd/>
          </a:ln>
          <a:effectLst/>
        </p:spPr>
      </p:pic>
      <p:sp>
        <p:nvSpPr>
          <p:cNvPr id="13" name="TextBox 12"/>
          <p:cNvSpPr txBox="1"/>
          <p:nvPr/>
        </p:nvSpPr>
        <p:spPr>
          <a:xfrm>
            <a:off x="1981200" y="827316"/>
            <a:ext cx="1600200" cy="400110"/>
          </a:xfrm>
          <a:prstGeom prst="rect">
            <a:avLst/>
          </a:prstGeom>
          <a:noFill/>
        </p:spPr>
        <p:txBody>
          <a:bodyPr wrap="square" rtlCol="0">
            <a:spAutoFit/>
          </a:bodyPr>
          <a:lstStyle/>
          <a:p>
            <a:r>
              <a:rPr lang="en-US" sz="2000" dirty="0" err="1">
                <a:latin typeface="Cambria Math" pitchFamily="18" charset="0"/>
                <a:ea typeface="Cambria Math" pitchFamily="18" charset="0"/>
                <a:cs typeface="Times New Roman" pitchFamily="18" charset="0"/>
              </a:rPr>
              <a:t>cos</a:t>
            </a:r>
            <a:r>
              <a:rPr lang="en-US" sz="2000" dirty="0">
                <a:latin typeface="Cambria Math" pitchFamily="18" charset="0"/>
                <a:ea typeface="Cambria Math" pitchFamily="18" charset="0"/>
                <a:cs typeface="Times New Roman" pitchFamily="18" charset="0"/>
              </a:rPr>
              <a:t>(</a:t>
            </a:r>
            <a:r>
              <a:rPr lang="el-GR" sz="2000" dirty="0">
                <a:latin typeface="Cambria Math"/>
                <a:ea typeface="Cambria Math"/>
                <a:cs typeface="Times New Roman" pitchFamily="18" charset="0"/>
              </a:rPr>
              <a:t>Δω</a:t>
            </a:r>
            <a:r>
              <a:rPr lang="en-US" sz="2000" dirty="0">
                <a:latin typeface="Cambria Math"/>
                <a:ea typeface="Cambria Math"/>
                <a:cs typeface="Times New Roman" pitchFamily="18" charset="0"/>
              </a:rPr>
              <a:t> </a:t>
            </a:r>
            <a:r>
              <a:rPr lang="en-US" sz="2000" dirty="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sp>
        <p:nvSpPr>
          <p:cNvPr id="17" name="TextBox 16"/>
          <p:cNvSpPr txBox="1"/>
          <p:nvPr/>
        </p:nvSpPr>
        <p:spPr>
          <a:xfrm>
            <a:off x="533400" y="827316"/>
            <a:ext cx="1295400" cy="400110"/>
          </a:xfrm>
          <a:prstGeom prst="rect">
            <a:avLst/>
          </a:prstGeom>
          <a:noFill/>
        </p:spPr>
        <p:txBody>
          <a:bodyPr wrap="square" rtlCol="0">
            <a:spAutoFit/>
          </a:bodyPr>
          <a:lstStyle/>
          <a:p>
            <a:r>
              <a:rPr lang="en-US" sz="2000" dirty="0" err="1">
                <a:latin typeface="Cambria Math" pitchFamily="18" charset="0"/>
                <a:ea typeface="Cambria Math" pitchFamily="18" charset="0"/>
                <a:cs typeface="Times New Roman" pitchFamily="18" charset="0"/>
              </a:rPr>
              <a:t>cos</a:t>
            </a:r>
            <a:r>
              <a:rPr lang="en-US" sz="2000" dirty="0">
                <a:latin typeface="Cambria Math" pitchFamily="18" charset="0"/>
                <a:ea typeface="Cambria Math" pitchFamily="18" charset="0"/>
                <a:cs typeface="Times New Roman" pitchFamily="18" charset="0"/>
              </a:rPr>
              <a:t>(0t)</a:t>
            </a:r>
            <a:endParaRPr lang="en-US" sz="2000" i="1" baseline="-25000" dirty="0">
              <a:latin typeface="Cambria Math" pitchFamily="18" charset="0"/>
              <a:ea typeface="Cambria Math" pitchFamily="18" charset="0"/>
              <a:cs typeface="Times New Roman" pitchFamily="18" charset="0"/>
            </a:endParaRPr>
          </a:p>
        </p:txBody>
      </p:sp>
      <p:sp>
        <p:nvSpPr>
          <p:cNvPr id="19" name="TextBox 18"/>
          <p:cNvSpPr txBox="1"/>
          <p:nvPr/>
        </p:nvSpPr>
        <p:spPr>
          <a:xfrm>
            <a:off x="3581400" y="827316"/>
            <a:ext cx="1447799" cy="400110"/>
          </a:xfrm>
          <a:prstGeom prst="rect">
            <a:avLst/>
          </a:prstGeom>
          <a:noFill/>
        </p:spPr>
        <p:txBody>
          <a:bodyPr wrap="square" rtlCol="0">
            <a:spAutoFit/>
          </a:bodyPr>
          <a:lstStyle/>
          <a:p>
            <a:r>
              <a:rPr lang="en-US" sz="2000" dirty="0">
                <a:latin typeface="Cambria Math" pitchFamily="18" charset="0"/>
                <a:ea typeface="Cambria Math" pitchFamily="18" charset="0"/>
                <a:cs typeface="Times New Roman" pitchFamily="18" charset="0"/>
              </a:rPr>
              <a:t>sin(</a:t>
            </a:r>
            <a:r>
              <a:rPr lang="el-GR" sz="2000" dirty="0">
                <a:latin typeface="Cambria Math"/>
                <a:ea typeface="Cambria Math"/>
                <a:cs typeface="Times New Roman" pitchFamily="18" charset="0"/>
              </a:rPr>
              <a:t>Δω</a:t>
            </a:r>
            <a:r>
              <a:rPr lang="en-US" sz="2000" dirty="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sp>
        <p:nvSpPr>
          <p:cNvPr id="20" name="TextBox 19"/>
          <p:cNvSpPr txBox="1"/>
          <p:nvPr/>
        </p:nvSpPr>
        <p:spPr>
          <a:xfrm>
            <a:off x="5029200" y="827316"/>
            <a:ext cx="1752600" cy="400110"/>
          </a:xfrm>
          <a:prstGeom prst="rect">
            <a:avLst/>
          </a:prstGeom>
          <a:noFill/>
        </p:spPr>
        <p:txBody>
          <a:bodyPr wrap="square" rtlCol="0">
            <a:spAutoFit/>
          </a:bodyPr>
          <a:lstStyle/>
          <a:p>
            <a:r>
              <a:rPr lang="en-US" sz="2000" dirty="0" err="1">
                <a:latin typeface="Cambria Math" pitchFamily="18" charset="0"/>
                <a:ea typeface="Cambria Math" pitchFamily="18" charset="0"/>
                <a:cs typeface="Times New Roman" pitchFamily="18" charset="0"/>
              </a:rPr>
              <a:t>cos</a:t>
            </a:r>
            <a:r>
              <a:rPr lang="en-US" sz="2000" dirty="0">
                <a:latin typeface="Cambria Math" pitchFamily="18" charset="0"/>
                <a:ea typeface="Cambria Math" pitchFamily="18" charset="0"/>
                <a:cs typeface="Times New Roman" pitchFamily="18" charset="0"/>
              </a:rPr>
              <a:t>(2</a:t>
            </a:r>
            <a:r>
              <a:rPr lang="el-GR" sz="2000" dirty="0">
                <a:latin typeface="Cambria Math"/>
                <a:ea typeface="Cambria Math"/>
                <a:cs typeface="Times New Roman" pitchFamily="18" charset="0"/>
              </a:rPr>
              <a:t>Δω </a:t>
            </a:r>
            <a:r>
              <a:rPr lang="en-US" sz="2000" dirty="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sp>
        <p:nvSpPr>
          <p:cNvPr id="21" name="TextBox 20"/>
          <p:cNvSpPr txBox="1"/>
          <p:nvPr/>
        </p:nvSpPr>
        <p:spPr>
          <a:xfrm>
            <a:off x="6629400" y="827316"/>
            <a:ext cx="1613760" cy="400110"/>
          </a:xfrm>
          <a:prstGeom prst="rect">
            <a:avLst/>
          </a:prstGeom>
          <a:noFill/>
        </p:spPr>
        <p:txBody>
          <a:bodyPr wrap="square" rtlCol="0">
            <a:spAutoFit/>
          </a:bodyPr>
          <a:lstStyle/>
          <a:p>
            <a:r>
              <a:rPr lang="en-US" sz="2000" dirty="0">
                <a:latin typeface="Cambria Math" pitchFamily="18" charset="0"/>
                <a:ea typeface="Cambria Math" pitchFamily="18" charset="0"/>
                <a:cs typeface="Times New Roman" pitchFamily="18" charset="0"/>
              </a:rPr>
              <a:t>sin(2</a:t>
            </a:r>
            <a:r>
              <a:rPr lang="el-GR" sz="2000" dirty="0">
                <a:latin typeface="Cambria Math"/>
                <a:ea typeface="Cambria Math"/>
                <a:cs typeface="Times New Roman" pitchFamily="18" charset="0"/>
              </a:rPr>
              <a:t>Δω </a:t>
            </a:r>
            <a:r>
              <a:rPr lang="en-US" sz="2000" dirty="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sp>
        <p:nvSpPr>
          <p:cNvPr id="22" name="TextBox 21"/>
          <p:cNvSpPr txBox="1"/>
          <p:nvPr/>
        </p:nvSpPr>
        <p:spPr>
          <a:xfrm>
            <a:off x="7162801" y="304800"/>
            <a:ext cx="1981199" cy="400110"/>
          </a:xfrm>
          <a:prstGeom prst="rect">
            <a:avLst/>
          </a:prstGeom>
          <a:noFill/>
        </p:spPr>
        <p:txBody>
          <a:bodyPr wrap="square" rtlCol="0">
            <a:spAutoFit/>
          </a:bodyPr>
          <a:lstStyle/>
          <a:p>
            <a:r>
              <a:rPr lang="en-US" sz="2000" dirty="0" err="1">
                <a:latin typeface="Cambria Math" pitchFamily="18" charset="0"/>
                <a:ea typeface="Cambria Math" pitchFamily="18" charset="0"/>
                <a:cs typeface="Times New Roman" pitchFamily="18" charset="0"/>
              </a:rPr>
              <a:t>cos</a:t>
            </a:r>
            <a:r>
              <a:rPr lang="en-US" sz="2000" dirty="0">
                <a:latin typeface="Cambria Math" pitchFamily="18" charset="0"/>
                <a:ea typeface="Cambria Math" pitchFamily="18" charset="0"/>
                <a:cs typeface="Times New Roman" pitchFamily="18" charset="0"/>
              </a:rPr>
              <a:t>(</a:t>
            </a:r>
            <a:r>
              <a:rPr lang="en-US" sz="2000" dirty="0">
                <a:latin typeface="Cambria Math"/>
                <a:ea typeface="Cambria Math"/>
                <a:cs typeface="Times New Roman" pitchFamily="18" charset="0"/>
              </a:rPr>
              <a:t>½</a:t>
            </a:r>
            <a:r>
              <a:rPr lang="en-US" sz="2000" dirty="0">
                <a:latin typeface="Cambria Math" pitchFamily="18" charset="0"/>
                <a:ea typeface="Cambria Math" pitchFamily="18" charset="0"/>
                <a:cs typeface="Times New Roman" pitchFamily="18" charset="0"/>
              </a:rPr>
              <a:t>N</a:t>
            </a:r>
            <a:r>
              <a:rPr lang="el-GR" sz="2000" dirty="0">
                <a:latin typeface="Cambria Math"/>
                <a:ea typeface="Cambria Math"/>
                <a:cs typeface="Times New Roman" pitchFamily="18" charset="0"/>
              </a:rPr>
              <a:t>Δω </a:t>
            </a:r>
            <a:r>
              <a:rPr lang="en-US" sz="2000" dirty="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cxnSp>
        <p:nvCxnSpPr>
          <p:cNvPr id="11" name="Straight Arrow Connector 10"/>
          <p:cNvCxnSpPr>
            <a:stCxn id="22" idx="2"/>
          </p:cNvCxnSpPr>
          <p:nvPr/>
        </p:nvCxnSpPr>
        <p:spPr>
          <a:xfrm rot="16200000" flipH="1">
            <a:off x="8162955" y="695355"/>
            <a:ext cx="438090" cy="45719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l="19966" t="39655" r="22891" b="46552"/>
          <a:stretch>
            <a:fillRect/>
          </a:stretch>
        </p:blipFill>
        <p:spPr bwMode="auto">
          <a:xfrm>
            <a:off x="0" y="1344975"/>
            <a:ext cx="9144000" cy="1322025"/>
          </a:xfrm>
          <a:prstGeom prst="rect">
            <a:avLst/>
          </a:prstGeom>
          <a:noFill/>
          <a:ln w="9525">
            <a:noFill/>
            <a:miter lim="800000"/>
            <a:headEnd/>
            <a:tailEnd/>
          </a:ln>
        </p:spPr>
      </p:pic>
      <p:sp>
        <p:nvSpPr>
          <p:cNvPr id="3" name="Content Placeholder 2"/>
          <p:cNvSpPr>
            <a:spLocks noGrp="1"/>
          </p:cNvSpPr>
          <p:nvPr>
            <p:ph idx="1"/>
          </p:nvPr>
        </p:nvSpPr>
        <p:spPr>
          <a:xfrm>
            <a:off x="0" y="735375"/>
            <a:ext cx="9144000" cy="990600"/>
          </a:xfrm>
        </p:spPr>
        <p:txBody>
          <a:bodyPr/>
          <a:lstStyle/>
          <a:p>
            <a:pPr marL="514350" indent="-514350" algn="ctr">
              <a:buNone/>
            </a:pPr>
            <a:r>
              <a:rPr lang="en-US" sz="4400" dirty="0" err="1">
                <a:latin typeface="Times New Roman" pitchFamily="18" charset="0"/>
                <a:cs typeface="Times New Roman" pitchFamily="18" charset="0"/>
              </a:rPr>
              <a:t>Nyquist</a:t>
            </a:r>
            <a:r>
              <a:rPr lang="en-US" sz="4400" dirty="0">
                <a:latin typeface="Times New Roman" pitchFamily="18" charset="0"/>
                <a:cs typeface="Times New Roman" pitchFamily="18" charset="0"/>
              </a:rPr>
              <a:t> Sampling Theorem</a:t>
            </a:r>
          </a:p>
          <a:p>
            <a:pPr marL="514350" indent="-514350" algn="ctr">
              <a:buNone/>
            </a:pPr>
            <a:endParaRPr lang="en-US" sz="40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4" cstate="print"/>
          <a:srcRect l="9639" t="39816" r="10499" b="44342"/>
          <a:stretch>
            <a:fillRect/>
          </a:stretch>
        </p:blipFill>
        <p:spPr bwMode="auto">
          <a:xfrm>
            <a:off x="-1" y="4191000"/>
            <a:ext cx="9144001" cy="1103586"/>
          </a:xfrm>
          <a:prstGeom prst="rect">
            <a:avLst/>
          </a:prstGeom>
          <a:noFill/>
          <a:ln w="9525">
            <a:noFill/>
            <a:miter lim="800000"/>
            <a:headEnd/>
            <a:tailEnd/>
          </a:ln>
        </p:spPr>
      </p:pic>
      <p:sp>
        <p:nvSpPr>
          <p:cNvPr id="5" name="Content Placeholder 2"/>
          <p:cNvSpPr txBox="1">
            <a:spLocks/>
          </p:cNvSpPr>
          <p:nvPr/>
        </p:nvSpPr>
        <p:spPr bwMode="auto">
          <a:xfrm>
            <a:off x="0" y="5105400"/>
            <a:ext cx="91440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36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when </a:t>
            </a:r>
            <a:r>
              <a:rPr kumimoji="0" lang="en-US" sz="3600" b="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m=</a:t>
            </a:r>
            <a:r>
              <a:rPr kumimoji="0" lang="en-US" sz="3600" b="0" i="1" u="none" strike="noStrike" kern="0" cap="none" spc="0" normalizeH="0" baseline="0" noProof="0" dirty="0" err="1">
                <a:ln>
                  <a:noFill/>
                </a:ln>
                <a:solidFill>
                  <a:schemeClr val="tx1"/>
                </a:solidFill>
                <a:effectLst/>
                <a:uLnTx/>
                <a:uFillTx/>
                <a:latin typeface="Cambria Math" pitchFamily="18" charset="0"/>
                <a:ea typeface="Cambria Math" pitchFamily="18" charset="0"/>
                <a:cs typeface="Times New Roman" pitchFamily="18" charset="0"/>
              </a:rPr>
              <a:t>n+N</a:t>
            </a:r>
            <a:endParaRPr kumimoji="0" lang="en-US" sz="3600" b="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7" name="Content Placeholder 2"/>
          <p:cNvSpPr txBox="1">
            <a:spLocks/>
          </p:cNvSpPr>
          <p:nvPr/>
        </p:nvSpPr>
        <p:spPr bwMode="auto">
          <a:xfrm>
            <a:off x="0" y="3722910"/>
            <a:ext cx="91440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36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another way</a:t>
            </a:r>
            <a:r>
              <a:rPr kumimoji="0" lang="en-US" sz="3600" b="0"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 of stating </a:t>
            </a:r>
            <a:r>
              <a:rPr lang="en-US" sz="3600" kern="0" dirty="0">
                <a:latin typeface="Times New Roman" pitchFamily="18" charset="0"/>
                <a:cs typeface="Times New Roman" pitchFamily="18" charset="0"/>
              </a:rPr>
              <a:t>it</a:t>
            </a:r>
            <a:endParaRPr kumimoji="0" lang="en-US" sz="3600" b="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8" name="Freeform 7"/>
          <p:cNvSpPr/>
          <p:nvPr/>
        </p:nvSpPr>
        <p:spPr>
          <a:xfrm>
            <a:off x="1521581" y="5196114"/>
            <a:ext cx="383419" cy="1128486"/>
          </a:xfrm>
          <a:custGeom>
            <a:avLst/>
            <a:gdLst>
              <a:gd name="connsiteX0" fmla="*/ 31448 w 1787676"/>
              <a:gd name="connsiteY0" fmla="*/ 0 h 1117600"/>
              <a:gd name="connsiteX1" fmla="*/ 292705 w 1787676"/>
              <a:gd name="connsiteY1" fmla="*/ 798286 h 1117600"/>
              <a:gd name="connsiteX2" fmla="*/ 1787676 w 1787676"/>
              <a:gd name="connsiteY2" fmla="*/ 1117600 h 1117600"/>
            </a:gdLst>
            <a:ahLst/>
            <a:cxnLst>
              <a:cxn ang="0">
                <a:pos x="connsiteX0" y="connsiteY0"/>
              </a:cxn>
              <a:cxn ang="0">
                <a:pos x="connsiteX1" y="connsiteY1"/>
              </a:cxn>
              <a:cxn ang="0">
                <a:pos x="connsiteX2" y="connsiteY2"/>
              </a:cxn>
            </a:cxnLst>
            <a:rect l="l" t="t" r="r" b="b"/>
            <a:pathLst>
              <a:path w="1787676" h="1117600">
                <a:moveTo>
                  <a:pt x="31448" y="0"/>
                </a:moveTo>
                <a:cubicBezTo>
                  <a:pt x="15724" y="306009"/>
                  <a:pt x="0" y="612019"/>
                  <a:pt x="292705" y="798286"/>
                </a:cubicBezTo>
                <a:cubicBezTo>
                  <a:pt x="585410" y="984553"/>
                  <a:pt x="1186543" y="1051076"/>
                  <a:pt x="1787676" y="111760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itle 1"/>
          <p:cNvSpPr txBox="1">
            <a:spLocks/>
          </p:cNvSpPr>
          <p:nvPr/>
        </p:nvSpPr>
        <p:spPr bwMode="auto">
          <a:xfrm>
            <a:off x="1905000" y="5715000"/>
            <a:ext cx="2209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noProof="0" dirty="0">
                <a:ln>
                  <a:noFill/>
                </a:ln>
                <a:solidFill>
                  <a:srgbClr val="FF0000"/>
                </a:solidFill>
                <a:effectLst/>
                <a:uLnTx/>
                <a:uFillTx/>
                <a:latin typeface="Times New Roman" pitchFamily="18" charset="0"/>
                <a:ea typeface="Cambria Math" pitchFamily="18" charset="0"/>
                <a:cs typeface="Times New Roman" pitchFamily="18" charset="0"/>
              </a:rPr>
              <a:t>note evenly sampled times</a:t>
            </a:r>
            <a:endParaRPr kumimoji="0" lang="en-US" sz="2400" b="0" i="0" u="none" strike="noStrike" kern="0" cap="none" spc="0" normalizeH="0" baseline="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l="19966" t="43211" r="19449" b="30764"/>
          <a:stretch>
            <a:fillRect/>
          </a:stretch>
        </p:blipFill>
        <p:spPr bwMode="auto">
          <a:xfrm>
            <a:off x="0" y="3048000"/>
            <a:ext cx="9133111" cy="2362200"/>
          </a:xfrm>
          <a:prstGeom prst="rect">
            <a:avLst/>
          </a:prstGeom>
          <a:noFill/>
          <a:ln w="9525">
            <a:noFill/>
            <a:miter lim="800000"/>
            <a:headEnd/>
            <a:tailEnd/>
          </a:ln>
        </p:spPr>
      </p:pic>
      <p:sp>
        <p:nvSpPr>
          <p:cNvPr id="8" name="Content Placeholder 2"/>
          <p:cNvSpPr txBox="1">
            <a:spLocks/>
          </p:cNvSpPr>
          <p:nvPr/>
        </p:nvSpPr>
        <p:spPr bwMode="auto">
          <a:xfrm>
            <a:off x="228600" y="2438400"/>
            <a:ext cx="71628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lvl="0" indent="-514350">
              <a:spcBef>
                <a:spcPct val="20000"/>
              </a:spcBef>
            </a:pPr>
            <a:r>
              <a:rPr kumimoji="0" lang="el-GR" sz="2400" b="0" i="1" u="none" strike="noStrike" kern="0" cap="none" spc="0" normalizeH="0" baseline="0" noProof="0" dirty="0">
                <a:ln>
                  <a:noFill/>
                </a:ln>
                <a:solidFill>
                  <a:schemeClr val="tx1"/>
                </a:solidFill>
                <a:effectLst/>
                <a:uLnTx/>
                <a:uFillTx/>
                <a:latin typeface="Cambria Math"/>
                <a:ea typeface="Cambria Math"/>
                <a:cs typeface="Times New Roman" pitchFamily="18" charset="0"/>
              </a:rPr>
              <a:t>ω</a:t>
            </a:r>
            <a:r>
              <a:rPr kumimoji="0" lang="en-US" sz="2400" b="0" i="1" u="none" strike="noStrike" kern="0" cap="none" spc="0" normalizeH="0" baseline="-25000" noProof="0" dirty="0">
                <a:ln>
                  <a:noFill/>
                </a:ln>
                <a:solidFill>
                  <a:schemeClr val="tx1"/>
                </a:solidFill>
                <a:effectLst/>
                <a:uLnTx/>
                <a:uFillTx/>
                <a:latin typeface="Times New Roman" pitchFamily="18" charset="0"/>
                <a:ea typeface="+mn-ea"/>
                <a:cs typeface="Times New Roman" pitchFamily="18" charset="0"/>
              </a:rPr>
              <a:t>n</a:t>
            </a:r>
            <a:r>
              <a:rPr kumimoji="0" lang="en-US" sz="2400" b="0" i="1"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 = (n-1)</a:t>
            </a:r>
            <a:r>
              <a:rPr lang="el-GR" sz="2400" i="1" kern="0" dirty="0">
                <a:latin typeface="Cambria Math"/>
                <a:ea typeface="Cambria Math"/>
                <a:cs typeface="Times New Roman" pitchFamily="18" charset="0"/>
              </a:rPr>
              <a:t>Δ ω</a:t>
            </a:r>
            <a:r>
              <a:rPr lang="en-US" sz="2400" i="1" kern="0" dirty="0">
                <a:latin typeface="Times New Roman" pitchFamily="18" charset="0"/>
                <a:cs typeface="Times New Roman" pitchFamily="18" charset="0"/>
              </a:rPr>
              <a:t>    </a:t>
            </a:r>
            <a:r>
              <a:rPr lang="en-US" sz="2400" kern="0" dirty="0">
                <a:latin typeface="Times New Roman" pitchFamily="18" charset="0"/>
                <a:cs typeface="Times New Roman" pitchFamily="18" charset="0"/>
              </a:rPr>
              <a:t>and</a:t>
            </a:r>
            <a:r>
              <a:rPr lang="en-US" sz="2400" i="1" kern="0" dirty="0">
                <a:latin typeface="Times New Roman" pitchFamily="18" charset="0"/>
                <a:cs typeface="Times New Roman" pitchFamily="18" charset="0"/>
              </a:rPr>
              <a:t>    </a:t>
            </a:r>
            <a:r>
              <a:rPr lang="en-US" sz="2400" i="1" kern="0" noProof="0" dirty="0" err="1">
                <a:latin typeface="Times New Roman" pitchFamily="18" charset="0"/>
                <a:cs typeface="Times New Roman" pitchFamily="18" charset="0"/>
              </a:rPr>
              <a:t>t</a:t>
            </a:r>
            <a:r>
              <a:rPr lang="en-US" sz="2400" i="1" kern="0" baseline="-25000" noProof="0" dirty="0" err="1">
                <a:latin typeface="Times New Roman" pitchFamily="18" charset="0"/>
                <a:cs typeface="Times New Roman" pitchFamily="18" charset="0"/>
              </a:rPr>
              <a:t>k</a:t>
            </a:r>
            <a:r>
              <a:rPr lang="en-US" sz="2400" i="1" kern="0" noProof="0" dirty="0">
                <a:latin typeface="Times New Roman" pitchFamily="18" charset="0"/>
                <a:cs typeface="Times New Roman" pitchFamily="18" charset="0"/>
              </a:rPr>
              <a:t> = (k-1)</a:t>
            </a:r>
            <a:r>
              <a:rPr lang="el-GR" sz="2400" i="1" kern="0" dirty="0">
                <a:latin typeface="Cambria Math"/>
                <a:ea typeface="Cambria Math"/>
                <a:cs typeface="Times New Roman" pitchFamily="18" charset="0"/>
              </a:rPr>
              <a:t> Δ</a:t>
            </a:r>
            <a:r>
              <a:rPr lang="en-US" sz="2400" i="1" kern="0" noProof="0" dirty="0">
                <a:latin typeface="Times New Roman" pitchFamily="18" charset="0"/>
                <a:cs typeface="Times New Roman" pitchFamily="18" charset="0"/>
              </a:rPr>
              <a:t>t</a:t>
            </a:r>
            <a:endParaRPr kumimoji="0" lang="en-US" sz="2400" b="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9" name="Content Placeholder 2"/>
          <p:cNvSpPr>
            <a:spLocks noGrp="1"/>
          </p:cNvSpPr>
          <p:nvPr>
            <p:ph idx="1"/>
          </p:nvPr>
        </p:nvSpPr>
        <p:spPr>
          <a:xfrm>
            <a:off x="0" y="381000"/>
            <a:ext cx="9144000" cy="990600"/>
          </a:xfrm>
        </p:spPr>
        <p:txBody>
          <a:bodyPr/>
          <a:lstStyle/>
          <a:p>
            <a:pPr marL="514350" indent="-514350">
              <a:buNone/>
            </a:pPr>
            <a:r>
              <a:rPr lang="en-US" sz="3600" dirty="0">
                <a:latin typeface="Times New Roman" pitchFamily="18" charset="0"/>
                <a:cs typeface="Times New Roman" pitchFamily="18" charset="0"/>
              </a:rPr>
              <a:t>Step 1: Insert discrete frequencies and times into </a:t>
            </a:r>
            <a:r>
              <a:rPr lang="en-US" sz="3600" dirty="0" err="1">
                <a:latin typeface="Times New Roman" pitchFamily="18" charset="0"/>
                <a:cs typeface="Times New Roman" pitchFamily="18" charset="0"/>
              </a:rPr>
              <a:t>l.h.s</a:t>
            </a:r>
            <a:r>
              <a:rPr lang="en-US" sz="3600" dirty="0">
                <a:latin typeface="Times New Roman" pitchFamily="18" charset="0"/>
                <a:cs typeface="Times New Roman" pitchFamily="18" charset="0"/>
              </a:rPr>
              <a:t>. of equations.</a:t>
            </a:r>
          </a:p>
          <a:p>
            <a:pPr marL="514350" indent="-514350">
              <a:buNone/>
            </a:pPr>
            <a:endParaRPr lang="en-US" sz="4000" dirty="0">
              <a:latin typeface="Times New Roman" pitchFamily="18" charset="0"/>
              <a:cs typeface="Times New Roman" pitchFamily="18" charset="0"/>
            </a:endParaRPr>
          </a:p>
        </p:txBody>
      </p:sp>
      <p:sp>
        <p:nvSpPr>
          <p:cNvPr id="10" name="Freeform 9"/>
          <p:cNvSpPr/>
          <p:nvPr/>
        </p:nvSpPr>
        <p:spPr>
          <a:xfrm>
            <a:off x="464457" y="2859314"/>
            <a:ext cx="435429" cy="711200"/>
          </a:xfrm>
          <a:custGeom>
            <a:avLst/>
            <a:gdLst>
              <a:gd name="connsiteX0" fmla="*/ 0 w 435429"/>
              <a:gd name="connsiteY0" fmla="*/ 0 h 711200"/>
              <a:gd name="connsiteX1" fmla="*/ 304800 w 435429"/>
              <a:gd name="connsiteY1" fmla="*/ 304800 h 711200"/>
              <a:gd name="connsiteX2" fmla="*/ 435429 w 435429"/>
              <a:gd name="connsiteY2" fmla="*/ 711200 h 711200"/>
            </a:gdLst>
            <a:ahLst/>
            <a:cxnLst>
              <a:cxn ang="0">
                <a:pos x="connsiteX0" y="connsiteY0"/>
              </a:cxn>
              <a:cxn ang="0">
                <a:pos x="connsiteX1" y="connsiteY1"/>
              </a:cxn>
              <a:cxn ang="0">
                <a:pos x="connsiteX2" y="connsiteY2"/>
              </a:cxn>
            </a:cxnLst>
            <a:rect l="l" t="t" r="r" b="b"/>
            <a:pathLst>
              <a:path w="435429" h="711200">
                <a:moveTo>
                  <a:pt x="0" y="0"/>
                </a:moveTo>
                <a:cubicBezTo>
                  <a:pt x="116114" y="93133"/>
                  <a:pt x="232229" y="186267"/>
                  <a:pt x="304800" y="304800"/>
                </a:cubicBezTo>
                <a:cubicBezTo>
                  <a:pt x="377371" y="423333"/>
                  <a:pt x="406400" y="567266"/>
                  <a:pt x="435429" y="711200"/>
                </a:cubicBezTo>
              </a:path>
            </a:pathLst>
          </a:cu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flipH="1">
            <a:off x="1219200" y="2819400"/>
            <a:ext cx="1828800" cy="762000"/>
          </a:xfrm>
          <a:custGeom>
            <a:avLst/>
            <a:gdLst>
              <a:gd name="connsiteX0" fmla="*/ 0 w 435429"/>
              <a:gd name="connsiteY0" fmla="*/ 0 h 711200"/>
              <a:gd name="connsiteX1" fmla="*/ 304800 w 435429"/>
              <a:gd name="connsiteY1" fmla="*/ 304800 h 711200"/>
              <a:gd name="connsiteX2" fmla="*/ 435429 w 435429"/>
              <a:gd name="connsiteY2" fmla="*/ 711200 h 711200"/>
            </a:gdLst>
            <a:ahLst/>
            <a:cxnLst>
              <a:cxn ang="0">
                <a:pos x="connsiteX0" y="connsiteY0"/>
              </a:cxn>
              <a:cxn ang="0">
                <a:pos x="connsiteX1" y="connsiteY1"/>
              </a:cxn>
              <a:cxn ang="0">
                <a:pos x="connsiteX2" y="connsiteY2"/>
              </a:cxn>
            </a:cxnLst>
            <a:rect l="l" t="t" r="r" b="b"/>
            <a:pathLst>
              <a:path w="435429" h="711200">
                <a:moveTo>
                  <a:pt x="0" y="0"/>
                </a:moveTo>
                <a:cubicBezTo>
                  <a:pt x="116114" y="93133"/>
                  <a:pt x="232229" y="186267"/>
                  <a:pt x="304800" y="304800"/>
                </a:cubicBezTo>
                <a:cubicBezTo>
                  <a:pt x="377371" y="423333"/>
                  <a:pt x="406400" y="567266"/>
                  <a:pt x="435429" y="711200"/>
                </a:cubicBezTo>
              </a:path>
            </a:pathLst>
          </a:cu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flipH="1">
            <a:off x="1219200" y="2819400"/>
            <a:ext cx="1828800" cy="1752600"/>
          </a:xfrm>
          <a:custGeom>
            <a:avLst/>
            <a:gdLst>
              <a:gd name="connsiteX0" fmla="*/ 0 w 435429"/>
              <a:gd name="connsiteY0" fmla="*/ 0 h 711200"/>
              <a:gd name="connsiteX1" fmla="*/ 304800 w 435429"/>
              <a:gd name="connsiteY1" fmla="*/ 304800 h 711200"/>
              <a:gd name="connsiteX2" fmla="*/ 435429 w 435429"/>
              <a:gd name="connsiteY2" fmla="*/ 711200 h 711200"/>
            </a:gdLst>
            <a:ahLst/>
            <a:cxnLst>
              <a:cxn ang="0">
                <a:pos x="connsiteX0" y="connsiteY0"/>
              </a:cxn>
              <a:cxn ang="0">
                <a:pos x="connsiteX1" y="connsiteY1"/>
              </a:cxn>
              <a:cxn ang="0">
                <a:pos x="connsiteX2" y="connsiteY2"/>
              </a:cxn>
            </a:cxnLst>
            <a:rect l="l" t="t" r="r" b="b"/>
            <a:pathLst>
              <a:path w="435429" h="711200">
                <a:moveTo>
                  <a:pt x="0" y="0"/>
                </a:moveTo>
                <a:cubicBezTo>
                  <a:pt x="116114" y="93133"/>
                  <a:pt x="232229" y="186267"/>
                  <a:pt x="304800" y="304800"/>
                </a:cubicBezTo>
                <a:cubicBezTo>
                  <a:pt x="377371" y="423333"/>
                  <a:pt x="406400" y="567266"/>
                  <a:pt x="435429" y="711200"/>
                </a:cubicBezTo>
              </a:path>
            </a:pathLst>
          </a:cu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flipH="1">
            <a:off x="76200" y="2819400"/>
            <a:ext cx="858522" cy="1828801"/>
          </a:xfrm>
          <a:custGeom>
            <a:avLst/>
            <a:gdLst>
              <a:gd name="connsiteX0" fmla="*/ 0 w 435429"/>
              <a:gd name="connsiteY0" fmla="*/ 0 h 711200"/>
              <a:gd name="connsiteX1" fmla="*/ 304800 w 435429"/>
              <a:gd name="connsiteY1" fmla="*/ 304800 h 711200"/>
              <a:gd name="connsiteX2" fmla="*/ 435429 w 435429"/>
              <a:gd name="connsiteY2" fmla="*/ 711200 h 711200"/>
              <a:gd name="connsiteX0" fmla="*/ 682168 w 1095826"/>
              <a:gd name="connsiteY0" fmla="*/ 0 h 742122"/>
              <a:gd name="connsiteX1" fmla="*/ 986968 w 1095826"/>
              <a:gd name="connsiteY1" fmla="*/ 304800 h 742122"/>
              <a:gd name="connsiteX2" fmla="*/ 29028 w 1095826"/>
              <a:gd name="connsiteY2" fmla="*/ 742122 h 742122"/>
              <a:gd name="connsiteX0" fmla="*/ 682169 w 1226457"/>
              <a:gd name="connsiteY0" fmla="*/ 0 h 742122"/>
              <a:gd name="connsiteX1" fmla="*/ 1117600 w 1226457"/>
              <a:gd name="connsiteY1" fmla="*/ 401983 h 742122"/>
              <a:gd name="connsiteX2" fmla="*/ 29029 w 1226457"/>
              <a:gd name="connsiteY2" fmla="*/ 742122 h 742122"/>
            </a:gdLst>
            <a:ahLst/>
            <a:cxnLst>
              <a:cxn ang="0">
                <a:pos x="connsiteX0" y="connsiteY0"/>
              </a:cxn>
              <a:cxn ang="0">
                <a:pos x="connsiteX1" y="connsiteY1"/>
              </a:cxn>
              <a:cxn ang="0">
                <a:pos x="connsiteX2" y="connsiteY2"/>
              </a:cxn>
            </a:cxnLst>
            <a:rect l="l" t="t" r="r" b="b"/>
            <a:pathLst>
              <a:path w="1226457" h="742122">
                <a:moveTo>
                  <a:pt x="682169" y="0"/>
                </a:moveTo>
                <a:cubicBezTo>
                  <a:pt x="798283" y="93133"/>
                  <a:pt x="1226457" y="278296"/>
                  <a:pt x="1117600" y="401983"/>
                </a:cubicBezTo>
                <a:cubicBezTo>
                  <a:pt x="1008743" y="525670"/>
                  <a:pt x="0" y="598188"/>
                  <a:pt x="29029" y="742122"/>
                </a:cubicBezTo>
              </a:path>
            </a:pathLst>
          </a:cu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srcRect l="3873" t="31895" r="5938" b="23975"/>
          <a:stretch>
            <a:fillRect/>
          </a:stretch>
        </p:blipFill>
        <p:spPr bwMode="auto">
          <a:xfrm>
            <a:off x="0" y="1828800"/>
            <a:ext cx="8229600" cy="2450034"/>
          </a:xfrm>
          <a:prstGeom prst="rect">
            <a:avLst/>
          </a:prstGeom>
          <a:noFill/>
          <a:ln w="9525">
            <a:noFill/>
            <a:miter lim="800000"/>
            <a:headEnd/>
            <a:tailEnd/>
          </a:ln>
        </p:spPr>
      </p:pic>
      <p:pic>
        <p:nvPicPr>
          <p:cNvPr id="9220" name="Picture 4"/>
          <p:cNvPicPr>
            <a:picLocks noChangeAspect="1" noChangeArrowheads="1"/>
          </p:cNvPicPr>
          <p:nvPr/>
        </p:nvPicPr>
        <p:blipFill>
          <a:blip r:embed="rId3" cstate="print"/>
          <a:srcRect l="4561" t="30764" r="5938" b="26238"/>
          <a:stretch>
            <a:fillRect/>
          </a:stretch>
        </p:blipFill>
        <p:spPr bwMode="auto">
          <a:xfrm>
            <a:off x="0" y="4318780"/>
            <a:ext cx="8686800" cy="2539219"/>
          </a:xfrm>
          <a:prstGeom prst="rect">
            <a:avLst/>
          </a:prstGeom>
          <a:noFill/>
          <a:ln w="9525">
            <a:noFill/>
            <a:miter lim="800000"/>
            <a:headEnd/>
            <a:tailEnd/>
          </a:ln>
        </p:spPr>
      </p:pic>
      <p:sp>
        <p:nvSpPr>
          <p:cNvPr id="8" name="Content Placeholder 2"/>
          <p:cNvSpPr txBox="1">
            <a:spLocks/>
          </p:cNvSpPr>
          <p:nvPr/>
        </p:nvSpPr>
        <p:spPr bwMode="auto">
          <a:xfrm>
            <a:off x="152400" y="1371600"/>
            <a:ext cx="6477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lvl="0" indent="-514350">
              <a:spcBef>
                <a:spcPct val="20000"/>
              </a:spcBef>
            </a:pPr>
            <a:r>
              <a:rPr kumimoji="0" lang="el-GR" sz="2400" b="0" i="1" u="none" strike="noStrike" kern="0" cap="none" spc="0" normalizeH="0" baseline="0" noProof="0" dirty="0">
                <a:ln>
                  <a:noFill/>
                </a:ln>
                <a:solidFill>
                  <a:schemeClr val="tx1"/>
                </a:solidFill>
                <a:effectLst/>
                <a:uLnTx/>
                <a:uFillTx/>
                <a:latin typeface="Cambria Math"/>
                <a:ea typeface="Cambria Math"/>
                <a:cs typeface="Times New Roman" pitchFamily="18" charset="0"/>
              </a:rPr>
              <a:t>ω</a:t>
            </a:r>
            <a:r>
              <a:rPr kumimoji="0" lang="en-US" sz="2400" b="0" i="1" u="none" strike="noStrike" kern="0" cap="none" spc="0" normalizeH="0" baseline="-25000" noProof="0" dirty="0">
                <a:ln>
                  <a:noFill/>
                </a:ln>
                <a:solidFill>
                  <a:schemeClr val="tx1"/>
                </a:solidFill>
                <a:effectLst/>
                <a:uLnTx/>
                <a:uFillTx/>
                <a:latin typeface="Times New Roman" pitchFamily="18" charset="0"/>
                <a:ea typeface="+mn-ea"/>
                <a:cs typeface="Times New Roman" pitchFamily="18" charset="0"/>
              </a:rPr>
              <a:t>n</a:t>
            </a:r>
            <a:r>
              <a:rPr kumimoji="0" lang="en-US" sz="2400" b="0" i="1"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 = (n-1+N)</a:t>
            </a:r>
            <a:r>
              <a:rPr lang="el-GR" sz="2400" i="1" kern="0" dirty="0">
                <a:latin typeface="Cambria Math"/>
                <a:ea typeface="Cambria Math"/>
                <a:cs typeface="Times New Roman" pitchFamily="18" charset="0"/>
              </a:rPr>
              <a:t>Δ ω</a:t>
            </a:r>
            <a:r>
              <a:rPr lang="en-US" sz="2400" i="1" kern="0" dirty="0">
                <a:latin typeface="Times New Roman" pitchFamily="18" charset="0"/>
                <a:cs typeface="Times New Roman" pitchFamily="18" charset="0"/>
              </a:rPr>
              <a:t>    </a:t>
            </a:r>
            <a:r>
              <a:rPr lang="en-US" sz="2400" kern="0" dirty="0">
                <a:latin typeface="Times New Roman" pitchFamily="18" charset="0"/>
                <a:cs typeface="Times New Roman" pitchFamily="18" charset="0"/>
              </a:rPr>
              <a:t>and</a:t>
            </a:r>
            <a:r>
              <a:rPr lang="en-US" sz="2400" i="1" kern="0" dirty="0">
                <a:latin typeface="Times New Roman" pitchFamily="18" charset="0"/>
                <a:cs typeface="Times New Roman" pitchFamily="18" charset="0"/>
              </a:rPr>
              <a:t>    </a:t>
            </a:r>
            <a:r>
              <a:rPr lang="en-US" sz="2400" i="1" kern="0" noProof="0" dirty="0" err="1">
                <a:latin typeface="Times New Roman" pitchFamily="18" charset="0"/>
                <a:cs typeface="Times New Roman" pitchFamily="18" charset="0"/>
              </a:rPr>
              <a:t>t</a:t>
            </a:r>
            <a:r>
              <a:rPr lang="en-US" sz="2400" i="1" kern="0" baseline="-25000" noProof="0" dirty="0" err="1">
                <a:latin typeface="Times New Roman" pitchFamily="18" charset="0"/>
                <a:cs typeface="Times New Roman" pitchFamily="18" charset="0"/>
              </a:rPr>
              <a:t>k</a:t>
            </a:r>
            <a:r>
              <a:rPr lang="en-US" sz="2400" i="1" kern="0" noProof="0" dirty="0">
                <a:latin typeface="Times New Roman" pitchFamily="18" charset="0"/>
                <a:cs typeface="Times New Roman" pitchFamily="18" charset="0"/>
              </a:rPr>
              <a:t> = (k-1)</a:t>
            </a:r>
            <a:r>
              <a:rPr lang="el-GR" sz="2400" i="1" kern="0" dirty="0">
                <a:latin typeface="Cambria Math"/>
                <a:ea typeface="Cambria Math"/>
                <a:cs typeface="Times New Roman" pitchFamily="18" charset="0"/>
              </a:rPr>
              <a:t> Δ</a:t>
            </a:r>
            <a:r>
              <a:rPr lang="en-US" sz="2400" i="1" kern="0" noProof="0" dirty="0">
                <a:latin typeface="Times New Roman" pitchFamily="18" charset="0"/>
                <a:cs typeface="Times New Roman" pitchFamily="18" charset="0"/>
              </a:rPr>
              <a:t>t</a:t>
            </a:r>
            <a:endParaRPr kumimoji="0" lang="en-US" sz="2400" b="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15" name="Content Placeholder 2"/>
          <p:cNvSpPr>
            <a:spLocks noGrp="1"/>
          </p:cNvSpPr>
          <p:nvPr>
            <p:ph idx="1"/>
          </p:nvPr>
        </p:nvSpPr>
        <p:spPr>
          <a:xfrm>
            <a:off x="0" y="0"/>
            <a:ext cx="9144000" cy="990600"/>
          </a:xfrm>
        </p:spPr>
        <p:txBody>
          <a:bodyPr/>
          <a:lstStyle/>
          <a:p>
            <a:pPr marL="514350" indent="-514350">
              <a:buNone/>
            </a:pPr>
            <a:r>
              <a:rPr lang="en-US" sz="3600" dirty="0">
                <a:latin typeface="Times New Roman" pitchFamily="18" charset="0"/>
                <a:cs typeface="Times New Roman" pitchFamily="18" charset="0"/>
              </a:rPr>
              <a:t>Step 2: Insert discrete frequencies and times into </a:t>
            </a:r>
            <a:r>
              <a:rPr lang="en-US" sz="3600" dirty="0" err="1">
                <a:latin typeface="Times New Roman" pitchFamily="18" charset="0"/>
                <a:cs typeface="Times New Roman" pitchFamily="18" charset="0"/>
              </a:rPr>
              <a:t>r.h.s</a:t>
            </a:r>
            <a:r>
              <a:rPr lang="en-US" sz="3600" dirty="0">
                <a:latin typeface="Times New Roman" pitchFamily="18" charset="0"/>
                <a:cs typeface="Times New Roman" pitchFamily="18" charset="0"/>
              </a:rPr>
              <a:t>. of equations.</a:t>
            </a:r>
          </a:p>
          <a:p>
            <a:pPr marL="514350" indent="-514350">
              <a:buNone/>
            </a:pPr>
            <a:endParaRPr lang="en-US" sz="40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cstate="print"/>
          <a:srcRect l="3873" t="31895" r="5938" b="23975"/>
          <a:stretch>
            <a:fillRect/>
          </a:stretch>
        </p:blipFill>
        <p:spPr bwMode="auto">
          <a:xfrm>
            <a:off x="0" y="1079597"/>
            <a:ext cx="8915400" cy="2654203"/>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l="4561" t="30764" r="5938" b="26238"/>
          <a:stretch>
            <a:fillRect/>
          </a:stretch>
        </p:blipFill>
        <p:spPr bwMode="auto">
          <a:xfrm>
            <a:off x="0" y="4032738"/>
            <a:ext cx="9144000" cy="2672862"/>
          </a:xfrm>
          <a:prstGeom prst="rect">
            <a:avLst/>
          </a:prstGeom>
          <a:noFill/>
          <a:ln w="9525">
            <a:noFill/>
            <a:miter lim="800000"/>
            <a:headEnd/>
            <a:tailEnd/>
          </a:ln>
        </p:spPr>
      </p:pic>
      <p:sp>
        <p:nvSpPr>
          <p:cNvPr id="11" name="Freeform 10"/>
          <p:cNvSpPr/>
          <p:nvPr/>
        </p:nvSpPr>
        <p:spPr>
          <a:xfrm>
            <a:off x="4934857" y="3599543"/>
            <a:ext cx="1407886" cy="273352"/>
          </a:xfrm>
          <a:custGeom>
            <a:avLst/>
            <a:gdLst>
              <a:gd name="connsiteX0" fmla="*/ 0 w 1407886"/>
              <a:gd name="connsiteY0" fmla="*/ 0 h 273352"/>
              <a:gd name="connsiteX1" fmla="*/ 275772 w 1407886"/>
              <a:gd name="connsiteY1" fmla="*/ 232228 h 273352"/>
              <a:gd name="connsiteX2" fmla="*/ 1407886 w 1407886"/>
              <a:gd name="connsiteY2" fmla="*/ 246743 h 273352"/>
            </a:gdLst>
            <a:ahLst/>
            <a:cxnLst>
              <a:cxn ang="0">
                <a:pos x="connsiteX0" y="connsiteY0"/>
              </a:cxn>
              <a:cxn ang="0">
                <a:pos x="connsiteX1" y="connsiteY1"/>
              </a:cxn>
              <a:cxn ang="0">
                <a:pos x="connsiteX2" y="connsiteY2"/>
              </a:cxn>
            </a:cxnLst>
            <a:rect l="l" t="t" r="r" b="b"/>
            <a:pathLst>
              <a:path w="1407886" h="273352">
                <a:moveTo>
                  <a:pt x="0" y="0"/>
                </a:moveTo>
                <a:cubicBezTo>
                  <a:pt x="20562" y="95552"/>
                  <a:pt x="41124" y="191104"/>
                  <a:pt x="275772" y="232228"/>
                </a:cubicBezTo>
                <a:cubicBezTo>
                  <a:pt x="510420" y="273352"/>
                  <a:pt x="959153" y="260047"/>
                  <a:pt x="1407886" y="246743"/>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itle 1"/>
          <p:cNvSpPr txBox="1">
            <a:spLocks/>
          </p:cNvSpPr>
          <p:nvPr/>
        </p:nvSpPr>
        <p:spPr bwMode="auto">
          <a:xfrm>
            <a:off x="5867400" y="3276600"/>
            <a:ext cx="3276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ea typeface="Cambria Math" pitchFamily="18" charset="0"/>
                <a:cs typeface="Times New Roman" pitchFamily="18" charset="0"/>
              </a:rPr>
              <a:t>same as </a:t>
            </a:r>
            <a:r>
              <a:rPr kumimoji="0" lang="en-US" sz="2400" b="0" i="0" u="none" strike="noStrike" kern="0" cap="none" spc="0" normalizeH="0" baseline="0" noProof="0" dirty="0" err="1">
                <a:ln>
                  <a:noFill/>
                </a:ln>
                <a:solidFill>
                  <a:srgbClr val="FF0000"/>
                </a:solidFill>
                <a:effectLst/>
                <a:uLnTx/>
                <a:uFillTx/>
                <a:latin typeface="Times New Roman" pitchFamily="18" charset="0"/>
                <a:ea typeface="Cambria Math" pitchFamily="18" charset="0"/>
                <a:cs typeface="Times New Roman" pitchFamily="18" charset="0"/>
              </a:rPr>
              <a:t>l.h.s</a:t>
            </a:r>
            <a:r>
              <a:rPr kumimoji="0" lang="en-US" sz="2400" b="0" i="0" u="none" strike="noStrike" kern="0" cap="none" spc="0" normalizeH="0" baseline="0" noProof="0" dirty="0">
                <a:ln>
                  <a:noFill/>
                </a:ln>
                <a:solidFill>
                  <a:srgbClr val="FF0000"/>
                </a:solidFill>
                <a:effectLst/>
                <a:uLnTx/>
                <a:uFillTx/>
                <a:latin typeface="Times New Roman" pitchFamily="18" charset="0"/>
                <a:ea typeface="Cambria Math" pitchFamily="18" charset="0"/>
                <a:cs typeface="Times New Roman" pitchFamily="18" charset="0"/>
              </a:rPr>
              <a:t>.</a:t>
            </a:r>
          </a:p>
        </p:txBody>
      </p:sp>
      <p:sp>
        <p:nvSpPr>
          <p:cNvPr id="13" name="Freeform 12"/>
          <p:cNvSpPr/>
          <p:nvPr/>
        </p:nvSpPr>
        <p:spPr>
          <a:xfrm rot="1024903" flipV="1">
            <a:off x="5190694" y="5763344"/>
            <a:ext cx="1407886" cy="273352"/>
          </a:xfrm>
          <a:custGeom>
            <a:avLst/>
            <a:gdLst>
              <a:gd name="connsiteX0" fmla="*/ 0 w 1407886"/>
              <a:gd name="connsiteY0" fmla="*/ 0 h 273352"/>
              <a:gd name="connsiteX1" fmla="*/ 275772 w 1407886"/>
              <a:gd name="connsiteY1" fmla="*/ 232228 h 273352"/>
              <a:gd name="connsiteX2" fmla="*/ 1407886 w 1407886"/>
              <a:gd name="connsiteY2" fmla="*/ 246743 h 273352"/>
            </a:gdLst>
            <a:ahLst/>
            <a:cxnLst>
              <a:cxn ang="0">
                <a:pos x="connsiteX0" y="connsiteY0"/>
              </a:cxn>
              <a:cxn ang="0">
                <a:pos x="connsiteX1" y="connsiteY1"/>
              </a:cxn>
              <a:cxn ang="0">
                <a:pos x="connsiteX2" y="connsiteY2"/>
              </a:cxn>
            </a:cxnLst>
            <a:rect l="l" t="t" r="r" b="b"/>
            <a:pathLst>
              <a:path w="1407886" h="273352">
                <a:moveTo>
                  <a:pt x="0" y="0"/>
                </a:moveTo>
                <a:cubicBezTo>
                  <a:pt x="20562" y="95552"/>
                  <a:pt x="41124" y="191104"/>
                  <a:pt x="275772" y="232228"/>
                </a:cubicBezTo>
                <a:cubicBezTo>
                  <a:pt x="510420" y="273352"/>
                  <a:pt x="959153" y="260047"/>
                  <a:pt x="1407886" y="246743"/>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itle 1"/>
          <p:cNvSpPr txBox="1">
            <a:spLocks/>
          </p:cNvSpPr>
          <p:nvPr/>
        </p:nvSpPr>
        <p:spPr bwMode="auto">
          <a:xfrm>
            <a:off x="6096000" y="5486400"/>
            <a:ext cx="3276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ea typeface="Cambria Math" pitchFamily="18" charset="0"/>
                <a:cs typeface="Times New Roman" pitchFamily="18" charset="0"/>
              </a:rPr>
              <a:t>same as </a:t>
            </a:r>
            <a:r>
              <a:rPr kumimoji="0" lang="en-US" sz="2400" b="0" i="0" u="none" strike="noStrike" kern="0" cap="none" spc="0" normalizeH="0" baseline="0" noProof="0" dirty="0" err="1">
                <a:ln>
                  <a:noFill/>
                </a:ln>
                <a:solidFill>
                  <a:srgbClr val="FF0000"/>
                </a:solidFill>
                <a:effectLst/>
                <a:uLnTx/>
                <a:uFillTx/>
                <a:latin typeface="Times New Roman" pitchFamily="18" charset="0"/>
                <a:ea typeface="Cambria Math" pitchFamily="18" charset="0"/>
                <a:cs typeface="Times New Roman" pitchFamily="18" charset="0"/>
              </a:rPr>
              <a:t>l.h.s</a:t>
            </a:r>
            <a:r>
              <a:rPr kumimoji="0" lang="en-US" sz="2400" b="0" i="0" u="none" strike="noStrike" kern="0" cap="none" spc="0" normalizeH="0" baseline="0" noProof="0" dirty="0">
                <a:ln>
                  <a:noFill/>
                </a:ln>
                <a:solidFill>
                  <a:srgbClr val="FF0000"/>
                </a:solidFill>
                <a:effectLst/>
                <a:uLnTx/>
                <a:uFillTx/>
                <a:latin typeface="Times New Roman" pitchFamily="18" charset="0"/>
                <a:ea typeface="Cambria Math" pitchFamily="18" charset="0"/>
                <a:cs typeface="Times New Roman" pitchFamily="18" charset="0"/>
              </a:rPr>
              <a:t>.</a:t>
            </a:r>
          </a:p>
        </p:txBody>
      </p:sp>
      <p:sp>
        <p:nvSpPr>
          <p:cNvPr id="9" name="Content Placeholder 2"/>
          <p:cNvSpPr>
            <a:spLocks noGrp="1"/>
          </p:cNvSpPr>
          <p:nvPr>
            <p:ph idx="1"/>
          </p:nvPr>
        </p:nvSpPr>
        <p:spPr>
          <a:xfrm>
            <a:off x="0" y="228600"/>
            <a:ext cx="9144000" cy="990600"/>
          </a:xfrm>
        </p:spPr>
        <p:txBody>
          <a:bodyPr/>
          <a:lstStyle/>
          <a:p>
            <a:pPr marL="514350" indent="-514350">
              <a:buNone/>
            </a:pPr>
            <a:r>
              <a:rPr lang="en-US" sz="3600" dirty="0">
                <a:latin typeface="Times New Roman" pitchFamily="18" charset="0"/>
                <a:cs typeface="Times New Roman" pitchFamily="18" charset="0"/>
              </a:rPr>
              <a:t>Step 3: Note that </a:t>
            </a:r>
            <a:r>
              <a:rPr lang="en-US" sz="3600" dirty="0" err="1">
                <a:latin typeface="Times New Roman" pitchFamily="18" charset="0"/>
                <a:cs typeface="Times New Roman" pitchFamily="18" charset="0"/>
              </a:rPr>
              <a:t>l.h.s</a:t>
            </a:r>
            <a:r>
              <a:rPr lang="en-US" sz="3600" dirty="0">
                <a:latin typeface="Times New Roman" pitchFamily="18" charset="0"/>
                <a:cs typeface="Times New Roman" pitchFamily="18" charset="0"/>
              </a:rPr>
              <a:t> equals </a:t>
            </a:r>
            <a:r>
              <a:rPr lang="en-US" sz="3600" dirty="0" err="1">
                <a:latin typeface="Times New Roman" pitchFamily="18" charset="0"/>
                <a:cs typeface="Times New Roman" pitchFamily="18" charset="0"/>
              </a:rPr>
              <a:t>r.h.s</a:t>
            </a:r>
            <a:r>
              <a:rPr lang="en-US" sz="3600" dirty="0">
                <a:latin typeface="Times New Roman" pitchFamily="18" charset="0"/>
                <a:cs typeface="Times New Roman" pitchFamily="18" charset="0"/>
              </a:rPr>
              <a:t>.</a:t>
            </a:r>
          </a:p>
          <a:p>
            <a:pPr marL="514350" indent="-514350">
              <a:buNone/>
            </a:pPr>
            <a:endParaRPr lang="en-US" sz="40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l="9639" t="39816" r="10499" b="44342"/>
          <a:stretch>
            <a:fillRect/>
          </a:stretch>
        </p:blipFill>
        <p:spPr bwMode="auto">
          <a:xfrm>
            <a:off x="0" y="1219200"/>
            <a:ext cx="9144001" cy="1103586"/>
          </a:xfrm>
          <a:prstGeom prst="rect">
            <a:avLst/>
          </a:prstGeom>
          <a:noFill/>
          <a:ln w="9525">
            <a:noFill/>
            <a:miter lim="800000"/>
            <a:headEnd/>
            <a:tailEnd/>
          </a:ln>
        </p:spPr>
      </p:pic>
      <p:sp>
        <p:nvSpPr>
          <p:cNvPr id="5" name="Content Placeholder 2"/>
          <p:cNvSpPr txBox="1">
            <a:spLocks/>
          </p:cNvSpPr>
          <p:nvPr/>
        </p:nvSpPr>
        <p:spPr bwMode="auto">
          <a:xfrm>
            <a:off x="0" y="4114800"/>
            <a:ext cx="91440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lvl="0" indent="-514350" algn="ctr">
              <a:spcBef>
                <a:spcPct val="20000"/>
              </a:spcBef>
            </a:pPr>
            <a:endParaRPr kumimoji="0" lang="en-US" sz="4000" b="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6" name="Content Placeholder 2"/>
          <p:cNvSpPr txBox="1">
            <a:spLocks/>
          </p:cNvSpPr>
          <p:nvPr/>
        </p:nvSpPr>
        <p:spPr bwMode="auto">
          <a:xfrm>
            <a:off x="0" y="2362200"/>
            <a:ext cx="91440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when </a:t>
            </a:r>
            <a:r>
              <a:rPr kumimoji="0" lang="en-US" sz="2800" b="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m=</a:t>
            </a:r>
            <a:r>
              <a:rPr kumimoji="0" lang="en-US" sz="2800" b="0" i="1" u="none" strike="noStrike" kern="0" cap="none" spc="0" normalizeH="0" baseline="0" noProof="0" dirty="0" err="1">
                <a:ln>
                  <a:noFill/>
                </a:ln>
                <a:solidFill>
                  <a:schemeClr val="tx1"/>
                </a:solidFill>
                <a:effectLst/>
                <a:uLnTx/>
                <a:uFillTx/>
                <a:latin typeface="Cambria Math" pitchFamily="18" charset="0"/>
                <a:ea typeface="Cambria Math" pitchFamily="18" charset="0"/>
                <a:cs typeface="Times New Roman" pitchFamily="18" charset="0"/>
              </a:rPr>
              <a:t>n+N</a:t>
            </a:r>
            <a:endParaRPr kumimoji="0" lang="en-US" sz="2800" b="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a:p>
            <a:pPr marL="514350" lvl="0" indent="-514350" algn="ctr">
              <a:spcBef>
                <a:spcPct val="20000"/>
              </a:spcBef>
            </a:pPr>
            <a:r>
              <a:rPr lang="en-US" sz="2800" kern="0" dirty="0">
                <a:latin typeface="Times New Roman" pitchFamily="18" charset="0"/>
                <a:cs typeface="Times New Roman" pitchFamily="18" charset="0"/>
              </a:rPr>
              <a:t>or when</a:t>
            </a:r>
          </a:p>
          <a:p>
            <a:pPr marL="514350" lvl="0" indent="-514350" algn="ctr">
              <a:spcBef>
                <a:spcPct val="20000"/>
              </a:spcBef>
            </a:pPr>
            <a:r>
              <a:rPr lang="en-US" sz="2800" kern="0" dirty="0">
                <a:latin typeface="Times New Roman" pitchFamily="18" charset="0"/>
                <a:cs typeface="Times New Roman" pitchFamily="18" charset="0"/>
              </a:rPr>
              <a:t> </a:t>
            </a:r>
            <a:r>
              <a:rPr lang="el-GR" sz="2800" i="1" kern="0" dirty="0">
                <a:latin typeface="Cambria Math"/>
                <a:ea typeface="Cambria Math"/>
                <a:cs typeface="Times New Roman" pitchFamily="18" charset="0"/>
              </a:rPr>
              <a:t>ω</a:t>
            </a:r>
            <a:r>
              <a:rPr lang="en-US" sz="2800" i="1" kern="0" baseline="-25000" dirty="0">
                <a:latin typeface="Cambria Math" pitchFamily="18" charset="0"/>
                <a:ea typeface="Cambria Math" pitchFamily="18" charset="0"/>
                <a:cs typeface="Times New Roman" pitchFamily="18" charset="0"/>
              </a:rPr>
              <a:t>m</a:t>
            </a:r>
            <a:r>
              <a:rPr lang="en-US" sz="2800" i="1" kern="0" dirty="0">
                <a:latin typeface="Cambria Math" pitchFamily="18" charset="0"/>
                <a:ea typeface="Cambria Math" pitchFamily="18" charset="0"/>
                <a:cs typeface="Times New Roman" pitchFamily="18" charset="0"/>
              </a:rPr>
              <a:t>=</a:t>
            </a:r>
            <a:r>
              <a:rPr lang="el-GR" sz="2800" i="1" kern="0" dirty="0">
                <a:latin typeface="Cambria Math"/>
                <a:ea typeface="Cambria Math"/>
                <a:cs typeface="Times New Roman" pitchFamily="18" charset="0"/>
              </a:rPr>
              <a:t>ω</a:t>
            </a:r>
            <a:r>
              <a:rPr lang="en-US" sz="2800" i="1" kern="0" baseline="-25000" dirty="0">
                <a:latin typeface="Cambria Math" pitchFamily="18" charset="0"/>
                <a:ea typeface="Cambria Math" pitchFamily="18" charset="0"/>
                <a:cs typeface="Times New Roman" pitchFamily="18" charset="0"/>
              </a:rPr>
              <a:t>n</a:t>
            </a:r>
            <a:r>
              <a:rPr lang="en-US" sz="2800" i="1" kern="0" dirty="0">
                <a:latin typeface="Cambria Math" pitchFamily="18" charset="0"/>
                <a:ea typeface="Cambria Math" pitchFamily="18" charset="0"/>
                <a:cs typeface="Times New Roman" pitchFamily="18" charset="0"/>
              </a:rPr>
              <a:t>+2</a:t>
            </a:r>
            <a:r>
              <a:rPr lang="el-GR" sz="2800" i="1" kern="0" dirty="0">
                <a:latin typeface="Cambria Math"/>
                <a:ea typeface="Cambria Math"/>
                <a:cs typeface="Times New Roman" pitchFamily="18" charset="0"/>
              </a:rPr>
              <a:t>ω</a:t>
            </a:r>
            <a:r>
              <a:rPr lang="en-US" sz="2800" i="1" kern="0" baseline="-25000" dirty="0" err="1">
                <a:latin typeface="Cambria Math" pitchFamily="18" charset="0"/>
                <a:ea typeface="Cambria Math" pitchFamily="18" charset="0"/>
                <a:cs typeface="Times New Roman" pitchFamily="18" charset="0"/>
              </a:rPr>
              <a:t>ny</a:t>
            </a:r>
            <a:endParaRPr lang="en-US" sz="2800" i="1" kern="0" baseline="-25000" dirty="0">
              <a:latin typeface="Cambria Math" pitchFamily="18" charset="0"/>
              <a:ea typeface="Cambria Math" pitchFamily="18" charset="0"/>
              <a:cs typeface="Times New Roman" pitchFamily="18" charset="0"/>
            </a:endParaRPr>
          </a:p>
          <a:p>
            <a:pPr marL="514350" lvl="0" indent="-514350" algn="ctr">
              <a:spcBef>
                <a:spcPct val="20000"/>
              </a:spcBef>
            </a:pPr>
            <a:endParaRPr lang="en-US" sz="3600" i="1" kern="0" baseline="-25000" dirty="0">
              <a:latin typeface="Cambria Math" pitchFamily="18" charset="0"/>
              <a:ea typeface="Cambria Math" pitchFamily="18" charset="0"/>
              <a:cs typeface="Times New Roman" pitchFamily="18" charset="0"/>
            </a:endParaRPr>
          </a:p>
          <a:p>
            <a:pPr marL="514350" lvl="0" indent="-514350" algn="ctr">
              <a:spcBef>
                <a:spcPct val="20000"/>
              </a:spcBef>
            </a:pPr>
            <a:endParaRPr lang="en-US" sz="3600" i="1" kern="0" baseline="-25000" dirty="0">
              <a:latin typeface="Cambria Math" pitchFamily="18" charset="0"/>
              <a:ea typeface="Cambria Math" pitchFamily="18" charset="0"/>
              <a:cs typeface="Times New Roman" pitchFamily="18" charset="0"/>
            </a:endParaRPr>
          </a:p>
          <a:p>
            <a:pPr marL="514350" lvl="0" indent="-514350" algn="ctr">
              <a:spcBef>
                <a:spcPct val="20000"/>
              </a:spcBef>
            </a:pPr>
            <a:r>
              <a:rPr lang="en-US" sz="3600" kern="0" dirty="0">
                <a:latin typeface="Times New Roman" pitchFamily="18" charset="0"/>
                <a:ea typeface="Cambria Math" pitchFamily="18" charset="0"/>
                <a:cs typeface="Times New Roman" pitchFamily="18" charset="0"/>
              </a:rPr>
              <a:t>only a </a:t>
            </a:r>
            <a:r>
              <a:rPr lang="en-US" sz="3600" i="1" kern="0" dirty="0">
                <a:latin typeface="Cambria Math" pitchFamily="18" charset="0"/>
                <a:ea typeface="Cambria Math" pitchFamily="18" charset="0"/>
                <a:cs typeface="Times New Roman" pitchFamily="18" charset="0"/>
              </a:rPr>
              <a:t>2</a:t>
            </a:r>
            <a:r>
              <a:rPr lang="el-GR" sz="3600" i="1" kern="0" dirty="0">
                <a:latin typeface="Cambria Math"/>
                <a:ea typeface="Cambria Math"/>
                <a:cs typeface="Times New Roman" pitchFamily="18" charset="0"/>
              </a:rPr>
              <a:t>ω</a:t>
            </a:r>
            <a:r>
              <a:rPr lang="en-US" sz="3600" i="1" kern="0" baseline="-25000" dirty="0" err="1">
                <a:latin typeface="Cambria Math" pitchFamily="18" charset="0"/>
                <a:ea typeface="Cambria Math" pitchFamily="18" charset="0"/>
                <a:cs typeface="Times New Roman" pitchFamily="18" charset="0"/>
              </a:rPr>
              <a:t>ny</a:t>
            </a:r>
            <a:r>
              <a:rPr lang="en-US" sz="3600" i="1" kern="0" dirty="0">
                <a:latin typeface="Cambria Math" pitchFamily="18" charset="0"/>
                <a:ea typeface="Cambria Math" pitchFamily="18" charset="0"/>
                <a:cs typeface="Times New Roman" pitchFamily="18" charset="0"/>
              </a:rPr>
              <a:t> </a:t>
            </a:r>
            <a:r>
              <a:rPr lang="en-US" sz="3600" kern="0" dirty="0">
                <a:latin typeface="Cambria Math" pitchFamily="18" charset="0"/>
                <a:ea typeface="Cambria Math" pitchFamily="18" charset="0"/>
                <a:cs typeface="Times New Roman" pitchFamily="18" charset="0"/>
              </a:rPr>
              <a:t>interval of the </a:t>
            </a:r>
            <a:r>
              <a:rPr lang="el-GR" sz="3600" i="1" kern="0" dirty="0">
                <a:latin typeface="Cambria Math"/>
                <a:ea typeface="Cambria Math"/>
                <a:cs typeface="Times New Roman" pitchFamily="18" charset="0"/>
              </a:rPr>
              <a:t>ω </a:t>
            </a:r>
            <a:r>
              <a:rPr lang="en-US" sz="3600" kern="0" dirty="0">
                <a:latin typeface="Cambria Math" pitchFamily="18" charset="0"/>
                <a:ea typeface="Cambria Math" pitchFamily="18" charset="0"/>
                <a:cs typeface="Times New Roman" pitchFamily="18" charset="0"/>
              </a:rPr>
              <a:t>-axis is unique</a:t>
            </a:r>
          </a:p>
          <a:p>
            <a:pPr marL="514350" lvl="0" indent="-514350" algn="ctr">
              <a:spcBef>
                <a:spcPct val="20000"/>
              </a:spcBef>
            </a:pPr>
            <a:r>
              <a:rPr lang="en-US" sz="2800" kern="0" dirty="0">
                <a:latin typeface="Cambria Math" pitchFamily="18" charset="0"/>
                <a:ea typeface="Cambria Math" pitchFamily="18" charset="0"/>
                <a:cs typeface="Times New Roman" pitchFamily="18" charset="0"/>
              </a:rPr>
              <a:t>say from</a:t>
            </a:r>
          </a:p>
          <a:p>
            <a:pPr marL="514350" lvl="0" indent="-514350" algn="ctr">
              <a:spcBef>
                <a:spcPct val="20000"/>
              </a:spcBef>
            </a:pPr>
            <a:r>
              <a:rPr lang="en-US" sz="2800" i="1" kern="0" dirty="0">
                <a:latin typeface="Cambria Math"/>
                <a:ea typeface="Cambria Math"/>
                <a:cs typeface="Times New Roman" pitchFamily="18" charset="0"/>
              </a:rPr>
              <a:t>-</a:t>
            </a:r>
            <a:r>
              <a:rPr lang="el-GR" sz="2800" i="1" kern="0" dirty="0">
                <a:latin typeface="Cambria Math"/>
                <a:ea typeface="Cambria Math"/>
                <a:cs typeface="Times New Roman" pitchFamily="18" charset="0"/>
              </a:rPr>
              <a:t>ω</a:t>
            </a:r>
            <a:r>
              <a:rPr lang="en-US" sz="2800" i="1" kern="0" baseline="-25000" dirty="0" err="1">
                <a:latin typeface="Cambria Math" pitchFamily="18" charset="0"/>
                <a:ea typeface="Cambria Math" pitchFamily="18" charset="0"/>
                <a:cs typeface="Times New Roman" pitchFamily="18" charset="0"/>
              </a:rPr>
              <a:t>ny</a:t>
            </a:r>
            <a:r>
              <a:rPr lang="en-US" sz="2800" i="1" kern="0" baseline="-25000" dirty="0">
                <a:latin typeface="Cambria Math" pitchFamily="18" charset="0"/>
                <a:ea typeface="Cambria Math" pitchFamily="18" charset="0"/>
                <a:cs typeface="Times New Roman" pitchFamily="18" charset="0"/>
              </a:rPr>
              <a:t>  </a:t>
            </a:r>
            <a:r>
              <a:rPr lang="en-US" sz="2800" kern="0" dirty="0">
                <a:latin typeface="Cambria Math" pitchFamily="18" charset="0"/>
                <a:ea typeface="Cambria Math" pitchFamily="18" charset="0"/>
                <a:cs typeface="Times New Roman" pitchFamily="18" charset="0"/>
              </a:rPr>
              <a:t>to +</a:t>
            </a:r>
            <a:r>
              <a:rPr lang="el-GR" sz="2800" i="1" kern="0" dirty="0">
                <a:latin typeface="Cambria Math"/>
                <a:ea typeface="Cambria Math"/>
                <a:cs typeface="Times New Roman" pitchFamily="18" charset="0"/>
              </a:rPr>
              <a:t>ω</a:t>
            </a:r>
            <a:r>
              <a:rPr lang="en-US" sz="2800" i="1" kern="0" baseline="-25000" dirty="0" err="1">
                <a:latin typeface="Cambria Math" pitchFamily="18" charset="0"/>
                <a:ea typeface="Cambria Math" pitchFamily="18" charset="0"/>
                <a:cs typeface="Times New Roman" pitchFamily="18" charset="0"/>
              </a:rPr>
              <a:t>ny</a:t>
            </a:r>
            <a:r>
              <a:rPr lang="en-US" sz="2800" kern="0" dirty="0">
                <a:latin typeface="Cambria Math" pitchFamily="18" charset="0"/>
                <a:ea typeface="Cambria Math" pitchFamily="18" charset="0"/>
                <a:cs typeface="Times New Roman" pitchFamily="18" charset="0"/>
              </a:rPr>
              <a:t> </a:t>
            </a:r>
          </a:p>
          <a:p>
            <a:pPr marL="514350" lvl="0" indent="-514350" algn="ctr">
              <a:spcBef>
                <a:spcPct val="20000"/>
              </a:spcBef>
            </a:pPr>
            <a:endParaRPr lang="en-US" sz="3600" kern="0" dirty="0">
              <a:latin typeface="Cambria Math" pitchFamily="18" charset="0"/>
              <a:ea typeface="Cambria Math" pitchFamily="18" charset="0"/>
              <a:cs typeface="Times New Roman" pitchFamily="18" charset="0"/>
            </a:endParaRPr>
          </a:p>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kumimoji="0" lang="en-US" sz="4400" b="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7" name="Content Placeholder 2"/>
          <p:cNvSpPr>
            <a:spLocks noGrp="1"/>
          </p:cNvSpPr>
          <p:nvPr>
            <p:ph idx="1"/>
          </p:nvPr>
        </p:nvSpPr>
        <p:spPr>
          <a:xfrm>
            <a:off x="0" y="228600"/>
            <a:ext cx="9144000" cy="990600"/>
          </a:xfrm>
        </p:spPr>
        <p:txBody>
          <a:bodyPr/>
          <a:lstStyle/>
          <a:p>
            <a:pPr marL="514350" indent="-514350">
              <a:buNone/>
            </a:pPr>
            <a:r>
              <a:rPr lang="en-US" sz="3600" dirty="0">
                <a:latin typeface="Times New Roman" pitchFamily="18" charset="0"/>
                <a:cs typeface="Times New Roman" pitchFamily="18" charset="0"/>
              </a:rPr>
              <a:t>Step 4: Identify unique region of </a:t>
            </a:r>
            <a:r>
              <a:rPr lang="el-GR" sz="3600" dirty="0">
                <a:latin typeface="Cambria Math"/>
                <a:ea typeface="Cambria Math"/>
                <a:cs typeface="Times New Roman" pitchFamily="18" charset="0"/>
              </a:rPr>
              <a:t>ω</a:t>
            </a:r>
            <a:r>
              <a:rPr lang="en-US" sz="3600" dirty="0">
                <a:latin typeface="Times New Roman" pitchFamily="18" charset="0"/>
                <a:cs typeface="Times New Roman" pitchFamily="18" charset="0"/>
              </a:rPr>
              <a:t>-axis</a:t>
            </a:r>
          </a:p>
          <a:p>
            <a:pPr marL="514350" indent="-514350">
              <a:buNone/>
            </a:pPr>
            <a:endParaRPr lang="en-US" sz="40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0" y="4114800"/>
            <a:ext cx="91440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lvl="0" indent="-514350" algn="ctr">
              <a:spcBef>
                <a:spcPct val="20000"/>
              </a:spcBef>
            </a:pPr>
            <a:endParaRPr kumimoji="0" lang="en-US" sz="4000" b="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6" name="Content Placeholder 2"/>
          <p:cNvSpPr txBox="1">
            <a:spLocks/>
          </p:cNvSpPr>
          <p:nvPr/>
        </p:nvSpPr>
        <p:spPr bwMode="auto">
          <a:xfrm>
            <a:off x="0" y="1524000"/>
            <a:ext cx="91440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indent="-514350" algn="ctr">
              <a:spcBef>
                <a:spcPct val="20000"/>
              </a:spcBef>
            </a:pPr>
            <a:r>
              <a:rPr lang="en-US" sz="3200" kern="0" dirty="0" err="1">
                <a:latin typeface="Times New Roman" pitchFamily="18" charset="0"/>
                <a:cs typeface="Times New Roman" pitchFamily="18" charset="0"/>
              </a:rPr>
              <a:t>cos</a:t>
            </a:r>
            <a:r>
              <a:rPr lang="en-US" sz="3200" kern="0" dirty="0">
                <a:latin typeface="Times New Roman" pitchFamily="18" charset="0"/>
                <a:cs typeface="Times New Roman" pitchFamily="18" charset="0"/>
              </a:rPr>
              <a:t>(</a:t>
            </a:r>
            <a:r>
              <a:rPr lang="el-GR" sz="3200" i="1" kern="0" dirty="0">
                <a:latin typeface="Cambria Math"/>
                <a:ea typeface="Cambria Math"/>
                <a:cs typeface="Times New Roman" pitchFamily="18" charset="0"/>
              </a:rPr>
              <a:t>ω </a:t>
            </a:r>
            <a:r>
              <a:rPr lang="en-US" sz="3200" kern="0" dirty="0">
                <a:latin typeface="Times New Roman" pitchFamily="18" charset="0"/>
                <a:cs typeface="Times New Roman" pitchFamily="18" charset="0"/>
              </a:rPr>
              <a:t>t)  has same shape as </a:t>
            </a:r>
            <a:r>
              <a:rPr lang="en-US" sz="3200" kern="0" dirty="0" err="1">
                <a:latin typeface="Times New Roman" pitchFamily="18" charset="0"/>
                <a:cs typeface="Times New Roman" pitchFamily="18" charset="0"/>
              </a:rPr>
              <a:t>cos</a:t>
            </a:r>
            <a:r>
              <a:rPr lang="en-US" sz="3200" kern="0" dirty="0">
                <a:latin typeface="Times New Roman" pitchFamily="18" charset="0"/>
                <a:cs typeface="Times New Roman" pitchFamily="18" charset="0"/>
              </a:rPr>
              <a:t>(-</a:t>
            </a:r>
            <a:r>
              <a:rPr lang="el-GR" sz="3200" i="1" kern="0" dirty="0">
                <a:latin typeface="Cambria Math"/>
                <a:ea typeface="Cambria Math"/>
                <a:cs typeface="Times New Roman" pitchFamily="18" charset="0"/>
              </a:rPr>
              <a:t>ω </a:t>
            </a:r>
            <a:r>
              <a:rPr lang="en-US" sz="3200" kern="0" dirty="0">
                <a:latin typeface="Times New Roman" pitchFamily="18" charset="0"/>
                <a:cs typeface="Times New Roman" pitchFamily="18" charset="0"/>
              </a:rPr>
              <a:t>t)</a:t>
            </a:r>
          </a:p>
          <a:p>
            <a:pPr marL="514350" indent="-514350" algn="ctr">
              <a:spcBef>
                <a:spcPct val="20000"/>
              </a:spcBef>
            </a:pPr>
            <a:r>
              <a:rPr lang="en-US" sz="3200" kern="0" dirty="0">
                <a:latin typeface="Times New Roman" pitchFamily="18" charset="0"/>
                <a:cs typeface="Times New Roman" pitchFamily="18" charset="0"/>
              </a:rPr>
              <a:t> and</a:t>
            </a:r>
            <a:endPar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514350" lvl="0" indent="-514350" algn="ctr">
              <a:spcBef>
                <a:spcPct val="20000"/>
              </a:spcBef>
            </a:pPr>
            <a:r>
              <a:rPr lang="en-US" sz="3200" kern="0" dirty="0">
                <a:latin typeface="Times New Roman" pitchFamily="18" charset="0"/>
                <a:cs typeface="Times New Roman" pitchFamily="18" charset="0"/>
              </a:rPr>
              <a:t>sin(</a:t>
            </a:r>
            <a:r>
              <a:rPr lang="el-GR" sz="3200" i="1" kern="0" dirty="0">
                <a:latin typeface="Cambria Math"/>
                <a:ea typeface="Cambria Math"/>
                <a:cs typeface="Times New Roman" pitchFamily="18" charset="0"/>
              </a:rPr>
              <a:t>ω </a:t>
            </a:r>
            <a:r>
              <a:rPr lang="en-US" sz="3200" kern="0" dirty="0">
                <a:latin typeface="Times New Roman" pitchFamily="18" charset="0"/>
                <a:cs typeface="Times New Roman" pitchFamily="18" charset="0"/>
              </a:rPr>
              <a:t>t)  has same shape as sin(-</a:t>
            </a:r>
            <a:r>
              <a:rPr lang="el-GR" sz="3200" i="1" kern="0" dirty="0">
                <a:latin typeface="Cambria Math"/>
                <a:ea typeface="Cambria Math"/>
                <a:cs typeface="Times New Roman" pitchFamily="18" charset="0"/>
              </a:rPr>
              <a:t>ω </a:t>
            </a:r>
            <a:r>
              <a:rPr lang="en-US" sz="3200" kern="0" dirty="0">
                <a:latin typeface="Times New Roman" pitchFamily="18" charset="0"/>
                <a:cs typeface="Times New Roman" pitchFamily="18" charset="0"/>
              </a:rPr>
              <a:t>t) </a:t>
            </a:r>
          </a:p>
          <a:p>
            <a:pPr marL="514350" lvl="0" indent="-514350" algn="ctr">
              <a:spcBef>
                <a:spcPct val="20000"/>
              </a:spcBef>
            </a:pPr>
            <a:endParaRPr lang="en-US" sz="4400" kern="0" dirty="0">
              <a:latin typeface="Times New Roman" pitchFamily="18" charset="0"/>
              <a:cs typeface="Times New Roman" pitchFamily="18" charset="0"/>
            </a:endParaRPr>
          </a:p>
          <a:p>
            <a:pPr marL="514350" lvl="0" indent="-514350" algn="ctr">
              <a:spcBef>
                <a:spcPct val="20000"/>
              </a:spcBef>
            </a:pPr>
            <a:r>
              <a:rPr kumimoji="0" lang="en-US" sz="3200" b="0" u="none" strike="noStrike" kern="0" cap="none" spc="0" normalizeH="0" baseline="0" noProof="0" dirty="0">
                <a:ln>
                  <a:noFill/>
                </a:ln>
                <a:solidFill>
                  <a:schemeClr val="tx1"/>
                </a:solidFill>
                <a:effectLst/>
                <a:uLnTx/>
                <a:uFillTx/>
                <a:latin typeface="Times New Roman" pitchFamily="18" charset="0"/>
                <a:ea typeface="Cambria Math" pitchFamily="18" charset="0"/>
                <a:cs typeface="Times New Roman" pitchFamily="18" charset="0"/>
              </a:rPr>
              <a:t>so really only</a:t>
            </a:r>
            <a:r>
              <a:rPr kumimoji="0" lang="en-US" sz="3200" b="0" u="none" strike="noStrike" kern="0" cap="none" spc="0" normalizeH="0" noProof="0" dirty="0">
                <a:ln>
                  <a:noFill/>
                </a:ln>
                <a:solidFill>
                  <a:schemeClr val="tx1"/>
                </a:solidFill>
                <a:effectLst/>
                <a:uLnTx/>
                <a:uFillTx/>
                <a:latin typeface="Times New Roman" pitchFamily="18" charset="0"/>
                <a:ea typeface="Cambria Math" pitchFamily="18" charset="0"/>
                <a:cs typeface="Times New Roman" pitchFamily="18" charset="0"/>
              </a:rPr>
              <a:t> the</a:t>
            </a:r>
          </a:p>
          <a:p>
            <a:pPr marL="514350" lvl="0" indent="-514350" algn="ctr">
              <a:spcBef>
                <a:spcPct val="20000"/>
              </a:spcBef>
            </a:pPr>
            <a:r>
              <a:rPr kumimoji="0" lang="en-US" sz="3200" b="0" i="1" u="none" strike="noStrike" kern="0" cap="none" spc="0" normalizeH="0" noProof="0" dirty="0">
                <a:ln>
                  <a:noFill/>
                </a:ln>
                <a:solidFill>
                  <a:schemeClr val="tx1"/>
                </a:solidFill>
                <a:effectLst/>
                <a:uLnTx/>
                <a:uFillTx/>
                <a:latin typeface="Times New Roman" pitchFamily="18" charset="0"/>
                <a:ea typeface="Cambria Math" pitchFamily="18" charset="0"/>
                <a:cs typeface="Times New Roman" pitchFamily="18" charset="0"/>
              </a:rPr>
              <a:t>0</a:t>
            </a:r>
            <a:r>
              <a:rPr kumimoji="0" lang="en-US" sz="3200" b="0" u="none" strike="noStrike" kern="0" cap="none" spc="0" normalizeH="0" noProof="0" dirty="0">
                <a:ln>
                  <a:noFill/>
                </a:ln>
                <a:solidFill>
                  <a:schemeClr val="tx1"/>
                </a:solidFill>
                <a:effectLst/>
                <a:uLnTx/>
                <a:uFillTx/>
                <a:latin typeface="Times New Roman" pitchFamily="18" charset="0"/>
                <a:ea typeface="Cambria Math" pitchFamily="18" charset="0"/>
                <a:cs typeface="Times New Roman" pitchFamily="18" charset="0"/>
              </a:rPr>
              <a:t> to</a:t>
            </a:r>
            <a:r>
              <a:rPr lang="el-GR" sz="3200" kern="0" dirty="0">
                <a:latin typeface="Cambria Math"/>
                <a:ea typeface="Cambria Math"/>
                <a:cs typeface="Times New Roman" pitchFamily="18" charset="0"/>
              </a:rPr>
              <a:t> </a:t>
            </a:r>
            <a:r>
              <a:rPr lang="el-GR" sz="3200" i="1" kern="0" dirty="0">
                <a:latin typeface="Cambria Math"/>
                <a:ea typeface="Cambria Math"/>
                <a:cs typeface="Times New Roman" pitchFamily="18" charset="0"/>
              </a:rPr>
              <a:t>ω</a:t>
            </a:r>
            <a:r>
              <a:rPr lang="en-US" sz="3200" i="1" kern="0" baseline="-25000" dirty="0" err="1">
                <a:latin typeface="Cambria Math" pitchFamily="18" charset="0"/>
                <a:ea typeface="Cambria Math" pitchFamily="18" charset="0"/>
                <a:cs typeface="Times New Roman" pitchFamily="18" charset="0"/>
              </a:rPr>
              <a:t>ny</a:t>
            </a:r>
            <a:endParaRPr lang="en-US" sz="3200" i="1" kern="0" dirty="0">
              <a:latin typeface="Times New Roman" pitchFamily="18" charset="0"/>
              <a:ea typeface="Cambria Math" pitchFamily="18" charset="0"/>
              <a:cs typeface="Times New Roman" pitchFamily="18" charset="0"/>
            </a:endParaRPr>
          </a:p>
          <a:p>
            <a:pPr marL="514350" lvl="0" indent="-514350" algn="ctr">
              <a:spcBef>
                <a:spcPct val="20000"/>
              </a:spcBef>
            </a:pPr>
            <a:r>
              <a:rPr lang="en-US" sz="3200" kern="0" dirty="0">
                <a:latin typeface="Times New Roman" pitchFamily="18" charset="0"/>
                <a:ea typeface="Cambria Math" pitchFamily="18" charset="0"/>
                <a:cs typeface="Times New Roman" pitchFamily="18" charset="0"/>
              </a:rPr>
              <a:t>part of the </a:t>
            </a:r>
            <a:r>
              <a:rPr lang="el-GR" sz="3200" i="1" kern="0" dirty="0">
                <a:latin typeface="Cambria Math"/>
                <a:ea typeface="Cambria Math"/>
                <a:cs typeface="Times New Roman" pitchFamily="18" charset="0"/>
              </a:rPr>
              <a:t>ω</a:t>
            </a:r>
            <a:r>
              <a:rPr lang="en-US" sz="3200" kern="0" dirty="0">
                <a:latin typeface="Times New Roman" pitchFamily="18" charset="0"/>
                <a:ea typeface="Cambria Math" pitchFamily="18" charset="0"/>
                <a:cs typeface="Times New Roman" pitchFamily="18" charset="0"/>
              </a:rPr>
              <a:t>-axis is unique</a:t>
            </a:r>
            <a:endParaRPr lang="en-US" sz="3200" kern="0" dirty="0">
              <a:latin typeface="Cambria Math" pitchFamily="18" charset="0"/>
              <a:ea typeface="Cambria Math" pitchFamily="18" charset="0"/>
              <a:cs typeface="Times New Roman" pitchFamily="18" charset="0"/>
            </a:endParaRPr>
          </a:p>
          <a:p>
            <a:pPr marL="514350" lvl="0" indent="-514350" algn="ctr">
              <a:spcBef>
                <a:spcPct val="20000"/>
              </a:spcBef>
            </a:pPr>
            <a:r>
              <a:rPr kumimoji="0" lang="en-US" sz="4400" b="0" u="none" strike="noStrike" kern="0" cap="none" spc="0" normalizeH="0" noProof="0" dirty="0">
                <a:ln>
                  <a:noFill/>
                </a:ln>
                <a:solidFill>
                  <a:schemeClr val="tx1"/>
                </a:solidFill>
                <a:effectLst/>
                <a:uLnTx/>
                <a:uFillTx/>
                <a:latin typeface="Times New Roman" pitchFamily="18" charset="0"/>
                <a:ea typeface="Cambria Math" pitchFamily="18" charset="0"/>
                <a:cs typeface="Times New Roman" pitchFamily="18" charset="0"/>
              </a:rPr>
              <a:t> </a:t>
            </a:r>
            <a:endParaRPr kumimoji="0" lang="en-US" sz="4400" b="0"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7" name="Content Placeholder 2"/>
          <p:cNvSpPr>
            <a:spLocks noGrp="1"/>
          </p:cNvSpPr>
          <p:nvPr>
            <p:ph idx="1"/>
          </p:nvPr>
        </p:nvSpPr>
        <p:spPr>
          <a:xfrm>
            <a:off x="0" y="228600"/>
            <a:ext cx="9144000" cy="990600"/>
          </a:xfrm>
        </p:spPr>
        <p:txBody>
          <a:bodyPr/>
          <a:lstStyle/>
          <a:p>
            <a:pPr marL="514350" indent="-514350">
              <a:buNone/>
            </a:pPr>
            <a:r>
              <a:rPr lang="en-US" sz="3600" dirty="0">
                <a:latin typeface="Times New Roman" pitchFamily="18" charset="0"/>
                <a:cs typeface="Times New Roman" pitchFamily="18" charset="0"/>
              </a:rPr>
              <a:t>Step 5: Apply symmetry of </a:t>
            </a:r>
            <a:r>
              <a:rPr lang="en-US" sz="3600" dirty="0" err="1">
                <a:latin typeface="Times New Roman" pitchFamily="18" charset="0"/>
                <a:cs typeface="Times New Roman" pitchFamily="18" charset="0"/>
              </a:rPr>
              <a:t>sines</a:t>
            </a:r>
            <a:r>
              <a:rPr lang="en-US" sz="3600" dirty="0">
                <a:latin typeface="Times New Roman" pitchFamily="18" charset="0"/>
                <a:cs typeface="Times New Roman" pitchFamily="18" charset="0"/>
              </a:rPr>
              <a:t> and cosines</a:t>
            </a:r>
          </a:p>
          <a:p>
            <a:pPr marL="514350" indent="-514350">
              <a:buNone/>
            </a:pPr>
            <a:endParaRPr lang="en-US" sz="40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533400" y="1752600"/>
            <a:ext cx="8458200" cy="2812143"/>
            <a:chOff x="1579191" y="2133600"/>
            <a:chExt cx="5760964" cy="1762030"/>
          </a:xfrm>
        </p:grpSpPr>
        <p:grpSp>
          <p:nvGrpSpPr>
            <p:cNvPr id="2" name="Group 32"/>
            <p:cNvGrpSpPr/>
            <p:nvPr/>
          </p:nvGrpSpPr>
          <p:grpSpPr>
            <a:xfrm>
              <a:off x="1584356" y="3077271"/>
              <a:ext cx="5482373" cy="818359"/>
              <a:chOff x="1143000" y="5410200"/>
              <a:chExt cx="4572000" cy="646673"/>
            </a:xfrm>
          </p:grpSpPr>
          <p:cxnSp>
            <p:nvCxnSpPr>
              <p:cNvPr id="19" name="Straight Arrow Connector 18"/>
              <p:cNvCxnSpPr/>
              <p:nvPr/>
            </p:nvCxnSpPr>
            <p:spPr>
              <a:xfrm>
                <a:off x="1143000" y="5562600"/>
                <a:ext cx="419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009900" y="55626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572000" y="55626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790950" y="55626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228850" y="55626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447800" y="55626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334000" y="5413831"/>
                <a:ext cx="381000" cy="364811"/>
              </a:xfrm>
              <a:prstGeom prst="rect">
                <a:avLst/>
              </a:prstGeom>
              <a:noFill/>
            </p:spPr>
            <p:txBody>
              <a:bodyPr wrap="square" rtlCol="0">
                <a:spAutoFit/>
              </a:bodyPr>
              <a:lstStyle/>
              <a:p>
                <a:r>
                  <a:rPr lang="en-US" sz="2400" i="1" dirty="0">
                    <a:latin typeface="Symbol" pitchFamily="18" charset="2"/>
                    <a:cs typeface="Times New Roman" pitchFamily="18" charset="0"/>
                  </a:rPr>
                  <a:t>w</a:t>
                </a:r>
              </a:p>
            </p:txBody>
          </p:sp>
          <p:sp>
            <p:nvSpPr>
              <p:cNvPr id="27" name="TextBox 26"/>
              <p:cNvSpPr txBox="1"/>
              <p:nvPr/>
            </p:nvSpPr>
            <p:spPr>
              <a:xfrm>
                <a:off x="1215576" y="5690271"/>
                <a:ext cx="762000" cy="364811"/>
              </a:xfrm>
              <a:prstGeom prst="rect">
                <a:avLst/>
              </a:prstGeom>
              <a:noFill/>
            </p:spPr>
            <p:txBody>
              <a:bodyPr wrap="square" rtlCol="0">
                <a:spAutoFit/>
              </a:bodyPr>
              <a:lstStyle/>
              <a:p>
                <a:pPr algn="ctr"/>
                <a:r>
                  <a:rPr lang="en-US" sz="2400" i="1" dirty="0">
                    <a:latin typeface="Symbol" pitchFamily="18" charset="2"/>
                    <a:cs typeface="Times New Roman" pitchFamily="18" charset="0"/>
                  </a:rPr>
                  <a:t>-</a:t>
                </a:r>
                <a:r>
                  <a:rPr lang="en-US" sz="2400" i="1" dirty="0" err="1">
                    <a:latin typeface="Symbol" pitchFamily="18" charset="2"/>
                    <a:cs typeface="Times New Roman" pitchFamily="18" charset="0"/>
                  </a:rPr>
                  <a:t>w</a:t>
                </a:r>
                <a:r>
                  <a:rPr lang="en-US" sz="2400" i="1" baseline="-25000" dirty="0" err="1">
                    <a:latin typeface="Times New Roman" pitchFamily="18" charset="0"/>
                    <a:cs typeface="Times New Roman" pitchFamily="18" charset="0"/>
                  </a:rPr>
                  <a:t>ny</a:t>
                </a:r>
                <a:endParaRPr lang="en-US" sz="2400" i="1" baseline="-25000" dirty="0">
                  <a:latin typeface="Times New Roman" pitchFamily="18" charset="0"/>
                  <a:cs typeface="Times New Roman" pitchFamily="18" charset="0"/>
                </a:endParaRPr>
              </a:p>
            </p:txBody>
          </p:sp>
          <p:sp>
            <p:nvSpPr>
              <p:cNvPr id="28" name="TextBox 27"/>
              <p:cNvSpPr txBox="1"/>
              <p:nvPr/>
            </p:nvSpPr>
            <p:spPr>
              <a:xfrm>
                <a:off x="2928258" y="5692062"/>
                <a:ext cx="579181" cy="364811"/>
              </a:xfrm>
              <a:prstGeom prst="rect">
                <a:avLst/>
              </a:prstGeom>
              <a:noFill/>
            </p:spPr>
            <p:txBody>
              <a:bodyPr wrap="square" rtlCol="0">
                <a:spAutoFit/>
              </a:bodyPr>
              <a:lstStyle/>
              <a:p>
                <a:pPr algn="ctr"/>
                <a:r>
                  <a:rPr lang="en-US" sz="2400" i="1" dirty="0" err="1">
                    <a:latin typeface="Symbol" pitchFamily="18" charset="2"/>
                    <a:cs typeface="Times New Roman" pitchFamily="18" charset="0"/>
                  </a:rPr>
                  <a:t>w</a:t>
                </a:r>
                <a:r>
                  <a:rPr lang="en-US" sz="2400" i="1" baseline="-25000" dirty="0" err="1">
                    <a:latin typeface="Times New Roman" pitchFamily="18" charset="0"/>
                    <a:cs typeface="Times New Roman" pitchFamily="18" charset="0"/>
                  </a:rPr>
                  <a:t>ny</a:t>
                </a:r>
                <a:endParaRPr lang="en-US" sz="2400" i="1" baseline="-25000" dirty="0">
                  <a:latin typeface="Times New Roman" pitchFamily="18" charset="0"/>
                  <a:cs typeface="Times New Roman" pitchFamily="18" charset="0"/>
                </a:endParaRPr>
              </a:p>
            </p:txBody>
          </p:sp>
          <p:sp>
            <p:nvSpPr>
              <p:cNvPr id="30" name="TextBox 29"/>
              <p:cNvSpPr txBox="1"/>
              <p:nvPr/>
            </p:nvSpPr>
            <p:spPr>
              <a:xfrm>
                <a:off x="3599544" y="5692062"/>
                <a:ext cx="718458" cy="364811"/>
              </a:xfrm>
              <a:prstGeom prst="rect">
                <a:avLst/>
              </a:prstGeom>
              <a:noFill/>
            </p:spPr>
            <p:txBody>
              <a:bodyPr wrap="square" rtlCol="0">
                <a:spAutoFit/>
              </a:bodyPr>
              <a:lstStyle/>
              <a:p>
                <a:pPr algn="ctr"/>
                <a:r>
                  <a:rPr lang="en-US" sz="2400" i="1" dirty="0">
                    <a:latin typeface="Symbol" pitchFamily="18" charset="2"/>
                    <a:cs typeface="Times New Roman" pitchFamily="18" charset="0"/>
                  </a:rPr>
                  <a:t>2w</a:t>
                </a:r>
                <a:r>
                  <a:rPr lang="en-US" sz="2400" i="1" baseline="-25000" dirty="0">
                    <a:latin typeface="Times New Roman" pitchFamily="18" charset="0"/>
                    <a:cs typeface="Times New Roman" pitchFamily="18" charset="0"/>
                  </a:rPr>
                  <a:t>ny</a:t>
                </a:r>
              </a:p>
            </p:txBody>
          </p:sp>
          <p:sp>
            <p:nvSpPr>
              <p:cNvPr id="31" name="TextBox 30"/>
              <p:cNvSpPr txBox="1"/>
              <p:nvPr/>
            </p:nvSpPr>
            <p:spPr>
              <a:xfrm>
                <a:off x="4372428" y="5692062"/>
                <a:ext cx="718458" cy="364811"/>
              </a:xfrm>
              <a:prstGeom prst="rect">
                <a:avLst/>
              </a:prstGeom>
              <a:noFill/>
            </p:spPr>
            <p:txBody>
              <a:bodyPr wrap="square" rtlCol="0">
                <a:spAutoFit/>
              </a:bodyPr>
              <a:lstStyle/>
              <a:p>
                <a:pPr algn="ctr"/>
                <a:r>
                  <a:rPr lang="en-US" sz="2400" i="1" dirty="0">
                    <a:latin typeface="Symbol" pitchFamily="18" charset="2"/>
                    <a:cs typeface="Times New Roman" pitchFamily="18" charset="0"/>
                  </a:rPr>
                  <a:t>3w</a:t>
                </a:r>
                <a:r>
                  <a:rPr lang="en-US" sz="2400" i="1" baseline="-25000" dirty="0">
                    <a:latin typeface="Times New Roman" pitchFamily="18" charset="0"/>
                    <a:cs typeface="Times New Roman" pitchFamily="18" charset="0"/>
                  </a:rPr>
                  <a:t>n</a:t>
                </a:r>
                <a:r>
                  <a:rPr lang="en-US" sz="2400" baseline="-25000" dirty="0">
                    <a:latin typeface="Times New Roman" pitchFamily="18" charset="0"/>
                    <a:cs typeface="Times New Roman" pitchFamily="18" charset="0"/>
                  </a:rPr>
                  <a:t>y</a:t>
                </a:r>
                <a:endParaRPr lang="en-US" sz="2400" i="1" baseline="-25000" dirty="0">
                  <a:latin typeface="Times New Roman" pitchFamily="18" charset="0"/>
                  <a:cs typeface="Times New Roman" pitchFamily="18" charset="0"/>
                </a:endParaRPr>
              </a:p>
            </p:txBody>
          </p:sp>
          <p:sp>
            <p:nvSpPr>
              <p:cNvPr id="32" name="TextBox 31"/>
              <p:cNvSpPr txBox="1"/>
              <p:nvPr/>
            </p:nvSpPr>
            <p:spPr>
              <a:xfrm>
                <a:off x="2137230" y="5692062"/>
                <a:ext cx="486228" cy="364811"/>
              </a:xfrm>
              <a:prstGeom prst="rect">
                <a:avLst/>
              </a:prstGeom>
              <a:noFill/>
            </p:spPr>
            <p:txBody>
              <a:bodyPr wrap="square" rtlCol="0">
                <a:spAutoFit/>
              </a:bodyPr>
              <a:lstStyle/>
              <a:p>
                <a:pPr algn="ctr"/>
                <a:r>
                  <a:rPr lang="en-US" sz="2400" i="1" dirty="0">
                    <a:latin typeface="Symbol" pitchFamily="18" charset="2"/>
                    <a:cs typeface="Times New Roman" pitchFamily="18" charset="0"/>
                  </a:rPr>
                  <a:t>0</a:t>
                </a:r>
                <a:endParaRPr lang="en-US" sz="2400" i="1" dirty="0">
                  <a:latin typeface="Times New Roman" pitchFamily="18" charset="0"/>
                  <a:cs typeface="Times New Roman" pitchFamily="18" charset="0"/>
                </a:endParaRPr>
              </a:p>
            </p:txBody>
          </p:sp>
        </p:grpSp>
        <p:sp>
          <p:nvSpPr>
            <p:cNvPr id="42" name="Oval 41"/>
            <p:cNvSpPr/>
            <p:nvPr/>
          </p:nvSpPr>
          <p:spPr>
            <a:xfrm>
              <a:off x="3685932" y="3173694"/>
              <a:ext cx="182746" cy="1928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574307" y="3173694"/>
              <a:ext cx="182746" cy="1928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276178" y="3173702"/>
              <a:ext cx="182746" cy="19286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164553" y="3173702"/>
              <a:ext cx="182746" cy="19286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2389309" y="2613486"/>
              <a:ext cx="1827458" cy="394905"/>
            </a:xfrm>
            <a:custGeom>
              <a:avLst/>
              <a:gdLst>
                <a:gd name="connsiteX0" fmla="*/ 0 w 1524000"/>
                <a:gd name="connsiteY0" fmla="*/ 283029 h 312057"/>
                <a:gd name="connsiteX1" fmla="*/ 595086 w 1524000"/>
                <a:gd name="connsiteY1" fmla="*/ 36286 h 312057"/>
                <a:gd name="connsiteX2" fmla="*/ 1219200 w 1524000"/>
                <a:gd name="connsiteY2" fmla="*/ 65315 h 312057"/>
                <a:gd name="connsiteX3" fmla="*/ 1524000 w 1524000"/>
                <a:gd name="connsiteY3" fmla="*/ 312057 h 312057"/>
              </a:gdLst>
              <a:ahLst/>
              <a:cxnLst>
                <a:cxn ang="0">
                  <a:pos x="connsiteX0" y="connsiteY0"/>
                </a:cxn>
                <a:cxn ang="0">
                  <a:pos x="connsiteX1" y="connsiteY1"/>
                </a:cxn>
                <a:cxn ang="0">
                  <a:pos x="connsiteX2" y="connsiteY2"/>
                </a:cxn>
                <a:cxn ang="0">
                  <a:pos x="connsiteX3" y="connsiteY3"/>
                </a:cxn>
              </a:cxnLst>
              <a:rect l="l" t="t" r="r" b="b"/>
              <a:pathLst>
                <a:path w="1524000" h="312057">
                  <a:moveTo>
                    <a:pt x="0" y="283029"/>
                  </a:moveTo>
                  <a:cubicBezTo>
                    <a:pt x="195943" y="177800"/>
                    <a:pt x="391886" y="72572"/>
                    <a:pt x="595086" y="36286"/>
                  </a:cubicBezTo>
                  <a:cubicBezTo>
                    <a:pt x="798286" y="0"/>
                    <a:pt x="1064381" y="19353"/>
                    <a:pt x="1219200" y="65315"/>
                  </a:cubicBezTo>
                  <a:cubicBezTo>
                    <a:pt x="1374019" y="111277"/>
                    <a:pt x="1449009" y="211667"/>
                    <a:pt x="1524000" y="312057"/>
                  </a:cubicBezTo>
                </a:path>
              </a:pathLst>
            </a:custGeom>
            <a:noFill/>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3816466" y="2622674"/>
              <a:ext cx="1827458" cy="394905"/>
            </a:xfrm>
            <a:custGeom>
              <a:avLst/>
              <a:gdLst>
                <a:gd name="connsiteX0" fmla="*/ 0 w 1524000"/>
                <a:gd name="connsiteY0" fmla="*/ 283029 h 312057"/>
                <a:gd name="connsiteX1" fmla="*/ 595086 w 1524000"/>
                <a:gd name="connsiteY1" fmla="*/ 36286 h 312057"/>
                <a:gd name="connsiteX2" fmla="*/ 1219200 w 1524000"/>
                <a:gd name="connsiteY2" fmla="*/ 65315 h 312057"/>
                <a:gd name="connsiteX3" fmla="*/ 1524000 w 1524000"/>
                <a:gd name="connsiteY3" fmla="*/ 312057 h 312057"/>
              </a:gdLst>
              <a:ahLst/>
              <a:cxnLst>
                <a:cxn ang="0">
                  <a:pos x="connsiteX0" y="connsiteY0"/>
                </a:cxn>
                <a:cxn ang="0">
                  <a:pos x="connsiteX1" y="connsiteY1"/>
                </a:cxn>
                <a:cxn ang="0">
                  <a:pos x="connsiteX2" y="connsiteY2"/>
                </a:cxn>
                <a:cxn ang="0">
                  <a:pos x="connsiteX3" y="connsiteY3"/>
                </a:cxn>
              </a:cxnLst>
              <a:rect l="l" t="t" r="r" b="b"/>
              <a:pathLst>
                <a:path w="1524000" h="312057">
                  <a:moveTo>
                    <a:pt x="0" y="283029"/>
                  </a:moveTo>
                  <a:cubicBezTo>
                    <a:pt x="195943" y="177800"/>
                    <a:pt x="391886" y="72572"/>
                    <a:pt x="595086" y="36286"/>
                  </a:cubicBezTo>
                  <a:cubicBezTo>
                    <a:pt x="798286" y="0"/>
                    <a:pt x="1064381" y="19353"/>
                    <a:pt x="1219200" y="65315"/>
                  </a:cubicBezTo>
                  <a:cubicBezTo>
                    <a:pt x="1374019" y="111277"/>
                    <a:pt x="1449009" y="211667"/>
                    <a:pt x="1524000" y="312057"/>
                  </a:cubicBezTo>
                </a:path>
              </a:pathLst>
            </a:cu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TextBox 49"/>
            <p:cNvSpPr txBox="1"/>
            <p:nvPr/>
          </p:nvSpPr>
          <p:spPr>
            <a:xfrm>
              <a:off x="1579191" y="2133600"/>
              <a:ext cx="5760964" cy="492711"/>
            </a:xfrm>
            <a:prstGeom prst="rect">
              <a:avLst/>
            </a:prstGeom>
            <a:noFill/>
          </p:spPr>
          <p:txBody>
            <a:bodyPr wrap="square" rtlCol="0">
              <a:spAutoFit/>
            </a:bodyPr>
            <a:lstStyle/>
            <a:p>
              <a:r>
                <a:rPr lang="en-US" sz="2400" dirty="0">
                  <a:latin typeface="Times New Roman" pitchFamily="18" charset="0"/>
                  <a:ea typeface="Cambria Math"/>
                  <a:cs typeface="Times New Roman" pitchFamily="18" charset="0"/>
                </a:rPr>
                <a:t>equivalent points on the </a:t>
              </a:r>
              <a:r>
                <a:rPr lang="el-GR" sz="2400" i="1" dirty="0">
                  <a:latin typeface="Cambria Math"/>
                  <a:ea typeface="Cambria Math"/>
                  <a:cs typeface="Times New Roman" pitchFamily="18" charset="0"/>
                </a:rPr>
                <a:t>ω</a:t>
              </a:r>
              <a:r>
                <a:rPr lang="en-US" sz="2400" dirty="0">
                  <a:latin typeface="Times New Roman" pitchFamily="18" charset="0"/>
                  <a:cs typeface="Times New Roman" pitchFamily="18" charset="0"/>
                </a:rPr>
                <a:t>-axis</a:t>
              </a:r>
              <a:endParaRPr lang="en-US" sz="2400" i="1" baseline="-25000" dirty="0">
                <a:latin typeface="Times New Roman" pitchFamily="18" charset="0"/>
                <a:cs typeface="Times New Roman" pitchFamily="18"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a:latin typeface="Times New Roman" pitchFamily="18" charset="0"/>
                <a:cs typeface="Times New Roman" pitchFamily="18" charset="0"/>
              </a:rPr>
              <a:t>Goal of </a:t>
            </a:r>
            <a:r>
              <a:rPr lang="en-US" dirty="0">
                <a:latin typeface="Times New Roman" pitchFamily="18" charset="0"/>
                <a:cs typeface="Times New Roman" pitchFamily="18" charset="0"/>
              </a:rPr>
              <a:t>the lecture</a:t>
            </a:r>
          </a:p>
        </p:txBody>
      </p:sp>
      <p:sp>
        <p:nvSpPr>
          <p:cNvPr id="3" name="Content Placeholder 2"/>
          <p:cNvSpPr>
            <a:spLocks noGrp="1"/>
          </p:cNvSpPr>
          <p:nvPr>
            <p:ph idx="1"/>
          </p:nvPr>
        </p:nvSpPr>
        <p:spPr>
          <a:xfrm>
            <a:off x="685800" y="2895600"/>
            <a:ext cx="7772400" cy="2209800"/>
          </a:xfrm>
        </p:spPr>
        <p:txBody>
          <a:bodyPr/>
          <a:lstStyle/>
          <a:p>
            <a:pPr algn="ctr">
              <a:buNone/>
            </a:pPr>
            <a:r>
              <a:rPr lang="en-US" dirty="0">
                <a:latin typeface="Times New Roman" pitchFamily="18" charset="0"/>
                <a:cs typeface="Times New Roman" pitchFamily="18" charset="0"/>
              </a:rPr>
              <a:t>detect and quantify periodicities in data</a:t>
            </a:r>
          </a:p>
          <a:p>
            <a:pPr algn="ctr">
              <a:buNone/>
            </a:pPr>
            <a:endParaRPr lang="en-US"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t="6021"/>
          <a:stretch>
            <a:fillRect/>
          </a:stretch>
        </p:blipFill>
        <p:spPr bwMode="auto">
          <a:xfrm>
            <a:off x="549914" y="759231"/>
            <a:ext cx="7891509" cy="5870169"/>
          </a:xfrm>
          <a:prstGeom prst="rect">
            <a:avLst/>
          </a:prstGeom>
          <a:noFill/>
          <a:ln w="9525">
            <a:noFill/>
            <a:miter lim="800000"/>
            <a:headEnd/>
            <a:tailEnd/>
          </a:ln>
          <a:effectLst/>
        </p:spPr>
      </p:pic>
      <p:sp>
        <p:nvSpPr>
          <p:cNvPr id="14" name="Rectangle 13"/>
          <p:cNvSpPr/>
          <p:nvPr/>
        </p:nvSpPr>
        <p:spPr>
          <a:xfrm>
            <a:off x="1037796" y="1418735"/>
            <a:ext cx="350319" cy="3839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83715" y="3124200"/>
            <a:ext cx="838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131315" y="6219372"/>
            <a:ext cx="1066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49915" y="4572000"/>
            <a:ext cx="822356" cy="461665"/>
          </a:xfrm>
          <a:prstGeom prst="rect">
            <a:avLst/>
          </a:prstGeom>
          <a:noFill/>
        </p:spPr>
        <p:txBody>
          <a:bodyPr wrap="square" rtlCol="0">
            <a:spAutoFit/>
          </a:bodyPr>
          <a:lstStyle/>
          <a:p>
            <a:r>
              <a:rPr lang="en-US" sz="2400" i="1" dirty="0">
                <a:latin typeface="Times New Roman" pitchFamily="18" charset="0"/>
                <a:cs typeface="Times New Roman" pitchFamily="18" charset="0"/>
              </a:rPr>
              <a:t>d</a:t>
            </a:r>
            <a:r>
              <a:rPr lang="en-US" sz="2400" i="1" baseline="-25000" dirty="0">
                <a:latin typeface="Times New Roman" pitchFamily="18" charset="0"/>
                <a:cs typeface="Times New Roman" pitchFamily="18" charset="0"/>
              </a:rPr>
              <a:t>2</a:t>
            </a:r>
            <a:r>
              <a:rPr lang="en-US" sz="2400" i="1" dirty="0">
                <a:latin typeface="Times New Roman" pitchFamily="18" charset="0"/>
                <a:cs typeface="Times New Roman" pitchFamily="18" charset="0"/>
              </a:rPr>
              <a:t>(t)</a:t>
            </a:r>
          </a:p>
        </p:txBody>
      </p:sp>
      <p:sp>
        <p:nvSpPr>
          <p:cNvPr id="40" name="TextBox 39"/>
          <p:cNvSpPr txBox="1"/>
          <p:nvPr/>
        </p:nvSpPr>
        <p:spPr>
          <a:xfrm>
            <a:off x="666027" y="1658256"/>
            <a:ext cx="822356" cy="461665"/>
          </a:xfrm>
          <a:prstGeom prst="rect">
            <a:avLst/>
          </a:prstGeom>
          <a:noFill/>
        </p:spPr>
        <p:txBody>
          <a:bodyPr wrap="square" rtlCol="0">
            <a:spAutoFit/>
          </a:bodyPr>
          <a:lstStyle/>
          <a:p>
            <a:r>
              <a:rPr lang="en-US" sz="2400" i="1" dirty="0">
                <a:latin typeface="Times New Roman" pitchFamily="18" charset="0"/>
                <a:cs typeface="Times New Roman" pitchFamily="18" charset="0"/>
              </a:rPr>
              <a:t>d</a:t>
            </a:r>
            <a:r>
              <a:rPr lang="en-US" sz="2400" i="1" baseline="-25000" dirty="0">
                <a:latin typeface="Times New Roman" pitchFamily="18" charset="0"/>
                <a:cs typeface="Times New Roman" pitchFamily="18" charset="0"/>
              </a:rPr>
              <a:t>1</a:t>
            </a:r>
            <a:r>
              <a:rPr lang="en-US" sz="2400" i="1" dirty="0">
                <a:latin typeface="Times New Roman" pitchFamily="18" charset="0"/>
                <a:cs typeface="Times New Roman" pitchFamily="18" charset="0"/>
              </a:rPr>
              <a:t>(t)</a:t>
            </a:r>
          </a:p>
        </p:txBody>
      </p:sp>
      <p:sp>
        <p:nvSpPr>
          <p:cNvPr id="38" name="TextBox 37"/>
          <p:cNvSpPr txBox="1"/>
          <p:nvPr/>
        </p:nvSpPr>
        <p:spPr>
          <a:xfrm>
            <a:off x="6798315" y="3048000"/>
            <a:ext cx="1736085" cy="461665"/>
          </a:xfrm>
          <a:prstGeom prst="rect">
            <a:avLst/>
          </a:prstGeom>
          <a:noFill/>
        </p:spPr>
        <p:txBody>
          <a:bodyPr wrap="square" rtlCol="0">
            <a:spAutoFit/>
          </a:bodyPr>
          <a:lstStyle/>
          <a:p>
            <a:r>
              <a:rPr lang="en-US" sz="2400" dirty="0">
                <a:latin typeface="Times New Roman" pitchFamily="18" charset="0"/>
                <a:cs typeface="Times New Roman" pitchFamily="18" charset="0"/>
              </a:rPr>
              <a:t>time, </a:t>
            </a:r>
            <a:r>
              <a:rPr lang="en-US" sz="2400" i="1" dirty="0">
                <a:latin typeface="Times New Roman" pitchFamily="18" charset="0"/>
                <a:cs typeface="Times New Roman" pitchFamily="18" charset="0"/>
              </a:rPr>
              <a:t>t</a:t>
            </a:r>
          </a:p>
        </p:txBody>
      </p:sp>
      <p:sp>
        <p:nvSpPr>
          <p:cNvPr id="37" name="TextBox 36"/>
          <p:cNvSpPr txBox="1"/>
          <p:nvPr/>
        </p:nvSpPr>
        <p:spPr>
          <a:xfrm>
            <a:off x="6874515" y="5943600"/>
            <a:ext cx="1736085" cy="461665"/>
          </a:xfrm>
          <a:prstGeom prst="rect">
            <a:avLst/>
          </a:prstGeom>
          <a:noFill/>
        </p:spPr>
        <p:txBody>
          <a:bodyPr wrap="square" rtlCol="0">
            <a:spAutoFit/>
          </a:bodyPr>
          <a:lstStyle/>
          <a:p>
            <a:r>
              <a:rPr lang="en-US" sz="2400" dirty="0">
                <a:latin typeface="Times New Roman" pitchFamily="18" charset="0"/>
                <a:cs typeface="Times New Roman" pitchFamily="18" charset="0"/>
              </a:rPr>
              <a:t>time, </a:t>
            </a:r>
            <a:r>
              <a:rPr lang="en-US" sz="2400" i="1" dirty="0">
                <a:latin typeface="Times New Roman" pitchFamily="18" charset="0"/>
                <a:cs typeface="Times New Roman" pitchFamily="18" charset="0"/>
              </a:rPr>
              <a:t>t</a:t>
            </a:r>
          </a:p>
        </p:txBody>
      </p:sp>
      <p:cxnSp>
        <p:nvCxnSpPr>
          <p:cNvPr id="12" name="Straight Connector 11"/>
          <p:cNvCxnSpPr/>
          <p:nvPr/>
        </p:nvCxnSpPr>
        <p:spPr>
          <a:xfrm>
            <a:off x="1616715" y="1905000"/>
            <a:ext cx="60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388115" y="304800"/>
            <a:ext cx="5796384" cy="584233"/>
          </a:xfrm>
          <a:prstGeom prst="rect">
            <a:avLst/>
          </a:prstGeom>
          <a:noFill/>
        </p:spPr>
        <p:txBody>
          <a:bodyPr wrap="square" rtlCol="0">
            <a:spAutoFit/>
          </a:bodyPr>
          <a:lstStyle/>
          <a:p>
            <a:r>
              <a:rPr lang="en-US" sz="2400" i="1" dirty="0">
                <a:latin typeface="Times New Roman" pitchFamily="18" charset="0"/>
                <a:cs typeface="Times New Roman" pitchFamily="18" charset="0"/>
              </a:rPr>
              <a:t>d</a:t>
            </a:r>
            <a:r>
              <a:rPr lang="en-US" sz="2400" i="1" baseline="-25000" dirty="0">
                <a:latin typeface="Symbol" pitchFamily="18" charset="2"/>
                <a:cs typeface="Times New Roman" pitchFamily="18" charset="0"/>
              </a:rPr>
              <a:t>1 </a:t>
            </a:r>
            <a:r>
              <a:rPr lang="en-US" sz="2400" i="1" dirty="0">
                <a:latin typeface="Times New Roman" pitchFamily="18" charset="0"/>
                <a:cs typeface="Times New Roman" pitchFamily="18" charset="0"/>
              </a:rPr>
              <a:t>(t) = </a:t>
            </a:r>
            <a:r>
              <a:rPr lang="en-US" sz="2400" i="1" dirty="0" err="1">
                <a:latin typeface="Times New Roman" pitchFamily="18" charset="0"/>
                <a:cs typeface="Times New Roman" pitchFamily="18" charset="0"/>
              </a:rPr>
              <a:t>cos</a:t>
            </a:r>
            <a:r>
              <a:rPr lang="en-US" sz="2400" i="1" dirty="0">
                <a:latin typeface="Times New Roman" pitchFamily="18" charset="0"/>
                <a:cs typeface="Times New Roman" pitchFamily="18" charset="0"/>
              </a:rPr>
              <a:t>(</a:t>
            </a:r>
            <a:r>
              <a:rPr lang="en-US" sz="2400" i="1" dirty="0">
                <a:latin typeface="Symbol" pitchFamily="18" charset="2"/>
                <a:cs typeface="Times New Roman" pitchFamily="18" charset="0"/>
              </a:rPr>
              <a:t>w</a:t>
            </a:r>
            <a:r>
              <a:rPr lang="en-US" sz="2400" i="1" baseline="-25000" dirty="0">
                <a:latin typeface="Symbol" pitchFamily="18" charset="2"/>
                <a:cs typeface="Times New Roman" pitchFamily="18" charset="0"/>
              </a:rPr>
              <a:t>1</a:t>
            </a:r>
            <a:r>
              <a:rPr lang="en-US" sz="2400" i="1" dirty="0">
                <a:latin typeface="Times New Roman" pitchFamily="18" charset="0"/>
                <a:cs typeface="Times New Roman" pitchFamily="18" charset="0"/>
              </a:rPr>
              <a:t>t)</a:t>
            </a:r>
            <a:r>
              <a:rPr lang="en-US" sz="2400" dirty="0">
                <a:latin typeface="Times New Roman" pitchFamily="18" charset="0"/>
                <a:cs typeface="Times New Roman" pitchFamily="18" charset="0"/>
              </a:rPr>
              <a:t>,  with  </a:t>
            </a:r>
            <a:r>
              <a:rPr lang="en-US" sz="2400" i="1" dirty="0">
                <a:latin typeface="Symbol" pitchFamily="18" charset="2"/>
                <a:cs typeface="Times New Roman" pitchFamily="18" charset="0"/>
              </a:rPr>
              <a:t>w</a:t>
            </a:r>
            <a:r>
              <a:rPr lang="en-US" sz="2400" i="1" baseline="-25000" dirty="0">
                <a:latin typeface="Symbol" pitchFamily="18" charset="2"/>
                <a:cs typeface="Times New Roman" pitchFamily="18" charset="0"/>
              </a:rPr>
              <a:t>1</a:t>
            </a:r>
            <a:r>
              <a:rPr lang="en-US" sz="2400" dirty="0">
                <a:latin typeface="Times New Roman" pitchFamily="18" charset="0"/>
                <a:cs typeface="Times New Roman" pitchFamily="18" charset="0"/>
              </a:rPr>
              <a:t>=2</a:t>
            </a:r>
            <a:r>
              <a:rPr lang="en-US" sz="2400" dirty="0">
                <a:latin typeface="Symbol" pitchFamily="18" charset="2"/>
                <a:cs typeface="Times New Roman" pitchFamily="18" charset="0"/>
              </a:rPr>
              <a:t>Dw</a:t>
            </a:r>
            <a:endParaRPr lang="en-US" sz="2400" i="1" baseline="-25000" dirty="0">
              <a:latin typeface="Times New Roman" pitchFamily="18" charset="0"/>
              <a:cs typeface="Times New Roman" pitchFamily="18" charset="0"/>
            </a:endParaRPr>
          </a:p>
        </p:txBody>
      </p:sp>
      <p:sp>
        <p:nvSpPr>
          <p:cNvPr id="17" name="TextBox 16"/>
          <p:cNvSpPr txBox="1"/>
          <p:nvPr/>
        </p:nvSpPr>
        <p:spPr>
          <a:xfrm>
            <a:off x="1388115" y="3276600"/>
            <a:ext cx="6710113" cy="584233"/>
          </a:xfrm>
          <a:prstGeom prst="rect">
            <a:avLst/>
          </a:prstGeom>
          <a:noFill/>
        </p:spPr>
        <p:txBody>
          <a:bodyPr wrap="square" rtlCol="0">
            <a:spAutoFit/>
          </a:bodyPr>
          <a:lstStyle/>
          <a:p>
            <a:r>
              <a:rPr lang="en-US" sz="2400" i="1" dirty="0">
                <a:latin typeface="Times New Roman" pitchFamily="18" charset="0"/>
                <a:cs typeface="Times New Roman" pitchFamily="18" charset="0"/>
              </a:rPr>
              <a:t>d</a:t>
            </a:r>
            <a:r>
              <a:rPr lang="en-US" sz="2400" i="1" baseline="-25000" dirty="0">
                <a:latin typeface="Symbol" pitchFamily="18" charset="2"/>
                <a:cs typeface="Times New Roman" pitchFamily="18" charset="0"/>
              </a:rPr>
              <a:t>2</a:t>
            </a:r>
            <a:r>
              <a:rPr lang="en-US" sz="2400" i="1" dirty="0">
                <a:latin typeface="Times New Roman" pitchFamily="18" charset="0"/>
                <a:cs typeface="Times New Roman" pitchFamily="18" charset="0"/>
              </a:rPr>
              <a:t>(t) = </a:t>
            </a:r>
            <a:r>
              <a:rPr lang="en-US" sz="2400" i="1" dirty="0" err="1">
                <a:latin typeface="Times New Roman" pitchFamily="18" charset="0"/>
                <a:cs typeface="Times New Roman" pitchFamily="18" charset="0"/>
              </a:rPr>
              <a:t>cos</a:t>
            </a:r>
            <a:r>
              <a:rPr lang="en-US" sz="2400" i="1" dirty="0">
                <a:latin typeface="Times New Roman" pitchFamily="18" charset="0"/>
                <a:cs typeface="Times New Roman" pitchFamily="18" charset="0"/>
              </a:rPr>
              <a:t>{</a:t>
            </a:r>
            <a:r>
              <a:rPr lang="en-US" sz="2400" i="1" dirty="0">
                <a:latin typeface="Symbol" pitchFamily="18" charset="2"/>
                <a:cs typeface="Times New Roman" pitchFamily="18" charset="0"/>
              </a:rPr>
              <a:t>w</a:t>
            </a:r>
            <a:r>
              <a:rPr lang="en-US" sz="2400" i="1" baseline="-25000" dirty="0">
                <a:latin typeface="Symbol" pitchFamily="18" charset="2"/>
                <a:cs typeface="Times New Roman" pitchFamily="18" charset="0"/>
              </a:rPr>
              <a:t>2</a:t>
            </a:r>
            <a:r>
              <a:rPr lang="en-US" sz="2400" i="1" dirty="0">
                <a:latin typeface="Times New Roman" pitchFamily="18" charset="0"/>
                <a:cs typeface="Times New Roman" pitchFamily="18" charset="0"/>
              </a:rPr>
              <a:t>t}</a:t>
            </a:r>
            <a:r>
              <a:rPr lang="en-US" sz="2400" dirty="0">
                <a:latin typeface="Times New Roman" pitchFamily="18" charset="0"/>
                <a:cs typeface="Times New Roman" pitchFamily="18" charset="0"/>
              </a:rPr>
              <a:t>,  with  </a:t>
            </a:r>
            <a:r>
              <a:rPr lang="en-US" sz="2400" i="1" dirty="0">
                <a:latin typeface="Symbol" pitchFamily="18" charset="2"/>
                <a:cs typeface="Times New Roman" pitchFamily="18" charset="0"/>
              </a:rPr>
              <a:t>w</a:t>
            </a:r>
            <a:r>
              <a:rPr lang="en-US" sz="2400" i="1" baseline="-25000" dirty="0">
                <a:latin typeface="Symbol" pitchFamily="18" charset="2"/>
                <a:cs typeface="Times New Roman" pitchFamily="18" charset="0"/>
              </a:rPr>
              <a:t>2</a:t>
            </a:r>
            <a:r>
              <a:rPr lang="en-US" sz="2400" i="1" dirty="0">
                <a:latin typeface="Times New Roman" pitchFamily="18" charset="0"/>
                <a:cs typeface="Times New Roman" pitchFamily="18" charset="0"/>
              </a:rPr>
              <a:t>=(2+N)</a:t>
            </a:r>
            <a:r>
              <a:rPr lang="en-US" sz="2400" i="1" dirty="0" err="1">
                <a:latin typeface="Symbol" pitchFamily="18" charset="2"/>
                <a:cs typeface="Times New Roman" pitchFamily="18" charset="0"/>
              </a:rPr>
              <a:t>Dw</a:t>
            </a:r>
            <a:r>
              <a:rPr lang="en-US" sz="2400" dirty="0">
                <a:latin typeface="Times New Roman" pitchFamily="18" charset="0"/>
                <a:cs typeface="Times New Roman" pitchFamily="18" charset="0"/>
              </a:rPr>
              <a:t>,</a:t>
            </a:r>
            <a:endParaRPr lang="en-US" sz="2400" i="1" baseline="-250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br>
              <a:rPr lang="en-US" dirty="0">
                <a:latin typeface="Times New Roman" pitchFamily="18" charset="0"/>
                <a:cs typeface="Times New Roman" pitchFamily="18" charset="0"/>
              </a:rPr>
            </a:br>
            <a:r>
              <a:rPr lang="en-US" sz="5400" dirty="0">
                <a:latin typeface="Times New Roman" pitchFamily="18" charset="0"/>
                <a:cs typeface="Times New Roman" pitchFamily="18" charset="0"/>
              </a:rPr>
              <a:t>problem of aliasing</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sz="4000" dirty="0">
                <a:latin typeface="Times New Roman" pitchFamily="18" charset="0"/>
                <a:cs typeface="Times New Roman" pitchFamily="18" charset="0"/>
              </a:rPr>
              <a:t>high frequencies</a:t>
            </a: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masquerading as low frequencies</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sz="4000" dirty="0">
                <a:latin typeface="Times New Roman" pitchFamily="18" charset="0"/>
                <a:cs typeface="Times New Roman" pitchFamily="18" charset="0"/>
              </a:rPr>
              <a:t>solution:</a:t>
            </a: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pre-process data to remove high frequencies</a:t>
            </a: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before digitizing it</a:t>
            </a:r>
            <a:br>
              <a:rPr lang="en-US" sz="4000" dirty="0">
                <a:latin typeface="Times New Roman" pitchFamily="18" charset="0"/>
                <a:cs typeface="Times New Roman" pitchFamily="18" charset="0"/>
              </a:rPr>
            </a:br>
            <a:endParaRPr lang="en-US" sz="40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3" cstate="print"/>
          <a:srcRect l="29513" t="60610" r="32585" b="29288"/>
          <a:stretch>
            <a:fillRect/>
          </a:stretch>
        </p:blipFill>
        <p:spPr bwMode="auto">
          <a:xfrm>
            <a:off x="1676400" y="4343400"/>
            <a:ext cx="6108700" cy="990600"/>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l="4561" t="30764" r="7774" b="32596"/>
          <a:stretch>
            <a:fillRect/>
          </a:stretch>
        </p:blipFill>
        <p:spPr bwMode="auto">
          <a:xfrm>
            <a:off x="0" y="2209800"/>
            <a:ext cx="9144000" cy="2325326"/>
          </a:xfrm>
          <a:prstGeom prst="rect">
            <a:avLst/>
          </a:prstGeom>
          <a:noFill/>
          <a:ln w="9525">
            <a:noFill/>
            <a:miter lim="800000"/>
            <a:headEnd/>
            <a:tailEnd/>
          </a:ln>
        </p:spPr>
      </p:pic>
      <p:sp>
        <p:nvSpPr>
          <p:cNvPr id="6" name="Content Placeholder 2"/>
          <p:cNvSpPr txBox="1">
            <a:spLocks/>
          </p:cNvSpPr>
          <p:nvPr/>
        </p:nvSpPr>
        <p:spPr bwMode="auto">
          <a:xfrm>
            <a:off x="0" y="735375"/>
            <a:ext cx="91440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Discrete Fourier Series</a:t>
            </a:r>
          </a:p>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kumimoji="0" lang="en-US" sz="40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7" name="Content Placeholder 2"/>
          <p:cNvSpPr txBox="1">
            <a:spLocks/>
          </p:cNvSpPr>
          <p:nvPr/>
        </p:nvSpPr>
        <p:spPr bwMode="auto">
          <a:xfrm>
            <a:off x="0" y="5410200"/>
            <a:ext cx="91440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d </a:t>
            </a:r>
            <a:r>
              <a:rPr kumimoji="0" lang="en-US" sz="4400"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a:t>
            </a:r>
            <a:r>
              <a:rPr kumimoji="0" lang="en-US" sz="4400" b="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 Gm</a:t>
            </a:r>
          </a:p>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kumimoji="0" lang="en-US" sz="40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0" y="152400"/>
            <a:ext cx="91440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Least</a:t>
            </a:r>
            <a:r>
              <a:rPr kumimoji="0" lang="en-US" sz="4400" b="0"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 S</a:t>
            </a:r>
            <a:r>
              <a:rPr kumimoji="0" lang="en-US" sz="4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quares Solution </a:t>
            </a:r>
          </a:p>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kumimoji="0" lang="en-US" sz="40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7" name="Content Placeholder 2"/>
          <p:cNvSpPr txBox="1">
            <a:spLocks/>
          </p:cNvSpPr>
          <p:nvPr/>
        </p:nvSpPr>
        <p:spPr bwMode="auto">
          <a:xfrm>
            <a:off x="0" y="838200"/>
            <a:ext cx="91440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lvl="0" indent="-514350" algn="ctr">
              <a:spcBef>
                <a:spcPct val="20000"/>
              </a:spcBef>
            </a:pPr>
            <a:r>
              <a:rPr kumimoji="0" lang="en-US" sz="4400" b="1" u="none" strike="noStrike" kern="0" cap="none" spc="0" normalizeH="0" baseline="0" noProof="0" dirty="0" err="1">
                <a:ln>
                  <a:noFill/>
                </a:ln>
                <a:solidFill>
                  <a:schemeClr val="tx1"/>
                </a:solidFill>
                <a:effectLst/>
                <a:uLnTx/>
                <a:uFillTx/>
                <a:latin typeface="Cambria Math" pitchFamily="18" charset="0"/>
                <a:ea typeface="Cambria Math" pitchFamily="18" charset="0"/>
                <a:cs typeface="Times New Roman" pitchFamily="18" charset="0"/>
              </a:rPr>
              <a:t>m</a:t>
            </a:r>
            <a:r>
              <a:rPr kumimoji="0" lang="en-US" sz="4400" i="1" u="none" strike="noStrike" kern="0" cap="none" spc="0" normalizeH="0" baseline="30000" noProof="0" dirty="0" err="1">
                <a:ln>
                  <a:noFill/>
                </a:ln>
                <a:solidFill>
                  <a:schemeClr val="tx1"/>
                </a:solidFill>
                <a:effectLst/>
                <a:uLnTx/>
                <a:uFillTx/>
                <a:latin typeface="Cambria Math" pitchFamily="18" charset="0"/>
                <a:ea typeface="Cambria Math" pitchFamily="18" charset="0"/>
                <a:cs typeface="Times New Roman" pitchFamily="18" charset="0"/>
              </a:rPr>
              <a:t>est</a:t>
            </a:r>
            <a:r>
              <a:rPr kumimoji="0" lang="en-US" sz="4400" b="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 </a:t>
            </a:r>
            <a:r>
              <a:rPr kumimoji="0" lang="en-US" sz="4400"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a:t>
            </a:r>
            <a:r>
              <a:rPr kumimoji="0" lang="en-US" sz="4400" b="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 </a:t>
            </a:r>
            <a:r>
              <a:rPr kumimoji="0" lang="en-US" sz="4400"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a:t>
            </a:r>
            <a:r>
              <a:rPr kumimoji="0" lang="en-US" sz="4400" b="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G</a:t>
            </a:r>
            <a:r>
              <a:rPr kumimoji="0" lang="en-US" sz="4400" i="1" u="none" strike="noStrike" kern="0" cap="none" spc="0" normalizeH="0" baseline="30000" noProof="0" dirty="0">
                <a:ln>
                  <a:noFill/>
                </a:ln>
                <a:solidFill>
                  <a:schemeClr val="tx1"/>
                </a:solidFill>
                <a:effectLst/>
                <a:uLnTx/>
                <a:uFillTx/>
                <a:latin typeface="Cambria Math" pitchFamily="18" charset="0"/>
                <a:ea typeface="Cambria Math" pitchFamily="18" charset="0"/>
                <a:cs typeface="Times New Roman" pitchFamily="18" charset="0"/>
              </a:rPr>
              <a:t>T</a:t>
            </a:r>
            <a:r>
              <a:rPr kumimoji="0" lang="en-US" sz="4400" b="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G</a:t>
            </a:r>
            <a:r>
              <a:rPr kumimoji="0" lang="en-US" sz="4400"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a:t>
            </a:r>
            <a:r>
              <a:rPr kumimoji="0" lang="en-US" sz="4400" i="1" u="none" strike="noStrike" kern="0" cap="none" spc="0" normalizeH="0" baseline="30000" noProof="0" dirty="0">
                <a:ln>
                  <a:noFill/>
                </a:ln>
                <a:solidFill>
                  <a:schemeClr val="tx1"/>
                </a:solidFill>
                <a:effectLst/>
                <a:uLnTx/>
                <a:uFillTx/>
                <a:latin typeface="Cambria Math" pitchFamily="18" charset="0"/>
                <a:ea typeface="Cambria Math" pitchFamily="18" charset="0"/>
                <a:cs typeface="Times New Roman" pitchFamily="18" charset="0"/>
              </a:rPr>
              <a:t>-1</a:t>
            </a:r>
            <a:r>
              <a:rPr kumimoji="0" lang="en-US" sz="440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 </a:t>
            </a:r>
            <a:r>
              <a:rPr lang="en-US" sz="4400" b="1" kern="0" dirty="0">
                <a:latin typeface="Cambria Math" pitchFamily="18" charset="0"/>
                <a:ea typeface="Cambria Math" pitchFamily="18" charset="0"/>
                <a:cs typeface="Times New Roman" pitchFamily="18" charset="0"/>
              </a:rPr>
              <a:t>G</a:t>
            </a:r>
            <a:r>
              <a:rPr lang="en-US" sz="4400" i="1" kern="0" baseline="30000" dirty="0">
                <a:latin typeface="Cambria Math" pitchFamily="18" charset="0"/>
                <a:ea typeface="Cambria Math" pitchFamily="18" charset="0"/>
                <a:cs typeface="Times New Roman" pitchFamily="18" charset="0"/>
              </a:rPr>
              <a:t>T</a:t>
            </a:r>
            <a:r>
              <a:rPr kumimoji="0" lang="en-US" sz="4400" b="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d</a:t>
            </a:r>
          </a:p>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kumimoji="0" lang="en-US" sz="40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1266" name="Picture 2"/>
          <p:cNvPicPr>
            <a:picLocks noChangeAspect="1" noChangeArrowheads="1"/>
          </p:cNvPicPr>
          <p:nvPr/>
        </p:nvPicPr>
        <p:blipFill>
          <a:blip r:embed="rId3" cstate="print"/>
          <a:srcRect l="27875" t="34139" r="29617" b="36175"/>
          <a:stretch>
            <a:fillRect/>
          </a:stretch>
        </p:blipFill>
        <p:spPr bwMode="auto">
          <a:xfrm>
            <a:off x="1756230" y="4180111"/>
            <a:ext cx="5887720" cy="2496457"/>
          </a:xfrm>
          <a:prstGeom prst="rect">
            <a:avLst/>
          </a:prstGeom>
          <a:noFill/>
          <a:ln w="9525">
            <a:noFill/>
            <a:miter lim="800000"/>
            <a:headEnd/>
            <a:tailEnd/>
          </a:ln>
        </p:spPr>
      </p:pic>
      <p:sp>
        <p:nvSpPr>
          <p:cNvPr id="9" name="Content Placeholder 2"/>
          <p:cNvSpPr txBox="1">
            <a:spLocks/>
          </p:cNvSpPr>
          <p:nvPr/>
        </p:nvSpPr>
        <p:spPr bwMode="auto">
          <a:xfrm>
            <a:off x="0" y="1676400"/>
            <a:ext cx="91440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has substantial simplification</a:t>
            </a:r>
          </a:p>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lang="en-US" sz="2400" kern="0" dirty="0">
              <a:latin typeface="Times New Roman" pitchFamily="18" charset="0"/>
              <a:cs typeface="Times New Roman" pitchFamily="18" charset="0"/>
            </a:endParaRPr>
          </a:p>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lang="en-US" sz="2400" kern="0" dirty="0">
              <a:latin typeface="Times New Roman" pitchFamily="18" charset="0"/>
              <a:cs typeface="Times New Roman" pitchFamily="18" charset="0"/>
            </a:endParaRPr>
          </a:p>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 since</a:t>
            </a:r>
            <a:r>
              <a:rPr kumimoji="0" lang="en-US" sz="3200" b="0"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 </a:t>
            </a:r>
            <a:r>
              <a:rPr lang="en-US" sz="3200" kern="0" noProof="0" dirty="0">
                <a:latin typeface="Times New Roman" pitchFamily="18" charset="0"/>
                <a:cs typeface="Times New Roman" pitchFamily="18" charset="0"/>
              </a:rPr>
              <a:t>it can be shown that …</a:t>
            </a:r>
            <a:endPar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kumimoji="0" lang="en-US" sz="40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305800" cy="5562600"/>
          </a:xfrm>
        </p:spPr>
        <p:txBody>
          <a:bodyPr/>
          <a:lstStyle/>
          <a:p>
            <a:pPr>
              <a:buNone/>
            </a:pPr>
            <a:r>
              <a:rPr lang="en-US" sz="2400" dirty="0">
                <a:latin typeface="Courier New" pitchFamily="49" charset="0"/>
                <a:cs typeface="Courier New" pitchFamily="49" charset="0"/>
              </a:rPr>
              <a:t>% N = number of data, presumed even</a:t>
            </a:r>
          </a:p>
          <a:p>
            <a:pPr>
              <a:buNone/>
            </a:pPr>
            <a:r>
              <a:rPr lang="en-US" sz="2400" dirty="0">
                <a:latin typeface="Courier New" pitchFamily="49" charset="0"/>
                <a:cs typeface="Courier New" pitchFamily="49" charset="0"/>
              </a:rPr>
              <a:t>% Dt is time sampling interval</a:t>
            </a:r>
          </a:p>
          <a:p>
            <a:pPr>
              <a:buNone/>
            </a:pPr>
            <a:r>
              <a:rPr lang="en-US" sz="2400" dirty="0">
                <a:latin typeface="Courier New" pitchFamily="49" charset="0"/>
                <a:cs typeface="Courier New" pitchFamily="49" charset="0"/>
              </a:rPr>
              <a:t>t = </a:t>
            </a:r>
            <a:r>
              <a:rPr lang="en-US" sz="2400" dirty="0" err="1">
                <a:latin typeface="Courier New" pitchFamily="49" charset="0"/>
                <a:cs typeface="Courier New" pitchFamily="49" charset="0"/>
              </a:rPr>
              <a:t>Dt</a:t>
            </a:r>
            <a:r>
              <a:rPr lang="en-US" sz="2400" dirty="0">
                <a:latin typeface="Courier New" pitchFamily="49" charset="0"/>
                <a:cs typeface="Courier New" pitchFamily="49" charset="0"/>
              </a:rPr>
              <a:t>*[0:N-1]’;</a:t>
            </a:r>
          </a:p>
          <a:p>
            <a:pPr>
              <a:buNone/>
            </a:pPr>
            <a:endParaRPr lang="en-US" sz="2400" dirty="0">
              <a:latin typeface="Courier New" pitchFamily="49" charset="0"/>
              <a:cs typeface="Courier New" pitchFamily="49" charset="0"/>
            </a:endParaRPr>
          </a:p>
          <a:p>
            <a:pPr>
              <a:buNone/>
            </a:pPr>
            <a:r>
              <a:rPr lang="en-US" sz="2400" dirty="0">
                <a:latin typeface="Courier New" pitchFamily="49" charset="0"/>
                <a:cs typeface="Courier New" pitchFamily="49" charset="0"/>
              </a:rPr>
              <a:t>fmax = 1/(2*Dt);</a:t>
            </a:r>
          </a:p>
          <a:p>
            <a:pPr>
              <a:buNone/>
            </a:pPr>
            <a:r>
              <a:rPr lang="en-US" sz="2400" dirty="0">
                <a:latin typeface="Courier New" pitchFamily="49" charset="0"/>
                <a:cs typeface="Courier New" pitchFamily="49" charset="0"/>
              </a:rPr>
              <a:t>Df = fmax/(N/2);</a:t>
            </a:r>
          </a:p>
          <a:p>
            <a:pPr>
              <a:buNone/>
            </a:pPr>
            <a:r>
              <a:rPr lang="en-US" sz="2400" dirty="0" err="1">
                <a:latin typeface="Courier New" pitchFamily="49" charset="0"/>
                <a:cs typeface="Courier New" pitchFamily="49" charset="0"/>
              </a:rPr>
              <a:t>Dw</a:t>
            </a:r>
            <a:r>
              <a:rPr lang="en-US" sz="2400" dirty="0">
                <a:latin typeface="Courier New" pitchFamily="49" charset="0"/>
                <a:cs typeface="Courier New" pitchFamily="49" charset="0"/>
              </a:rPr>
              <a:t> = 2*pi*Df;</a:t>
            </a:r>
          </a:p>
          <a:p>
            <a:pPr>
              <a:buNone/>
            </a:pPr>
            <a:r>
              <a:rPr lang="en-US" sz="2400" dirty="0" err="1">
                <a:latin typeface="Courier New" pitchFamily="49" charset="0"/>
                <a:cs typeface="Courier New" pitchFamily="49" charset="0"/>
              </a:rPr>
              <a:t>Nf</a:t>
            </a:r>
            <a:r>
              <a:rPr lang="en-US" sz="2400" dirty="0">
                <a:latin typeface="Courier New" pitchFamily="49" charset="0"/>
                <a:cs typeface="Courier New" pitchFamily="49" charset="0"/>
              </a:rPr>
              <a:t> = N/2+1;</a:t>
            </a:r>
          </a:p>
          <a:p>
            <a:pPr>
              <a:buNone/>
            </a:pPr>
            <a:endParaRPr lang="en-US" sz="2400" dirty="0">
              <a:latin typeface="Courier New" pitchFamily="49" charset="0"/>
              <a:cs typeface="Courier New" pitchFamily="49" charset="0"/>
            </a:endParaRPr>
          </a:p>
          <a:p>
            <a:pPr>
              <a:buNone/>
            </a:pPr>
            <a:r>
              <a:rPr lang="en-US" sz="2400" dirty="0">
                <a:latin typeface="Courier New" pitchFamily="49" charset="0"/>
                <a:cs typeface="Courier New" pitchFamily="49" charset="0"/>
              </a:rPr>
              <a:t>f = Df*[0:Nf-1]’;</a:t>
            </a:r>
          </a:p>
          <a:p>
            <a:pPr>
              <a:buNone/>
            </a:pPr>
            <a:r>
              <a:rPr lang="en-US" sz="2400" dirty="0">
                <a:latin typeface="Courier New" pitchFamily="49" charset="0"/>
                <a:cs typeface="Courier New" pitchFamily="49" charset="0"/>
              </a:rPr>
              <a:t>w = 2*pi*f;</a:t>
            </a:r>
          </a:p>
          <a:p>
            <a:pPr>
              <a:buNone/>
            </a:pPr>
            <a:br>
              <a:rPr lang="en-US" sz="2400" dirty="0">
                <a:latin typeface="Courier New" pitchFamily="49" charset="0"/>
                <a:cs typeface="Courier New" pitchFamily="49" charset="0"/>
              </a:rPr>
            </a:br>
            <a:endParaRPr lang="en-US" sz="2400" dirty="0">
              <a:latin typeface="Courier New" pitchFamily="49" charset="0"/>
              <a:cs typeface="Courier New" pitchFamily="49" charset="0"/>
            </a:endParaRPr>
          </a:p>
          <a:p>
            <a:pPr>
              <a:buNone/>
            </a:pPr>
            <a:endParaRPr lang="en-US" sz="2400" dirty="0">
              <a:latin typeface="Courier New" pitchFamily="49" charset="0"/>
              <a:cs typeface="Courier New" pitchFamily="49" charset="0"/>
            </a:endParaRPr>
          </a:p>
        </p:txBody>
      </p:sp>
      <p:sp>
        <p:nvSpPr>
          <p:cNvPr id="4" name="TextBox 3"/>
          <p:cNvSpPr txBox="1"/>
          <p:nvPr/>
        </p:nvSpPr>
        <p:spPr>
          <a:xfrm>
            <a:off x="1752600" y="95071"/>
            <a:ext cx="5791200" cy="1200329"/>
          </a:xfrm>
          <a:prstGeom prst="rect">
            <a:avLst/>
          </a:prstGeom>
          <a:noFill/>
        </p:spPr>
        <p:txBody>
          <a:bodyPr wrap="square" rtlCol="0">
            <a:spAutoFit/>
          </a:bodyPr>
          <a:lstStyle/>
          <a:p>
            <a:pPr algn="ctr"/>
            <a:r>
              <a:rPr lang="en-US" sz="3600" dirty="0">
                <a:latin typeface="Times New Roman" pitchFamily="18" charset="0"/>
                <a:cs typeface="Times New Roman" pitchFamily="18" charset="0"/>
              </a:rPr>
              <a:t>frequency and time setup</a:t>
            </a:r>
          </a:p>
          <a:p>
            <a:pPr algn="ctr"/>
            <a:r>
              <a:rPr lang="en-US" sz="3600" dirty="0">
                <a:latin typeface="Times New Roman" pitchFamily="18" charset="0"/>
                <a:cs typeface="Times New Roman" pitchFamily="18" charset="0"/>
              </a:rPr>
              <a:t>MATLAB</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305800" cy="5562600"/>
          </a:xfrm>
        </p:spPr>
        <p:txBody>
          <a:bodyPr/>
          <a:lstStyle/>
          <a:p>
            <a:pPr>
              <a:buNone/>
            </a:pPr>
            <a:r>
              <a:rPr lang="en-US" sz="2400" dirty="0">
                <a:latin typeface="Courier New" pitchFamily="49" charset="0"/>
                <a:cs typeface="Courier New" pitchFamily="49" charset="0"/>
              </a:rPr>
              <a:t># N = number of data, presumed even</a:t>
            </a:r>
          </a:p>
          <a:p>
            <a:pPr>
              <a:buNone/>
            </a:pPr>
            <a:r>
              <a:rPr lang="en-US" sz="2400" dirty="0">
                <a:latin typeface="Courier New" pitchFamily="49" charset="0"/>
                <a:cs typeface="Courier New" pitchFamily="49" charset="0"/>
              </a:rPr>
              <a:t># Dt is time sampling interval</a:t>
            </a:r>
          </a:p>
          <a:p>
            <a:pPr>
              <a:buNone/>
            </a:pPr>
            <a:r>
              <a:rPr lang="en-US" sz="2400" dirty="0">
                <a:latin typeface="Courier New" pitchFamily="49" charset="0"/>
                <a:cs typeface="Courier New" pitchFamily="49" charset="0"/>
              </a:rPr>
              <a:t>t = </a:t>
            </a:r>
            <a:r>
              <a:rPr lang="en-US" sz="2400" dirty="0" err="1">
                <a:latin typeface="Courier New" pitchFamily="49" charset="0"/>
                <a:cs typeface="Courier New" pitchFamily="49" charset="0"/>
              </a:rPr>
              <a:t>eda_cvec</a:t>
            </a:r>
            <a:r>
              <a:rPr lang="en-US" sz="2400" dirty="0">
                <a:latin typeface="Courier New" pitchFamily="49" charset="0"/>
                <a:cs typeface="Courier New" pitchFamily="49" charset="0"/>
              </a:rPr>
              <a:t>(Dt*</a:t>
            </a:r>
            <a:r>
              <a:rPr lang="en-US" sz="2400" dirty="0" err="1">
                <a:latin typeface="Courier New" pitchFamily="49" charset="0"/>
                <a:cs typeface="Courier New" pitchFamily="49" charset="0"/>
              </a:rPr>
              <a:t>np.linspace</a:t>
            </a:r>
            <a:r>
              <a:rPr lang="en-US" sz="2400" dirty="0">
                <a:latin typeface="Courier New" pitchFamily="49" charset="0"/>
                <a:cs typeface="Courier New" pitchFamily="49" charset="0"/>
              </a:rPr>
              <a:t>(0,N-1,N));</a:t>
            </a:r>
          </a:p>
          <a:p>
            <a:pPr>
              <a:buNone/>
            </a:pPr>
            <a:endParaRPr lang="en-US" sz="2400" dirty="0">
              <a:latin typeface="Courier New" pitchFamily="49" charset="0"/>
              <a:cs typeface="Courier New" pitchFamily="49" charset="0"/>
            </a:endParaRPr>
          </a:p>
          <a:p>
            <a:pPr>
              <a:buNone/>
            </a:pPr>
            <a:r>
              <a:rPr lang="en-US" sz="2400" dirty="0">
                <a:latin typeface="Courier New" pitchFamily="49" charset="0"/>
                <a:cs typeface="Courier New" pitchFamily="49" charset="0"/>
              </a:rPr>
              <a:t>fmax = 1/(2*Dt);</a:t>
            </a:r>
          </a:p>
          <a:p>
            <a:pPr>
              <a:buNone/>
            </a:pPr>
            <a:r>
              <a:rPr lang="en-US" sz="2400" dirty="0">
                <a:latin typeface="Courier New" pitchFamily="49" charset="0"/>
                <a:cs typeface="Courier New" pitchFamily="49" charset="0"/>
              </a:rPr>
              <a:t>Df = fmax/(N/2);</a:t>
            </a:r>
          </a:p>
          <a:p>
            <a:pPr>
              <a:buNone/>
            </a:pPr>
            <a:r>
              <a:rPr lang="en-US" sz="2400" dirty="0" err="1">
                <a:latin typeface="Courier New" pitchFamily="49" charset="0"/>
                <a:cs typeface="Courier New" pitchFamily="49" charset="0"/>
              </a:rPr>
              <a:t>Dw</a:t>
            </a:r>
            <a:r>
              <a:rPr lang="en-US" sz="2400" dirty="0">
                <a:latin typeface="Courier New" pitchFamily="49" charset="0"/>
                <a:cs typeface="Courier New" pitchFamily="49" charset="0"/>
              </a:rPr>
              <a:t> = 2*pi*Df;</a:t>
            </a:r>
          </a:p>
          <a:p>
            <a:pPr>
              <a:buNone/>
            </a:pPr>
            <a:r>
              <a:rPr lang="en-US" sz="2400" dirty="0" err="1">
                <a:latin typeface="Courier New" pitchFamily="49" charset="0"/>
                <a:cs typeface="Courier New" pitchFamily="49" charset="0"/>
              </a:rPr>
              <a:t>Nf</a:t>
            </a:r>
            <a:r>
              <a:rPr lang="en-US" sz="2400" dirty="0">
                <a:latin typeface="Courier New" pitchFamily="49" charset="0"/>
                <a:cs typeface="Courier New" pitchFamily="49" charset="0"/>
              </a:rPr>
              <a:t>=floor(N/2+1);</a:t>
            </a:r>
          </a:p>
          <a:p>
            <a:pPr>
              <a:buNone/>
            </a:pPr>
            <a:endParaRPr lang="en-US" sz="2400" dirty="0">
              <a:latin typeface="Courier New" pitchFamily="49" charset="0"/>
              <a:cs typeface="Courier New" pitchFamily="49" charset="0"/>
            </a:endParaRPr>
          </a:p>
          <a:p>
            <a:pPr>
              <a:buNone/>
            </a:pPr>
            <a:r>
              <a:rPr lang="en-US" sz="2400" dirty="0">
                <a:latin typeface="Courier New" pitchFamily="49" charset="0"/>
                <a:cs typeface="Courier New" pitchFamily="49" charset="0"/>
              </a:rPr>
              <a:t>f = </a:t>
            </a:r>
            <a:r>
              <a:rPr lang="en-US" sz="2400" dirty="0" err="1">
                <a:latin typeface="Courier New" pitchFamily="49" charset="0"/>
                <a:cs typeface="Courier New" pitchFamily="49" charset="0"/>
              </a:rPr>
              <a:t>eda_cvec</a:t>
            </a:r>
            <a:r>
              <a:rPr lang="en-US" sz="2400" dirty="0">
                <a:latin typeface="Courier New" pitchFamily="49" charset="0"/>
                <a:cs typeface="Courier New" pitchFamily="49" charset="0"/>
              </a:rPr>
              <a:t>(Df*</a:t>
            </a:r>
            <a:r>
              <a:rPr lang="en-US" sz="2400" dirty="0" err="1">
                <a:latin typeface="Courier New" pitchFamily="49" charset="0"/>
                <a:cs typeface="Courier New" pitchFamily="49" charset="0"/>
              </a:rPr>
              <a:t>np.linspace</a:t>
            </a:r>
            <a:r>
              <a:rPr lang="en-US" sz="2400" dirty="0">
                <a:latin typeface="Courier New" pitchFamily="49" charset="0"/>
                <a:cs typeface="Courier New" pitchFamily="49" charset="0"/>
              </a:rPr>
              <a:t>(0,Nf-1,Nf));</a:t>
            </a:r>
          </a:p>
          <a:p>
            <a:pPr>
              <a:buNone/>
            </a:pPr>
            <a:r>
              <a:rPr lang="en-US" sz="2400" dirty="0">
                <a:latin typeface="Courier New" pitchFamily="49" charset="0"/>
                <a:cs typeface="Courier New" pitchFamily="49" charset="0"/>
              </a:rPr>
              <a:t>w = 2*pi*f;</a:t>
            </a:r>
          </a:p>
          <a:p>
            <a:pPr>
              <a:buNone/>
            </a:pPr>
            <a:endParaRPr lang="en-US" sz="2400" dirty="0">
              <a:latin typeface="Courier New" pitchFamily="49" charset="0"/>
              <a:cs typeface="Courier New" pitchFamily="49" charset="0"/>
            </a:endParaRPr>
          </a:p>
        </p:txBody>
      </p:sp>
      <p:sp>
        <p:nvSpPr>
          <p:cNvPr id="4" name="TextBox 3"/>
          <p:cNvSpPr txBox="1"/>
          <p:nvPr/>
        </p:nvSpPr>
        <p:spPr>
          <a:xfrm>
            <a:off x="1752600" y="95071"/>
            <a:ext cx="5791200" cy="1200329"/>
          </a:xfrm>
          <a:prstGeom prst="rect">
            <a:avLst/>
          </a:prstGeom>
          <a:noFill/>
        </p:spPr>
        <p:txBody>
          <a:bodyPr wrap="square" rtlCol="0">
            <a:spAutoFit/>
          </a:bodyPr>
          <a:lstStyle/>
          <a:p>
            <a:pPr algn="ctr"/>
            <a:r>
              <a:rPr lang="en-US" sz="3600" dirty="0">
                <a:latin typeface="Times New Roman" pitchFamily="18" charset="0"/>
                <a:cs typeface="Times New Roman" pitchFamily="18" charset="0"/>
              </a:rPr>
              <a:t>frequency and time setup</a:t>
            </a:r>
          </a:p>
          <a:p>
            <a:pPr algn="ctr"/>
            <a:r>
              <a:rPr lang="en-US" sz="3600" dirty="0">
                <a:latin typeface="Times New Roman" pitchFamily="18" charset="0"/>
                <a:cs typeface="Times New Roman" pitchFamily="18" charset="0"/>
              </a:rPr>
              <a:t>Python</a:t>
            </a:r>
          </a:p>
        </p:txBody>
      </p:sp>
    </p:spTree>
    <p:extLst>
      <p:ext uri="{BB962C8B-B14F-4D97-AF65-F5344CB8AC3E}">
        <p14:creationId xmlns:p14="http://schemas.microsoft.com/office/powerpoint/2010/main" val="2665206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05800" cy="5715000"/>
          </a:xfrm>
        </p:spPr>
        <p:txBody>
          <a:bodyPr/>
          <a:lstStyle/>
          <a:p>
            <a:pPr>
              <a:buNone/>
            </a:pPr>
            <a:r>
              <a:rPr lang="en-US" sz="2400" dirty="0">
                <a:latin typeface="Courier New" pitchFamily="49" charset="0"/>
                <a:cs typeface="Courier New" pitchFamily="49" charset="0"/>
              </a:rPr>
              <a:t>M=N; </a:t>
            </a:r>
          </a:p>
          <a:p>
            <a:pPr>
              <a:buNone/>
            </a:pPr>
            <a:r>
              <a:rPr lang="en-US" sz="2400" dirty="0">
                <a:latin typeface="Courier New" pitchFamily="49" charset="0"/>
                <a:cs typeface="Courier New" pitchFamily="49" charset="0"/>
              </a:rPr>
              <a:t>G=zeros(N,M); </a:t>
            </a:r>
          </a:p>
          <a:p>
            <a:pPr>
              <a:buNone/>
            </a:pPr>
            <a:r>
              <a:rPr lang="en-US" sz="2400" dirty="0">
                <a:latin typeface="Courier New" pitchFamily="49" charset="0"/>
                <a:cs typeface="Courier New" pitchFamily="49" charset="0"/>
              </a:rPr>
              <a:t>% zero frequency column </a:t>
            </a:r>
          </a:p>
          <a:p>
            <a:pPr>
              <a:buNone/>
            </a:pPr>
            <a:r>
              <a:rPr lang="en-US" sz="2400" dirty="0">
                <a:latin typeface="Courier New" pitchFamily="49" charset="0"/>
                <a:cs typeface="Courier New" pitchFamily="49" charset="0"/>
              </a:rPr>
              <a:t>G(:,1)=1; </a:t>
            </a:r>
          </a:p>
          <a:p>
            <a:pPr>
              <a:buNone/>
            </a:pPr>
            <a:r>
              <a:rPr lang="en-US" sz="2400" dirty="0">
                <a:latin typeface="Courier New" pitchFamily="49" charset="0"/>
                <a:cs typeface="Courier New" pitchFamily="49" charset="0"/>
              </a:rPr>
              <a:t>% interior M/2-1 columns </a:t>
            </a:r>
          </a:p>
          <a:p>
            <a:pPr>
              <a:buNone/>
            </a:pPr>
            <a:r>
              <a:rPr lang="en-US" sz="2400" dirty="0">
                <a:latin typeface="Courier New" pitchFamily="49" charset="0"/>
                <a:cs typeface="Courier New" pitchFamily="49" charset="0"/>
              </a:rPr>
              <a:t>for </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 = [1:M/2-1] </a:t>
            </a:r>
          </a:p>
          <a:p>
            <a:pPr>
              <a:buNone/>
            </a:pPr>
            <a:r>
              <a:rPr lang="en-US" sz="2400" dirty="0">
                <a:latin typeface="Courier New" pitchFamily="49" charset="0"/>
                <a:cs typeface="Courier New" pitchFamily="49" charset="0"/>
              </a:rPr>
              <a:t>    j = 2*</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 </a:t>
            </a:r>
          </a:p>
          <a:p>
            <a:pPr>
              <a:buNone/>
            </a:pPr>
            <a:r>
              <a:rPr lang="en-US" sz="2400" dirty="0">
                <a:latin typeface="Courier New" pitchFamily="49" charset="0"/>
                <a:cs typeface="Courier New" pitchFamily="49" charset="0"/>
              </a:rPr>
              <a:t>    k = j+1; </a:t>
            </a:r>
          </a:p>
          <a:p>
            <a:pPr>
              <a:buNone/>
            </a:pPr>
            <a:r>
              <a:rPr lang="en-US" sz="2400" dirty="0">
                <a:latin typeface="Courier New" pitchFamily="49" charset="0"/>
                <a:cs typeface="Courier New" pitchFamily="49" charset="0"/>
              </a:rPr>
              <a:t>    G(:,j)=cos(w(i+1)*t); </a:t>
            </a:r>
          </a:p>
          <a:p>
            <a:pPr>
              <a:buNone/>
            </a:pPr>
            <a:r>
              <a:rPr lang="en-US" sz="2400" dirty="0">
                <a:latin typeface="Courier New" pitchFamily="49" charset="0"/>
                <a:cs typeface="Courier New" pitchFamily="49" charset="0"/>
              </a:rPr>
              <a:t>    G(:,k)=sin(w(i+1)*t); </a:t>
            </a:r>
          </a:p>
          <a:p>
            <a:pPr>
              <a:buNone/>
            </a:pPr>
            <a:r>
              <a:rPr lang="en-US" sz="2400" dirty="0">
                <a:latin typeface="Courier New" pitchFamily="49" charset="0"/>
                <a:cs typeface="Courier New" pitchFamily="49" charset="0"/>
              </a:rPr>
              <a:t>end </a:t>
            </a:r>
          </a:p>
          <a:p>
            <a:pPr>
              <a:buNone/>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nyquist</a:t>
            </a:r>
            <a:r>
              <a:rPr lang="en-US" sz="2400" dirty="0">
                <a:latin typeface="Courier New" pitchFamily="49" charset="0"/>
                <a:cs typeface="Courier New" pitchFamily="49" charset="0"/>
              </a:rPr>
              <a:t> column </a:t>
            </a:r>
          </a:p>
          <a:p>
            <a:pPr>
              <a:buNone/>
            </a:pPr>
            <a:r>
              <a:rPr lang="en-US" sz="2400" dirty="0">
                <a:latin typeface="Courier New" pitchFamily="49" charset="0"/>
                <a:cs typeface="Courier New" pitchFamily="49" charset="0"/>
              </a:rPr>
              <a:t>G(:,M)=</a:t>
            </a:r>
            <a:r>
              <a:rPr lang="en-US" sz="2400" dirty="0" err="1">
                <a:latin typeface="Courier New" pitchFamily="49" charset="0"/>
                <a:cs typeface="Courier New" pitchFamily="49" charset="0"/>
              </a:rPr>
              <a:t>cos</a:t>
            </a:r>
            <a:r>
              <a:rPr lang="en-US" sz="2400" dirty="0">
                <a:latin typeface="Courier New" pitchFamily="49" charset="0"/>
                <a:cs typeface="Courier New" pitchFamily="49" charset="0"/>
              </a:rPr>
              <a:t>(w(</a:t>
            </a:r>
            <a:r>
              <a:rPr lang="en-US" sz="2400" dirty="0" err="1">
                <a:latin typeface="Courier New" pitchFamily="49" charset="0"/>
                <a:cs typeface="Courier New" pitchFamily="49" charset="0"/>
              </a:rPr>
              <a:t>Nw</a:t>
            </a:r>
            <a:r>
              <a:rPr lang="en-US" sz="2400" dirty="0">
                <a:latin typeface="Courier New" pitchFamily="49" charset="0"/>
                <a:cs typeface="Courier New" pitchFamily="49" charset="0"/>
              </a:rPr>
              <a:t>).*t);</a:t>
            </a:r>
          </a:p>
        </p:txBody>
      </p:sp>
      <p:sp>
        <p:nvSpPr>
          <p:cNvPr id="4" name="TextBox 3"/>
          <p:cNvSpPr txBox="1"/>
          <p:nvPr/>
        </p:nvSpPr>
        <p:spPr>
          <a:xfrm>
            <a:off x="1905000" y="0"/>
            <a:ext cx="5791200" cy="646331"/>
          </a:xfrm>
          <a:prstGeom prst="rect">
            <a:avLst/>
          </a:prstGeom>
          <a:noFill/>
        </p:spPr>
        <p:txBody>
          <a:bodyPr wrap="square" rtlCol="0">
            <a:spAutoFit/>
          </a:bodyPr>
          <a:lstStyle/>
          <a:p>
            <a:r>
              <a:rPr lang="en-US" sz="3600" dirty="0">
                <a:latin typeface="Times New Roman" pitchFamily="18" charset="0"/>
                <a:cs typeface="Times New Roman" pitchFamily="18" charset="0"/>
              </a:rPr>
              <a:t>Building</a:t>
            </a:r>
            <a:r>
              <a:rPr lang="en-US" sz="3600" b="1" dirty="0">
                <a:latin typeface="Cambria Math" pitchFamily="18" charset="0"/>
                <a:ea typeface="Cambria Math" pitchFamily="18" charset="0"/>
                <a:cs typeface="Courier New" pitchFamily="49" charset="0"/>
              </a:rPr>
              <a:t> G </a:t>
            </a:r>
            <a:r>
              <a:rPr lang="en-US" sz="3600" dirty="0">
                <a:latin typeface="Times New Roman" pitchFamily="18" charset="0"/>
                <a:cs typeface="Times New Roman" pitchFamily="18" charset="0"/>
              </a:rPr>
              <a:t>in MATLAB</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05800" cy="5715000"/>
          </a:xfrm>
        </p:spPr>
        <p:txBody>
          <a:bodyPr/>
          <a:lstStyle/>
          <a:p>
            <a:pPr>
              <a:buNone/>
            </a:pPr>
            <a:r>
              <a:rPr lang="en-US" sz="2400" dirty="0">
                <a:latin typeface="Courier New" pitchFamily="49" charset="0"/>
                <a:cs typeface="Courier New" pitchFamily="49" charset="0"/>
              </a:rPr>
              <a:t>M=N;</a:t>
            </a:r>
          </a:p>
          <a:p>
            <a:pPr>
              <a:buNone/>
            </a:pPr>
            <a:r>
              <a:rPr lang="en-US" sz="2400" dirty="0">
                <a:latin typeface="Courier New" pitchFamily="49" charset="0"/>
                <a:cs typeface="Courier New" pitchFamily="49" charset="0"/>
              </a:rPr>
              <a:t>Mo2=floor(M/2);</a:t>
            </a:r>
          </a:p>
          <a:p>
            <a:pPr>
              <a:buNone/>
            </a:pPr>
            <a:r>
              <a:rPr lang="en-US" sz="2400" dirty="0">
                <a:latin typeface="Courier New" pitchFamily="49" charset="0"/>
                <a:cs typeface="Courier New" pitchFamily="49" charset="0"/>
              </a:rPr>
              <a:t>G = </a:t>
            </a:r>
            <a:r>
              <a:rPr lang="en-US" sz="2400" dirty="0" err="1">
                <a:latin typeface="Courier New" pitchFamily="49" charset="0"/>
                <a:cs typeface="Courier New" pitchFamily="49" charset="0"/>
              </a:rPr>
              <a:t>np.zeros</a:t>
            </a:r>
            <a:r>
              <a:rPr lang="en-US" sz="2400" dirty="0">
                <a:latin typeface="Courier New" pitchFamily="49" charset="0"/>
                <a:cs typeface="Courier New" pitchFamily="49" charset="0"/>
              </a:rPr>
              <a:t>((N,M));</a:t>
            </a:r>
          </a:p>
          <a:p>
            <a:pPr>
              <a:buNone/>
            </a:pPr>
            <a:r>
              <a:rPr lang="en-US" sz="2400" dirty="0">
                <a:latin typeface="Courier New" pitchFamily="49" charset="0"/>
                <a:cs typeface="Courier New" pitchFamily="49" charset="0"/>
              </a:rPr>
              <a:t>G[0:N,0:1] = </a:t>
            </a:r>
            <a:r>
              <a:rPr lang="en-US" sz="2400" dirty="0" err="1">
                <a:latin typeface="Courier New" pitchFamily="49" charset="0"/>
                <a:cs typeface="Courier New" pitchFamily="49" charset="0"/>
              </a:rPr>
              <a:t>np.ones</a:t>
            </a:r>
            <a:r>
              <a:rPr lang="en-US" sz="2400" dirty="0">
                <a:latin typeface="Courier New" pitchFamily="49" charset="0"/>
                <a:cs typeface="Courier New" pitchFamily="49" charset="0"/>
              </a:rPr>
              <a:t>((N,1)); # zero frequency column</a:t>
            </a:r>
          </a:p>
          <a:p>
            <a:pPr>
              <a:buNone/>
            </a:pPr>
            <a:r>
              <a:rPr lang="en-US" sz="2400" dirty="0">
                <a:latin typeface="Courier New" pitchFamily="49" charset="0"/>
                <a:cs typeface="Courier New" pitchFamily="49" charset="0"/>
              </a:rPr>
              <a:t># interior M/2-1 columns. </a:t>
            </a:r>
          </a:p>
          <a:p>
            <a:pPr>
              <a:buNone/>
            </a:pPr>
            <a:r>
              <a:rPr lang="en-US" sz="2400" dirty="0">
                <a:latin typeface="Courier New" pitchFamily="49" charset="0"/>
                <a:cs typeface="Courier New" pitchFamily="49" charset="0"/>
              </a:rPr>
              <a:t>for </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 in range(1,Mo2):</a:t>
            </a:r>
          </a:p>
          <a:p>
            <a:pPr>
              <a:buNone/>
            </a:pPr>
            <a:r>
              <a:rPr lang="en-US" sz="2400" dirty="0">
                <a:latin typeface="Courier New" pitchFamily="49" charset="0"/>
                <a:cs typeface="Courier New" pitchFamily="49" charset="0"/>
              </a:rPr>
              <a:t>    j = 2*i-1;</a:t>
            </a:r>
          </a:p>
          <a:p>
            <a:pPr>
              <a:buNone/>
            </a:pPr>
            <a:r>
              <a:rPr lang="en-US" sz="2400" dirty="0">
                <a:latin typeface="Courier New" pitchFamily="49" charset="0"/>
                <a:cs typeface="Courier New" pitchFamily="49" charset="0"/>
              </a:rPr>
              <a:t>    k = j+1;</a:t>
            </a:r>
          </a:p>
          <a:p>
            <a:pPr>
              <a:buNone/>
            </a:pPr>
            <a:r>
              <a:rPr lang="en-US" sz="2400" dirty="0">
                <a:latin typeface="Courier New" pitchFamily="49" charset="0"/>
                <a:cs typeface="Courier New" pitchFamily="49" charset="0"/>
              </a:rPr>
              <a:t>    G[0:N,j:j+1]=</a:t>
            </a:r>
            <a:r>
              <a:rPr lang="en-US" sz="2400" dirty="0" err="1">
                <a:latin typeface="Courier New" pitchFamily="49" charset="0"/>
                <a:cs typeface="Courier New" pitchFamily="49" charset="0"/>
              </a:rPr>
              <a:t>np.cos</a:t>
            </a:r>
            <a:r>
              <a:rPr lang="en-US" sz="2400" dirty="0">
                <a:latin typeface="Courier New" pitchFamily="49" charset="0"/>
                <a:cs typeface="Courier New" pitchFamily="49" charset="0"/>
              </a:rPr>
              <a:t>(w[i,0]*t);</a:t>
            </a:r>
          </a:p>
          <a:p>
            <a:pPr>
              <a:buNone/>
            </a:pPr>
            <a:r>
              <a:rPr lang="en-US" sz="2400" dirty="0">
                <a:latin typeface="Courier New" pitchFamily="49" charset="0"/>
                <a:cs typeface="Courier New" pitchFamily="49" charset="0"/>
              </a:rPr>
              <a:t>    G[0:N,k:k+1]=</a:t>
            </a:r>
            <a:r>
              <a:rPr lang="en-US" sz="2400" dirty="0" err="1">
                <a:latin typeface="Courier New" pitchFamily="49" charset="0"/>
                <a:cs typeface="Courier New" pitchFamily="49" charset="0"/>
              </a:rPr>
              <a:t>np.sin</a:t>
            </a:r>
            <a:r>
              <a:rPr lang="en-US" sz="2400" dirty="0">
                <a:latin typeface="Courier New" pitchFamily="49" charset="0"/>
                <a:cs typeface="Courier New" pitchFamily="49" charset="0"/>
              </a:rPr>
              <a:t>(w[i,0]*t);</a:t>
            </a:r>
          </a:p>
          <a:p>
            <a:pPr>
              <a:buNone/>
            </a:pPr>
            <a:r>
              <a:rPr lang="en-US" sz="2400" dirty="0">
                <a:latin typeface="Courier New" pitchFamily="49" charset="0"/>
                <a:cs typeface="Courier New" pitchFamily="49" charset="0"/>
              </a:rPr>
              <a:t>G[0:N,M-1:M] = </a:t>
            </a:r>
            <a:r>
              <a:rPr lang="en-US" sz="2400" dirty="0" err="1">
                <a:latin typeface="Courier New" pitchFamily="49" charset="0"/>
                <a:cs typeface="Courier New" pitchFamily="49" charset="0"/>
              </a:rPr>
              <a:t>np.cos</a:t>
            </a:r>
            <a:r>
              <a:rPr lang="en-US" sz="2400" dirty="0">
                <a:latin typeface="Courier New" pitchFamily="49" charset="0"/>
                <a:cs typeface="Courier New" pitchFamily="49" charset="0"/>
              </a:rPr>
              <a:t>(w[Nw-1,0]*t); # </a:t>
            </a:r>
            <a:r>
              <a:rPr lang="en-US" sz="2400" dirty="0" err="1">
                <a:latin typeface="Courier New" pitchFamily="49" charset="0"/>
                <a:cs typeface="Courier New" pitchFamily="49" charset="0"/>
              </a:rPr>
              <a:t>nyquist</a:t>
            </a:r>
            <a:r>
              <a:rPr lang="en-US" sz="2400" dirty="0">
                <a:latin typeface="Courier New" pitchFamily="49" charset="0"/>
                <a:cs typeface="Courier New" pitchFamily="49" charset="0"/>
              </a:rPr>
              <a:t> column</a:t>
            </a:r>
          </a:p>
        </p:txBody>
      </p:sp>
      <p:sp>
        <p:nvSpPr>
          <p:cNvPr id="4" name="TextBox 3"/>
          <p:cNvSpPr txBox="1"/>
          <p:nvPr/>
        </p:nvSpPr>
        <p:spPr>
          <a:xfrm>
            <a:off x="1905000" y="0"/>
            <a:ext cx="5791200" cy="646331"/>
          </a:xfrm>
          <a:prstGeom prst="rect">
            <a:avLst/>
          </a:prstGeom>
          <a:noFill/>
        </p:spPr>
        <p:txBody>
          <a:bodyPr wrap="square" rtlCol="0">
            <a:spAutoFit/>
          </a:bodyPr>
          <a:lstStyle/>
          <a:p>
            <a:r>
              <a:rPr lang="en-US" sz="3600" dirty="0">
                <a:latin typeface="Times New Roman" pitchFamily="18" charset="0"/>
                <a:cs typeface="Times New Roman" pitchFamily="18" charset="0"/>
              </a:rPr>
              <a:t>Building</a:t>
            </a:r>
            <a:r>
              <a:rPr lang="en-US" sz="3600" b="1" dirty="0">
                <a:latin typeface="Cambria Math" pitchFamily="18" charset="0"/>
                <a:ea typeface="Cambria Math" pitchFamily="18" charset="0"/>
                <a:cs typeface="Courier New" pitchFamily="49" charset="0"/>
              </a:rPr>
              <a:t> G </a:t>
            </a:r>
            <a:r>
              <a:rPr lang="en-US" sz="3600" dirty="0">
                <a:latin typeface="Times New Roman" pitchFamily="18" charset="0"/>
                <a:cs typeface="Times New Roman" pitchFamily="18" charset="0"/>
              </a:rPr>
              <a:t>in Python</a:t>
            </a:r>
          </a:p>
        </p:txBody>
      </p:sp>
    </p:spTree>
    <p:extLst>
      <p:ext uri="{BB962C8B-B14F-4D97-AF65-F5344CB8AC3E}">
        <p14:creationId xmlns:p14="http://schemas.microsoft.com/office/powerpoint/2010/main" val="395172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124200"/>
            <a:ext cx="8305800" cy="2057400"/>
          </a:xfrm>
        </p:spPr>
        <p:txBody>
          <a:bodyPr/>
          <a:lstStyle/>
          <a:p>
            <a:pPr>
              <a:buNone/>
            </a:pPr>
            <a:r>
              <a:rPr lang="en-US" sz="2400" dirty="0" err="1">
                <a:latin typeface="Courier New" pitchFamily="49" charset="0"/>
                <a:cs typeface="Courier New" pitchFamily="49" charset="0"/>
              </a:rPr>
              <a:t>gtgi</a:t>
            </a:r>
            <a:r>
              <a:rPr lang="en-US" sz="2400" dirty="0">
                <a:latin typeface="Courier New" pitchFamily="49" charset="0"/>
                <a:cs typeface="Courier New" pitchFamily="49" charset="0"/>
              </a:rPr>
              <a:t> = 2* ones(M,1)/N; </a:t>
            </a:r>
          </a:p>
          <a:p>
            <a:pPr>
              <a:buNone/>
            </a:pPr>
            <a:r>
              <a:rPr lang="en-US" sz="2400" dirty="0" err="1">
                <a:latin typeface="Courier New" pitchFamily="49" charset="0"/>
                <a:cs typeface="Courier New" pitchFamily="49" charset="0"/>
              </a:rPr>
              <a:t>gtgi</a:t>
            </a:r>
            <a:r>
              <a:rPr lang="en-US" sz="2400" dirty="0">
                <a:latin typeface="Courier New" pitchFamily="49" charset="0"/>
                <a:cs typeface="Courier New" pitchFamily="49" charset="0"/>
              </a:rPr>
              <a:t>(1)=1/N; </a:t>
            </a:r>
          </a:p>
          <a:p>
            <a:pPr>
              <a:buNone/>
            </a:pPr>
            <a:r>
              <a:rPr lang="en-US" sz="2400" dirty="0" err="1">
                <a:latin typeface="Courier New" pitchFamily="49" charset="0"/>
                <a:cs typeface="Courier New" pitchFamily="49" charset="0"/>
              </a:rPr>
              <a:t>gtgi</a:t>
            </a:r>
            <a:r>
              <a:rPr lang="en-US" sz="2400" dirty="0">
                <a:latin typeface="Courier New" pitchFamily="49" charset="0"/>
                <a:cs typeface="Courier New" pitchFamily="49" charset="0"/>
              </a:rPr>
              <a:t>(M)=1/N; </a:t>
            </a:r>
          </a:p>
          <a:p>
            <a:pPr>
              <a:buNone/>
            </a:pPr>
            <a:r>
              <a:rPr lang="en-US" sz="2400" dirty="0" err="1">
                <a:latin typeface="Courier New" pitchFamily="49" charset="0"/>
                <a:cs typeface="Courier New" pitchFamily="49" charset="0"/>
              </a:rPr>
              <a:t>mest</a:t>
            </a:r>
            <a:r>
              <a:rPr lang="en-US" sz="2400" dirty="0">
                <a:latin typeface="Courier New" pitchFamily="49" charset="0"/>
                <a:cs typeface="Courier New" pitchFamily="49" charset="0"/>
              </a:rPr>
              <a:t> = </a:t>
            </a:r>
            <a:r>
              <a:rPr lang="en-US" sz="2400" dirty="0" err="1">
                <a:latin typeface="Courier New" pitchFamily="49" charset="0"/>
                <a:cs typeface="Courier New" pitchFamily="49" charset="0"/>
              </a:rPr>
              <a:t>gtgi</a:t>
            </a:r>
            <a:r>
              <a:rPr lang="en-US" sz="2400" dirty="0">
                <a:latin typeface="Courier New" pitchFamily="49" charset="0"/>
                <a:cs typeface="Courier New" pitchFamily="49" charset="0"/>
              </a:rPr>
              <a:t> .* (G'*d);</a:t>
            </a:r>
          </a:p>
        </p:txBody>
      </p:sp>
      <p:sp>
        <p:nvSpPr>
          <p:cNvPr id="4" name="TextBox 3"/>
          <p:cNvSpPr txBox="1"/>
          <p:nvPr/>
        </p:nvSpPr>
        <p:spPr>
          <a:xfrm>
            <a:off x="1828800" y="914400"/>
            <a:ext cx="5791200" cy="1200329"/>
          </a:xfrm>
          <a:prstGeom prst="rect">
            <a:avLst/>
          </a:prstGeom>
          <a:noFill/>
        </p:spPr>
        <p:txBody>
          <a:bodyPr wrap="square" rtlCol="0">
            <a:spAutoFit/>
          </a:bodyPr>
          <a:lstStyle/>
          <a:p>
            <a:pPr algn="ctr"/>
            <a:r>
              <a:rPr lang="en-US" sz="3600" dirty="0">
                <a:latin typeface="Times New Roman" pitchFamily="18" charset="0"/>
                <a:cs typeface="Times New Roman" pitchFamily="18" charset="0"/>
              </a:rPr>
              <a:t>solving for model parameters MATLAB</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124200"/>
            <a:ext cx="8305800" cy="2438400"/>
          </a:xfrm>
        </p:spPr>
        <p:txBody>
          <a:bodyPr/>
          <a:lstStyle/>
          <a:p>
            <a:pPr>
              <a:buNone/>
            </a:pPr>
            <a:r>
              <a:rPr lang="en-US" sz="2400" dirty="0" err="1">
                <a:latin typeface="Courier New" pitchFamily="49" charset="0"/>
                <a:cs typeface="Courier New" pitchFamily="49" charset="0"/>
              </a:rPr>
              <a:t>GTd</a:t>
            </a:r>
            <a:r>
              <a:rPr lang="en-US" sz="2400" dirty="0">
                <a:latin typeface="Courier New" pitchFamily="49" charset="0"/>
                <a:cs typeface="Courier New" pitchFamily="49" charset="0"/>
              </a:rPr>
              <a:t> = </a:t>
            </a:r>
            <a:r>
              <a:rPr lang="en-US" sz="2400" dirty="0" err="1">
                <a:latin typeface="Courier New" pitchFamily="49" charset="0"/>
                <a:cs typeface="Courier New" pitchFamily="49" charset="0"/>
              </a:rPr>
              <a:t>np.matmul</a:t>
            </a:r>
            <a:r>
              <a:rPr lang="en-US" sz="2400" dirty="0">
                <a:latin typeface="Courier New" pitchFamily="49" charset="0"/>
                <a:cs typeface="Courier New" pitchFamily="49" charset="0"/>
              </a:rPr>
              <a:t>( G.T, d );</a:t>
            </a:r>
          </a:p>
          <a:p>
            <a:pPr>
              <a:buNone/>
            </a:pPr>
            <a:r>
              <a:rPr lang="en-US" sz="2400" dirty="0">
                <a:latin typeface="Courier New" pitchFamily="49" charset="0"/>
                <a:cs typeface="Courier New" pitchFamily="49" charset="0"/>
              </a:rPr>
              <a:t>GTGI = 2.0*</a:t>
            </a:r>
            <a:r>
              <a:rPr lang="en-US" sz="2400" dirty="0" err="1">
                <a:latin typeface="Courier New" pitchFamily="49" charset="0"/>
                <a:cs typeface="Courier New" pitchFamily="49" charset="0"/>
              </a:rPr>
              <a:t>np.ones</a:t>
            </a:r>
            <a:r>
              <a:rPr lang="en-US" sz="2400" dirty="0">
                <a:latin typeface="Courier New" pitchFamily="49" charset="0"/>
                <a:cs typeface="Courier New" pitchFamily="49" charset="0"/>
              </a:rPr>
              <a:t>((M,1))/N;</a:t>
            </a:r>
          </a:p>
          <a:p>
            <a:pPr>
              <a:buNone/>
            </a:pPr>
            <a:r>
              <a:rPr lang="en-US" sz="2400" dirty="0">
                <a:latin typeface="Courier New" pitchFamily="49" charset="0"/>
                <a:cs typeface="Courier New" pitchFamily="49" charset="0"/>
              </a:rPr>
              <a:t>GTGI[0,0]=1.0/N;</a:t>
            </a:r>
          </a:p>
          <a:p>
            <a:pPr>
              <a:buNone/>
            </a:pPr>
            <a:r>
              <a:rPr lang="en-US" sz="2400" dirty="0">
                <a:latin typeface="Courier New" pitchFamily="49" charset="0"/>
                <a:cs typeface="Courier New" pitchFamily="49" charset="0"/>
              </a:rPr>
              <a:t>GTGI[M-1,0]=1.0/N;</a:t>
            </a:r>
          </a:p>
          <a:p>
            <a:pPr>
              <a:buNone/>
            </a:pPr>
            <a:r>
              <a:rPr lang="en-US" sz="2400" dirty="0" err="1">
                <a:latin typeface="Courier New" pitchFamily="49" charset="0"/>
                <a:cs typeface="Courier New" pitchFamily="49" charset="0"/>
              </a:rPr>
              <a:t>mest</a:t>
            </a:r>
            <a:r>
              <a:rPr lang="en-US" sz="2400" dirty="0">
                <a:latin typeface="Courier New" pitchFamily="49" charset="0"/>
                <a:cs typeface="Courier New" pitchFamily="49" charset="0"/>
              </a:rPr>
              <a:t> = </a:t>
            </a:r>
            <a:r>
              <a:rPr lang="en-US" sz="2400" dirty="0" err="1">
                <a:latin typeface="Courier New" pitchFamily="49" charset="0"/>
                <a:cs typeface="Courier New" pitchFamily="49" charset="0"/>
              </a:rPr>
              <a:t>np.multiply</a:t>
            </a:r>
            <a:r>
              <a:rPr lang="en-US" sz="2400" dirty="0">
                <a:latin typeface="Courier New" pitchFamily="49" charset="0"/>
                <a:cs typeface="Courier New" pitchFamily="49" charset="0"/>
              </a:rPr>
              <a:t>( GTGI, </a:t>
            </a:r>
            <a:r>
              <a:rPr lang="en-US" sz="2400" dirty="0" err="1">
                <a:latin typeface="Courier New" pitchFamily="49" charset="0"/>
                <a:cs typeface="Courier New" pitchFamily="49" charset="0"/>
              </a:rPr>
              <a:t>GTd</a:t>
            </a:r>
            <a:r>
              <a:rPr lang="en-US" sz="2400" dirty="0">
                <a:latin typeface="Courier New" pitchFamily="49" charset="0"/>
                <a:cs typeface="Courier New" pitchFamily="49" charset="0"/>
              </a:rPr>
              <a:t> );</a:t>
            </a:r>
          </a:p>
        </p:txBody>
      </p:sp>
      <p:sp>
        <p:nvSpPr>
          <p:cNvPr id="4" name="TextBox 3"/>
          <p:cNvSpPr txBox="1"/>
          <p:nvPr/>
        </p:nvSpPr>
        <p:spPr>
          <a:xfrm>
            <a:off x="1828800" y="914400"/>
            <a:ext cx="5791200" cy="1200329"/>
          </a:xfrm>
          <a:prstGeom prst="rect">
            <a:avLst/>
          </a:prstGeom>
          <a:noFill/>
        </p:spPr>
        <p:txBody>
          <a:bodyPr wrap="square" rtlCol="0">
            <a:spAutoFit/>
          </a:bodyPr>
          <a:lstStyle/>
          <a:p>
            <a:pPr algn="ctr"/>
            <a:r>
              <a:rPr lang="en-US" sz="3600" dirty="0">
                <a:latin typeface="Times New Roman" pitchFamily="18" charset="0"/>
                <a:cs typeface="Times New Roman" pitchFamily="18" charset="0"/>
              </a:rPr>
              <a:t>solving for model parameters </a:t>
            </a:r>
            <a:r>
              <a:rPr lang="en-US" sz="3600" dirty="0" err="1">
                <a:latin typeface="Times New Roman" pitchFamily="18" charset="0"/>
                <a:cs typeface="Times New Roman" pitchFamily="18" charset="0"/>
              </a:rPr>
              <a:t>MatLab</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692936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dirty="0">
                <a:latin typeface="Times New Roman" pitchFamily="18" charset="0"/>
                <a:cs typeface="Times New Roman" pitchFamily="18" charset="0"/>
              </a:rPr>
              <a:t>importance of periodicities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0" y="533400"/>
            <a:ext cx="91440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how to plot the model parameters?</a:t>
            </a:r>
          </a:p>
          <a:p>
            <a:pPr marL="514350" marR="0" lvl="0" indent="-514350" algn="ctr" defTabSz="914400" rtl="0" eaLnBrk="1" fontAlgn="base" latinLnBrk="0" hangingPunct="1">
              <a:lnSpc>
                <a:spcPct val="100000"/>
              </a:lnSpc>
              <a:spcBef>
                <a:spcPct val="20000"/>
              </a:spcBef>
              <a:spcAft>
                <a:spcPct val="0"/>
              </a:spcAft>
              <a:buClrTx/>
              <a:buSzTx/>
              <a:buFontTx/>
              <a:buNone/>
              <a:tabLst/>
              <a:defRPr/>
            </a:pPr>
            <a:r>
              <a:rPr lang="en-US" sz="4400" i="1" kern="0" dirty="0">
                <a:latin typeface="Cambria Math" pitchFamily="18" charset="0"/>
                <a:ea typeface="Cambria Math" pitchFamily="18" charset="0"/>
                <a:cs typeface="Times New Roman" pitchFamily="18" charset="0"/>
              </a:rPr>
              <a:t>A</a:t>
            </a:r>
            <a:r>
              <a:rPr lang="en-US" sz="4400" kern="0" dirty="0">
                <a:latin typeface="Times New Roman" pitchFamily="18" charset="0"/>
                <a:cs typeface="Times New Roman" pitchFamily="18" charset="0"/>
              </a:rPr>
              <a:t>’s and </a:t>
            </a:r>
            <a:r>
              <a:rPr lang="en-US" sz="4400" i="1" kern="0" dirty="0">
                <a:latin typeface="Cambria Math" pitchFamily="18" charset="0"/>
                <a:ea typeface="Cambria Math" pitchFamily="18" charset="0"/>
                <a:cs typeface="Times New Roman" pitchFamily="18" charset="0"/>
              </a:rPr>
              <a:t>B </a:t>
            </a:r>
            <a:r>
              <a:rPr lang="en-US" sz="4400" kern="0" dirty="0">
                <a:latin typeface="Times New Roman" pitchFamily="18" charset="0"/>
                <a:cs typeface="Times New Roman" pitchFamily="18" charset="0"/>
              </a:rPr>
              <a:t>’s</a:t>
            </a:r>
            <a:endParaRPr kumimoji="0" lang="en-US" sz="4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2290" name="Picture 2"/>
          <p:cNvPicPr>
            <a:picLocks noChangeAspect="1" noChangeArrowheads="1"/>
          </p:cNvPicPr>
          <p:nvPr/>
        </p:nvPicPr>
        <p:blipFill>
          <a:blip r:embed="rId3" cstate="print"/>
          <a:srcRect l="25946" t="39581" r="29048" b="45798"/>
          <a:stretch>
            <a:fillRect/>
          </a:stretch>
        </p:blipFill>
        <p:spPr bwMode="auto">
          <a:xfrm>
            <a:off x="609600" y="4191000"/>
            <a:ext cx="8283388" cy="1600200"/>
          </a:xfrm>
          <a:prstGeom prst="rect">
            <a:avLst/>
          </a:prstGeom>
          <a:noFill/>
          <a:ln w="9525">
            <a:noFill/>
            <a:miter lim="800000"/>
            <a:headEnd/>
            <a:tailEnd/>
          </a:ln>
        </p:spPr>
      </p:pic>
      <p:sp>
        <p:nvSpPr>
          <p:cNvPr id="8" name="Content Placeholder 2"/>
          <p:cNvSpPr txBox="1">
            <a:spLocks/>
          </p:cNvSpPr>
          <p:nvPr/>
        </p:nvSpPr>
        <p:spPr bwMode="auto">
          <a:xfrm>
            <a:off x="0" y="3733800"/>
            <a:ext cx="91440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plot</a:t>
            </a:r>
          </a:p>
        </p:txBody>
      </p:sp>
      <p:sp>
        <p:nvSpPr>
          <p:cNvPr id="10" name="Content Placeholder 2"/>
          <p:cNvSpPr txBox="1">
            <a:spLocks/>
          </p:cNvSpPr>
          <p:nvPr/>
        </p:nvSpPr>
        <p:spPr bwMode="auto">
          <a:xfrm>
            <a:off x="0" y="5410200"/>
            <a:ext cx="91440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against frequency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l="25946" t="39581" r="29048" b="45798"/>
          <a:stretch>
            <a:fillRect/>
          </a:stretch>
        </p:blipFill>
        <p:spPr bwMode="auto">
          <a:xfrm>
            <a:off x="533400" y="1752600"/>
            <a:ext cx="8283388" cy="1600200"/>
          </a:xfrm>
          <a:prstGeom prst="rect">
            <a:avLst/>
          </a:prstGeom>
          <a:noFill/>
          <a:ln w="9525">
            <a:noFill/>
            <a:miter lim="800000"/>
            <a:headEnd/>
            <a:tailEnd/>
          </a:ln>
        </p:spPr>
      </p:pic>
      <p:sp>
        <p:nvSpPr>
          <p:cNvPr id="10" name="Content Placeholder 2"/>
          <p:cNvSpPr txBox="1">
            <a:spLocks/>
          </p:cNvSpPr>
          <p:nvPr/>
        </p:nvSpPr>
        <p:spPr bwMode="auto">
          <a:xfrm>
            <a:off x="0" y="228600"/>
            <a:ext cx="91440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power spectral density</a:t>
            </a:r>
          </a:p>
        </p:txBody>
      </p:sp>
      <p:sp>
        <p:nvSpPr>
          <p:cNvPr id="6" name="Content Placeholder 2"/>
          <p:cNvSpPr txBox="1">
            <a:spLocks/>
          </p:cNvSpPr>
          <p:nvPr/>
        </p:nvSpPr>
        <p:spPr bwMode="auto">
          <a:xfrm>
            <a:off x="0" y="4038600"/>
            <a:ext cx="9144000" cy="281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big at frequency </a:t>
            </a:r>
            <a:r>
              <a:rPr kumimoji="0" lang="el-GR" sz="4400" b="0" i="0" u="none" strike="noStrike" kern="0" cap="none" spc="0" normalizeH="0" baseline="0" noProof="0" dirty="0">
                <a:ln>
                  <a:noFill/>
                </a:ln>
                <a:solidFill>
                  <a:schemeClr val="tx1"/>
                </a:solidFill>
                <a:effectLst/>
                <a:uLnTx/>
                <a:uFillTx/>
                <a:latin typeface="Cambria Math"/>
                <a:ea typeface="Cambria Math"/>
                <a:cs typeface="Times New Roman" pitchFamily="18" charset="0"/>
              </a:rPr>
              <a:t>ω</a:t>
            </a:r>
            <a:r>
              <a:rPr kumimoji="0" lang="en-US" sz="4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 when</a:t>
            </a:r>
          </a:p>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when</a:t>
            </a:r>
            <a:r>
              <a:rPr kumimoji="0" lang="en-US" sz="4400" b="0"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 sine or cosine at the frequency</a:t>
            </a:r>
          </a:p>
          <a:p>
            <a:pPr marL="514350" marR="0" lvl="0" indent="-514350" algn="ctr" defTabSz="914400" rtl="0" eaLnBrk="1" fontAlgn="base" latinLnBrk="0" hangingPunct="1">
              <a:lnSpc>
                <a:spcPct val="100000"/>
              </a:lnSpc>
              <a:spcBef>
                <a:spcPct val="20000"/>
              </a:spcBef>
              <a:spcAft>
                <a:spcPct val="0"/>
              </a:spcAft>
              <a:buClrTx/>
              <a:buSzTx/>
              <a:buFontTx/>
              <a:buNone/>
              <a:tabLst/>
              <a:defRPr/>
            </a:pPr>
            <a:r>
              <a:rPr lang="en-US" sz="4400" kern="0" baseline="0" dirty="0">
                <a:latin typeface="Times New Roman" pitchFamily="18" charset="0"/>
                <a:cs typeface="Times New Roman" pitchFamily="18" charset="0"/>
              </a:rPr>
              <a:t>has a large</a:t>
            </a:r>
            <a:r>
              <a:rPr lang="en-US" sz="4400" kern="0" dirty="0">
                <a:latin typeface="Times New Roman" pitchFamily="18" charset="0"/>
                <a:cs typeface="Times New Roman" pitchFamily="18" charset="0"/>
              </a:rPr>
              <a:t> coefficient</a:t>
            </a:r>
            <a:endParaRPr kumimoji="0" lang="en-US" sz="4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l="23107" t="65342" r="26265" b="23518"/>
          <a:stretch>
            <a:fillRect/>
          </a:stretch>
        </p:blipFill>
        <p:spPr bwMode="auto">
          <a:xfrm>
            <a:off x="609600" y="3429000"/>
            <a:ext cx="8153400" cy="1066800"/>
          </a:xfrm>
          <a:prstGeom prst="rect">
            <a:avLst/>
          </a:prstGeom>
          <a:noFill/>
          <a:ln w="9525">
            <a:noFill/>
            <a:miter lim="800000"/>
            <a:headEnd/>
            <a:tailEnd/>
          </a:ln>
        </p:spPr>
      </p:pic>
      <p:sp>
        <p:nvSpPr>
          <p:cNvPr id="10" name="Content Placeholder 2"/>
          <p:cNvSpPr txBox="1">
            <a:spLocks/>
          </p:cNvSpPr>
          <p:nvPr/>
        </p:nvSpPr>
        <p:spPr bwMode="auto">
          <a:xfrm>
            <a:off x="0" y="533400"/>
            <a:ext cx="9144000" cy="1981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alternatively, plot</a:t>
            </a:r>
          </a:p>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amplitude spectral density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27659" y="685800"/>
            <a:ext cx="8006743" cy="5867400"/>
            <a:chOff x="1162493" y="1219200"/>
            <a:chExt cx="5540929" cy="4053364"/>
          </a:xfrm>
        </p:grpSpPr>
        <p:pic>
          <p:nvPicPr>
            <p:cNvPr id="2" name="Picture 2"/>
            <p:cNvPicPr>
              <a:picLocks noChangeAspect="1" noChangeArrowheads="1"/>
            </p:cNvPicPr>
            <p:nvPr/>
          </p:nvPicPr>
          <p:blipFill>
            <a:blip r:embed="rId3" cstate="print"/>
            <a:srcRect/>
            <a:stretch>
              <a:fillRect/>
            </a:stretch>
          </p:blipFill>
          <p:spPr bwMode="auto">
            <a:xfrm>
              <a:off x="1369422" y="1219200"/>
              <a:ext cx="5334000" cy="4000500"/>
            </a:xfrm>
            <a:prstGeom prst="rect">
              <a:avLst/>
            </a:prstGeom>
            <a:noFill/>
            <a:ln w="9525">
              <a:noFill/>
              <a:miter lim="800000"/>
              <a:headEnd/>
              <a:tailEnd/>
            </a:ln>
            <a:effectLst/>
          </p:spPr>
        </p:pic>
        <p:sp>
          <p:nvSpPr>
            <p:cNvPr id="39" name="TextBox 38"/>
            <p:cNvSpPr txBox="1"/>
            <p:nvPr/>
          </p:nvSpPr>
          <p:spPr>
            <a:xfrm>
              <a:off x="4343399" y="3581400"/>
              <a:ext cx="1727227" cy="318931"/>
            </a:xfrm>
            <a:prstGeom prst="rect">
              <a:avLst/>
            </a:prstGeom>
            <a:noFill/>
          </p:spPr>
          <p:txBody>
            <a:bodyPr wrap="square" rtlCol="0">
              <a:spAutoFit/>
            </a:bodyPr>
            <a:lstStyle/>
            <a:p>
              <a:r>
                <a:rPr lang="en-US" sz="2400" i="1" dirty="0">
                  <a:latin typeface="Times New Roman" pitchFamily="18" charset="0"/>
                  <a:cs typeface="Times New Roman" pitchFamily="18" charset="0"/>
                </a:rPr>
                <a:t>365.2</a:t>
              </a:r>
              <a:r>
                <a:rPr lang="en-US" sz="2400" dirty="0">
                  <a:latin typeface="Times New Roman" pitchFamily="18" charset="0"/>
                  <a:cs typeface="Times New Roman" pitchFamily="18" charset="0"/>
                </a:rPr>
                <a:t> days</a:t>
              </a:r>
            </a:p>
          </p:txBody>
        </p:sp>
        <p:sp>
          <p:nvSpPr>
            <p:cNvPr id="42" name="Rectangle 41"/>
            <p:cNvSpPr/>
            <p:nvPr/>
          </p:nvSpPr>
          <p:spPr>
            <a:xfrm>
              <a:off x="1524000" y="1905000"/>
              <a:ext cx="22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555596" y="3733800"/>
              <a:ext cx="22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flipH="1">
              <a:off x="3581400" y="4967764"/>
              <a:ext cx="990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flipH="1">
              <a:off x="3408564" y="3079596"/>
              <a:ext cx="1544436"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3486714" y="4926874"/>
              <a:ext cx="1318323" cy="318931"/>
            </a:xfrm>
            <a:prstGeom prst="rect">
              <a:avLst/>
            </a:prstGeom>
            <a:noFill/>
          </p:spPr>
          <p:txBody>
            <a:bodyPr wrap="square" rtlCol="0">
              <a:spAutoFit/>
            </a:bodyPr>
            <a:lstStyle/>
            <a:p>
              <a:r>
                <a:rPr lang="en-US" sz="2400" dirty="0">
                  <a:latin typeface="Times New Roman" pitchFamily="18" charset="0"/>
                  <a:cs typeface="Times New Roman" pitchFamily="18" charset="0"/>
                </a:rPr>
                <a:t>period, days</a:t>
              </a:r>
              <a:endParaRPr lang="en-US" sz="2400" i="1" dirty="0">
                <a:latin typeface="Times New Roman" pitchFamily="18" charset="0"/>
                <a:cs typeface="Times New Roman" pitchFamily="18" charset="0"/>
              </a:endParaRPr>
            </a:p>
          </p:txBody>
        </p:sp>
        <p:sp>
          <p:nvSpPr>
            <p:cNvPr id="38" name="TextBox 37"/>
            <p:cNvSpPr txBox="1"/>
            <p:nvPr/>
          </p:nvSpPr>
          <p:spPr>
            <a:xfrm>
              <a:off x="2959385" y="2953271"/>
              <a:ext cx="3095183" cy="318931"/>
            </a:xfrm>
            <a:prstGeom prst="rect">
              <a:avLst/>
            </a:prstGeom>
            <a:noFill/>
          </p:spPr>
          <p:txBody>
            <a:bodyPr wrap="square" rtlCol="0">
              <a:spAutoFit/>
            </a:bodyPr>
            <a:lstStyle/>
            <a:p>
              <a:r>
                <a:rPr lang="en-US" sz="2400" dirty="0">
                  <a:latin typeface="Times New Roman" pitchFamily="18" charset="0"/>
                  <a:cs typeface="Times New Roman" pitchFamily="18" charset="0"/>
                </a:rPr>
                <a:t>frequency, cycles per day</a:t>
              </a:r>
              <a:endParaRPr lang="en-US" sz="2400" i="1" dirty="0">
                <a:latin typeface="Times New Roman" pitchFamily="18" charset="0"/>
                <a:cs typeface="Times New Roman" pitchFamily="18" charset="0"/>
              </a:endParaRPr>
            </a:p>
          </p:txBody>
        </p:sp>
        <p:sp>
          <p:nvSpPr>
            <p:cNvPr id="40" name="TextBox 39"/>
            <p:cNvSpPr txBox="1"/>
            <p:nvPr/>
          </p:nvSpPr>
          <p:spPr>
            <a:xfrm rot="16200000">
              <a:off x="552374" y="1829321"/>
              <a:ext cx="1795319" cy="575077"/>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amplitude </a:t>
              </a:r>
            </a:p>
            <a:p>
              <a:pPr algn="ctr"/>
              <a:r>
                <a:rPr lang="en-US" sz="2400" dirty="0">
                  <a:latin typeface="Times New Roman" pitchFamily="18" charset="0"/>
                  <a:cs typeface="Times New Roman" pitchFamily="18" charset="0"/>
                </a:rPr>
                <a:t>spectral density</a:t>
              </a:r>
            </a:p>
          </p:txBody>
        </p:sp>
        <p:cxnSp>
          <p:nvCxnSpPr>
            <p:cNvPr id="48" name="Straight Arrow Connector 47"/>
            <p:cNvCxnSpPr/>
            <p:nvPr/>
          </p:nvCxnSpPr>
          <p:spPr>
            <a:xfrm>
              <a:off x="3657600" y="3429000"/>
              <a:ext cx="685800" cy="30480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flipH="1" flipV="1">
              <a:off x="2778512" y="4111083"/>
              <a:ext cx="122664" cy="78058"/>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642987" y="3795529"/>
              <a:ext cx="1600249" cy="318931"/>
            </a:xfrm>
            <a:prstGeom prst="rect">
              <a:avLst/>
            </a:prstGeom>
            <a:noFill/>
          </p:spPr>
          <p:txBody>
            <a:bodyPr wrap="square" rtlCol="0">
              <a:spAutoFit/>
            </a:bodyPr>
            <a:lstStyle/>
            <a:p>
              <a:r>
                <a:rPr lang="en-US" sz="2400" i="1" dirty="0">
                  <a:latin typeface="Times New Roman" pitchFamily="18" charset="0"/>
                  <a:cs typeface="Times New Roman" pitchFamily="18" charset="0"/>
                </a:rPr>
                <a:t>182.6 </a:t>
              </a:r>
              <a:r>
                <a:rPr lang="en-US" sz="2400" dirty="0">
                  <a:latin typeface="Times New Roman" pitchFamily="18" charset="0"/>
                  <a:cs typeface="Times New Roman" pitchFamily="18" charset="0"/>
                </a:rPr>
                <a:t>days</a:t>
              </a:r>
            </a:p>
          </p:txBody>
        </p:sp>
        <p:cxnSp>
          <p:nvCxnSpPr>
            <p:cNvPr id="53" name="Straight Arrow Connector 52"/>
            <p:cNvCxnSpPr/>
            <p:nvPr/>
          </p:nvCxnSpPr>
          <p:spPr>
            <a:xfrm rot="5400000" flipH="1" flipV="1">
              <a:off x="2308302" y="3808142"/>
              <a:ext cx="512956" cy="405161"/>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698595" y="3525645"/>
              <a:ext cx="990600" cy="318931"/>
            </a:xfrm>
            <a:prstGeom prst="rect">
              <a:avLst/>
            </a:prstGeom>
            <a:noFill/>
          </p:spPr>
          <p:txBody>
            <a:bodyPr wrap="square" rtlCol="0">
              <a:spAutoFit/>
            </a:bodyPr>
            <a:lstStyle/>
            <a:p>
              <a:r>
                <a:rPr lang="en-US" sz="2400" i="1" dirty="0">
                  <a:latin typeface="Times New Roman" pitchFamily="18" charset="0"/>
                  <a:cs typeface="Times New Roman" pitchFamily="18" charset="0"/>
                </a:rPr>
                <a:t>60.0 </a:t>
              </a:r>
              <a:r>
                <a:rPr lang="en-US" sz="2400" dirty="0">
                  <a:latin typeface="Times New Roman" pitchFamily="18" charset="0"/>
                  <a:cs typeface="Times New Roman" pitchFamily="18" charset="0"/>
                </a:rPr>
                <a:t>days</a:t>
              </a:r>
            </a:p>
          </p:txBody>
        </p:sp>
        <p:sp>
          <p:nvSpPr>
            <p:cNvPr id="18" name="TextBox 17"/>
            <p:cNvSpPr txBox="1"/>
            <p:nvPr/>
          </p:nvSpPr>
          <p:spPr>
            <a:xfrm rot="16200000">
              <a:off x="490150" y="3733981"/>
              <a:ext cx="1919763" cy="575077"/>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amplitude </a:t>
              </a:r>
            </a:p>
            <a:p>
              <a:pPr algn="ctr"/>
              <a:r>
                <a:rPr lang="en-US" sz="2400" dirty="0">
                  <a:latin typeface="Times New Roman" pitchFamily="18" charset="0"/>
                  <a:cs typeface="Times New Roman" pitchFamily="18" charset="0"/>
                </a:rPr>
                <a:t>spectral density</a:t>
              </a:r>
            </a:p>
          </p:txBody>
        </p:sp>
      </p:grpSp>
      <p:sp>
        <p:nvSpPr>
          <p:cNvPr id="19" name="Title 1"/>
          <p:cNvSpPr txBox="1">
            <a:spLocks/>
          </p:cNvSpPr>
          <p:nvPr/>
        </p:nvSpPr>
        <p:spPr bwMode="auto">
          <a:xfrm>
            <a:off x="685801" y="76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Stream Flow</a:t>
            </a:r>
            <a:b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br>
            <a:r>
              <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Neuse River</a:t>
            </a:r>
          </a:p>
        </p:txBody>
      </p:sp>
      <p:sp>
        <p:nvSpPr>
          <p:cNvPr id="20" name="Freeform 19"/>
          <p:cNvSpPr/>
          <p:nvPr/>
        </p:nvSpPr>
        <p:spPr>
          <a:xfrm rot="1024903" flipV="1">
            <a:off x="2142694" y="1648544"/>
            <a:ext cx="1407886" cy="273352"/>
          </a:xfrm>
          <a:custGeom>
            <a:avLst/>
            <a:gdLst>
              <a:gd name="connsiteX0" fmla="*/ 0 w 1407886"/>
              <a:gd name="connsiteY0" fmla="*/ 0 h 273352"/>
              <a:gd name="connsiteX1" fmla="*/ 275772 w 1407886"/>
              <a:gd name="connsiteY1" fmla="*/ 232228 h 273352"/>
              <a:gd name="connsiteX2" fmla="*/ 1407886 w 1407886"/>
              <a:gd name="connsiteY2" fmla="*/ 246743 h 273352"/>
            </a:gdLst>
            <a:ahLst/>
            <a:cxnLst>
              <a:cxn ang="0">
                <a:pos x="connsiteX0" y="connsiteY0"/>
              </a:cxn>
              <a:cxn ang="0">
                <a:pos x="connsiteX1" y="connsiteY1"/>
              </a:cxn>
              <a:cxn ang="0">
                <a:pos x="connsiteX2" y="connsiteY2"/>
              </a:cxn>
            </a:cxnLst>
            <a:rect l="l" t="t" r="r" b="b"/>
            <a:pathLst>
              <a:path w="1407886" h="273352">
                <a:moveTo>
                  <a:pt x="0" y="0"/>
                </a:moveTo>
                <a:cubicBezTo>
                  <a:pt x="20562" y="95552"/>
                  <a:pt x="41124" y="191104"/>
                  <a:pt x="275772" y="232228"/>
                </a:cubicBezTo>
                <a:cubicBezTo>
                  <a:pt x="510420" y="273352"/>
                  <a:pt x="959153" y="260047"/>
                  <a:pt x="1407886" y="246743"/>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itle 1"/>
          <p:cNvSpPr txBox="1">
            <a:spLocks/>
          </p:cNvSpPr>
          <p:nvPr/>
        </p:nvSpPr>
        <p:spPr bwMode="auto">
          <a:xfrm>
            <a:off x="2667000" y="1447800"/>
            <a:ext cx="655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ea typeface="Cambria Math" pitchFamily="18" charset="0"/>
                <a:cs typeface="Times New Roman" pitchFamily="18" charset="0"/>
              </a:rPr>
              <a:t>all interesting frequencies</a:t>
            </a:r>
            <a:r>
              <a:rPr kumimoji="0" lang="en-US" sz="2400" b="0" i="0" u="none" strike="noStrike" kern="0" cap="none" spc="0" normalizeH="0" noProof="0" dirty="0">
                <a:ln>
                  <a:noFill/>
                </a:ln>
                <a:solidFill>
                  <a:srgbClr val="FF0000"/>
                </a:solidFill>
                <a:effectLst/>
                <a:uLnTx/>
                <a:uFillTx/>
                <a:latin typeface="Times New Roman" pitchFamily="18" charset="0"/>
                <a:ea typeface="Cambria Math" pitchFamily="18" charset="0"/>
                <a:cs typeface="Times New Roman" pitchFamily="18" charset="0"/>
              </a:rPr>
              <a:t> near origin,</a:t>
            </a:r>
            <a:endParaRPr lang="en-US" sz="2400" kern="0" dirty="0">
              <a:solidFill>
                <a:srgbClr val="FF0000"/>
              </a:solidFill>
              <a:latin typeface="Times New Roman" pitchFamily="18" charset="0"/>
              <a:ea typeface="Cambria Math"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a:solidFill>
                  <a:srgbClr val="FF0000"/>
                </a:solidFill>
                <a:latin typeface="Times New Roman" pitchFamily="18" charset="0"/>
                <a:ea typeface="Cambria Math" pitchFamily="18" charset="0"/>
                <a:cs typeface="Times New Roman" pitchFamily="18" charset="0"/>
              </a:rPr>
              <a:t>so plot period, </a:t>
            </a:r>
            <a:r>
              <a:rPr lang="en-US" sz="2400" i="1" kern="0" dirty="0">
                <a:solidFill>
                  <a:srgbClr val="FF0000"/>
                </a:solidFill>
                <a:latin typeface="Cambria Math" pitchFamily="18" charset="0"/>
                <a:ea typeface="Cambria Math" pitchFamily="18" charset="0"/>
                <a:cs typeface="Times New Roman" pitchFamily="18" charset="0"/>
              </a:rPr>
              <a:t>T=1/f</a:t>
            </a:r>
            <a:r>
              <a:rPr lang="en-US" sz="2400" kern="0" dirty="0">
                <a:solidFill>
                  <a:srgbClr val="FF0000"/>
                </a:solidFill>
                <a:latin typeface="Times New Roman" pitchFamily="18" charset="0"/>
                <a:ea typeface="Cambria Math" pitchFamily="18" charset="0"/>
                <a:cs typeface="Times New Roman" pitchFamily="18" charset="0"/>
              </a:rPr>
              <a:t>   instead</a:t>
            </a:r>
            <a:endParaRPr kumimoji="0" lang="en-US" sz="2400" b="0" i="0" u="none" strike="noStrike" kern="0" cap="none" spc="0" normalizeH="0" baseline="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76200"/>
            <a:ext cx="8229600" cy="1143000"/>
          </a:xfrm>
        </p:spPr>
        <p:txBody>
          <a:bodyPr/>
          <a:lstStyle/>
          <a:p>
            <a:r>
              <a:rPr lang="en-US" dirty="0">
                <a:latin typeface="Times New Roman" pitchFamily="18" charset="0"/>
                <a:cs typeface="Times New Roman" pitchFamily="18" charset="0"/>
              </a:rPr>
              <a:t>Stream Flow</a:t>
            </a:r>
            <a:br>
              <a:rPr lang="en-US" dirty="0">
                <a:latin typeface="Times New Roman" pitchFamily="18" charset="0"/>
                <a:cs typeface="Times New Roman" pitchFamily="18" charset="0"/>
              </a:rPr>
            </a:br>
            <a:r>
              <a:rPr lang="en-US" sz="3200" dirty="0">
                <a:latin typeface="Times New Roman" pitchFamily="18" charset="0"/>
                <a:cs typeface="Times New Roman" pitchFamily="18" charset="0"/>
              </a:rPr>
              <a:t>Neuse River</a:t>
            </a:r>
          </a:p>
        </p:txBody>
      </p:sp>
      <p:pic>
        <p:nvPicPr>
          <p:cNvPr id="4" name="Picture 2"/>
          <p:cNvPicPr>
            <a:picLocks noGrp="1" noChangeAspect="1" noChangeArrowheads="1"/>
          </p:cNvPicPr>
          <p:nvPr>
            <p:ph idx="1"/>
          </p:nvPr>
        </p:nvPicPr>
        <p:blipFill>
          <a:blip r:embed="rId3" cstate="print"/>
          <a:srcRect/>
          <a:stretch>
            <a:fillRect/>
          </a:stretch>
        </p:blipFill>
        <p:spPr bwMode="auto">
          <a:xfrm>
            <a:off x="1371601" y="1249362"/>
            <a:ext cx="6477000" cy="4857750"/>
          </a:xfrm>
          <a:prstGeom prst="rect">
            <a:avLst/>
          </a:prstGeom>
          <a:noFill/>
          <a:ln w="9525">
            <a:noFill/>
            <a:miter lim="800000"/>
            <a:headEnd/>
            <a:tailEnd/>
          </a:ln>
        </p:spPr>
      </p:pic>
      <p:sp>
        <p:nvSpPr>
          <p:cNvPr id="5" name="Left Brace 4"/>
          <p:cNvSpPr/>
          <p:nvPr/>
        </p:nvSpPr>
        <p:spPr>
          <a:xfrm rot="5400000">
            <a:off x="3593927" y="2278584"/>
            <a:ext cx="304800" cy="45720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itle 1"/>
          <p:cNvSpPr txBox="1">
            <a:spLocks/>
          </p:cNvSpPr>
          <p:nvPr/>
        </p:nvSpPr>
        <p:spPr bwMode="auto">
          <a:xfrm rot="16200000">
            <a:off x="-1523999" y="3382962"/>
            <a:ext cx="48006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discharge, </a:t>
            </a:r>
            <a:r>
              <a:rPr kumimoji="0" lang="en-US" sz="3200" b="0" i="0" u="none" strike="noStrike" kern="0" cap="none" spc="0" normalizeH="0" baseline="0" noProof="0" dirty="0" err="1">
                <a:ln>
                  <a:noFill/>
                </a:ln>
                <a:solidFill>
                  <a:schemeClr val="tx2"/>
                </a:solidFill>
                <a:effectLst/>
                <a:uLnTx/>
                <a:uFillTx/>
                <a:latin typeface="Times New Roman" pitchFamily="18" charset="0"/>
                <a:ea typeface="+mj-ea"/>
                <a:cs typeface="Times New Roman" pitchFamily="18" charset="0"/>
              </a:rPr>
              <a:t>cfs</a:t>
            </a:r>
            <a:endPar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8" name="Title 1"/>
          <p:cNvSpPr txBox="1">
            <a:spLocks/>
          </p:cNvSpPr>
          <p:nvPr/>
        </p:nvSpPr>
        <p:spPr bwMode="auto">
          <a:xfrm>
            <a:off x="1371601" y="6126162"/>
            <a:ext cx="6477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time, days</a:t>
            </a:r>
          </a:p>
        </p:txBody>
      </p:sp>
      <p:sp>
        <p:nvSpPr>
          <p:cNvPr id="9" name="TextBox 8"/>
          <p:cNvSpPr txBox="1"/>
          <p:nvPr/>
        </p:nvSpPr>
        <p:spPr>
          <a:xfrm>
            <a:off x="2819400" y="1676400"/>
            <a:ext cx="1930052" cy="646331"/>
          </a:xfrm>
          <a:prstGeom prst="rect">
            <a:avLst/>
          </a:prstGeom>
          <a:noFill/>
        </p:spPr>
        <p:txBody>
          <a:bodyPr wrap="square" rtlCol="0">
            <a:spAutoFit/>
          </a:bodyPr>
          <a:lstStyle/>
          <a:p>
            <a:pPr algn="ctr"/>
            <a:r>
              <a:rPr lang="en-US" dirty="0">
                <a:solidFill>
                  <a:srgbClr val="FF0000"/>
                </a:solidFill>
                <a:latin typeface="Times New Roman" pitchFamily="18" charset="0"/>
                <a:cs typeface="Times New Roman" pitchFamily="18" charset="0"/>
              </a:rPr>
              <a:t>365 days</a:t>
            </a:r>
          </a:p>
          <a:p>
            <a:pPr algn="ctr"/>
            <a:r>
              <a:rPr lang="en-US" dirty="0">
                <a:solidFill>
                  <a:srgbClr val="FF0000"/>
                </a:solidFill>
                <a:latin typeface="Times New Roman" pitchFamily="18" charset="0"/>
                <a:cs typeface="Times New Roman" pitchFamily="18" charset="0"/>
              </a:rPr>
              <a:t>1 year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2857" t="5737" r="5714"/>
          <a:stretch>
            <a:fillRect/>
          </a:stretch>
        </p:blipFill>
        <p:spPr bwMode="auto">
          <a:xfrm>
            <a:off x="1219200" y="1524000"/>
            <a:ext cx="6477000" cy="5008364"/>
          </a:xfrm>
          <a:prstGeom prst="rect">
            <a:avLst/>
          </a:prstGeom>
          <a:noFill/>
          <a:ln w="9525">
            <a:noFill/>
            <a:miter lim="800000"/>
            <a:headEnd/>
            <a:tailEnd/>
          </a:ln>
        </p:spPr>
      </p:pic>
      <p:sp>
        <p:nvSpPr>
          <p:cNvPr id="4" name="Title 1"/>
          <p:cNvSpPr txBox="1">
            <a:spLocks/>
          </p:cNvSpPr>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Air temperature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kern="0" dirty="0">
                <a:solidFill>
                  <a:schemeClr val="tx2"/>
                </a:solidFill>
                <a:latin typeface="Times New Roman" pitchFamily="18" charset="0"/>
                <a:ea typeface="+mj-ea"/>
                <a:cs typeface="Times New Roman" pitchFamily="18" charset="0"/>
              </a:rPr>
              <a:t>Black Rock Forest </a:t>
            </a:r>
            <a:endPar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5" name="Left Brace 4"/>
          <p:cNvSpPr/>
          <p:nvPr/>
        </p:nvSpPr>
        <p:spPr>
          <a:xfrm rot="16200000">
            <a:off x="4813126" y="4343400"/>
            <a:ext cx="304800" cy="45720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4419600" y="4724400"/>
            <a:ext cx="1143000" cy="646331"/>
          </a:xfrm>
          <a:prstGeom prst="rect">
            <a:avLst/>
          </a:prstGeom>
          <a:noFill/>
        </p:spPr>
        <p:txBody>
          <a:bodyPr wrap="square" rtlCol="0">
            <a:spAutoFit/>
          </a:bodyPr>
          <a:lstStyle/>
          <a:p>
            <a:pPr algn="ctr"/>
            <a:r>
              <a:rPr lang="en-US" dirty="0">
                <a:solidFill>
                  <a:srgbClr val="FF0000"/>
                </a:solidFill>
                <a:latin typeface="Times New Roman" pitchFamily="18" charset="0"/>
                <a:cs typeface="Times New Roman" pitchFamily="18" charset="0"/>
              </a:rPr>
              <a:t>365 days</a:t>
            </a:r>
          </a:p>
          <a:p>
            <a:pPr algn="ctr"/>
            <a:r>
              <a:rPr lang="en-US" dirty="0">
                <a:solidFill>
                  <a:srgbClr val="FF0000"/>
                </a:solidFill>
                <a:latin typeface="Times New Roman" pitchFamily="18" charset="0"/>
                <a:cs typeface="Times New Roman" pitchFamily="18" charset="0"/>
              </a:rPr>
              <a:t>1 year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l="3869" t="4762" r="38108"/>
          <a:stretch>
            <a:fillRect/>
          </a:stretch>
        </p:blipFill>
        <p:spPr bwMode="auto">
          <a:xfrm>
            <a:off x="1981200" y="2133600"/>
            <a:ext cx="4495800" cy="3048000"/>
          </a:xfrm>
          <a:prstGeom prst="rect">
            <a:avLst/>
          </a:prstGeom>
          <a:noFill/>
          <a:ln w="9525">
            <a:noFill/>
            <a:miter lim="800000"/>
            <a:headEnd/>
            <a:tailEnd/>
          </a:ln>
        </p:spPr>
      </p:pic>
      <p:sp>
        <p:nvSpPr>
          <p:cNvPr id="5" name="Rectangle 4"/>
          <p:cNvSpPr/>
          <p:nvPr/>
        </p:nvSpPr>
        <p:spPr>
          <a:xfrm>
            <a:off x="4419600" y="1905000"/>
            <a:ext cx="2514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0" y="5004148"/>
            <a:ext cx="2514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Air temperature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kern="0" dirty="0">
                <a:solidFill>
                  <a:schemeClr val="tx2"/>
                </a:solidFill>
                <a:latin typeface="Times New Roman" pitchFamily="18" charset="0"/>
                <a:ea typeface="+mj-ea"/>
                <a:cs typeface="Times New Roman" pitchFamily="18" charset="0"/>
              </a:rPr>
              <a:t>Black Rock Forest </a:t>
            </a:r>
            <a:endPar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8" name="Title 1"/>
          <p:cNvSpPr txBox="1">
            <a:spLocks/>
          </p:cNvSpPr>
          <p:nvPr/>
        </p:nvSpPr>
        <p:spPr bwMode="auto">
          <a:xfrm>
            <a:off x="2667000" y="5105400"/>
            <a:ext cx="38862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time, days</a:t>
            </a:r>
          </a:p>
        </p:txBody>
      </p:sp>
      <p:sp>
        <p:nvSpPr>
          <p:cNvPr id="9" name="Left Brace 8"/>
          <p:cNvSpPr/>
          <p:nvPr/>
        </p:nvSpPr>
        <p:spPr>
          <a:xfrm rot="5400000">
            <a:off x="3962400" y="2133600"/>
            <a:ext cx="152400" cy="15240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3657600" y="1676400"/>
            <a:ext cx="838200" cy="369332"/>
          </a:xfrm>
          <a:prstGeom prst="rect">
            <a:avLst/>
          </a:prstGeom>
          <a:noFill/>
        </p:spPr>
        <p:txBody>
          <a:bodyPr wrap="square" rtlCol="0">
            <a:spAutoFit/>
          </a:bodyPr>
          <a:lstStyle/>
          <a:p>
            <a:pPr algn="ctr"/>
            <a:r>
              <a:rPr lang="en-US" dirty="0">
                <a:solidFill>
                  <a:srgbClr val="FF0000"/>
                </a:solidFill>
                <a:latin typeface="Times New Roman" pitchFamily="18" charset="0"/>
                <a:cs typeface="Times New Roman" pitchFamily="18" charset="0"/>
              </a:rPr>
              <a:t>1 day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temporal periodicities</a:t>
            </a:r>
            <a:br>
              <a:rPr lang="en-US" dirty="0">
                <a:latin typeface="Times New Roman" pitchFamily="18" charset="0"/>
                <a:cs typeface="Times New Roman" pitchFamily="18" charset="0"/>
              </a:rPr>
            </a:br>
            <a:r>
              <a:rPr lang="en-US" sz="3200" dirty="0">
                <a:latin typeface="Times New Roman" pitchFamily="18" charset="0"/>
                <a:cs typeface="Times New Roman" pitchFamily="18" charset="0"/>
              </a:rPr>
              <a:t>and their periods</a:t>
            </a:r>
          </a:p>
        </p:txBody>
      </p:sp>
      <p:sp>
        <p:nvSpPr>
          <p:cNvPr id="3" name="Content Placeholder 2"/>
          <p:cNvSpPr>
            <a:spLocks noGrp="1"/>
          </p:cNvSpPr>
          <p:nvPr>
            <p:ph idx="1"/>
          </p:nvPr>
        </p:nvSpPr>
        <p:spPr>
          <a:xfrm>
            <a:off x="304800" y="1676400"/>
            <a:ext cx="2590800" cy="4724400"/>
          </a:xfrm>
        </p:spPr>
        <p:txBody>
          <a:bodyPr/>
          <a:lstStyle/>
          <a:p>
            <a:pPr algn="ctr">
              <a:buNone/>
            </a:pPr>
            <a:r>
              <a:rPr lang="en-US" b="1" dirty="0">
                <a:latin typeface="Times New Roman" pitchFamily="18" charset="0"/>
                <a:cs typeface="Times New Roman" pitchFamily="18" charset="0"/>
              </a:rPr>
              <a:t>astronomical</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rotation</a:t>
            </a:r>
          </a:p>
          <a:p>
            <a:pPr algn="ctr">
              <a:buNone/>
            </a:pPr>
            <a:r>
              <a:rPr lang="en-US" sz="2400" dirty="0">
                <a:latin typeface="Times New Roman" pitchFamily="18" charset="0"/>
                <a:cs typeface="Times New Roman" pitchFamily="18" charset="0"/>
              </a:rPr>
              <a:t>daily</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revolution</a:t>
            </a:r>
          </a:p>
          <a:p>
            <a:pPr algn="ctr">
              <a:buNone/>
            </a:pPr>
            <a:r>
              <a:rPr lang="en-US" sz="2400" dirty="0">
                <a:latin typeface="Times New Roman" pitchFamily="18" charset="0"/>
                <a:cs typeface="Times New Roman" pitchFamily="18" charset="0"/>
              </a:rPr>
              <a:t>yearly</a:t>
            </a:r>
          </a:p>
          <a:p>
            <a:pPr>
              <a:buNone/>
            </a:pPr>
            <a:endParaRPr lang="en-US" dirty="0"/>
          </a:p>
        </p:txBody>
      </p:sp>
      <p:sp>
        <p:nvSpPr>
          <p:cNvPr id="4" name="Content Placeholder 2"/>
          <p:cNvSpPr txBox="1">
            <a:spLocks/>
          </p:cNvSpPr>
          <p:nvPr/>
        </p:nvSpPr>
        <p:spPr bwMode="auto">
          <a:xfrm>
            <a:off x="3124200" y="1676400"/>
            <a:ext cx="2590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b="1" kern="0" dirty="0">
                <a:latin typeface="Times New Roman" pitchFamily="18" charset="0"/>
                <a:cs typeface="Times New Roman" pitchFamily="18" charset="0"/>
              </a:rPr>
              <a:t>other natural</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ocean waves</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2400" kern="0" dirty="0">
                <a:latin typeface="Times New Roman" pitchFamily="18" charset="0"/>
                <a:cs typeface="Times New Roman" pitchFamily="18" charset="0"/>
              </a:rPr>
              <a:t>a few seconds</a:t>
            </a:r>
            <a:endParaRPr kumimoji="0" lang="en-US" sz="2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bwMode="auto">
          <a:xfrm>
            <a:off x="5867400" y="1676400"/>
            <a:ext cx="2971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anthropogenic</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cs typeface="Times New Roman" pitchFamily="18" charset="0"/>
              </a:rPr>
              <a:t>electric power</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60</a:t>
            </a:r>
            <a:r>
              <a:rPr kumimoji="0" lang="en-US" sz="2400" b="0"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 Hz</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lang="en-US" sz="2400" kern="0" baseline="0" dirty="0">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baseline="0" dirty="0">
                <a:latin typeface="Times New Roman" pitchFamily="18" charset="0"/>
                <a:cs typeface="Times New Roman" pitchFamily="18" charset="0"/>
              </a:rPr>
              <a:t>work week</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2400" kern="0" dirty="0">
                <a:latin typeface="Times New Roman" pitchFamily="18" charset="0"/>
                <a:cs typeface="Times New Roman" pitchFamily="18" charset="0"/>
              </a:rPr>
              <a:t>7 days</a:t>
            </a:r>
            <a:endParaRPr kumimoji="0" lang="en-US" sz="2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752601" y="2029893"/>
            <a:ext cx="5334000" cy="4000500"/>
          </a:xfrm>
          <a:prstGeom prst="rect">
            <a:avLst/>
          </a:prstGeom>
          <a:noFill/>
          <a:ln w="9525">
            <a:noFill/>
            <a:miter lim="800000"/>
            <a:headEnd/>
            <a:tailEnd/>
          </a:ln>
          <a:effectLst/>
        </p:spPr>
      </p:pic>
      <p:cxnSp>
        <p:nvCxnSpPr>
          <p:cNvPr id="10" name="Straight Arrow Connector 9"/>
          <p:cNvCxnSpPr/>
          <p:nvPr/>
        </p:nvCxnSpPr>
        <p:spPr>
          <a:xfrm flipV="1">
            <a:off x="2451464" y="5586778"/>
            <a:ext cx="4487333" cy="19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660764" y="3815834"/>
            <a:ext cx="3581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353620" y="4387334"/>
            <a:ext cx="3048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603864" y="5939135"/>
            <a:ext cx="1447800" cy="461665"/>
          </a:xfrm>
          <a:prstGeom prst="rect">
            <a:avLst/>
          </a:prstGeom>
          <a:noFill/>
        </p:spPr>
        <p:txBody>
          <a:bodyPr wrap="square" rtlCol="0">
            <a:spAutoFit/>
          </a:bodyPr>
          <a:lstStyle/>
          <a:p>
            <a:r>
              <a:rPr lang="en-US" sz="2400" dirty="0">
                <a:latin typeface="Times New Roman" pitchFamily="18" charset="0"/>
                <a:cs typeface="Times New Roman" pitchFamily="18" charset="0"/>
              </a:rPr>
              <a:t>delay, </a:t>
            </a:r>
            <a:r>
              <a:rPr lang="en-US" sz="2400" i="1" dirty="0">
                <a:latin typeface="Cambria Math" pitchFamily="18" charset="0"/>
                <a:ea typeface="Cambria Math" pitchFamily="18" charset="0"/>
                <a:cs typeface="Times New Roman" pitchFamily="18" charset="0"/>
              </a:rPr>
              <a:t>t</a:t>
            </a:r>
            <a:r>
              <a:rPr lang="en-US" sz="2400" i="1" baseline="-25000" dirty="0">
                <a:latin typeface="Cambria Math" pitchFamily="18" charset="0"/>
                <a:ea typeface="Cambria Math" pitchFamily="18" charset="0"/>
                <a:cs typeface="Times New Roman" pitchFamily="18" charset="0"/>
              </a:rPr>
              <a:t>0</a:t>
            </a:r>
          </a:p>
        </p:txBody>
      </p:sp>
      <p:sp>
        <p:nvSpPr>
          <p:cNvPr id="22" name="TextBox 21"/>
          <p:cNvSpPr txBox="1"/>
          <p:nvPr/>
        </p:nvSpPr>
        <p:spPr>
          <a:xfrm>
            <a:off x="5118463" y="2787134"/>
            <a:ext cx="2425337" cy="461665"/>
          </a:xfrm>
          <a:prstGeom prst="rect">
            <a:avLst/>
          </a:prstGeom>
          <a:noFill/>
        </p:spPr>
        <p:txBody>
          <a:bodyPr wrap="square" rtlCol="0">
            <a:spAutoFit/>
          </a:bodyPr>
          <a:lstStyle/>
          <a:p>
            <a:r>
              <a:rPr lang="en-US" sz="2400" dirty="0">
                <a:latin typeface="Times New Roman" pitchFamily="18" charset="0"/>
                <a:cs typeface="Times New Roman" pitchFamily="18" charset="0"/>
              </a:rPr>
              <a:t>amplitude, </a:t>
            </a:r>
            <a:r>
              <a:rPr lang="en-US" sz="2400" i="1" dirty="0">
                <a:latin typeface="Cambria Math" pitchFamily="18" charset="0"/>
                <a:ea typeface="Cambria Math" pitchFamily="18" charset="0"/>
                <a:cs typeface="Times New Roman" pitchFamily="18" charset="0"/>
              </a:rPr>
              <a:t>C</a:t>
            </a:r>
            <a:endParaRPr lang="en-US" sz="2400" i="1" baseline="-25000" dirty="0">
              <a:latin typeface="Cambria Math" pitchFamily="18" charset="0"/>
              <a:ea typeface="Cambria Math" pitchFamily="18" charset="0"/>
              <a:cs typeface="Times New Roman" pitchFamily="18" charset="0"/>
            </a:endParaRPr>
          </a:p>
        </p:txBody>
      </p:sp>
      <p:cxnSp>
        <p:nvCxnSpPr>
          <p:cNvPr id="24" name="Straight Connector 23"/>
          <p:cNvCxnSpPr/>
          <p:nvPr/>
        </p:nvCxnSpPr>
        <p:spPr>
          <a:xfrm>
            <a:off x="3899264" y="5149334"/>
            <a:ext cx="2133600" cy="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67201" y="5105400"/>
            <a:ext cx="1447800" cy="461665"/>
          </a:xfrm>
          <a:prstGeom prst="rect">
            <a:avLst/>
          </a:prstGeom>
          <a:noFill/>
        </p:spPr>
        <p:txBody>
          <a:bodyPr wrap="square" rtlCol="0">
            <a:spAutoFit/>
          </a:bodyPr>
          <a:lstStyle/>
          <a:p>
            <a:r>
              <a:rPr lang="en-US" sz="2400" dirty="0">
                <a:latin typeface="Times New Roman" pitchFamily="18" charset="0"/>
                <a:cs typeface="Times New Roman" pitchFamily="18" charset="0"/>
              </a:rPr>
              <a:t>period, </a:t>
            </a:r>
            <a:r>
              <a:rPr lang="en-US" sz="2400" i="1" dirty="0">
                <a:latin typeface="Times New Roman" pitchFamily="18" charset="0"/>
                <a:cs typeface="Times New Roman" pitchFamily="18" charset="0"/>
              </a:rPr>
              <a:t>T</a:t>
            </a:r>
          </a:p>
        </p:txBody>
      </p:sp>
      <p:cxnSp>
        <p:nvCxnSpPr>
          <p:cNvPr id="28" name="Straight Arrow Connector 27"/>
          <p:cNvCxnSpPr/>
          <p:nvPr/>
        </p:nvCxnSpPr>
        <p:spPr>
          <a:xfrm rot="5400000" flipH="1" flipV="1">
            <a:off x="4421375" y="3396734"/>
            <a:ext cx="10668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070464" y="3777734"/>
            <a:ext cx="228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1931968" y="3767824"/>
            <a:ext cx="5334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d(t)</a:t>
            </a:r>
          </a:p>
        </p:txBody>
      </p:sp>
      <p:sp>
        <p:nvSpPr>
          <p:cNvPr id="21" name="Rectangle 20"/>
          <p:cNvSpPr/>
          <p:nvPr/>
        </p:nvSpPr>
        <p:spPr>
          <a:xfrm>
            <a:off x="4204064" y="5758934"/>
            <a:ext cx="457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508864" y="5758934"/>
            <a:ext cx="609600" cy="276999"/>
          </a:xfrm>
          <a:prstGeom prst="rect">
            <a:avLst/>
          </a:prstGeom>
          <a:noFill/>
        </p:spPr>
        <p:txBody>
          <a:bodyPr wrap="square" rtlCol="0">
            <a:spAutoFit/>
          </a:bodyPr>
          <a:lstStyle/>
          <a:p>
            <a:r>
              <a:rPr lang="en-US" sz="1200" dirty="0">
                <a:latin typeface="Times New Roman" pitchFamily="18" charset="0"/>
                <a:cs typeface="Times New Roman" pitchFamily="18" charset="0"/>
              </a:rPr>
              <a:t>time, </a:t>
            </a:r>
            <a:r>
              <a:rPr lang="en-US" sz="1200" i="1" dirty="0">
                <a:latin typeface="Times New Roman" pitchFamily="18" charset="0"/>
                <a:cs typeface="Times New Roman" pitchFamily="18" charset="0"/>
              </a:rPr>
              <a:t>t</a:t>
            </a:r>
          </a:p>
        </p:txBody>
      </p:sp>
      <p:sp>
        <p:nvSpPr>
          <p:cNvPr id="23" name="Rectangle 22"/>
          <p:cNvSpPr/>
          <p:nvPr/>
        </p:nvSpPr>
        <p:spPr>
          <a:xfrm>
            <a:off x="3975464" y="2101334"/>
            <a:ext cx="1066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p:nvSpPr>
        <p:spPr bwMode="auto">
          <a:xfrm>
            <a:off x="457200" y="304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sinusoidal oscillation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f(t)</a:t>
            </a:r>
            <a:r>
              <a:rPr kumimoji="0" lang="en-US" sz="3200"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 = C </a:t>
            </a:r>
            <a:r>
              <a:rPr kumimoji="0" lang="en-US" sz="3200" b="0" i="1" u="none" strike="noStrike" kern="0" cap="none" spc="0" normalizeH="0" noProof="0" dirty="0" err="1">
                <a:ln>
                  <a:noFill/>
                </a:ln>
                <a:solidFill>
                  <a:schemeClr val="tx2"/>
                </a:solidFill>
                <a:effectLst/>
                <a:uLnTx/>
                <a:uFillTx/>
                <a:latin typeface="Cambria Math" pitchFamily="18" charset="0"/>
                <a:ea typeface="Cambria Math" pitchFamily="18" charset="0"/>
                <a:cs typeface="Times New Roman" pitchFamily="18" charset="0"/>
              </a:rPr>
              <a:t>cos</a:t>
            </a:r>
            <a:r>
              <a:rPr kumimoji="0" lang="en-US" sz="3200"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 2</a:t>
            </a:r>
            <a:r>
              <a:rPr kumimoji="0" lang="el-GR" sz="3200"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π</a:t>
            </a:r>
            <a:r>
              <a:rPr kumimoji="0" lang="en-US" sz="3200"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 (t-t</a:t>
            </a:r>
            <a:r>
              <a:rPr kumimoji="0" lang="en-US" sz="3200" b="0"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Times New Roman" pitchFamily="18" charset="0"/>
              </a:rPr>
              <a:t>0</a:t>
            </a:r>
            <a:r>
              <a:rPr kumimoji="0" lang="en-US" sz="3200"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 / T }</a:t>
            </a:r>
            <a:endParaRPr kumimoji="0" lang="en-US" sz="32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6100</TotalTime>
  <Words>2626</Words>
  <Application>Microsoft Office PowerPoint</Application>
  <PresentationFormat>On-screen Show (4:3)</PresentationFormat>
  <Paragraphs>358</Paragraphs>
  <Slides>43</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Cambria Math</vt:lpstr>
      <vt:lpstr>Courier New</vt:lpstr>
      <vt:lpstr>Symbol</vt:lpstr>
      <vt:lpstr>Times New Roman</vt:lpstr>
      <vt:lpstr>Default Design</vt:lpstr>
      <vt:lpstr>Environmental Data Analysis with MATLAB or Python 3rd Edition  Lecture 9 </vt:lpstr>
      <vt:lpstr>PowerPoint Presentation</vt:lpstr>
      <vt:lpstr>Goal of the lecture</vt:lpstr>
      <vt:lpstr>importance of periodicities</vt:lpstr>
      <vt:lpstr>Stream Flow Neuse River</vt:lpstr>
      <vt:lpstr>PowerPoint Presentation</vt:lpstr>
      <vt:lpstr>PowerPoint Presentation</vt:lpstr>
      <vt:lpstr>temporal periodicities and their periods</vt:lpstr>
      <vt:lpstr>PowerPoint Presentation</vt:lpstr>
      <vt:lpstr>PowerPoint Presentation</vt:lpstr>
      <vt:lpstr>spatial periodicities and their wavelengths</vt:lpstr>
      <vt:lpstr>pairing sines and cosines to avoid using time delays</vt:lpstr>
      <vt:lpstr>derived using trig identity</vt:lpstr>
      <vt:lpstr>PowerPoint Presentation</vt:lpstr>
      <vt:lpstr>Fourier Series linear model containing nothing but sines and cosines</vt:lpstr>
      <vt:lpstr>A’s and B’s are model parameters</vt:lpstr>
      <vt:lpstr>two choices</vt:lpstr>
      <vt:lpstr>surprising fact about time series with evenly sampled data</vt:lpstr>
      <vt:lpstr>PowerPoint Presentation</vt:lpstr>
      <vt:lpstr>implies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problem of aliasing  high frequencies masquerading as low frequencies   solution: pre-process data to remove high frequencies before digitizing 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LDEO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Be Afraid to Ask …</dc:title>
  <dc:creator>Bill Menke</dc:creator>
  <cp:lastModifiedBy>AU</cp:lastModifiedBy>
  <cp:revision>653</cp:revision>
  <dcterms:created xsi:type="dcterms:W3CDTF">2008-08-25T18:59:31Z</dcterms:created>
  <dcterms:modified xsi:type="dcterms:W3CDTF">2022-02-26T16:39:08Z</dcterms:modified>
</cp:coreProperties>
</file>