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457" r:id="rId2"/>
    <p:sldId id="458" r:id="rId3"/>
    <p:sldId id="349" r:id="rId4"/>
    <p:sldId id="347" r:id="rId5"/>
    <p:sldId id="296" r:id="rId6"/>
    <p:sldId id="297" r:id="rId7"/>
    <p:sldId id="299" r:id="rId8"/>
    <p:sldId id="303" r:id="rId9"/>
    <p:sldId id="304" r:id="rId10"/>
    <p:sldId id="305" r:id="rId11"/>
    <p:sldId id="306" r:id="rId12"/>
    <p:sldId id="307" r:id="rId13"/>
    <p:sldId id="308" r:id="rId14"/>
    <p:sldId id="309" r:id="rId15"/>
    <p:sldId id="345" r:id="rId16"/>
    <p:sldId id="310" r:id="rId17"/>
    <p:sldId id="344" r:id="rId18"/>
    <p:sldId id="346" r:id="rId19"/>
    <p:sldId id="311" r:id="rId20"/>
    <p:sldId id="312" r:id="rId21"/>
    <p:sldId id="315" r:id="rId22"/>
    <p:sldId id="459" r:id="rId23"/>
    <p:sldId id="313" r:id="rId24"/>
    <p:sldId id="317" r:id="rId25"/>
    <p:sldId id="318" r:id="rId26"/>
    <p:sldId id="319" r:id="rId27"/>
    <p:sldId id="320" r:id="rId28"/>
    <p:sldId id="321" r:id="rId29"/>
    <p:sldId id="322" r:id="rId30"/>
    <p:sldId id="323" r:id="rId31"/>
    <p:sldId id="348" r:id="rId32"/>
    <p:sldId id="324" r:id="rId33"/>
    <p:sldId id="325" r:id="rId34"/>
    <p:sldId id="326" r:id="rId35"/>
    <p:sldId id="327" r:id="rId36"/>
    <p:sldId id="328" r:id="rId37"/>
    <p:sldId id="460" r:id="rId38"/>
    <p:sldId id="329" r:id="rId39"/>
    <p:sldId id="461" r:id="rId40"/>
    <p:sldId id="330" r:id="rId41"/>
    <p:sldId id="462" r:id="rId42"/>
    <p:sldId id="463" r:id="rId43"/>
    <p:sldId id="464" r:id="rId44"/>
    <p:sldId id="465" r:id="rId45"/>
    <p:sldId id="466" r:id="rId46"/>
    <p:sldId id="467" r:id="rId47"/>
    <p:sldId id="468" r:id="rId48"/>
    <p:sldId id="469" r:id="rId49"/>
    <p:sldId id="470" r:id="rId50"/>
    <p:sldId id="471" r:id="rId51"/>
    <p:sldId id="472" r:id="rId52"/>
    <p:sldId id="473" r:id="rId53"/>
    <p:sldId id="483" r:id="rId54"/>
    <p:sldId id="474" r:id="rId55"/>
    <p:sldId id="475" r:id="rId56"/>
    <p:sldId id="476" r:id="rId57"/>
    <p:sldId id="477" r:id="rId58"/>
    <p:sldId id="478" r:id="rId59"/>
    <p:sldId id="479" r:id="rId60"/>
    <p:sldId id="480" r:id="rId61"/>
    <p:sldId id="481" r:id="rId62"/>
    <p:sldId id="482" r:id="rId63"/>
    <p:sldId id="342" r:id="rId64"/>
    <p:sldId id="486" r:id="rId65"/>
    <p:sldId id="485" r:id="rId66"/>
    <p:sldId id="487" r:id="rId67"/>
    <p:sldId id="343" r:id="rId6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5675F8"/>
    <a:srgbClr val="FBC5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1" autoAdjust="0"/>
    <p:restoredTop sz="89316" autoAdjust="0"/>
  </p:normalViewPr>
  <p:slideViewPr>
    <p:cSldViewPr>
      <p:cViewPr varScale="1">
        <p:scale>
          <a:sx n="55" d="100"/>
          <a:sy n="55" d="100"/>
        </p:scale>
        <p:origin x="117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EE9508-24BE-4A5E-89E1-37AF65DD37C6}" type="datetimeFigureOut">
              <a:rPr lang="en-US" smtClean="0"/>
              <a:pPr/>
              <a:t>2/26/2022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466815-0D95-47C5-9249-8299F627C3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26 lectures are sufficient to survey the material in the book. However, not every topic in the book is covered, so students should be encouraged to </a:t>
            </a:r>
            <a:r>
              <a:rPr lang="en-US" i="1" dirty="0"/>
              <a:t>read the book</a:t>
            </a:r>
            <a:r>
              <a:rPr lang="en-US" dirty="0"/>
              <a:t>.</a:t>
            </a:r>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 that if you add a</a:t>
            </a:r>
            <a:r>
              <a:rPr lang="en-US" baseline="0" dirty="0"/>
              <a:t> complex number and its complex conjugate, you cancel the imaginary parts, so the result is purely real.</a:t>
            </a:r>
          </a:p>
          <a:p>
            <a:r>
              <a:rPr lang="en-US" baseline="0" dirty="0"/>
              <a:t>If you subtract them, you cancel the real parts, and the result is purely imaginary.</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might derive the last rule on the board, by expanding</a:t>
            </a:r>
            <a:r>
              <a:rPr lang="en-US" baseline="0" dirty="0"/>
              <a:t> a* a = (</a:t>
            </a:r>
            <a:r>
              <a:rPr lang="en-US" baseline="0" dirty="0" err="1"/>
              <a:t>a</a:t>
            </a:r>
            <a:r>
              <a:rPr lang="en-US" baseline="-25000" dirty="0" err="1"/>
              <a:t>r</a:t>
            </a:r>
            <a:r>
              <a:rPr lang="en-US" baseline="0" dirty="0" err="1"/>
              <a:t>-ia</a:t>
            </a:r>
            <a:r>
              <a:rPr lang="en-US" baseline="-25000" dirty="0" err="1"/>
              <a:t>i</a:t>
            </a:r>
            <a:r>
              <a:rPr lang="en-US" baseline="0" dirty="0"/>
              <a:t>)(</a:t>
            </a:r>
            <a:r>
              <a:rPr lang="en-US" baseline="0" dirty="0" err="1"/>
              <a:t>a</a:t>
            </a:r>
            <a:r>
              <a:rPr lang="en-US" baseline="-25000" dirty="0" err="1"/>
              <a:t>r</a:t>
            </a:r>
            <a:r>
              <a:rPr lang="en-US" baseline="0" dirty="0" err="1"/>
              <a:t>+ia</a:t>
            </a:r>
            <a:r>
              <a:rPr lang="en-US" baseline="-25000" dirty="0" err="1"/>
              <a:t>i</a:t>
            </a:r>
            <a:r>
              <a:rPr lang="en-US" baseline="0" dirty="0"/>
              <a:t>) =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a:t>
            </a:r>
            <a:r>
              <a:rPr lang="en-US" baseline="0" dirty="0"/>
              <a:t> should check that everyone knows about the function exp(), and realizes that exp(x) is synonymous with e</a:t>
            </a:r>
            <a:r>
              <a:rPr lang="en-US" baseline="30000" dirty="0"/>
              <a:t>x</a:t>
            </a:r>
            <a:r>
              <a:rPr lang="en-US" baseline="0" dirty="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Point</a:t>
            </a:r>
            <a:r>
              <a:rPr lang="en-US" baseline="0" dirty="0"/>
              <a:t> out that, up to signs, the terms in exp(x) match either the corresponding term in </a:t>
            </a:r>
            <a:r>
              <a:rPr lang="en-US" baseline="0" dirty="0" err="1"/>
              <a:t>cos</a:t>
            </a:r>
            <a:r>
              <a:rPr lang="en-US" baseline="0" dirty="0"/>
              <a:t>(x) or in sin(x).</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Point out that</a:t>
            </a:r>
            <a:r>
              <a:rPr lang="en-US" baseline="0" dirty="0"/>
              <a:t> (</a:t>
            </a:r>
            <a:r>
              <a:rPr lang="en-US" baseline="0" dirty="0" err="1"/>
              <a:t>iz</a:t>
            </a:r>
            <a:r>
              <a:rPr lang="en-US" baseline="0" dirty="0"/>
              <a:t>)</a:t>
            </a:r>
            <a:r>
              <a:rPr lang="en-US" baseline="30000" dirty="0"/>
              <a:t>2</a:t>
            </a:r>
            <a:r>
              <a:rPr lang="en-US" baseline="0" dirty="0"/>
              <a:t> is equal to –z</a:t>
            </a:r>
            <a:r>
              <a:rPr lang="en-US" baseline="30000" dirty="0"/>
              <a:t>2</a:t>
            </a:r>
            <a:r>
              <a:rPr lang="en-US" baseline="0" dirty="0"/>
              <a:t>, and that (</a:t>
            </a:r>
            <a:r>
              <a:rPr lang="en-US" baseline="0" dirty="0" err="1"/>
              <a:t>iz</a:t>
            </a:r>
            <a:r>
              <a:rPr lang="en-US" baseline="0" dirty="0"/>
              <a:t>)</a:t>
            </a:r>
            <a:r>
              <a:rPr lang="en-US" baseline="30000" dirty="0"/>
              <a:t>4 </a:t>
            </a:r>
            <a:r>
              <a:rPr lang="en-US" baseline="0" dirty="0"/>
              <a:t>is equal to z</a:t>
            </a:r>
            <a:r>
              <a:rPr lang="en-US" baseline="30000" dirty="0"/>
              <a:t>4</a:t>
            </a:r>
            <a:r>
              <a:rPr lang="en-US" baseline="0" dirty="0"/>
              <a: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Mention that you must multiply every</a:t>
            </a:r>
            <a:r>
              <a:rPr lang="en-US" baseline="0" dirty="0"/>
              <a:t> term in the </a:t>
            </a:r>
            <a:r>
              <a:rPr lang="en-US" baseline="0" dirty="0" err="1"/>
              <a:t>r.h.s</a:t>
            </a:r>
            <a:r>
              <a:rPr lang="en-US" baseline="0" dirty="0"/>
              <a:t>. by </a:t>
            </a:r>
            <a:r>
              <a:rPr lang="en-US" baseline="0" dirty="0" err="1"/>
              <a:t>i</a:t>
            </a:r>
            <a:r>
              <a:rPr lang="en-US" baseline="0" dirty="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 might want to flash back 3 slides for the exp() result.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Mention that sin</a:t>
            </a:r>
            <a:r>
              <a:rPr lang="en-US" baseline="30000" dirty="0"/>
              <a:t>2</a:t>
            </a:r>
            <a:r>
              <a:rPr lang="en-US" dirty="0"/>
              <a:t>(z) plus cos</a:t>
            </a:r>
            <a:r>
              <a:rPr lang="en-US" baseline="30000" dirty="0"/>
              <a:t>2 </a:t>
            </a:r>
            <a:r>
              <a:rPr lang="en-US" dirty="0"/>
              <a:t>(z) </a:t>
            </a:r>
            <a:r>
              <a:rPr lang="en-US" baseline="0" dirty="0"/>
              <a:t>is unity, for any value of z.</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You</a:t>
            </a:r>
            <a:r>
              <a:rPr lang="en-US" baseline="0" dirty="0"/>
              <a:t> might derive this results on the board.</a:t>
            </a:r>
            <a:endParaRPr lang="en-US" dirty="0"/>
          </a:p>
          <a:p>
            <a:r>
              <a:rPr lang="en-US" dirty="0"/>
              <a:t>Equate</a:t>
            </a:r>
            <a:r>
              <a:rPr lang="en-US" baseline="0" dirty="0"/>
              <a:t> z=</a:t>
            </a:r>
            <a:r>
              <a:rPr lang="en-US" baseline="0" dirty="0" err="1"/>
              <a:t>zr</a:t>
            </a:r>
            <a:r>
              <a:rPr lang="en-US" baseline="0" dirty="0"/>
              <a:t> + </a:t>
            </a:r>
            <a:r>
              <a:rPr lang="en-US" baseline="0" dirty="0" err="1"/>
              <a:t>zi</a:t>
            </a:r>
            <a:r>
              <a:rPr lang="en-US" baseline="0" dirty="0"/>
              <a:t>  with z = r exp(</a:t>
            </a:r>
            <a:r>
              <a:rPr lang="en-US" baseline="0" dirty="0" err="1"/>
              <a:t>i</a:t>
            </a:r>
            <a:r>
              <a:rPr lang="el-GR" baseline="0" dirty="0">
                <a:latin typeface="Cambria Math"/>
                <a:ea typeface="Cambria Math"/>
              </a:rPr>
              <a:t>θ</a:t>
            </a:r>
            <a:r>
              <a:rPr lang="en-US" baseline="0" dirty="0"/>
              <a:t>) = r </a:t>
            </a:r>
            <a:r>
              <a:rPr lang="en-US" baseline="0" dirty="0" err="1"/>
              <a:t>cos</a:t>
            </a:r>
            <a:r>
              <a:rPr lang="en-US" baseline="0" dirty="0"/>
              <a:t>(</a:t>
            </a:r>
            <a:r>
              <a:rPr lang="el-GR" baseline="0" dirty="0">
                <a:latin typeface="Cambria Math"/>
                <a:ea typeface="Cambria Math"/>
              </a:rPr>
              <a:t>θ</a:t>
            </a:r>
            <a:r>
              <a:rPr lang="en-US" baseline="0" dirty="0"/>
              <a:t>)+</a:t>
            </a:r>
            <a:r>
              <a:rPr lang="en-US" baseline="0" dirty="0" err="1"/>
              <a:t>i</a:t>
            </a:r>
            <a:r>
              <a:rPr lang="en-US" baseline="0" dirty="0"/>
              <a:t> r sin(</a:t>
            </a:r>
            <a:r>
              <a:rPr lang="el-GR" baseline="0" dirty="0">
                <a:latin typeface="Cambria Math"/>
                <a:ea typeface="Cambria Math"/>
              </a:rPr>
              <a:t>θ</a:t>
            </a:r>
            <a:r>
              <a:rPr lang="en-US" baseline="0" dirty="0"/>
              <a:t>)</a:t>
            </a:r>
          </a:p>
          <a:p>
            <a:r>
              <a:rPr lang="en-US" baseline="0" dirty="0"/>
              <a:t>and solve for r and </a:t>
            </a:r>
            <a:r>
              <a:rPr lang="el-GR" baseline="0" dirty="0">
                <a:latin typeface="Cambria Math"/>
                <a:ea typeface="Cambria Math"/>
              </a:rPr>
              <a:t>θ</a:t>
            </a:r>
            <a:r>
              <a:rPr lang="en-US" baseline="0" dirty="0">
                <a:latin typeface="Cambria Math"/>
                <a:ea typeface="Cambria Math"/>
              </a:rPr>
              <a:t> in terms of </a:t>
            </a:r>
            <a:r>
              <a:rPr lang="en-US" baseline="0" dirty="0" err="1">
                <a:latin typeface="Cambria Math"/>
                <a:ea typeface="Cambria Math"/>
              </a:rPr>
              <a:t>zr</a:t>
            </a:r>
            <a:r>
              <a:rPr lang="en-US" baseline="0" dirty="0">
                <a:latin typeface="Cambria Math"/>
                <a:ea typeface="Cambria Math"/>
              </a:rPr>
              <a:t> and </a:t>
            </a:r>
            <a:r>
              <a:rPr lang="en-US" baseline="0" dirty="0" err="1">
                <a:latin typeface="Cambria Math"/>
                <a:ea typeface="Cambria Math"/>
              </a:rPr>
              <a:t>zi</a:t>
            </a:r>
            <a:r>
              <a:rPr lang="en-US" baseline="0" dirty="0">
                <a:latin typeface="Cambria Math"/>
                <a:ea typeface="Cambria Math"/>
              </a:rPr>
              <a:t>.</a:t>
            </a:r>
          </a:p>
          <a:p>
            <a:r>
              <a:rPr lang="en-US" baseline="0" dirty="0"/>
              <a:t>Equating real and imaginary parts </a:t>
            </a:r>
            <a:r>
              <a:rPr lang="en-US" baseline="0" dirty="0" err="1"/>
              <a:t>selarately</a:t>
            </a:r>
            <a:r>
              <a:rPr lang="en-US" baseline="0" dirty="0"/>
              <a:t> yields  </a:t>
            </a:r>
            <a:r>
              <a:rPr lang="en-US" baseline="0" dirty="0" err="1"/>
              <a:t>z</a:t>
            </a:r>
            <a:r>
              <a:rPr lang="en-US" baseline="-25000" dirty="0" err="1"/>
              <a:t>r</a:t>
            </a:r>
            <a:r>
              <a:rPr lang="en-US" baseline="0" dirty="0"/>
              <a:t> = r </a:t>
            </a:r>
            <a:r>
              <a:rPr lang="en-US" baseline="0" dirty="0" err="1"/>
              <a:t>cos</a:t>
            </a:r>
            <a:r>
              <a:rPr lang="en-US" baseline="0" dirty="0"/>
              <a:t>(</a:t>
            </a:r>
            <a:r>
              <a:rPr lang="el-GR" baseline="0" dirty="0">
                <a:latin typeface="Cambria Math"/>
                <a:ea typeface="Cambria Math"/>
              </a:rPr>
              <a:t>θ</a:t>
            </a:r>
            <a:r>
              <a:rPr lang="en-US" baseline="0" dirty="0"/>
              <a:t>) and </a:t>
            </a:r>
            <a:r>
              <a:rPr lang="en-US" baseline="0" dirty="0" err="1"/>
              <a:t>z</a:t>
            </a:r>
            <a:r>
              <a:rPr lang="en-US" baseline="-25000" dirty="0" err="1"/>
              <a:t>i</a:t>
            </a:r>
            <a:r>
              <a:rPr lang="en-US" baseline="0" dirty="0"/>
              <a:t> = r sin(</a:t>
            </a:r>
            <a:r>
              <a:rPr lang="el-GR" baseline="0" dirty="0">
                <a:latin typeface="Cambria Math"/>
                <a:ea typeface="Cambria Math"/>
              </a:rPr>
              <a:t>θ</a:t>
            </a:r>
            <a:r>
              <a:rPr lang="en-US" baseline="0" dirty="0"/>
              <a:t>).</a:t>
            </a:r>
          </a:p>
          <a:p>
            <a:r>
              <a:rPr lang="en-US" baseline="0" dirty="0"/>
              <a:t>Squaring the two equations and adding yields r</a:t>
            </a:r>
            <a:r>
              <a:rPr lang="en-US" baseline="30000" dirty="0"/>
              <a:t>2 </a:t>
            </a:r>
            <a:r>
              <a:rPr lang="en-US" baseline="0" dirty="0"/>
              <a:t>[cos</a:t>
            </a:r>
            <a:r>
              <a:rPr lang="en-US" baseline="30000" dirty="0"/>
              <a:t>2 </a:t>
            </a:r>
            <a:r>
              <a:rPr lang="en-US" baseline="0" dirty="0"/>
              <a:t>(</a:t>
            </a:r>
            <a:r>
              <a:rPr lang="el-GR" baseline="0" dirty="0">
                <a:latin typeface="Cambria Math"/>
                <a:ea typeface="Cambria Math"/>
              </a:rPr>
              <a:t>θ</a:t>
            </a:r>
            <a:r>
              <a:rPr lang="en-US" baseline="0" dirty="0"/>
              <a:t>)+sin</a:t>
            </a:r>
            <a:r>
              <a:rPr lang="en-US" baseline="30000" dirty="0"/>
              <a:t>2 </a:t>
            </a:r>
            <a:r>
              <a:rPr lang="en-US" baseline="0" dirty="0"/>
              <a:t>(</a:t>
            </a:r>
            <a:r>
              <a:rPr lang="el-GR" baseline="0" dirty="0">
                <a:latin typeface="Cambria Math"/>
                <a:ea typeface="Cambria Math"/>
              </a:rPr>
              <a:t>θ</a:t>
            </a:r>
            <a:r>
              <a:rPr lang="en-US" baseline="0" dirty="0"/>
              <a:t>)]= r</a:t>
            </a:r>
            <a:r>
              <a:rPr lang="en-US" baseline="30000" dirty="0"/>
              <a:t>2 </a:t>
            </a:r>
            <a:r>
              <a:rPr lang="en-US" baseline="0" dirty="0"/>
              <a:t>= z</a:t>
            </a:r>
            <a:r>
              <a:rPr lang="en-US" baseline="-25000" dirty="0"/>
              <a:t>r</a:t>
            </a:r>
            <a:r>
              <a:rPr lang="en-US" baseline="30000" dirty="0"/>
              <a:t>2</a:t>
            </a:r>
            <a:r>
              <a:rPr lang="en-US" baseline="0" dirty="0"/>
              <a:t>+z</a:t>
            </a:r>
            <a:r>
              <a:rPr lang="en-US" baseline="-25000" dirty="0"/>
              <a:t>i</a:t>
            </a:r>
            <a:r>
              <a:rPr lang="en-US" baseline="30000" dirty="0"/>
              <a:t>2</a:t>
            </a:r>
            <a:r>
              <a:rPr lang="en-US" baseline="0" dirty="0"/>
              <a:t> or r=|z|.</a:t>
            </a:r>
          </a:p>
          <a:p>
            <a:r>
              <a:rPr lang="en-US" baseline="0" dirty="0"/>
              <a:t>Dividing the two equations yields tan(</a:t>
            </a:r>
            <a:r>
              <a:rPr lang="el-GR" baseline="0" dirty="0">
                <a:latin typeface="Cambria Math"/>
                <a:ea typeface="Cambria Math"/>
              </a:rPr>
              <a:t>θ</a:t>
            </a:r>
            <a:r>
              <a:rPr lang="en-US" baseline="0" dirty="0"/>
              <a:t>)=</a:t>
            </a:r>
            <a:r>
              <a:rPr lang="en-US" baseline="0" dirty="0" err="1"/>
              <a:t>z</a:t>
            </a:r>
            <a:r>
              <a:rPr lang="en-US" baseline="-25000" dirty="0" err="1"/>
              <a:t>i</a:t>
            </a:r>
            <a:r>
              <a:rPr lang="en-US" baseline="0" dirty="0"/>
              <a:t>/</a:t>
            </a:r>
            <a:r>
              <a:rPr lang="en-US" baseline="0" dirty="0" err="1"/>
              <a:t>z</a:t>
            </a:r>
            <a:r>
              <a:rPr lang="en-US" baseline="-25000" dirty="0" err="1"/>
              <a:t>r</a:t>
            </a:r>
            <a:r>
              <a:rPr lang="en-US" baseline="0" dirty="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Emphasize the underlying ideas are the same,</a:t>
            </a:r>
            <a:r>
              <a:rPr lang="en-US" baseline="0" dirty="0"/>
              <a:t> only the mathematical </a:t>
            </a:r>
            <a:r>
              <a:rPr lang="en-US" baseline="0"/>
              <a:t>implementation is different.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Complex arithmetic is no harder than ordinary arithmetic. Although the command a=2+3*</a:t>
            </a:r>
            <a:r>
              <a:rPr lang="en-US" baseline="0" dirty="0" err="1"/>
              <a:t>i</a:t>
            </a:r>
            <a:r>
              <a:rPr lang="en-US" baseline="0" dirty="0"/>
              <a:t> also works, it does so only if one has not overwritten the default value </a:t>
            </a:r>
            <a:r>
              <a:rPr lang="en-US" baseline="0" dirty="0" err="1"/>
              <a:t>i</a:t>
            </a:r>
            <a:r>
              <a:rPr lang="en-US" baseline="0" dirty="0"/>
              <a:t>=complex(0,1) by some other value; say by using </a:t>
            </a:r>
            <a:r>
              <a:rPr lang="en-US" baseline="0" dirty="0" err="1"/>
              <a:t>i</a:t>
            </a:r>
            <a:r>
              <a:rPr lang="en-US" baseline="0" dirty="0"/>
              <a:t> as a counter in a for-loop.  Consequently, students should be encouraged to use the complex() function.</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Complex arithmetic is no harder than ordinary arithmetic.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22</a:t>
            </a:fld>
            <a:endParaRPr lang="en-US"/>
          </a:p>
        </p:txBody>
      </p:sp>
    </p:spTree>
    <p:extLst>
      <p:ext uri="{BB962C8B-B14F-4D97-AF65-F5344CB8AC3E}">
        <p14:creationId xmlns:p14="http://schemas.microsoft.com/office/powerpoint/2010/main" val="41565446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23</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Show</a:t>
            </a:r>
            <a:r>
              <a:rPr lang="en-US" baseline="0" dirty="0"/>
              <a:t> that the second follows from the first by replacing </a:t>
            </a:r>
            <a:r>
              <a:rPr lang="el-GR" baseline="0" dirty="0">
                <a:latin typeface="Cambria Math"/>
                <a:ea typeface="Cambria Math"/>
              </a:rPr>
              <a:t>ω</a:t>
            </a:r>
            <a:r>
              <a:rPr lang="en-US" baseline="0" dirty="0">
                <a:latin typeface="Cambria Math"/>
                <a:ea typeface="Cambria Math"/>
              </a:rPr>
              <a:t> with –</a:t>
            </a:r>
            <a:r>
              <a:rPr lang="el-GR" baseline="0" dirty="0">
                <a:latin typeface="Cambria Math"/>
                <a:ea typeface="Cambria Math"/>
              </a:rPr>
              <a:t>ω</a:t>
            </a:r>
            <a:r>
              <a:rPr lang="en-US" baseline="0" dirty="0">
                <a:latin typeface="Cambria Math"/>
                <a:ea typeface="Cambria Math"/>
              </a:rPr>
              <a:t> and using </a:t>
            </a:r>
            <a:r>
              <a:rPr lang="en-US" baseline="0" dirty="0" err="1">
                <a:latin typeface="Cambria Math"/>
                <a:ea typeface="Cambria Math"/>
              </a:rPr>
              <a:t>cos</a:t>
            </a:r>
            <a:r>
              <a:rPr lang="en-US" baseline="0" dirty="0">
                <a:latin typeface="Cambria Math"/>
                <a:ea typeface="Cambria Math"/>
              </a:rPr>
              <a:t>(–</a:t>
            </a:r>
            <a:r>
              <a:rPr lang="el-GR" baseline="0" dirty="0">
                <a:latin typeface="Cambria Math"/>
                <a:ea typeface="Cambria Math"/>
              </a:rPr>
              <a:t>ω</a:t>
            </a:r>
            <a:r>
              <a:rPr lang="en-US" baseline="0" dirty="0">
                <a:latin typeface="Cambria Math"/>
                <a:ea typeface="Cambria Math"/>
              </a:rPr>
              <a:t>)=</a:t>
            </a:r>
            <a:r>
              <a:rPr lang="en-US" baseline="0" dirty="0" err="1">
                <a:latin typeface="Cambria Math"/>
                <a:ea typeface="Cambria Math"/>
              </a:rPr>
              <a:t>cos</a:t>
            </a:r>
            <a:r>
              <a:rPr lang="en-US" baseline="0" dirty="0">
                <a:latin typeface="Cambria Math"/>
                <a:ea typeface="Cambria Math"/>
              </a:rPr>
              <a:t>(</a:t>
            </a:r>
            <a:r>
              <a:rPr lang="el-GR" baseline="0" dirty="0">
                <a:latin typeface="Cambria Math"/>
                <a:ea typeface="Cambria Math"/>
              </a:rPr>
              <a:t>ω</a:t>
            </a:r>
            <a:r>
              <a:rPr lang="en-US" baseline="0" dirty="0">
                <a:latin typeface="Cambria Math"/>
                <a:ea typeface="Cambria Math"/>
              </a:rPr>
              <a:t>) and sin(–</a:t>
            </a:r>
            <a:r>
              <a:rPr lang="el-GR" baseline="0" dirty="0">
                <a:latin typeface="Cambria Math"/>
                <a:ea typeface="Cambria Math"/>
              </a:rPr>
              <a:t>ω</a:t>
            </a:r>
            <a:r>
              <a:rPr lang="en-US" baseline="0" dirty="0">
                <a:latin typeface="Cambria Math"/>
                <a:ea typeface="Cambria Math"/>
              </a:rPr>
              <a:t>)=-sin(</a:t>
            </a:r>
            <a:r>
              <a:rPr lang="el-GR" baseline="0" dirty="0">
                <a:latin typeface="Cambria Math"/>
                <a:ea typeface="Cambria Math"/>
              </a:rPr>
              <a:t>ω</a:t>
            </a:r>
            <a:r>
              <a:rPr lang="en-US" baseline="0" dirty="0">
                <a:latin typeface="Cambria Math"/>
                <a:ea typeface="Cambria Math"/>
              </a:rPr>
              <a:t>)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24</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These</a:t>
            </a:r>
            <a:r>
              <a:rPr lang="en-US" baseline="0" dirty="0"/>
              <a:t> are just the previous two equations, solved for sin() and </a:t>
            </a:r>
            <a:r>
              <a:rPr lang="en-US" baseline="0" dirty="0" err="1"/>
              <a:t>cos</a:t>
            </a:r>
            <a:r>
              <a:rPr lang="en-US" baseline="0" dirty="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25</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Remind</a:t>
            </a:r>
            <a:r>
              <a:rPr lang="en-US" baseline="0" dirty="0"/>
              <a:t> the class that the purpose of this lecture is to develop Fourier Series that contain complex exponentials.</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26</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paired terms both function to shift the timing of peaks</a:t>
            </a:r>
          </a:p>
        </p:txBody>
      </p:sp>
      <p:sp>
        <p:nvSpPr>
          <p:cNvPr id="4" name="Slide Number Placeholder 3"/>
          <p:cNvSpPr>
            <a:spLocks noGrp="1"/>
          </p:cNvSpPr>
          <p:nvPr>
            <p:ph type="sldNum" sz="quarter" idx="5"/>
          </p:nvPr>
        </p:nvSpPr>
        <p:spPr/>
        <p:txBody>
          <a:bodyPr/>
          <a:lstStyle/>
          <a:p>
            <a:fld id="{FD466815-0D95-47C5-9249-8299F627C374}" type="slidenum">
              <a:rPr lang="en-US" smtClean="0"/>
              <a:pPr/>
              <a:t>27</a:t>
            </a:fld>
            <a:endParaRPr lang="en-US"/>
          </a:p>
        </p:txBody>
      </p:sp>
    </p:spTree>
    <p:extLst>
      <p:ext uri="{BB962C8B-B14F-4D97-AF65-F5344CB8AC3E}">
        <p14:creationId xmlns:p14="http://schemas.microsoft.com/office/powerpoint/2010/main" val="29410329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 will solve for the C’s as a function of A and B.</a:t>
            </a:r>
          </a:p>
        </p:txBody>
      </p:sp>
      <p:sp>
        <p:nvSpPr>
          <p:cNvPr id="4" name="Slide Number Placeholder 3"/>
          <p:cNvSpPr>
            <a:spLocks noGrp="1"/>
          </p:cNvSpPr>
          <p:nvPr>
            <p:ph type="sldNum" sz="quarter" idx="5"/>
          </p:nvPr>
        </p:nvSpPr>
        <p:spPr/>
        <p:txBody>
          <a:bodyPr/>
          <a:lstStyle/>
          <a:p>
            <a:fld id="{FD466815-0D95-47C5-9249-8299F627C374}" type="slidenum">
              <a:rPr lang="en-US" smtClean="0"/>
              <a:pPr/>
              <a:t>28</a:t>
            </a:fld>
            <a:endParaRPr lang="en-US"/>
          </a:p>
        </p:txBody>
      </p:sp>
    </p:spTree>
    <p:extLst>
      <p:ext uri="{BB962C8B-B14F-4D97-AF65-F5344CB8AC3E}">
        <p14:creationId xmlns:p14="http://schemas.microsoft.com/office/powerpoint/2010/main" val="15084593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we have</a:t>
            </a:r>
            <a:r>
              <a:rPr lang="en-US" baseline="0" dirty="0"/>
              <a:t> replaced the complex exponentials in the first line with their </a:t>
            </a:r>
            <a:r>
              <a:rPr lang="en-US" baseline="0" dirty="0" err="1"/>
              <a:t>sines</a:t>
            </a:r>
            <a:r>
              <a:rPr lang="en-US" baseline="0" dirty="0"/>
              <a:t> and cosines equivalents.</a:t>
            </a:r>
          </a:p>
          <a:p>
            <a:r>
              <a:rPr lang="en-US" baseline="0" dirty="0"/>
              <a:t>For this to match </a:t>
            </a:r>
            <a:r>
              <a:rPr lang="en-US" baseline="0" dirty="0" err="1"/>
              <a:t>Acos</a:t>
            </a:r>
            <a:r>
              <a:rPr lang="en-US" baseline="0" dirty="0"/>
              <a:t>(</a:t>
            </a:r>
            <a:r>
              <a:rPr lang="el-GR" baseline="0" dirty="0">
                <a:latin typeface="Cambria Math"/>
                <a:ea typeface="Cambria Math"/>
              </a:rPr>
              <a:t>ω</a:t>
            </a:r>
            <a:r>
              <a:rPr lang="en-US" baseline="0" dirty="0"/>
              <a:t>t)+</a:t>
            </a:r>
            <a:r>
              <a:rPr lang="en-US" baseline="0" dirty="0" err="1"/>
              <a:t>Bsin</a:t>
            </a:r>
            <a:r>
              <a:rPr lang="en-US" baseline="0" dirty="0"/>
              <a:t>(</a:t>
            </a:r>
            <a:r>
              <a:rPr lang="el-GR" baseline="0" dirty="0">
                <a:latin typeface="Cambria Math"/>
                <a:ea typeface="Cambria Math"/>
              </a:rPr>
              <a:t>ω</a:t>
            </a:r>
            <a:r>
              <a:rPr lang="en-US" baseline="0" dirty="0"/>
              <a:t>t) it must have zero imaginary part, so the last two terms must be zero.</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symmetry</a:t>
            </a:r>
            <a:r>
              <a:rPr lang="en-US" baseline="0" dirty="0"/>
              <a:t> is the more important result, and is illustrated in the next slide.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a:t>
            </a:r>
            <a:r>
              <a:rPr lang="en-US" baseline="0" dirty="0"/>
              <a:t> lecture really does nothing else.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Real</a:t>
            </a:r>
            <a:r>
              <a:rPr lang="en-US" baseline="0" dirty="0"/>
              <a:t> part is symmetric.  Imaginary part is </a:t>
            </a:r>
            <a:r>
              <a:rPr lang="en-US" baseline="0" dirty="0" err="1"/>
              <a:t>antisymmetric</a:t>
            </a:r>
            <a:r>
              <a:rPr lang="en-US" baseline="0" dirty="0"/>
              <a:t>.  </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factor</a:t>
            </a:r>
            <a:r>
              <a:rPr lang="en-US" baseline="0" dirty="0"/>
              <a:t> of (1/N) is added to match MATLAB’s </a:t>
            </a:r>
            <a:r>
              <a:rPr lang="en-US" baseline="0" dirty="0" err="1"/>
              <a:t>ifft</a:t>
            </a:r>
            <a:r>
              <a:rPr lang="en-US" baseline="0" dirty="0"/>
              <a:t>() function and Python’s </a:t>
            </a:r>
            <a:r>
              <a:rPr lang="en-US" baseline="0" dirty="0" err="1"/>
              <a:t>np.fft.ifft</a:t>
            </a:r>
            <a:r>
              <a:rPr lang="en-US" baseline="0" dirty="0"/>
              <a:t>() method</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a:t>
            </a:r>
            <a:r>
              <a:rPr lang="en-US" baseline="0" dirty="0"/>
              <a:t> result “puts aliasing to work”.</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default is axis=1, so axis=1 must be given, else the result is completely incorrect.</a:t>
            </a:r>
          </a:p>
        </p:txBody>
      </p:sp>
      <p:sp>
        <p:nvSpPr>
          <p:cNvPr id="4" name="Slide Number Placeholder 3"/>
          <p:cNvSpPr>
            <a:spLocks noGrp="1"/>
          </p:cNvSpPr>
          <p:nvPr>
            <p:ph type="sldNum" sz="quarter" idx="5"/>
          </p:nvPr>
        </p:nvSpPr>
        <p:spPr/>
        <p:txBody>
          <a:bodyPr/>
          <a:lstStyle/>
          <a:p>
            <a:fld id="{FD466815-0D95-47C5-9249-8299F627C374}" type="slidenum">
              <a:rPr lang="en-US" smtClean="0"/>
              <a:pPr/>
              <a:t>37</a:t>
            </a:fld>
            <a:endParaRPr lang="en-US"/>
          </a:p>
        </p:txBody>
      </p:sp>
    </p:spTree>
    <p:extLst>
      <p:ext uri="{BB962C8B-B14F-4D97-AF65-F5344CB8AC3E}">
        <p14:creationId xmlns:p14="http://schemas.microsoft.com/office/powerpoint/2010/main" val="40515401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default, the result of </a:t>
            </a:r>
            <a:r>
              <a:rPr lang="en-US" dirty="0" err="1"/>
              <a:t>ifft</a:t>
            </a:r>
            <a:r>
              <a:rPr lang="en-US" dirty="0"/>
              <a:t>() is complex.  In most cases encountered in this book, d is real, so we delete the imaginary part (which is all zeros) using the real() function.</a:t>
            </a:r>
          </a:p>
        </p:txBody>
      </p:sp>
      <p:sp>
        <p:nvSpPr>
          <p:cNvPr id="4" name="Slide Number Placeholder 3"/>
          <p:cNvSpPr>
            <a:spLocks noGrp="1"/>
          </p:cNvSpPr>
          <p:nvPr>
            <p:ph type="sldNum" sz="quarter" idx="5"/>
          </p:nvPr>
        </p:nvSpPr>
        <p:spPr/>
        <p:txBody>
          <a:bodyPr/>
          <a:lstStyle/>
          <a:p>
            <a:fld id="{FD466815-0D95-47C5-9249-8299F627C374}" type="slidenum">
              <a:rPr lang="en-US" smtClean="0"/>
              <a:pPr/>
              <a:t>38</a:t>
            </a:fld>
            <a:endParaRPr lang="en-US"/>
          </a:p>
        </p:txBody>
      </p:sp>
    </p:spTree>
    <p:extLst>
      <p:ext uri="{BB962C8B-B14F-4D97-AF65-F5344CB8AC3E}">
        <p14:creationId xmlns:p14="http://schemas.microsoft.com/office/powerpoint/2010/main" val="5698697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By default, the result of </a:t>
            </a:r>
            <a:r>
              <a:rPr lang="en-US" dirty="0" err="1"/>
              <a:t>ifft</a:t>
            </a:r>
            <a:r>
              <a:rPr lang="en-US" dirty="0"/>
              <a:t>() is complex.  In most cases encountered in this book, d is real, so we delete the imaginary part (which is all zeros) using the real() function.</a:t>
            </a:r>
          </a:p>
          <a:p>
            <a:endParaRPr lang="en-US" dirty="0"/>
          </a:p>
        </p:txBody>
      </p:sp>
      <p:sp>
        <p:nvSpPr>
          <p:cNvPr id="4" name="Slide Number Placeholder 3"/>
          <p:cNvSpPr>
            <a:spLocks noGrp="1"/>
          </p:cNvSpPr>
          <p:nvPr>
            <p:ph type="sldNum" sz="quarter" idx="5"/>
          </p:nvPr>
        </p:nvSpPr>
        <p:spPr/>
        <p:txBody>
          <a:bodyPr/>
          <a:lstStyle/>
          <a:p>
            <a:fld id="{FD466815-0D95-47C5-9249-8299F627C374}" type="slidenum">
              <a:rPr lang="en-US" smtClean="0"/>
              <a:pPr/>
              <a:t>39</a:t>
            </a:fld>
            <a:endParaRPr lang="en-US"/>
          </a:p>
        </p:txBody>
      </p:sp>
    </p:spTree>
    <p:extLst>
      <p:ext uri="{BB962C8B-B14F-4D97-AF65-F5344CB8AC3E}">
        <p14:creationId xmlns:p14="http://schemas.microsoft.com/office/powerpoint/2010/main" val="374560119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should be encouraged to make their own set of definitions, check them, and use them consistently.</a:t>
            </a:r>
          </a:p>
        </p:txBody>
      </p:sp>
      <p:sp>
        <p:nvSpPr>
          <p:cNvPr id="4" name="Slide Number Placeholder 3"/>
          <p:cNvSpPr>
            <a:spLocks noGrp="1"/>
          </p:cNvSpPr>
          <p:nvPr>
            <p:ph type="sldNum" sz="quarter" idx="5"/>
          </p:nvPr>
        </p:nvSpPr>
        <p:spPr/>
        <p:txBody>
          <a:bodyPr/>
          <a:lstStyle/>
          <a:p>
            <a:fld id="{FD466815-0D95-47C5-9249-8299F627C374}" type="slidenum">
              <a:rPr lang="en-US" smtClean="0"/>
              <a:pPr/>
              <a:t>40</a:t>
            </a:fld>
            <a:endParaRPr lang="en-US"/>
          </a:p>
        </p:txBody>
      </p:sp>
    </p:spTree>
    <p:extLst>
      <p:ext uri="{BB962C8B-B14F-4D97-AF65-F5344CB8AC3E}">
        <p14:creationId xmlns:p14="http://schemas.microsoft.com/office/powerpoint/2010/main" val="5997824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 of complex coefficients equals the number of data.</a:t>
            </a:r>
          </a:p>
        </p:txBody>
      </p:sp>
      <p:sp>
        <p:nvSpPr>
          <p:cNvPr id="4" name="Slide Number Placeholder 3"/>
          <p:cNvSpPr>
            <a:spLocks noGrp="1"/>
          </p:cNvSpPr>
          <p:nvPr>
            <p:ph type="sldNum" sz="quarter" idx="5"/>
          </p:nvPr>
        </p:nvSpPr>
        <p:spPr/>
        <p:txBody>
          <a:bodyPr/>
          <a:lstStyle/>
          <a:p>
            <a:fld id="{FD466815-0D95-47C5-9249-8299F627C374}" type="slidenum">
              <a:rPr lang="en-US" smtClean="0"/>
              <a:pPr/>
              <a:t>41</a:t>
            </a:fld>
            <a:endParaRPr lang="en-US"/>
          </a:p>
        </p:txBody>
      </p:sp>
    </p:spTree>
    <p:extLst>
      <p:ext uri="{BB962C8B-B14F-4D97-AF65-F5344CB8AC3E}">
        <p14:creationId xmlns:p14="http://schemas.microsoft.com/office/powerpoint/2010/main" val="3135921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Standard setup of time axis</a:t>
            </a:r>
          </a:p>
        </p:txBody>
      </p:sp>
      <p:sp>
        <p:nvSpPr>
          <p:cNvPr id="4" name="Slide Number Placeholder 3"/>
          <p:cNvSpPr>
            <a:spLocks noGrp="1"/>
          </p:cNvSpPr>
          <p:nvPr>
            <p:ph type="sldNum" sz="quarter" idx="5"/>
          </p:nvPr>
        </p:nvSpPr>
        <p:spPr/>
        <p:txBody>
          <a:bodyPr/>
          <a:lstStyle/>
          <a:p>
            <a:fld id="{FD466815-0D95-47C5-9249-8299F627C374}" type="slidenum">
              <a:rPr lang="en-US" smtClean="0"/>
              <a:pPr/>
              <a:t>42</a:t>
            </a:fld>
            <a:endParaRPr lang="en-US"/>
          </a:p>
        </p:txBody>
      </p:sp>
    </p:spTree>
    <p:extLst>
      <p:ext uri="{BB962C8B-B14F-4D97-AF65-F5344CB8AC3E}">
        <p14:creationId xmlns:p14="http://schemas.microsoft.com/office/powerpoint/2010/main" val="1013026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Duration T of the data. We will discuss this definition and its uses, later.</a:t>
            </a:r>
          </a:p>
        </p:txBody>
      </p:sp>
      <p:sp>
        <p:nvSpPr>
          <p:cNvPr id="4" name="Slide Number Placeholder 3"/>
          <p:cNvSpPr>
            <a:spLocks noGrp="1"/>
          </p:cNvSpPr>
          <p:nvPr>
            <p:ph type="sldNum" sz="quarter" idx="5"/>
          </p:nvPr>
        </p:nvSpPr>
        <p:spPr/>
        <p:txBody>
          <a:bodyPr/>
          <a:lstStyle/>
          <a:p>
            <a:fld id="{FD466815-0D95-47C5-9249-8299F627C374}" type="slidenum">
              <a:rPr lang="en-US" smtClean="0"/>
              <a:pPr/>
              <a:t>43</a:t>
            </a:fld>
            <a:endParaRPr lang="en-US"/>
          </a:p>
        </p:txBody>
      </p:sp>
    </p:spTree>
    <p:extLst>
      <p:ext uri="{BB962C8B-B14F-4D97-AF65-F5344CB8AC3E}">
        <p14:creationId xmlns:p14="http://schemas.microsoft.com/office/powerpoint/2010/main" val="9550662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highest possible period is one oscillation in two samples</a:t>
            </a:r>
          </a:p>
        </p:txBody>
      </p:sp>
      <p:sp>
        <p:nvSpPr>
          <p:cNvPr id="4" name="Slide Number Placeholder 3"/>
          <p:cNvSpPr>
            <a:spLocks noGrp="1"/>
          </p:cNvSpPr>
          <p:nvPr>
            <p:ph type="sldNum" sz="quarter" idx="5"/>
          </p:nvPr>
        </p:nvSpPr>
        <p:spPr/>
        <p:txBody>
          <a:bodyPr/>
          <a:lstStyle/>
          <a:p>
            <a:fld id="{FD466815-0D95-47C5-9249-8299F627C374}" type="slidenum">
              <a:rPr lang="en-US" smtClean="0"/>
              <a:pPr/>
              <a:t>44</a:t>
            </a:fld>
            <a:endParaRPr lang="en-US"/>
          </a:p>
        </p:txBody>
      </p:sp>
    </p:spTree>
    <p:extLst>
      <p:ext uri="{BB962C8B-B14F-4D97-AF65-F5344CB8AC3E}">
        <p14:creationId xmlns:p14="http://schemas.microsoft.com/office/powerpoint/2010/main" val="7721805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sampling interval of the frequency axis</a:t>
            </a:r>
          </a:p>
        </p:txBody>
      </p:sp>
      <p:sp>
        <p:nvSpPr>
          <p:cNvPr id="4" name="Slide Number Placeholder 3"/>
          <p:cNvSpPr>
            <a:spLocks noGrp="1"/>
          </p:cNvSpPr>
          <p:nvPr>
            <p:ph type="sldNum" sz="quarter" idx="5"/>
          </p:nvPr>
        </p:nvSpPr>
        <p:spPr/>
        <p:txBody>
          <a:bodyPr/>
          <a:lstStyle/>
          <a:p>
            <a:fld id="{FD466815-0D95-47C5-9249-8299F627C374}" type="slidenum">
              <a:rPr lang="en-US" smtClean="0"/>
              <a:pPr/>
              <a:t>45</a:t>
            </a:fld>
            <a:endParaRPr lang="en-US"/>
          </a:p>
        </p:txBody>
      </p:sp>
    </p:spTree>
    <p:extLst>
      <p:ext uri="{BB962C8B-B14F-4D97-AF65-F5344CB8AC3E}">
        <p14:creationId xmlns:p14="http://schemas.microsoft.com/office/powerpoint/2010/main" val="26223759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frequency axis, in the non-intuitive order. The concatenation operator [] is used to piece together two sequence; e.g. in the N=8 case,  0,1,2,3,4 and -3,-2,-1.</a:t>
            </a:r>
          </a:p>
        </p:txBody>
      </p:sp>
      <p:sp>
        <p:nvSpPr>
          <p:cNvPr id="4" name="Slide Number Placeholder 3"/>
          <p:cNvSpPr>
            <a:spLocks noGrp="1"/>
          </p:cNvSpPr>
          <p:nvPr>
            <p:ph type="sldNum" sz="quarter" idx="5"/>
          </p:nvPr>
        </p:nvSpPr>
        <p:spPr/>
        <p:txBody>
          <a:bodyPr/>
          <a:lstStyle/>
          <a:p>
            <a:fld id="{FD466815-0D95-47C5-9249-8299F627C374}" type="slidenum">
              <a:rPr lang="en-US" smtClean="0"/>
              <a:pPr/>
              <a:t>46</a:t>
            </a:fld>
            <a:endParaRPr lang="en-US"/>
          </a:p>
        </p:txBody>
      </p:sp>
    </p:spTree>
    <p:extLst>
      <p:ext uri="{BB962C8B-B14F-4D97-AF65-F5344CB8AC3E}">
        <p14:creationId xmlns:p14="http://schemas.microsoft.com/office/powerpoint/2010/main" val="83964006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of non-negative frequencies,</a:t>
            </a:r>
          </a:p>
        </p:txBody>
      </p:sp>
      <p:sp>
        <p:nvSpPr>
          <p:cNvPr id="4" name="Slide Number Placeholder 3"/>
          <p:cNvSpPr>
            <a:spLocks noGrp="1"/>
          </p:cNvSpPr>
          <p:nvPr>
            <p:ph type="sldNum" sz="quarter" idx="5"/>
          </p:nvPr>
        </p:nvSpPr>
        <p:spPr/>
        <p:txBody>
          <a:bodyPr/>
          <a:lstStyle/>
          <a:p>
            <a:fld id="{FD466815-0D95-47C5-9249-8299F627C374}" type="slidenum">
              <a:rPr lang="en-US" smtClean="0"/>
              <a:pPr/>
              <a:t>47</a:t>
            </a:fld>
            <a:endParaRPr lang="en-US"/>
          </a:p>
        </p:txBody>
      </p:sp>
    </p:spTree>
    <p:extLst>
      <p:ext uri="{BB962C8B-B14F-4D97-AF65-F5344CB8AC3E}">
        <p14:creationId xmlns:p14="http://schemas.microsoft.com/office/powerpoint/2010/main" val="134901662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angular frequency sampling  interval</a:t>
            </a:r>
          </a:p>
        </p:txBody>
      </p:sp>
      <p:sp>
        <p:nvSpPr>
          <p:cNvPr id="4" name="Slide Number Placeholder 3"/>
          <p:cNvSpPr>
            <a:spLocks noGrp="1"/>
          </p:cNvSpPr>
          <p:nvPr>
            <p:ph type="sldNum" sz="quarter" idx="5"/>
          </p:nvPr>
        </p:nvSpPr>
        <p:spPr/>
        <p:txBody>
          <a:bodyPr/>
          <a:lstStyle/>
          <a:p>
            <a:fld id="{FD466815-0D95-47C5-9249-8299F627C374}" type="slidenum">
              <a:rPr lang="en-US" smtClean="0"/>
              <a:pPr/>
              <a:t>48</a:t>
            </a:fld>
            <a:endParaRPr lang="en-US"/>
          </a:p>
        </p:txBody>
      </p:sp>
    </p:spTree>
    <p:extLst>
      <p:ext uri="{BB962C8B-B14F-4D97-AF65-F5344CB8AC3E}">
        <p14:creationId xmlns:p14="http://schemas.microsoft.com/office/powerpoint/2010/main" val="35321736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of non-negative angular frequencies. The non-negative frequency axis is then f(1:Nf).</a:t>
            </a:r>
          </a:p>
        </p:txBody>
      </p:sp>
      <p:sp>
        <p:nvSpPr>
          <p:cNvPr id="4" name="Slide Number Placeholder 3"/>
          <p:cNvSpPr>
            <a:spLocks noGrp="1"/>
          </p:cNvSpPr>
          <p:nvPr>
            <p:ph type="sldNum" sz="quarter" idx="5"/>
          </p:nvPr>
        </p:nvSpPr>
        <p:spPr/>
        <p:txBody>
          <a:bodyPr/>
          <a:lstStyle/>
          <a:p>
            <a:fld id="{FD466815-0D95-47C5-9249-8299F627C374}" type="slidenum">
              <a:rPr lang="en-US" smtClean="0"/>
              <a:pPr/>
              <a:t>49</a:t>
            </a:fld>
            <a:endParaRPr lang="en-US"/>
          </a:p>
        </p:txBody>
      </p:sp>
    </p:spTree>
    <p:extLst>
      <p:ext uri="{BB962C8B-B14F-4D97-AF65-F5344CB8AC3E}">
        <p14:creationId xmlns:p14="http://schemas.microsoft.com/office/powerpoint/2010/main" val="216703751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angular frequency axis</a:t>
            </a:r>
          </a:p>
        </p:txBody>
      </p:sp>
      <p:sp>
        <p:nvSpPr>
          <p:cNvPr id="4" name="Slide Number Placeholder 3"/>
          <p:cNvSpPr>
            <a:spLocks noGrp="1"/>
          </p:cNvSpPr>
          <p:nvPr>
            <p:ph type="sldNum" sz="quarter" idx="5"/>
          </p:nvPr>
        </p:nvSpPr>
        <p:spPr/>
        <p:txBody>
          <a:bodyPr/>
          <a:lstStyle/>
          <a:p>
            <a:fld id="{FD466815-0D95-47C5-9249-8299F627C374}" type="slidenum">
              <a:rPr lang="en-US" smtClean="0"/>
              <a:pPr/>
              <a:t>50</a:t>
            </a:fld>
            <a:endParaRPr lang="en-US"/>
          </a:p>
        </p:txBody>
      </p:sp>
    </p:spTree>
    <p:extLst>
      <p:ext uri="{BB962C8B-B14F-4D97-AF65-F5344CB8AC3E}">
        <p14:creationId xmlns:p14="http://schemas.microsoft.com/office/powerpoint/2010/main" val="52764569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should be encouraged to make their own set of definitions, check them, and use them consistently.</a:t>
            </a:r>
          </a:p>
        </p:txBody>
      </p:sp>
      <p:sp>
        <p:nvSpPr>
          <p:cNvPr id="4" name="Slide Number Placeholder 3"/>
          <p:cNvSpPr>
            <a:spLocks noGrp="1"/>
          </p:cNvSpPr>
          <p:nvPr>
            <p:ph type="sldNum" sz="quarter" idx="5"/>
          </p:nvPr>
        </p:nvSpPr>
        <p:spPr/>
        <p:txBody>
          <a:bodyPr/>
          <a:lstStyle/>
          <a:p>
            <a:fld id="{FD466815-0D95-47C5-9249-8299F627C374}" type="slidenum">
              <a:rPr lang="en-US" smtClean="0"/>
              <a:pPr/>
              <a:t>51</a:t>
            </a:fld>
            <a:endParaRPr lang="en-US"/>
          </a:p>
        </p:txBody>
      </p:sp>
    </p:spTree>
    <p:extLst>
      <p:ext uri="{BB962C8B-B14F-4D97-AF65-F5344CB8AC3E}">
        <p14:creationId xmlns:p14="http://schemas.microsoft.com/office/powerpoint/2010/main" val="325782087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number of coefficients (model parameters) equals the number of points in the time series (data)</a:t>
            </a:r>
          </a:p>
        </p:txBody>
      </p:sp>
      <p:sp>
        <p:nvSpPr>
          <p:cNvPr id="4" name="Slide Number Placeholder 3"/>
          <p:cNvSpPr>
            <a:spLocks noGrp="1"/>
          </p:cNvSpPr>
          <p:nvPr>
            <p:ph type="sldNum" sz="quarter" idx="5"/>
          </p:nvPr>
        </p:nvSpPr>
        <p:spPr/>
        <p:txBody>
          <a:bodyPr/>
          <a:lstStyle/>
          <a:p>
            <a:fld id="{FD466815-0D95-47C5-9249-8299F627C374}" type="slidenum">
              <a:rPr lang="en-US" smtClean="0"/>
              <a:pPr/>
              <a:t>52</a:t>
            </a:fld>
            <a:endParaRPr lang="en-US"/>
          </a:p>
        </p:txBody>
      </p:sp>
    </p:spTree>
    <p:extLst>
      <p:ext uri="{BB962C8B-B14F-4D97-AF65-F5344CB8AC3E}">
        <p14:creationId xmlns:p14="http://schemas.microsoft.com/office/powerpoint/2010/main" val="365018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Mention</a:t>
            </a:r>
            <a:r>
              <a:rPr lang="en-US" baseline="0" dirty="0"/>
              <a:t> that there is nothing profound about “</a:t>
            </a:r>
            <a:r>
              <a:rPr lang="en-US" baseline="0" dirty="0" err="1"/>
              <a:t>i</a:t>
            </a:r>
            <a:r>
              <a:rPr lang="en-US" baseline="0" dirty="0"/>
              <a:t>”.  It’s really just a bookkeeping device.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book tries to minimize discussion of technical coding issues such as this one, and I don’t advise trying to teach them in a course on data analysis.  But here’s the problem: We will need to use N/2 as an array index, which requires that it be an integer.  Because the result of division operator is a floating point number, not an integer, we use to the floor() function to create an integer version of N/2.</a:t>
            </a:r>
          </a:p>
        </p:txBody>
      </p:sp>
      <p:sp>
        <p:nvSpPr>
          <p:cNvPr id="4" name="Slide Number Placeholder 3"/>
          <p:cNvSpPr>
            <a:spLocks noGrp="1"/>
          </p:cNvSpPr>
          <p:nvPr>
            <p:ph type="sldNum" sz="quarter" idx="5"/>
          </p:nvPr>
        </p:nvSpPr>
        <p:spPr/>
        <p:txBody>
          <a:bodyPr/>
          <a:lstStyle/>
          <a:p>
            <a:fld id="{FD466815-0D95-47C5-9249-8299F627C374}" type="slidenum">
              <a:rPr lang="en-US" smtClean="0"/>
              <a:pPr/>
              <a:t>53</a:t>
            </a:fld>
            <a:endParaRPr lang="en-US"/>
          </a:p>
        </p:txBody>
      </p:sp>
    </p:spTree>
    <p:extLst>
      <p:ext uri="{BB962C8B-B14F-4D97-AF65-F5344CB8AC3E}">
        <p14:creationId xmlns:p14="http://schemas.microsoft.com/office/powerpoint/2010/main" val="34836337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Standard setup of time axis</a:t>
            </a:r>
          </a:p>
        </p:txBody>
      </p:sp>
      <p:sp>
        <p:nvSpPr>
          <p:cNvPr id="4" name="Slide Number Placeholder 3"/>
          <p:cNvSpPr>
            <a:spLocks noGrp="1"/>
          </p:cNvSpPr>
          <p:nvPr>
            <p:ph type="sldNum" sz="quarter" idx="5"/>
          </p:nvPr>
        </p:nvSpPr>
        <p:spPr/>
        <p:txBody>
          <a:bodyPr/>
          <a:lstStyle/>
          <a:p>
            <a:fld id="{FD466815-0D95-47C5-9249-8299F627C374}" type="slidenum">
              <a:rPr lang="en-US" smtClean="0"/>
              <a:pPr/>
              <a:t>54</a:t>
            </a:fld>
            <a:endParaRPr lang="en-US"/>
          </a:p>
        </p:txBody>
      </p:sp>
    </p:spTree>
    <p:extLst>
      <p:ext uri="{BB962C8B-B14F-4D97-AF65-F5344CB8AC3E}">
        <p14:creationId xmlns:p14="http://schemas.microsoft.com/office/powerpoint/2010/main" val="89865612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Duration T of the data. We will discuss this definition and its uses, later.</a:t>
            </a:r>
          </a:p>
        </p:txBody>
      </p:sp>
      <p:sp>
        <p:nvSpPr>
          <p:cNvPr id="4" name="Slide Number Placeholder 3"/>
          <p:cNvSpPr>
            <a:spLocks noGrp="1"/>
          </p:cNvSpPr>
          <p:nvPr>
            <p:ph type="sldNum" sz="quarter" idx="5"/>
          </p:nvPr>
        </p:nvSpPr>
        <p:spPr/>
        <p:txBody>
          <a:bodyPr/>
          <a:lstStyle/>
          <a:p>
            <a:fld id="{FD466815-0D95-47C5-9249-8299F627C374}" type="slidenum">
              <a:rPr lang="en-US" smtClean="0"/>
              <a:pPr/>
              <a:t>55</a:t>
            </a:fld>
            <a:endParaRPr lang="en-US"/>
          </a:p>
        </p:txBody>
      </p:sp>
    </p:spTree>
    <p:extLst>
      <p:ext uri="{BB962C8B-B14F-4D97-AF65-F5344CB8AC3E}">
        <p14:creationId xmlns:p14="http://schemas.microsoft.com/office/powerpoint/2010/main" val="13766190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highest possible period is one oscillation in two samples.</a:t>
            </a:r>
          </a:p>
        </p:txBody>
      </p:sp>
      <p:sp>
        <p:nvSpPr>
          <p:cNvPr id="4" name="Slide Number Placeholder 3"/>
          <p:cNvSpPr>
            <a:spLocks noGrp="1"/>
          </p:cNvSpPr>
          <p:nvPr>
            <p:ph type="sldNum" sz="quarter" idx="5"/>
          </p:nvPr>
        </p:nvSpPr>
        <p:spPr/>
        <p:txBody>
          <a:bodyPr/>
          <a:lstStyle/>
          <a:p>
            <a:fld id="{FD466815-0D95-47C5-9249-8299F627C374}" type="slidenum">
              <a:rPr lang="en-US" smtClean="0"/>
              <a:pPr/>
              <a:t>56</a:t>
            </a:fld>
            <a:endParaRPr lang="en-US"/>
          </a:p>
        </p:txBody>
      </p:sp>
    </p:spTree>
    <p:extLst>
      <p:ext uri="{BB962C8B-B14F-4D97-AF65-F5344CB8AC3E}">
        <p14:creationId xmlns:p14="http://schemas.microsoft.com/office/powerpoint/2010/main" val="385449181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Sampling interval on the frequency axis.</a:t>
            </a:r>
          </a:p>
        </p:txBody>
      </p:sp>
      <p:sp>
        <p:nvSpPr>
          <p:cNvPr id="4" name="Slide Number Placeholder 3"/>
          <p:cNvSpPr>
            <a:spLocks noGrp="1"/>
          </p:cNvSpPr>
          <p:nvPr>
            <p:ph type="sldNum" sz="quarter" idx="5"/>
          </p:nvPr>
        </p:nvSpPr>
        <p:spPr/>
        <p:txBody>
          <a:bodyPr/>
          <a:lstStyle/>
          <a:p>
            <a:fld id="{FD466815-0D95-47C5-9249-8299F627C374}" type="slidenum">
              <a:rPr lang="en-US" smtClean="0"/>
              <a:pPr/>
              <a:t>57</a:t>
            </a:fld>
            <a:endParaRPr lang="en-US"/>
          </a:p>
        </p:txBody>
      </p:sp>
    </p:spTree>
    <p:extLst>
      <p:ext uri="{BB962C8B-B14F-4D97-AF65-F5344CB8AC3E}">
        <p14:creationId xmlns:p14="http://schemas.microsoft.com/office/powerpoint/2010/main" val="276732078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frequency axis, in the non-intuitive order. The </a:t>
            </a:r>
            <a:r>
              <a:rPr lang="en-US" dirty="0" err="1"/>
              <a:t>np.concatenate</a:t>
            </a:r>
            <a:r>
              <a:rPr lang="en-US" dirty="0"/>
              <a:t> method is used to piece together two sequence; e.g. in the N=8 case,  0,1,2,3,4 and -3,-2,-1.  The axis=0 argument indicates that they are to be concatenated vertically (axis=1 is horizontally).</a:t>
            </a:r>
          </a:p>
        </p:txBody>
      </p:sp>
      <p:sp>
        <p:nvSpPr>
          <p:cNvPr id="4" name="Slide Number Placeholder 3"/>
          <p:cNvSpPr>
            <a:spLocks noGrp="1"/>
          </p:cNvSpPr>
          <p:nvPr>
            <p:ph type="sldNum" sz="quarter" idx="5"/>
          </p:nvPr>
        </p:nvSpPr>
        <p:spPr/>
        <p:txBody>
          <a:bodyPr/>
          <a:lstStyle/>
          <a:p>
            <a:fld id="{FD466815-0D95-47C5-9249-8299F627C374}" type="slidenum">
              <a:rPr lang="en-US" smtClean="0"/>
              <a:pPr/>
              <a:t>58</a:t>
            </a:fld>
            <a:endParaRPr lang="en-US"/>
          </a:p>
        </p:txBody>
      </p:sp>
    </p:spTree>
    <p:extLst>
      <p:ext uri="{BB962C8B-B14F-4D97-AF65-F5344CB8AC3E}">
        <p14:creationId xmlns:p14="http://schemas.microsoft.com/office/powerpoint/2010/main" val="37369141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non-negative frequency axis is then f[0:Nf,0:1]</a:t>
            </a:r>
          </a:p>
        </p:txBody>
      </p:sp>
      <p:sp>
        <p:nvSpPr>
          <p:cNvPr id="4" name="Slide Number Placeholder 3"/>
          <p:cNvSpPr>
            <a:spLocks noGrp="1"/>
          </p:cNvSpPr>
          <p:nvPr>
            <p:ph type="sldNum" sz="quarter" idx="5"/>
          </p:nvPr>
        </p:nvSpPr>
        <p:spPr/>
        <p:txBody>
          <a:bodyPr/>
          <a:lstStyle/>
          <a:p>
            <a:fld id="{FD466815-0D95-47C5-9249-8299F627C374}" type="slidenum">
              <a:rPr lang="en-US" smtClean="0"/>
              <a:pPr/>
              <a:t>59</a:t>
            </a:fld>
            <a:endParaRPr lang="en-US"/>
          </a:p>
        </p:txBody>
      </p:sp>
    </p:spTree>
    <p:extLst>
      <p:ext uri="{BB962C8B-B14F-4D97-AF65-F5344CB8AC3E}">
        <p14:creationId xmlns:p14="http://schemas.microsoft.com/office/powerpoint/2010/main" val="75384893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better to have a separate variable than to keep typing 2*pi*df</a:t>
            </a:r>
          </a:p>
        </p:txBody>
      </p:sp>
      <p:sp>
        <p:nvSpPr>
          <p:cNvPr id="4" name="Slide Number Placeholder 3"/>
          <p:cNvSpPr>
            <a:spLocks noGrp="1"/>
          </p:cNvSpPr>
          <p:nvPr>
            <p:ph type="sldNum" sz="quarter" idx="5"/>
          </p:nvPr>
        </p:nvSpPr>
        <p:spPr/>
        <p:txBody>
          <a:bodyPr/>
          <a:lstStyle/>
          <a:p>
            <a:fld id="{FD466815-0D95-47C5-9249-8299F627C374}" type="slidenum">
              <a:rPr lang="en-US" smtClean="0"/>
              <a:pPr/>
              <a:t>60</a:t>
            </a:fld>
            <a:endParaRPr lang="en-US"/>
          </a:p>
        </p:txBody>
      </p:sp>
    </p:spTree>
    <p:extLst>
      <p:ext uri="{BB962C8B-B14F-4D97-AF65-F5344CB8AC3E}">
        <p14:creationId xmlns:p14="http://schemas.microsoft.com/office/powerpoint/2010/main" val="46311242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of non-negative angular frequencies.  </a:t>
            </a:r>
          </a:p>
        </p:txBody>
      </p:sp>
      <p:sp>
        <p:nvSpPr>
          <p:cNvPr id="4" name="Slide Number Placeholder 3"/>
          <p:cNvSpPr>
            <a:spLocks noGrp="1"/>
          </p:cNvSpPr>
          <p:nvPr>
            <p:ph type="sldNum" sz="quarter" idx="5"/>
          </p:nvPr>
        </p:nvSpPr>
        <p:spPr/>
        <p:txBody>
          <a:bodyPr/>
          <a:lstStyle/>
          <a:p>
            <a:fld id="{FD466815-0D95-47C5-9249-8299F627C374}" type="slidenum">
              <a:rPr lang="en-US" smtClean="0"/>
              <a:pPr/>
              <a:t>61</a:t>
            </a:fld>
            <a:endParaRPr lang="en-US"/>
          </a:p>
        </p:txBody>
      </p:sp>
    </p:spTree>
    <p:extLst>
      <p:ext uri="{BB962C8B-B14F-4D97-AF65-F5344CB8AC3E}">
        <p14:creationId xmlns:p14="http://schemas.microsoft.com/office/powerpoint/2010/main" val="69055062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Angular frequency axis.  Some formulas require angular .frequency, and its less-error prone to use a variable than to keep typing 2*pi*f.</a:t>
            </a:r>
          </a:p>
        </p:txBody>
      </p:sp>
      <p:sp>
        <p:nvSpPr>
          <p:cNvPr id="4" name="Slide Number Placeholder 3"/>
          <p:cNvSpPr>
            <a:spLocks noGrp="1"/>
          </p:cNvSpPr>
          <p:nvPr>
            <p:ph type="sldNum" sz="quarter" idx="5"/>
          </p:nvPr>
        </p:nvSpPr>
        <p:spPr/>
        <p:txBody>
          <a:bodyPr/>
          <a:lstStyle/>
          <a:p>
            <a:fld id="{FD466815-0D95-47C5-9249-8299F627C374}" type="slidenum">
              <a:rPr lang="en-US" smtClean="0"/>
              <a:pPr/>
              <a:t>62</a:t>
            </a:fld>
            <a:endParaRPr lang="en-US"/>
          </a:p>
        </p:txBody>
      </p:sp>
    </p:spTree>
    <p:extLst>
      <p:ext uri="{BB962C8B-B14F-4D97-AF65-F5344CB8AC3E}">
        <p14:creationId xmlns:p14="http://schemas.microsoft.com/office/powerpoint/2010/main" val="503045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imaginary part is whatever multiplies </a:t>
            </a:r>
            <a:r>
              <a:rPr lang="en-US" baseline="0" dirty="0" err="1"/>
              <a:t>i</a:t>
            </a:r>
            <a:r>
              <a:rPr lang="en-US" baseline="0" dirty="0"/>
              <a:t>.</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7</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un-normalized version. We will discuss normalization later.</a:t>
            </a:r>
          </a:p>
        </p:txBody>
      </p:sp>
      <p:sp>
        <p:nvSpPr>
          <p:cNvPr id="4" name="Slide Number Placeholder 3"/>
          <p:cNvSpPr>
            <a:spLocks noGrp="1"/>
          </p:cNvSpPr>
          <p:nvPr>
            <p:ph type="sldNum" sz="quarter" idx="5"/>
          </p:nvPr>
        </p:nvSpPr>
        <p:spPr/>
        <p:txBody>
          <a:bodyPr/>
          <a:lstStyle/>
          <a:p>
            <a:fld id="{FD466815-0D95-47C5-9249-8299F627C374}" type="slidenum">
              <a:rPr lang="en-US" smtClean="0"/>
              <a:pPr/>
              <a:t>63</a:t>
            </a:fld>
            <a:endParaRPr lang="en-US"/>
          </a:p>
        </p:txBody>
      </p:sp>
    </p:spTree>
    <p:extLst>
      <p:ext uri="{BB962C8B-B14F-4D97-AF65-F5344CB8AC3E}">
        <p14:creationId xmlns:p14="http://schemas.microsoft.com/office/powerpoint/2010/main" val="291660880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the data are real, the negative frequencies are the complex conjugates of the positive frequencies, and are redundant.</a:t>
            </a:r>
          </a:p>
        </p:txBody>
      </p:sp>
      <p:sp>
        <p:nvSpPr>
          <p:cNvPr id="4" name="Slide Number Placeholder 3"/>
          <p:cNvSpPr>
            <a:spLocks noGrp="1"/>
          </p:cNvSpPr>
          <p:nvPr>
            <p:ph type="sldNum" sz="quarter" idx="5"/>
          </p:nvPr>
        </p:nvSpPr>
        <p:spPr/>
        <p:txBody>
          <a:bodyPr/>
          <a:lstStyle/>
          <a:p>
            <a:fld id="{FD466815-0D95-47C5-9249-8299F627C374}" type="slidenum">
              <a:rPr lang="en-US" smtClean="0"/>
              <a:pPr/>
              <a:t>64</a:t>
            </a:fld>
            <a:endParaRPr lang="en-US"/>
          </a:p>
        </p:txBody>
      </p:sp>
    </p:spTree>
    <p:extLst>
      <p:ext uri="{BB962C8B-B14F-4D97-AF65-F5344CB8AC3E}">
        <p14:creationId xmlns:p14="http://schemas.microsoft.com/office/powerpoint/2010/main" val="69229473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un-normalized version. We will discuss normalization later.</a:t>
            </a:r>
          </a:p>
        </p:txBody>
      </p:sp>
      <p:sp>
        <p:nvSpPr>
          <p:cNvPr id="4" name="Slide Number Placeholder 3"/>
          <p:cNvSpPr>
            <a:spLocks noGrp="1"/>
          </p:cNvSpPr>
          <p:nvPr>
            <p:ph type="sldNum" sz="quarter" idx="5"/>
          </p:nvPr>
        </p:nvSpPr>
        <p:spPr/>
        <p:txBody>
          <a:bodyPr/>
          <a:lstStyle/>
          <a:p>
            <a:fld id="{FD466815-0D95-47C5-9249-8299F627C374}" type="slidenum">
              <a:rPr lang="en-US" smtClean="0"/>
              <a:pPr/>
              <a:t>65</a:t>
            </a:fld>
            <a:endParaRPr lang="en-US"/>
          </a:p>
        </p:txBody>
      </p:sp>
    </p:spTree>
    <p:extLst>
      <p:ext uri="{BB962C8B-B14F-4D97-AF65-F5344CB8AC3E}">
        <p14:creationId xmlns:p14="http://schemas.microsoft.com/office/powerpoint/2010/main" val="204429676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the data are real, the negative frequencies are the complex conjugates of the positive frequencies, and are redundant.</a:t>
            </a:r>
          </a:p>
        </p:txBody>
      </p:sp>
      <p:sp>
        <p:nvSpPr>
          <p:cNvPr id="4" name="Slide Number Placeholder 3"/>
          <p:cNvSpPr>
            <a:spLocks noGrp="1"/>
          </p:cNvSpPr>
          <p:nvPr>
            <p:ph type="sldNum" sz="quarter" idx="5"/>
          </p:nvPr>
        </p:nvSpPr>
        <p:spPr/>
        <p:txBody>
          <a:bodyPr/>
          <a:lstStyle/>
          <a:p>
            <a:fld id="{FD466815-0D95-47C5-9249-8299F627C374}" type="slidenum">
              <a:rPr lang="en-US" smtClean="0"/>
              <a:pPr/>
              <a:t>66</a:t>
            </a:fld>
            <a:endParaRPr lang="en-US"/>
          </a:p>
        </p:txBody>
      </p:sp>
    </p:spTree>
    <p:extLst>
      <p:ext uri="{BB962C8B-B14F-4D97-AF65-F5344CB8AC3E}">
        <p14:creationId xmlns:p14="http://schemas.microsoft.com/office/powerpoint/2010/main" val="274122053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sine &amp; cosine form is equivalent to the complex exponential form, so whatever you can do with one, you can do with the other.  However, if you choose to work with the sine &amp; cosine form, you will be, in effect, be explicitly manipulating the real and imaginary parts of complex numbers whenever you have to deal with A’s and B’s.  In contrast, if you choose to work with complex exponentials, the algebra of complex arithmetic hides the real and imaginary parts of the complex numbers from you.</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67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Addition</a:t>
            </a:r>
            <a:r>
              <a:rPr lang="en-US" baseline="0" dirty="0"/>
              <a:t> is simple.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 is subtraction.</a:t>
            </a:r>
          </a:p>
        </p:txBody>
      </p:sp>
      <p:sp>
        <p:nvSpPr>
          <p:cNvPr id="4" name="Slide Number Placeholder 3"/>
          <p:cNvSpPr>
            <a:spLocks noGrp="1"/>
          </p:cNvSpPr>
          <p:nvPr>
            <p:ph type="sldNum" sz="quarter" idx="10"/>
          </p:nvPr>
        </p:nvSpPr>
        <p:spPr/>
        <p:txBody>
          <a:bodyPr/>
          <a:lstStyle/>
          <a:p>
            <a:fld id="{FD466815-0D95-47C5-9249-8299F627C374}"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But</a:t>
            </a:r>
            <a:r>
              <a:rPr lang="en-US" baseline="0" dirty="0"/>
              <a:t> multiplication is more complicated because the real and imaginary parts of the input “mix”.  We do not review division here, because we won’t ever need it, but it’s even worse.</a:t>
            </a:r>
            <a:endParaRPr lang="en-US" dirty="0"/>
          </a:p>
        </p:txBody>
      </p:sp>
      <p:sp>
        <p:nvSpPr>
          <p:cNvPr id="4" name="Slide Number Placeholder 3"/>
          <p:cNvSpPr>
            <a:spLocks noGrp="1"/>
          </p:cNvSpPr>
          <p:nvPr>
            <p:ph type="sldNum" sz="quarter" idx="10"/>
          </p:nvPr>
        </p:nvSpPr>
        <p:spPr/>
        <p:txBody>
          <a:bodyPr/>
          <a:lstStyle/>
          <a:p>
            <a:fld id="{FD466815-0D95-47C5-9249-8299F627C374}"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1A20BD-B3D7-4A0E-9468-93AFECDD4CE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4E29CB-39EE-47A4-8CC5-DCBF37875E8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A7134A-8F76-4C03-BA62-3ACEEEEDF27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D8A4393-D40A-4B88-A5C0-622375FE443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A9A6B4-CE3D-49BD-BF8B-0A4ECBD7A6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65FB44-39AB-445E-B79E-032D2A1A442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E246C68-F3D8-4C1D-A04F-6A6D22B8605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C53F438-0A42-41D1-9FF0-2F4AC993F48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DE9D787-BBF1-46D7-9780-89C21EFDB5E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78F9168-C92C-41F3-9272-2F610AE52A2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5B6AB47-97AE-43D5-BFC3-BEE2ADED254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61294E5-053E-48FE-8A1D-79238EBFFB3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0"/>
            <a:ext cx="9144000" cy="3962400"/>
          </a:xfrm>
        </p:spPr>
        <p:txBody>
          <a:bodyPr>
            <a:normAutofit/>
          </a:bodyPr>
          <a:lstStyle/>
          <a:p>
            <a:r>
              <a:rPr lang="en-US" sz="4000" dirty="0">
                <a:latin typeface="Times New Roman" pitchFamily="18" charset="0"/>
                <a:cs typeface="Times New Roman" pitchFamily="18" charset="0"/>
              </a:rPr>
              <a:t>Environmental Data Analysis</a:t>
            </a: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with MATLAB or Python</a:t>
            </a:r>
            <a:br>
              <a:rPr lang="en-US" sz="4000" i="1" dirty="0">
                <a:latin typeface="Times New Roman" pitchFamily="18" charset="0"/>
                <a:cs typeface="Times New Roman" pitchFamily="18" charset="0"/>
              </a:rPr>
            </a:br>
            <a:r>
              <a:rPr lang="en-US" sz="4000" dirty="0">
                <a:latin typeface="Times New Roman" pitchFamily="18" charset="0"/>
                <a:cs typeface="Times New Roman" pitchFamily="18" charset="0"/>
              </a:rPr>
              <a:t>3</a:t>
            </a:r>
            <a:r>
              <a:rPr lang="en-US" sz="4000" baseline="30000" dirty="0">
                <a:latin typeface="Times New Roman" pitchFamily="18" charset="0"/>
                <a:cs typeface="Times New Roman" pitchFamily="18" charset="0"/>
              </a:rPr>
              <a:t>rd</a:t>
            </a:r>
            <a:r>
              <a:rPr lang="en-US" sz="4000" dirty="0">
                <a:latin typeface="Times New Roman" pitchFamily="18" charset="0"/>
                <a:cs typeface="Times New Roman" pitchFamily="18" charset="0"/>
              </a:rPr>
              <a:t> Edition</a:t>
            </a:r>
            <a:br>
              <a:rPr lang="en-US" sz="4000" dirty="0">
                <a:latin typeface="Times New Roman" pitchFamily="18" charset="0"/>
                <a:cs typeface="Times New Roman" pitchFamily="18" charset="0"/>
              </a:rPr>
            </a:br>
            <a:br>
              <a:rPr lang="en-US" sz="4000" dirty="0">
                <a:latin typeface="Times New Roman" pitchFamily="18" charset="0"/>
                <a:cs typeface="Times New Roman" pitchFamily="18" charset="0"/>
              </a:rPr>
            </a:br>
            <a:r>
              <a:rPr lang="en-US" sz="4000" dirty="0">
                <a:latin typeface="Times New Roman" pitchFamily="18" charset="0"/>
                <a:cs typeface="Times New Roman" pitchFamily="18" charset="0"/>
              </a:rPr>
              <a:t>Lecture 10</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410200"/>
          </a:xfrm>
        </p:spPr>
        <p:txBody>
          <a:bodyPr/>
          <a:lstStyle/>
          <a:p>
            <a:r>
              <a:rPr lang="en-US" dirty="0">
                <a:latin typeface="Times New Roman" pitchFamily="18" charset="0"/>
                <a:cs typeface="Times New Roman" pitchFamily="18" charset="0"/>
              </a:rPr>
              <a:t>multiplying complex numbers</a:t>
            </a:r>
            <a:br>
              <a:rPr lang="en-US" dirty="0">
                <a:latin typeface="Times New Roman" pitchFamily="18" charset="0"/>
                <a:cs typeface="Times New Roman" pitchFamily="18" charset="0"/>
              </a:rPr>
            </a:br>
            <a:br>
              <a:rPr lang="en-US" sz="3200" i="1" dirty="0">
                <a:latin typeface="Times New Roman"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a =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r>
              <a:rPr lang="en-US" baseline="-25000" dirty="0">
                <a:latin typeface="Cambria Math" pitchFamily="18" charset="0"/>
                <a:ea typeface="Cambria Math" pitchFamily="18" charset="0"/>
                <a:cs typeface="Times New Roman" pitchFamily="18" charset="0"/>
              </a:rPr>
              <a:t> </a:t>
            </a:r>
            <a:r>
              <a:rPr lang="en-US" dirty="0">
                <a:latin typeface="Cambria Math" pitchFamily="18" charset="0"/>
                <a:ea typeface="Cambria Math" pitchFamily="18" charset="0"/>
                <a:cs typeface="Times New Roman" pitchFamily="18" charset="0"/>
              </a:rPr>
              <a:t>    b = </a:t>
            </a:r>
            <a:r>
              <a:rPr lang="en-US" dirty="0" err="1">
                <a:latin typeface="Cambria Math" pitchFamily="18" charset="0"/>
                <a:ea typeface="Cambria Math" pitchFamily="18" charset="0"/>
                <a:cs typeface="Times New Roman" pitchFamily="18" charset="0"/>
              </a:rPr>
              <a:t>b</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b</a:t>
            </a:r>
            <a:r>
              <a:rPr lang="en-US" baseline="-25000" dirty="0">
                <a:latin typeface="Cambria Math" pitchFamily="18" charset="0"/>
                <a:ea typeface="Cambria Math" pitchFamily="18" charset="0"/>
                <a:cs typeface="Times New Roman" pitchFamily="18" charset="0"/>
              </a:rPr>
              <a:t>i</a:t>
            </a:r>
            <a:br>
              <a:rPr lang="en-US" baseline="-25000" dirty="0">
                <a:latin typeface="Cambria Math" pitchFamily="18" charset="0"/>
                <a:ea typeface="Cambria Math" pitchFamily="18" charset="0"/>
                <a:cs typeface="Times New Roman" pitchFamily="18" charset="0"/>
              </a:rPr>
            </a:br>
            <a:br>
              <a:rPr lang="en-US" baseline="-25000" dirty="0">
                <a:latin typeface="Cambria Math" pitchFamily="18" charset="0"/>
                <a:ea typeface="Cambria Math" pitchFamily="18" charset="0"/>
                <a:cs typeface="Times New Roman" pitchFamily="18" charset="0"/>
              </a:rPr>
            </a:br>
            <a:r>
              <a:rPr lang="en-US" sz="3600" dirty="0">
                <a:latin typeface="Cambria Math" pitchFamily="18" charset="0"/>
                <a:ea typeface="Cambria Math" pitchFamily="18" charset="0"/>
                <a:cs typeface="Times New Roman" pitchFamily="18" charset="0"/>
              </a:rPr>
              <a:t>c = </a:t>
            </a:r>
            <a:r>
              <a:rPr lang="en-US" sz="3600" dirty="0" err="1">
                <a:latin typeface="Cambria Math" pitchFamily="18" charset="0"/>
                <a:ea typeface="Cambria Math" pitchFamily="18" charset="0"/>
                <a:cs typeface="Times New Roman" pitchFamily="18" charset="0"/>
              </a:rPr>
              <a:t>ab</a:t>
            </a:r>
            <a:r>
              <a:rPr lang="en-US" sz="3600" dirty="0">
                <a:latin typeface="Cambria Math" pitchFamily="18" charset="0"/>
                <a:ea typeface="Cambria Math" pitchFamily="18" charset="0"/>
                <a:cs typeface="Times New Roman" pitchFamily="18" charset="0"/>
              </a:rPr>
              <a:t> = (</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 </a:t>
            </a:r>
            <a:r>
              <a:rPr lang="en-US" sz="3600" dirty="0" err="1">
                <a:latin typeface="Cambria Math" pitchFamily="18" charset="0"/>
                <a:ea typeface="Cambria Math" pitchFamily="18" charset="0"/>
                <a:cs typeface="Times New Roman" pitchFamily="18" charset="0"/>
              </a:rPr>
              <a:t>i</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i</a:t>
            </a:r>
            <a:r>
              <a:rPr lang="en-US" sz="3600" baseline="-25000" dirty="0">
                <a:latin typeface="Cambria Math" pitchFamily="18" charset="0"/>
                <a:ea typeface="Cambria Math" pitchFamily="18" charset="0"/>
                <a:cs typeface="Times New Roman" pitchFamily="18" charset="0"/>
              </a:rPr>
              <a:t> </a:t>
            </a:r>
            <a:r>
              <a:rPr lang="en-US" sz="3600" dirty="0">
                <a:latin typeface="Cambria Math" pitchFamily="18" charset="0"/>
                <a:ea typeface="Cambria Math" pitchFamily="18" charset="0"/>
                <a:cs typeface="Times New Roman" pitchFamily="18" charset="0"/>
              </a:rPr>
              <a:t>)(</a:t>
            </a:r>
            <a:r>
              <a:rPr lang="en-US" sz="3600" dirty="0" err="1">
                <a:latin typeface="Cambria Math" pitchFamily="18" charset="0"/>
                <a:ea typeface="Cambria Math" pitchFamily="18" charset="0"/>
                <a:cs typeface="Times New Roman" pitchFamily="18" charset="0"/>
              </a:rPr>
              <a:t>b</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 </a:t>
            </a:r>
            <a:r>
              <a:rPr lang="en-US" sz="3600" dirty="0" err="1">
                <a:latin typeface="Cambria Math" pitchFamily="18" charset="0"/>
                <a:ea typeface="Cambria Math" pitchFamily="18" charset="0"/>
                <a:cs typeface="Times New Roman" pitchFamily="18" charset="0"/>
              </a:rPr>
              <a:t>i</a:t>
            </a:r>
            <a:r>
              <a:rPr lang="en-US" sz="3600" dirty="0">
                <a:latin typeface="Cambria Math" pitchFamily="18" charset="0"/>
                <a:ea typeface="Cambria Math" pitchFamily="18" charset="0"/>
                <a:cs typeface="Times New Roman" pitchFamily="18" charset="0"/>
              </a:rPr>
              <a:t> b</a:t>
            </a:r>
            <a:r>
              <a:rPr lang="en-US" sz="3600" baseline="-25000" dirty="0">
                <a:latin typeface="Cambria Math" pitchFamily="18" charset="0"/>
                <a:ea typeface="Cambria Math" pitchFamily="18" charset="0"/>
                <a:cs typeface="Times New Roman" pitchFamily="18" charset="0"/>
              </a:rPr>
              <a:t>i </a:t>
            </a:r>
            <a:r>
              <a:rPr lang="en-US" sz="3600" dirty="0">
                <a:latin typeface="Cambria Math" pitchFamily="18" charset="0"/>
                <a:ea typeface="Cambria Math" pitchFamily="18" charset="0"/>
                <a:cs typeface="Times New Roman" pitchFamily="18" charset="0"/>
              </a:rPr>
              <a:t>)  =</a:t>
            </a:r>
            <a:br>
              <a:rPr lang="en-US" sz="3600" dirty="0">
                <a:latin typeface="Cambria Math" pitchFamily="18" charset="0"/>
                <a:ea typeface="Cambria Math" pitchFamily="18" charset="0"/>
                <a:cs typeface="Times New Roman" pitchFamily="18" charset="0"/>
              </a:rPr>
            </a:b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b</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 </a:t>
            </a:r>
            <a:r>
              <a:rPr lang="en-US" sz="3600" dirty="0" err="1">
                <a:latin typeface="Cambria Math" pitchFamily="18" charset="0"/>
                <a:ea typeface="Cambria Math" pitchFamily="18" charset="0"/>
                <a:cs typeface="Times New Roman" pitchFamily="18" charset="0"/>
              </a:rPr>
              <a:t>i</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b</a:t>
            </a:r>
            <a:r>
              <a:rPr lang="en-US" sz="3600" baseline="-25000" dirty="0">
                <a:latin typeface="Cambria Math" pitchFamily="18" charset="0"/>
                <a:ea typeface="Cambria Math" pitchFamily="18" charset="0"/>
                <a:cs typeface="Times New Roman" pitchFamily="18" charset="0"/>
              </a:rPr>
              <a:t>i</a:t>
            </a:r>
            <a:r>
              <a:rPr lang="en-US" sz="3600" dirty="0">
                <a:latin typeface="Cambria Math" pitchFamily="18" charset="0"/>
                <a:ea typeface="Cambria Math" pitchFamily="18" charset="0"/>
                <a:cs typeface="Times New Roman" pitchFamily="18" charset="0"/>
              </a:rPr>
              <a:t> + </a:t>
            </a:r>
            <a:r>
              <a:rPr lang="en-US" sz="3600" dirty="0" err="1">
                <a:latin typeface="Cambria Math" pitchFamily="18" charset="0"/>
                <a:ea typeface="Cambria Math" pitchFamily="18" charset="0"/>
                <a:cs typeface="Times New Roman" pitchFamily="18" charset="0"/>
              </a:rPr>
              <a:t>i</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i</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b</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 i</a:t>
            </a:r>
            <a:r>
              <a:rPr lang="en-US" sz="3600" baseline="30000" dirty="0">
                <a:latin typeface="Cambria Math" pitchFamily="18" charset="0"/>
                <a:ea typeface="Cambria Math" pitchFamily="18" charset="0"/>
                <a:cs typeface="Times New Roman" pitchFamily="18" charset="0"/>
              </a:rPr>
              <a:t>2</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i</a:t>
            </a:r>
            <a:r>
              <a:rPr lang="en-US" sz="3600" baseline="-25000" dirty="0">
                <a:latin typeface="Cambria Math" pitchFamily="18" charset="0"/>
                <a:ea typeface="Cambria Math" pitchFamily="18" charset="0"/>
                <a:cs typeface="Times New Roman" pitchFamily="18" charset="0"/>
              </a:rPr>
              <a:t> </a:t>
            </a:r>
            <a:r>
              <a:rPr lang="en-US" sz="3600" dirty="0">
                <a:latin typeface="Cambria Math" pitchFamily="18" charset="0"/>
                <a:ea typeface="Cambria Math" pitchFamily="18" charset="0"/>
                <a:cs typeface="Times New Roman" pitchFamily="18" charset="0"/>
              </a:rPr>
              <a:t>b</a:t>
            </a:r>
            <a:r>
              <a:rPr lang="en-US" sz="3600" baseline="-25000" dirty="0">
                <a:latin typeface="Cambria Math" pitchFamily="18" charset="0"/>
                <a:ea typeface="Cambria Math" pitchFamily="18" charset="0"/>
                <a:cs typeface="Times New Roman" pitchFamily="18" charset="0"/>
              </a:rPr>
              <a:t>i </a:t>
            </a:r>
            <a:r>
              <a:rPr lang="en-US" sz="3600" dirty="0">
                <a:latin typeface="Cambria Math" pitchFamily="18" charset="0"/>
                <a:ea typeface="Cambria Math" pitchFamily="18" charset="0"/>
                <a:cs typeface="Times New Roman" pitchFamily="18" charset="0"/>
              </a:rPr>
              <a:t>=</a:t>
            </a:r>
            <a:br>
              <a:rPr lang="en-US" sz="3600" dirty="0">
                <a:latin typeface="Cambria Math" pitchFamily="18" charset="0"/>
                <a:ea typeface="Cambria Math" pitchFamily="18" charset="0"/>
                <a:cs typeface="Times New Roman" pitchFamily="18" charset="0"/>
              </a:rPr>
            </a:br>
            <a:r>
              <a:rPr lang="en-US" sz="3600" dirty="0">
                <a:latin typeface="Cambria Math" pitchFamily="18" charset="0"/>
                <a:ea typeface="Cambria Math" pitchFamily="18" charset="0"/>
                <a:cs typeface="Times New Roman" pitchFamily="18" charset="0"/>
              </a:rPr>
              <a:t> </a:t>
            </a:r>
            <a:br>
              <a:rPr lang="en-US" sz="3600" dirty="0">
                <a:latin typeface="Cambria Math" pitchFamily="18" charset="0"/>
                <a:ea typeface="Cambria Math" pitchFamily="18" charset="0"/>
                <a:cs typeface="Times New Roman" pitchFamily="18" charset="0"/>
              </a:rPr>
            </a:br>
            <a:r>
              <a:rPr lang="en-US" sz="3600" dirty="0">
                <a:latin typeface="Cambria Math" pitchFamily="18" charset="0"/>
                <a:ea typeface="Cambria Math" pitchFamily="18" charset="0"/>
                <a:cs typeface="Times New Roman" pitchFamily="18" charset="0"/>
              </a:rPr>
              <a:t>(</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b</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 </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i</a:t>
            </a:r>
            <a:r>
              <a:rPr lang="en-US" sz="3600" baseline="-25000" dirty="0">
                <a:latin typeface="Cambria Math" pitchFamily="18" charset="0"/>
                <a:ea typeface="Cambria Math" pitchFamily="18" charset="0"/>
                <a:cs typeface="Times New Roman" pitchFamily="18" charset="0"/>
              </a:rPr>
              <a:t> </a:t>
            </a:r>
            <a:r>
              <a:rPr lang="en-US" sz="3600" dirty="0">
                <a:latin typeface="Cambria Math" pitchFamily="18" charset="0"/>
                <a:ea typeface="Cambria Math" pitchFamily="18" charset="0"/>
                <a:cs typeface="Times New Roman" pitchFamily="18" charset="0"/>
              </a:rPr>
              <a:t>b</a:t>
            </a:r>
            <a:r>
              <a:rPr lang="en-US" sz="3600" baseline="-25000" dirty="0">
                <a:latin typeface="Cambria Math" pitchFamily="18" charset="0"/>
                <a:ea typeface="Cambria Math" pitchFamily="18" charset="0"/>
                <a:cs typeface="Times New Roman" pitchFamily="18" charset="0"/>
              </a:rPr>
              <a:t>i </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i</a:t>
            </a:r>
            <a:r>
              <a:rPr lang="en-US" sz="3600" dirty="0">
                <a:latin typeface="Cambria Math" pitchFamily="18" charset="0"/>
                <a:ea typeface="Cambria Math" pitchFamily="18" charset="0"/>
                <a:cs typeface="Times New Roman" pitchFamily="18" charset="0"/>
              </a:rPr>
              <a:t>(</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b</a:t>
            </a:r>
            <a:r>
              <a:rPr lang="en-US" sz="3600" baseline="-25000" dirty="0">
                <a:latin typeface="Cambria Math" pitchFamily="18" charset="0"/>
                <a:ea typeface="Cambria Math" pitchFamily="18" charset="0"/>
                <a:cs typeface="Times New Roman" pitchFamily="18" charset="0"/>
              </a:rPr>
              <a:t>i </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a</a:t>
            </a:r>
            <a:r>
              <a:rPr lang="en-US" sz="3600" baseline="-25000" dirty="0" err="1">
                <a:latin typeface="Cambria Math" pitchFamily="18" charset="0"/>
                <a:ea typeface="Cambria Math" pitchFamily="18" charset="0"/>
                <a:cs typeface="Times New Roman" pitchFamily="18" charset="0"/>
              </a:rPr>
              <a:t>i</a:t>
            </a:r>
            <a:r>
              <a:rPr lang="en-US" sz="3600" dirty="0">
                <a:latin typeface="Cambria Math" pitchFamily="18" charset="0"/>
                <a:ea typeface="Cambria Math" pitchFamily="18" charset="0"/>
                <a:cs typeface="Times New Roman" pitchFamily="18" charset="0"/>
              </a:rPr>
              <a:t> </a:t>
            </a:r>
            <a:r>
              <a:rPr lang="en-US" sz="3600" dirty="0" err="1">
                <a:latin typeface="Cambria Math" pitchFamily="18" charset="0"/>
                <a:ea typeface="Cambria Math" pitchFamily="18" charset="0"/>
                <a:cs typeface="Times New Roman" pitchFamily="18" charset="0"/>
              </a:rPr>
              <a:t>b</a:t>
            </a:r>
            <a:r>
              <a:rPr lang="en-US" sz="3600" baseline="-25000" dirty="0" err="1">
                <a:latin typeface="Cambria Math" pitchFamily="18" charset="0"/>
                <a:ea typeface="Cambria Math" pitchFamily="18" charset="0"/>
                <a:cs typeface="Times New Roman" pitchFamily="18" charset="0"/>
              </a:rPr>
              <a:t>r</a:t>
            </a:r>
            <a:r>
              <a:rPr lang="en-US" sz="3600" dirty="0">
                <a:latin typeface="Cambria Math" pitchFamily="18" charset="0"/>
                <a:ea typeface="Cambria Math" pitchFamily="18" charset="0"/>
                <a:cs typeface="Times New Roman" pitchFamily="18" charset="0"/>
              </a:rPr>
              <a:t> ) </a:t>
            </a:r>
            <a:br>
              <a:rPr lang="en-US" i="1" dirty="0">
                <a:latin typeface="Cambria Math" pitchFamily="18" charset="0"/>
                <a:ea typeface="Cambria Math" pitchFamily="18" charset="0"/>
                <a:cs typeface="Times New Roman" pitchFamily="18" charset="0"/>
              </a:rPr>
            </a:br>
            <a:br>
              <a:rPr lang="en-US" i="1" dirty="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4" name="Left Brace 3"/>
          <p:cNvSpPr/>
          <p:nvPr/>
        </p:nvSpPr>
        <p:spPr>
          <a:xfrm rot="16200000">
            <a:off x="2781300" y="3848100"/>
            <a:ext cx="304800" cy="2514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943600" y="3810000"/>
            <a:ext cx="457200" cy="27432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590800" y="5181600"/>
            <a:ext cx="740908" cy="769441"/>
          </a:xfrm>
          <a:prstGeom prst="rect">
            <a:avLst/>
          </a:prstGeom>
        </p:spPr>
        <p:txBody>
          <a:bodyPr wrap="none">
            <a:spAutoFit/>
          </a:bodyPr>
          <a:lstStyle/>
          <a:p>
            <a:r>
              <a:rPr lang="en-US" sz="4400" i="1" dirty="0" err="1">
                <a:solidFill>
                  <a:srgbClr val="FF0000"/>
                </a:solidFill>
                <a:latin typeface="Cambria Math" pitchFamily="18" charset="0"/>
                <a:ea typeface="Cambria Math" pitchFamily="18" charset="0"/>
                <a:cs typeface="Times New Roman" pitchFamily="18" charset="0"/>
              </a:rPr>
              <a:t>c</a:t>
            </a:r>
            <a:r>
              <a:rPr lang="en-US" sz="4400" i="1" baseline="-25000" dirty="0" err="1">
                <a:solidFill>
                  <a:srgbClr val="FF0000"/>
                </a:solidFill>
                <a:latin typeface="Cambria Math" pitchFamily="18" charset="0"/>
                <a:ea typeface="Cambria Math" pitchFamily="18" charset="0"/>
                <a:cs typeface="Times New Roman" pitchFamily="18" charset="0"/>
              </a:rPr>
              <a:t>r</a:t>
            </a:r>
            <a:r>
              <a:rPr lang="en-US" sz="4400" i="1" dirty="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867400" y="5334000"/>
            <a:ext cx="662361" cy="769441"/>
          </a:xfrm>
          <a:prstGeom prst="rect">
            <a:avLst/>
          </a:prstGeom>
        </p:spPr>
        <p:txBody>
          <a:bodyPr wrap="none">
            <a:spAutoFit/>
          </a:bodyPr>
          <a:lstStyle/>
          <a:p>
            <a:r>
              <a:rPr lang="en-US" sz="4400" i="1" dirty="0" err="1">
                <a:solidFill>
                  <a:srgbClr val="FF0000"/>
                </a:solidFill>
                <a:latin typeface="Cambria Math" pitchFamily="18" charset="0"/>
                <a:ea typeface="Cambria Math" pitchFamily="18" charset="0"/>
                <a:cs typeface="Times New Roman" pitchFamily="18" charset="0"/>
              </a:rPr>
              <a:t>c</a:t>
            </a:r>
            <a:r>
              <a:rPr lang="en-US" sz="4400" i="1" baseline="-25000" dirty="0" err="1">
                <a:solidFill>
                  <a:srgbClr val="FF0000"/>
                </a:solidFill>
                <a:latin typeface="Cambria Math" pitchFamily="18" charset="0"/>
                <a:ea typeface="Cambria Math" pitchFamily="18" charset="0"/>
                <a:cs typeface="Times New Roman" pitchFamily="18" charset="0"/>
              </a:rPr>
              <a:t>i</a:t>
            </a:r>
            <a:r>
              <a:rPr lang="en-US" sz="4400" i="1" dirty="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3947621" y="6135209"/>
            <a:ext cx="4862550" cy="523220"/>
          </a:xfrm>
          <a:prstGeom prst="rect">
            <a:avLst/>
          </a:prstGeom>
        </p:spPr>
        <p:txBody>
          <a:bodyPr wrap="none">
            <a:spAutoFit/>
          </a:bodyPr>
          <a:lstStyle/>
          <a:p>
            <a:r>
              <a:rPr lang="en-US" sz="2800" i="1" dirty="0">
                <a:solidFill>
                  <a:srgbClr val="FF0000"/>
                </a:solidFill>
                <a:latin typeface="Cambria Math" pitchFamily="18" charset="0"/>
                <a:ea typeface="Cambria Math" pitchFamily="18" charset="0"/>
                <a:cs typeface="Times New Roman" pitchFamily="18" charset="0"/>
              </a:rPr>
              <a:t>… like multiplying polynomials</a:t>
            </a:r>
            <a:endParaRPr lang="en-US" sz="28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5410200"/>
          </a:xfrm>
        </p:spPr>
        <p:txBody>
          <a:bodyPr/>
          <a:lstStyle/>
          <a:p>
            <a:r>
              <a:rPr lang="en-US" dirty="0">
                <a:latin typeface="Times New Roman" pitchFamily="18" charset="0"/>
                <a:cs typeface="Times New Roman" pitchFamily="18" charset="0"/>
              </a:rPr>
              <a:t>complex conjugate, a*</a:t>
            </a:r>
            <a:br>
              <a:rPr lang="en-US" dirty="0">
                <a:latin typeface="Times New Roman" pitchFamily="18" charset="0"/>
                <a:cs typeface="Times New Roman" pitchFamily="18" charset="0"/>
              </a:rPr>
            </a:br>
            <a:br>
              <a:rPr lang="en-US" sz="3200" i="1" dirty="0">
                <a:latin typeface="Times New Roman"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a =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br>
              <a:rPr lang="en-US" baseline="-25000" dirty="0">
                <a:latin typeface="Cambria Math" pitchFamily="18" charset="0"/>
                <a:ea typeface="Cambria Math" pitchFamily="18" charset="0"/>
                <a:cs typeface="Times New Roman" pitchFamily="18" charset="0"/>
              </a:rPr>
            </a:br>
            <a:br>
              <a:rPr lang="en-US" baseline="-25000" dirty="0">
                <a:latin typeface="Cambria Math"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 a* =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br>
              <a:rPr lang="en-US" i="1" baseline="-25000" dirty="0">
                <a:latin typeface="Cambria Math" pitchFamily="18" charset="0"/>
                <a:ea typeface="Cambria Math" pitchFamily="18" charset="0"/>
                <a:cs typeface="Times New Roman" pitchFamily="18" charset="0"/>
              </a:rPr>
            </a:br>
            <a:br>
              <a:rPr lang="en-US" i="1" baseline="-25000" dirty="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5638800"/>
          </a:xfrm>
        </p:spPr>
        <p:txBody>
          <a:bodyPr/>
          <a:lstStyle/>
          <a:p>
            <a:r>
              <a:rPr lang="en-US" dirty="0">
                <a:latin typeface="Times New Roman" pitchFamily="18" charset="0"/>
                <a:cs typeface="Times New Roman" pitchFamily="18" charset="0"/>
              </a:rPr>
              <a:t>absolute value, |</a:t>
            </a:r>
            <a:r>
              <a:rPr lang="en-US" dirty="0">
                <a:latin typeface="Cambria Math" pitchFamily="18" charset="0"/>
                <a:ea typeface="Cambria Math" pitchFamily="18" charset="0"/>
                <a:cs typeface="Times New Roman" pitchFamily="18" charset="0"/>
              </a:rPr>
              <a:t>a </a:t>
            </a:r>
            <a:r>
              <a:rPr lang="en-US" dirty="0">
                <a:latin typeface="Times New Roman" pitchFamily="18" charset="0"/>
                <a:cs typeface="Times New Roman" pitchFamily="18" charset="0"/>
              </a:rPr>
              <a:t>|</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sz="3200" i="1" dirty="0">
                <a:latin typeface="Times New Roman" pitchFamily="18" charset="0"/>
                <a:ea typeface="Cambria Math" pitchFamily="18" charset="0"/>
                <a:cs typeface="Times New Roman" pitchFamily="18" charset="0"/>
              </a:rPr>
            </a:br>
            <a:r>
              <a:rPr lang="en-US" sz="3200" dirty="0">
                <a:latin typeface="Cambria Math" pitchFamily="18" charset="0"/>
                <a:ea typeface="Cambria Math" pitchFamily="18" charset="0"/>
                <a:cs typeface="Times New Roman" pitchFamily="18" charset="0"/>
              </a:rPr>
              <a:t>|</a:t>
            </a:r>
            <a:r>
              <a:rPr lang="en-US" dirty="0">
                <a:latin typeface="Cambria Math" pitchFamily="18" charset="0"/>
                <a:ea typeface="Cambria Math" pitchFamily="18" charset="0"/>
                <a:cs typeface="Times New Roman" pitchFamily="18" charset="0"/>
              </a:rPr>
              <a:t>a </a:t>
            </a:r>
            <a:r>
              <a:rPr lang="en-US" sz="3200" dirty="0">
                <a:latin typeface="Cambria Math" pitchFamily="18" charset="0"/>
                <a:ea typeface="Cambria Math" pitchFamily="18" charset="0"/>
                <a:cs typeface="Times New Roman" pitchFamily="18" charset="0"/>
              </a:rPr>
              <a:t>|</a:t>
            </a:r>
            <a:r>
              <a:rPr lang="en-US" dirty="0">
                <a:latin typeface="Cambria Math" pitchFamily="18" charset="0"/>
                <a:ea typeface="Cambria Math" pitchFamily="18" charset="0"/>
                <a:cs typeface="Times New Roman" pitchFamily="18" charset="0"/>
              </a:rPr>
              <a:t> = [ a</a:t>
            </a:r>
            <a:r>
              <a:rPr lang="en-US" baseline="-25000" dirty="0">
                <a:latin typeface="Cambria Math" pitchFamily="18" charset="0"/>
                <a:ea typeface="Cambria Math" pitchFamily="18" charset="0"/>
                <a:cs typeface="Times New Roman" pitchFamily="18" charset="0"/>
              </a:rPr>
              <a:t>r</a:t>
            </a:r>
            <a:r>
              <a:rPr lang="en-US" baseline="30000" dirty="0">
                <a:latin typeface="Cambria Math" pitchFamily="18" charset="0"/>
                <a:ea typeface="Cambria Math" pitchFamily="18" charset="0"/>
                <a:cs typeface="Times New Roman" pitchFamily="18" charset="0"/>
              </a:rPr>
              <a:t>2</a:t>
            </a:r>
            <a:r>
              <a:rPr lang="en-US" dirty="0">
                <a:latin typeface="Cambria Math" pitchFamily="18" charset="0"/>
                <a:ea typeface="Cambria Math" pitchFamily="18" charset="0"/>
                <a:cs typeface="Times New Roman" pitchFamily="18" charset="0"/>
              </a:rPr>
              <a:t> + a</a:t>
            </a:r>
            <a:r>
              <a:rPr lang="en-US" baseline="-25000" dirty="0">
                <a:latin typeface="Cambria Math" pitchFamily="18" charset="0"/>
                <a:ea typeface="Cambria Math" pitchFamily="18" charset="0"/>
                <a:cs typeface="Times New Roman" pitchFamily="18" charset="0"/>
              </a:rPr>
              <a:t>i</a:t>
            </a:r>
            <a:r>
              <a:rPr lang="en-US" baseline="30000" dirty="0">
                <a:latin typeface="Cambria Math" pitchFamily="18" charset="0"/>
                <a:ea typeface="Cambria Math" pitchFamily="18" charset="0"/>
                <a:cs typeface="Times New Roman" pitchFamily="18" charset="0"/>
              </a:rPr>
              <a:t>2 </a:t>
            </a:r>
            <a:r>
              <a:rPr lang="en-US" dirty="0">
                <a:latin typeface="Cambria Math" pitchFamily="18" charset="0"/>
                <a:ea typeface="Cambria Math" pitchFamily="18" charset="0"/>
                <a:cs typeface="Times New Roman" pitchFamily="18" charset="0"/>
              </a:rPr>
              <a:t>]</a:t>
            </a:r>
            <a:r>
              <a:rPr lang="en-US" baseline="30000" dirty="0">
                <a:latin typeface="Cambria Math"/>
                <a:ea typeface="Cambria Math"/>
                <a:cs typeface="Times New Roman" pitchFamily="18" charset="0"/>
              </a:rPr>
              <a:t>½</a:t>
            </a:r>
            <a:br>
              <a:rPr lang="en-US" i="1" dirty="0">
                <a:latin typeface="Cambria Math" pitchFamily="18" charset="0"/>
                <a:ea typeface="Cambria Math" pitchFamily="18" charset="0"/>
                <a:cs typeface="Times New Roman" pitchFamily="18" charset="0"/>
              </a:rPr>
            </a:br>
            <a:br>
              <a:rPr lang="en-US" i="1" dirty="0">
                <a:latin typeface="Cambria Math" pitchFamily="18" charset="0"/>
                <a:ea typeface="Cambria Math" pitchFamily="18" charset="0"/>
                <a:cs typeface="Times New Roman" pitchFamily="18" charset="0"/>
              </a:rPr>
            </a:br>
            <a:r>
              <a:rPr lang="en-US" i="1" dirty="0">
                <a:latin typeface="Cambria Math" pitchFamily="18" charset="0"/>
                <a:ea typeface="Cambria Math" pitchFamily="18" charset="0"/>
                <a:cs typeface="Times New Roman" pitchFamily="18" charset="0"/>
              </a:rPr>
              <a:t>note</a:t>
            </a:r>
            <a:br>
              <a:rPr lang="en-US" i="1" dirty="0">
                <a:latin typeface="Cambria Math" pitchFamily="18" charset="0"/>
                <a:ea typeface="Cambria Math" pitchFamily="18" charset="0"/>
                <a:cs typeface="Times New Roman" pitchFamily="18" charset="0"/>
              </a:rPr>
            </a:br>
            <a:r>
              <a:rPr lang="en-US" i="1" dirty="0">
                <a:latin typeface="Cambria Math" pitchFamily="18" charset="0"/>
                <a:ea typeface="Cambria Math" pitchFamily="18" charset="0"/>
                <a:cs typeface="Times New Roman" pitchFamily="18" charset="0"/>
              </a:rPr>
              <a:t> </a:t>
            </a:r>
            <a:r>
              <a:rPr lang="en-US" sz="3200" dirty="0">
                <a:latin typeface="Cambria Math" pitchFamily="18" charset="0"/>
                <a:ea typeface="Cambria Math" pitchFamily="18" charset="0"/>
                <a:cs typeface="Times New Roman" pitchFamily="18" charset="0"/>
              </a:rPr>
              <a:t>|</a:t>
            </a:r>
            <a:r>
              <a:rPr lang="en-US" dirty="0">
                <a:latin typeface="Cambria Math" pitchFamily="18" charset="0"/>
                <a:ea typeface="Cambria Math" pitchFamily="18" charset="0"/>
                <a:cs typeface="Times New Roman" pitchFamily="18" charset="0"/>
              </a:rPr>
              <a:t>a </a:t>
            </a:r>
            <a:r>
              <a:rPr lang="en-US" sz="3200" dirty="0">
                <a:latin typeface="Cambria Math" pitchFamily="18" charset="0"/>
                <a:ea typeface="Cambria Math" pitchFamily="18" charset="0"/>
                <a:cs typeface="Times New Roman" pitchFamily="18" charset="0"/>
              </a:rPr>
              <a:t>|</a:t>
            </a:r>
            <a:r>
              <a:rPr lang="en-US" baseline="30000" dirty="0">
                <a:latin typeface="Cambria Math" pitchFamily="18" charset="0"/>
                <a:ea typeface="Cambria Math" pitchFamily="18" charset="0"/>
                <a:cs typeface="Times New Roman" pitchFamily="18" charset="0"/>
              </a:rPr>
              <a:t>2</a:t>
            </a:r>
            <a:r>
              <a:rPr lang="en-US" dirty="0">
                <a:latin typeface="Cambria Math" pitchFamily="18" charset="0"/>
                <a:ea typeface="Cambria Math" pitchFamily="18" charset="0"/>
                <a:cs typeface="Times New Roman" pitchFamily="18" charset="0"/>
              </a:rPr>
              <a:t> = a* a </a:t>
            </a:r>
            <a:br>
              <a:rPr lang="en-US" i="1" baseline="-25000" dirty="0">
                <a:latin typeface="Cambria Math" pitchFamily="18" charset="0"/>
                <a:ea typeface="Cambria Math" pitchFamily="18" charset="0"/>
                <a:cs typeface="Times New Roman" pitchFamily="18" charset="0"/>
              </a:rPr>
            </a:br>
            <a:br>
              <a:rPr lang="en-US" i="1" baseline="-25000" dirty="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4038600"/>
          </a:xfrm>
        </p:spPr>
        <p:txBody>
          <a:bodyPr/>
          <a:lstStyle/>
          <a:p>
            <a:r>
              <a:rPr lang="en-US" dirty="0">
                <a:latin typeface="Times New Roman" pitchFamily="18" charset="0"/>
                <a:cs typeface="Times New Roman" pitchFamily="18" charset="0"/>
              </a:rPr>
              <a:t>Euler’s Formula</a:t>
            </a:r>
            <a:br>
              <a:rPr lang="en-US" dirty="0">
                <a:latin typeface="Times New Roman" pitchFamily="18" charset="0"/>
                <a:cs typeface="Times New Roman" pitchFamily="18" charset="0"/>
              </a:rPr>
            </a:br>
            <a:br>
              <a:rPr lang="en-US" sz="3200" i="1" dirty="0">
                <a:latin typeface="Times New Roman" pitchFamily="18" charset="0"/>
                <a:ea typeface="Cambria Math" pitchFamily="18" charset="0"/>
                <a:cs typeface="Times New Roman" pitchFamily="18" charset="0"/>
              </a:rPr>
            </a:br>
            <a:r>
              <a:rPr lang="en-US" sz="3200" dirty="0">
                <a:latin typeface="Cambria Math" pitchFamily="18" charset="0"/>
                <a:ea typeface="Cambria Math" pitchFamily="18" charset="0"/>
                <a:cs typeface="Times New Roman" pitchFamily="18" charset="0"/>
              </a:rPr>
              <a:t>exp(</a:t>
            </a:r>
            <a:r>
              <a:rPr lang="en-US" sz="3200" dirty="0" err="1">
                <a:latin typeface="Cambria Math" pitchFamily="18" charset="0"/>
                <a:ea typeface="Cambria Math" pitchFamily="18" charset="0"/>
                <a:cs typeface="Times New Roman" pitchFamily="18" charset="0"/>
              </a:rPr>
              <a:t>iz</a:t>
            </a:r>
            <a:r>
              <a:rPr lang="en-US" sz="3200" dirty="0">
                <a:latin typeface="Cambria Math" pitchFamily="18" charset="0"/>
                <a:ea typeface="Cambria Math" pitchFamily="18" charset="0"/>
                <a:cs typeface="Times New Roman" pitchFamily="18" charset="0"/>
              </a:rPr>
              <a:t>) = </a:t>
            </a:r>
            <a:r>
              <a:rPr lang="en-US" sz="3200" dirty="0" err="1">
                <a:latin typeface="Cambria Math" pitchFamily="18" charset="0"/>
                <a:ea typeface="Cambria Math" pitchFamily="18" charset="0"/>
                <a:cs typeface="Times New Roman" pitchFamily="18" charset="0"/>
              </a:rPr>
              <a:t>cos</a:t>
            </a:r>
            <a:r>
              <a:rPr lang="en-US" sz="3200" dirty="0">
                <a:latin typeface="Cambria Math" pitchFamily="18" charset="0"/>
                <a:ea typeface="Cambria Math" pitchFamily="18" charset="0"/>
                <a:cs typeface="Times New Roman" pitchFamily="18" charset="0"/>
              </a:rPr>
              <a:t>(z) + </a:t>
            </a:r>
            <a:r>
              <a:rPr lang="en-US" sz="3200" dirty="0" err="1">
                <a:latin typeface="Cambria Math" pitchFamily="18" charset="0"/>
                <a:ea typeface="Cambria Math" pitchFamily="18" charset="0"/>
                <a:cs typeface="Times New Roman" pitchFamily="18" charset="0"/>
              </a:rPr>
              <a:t>i</a:t>
            </a:r>
            <a:r>
              <a:rPr lang="en-US" sz="3200" dirty="0">
                <a:latin typeface="Cambria Math" pitchFamily="18" charset="0"/>
                <a:ea typeface="Cambria Math" pitchFamily="18" charset="0"/>
                <a:cs typeface="Times New Roman" pitchFamily="18" charset="0"/>
              </a:rPr>
              <a:t> sin(z)</a:t>
            </a:r>
            <a:endParaRPr lang="en-US" dirty="0">
              <a:latin typeface="Cambria Math" pitchFamily="18" charset="0"/>
              <a:ea typeface="Cambria Math" pitchFamily="18" charset="0"/>
              <a:cs typeface="Times New Roman" pitchFamily="18" charset="0"/>
            </a:endParaRPr>
          </a:p>
        </p:txBody>
      </p:sp>
      <p:sp>
        <p:nvSpPr>
          <p:cNvPr id="3" name="Rectangle 2"/>
          <p:cNvSpPr/>
          <p:nvPr/>
        </p:nvSpPr>
        <p:spPr>
          <a:xfrm>
            <a:off x="3581400" y="6019800"/>
            <a:ext cx="5247334" cy="523220"/>
          </a:xfrm>
          <a:prstGeom prst="rect">
            <a:avLst/>
          </a:prstGeom>
        </p:spPr>
        <p:txBody>
          <a:bodyPr wrap="none">
            <a:spAutoFit/>
          </a:bodyPr>
          <a:lstStyle/>
          <a:p>
            <a:r>
              <a:rPr lang="en-US" sz="2800" i="1" dirty="0">
                <a:solidFill>
                  <a:srgbClr val="FF0000"/>
                </a:solidFill>
                <a:latin typeface="Cambria Math" pitchFamily="18" charset="0"/>
                <a:ea typeface="Cambria Math" pitchFamily="18" charset="0"/>
                <a:cs typeface="Times New Roman" pitchFamily="18" charset="0"/>
              </a:rPr>
              <a:t>… where does that come from ???</a:t>
            </a:r>
            <a:endParaRPr lang="en-US" sz="2800"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229600" cy="5257800"/>
          </a:xfrm>
        </p:spPr>
        <p:txBody>
          <a:bodyPr/>
          <a:lstStyle/>
          <a:p>
            <a:r>
              <a:rPr lang="en-US" dirty="0">
                <a:latin typeface="Times New Roman" pitchFamily="18" charset="0"/>
                <a:cs typeface="Times New Roman" pitchFamily="18" charset="0"/>
              </a:rPr>
              <a:t>start from the Taylor series expansions</a:t>
            </a:r>
            <a:br>
              <a:rPr lang="en-US" dirty="0">
                <a:latin typeface="Times New Roman" pitchFamily="18" charset="0"/>
                <a:cs typeface="Times New Roman" pitchFamily="18" charset="0"/>
              </a:rPr>
            </a:br>
            <a:br>
              <a:rPr lang="en-US" sz="3200" i="1" dirty="0">
                <a:latin typeface="Times New Roman" pitchFamily="18" charset="0"/>
                <a:ea typeface="Cambria Math" pitchFamily="18" charset="0"/>
                <a:cs typeface="Times New Roman" pitchFamily="18" charset="0"/>
              </a:rPr>
            </a:br>
            <a:r>
              <a:rPr lang="en-US" sz="3200" dirty="0">
                <a:latin typeface="Cambria Math" pitchFamily="18" charset="0"/>
                <a:ea typeface="Cambria Math" pitchFamily="18" charset="0"/>
                <a:cs typeface="Times New Roman" pitchFamily="18" charset="0"/>
              </a:rPr>
              <a:t>exp(x) = 1 + x + x</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/2 </a:t>
            </a:r>
            <a:r>
              <a:rPr lang="en-US" sz="3200" dirty="0">
                <a:solidFill>
                  <a:srgbClr val="000000"/>
                </a:solidFill>
                <a:latin typeface="Cambria Math" pitchFamily="18" charset="0"/>
                <a:ea typeface="Cambria Math" pitchFamily="18" charset="0"/>
                <a:cs typeface="Times New Roman" pitchFamily="18" charset="0"/>
              </a:rPr>
              <a:t>+ x</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 x</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br>
              <a:rPr lang="en-US" sz="3200" dirty="0">
                <a:solidFill>
                  <a:srgbClr val="000000"/>
                </a:solidFill>
                <a:latin typeface="Cambria Math" pitchFamily="18" charset="0"/>
                <a:ea typeface="Cambria Math" pitchFamily="18" charset="0"/>
                <a:cs typeface="Times New Roman" pitchFamily="18" charset="0"/>
              </a:rPr>
            </a:br>
            <a:br>
              <a:rPr lang="en-US" sz="3200" dirty="0">
                <a:solidFill>
                  <a:srgbClr val="000000"/>
                </a:solidFill>
                <a:latin typeface="Cambria Math" pitchFamily="18" charset="0"/>
                <a:ea typeface="Cambria Math" pitchFamily="18" charset="0"/>
                <a:cs typeface="Times New Roman" pitchFamily="18" charset="0"/>
              </a:rPr>
            </a:br>
            <a:r>
              <a:rPr lang="en-US" sz="3200" dirty="0" err="1">
                <a:latin typeface="Cambria Math" pitchFamily="18" charset="0"/>
                <a:ea typeface="Cambria Math" pitchFamily="18" charset="0"/>
                <a:cs typeface="Times New Roman" pitchFamily="18" charset="0"/>
              </a:rPr>
              <a:t>cos</a:t>
            </a:r>
            <a:r>
              <a:rPr lang="en-US" sz="3200" dirty="0">
                <a:latin typeface="Cambria Math" pitchFamily="18" charset="0"/>
                <a:ea typeface="Cambria Math" pitchFamily="18" charset="0"/>
                <a:cs typeface="Times New Roman" pitchFamily="18" charset="0"/>
              </a:rPr>
              <a:t>(x) = 1 + 0 - x</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/2 </a:t>
            </a:r>
            <a:r>
              <a:rPr lang="en-US" sz="3200" dirty="0">
                <a:solidFill>
                  <a:srgbClr val="000000"/>
                </a:solidFill>
                <a:latin typeface="Cambria Math" pitchFamily="18" charset="0"/>
                <a:ea typeface="Cambria Math" pitchFamily="18" charset="0"/>
                <a:cs typeface="Times New Roman" pitchFamily="18" charset="0"/>
              </a:rPr>
              <a:t>+ 0 + x</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br>
              <a:rPr lang="en-US" sz="3200" dirty="0">
                <a:solidFill>
                  <a:srgbClr val="000000"/>
                </a:solidFill>
                <a:latin typeface="Cambria Math" pitchFamily="18" charset="0"/>
                <a:ea typeface="Cambria Math" pitchFamily="18" charset="0"/>
                <a:cs typeface="Times New Roman" pitchFamily="18" charset="0"/>
              </a:rPr>
            </a:br>
            <a:br>
              <a:rPr lang="en-US" sz="3200" dirty="0">
                <a:solidFill>
                  <a:srgbClr val="000000"/>
                </a:solidFill>
                <a:latin typeface="Cambria Math" pitchFamily="18" charset="0"/>
                <a:ea typeface="Cambria Math" pitchFamily="18" charset="0"/>
                <a:cs typeface="Times New Roman" pitchFamily="18" charset="0"/>
              </a:rPr>
            </a:br>
            <a:r>
              <a:rPr lang="en-US" sz="3200" dirty="0">
                <a:solidFill>
                  <a:srgbClr val="000000"/>
                </a:solidFill>
                <a:latin typeface="Cambria Math" pitchFamily="18" charset="0"/>
                <a:ea typeface="Cambria Math" pitchFamily="18" charset="0"/>
                <a:cs typeface="Times New Roman" pitchFamily="18" charset="0"/>
              </a:rPr>
              <a:t> sin(x) = 0 + x + 0 - x</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+0 + …</a:t>
            </a:r>
            <a:endParaRPr lang="en-US" dirty="0">
              <a:latin typeface="Cambria Math" pitchFamily="18" charset="0"/>
              <a:ea typeface="Cambria Math"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76400"/>
            <a:ext cx="7848600" cy="3810000"/>
          </a:xfrm>
        </p:spPr>
        <p:txBody>
          <a:bodyPr/>
          <a:lstStyle/>
          <a:p>
            <a:pPr algn="l"/>
            <a:br>
              <a:rPr lang="en-US" sz="2800" i="1" dirty="0">
                <a:solidFill>
                  <a:srgbClr val="FF0000"/>
                </a:solidFill>
                <a:latin typeface="Cambria Math" pitchFamily="18" charset="0"/>
                <a:ea typeface="Cambria Math" pitchFamily="18" charset="0"/>
                <a:cs typeface="Times New Roman" pitchFamily="18" charset="0"/>
              </a:rPr>
            </a:br>
            <a:r>
              <a:rPr lang="en-US" sz="3200" dirty="0">
                <a:solidFill>
                  <a:srgbClr val="FF0000"/>
                </a:solidFill>
                <a:latin typeface="Cambria Math" pitchFamily="18" charset="0"/>
                <a:ea typeface="Cambria Math" pitchFamily="18" charset="0"/>
                <a:cs typeface="Times New Roman" pitchFamily="18" charset="0"/>
              </a:rPr>
              <a:t>exp(x)</a:t>
            </a:r>
            <a:br>
              <a:rPr lang="en-US" sz="3200" i="1" dirty="0">
                <a:solidFill>
                  <a:srgbClr val="FF0000"/>
                </a:solidFill>
                <a:latin typeface="Cambria Math" pitchFamily="18" charset="0"/>
                <a:ea typeface="Cambria Math" pitchFamily="18" charset="0"/>
                <a:cs typeface="Times New Roman" pitchFamily="18" charset="0"/>
              </a:rPr>
            </a:br>
            <a:r>
              <a:rPr lang="en-US" sz="3200" i="1" dirty="0">
                <a:solidFill>
                  <a:srgbClr val="FF0000"/>
                </a:solidFill>
                <a:latin typeface="Cambria Math" pitchFamily="18" charset="0"/>
                <a:ea typeface="Cambria Math" pitchFamily="18" charset="0"/>
                <a:cs typeface="Times New Roman" pitchFamily="18" charset="0"/>
              </a:rPr>
              <a:t>substitute in </a:t>
            </a:r>
            <a:r>
              <a:rPr lang="en-US" sz="3200" dirty="0">
                <a:solidFill>
                  <a:srgbClr val="FF0000"/>
                </a:solidFill>
                <a:latin typeface="Cambria Math" pitchFamily="18" charset="0"/>
                <a:ea typeface="Cambria Math" pitchFamily="18" charset="0"/>
                <a:cs typeface="Times New Roman" pitchFamily="18" charset="0"/>
              </a:rPr>
              <a:t>x=</a:t>
            </a:r>
            <a:r>
              <a:rPr lang="en-US" sz="3200" dirty="0" err="1">
                <a:solidFill>
                  <a:srgbClr val="FF0000"/>
                </a:solidFill>
                <a:latin typeface="Cambria Math" pitchFamily="18" charset="0"/>
                <a:ea typeface="Cambria Math" pitchFamily="18" charset="0"/>
                <a:cs typeface="Times New Roman" pitchFamily="18" charset="0"/>
              </a:rPr>
              <a:t>iz</a:t>
            </a:r>
            <a:br>
              <a:rPr lang="en-US" sz="2800" i="1" dirty="0">
                <a:solidFill>
                  <a:srgbClr val="FF0000"/>
                </a:solidFill>
                <a:latin typeface="Cambria Math" pitchFamily="18" charset="0"/>
                <a:ea typeface="Cambria Math" pitchFamily="18" charset="0"/>
                <a:cs typeface="Times New Roman" pitchFamily="18" charset="0"/>
              </a:rPr>
            </a:br>
            <a:br>
              <a:rPr lang="en-US" sz="2800" i="1" dirty="0">
                <a:solidFill>
                  <a:srgbClr val="FF0000"/>
                </a:solidFill>
                <a:latin typeface="Cambria Math" pitchFamily="18" charset="0"/>
                <a:ea typeface="Cambria Math" pitchFamily="18" charset="0"/>
                <a:cs typeface="Times New Roman" pitchFamily="18" charset="0"/>
              </a:rPr>
            </a:br>
            <a:br>
              <a:rPr lang="en-US" sz="3200" dirty="0">
                <a:solidFill>
                  <a:srgbClr val="FF0000"/>
                </a:solidFill>
              </a:rPr>
            </a:br>
            <a:r>
              <a:rPr lang="en-US" sz="3200" dirty="0">
                <a:latin typeface="Cambria Math" pitchFamily="18" charset="0"/>
                <a:ea typeface="Cambria Math" pitchFamily="18" charset="0"/>
                <a:cs typeface="Times New Roman" pitchFamily="18" charset="0"/>
              </a:rPr>
              <a:t>exp(x) = 1 + x + x</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/2 </a:t>
            </a:r>
            <a:r>
              <a:rPr lang="en-US" sz="3200" dirty="0">
                <a:solidFill>
                  <a:srgbClr val="000000"/>
                </a:solidFill>
                <a:latin typeface="Cambria Math" pitchFamily="18" charset="0"/>
                <a:ea typeface="Cambria Math" pitchFamily="18" charset="0"/>
                <a:cs typeface="Times New Roman" pitchFamily="18" charset="0"/>
              </a:rPr>
              <a:t>+ x</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 x</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br>
              <a:rPr lang="en-US" sz="3200" dirty="0">
                <a:solidFill>
                  <a:srgbClr val="000000"/>
                </a:solidFill>
                <a:latin typeface="Cambria Math" pitchFamily="18" charset="0"/>
                <a:ea typeface="Cambria Math" pitchFamily="18" charset="0"/>
                <a:cs typeface="Times New Roman" pitchFamily="18" charset="0"/>
              </a:rPr>
            </a:br>
            <a:br>
              <a:rPr lang="en-US" sz="3200" dirty="0">
                <a:solidFill>
                  <a:srgbClr val="000000"/>
                </a:solidFill>
                <a:latin typeface="Cambria Math" pitchFamily="18" charset="0"/>
                <a:ea typeface="Cambria Math" pitchFamily="18" charset="0"/>
                <a:cs typeface="Times New Roman" pitchFamily="18" charset="0"/>
              </a:rPr>
            </a:br>
            <a:r>
              <a:rPr lang="en-US" sz="3200" dirty="0">
                <a:latin typeface="Cambria Math" pitchFamily="18" charset="0"/>
                <a:ea typeface="Cambria Math" pitchFamily="18" charset="0"/>
                <a:cs typeface="Times New Roman" pitchFamily="18" charset="0"/>
              </a:rPr>
              <a:t>exp(</a:t>
            </a:r>
            <a:r>
              <a:rPr lang="en-US" sz="3200" dirty="0" err="1">
                <a:latin typeface="Cambria Math" pitchFamily="18" charset="0"/>
                <a:ea typeface="Cambria Math" pitchFamily="18" charset="0"/>
                <a:cs typeface="Times New Roman" pitchFamily="18" charset="0"/>
              </a:rPr>
              <a:t>iz</a:t>
            </a:r>
            <a:r>
              <a:rPr lang="en-US" sz="3200" dirty="0">
                <a:latin typeface="Cambria Math" pitchFamily="18" charset="0"/>
                <a:ea typeface="Cambria Math" pitchFamily="18" charset="0"/>
                <a:cs typeface="Times New Roman" pitchFamily="18" charset="0"/>
              </a:rPr>
              <a:t>) = 1 + </a:t>
            </a:r>
            <a:r>
              <a:rPr lang="en-US" sz="3200" dirty="0" err="1">
                <a:latin typeface="Cambria Math" pitchFamily="18" charset="0"/>
                <a:ea typeface="Cambria Math" pitchFamily="18" charset="0"/>
                <a:cs typeface="Times New Roman" pitchFamily="18" charset="0"/>
              </a:rPr>
              <a:t>iz</a:t>
            </a:r>
            <a:r>
              <a:rPr lang="en-US" sz="3200" dirty="0">
                <a:latin typeface="Cambria Math" pitchFamily="18" charset="0"/>
                <a:ea typeface="Cambria Math" pitchFamily="18" charset="0"/>
                <a:cs typeface="Times New Roman" pitchFamily="18" charset="0"/>
              </a:rPr>
              <a:t> - z</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/2 </a:t>
            </a:r>
            <a:r>
              <a:rPr lang="en-US" sz="3200" dirty="0">
                <a:solidFill>
                  <a:srgbClr val="000000"/>
                </a:solidFill>
                <a:latin typeface="Cambria Math" pitchFamily="18" charset="0"/>
                <a:ea typeface="Cambria Math" pitchFamily="18" charset="0"/>
                <a:cs typeface="Times New Roman" pitchFamily="18" charset="0"/>
              </a:rPr>
              <a:t>- iz</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 z</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br>
              <a:rPr lang="en-US" sz="3200" dirty="0">
                <a:solidFill>
                  <a:srgbClr val="000000"/>
                </a:solidFill>
                <a:latin typeface="Cambria Math" pitchFamily="18" charset="0"/>
                <a:ea typeface="Cambria Math" pitchFamily="18" charset="0"/>
                <a:cs typeface="Times New Roman" pitchFamily="18" charset="0"/>
              </a:rPr>
            </a:br>
            <a:br>
              <a:rPr lang="en-US" sz="3200" dirty="0">
                <a:solidFill>
                  <a:srgbClr val="000000"/>
                </a:solidFill>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7848600" cy="4114800"/>
          </a:xfrm>
        </p:spPr>
        <p:txBody>
          <a:bodyPr/>
          <a:lstStyle/>
          <a:p>
            <a:pPr algn="l"/>
            <a:r>
              <a:rPr lang="en-US" sz="3200" dirty="0" err="1">
                <a:solidFill>
                  <a:srgbClr val="FF0000"/>
                </a:solidFill>
                <a:latin typeface="Cambria Math" pitchFamily="18" charset="0"/>
                <a:ea typeface="Cambria Math" pitchFamily="18" charset="0"/>
                <a:cs typeface="Times New Roman" pitchFamily="18" charset="0"/>
              </a:rPr>
              <a:t>cos</a:t>
            </a:r>
            <a:r>
              <a:rPr lang="en-US" sz="3200" dirty="0">
                <a:solidFill>
                  <a:srgbClr val="FF0000"/>
                </a:solidFill>
                <a:latin typeface="Cambria Math" pitchFamily="18" charset="0"/>
                <a:ea typeface="Cambria Math" pitchFamily="18" charset="0"/>
                <a:cs typeface="Times New Roman" pitchFamily="18" charset="0"/>
              </a:rPr>
              <a:t>(x)</a:t>
            </a:r>
            <a:br>
              <a:rPr lang="en-US" sz="3200" dirty="0">
                <a:solidFill>
                  <a:srgbClr val="000000"/>
                </a:solidFill>
                <a:latin typeface="Cambria Math" pitchFamily="18" charset="0"/>
                <a:ea typeface="Cambria Math" pitchFamily="18" charset="0"/>
                <a:cs typeface="Times New Roman" pitchFamily="18" charset="0"/>
              </a:rPr>
            </a:br>
            <a:r>
              <a:rPr lang="en-US" sz="3200" i="1" dirty="0">
                <a:solidFill>
                  <a:srgbClr val="FF0000"/>
                </a:solidFill>
                <a:latin typeface="Cambria Math" pitchFamily="18" charset="0"/>
                <a:ea typeface="Cambria Math" pitchFamily="18" charset="0"/>
                <a:cs typeface="Times New Roman" pitchFamily="18" charset="0"/>
              </a:rPr>
              <a:t>substitute in </a:t>
            </a:r>
            <a:r>
              <a:rPr lang="en-US" sz="3200" dirty="0">
                <a:solidFill>
                  <a:srgbClr val="FF0000"/>
                </a:solidFill>
                <a:latin typeface="Cambria Math" pitchFamily="18" charset="0"/>
                <a:ea typeface="Cambria Math" pitchFamily="18" charset="0"/>
                <a:cs typeface="Times New Roman" pitchFamily="18" charset="0"/>
              </a:rPr>
              <a:t>x=z</a:t>
            </a:r>
            <a:br>
              <a:rPr lang="en-US" sz="3200" i="1" dirty="0">
                <a:solidFill>
                  <a:srgbClr val="FF0000"/>
                </a:solidFill>
                <a:latin typeface="Cambria Math" pitchFamily="18" charset="0"/>
                <a:ea typeface="Cambria Math" pitchFamily="18" charset="0"/>
                <a:cs typeface="Times New Roman" pitchFamily="18" charset="0"/>
              </a:rPr>
            </a:br>
            <a:br>
              <a:rPr lang="en-US" sz="3200" i="1" dirty="0">
                <a:solidFill>
                  <a:srgbClr val="FF0000"/>
                </a:solidFill>
                <a:latin typeface="Cambria Math" pitchFamily="18" charset="0"/>
                <a:ea typeface="Cambria Math" pitchFamily="18" charset="0"/>
                <a:cs typeface="Times New Roman" pitchFamily="18" charset="0"/>
              </a:rPr>
            </a:br>
            <a:br>
              <a:rPr lang="en-US" sz="3200" i="1" dirty="0">
                <a:solidFill>
                  <a:srgbClr val="FF0000"/>
                </a:solidFill>
                <a:latin typeface="Cambria Math" pitchFamily="18" charset="0"/>
                <a:ea typeface="Cambria Math" pitchFamily="18" charset="0"/>
                <a:cs typeface="Times New Roman" pitchFamily="18" charset="0"/>
              </a:rPr>
            </a:br>
            <a:r>
              <a:rPr lang="en-US" sz="3200" dirty="0" err="1">
                <a:latin typeface="Cambria Math" pitchFamily="18" charset="0"/>
                <a:ea typeface="Cambria Math" pitchFamily="18" charset="0"/>
                <a:cs typeface="Times New Roman" pitchFamily="18" charset="0"/>
              </a:rPr>
              <a:t>cos</a:t>
            </a:r>
            <a:r>
              <a:rPr lang="en-US" sz="3200" dirty="0">
                <a:latin typeface="Cambria Math" pitchFamily="18" charset="0"/>
                <a:ea typeface="Cambria Math" pitchFamily="18" charset="0"/>
                <a:cs typeface="Times New Roman" pitchFamily="18" charset="0"/>
              </a:rPr>
              <a:t>(x) = 1 + 0 - x</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/2 </a:t>
            </a:r>
            <a:r>
              <a:rPr lang="en-US" sz="3200" dirty="0">
                <a:solidFill>
                  <a:srgbClr val="000000"/>
                </a:solidFill>
                <a:latin typeface="Cambria Math" pitchFamily="18" charset="0"/>
                <a:ea typeface="Cambria Math" pitchFamily="18" charset="0"/>
                <a:cs typeface="Times New Roman" pitchFamily="18" charset="0"/>
              </a:rPr>
              <a:t>+ 0 + x</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br>
              <a:rPr lang="en-US" sz="3200" dirty="0">
                <a:solidFill>
                  <a:srgbClr val="000000"/>
                </a:solidFill>
                <a:latin typeface="Cambria Math" pitchFamily="18" charset="0"/>
                <a:ea typeface="Cambria Math" pitchFamily="18" charset="0"/>
                <a:cs typeface="Times New Roman" pitchFamily="18" charset="0"/>
              </a:rPr>
            </a:br>
            <a:r>
              <a:rPr lang="en-US" sz="3200" dirty="0">
                <a:solidFill>
                  <a:srgbClr val="000000"/>
                </a:solidFill>
                <a:latin typeface="Cambria Math" pitchFamily="18" charset="0"/>
                <a:ea typeface="Cambria Math" pitchFamily="18" charset="0"/>
                <a:cs typeface="Times New Roman" pitchFamily="18" charset="0"/>
              </a:rPr>
              <a:t> </a:t>
            </a:r>
            <a:br>
              <a:rPr lang="en-US" sz="3200" dirty="0">
                <a:solidFill>
                  <a:srgbClr val="000000"/>
                </a:solidFill>
                <a:latin typeface="Cambria Math" pitchFamily="18" charset="0"/>
                <a:ea typeface="Cambria Math" pitchFamily="18" charset="0"/>
                <a:cs typeface="Times New Roman" pitchFamily="18" charset="0"/>
              </a:rPr>
            </a:br>
            <a:r>
              <a:rPr lang="en-US" sz="3200" dirty="0" err="1">
                <a:latin typeface="Cambria Math" pitchFamily="18" charset="0"/>
                <a:ea typeface="Cambria Math" pitchFamily="18" charset="0"/>
                <a:cs typeface="Times New Roman" pitchFamily="18" charset="0"/>
              </a:rPr>
              <a:t>cos</a:t>
            </a:r>
            <a:r>
              <a:rPr lang="en-US" sz="3200" dirty="0">
                <a:latin typeface="Cambria Math" pitchFamily="18" charset="0"/>
                <a:ea typeface="Cambria Math" pitchFamily="18" charset="0"/>
                <a:cs typeface="Times New Roman" pitchFamily="18" charset="0"/>
              </a:rPr>
              <a:t>(z) = 1 + 0 - z</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/2 </a:t>
            </a:r>
            <a:r>
              <a:rPr lang="en-US" sz="3200" dirty="0">
                <a:solidFill>
                  <a:srgbClr val="000000"/>
                </a:solidFill>
                <a:latin typeface="Cambria Math" pitchFamily="18" charset="0"/>
                <a:ea typeface="Cambria Math" pitchFamily="18" charset="0"/>
                <a:cs typeface="Times New Roman" pitchFamily="18" charset="0"/>
              </a:rPr>
              <a:t>+ 0 + z</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endParaRPr lang="en-US" dirty="0">
              <a:latin typeface="Cambria Math" pitchFamily="18" charset="0"/>
              <a:ea typeface="Cambria Math"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600200"/>
            <a:ext cx="7848600" cy="4038600"/>
          </a:xfrm>
        </p:spPr>
        <p:txBody>
          <a:bodyPr/>
          <a:lstStyle/>
          <a:p>
            <a:pPr algn="l"/>
            <a:r>
              <a:rPr lang="en-US" sz="3200" dirty="0">
                <a:solidFill>
                  <a:srgbClr val="FF3300"/>
                </a:solidFill>
                <a:latin typeface="Cambria Math" pitchFamily="18" charset="0"/>
                <a:ea typeface="Cambria Math" pitchFamily="18" charset="0"/>
                <a:cs typeface="Times New Roman" pitchFamily="18" charset="0"/>
              </a:rPr>
              <a:t>sin(x)</a:t>
            </a:r>
            <a:br>
              <a:rPr lang="en-US" sz="3200" dirty="0">
                <a:solidFill>
                  <a:srgbClr val="000000"/>
                </a:solidFill>
                <a:latin typeface="Cambria Math" pitchFamily="18" charset="0"/>
                <a:ea typeface="Cambria Math" pitchFamily="18" charset="0"/>
                <a:cs typeface="Times New Roman" pitchFamily="18" charset="0"/>
              </a:rPr>
            </a:br>
            <a:r>
              <a:rPr lang="en-US" sz="3200" i="1" dirty="0">
                <a:solidFill>
                  <a:srgbClr val="FF0000"/>
                </a:solidFill>
                <a:latin typeface="Cambria Math" pitchFamily="18" charset="0"/>
                <a:ea typeface="Cambria Math" pitchFamily="18" charset="0"/>
                <a:cs typeface="Times New Roman" pitchFamily="18" charset="0"/>
              </a:rPr>
              <a:t>substitute in </a:t>
            </a:r>
            <a:r>
              <a:rPr lang="en-US" sz="3200" dirty="0">
                <a:solidFill>
                  <a:srgbClr val="FF0000"/>
                </a:solidFill>
                <a:latin typeface="Cambria Math" pitchFamily="18" charset="0"/>
                <a:ea typeface="Cambria Math" pitchFamily="18" charset="0"/>
                <a:cs typeface="Times New Roman" pitchFamily="18" charset="0"/>
              </a:rPr>
              <a:t>x=z </a:t>
            </a:r>
            <a:r>
              <a:rPr lang="en-US" sz="3200" i="1" dirty="0">
                <a:solidFill>
                  <a:srgbClr val="FF0000"/>
                </a:solidFill>
                <a:latin typeface="Cambria Math" pitchFamily="18" charset="0"/>
                <a:ea typeface="Cambria Math" pitchFamily="18" charset="0"/>
                <a:cs typeface="Times New Roman" pitchFamily="18" charset="0"/>
              </a:rPr>
              <a:t>and multiply by </a:t>
            </a:r>
            <a:r>
              <a:rPr lang="en-US" sz="3200" dirty="0" err="1">
                <a:solidFill>
                  <a:srgbClr val="FF0000"/>
                </a:solidFill>
                <a:latin typeface="Cambria Math" pitchFamily="18" charset="0"/>
                <a:ea typeface="Cambria Math" pitchFamily="18" charset="0"/>
                <a:cs typeface="Times New Roman" pitchFamily="18" charset="0"/>
              </a:rPr>
              <a:t>i</a:t>
            </a:r>
            <a:br>
              <a:rPr lang="en-US" sz="3200" i="1" dirty="0">
                <a:solidFill>
                  <a:srgbClr val="FF0000"/>
                </a:solidFill>
                <a:latin typeface="Cambria Math" pitchFamily="18" charset="0"/>
                <a:ea typeface="Cambria Math" pitchFamily="18" charset="0"/>
                <a:cs typeface="Times New Roman" pitchFamily="18" charset="0"/>
              </a:rPr>
            </a:br>
            <a:br>
              <a:rPr lang="en-US" sz="3200" i="1" dirty="0">
                <a:solidFill>
                  <a:srgbClr val="FF0000"/>
                </a:solidFill>
                <a:latin typeface="Cambria Math" pitchFamily="18" charset="0"/>
                <a:ea typeface="Cambria Math" pitchFamily="18" charset="0"/>
                <a:cs typeface="Times New Roman" pitchFamily="18" charset="0"/>
              </a:rPr>
            </a:br>
            <a:br>
              <a:rPr lang="en-US" sz="3200" i="1" dirty="0">
                <a:solidFill>
                  <a:srgbClr val="FF0000"/>
                </a:solidFill>
                <a:latin typeface="Cambria Math" pitchFamily="18" charset="0"/>
                <a:ea typeface="Cambria Math" pitchFamily="18" charset="0"/>
                <a:cs typeface="Times New Roman" pitchFamily="18" charset="0"/>
              </a:rPr>
            </a:br>
            <a:r>
              <a:rPr lang="en-US" sz="3200" dirty="0">
                <a:solidFill>
                  <a:srgbClr val="000000"/>
                </a:solidFill>
                <a:latin typeface="Cambria Math" pitchFamily="18" charset="0"/>
                <a:ea typeface="Cambria Math" pitchFamily="18" charset="0"/>
                <a:cs typeface="Times New Roman" pitchFamily="18" charset="0"/>
              </a:rPr>
              <a:t> sin(x) = 0 + x + 0 - x</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+0 + … </a:t>
            </a:r>
            <a:br>
              <a:rPr lang="en-US" sz="3200" dirty="0">
                <a:solidFill>
                  <a:srgbClr val="FF0000"/>
                </a:solidFill>
              </a:rPr>
            </a:br>
            <a:r>
              <a:rPr lang="en-US" sz="3200" dirty="0">
                <a:solidFill>
                  <a:srgbClr val="000000"/>
                </a:solidFill>
                <a:latin typeface="Cambria Math" pitchFamily="18" charset="0"/>
                <a:ea typeface="Cambria Math" pitchFamily="18" charset="0"/>
                <a:cs typeface="Times New Roman" pitchFamily="18" charset="0"/>
              </a:rPr>
              <a:t> </a:t>
            </a:r>
            <a:r>
              <a:rPr lang="en-US" sz="3200" dirty="0" err="1">
                <a:solidFill>
                  <a:srgbClr val="000000"/>
                </a:solidFill>
                <a:latin typeface="Cambria Math" pitchFamily="18" charset="0"/>
                <a:ea typeface="Cambria Math" pitchFamily="18" charset="0"/>
                <a:cs typeface="Times New Roman" pitchFamily="18" charset="0"/>
              </a:rPr>
              <a:t>i</a:t>
            </a:r>
            <a:r>
              <a:rPr lang="en-US" sz="3200" dirty="0">
                <a:solidFill>
                  <a:srgbClr val="000000"/>
                </a:solidFill>
                <a:latin typeface="Cambria Math" pitchFamily="18" charset="0"/>
                <a:ea typeface="Cambria Math" pitchFamily="18" charset="0"/>
                <a:cs typeface="Times New Roman" pitchFamily="18" charset="0"/>
              </a:rPr>
              <a:t> sin(z) = 0 + </a:t>
            </a:r>
            <a:r>
              <a:rPr lang="en-US" sz="3200" dirty="0" err="1">
                <a:solidFill>
                  <a:srgbClr val="000000"/>
                </a:solidFill>
                <a:latin typeface="Cambria Math" pitchFamily="18" charset="0"/>
                <a:ea typeface="Cambria Math" pitchFamily="18" charset="0"/>
                <a:cs typeface="Times New Roman" pitchFamily="18" charset="0"/>
              </a:rPr>
              <a:t>iz</a:t>
            </a:r>
            <a:r>
              <a:rPr lang="en-US" sz="3200" dirty="0">
                <a:solidFill>
                  <a:srgbClr val="000000"/>
                </a:solidFill>
                <a:latin typeface="Cambria Math" pitchFamily="18" charset="0"/>
                <a:ea typeface="Cambria Math" pitchFamily="18" charset="0"/>
                <a:cs typeface="Times New Roman" pitchFamily="18" charset="0"/>
              </a:rPr>
              <a:t> + 0 - iz</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+0 + …</a:t>
            </a:r>
            <a:br>
              <a:rPr lang="en-US" sz="3200" dirty="0">
                <a:solidFill>
                  <a:srgbClr val="000000"/>
                </a:solidFill>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5791200"/>
          </a:xfrm>
        </p:spPr>
        <p:txBody>
          <a:bodyPr/>
          <a:lstStyle/>
          <a:p>
            <a:pPr algn="l"/>
            <a:r>
              <a:rPr lang="en-US" sz="3200" i="1" dirty="0">
                <a:solidFill>
                  <a:srgbClr val="FF0000"/>
                </a:solidFill>
                <a:latin typeface="Cambria Math" pitchFamily="18" charset="0"/>
                <a:ea typeface="Cambria Math" pitchFamily="18" charset="0"/>
                <a:cs typeface="Times New Roman" pitchFamily="18" charset="0"/>
              </a:rPr>
              <a:t>add </a:t>
            </a:r>
            <a:r>
              <a:rPr lang="en-US" sz="3200" i="1" dirty="0" err="1">
                <a:solidFill>
                  <a:srgbClr val="FF0000"/>
                </a:solidFill>
                <a:latin typeface="Cambria Math" pitchFamily="18" charset="0"/>
                <a:ea typeface="Cambria Math" pitchFamily="18" charset="0"/>
                <a:cs typeface="Times New Roman" pitchFamily="18" charset="0"/>
              </a:rPr>
              <a:t>cos</a:t>
            </a:r>
            <a:r>
              <a:rPr lang="en-US" sz="3200" i="1" dirty="0">
                <a:solidFill>
                  <a:srgbClr val="FF0000"/>
                </a:solidFill>
                <a:latin typeface="Cambria Math" pitchFamily="18" charset="0"/>
                <a:ea typeface="Cambria Math" pitchFamily="18" charset="0"/>
                <a:cs typeface="Times New Roman" pitchFamily="18" charset="0"/>
              </a:rPr>
              <a:t>(z) and </a:t>
            </a:r>
            <a:r>
              <a:rPr lang="en-US" sz="3200" i="1" dirty="0" err="1">
                <a:solidFill>
                  <a:srgbClr val="FF0000"/>
                </a:solidFill>
                <a:latin typeface="Cambria Math" pitchFamily="18" charset="0"/>
                <a:ea typeface="Cambria Math" pitchFamily="18" charset="0"/>
                <a:cs typeface="Times New Roman" pitchFamily="18" charset="0"/>
              </a:rPr>
              <a:t>i</a:t>
            </a:r>
            <a:r>
              <a:rPr lang="en-US" sz="3200" i="1" dirty="0">
                <a:solidFill>
                  <a:srgbClr val="FF0000"/>
                </a:solidFill>
                <a:latin typeface="Cambria Math" pitchFamily="18" charset="0"/>
                <a:ea typeface="Cambria Math" pitchFamily="18" charset="0"/>
                <a:cs typeface="Times New Roman" pitchFamily="18" charset="0"/>
              </a:rPr>
              <a:t> sin(z)</a:t>
            </a:r>
            <a:br>
              <a:rPr lang="en-US" sz="3200" i="1" dirty="0">
                <a:solidFill>
                  <a:srgbClr val="FF0000"/>
                </a:solidFill>
                <a:latin typeface="Cambria Math" pitchFamily="18" charset="0"/>
                <a:ea typeface="Cambria Math" pitchFamily="18" charset="0"/>
                <a:cs typeface="Times New Roman" pitchFamily="18" charset="0"/>
              </a:rPr>
            </a:br>
            <a:r>
              <a:rPr lang="en-US" sz="3200" dirty="0" err="1">
                <a:latin typeface="Cambria Math" pitchFamily="18" charset="0"/>
                <a:ea typeface="Cambria Math" pitchFamily="18" charset="0"/>
                <a:cs typeface="Times New Roman" pitchFamily="18" charset="0"/>
              </a:rPr>
              <a:t>cos</a:t>
            </a:r>
            <a:r>
              <a:rPr lang="en-US" sz="3200" dirty="0">
                <a:latin typeface="Cambria Math" pitchFamily="18" charset="0"/>
                <a:ea typeface="Cambria Math" pitchFamily="18" charset="0"/>
                <a:cs typeface="Times New Roman" pitchFamily="18" charset="0"/>
              </a:rPr>
              <a:t>(z) = 1 + 0 - z</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/2 </a:t>
            </a:r>
            <a:r>
              <a:rPr lang="en-US" sz="3200" dirty="0">
                <a:solidFill>
                  <a:srgbClr val="000000"/>
                </a:solidFill>
                <a:latin typeface="Cambria Math" pitchFamily="18" charset="0"/>
                <a:ea typeface="Cambria Math" pitchFamily="18" charset="0"/>
                <a:cs typeface="Times New Roman" pitchFamily="18" charset="0"/>
              </a:rPr>
              <a:t>+ 0 + z</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br>
              <a:rPr lang="en-US" sz="3200" dirty="0">
                <a:solidFill>
                  <a:srgbClr val="000000"/>
                </a:solidFill>
                <a:latin typeface="Cambria Math" pitchFamily="18" charset="0"/>
                <a:ea typeface="Cambria Math" pitchFamily="18" charset="0"/>
                <a:cs typeface="Times New Roman" pitchFamily="18" charset="0"/>
              </a:rPr>
            </a:br>
            <a:r>
              <a:rPr lang="en-US" sz="3200" dirty="0">
                <a:solidFill>
                  <a:srgbClr val="000000"/>
                </a:solidFill>
                <a:latin typeface="Cambria Math" pitchFamily="18" charset="0"/>
                <a:ea typeface="Cambria Math" pitchFamily="18" charset="0"/>
                <a:cs typeface="Times New Roman" pitchFamily="18" charset="0"/>
              </a:rPr>
              <a:t>+</a:t>
            </a:r>
            <a:br>
              <a:rPr lang="en-US" sz="3200" dirty="0">
                <a:solidFill>
                  <a:srgbClr val="000000"/>
                </a:solidFill>
                <a:latin typeface="Cambria Math" pitchFamily="18" charset="0"/>
                <a:ea typeface="Cambria Math" pitchFamily="18" charset="0"/>
                <a:cs typeface="Times New Roman" pitchFamily="18" charset="0"/>
              </a:rPr>
            </a:br>
            <a:r>
              <a:rPr lang="en-US" sz="3200" dirty="0" err="1">
                <a:solidFill>
                  <a:srgbClr val="000000"/>
                </a:solidFill>
                <a:latin typeface="Cambria Math" pitchFamily="18" charset="0"/>
                <a:ea typeface="Cambria Math" pitchFamily="18" charset="0"/>
                <a:cs typeface="Times New Roman" pitchFamily="18" charset="0"/>
              </a:rPr>
              <a:t>i</a:t>
            </a:r>
            <a:r>
              <a:rPr lang="en-US" sz="3200" dirty="0">
                <a:solidFill>
                  <a:srgbClr val="000000"/>
                </a:solidFill>
                <a:latin typeface="Cambria Math" pitchFamily="18" charset="0"/>
                <a:ea typeface="Cambria Math" pitchFamily="18" charset="0"/>
                <a:cs typeface="Times New Roman" pitchFamily="18" charset="0"/>
              </a:rPr>
              <a:t> sin(z) = 0 + </a:t>
            </a:r>
            <a:r>
              <a:rPr lang="en-US" sz="3200" dirty="0" err="1">
                <a:solidFill>
                  <a:srgbClr val="000000"/>
                </a:solidFill>
                <a:latin typeface="Cambria Math" pitchFamily="18" charset="0"/>
                <a:ea typeface="Cambria Math" pitchFamily="18" charset="0"/>
                <a:cs typeface="Times New Roman" pitchFamily="18" charset="0"/>
              </a:rPr>
              <a:t>iz</a:t>
            </a:r>
            <a:r>
              <a:rPr lang="en-US" sz="3200" dirty="0">
                <a:solidFill>
                  <a:srgbClr val="000000"/>
                </a:solidFill>
                <a:latin typeface="Cambria Math" pitchFamily="18" charset="0"/>
                <a:ea typeface="Cambria Math" pitchFamily="18" charset="0"/>
                <a:cs typeface="Times New Roman" pitchFamily="18" charset="0"/>
              </a:rPr>
              <a:t> + 0 - iz</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+0 + …</a:t>
            </a:r>
            <a:br>
              <a:rPr lang="en-US" sz="3200" dirty="0">
                <a:solidFill>
                  <a:srgbClr val="000000"/>
                </a:solidFill>
                <a:latin typeface="Cambria Math" pitchFamily="18" charset="0"/>
                <a:ea typeface="Cambria Math" pitchFamily="18" charset="0"/>
                <a:cs typeface="Times New Roman" pitchFamily="18" charset="0"/>
              </a:rPr>
            </a:br>
            <a:r>
              <a:rPr lang="en-US" sz="3200" dirty="0">
                <a:solidFill>
                  <a:srgbClr val="000000"/>
                </a:solidFill>
                <a:latin typeface="Cambria Math" pitchFamily="18" charset="0"/>
                <a:ea typeface="Cambria Math" pitchFamily="18" charset="0"/>
                <a:cs typeface="Times New Roman" pitchFamily="18" charset="0"/>
              </a:rPr>
              <a:t>=</a:t>
            </a:r>
            <a:br>
              <a:rPr lang="en-US" sz="3200" dirty="0">
                <a:solidFill>
                  <a:srgbClr val="FF0000"/>
                </a:solidFill>
                <a:latin typeface="Cambria Math" pitchFamily="18" charset="0"/>
                <a:ea typeface="Cambria Math" pitchFamily="18" charset="0"/>
                <a:cs typeface="Times New Roman" pitchFamily="18" charset="0"/>
              </a:rPr>
            </a:br>
            <a:r>
              <a:rPr lang="en-US" sz="3200" dirty="0" err="1">
                <a:solidFill>
                  <a:srgbClr val="000000"/>
                </a:solidFill>
                <a:latin typeface="Cambria Math" pitchFamily="18" charset="0"/>
                <a:ea typeface="Cambria Math" pitchFamily="18" charset="0"/>
                <a:cs typeface="Times New Roman" pitchFamily="18" charset="0"/>
              </a:rPr>
              <a:t>cos</a:t>
            </a:r>
            <a:r>
              <a:rPr lang="en-US" sz="3200" dirty="0">
                <a:solidFill>
                  <a:srgbClr val="000000"/>
                </a:solidFill>
                <a:latin typeface="Cambria Math" pitchFamily="18" charset="0"/>
                <a:ea typeface="Cambria Math" pitchFamily="18" charset="0"/>
                <a:cs typeface="Times New Roman" pitchFamily="18" charset="0"/>
              </a:rPr>
              <a:t>(z) + </a:t>
            </a:r>
            <a:r>
              <a:rPr lang="en-US" sz="3200" dirty="0" err="1">
                <a:solidFill>
                  <a:srgbClr val="000000"/>
                </a:solidFill>
                <a:latin typeface="Cambria Math" pitchFamily="18" charset="0"/>
                <a:ea typeface="Cambria Math" pitchFamily="18" charset="0"/>
                <a:cs typeface="Times New Roman" pitchFamily="18" charset="0"/>
              </a:rPr>
              <a:t>i</a:t>
            </a:r>
            <a:r>
              <a:rPr lang="en-US" sz="3200" dirty="0">
                <a:solidFill>
                  <a:srgbClr val="000000"/>
                </a:solidFill>
                <a:latin typeface="Cambria Math" pitchFamily="18" charset="0"/>
                <a:ea typeface="Cambria Math" pitchFamily="18" charset="0"/>
                <a:cs typeface="Times New Roman" pitchFamily="18" charset="0"/>
              </a:rPr>
              <a:t> sin(z) = 1 + </a:t>
            </a:r>
            <a:r>
              <a:rPr lang="en-US" sz="3200" dirty="0" err="1">
                <a:solidFill>
                  <a:srgbClr val="000000"/>
                </a:solidFill>
                <a:latin typeface="Cambria Math" pitchFamily="18" charset="0"/>
                <a:ea typeface="Cambria Math" pitchFamily="18" charset="0"/>
                <a:cs typeface="Times New Roman" pitchFamily="18" charset="0"/>
              </a:rPr>
              <a:t>iz</a:t>
            </a:r>
            <a:r>
              <a:rPr lang="en-US" sz="3200" dirty="0">
                <a:solidFill>
                  <a:srgbClr val="000000"/>
                </a:solidFill>
                <a:latin typeface="Cambria Math" pitchFamily="18" charset="0"/>
                <a:ea typeface="Cambria Math" pitchFamily="18" charset="0"/>
                <a:cs typeface="Times New Roman" pitchFamily="18" charset="0"/>
              </a:rPr>
              <a:t> - z</a:t>
            </a:r>
            <a:r>
              <a:rPr lang="en-US" sz="3200" baseline="30000" dirty="0">
                <a:solidFill>
                  <a:srgbClr val="000000"/>
                </a:solidFill>
                <a:latin typeface="Cambria Math" pitchFamily="18" charset="0"/>
                <a:ea typeface="Cambria Math" pitchFamily="18" charset="0"/>
                <a:cs typeface="Times New Roman" pitchFamily="18" charset="0"/>
              </a:rPr>
              <a:t>2</a:t>
            </a:r>
            <a:r>
              <a:rPr lang="en-US" sz="3200" dirty="0">
                <a:solidFill>
                  <a:srgbClr val="000000"/>
                </a:solidFill>
                <a:latin typeface="Cambria Math" pitchFamily="18" charset="0"/>
                <a:ea typeface="Cambria Math" pitchFamily="18" charset="0"/>
                <a:cs typeface="Times New Roman" pitchFamily="18" charset="0"/>
              </a:rPr>
              <a:t>/2 - iz</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 z</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br>
              <a:rPr lang="en-US" sz="3200" i="1" dirty="0">
                <a:solidFill>
                  <a:srgbClr val="000000"/>
                </a:solidFill>
                <a:latin typeface="Cambria Math" pitchFamily="18" charset="0"/>
                <a:ea typeface="Cambria Math" pitchFamily="18" charset="0"/>
                <a:cs typeface="Times New Roman" pitchFamily="18" charset="0"/>
              </a:rPr>
            </a:br>
            <a:r>
              <a:rPr lang="en-US" sz="3200" i="1" dirty="0">
                <a:solidFill>
                  <a:srgbClr val="000000"/>
                </a:solidFill>
                <a:latin typeface="Cambria Math" pitchFamily="18" charset="0"/>
                <a:ea typeface="Cambria Math" pitchFamily="18" charset="0"/>
                <a:cs typeface="Times New Roman" pitchFamily="18" charset="0"/>
              </a:rPr>
              <a:t>         </a:t>
            </a:r>
            <a:br>
              <a:rPr lang="en-US" sz="3200" i="1" dirty="0">
                <a:solidFill>
                  <a:srgbClr val="000000"/>
                </a:solidFill>
                <a:latin typeface="Cambria Math" pitchFamily="18" charset="0"/>
                <a:ea typeface="Cambria Math" pitchFamily="18" charset="0"/>
                <a:cs typeface="Times New Roman" pitchFamily="18" charset="0"/>
              </a:rPr>
            </a:br>
            <a:br>
              <a:rPr lang="en-US" sz="3200" i="1" dirty="0">
                <a:solidFill>
                  <a:srgbClr val="000000"/>
                </a:solidFill>
                <a:latin typeface="Cambria Math" pitchFamily="18" charset="0"/>
                <a:ea typeface="Cambria Math" pitchFamily="18" charset="0"/>
                <a:cs typeface="Times New Roman" pitchFamily="18" charset="0"/>
              </a:rPr>
            </a:br>
            <a:r>
              <a:rPr lang="en-US" sz="3200" i="1" dirty="0">
                <a:solidFill>
                  <a:srgbClr val="FF0000"/>
                </a:solidFill>
                <a:latin typeface="Cambria Math" pitchFamily="18" charset="0"/>
                <a:ea typeface="Cambria Math" pitchFamily="18" charset="0"/>
                <a:cs typeface="Times New Roman" pitchFamily="18" charset="0"/>
              </a:rPr>
              <a:t>compare with results for exp(</a:t>
            </a:r>
            <a:r>
              <a:rPr lang="en-US" sz="3200" i="1" dirty="0" err="1">
                <a:solidFill>
                  <a:srgbClr val="FF0000"/>
                </a:solidFill>
                <a:latin typeface="Cambria Math" pitchFamily="18" charset="0"/>
                <a:ea typeface="Cambria Math" pitchFamily="18" charset="0"/>
                <a:cs typeface="Times New Roman" pitchFamily="18" charset="0"/>
              </a:rPr>
              <a:t>iz</a:t>
            </a:r>
            <a:r>
              <a:rPr lang="en-US" sz="3200" i="1" dirty="0">
                <a:solidFill>
                  <a:srgbClr val="FF0000"/>
                </a:solidFill>
                <a:latin typeface="Cambria Math" pitchFamily="18" charset="0"/>
                <a:ea typeface="Cambria Math" pitchFamily="18" charset="0"/>
                <a:cs typeface="Times New Roman" pitchFamily="18" charset="0"/>
              </a:rPr>
              <a:t>)</a:t>
            </a:r>
            <a:br>
              <a:rPr lang="en-US" sz="3200" i="1" dirty="0">
                <a:latin typeface="Cambria Math" pitchFamily="18" charset="0"/>
                <a:ea typeface="Cambria Math" pitchFamily="18" charset="0"/>
                <a:cs typeface="Times New Roman" pitchFamily="18" charset="0"/>
              </a:rPr>
            </a:br>
            <a:r>
              <a:rPr lang="en-US" sz="3200" dirty="0">
                <a:latin typeface="Cambria Math" pitchFamily="18" charset="0"/>
                <a:ea typeface="Cambria Math" pitchFamily="18" charset="0"/>
                <a:cs typeface="Times New Roman" pitchFamily="18" charset="0"/>
              </a:rPr>
              <a:t>exp(</a:t>
            </a:r>
            <a:r>
              <a:rPr lang="en-US" sz="3200" dirty="0" err="1">
                <a:latin typeface="Cambria Math" pitchFamily="18" charset="0"/>
                <a:ea typeface="Cambria Math" pitchFamily="18" charset="0"/>
                <a:cs typeface="Times New Roman" pitchFamily="18" charset="0"/>
              </a:rPr>
              <a:t>iz</a:t>
            </a:r>
            <a:r>
              <a:rPr lang="en-US" sz="3200" dirty="0">
                <a:latin typeface="Cambria Math" pitchFamily="18" charset="0"/>
                <a:ea typeface="Cambria Math" pitchFamily="18" charset="0"/>
                <a:cs typeface="Times New Roman" pitchFamily="18" charset="0"/>
              </a:rPr>
              <a:t>) =                  1 + </a:t>
            </a:r>
            <a:r>
              <a:rPr lang="en-US" sz="3200" dirty="0" err="1">
                <a:latin typeface="Cambria Math" pitchFamily="18" charset="0"/>
                <a:ea typeface="Cambria Math" pitchFamily="18" charset="0"/>
                <a:cs typeface="Times New Roman" pitchFamily="18" charset="0"/>
              </a:rPr>
              <a:t>iz</a:t>
            </a:r>
            <a:r>
              <a:rPr lang="en-US" sz="3200" dirty="0">
                <a:latin typeface="Cambria Math" pitchFamily="18" charset="0"/>
                <a:ea typeface="Cambria Math" pitchFamily="18" charset="0"/>
                <a:cs typeface="Times New Roman" pitchFamily="18" charset="0"/>
              </a:rPr>
              <a:t> - z</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/2 </a:t>
            </a:r>
            <a:r>
              <a:rPr lang="en-US" sz="3200" dirty="0">
                <a:solidFill>
                  <a:srgbClr val="000000"/>
                </a:solidFill>
                <a:latin typeface="Cambria Math" pitchFamily="18" charset="0"/>
                <a:ea typeface="Cambria Math" pitchFamily="18" charset="0"/>
                <a:cs typeface="Times New Roman" pitchFamily="18" charset="0"/>
              </a:rPr>
              <a:t>- iz</a:t>
            </a:r>
            <a:r>
              <a:rPr lang="en-US" sz="3200" baseline="30000" dirty="0">
                <a:solidFill>
                  <a:srgbClr val="000000"/>
                </a:solidFill>
                <a:latin typeface="Cambria Math" pitchFamily="18" charset="0"/>
                <a:ea typeface="Cambria Math" pitchFamily="18" charset="0"/>
                <a:cs typeface="Times New Roman" pitchFamily="18" charset="0"/>
              </a:rPr>
              <a:t>3</a:t>
            </a:r>
            <a:r>
              <a:rPr lang="en-US" sz="3200" dirty="0">
                <a:solidFill>
                  <a:srgbClr val="000000"/>
                </a:solidFill>
                <a:latin typeface="Cambria Math" pitchFamily="18" charset="0"/>
                <a:ea typeface="Cambria Math" pitchFamily="18" charset="0"/>
                <a:cs typeface="Times New Roman" pitchFamily="18" charset="0"/>
              </a:rPr>
              <a:t>/6 + z</a:t>
            </a:r>
            <a:r>
              <a:rPr lang="en-US" sz="3200" baseline="30000" dirty="0">
                <a:solidFill>
                  <a:srgbClr val="000000"/>
                </a:solidFill>
                <a:latin typeface="Cambria Math" pitchFamily="18" charset="0"/>
                <a:ea typeface="Cambria Math" pitchFamily="18" charset="0"/>
                <a:cs typeface="Times New Roman" pitchFamily="18" charset="0"/>
              </a:rPr>
              <a:t>4</a:t>
            </a:r>
            <a:r>
              <a:rPr lang="en-US" sz="3200" dirty="0">
                <a:solidFill>
                  <a:srgbClr val="000000"/>
                </a:solidFill>
                <a:latin typeface="Cambria Math" pitchFamily="18" charset="0"/>
                <a:ea typeface="Cambria Math" pitchFamily="18" charset="0"/>
                <a:cs typeface="Times New Roman" pitchFamily="18" charset="0"/>
              </a:rPr>
              <a:t>/24  + …</a:t>
            </a:r>
            <a:br>
              <a:rPr lang="en-US" sz="3200" i="1" dirty="0">
                <a:solidFill>
                  <a:srgbClr val="000000"/>
                </a:solidFill>
                <a:latin typeface="Cambria Math" pitchFamily="18" charset="0"/>
                <a:ea typeface="Cambria Math" pitchFamily="18" charset="0"/>
                <a:cs typeface="Times New Roman" pitchFamily="18" charset="0"/>
              </a:rPr>
            </a:br>
            <a:br>
              <a:rPr lang="en-US" sz="3200" i="1" dirty="0">
                <a:solidFill>
                  <a:srgbClr val="000000"/>
                </a:solidFill>
                <a:latin typeface="Cambria Math" pitchFamily="18" charset="0"/>
                <a:ea typeface="Cambria Math" pitchFamily="18" charset="0"/>
                <a:cs typeface="Times New Roman" pitchFamily="18" charset="0"/>
              </a:rPr>
            </a:br>
            <a:r>
              <a:rPr lang="en-US" sz="3200" i="1" dirty="0">
                <a:solidFill>
                  <a:srgbClr val="FF0000"/>
                </a:solidFill>
                <a:latin typeface="Cambria Math" pitchFamily="18" charset="0"/>
                <a:ea typeface="Cambria Math" pitchFamily="18" charset="0"/>
                <a:cs typeface="Times New Roman" pitchFamily="18" charset="0"/>
              </a:rPr>
              <a:t> they’re equal!</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4876800"/>
          </a:xfrm>
        </p:spPr>
        <p:txBody>
          <a:bodyPr/>
          <a:lstStyle/>
          <a:p>
            <a:r>
              <a:rPr lang="en-US" sz="3200" dirty="0">
                <a:latin typeface="Times New Roman" pitchFamily="18" charset="0"/>
                <a:cs typeface="Times New Roman" pitchFamily="18" charset="0"/>
              </a:rPr>
              <a:t>note that since</a:t>
            </a:r>
            <a:br>
              <a:rPr lang="en-US" sz="3600"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200" dirty="0">
                <a:solidFill>
                  <a:srgbClr val="000000"/>
                </a:solidFill>
                <a:latin typeface="Cambria Math" pitchFamily="18" charset="0"/>
                <a:ea typeface="Cambria Math" pitchFamily="18" charset="0"/>
                <a:cs typeface="Times New Roman" pitchFamily="18" charset="0"/>
              </a:rPr>
              <a:t>exp(</a:t>
            </a:r>
            <a:r>
              <a:rPr lang="en-US" sz="3200" dirty="0" err="1">
                <a:solidFill>
                  <a:srgbClr val="000000"/>
                </a:solidFill>
                <a:latin typeface="Cambria Math" pitchFamily="18" charset="0"/>
                <a:ea typeface="Cambria Math" pitchFamily="18" charset="0"/>
                <a:cs typeface="Times New Roman" pitchFamily="18" charset="0"/>
              </a:rPr>
              <a:t>iz</a:t>
            </a:r>
            <a:r>
              <a:rPr lang="en-US" sz="3200" dirty="0">
                <a:solidFill>
                  <a:srgbClr val="000000"/>
                </a:solidFill>
                <a:latin typeface="Cambria Math" pitchFamily="18" charset="0"/>
                <a:ea typeface="Cambria Math" pitchFamily="18" charset="0"/>
                <a:cs typeface="Times New Roman" pitchFamily="18" charset="0"/>
              </a:rPr>
              <a:t>) = </a:t>
            </a:r>
            <a:r>
              <a:rPr lang="en-US" sz="3200" dirty="0" err="1">
                <a:solidFill>
                  <a:srgbClr val="000000"/>
                </a:solidFill>
                <a:latin typeface="Cambria Math" pitchFamily="18" charset="0"/>
                <a:ea typeface="Cambria Math" pitchFamily="18" charset="0"/>
                <a:cs typeface="Times New Roman" pitchFamily="18" charset="0"/>
              </a:rPr>
              <a:t>cos</a:t>
            </a:r>
            <a:r>
              <a:rPr lang="en-US" sz="3200" dirty="0">
                <a:solidFill>
                  <a:srgbClr val="000000"/>
                </a:solidFill>
                <a:latin typeface="Cambria Math" pitchFamily="18" charset="0"/>
                <a:ea typeface="Cambria Math" pitchFamily="18" charset="0"/>
                <a:cs typeface="Times New Roman" pitchFamily="18" charset="0"/>
              </a:rPr>
              <a:t>(z) + </a:t>
            </a:r>
            <a:r>
              <a:rPr lang="en-US" sz="3200" dirty="0" err="1">
                <a:solidFill>
                  <a:srgbClr val="000000"/>
                </a:solidFill>
                <a:latin typeface="Cambria Math" pitchFamily="18" charset="0"/>
                <a:ea typeface="Cambria Math" pitchFamily="18" charset="0"/>
                <a:cs typeface="Times New Roman" pitchFamily="18" charset="0"/>
              </a:rPr>
              <a:t>i</a:t>
            </a:r>
            <a:r>
              <a:rPr lang="en-US" sz="3200" dirty="0">
                <a:solidFill>
                  <a:srgbClr val="000000"/>
                </a:solidFill>
                <a:latin typeface="Cambria Math" pitchFamily="18" charset="0"/>
                <a:ea typeface="Cambria Math" pitchFamily="18" charset="0"/>
                <a:cs typeface="Times New Roman" pitchFamily="18" charset="0"/>
              </a:rPr>
              <a:t> sin(z)</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200" dirty="0">
                <a:latin typeface="Times New Roman" pitchFamily="18" charset="0"/>
                <a:cs typeface="Times New Roman" pitchFamily="18" charset="0"/>
              </a:rPr>
              <a:t>then </a:t>
            </a:r>
            <a:br>
              <a:rPr lang="en-US" sz="3200" i="1" dirty="0">
                <a:latin typeface="Times New Roman" pitchFamily="18" charset="0"/>
                <a:ea typeface="Cambria Math" pitchFamily="18" charset="0"/>
                <a:cs typeface="Times New Roman" pitchFamily="18" charset="0"/>
              </a:rPr>
            </a:br>
            <a:r>
              <a:rPr lang="en-US" sz="3200" dirty="0">
                <a:latin typeface="Cambria Math" pitchFamily="18" charset="0"/>
                <a:ea typeface="Cambria Math" pitchFamily="18" charset="0"/>
                <a:cs typeface="Times New Roman" pitchFamily="18" charset="0"/>
              </a:rPr>
              <a:t>|exp(</a:t>
            </a:r>
            <a:r>
              <a:rPr lang="en-US" sz="3200" dirty="0" err="1">
                <a:latin typeface="Cambria Math" pitchFamily="18" charset="0"/>
                <a:ea typeface="Cambria Math" pitchFamily="18" charset="0"/>
                <a:cs typeface="Times New Roman" pitchFamily="18" charset="0"/>
              </a:rPr>
              <a:t>iz</a:t>
            </a:r>
            <a:r>
              <a:rPr lang="en-US" sz="3200" dirty="0">
                <a:latin typeface="Cambria Math" pitchFamily="18" charset="0"/>
                <a:ea typeface="Cambria Math" pitchFamily="18" charset="0"/>
                <a:cs typeface="Times New Roman" pitchFamily="18" charset="0"/>
              </a:rPr>
              <a:t>) |= cos</a:t>
            </a:r>
            <a:r>
              <a:rPr lang="en-US" sz="3200" baseline="30000" dirty="0">
                <a:latin typeface="Cambria Math" pitchFamily="18" charset="0"/>
                <a:ea typeface="Cambria Math" pitchFamily="18" charset="0"/>
                <a:cs typeface="Times New Roman" pitchFamily="18" charset="0"/>
              </a:rPr>
              <a:t>2</a:t>
            </a:r>
            <a:r>
              <a:rPr lang="en-US" sz="3200" dirty="0">
                <a:latin typeface="Cambria Math" pitchFamily="18" charset="0"/>
                <a:ea typeface="Cambria Math" pitchFamily="18" charset="0"/>
                <a:cs typeface="Times New Roman" pitchFamily="18" charset="0"/>
              </a:rPr>
              <a:t>(z) + sin</a:t>
            </a:r>
            <a:r>
              <a:rPr lang="en-US" sz="3200" baseline="30000" dirty="0">
                <a:latin typeface="Cambria Math" pitchFamily="18" charset="0"/>
                <a:ea typeface="Cambria Math" pitchFamily="18" charset="0"/>
                <a:cs typeface="Times New Roman" pitchFamily="18" charset="0"/>
              </a:rPr>
              <a:t>2 </a:t>
            </a:r>
            <a:r>
              <a:rPr lang="en-US" sz="3200" dirty="0">
                <a:latin typeface="Cambria Math" pitchFamily="18" charset="0"/>
                <a:ea typeface="Cambria Math" pitchFamily="18" charset="0"/>
                <a:cs typeface="Times New Roman" pitchFamily="18" charset="0"/>
              </a:rPr>
              <a:t>(z) = 1</a:t>
            </a:r>
            <a:endParaRPr lang="en-US" dirty="0">
              <a:latin typeface="Cambria Math" pitchFamily="18" charset="0"/>
              <a:ea typeface="Cambria Math"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a:latin typeface="Times New Roman" pitchFamily="18" charset="0"/>
                <a:cs typeface="Times New Roman" pitchFamily="18" charset="0"/>
              </a:rPr>
              <a:t>Lecture 01		Intro; Using MTLAB or Python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02		Looking At Data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03		Probability and Measurement Error</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04		Multivariate Distributions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05		Linear Models</a:t>
            </a:r>
            <a:br>
              <a:rPr lang="en-US" sz="1600" b="1" dirty="0">
                <a:latin typeface="Times New Roman" pitchFamily="18" charset="0"/>
                <a:cs typeface="Times New Roman" pitchFamily="18" charset="0"/>
              </a:rPr>
            </a:br>
            <a:r>
              <a:rPr lang="en-US" sz="1600" dirty="0">
                <a:latin typeface="Times New Roman" pitchFamily="18" charset="0"/>
                <a:cs typeface="Times New Roman" pitchFamily="18" charset="0"/>
              </a:rPr>
              <a:t>Lecture 06		The Principle of Least Squares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07		Prior Information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08		Solving Generalized Least Squares Problems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09		Fourier Series</a:t>
            </a:r>
            <a:br>
              <a:rPr lang="en-US" sz="1600" dirty="0">
                <a:latin typeface="Times New Roman" pitchFamily="18" charset="0"/>
                <a:cs typeface="Times New Roman" pitchFamily="18" charset="0"/>
              </a:rPr>
            </a:br>
            <a:r>
              <a:rPr lang="en-US" sz="1600" b="1" dirty="0">
                <a:latin typeface="Times New Roman" pitchFamily="18" charset="0"/>
                <a:cs typeface="Times New Roman" pitchFamily="18" charset="0"/>
              </a:rPr>
              <a:t>Lecture 10		Complex Fourier Series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Lecture 12		Power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13		Filter Theory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14		Applications of Filters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15		Factor Analysis and Cluster Analysis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16	</a:t>
            </a:r>
            <a:r>
              <a:rPr lang="en-US" sz="1600">
                <a:latin typeface="Times New Roman" pitchFamily="18" charset="0"/>
                <a:cs typeface="Times New Roman" pitchFamily="18" charset="0"/>
              </a:rPr>
              <a:t>	Empirical Orthogonal functions and Clusters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17		Covariance and Autocorrelation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18		Cross-correlation</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19		Smoothing, Correlation and Spectra</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20		Coherence; Tapering and Spectral Analysis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21		Interpolation and Gaussian Process Regression</a:t>
            </a:r>
          </a:p>
          <a:p>
            <a:pPr>
              <a:spcBef>
                <a:spcPts val="100"/>
              </a:spcBef>
              <a:buFontTx/>
              <a:buNone/>
            </a:pP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Lecture 22		Linear Approximations and Non Linear Least Squares</a:t>
            </a:r>
          </a:p>
          <a:p>
            <a:pPr>
              <a:spcBef>
                <a:spcPts val="100"/>
              </a:spcBef>
              <a:buFontTx/>
              <a:buNone/>
            </a:pPr>
            <a:r>
              <a:rPr lang="en-US" sz="1600" dirty="0">
                <a:latin typeface="Times New Roman" pitchFamily="18" charset="0"/>
                <a:cs typeface="Times New Roman" pitchFamily="18" charset="0"/>
              </a:rPr>
              <a:t>	Lecture 23		Adaptable Approximations with Neural Networks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24 		Hypothesis testing </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25 		Hypothesis Testing continued; F-Tests</a:t>
            </a:r>
            <a:br>
              <a:rPr lang="en-US" sz="1600" dirty="0">
                <a:latin typeface="Times New Roman" pitchFamily="18" charset="0"/>
                <a:cs typeface="Times New Roman" pitchFamily="18" charset="0"/>
              </a:rPr>
            </a:br>
            <a:r>
              <a:rPr lang="en-US" sz="1600" dirty="0">
                <a:latin typeface="Times New Roman" pitchFamily="18" charset="0"/>
                <a:cs typeface="Times New Roman" pitchFamily="18" charset="0"/>
              </a:rPr>
              <a:t>Lecture 26 		Confidence Limits of Spectra, Bootstraps</a:t>
            </a: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4876800"/>
          </a:xfrm>
        </p:spPr>
        <p:txBody>
          <a:bodyPr/>
          <a:lstStyle/>
          <a:p>
            <a:r>
              <a:rPr lang="en-US" sz="3200" dirty="0">
                <a:latin typeface="Times New Roman" pitchFamily="18" charset="0"/>
                <a:cs typeface="Times New Roman" pitchFamily="18" charset="0"/>
              </a:rPr>
              <a:t>any complex number can be written</a:t>
            </a:r>
            <a:br>
              <a:rPr lang="en-US" sz="3600"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200" dirty="0">
                <a:solidFill>
                  <a:srgbClr val="000000"/>
                </a:solidFill>
                <a:latin typeface="Cambria Math" pitchFamily="18" charset="0"/>
                <a:ea typeface="Cambria Math" pitchFamily="18" charset="0"/>
                <a:cs typeface="Times New Roman" pitchFamily="18" charset="0"/>
              </a:rPr>
              <a:t>z = r exp(</a:t>
            </a:r>
            <a:r>
              <a:rPr lang="en-US" sz="3200" dirty="0" err="1">
                <a:solidFill>
                  <a:srgbClr val="000000"/>
                </a:solidFill>
                <a:latin typeface="Cambria Math" pitchFamily="18" charset="0"/>
                <a:ea typeface="Cambria Math" pitchFamily="18" charset="0"/>
                <a:cs typeface="Times New Roman" pitchFamily="18" charset="0"/>
              </a:rPr>
              <a:t>i</a:t>
            </a:r>
            <a:r>
              <a:rPr lang="el-GR" sz="3200" dirty="0">
                <a:solidFill>
                  <a:srgbClr val="000000"/>
                </a:solidFill>
                <a:latin typeface="Cambria Math" pitchFamily="18" charset="0"/>
                <a:ea typeface="Cambria Math" pitchFamily="18" charset="0"/>
                <a:cs typeface="Times New Roman" pitchFamily="18" charset="0"/>
              </a:rPr>
              <a:t>θ</a:t>
            </a:r>
            <a:r>
              <a:rPr lang="en-US" sz="3200" dirty="0">
                <a:solidFill>
                  <a:srgbClr val="000000"/>
                </a:solidFill>
                <a:latin typeface="Cambria Math" pitchFamily="18" charset="0"/>
                <a:ea typeface="Cambria Math" pitchFamily="18" charset="0"/>
                <a:cs typeface="Times New Roman" pitchFamily="18" charset="0"/>
              </a:rPr>
              <a:t>) </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200" dirty="0">
                <a:latin typeface="Times New Roman" pitchFamily="18" charset="0"/>
                <a:cs typeface="Times New Roman" pitchFamily="18" charset="0"/>
              </a:rPr>
              <a:t>where </a:t>
            </a:r>
            <a:r>
              <a:rPr lang="en-US" sz="3200" dirty="0">
                <a:latin typeface="Cambria Math" pitchFamily="18" charset="0"/>
                <a:ea typeface="Cambria Math" pitchFamily="18" charset="0"/>
                <a:cs typeface="Times New Roman" pitchFamily="18" charset="0"/>
              </a:rPr>
              <a:t>r</a:t>
            </a:r>
            <a:r>
              <a:rPr lang="en-US" sz="3200" dirty="0">
                <a:latin typeface="Times New Roman" pitchFamily="18" charset="0"/>
                <a:cs typeface="Times New Roman" pitchFamily="18" charset="0"/>
              </a:rPr>
              <a:t> = |</a:t>
            </a:r>
            <a:r>
              <a:rPr lang="en-US" sz="3200" dirty="0">
                <a:latin typeface="Cambria Math" pitchFamily="18" charset="0"/>
                <a:ea typeface="Cambria Math" pitchFamily="18" charset="0"/>
                <a:cs typeface="Times New Roman" pitchFamily="18" charset="0"/>
              </a:rPr>
              <a:t>z </a:t>
            </a:r>
            <a:r>
              <a:rPr lang="en-US" sz="3200" dirty="0">
                <a:latin typeface="Times New Roman" pitchFamily="18" charset="0"/>
                <a:cs typeface="Times New Roman" pitchFamily="18" charset="0"/>
              </a:rPr>
              <a:t>|      and    </a:t>
            </a:r>
            <a:r>
              <a:rPr lang="el-GR" sz="3200" dirty="0">
                <a:solidFill>
                  <a:srgbClr val="000000"/>
                </a:solidFill>
                <a:latin typeface="Cambria Math" pitchFamily="18" charset="0"/>
                <a:ea typeface="Cambria Math" pitchFamily="18" charset="0"/>
                <a:cs typeface="Times New Roman" pitchFamily="18" charset="0"/>
              </a:rPr>
              <a:t>θ</a:t>
            </a:r>
            <a:r>
              <a:rPr lang="en-US" sz="3200" dirty="0">
                <a:solidFill>
                  <a:srgbClr val="000000"/>
                </a:solidFill>
                <a:latin typeface="Cambria Math" pitchFamily="18" charset="0"/>
                <a:ea typeface="Cambria Math" pitchFamily="18" charset="0"/>
                <a:cs typeface="Times New Roman" pitchFamily="18" charset="0"/>
              </a:rPr>
              <a:t>=tan</a:t>
            </a:r>
            <a:r>
              <a:rPr lang="en-US" sz="3200" baseline="30000" dirty="0">
                <a:solidFill>
                  <a:srgbClr val="000000"/>
                </a:solidFill>
                <a:latin typeface="Cambria Math" pitchFamily="18" charset="0"/>
                <a:ea typeface="Cambria Math" pitchFamily="18" charset="0"/>
                <a:cs typeface="Times New Roman" pitchFamily="18" charset="0"/>
              </a:rPr>
              <a:t>-1</a:t>
            </a:r>
            <a:r>
              <a:rPr lang="en-US" sz="3200" dirty="0">
                <a:solidFill>
                  <a:srgbClr val="000000"/>
                </a:solidFill>
                <a:latin typeface="Cambria Math" pitchFamily="18" charset="0"/>
                <a:ea typeface="Cambria Math" pitchFamily="18" charset="0"/>
                <a:cs typeface="Times New Roman" pitchFamily="18" charset="0"/>
              </a:rPr>
              <a:t>(</a:t>
            </a:r>
            <a:r>
              <a:rPr lang="en-US" sz="3200" dirty="0" err="1">
                <a:solidFill>
                  <a:srgbClr val="000000"/>
                </a:solidFill>
                <a:latin typeface="Cambria Math" pitchFamily="18" charset="0"/>
                <a:ea typeface="Cambria Math" pitchFamily="18" charset="0"/>
                <a:cs typeface="Times New Roman" pitchFamily="18" charset="0"/>
              </a:rPr>
              <a:t>z</a:t>
            </a:r>
            <a:r>
              <a:rPr lang="en-US" sz="3200" baseline="-25000" dirty="0" err="1">
                <a:solidFill>
                  <a:srgbClr val="000000"/>
                </a:solidFill>
                <a:latin typeface="Cambria Math" pitchFamily="18" charset="0"/>
                <a:ea typeface="Cambria Math" pitchFamily="18" charset="0"/>
                <a:cs typeface="Times New Roman" pitchFamily="18" charset="0"/>
              </a:rPr>
              <a:t>i</a:t>
            </a:r>
            <a:r>
              <a:rPr lang="en-US" sz="3200" dirty="0">
                <a:solidFill>
                  <a:srgbClr val="000000"/>
                </a:solidFill>
                <a:latin typeface="Cambria Math" pitchFamily="18" charset="0"/>
                <a:ea typeface="Cambria Math" pitchFamily="18" charset="0"/>
                <a:cs typeface="Times New Roman" pitchFamily="18" charset="0"/>
              </a:rPr>
              <a:t>/</a:t>
            </a:r>
            <a:r>
              <a:rPr lang="en-US" sz="3200" dirty="0" err="1">
                <a:solidFill>
                  <a:srgbClr val="000000"/>
                </a:solidFill>
                <a:latin typeface="Cambria Math" pitchFamily="18" charset="0"/>
                <a:ea typeface="Cambria Math" pitchFamily="18" charset="0"/>
                <a:cs typeface="Times New Roman" pitchFamily="18" charset="0"/>
              </a:rPr>
              <a:t>z</a:t>
            </a:r>
            <a:r>
              <a:rPr lang="en-US" sz="3200" baseline="-25000" dirty="0" err="1">
                <a:solidFill>
                  <a:srgbClr val="000000"/>
                </a:solidFill>
                <a:latin typeface="Cambria Math" pitchFamily="18" charset="0"/>
                <a:ea typeface="Cambria Math" pitchFamily="18" charset="0"/>
                <a:cs typeface="Times New Roman" pitchFamily="18" charset="0"/>
              </a:rPr>
              <a:t>r</a:t>
            </a:r>
            <a:r>
              <a:rPr lang="en-US" sz="3200" dirty="0">
                <a:solidFill>
                  <a:srgbClr val="000000"/>
                </a:solidFill>
                <a:latin typeface="Cambria Math" pitchFamily="18" charset="0"/>
                <a:ea typeface="Cambria Math" pitchFamily="18" charset="0"/>
                <a:cs typeface="Times New Roman" pitchFamily="18" charset="0"/>
              </a:rPr>
              <a:t>)</a:t>
            </a:r>
            <a:r>
              <a:rPr lang="en-US" sz="3200" dirty="0">
                <a:latin typeface="Times New Roman" pitchFamily="18" charset="0"/>
                <a:cs typeface="Times New Roman" pitchFamily="18" charset="0"/>
              </a:rPr>
              <a:t> </a:t>
            </a:r>
            <a:br>
              <a:rPr lang="en-US" sz="3200" i="1" dirty="0">
                <a:latin typeface="Times New Roman"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105400"/>
          </a:xfrm>
        </p:spPr>
        <p:txBody>
          <a:bodyPr/>
          <a:lstStyle/>
          <a:p>
            <a:r>
              <a:rPr lang="en-US" sz="3200" dirty="0">
                <a:latin typeface="Times New Roman" pitchFamily="18" charset="0"/>
                <a:cs typeface="Times New Roman" pitchFamily="18" charset="0"/>
              </a:rPr>
              <a:t>MATLAB</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handles complex numbers completely transparently</a:t>
            </a: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r>
              <a:rPr lang="en-US" sz="3200" dirty="0">
                <a:latin typeface="Courier New" pitchFamily="49" charset="0"/>
                <a:cs typeface="Courier New" pitchFamily="49" charset="0"/>
              </a:rPr>
              <a:t>a = complex(2,3);</a:t>
            </a:r>
            <a:br>
              <a:rPr lang="en-US" sz="3200" dirty="0">
                <a:latin typeface="Courier New" pitchFamily="49" charset="0"/>
                <a:cs typeface="Courier New" pitchFamily="49" charset="0"/>
              </a:rPr>
            </a:br>
            <a:r>
              <a:rPr lang="en-US" sz="3200" dirty="0">
                <a:latin typeface="Courier New" pitchFamily="49" charset="0"/>
                <a:cs typeface="Courier New" pitchFamily="49" charset="0"/>
              </a:rPr>
              <a:t>b = complex(4,6);</a:t>
            </a:r>
            <a:br>
              <a:rPr lang="en-US" sz="3200" dirty="0">
                <a:latin typeface="Courier New" pitchFamily="49" charset="0"/>
                <a:cs typeface="Courier New" pitchFamily="49" charset="0"/>
              </a:rPr>
            </a:br>
            <a:r>
              <a:rPr lang="en-US" sz="3200" dirty="0">
                <a:latin typeface="Courier New" pitchFamily="49" charset="0"/>
                <a:cs typeface="Courier New" pitchFamily="49" charset="0"/>
              </a:rPr>
              <a:t>c = </a:t>
            </a:r>
            <a:r>
              <a:rPr lang="en-US" sz="3200" dirty="0" err="1">
                <a:latin typeface="Courier New" pitchFamily="49" charset="0"/>
                <a:cs typeface="Courier New" pitchFamily="49" charset="0"/>
              </a:rPr>
              <a:t>a+b</a:t>
            </a:r>
            <a:r>
              <a:rPr lang="en-US" sz="3200" dirty="0">
                <a:latin typeface="Courier New" pitchFamily="49" charset="0"/>
                <a:cs typeface="Courier New" pitchFamily="49" charset="0"/>
              </a:rPr>
              <a:t>;</a:t>
            </a: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works just fine</a:t>
            </a:r>
            <a:endParaRPr lang="en-US" i="1" dirty="0">
              <a:latin typeface="Cambria Math" pitchFamily="18" charset="0"/>
              <a:ea typeface="Cambria Math"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0"/>
            <a:ext cx="9144000" cy="5105400"/>
          </a:xfrm>
        </p:spPr>
        <p:txBody>
          <a:bodyPr/>
          <a:lstStyle/>
          <a:p>
            <a:r>
              <a:rPr lang="en-US" sz="3200" dirty="0">
                <a:latin typeface="Times New Roman" pitchFamily="18" charset="0"/>
                <a:cs typeface="Times New Roman" pitchFamily="18" charset="0"/>
              </a:rPr>
              <a:t>Python</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handles complex numbers completely transparently</a:t>
            </a: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r>
              <a:rPr lang="en-US" sz="3200" dirty="0">
                <a:latin typeface="Courier New" pitchFamily="49" charset="0"/>
                <a:cs typeface="Courier New" pitchFamily="49" charset="0"/>
              </a:rPr>
              <a:t>a = complex(2,3);</a:t>
            </a:r>
            <a:br>
              <a:rPr lang="en-US" sz="3200" dirty="0">
                <a:latin typeface="Courier New" pitchFamily="49" charset="0"/>
                <a:cs typeface="Courier New" pitchFamily="49" charset="0"/>
              </a:rPr>
            </a:br>
            <a:r>
              <a:rPr lang="en-US" sz="3200" dirty="0">
                <a:latin typeface="Courier New" pitchFamily="49" charset="0"/>
                <a:cs typeface="Courier New" pitchFamily="49" charset="0"/>
              </a:rPr>
              <a:t>b = complex(4,6);</a:t>
            </a:r>
            <a:br>
              <a:rPr lang="en-US" sz="3200" dirty="0">
                <a:latin typeface="Courier New" pitchFamily="49" charset="0"/>
                <a:cs typeface="Courier New" pitchFamily="49" charset="0"/>
              </a:rPr>
            </a:br>
            <a:r>
              <a:rPr lang="en-US" sz="3200" dirty="0">
                <a:latin typeface="Courier New" pitchFamily="49" charset="0"/>
                <a:cs typeface="Courier New" pitchFamily="49" charset="0"/>
              </a:rPr>
              <a:t>c = </a:t>
            </a:r>
            <a:r>
              <a:rPr lang="en-US" sz="3200" dirty="0" err="1">
                <a:latin typeface="Courier New" pitchFamily="49" charset="0"/>
                <a:cs typeface="Courier New" pitchFamily="49" charset="0"/>
              </a:rPr>
              <a:t>a+b</a:t>
            </a:r>
            <a:r>
              <a:rPr lang="en-US" sz="3200" dirty="0">
                <a:latin typeface="Courier New" pitchFamily="49" charset="0"/>
                <a:cs typeface="Courier New" pitchFamily="49" charset="0"/>
              </a:rPr>
              <a:t>;</a:t>
            </a:r>
            <a:br>
              <a:rPr lang="en-US" sz="3200" dirty="0">
                <a:latin typeface="Times New Roman" pitchFamily="18" charset="0"/>
                <a:cs typeface="Times New Roman" pitchFamily="18" charset="0"/>
              </a:rPr>
            </a:b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works just fine</a:t>
            </a:r>
            <a:endParaRPr lang="en-US" i="1" dirty="0">
              <a:latin typeface="Cambria Math" pitchFamily="18" charset="0"/>
              <a:ea typeface="Cambria Math" pitchFamily="18" charset="0"/>
              <a:cs typeface="Times New Roman" pitchFamily="18" charset="0"/>
            </a:endParaRPr>
          </a:p>
        </p:txBody>
      </p:sp>
    </p:spTree>
    <p:extLst>
      <p:ext uri="{BB962C8B-B14F-4D97-AF65-F5344CB8AC3E}">
        <p14:creationId xmlns:p14="http://schemas.microsoft.com/office/powerpoint/2010/main" val="750508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latin typeface="Times New Roman" pitchFamily="18" charset="0"/>
                <a:cs typeface="Times New Roman" pitchFamily="18" charset="0"/>
              </a:rPr>
              <a:t>end of review</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143000"/>
          </a:xfrm>
        </p:spPr>
        <p:txBody>
          <a:bodyPr/>
          <a:lstStyle/>
          <a:p>
            <a:r>
              <a:rPr lang="en-US" dirty="0">
                <a:latin typeface="Times New Roman" pitchFamily="18" charset="0"/>
                <a:cs typeface="Times New Roman" pitchFamily="18" charset="0"/>
              </a:rPr>
              <a:t>Euler’s Formulas</a:t>
            </a:r>
            <a:br>
              <a:rPr lang="en-US" dirty="0">
                <a:latin typeface="Times New Roman" pitchFamily="18" charset="0"/>
                <a:cs typeface="Times New Roman" pitchFamily="18" charset="0"/>
              </a:rPr>
            </a:br>
            <a:r>
              <a:rPr lang="en-US" sz="2800" dirty="0">
                <a:latin typeface="Times New Roman" pitchFamily="18" charset="0"/>
                <a:cs typeface="Times New Roman" pitchFamily="18" charset="0"/>
              </a:rPr>
              <a:t>complex exponentials can be written as </a:t>
            </a:r>
            <a:r>
              <a:rPr lang="en-US" sz="2800" dirty="0" err="1">
                <a:latin typeface="Times New Roman" pitchFamily="18" charset="0"/>
                <a:cs typeface="Times New Roman" pitchFamily="18" charset="0"/>
              </a:rPr>
              <a:t>sines</a:t>
            </a:r>
            <a:r>
              <a:rPr lang="en-US" sz="2800" dirty="0">
                <a:latin typeface="Times New Roman" pitchFamily="18" charset="0"/>
                <a:cs typeface="Times New Roman" pitchFamily="18" charset="0"/>
              </a:rPr>
              <a:t> and cosines</a:t>
            </a:r>
          </a:p>
        </p:txBody>
      </p:sp>
      <p:pic>
        <p:nvPicPr>
          <p:cNvPr id="1026" name="Picture 2"/>
          <p:cNvPicPr>
            <a:picLocks noChangeAspect="1" noChangeArrowheads="1"/>
          </p:cNvPicPr>
          <p:nvPr/>
        </p:nvPicPr>
        <p:blipFill>
          <a:blip r:embed="rId3" cstate="print"/>
          <a:srcRect l="48750" t="58915" r="4375" b="20413"/>
          <a:stretch>
            <a:fillRect/>
          </a:stretch>
        </p:blipFill>
        <p:spPr bwMode="auto">
          <a:xfrm>
            <a:off x="838200" y="2895600"/>
            <a:ext cx="7429500" cy="19812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a:latin typeface="Times New Roman" pitchFamily="18" charset="0"/>
                <a:cs typeface="Times New Roman" pitchFamily="18" charset="0"/>
              </a:rPr>
              <a:t>or reverse them</a:t>
            </a:r>
            <a:br>
              <a:rPr lang="en-US" dirty="0">
                <a:latin typeface="Times New Roman" pitchFamily="18" charset="0"/>
                <a:cs typeface="Times New Roman" pitchFamily="18" charset="0"/>
              </a:rPr>
            </a:br>
            <a:r>
              <a:rPr lang="en-US" sz="2800" dirty="0">
                <a:latin typeface="Times New Roman" pitchFamily="18" charset="0"/>
                <a:cs typeface="Times New Roman" pitchFamily="18" charset="0"/>
              </a:rPr>
              <a:t>sine and cosines can be written as complex exponentials</a:t>
            </a:r>
          </a:p>
        </p:txBody>
      </p:sp>
      <p:pic>
        <p:nvPicPr>
          <p:cNvPr id="2050" name="Picture 2"/>
          <p:cNvPicPr>
            <a:picLocks noChangeAspect="1" noChangeArrowheads="1"/>
          </p:cNvPicPr>
          <p:nvPr/>
        </p:nvPicPr>
        <p:blipFill>
          <a:blip r:embed="rId3" cstate="print"/>
          <a:srcRect l="3750" t="31008" r="51250" b="49354"/>
          <a:stretch>
            <a:fillRect/>
          </a:stretch>
        </p:blipFill>
        <p:spPr bwMode="auto">
          <a:xfrm>
            <a:off x="1828800" y="2438400"/>
            <a:ext cx="5486400" cy="144780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l="53750" t="31395" r="2500" b="52067"/>
          <a:stretch>
            <a:fillRect/>
          </a:stretch>
        </p:blipFill>
        <p:spPr bwMode="auto">
          <a:xfrm>
            <a:off x="1905000" y="4038600"/>
            <a:ext cx="5334000" cy="1219200"/>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2895600"/>
          </a:xfrm>
        </p:spPr>
        <p:txBody>
          <a:bodyPr/>
          <a:lstStyle/>
          <a:p>
            <a:r>
              <a:rPr lang="en-US" dirty="0">
                <a:latin typeface="Times New Roman" pitchFamily="18" charset="0"/>
                <a:cs typeface="Times New Roman" pitchFamily="18" charset="0"/>
              </a:rPr>
              <a:t>so a Fourier Series</a:t>
            </a:r>
            <a:br>
              <a:rPr lang="en-US" dirty="0">
                <a:latin typeface="Times New Roman" pitchFamily="18" charset="0"/>
                <a:cs typeface="Times New Roman" pitchFamily="18" charset="0"/>
              </a:rPr>
            </a:br>
            <a:r>
              <a:rPr lang="en-US" sz="2800" dirty="0">
                <a:latin typeface="Times New Roman" pitchFamily="18" charset="0"/>
                <a:cs typeface="Times New Roman" pitchFamily="18" charset="0"/>
              </a:rPr>
              <a:t>alternatively can be written</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as a sum of </a:t>
            </a:r>
            <a:r>
              <a:rPr lang="en-US" sz="2800" dirty="0" err="1">
                <a:latin typeface="Times New Roman" pitchFamily="18" charset="0"/>
                <a:cs typeface="Times New Roman" pitchFamily="18" charset="0"/>
              </a:rPr>
              <a:t>sines</a:t>
            </a:r>
            <a:r>
              <a:rPr lang="en-US" sz="2800" dirty="0">
                <a:latin typeface="Times New Roman" pitchFamily="18" charset="0"/>
                <a:cs typeface="Times New Roman" pitchFamily="18" charset="0"/>
              </a:rPr>
              <a:t> and cosines</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or a sum of complex exponentials</a:t>
            </a:r>
          </a:p>
        </p:txBody>
      </p:sp>
      <p:pic>
        <p:nvPicPr>
          <p:cNvPr id="3074" name="Picture 2"/>
          <p:cNvPicPr>
            <a:picLocks noChangeAspect="1" noChangeArrowheads="1"/>
          </p:cNvPicPr>
          <p:nvPr/>
        </p:nvPicPr>
        <p:blipFill>
          <a:blip r:embed="rId3" cstate="print"/>
          <a:srcRect l="5625" t="41344" r="2500" b="42119"/>
          <a:stretch>
            <a:fillRect/>
          </a:stretch>
        </p:blipFill>
        <p:spPr bwMode="auto">
          <a:xfrm>
            <a:off x="0" y="4267200"/>
            <a:ext cx="9144000" cy="995265"/>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dirty="0">
                <a:latin typeface="Times New Roman" pitchFamily="18" charset="0"/>
                <a:cs typeface="Times New Roman" pitchFamily="18" charset="0"/>
              </a:rPr>
              <a:t>paired terms</a:t>
            </a:r>
            <a:endParaRPr lang="en-US" sz="36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l="5625" t="41344" r="2500" b="42119"/>
          <a:stretch>
            <a:fillRect/>
          </a:stretch>
        </p:blipFill>
        <p:spPr bwMode="auto">
          <a:xfrm>
            <a:off x="0" y="2286000"/>
            <a:ext cx="9144000" cy="995265"/>
          </a:xfrm>
          <a:prstGeom prst="rect">
            <a:avLst/>
          </a:prstGeom>
          <a:noFill/>
          <a:ln w="9525">
            <a:noFill/>
            <a:miter lim="800000"/>
            <a:headEnd/>
            <a:tailEnd/>
          </a:ln>
        </p:spPr>
      </p:pic>
      <p:sp>
        <p:nvSpPr>
          <p:cNvPr id="6" name="Title 1"/>
          <p:cNvSpPr txBox="1">
            <a:spLocks/>
          </p:cNvSpPr>
          <p:nvPr/>
        </p:nvSpPr>
        <p:spPr bwMode="auto">
          <a:xfrm>
            <a:off x="1150260" y="3436260"/>
            <a:ext cx="28194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dirty="0" err="1">
                <a:solidFill>
                  <a:srgbClr val="FF3300"/>
                </a:solidFill>
                <a:latin typeface="Times New Roman" pitchFamily="18" charset="0"/>
                <a:ea typeface="+mj-ea"/>
                <a:cs typeface="Times New Roman" pitchFamily="18" charset="0"/>
              </a:rPr>
              <a:t>si</a:t>
            </a:r>
            <a:r>
              <a:rPr kumimoji="0" lang="en-US" sz="2400" b="0" i="0" u="none" strike="noStrike" kern="0" cap="none" spc="0" normalizeH="0" baseline="0" noProof="0" dirty="0" err="1">
                <a:ln>
                  <a:noFill/>
                </a:ln>
                <a:solidFill>
                  <a:srgbClr val="FF3300"/>
                </a:solidFill>
                <a:effectLst/>
                <a:uLnTx/>
                <a:uFillTx/>
                <a:latin typeface="Times New Roman" pitchFamily="18" charset="0"/>
                <a:ea typeface="+mj-ea"/>
                <a:cs typeface="Times New Roman" pitchFamily="18" charset="0"/>
              </a:rPr>
              <a:t>nes</a:t>
            </a:r>
            <a:r>
              <a:rPr kumimoji="0" lang="en-US" sz="2400" b="0" i="0" u="none" strike="noStrike" kern="0" cap="none" spc="0" normalizeH="0" noProof="0" dirty="0">
                <a:ln>
                  <a:noFill/>
                </a:ln>
                <a:solidFill>
                  <a:srgbClr val="FF3300"/>
                </a:solidFill>
                <a:effectLst/>
                <a:uLnTx/>
                <a:uFillTx/>
                <a:latin typeface="Times New Roman" pitchFamily="18" charset="0"/>
                <a:ea typeface="+mj-ea"/>
                <a:cs typeface="Times New Roman" pitchFamily="18" charset="0"/>
              </a:rPr>
              <a:t> and cosines of the same frequency,</a:t>
            </a:r>
            <a:r>
              <a:rPr lang="en-US" sz="2400" kern="0" dirty="0">
                <a:solidFill>
                  <a:srgbClr val="FF3300"/>
                </a:solidFill>
                <a:latin typeface="Cambria Math"/>
                <a:ea typeface="Cambria Math"/>
                <a:cs typeface="Times New Roman" pitchFamily="18" charset="0"/>
              </a:rPr>
              <a:t> </a:t>
            </a:r>
            <a:r>
              <a:rPr kumimoji="0" lang="el-GR" sz="2400" b="0" i="0" u="none" strike="noStrike" kern="0" cap="none" spc="0" normalizeH="0" noProof="0" dirty="0">
                <a:ln>
                  <a:noFill/>
                </a:ln>
                <a:solidFill>
                  <a:srgbClr val="FF3300"/>
                </a:solidFill>
                <a:effectLst/>
                <a:uLnTx/>
                <a:uFillTx/>
                <a:latin typeface="Cambria Math"/>
                <a:ea typeface="Cambria Math"/>
                <a:cs typeface="Times New Roman" pitchFamily="18" charset="0"/>
              </a:rPr>
              <a:t>ω</a:t>
            </a:r>
            <a:r>
              <a:rPr kumimoji="0" lang="en-US" sz="2400" b="0" i="0" u="none" strike="noStrike" kern="0" cap="none" spc="0" normalizeH="0" noProof="0" dirty="0">
                <a:ln>
                  <a:noFill/>
                </a:ln>
                <a:solidFill>
                  <a:srgbClr val="FF3300"/>
                </a:solidFill>
                <a:effectLst/>
                <a:uLnTx/>
                <a:uFillTx/>
                <a:latin typeface="Times New Roman" pitchFamily="18" charset="0"/>
                <a:ea typeface="+mj-ea"/>
                <a:cs typeface="Times New Roman" pitchFamily="18" charset="0"/>
              </a:rPr>
              <a:t>, are paired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7" name="Title 1"/>
          <p:cNvSpPr txBox="1">
            <a:spLocks/>
          </p:cNvSpPr>
          <p:nvPr/>
        </p:nvSpPr>
        <p:spPr bwMode="auto">
          <a:xfrm>
            <a:off x="4114800" y="3429000"/>
            <a:ext cx="10668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dirty="0">
                <a:solidFill>
                  <a:srgbClr val="FF3300"/>
                </a:solidFill>
                <a:latin typeface="Times New Roman" pitchFamily="18" charset="0"/>
                <a:ea typeface="+mj-ea"/>
                <a:cs typeface="Times New Roman" pitchFamily="18" charset="0"/>
              </a:rPr>
              <a:t>and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8" name="Title 1"/>
          <p:cNvSpPr txBox="1">
            <a:spLocks/>
          </p:cNvSpPr>
          <p:nvPr/>
        </p:nvSpPr>
        <p:spPr bwMode="auto">
          <a:xfrm>
            <a:off x="5490030" y="3628572"/>
            <a:ext cx="29718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lang="en-US" sz="2400" kern="0" dirty="0">
                <a:solidFill>
                  <a:srgbClr val="FF3300"/>
                </a:solidFill>
                <a:latin typeface="Times New Roman" pitchFamily="18" charset="0"/>
                <a:ea typeface="+mj-ea"/>
                <a:cs typeface="Times New Roman" pitchFamily="18" charset="0"/>
              </a:rPr>
              <a:t>positive and negative complex exponentials </a:t>
            </a:r>
            <a:r>
              <a:rPr kumimoji="0" lang="en-US" sz="2400" b="0" i="0" u="none" strike="noStrike" kern="0" cap="none" spc="0" normalizeH="0" noProof="0" dirty="0">
                <a:ln>
                  <a:noFill/>
                </a:ln>
                <a:solidFill>
                  <a:srgbClr val="FF3300"/>
                </a:solidFill>
                <a:effectLst/>
                <a:uLnTx/>
                <a:uFillTx/>
                <a:latin typeface="Times New Roman" pitchFamily="18" charset="0"/>
                <a:ea typeface="+mj-ea"/>
                <a:cs typeface="Times New Roman" pitchFamily="18" charset="0"/>
              </a:rPr>
              <a:t>of the frequencies,</a:t>
            </a:r>
            <a:r>
              <a:rPr lang="en-US" sz="2400" kern="0" dirty="0">
                <a:solidFill>
                  <a:srgbClr val="FF3300"/>
                </a:solidFill>
                <a:latin typeface="Cambria Math"/>
                <a:ea typeface="Cambria Math"/>
                <a:cs typeface="Times New Roman" pitchFamily="18" charset="0"/>
              </a:rPr>
              <a:t> </a:t>
            </a:r>
            <a:r>
              <a:rPr kumimoji="0" lang="el-GR" sz="2400" b="0" i="0" u="none" strike="noStrike" kern="0" cap="none" spc="0" normalizeH="0" noProof="0" dirty="0">
                <a:ln>
                  <a:noFill/>
                </a:ln>
                <a:solidFill>
                  <a:srgbClr val="FF3300"/>
                </a:solidFill>
                <a:effectLst/>
                <a:uLnTx/>
                <a:uFillTx/>
                <a:latin typeface="Cambria Math"/>
                <a:ea typeface="Cambria Math"/>
                <a:cs typeface="Times New Roman" pitchFamily="18" charset="0"/>
              </a:rPr>
              <a:t>ω</a:t>
            </a:r>
            <a:r>
              <a:rPr lang="en-US" sz="2400" kern="0" dirty="0">
                <a:solidFill>
                  <a:srgbClr val="FF3300"/>
                </a:solidFill>
                <a:latin typeface="Cambria Math"/>
                <a:ea typeface="Cambria Math"/>
                <a:cs typeface="Times New Roman" pitchFamily="18" charset="0"/>
              </a:rPr>
              <a:t>,</a:t>
            </a:r>
            <a:r>
              <a:rPr kumimoji="0" lang="en-US" sz="2400" b="0" i="0" u="none" strike="noStrike" kern="0" cap="none" spc="0" normalizeH="0" noProof="0" dirty="0">
                <a:ln>
                  <a:noFill/>
                </a:ln>
                <a:solidFill>
                  <a:srgbClr val="FF3300"/>
                </a:solidFill>
                <a:effectLst/>
                <a:uLnTx/>
                <a:uFillTx/>
                <a:latin typeface="Times New Roman" pitchFamily="18" charset="0"/>
                <a:ea typeface="+mj-ea"/>
                <a:cs typeface="Times New Roman" pitchFamily="18" charset="0"/>
              </a:rPr>
              <a:t> are paired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
        <p:nvSpPr>
          <p:cNvPr id="12" name="Title 1"/>
          <p:cNvSpPr txBox="1">
            <a:spLocks/>
          </p:cNvSpPr>
          <p:nvPr/>
        </p:nvSpPr>
        <p:spPr bwMode="auto">
          <a:xfrm>
            <a:off x="1752600" y="5943600"/>
            <a:ext cx="7010400"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lang="en-US" sz="2400" kern="0" noProof="0" dirty="0">
                <a:solidFill>
                  <a:srgbClr val="FF3300"/>
                </a:solidFill>
                <a:latin typeface="Times New Roman" pitchFamily="18" charset="0"/>
                <a:ea typeface="+mj-ea"/>
                <a:cs typeface="Times New Roman" pitchFamily="18" charset="0"/>
              </a:rPr>
              <a:t>… so as to be able to represent a time-shifted sinusoid</a:t>
            </a:r>
            <a:endParaRPr kumimoji="0" lang="en-US" sz="2400" b="0" i="0" u="none" strike="noStrike" kern="0" cap="none" spc="0" normalizeH="0" baseline="0" noProof="0" dirty="0">
              <a:ln>
                <a:noFill/>
              </a:ln>
              <a:solidFill>
                <a:srgbClr val="FF3300"/>
              </a:solidFill>
              <a:effectLst/>
              <a:uLnTx/>
              <a:uFillTx/>
              <a:latin typeface="Times New Roman" pitchFamily="18" charset="0"/>
              <a:ea typeface="+mj-ea"/>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0"/>
            <a:ext cx="8229600" cy="2057400"/>
          </a:xfrm>
        </p:spPr>
        <p:txBody>
          <a:bodyPr/>
          <a:lstStyle/>
          <a:p>
            <a:r>
              <a:rPr lang="en-US" i="1" dirty="0">
                <a:latin typeface="Cambria Math" pitchFamily="18" charset="0"/>
                <a:ea typeface="Cambria Math" pitchFamily="18" charset="0"/>
                <a:cs typeface="Times New Roman" pitchFamily="18" charset="0"/>
              </a:rPr>
              <a:t>A</a:t>
            </a:r>
            <a:r>
              <a:rPr lang="en-US" dirty="0">
                <a:latin typeface="Times New Roman" pitchFamily="18" charset="0"/>
                <a:cs typeface="Times New Roman" pitchFamily="18" charset="0"/>
              </a:rPr>
              <a:t> and </a:t>
            </a:r>
            <a:r>
              <a:rPr lang="en-US" i="1" dirty="0">
                <a:latin typeface="Cambria Math" pitchFamily="18" charset="0"/>
                <a:ea typeface="Cambria Math" pitchFamily="18" charset="0"/>
                <a:cs typeface="Times New Roman" pitchFamily="18" charset="0"/>
              </a:rPr>
              <a:t>B</a:t>
            </a:r>
            <a:r>
              <a:rPr lang="en-US" dirty="0">
                <a:latin typeface="Times New Roman" pitchFamily="18" charset="0"/>
                <a:cs typeface="Times New Roman" pitchFamily="18" charset="0"/>
              </a:rPr>
              <a:t>    and     </a:t>
            </a:r>
            <a:r>
              <a:rPr lang="en-US" i="1" dirty="0">
                <a:latin typeface="Cambria Math" pitchFamily="18" charset="0"/>
                <a:ea typeface="Cambria Math" pitchFamily="18" charset="0"/>
                <a:cs typeface="Times New Roman" pitchFamily="18" charset="0"/>
              </a:rPr>
              <a:t>C</a:t>
            </a:r>
            <a:r>
              <a:rPr lang="en-US" i="1" baseline="30000" dirty="0">
                <a:latin typeface="Cambria Math" pitchFamily="18" charset="0"/>
                <a:ea typeface="Cambria Math" pitchFamily="18" charset="0"/>
                <a:cs typeface="Times New Roman" pitchFamily="18" charset="0"/>
              </a:rPr>
              <a:t>-</a:t>
            </a:r>
            <a:r>
              <a:rPr lang="en-US" dirty="0">
                <a:latin typeface="Times New Roman" pitchFamily="18" charset="0"/>
                <a:cs typeface="Times New Roman" pitchFamily="18" charset="0"/>
              </a:rPr>
              <a:t> and </a:t>
            </a:r>
            <a:r>
              <a:rPr lang="en-US" i="1" dirty="0">
                <a:latin typeface="Cambria Math" pitchFamily="18" charset="0"/>
                <a:ea typeface="Cambria Math" pitchFamily="18" charset="0"/>
                <a:cs typeface="Times New Roman" pitchFamily="18" charset="0"/>
              </a:rPr>
              <a:t>C</a:t>
            </a:r>
            <a:r>
              <a:rPr lang="en-US" i="1" baseline="30000" dirty="0">
                <a:latin typeface="Cambria Math" pitchFamily="18" charset="0"/>
                <a:ea typeface="Cambria Math" pitchFamily="18" charset="0"/>
                <a:cs typeface="Times New Roman" pitchFamily="18" charset="0"/>
              </a:rPr>
              <a:t>+</a:t>
            </a:r>
            <a:br>
              <a:rPr lang="en-US" baseline="30000" dirty="0">
                <a:latin typeface="Cambria Math"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must be related</a:t>
            </a:r>
            <a:endParaRPr lang="en-US" sz="3600" dirty="0">
              <a:latin typeface="Cambria Math" pitchFamily="18" charset="0"/>
              <a:ea typeface="Cambria Math" pitchFamily="18" charset="0"/>
              <a:cs typeface="Times New Roman" pitchFamily="18" charset="0"/>
            </a:endParaRPr>
          </a:p>
        </p:txBody>
      </p:sp>
      <p:pic>
        <p:nvPicPr>
          <p:cNvPr id="3074" name="Picture 2"/>
          <p:cNvPicPr>
            <a:picLocks noChangeAspect="1" noChangeArrowheads="1"/>
          </p:cNvPicPr>
          <p:nvPr/>
        </p:nvPicPr>
        <p:blipFill>
          <a:blip r:embed="rId3" cstate="print"/>
          <a:srcRect l="5625" t="41344" r="2500" b="42119"/>
          <a:stretch>
            <a:fillRect/>
          </a:stretch>
        </p:blipFill>
        <p:spPr bwMode="auto">
          <a:xfrm>
            <a:off x="0" y="1752600"/>
            <a:ext cx="9144000" cy="995265"/>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srcRect l="1875" t="21705" r="16250" b="50388"/>
          <a:stretch>
            <a:fillRect/>
          </a:stretch>
        </p:blipFill>
        <p:spPr bwMode="auto">
          <a:xfrm>
            <a:off x="0" y="2153959"/>
            <a:ext cx="9144000" cy="1884641"/>
          </a:xfrm>
          <a:prstGeom prst="rect">
            <a:avLst/>
          </a:prstGeom>
          <a:noFill/>
          <a:ln w="9525">
            <a:noFill/>
            <a:miter lim="800000"/>
            <a:headEnd/>
            <a:tailEnd/>
          </a:ln>
        </p:spPr>
      </p:pic>
      <p:sp>
        <p:nvSpPr>
          <p:cNvPr id="5" name="Left Brace 4"/>
          <p:cNvSpPr/>
          <p:nvPr/>
        </p:nvSpPr>
        <p:spPr>
          <a:xfrm rot="16200000">
            <a:off x="6858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457200" y="4419600"/>
            <a:ext cx="838200" cy="769441"/>
          </a:xfrm>
          <a:prstGeom prst="rect">
            <a:avLst/>
          </a:prstGeom>
        </p:spPr>
        <p:txBody>
          <a:bodyPr wrap="square">
            <a:spAutoFit/>
          </a:bodyPr>
          <a:lstStyle/>
          <a:p>
            <a:r>
              <a:rPr lang="en-US" sz="4400" i="1" dirty="0">
                <a:solidFill>
                  <a:srgbClr val="FF0000"/>
                </a:solidFill>
                <a:latin typeface="Cambria Math" pitchFamily="18" charset="0"/>
                <a:ea typeface="Cambria Math" pitchFamily="18" charset="0"/>
                <a:cs typeface="Times New Roman" pitchFamily="18" charset="0"/>
              </a:rPr>
              <a:t>A </a:t>
            </a:r>
            <a:endParaRPr lang="en-US" sz="4400" dirty="0">
              <a:solidFill>
                <a:srgbClr val="FF0000"/>
              </a:solidFill>
            </a:endParaRPr>
          </a:p>
        </p:txBody>
      </p:sp>
      <p:sp>
        <p:nvSpPr>
          <p:cNvPr id="7" name="Left Brace 6"/>
          <p:cNvSpPr/>
          <p:nvPr/>
        </p:nvSpPr>
        <p:spPr>
          <a:xfrm rot="16200000">
            <a:off x="28956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p:cNvSpPr/>
          <p:nvPr/>
        </p:nvSpPr>
        <p:spPr>
          <a:xfrm>
            <a:off x="2667000" y="4419600"/>
            <a:ext cx="838200" cy="769441"/>
          </a:xfrm>
          <a:prstGeom prst="rect">
            <a:avLst/>
          </a:prstGeom>
        </p:spPr>
        <p:txBody>
          <a:bodyPr wrap="square">
            <a:spAutoFit/>
          </a:bodyPr>
          <a:lstStyle/>
          <a:p>
            <a:r>
              <a:rPr lang="en-US" sz="4400" i="1" dirty="0">
                <a:solidFill>
                  <a:srgbClr val="FF0000"/>
                </a:solidFill>
                <a:latin typeface="Cambria Math" pitchFamily="18" charset="0"/>
                <a:ea typeface="Cambria Math" pitchFamily="18" charset="0"/>
                <a:cs typeface="Times New Roman" pitchFamily="18" charset="0"/>
              </a:rPr>
              <a:t>B </a:t>
            </a:r>
            <a:endParaRPr lang="en-US" sz="4400" dirty="0">
              <a:solidFill>
                <a:srgbClr val="FF0000"/>
              </a:solidFill>
            </a:endParaRPr>
          </a:p>
        </p:txBody>
      </p:sp>
      <p:sp>
        <p:nvSpPr>
          <p:cNvPr id="9" name="Left Brace 8"/>
          <p:cNvSpPr/>
          <p:nvPr/>
        </p:nvSpPr>
        <p:spPr>
          <a:xfrm rot="16200000">
            <a:off x="5181600" y="3657600"/>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Left Brace 9"/>
          <p:cNvSpPr/>
          <p:nvPr/>
        </p:nvSpPr>
        <p:spPr>
          <a:xfrm rot="16200000">
            <a:off x="7620000" y="3657601"/>
            <a:ext cx="304800" cy="1066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Rectangle 10"/>
          <p:cNvSpPr/>
          <p:nvPr/>
        </p:nvSpPr>
        <p:spPr>
          <a:xfrm>
            <a:off x="4448634" y="4419600"/>
            <a:ext cx="175260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=0</a:t>
            </a:r>
          </a:p>
          <a:p>
            <a:pPr algn="ctr"/>
            <a:r>
              <a:rPr lang="en-US" sz="2400" i="1" dirty="0">
                <a:solidFill>
                  <a:srgbClr val="FF0000"/>
                </a:solidFill>
                <a:latin typeface="Times New Roman" pitchFamily="18" charset="0"/>
                <a:ea typeface="Cambria Math" pitchFamily="18" charset="0"/>
                <a:cs typeface="Times New Roman" pitchFamily="18" charset="0"/>
              </a:rPr>
              <a:t>implies</a:t>
            </a:r>
          </a:p>
          <a:p>
            <a:pPr algn="ctr"/>
            <a:r>
              <a:rPr lang="en-US" sz="2400" i="1" dirty="0">
                <a:solidFill>
                  <a:srgbClr val="FF0000"/>
                </a:solidFill>
                <a:latin typeface="Cambria Math" pitchFamily="18" charset="0"/>
                <a:ea typeface="Cambria Math" pitchFamily="18" charset="0"/>
                <a:cs typeface="Times New Roman" pitchFamily="18" charset="0"/>
              </a:rPr>
              <a:t>C</a:t>
            </a:r>
            <a:r>
              <a:rPr lang="en-US" sz="2400" i="1" baseline="30000" dirty="0">
                <a:solidFill>
                  <a:srgbClr val="FF0000"/>
                </a:solidFill>
                <a:latin typeface="Cambria Math" pitchFamily="18" charset="0"/>
                <a:ea typeface="Cambria Math" pitchFamily="18" charset="0"/>
                <a:cs typeface="Times New Roman" pitchFamily="18" charset="0"/>
              </a:rPr>
              <a:t> </a:t>
            </a:r>
            <a:r>
              <a:rPr lang="en-US" sz="2400" i="1" baseline="-25000" dirty="0">
                <a:solidFill>
                  <a:srgbClr val="FF0000"/>
                </a:solidFill>
                <a:latin typeface="Cambria Math" pitchFamily="18" charset="0"/>
                <a:ea typeface="Cambria Math" pitchFamily="18" charset="0"/>
                <a:cs typeface="Times New Roman" pitchFamily="18" charset="0"/>
              </a:rPr>
              <a:t>I</a:t>
            </a:r>
            <a:r>
              <a:rPr lang="en-US" sz="2400" i="1" baseline="30000" dirty="0">
                <a:solidFill>
                  <a:srgbClr val="FF0000"/>
                </a:solidFill>
                <a:latin typeface="Cambria Math" pitchFamily="18" charset="0"/>
                <a:ea typeface="Cambria Math" pitchFamily="18" charset="0"/>
                <a:cs typeface="Times New Roman" pitchFamily="18" charset="0"/>
              </a:rPr>
              <a:t>-</a:t>
            </a:r>
            <a:r>
              <a:rPr lang="en-US" sz="2400" i="1" dirty="0">
                <a:solidFill>
                  <a:srgbClr val="FF0000"/>
                </a:solidFill>
                <a:latin typeface="Cambria Math" pitchFamily="18" charset="0"/>
                <a:ea typeface="Cambria Math" pitchFamily="18" charset="0"/>
                <a:cs typeface="Times New Roman" pitchFamily="18" charset="0"/>
              </a:rPr>
              <a:t> = -C</a:t>
            </a:r>
            <a:r>
              <a:rPr lang="en-US" sz="2400" i="1" baseline="-25000" dirty="0">
                <a:solidFill>
                  <a:srgbClr val="FF0000"/>
                </a:solidFill>
                <a:latin typeface="Cambria Math" pitchFamily="18" charset="0"/>
                <a:ea typeface="Cambria Math" pitchFamily="18" charset="0"/>
                <a:cs typeface="Times New Roman" pitchFamily="18" charset="0"/>
              </a:rPr>
              <a:t>I</a:t>
            </a:r>
            <a:r>
              <a:rPr lang="en-US" sz="2400" i="1" baseline="30000" dirty="0">
                <a:solidFill>
                  <a:srgbClr val="FF0000"/>
                </a:solidFill>
                <a:latin typeface="Cambria Math" pitchFamily="18" charset="0"/>
                <a:ea typeface="Cambria Math" pitchFamily="18" charset="0"/>
                <a:cs typeface="Times New Roman" pitchFamily="18" charset="0"/>
              </a:rPr>
              <a:t>+</a:t>
            </a:r>
            <a:r>
              <a:rPr lang="en-US" sz="2400" i="1" dirty="0">
                <a:solidFill>
                  <a:srgbClr val="FF0000"/>
                </a:solidFill>
                <a:latin typeface="Cambria Math" pitchFamily="18" charset="0"/>
                <a:ea typeface="Cambria Math" pitchFamily="18" charset="0"/>
                <a:cs typeface="Times New Roman" pitchFamily="18" charset="0"/>
              </a:rPr>
              <a:t> </a:t>
            </a:r>
            <a:endParaRPr lang="en-US" sz="2400" dirty="0">
              <a:solidFill>
                <a:srgbClr val="FF0000"/>
              </a:solidFill>
            </a:endParaRPr>
          </a:p>
        </p:txBody>
      </p:sp>
      <p:sp>
        <p:nvSpPr>
          <p:cNvPr id="12" name="Rectangle 11"/>
          <p:cNvSpPr/>
          <p:nvPr/>
        </p:nvSpPr>
        <p:spPr>
          <a:xfrm>
            <a:off x="6934200" y="4419600"/>
            <a:ext cx="175260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=0</a:t>
            </a:r>
          </a:p>
          <a:p>
            <a:pPr algn="ctr"/>
            <a:r>
              <a:rPr lang="en-US" sz="2400" i="1" dirty="0">
                <a:solidFill>
                  <a:srgbClr val="FF0000"/>
                </a:solidFill>
                <a:latin typeface="Times New Roman" pitchFamily="18" charset="0"/>
                <a:ea typeface="Cambria Math" pitchFamily="18" charset="0"/>
                <a:cs typeface="Times New Roman" pitchFamily="18" charset="0"/>
              </a:rPr>
              <a:t>implies</a:t>
            </a:r>
          </a:p>
          <a:p>
            <a:pPr algn="ctr"/>
            <a:r>
              <a:rPr lang="en-US" sz="2400" i="1" dirty="0">
                <a:solidFill>
                  <a:srgbClr val="FF0000"/>
                </a:solidFill>
                <a:latin typeface="Cambria Math" pitchFamily="18" charset="0"/>
                <a:ea typeface="Cambria Math" pitchFamily="18" charset="0"/>
                <a:cs typeface="Times New Roman" pitchFamily="18" charset="0"/>
              </a:rPr>
              <a:t>C</a:t>
            </a:r>
            <a:r>
              <a:rPr lang="en-US" sz="2400" i="1" baseline="-25000" dirty="0">
                <a:solidFill>
                  <a:srgbClr val="FF0000"/>
                </a:solidFill>
                <a:latin typeface="Cambria Math" pitchFamily="18" charset="0"/>
                <a:ea typeface="Cambria Math" pitchFamily="18" charset="0"/>
                <a:cs typeface="Times New Roman" pitchFamily="18" charset="0"/>
              </a:rPr>
              <a:t>R</a:t>
            </a:r>
            <a:r>
              <a:rPr lang="en-US" sz="2400" i="1" dirty="0">
                <a:solidFill>
                  <a:srgbClr val="FF0000"/>
                </a:solidFill>
                <a:latin typeface="Cambria Math" pitchFamily="18" charset="0"/>
                <a:ea typeface="Cambria Math" pitchFamily="18" charset="0"/>
                <a:cs typeface="Times New Roman" pitchFamily="18" charset="0"/>
              </a:rPr>
              <a:t> </a:t>
            </a:r>
            <a:r>
              <a:rPr lang="en-US" sz="2400" i="1" baseline="30000" dirty="0">
                <a:solidFill>
                  <a:srgbClr val="FF0000"/>
                </a:solidFill>
                <a:latin typeface="Cambria Math" pitchFamily="18" charset="0"/>
                <a:ea typeface="Cambria Math" pitchFamily="18" charset="0"/>
                <a:cs typeface="Times New Roman" pitchFamily="18" charset="0"/>
              </a:rPr>
              <a:t>+ </a:t>
            </a:r>
            <a:r>
              <a:rPr lang="en-US" sz="2400" i="1" dirty="0">
                <a:solidFill>
                  <a:srgbClr val="FF0000"/>
                </a:solidFill>
                <a:latin typeface="Cambria Math" pitchFamily="18" charset="0"/>
                <a:ea typeface="Cambria Math" pitchFamily="18" charset="0"/>
                <a:cs typeface="Times New Roman" pitchFamily="18" charset="0"/>
              </a:rPr>
              <a:t>= C</a:t>
            </a:r>
            <a:r>
              <a:rPr lang="en-US" sz="2400" i="1" baseline="-25000" dirty="0">
                <a:solidFill>
                  <a:srgbClr val="FF0000"/>
                </a:solidFill>
                <a:latin typeface="Cambria Math" pitchFamily="18" charset="0"/>
                <a:ea typeface="Cambria Math" pitchFamily="18" charset="0"/>
                <a:cs typeface="Times New Roman" pitchFamily="18" charset="0"/>
              </a:rPr>
              <a:t>R</a:t>
            </a:r>
            <a:r>
              <a:rPr lang="en-US" sz="2400" i="1" baseline="30000" dirty="0">
                <a:solidFill>
                  <a:srgbClr val="FF0000"/>
                </a:solidFill>
                <a:latin typeface="Cambria Math" pitchFamily="18" charset="0"/>
                <a:ea typeface="Cambria Math" pitchFamily="18" charset="0"/>
                <a:cs typeface="Times New Roman" pitchFamily="18" charset="0"/>
              </a:rPr>
              <a:t>-</a:t>
            </a:r>
            <a:r>
              <a:rPr lang="en-US" sz="2400" i="1" dirty="0">
                <a:solidFill>
                  <a:srgbClr val="FF0000"/>
                </a:solidFill>
                <a:latin typeface="Cambria Math" pitchFamily="18" charset="0"/>
                <a:ea typeface="Cambria Math" pitchFamily="18" charset="0"/>
                <a:cs typeface="Times New Roman" pitchFamily="18" charset="0"/>
              </a:rPr>
              <a:t> </a:t>
            </a:r>
            <a:endParaRPr lang="en-US" sz="24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lstStyle/>
          <a:p>
            <a:r>
              <a:rPr lang="en-US">
                <a:latin typeface="Times New Roman" pitchFamily="18" charset="0"/>
                <a:cs typeface="Times New Roman" pitchFamily="18" charset="0"/>
              </a:rPr>
              <a:t>Goals of </a:t>
            </a:r>
            <a:r>
              <a:rPr lang="en-US" dirty="0">
                <a:latin typeface="Times New Roman" pitchFamily="18" charset="0"/>
                <a:cs typeface="Times New Roman" pitchFamily="18" charset="0"/>
              </a:rPr>
              <a:t>the lecture</a:t>
            </a:r>
          </a:p>
        </p:txBody>
      </p:sp>
      <p:sp>
        <p:nvSpPr>
          <p:cNvPr id="3" name="Content Placeholder 2"/>
          <p:cNvSpPr>
            <a:spLocks noGrp="1"/>
          </p:cNvSpPr>
          <p:nvPr>
            <p:ph idx="1"/>
          </p:nvPr>
        </p:nvSpPr>
        <p:spPr>
          <a:xfrm>
            <a:off x="685800" y="2895600"/>
            <a:ext cx="7772400" cy="2209800"/>
          </a:xfrm>
        </p:spPr>
        <p:txBody>
          <a:bodyPr/>
          <a:lstStyle/>
          <a:p>
            <a:pPr algn="ctr">
              <a:buNone/>
            </a:pPr>
            <a:r>
              <a:rPr lang="en-US" dirty="0">
                <a:latin typeface="Times New Roman" pitchFamily="18" charset="0"/>
                <a:cs typeface="Times New Roman" pitchFamily="18" charset="0"/>
              </a:rPr>
              <a:t>switch from Fourier Series containing</a:t>
            </a:r>
          </a:p>
          <a:p>
            <a:pPr algn="ctr">
              <a:buNone/>
            </a:pPr>
            <a:r>
              <a:rPr lang="en-US" dirty="0" err="1">
                <a:latin typeface="Times New Roman" pitchFamily="18" charset="0"/>
                <a:cs typeface="Times New Roman" pitchFamily="18" charset="0"/>
              </a:rPr>
              <a:t>sines</a:t>
            </a:r>
            <a:r>
              <a:rPr lang="en-US" dirty="0">
                <a:latin typeface="Times New Roman" pitchFamily="18" charset="0"/>
                <a:cs typeface="Times New Roman" pitchFamily="18" charset="0"/>
              </a:rPr>
              <a:t> and cosines</a:t>
            </a:r>
          </a:p>
          <a:p>
            <a:pPr algn="ctr">
              <a:buNone/>
            </a:pPr>
            <a:r>
              <a:rPr lang="en-US" dirty="0">
                <a:latin typeface="Times New Roman" pitchFamily="18" charset="0"/>
                <a:cs typeface="Times New Roman" pitchFamily="18" charset="0"/>
              </a:rPr>
              <a:t>to Fourier Series containing</a:t>
            </a:r>
          </a:p>
          <a:p>
            <a:pPr algn="ctr">
              <a:buNone/>
            </a:pPr>
            <a:r>
              <a:rPr lang="en-US" dirty="0">
                <a:latin typeface="Times New Roman" pitchFamily="18" charset="0"/>
                <a:cs typeface="Times New Roman" pitchFamily="18" charset="0"/>
              </a:rPr>
              <a:t>complex exponentials</a:t>
            </a: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latin typeface="Times New Roman" pitchFamily="18" charset="0"/>
                <a:cs typeface="Times New Roman" pitchFamily="18" charset="0"/>
              </a:rPr>
              <a:t>summary</a:t>
            </a:r>
          </a:p>
        </p:txBody>
      </p:sp>
      <p:pic>
        <p:nvPicPr>
          <p:cNvPr id="5122" name="Picture 2"/>
          <p:cNvPicPr>
            <a:picLocks noGrp="1" noChangeAspect="1" noChangeArrowheads="1"/>
          </p:cNvPicPr>
          <p:nvPr>
            <p:ph idx="1"/>
          </p:nvPr>
        </p:nvPicPr>
        <p:blipFill>
          <a:blip r:embed="rId3" cstate="print"/>
          <a:srcRect l="17422" t="63978" r="30657" b="22553"/>
          <a:stretch>
            <a:fillRect/>
          </a:stretch>
        </p:blipFill>
        <p:spPr bwMode="auto">
          <a:xfrm>
            <a:off x="685800" y="990600"/>
            <a:ext cx="7772400" cy="1219200"/>
          </a:xfrm>
          <a:prstGeom prst="rect">
            <a:avLst/>
          </a:prstGeom>
          <a:noFill/>
          <a:ln w="9525">
            <a:noFill/>
            <a:miter lim="800000"/>
            <a:headEnd/>
            <a:tailEnd/>
          </a:ln>
        </p:spPr>
      </p:pic>
      <p:sp>
        <p:nvSpPr>
          <p:cNvPr id="5" name="Title 1"/>
          <p:cNvSpPr txBox="1">
            <a:spLocks/>
          </p:cNvSpPr>
          <p:nvPr/>
        </p:nvSpPr>
        <p:spPr bwMode="auto">
          <a:xfrm>
            <a:off x="0" y="2514600"/>
            <a:ext cx="9144000" cy="434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0" i="1" u="none" strike="noStrike" kern="0" cap="none" spc="0" normalizeH="0" baseline="0" noProof="0" dirty="0">
                <a:ln>
                  <a:noFill/>
                </a:ln>
                <a:solidFill>
                  <a:schemeClr val="tx2"/>
                </a:solidFill>
                <a:effectLst/>
                <a:uLnTx/>
                <a:uFillTx/>
                <a:latin typeface="Cambria Math" pitchFamily="18" charset="0"/>
                <a:ea typeface="Cambria Math" pitchFamily="18" charset="0"/>
                <a:cs typeface="Times New Roman" pitchFamily="18" charset="0"/>
              </a:rPr>
              <a:t>C</a:t>
            </a:r>
            <a:r>
              <a:rPr kumimoji="0" lang="en-US" sz="36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rPr>
              <a:t>r</a:t>
            </a:r>
            <a:r>
              <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rPr>
              <a:t> is</a:t>
            </a:r>
            <a:r>
              <a:rPr kumimoji="0" lang="en-US" sz="3600" b="0" i="0" u="none" strike="noStrike" kern="0" cap="none" spc="0" normalizeH="0" noProof="0" dirty="0">
                <a:ln>
                  <a:noFill/>
                </a:ln>
                <a:solidFill>
                  <a:schemeClr val="tx2"/>
                </a:solidFill>
                <a:effectLst/>
                <a:uLnTx/>
                <a:uFillTx/>
                <a:latin typeface="Times New Roman" pitchFamily="18" charset="0"/>
                <a:ea typeface="+mj-ea"/>
                <a:cs typeface="Times New Roman" pitchFamily="18" charset="0"/>
              </a:rPr>
              <a:t> an even function of frequency</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600" b="0" i="0" u="none" strike="noStrike" kern="0" cap="none" spc="0" normalizeH="0" noProof="0" dirty="0">
              <a:ln>
                <a:noFill/>
              </a:ln>
              <a:solidFill>
                <a:schemeClr val="tx2"/>
              </a:solidFill>
              <a:effectLst/>
              <a:uLnTx/>
              <a:uFillTx/>
              <a:latin typeface="Times New Roman" pitchFamily="18" charset="0"/>
              <a:ea typeface="+mj-ea"/>
              <a:cs typeface="Times New Roman" pitchFamily="18" charset="0"/>
            </a:endParaRPr>
          </a:p>
          <a:p>
            <a:pPr lvl="0" algn="ctr"/>
            <a:r>
              <a:rPr lang="en-US" sz="3600" i="1" kern="0" dirty="0" err="1">
                <a:solidFill>
                  <a:schemeClr val="tx2"/>
                </a:solidFill>
                <a:latin typeface="Cambria Math" pitchFamily="18" charset="0"/>
                <a:ea typeface="Cambria Math" pitchFamily="18" charset="0"/>
                <a:cs typeface="Times New Roman" pitchFamily="18" charset="0"/>
              </a:rPr>
              <a:t>C</a:t>
            </a:r>
            <a:r>
              <a:rPr lang="en-US" sz="3600" i="1" kern="0" baseline="-25000" dirty="0" err="1">
                <a:solidFill>
                  <a:schemeClr val="tx2"/>
                </a:solidFill>
                <a:latin typeface="Cambria Math" pitchFamily="18" charset="0"/>
                <a:ea typeface="Cambria Math" pitchFamily="18" charset="0"/>
                <a:cs typeface="Times New Roman" pitchFamily="18" charset="0"/>
              </a:rPr>
              <a:t>i</a:t>
            </a:r>
            <a:r>
              <a:rPr lang="en-US" sz="3600" kern="0" dirty="0">
                <a:solidFill>
                  <a:schemeClr val="tx2"/>
                </a:solidFill>
                <a:latin typeface="Times New Roman" pitchFamily="18" charset="0"/>
                <a:ea typeface="+mj-ea"/>
                <a:cs typeface="Times New Roman" pitchFamily="18" charset="0"/>
              </a:rPr>
              <a:t> is an odd function of frequency</a:t>
            </a:r>
          </a:p>
          <a:p>
            <a:pPr lvl="0" algn="ctr"/>
            <a:endParaRPr lang="en-US" sz="3600" kern="0" dirty="0">
              <a:solidFill>
                <a:schemeClr val="tx2"/>
              </a:solidFill>
              <a:latin typeface="Times New Roman" pitchFamily="18" charset="0"/>
              <a:ea typeface="+mj-ea"/>
              <a:cs typeface="Times New Roman" pitchFamily="18" charset="0"/>
            </a:endParaRPr>
          </a:p>
          <a:p>
            <a:pPr lvl="0" algn="ctr"/>
            <a:r>
              <a:rPr lang="en-US" sz="3600" kern="0" dirty="0">
                <a:solidFill>
                  <a:schemeClr val="tx2"/>
                </a:solidFill>
                <a:latin typeface="Times New Roman" pitchFamily="18" charset="0"/>
                <a:ea typeface="+mj-ea"/>
                <a:cs typeface="Times New Roman" pitchFamily="18" charset="0"/>
              </a:rPr>
              <a:t>coefficients at corresponding positive and negatives are complex conjugates</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a:p>
            <a:pPr lvl="0" algn="ctr"/>
            <a:r>
              <a:rPr lang="en-US" sz="3600" kern="0" dirty="0">
                <a:solidFill>
                  <a:schemeClr val="tx2"/>
                </a:solidFill>
                <a:latin typeface="Times New Roman" pitchFamily="18" charset="0"/>
                <a:ea typeface="+mj-ea"/>
                <a:cs typeface="Times New Roman" pitchFamily="18" charset="0"/>
              </a:rPr>
              <a:t>C(-</a:t>
            </a:r>
            <a:r>
              <a:rPr lang="el-GR" sz="3600" kern="0" dirty="0">
                <a:solidFill>
                  <a:schemeClr val="tx2"/>
                </a:solidFill>
                <a:latin typeface="Cambria Math"/>
                <a:ea typeface="Cambria Math"/>
                <a:cs typeface="Times New Roman" pitchFamily="18" charset="0"/>
              </a:rPr>
              <a:t>ω</a:t>
            </a:r>
            <a:r>
              <a:rPr lang="en-US" sz="3600" kern="0" dirty="0">
                <a:solidFill>
                  <a:schemeClr val="tx2"/>
                </a:solidFill>
                <a:latin typeface="Times New Roman" pitchFamily="18" charset="0"/>
                <a:ea typeface="+mj-ea"/>
                <a:cs typeface="Times New Roman" pitchFamily="18" charset="0"/>
              </a:rPr>
              <a:t>) = C*(</a:t>
            </a:r>
            <a:r>
              <a:rPr lang="el-GR" sz="3600" kern="0" dirty="0">
                <a:solidFill>
                  <a:schemeClr val="tx2"/>
                </a:solidFill>
                <a:latin typeface="Cambria Math"/>
                <a:ea typeface="Cambria Math"/>
                <a:cs typeface="Times New Roman" pitchFamily="18" charset="0"/>
              </a:rPr>
              <a:t>ω</a:t>
            </a:r>
            <a:r>
              <a:rPr lang="en-US" sz="3600" kern="0" dirty="0">
                <a:solidFill>
                  <a:schemeClr val="tx2"/>
                </a:solidFill>
                <a:latin typeface="Times New Roman" pitchFamily="18" charset="0"/>
                <a:ea typeface="+mj-ea"/>
                <a:cs typeface="Times New Roman" pitchFamily="18" charset="0"/>
              </a:rPr>
              <a:t>)</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516" y="3505200"/>
            <a:ext cx="1066800" cy="868362"/>
          </a:xfrm>
        </p:spPr>
        <p:txBody>
          <a:bodyPr/>
          <a:lstStyle/>
          <a:p>
            <a:r>
              <a:rPr lang="el-GR" dirty="0">
                <a:latin typeface="Cambria Math"/>
                <a:ea typeface="Cambria Math"/>
              </a:rPr>
              <a:t>ω</a:t>
            </a:r>
            <a:endParaRPr lang="en-US" dirty="0"/>
          </a:p>
        </p:txBody>
      </p:sp>
      <p:cxnSp>
        <p:nvCxnSpPr>
          <p:cNvPr id="6" name="Straight Arrow Connector 5"/>
          <p:cNvCxnSpPr/>
          <p:nvPr/>
        </p:nvCxnSpPr>
        <p:spPr>
          <a:xfrm rot="5400000">
            <a:off x="2515394" y="3885406"/>
            <a:ext cx="39624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a:off x="1295400" y="3962400"/>
            <a:ext cx="67056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401456" y="2256971"/>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011056" y="28194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620656" y="33528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6230256" y="36576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839856" y="35052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449456" y="38100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flipH="1">
            <a:off x="3791856" y="27976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flipH="1">
            <a:off x="3182256" y="33310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flipH="1">
            <a:off x="2572656" y="36358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flipH="1">
            <a:off x="1963056" y="34834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flipH="1">
            <a:off x="1353456" y="3788232"/>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flipH="1">
            <a:off x="4386942" y="3846289"/>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flipH="1">
            <a:off x="5029200" y="32004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flipH="1">
            <a:off x="6847114" y="3849914"/>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flipH="1">
            <a:off x="5638800" y="29718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flipH="1">
            <a:off x="6248400" y="3334656"/>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flipH="1">
            <a:off x="7162800" y="601254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flipH="1">
            <a:off x="7453085" y="39370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flipH="1" flipV="1">
            <a:off x="1357086" y="3719274"/>
            <a:ext cx="2652485" cy="1193800"/>
            <a:chOff x="5181600" y="3124200"/>
            <a:chExt cx="2652485" cy="1193800"/>
          </a:xfrm>
        </p:grpSpPr>
        <p:sp>
          <p:nvSpPr>
            <p:cNvPr id="30" name="Oval 29"/>
            <p:cNvSpPr/>
            <p:nvPr/>
          </p:nvSpPr>
          <p:spPr>
            <a:xfrm flipH="1">
              <a:off x="5181600" y="33528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flipH="1">
              <a:off x="6999514" y="4002314"/>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flipH="1">
              <a:off x="5791200" y="31242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flipH="1">
              <a:off x="6400800" y="3487056"/>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flipH="1">
              <a:off x="7605485" y="4089400"/>
              <a:ext cx="228600" cy="228600"/>
            </a:xfrm>
            <a:prstGeom prst="ellipse">
              <a:avLst/>
            </a:prstGeom>
            <a:solidFill>
              <a:schemeClr val="accent6">
                <a:lumMod val="20000"/>
                <a:lumOff val="80000"/>
              </a:schemeClr>
            </a:solidFill>
            <a:ln>
              <a:solidFill>
                <a:srgbClr val="5675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Oval 35"/>
          <p:cNvSpPr/>
          <p:nvPr/>
        </p:nvSpPr>
        <p:spPr>
          <a:xfrm>
            <a:off x="7162800" y="5334000"/>
            <a:ext cx="228600" cy="228600"/>
          </a:xfrm>
          <a:prstGeom prst="ellipse">
            <a:avLst/>
          </a:prstGeom>
          <a:solidFill>
            <a:srgbClr val="FBC5A3"/>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itle 1"/>
          <p:cNvSpPr txBox="1">
            <a:spLocks/>
          </p:cNvSpPr>
          <p:nvPr/>
        </p:nvSpPr>
        <p:spPr bwMode="auto">
          <a:xfrm>
            <a:off x="7010400" y="5029200"/>
            <a:ext cx="152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a:ln>
                  <a:noFill/>
                </a:ln>
                <a:solidFill>
                  <a:schemeClr val="tx2"/>
                </a:solidFill>
                <a:effectLst/>
                <a:uLnTx/>
                <a:uFillTx/>
                <a:latin typeface="Cambria Math"/>
                <a:ea typeface="Cambria Math"/>
                <a:cs typeface="+mj-cs"/>
              </a:rPr>
              <a:t>C</a:t>
            </a:r>
            <a:r>
              <a:rPr kumimoji="0" lang="en-US" sz="4000" b="0" i="0" u="none" strike="noStrike" kern="0" cap="none" spc="0" normalizeH="0" baseline="-25000" noProof="0" dirty="0">
                <a:ln>
                  <a:noFill/>
                </a:ln>
                <a:solidFill>
                  <a:schemeClr val="tx2"/>
                </a:solidFill>
                <a:effectLst/>
                <a:uLnTx/>
                <a:uFillTx/>
                <a:latin typeface="Cambria Math"/>
                <a:ea typeface="Cambria Math"/>
                <a:cs typeface="+mj-cs"/>
              </a:rPr>
              <a:t>r</a:t>
            </a:r>
            <a:endParaRPr kumimoji="0" lang="en-US" sz="4000" b="0" i="0" u="none" strike="noStrike" kern="0" cap="none" spc="0" normalizeH="0" baseline="-25000" noProof="0" dirty="0">
              <a:ln>
                <a:noFill/>
              </a:ln>
              <a:solidFill>
                <a:schemeClr val="tx2"/>
              </a:solidFill>
              <a:effectLst/>
              <a:uLnTx/>
              <a:uFillTx/>
              <a:latin typeface="+mj-lt"/>
              <a:ea typeface="+mj-ea"/>
              <a:cs typeface="+mj-cs"/>
            </a:endParaRPr>
          </a:p>
        </p:txBody>
      </p:sp>
      <p:sp>
        <p:nvSpPr>
          <p:cNvPr id="38" name="Title 1"/>
          <p:cNvSpPr txBox="1">
            <a:spLocks/>
          </p:cNvSpPr>
          <p:nvPr/>
        </p:nvSpPr>
        <p:spPr bwMode="auto">
          <a:xfrm>
            <a:off x="7010400" y="5684838"/>
            <a:ext cx="152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err="1">
                <a:ln>
                  <a:noFill/>
                </a:ln>
                <a:solidFill>
                  <a:schemeClr val="tx2"/>
                </a:solidFill>
                <a:effectLst/>
                <a:uLnTx/>
                <a:uFillTx/>
                <a:latin typeface="Cambria Math"/>
                <a:ea typeface="Cambria Math"/>
                <a:cs typeface="+mj-cs"/>
              </a:rPr>
              <a:t>C</a:t>
            </a:r>
            <a:r>
              <a:rPr kumimoji="0" lang="en-US" sz="4000" b="0" i="0" u="none" strike="noStrike" kern="0" cap="none" spc="0" normalizeH="0" baseline="-25000" noProof="0" dirty="0" err="1">
                <a:ln>
                  <a:noFill/>
                </a:ln>
                <a:solidFill>
                  <a:schemeClr val="tx2"/>
                </a:solidFill>
                <a:effectLst/>
                <a:uLnTx/>
                <a:uFillTx/>
                <a:latin typeface="Cambria Math"/>
                <a:ea typeface="Cambria Math"/>
                <a:cs typeface="+mj-cs"/>
              </a:rPr>
              <a:t>i</a:t>
            </a:r>
            <a:endParaRPr kumimoji="0" lang="en-US" sz="4000" b="0" i="0" u="none" strike="noStrike" kern="0" cap="none" spc="0" normalizeH="0" baseline="-25000" noProof="0" dirty="0">
              <a:ln>
                <a:noFill/>
              </a:ln>
              <a:solidFill>
                <a:schemeClr val="tx2"/>
              </a:solidFill>
              <a:effectLst/>
              <a:uLnTx/>
              <a:uFillTx/>
              <a:latin typeface="+mj-lt"/>
              <a:ea typeface="+mj-ea"/>
              <a:cs typeface="+mj-cs"/>
            </a:endParaRPr>
          </a:p>
        </p:txBody>
      </p:sp>
      <p:sp>
        <p:nvSpPr>
          <p:cNvPr id="39" name="Title 1"/>
          <p:cNvSpPr txBox="1">
            <a:spLocks/>
          </p:cNvSpPr>
          <p:nvPr/>
        </p:nvSpPr>
        <p:spPr bwMode="auto">
          <a:xfrm>
            <a:off x="0" y="0"/>
            <a:ext cx="9144000" cy="8683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0" i="0" u="none" strike="noStrike" kern="0" cap="none" spc="0" normalizeH="0" baseline="0" noProof="0" dirty="0">
                <a:ln>
                  <a:noFill/>
                </a:ln>
                <a:solidFill>
                  <a:schemeClr val="tx2"/>
                </a:solidFill>
                <a:effectLst/>
                <a:uLnTx/>
                <a:uFillTx/>
                <a:latin typeface="Times New Roman" pitchFamily="18" charset="0"/>
                <a:ea typeface="Cambria Math"/>
                <a:cs typeface="Times New Roman" pitchFamily="18" charset="0"/>
              </a:rPr>
              <a:t>illustration of symmetry</a:t>
            </a:r>
            <a:r>
              <a:rPr kumimoji="0" lang="en-US" sz="4400" b="0" i="0" u="none" strike="noStrike" kern="0" cap="none" spc="0" normalizeH="0" noProof="0" dirty="0">
                <a:ln>
                  <a:noFill/>
                </a:ln>
                <a:solidFill>
                  <a:schemeClr val="tx2"/>
                </a:solidFill>
                <a:effectLst/>
                <a:uLnTx/>
                <a:uFillTx/>
                <a:latin typeface="Times New Roman" pitchFamily="18" charset="0"/>
                <a:ea typeface="Cambria Math"/>
                <a:cs typeface="Times New Roman" pitchFamily="18" charset="0"/>
              </a:rPr>
              <a:t> of </a:t>
            </a:r>
            <a:endParaRPr kumimoji="0" lang="en-US" sz="44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old-style Fourier Series</a:t>
            </a:r>
          </a:p>
        </p:txBody>
      </p:sp>
      <p:pic>
        <p:nvPicPr>
          <p:cNvPr id="6146" name="Picture 2"/>
          <p:cNvPicPr>
            <a:picLocks noGrp="1" noChangeAspect="1" noChangeArrowheads="1"/>
          </p:cNvPicPr>
          <p:nvPr>
            <p:ph idx="1"/>
          </p:nvPr>
        </p:nvPicPr>
        <p:blipFill>
          <a:blip r:embed="rId3" cstate="print"/>
          <a:srcRect l="6223" t="53876" r="18440" b="29288"/>
          <a:stretch>
            <a:fillRect/>
          </a:stretch>
        </p:blipFill>
        <p:spPr bwMode="auto">
          <a:xfrm>
            <a:off x="0" y="2209800"/>
            <a:ext cx="9144000" cy="1235676"/>
          </a:xfrm>
          <a:prstGeom prst="rect">
            <a:avLst/>
          </a:prstGeom>
          <a:noFill/>
          <a:ln w="9525">
            <a:noFill/>
            <a:miter lim="800000"/>
            <a:headEnd/>
            <a:tailEnd/>
          </a:ln>
        </p:spPr>
      </p:pic>
      <p:sp>
        <p:nvSpPr>
          <p:cNvPr id="5" name="Left Brace 4"/>
          <p:cNvSpPr/>
          <p:nvPr/>
        </p:nvSpPr>
        <p:spPr>
          <a:xfrm rot="16200000">
            <a:off x="7315200" y="2514600"/>
            <a:ext cx="381000" cy="23622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6324600" y="3992940"/>
            <a:ext cx="2362200" cy="1569660"/>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non-negative frequencies only</a:t>
            </a:r>
          </a:p>
          <a:p>
            <a:pPr algn="ctr"/>
            <a:r>
              <a:rPr lang="en-US" sz="2400" i="1" dirty="0">
                <a:solidFill>
                  <a:srgbClr val="FF0000"/>
                </a:solidFill>
                <a:latin typeface="Times New Roman" pitchFamily="18" charset="0"/>
                <a:ea typeface="Cambria Math" pitchFamily="18" charset="0"/>
                <a:cs typeface="Times New Roman" pitchFamily="18" charset="0"/>
              </a:rPr>
              <a:t>from</a:t>
            </a:r>
          </a:p>
          <a:p>
            <a:pPr algn="ctr"/>
            <a:r>
              <a:rPr lang="en-US" sz="2400" i="1" dirty="0">
                <a:solidFill>
                  <a:srgbClr val="FF0000"/>
                </a:solidFill>
                <a:latin typeface="Times New Roman" pitchFamily="18" charset="0"/>
                <a:ea typeface="Cambria Math" pitchFamily="18" charset="0"/>
                <a:cs typeface="Times New Roman" pitchFamily="18" charset="0"/>
              </a:rPr>
              <a:t>0 to </a:t>
            </a:r>
            <a:r>
              <a:rPr lang="en-US" sz="2400" i="1" dirty="0" err="1">
                <a:solidFill>
                  <a:srgbClr val="FF0000"/>
                </a:solidFill>
                <a:latin typeface="Times New Roman" pitchFamily="18" charset="0"/>
                <a:ea typeface="Cambria Math" pitchFamily="18" charset="0"/>
                <a:cs typeface="Times New Roman" pitchFamily="18" charset="0"/>
              </a:rPr>
              <a:t>ω</a:t>
            </a:r>
            <a:r>
              <a:rPr lang="en-US" sz="2400" i="1" baseline="-25000" dirty="0" err="1">
                <a:solidFill>
                  <a:srgbClr val="FF0000"/>
                </a:solidFill>
                <a:latin typeface="Times New Roman" pitchFamily="18" charset="0"/>
                <a:ea typeface="Cambria Math" pitchFamily="18" charset="0"/>
                <a:cs typeface="Times New Roman" pitchFamily="18" charset="0"/>
              </a:rPr>
              <a:t>ny</a:t>
            </a:r>
            <a:r>
              <a:rPr lang="en-US" sz="2400" i="1" dirty="0">
                <a:solidFill>
                  <a:srgbClr val="FF0000"/>
                </a:solidFill>
                <a:latin typeface="Times New Roman" pitchFamily="18" charset="0"/>
                <a:ea typeface="Cambria Math" pitchFamily="18" charset="0"/>
                <a:cs typeface="Times New Roman" pitchFamily="18" charset="0"/>
              </a:rPr>
              <a:t> </a:t>
            </a:r>
            <a:endParaRPr lang="en-US" sz="2400"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new-style Fourier Series</a:t>
            </a:r>
            <a:br>
              <a:rPr lang="en-US" dirty="0">
                <a:latin typeface="Times New Roman" pitchFamily="18" charset="0"/>
                <a:cs typeface="Times New Roman" pitchFamily="18" charset="0"/>
              </a:rPr>
            </a:br>
            <a:r>
              <a:rPr lang="en-US" sz="2400" i="1" dirty="0">
                <a:latin typeface="Times New Roman" pitchFamily="18" charset="0"/>
                <a:cs typeface="Times New Roman" pitchFamily="18" charset="0"/>
              </a:rPr>
              <a:t>or “Inverse Discrete Fourier Transform”</a:t>
            </a:r>
          </a:p>
        </p:txBody>
      </p:sp>
      <p:grpSp>
        <p:nvGrpSpPr>
          <p:cNvPr id="9" name="Group 8"/>
          <p:cNvGrpSpPr/>
          <p:nvPr/>
        </p:nvGrpSpPr>
        <p:grpSpPr>
          <a:xfrm>
            <a:off x="609600" y="1981200"/>
            <a:ext cx="7696200" cy="2890838"/>
            <a:chOff x="381000" y="1985962"/>
            <a:chExt cx="7696200" cy="2890838"/>
          </a:xfrm>
        </p:grpSpPr>
        <p:pic>
          <p:nvPicPr>
            <p:cNvPr id="7170" name="Picture 2"/>
            <p:cNvPicPr>
              <a:picLocks noChangeAspect="1" noChangeArrowheads="1"/>
            </p:cNvPicPr>
            <p:nvPr/>
          </p:nvPicPr>
          <p:blipFill>
            <a:blip r:embed="rId3" cstate="print"/>
            <a:srcRect l="11875" t="31008" r="25000" b="32817"/>
            <a:stretch>
              <a:fillRect/>
            </a:stretch>
          </p:blipFill>
          <p:spPr bwMode="auto">
            <a:xfrm>
              <a:off x="381000" y="2209800"/>
              <a:ext cx="7696200" cy="2667000"/>
            </a:xfrm>
            <a:prstGeom prst="rect">
              <a:avLst/>
            </a:prstGeom>
            <a:noFill/>
            <a:ln w="9525">
              <a:noFill/>
              <a:miter lim="800000"/>
              <a:headEnd/>
              <a:tailEnd/>
            </a:ln>
          </p:spPr>
        </p:pic>
        <p:pic>
          <p:nvPicPr>
            <p:cNvPr id="8" name="Picture 2"/>
            <p:cNvPicPr>
              <a:picLocks noChangeAspect="1" noChangeArrowheads="1"/>
            </p:cNvPicPr>
            <p:nvPr/>
          </p:nvPicPr>
          <p:blipFill>
            <a:blip r:embed="rId3" cstate="print"/>
            <a:srcRect l="35879" t="35594" r="61875" b="60723"/>
            <a:stretch>
              <a:fillRect/>
            </a:stretch>
          </p:blipFill>
          <p:spPr bwMode="auto">
            <a:xfrm>
              <a:off x="3624258" y="1985962"/>
              <a:ext cx="273844" cy="271462"/>
            </a:xfrm>
            <a:prstGeom prst="rect">
              <a:avLst/>
            </a:prstGeom>
            <a:noFill/>
            <a:ln w="9525">
              <a:noFill/>
              <a:miter lim="800000"/>
              <a:headEnd/>
              <a:tailEnd/>
            </a:ln>
          </p:spPr>
        </p:pic>
      </p:grpSp>
      <p:sp>
        <p:nvSpPr>
          <p:cNvPr id="6" name="Rectangle 5"/>
          <p:cNvSpPr/>
          <p:nvPr/>
        </p:nvSpPr>
        <p:spPr>
          <a:xfrm>
            <a:off x="2286000" y="4724400"/>
            <a:ext cx="2362200" cy="830997"/>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non-negative</a:t>
            </a:r>
          </a:p>
          <a:p>
            <a:pPr algn="ctr"/>
            <a:r>
              <a:rPr lang="en-US" sz="2400" i="1" dirty="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5" name="Left Brace 4"/>
          <p:cNvSpPr/>
          <p:nvPr/>
        </p:nvSpPr>
        <p:spPr>
          <a:xfrm rot="16200000">
            <a:off x="3124200" y="3352800"/>
            <a:ext cx="381000" cy="22098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ectangle 9"/>
          <p:cNvSpPr/>
          <p:nvPr/>
        </p:nvSpPr>
        <p:spPr>
          <a:xfrm>
            <a:off x="5334000" y="4724400"/>
            <a:ext cx="2362200" cy="830997"/>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negative</a:t>
            </a:r>
          </a:p>
          <a:p>
            <a:pPr algn="ctr"/>
            <a:r>
              <a:rPr lang="en-US" sz="2400" i="1" dirty="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1" name="Left Brace 10"/>
          <p:cNvSpPr/>
          <p:nvPr/>
        </p:nvSpPr>
        <p:spPr>
          <a:xfrm rot="16200000">
            <a:off x="6324600" y="2819400"/>
            <a:ext cx="381000" cy="3276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Freeform 13"/>
          <p:cNvSpPr/>
          <p:nvPr/>
        </p:nvSpPr>
        <p:spPr>
          <a:xfrm>
            <a:off x="3541486" y="2960914"/>
            <a:ext cx="711200" cy="566057"/>
          </a:xfrm>
          <a:custGeom>
            <a:avLst/>
            <a:gdLst>
              <a:gd name="connsiteX0" fmla="*/ 72571 w 711200"/>
              <a:gd name="connsiteY0" fmla="*/ 0 h 566057"/>
              <a:gd name="connsiteX1" fmla="*/ 43543 w 711200"/>
              <a:gd name="connsiteY1" fmla="*/ 362857 h 566057"/>
              <a:gd name="connsiteX2" fmla="*/ 333828 w 711200"/>
              <a:gd name="connsiteY2" fmla="*/ 232229 h 566057"/>
              <a:gd name="connsiteX3" fmla="*/ 711200 w 711200"/>
              <a:gd name="connsiteY3" fmla="*/ 566057 h 566057"/>
            </a:gdLst>
            <a:ahLst/>
            <a:cxnLst>
              <a:cxn ang="0">
                <a:pos x="connsiteX0" y="connsiteY0"/>
              </a:cxn>
              <a:cxn ang="0">
                <a:pos x="connsiteX1" y="connsiteY1"/>
              </a:cxn>
              <a:cxn ang="0">
                <a:pos x="connsiteX2" y="connsiteY2"/>
              </a:cxn>
              <a:cxn ang="0">
                <a:pos x="connsiteX3" y="connsiteY3"/>
              </a:cxn>
            </a:cxnLst>
            <a:rect l="l" t="t" r="r" b="b"/>
            <a:pathLst>
              <a:path w="711200" h="566057">
                <a:moveTo>
                  <a:pt x="72571" y="0"/>
                </a:moveTo>
                <a:cubicBezTo>
                  <a:pt x="36285" y="162076"/>
                  <a:pt x="0" y="324152"/>
                  <a:pt x="43543" y="362857"/>
                </a:cubicBezTo>
                <a:cubicBezTo>
                  <a:pt x="87086" y="401562"/>
                  <a:pt x="222552" y="198362"/>
                  <a:pt x="333828" y="232229"/>
                </a:cubicBezTo>
                <a:cubicBezTo>
                  <a:pt x="445104" y="266096"/>
                  <a:pt x="578152" y="416076"/>
                  <a:pt x="711200" y="566057"/>
                </a:cubicBezTo>
              </a:path>
            </a:pathLst>
          </a:custGeom>
          <a:ln w="28575">
            <a:solidFill>
              <a:srgbClr val="FF33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ctangle 14"/>
          <p:cNvSpPr/>
          <p:nvPr/>
        </p:nvSpPr>
        <p:spPr>
          <a:xfrm>
            <a:off x="4038600" y="3276600"/>
            <a:ext cx="5105400" cy="461665"/>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added for compatibility with </a:t>
            </a:r>
            <a:r>
              <a:rPr lang="en-US" sz="2400" i="1" dirty="0" err="1">
                <a:solidFill>
                  <a:srgbClr val="FF0000"/>
                </a:solidFill>
                <a:latin typeface="Times New Roman" pitchFamily="18" charset="0"/>
                <a:ea typeface="Cambria Math" pitchFamily="18" charset="0"/>
                <a:cs typeface="Times New Roman" pitchFamily="18" charset="0"/>
              </a:rPr>
              <a:t>MatLab</a:t>
            </a:r>
            <a:endParaRPr lang="en-US" sz="2400"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3600" dirty="0">
                <a:latin typeface="Times New Roman" pitchFamily="18" charset="0"/>
                <a:cs typeface="Times New Roman" pitchFamily="18" charset="0"/>
              </a:rPr>
              <a:t>why the weird ordering of frequencies?</a:t>
            </a:r>
          </a:p>
        </p:txBody>
      </p:sp>
      <p:sp>
        <p:nvSpPr>
          <p:cNvPr id="14" name="Title 1"/>
          <p:cNvSpPr txBox="1">
            <a:spLocks/>
          </p:cNvSpPr>
          <p:nvPr/>
        </p:nvSpPr>
        <p:spPr bwMode="auto">
          <a:xfrm>
            <a:off x="0" y="1219200"/>
            <a:ext cx="9144000" cy="4343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a:r>
              <a:rPr kumimoji="0" lang="el-GR" sz="2400" b="0" i="1" u="none" strike="noStrike" kern="0" cap="none" spc="0" normalizeH="0" baseline="0" noProof="0" dirty="0">
                <a:ln>
                  <a:noFill/>
                </a:ln>
                <a:solidFill>
                  <a:schemeClr val="tx2"/>
                </a:solidFill>
                <a:effectLst/>
                <a:uLnTx/>
                <a:uFillTx/>
                <a:latin typeface="Cambria Math"/>
                <a:ea typeface="Cambria Math"/>
                <a:cs typeface="Times New Roman" pitchFamily="18" charset="0"/>
              </a:rPr>
              <a:t>ω</a:t>
            </a:r>
            <a:r>
              <a:rPr kumimoji="0" lang="en-US" sz="2400" b="0" i="1" u="none" strike="noStrike" kern="0" cap="none" spc="0" normalizeH="0" baseline="-25000" noProof="0" dirty="0">
                <a:ln>
                  <a:noFill/>
                </a:ln>
                <a:solidFill>
                  <a:schemeClr val="tx2"/>
                </a:solidFill>
                <a:effectLst/>
                <a:uLnTx/>
                <a:uFillTx/>
                <a:latin typeface="Cambria Math"/>
                <a:ea typeface="Cambria Math"/>
                <a:cs typeface="Times New Roman" pitchFamily="18" charset="0"/>
              </a:rPr>
              <a:t>n</a:t>
            </a:r>
            <a:r>
              <a:rPr kumimoji="0" lang="en-US" sz="2400" b="0" i="1" u="none" strike="noStrike" kern="0" cap="none" spc="0" normalizeH="0" baseline="0" noProof="0" dirty="0">
                <a:ln>
                  <a:noFill/>
                </a:ln>
                <a:solidFill>
                  <a:schemeClr val="tx2"/>
                </a:solidFill>
                <a:effectLst/>
                <a:uLnTx/>
                <a:uFillTx/>
                <a:latin typeface="Cambria Math"/>
                <a:ea typeface="Cambria Math"/>
                <a:cs typeface="Times New Roman" pitchFamily="18" charset="0"/>
              </a:rPr>
              <a:t>   =   </a:t>
            </a:r>
            <a:r>
              <a:rPr kumimoji="0" lang="en-US" sz="2400" b="0" u="none" strike="noStrike" kern="0" cap="none" spc="0" normalizeH="0" baseline="0" noProof="0" dirty="0">
                <a:ln>
                  <a:noFill/>
                </a:ln>
                <a:solidFill>
                  <a:schemeClr val="tx2"/>
                </a:solidFill>
                <a:effectLst/>
                <a:uLnTx/>
                <a:uFillTx/>
                <a:latin typeface="Cambria Math"/>
                <a:ea typeface="Cambria Math"/>
                <a:cs typeface="Times New Roman" pitchFamily="18" charset="0"/>
              </a:rPr>
              <a:t>( 0, </a:t>
            </a:r>
            <a:r>
              <a:rPr kumimoji="0" lang="el-GR" sz="2400" b="0" u="none" strike="noStrike" kern="0" cap="none" spc="0" normalizeH="0" baseline="0" noProof="0" dirty="0">
                <a:ln>
                  <a:noFill/>
                </a:ln>
                <a:solidFill>
                  <a:schemeClr val="tx2"/>
                </a:solidFill>
                <a:effectLst/>
                <a:uLnTx/>
                <a:uFillTx/>
                <a:latin typeface="Cambria Math"/>
                <a:ea typeface="Cambria Math"/>
                <a:cs typeface="Times New Roman" pitchFamily="18" charset="0"/>
              </a:rPr>
              <a:t>Δω</a:t>
            </a:r>
            <a:r>
              <a:rPr kumimoji="0" lang="en-US" sz="2400" b="0" u="none" strike="noStrike" kern="0" cap="none" spc="0" normalizeH="0" baseline="0" noProof="0" dirty="0">
                <a:ln>
                  <a:noFill/>
                </a:ln>
                <a:solidFill>
                  <a:schemeClr val="tx2"/>
                </a:solidFill>
                <a:effectLst/>
                <a:uLnTx/>
                <a:uFillTx/>
                <a:latin typeface="Cambria Math"/>
                <a:ea typeface="Cambria Math"/>
                <a:cs typeface="Times New Roman" pitchFamily="18" charset="0"/>
              </a:rPr>
              <a:t>, 2</a:t>
            </a:r>
            <a:r>
              <a:rPr lang="el-GR" sz="2400" kern="0" dirty="0">
                <a:solidFill>
                  <a:schemeClr val="tx2"/>
                </a:solidFill>
                <a:latin typeface="Cambria Math"/>
                <a:ea typeface="Cambria Math"/>
                <a:cs typeface="Times New Roman" pitchFamily="18" charset="0"/>
              </a:rPr>
              <a:t>Δω</a:t>
            </a:r>
            <a:r>
              <a:rPr lang="en-US" sz="2400" kern="0" dirty="0">
                <a:solidFill>
                  <a:schemeClr val="tx2"/>
                </a:solidFill>
                <a:latin typeface="Cambria Math"/>
                <a:ea typeface="Cambria Math"/>
                <a:cs typeface="Times New Roman" pitchFamily="18" charset="0"/>
              </a:rPr>
              <a:t>, …,½N</a:t>
            </a:r>
            <a:r>
              <a:rPr lang="el-GR" sz="2400" kern="0" dirty="0">
                <a:solidFill>
                  <a:schemeClr val="tx2"/>
                </a:solidFill>
                <a:latin typeface="Cambria Math"/>
                <a:ea typeface="Cambria Math"/>
                <a:cs typeface="Times New Roman" pitchFamily="18" charset="0"/>
              </a:rPr>
              <a:t> Δω</a:t>
            </a:r>
            <a:r>
              <a:rPr lang="en-US" sz="2400" kern="0" dirty="0">
                <a:solidFill>
                  <a:schemeClr val="tx2"/>
                </a:solidFill>
                <a:latin typeface="Cambria Math"/>
                <a:ea typeface="Cambria Math"/>
                <a:cs typeface="Times New Roman" pitchFamily="18" charset="0"/>
              </a:rPr>
              <a:t>,      -(½N</a:t>
            </a:r>
            <a:r>
              <a:rPr lang="el-GR" sz="2400" kern="0" dirty="0">
                <a:solidFill>
                  <a:schemeClr val="tx2"/>
                </a:solidFill>
                <a:latin typeface="Cambria Math"/>
                <a:ea typeface="Cambria Math"/>
                <a:cs typeface="Times New Roman" pitchFamily="18" charset="0"/>
              </a:rPr>
              <a:t> </a:t>
            </a:r>
            <a:r>
              <a:rPr lang="en-US" sz="2400" kern="0" dirty="0">
                <a:solidFill>
                  <a:schemeClr val="tx2"/>
                </a:solidFill>
                <a:latin typeface="Cambria Math"/>
                <a:ea typeface="Cambria Math"/>
                <a:cs typeface="Times New Roman" pitchFamily="18" charset="0"/>
              </a:rPr>
              <a:t>-1)</a:t>
            </a:r>
            <a:r>
              <a:rPr lang="el-GR" sz="2400" kern="0" dirty="0">
                <a:solidFill>
                  <a:schemeClr val="tx2"/>
                </a:solidFill>
                <a:latin typeface="Cambria Math"/>
                <a:ea typeface="Cambria Math"/>
                <a:cs typeface="Times New Roman" pitchFamily="18" charset="0"/>
              </a:rPr>
              <a:t> Δω</a:t>
            </a:r>
            <a:r>
              <a:rPr lang="en-US" sz="2400" kern="0" dirty="0">
                <a:solidFill>
                  <a:schemeClr val="tx2"/>
                </a:solidFill>
                <a:latin typeface="Cambria Math"/>
                <a:ea typeface="Cambria Math"/>
                <a:cs typeface="Times New Roman" pitchFamily="18" charset="0"/>
              </a:rPr>
              <a:t>, …, -2</a:t>
            </a:r>
            <a:r>
              <a:rPr lang="el-GR" sz="2400" kern="0" dirty="0">
                <a:solidFill>
                  <a:schemeClr val="tx2"/>
                </a:solidFill>
                <a:latin typeface="Cambria Math"/>
                <a:ea typeface="Cambria Math"/>
                <a:cs typeface="Times New Roman" pitchFamily="18" charset="0"/>
              </a:rPr>
              <a:t> Δω</a:t>
            </a:r>
            <a:r>
              <a:rPr lang="en-US" sz="2400" kern="0" dirty="0">
                <a:solidFill>
                  <a:schemeClr val="tx2"/>
                </a:solidFill>
                <a:latin typeface="Cambria Math"/>
                <a:ea typeface="Cambria Math"/>
                <a:cs typeface="Times New Roman" pitchFamily="18" charset="0"/>
              </a:rPr>
              <a:t>, -</a:t>
            </a:r>
            <a:r>
              <a:rPr lang="el-GR" sz="2400" kern="0" dirty="0">
                <a:solidFill>
                  <a:schemeClr val="tx2"/>
                </a:solidFill>
                <a:latin typeface="Cambria Math"/>
                <a:ea typeface="Cambria Math"/>
                <a:cs typeface="Times New Roman" pitchFamily="18" charset="0"/>
              </a:rPr>
              <a:t>Δω</a:t>
            </a:r>
            <a:r>
              <a:rPr lang="en-US" sz="2400" kern="0" dirty="0">
                <a:solidFill>
                  <a:schemeClr val="tx2"/>
                </a:solidFill>
                <a:latin typeface="Cambria Math"/>
                <a:ea typeface="Cambria Math"/>
                <a:cs typeface="Times New Roman" pitchFamily="18" charset="0"/>
              </a:rPr>
              <a:t> )</a:t>
            </a:r>
          </a:p>
          <a:p>
            <a:pPr lvl="0" algn="ctr"/>
            <a:endParaRPr lang="en-US" sz="2400" kern="0" dirty="0">
              <a:solidFill>
                <a:schemeClr val="tx2"/>
              </a:solidFill>
              <a:latin typeface="Cambria Math"/>
              <a:ea typeface="Cambria Math"/>
              <a:cs typeface="Times New Roman" pitchFamily="18" charset="0"/>
            </a:endParaRPr>
          </a:p>
          <a:p>
            <a:pPr lvl="0" algn="ctr"/>
            <a:endParaRPr lang="en-US" sz="2400" kern="0" dirty="0">
              <a:solidFill>
                <a:schemeClr val="tx2"/>
              </a:solidFill>
              <a:latin typeface="Cambria Math"/>
              <a:ea typeface="Cambria Math"/>
              <a:cs typeface="Times New Roman" pitchFamily="18" charset="0"/>
            </a:endParaRPr>
          </a:p>
          <a:p>
            <a:pPr lvl="0" algn="ctr"/>
            <a:endParaRPr lang="en-US" sz="2400" kern="0" dirty="0">
              <a:solidFill>
                <a:schemeClr val="tx2"/>
              </a:solidFill>
              <a:latin typeface="Cambria Math"/>
              <a:ea typeface="Cambria Math"/>
              <a:cs typeface="Times New Roman" pitchFamily="18" charset="0"/>
            </a:endParaRPr>
          </a:p>
          <a:p>
            <a:pPr lvl="0" algn="ctr"/>
            <a:endParaRPr lang="en-US" sz="2400" kern="0" dirty="0">
              <a:solidFill>
                <a:schemeClr val="tx2"/>
              </a:solidFill>
              <a:latin typeface="Cambria Math"/>
              <a:ea typeface="Cambria Math"/>
              <a:cs typeface="Times New Roman" pitchFamily="18" charset="0"/>
            </a:endParaRPr>
          </a:p>
          <a:p>
            <a:pPr lvl="0" algn="ctr"/>
            <a:r>
              <a:rPr lang="en-US" sz="2400" kern="0" dirty="0">
                <a:solidFill>
                  <a:schemeClr val="tx2"/>
                </a:solidFill>
                <a:latin typeface="Cambria Math"/>
                <a:ea typeface="Cambria Math"/>
                <a:cs typeface="Times New Roman" pitchFamily="18" charset="0"/>
              </a:rPr>
              <a:t>same as</a:t>
            </a:r>
          </a:p>
          <a:p>
            <a:pPr lvl="0" algn="ctr"/>
            <a:endParaRPr lang="en-US" sz="2400" kern="0" dirty="0">
              <a:solidFill>
                <a:schemeClr val="tx2"/>
              </a:solidFill>
              <a:latin typeface="Cambria Math"/>
              <a:ea typeface="Cambria Math"/>
              <a:cs typeface="Times New Roman" pitchFamily="18" charset="0"/>
            </a:endParaRPr>
          </a:p>
          <a:p>
            <a:pPr lvl="0" algn="ctr"/>
            <a:endParaRPr lang="en-US" sz="2400" kern="0" dirty="0">
              <a:solidFill>
                <a:schemeClr val="tx2"/>
              </a:solidFill>
              <a:latin typeface="Cambria Math"/>
              <a:ea typeface="Cambria Math"/>
              <a:cs typeface="Times New Roman" pitchFamily="18" charset="0"/>
            </a:endParaRPr>
          </a:p>
          <a:p>
            <a:pPr algn="ctr"/>
            <a:r>
              <a:rPr lang="el-GR" sz="2400" i="1" kern="0" dirty="0">
                <a:solidFill>
                  <a:schemeClr val="tx2"/>
                </a:solidFill>
                <a:latin typeface="Cambria Math"/>
                <a:ea typeface="Cambria Math"/>
                <a:cs typeface="Times New Roman" pitchFamily="18" charset="0"/>
              </a:rPr>
              <a:t>ω</a:t>
            </a:r>
            <a:r>
              <a:rPr lang="en-US" sz="2400" i="1" kern="0" baseline="-25000" dirty="0">
                <a:solidFill>
                  <a:schemeClr val="tx2"/>
                </a:solidFill>
                <a:latin typeface="Cambria Math"/>
                <a:ea typeface="Cambria Math"/>
                <a:cs typeface="Times New Roman" pitchFamily="18" charset="0"/>
              </a:rPr>
              <a:t>n</a:t>
            </a:r>
            <a:r>
              <a:rPr lang="en-US" sz="2400" i="1" kern="0" dirty="0">
                <a:solidFill>
                  <a:schemeClr val="tx2"/>
                </a:solidFill>
                <a:latin typeface="Cambria Math"/>
                <a:ea typeface="Cambria Math"/>
                <a:cs typeface="Times New Roman" pitchFamily="18" charset="0"/>
              </a:rPr>
              <a:t>   =   </a:t>
            </a:r>
            <a:r>
              <a:rPr lang="en-US" sz="2400" kern="0" dirty="0">
                <a:solidFill>
                  <a:schemeClr val="tx2"/>
                </a:solidFill>
                <a:latin typeface="Cambria Math"/>
                <a:ea typeface="Cambria Math"/>
                <a:cs typeface="Times New Roman" pitchFamily="18" charset="0"/>
              </a:rPr>
              <a:t>( 0, </a:t>
            </a:r>
            <a:r>
              <a:rPr lang="el-GR" sz="2400" kern="0" dirty="0">
                <a:solidFill>
                  <a:schemeClr val="tx2"/>
                </a:solidFill>
                <a:latin typeface="Cambria Math"/>
                <a:ea typeface="Cambria Math"/>
                <a:cs typeface="Times New Roman" pitchFamily="18" charset="0"/>
              </a:rPr>
              <a:t>Δω</a:t>
            </a:r>
            <a:r>
              <a:rPr lang="en-US" sz="2400" kern="0" dirty="0">
                <a:solidFill>
                  <a:schemeClr val="tx2"/>
                </a:solidFill>
                <a:latin typeface="Cambria Math"/>
                <a:ea typeface="Cambria Math"/>
                <a:cs typeface="Times New Roman" pitchFamily="18" charset="0"/>
              </a:rPr>
              <a:t>, 2</a:t>
            </a:r>
            <a:r>
              <a:rPr lang="el-GR" sz="2400" kern="0" dirty="0">
                <a:solidFill>
                  <a:schemeClr val="tx2"/>
                </a:solidFill>
                <a:latin typeface="Cambria Math"/>
                <a:ea typeface="Cambria Math"/>
                <a:cs typeface="Times New Roman" pitchFamily="18" charset="0"/>
              </a:rPr>
              <a:t>Δω</a:t>
            </a:r>
            <a:r>
              <a:rPr lang="en-US" sz="2400" kern="0" dirty="0">
                <a:solidFill>
                  <a:schemeClr val="tx2"/>
                </a:solidFill>
                <a:latin typeface="Cambria Math"/>
                <a:ea typeface="Cambria Math"/>
                <a:cs typeface="Times New Roman" pitchFamily="18" charset="0"/>
              </a:rPr>
              <a:t>, …,½N</a:t>
            </a:r>
            <a:r>
              <a:rPr lang="el-GR" sz="2400" kern="0" dirty="0">
                <a:solidFill>
                  <a:schemeClr val="tx2"/>
                </a:solidFill>
                <a:latin typeface="Cambria Math"/>
                <a:ea typeface="Cambria Math"/>
                <a:cs typeface="Times New Roman" pitchFamily="18" charset="0"/>
              </a:rPr>
              <a:t> Δω</a:t>
            </a:r>
            <a:r>
              <a:rPr lang="en-US" sz="2400" kern="0" dirty="0">
                <a:solidFill>
                  <a:schemeClr val="tx2"/>
                </a:solidFill>
                <a:latin typeface="Cambria Math"/>
                <a:ea typeface="Cambria Math"/>
                <a:cs typeface="Times New Roman" pitchFamily="18" charset="0"/>
              </a:rPr>
              <a:t>,      (½N</a:t>
            </a:r>
            <a:r>
              <a:rPr lang="el-GR" sz="2400" kern="0" dirty="0">
                <a:solidFill>
                  <a:schemeClr val="tx2"/>
                </a:solidFill>
                <a:latin typeface="Cambria Math"/>
                <a:ea typeface="Cambria Math"/>
                <a:cs typeface="Times New Roman" pitchFamily="18" charset="0"/>
              </a:rPr>
              <a:t> </a:t>
            </a:r>
            <a:r>
              <a:rPr lang="en-US" sz="2400" kern="0" dirty="0">
                <a:solidFill>
                  <a:schemeClr val="tx2"/>
                </a:solidFill>
                <a:latin typeface="Cambria Math"/>
                <a:ea typeface="Cambria Math"/>
                <a:cs typeface="Times New Roman" pitchFamily="18" charset="0"/>
              </a:rPr>
              <a:t>+1)</a:t>
            </a:r>
            <a:r>
              <a:rPr lang="el-GR" sz="2400" kern="0" dirty="0">
                <a:solidFill>
                  <a:schemeClr val="tx2"/>
                </a:solidFill>
                <a:latin typeface="Cambria Math"/>
                <a:ea typeface="Cambria Math"/>
                <a:cs typeface="Times New Roman" pitchFamily="18" charset="0"/>
              </a:rPr>
              <a:t> Δω</a:t>
            </a:r>
            <a:r>
              <a:rPr lang="en-US" sz="2400" kern="0" dirty="0">
                <a:solidFill>
                  <a:schemeClr val="tx2"/>
                </a:solidFill>
                <a:latin typeface="Cambria Math"/>
                <a:ea typeface="Cambria Math"/>
                <a:cs typeface="Times New Roman" pitchFamily="18" charset="0"/>
              </a:rPr>
              <a:t>, …, (N-1)</a:t>
            </a:r>
            <a:r>
              <a:rPr lang="el-GR" sz="2400" kern="0" dirty="0">
                <a:solidFill>
                  <a:schemeClr val="tx2"/>
                </a:solidFill>
                <a:latin typeface="Cambria Math"/>
                <a:ea typeface="Cambria Math"/>
                <a:cs typeface="Times New Roman" pitchFamily="18" charset="0"/>
              </a:rPr>
              <a:t>Δω</a:t>
            </a:r>
            <a:r>
              <a:rPr lang="en-US" sz="2400" kern="0" dirty="0">
                <a:solidFill>
                  <a:schemeClr val="tx2"/>
                </a:solidFill>
                <a:latin typeface="Cambria Math"/>
                <a:ea typeface="Cambria Math"/>
                <a:cs typeface="Times New Roman" pitchFamily="18" charset="0"/>
              </a:rPr>
              <a:t>, N</a:t>
            </a:r>
            <a:r>
              <a:rPr lang="el-GR" sz="2400" kern="0" dirty="0">
                <a:solidFill>
                  <a:schemeClr val="tx2"/>
                </a:solidFill>
                <a:latin typeface="Cambria Math"/>
                <a:ea typeface="Cambria Math"/>
                <a:cs typeface="Times New Roman" pitchFamily="18" charset="0"/>
              </a:rPr>
              <a:t>Δω</a:t>
            </a:r>
            <a:r>
              <a:rPr lang="en-US" sz="2400" kern="0" dirty="0">
                <a:solidFill>
                  <a:schemeClr val="tx2"/>
                </a:solidFill>
                <a:latin typeface="Cambria Math"/>
                <a:ea typeface="Cambria Math"/>
                <a:cs typeface="Times New Roman" pitchFamily="18" charset="0"/>
              </a:rPr>
              <a:t> ) </a:t>
            </a:r>
            <a:endParaRPr lang="en-US" sz="2400" kern="0" dirty="0">
              <a:solidFill>
                <a:schemeClr val="tx2"/>
              </a:solidFill>
              <a:latin typeface="Times New Roman" pitchFamily="18" charset="0"/>
              <a:cs typeface="Times New Roman" pitchFamily="18" charset="0"/>
            </a:endParaRPr>
          </a:p>
          <a:p>
            <a:pPr lvl="0" algn="ctr"/>
            <a:r>
              <a:rPr lang="en-US" sz="2400" kern="0" dirty="0">
                <a:solidFill>
                  <a:schemeClr val="tx2"/>
                </a:solidFill>
                <a:latin typeface="Cambria Math"/>
                <a:ea typeface="Cambria Math"/>
                <a:cs typeface="Times New Roman" pitchFamily="18" charset="0"/>
              </a:rPr>
              <a:t> </a:t>
            </a:r>
            <a:endParaRPr kumimoji="0" lang="en-US" sz="2400" b="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15" name="Rectangle 14"/>
          <p:cNvSpPr/>
          <p:nvPr/>
        </p:nvSpPr>
        <p:spPr>
          <a:xfrm>
            <a:off x="1828800" y="2438401"/>
            <a:ext cx="2362200" cy="830997"/>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non-negative</a:t>
            </a:r>
          </a:p>
          <a:p>
            <a:pPr algn="ctr"/>
            <a:r>
              <a:rPr lang="en-US" sz="2400" i="1" dirty="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6" name="Left Brace 15"/>
          <p:cNvSpPr/>
          <p:nvPr/>
        </p:nvSpPr>
        <p:spPr>
          <a:xfrm rot="16200000">
            <a:off x="2819400" y="762001"/>
            <a:ext cx="381000" cy="28194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Rectangle 16"/>
          <p:cNvSpPr/>
          <p:nvPr/>
        </p:nvSpPr>
        <p:spPr>
          <a:xfrm>
            <a:off x="5479152" y="2438401"/>
            <a:ext cx="2362200" cy="830997"/>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negative</a:t>
            </a:r>
          </a:p>
          <a:p>
            <a:pPr algn="ctr"/>
            <a:r>
              <a:rPr lang="en-US" sz="2400" i="1" dirty="0">
                <a:solidFill>
                  <a:srgbClr val="FF0000"/>
                </a:solidFill>
                <a:latin typeface="Times New Roman" pitchFamily="18" charset="0"/>
                <a:ea typeface="Cambria Math" pitchFamily="18" charset="0"/>
                <a:cs typeface="Times New Roman" pitchFamily="18" charset="0"/>
              </a:rPr>
              <a:t>frequencies</a:t>
            </a:r>
            <a:endParaRPr lang="en-US" sz="2400" dirty="0">
              <a:solidFill>
                <a:srgbClr val="FF0000"/>
              </a:solidFill>
            </a:endParaRPr>
          </a:p>
        </p:txBody>
      </p:sp>
      <p:sp>
        <p:nvSpPr>
          <p:cNvPr id="18" name="Left Brace 17"/>
          <p:cNvSpPr/>
          <p:nvPr/>
        </p:nvSpPr>
        <p:spPr>
          <a:xfrm rot="16200000">
            <a:off x="6477000" y="533401"/>
            <a:ext cx="381000" cy="3276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Rectangle 18"/>
          <p:cNvSpPr/>
          <p:nvPr/>
        </p:nvSpPr>
        <p:spPr>
          <a:xfrm>
            <a:off x="1426026" y="5334000"/>
            <a:ext cx="288834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non-negative frequencies up to </a:t>
            </a:r>
            <a:r>
              <a:rPr lang="en-US" sz="2400" i="1" dirty="0" err="1">
                <a:solidFill>
                  <a:srgbClr val="FF0000"/>
                </a:solidFill>
                <a:latin typeface="Times New Roman" pitchFamily="18" charset="0"/>
                <a:ea typeface="Cambria Math" pitchFamily="18" charset="0"/>
                <a:cs typeface="Times New Roman" pitchFamily="18" charset="0"/>
              </a:rPr>
              <a:t>Nyquist</a:t>
            </a:r>
            <a:endParaRPr lang="en-US" sz="2400" dirty="0">
              <a:solidFill>
                <a:srgbClr val="FF0000"/>
              </a:solidFill>
            </a:endParaRPr>
          </a:p>
        </p:txBody>
      </p:sp>
      <p:sp>
        <p:nvSpPr>
          <p:cNvPr id="20" name="Left Brace 19"/>
          <p:cNvSpPr/>
          <p:nvPr/>
        </p:nvSpPr>
        <p:spPr>
          <a:xfrm rot="16200000">
            <a:off x="2705100" y="3771900"/>
            <a:ext cx="381000" cy="2743200"/>
          </a:xfrm>
          <a:prstGeom prst="leftBrace">
            <a:avLst>
              <a:gd name="adj1" fmla="val 0"/>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Left Brace 21"/>
          <p:cNvSpPr/>
          <p:nvPr/>
        </p:nvSpPr>
        <p:spPr>
          <a:xfrm rot="16200000">
            <a:off x="6629400" y="3276600"/>
            <a:ext cx="381000" cy="37338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Rectangle 22"/>
          <p:cNvSpPr/>
          <p:nvPr/>
        </p:nvSpPr>
        <p:spPr>
          <a:xfrm>
            <a:off x="5069112" y="5468256"/>
            <a:ext cx="3429000" cy="830997"/>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non-</a:t>
            </a:r>
            <a:r>
              <a:rPr lang="en-US" sz="2400" i="1" dirty="0" err="1">
                <a:solidFill>
                  <a:srgbClr val="FF0000"/>
                </a:solidFill>
                <a:latin typeface="Times New Roman" pitchFamily="18" charset="0"/>
                <a:ea typeface="Cambria Math" pitchFamily="18" charset="0"/>
                <a:cs typeface="Times New Roman" pitchFamily="18" charset="0"/>
              </a:rPr>
              <a:t>negativefrequencies</a:t>
            </a:r>
            <a:r>
              <a:rPr lang="en-US" sz="2400" i="1" dirty="0">
                <a:solidFill>
                  <a:srgbClr val="FF0000"/>
                </a:solidFill>
                <a:latin typeface="Times New Roman" pitchFamily="18" charset="0"/>
                <a:ea typeface="Cambria Math" pitchFamily="18" charset="0"/>
                <a:cs typeface="Times New Roman" pitchFamily="18" charset="0"/>
              </a:rPr>
              <a:t> above the </a:t>
            </a:r>
            <a:r>
              <a:rPr lang="en-US" sz="2400" i="1" dirty="0" err="1">
                <a:solidFill>
                  <a:srgbClr val="FF0000"/>
                </a:solidFill>
                <a:latin typeface="Times New Roman" pitchFamily="18" charset="0"/>
                <a:ea typeface="Cambria Math" pitchFamily="18" charset="0"/>
                <a:cs typeface="Times New Roman" pitchFamily="18" charset="0"/>
              </a:rPr>
              <a:t>Nyquist</a:t>
            </a:r>
            <a:endParaRPr lang="en-US" sz="2400" dirty="0">
              <a:solidFill>
                <a:srgbClr val="FF0000"/>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2895600"/>
          </a:xfrm>
        </p:spPr>
        <p:txBody>
          <a:bodyPr/>
          <a:lstStyle/>
          <a:p>
            <a:r>
              <a:rPr lang="en-US" dirty="0">
                <a:latin typeface="Times New Roman" pitchFamily="18" charset="0"/>
                <a:cs typeface="Times New Roman" pitchFamily="18" charset="0"/>
              </a:rPr>
              <a:t>least-squares solution for the Fourier coefficients, </a:t>
            </a:r>
            <a:r>
              <a:rPr lang="en-US" i="1" dirty="0" err="1">
                <a:latin typeface="Cambria Math" pitchFamily="18" charset="0"/>
                <a:ea typeface="Cambria Math" pitchFamily="18" charset="0"/>
                <a:cs typeface="Times New Roman" pitchFamily="18" charset="0"/>
              </a:rPr>
              <a:t>C</a:t>
            </a:r>
            <a:r>
              <a:rPr lang="en-US" i="1" baseline="-25000" dirty="0" err="1">
                <a:latin typeface="Cambria Math" pitchFamily="18" charset="0"/>
                <a:ea typeface="Cambria Math" pitchFamily="18" charset="0"/>
                <a:cs typeface="Times New Roman" pitchFamily="18" charset="0"/>
              </a:rPr>
              <a:t>n</a:t>
            </a:r>
            <a:br>
              <a:rPr lang="en-US" i="1" baseline="-25000" dirty="0">
                <a:latin typeface="Cambria Math" pitchFamily="18" charset="0"/>
                <a:ea typeface="Cambria Math" pitchFamily="18" charset="0"/>
                <a:cs typeface="Times New Roman" pitchFamily="18" charset="0"/>
              </a:rPr>
            </a:br>
            <a:r>
              <a:rPr lang="en-US" dirty="0">
                <a:latin typeface="Times New Roman" pitchFamily="18" charset="0"/>
                <a:cs typeface="Times New Roman" pitchFamily="18" charset="0"/>
              </a:rPr>
              <a:t> </a:t>
            </a:r>
            <a:r>
              <a:rPr lang="en-US" sz="2800" i="1" dirty="0">
                <a:latin typeface="Times New Roman" pitchFamily="18" charset="0"/>
                <a:cs typeface="Times New Roman" pitchFamily="18" charset="0"/>
              </a:rPr>
              <a:t>or “Discrete Fourier Transform”</a:t>
            </a:r>
            <a:br>
              <a:rPr lang="en-US" i="1" baseline="-25000" dirty="0">
                <a:latin typeface="Cambria Math" pitchFamily="18" charset="0"/>
                <a:ea typeface="Cambria Math" pitchFamily="18" charset="0"/>
                <a:cs typeface="Times New Roman" pitchFamily="18" charset="0"/>
              </a:rPr>
            </a:br>
            <a:endParaRPr lang="en-US" i="1" baseline="-25000" dirty="0">
              <a:latin typeface="Cambria Math" pitchFamily="18" charset="0"/>
              <a:ea typeface="Cambria Math" pitchFamily="18" charset="0"/>
              <a:cs typeface="Times New Roman" pitchFamily="18" charset="0"/>
            </a:endParaRPr>
          </a:p>
        </p:txBody>
      </p:sp>
      <p:pic>
        <p:nvPicPr>
          <p:cNvPr id="8194" name="Picture 2"/>
          <p:cNvPicPr>
            <a:picLocks noChangeAspect="1" noChangeArrowheads="1"/>
          </p:cNvPicPr>
          <p:nvPr/>
        </p:nvPicPr>
        <p:blipFill>
          <a:blip r:embed="rId2" cstate="print"/>
          <a:srcRect l="27362" t="21456" r="17264" b="46871"/>
          <a:stretch>
            <a:fillRect/>
          </a:stretch>
        </p:blipFill>
        <p:spPr bwMode="auto">
          <a:xfrm>
            <a:off x="1676400" y="2895600"/>
            <a:ext cx="5562600" cy="2028713"/>
          </a:xfrm>
          <a:prstGeom prst="rect">
            <a:avLst/>
          </a:prstGeom>
          <a:noFill/>
          <a:ln w="9525">
            <a:noFill/>
            <a:miter lim="800000"/>
            <a:headEnd/>
            <a:tailEnd/>
          </a:ln>
        </p:spPr>
      </p:pic>
      <p:sp>
        <p:nvSpPr>
          <p:cNvPr id="6" name="Rectangle 5"/>
          <p:cNvSpPr/>
          <p:nvPr/>
        </p:nvSpPr>
        <p:spPr>
          <a:xfrm>
            <a:off x="4876800" y="4953000"/>
            <a:ext cx="3733800" cy="1569660"/>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 derivation requires complex version of least-squares.  See text of details …</a:t>
            </a:r>
            <a:endParaRPr lang="en-US" sz="2400" dirty="0">
              <a:solidFill>
                <a:srgbClr val="FF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267200"/>
          </a:xfrm>
        </p:spPr>
        <p:txBody>
          <a:bodyPr/>
          <a:lstStyle/>
          <a:p>
            <a:r>
              <a:rPr lang="en-US" dirty="0">
                <a:latin typeface="Times New Roman" pitchFamily="18" charset="0"/>
                <a:cs typeface="Times New Roman" pitchFamily="18" charset="0"/>
              </a:rPr>
              <a:t>MATLAB</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200" dirty="0">
                <a:latin typeface="Times New Roman" pitchFamily="18" charset="0"/>
                <a:cs typeface="Times New Roman" pitchFamily="18" charset="0"/>
              </a:rPr>
              <a:t>Fourier Coefficients </a:t>
            </a:r>
            <a:r>
              <a:rPr lang="en-US" sz="3200" i="1" dirty="0" err="1">
                <a:latin typeface="Cambria Math" pitchFamily="18" charset="0"/>
                <a:ea typeface="Cambria Math" pitchFamily="18" charset="0"/>
                <a:cs typeface="Times New Roman" pitchFamily="18" charset="0"/>
              </a:rPr>
              <a:t>C</a:t>
            </a:r>
            <a:r>
              <a:rPr lang="en-US" sz="3200" i="1" baseline="-25000" dirty="0" err="1">
                <a:latin typeface="Cambria Math" pitchFamily="18" charset="0"/>
                <a:ea typeface="Cambria Math" pitchFamily="18" charset="0"/>
                <a:cs typeface="Times New Roman" pitchFamily="18" charset="0"/>
              </a:rPr>
              <a:t>j</a:t>
            </a:r>
            <a:r>
              <a:rPr lang="en-US" sz="3200" i="1" baseline="-25000" dirty="0">
                <a:latin typeface="Cambria Math" pitchFamily="18" charset="0"/>
                <a:ea typeface="Cambria Math" pitchFamily="18" charset="0"/>
                <a:cs typeface="Times New Roman" pitchFamily="18" charset="0"/>
              </a:rPr>
              <a:t> </a:t>
            </a:r>
            <a:r>
              <a:rPr lang="en-US" sz="3200" dirty="0">
                <a:latin typeface="Times New Roman" pitchFamily="18" charset="0"/>
                <a:cs typeface="Times New Roman" pitchFamily="18" charset="0"/>
              </a:rPr>
              <a:t>  from time series </a:t>
            </a:r>
            <a:r>
              <a:rPr lang="en-US" sz="3200" i="1" dirty="0" err="1">
                <a:latin typeface="Times New Roman" pitchFamily="18" charset="0"/>
                <a:cs typeface="Times New Roman" pitchFamily="18" charset="0"/>
              </a:rPr>
              <a:t>d</a:t>
            </a:r>
            <a:r>
              <a:rPr lang="en-US" sz="3200" i="1" baseline="-25000" dirty="0" err="1">
                <a:latin typeface="Times New Roman" pitchFamily="18" charset="0"/>
                <a:cs typeface="Times New Roman" pitchFamily="18" charset="0"/>
              </a:rPr>
              <a:t>n</a:t>
            </a:r>
            <a:br>
              <a:rPr lang="en-US" sz="3200" i="1" baseline="-25000" dirty="0">
                <a:latin typeface="Times New Roman" pitchFamily="18" charset="0"/>
                <a:cs typeface="Times New Roman" pitchFamily="18" charset="0"/>
              </a:rPr>
            </a:br>
            <a:br>
              <a:rPr lang="en-US" sz="3200" i="1" baseline="-25000" dirty="0">
                <a:latin typeface="Times New Roman" pitchFamily="18" charset="0"/>
                <a:cs typeface="Times New Roman" pitchFamily="18" charset="0"/>
              </a:rPr>
            </a:br>
            <a:br>
              <a:rPr lang="en-US" sz="3200" i="1" baseline="-25000" dirty="0">
                <a:latin typeface="Times New Roman" pitchFamily="18" charset="0"/>
                <a:cs typeface="Times New Roman" pitchFamily="18" charset="0"/>
              </a:rPr>
            </a:br>
            <a:r>
              <a:rPr lang="en-US" sz="3200" dirty="0">
                <a:latin typeface="Courier New" pitchFamily="49" charset="0"/>
                <a:cs typeface="Courier New" pitchFamily="49" charset="0"/>
              </a:rPr>
              <a:t>c = </a:t>
            </a:r>
            <a:r>
              <a:rPr lang="en-US" sz="3200" dirty="0" err="1">
                <a:latin typeface="Courier New" pitchFamily="49" charset="0"/>
                <a:cs typeface="Courier New" pitchFamily="49" charset="0"/>
              </a:rPr>
              <a:t>fft</a:t>
            </a:r>
            <a:r>
              <a:rPr lang="en-US" sz="3200" dirty="0">
                <a:latin typeface="Courier New" pitchFamily="49" charset="0"/>
                <a:cs typeface="Courier New" pitchFamily="49" charset="0"/>
              </a:rPr>
              <a:t>(d);</a:t>
            </a:r>
            <a:br>
              <a:rPr lang="en-US" sz="3200" i="1" baseline="-25000" dirty="0">
                <a:latin typeface="Times New Roman" pitchFamily="18" charset="0"/>
                <a:cs typeface="Times New Roman" pitchFamily="18" charset="0"/>
              </a:rPr>
            </a:br>
            <a:endParaRPr lang="en-US" sz="3200" i="1" baseline="-25000" dirty="0">
              <a:latin typeface="Cambria Math" pitchFamily="18" charset="0"/>
              <a:ea typeface="Cambria Math" pitchFamily="18" charset="0"/>
              <a:cs typeface="Times New Roman" pitchFamily="18" charset="0"/>
            </a:endParaRPr>
          </a:p>
        </p:txBody>
      </p:sp>
      <p:sp>
        <p:nvSpPr>
          <p:cNvPr id="5" name="Freeform 4"/>
          <p:cNvSpPr/>
          <p:nvPr/>
        </p:nvSpPr>
        <p:spPr>
          <a:xfrm>
            <a:off x="5341257" y="3918857"/>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6553200" y="4724400"/>
            <a:ext cx="129540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column-vector of </a:t>
            </a:r>
            <a:r>
              <a:rPr lang="en-US" sz="2400" i="1" dirty="0">
                <a:solidFill>
                  <a:srgbClr val="FF0000"/>
                </a:solidFill>
                <a:latin typeface="Cambria Math" pitchFamily="18" charset="0"/>
                <a:ea typeface="Cambria Math" pitchFamily="18" charset="0"/>
                <a:cs typeface="Times New Roman" pitchFamily="18" charset="0"/>
              </a:rPr>
              <a:t>N</a:t>
            </a:r>
            <a:r>
              <a:rPr lang="en-US" sz="2400" i="1" dirty="0">
                <a:solidFill>
                  <a:srgbClr val="FF0000"/>
                </a:solidFill>
                <a:latin typeface="Times New Roman" pitchFamily="18" charset="0"/>
                <a:ea typeface="Cambria Math" pitchFamily="18" charset="0"/>
                <a:cs typeface="Times New Roman" pitchFamily="18" charset="0"/>
              </a:rPr>
              <a:t> data</a:t>
            </a:r>
            <a:endParaRPr lang="en-US" sz="2400" dirty="0">
              <a:solidFill>
                <a:srgbClr val="FF0000"/>
              </a:solidFill>
            </a:endParaRPr>
          </a:p>
        </p:txBody>
      </p:sp>
      <p:sp>
        <p:nvSpPr>
          <p:cNvPr id="8" name="Freeform 7"/>
          <p:cNvSpPr/>
          <p:nvPr/>
        </p:nvSpPr>
        <p:spPr>
          <a:xfrm flipH="1">
            <a:off x="2166258" y="3886200"/>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1124868" y="5105400"/>
            <a:ext cx="2057400" cy="1569660"/>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column-vector of </a:t>
            </a:r>
            <a:r>
              <a:rPr lang="en-US" sz="2400" i="1" dirty="0">
                <a:solidFill>
                  <a:srgbClr val="FF0000"/>
                </a:solidFill>
                <a:latin typeface="Cambria Math" pitchFamily="18" charset="0"/>
                <a:ea typeface="Cambria Math" pitchFamily="18" charset="0"/>
                <a:cs typeface="Times New Roman" pitchFamily="18" charset="0"/>
              </a:rPr>
              <a:t>N</a:t>
            </a:r>
            <a:r>
              <a:rPr lang="en-US" sz="2400" i="1" dirty="0">
                <a:solidFill>
                  <a:srgbClr val="FF0000"/>
                </a:solidFill>
                <a:latin typeface="Times New Roman" pitchFamily="18" charset="0"/>
                <a:ea typeface="Cambria Math" pitchFamily="18" charset="0"/>
                <a:cs typeface="Times New Roman" pitchFamily="18" charset="0"/>
              </a:rPr>
              <a:t> complex Fourier coefficients</a:t>
            </a:r>
            <a:endParaRPr lang="en-US" sz="2400" dirty="0">
              <a:solidFill>
                <a:srgbClr val="FF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4267200"/>
          </a:xfrm>
        </p:spPr>
        <p:txBody>
          <a:bodyPr/>
          <a:lstStyle/>
          <a:p>
            <a:r>
              <a:rPr lang="en-US" dirty="0">
                <a:latin typeface="Times New Roman" pitchFamily="18" charset="0"/>
                <a:cs typeface="Times New Roman" pitchFamily="18" charset="0"/>
              </a:rPr>
              <a:t>Python</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200" dirty="0">
                <a:latin typeface="Times New Roman" pitchFamily="18" charset="0"/>
                <a:cs typeface="Times New Roman" pitchFamily="18" charset="0"/>
              </a:rPr>
              <a:t>Fourier Coefficients </a:t>
            </a:r>
            <a:r>
              <a:rPr lang="en-US" sz="3200" i="1" dirty="0" err="1">
                <a:latin typeface="Cambria Math" pitchFamily="18" charset="0"/>
                <a:ea typeface="Cambria Math" pitchFamily="18" charset="0"/>
                <a:cs typeface="Times New Roman" pitchFamily="18" charset="0"/>
              </a:rPr>
              <a:t>C</a:t>
            </a:r>
            <a:r>
              <a:rPr lang="en-US" sz="3200" i="1" baseline="-25000" dirty="0" err="1">
                <a:latin typeface="Cambria Math" pitchFamily="18" charset="0"/>
                <a:ea typeface="Cambria Math" pitchFamily="18" charset="0"/>
                <a:cs typeface="Times New Roman" pitchFamily="18" charset="0"/>
              </a:rPr>
              <a:t>j</a:t>
            </a:r>
            <a:r>
              <a:rPr lang="en-US" sz="3200" i="1" baseline="-25000" dirty="0">
                <a:latin typeface="Cambria Math" pitchFamily="18" charset="0"/>
                <a:ea typeface="Cambria Math" pitchFamily="18" charset="0"/>
                <a:cs typeface="Times New Roman" pitchFamily="18" charset="0"/>
              </a:rPr>
              <a:t> </a:t>
            </a:r>
            <a:r>
              <a:rPr lang="en-US" sz="3200" dirty="0">
                <a:latin typeface="Times New Roman" pitchFamily="18" charset="0"/>
                <a:cs typeface="Times New Roman" pitchFamily="18" charset="0"/>
              </a:rPr>
              <a:t>  from time series </a:t>
            </a:r>
            <a:r>
              <a:rPr lang="en-US" sz="3200" i="1" dirty="0" err="1">
                <a:latin typeface="Times New Roman" pitchFamily="18" charset="0"/>
                <a:cs typeface="Times New Roman" pitchFamily="18" charset="0"/>
              </a:rPr>
              <a:t>d</a:t>
            </a:r>
            <a:r>
              <a:rPr lang="en-US" sz="3200" i="1" baseline="-25000" dirty="0" err="1">
                <a:latin typeface="Times New Roman" pitchFamily="18" charset="0"/>
                <a:cs typeface="Times New Roman" pitchFamily="18" charset="0"/>
              </a:rPr>
              <a:t>n</a:t>
            </a:r>
            <a:br>
              <a:rPr lang="en-US" sz="3200" i="1" baseline="-25000" dirty="0">
                <a:latin typeface="Times New Roman" pitchFamily="18" charset="0"/>
                <a:cs typeface="Times New Roman" pitchFamily="18" charset="0"/>
              </a:rPr>
            </a:br>
            <a:br>
              <a:rPr lang="en-US" sz="3200" i="1" baseline="-25000" dirty="0">
                <a:latin typeface="Times New Roman" pitchFamily="18" charset="0"/>
                <a:cs typeface="Times New Roman" pitchFamily="18" charset="0"/>
              </a:rPr>
            </a:br>
            <a:br>
              <a:rPr lang="en-US" sz="3200" i="1" baseline="-25000" dirty="0">
                <a:latin typeface="Times New Roman" pitchFamily="18" charset="0"/>
                <a:cs typeface="Times New Roman" pitchFamily="18" charset="0"/>
              </a:rPr>
            </a:br>
            <a:r>
              <a:rPr lang="en-US" sz="3200" dirty="0">
                <a:latin typeface="Courier New" pitchFamily="49" charset="0"/>
                <a:cs typeface="Courier New" pitchFamily="49" charset="0"/>
              </a:rPr>
              <a:t>c = </a:t>
            </a:r>
            <a:r>
              <a:rPr lang="en-US" sz="3200" dirty="0" err="1">
                <a:latin typeface="Courier New" pitchFamily="49" charset="0"/>
                <a:cs typeface="Courier New" pitchFamily="49" charset="0"/>
              </a:rPr>
              <a:t>eda_cvec</a:t>
            </a:r>
            <a:r>
              <a:rPr lang="en-US" sz="3200" dirty="0">
                <a:latin typeface="Courier New" pitchFamily="49" charset="0"/>
                <a:cs typeface="Courier New" pitchFamily="49" charset="0"/>
              </a:rPr>
              <a:t>(</a:t>
            </a:r>
            <a:r>
              <a:rPr lang="en-US" sz="3200" dirty="0" err="1">
                <a:latin typeface="Courier New" pitchFamily="49" charset="0"/>
                <a:cs typeface="Courier New" pitchFamily="49" charset="0"/>
              </a:rPr>
              <a:t>np.fft.fft</a:t>
            </a:r>
            <a:r>
              <a:rPr lang="en-US" sz="3200" dirty="0">
                <a:latin typeface="Courier New" pitchFamily="49" charset="0"/>
                <a:cs typeface="Courier New" pitchFamily="49" charset="0"/>
              </a:rPr>
              <a:t>(</a:t>
            </a:r>
            <a:r>
              <a:rPr lang="en-US" sz="3200" dirty="0" err="1">
                <a:latin typeface="Courier New" pitchFamily="49" charset="0"/>
                <a:cs typeface="Courier New" pitchFamily="49" charset="0"/>
              </a:rPr>
              <a:t>d,axis</a:t>
            </a:r>
            <a:r>
              <a:rPr lang="en-US" sz="3200" dirty="0">
                <a:latin typeface="Courier New" pitchFamily="49" charset="0"/>
                <a:cs typeface="Courier New" pitchFamily="49" charset="0"/>
              </a:rPr>
              <a:t>=0));</a:t>
            </a:r>
            <a:br>
              <a:rPr lang="en-US" sz="3200" i="1" baseline="-25000" dirty="0">
                <a:latin typeface="Times New Roman" pitchFamily="18" charset="0"/>
                <a:cs typeface="Times New Roman" pitchFamily="18" charset="0"/>
              </a:rPr>
            </a:br>
            <a:endParaRPr lang="en-US" sz="3200" i="1" baseline="-25000" dirty="0">
              <a:latin typeface="Cambria Math" pitchFamily="18" charset="0"/>
              <a:ea typeface="Cambria Math" pitchFamily="18" charset="0"/>
              <a:cs typeface="Times New Roman" pitchFamily="18" charset="0"/>
            </a:endParaRPr>
          </a:p>
        </p:txBody>
      </p:sp>
      <p:sp>
        <p:nvSpPr>
          <p:cNvPr id="5" name="Freeform 4"/>
          <p:cNvSpPr/>
          <p:nvPr/>
        </p:nvSpPr>
        <p:spPr>
          <a:xfrm>
            <a:off x="6291943" y="3915228"/>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6858000" y="5162371"/>
            <a:ext cx="175260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column-vector of </a:t>
            </a:r>
            <a:r>
              <a:rPr lang="en-US" sz="2400" i="1" dirty="0">
                <a:solidFill>
                  <a:srgbClr val="FF0000"/>
                </a:solidFill>
                <a:latin typeface="Cambria Math" pitchFamily="18" charset="0"/>
                <a:ea typeface="Cambria Math" pitchFamily="18" charset="0"/>
                <a:cs typeface="Times New Roman" pitchFamily="18" charset="0"/>
              </a:rPr>
              <a:t>N</a:t>
            </a:r>
            <a:r>
              <a:rPr lang="en-US" sz="2400" i="1" dirty="0">
                <a:solidFill>
                  <a:srgbClr val="FF0000"/>
                </a:solidFill>
                <a:latin typeface="Times New Roman" pitchFamily="18" charset="0"/>
                <a:ea typeface="Cambria Math" pitchFamily="18" charset="0"/>
                <a:cs typeface="Times New Roman" pitchFamily="18" charset="0"/>
              </a:rPr>
              <a:t> data</a:t>
            </a:r>
            <a:endParaRPr lang="en-US" sz="2400" dirty="0">
              <a:solidFill>
                <a:srgbClr val="FF0000"/>
              </a:solidFill>
            </a:endParaRPr>
          </a:p>
        </p:txBody>
      </p:sp>
      <p:sp>
        <p:nvSpPr>
          <p:cNvPr id="8" name="Freeform 7"/>
          <p:cNvSpPr/>
          <p:nvPr/>
        </p:nvSpPr>
        <p:spPr>
          <a:xfrm flipH="1">
            <a:off x="2166258" y="3886200"/>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1124868" y="5105400"/>
            <a:ext cx="2057400" cy="1569660"/>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vector of </a:t>
            </a:r>
            <a:r>
              <a:rPr lang="en-US" sz="2400" i="1" dirty="0">
                <a:solidFill>
                  <a:srgbClr val="FF0000"/>
                </a:solidFill>
                <a:latin typeface="Cambria Math" pitchFamily="18" charset="0"/>
                <a:ea typeface="Cambria Math" pitchFamily="18" charset="0"/>
                <a:cs typeface="Times New Roman" pitchFamily="18" charset="0"/>
              </a:rPr>
              <a:t>N</a:t>
            </a:r>
            <a:r>
              <a:rPr lang="en-US" sz="2400" i="1" dirty="0">
                <a:solidFill>
                  <a:srgbClr val="FF0000"/>
                </a:solidFill>
                <a:latin typeface="Times New Roman" pitchFamily="18" charset="0"/>
                <a:ea typeface="Cambria Math" pitchFamily="18" charset="0"/>
                <a:cs typeface="Times New Roman" pitchFamily="18" charset="0"/>
              </a:rPr>
              <a:t> complex Fourier coefficients</a:t>
            </a:r>
            <a:endParaRPr lang="en-US" sz="2400" dirty="0">
              <a:solidFill>
                <a:srgbClr val="FF0000"/>
              </a:solidFill>
            </a:endParaRPr>
          </a:p>
        </p:txBody>
      </p:sp>
    </p:spTree>
    <p:extLst>
      <p:ext uri="{BB962C8B-B14F-4D97-AF65-F5344CB8AC3E}">
        <p14:creationId xmlns:p14="http://schemas.microsoft.com/office/powerpoint/2010/main" val="35929568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267200"/>
          </a:xfrm>
        </p:spPr>
        <p:txBody>
          <a:bodyPr/>
          <a:lstStyle/>
          <a:p>
            <a:r>
              <a:rPr lang="en-US" dirty="0" err="1">
                <a:latin typeface="Times New Roman" pitchFamily="18" charset="0"/>
                <a:cs typeface="Times New Roman" pitchFamily="18" charset="0"/>
              </a:rPr>
              <a:t>MatLab</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200" dirty="0">
                <a:latin typeface="Times New Roman" pitchFamily="18" charset="0"/>
                <a:cs typeface="Times New Roman" pitchFamily="18" charset="0"/>
              </a:rPr>
              <a:t>time series </a:t>
            </a:r>
            <a:r>
              <a:rPr lang="en-US" sz="3200" i="1" dirty="0" err="1">
                <a:latin typeface="Times New Roman" pitchFamily="18" charset="0"/>
                <a:cs typeface="Times New Roman" pitchFamily="18" charset="0"/>
              </a:rPr>
              <a:t>d</a:t>
            </a:r>
            <a:r>
              <a:rPr lang="en-US" sz="3200" i="1" baseline="-25000" dirty="0" err="1">
                <a:latin typeface="Times New Roman" pitchFamily="18" charset="0"/>
                <a:cs typeface="Times New Roman" pitchFamily="18" charset="0"/>
              </a:rPr>
              <a:t>n</a:t>
            </a:r>
            <a:r>
              <a:rPr lang="en-US" sz="3200" i="1" baseline="-25000" dirty="0">
                <a:latin typeface="Times New Roman" pitchFamily="18" charset="0"/>
                <a:cs typeface="Times New Roman" pitchFamily="18" charset="0"/>
              </a:rPr>
              <a:t> </a:t>
            </a:r>
            <a:r>
              <a:rPr lang="en-US" sz="3200" dirty="0">
                <a:latin typeface="Times New Roman" pitchFamily="18" charset="0"/>
                <a:cs typeface="Times New Roman" pitchFamily="18" charset="0"/>
              </a:rPr>
              <a:t>from Fourier Coefficients </a:t>
            </a:r>
            <a:r>
              <a:rPr lang="en-US" sz="3200" i="1" dirty="0" err="1">
                <a:latin typeface="Cambria Math" pitchFamily="18" charset="0"/>
                <a:ea typeface="Cambria Math" pitchFamily="18" charset="0"/>
                <a:cs typeface="Times New Roman" pitchFamily="18" charset="0"/>
              </a:rPr>
              <a:t>C</a:t>
            </a:r>
            <a:r>
              <a:rPr lang="en-US" sz="3200" i="1" baseline="-25000" dirty="0" err="1">
                <a:latin typeface="Cambria Math" pitchFamily="18" charset="0"/>
                <a:ea typeface="Cambria Math" pitchFamily="18" charset="0"/>
                <a:cs typeface="Times New Roman" pitchFamily="18" charset="0"/>
              </a:rPr>
              <a:t>j</a:t>
            </a:r>
            <a:r>
              <a:rPr lang="en-US" sz="3200" i="1" baseline="-25000" dirty="0">
                <a:latin typeface="Cambria Math" pitchFamily="18" charset="0"/>
                <a:ea typeface="Cambria Math" pitchFamily="18" charset="0"/>
                <a:cs typeface="Times New Roman" pitchFamily="18" charset="0"/>
              </a:rPr>
              <a:t> </a:t>
            </a:r>
            <a:br>
              <a:rPr lang="en-US" sz="3200" i="1" baseline="-25000" dirty="0">
                <a:latin typeface="Times New Roman" pitchFamily="18" charset="0"/>
                <a:cs typeface="Times New Roman" pitchFamily="18" charset="0"/>
              </a:rPr>
            </a:br>
            <a:br>
              <a:rPr lang="en-US" sz="3200" i="1" baseline="-25000" dirty="0">
                <a:latin typeface="Times New Roman" pitchFamily="18" charset="0"/>
                <a:cs typeface="Times New Roman" pitchFamily="18" charset="0"/>
              </a:rPr>
            </a:br>
            <a:r>
              <a:rPr lang="en-US" sz="3200" dirty="0">
                <a:latin typeface="Courier New" pitchFamily="49" charset="0"/>
                <a:cs typeface="Courier New" pitchFamily="49" charset="0"/>
              </a:rPr>
              <a:t>d = real(</a:t>
            </a:r>
            <a:r>
              <a:rPr lang="en-US" sz="3200" dirty="0" err="1">
                <a:latin typeface="Courier New" pitchFamily="49" charset="0"/>
                <a:cs typeface="Courier New" pitchFamily="49" charset="0"/>
              </a:rPr>
              <a:t>ifft</a:t>
            </a:r>
            <a:r>
              <a:rPr lang="en-US" sz="3200" dirty="0">
                <a:latin typeface="Courier New" pitchFamily="49" charset="0"/>
                <a:cs typeface="Courier New" pitchFamily="49" charset="0"/>
              </a:rPr>
              <a:t>(c));</a:t>
            </a:r>
            <a:br>
              <a:rPr lang="en-US" sz="3200" i="1" baseline="-25000" dirty="0">
                <a:latin typeface="Times New Roman" pitchFamily="18" charset="0"/>
                <a:cs typeface="Times New Roman" pitchFamily="18" charset="0"/>
              </a:rPr>
            </a:br>
            <a:endParaRPr lang="en-US" sz="3200" i="1" baseline="-25000" dirty="0">
              <a:latin typeface="Cambria Math" pitchFamily="18" charset="0"/>
              <a:ea typeface="Cambria Math" pitchFamily="18" charset="0"/>
              <a:cs typeface="Times New Roman" pitchFamily="18" charset="0"/>
            </a:endParaRPr>
          </a:p>
        </p:txBody>
      </p:sp>
      <p:sp>
        <p:nvSpPr>
          <p:cNvPr id="5" name="Freeform 4"/>
          <p:cNvSpPr/>
          <p:nvPr/>
        </p:nvSpPr>
        <p:spPr>
          <a:xfrm>
            <a:off x="5426529" y="3762828"/>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1066800" y="5181600"/>
            <a:ext cx="160020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column-vector of </a:t>
            </a:r>
            <a:r>
              <a:rPr lang="en-US" sz="2400" i="1" dirty="0">
                <a:solidFill>
                  <a:srgbClr val="FF0000"/>
                </a:solidFill>
                <a:latin typeface="Cambria Math" pitchFamily="18" charset="0"/>
                <a:ea typeface="Cambria Math" pitchFamily="18" charset="0"/>
                <a:cs typeface="Times New Roman" pitchFamily="18" charset="0"/>
              </a:rPr>
              <a:t>N</a:t>
            </a:r>
            <a:r>
              <a:rPr lang="en-US" sz="2400" i="1" dirty="0">
                <a:solidFill>
                  <a:srgbClr val="FF0000"/>
                </a:solidFill>
                <a:latin typeface="Times New Roman" pitchFamily="18" charset="0"/>
                <a:ea typeface="Cambria Math" pitchFamily="18" charset="0"/>
                <a:cs typeface="Times New Roman" pitchFamily="18" charset="0"/>
              </a:rPr>
              <a:t> data</a:t>
            </a:r>
            <a:endParaRPr lang="en-US" sz="2400" dirty="0">
              <a:solidFill>
                <a:srgbClr val="FF0000"/>
              </a:solidFill>
            </a:endParaRPr>
          </a:p>
        </p:txBody>
      </p:sp>
      <p:sp>
        <p:nvSpPr>
          <p:cNvPr id="8" name="Freeform 7"/>
          <p:cNvSpPr/>
          <p:nvPr/>
        </p:nvSpPr>
        <p:spPr>
          <a:xfrm flipH="1">
            <a:off x="2166258" y="3886200"/>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6551385" y="4831140"/>
            <a:ext cx="2057400" cy="1569660"/>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column-vector of </a:t>
            </a:r>
            <a:r>
              <a:rPr lang="en-US" sz="2400" i="1" dirty="0">
                <a:solidFill>
                  <a:srgbClr val="FF0000"/>
                </a:solidFill>
                <a:latin typeface="Cambria Math" pitchFamily="18" charset="0"/>
                <a:ea typeface="Cambria Math" pitchFamily="18" charset="0"/>
                <a:cs typeface="Times New Roman" pitchFamily="18" charset="0"/>
              </a:rPr>
              <a:t>N</a:t>
            </a:r>
            <a:r>
              <a:rPr lang="en-US" sz="2400" i="1" dirty="0">
                <a:solidFill>
                  <a:srgbClr val="FF0000"/>
                </a:solidFill>
                <a:latin typeface="Times New Roman" pitchFamily="18" charset="0"/>
                <a:ea typeface="Cambria Math" pitchFamily="18" charset="0"/>
                <a:cs typeface="Times New Roman" pitchFamily="18" charset="0"/>
              </a:rPr>
              <a:t> complex Fourier coefficients</a:t>
            </a:r>
            <a:endParaRPr lang="en-US" sz="2400"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51240"/>
            <a:ext cx="9220200" cy="4267200"/>
          </a:xfrm>
        </p:spPr>
        <p:txBody>
          <a:bodyPr/>
          <a:lstStyle/>
          <a:p>
            <a:r>
              <a:rPr lang="en-US" dirty="0" err="1">
                <a:latin typeface="Times New Roman" pitchFamily="18" charset="0"/>
                <a:cs typeface="Times New Roman" pitchFamily="18" charset="0"/>
              </a:rPr>
              <a:t>MatLab</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3200" dirty="0">
                <a:latin typeface="Times New Roman" pitchFamily="18" charset="0"/>
                <a:cs typeface="Times New Roman" pitchFamily="18" charset="0"/>
              </a:rPr>
              <a:t>time series </a:t>
            </a:r>
            <a:r>
              <a:rPr lang="en-US" sz="3200" i="1" dirty="0" err="1">
                <a:latin typeface="Times New Roman" pitchFamily="18" charset="0"/>
                <a:cs typeface="Times New Roman" pitchFamily="18" charset="0"/>
              </a:rPr>
              <a:t>d</a:t>
            </a:r>
            <a:r>
              <a:rPr lang="en-US" sz="3200" i="1" baseline="-25000" dirty="0" err="1">
                <a:latin typeface="Times New Roman" pitchFamily="18" charset="0"/>
                <a:cs typeface="Times New Roman" pitchFamily="18" charset="0"/>
              </a:rPr>
              <a:t>n</a:t>
            </a:r>
            <a:r>
              <a:rPr lang="en-US" sz="3200" i="1" baseline="-25000" dirty="0">
                <a:latin typeface="Times New Roman" pitchFamily="18" charset="0"/>
                <a:cs typeface="Times New Roman" pitchFamily="18" charset="0"/>
              </a:rPr>
              <a:t> </a:t>
            </a:r>
            <a:r>
              <a:rPr lang="en-US" sz="3200" dirty="0">
                <a:latin typeface="Times New Roman" pitchFamily="18" charset="0"/>
                <a:cs typeface="Times New Roman" pitchFamily="18" charset="0"/>
              </a:rPr>
              <a:t>from Fourier Coefficients </a:t>
            </a:r>
            <a:r>
              <a:rPr lang="en-US" sz="3200" i="1" dirty="0" err="1">
                <a:latin typeface="Cambria Math" pitchFamily="18" charset="0"/>
                <a:ea typeface="Cambria Math" pitchFamily="18" charset="0"/>
                <a:cs typeface="Times New Roman" pitchFamily="18" charset="0"/>
              </a:rPr>
              <a:t>C</a:t>
            </a:r>
            <a:r>
              <a:rPr lang="en-US" sz="3200" i="1" baseline="-25000" dirty="0" err="1">
                <a:latin typeface="Cambria Math" pitchFamily="18" charset="0"/>
                <a:ea typeface="Cambria Math" pitchFamily="18" charset="0"/>
                <a:cs typeface="Times New Roman" pitchFamily="18" charset="0"/>
              </a:rPr>
              <a:t>j</a:t>
            </a:r>
            <a:r>
              <a:rPr lang="en-US" sz="3200" i="1" baseline="-25000" dirty="0">
                <a:latin typeface="Cambria Math" pitchFamily="18" charset="0"/>
                <a:ea typeface="Cambria Math" pitchFamily="18" charset="0"/>
                <a:cs typeface="Times New Roman" pitchFamily="18" charset="0"/>
              </a:rPr>
              <a:t> </a:t>
            </a:r>
            <a:br>
              <a:rPr lang="en-US" sz="3200" i="1" baseline="-25000" dirty="0">
                <a:latin typeface="Times New Roman" pitchFamily="18" charset="0"/>
                <a:cs typeface="Times New Roman" pitchFamily="18" charset="0"/>
              </a:rPr>
            </a:br>
            <a:br>
              <a:rPr lang="en-US" sz="3200" i="1" baseline="-25000" dirty="0">
                <a:latin typeface="Times New Roman" pitchFamily="18" charset="0"/>
                <a:cs typeface="Times New Roman" pitchFamily="18" charset="0"/>
              </a:rPr>
            </a:br>
            <a:r>
              <a:rPr lang="en-US" sz="2400" dirty="0">
                <a:latin typeface="Courier New" pitchFamily="49" charset="0"/>
                <a:cs typeface="Courier New" pitchFamily="49" charset="0"/>
              </a:rPr>
              <a:t>d = </a:t>
            </a:r>
            <a:r>
              <a:rPr lang="en-US" sz="2400" dirty="0" err="1">
                <a:latin typeface="Courier New" pitchFamily="49" charset="0"/>
                <a:cs typeface="Courier New" pitchFamily="49" charset="0"/>
              </a:rPr>
              <a:t>eda_cvec</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np.real</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np.fft.ifft</a:t>
            </a:r>
            <a:r>
              <a:rPr lang="en-US" sz="2400" dirty="0">
                <a:latin typeface="Courier New" pitchFamily="49" charset="0"/>
                <a:cs typeface="Courier New" pitchFamily="49" charset="0"/>
              </a:rPr>
              <a:t>(</a:t>
            </a:r>
            <a:r>
              <a:rPr lang="en-US" sz="2400" dirty="0" err="1">
                <a:latin typeface="Courier New" pitchFamily="49" charset="0"/>
                <a:cs typeface="Courier New" pitchFamily="49" charset="0"/>
              </a:rPr>
              <a:t>c,axis</a:t>
            </a:r>
            <a:r>
              <a:rPr lang="en-US" sz="2400" dirty="0">
                <a:latin typeface="Courier New" pitchFamily="49" charset="0"/>
                <a:cs typeface="Courier New" pitchFamily="49" charset="0"/>
              </a:rPr>
              <a:t>=0))));</a:t>
            </a:r>
            <a:br>
              <a:rPr lang="en-US" sz="3200" i="1" baseline="-25000" dirty="0">
                <a:latin typeface="Times New Roman" pitchFamily="18" charset="0"/>
                <a:cs typeface="Times New Roman" pitchFamily="18" charset="0"/>
              </a:rPr>
            </a:br>
            <a:endParaRPr lang="en-US" sz="3200" i="1" baseline="-25000" dirty="0">
              <a:latin typeface="Cambria Math" pitchFamily="18" charset="0"/>
              <a:ea typeface="Cambria Math" pitchFamily="18" charset="0"/>
              <a:cs typeface="Times New Roman" pitchFamily="18" charset="0"/>
            </a:endParaRPr>
          </a:p>
        </p:txBody>
      </p:sp>
      <p:sp>
        <p:nvSpPr>
          <p:cNvPr id="5" name="Freeform 4"/>
          <p:cNvSpPr/>
          <p:nvPr/>
        </p:nvSpPr>
        <p:spPr>
          <a:xfrm>
            <a:off x="6705600" y="3767968"/>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1295400" y="4975980"/>
            <a:ext cx="160020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column-vector of </a:t>
            </a:r>
            <a:r>
              <a:rPr lang="en-US" sz="2400" i="1" dirty="0">
                <a:solidFill>
                  <a:srgbClr val="FF0000"/>
                </a:solidFill>
                <a:latin typeface="Cambria Math" pitchFamily="18" charset="0"/>
                <a:ea typeface="Cambria Math" pitchFamily="18" charset="0"/>
                <a:cs typeface="Times New Roman" pitchFamily="18" charset="0"/>
              </a:rPr>
              <a:t>N</a:t>
            </a:r>
            <a:r>
              <a:rPr lang="en-US" sz="2400" i="1" dirty="0">
                <a:solidFill>
                  <a:srgbClr val="FF0000"/>
                </a:solidFill>
                <a:latin typeface="Times New Roman" pitchFamily="18" charset="0"/>
                <a:ea typeface="Cambria Math" pitchFamily="18" charset="0"/>
                <a:cs typeface="Times New Roman" pitchFamily="18" charset="0"/>
              </a:rPr>
              <a:t> data</a:t>
            </a:r>
            <a:endParaRPr lang="en-US" sz="2400" dirty="0">
              <a:solidFill>
                <a:srgbClr val="FF0000"/>
              </a:solidFill>
            </a:endParaRPr>
          </a:p>
        </p:txBody>
      </p:sp>
      <p:sp>
        <p:nvSpPr>
          <p:cNvPr id="8" name="Freeform 7"/>
          <p:cNvSpPr/>
          <p:nvPr/>
        </p:nvSpPr>
        <p:spPr>
          <a:xfrm>
            <a:off x="533400" y="3767968"/>
            <a:ext cx="1132114" cy="1190172"/>
          </a:xfrm>
          <a:custGeom>
            <a:avLst/>
            <a:gdLst>
              <a:gd name="connsiteX0" fmla="*/ 0 w 1132114"/>
              <a:gd name="connsiteY0" fmla="*/ 0 h 1190172"/>
              <a:gd name="connsiteX1" fmla="*/ 449943 w 1132114"/>
              <a:gd name="connsiteY1" fmla="*/ 362857 h 1190172"/>
              <a:gd name="connsiteX2" fmla="*/ 522514 w 1132114"/>
              <a:gd name="connsiteY2" fmla="*/ 928914 h 1190172"/>
              <a:gd name="connsiteX3" fmla="*/ 1132114 w 1132114"/>
              <a:gd name="connsiteY3" fmla="*/ 1190172 h 1190172"/>
            </a:gdLst>
            <a:ahLst/>
            <a:cxnLst>
              <a:cxn ang="0">
                <a:pos x="connsiteX0" y="connsiteY0"/>
              </a:cxn>
              <a:cxn ang="0">
                <a:pos x="connsiteX1" y="connsiteY1"/>
              </a:cxn>
              <a:cxn ang="0">
                <a:pos x="connsiteX2" y="connsiteY2"/>
              </a:cxn>
              <a:cxn ang="0">
                <a:pos x="connsiteX3" y="connsiteY3"/>
              </a:cxn>
            </a:cxnLst>
            <a:rect l="l" t="t" r="r" b="b"/>
            <a:pathLst>
              <a:path w="1132114" h="1190172">
                <a:moveTo>
                  <a:pt x="0" y="0"/>
                </a:moveTo>
                <a:cubicBezTo>
                  <a:pt x="181428" y="104019"/>
                  <a:pt x="362857" y="208038"/>
                  <a:pt x="449943" y="362857"/>
                </a:cubicBezTo>
                <a:cubicBezTo>
                  <a:pt x="537029" y="517676"/>
                  <a:pt x="408819" y="791028"/>
                  <a:pt x="522514" y="928914"/>
                </a:cubicBezTo>
                <a:cubicBezTo>
                  <a:pt x="636209" y="1066800"/>
                  <a:pt x="884161" y="1128486"/>
                  <a:pt x="1132114" y="1190172"/>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6809014" y="4958140"/>
            <a:ext cx="2057400" cy="1569660"/>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column-vector of </a:t>
            </a:r>
            <a:r>
              <a:rPr lang="en-US" sz="2400" i="1" dirty="0">
                <a:solidFill>
                  <a:srgbClr val="FF0000"/>
                </a:solidFill>
                <a:latin typeface="Cambria Math" pitchFamily="18" charset="0"/>
                <a:ea typeface="Cambria Math" pitchFamily="18" charset="0"/>
                <a:cs typeface="Times New Roman" pitchFamily="18" charset="0"/>
              </a:rPr>
              <a:t>N</a:t>
            </a:r>
            <a:r>
              <a:rPr lang="en-US" sz="2400" i="1" dirty="0">
                <a:solidFill>
                  <a:srgbClr val="FF0000"/>
                </a:solidFill>
                <a:latin typeface="Times New Roman" pitchFamily="18" charset="0"/>
                <a:ea typeface="Cambria Math" pitchFamily="18" charset="0"/>
                <a:cs typeface="Times New Roman" pitchFamily="18" charset="0"/>
              </a:rPr>
              <a:t> complex Fourier coefficients</a:t>
            </a:r>
            <a:endParaRPr lang="en-US" sz="2400" dirty="0">
              <a:solidFill>
                <a:srgbClr val="FF0000"/>
              </a:solidFill>
            </a:endParaRPr>
          </a:p>
        </p:txBody>
      </p:sp>
    </p:spTree>
    <p:extLst>
      <p:ext uri="{BB962C8B-B14F-4D97-AF65-F5344CB8AC3E}">
        <p14:creationId xmlns:p14="http://schemas.microsoft.com/office/powerpoint/2010/main" val="43386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a:latin typeface="Times New Roman" pitchFamily="18" charset="0"/>
                <a:cs typeface="Times New Roman" pitchFamily="18" charset="0"/>
              </a:rPr>
              <a:t>purpose of the lecture</a:t>
            </a:r>
          </a:p>
        </p:txBody>
      </p:sp>
      <p:sp>
        <p:nvSpPr>
          <p:cNvPr id="3" name="Content Placeholder 2"/>
          <p:cNvSpPr>
            <a:spLocks noGrp="1"/>
          </p:cNvSpPr>
          <p:nvPr>
            <p:ph idx="1"/>
          </p:nvPr>
        </p:nvSpPr>
        <p:spPr>
          <a:xfrm>
            <a:off x="0" y="1143000"/>
            <a:ext cx="9144000" cy="5562600"/>
          </a:xfrm>
        </p:spPr>
        <p:txBody>
          <a:bodyPr/>
          <a:lstStyle/>
          <a:p>
            <a:pPr algn="ctr">
              <a:buNone/>
            </a:pPr>
            <a:r>
              <a:rPr lang="en-US" dirty="0">
                <a:latin typeface="Times New Roman" pitchFamily="18" charset="0"/>
                <a:cs typeface="Times New Roman" pitchFamily="18" charset="0"/>
              </a:rPr>
              <a:t>switch from Fourier Series containing</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sin(</a:t>
            </a:r>
            <a:r>
              <a:rPr lang="el-GR" dirty="0">
                <a:latin typeface="Cambria Math"/>
                <a:ea typeface="Cambria Math"/>
                <a:cs typeface="Times New Roman" pitchFamily="18" charset="0"/>
              </a:rPr>
              <a:t>ω</a:t>
            </a:r>
            <a:r>
              <a:rPr lang="en-US" dirty="0">
                <a:latin typeface="Times New Roman" pitchFamily="18" charset="0"/>
                <a:cs typeface="Times New Roman" pitchFamily="18" charset="0"/>
              </a:rPr>
              <a:t>t) and </a:t>
            </a:r>
            <a:r>
              <a:rPr lang="en-US" dirty="0" err="1">
                <a:latin typeface="Times New Roman" pitchFamily="18" charset="0"/>
                <a:cs typeface="Times New Roman" pitchFamily="18" charset="0"/>
              </a:rPr>
              <a:t>cos</a:t>
            </a:r>
            <a:r>
              <a:rPr lang="en-US" dirty="0">
                <a:latin typeface="Times New Roman" pitchFamily="18" charset="0"/>
                <a:cs typeface="Times New Roman" pitchFamily="18" charset="0"/>
              </a:rPr>
              <a:t>(</a:t>
            </a:r>
            <a:r>
              <a:rPr lang="el-GR" dirty="0">
                <a:latin typeface="Cambria Math"/>
                <a:ea typeface="Cambria Math"/>
                <a:cs typeface="Times New Roman" pitchFamily="18" charset="0"/>
              </a:rPr>
              <a:t>ω</a:t>
            </a:r>
            <a:r>
              <a:rPr lang="en-US" dirty="0">
                <a:latin typeface="Times New Roman" pitchFamily="18" charset="0"/>
                <a:cs typeface="Times New Roman" pitchFamily="18" charset="0"/>
              </a:rPr>
              <a:t>t) </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to</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Fourier series containing</a:t>
            </a:r>
          </a:p>
          <a:p>
            <a:pPr algn="ctr">
              <a:buNone/>
            </a:pPr>
            <a:endParaRPr lang="en-US" dirty="0">
              <a:latin typeface="Times New Roman" pitchFamily="18" charset="0"/>
              <a:cs typeface="Times New Roman" pitchFamily="18" charset="0"/>
            </a:endParaRPr>
          </a:p>
          <a:p>
            <a:pPr algn="ctr">
              <a:buNone/>
            </a:pPr>
            <a:r>
              <a:rPr lang="en-US" dirty="0">
                <a:latin typeface="Times New Roman" pitchFamily="18" charset="0"/>
                <a:cs typeface="Times New Roman" pitchFamily="18" charset="0"/>
              </a:rPr>
              <a:t>exp(-</a:t>
            </a:r>
            <a:r>
              <a:rPr lang="en-US" dirty="0" err="1">
                <a:latin typeface="Times New Roman" pitchFamily="18" charset="0"/>
                <a:cs typeface="Times New Roman" pitchFamily="18" charset="0"/>
              </a:rPr>
              <a:t>i</a:t>
            </a:r>
            <a:r>
              <a:rPr lang="el-GR" dirty="0">
                <a:latin typeface="Cambria Math"/>
                <a:ea typeface="Cambria Math"/>
                <a:cs typeface="Times New Roman" pitchFamily="18" charset="0"/>
              </a:rPr>
              <a:t>ω</a:t>
            </a:r>
            <a:r>
              <a:rPr lang="en-US" dirty="0">
                <a:latin typeface="Times New Roman" pitchFamily="18" charset="0"/>
                <a:cs typeface="Times New Roman" pitchFamily="18" charset="0"/>
              </a:rPr>
              <a:t>t) and exp(+</a:t>
            </a:r>
            <a:r>
              <a:rPr lang="en-US" dirty="0" err="1">
                <a:latin typeface="Times New Roman" pitchFamily="18" charset="0"/>
                <a:cs typeface="Times New Roman" pitchFamily="18" charset="0"/>
              </a:rPr>
              <a:t>i</a:t>
            </a:r>
            <a:r>
              <a:rPr lang="el-GR" dirty="0">
                <a:latin typeface="Cambria Math"/>
                <a:ea typeface="Cambria Math"/>
                <a:cs typeface="Times New Roman" pitchFamily="18" charset="0"/>
              </a:rPr>
              <a:t>ω</a:t>
            </a:r>
            <a:r>
              <a:rPr lang="en-US" dirty="0">
                <a:latin typeface="Times New Roman" pitchFamily="18" charset="0"/>
                <a:cs typeface="Times New Roman" pitchFamily="18" charset="0"/>
              </a:rPr>
              <a:t>t) </a:t>
            </a:r>
          </a:p>
          <a:p>
            <a:pPr algn="ctr">
              <a:buNone/>
            </a:pPr>
            <a:endParaRPr lang="en-US" dirty="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1676400" y="856344"/>
            <a:ext cx="72009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number of model parameters = number of data</a:t>
            </a:r>
          </a:p>
        </p:txBody>
      </p:sp>
    </p:spTree>
    <p:extLst>
      <p:ext uri="{BB962C8B-B14F-4D97-AF65-F5344CB8AC3E}">
        <p14:creationId xmlns:p14="http://schemas.microsoft.com/office/powerpoint/2010/main" val="793962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4114800" y="1468868"/>
            <a:ext cx="72009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time axis</a:t>
            </a:r>
          </a:p>
        </p:txBody>
      </p:sp>
    </p:spTree>
    <p:extLst>
      <p:ext uri="{BB962C8B-B14F-4D97-AF65-F5344CB8AC3E}">
        <p14:creationId xmlns:p14="http://schemas.microsoft.com/office/powerpoint/2010/main" val="27996630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2362200" y="2024744"/>
            <a:ext cx="72009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duration of time series</a:t>
            </a:r>
          </a:p>
        </p:txBody>
      </p:sp>
    </p:spTree>
    <p:extLst>
      <p:ext uri="{BB962C8B-B14F-4D97-AF65-F5344CB8AC3E}">
        <p14:creationId xmlns:p14="http://schemas.microsoft.com/office/powerpoint/2010/main" val="24719547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4495800" y="2667000"/>
            <a:ext cx="72009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Nyquist frequency</a:t>
            </a:r>
          </a:p>
        </p:txBody>
      </p:sp>
    </p:spTree>
    <p:extLst>
      <p:ext uri="{BB962C8B-B14F-4D97-AF65-F5344CB8AC3E}">
        <p14:creationId xmlns:p14="http://schemas.microsoft.com/office/powerpoint/2010/main" val="17434315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3962400" y="3186642"/>
            <a:ext cx="72009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frequency increment</a:t>
            </a:r>
          </a:p>
        </p:txBody>
      </p:sp>
    </p:spTree>
    <p:extLst>
      <p:ext uri="{BB962C8B-B14F-4D97-AF65-F5344CB8AC3E}">
        <p14:creationId xmlns:p14="http://schemas.microsoft.com/office/powerpoint/2010/main" val="30843429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6477000" y="3773362"/>
            <a:ext cx="23622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frequency axis</a:t>
            </a:r>
          </a:p>
        </p:txBody>
      </p:sp>
    </p:spTree>
    <p:extLst>
      <p:ext uri="{BB962C8B-B14F-4D97-AF65-F5344CB8AC3E}">
        <p14:creationId xmlns:p14="http://schemas.microsoft.com/office/powerpoint/2010/main" val="4206568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2743200" y="4419600"/>
            <a:ext cx="56388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number of non –negative frequencies</a:t>
            </a:r>
          </a:p>
        </p:txBody>
      </p:sp>
    </p:spTree>
    <p:extLst>
      <p:ext uri="{BB962C8B-B14F-4D97-AF65-F5344CB8AC3E}">
        <p14:creationId xmlns:p14="http://schemas.microsoft.com/office/powerpoint/2010/main" val="9196651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3276600" y="4876800"/>
            <a:ext cx="56388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angular frequency axis</a:t>
            </a:r>
          </a:p>
        </p:txBody>
      </p:sp>
    </p:spTree>
    <p:extLst>
      <p:ext uri="{BB962C8B-B14F-4D97-AF65-F5344CB8AC3E}">
        <p14:creationId xmlns:p14="http://schemas.microsoft.com/office/powerpoint/2010/main" val="42002355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2057400" y="5503836"/>
            <a:ext cx="67056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number of non-negative angular frequencies</a:t>
            </a:r>
          </a:p>
        </p:txBody>
      </p:sp>
    </p:spTree>
    <p:extLst>
      <p:ext uri="{BB962C8B-B14F-4D97-AF65-F5344CB8AC3E}">
        <p14:creationId xmlns:p14="http://schemas.microsoft.com/office/powerpoint/2010/main" val="1420490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143000"/>
          </a:xfrm>
        </p:spPr>
        <p:txBody>
          <a:bodyPr/>
          <a:lstStyle/>
          <a:p>
            <a:r>
              <a:rPr lang="en-US" dirty="0">
                <a:latin typeface="Times New Roman" pitchFamily="18" charset="0"/>
                <a:cs typeface="Times New Roman" pitchFamily="18" charset="0"/>
              </a:rPr>
              <a:t>review of complex numbers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latin typeface="Times New Roman" pitchFamily="18" charset="0"/>
                <a:cs typeface="Times New Roman" pitchFamily="18" charset="0"/>
              </a:rPr>
              <a:t>standard setup in MATLAB</a:t>
            </a:r>
          </a:p>
        </p:txBody>
      </p:sp>
      <p:sp>
        <p:nvSpPr>
          <p:cNvPr id="3" name="Content Placeholder 2"/>
          <p:cNvSpPr>
            <a:spLocks noGrp="1"/>
          </p:cNvSpPr>
          <p:nvPr>
            <p:ph idx="1"/>
          </p:nvPr>
        </p:nvSpPr>
        <p:spPr>
          <a:xfrm>
            <a:off x="381000" y="856344"/>
            <a:ext cx="8229600" cy="5943600"/>
          </a:xfrm>
        </p:spPr>
        <p:txBody>
          <a:bodyPr/>
          <a:lstStyle/>
          <a:p>
            <a:pPr>
              <a:buNone/>
            </a:pPr>
            <a:r>
              <a:rPr lang="en-US" dirty="0">
                <a:latin typeface="Courier New" pitchFamily="49" charset="0"/>
                <a:cs typeface="Courier New" pitchFamily="49" charset="0"/>
              </a:rPr>
              <a:t>M=N; </a:t>
            </a:r>
          </a:p>
          <a:p>
            <a:pPr>
              <a:buNone/>
            </a:pPr>
            <a:r>
              <a:rPr lang="en-US" dirty="0">
                <a:latin typeface="Courier New" pitchFamily="49" charset="0"/>
                <a:cs typeface="Courier New" pitchFamily="49" charset="0"/>
              </a:rPr>
              <a:t>t=Dt*[0:N-1]'; </a:t>
            </a:r>
          </a:p>
          <a:p>
            <a:pPr>
              <a:buNone/>
            </a:pPr>
            <a:r>
              <a:rPr lang="en-US" dirty="0">
                <a:latin typeface="Courier New" pitchFamily="49" charset="0"/>
                <a:cs typeface="Courier New" pitchFamily="49" charset="0"/>
              </a:rPr>
              <a:t>T=N*Dt;</a:t>
            </a:r>
          </a:p>
          <a:p>
            <a:pPr>
              <a:buNone/>
            </a:pPr>
            <a:r>
              <a:rPr lang="en-US" dirty="0">
                <a:latin typeface="Courier New" pitchFamily="49" charset="0"/>
                <a:cs typeface="Courier New" pitchFamily="49" charset="0"/>
              </a:rPr>
              <a:t>fmax=1/(2.0*Dt); </a:t>
            </a:r>
          </a:p>
          <a:p>
            <a:pPr>
              <a:buNone/>
            </a:pPr>
            <a:r>
              <a:rPr lang="en-US" dirty="0" err="1">
                <a:latin typeface="Courier New" pitchFamily="49" charset="0"/>
                <a:cs typeface="Courier New" pitchFamily="49" charset="0"/>
              </a:rPr>
              <a:t>df</a:t>
            </a:r>
            <a:r>
              <a:rPr lang="en-US" dirty="0">
                <a:latin typeface="Courier New" pitchFamily="49" charset="0"/>
                <a:cs typeface="Courier New" pitchFamily="49" charset="0"/>
              </a:rPr>
              <a:t>=</a:t>
            </a:r>
            <a:r>
              <a:rPr lang="en-US" dirty="0" err="1">
                <a:latin typeface="Courier New" pitchFamily="49" charset="0"/>
                <a:cs typeface="Courier New" pitchFamily="49" charset="0"/>
              </a:rPr>
              <a:t>fmax</a:t>
            </a:r>
            <a:r>
              <a:rPr lang="en-US" dirty="0">
                <a:latin typeface="Courier New" pitchFamily="49" charset="0"/>
                <a:cs typeface="Courier New" pitchFamily="49" charset="0"/>
              </a:rPr>
              <a:t>/(N/2); </a:t>
            </a:r>
          </a:p>
          <a:p>
            <a:pPr>
              <a:buNone/>
            </a:pPr>
            <a:r>
              <a:rPr lang="en-US" dirty="0">
                <a:latin typeface="Courier New" pitchFamily="49" charset="0"/>
                <a:cs typeface="Courier New" pitchFamily="49" charset="0"/>
              </a:rPr>
              <a:t>f=</a:t>
            </a:r>
            <a:r>
              <a:rPr lang="en-US" dirty="0" err="1">
                <a:latin typeface="Courier New" pitchFamily="49" charset="0"/>
                <a:cs typeface="Courier New" pitchFamily="49" charset="0"/>
              </a:rPr>
              <a:t>df</a:t>
            </a:r>
            <a:r>
              <a:rPr lang="en-US" dirty="0">
                <a:latin typeface="Courier New" pitchFamily="49" charset="0"/>
                <a:cs typeface="Courier New" pitchFamily="49" charset="0"/>
              </a:rPr>
              <a:t>*[0:N/2,-N/2+1:-1]'; </a:t>
            </a:r>
          </a:p>
          <a:p>
            <a:pPr>
              <a:buNone/>
            </a:pPr>
            <a:r>
              <a:rPr lang="en-US" dirty="0" err="1">
                <a:latin typeface="Courier New" pitchFamily="49" charset="0"/>
                <a:cs typeface="Courier New" pitchFamily="49" charset="0"/>
              </a:rPr>
              <a:t>Nf</a:t>
            </a:r>
            <a:r>
              <a:rPr lang="en-US" dirty="0">
                <a:latin typeface="Courier New" pitchFamily="49" charset="0"/>
                <a:cs typeface="Courier New" pitchFamily="49" charset="0"/>
              </a:rPr>
              <a:t>=N/2+1; </a:t>
            </a:r>
          </a:p>
          <a:p>
            <a:pPr>
              <a:buNone/>
            </a:pPr>
            <a:r>
              <a:rPr lang="en-US" dirty="0" err="1">
                <a:latin typeface="Courier New" pitchFamily="49" charset="0"/>
                <a:cs typeface="Courier New" pitchFamily="49" charset="0"/>
              </a:rPr>
              <a:t>dw</a:t>
            </a:r>
            <a:r>
              <a:rPr lang="en-US" dirty="0">
                <a:latin typeface="Courier New" pitchFamily="49" charset="0"/>
                <a:cs typeface="Courier New" pitchFamily="49" charset="0"/>
              </a:rPr>
              <a:t>=2*pi*df; </a:t>
            </a:r>
          </a:p>
          <a:p>
            <a:pPr>
              <a:buNone/>
            </a:pPr>
            <a:r>
              <a:rPr lang="en-US" dirty="0" err="1">
                <a:latin typeface="Courier New" pitchFamily="49" charset="0"/>
                <a:cs typeface="Courier New" pitchFamily="49" charset="0"/>
              </a:rPr>
              <a:t>Nw</a:t>
            </a:r>
            <a:r>
              <a:rPr lang="en-US" dirty="0">
                <a:latin typeface="Courier New" pitchFamily="49" charset="0"/>
                <a:cs typeface="Courier New" pitchFamily="49" charset="0"/>
              </a:rPr>
              <a:t>=</a:t>
            </a:r>
            <a:r>
              <a:rPr lang="en-US" dirty="0" err="1">
                <a:latin typeface="Courier New" pitchFamily="49" charset="0"/>
                <a:cs typeface="Courier New" pitchFamily="49" charset="0"/>
              </a:rPr>
              <a:t>Nf</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w=2*pi*f; </a:t>
            </a:r>
          </a:p>
        </p:txBody>
      </p:sp>
      <p:sp>
        <p:nvSpPr>
          <p:cNvPr id="4" name="TextBox 3">
            <a:extLst>
              <a:ext uri="{FF2B5EF4-FFF2-40B4-BE49-F238E27FC236}">
                <a16:creationId xmlns:a16="http://schemas.microsoft.com/office/drawing/2014/main" id="{C80FAD6F-AD4A-4EE1-9BB5-B86B13F3B064}"/>
              </a:ext>
            </a:extLst>
          </p:cNvPr>
          <p:cNvSpPr txBox="1"/>
          <p:nvPr/>
        </p:nvSpPr>
        <p:spPr>
          <a:xfrm>
            <a:off x="2819400" y="6096000"/>
            <a:ext cx="67056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angular frequency axis</a:t>
            </a:r>
          </a:p>
        </p:txBody>
      </p:sp>
    </p:spTree>
    <p:extLst>
      <p:ext uri="{BB962C8B-B14F-4D97-AF65-F5344CB8AC3E}">
        <p14:creationId xmlns:p14="http://schemas.microsoft.com/office/powerpoint/2010/main" val="20669426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6B4B250-EDE7-40E5-BA32-7EF1586851D7}"/>
              </a:ext>
            </a:extLst>
          </p:cNvPr>
          <p:cNvGrpSpPr/>
          <p:nvPr/>
        </p:nvGrpSpPr>
        <p:grpSpPr>
          <a:xfrm>
            <a:off x="381000" y="-11043"/>
            <a:ext cx="8382000" cy="7022396"/>
            <a:chOff x="381000" y="-11043"/>
            <a:chExt cx="8382000" cy="7022396"/>
          </a:xfrm>
        </p:grpSpPr>
        <p:sp>
          <p:nvSpPr>
            <p:cNvPr id="6" name="TextBox 5">
              <a:extLst>
                <a:ext uri="{FF2B5EF4-FFF2-40B4-BE49-F238E27FC236}">
                  <a16:creationId xmlns:a16="http://schemas.microsoft.com/office/drawing/2014/main" id="{6529B230-1FFE-43B1-B856-D90ABE3B9EE1}"/>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9" name="TextBox 8">
              <a:extLst>
                <a:ext uri="{FF2B5EF4-FFF2-40B4-BE49-F238E27FC236}">
                  <a16:creationId xmlns:a16="http://schemas.microsoft.com/office/drawing/2014/main" id="{25C51FB3-FCC5-405D-8318-14C27E03F718}"/>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Tree>
    <p:extLst>
      <p:ext uri="{BB962C8B-B14F-4D97-AF65-F5344CB8AC3E}">
        <p14:creationId xmlns:p14="http://schemas.microsoft.com/office/powerpoint/2010/main" val="26479806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F845C27-0B69-4D45-B8A8-71AC33909DEE}"/>
              </a:ext>
            </a:extLst>
          </p:cNvPr>
          <p:cNvGrpSpPr/>
          <p:nvPr/>
        </p:nvGrpSpPr>
        <p:grpSpPr>
          <a:xfrm>
            <a:off x="381000" y="-11043"/>
            <a:ext cx="8382000" cy="7022396"/>
            <a:chOff x="381000" y="-11043"/>
            <a:chExt cx="8382000" cy="7022396"/>
          </a:xfrm>
        </p:grpSpPr>
        <p:sp>
          <p:nvSpPr>
            <p:cNvPr id="11" name="TextBox 10">
              <a:extLst>
                <a:ext uri="{FF2B5EF4-FFF2-40B4-BE49-F238E27FC236}">
                  <a16:creationId xmlns:a16="http://schemas.microsoft.com/office/drawing/2014/main" id="{048F5165-394A-4FF4-B97E-D5B6F468151F}"/>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2" name="TextBox 11">
              <a:extLst>
                <a:ext uri="{FF2B5EF4-FFF2-40B4-BE49-F238E27FC236}">
                  <a16:creationId xmlns:a16="http://schemas.microsoft.com/office/drawing/2014/main" id="{D156E9EB-0FCB-46A6-AB9B-D3676A4CF8C7}"/>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5" name="TextBox 4">
            <a:extLst>
              <a:ext uri="{FF2B5EF4-FFF2-40B4-BE49-F238E27FC236}">
                <a16:creationId xmlns:a16="http://schemas.microsoft.com/office/drawing/2014/main" id="{A642AB52-A054-4CCE-AD11-57D46B8AB56E}"/>
              </a:ext>
            </a:extLst>
          </p:cNvPr>
          <p:cNvSpPr txBox="1"/>
          <p:nvPr/>
        </p:nvSpPr>
        <p:spPr>
          <a:xfrm>
            <a:off x="1371600" y="609600"/>
            <a:ext cx="7200900" cy="954107"/>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number of model parameters = number of data</a:t>
            </a:r>
          </a:p>
          <a:p>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6341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F845C27-0B69-4D45-B8A8-71AC33909DEE}"/>
              </a:ext>
            </a:extLst>
          </p:cNvPr>
          <p:cNvGrpSpPr/>
          <p:nvPr/>
        </p:nvGrpSpPr>
        <p:grpSpPr>
          <a:xfrm>
            <a:off x="381000" y="-11043"/>
            <a:ext cx="8382000" cy="7022396"/>
            <a:chOff x="381000" y="-11043"/>
            <a:chExt cx="8382000" cy="7022396"/>
          </a:xfrm>
        </p:grpSpPr>
        <p:sp>
          <p:nvSpPr>
            <p:cNvPr id="11" name="TextBox 10">
              <a:extLst>
                <a:ext uri="{FF2B5EF4-FFF2-40B4-BE49-F238E27FC236}">
                  <a16:creationId xmlns:a16="http://schemas.microsoft.com/office/drawing/2014/main" id="{048F5165-394A-4FF4-B97E-D5B6F468151F}"/>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2" name="TextBox 11">
              <a:extLst>
                <a:ext uri="{FF2B5EF4-FFF2-40B4-BE49-F238E27FC236}">
                  <a16:creationId xmlns:a16="http://schemas.microsoft.com/office/drawing/2014/main" id="{D156E9EB-0FCB-46A6-AB9B-D3676A4CF8C7}"/>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5" name="TextBox 4">
            <a:extLst>
              <a:ext uri="{FF2B5EF4-FFF2-40B4-BE49-F238E27FC236}">
                <a16:creationId xmlns:a16="http://schemas.microsoft.com/office/drawing/2014/main" id="{A642AB52-A054-4CCE-AD11-57D46B8AB56E}"/>
              </a:ext>
            </a:extLst>
          </p:cNvPr>
          <p:cNvSpPr txBox="1"/>
          <p:nvPr/>
        </p:nvSpPr>
        <p:spPr>
          <a:xfrm>
            <a:off x="4191000" y="990600"/>
            <a:ext cx="4724400" cy="954107"/>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integer equal to N divided by 2</a:t>
            </a:r>
          </a:p>
          <a:p>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6543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366395B-7CBF-4A2E-BA16-61BFD9D1190C}"/>
              </a:ext>
            </a:extLst>
          </p:cNvPr>
          <p:cNvGrpSpPr/>
          <p:nvPr/>
        </p:nvGrpSpPr>
        <p:grpSpPr>
          <a:xfrm>
            <a:off x="381000" y="-11043"/>
            <a:ext cx="8382000" cy="7022396"/>
            <a:chOff x="381000" y="-11043"/>
            <a:chExt cx="8382000" cy="7022396"/>
          </a:xfrm>
        </p:grpSpPr>
        <p:sp>
          <p:nvSpPr>
            <p:cNvPr id="11" name="TextBox 10">
              <a:extLst>
                <a:ext uri="{FF2B5EF4-FFF2-40B4-BE49-F238E27FC236}">
                  <a16:creationId xmlns:a16="http://schemas.microsoft.com/office/drawing/2014/main" id="{DD759E47-A014-44F5-A049-86C5238C9578}"/>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2" name="TextBox 11">
              <a:extLst>
                <a:ext uri="{FF2B5EF4-FFF2-40B4-BE49-F238E27FC236}">
                  <a16:creationId xmlns:a16="http://schemas.microsoft.com/office/drawing/2014/main" id="{DDDADABE-A636-4263-B6FA-888DDE400E40}"/>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5" name="TextBox 4">
            <a:extLst>
              <a:ext uri="{FF2B5EF4-FFF2-40B4-BE49-F238E27FC236}">
                <a16:creationId xmlns:a16="http://schemas.microsoft.com/office/drawing/2014/main" id="{A642AB52-A054-4CCE-AD11-57D46B8AB56E}"/>
              </a:ext>
            </a:extLst>
          </p:cNvPr>
          <p:cNvSpPr txBox="1"/>
          <p:nvPr/>
        </p:nvSpPr>
        <p:spPr>
          <a:xfrm>
            <a:off x="8191500" y="1143000"/>
            <a:ext cx="1143000" cy="954107"/>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time</a:t>
            </a:r>
          </a:p>
          <a:p>
            <a:r>
              <a:rPr lang="en-US" sz="2800" dirty="0">
                <a:solidFill>
                  <a:srgbClr val="FF0000"/>
                </a:solidFill>
                <a:latin typeface="Times New Roman" panose="02020603050405020304" pitchFamily="18" charset="0"/>
                <a:cs typeface="Times New Roman" panose="02020603050405020304" pitchFamily="18" charset="0"/>
              </a:rPr>
              <a:t>axis</a:t>
            </a:r>
          </a:p>
        </p:txBody>
      </p:sp>
    </p:spTree>
    <p:extLst>
      <p:ext uri="{BB962C8B-B14F-4D97-AF65-F5344CB8AC3E}">
        <p14:creationId xmlns:p14="http://schemas.microsoft.com/office/powerpoint/2010/main" val="36523175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883B600-5819-4537-9144-A39E7071030F}"/>
              </a:ext>
            </a:extLst>
          </p:cNvPr>
          <p:cNvGrpSpPr/>
          <p:nvPr/>
        </p:nvGrpSpPr>
        <p:grpSpPr>
          <a:xfrm>
            <a:off x="381000" y="-11043"/>
            <a:ext cx="8382000" cy="7022396"/>
            <a:chOff x="381000" y="-11043"/>
            <a:chExt cx="8382000" cy="7022396"/>
          </a:xfrm>
        </p:grpSpPr>
        <p:sp>
          <p:nvSpPr>
            <p:cNvPr id="12" name="TextBox 11">
              <a:extLst>
                <a:ext uri="{FF2B5EF4-FFF2-40B4-BE49-F238E27FC236}">
                  <a16:creationId xmlns:a16="http://schemas.microsoft.com/office/drawing/2014/main" id="{186B0460-840E-47E7-BE4F-8E010CF0286E}"/>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sp>
          <p:nvSpPr>
            <p:cNvPr id="11" name="TextBox 10">
              <a:extLst>
                <a:ext uri="{FF2B5EF4-FFF2-40B4-BE49-F238E27FC236}">
                  <a16:creationId xmlns:a16="http://schemas.microsoft.com/office/drawing/2014/main" id="{93A78263-8A99-4B9F-9646-DD740272C9BB}"/>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grpSp>
      <p:sp>
        <p:nvSpPr>
          <p:cNvPr id="6" name="TextBox 5">
            <a:extLst>
              <a:ext uri="{FF2B5EF4-FFF2-40B4-BE49-F238E27FC236}">
                <a16:creationId xmlns:a16="http://schemas.microsoft.com/office/drawing/2014/main" id="{316E4C0D-39E9-4D50-9FDD-F28B30B8A3B2}"/>
              </a:ext>
            </a:extLst>
          </p:cNvPr>
          <p:cNvSpPr txBox="1"/>
          <p:nvPr/>
        </p:nvSpPr>
        <p:spPr>
          <a:xfrm>
            <a:off x="2286000" y="1905000"/>
            <a:ext cx="52578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duration of time series</a:t>
            </a:r>
          </a:p>
        </p:txBody>
      </p:sp>
    </p:spTree>
    <p:extLst>
      <p:ext uri="{BB962C8B-B14F-4D97-AF65-F5344CB8AC3E}">
        <p14:creationId xmlns:p14="http://schemas.microsoft.com/office/powerpoint/2010/main" val="10585353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8204A586-F099-40DB-AA80-C2CEBA3AB8FB}"/>
              </a:ext>
            </a:extLst>
          </p:cNvPr>
          <p:cNvGrpSpPr/>
          <p:nvPr/>
        </p:nvGrpSpPr>
        <p:grpSpPr>
          <a:xfrm>
            <a:off x="381000" y="-11043"/>
            <a:ext cx="8382000" cy="7022396"/>
            <a:chOff x="381000" y="-11043"/>
            <a:chExt cx="8382000" cy="7022396"/>
          </a:xfrm>
        </p:grpSpPr>
        <p:sp>
          <p:nvSpPr>
            <p:cNvPr id="10" name="TextBox 9">
              <a:extLst>
                <a:ext uri="{FF2B5EF4-FFF2-40B4-BE49-F238E27FC236}">
                  <a16:creationId xmlns:a16="http://schemas.microsoft.com/office/drawing/2014/main" id="{62B2A182-B7BD-4640-8447-38DEB928CB7E}"/>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1" name="TextBox 10">
              <a:extLst>
                <a:ext uri="{FF2B5EF4-FFF2-40B4-BE49-F238E27FC236}">
                  <a16:creationId xmlns:a16="http://schemas.microsoft.com/office/drawing/2014/main" id="{9A19CF7F-22ED-4E1F-A658-0B014E61BB9C}"/>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6" name="TextBox 5">
            <a:extLst>
              <a:ext uri="{FF2B5EF4-FFF2-40B4-BE49-F238E27FC236}">
                <a16:creationId xmlns:a16="http://schemas.microsoft.com/office/drawing/2014/main" id="{316E4C0D-39E9-4D50-9FDD-F28B30B8A3B2}"/>
              </a:ext>
            </a:extLst>
          </p:cNvPr>
          <p:cNvSpPr txBox="1"/>
          <p:nvPr/>
        </p:nvSpPr>
        <p:spPr>
          <a:xfrm>
            <a:off x="4057650" y="2286000"/>
            <a:ext cx="360045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Nyquist frequency</a:t>
            </a:r>
          </a:p>
        </p:txBody>
      </p:sp>
    </p:spTree>
    <p:extLst>
      <p:ext uri="{BB962C8B-B14F-4D97-AF65-F5344CB8AC3E}">
        <p14:creationId xmlns:p14="http://schemas.microsoft.com/office/powerpoint/2010/main" val="27848276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76EF1D70-8F0E-42BA-98D8-7C2E5F6FE758}"/>
              </a:ext>
            </a:extLst>
          </p:cNvPr>
          <p:cNvGrpSpPr/>
          <p:nvPr/>
        </p:nvGrpSpPr>
        <p:grpSpPr>
          <a:xfrm>
            <a:off x="381000" y="-11043"/>
            <a:ext cx="8382000" cy="7022396"/>
            <a:chOff x="381000" y="-11043"/>
            <a:chExt cx="8382000" cy="7022396"/>
          </a:xfrm>
        </p:grpSpPr>
        <p:sp>
          <p:nvSpPr>
            <p:cNvPr id="11" name="TextBox 10">
              <a:extLst>
                <a:ext uri="{FF2B5EF4-FFF2-40B4-BE49-F238E27FC236}">
                  <a16:creationId xmlns:a16="http://schemas.microsoft.com/office/drawing/2014/main" id="{2A830139-5D8F-402D-86CD-B301D4977F28}"/>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2" name="TextBox 11">
              <a:extLst>
                <a:ext uri="{FF2B5EF4-FFF2-40B4-BE49-F238E27FC236}">
                  <a16:creationId xmlns:a16="http://schemas.microsoft.com/office/drawing/2014/main" id="{58ED10DF-FEB1-4136-A00F-A1D7887056F5}"/>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6" name="TextBox 5">
            <a:extLst>
              <a:ext uri="{FF2B5EF4-FFF2-40B4-BE49-F238E27FC236}">
                <a16:creationId xmlns:a16="http://schemas.microsoft.com/office/drawing/2014/main" id="{316E4C0D-39E9-4D50-9FDD-F28B30B8A3B2}"/>
              </a:ext>
            </a:extLst>
          </p:cNvPr>
          <p:cNvSpPr txBox="1"/>
          <p:nvPr/>
        </p:nvSpPr>
        <p:spPr>
          <a:xfrm>
            <a:off x="3429000" y="2743200"/>
            <a:ext cx="72009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frequency sampling interval</a:t>
            </a:r>
          </a:p>
        </p:txBody>
      </p:sp>
    </p:spTree>
    <p:extLst>
      <p:ext uri="{BB962C8B-B14F-4D97-AF65-F5344CB8AC3E}">
        <p14:creationId xmlns:p14="http://schemas.microsoft.com/office/powerpoint/2010/main" val="40257843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85189D29-ED56-4D63-AAC6-33382B3E72EB}"/>
              </a:ext>
            </a:extLst>
          </p:cNvPr>
          <p:cNvGrpSpPr/>
          <p:nvPr/>
        </p:nvGrpSpPr>
        <p:grpSpPr>
          <a:xfrm>
            <a:off x="381000" y="-11043"/>
            <a:ext cx="8382000" cy="7022396"/>
            <a:chOff x="381000" y="-11043"/>
            <a:chExt cx="8382000" cy="7022396"/>
          </a:xfrm>
        </p:grpSpPr>
        <p:sp>
          <p:nvSpPr>
            <p:cNvPr id="11" name="TextBox 10">
              <a:extLst>
                <a:ext uri="{FF2B5EF4-FFF2-40B4-BE49-F238E27FC236}">
                  <a16:creationId xmlns:a16="http://schemas.microsoft.com/office/drawing/2014/main" id="{B6F8B65B-8396-407D-9EC7-9E4415D495F3}"/>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2" name="TextBox 11">
              <a:extLst>
                <a:ext uri="{FF2B5EF4-FFF2-40B4-BE49-F238E27FC236}">
                  <a16:creationId xmlns:a16="http://schemas.microsoft.com/office/drawing/2014/main" id="{9566F47D-4519-46CA-9AE2-1E7DA56B66BC}"/>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5" name="TextBox 4">
            <a:extLst>
              <a:ext uri="{FF2B5EF4-FFF2-40B4-BE49-F238E27FC236}">
                <a16:creationId xmlns:a16="http://schemas.microsoft.com/office/drawing/2014/main" id="{0DC73AB2-564A-4EE7-8DA6-6454E3F141CB}"/>
              </a:ext>
            </a:extLst>
          </p:cNvPr>
          <p:cNvSpPr txBox="1"/>
          <p:nvPr/>
        </p:nvSpPr>
        <p:spPr>
          <a:xfrm>
            <a:off x="6705600" y="4038600"/>
            <a:ext cx="24384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frequency axis</a:t>
            </a:r>
          </a:p>
        </p:txBody>
      </p:sp>
    </p:spTree>
    <p:extLst>
      <p:ext uri="{BB962C8B-B14F-4D97-AF65-F5344CB8AC3E}">
        <p14:creationId xmlns:p14="http://schemas.microsoft.com/office/powerpoint/2010/main" val="9005890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36634F5-A9B1-4180-A091-9C882AD3D1CE}"/>
              </a:ext>
            </a:extLst>
          </p:cNvPr>
          <p:cNvGrpSpPr/>
          <p:nvPr/>
        </p:nvGrpSpPr>
        <p:grpSpPr>
          <a:xfrm>
            <a:off x="381000" y="-11043"/>
            <a:ext cx="8382000" cy="7022396"/>
            <a:chOff x="381000" y="-11043"/>
            <a:chExt cx="8382000" cy="7022396"/>
          </a:xfrm>
        </p:grpSpPr>
        <p:sp>
          <p:nvSpPr>
            <p:cNvPr id="10" name="TextBox 9">
              <a:extLst>
                <a:ext uri="{FF2B5EF4-FFF2-40B4-BE49-F238E27FC236}">
                  <a16:creationId xmlns:a16="http://schemas.microsoft.com/office/drawing/2014/main" id="{A6B06000-152B-482D-81FE-F3BFE4AC97D5}"/>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1" name="TextBox 10">
              <a:extLst>
                <a:ext uri="{FF2B5EF4-FFF2-40B4-BE49-F238E27FC236}">
                  <a16:creationId xmlns:a16="http://schemas.microsoft.com/office/drawing/2014/main" id="{E848A2AF-1DDB-41C2-9BF0-4A2C299E6517}"/>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5" name="TextBox 4">
            <a:extLst>
              <a:ext uri="{FF2B5EF4-FFF2-40B4-BE49-F238E27FC236}">
                <a16:creationId xmlns:a16="http://schemas.microsoft.com/office/drawing/2014/main" id="{0DC73AB2-564A-4EE7-8DA6-6454E3F141CB}"/>
              </a:ext>
            </a:extLst>
          </p:cNvPr>
          <p:cNvSpPr txBox="1"/>
          <p:nvPr/>
        </p:nvSpPr>
        <p:spPr>
          <a:xfrm>
            <a:off x="2438400" y="4800600"/>
            <a:ext cx="60198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number of non-negative frequencies</a:t>
            </a:r>
          </a:p>
        </p:txBody>
      </p:sp>
    </p:spTree>
    <p:extLst>
      <p:ext uri="{BB962C8B-B14F-4D97-AF65-F5344CB8AC3E}">
        <p14:creationId xmlns:p14="http://schemas.microsoft.com/office/powerpoint/2010/main" val="1064121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114800"/>
          </a:xfrm>
        </p:spPr>
        <p:txBody>
          <a:bodyPr/>
          <a:lstStyle/>
          <a:p>
            <a:r>
              <a:rPr lang="en-US" dirty="0">
                <a:latin typeface="Times New Roman" pitchFamily="18" charset="0"/>
                <a:cs typeface="Times New Roman" pitchFamily="18" charset="0"/>
              </a:rPr>
              <a:t>imaginary unit</a:t>
            </a: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i="1" dirty="0" err="1">
                <a:latin typeface="Times New Roman" pitchFamily="18" charset="0"/>
                <a:cs typeface="Times New Roman" pitchFamily="18" charset="0"/>
              </a:rPr>
              <a:t>i</a:t>
            </a:r>
            <a:br>
              <a:rPr lang="en-US" i="1" dirty="0">
                <a:latin typeface="Times New Roman" pitchFamily="18" charset="0"/>
                <a:cs typeface="Times New Roman" pitchFamily="18" charset="0"/>
              </a:rPr>
            </a:br>
            <a:br>
              <a:rPr lang="en-US" dirty="0">
                <a:latin typeface="Times New Roman" pitchFamily="18" charset="0"/>
                <a:cs typeface="Times New Roman" pitchFamily="18" charset="0"/>
              </a:rPr>
            </a:br>
            <a:r>
              <a:rPr lang="en-US" dirty="0">
                <a:latin typeface="Times New Roman" pitchFamily="18" charset="0"/>
                <a:cs typeface="Times New Roman" pitchFamily="18" charset="0"/>
              </a:rPr>
              <a:t>such that</a:t>
            </a:r>
            <a:br>
              <a:rPr lang="en-US" dirty="0">
                <a:latin typeface="Times New Roman" pitchFamily="18" charset="0"/>
                <a:cs typeface="Times New Roman" pitchFamily="18" charset="0"/>
              </a:rPr>
            </a:br>
            <a:r>
              <a:rPr lang="en-US" i="1" dirty="0">
                <a:latin typeface="Cambria Math" pitchFamily="18" charset="0"/>
                <a:ea typeface="Cambria Math" pitchFamily="18" charset="0"/>
                <a:cs typeface="Times New Roman" pitchFamily="18" charset="0"/>
              </a:rPr>
              <a:t>i</a:t>
            </a:r>
            <a:r>
              <a:rPr lang="en-US" i="1" baseline="30000" dirty="0">
                <a:latin typeface="Cambria Math" pitchFamily="18" charset="0"/>
                <a:ea typeface="Cambria Math" pitchFamily="18" charset="0"/>
                <a:cs typeface="Times New Roman" pitchFamily="18" charset="0"/>
              </a:rPr>
              <a:t>2</a:t>
            </a:r>
            <a:r>
              <a:rPr lang="en-US" i="1" dirty="0">
                <a:latin typeface="Cambria Math" pitchFamily="18" charset="0"/>
                <a:ea typeface="Cambria Math" pitchFamily="18" charset="0"/>
                <a:cs typeface="Times New Roman" pitchFamily="18" charset="0"/>
              </a:rPr>
              <a:t> = -1</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B1AA3C37-67B3-490E-9532-6C575672931B}"/>
              </a:ext>
            </a:extLst>
          </p:cNvPr>
          <p:cNvGrpSpPr/>
          <p:nvPr/>
        </p:nvGrpSpPr>
        <p:grpSpPr>
          <a:xfrm>
            <a:off x="381000" y="-11043"/>
            <a:ext cx="8382000" cy="7022396"/>
            <a:chOff x="381000" y="-11043"/>
            <a:chExt cx="8382000" cy="7022396"/>
          </a:xfrm>
        </p:grpSpPr>
        <p:sp>
          <p:nvSpPr>
            <p:cNvPr id="11" name="TextBox 10">
              <a:extLst>
                <a:ext uri="{FF2B5EF4-FFF2-40B4-BE49-F238E27FC236}">
                  <a16:creationId xmlns:a16="http://schemas.microsoft.com/office/drawing/2014/main" id="{72C48DCE-DCF7-45D6-9B6D-710D7C01B241}"/>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2" name="TextBox 11">
              <a:extLst>
                <a:ext uri="{FF2B5EF4-FFF2-40B4-BE49-F238E27FC236}">
                  <a16:creationId xmlns:a16="http://schemas.microsoft.com/office/drawing/2014/main" id="{F1763A00-F13A-4276-AB08-F70D90BF5A8F}"/>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6" name="TextBox 5">
            <a:extLst>
              <a:ext uri="{FF2B5EF4-FFF2-40B4-BE49-F238E27FC236}">
                <a16:creationId xmlns:a16="http://schemas.microsoft.com/office/drawing/2014/main" id="{F0DDEB6E-53F5-4A93-B91E-A55E82C95D3A}"/>
              </a:ext>
            </a:extLst>
          </p:cNvPr>
          <p:cNvSpPr txBox="1"/>
          <p:nvPr/>
        </p:nvSpPr>
        <p:spPr>
          <a:xfrm>
            <a:off x="2971800" y="5257800"/>
            <a:ext cx="56388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angular frequency sampling interval</a:t>
            </a:r>
          </a:p>
        </p:txBody>
      </p:sp>
    </p:spTree>
    <p:extLst>
      <p:ext uri="{BB962C8B-B14F-4D97-AF65-F5344CB8AC3E}">
        <p14:creationId xmlns:p14="http://schemas.microsoft.com/office/powerpoint/2010/main" val="138999298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3B47538-2ED5-4DD2-AFEC-FAC7902401DF}"/>
              </a:ext>
            </a:extLst>
          </p:cNvPr>
          <p:cNvGrpSpPr/>
          <p:nvPr/>
        </p:nvGrpSpPr>
        <p:grpSpPr>
          <a:xfrm>
            <a:off x="381000" y="-11043"/>
            <a:ext cx="8382000" cy="7022396"/>
            <a:chOff x="381000" y="-11043"/>
            <a:chExt cx="8382000" cy="7022396"/>
          </a:xfrm>
        </p:grpSpPr>
        <p:sp>
          <p:nvSpPr>
            <p:cNvPr id="11" name="TextBox 10">
              <a:extLst>
                <a:ext uri="{FF2B5EF4-FFF2-40B4-BE49-F238E27FC236}">
                  <a16:creationId xmlns:a16="http://schemas.microsoft.com/office/drawing/2014/main" id="{855B6F28-AEDB-40D4-8863-B53B4C4A6579}"/>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sp>
          <p:nvSpPr>
            <p:cNvPr id="10" name="TextBox 9">
              <a:extLst>
                <a:ext uri="{FF2B5EF4-FFF2-40B4-BE49-F238E27FC236}">
                  <a16:creationId xmlns:a16="http://schemas.microsoft.com/office/drawing/2014/main" id="{232C71C5-67B0-434F-B190-F32C02150041}"/>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grpSp>
      <p:sp>
        <p:nvSpPr>
          <p:cNvPr id="6" name="TextBox 5">
            <a:extLst>
              <a:ext uri="{FF2B5EF4-FFF2-40B4-BE49-F238E27FC236}">
                <a16:creationId xmlns:a16="http://schemas.microsoft.com/office/drawing/2014/main" id="{F0DDEB6E-53F5-4A93-B91E-A55E82C95D3A}"/>
              </a:ext>
            </a:extLst>
          </p:cNvPr>
          <p:cNvSpPr txBox="1"/>
          <p:nvPr/>
        </p:nvSpPr>
        <p:spPr>
          <a:xfrm>
            <a:off x="1828800" y="5725180"/>
            <a:ext cx="72009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number of non-negative angular frequencies</a:t>
            </a:r>
          </a:p>
        </p:txBody>
      </p:sp>
    </p:spTree>
    <p:extLst>
      <p:ext uri="{BB962C8B-B14F-4D97-AF65-F5344CB8AC3E}">
        <p14:creationId xmlns:p14="http://schemas.microsoft.com/office/powerpoint/2010/main" val="10919507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FCD693C-245F-41FF-A95E-30862226BB31}"/>
              </a:ext>
            </a:extLst>
          </p:cNvPr>
          <p:cNvGrpSpPr/>
          <p:nvPr/>
        </p:nvGrpSpPr>
        <p:grpSpPr>
          <a:xfrm>
            <a:off x="381000" y="-11043"/>
            <a:ext cx="8382000" cy="7022396"/>
            <a:chOff x="381000" y="-11043"/>
            <a:chExt cx="8382000" cy="7022396"/>
          </a:xfrm>
        </p:grpSpPr>
        <p:sp>
          <p:nvSpPr>
            <p:cNvPr id="10" name="TextBox 9">
              <a:extLst>
                <a:ext uri="{FF2B5EF4-FFF2-40B4-BE49-F238E27FC236}">
                  <a16:creationId xmlns:a16="http://schemas.microsoft.com/office/drawing/2014/main" id="{A27C08BA-93BD-4840-9740-4804BFDE2227}"/>
                </a:ext>
              </a:extLst>
            </p:cNvPr>
            <p:cNvSpPr txBox="1"/>
            <p:nvPr/>
          </p:nvSpPr>
          <p:spPr>
            <a:xfrm>
              <a:off x="1485900" y="-11043"/>
              <a:ext cx="6172200" cy="707886"/>
            </a:xfrm>
            <a:prstGeom prst="rect">
              <a:avLst/>
            </a:prstGeom>
            <a:noFill/>
          </p:spPr>
          <p:txBody>
            <a:bodyPr wrap="square" rtlCol="0">
              <a:spAutoFit/>
            </a:bodyPr>
            <a:lstStyle/>
            <a:p>
              <a:pPr algn="ctr"/>
              <a:r>
                <a:rPr lang="en-US" sz="4000" dirty="0">
                  <a:latin typeface="Times New Roman" panose="02020603050405020304" pitchFamily="18" charset="0"/>
                  <a:cs typeface="Times New Roman" panose="02020603050405020304" pitchFamily="18" charset="0"/>
                </a:rPr>
                <a:t>Standard set up in Python</a:t>
              </a:r>
            </a:p>
          </p:txBody>
        </p:sp>
        <p:sp>
          <p:nvSpPr>
            <p:cNvPr id="11" name="TextBox 10">
              <a:extLst>
                <a:ext uri="{FF2B5EF4-FFF2-40B4-BE49-F238E27FC236}">
                  <a16:creationId xmlns:a16="http://schemas.microsoft.com/office/drawing/2014/main" id="{28680083-5B27-4155-BE92-F21721BEDDF0}"/>
                </a:ext>
              </a:extLst>
            </p:cNvPr>
            <p:cNvSpPr txBox="1"/>
            <p:nvPr/>
          </p:nvSpPr>
          <p:spPr>
            <a:xfrm>
              <a:off x="381000" y="609600"/>
              <a:ext cx="8382000" cy="6401753"/>
            </a:xfrm>
            <a:prstGeom prst="rect">
              <a:avLst/>
            </a:prstGeom>
            <a:noFill/>
          </p:spPr>
          <p:txBody>
            <a:bodyPr wrap="square" rtlCol="0">
              <a:spAutoFit/>
            </a:bodyPr>
            <a:lstStyle/>
            <a:p>
              <a:pPr>
                <a:buNone/>
              </a:pPr>
              <a:r>
                <a:rPr lang="en-US" sz="2800" dirty="0">
                  <a:latin typeface="Courier New" pitchFamily="49" charset="0"/>
                  <a:cs typeface="Courier New" pitchFamily="49" charset="0"/>
                </a:rPr>
                <a:t>M=N; </a:t>
              </a:r>
            </a:p>
            <a:p>
              <a:pPr>
                <a:buNone/>
              </a:pPr>
              <a:r>
                <a:rPr lang="en-US" sz="2800" dirty="0">
                  <a:latin typeface="Courier New" pitchFamily="49" charset="0"/>
                  <a:cs typeface="Courier New" pitchFamily="49" charset="0"/>
                </a:rPr>
                <a:t>No2 = floor(N/2);</a:t>
              </a:r>
            </a:p>
            <a:p>
              <a:pPr>
                <a:buNone/>
              </a:pPr>
              <a:r>
                <a:rPr lang="en-US" sz="2800" dirty="0">
                  <a:latin typeface="Courier New" pitchFamily="49" charset="0"/>
                  <a:cs typeface="Courier New" pitchFamily="49" charset="0"/>
                </a:rPr>
                <a:t>t=</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(Dt*</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(0,N-1,N)); </a:t>
              </a:r>
            </a:p>
            <a:p>
              <a:pPr>
                <a:buNone/>
              </a:pPr>
              <a:r>
                <a:rPr lang="en-US" sz="2800" dirty="0">
                  <a:latin typeface="Courier New" pitchFamily="49" charset="0"/>
                  <a:cs typeface="Courier New" pitchFamily="49" charset="0"/>
                </a:rPr>
                <a:t>T=N*Dt;</a:t>
              </a:r>
            </a:p>
            <a:p>
              <a:pPr>
                <a:buNone/>
              </a:pPr>
              <a:r>
                <a:rPr lang="en-US" sz="2800" dirty="0">
                  <a:latin typeface="Courier New" pitchFamily="49" charset="0"/>
                  <a:cs typeface="Courier New" pitchFamily="49" charset="0"/>
                </a:rPr>
                <a:t>fmax=1/(2.0*Dt); </a:t>
              </a:r>
            </a:p>
            <a:p>
              <a:pPr>
                <a:buNone/>
              </a:pPr>
              <a:r>
                <a:rPr lang="en-US" sz="2800" dirty="0">
                  <a:latin typeface="Courier New" pitchFamily="49" charset="0"/>
                  <a:cs typeface="Courier New" pitchFamily="49" charset="0"/>
                </a:rPr>
                <a:t>df=fmax/(N/2); </a:t>
              </a:r>
            </a:p>
            <a:p>
              <a:pPr>
                <a:buNone/>
              </a:pPr>
              <a:r>
                <a:rPr lang="en-US" sz="2800" dirty="0">
                  <a:latin typeface="Courier New" pitchFamily="49" charset="0"/>
                  <a:cs typeface="Courier New" pitchFamily="49" charset="0"/>
                </a:rPr>
                <a:t>f=</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(Df*</a:t>
              </a:r>
              <a:r>
                <a:rPr lang="en-US" sz="2800" dirty="0" err="1">
                  <a:latin typeface="Courier New" pitchFamily="49" charset="0"/>
                  <a:cs typeface="Courier New" pitchFamily="49" charset="0"/>
                </a:rPr>
                <a:t>np.concatenate</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(0,No2,Nf), </a:t>
              </a:r>
              <a:r>
                <a:rPr lang="en-US" sz="2800" dirty="0" err="1">
                  <a:latin typeface="Courier New" pitchFamily="49" charset="0"/>
                  <a:cs typeface="Courier New" pitchFamily="49" charset="0"/>
                </a:rPr>
                <a:t>np.linspace</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  -No2+1,-1,No2-1)),axis=0));</a:t>
              </a:r>
            </a:p>
            <a:p>
              <a:pPr>
                <a:buNone/>
              </a:pPr>
              <a:r>
                <a:rPr lang="en-US" sz="2800" dirty="0">
                  <a:latin typeface="Courier New" pitchFamily="49" charset="0"/>
                  <a:cs typeface="Courier New" pitchFamily="49" charset="0"/>
                </a:rPr>
                <a:t>f=df*[0:N/2,-N/2+1:-1]'; </a:t>
              </a:r>
            </a:p>
            <a:p>
              <a:pPr>
                <a:buNone/>
              </a:pP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=N/2+1; </a:t>
              </a:r>
            </a:p>
            <a:p>
              <a:pPr>
                <a:buNone/>
              </a:pPr>
              <a:r>
                <a:rPr lang="en-US" sz="2800" dirty="0" err="1">
                  <a:latin typeface="Courier New" pitchFamily="49" charset="0"/>
                  <a:cs typeface="Courier New" pitchFamily="49" charset="0"/>
                </a:rPr>
                <a:t>dw</a:t>
              </a:r>
              <a:r>
                <a:rPr lang="en-US" sz="2800" dirty="0">
                  <a:latin typeface="Courier New" pitchFamily="49" charset="0"/>
                  <a:cs typeface="Courier New" pitchFamily="49" charset="0"/>
                </a:rPr>
                <a:t>=2*pi*df; </a:t>
              </a:r>
            </a:p>
            <a:p>
              <a:pPr>
                <a:buNone/>
              </a:pPr>
              <a:r>
                <a:rPr lang="en-US" sz="2800" dirty="0" err="1">
                  <a:latin typeface="Courier New" pitchFamily="49" charset="0"/>
                  <a:cs typeface="Courier New" pitchFamily="49" charset="0"/>
                </a:rPr>
                <a:t>Nw</a:t>
              </a:r>
              <a:r>
                <a:rPr lang="en-US" sz="2800" dirty="0">
                  <a:latin typeface="Courier New" pitchFamily="49" charset="0"/>
                  <a:cs typeface="Courier New" pitchFamily="49" charset="0"/>
                </a:rPr>
                <a:t>=</a:t>
              </a:r>
              <a:r>
                <a:rPr lang="en-US" sz="2800" dirty="0" err="1">
                  <a:latin typeface="Courier New" pitchFamily="49" charset="0"/>
                  <a:cs typeface="Courier New" pitchFamily="49" charset="0"/>
                </a:rPr>
                <a:t>Nf</a:t>
              </a:r>
              <a:r>
                <a:rPr lang="en-US" sz="2800" dirty="0">
                  <a:latin typeface="Courier New" pitchFamily="49" charset="0"/>
                  <a:cs typeface="Courier New" pitchFamily="49" charset="0"/>
                </a:rPr>
                <a:t>;</a:t>
              </a:r>
            </a:p>
            <a:p>
              <a:pPr>
                <a:buNone/>
              </a:pPr>
              <a:r>
                <a:rPr lang="en-US" sz="2800" dirty="0">
                  <a:latin typeface="Courier New" pitchFamily="49" charset="0"/>
                  <a:cs typeface="Courier New" pitchFamily="49" charset="0"/>
                </a:rPr>
                <a:t>w=2*pi*f; </a:t>
              </a:r>
            </a:p>
            <a:p>
              <a:endParaRPr lang="en-US" dirty="0"/>
            </a:p>
          </p:txBody>
        </p:sp>
      </p:grpSp>
      <p:sp>
        <p:nvSpPr>
          <p:cNvPr id="6" name="TextBox 5">
            <a:extLst>
              <a:ext uri="{FF2B5EF4-FFF2-40B4-BE49-F238E27FC236}">
                <a16:creationId xmlns:a16="http://schemas.microsoft.com/office/drawing/2014/main" id="{F0DDEB6E-53F5-4A93-B91E-A55E82C95D3A}"/>
              </a:ext>
            </a:extLst>
          </p:cNvPr>
          <p:cNvSpPr txBox="1"/>
          <p:nvPr/>
        </p:nvSpPr>
        <p:spPr>
          <a:xfrm>
            <a:off x="2514600" y="6096000"/>
            <a:ext cx="3962400" cy="523220"/>
          </a:xfrm>
          <a:prstGeom prst="rect">
            <a:avLst/>
          </a:prstGeom>
          <a:noFill/>
        </p:spPr>
        <p:txBody>
          <a:bodyPr wrap="square" rtlCol="0">
            <a:spAutoFit/>
          </a:bodyPr>
          <a:lstStyle/>
          <a:p>
            <a:r>
              <a:rPr lang="en-US" sz="2800" dirty="0">
                <a:solidFill>
                  <a:srgbClr val="FF0000"/>
                </a:solidFill>
                <a:latin typeface="Times New Roman" panose="02020603050405020304" pitchFamily="18" charset="0"/>
                <a:cs typeface="Times New Roman" panose="02020603050405020304" pitchFamily="18" charset="0"/>
              </a:rPr>
              <a:t>angular frequency axis</a:t>
            </a:r>
          </a:p>
        </p:txBody>
      </p:sp>
    </p:spTree>
    <p:extLst>
      <p:ext uri="{BB962C8B-B14F-4D97-AF65-F5344CB8AC3E}">
        <p14:creationId xmlns:p14="http://schemas.microsoft.com/office/powerpoint/2010/main" val="7202332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a:latin typeface="Times New Roman" pitchFamily="18" charset="0"/>
                <a:cs typeface="Times New Roman" pitchFamily="18" charset="0"/>
              </a:rPr>
              <a:t>Computing Power Spectral Density</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MATLAB</a:t>
            </a:r>
          </a:p>
        </p:txBody>
      </p:sp>
      <p:sp>
        <p:nvSpPr>
          <p:cNvPr id="4" name="Rectangle 3"/>
          <p:cNvSpPr/>
          <p:nvPr/>
        </p:nvSpPr>
        <p:spPr>
          <a:xfrm>
            <a:off x="304800" y="2025908"/>
            <a:ext cx="8382000" cy="4832092"/>
          </a:xfrm>
          <a:prstGeom prst="rect">
            <a:avLst/>
          </a:prstGeom>
        </p:spPr>
        <p:txBody>
          <a:bodyPr wrap="square">
            <a:spAutoFit/>
          </a:bodyPr>
          <a:lstStyle/>
          <a:p>
            <a:r>
              <a:rPr lang="en-US" sz="2800" dirty="0">
                <a:latin typeface="Courier New" pitchFamily="49" charset="0"/>
                <a:cs typeface="Courier New" pitchFamily="49" charset="0"/>
              </a:rPr>
              <a:t>% compute Fourier coefficients </a:t>
            </a:r>
          </a:p>
          <a:p>
            <a:r>
              <a:rPr lang="en-US" sz="2800" dirty="0">
                <a:latin typeface="Courier New" pitchFamily="49" charset="0"/>
                <a:cs typeface="Courier New" pitchFamily="49" charset="0"/>
              </a:rPr>
              <a:t>c = </a:t>
            </a:r>
            <a:r>
              <a:rPr lang="en-US" sz="2800" dirty="0" err="1">
                <a:latin typeface="Courier New" pitchFamily="49" charset="0"/>
                <a:cs typeface="Courier New" pitchFamily="49" charset="0"/>
              </a:rPr>
              <a:t>fft</a:t>
            </a:r>
            <a:r>
              <a:rPr lang="en-US" sz="2800" dirty="0">
                <a:latin typeface="Courier New" pitchFamily="49" charset="0"/>
                <a:cs typeface="Courier New" pitchFamily="49" charset="0"/>
              </a:rPr>
              <a:t>(d); </a:t>
            </a:r>
          </a:p>
          <a:p>
            <a:endParaRPr lang="en-US" sz="2800" dirty="0">
              <a:latin typeface="Courier New" pitchFamily="49" charset="0"/>
              <a:cs typeface="Courier New" pitchFamily="49" charset="0"/>
            </a:endParaRPr>
          </a:p>
          <a:p>
            <a:r>
              <a:rPr lang="en-US" sz="2800" dirty="0">
                <a:latin typeface="Courier New" pitchFamily="49" charset="0"/>
                <a:cs typeface="Courier New" pitchFamily="49" charset="0"/>
              </a:rPr>
              <a:t>% compute amplitude spectral density </a:t>
            </a:r>
          </a:p>
          <a:p>
            <a:r>
              <a:rPr lang="en-US" sz="2800" dirty="0">
                <a:latin typeface="Courier New" pitchFamily="49" charset="0"/>
                <a:cs typeface="Courier New" pitchFamily="49" charset="0"/>
              </a:rPr>
              <a:t>s=abs(c(1:Nw));</a:t>
            </a:r>
          </a:p>
          <a:p>
            <a:endParaRPr lang="en-US" sz="2800" dirty="0">
              <a:latin typeface="Courier New" pitchFamily="49" charset="0"/>
              <a:cs typeface="Courier New" pitchFamily="49" charset="0"/>
            </a:endParaRPr>
          </a:p>
          <a:p>
            <a:r>
              <a:rPr lang="en-US" sz="2800" dirty="0">
                <a:latin typeface="Courier New" pitchFamily="49" charset="0"/>
                <a:cs typeface="Courier New" pitchFamily="49" charset="0"/>
              </a:rPr>
              <a:t>% compute power spectral density </a:t>
            </a:r>
          </a:p>
          <a:p>
            <a:r>
              <a:rPr lang="en-US" sz="2800" dirty="0">
                <a:latin typeface="Courier New" pitchFamily="49" charset="0"/>
                <a:cs typeface="Courier New" pitchFamily="49" charset="0"/>
              </a:rPr>
              <a:t>s2=s^2;</a:t>
            </a:r>
          </a:p>
          <a:p>
            <a:endParaRPr lang="en-US" sz="2800" dirty="0">
              <a:latin typeface="Courier New" pitchFamily="49" charset="0"/>
              <a:cs typeface="Courier New" pitchFamily="49" charset="0"/>
            </a:endParaRPr>
          </a:p>
          <a:p>
            <a:endParaRPr lang="en-US" sz="2800" dirty="0">
              <a:latin typeface="Courier New" pitchFamily="49" charset="0"/>
              <a:cs typeface="Courier New" pitchFamily="49" charset="0"/>
            </a:endParaRPr>
          </a:p>
          <a:p>
            <a:endParaRPr lang="en-US" sz="2800" dirty="0">
              <a:latin typeface="Courier New" pitchFamily="49" charset="0"/>
              <a:cs typeface="Courier New" pitchFamily="49"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a:latin typeface="Times New Roman" pitchFamily="18" charset="0"/>
                <a:cs typeface="Times New Roman" pitchFamily="18" charset="0"/>
              </a:rPr>
              <a:t>Computing Power Spectral Density</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MATLAB</a:t>
            </a:r>
          </a:p>
        </p:txBody>
      </p:sp>
      <p:sp>
        <p:nvSpPr>
          <p:cNvPr id="4" name="Rectangle 3"/>
          <p:cNvSpPr/>
          <p:nvPr/>
        </p:nvSpPr>
        <p:spPr>
          <a:xfrm>
            <a:off x="304800" y="2025908"/>
            <a:ext cx="8382000" cy="4832092"/>
          </a:xfrm>
          <a:prstGeom prst="rect">
            <a:avLst/>
          </a:prstGeom>
        </p:spPr>
        <p:txBody>
          <a:bodyPr wrap="square">
            <a:spAutoFit/>
          </a:bodyPr>
          <a:lstStyle/>
          <a:p>
            <a:r>
              <a:rPr lang="en-US" sz="2800" dirty="0">
                <a:latin typeface="Courier New" pitchFamily="49" charset="0"/>
                <a:cs typeface="Courier New" pitchFamily="49" charset="0"/>
              </a:rPr>
              <a:t>% compute Fourier coefficients </a:t>
            </a:r>
          </a:p>
          <a:p>
            <a:r>
              <a:rPr lang="en-US" sz="2800" dirty="0">
                <a:latin typeface="Courier New" pitchFamily="49" charset="0"/>
                <a:cs typeface="Courier New" pitchFamily="49" charset="0"/>
              </a:rPr>
              <a:t>c = </a:t>
            </a:r>
            <a:r>
              <a:rPr lang="en-US" sz="2800" dirty="0" err="1">
                <a:latin typeface="Courier New" pitchFamily="49" charset="0"/>
                <a:cs typeface="Courier New" pitchFamily="49" charset="0"/>
              </a:rPr>
              <a:t>fft</a:t>
            </a:r>
            <a:r>
              <a:rPr lang="en-US" sz="2800" dirty="0">
                <a:latin typeface="Courier New" pitchFamily="49" charset="0"/>
                <a:cs typeface="Courier New" pitchFamily="49" charset="0"/>
              </a:rPr>
              <a:t>(d); </a:t>
            </a:r>
          </a:p>
          <a:p>
            <a:endParaRPr lang="en-US" sz="2800" dirty="0">
              <a:latin typeface="Courier New" pitchFamily="49" charset="0"/>
              <a:cs typeface="Courier New" pitchFamily="49" charset="0"/>
            </a:endParaRPr>
          </a:p>
          <a:p>
            <a:r>
              <a:rPr lang="en-US" sz="2800" dirty="0">
                <a:latin typeface="Courier New" pitchFamily="49" charset="0"/>
                <a:cs typeface="Courier New" pitchFamily="49" charset="0"/>
              </a:rPr>
              <a:t>% compute amplitude spectral density </a:t>
            </a:r>
          </a:p>
          <a:p>
            <a:r>
              <a:rPr lang="en-US" sz="2800" dirty="0">
                <a:latin typeface="Courier New" pitchFamily="49" charset="0"/>
                <a:cs typeface="Courier New" pitchFamily="49" charset="0"/>
              </a:rPr>
              <a:t>s=abs(c(1:Nw));</a:t>
            </a:r>
          </a:p>
          <a:p>
            <a:endParaRPr lang="en-US" sz="2800" dirty="0">
              <a:latin typeface="Courier New" pitchFamily="49" charset="0"/>
              <a:cs typeface="Courier New" pitchFamily="49" charset="0"/>
            </a:endParaRPr>
          </a:p>
          <a:p>
            <a:r>
              <a:rPr lang="en-US" sz="2800" dirty="0">
                <a:latin typeface="Courier New" pitchFamily="49" charset="0"/>
                <a:cs typeface="Courier New" pitchFamily="49" charset="0"/>
              </a:rPr>
              <a:t>% compute power spectral density </a:t>
            </a:r>
          </a:p>
          <a:p>
            <a:r>
              <a:rPr lang="en-US" sz="2800" dirty="0">
                <a:latin typeface="Courier New" pitchFamily="49" charset="0"/>
                <a:cs typeface="Courier New" pitchFamily="49" charset="0"/>
              </a:rPr>
              <a:t>s2=s^2;</a:t>
            </a:r>
          </a:p>
          <a:p>
            <a:endParaRPr lang="en-US" sz="2800" dirty="0">
              <a:latin typeface="Courier New" pitchFamily="49" charset="0"/>
              <a:cs typeface="Courier New" pitchFamily="49" charset="0"/>
            </a:endParaRPr>
          </a:p>
          <a:p>
            <a:endParaRPr lang="en-US" sz="2800" dirty="0">
              <a:latin typeface="Courier New" pitchFamily="49" charset="0"/>
              <a:cs typeface="Courier New" pitchFamily="49" charset="0"/>
            </a:endParaRPr>
          </a:p>
          <a:p>
            <a:endParaRPr lang="en-US" sz="2800" dirty="0">
              <a:latin typeface="Courier New" pitchFamily="49" charset="0"/>
              <a:cs typeface="Courier New" pitchFamily="49" charset="0"/>
            </a:endParaRPr>
          </a:p>
        </p:txBody>
      </p:sp>
      <p:sp>
        <p:nvSpPr>
          <p:cNvPr id="5" name="Rectangle 4">
            <a:extLst>
              <a:ext uri="{FF2B5EF4-FFF2-40B4-BE49-F238E27FC236}">
                <a16:creationId xmlns:a16="http://schemas.microsoft.com/office/drawing/2014/main" id="{34F8537E-50EF-4350-80F7-37D348973D91}"/>
              </a:ext>
            </a:extLst>
          </p:cNvPr>
          <p:cNvSpPr/>
          <p:nvPr/>
        </p:nvSpPr>
        <p:spPr>
          <a:xfrm>
            <a:off x="3657600" y="5410200"/>
            <a:ext cx="381000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note that negative frequencies are discarded</a:t>
            </a:r>
          </a:p>
          <a:p>
            <a:pPr algn="ctr"/>
            <a:r>
              <a:rPr lang="en-US" sz="2400" i="1" dirty="0">
                <a:solidFill>
                  <a:srgbClr val="FF0000"/>
                </a:solidFill>
                <a:latin typeface="Times New Roman" pitchFamily="18" charset="0"/>
                <a:ea typeface="Cambria Math" pitchFamily="18" charset="0"/>
                <a:cs typeface="Times New Roman" pitchFamily="18" charset="0"/>
              </a:rPr>
              <a:t>since they are redundant</a:t>
            </a:r>
          </a:p>
        </p:txBody>
      </p:sp>
      <p:sp>
        <p:nvSpPr>
          <p:cNvPr id="6" name="Freeform 5">
            <a:extLst>
              <a:ext uri="{FF2B5EF4-FFF2-40B4-BE49-F238E27FC236}">
                <a16:creationId xmlns:a16="http://schemas.microsoft.com/office/drawing/2014/main" id="{0C127640-5E3D-493E-939A-FBE3DEC125CF}"/>
              </a:ext>
            </a:extLst>
          </p:cNvPr>
          <p:cNvSpPr/>
          <p:nvPr/>
        </p:nvSpPr>
        <p:spPr>
          <a:xfrm>
            <a:off x="2971800" y="4191000"/>
            <a:ext cx="2331356" cy="1182914"/>
          </a:xfrm>
          <a:custGeom>
            <a:avLst/>
            <a:gdLst>
              <a:gd name="connsiteX0" fmla="*/ 0 w 2148114"/>
              <a:gd name="connsiteY0" fmla="*/ 0 h 1161143"/>
              <a:gd name="connsiteX1" fmla="*/ 1262743 w 2148114"/>
              <a:gd name="connsiteY1" fmla="*/ 275772 h 1161143"/>
              <a:gd name="connsiteX2" fmla="*/ 2148114 w 2148114"/>
              <a:gd name="connsiteY2" fmla="*/ 1161143 h 1161143"/>
              <a:gd name="connsiteX0" fmla="*/ 0 w 2148114"/>
              <a:gd name="connsiteY0" fmla="*/ 0 h 1161143"/>
              <a:gd name="connsiteX1" fmla="*/ 515257 w 2148114"/>
              <a:gd name="connsiteY1" fmla="*/ 283029 h 1161143"/>
              <a:gd name="connsiteX2" fmla="*/ 2148114 w 2148114"/>
              <a:gd name="connsiteY2" fmla="*/ 1161143 h 1161143"/>
              <a:gd name="connsiteX0" fmla="*/ 104019 w 2252133"/>
              <a:gd name="connsiteY0" fmla="*/ 2419 h 1163562"/>
              <a:gd name="connsiteX1" fmla="*/ 85876 w 2252133"/>
              <a:gd name="connsiteY1" fmla="*/ 285448 h 1163562"/>
              <a:gd name="connsiteX2" fmla="*/ 619276 w 2252133"/>
              <a:gd name="connsiteY2" fmla="*/ 285448 h 1163562"/>
              <a:gd name="connsiteX3" fmla="*/ 2252133 w 2252133"/>
              <a:gd name="connsiteY3" fmla="*/ 1163562 h 1163562"/>
              <a:gd name="connsiteX0" fmla="*/ 173566 w 2321680"/>
              <a:gd name="connsiteY0" fmla="*/ 68943 h 1230086"/>
              <a:gd name="connsiteX1" fmla="*/ 3024 w 2321680"/>
              <a:gd name="connsiteY1" fmla="*/ 47172 h 1230086"/>
              <a:gd name="connsiteX2" fmla="*/ 155423 w 2321680"/>
              <a:gd name="connsiteY2" fmla="*/ 351972 h 1230086"/>
              <a:gd name="connsiteX3" fmla="*/ 688823 w 2321680"/>
              <a:gd name="connsiteY3" fmla="*/ 351972 h 1230086"/>
              <a:gd name="connsiteX4" fmla="*/ 2321680 w 2321680"/>
              <a:gd name="connsiteY4" fmla="*/ 1230086 h 1230086"/>
              <a:gd name="connsiteX0" fmla="*/ 173566 w 2321680"/>
              <a:gd name="connsiteY0" fmla="*/ 0 h 1161143"/>
              <a:gd name="connsiteX1" fmla="*/ 3024 w 2321680"/>
              <a:gd name="connsiteY1" fmla="*/ 130629 h 1161143"/>
              <a:gd name="connsiteX2" fmla="*/ 155423 w 2321680"/>
              <a:gd name="connsiteY2" fmla="*/ 283029 h 1161143"/>
              <a:gd name="connsiteX3" fmla="*/ 688823 w 2321680"/>
              <a:gd name="connsiteY3" fmla="*/ 283029 h 1161143"/>
              <a:gd name="connsiteX4" fmla="*/ 2321680 w 2321680"/>
              <a:gd name="connsiteY4" fmla="*/ 1161143 h 1161143"/>
              <a:gd name="connsiteX0" fmla="*/ 88900 w 2331356"/>
              <a:gd name="connsiteY0" fmla="*/ 0 h 1182914"/>
              <a:gd name="connsiteX1" fmla="*/ 12700 w 2331356"/>
              <a:gd name="connsiteY1" fmla="*/ 152400 h 1182914"/>
              <a:gd name="connsiteX2" fmla="*/ 165099 w 2331356"/>
              <a:gd name="connsiteY2" fmla="*/ 304800 h 1182914"/>
              <a:gd name="connsiteX3" fmla="*/ 698499 w 2331356"/>
              <a:gd name="connsiteY3" fmla="*/ 304800 h 1182914"/>
              <a:gd name="connsiteX4" fmla="*/ 2331356 w 2331356"/>
              <a:gd name="connsiteY4" fmla="*/ 1182914 h 1182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1356" h="1182914">
                <a:moveTo>
                  <a:pt x="88900" y="0"/>
                </a:moveTo>
                <a:cubicBezTo>
                  <a:pt x="84062" y="2419"/>
                  <a:pt x="0" y="101600"/>
                  <a:pt x="12700" y="152400"/>
                </a:cubicBezTo>
                <a:cubicBezTo>
                  <a:pt x="25400" y="203200"/>
                  <a:pt x="50799" y="279400"/>
                  <a:pt x="165099" y="304800"/>
                </a:cubicBezTo>
                <a:cubicBezTo>
                  <a:pt x="279399" y="330200"/>
                  <a:pt x="337456" y="158448"/>
                  <a:pt x="698499" y="304800"/>
                </a:cubicBezTo>
                <a:cubicBezTo>
                  <a:pt x="1059542" y="451152"/>
                  <a:pt x="2067680" y="836990"/>
                  <a:pt x="2331356" y="118291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3300"/>
              </a:solidFill>
            </a:endParaRPr>
          </a:p>
        </p:txBody>
      </p:sp>
    </p:spTree>
    <p:extLst>
      <p:ext uri="{BB962C8B-B14F-4D97-AF65-F5344CB8AC3E}">
        <p14:creationId xmlns:p14="http://schemas.microsoft.com/office/powerpoint/2010/main" val="32434591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a:latin typeface="Times New Roman" pitchFamily="18" charset="0"/>
                <a:cs typeface="Times New Roman" pitchFamily="18" charset="0"/>
              </a:rPr>
              <a:t>Computing Power Spectral Density</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Python</a:t>
            </a:r>
          </a:p>
        </p:txBody>
      </p:sp>
      <p:sp>
        <p:nvSpPr>
          <p:cNvPr id="4" name="Rectangle 3"/>
          <p:cNvSpPr/>
          <p:nvPr/>
        </p:nvSpPr>
        <p:spPr>
          <a:xfrm>
            <a:off x="304800" y="2025908"/>
            <a:ext cx="8382000" cy="4832092"/>
          </a:xfrm>
          <a:prstGeom prst="rect">
            <a:avLst/>
          </a:prstGeom>
        </p:spPr>
        <p:txBody>
          <a:bodyPr wrap="square">
            <a:spAutoFit/>
          </a:bodyPr>
          <a:lstStyle/>
          <a:p>
            <a:r>
              <a:rPr lang="en-US" sz="2800" dirty="0">
                <a:latin typeface="Courier New" pitchFamily="49" charset="0"/>
                <a:cs typeface="Courier New" pitchFamily="49" charset="0"/>
              </a:rPr>
              <a:t># compute Fourier coefficients </a:t>
            </a:r>
          </a:p>
          <a:p>
            <a:r>
              <a:rPr lang="en-US" sz="2800" dirty="0">
                <a:latin typeface="Courier New" pitchFamily="49" charset="0"/>
                <a:cs typeface="Courier New" pitchFamily="49" charset="0"/>
              </a:rPr>
              <a:t>c = </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np.fft.fft</a:t>
            </a:r>
            <a:r>
              <a:rPr lang="en-US" sz="2800" dirty="0">
                <a:latin typeface="Courier New" pitchFamily="49" charset="0"/>
                <a:cs typeface="Courier New" pitchFamily="49" charset="0"/>
              </a:rPr>
              <a:t>(d, axis=0) );</a:t>
            </a:r>
          </a:p>
          <a:p>
            <a:endParaRPr lang="en-US" sz="2800" dirty="0">
              <a:latin typeface="Courier New" pitchFamily="49" charset="0"/>
              <a:cs typeface="Courier New" pitchFamily="49" charset="0"/>
            </a:endParaRPr>
          </a:p>
          <a:p>
            <a:r>
              <a:rPr lang="en-US" sz="2800" dirty="0">
                <a:latin typeface="Courier New" pitchFamily="49" charset="0"/>
                <a:cs typeface="Courier New" pitchFamily="49" charset="0"/>
              </a:rPr>
              <a:t># compute amplitude spectral density </a:t>
            </a:r>
          </a:p>
          <a:p>
            <a:r>
              <a:rPr lang="en-US" sz="2800" dirty="0">
                <a:latin typeface="Courier New" pitchFamily="49" charset="0"/>
                <a:cs typeface="Courier New" pitchFamily="49" charset="0"/>
              </a:rPr>
              <a:t>s = </a:t>
            </a:r>
            <a:r>
              <a:rPr lang="en-US" sz="2800" dirty="0" err="1">
                <a:latin typeface="Courier New" pitchFamily="49" charset="0"/>
                <a:cs typeface="Courier New" pitchFamily="49" charset="0"/>
              </a:rPr>
              <a:t>np.abs</a:t>
            </a:r>
            <a:r>
              <a:rPr lang="en-US" sz="2800" dirty="0">
                <a:latin typeface="Courier New" pitchFamily="49" charset="0"/>
                <a:cs typeface="Courier New" pitchFamily="49" charset="0"/>
              </a:rPr>
              <a:t>(c[0:Nf,0:1]);</a:t>
            </a:r>
          </a:p>
          <a:p>
            <a:endParaRPr lang="en-US" sz="2800" dirty="0">
              <a:latin typeface="Courier New" pitchFamily="49" charset="0"/>
              <a:cs typeface="Courier New" pitchFamily="49" charset="0"/>
            </a:endParaRPr>
          </a:p>
          <a:p>
            <a:r>
              <a:rPr lang="en-US" sz="2800" dirty="0">
                <a:latin typeface="Courier New" pitchFamily="49" charset="0"/>
                <a:cs typeface="Courier New" pitchFamily="49" charset="0"/>
              </a:rPr>
              <a:t># compute power spectral density </a:t>
            </a:r>
          </a:p>
          <a:p>
            <a:r>
              <a:rPr lang="en-US" sz="2800" dirty="0">
                <a:latin typeface="Courier New" pitchFamily="49" charset="0"/>
                <a:cs typeface="Courier New" pitchFamily="49" charset="0"/>
              </a:rPr>
              <a:t>s2 = </a:t>
            </a:r>
            <a:r>
              <a:rPr lang="en-US" sz="2800" dirty="0" err="1">
                <a:latin typeface="Courier New" pitchFamily="49" charset="0"/>
                <a:cs typeface="Courier New" pitchFamily="49" charset="0"/>
              </a:rPr>
              <a:t>np.power</a:t>
            </a:r>
            <a:r>
              <a:rPr lang="en-US" sz="2800" dirty="0">
                <a:latin typeface="Courier New" pitchFamily="49" charset="0"/>
                <a:cs typeface="Courier New" pitchFamily="49" charset="0"/>
              </a:rPr>
              <a:t>(s,2);</a:t>
            </a:r>
          </a:p>
          <a:p>
            <a:endParaRPr lang="en-US" sz="2800" dirty="0">
              <a:latin typeface="Courier New" pitchFamily="49" charset="0"/>
              <a:cs typeface="Courier New" pitchFamily="49" charset="0"/>
            </a:endParaRPr>
          </a:p>
          <a:p>
            <a:endParaRPr lang="en-US" sz="2800" dirty="0">
              <a:latin typeface="Courier New" pitchFamily="49" charset="0"/>
              <a:cs typeface="Courier New" pitchFamily="49" charset="0"/>
            </a:endParaRPr>
          </a:p>
          <a:p>
            <a:endParaRPr lang="en-US" sz="2800" dirty="0">
              <a:latin typeface="Courier New" pitchFamily="49" charset="0"/>
              <a:cs typeface="Courier New" pitchFamily="49" charset="0"/>
            </a:endParaRPr>
          </a:p>
        </p:txBody>
      </p:sp>
    </p:spTree>
    <p:extLst>
      <p:ext uri="{BB962C8B-B14F-4D97-AF65-F5344CB8AC3E}">
        <p14:creationId xmlns:p14="http://schemas.microsoft.com/office/powerpoint/2010/main" val="39816615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r>
              <a:rPr lang="en-US" dirty="0">
                <a:latin typeface="Times New Roman" pitchFamily="18" charset="0"/>
                <a:cs typeface="Times New Roman" pitchFamily="18" charset="0"/>
              </a:rPr>
              <a:t>Computing Power Spectral Density</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Python</a:t>
            </a:r>
          </a:p>
        </p:txBody>
      </p:sp>
      <p:sp>
        <p:nvSpPr>
          <p:cNvPr id="4" name="Rectangle 3"/>
          <p:cNvSpPr/>
          <p:nvPr/>
        </p:nvSpPr>
        <p:spPr>
          <a:xfrm>
            <a:off x="304800" y="2025908"/>
            <a:ext cx="8382000" cy="4832092"/>
          </a:xfrm>
          <a:prstGeom prst="rect">
            <a:avLst/>
          </a:prstGeom>
        </p:spPr>
        <p:txBody>
          <a:bodyPr wrap="square">
            <a:spAutoFit/>
          </a:bodyPr>
          <a:lstStyle/>
          <a:p>
            <a:r>
              <a:rPr lang="en-US" sz="2800" dirty="0">
                <a:latin typeface="Courier New" pitchFamily="49" charset="0"/>
                <a:cs typeface="Courier New" pitchFamily="49" charset="0"/>
              </a:rPr>
              <a:t># compute Fourier coefficients </a:t>
            </a:r>
          </a:p>
          <a:p>
            <a:r>
              <a:rPr lang="en-US" sz="2800" dirty="0">
                <a:latin typeface="Courier New" pitchFamily="49" charset="0"/>
                <a:cs typeface="Courier New" pitchFamily="49" charset="0"/>
              </a:rPr>
              <a:t>c = </a:t>
            </a:r>
            <a:r>
              <a:rPr lang="en-US" sz="2800" dirty="0" err="1">
                <a:latin typeface="Courier New" pitchFamily="49" charset="0"/>
                <a:cs typeface="Courier New" pitchFamily="49" charset="0"/>
              </a:rPr>
              <a:t>eda_cvec</a:t>
            </a:r>
            <a:r>
              <a:rPr lang="en-US" sz="2800" dirty="0">
                <a:latin typeface="Courier New" pitchFamily="49" charset="0"/>
                <a:cs typeface="Courier New" pitchFamily="49" charset="0"/>
              </a:rPr>
              <a:t>( </a:t>
            </a:r>
            <a:r>
              <a:rPr lang="en-US" sz="2800" dirty="0" err="1">
                <a:latin typeface="Courier New" pitchFamily="49" charset="0"/>
                <a:cs typeface="Courier New" pitchFamily="49" charset="0"/>
              </a:rPr>
              <a:t>np.fft.fft</a:t>
            </a:r>
            <a:r>
              <a:rPr lang="en-US" sz="2800" dirty="0">
                <a:latin typeface="Courier New" pitchFamily="49" charset="0"/>
                <a:cs typeface="Courier New" pitchFamily="49" charset="0"/>
              </a:rPr>
              <a:t>(d, axis=0) );</a:t>
            </a:r>
          </a:p>
          <a:p>
            <a:endParaRPr lang="en-US" sz="2800" dirty="0">
              <a:latin typeface="Courier New" pitchFamily="49" charset="0"/>
              <a:cs typeface="Courier New" pitchFamily="49" charset="0"/>
            </a:endParaRPr>
          </a:p>
          <a:p>
            <a:r>
              <a:rPr lang="en-US" sz="2800" dirty="0">
                <a:latin typeface="Courier New" pitchFamily="49" charset="0"/>
                <a:cs typeface="Courier New" pitchFamily="49" charset="0"/>
              </a:rPr>
              <a:t># compute amplitude spectral density </a:t>
            </a:r>
          </a:p>
          <a:p>
            <a:r>
              <a:rPr lang="en-US" sz="2800" dirty="0">
                <a:latin typeface="Courier New" pitchFamily="49" charset="0"/>
                <a:cs typeface="Courier New" pitchFamily="49" charset="0"/>
              </a:rPr>
              <a:t>s = </a:t>
            </a:r>
            <a:r>
              <a:rPr lang="en-US" sz="2800" dirty="0" err="1">
                <a:latin typeface="Courier New" pitchFamily="49" charset="0"/>
                <a:cs typeface="Courier New" pitchFamily="49" charset="0"/>
              </a:rPr>
              <a:t>np.abs</a:t>
            </a:r>
            <a:r>
              <a:rPr lang="en-US" sz="2800" dirty="0">
                <a:latin typeface="Courier New" pitchFamily="49" charset="0"/>
                <a:cs typeface="Courier New" pitchFamily="49" charset="0"/>
              </a:rPr>
              <a:t>(c[0:Nf,0:1]);</a:t>
            </a:r>
          </a:p>
          <a:p>
            <a:endParaRPr lang="en-US" sz="2800" dirty="0">
              <a:latin typeface="Courier New" pitchFamily="49" charset="0"/>
              <a:cs typeface="Courier New" pitchFamily="49" charset="0"/>
            </a:endParaRPr>
          </a:p>
          <a:p>
            <a:r>
              <a:rPr lang="en-US" sz="2800" dirty="0">
                <a:latin typeface="Courier New" pitchFamily="49" charset="0"/>
                <a:cs typeface="Courier New" pitchFamily="49" charset="0"/>
              </a:rPr>
              <a:t># compute power spectral density </a:t>
            </a:r>
          </a:p>
          <a:p>
            <a:r>
              <a:rPr lang="en-US" sz="2800" dirty="0">
                <a:latin typeface="Courier New" pitchFamily="49" charset="0"/>
                <a:cs typeface="Courier New" pitchFamily="49" charset="0"/>
              </a:rPr>
              <a:t>s2 = </a:t>
            </a:r>
            <a:r>
              <a:rPr lang="en-US" sz="2800" dirty="0" err="1">
                <a:latin typeface="Courier New" pitchFamily="49" charset="0"/>
                <a:cs typeface="Courier New" pitchFamily="49" charset="0"/>
              </a:rPr>
              <a:t>np.power</a:t>
            </a:r>
            <a:r>
              <a:rPr lang="en-US" sz="2800" dirty="0">
                <a:latin typeface="Courier New" pitchFamily="49" charset="0"/>
                <a:cs typeface="Courier New" pitchFamily="49" charset="0"/>
              </a:rPr>
              <a:t>(s,2);</a:t>
            </a:r>
          </a:p>
          <a:p>
            <a:endParaRPr lang="en-US" sz="2800" dirty="0">
              <a:latin typeface="Courier New" pitchFamily="49" charset="0"/>
              <a:cs typeface="Courier New" pitchFamily="49" charset="0"/>
            </a:endParaRPr>
          </a:p>
          <a:p>
            <a:endParaRPr lang="en-US" sz="2800" dirty="0">
              <a:latin typeface="Courier New" pitchFamily="49" charset="0"/>
              <a:cs typeface="Courier New" pitchFamily="49" charset="0"/>
            </a:endParaRPr>
          </a:p>
          <a:p>
            <a:endParaRPr lang="en-US" sz="2800" dirty="0">
              <a:latin typeface="Courier New" pitchFamily="49" charset="0"/>
              <a:cs typeface="Courier New" pitchFamily="49" charset="0"/>
            </a:endParaRPr>
          </a:p>
        </p:txBody>
      </p:sp>
      <p:sp>
        <p:nvSpPr>
          <p:cNvPr id="5" name="Rectangle 4">
            <a:extLst>
              <a:ext uri="{FF2B5EF4-FFF2-40B4-BE49-F238E27FC236}">
                <a16:creationId xmlns:a16="http://schemas.microsoft.com/office/drawing/2014/main" id="{D9171653-7344-4F9D-8BCE-9AF0963C8036}"/>
              </a:ext>
            </a:extLst>
          </p:cNvPr>
          <p:cNvSpPr/>
          <p:nvPr/>
        </p:nvSpPr>
        <p:spPr>
          <a:xfrm>
            <a:off x="4419600" y="5410200"/>
            <a:ext cx="3810000" cy="1200329"/>
          </a:xfrm>
          <a:prstGeom prst="rect">
            <a:avLst/>
          </a:prstGeom>
        </p:spPr>
        <p:txBody>
          <a:bodyPr wrap="square">
            <a:spAutoFit/>
          </a:bodyPr>
          <a:lstStyle/>
          <a:p>
            <a:pPr algn="ctr"/>
            <a:r>
              <a:rPr lang="en-US" sz="2400" i="1" dirty="0">
                <a:solidFill>
                  <a:srgbClr val="FF0000"/>
                </a:solidFill>
                <a:latin typeface="Times New Roman" pitchFamily="18" charset="0"/>
                <a:ea typeface="Cambria Math" pitchFamily="18" charset="0"/>
                <a:cs typeface="Times New Roman" pitchFamily="18" charset="0"/>
              </a:rPr>
              <a:t>note that negative frequencies are discarded</a:t>
            </a:r>
          </a:p>
          <a:p>
            <a:pPr algn="ctr"/>
            <a:r>
              <a:rPr lang="en-US" sz="2400" i="1" dirty="0">
                <a:solidFill>
                  <a:srgbClr val="FF0000"/>
                </a:solidFill>
                <a:latin typeface="Times New Roman" pitchFamily="18" charset="0"/>
                <a:ea typeface="Cambria Math" pitchFamily="18" charset="0"/>
                <a:cs typeface="Times New Roman" pitchFamily="18" charset="0"/>
              </a:rPr>
              <a:t>since they are redundant</a:t>
            </a:r>
          </a:p>
        </p:txBody>
      </p:sp>
      <p:sp>
        <p:nvSpPr>
          <p:cNvPr id="6" name="Freeform 5">
            <a:extLst>
              <a:ext uri="{FF2B5EF4-FFF2-40B4-BE49-F238E27FC236}">
                <a16:creationId xmlns:a16="http://schemas.microsoft.com/office/drawing/2014/main" id="{1D5FB2C5-D647-442B-8C6F-0F2A786948AF}"/>
              </a:ext>
            </a:extLst>
          </p:cNvPr>
          <p:cNvSpPr/>
          <p:nvPr/>
        </p:nvSpPr>
        <p:spPr>
          <a:xfrm>
            <a:off x="3733800" y="4191000"/>
            <a:ext cx="2331356" cy="1182914"/>
          </a:xfrm>
          <a:custGeom>
            <a:avLst/>
            <a:gdLst>
              <a:gd name="connsiteX0" fmla="*/ 0 w 2148114"/>
              <a:gd name="connsiteY0" fmla="*/ 0 h 1161143"/>
              <a:gd name="connsiteX1" fmla="*/ 1262743 w 2148114"/>
              <a:gd name="connsiteY1" fmla="*/ 275772 h 1161143"/>
              <a:gd name="connsiteX2" fmla="*/ 2148114 w 2148114"/>
              <a:gd name="connsiteY2" fmla="*/ 1161143 h 1161143"/>
              <a:gd name="connsiteX0" fmla="*/ 0 w 2148114"/>
              <a:gd name="connsiteY0" fmla="*/ 0 h 1161143"/>
              <a:gd name="connsiteX1" fmla="*/ 515257 w 2148114"/>
              <a:gd name="connsiteY1" fmla="*/ 283029 h 1161143"/>
              <a:gd name="connsiteX2" fmla="*/ 2148114 w 2148114"/>
              <a:gd name="connsiteY2" fmla="*/ 1161143 h 1161143"/>
              <a:gd name="connsiteX0" fmla="*/ 104019 w 2252133"/>
              <a:gd name="connsiteY0" fmla="*/ 2419 h 1163562"/>
              <a:gd name="connsiteX1" fmla="*/ 85876 w 2252133"/>
              <a:gd name="connsiteY1" fmla="*/ 285448 h 1163562"/>
              <a:gd name="connsiteX2" fmla="*/ 619276 w 2252133"/>
              <a:gd name="connsiteY2" fmla="*/ 285448 h 1163562"/>
              <a:gd name="connsiteX3" fmla="*/ 2252133 w 2252133"/>
              <a:gd name="connsiteY3" fmla="*/ 1163562 h 1163562"/>
              <a:gd name="connsiteX0" fmla="*/ 173566 w 2321680"/>
              <a:gd name="connsiteY0" fmla="*/ 68943 h 1230086"/>
              <a:gd name="connsiteX1" fmla="*/ 3024 w 2321680"/>
              <a:gd name="connsiteY1" fmla="*/ 47172 h 1230086"/>
              <a:gd name="connsiteX2" fmla="*/ 155423 w 2321680"/>
              <a:gd name="connsiteY2" fmla="*/ 351972 h 1230086"/>
              <a:gd name="connsiteX3" fmla="*/ 688823 w 2321680"/>
              <a:gd name="connsiteY3" fmla="*/ 351972 h 1230086"/>
              <a:gd name="connsiteX4" fmla="*/ 2321680 w 2321680"/>
              <a:gd name="connsiteY4" fmla="*/ 1230086 h 1230086"/>
              <a:gd name="connsiteX0" fmla="*/ 173566 w 2321680"/>
              <a:gd name="connsiteY0" fmla="*/ 0 h 1161143"/>
              <a:gd name="connsiteX1" fmla="*/ 3024 w 2321680"/>
              <a:gd name="connsiteY1" fmla="*/ 130629 h 1161143"/>
              <a:gd name="connsiteX2" fmla="*/ 155423 w 2321680"/>
              <a:gd name="connsiteY2" fmla="*/ 283029 h 1161143"/>
              <a:gd name="connsiteX3" fmla="*/ 688823 w 2321680"/>
              <a:gd name="connsiteY3" fmla="*/ 283029 h 1161143"/>
              <a:gd name="connsiteX4" fmla="*/ 2321680 w 2321680"/>
              <a:gd name="connsiteY4" fmla="*/ 1161143 h 1161143"/>
              <a:gd name="connsiteX0" fmla="*/ 88900 w 2331356"/>
              <a:gd name="connsiteY0" fmla="*/ 0 h 1182914"/>
              <a:gd name="connsiteX1" fmla="*/ 12700 w 2331356"/>
              <a:gd name="connsiteY1" fmla="*/ 152400 h 1182914"/>
              <a:gd name="connsiteX2" fmla="*/ 165099 w 2331356"/>
              <a:gd name="connsiteY2" fmla="*/ 304800 h 1182914"/>
              <a:gd name="connsiteX3" fmla="*/ 698499 w 2331356"/>
              <a:gd name="connsiteY3" fmla="*/ 304800 h 1182914"/>
              <a:gd name="connsiteX4" fmla="*/ 2331356 w 2331356"/>
              <a:gd name="connsiteY4" fmla="*/ 1182914 h 1182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31356" h="1182914">
                <a:moveTo>
                  <a:pt x="88900" y="0"/>
                </a:moveTo>
                <a:cubicBezTo>
                  <a:pt x="84062" y="2419"/>
                  <a:pt x="0" y="101600"/>
                  <a:pt x="12700" y="152400"/>
                </a:cubicBezTo>
                <a:cubicBezTo>
                  <a:pt x="25400" y="203200"/>
                  <a:pt x="50799" y="279400"/>
                  <a:pt x="165099" y="304800"/>
                </a:cubicBezTo>
                <a:cubicBezTo>
                  <a:pt x="279399" y="330200"/>
                  <a:pt x="337456" y="158448"/>
                  <a:pt x="698499" y="304800"/>
                </a:cubicBezTo>
                <a:cubicBezTo>
                  <a:pt x="1059542" y="451152"/>
                  <a:pt x="2067680" y="836990"/>
                  <a:pt x="2331356" y="1182914"/>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3300"/>
              </a:solidFill>
            </a:endParaRPr>
          </a:p>
        </p:txBody>
      </p:sp>
    </p:spTree>
    <p:extLst>
      <p:ext uri="{BB962C8B-B14F-4D97-AF65-F5344CB8AC3E}">
        <p14:creationId xmlns:p14="http://schemas.microsoft.com/office/powerpoint/2010/main" val="3645725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lstStyle/>
          <a:p>
            <a:r>
              <a:rPr lang="en-US" dirty="0">
                <a:latin typeface="Times New Roman" pitchFamily="18" charset="0"/>
                <a:ea typeface="Cambria Math" pitchFamily="18" charset="0"/>
                <a:cs typeface="Times New Roman" pitchFamily="18" charset="0"/>
              </a:rPr>
              <a:t>Why The Switch to Complex?</a:t>
            </a:r>
          </a:p>
        </p:txBody>
      </p:sp>
      <p:sp>
        <p:nvSpPr>
          <p:cNvPr id="3" name="Content Placeholder 2"/>
          <p:cNvSpPr>
            <a:spLocks noGrp="1"/>
          </p:cNvSpPr>
          <p:nvPr>
            <p:ph idx="1"/>
          </p:nvPr>
        </p:nvSpPr>
        <p:spPr>
          <a:xfrm>
            <a:off x="0" y="1524000"/>
            <a:ext cx="9144000" cy="4876800"/>
          </a:xfrm>
        </p:spPr>
        <p:txBody>
          <a:bodyPr/>
          <a:lstStyle/>
          <a:p>
            <a:pPr marL="514350" indent="-514350">
              <a:buNone/>
            </a:pPr>
            <a:r>
              <a:rPr lang="en-US" dirty="0">
                <a:latin typeface="Times New Roman" pitchFamily="18" charset="0"/>
                <a:cs typeface="Times New Roman" pitchFamily="18" charset="0"/>
              </a:rPr>
              <a:t>One function, </a:t>
            </a:r>
            <a:r>
              <a:rPr lang="en-US" dirty="0">
                <a:latin typeface="Cambria Math" pitchFamily="18" charset="0"/>
                <a:ea typeface="Cambria Math" pitchFamily="18" charset="0"/>
                <a:cs typeface="Times New Roman" pitchFamily="18" charset="0"/>
              </a:rPr>
              <a:t>exp()</a:t>
            </a:r>
            <a:r>
              <a:rPr lang="en-US" dirty="0">
                <a:latin typeface="Times New Roman" pitchFamily="18" charset="0"/>
                <a:cs typeface="Times New Roman" pitchFamily="18" charset="0"/>
              </a:rPr>
              <a:t>, is better than two, </a:t>
            </a:r>
            <a:r>
              <a:rPr lang="en-US" dirty="0" err="1">
                <a:latin typeface="Cambria Math" pitchFamily="18" charset="0"/>
                <a:ea typeface="Cambria Math" pitchFamily="18" charset="0"/>
                <a:cs typeface="Courier New" pitchFamily="49" charset="0"/>
              </a:rPr>
              <a:t>cos</a:t>
            </a:r>
            <a:r>
              <a:rPr lang="en-US" dirty="0">
                <a:latin typeface="Cambria Math" pitchFamily="18" charset="0"/>
                <a:ea typeface="Cambria Math" pitchFamily="18" charset="0"/>
                <a:cs typeface="Courier New" pitchFamily="49" charset="0"/>
              </a:rPr>
              <a:t>()</a:t>
            </a:r>
            <a:r>
              <a:rPr lang="en-US" dirty="0">
                <a:latin typeface="Times New Roman" pitchFamily="18" charset="0"/>
                <a:cs typeface="Times New Roman" pitchFamily="18" charset="0"/>
              </a:rPr>
              <a:t> &amp; </a:t>
            </a:r>
            <a:r>
              <a:rPr lang="en-US" dirty="0">
                <a:latin typeface="Cambria Math" pitchFamily="18" charset="0"/>
                <a:ea typeface="Cambria Math" pitchFamily="18" charset="0"/>
                <a:cs typeface="Times New Roman" pitchFamily="18" charset="0"/>
              </a:rPr>
              <a:t>sin()</a:t>
            </a:r>
          </a:p>
          <a:p>
            <a:pPr marL="514350" indent="-514350">
              <a:buAutoNum type="arabicPeriod"/>
            </a:pPr>
            <a:endParaRPr lang="en-US" dirty="0">
              <a:latin typeface="Times New Roman" pitchFamily="18" charset="0"/>
              <a:cs typeface="Times New Roman" pitchFamily="18" charset="0"/>
            </a:endParaRPr>
          </a:p>
          <a:p>
            <a:pPr>
              <a:buNone/>
            </a:pPr>
            <a:r>
              <a:rPr lang="en-US" dirty="0">
                <a:latin typeface="Cambria Math" pitchFamily="18" charset="0"/>
                <a:ea typeface="Cambria Math" pitchFamily="18" charset="0"/>
                <a:cs typeface="Times New Roman" pitchFamily="18" charset="0"/>
              </a:rPr>
              <a:t>exp() </a:t>
            </a:r>
            <a:r>
              <a:rPr lang="en-US" dirty="0">
                <a:latin typeface="Times New Roman" pitchFamily="18" charset="0"/>
                <a:cs typeface="Times New Roman" pitchFamily="18" charset="0"/>
              </a:rPr>
              <a:t>is algebraically simpler than </a:t>
            </a:r>
            <a:r>
              <a:rPr lang="en-US" dirty="0" err="1">
                <a:latin typeface="Cambria Math" pitchFamily="18" charset="0"/>
                <a:ea typeface="Cambria Math" pitchFamily="18" charset="0"/>
                <a:cs typeface="Courier New" pitchFamily="49" charset="0"/>
              </a:rPr>
              <a:t>cos</a:t>
            </a:r>
            <a:r>
              <a:rPr lang="en-US" dirty="0">
                <a:latin typeface="Cambria Math" pitchFamily="18" charset="0"/>
                <a:ea typeface="Cambria Math" pitchFamily="18" charset="0"/>
                <a:cs typeface="Courier New" pitchFamily="49" charset="0"/>
              </a:rPr>
              <a:t>()</a:t>
            </a:r>
            <a:r>
              <a:rPr lang="en-US" dirty="0">
                <a:latin typeface="Times New Roman" pitchFamily="18" charset="0"/>
                <a:cs typeface="Times New Roman" pitchFamily="18" charset="0"/>
              </a:rPr>
              <a:t> &amp; </a:t>
            </a:r>
            <a:r>
              <a:rPr lang="en-US" dirty="0">
                <a:latin typeface="Cambria Math" pitchFamily="18" charset="0"/>
                <a:ea typeface="Cambria Math" pitchFamily="18" charset="0"/>
                <a:cs typeface="Times New Roman" pitchFamily="18" charset="0"/>
              </a:rPr>
              <a:t>sin()</a:t>
            </a:r>
            <a:r>
              <a:rPr lang="en-US" dirty="0">
                <a:latin typeface="Times New Roman" pitchFamily="18" charset="0"/>
                <a:cs typeface="Times New Roman" pitchFamily="18" charset="0"/>
              </a:rPr>
              <a:t>, e.g.</a:t>
            </a:r>
          </a:p>
          <a:p>
            <a:pPr>
              <a:buNone/>
            </a:pPr>
            <a:r>
              <a:rPr lang="en-US" dirty="0">
                <a:latin typeface="Times New Roman" pitchFamily="18" charset="0"/>
                <a:cs typeface="Times New Roman" pitchFamily="18" charset="0"/>
              </a:rPr>
              <a:t>		         </a:t>
            </a:r>
            <a:r>
              <a:rPr lang="en-US" dirty="0">
                <a:latin typeface="Cambria Math" pitchFamily="18" charset="0"/>
                <a:ea typeface="Cambria Math" pitchFamily="18" charset="0"/>
                <a:cs typeface="Times New Roman" pitchFamily="18" charset="0"/>
              </a:rPr>
              <a:t>exp(a) / exp(b) = exp( a – b)</a:t>
            </a:r>
          </a:p>
          <a:p>
            <a:pPr>
              <a:buNone/>
            </a:pPr>
            <a:r>
              <a:rPr lang="en-US" dirty="0">
                <a:latin typeface="Cambria Math" pitchFamily="18" charset="0"/>
                <a:ea typeface="Cambria Math" pitchFamily="18" charset="0"/>
                <a:cs typeface="Times New Roman" pitchFamily="18" charset="0"/>
              </a:rPr>
              <a:t>which substantially simplifies formulas</a:t>
            </a:r>
          </a:p>
          <a:p>
            <a:pPr>
              <a:buNone/>
            </a:pPr>
            <a:endParaRPr lang="en-US" i="1" dirty="0">
              <a:latin typeface="Cambria Math" pitchFamily="18" charset="0"/>
              <a:ea typeface="Cambria Math" pitchFamily="18" charset="0"/>
              <a:cs typeface="Times New Roman" pitchFamily="18" charset="0"/>
            </a:endParaRPr>
          </a:p>
          <a:p>
            <a:pPr>
              <a:buNone/>
            </a:pPr>
            <a:r>
              <a:rPr lang="en-US" dirty="0">
                <a:latin typeface="Times New Roman" pitchFamily="18" charset="0"/>
                <a:ea typeface="Cambria Math" pitchFamily="18" charset="0"/>
                <a:cs typeface="Times New Roman" pitchFamily="18" charset="0"/>
              </a:rPr>
              <a:t>Tradition – that’s the way everyone does it! Or more importantly, that’s the way MATLAN and Python do it.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4114800"/>
          </a:xfrm>
        </p:spPr>
        <p:txBody>
          <a:bodyPr/>
          <a:lstStyle/>
          <a:p>
            <a:r>
              <a:rPr lang="en-US" dirty="0">
                <a:latin typeface="Times New Roman" pitchFamily="18" charset="0"/>
                <a:cs typeface="Times New Roman" pitchFamily="18" charset="0"/>
              </a:rPr>
              <a:t>complex number</a:t>
            </a:r>
            <a:br>
              <a:rPr lang="en-US" dirty="0">
                <a:latin typeface="Times New Roman" pitchFamily="18" charset="0"/>
                <a:cs typeface="Times New Roman" pitchFamily="18" charset="0"/>
              </a:rPr>
            </a:br>
            <a:br>
              <a:rPr lang="en-US" i="1" dirty="0">
                <a:latin typeface="Times New Roman"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a =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endParaRPr lang="en-US" baseline="-25000" dirty="0">
              <a:latin typeface="Cambria Math" pitchFamily="18" charset="0"/>
              <a:ea typeface="Cambria Math" pitchFamily="18" charset="0"/>
              <a:cs typeface="Times New Roman" pitchFamily="18" charset="0"/>
            </a:endParaRPr>
          </a:p>
        </p:txBody>
      </p:sp>
      <p:sp>
        <p:nvSpPr>
          <p:cNvPr id="3" name="Freeform 2"/>
          <p:cNvSpPr/>
          <p:nvPr/>
        </p:nvSpPr>
        <p:spPr>
          <a:xfrm>
            <a:off x="4419600" y="4038600"/>
            <a:ext cx="653143" cy="1378857"/>
          </a:xfrm>
          <a:custGeom>
            <a:avLst/>
            <a:gdLst>
              <a:gd name="connsiteX0" fmla="*/ 0 w 653143"/>
              <a:gd name="connsiteY0" fmla="*/ 0 h 1378857"/>
              <a:gd name="connsiteX1" fmla="*/ 464457 w 653143"/>
              <a:gd name="connsiteY1" fmla="*/ 406400 h 1378857"/>
              <a:gd name="connsiteX2" fmla="*/ 319314 w 653143"/>
              <a:gd name="connsiteY2" fmla="*/ 609600 h 1378857"/>
              <a:gd name="connsiteX3" fmla="*/ 653143 w 653143"/>
              <a:gd name="connsiteY3" fmla="*/ 1378857 h 1378857"/>
            </a:gdLst>
            <a:ahLst/>
            <a:cxnLst>
              <a:cxn ang="0">
                <a:pos x="connsiteX0" y="connsiteY0"/>
              </a:cxn>
              <a:cxn ang="0">
                <a:pos x="connsiteX1" y="connsiteY1"/>
              </a:cxn>
              <a:cxn ang="0">
                <a:pos x="connsiteX2" y="connsiteY2"/>
              </a:cxn>
              <a:cxn ang="0">
                <a:pos x="connsiteX3" y="connsiteY3"/>
              </a:cxn>
            </a:cxnLst>
            <a:rect l="l" t="t" r="r" b="b"/>
            <a:pathLst>
              <a:path w="653143" h="1378857">
                <a:moveTo>
                  <a:pt x="0" y="0"/>
                </a:moveTo>
                <a:cubicBezTo>
                  <a:pt x="205619" y="152400"/>
                  <a:pt x="411238" y="304800"/>
                  <a:pt x="464457" y="406400"/>
                </a:cubicBezTo>
                <a:cubicBezTo>
                  <a:pt x="517676" y="508000"/>
                  <a:pt x="287866" y="447524"/>
                  <a:pt x="319314" y="609600"/>
                </a:cubicBezTo>
                <a:cubicBezTo>
                  <a:pt x="350762" y="771676"/>
                  <a:pt x="501952" y="1075266"/>
                  <a:pt x="653143" y="13788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Freeform 3"/>
          <p:cNvSpPr/>
          <p:nvPr/>
        </p:nvSpPr>
        <p:spPr>
          <a:xfrm>
            <a:off x="5638801" y="3962401"/>
            <a:ext cx="533400" cy="838200"/>
          </a:xfrm>
          <a:custGeom>
            <a:avLst/>
            <a:gdLst>
              <a:gd name="connsiteX0" fmla="*/ 0 w 653143"/>
              <a:gd name="connsiteY0" fmla="*/ 0 h 1378857"/>
              <a:gd name="connsiteX1" fmla="*/ 464457 w 653143"/>
              <a:gd name="connsiteY1" fmla="*/ 406400 h 1378857"/>
              <a:gd name="connsiteX2" fmla="*/ 319314 w 653143"/>
              <a:gd name="connsiteY2" fmla="*/ 609600 h 1378857"/>
              <a:gd name="connsiteX3" fmla="*/ 653143 w 653143"/>
              <a:gd name="connsiteY3" fmla="*/ 1378857 h 1378857"/>
            </a:gdLst>
            <a:ahLst/>
            <a:cxnLst>
              <a:cxn ang="0">
                <a:pos x="connsiteX0" y="connsiteY0"/>
              </a:cxn>
              <a:cxn ang="0">
                <a:pos x="connsiteX1" y="connsiteY1"/>
              </a:cxn>
              <a:cxn ang="0">
                <a:pos x="connsiteX2" y="connsiteY2"/>
              </a:cxn>
              <a:cxn ang="0">
                <a:pos x="connsiteX3" y="connsiteY3"/>
              </a:cxn>
            </a:cxnLst>
            <a:rect l="l" t="t" r="r" b="b"/>
            <a:pathLst>
              <a:path w="653143" h="1378857">
                <a:moveTo>
                  <a:pt x="0" y="0"/>
                </a:moveTo>
                <a:cubicBezTo>
                  <a:pt x="205619" y="152400"/>
                  <a:pt x="411238" y="304800"/>
                  <a:pt x="464457" y="406400"/>
                </a:cubicBezTo>
                <a:cubicBezTo>
                  <a:pt x="517676" y="508000"/>
                  <a:pt x="287866" y="447524"/>
                  <a:pt x="319314" y="609600"/>
                </a:cubicBezTo>
                <a:cubicBezTo>
                  <a:pt x="350762" y="771676"/>
                  <a:pt x="501952" y="1075266"/>
                  <a:pt x="653143" y="13788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bwMode="auto">
          <a:xfrm>
            <a:off x="533400" y="533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6" name="Title 1"/>
          <p:cNvSpPr txBox="1">
            <a:spLocks/>
          </p:cNvSpPr>
          <p:nvPr/>
        </p:nvSpPr>
        <p:spPr bwMode="auto">
          <a:xfrm>
            <a:off x="4724400" y="5181600"/>
            <a:ext cx="1905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noProof="0" dirty="0">
                <a:solidFill>
                  <a:srgbClr val="FF0000"/>
                </a:solidFill>
                <a:latin typeface="Times New Roman" pitchFamily="18" charset="0"/>
                <a:ea typeface="+mj-ea"/>
                <a:cs typeface="Times New Roman" pitchFamily="18" charset="0"/>
              </a:rPr>
              <a:t>real part</a:t>
            </a:r>
            <a:endParaRPr kumimoji="0" lang="en-US" sz="24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
        <p:nvSpPr>
          <p:cNvPr id="7" name="Title 1"/>
          <p:cNvSpPr txBox="1">
            <a:spLocks/>
          </p:cNvSpPr>
          <p:nvPr/>
        </p:nvSpPr>
        <p:spPr bwMode="auto">
          <a:xfrm>
            <a:off x="6019800" y="4572000"/>
            <a:ext cx="19050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sz="2400" kern="0" noProof="0" dirty="0">
                <a:solidFill>
                  <a:srgbClr val="FF0000"/>
                </a:solidFill>
                <a:latin typeface="Times New Roman" pitchFamily="18" charset="0"/>
                <a:ea typeface="+mj-ea"/>
                <a:cs typeface="Times New Roman" pitchFamily="18" charset="0"/>
              </a:rPr>
              <a:t>imaginary part</a:t>
            </a:r>
            <a:endParaRPr kumimoji="0" lang="en-US" sz="2400" b="0" i="1" u="none" strike="noStrike" kern="0" cap="none" spc="0" normalizeH="0" baseline="-25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991600" cy="5410200"/>
          </a:xfrm>
        </p:spPr>
        <p:txBody>
          <a:bodyPr/>
          <a:lstStyle/>
          <a:p>
            <a:r>
              <a:rPr lang="en-US" dirty="0">
                <a:latin typeface="Times New Roman" pitchFamily="18" charset="0"/>
                <a:cs typeface="Times New Roman" pitchFamily="18" charset="0"/>
              </a:rPr>
              <a:t>adding complex numbers</a:t>
            </a:r>
            <a:br>
              <a:rPr lang="en-US" dirty="0">
                <a:latin typeface="Times New Roman" pitchFamily="18" charset="0"/>
                <a:cs typeface="Times New Roman" pitchFamily="18" charset="0"/>
              </a:rPr>
            </a:br>
            <a:br>
              <a:rPr lang="en-US" i="1" dirty="0">
                <a:latin typeface="Times New Roman"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a =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r>
              <a:rPr lang="en-US" baseline="-25000" dirty="0">
                <a:latin typeface="Cambria Math" pitchFamily="18" charset="0"/>
                <a:ea typeface="Cambria Math" pitchFamily="18" charset="0"/>
                <a:cs typeface="Times New Roman" pitchFamily="18" charset="0"/>
              </a:rPr>
              <a:t> </a:t>
            </a:r>
            <a:r>
              <a:rPr lang="en-US" dirty="0">
                <a:latin typeface="Cambria Math" pitchFamily="18" charset="0"/>
                <a:ea typeface="Cambria Math" pitchFamily="18" charset="0"/>
                <a:cs typeface="Times New Roman" pitchFamily="18" charset="0"/>
              </a:rPr>
              <a:t>    b = </a:t>
            </a:r>
            <a:r>
              <a:rPr lang="en-US" dirty="0" err="1">
                <a:latin typeface="Cambria Math" pitchFamily="18" charset="0"/>
                <a:ea typeface="Cambria Math" pitchFamily="18" charset="0"/>
                <a:cs typeface="Times New Roman" pitchFamily="18" charset="0"/>
              </a:rPr>
              <a:t>b</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b</a:t>
            </a:r>
            <a:r>
              <a:rPr lang="en-US" baseline="-25000" dirty="0">
                <a:latin typeface="Cambria Math" pitchFamily="18" charset="0"/>
                <a:ea typeface="Cambria Math" pitchFamily="18" charset="0"/>
                <a:cs typeface="Times New Roman" pitchFamily="18" charset="0"/>
              </a:rPr>
              <a:t>i</a:t>
            </a:r>
            <a:br>
              <a:rPr lang="en-US" baseline="-25000" dirty="0">
                <a:latin typeface="Cambria Math" pitchFamily="18" charset="0"/>
                <a:ea typeface="Cambria Math" pitchFamily="18" charset="0"/>
                <a:cs typeface="Times New Roman" pitchFamily="18" charset="0"/>
              </a:rPr>
            </a:br>
            <a:br>
              <a:rPr lang="en-US" baseline="-25000" dirty="0">
                <a:latin typeface="Cambria Math"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c = </a:t>
            </a:r>
            <a:r>
              <a:rPr lang="en-US" dirty="0" err="1">
                <a:latin typeface="Cambria Math" pitchFamily="18" charset="0"/>
                <a:ea typeface="Cambria Math" pitchFamily="18" charset="0"/>
                <a:cs typeface="Times New Roman" pitchFamily="18" charset="0"/>
              </a:rPr>
              <a:t>a+b</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r>
              <a:rPr lang="en-US" baseline="-25000" dirty="0">
                <a:latin typeface="Cambria Math" pitchFamily="18" charset="0"/>
                <a:ea typeface="Cambria Math" pitchFamily="18" charset="0"/>
                <a:cs typeface="Times New Roman" pitchFamily="18" charset="0"/>
              </a:rPr>
              <a:t> </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b</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b</a:t>
            </a:r>
            <a:r>
              <a:rPr lang="en-US" baseline="-25000" dirty="0">
                <a:latin typeface="Cambria Math" pitchFamily="18" charset="0"/>
                <a:ea typeface="Cambria Math" pitchFamily="18" charset="0"/>
                <a:cs typeface="Times New Roman" pitchFamily="18" charset="0"/>
              </a:rPr>
              <a:t>i </a:t>
            </a:r>
            <a:r>
              <a:rPr lang="en-US" dirty="0">
                <a:latin typeface="Cambria Math" pitchFamily="18" charset="0"/>
                <a:ea typeface="Cambria Math" pitchFamily="18" charset="0"/>
                <a:cs typeface="Times New Roman" pitchFamily="18" charset="0"/>
              </a:rPr>
              <a:t>) =</a:t>
            </a:r>
            <a:br>
              <a:rPr lang="en-US" dirty="0">
                <a:latin typeface="Cambria Math"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 </a:t>
            </a:r>
            <a:br>
              <a:rPr lang="en-US" dirty="0">
                <a:latin typeface="Cambria Math"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b</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r>
              <a:rPr lang="en-US" baseline="-25000" dirty="0">
                <a:latin typeface="Cambria Math" pitchFamily="18" charset="0"/>
                <a:ea typeface="Cambria Math" pitchFamily="18" charset="0"/>
                <a:cs typeface="Times New Roman" pitchFamily="18" charset="0"/>
              </a:rPr>
              <a:t> </a:t>
            </a:r>
            <a:r>
              <a:rPr lang="en-US" dirty="0">
                <a:latin typeface="Cambria Math" pitchFamily="18" charset="0"/>
                <a:ea typeface="Cambria Math" pitchFamily="18" charset="0"/>
                <a:cs typeface="Times New Roman" pitchFamily="18" charset="0"/>
              </a:rPr>
              <a:t>+b</a:t>
            </a:r>
            <a:r>
              <a:rPr lang="en-US" baseline="-25000" dirty="0">
                <a:latin typeface="Cambria Math" pitchFamily="18" charset="0"/>
                <a:ea typeface="Cambria Math" pitchFamily="18" charset="0"/>
                <a:cs typeface="Times New Roman" pitchFamily="18" charset="0"/>
              </a:rPr>
              <a:t>i </a:t>
            </a:r>
            <a:r>
              <a:rPr lang="en-US" dirty="0">
                <a:latin typeface="Cambria Math" pitchFamily="18" charset="0"/>
                <a:ea typeface="Cambria Math" pitchFamily="18" charset="0"/>
                <a:cs typeface="Times New Roman" pitchFamily="18" charset="0"/>
              </a:rPr>
              <a:t>) </a:t>
            </a:r>
            <a:br>
              <a:rPr lang="en-US" i="1" dirty="0">
                <a:latin typeface="Cambria Math" pitchFamily="18" charset="0"/>
                <a:ea typeface="Cambria Math" pitchFamily="18" charset="0"/>
                <a:cs typeface="Times New Roman" pitchFamily="18" charset="0"/>
              </a:rPr>
            </a:br>
            <a:br>
              <a:rPr lang="en-US" i="1" dirty="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5" name="Title 1"/>
          <p:cNvSpPr txBox="1">
            <a:spLocks/>
          </p:cNvSpPr>
          <p:nvPr/>
        </p:nvSpPr>
        <p:spPr bwMode="auto">
          <a:xfrm>
            <a:off x="533400" y="838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4" name="Left Brace 3"/>
          <p:cNvSpPr/>
          <p:nvPr/>
        </p:nvSpPr>
        <p:spPr>
          <a:xfrm rot="16200000">
            <a:off x="30861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829300" y="41529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2924628" y="5112660"/>
            <a:ext cx="740908" cy="769441"/>
          </a:xfrm>
          <a:prstGeom prst="rect">
            <a:avLst/>
          </a:prstGeom>
        </p:spPr>
        <p:txBody>
          <a:bodyPr wrap="none">
            <a:spAutoFit/>
          </a:bodyPr>
          <a:lstStyle/>
          <a:p>
            <a:r>
              <a:rPr lang="en-US" sz="4400" i="1" dirty="0" err="1">
                <a:solidFill>
                  <a:srgbClr val="FF0000"/>
                </a:solidFill>
                <a:latin typeface="Cambria Math" pitchFamily="18" charset="0"/>
                <a:ea typeface="Cambria Math" pitchFamily="18" charset="0"/>
                <a:cs typeface="Times New Roman" pitchFamily="18" charset="0"/>
              </a:rPr>
              <a:t>c</a:t>
            </a:r>
            <a:r>
              <a:rPr lang="en-US" sz="4400" i="1" baseline="-25000" dirty="0" err="1">
                <a:solidFill>
                  <a:srgbClr val="FF0000"/>
                </a:solidFill>
                <a:latin typeface="Cambria Math" pitchFamily="18" charset="0"/>
                <a:ea typeface="Cambria Math" pitchFamily="18" charset="0"/>
                <a:cs typeface="Times New Roman" pitchFamily="18" charset="0"/>
              </a:rPr>
              <a:t>r</a:t>
            </a:r>
            <a:r>
              <a:rPr lang="en-US" sz="4400" i="1" dirty="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638800" y="5105400"/>
            <a:ext cx="662361" cy="769441"/>
          </a:xfrm>
          <a:prstGeom prst="rect">
            <a:avLst/>
          </a:prstGeom>
        </p:spPr>
        <p:txBody>
          <a:bodyPr wrap="none">
            <a:spAutoFit/>
          </a:bodyPr>
          <a:lstStyle/>
          <a:p>
            <a:r>
              <a:rPr lang="en-US" sz="4400" i="1" dirty="0" err="1">
                <a:solidFill>
                  <a:srgbClr val="FF0000"/>
                </a:solidFill>
                <a:latin typeface="Cambria Math" pitchFamily="18" charset="0"/>
                <a:ea typeface="Cambria Math" pitchFamily="18" charset="0"/>
                <a:cs typeface="Times New Roman" pitchFamily="18" charset="0"/>
              </a:rPr>
              <a:t>c</a:t>
            </a:r>
            <a:r>
              <a:rPr lang="en-US" sz="4400" i="1" baseline="-25000" dirty="0" err="1">
                <a:solidFill>
                  <a:srgbClr val="FF0000"/>
                </a:solidFill>
                <a:latin typeface="Cambria Math" pitchFamily="18" charset="0"/>
                <a:ea typeface="Cambria Math" pitchFamily="18" charset="0"/>
                <a:cs typeface="Times New Roman" pitchFamily="18" charset="0"/>
              </a:rPr>
              <a:t>i</a:t>
            </a:r>
            <a:r>
              <a:rPr lang="en-US" sz="4400" i="1" dirty="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1600200" y="6169890"/>
            <a:ext cx="7326749" cy="523220"/>
          </a:xfrm>
          <a:prstGeom prst="rect">
            <a:avLst/>
          </a:prstGeom>
        </p:spPr>
        <p:txBody>
          <a:bodyPr wrap="none">
            <a:spAutoFit/>
          </a:bodyPr>
          <a:lstStyle/>
          <a:p>
            <a:r>
              <a:rPr lang="en-US" sz="2800" i="1" dirty="0">
                <a:solidFill>
                  <a:srgbClr val="FF0000"/>
                </a:solidFill>
                <a:latin typeface="Cambria Math" pitchFamily="18" charset="0"/>
                <a:ea typeface="Cambria Math" pitchFamily="18" charset="0"/>
                <a:cs typeface="Times New Roman" pitchFamily="18" charset="0"/>
              </a:rPr>
              <a:t>… just add real and imaginary parts, separately</a:t>
            </a:r>
            <a:endParaRPr lang="en-US" sz="2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410200"/>
          </a:xfrm>
        </p:spPr>
        <p:txBody>
          <a:bodyPr/>
          <a:lstStyle/>
          <a:p>
            <a:r>
              <a:rPr lang="en-US" dirty="0">
                <a:latin typeface="Times New Roman" pitchFamily="18" charset="0"/>
                <a:cs typeface="Times New Roman" pitchFamily="18" charset="0"/>
              </a:rPr>
              <a:t>subtracting complex numbers</a:t>
            </a:r>
            <a:br>
              <a:rPr lang="en-US" dirty="0">
                <a:latin typeface="Times New Roman" pitchFamily="18" charset="0"/>
                <a:cs typeface="Times New Roman" pitchFamily="18" charset="0"/>
              </a:rPr>
            </a:br>
            <a:br>
              <a:rPr lang="en-US" i="1" dirty="0">
                <a:latin typeface="Times New Roman"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a =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b = </a:t>
            </a:r>
            <a:r>
              <a:rPr lang="en-US" dirty="0" err="1">
                <a:latin typeface="Cambria Math" pitchFamily="18" charset="0"/>
                <a:ea typeface="Cambria Math" pitchFamily="18" charset="0"/>
                <a:cs typeface="Times New Roman" pitchFamily="18" charset="0"/>
              </a:rPr>
              <a:t>b</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b</a:t>
            </a:r>
            <a:r>
              <a:rPr lang="en-US" baseline="-25000" dirty="0">
                <a:latin typeface="Cambria Math" pitchFamily="18" charset="0"/>
                <a:ea typeface="Cambria Math" pitchFamily="18" charset="0"/>
                <a:cs typeface="Times New Roman" pitchFamily="18" charset="0"/>
              </a:rPr>
              <a:t>i</a:t>
            </a:r>
            <a:br>
              <a:rPr lang="en-US" baseline="-25000" dirty="0">
                <a:latin typeface="Cambria Math" pitchFamily="18" charset="0"/>
                <a:ea typeface="Cambria Math" pitchFamily="18" charset="0"/>
                <a:cs typeface="Times New Roman" pitchFamily="18" charset="0"/>
              </a:rPr>
            </a:br>
            <a:br>
              <a:rPr lang="en-US" baseline="-25000" dirty="0">
                <a:latin typeface="Cambria Math"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c = a-b =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r>
              <a:rPr lang="en-US" baseline="-25000" dirty="0">
                <a:latin typeface="Cambria Math" pitchFamily="18" charset="0"/>
                <a:ea typeface="Cambria Math" pitchFamily="18" charset="0"/>
                <a:cs typeface="Times New Roman" pitchFamily="18" charset="0"/>
              </a:rPr>
              <a:t> </a:t>
            </a:r>
            <a:r>
              <a:rPr lang="en-US" dirty="0">
                <a:latin typeface="Cambria Math" pitchFamily="18" charset="0"/>
                <a:ea typeface="Cambria Math" pitchFamily="18" charset="0"/>
                <a:cs typeface="Times New Roman" pitchFamily="18" charset="0"/>
              </a:rPr>
              <a:t>)-(</a:t>
            </a:r>
            <a:r>
              <a:rPr lang="en-US" dirty="0" err="1">
                <a:latin typeface="Cambria Math" pitchFamily="18" charset="0"/>
                <a:ea typeface="Cambria Math" pitchFamily="18" charset="0"/>
                <a:cs typeface="Times New Roman" pitchFamily="18" charset="0"/>
              </a:rPr>
              <a:t>b</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 b</a:t>
            </a:r>
            <a:r>
              <a:rPr lang="en-US" baseline="-25000" dirty="0">
                <a:latin typeface="Cambria Math" pitchFamily="18" charset="0"/>
                <a:ea typeface="Cambria Math" pitchFamily="18" charset="0"/>
                <a:cs typeface="Times New Roman" pitchFamily="18" charset="0"/>
              </a:rPr>
              <a:t>i </a:t>
            </a:r>
            <a:r>
              <a:rPr lang="en-US" dirty="0">
                <a:latin typeface="Cambria Math" pitchFamily="18" charset="0"/>
                <a:ea typeface="Cambria Math" pitchFamily="18" charset="0"/>
                <a:cs typeface="Times New Roman" pitchFamily="18" charset="0"/>
              </a:rPr>
              <a:t>) =</a:t>
            </a:r>
            <a:br>
              <a:rPr lang="en-US" dirty="0">
                <a:latin typeface="Cambria Math" pitchFamily="18" charset="0"/>
                <a:ea typeface="Cambria Math" pitchFamily="18" charset="0"/>
                <a:cs typeface="Times New Roman" pitchFamily="18" charset="0"/>
              </a:rPr>
            </a:br>
            <a:br>
              <a:rPr lang="en-US" dirty="0">
                <a:latin typeface="Cambria Math" pitchFamily="18" charset="0"/>
                <a:ea typeface="Cambria Math" pitchFamily="18" charset="0"/>
                <a:cs typeface="Times New Roman" pitchFamily="18" charset="0"/>
              </a:rPr>
            </a:br>
            <a:r>
              <a:rPr lang="en-US" dirty="0">
                <a:latin typeface="Cambria Math" pitchFamily="18" charset="0"/>
                <a:ea typeface="Cambria Math" pitchFamily="18" charset="0"/>
                <a:cs typeface="Times New Roman" pitchFamily="18" charset="0"/>
              </a:rPr>
              <a:t> (</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b</a:t>
            </a:r>
            <a:r>
              <a:rPr lang="en-US" baseline="-25000" dirty="0" err="1">
                <a:latin typeface="Cambria Math" pitchFamily="18" charset="0"/>
                <a:ea typeface="Cambria Math" pitchFamily="18" charset="0"/>
                <a:cs typeface="Times New Roman" pitchFamily="18" charset="0"/>
              </a:rPr>
              <a:t>r</a:t>
            </a:r>
            <a:r>
              <a:rPr lang="en-US" dirty="0">
                <a:latin typeface="Cambria Math" pitchFamily="18" charset="0"/>
                <a:ea typeface="Cambria Math" pitchFamily="18" charset="0"/>
                <a:cs typeface="Times New Roman" pitchFamily="18" charset="0"/>
              </a:rPr>
              <a:t> )+ </a:t>
            </a:r>
            <a:r>
              <a:rPr lang="en-US" dirty="0" err="1">
                <a:latin typeface="Cambria Math" pitchFamily="18" charset="0"/>
                <a:ea typeface="Cambria Math" pitchFamily="18" charset="0"/>
                <a:cs typeface="Times New Roman" pitchFamily="18" charset="0"/>
              </a:rPr>
              <a:t>i</a:t>
            </a:r>
            <a:r>
              <a:rPr lang="en-US" dirty="0">
                <a:latin typeface="Cambria Math" pitchFamily="18" charset="0"/>
                <a:ea typeface="Cambria Math" pitchFamily="18" charset="0"/>
                <a:cs typeface="Times New Roman" pitchFamily="18" charset="0"/>
              </a:rPr>
              <a:t>(</a:t>
            </a:r>
            <a:r>
              <a:rPr lang="en-US" dirty="0" err="1">
                <a:latin typeface="Cambria Math" pitchFamily="18" charset="0"/>
                <a:ea typeface="Cambria Math" pitchFamily="18" charset="0"/>
                <a:cs typeface="Times New Roman" pitchFamily="18" charset="0"/>
              </a:rPr>
              <a:t>a</a:t>
            </a:r>
            <a:r>
              <a:rPr lang="en-US" baseline="-25000" dirty="0" err="1">
                <a:latin typeface="Cambria Math" pitchFamily="18" charset="0"/>
                <a:ea typeface="Cambria Math" pitchFamily="18" charset="0"/>
                <a:cs typeface="Times New Roman" pitchFamily="18" charset="0"/>
              </a:rPr>
              <a:t>i</a:t>
            </a:r>
            <a:r>
              <a:rPr lang="en-US" baseline="-25000" dirty="0">
                <a:latin typeface="Cambria Math" pitchFamily="18" charset="0"/>
                <a:ea typeface="Cambria Math" pitchFamily="18" charset="0"/>
                <a:cs typeface="Times New Roman" pitchFamily="18" charset="0"/>
              </a:rPr>
              <a:t>  </a:t>
            </a:r>
            <a:r>
              <a:rPr lang="en-US" dirty="0">
                <a:latin typeface="Cambria Math" pitchFamily="18" charset="0"/>
                <a:ea typeface="Cambria Math" pitchFamily="18" charset="0"/>
                <a:cs typeface="Times New Roman" pitchFamily="18" charset="0"/>
              </a:rPr>
              <a:t>- b</a:t>
            </a:r>
            <a:r>
              <a:rPr lang="en-US" baseline="-25000" dirty="0">
                <a:latin typeface="Cambria Math" pitchFamily="18" charset="0"/>
                <a:ea typeface="Cambria Math" pitchFamily="18" charset="0"/>
                <a:cs typeface="Times New Roman" pitchFamily="18" charset="0"/>
              </a:rPr>
              <a:t>i </a:t>
            </a:r>
            <a:r>
              <a:rPr lang="en-US" dirty="0">
                <a:latin typeface="Cambria Math" pitchFamily="18" charset="0"/>
                <a:ea typeface="Cambria Math" pitchFamily="18" charset="0"/>
                <a:cs typeface="Times New Roman" pitchFamily="18" charset="0"/>
              </a:rPr>
              <a:t>) </a:t>
            </a:r>
            <a:br>
              <a:rPr lang="en-US" i="1" dirty="0">
                <a:latin typeface="Cambria Math" pitchFamily="18" charset="0"/>
                <a:ea typeface="Cambria Math" pitchFamily="18" charset="0"/>
                <a:cs typeface="Times New Roman" pitchFamily="18" charset="0"/>
              </a:rPr>
            </a:br>
            <a:br>
              <a:rPr lang="en-US" i="1" dirty="0">
                <a:latin typeface="Cambria Math" pitchFamily="18" charset="0"/>
                <a:ea typeface="Cambria Math" pitchFamily="18" charset="0"/>
                <a:cs typeface="Times New Roman" pitchFamily="18" charset="0"/>
              </a:rPr>
            </a:br>
            <a:endParaRPr lang="en-US" i="1" dirty="0">
              <a:latin typeface="Cambria Math" pitchFamily="18" charset="0"/>
              <a:ea typeface="Cambria Math" pitchFamily="18" charset="0"/>
              <a:cs typeface="Times New Roman" pitchFamily="18" charset="0"/>
            </a:endParaRPr>
          </a:p>
        </p:txBody>
      </p:sp>
      <p:sp>
        <p:nvSpPr>
          <p:cNvPr id="5" name="Title 1"/>
          <p:cNvSpPr txBox="1">
            <a:spLocks/>
          </p:cNvSpPr>
          <p:nvPr/>
        </p:nvSpPr>
        <p:spPr bwMode="auto">
          <a:xfrm>
            <a:off x="533400" y="838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4400" b="0" i="1" u="none" strike="noStrike" kern="0" cap="none" spc="0" normalizeH="0" baseline="-25000" noProof="0" dirty="0">
              <a:ln>
                <a:noFill/>
              </a:ln>
              <a:solidFill>
                <a:schemeClr val="tx2"/>
              </a:solidFill>
              <a:effectLst/>
              <a:uLnTx/>
              <a:uFillTx/>
              <a:latin typeface="Cambria Math" pitchFamily="18" charset="0"/>
              <a:ea typeface="Cambria Math" pitchFamily="18" charset="0"/>
              <a:cs typeface="Times New Roman" pitchFamily="18" charset="0"/>
            </a:endParaRPr>
          </a:p>
        </p:txBody>
      </p:sp>
      <p:sp>
        <p:nvSpPr>
          <p:cNvPr id="4" name="Left Brace 3"/>
          <p:cNvSpPr/>
          <p:nvPr/>
        </p:nvSpPr>
        <p:spPr>
          <a:xfrm rot="16200000">
            <a:off x="32385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5753100" y="4229100"/>
            <a:ext cx="304800" cy="1752600"/>
          </a:xfrm>
          <a:prstGeom prst="leftBrace">
            <a:avLst>
              <a:gd name="adj1" fmla="val 8333"/>
              <a:gd name="adj2" fmla="val 48912"/>
            </a:avLst>
          </a:prstGeom>
          <a:ln w="38100">
            <a:solidFill>
              <a:srgbClr val="FF33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3048000" y="5112660"/>
            <a:ext cx="740908" cy="769441"/>
          </a:xfrm>
          <a:prstGeom prst="rect">
            <a:avLst/>
          </a:prstGeom>
        </p:spPr>
        <p:txBody>
          <a:bodyPr wrap="none">
            <a:spAutoFit/>
          </a:bodyPr>
          <a:lstStyle/>
          <a:p>
            <a:r>
              <a:rPr lang="en-US" sz="4400" i="1" dirty="0" err="1">
                <a:solidFill>
                  <a:srgbClr val="FF0000"/>
                </a:solidFill>
                <a:latin typeface="Cambria Math" pitchFamily="18" charset="0"/>
                <a:ea typeface="Cambria Math" pitchFamily="18" charset="0"/>
                <a:cs typeface="Times New Roman" pitchFamily="18" charset="0"/>
              </a:rPr>
              <a:t>c</a:t>
            </a:r>
            <a:r>
              <a:rPr lang="en-US" sz="4400" i="1" baseline="-25000" dirty="0" err="1">
                <a:solidFill>
                  <a:srgbClr val="FF0000"/>
                </a:solidFill>
                <a:latin typeface="Cambria Math" pitchFamily="18" charset="0"/>
                <a:ea typeface="Cambria Math" pitchFamily="18" charset="0"/>
                <a:cs typeface="Times New Roman" pitchFamily="18" charset="0"/>
              </a:rPr>
              <a:t>r</a:t>
            </a:r>
            <a:r>
              <a:rPr lang="en-US" sz="4400" i="1" dirty="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8" name="Rectangle 7"/>
          <p:cNvSpPr/>
          <p:nvPr/>
        </p:nvSpPr>
        <p:spPr>
          <a:xfrm>
            <a:off x="5562600" y="5105400"/>
            <a:ext cx="662361" cy="769441"/>
          </a:xfrm>
          <a:prstGeom prst="rect">
            <a:avLst/>
          </a:prstGeom>
        </p:spPr>
        <p:txBody>
          <a:bodyPr wrap="none">
            <a:spAutoFit/>
          </a:bodyPr>
          <a:lstStyle/>
          <a:p>
            <a:r>
              <a:rPr lang="en-US" sz="4400" i="1" dirty="0" err="1">
                <a:solidFill>
                  <a:srgbClr val="FF0000"/>
                </a:solidFill>
                <a:latin typeface="Cambria Math" pitchFamily="18" charset="0"/>
                <a:ea typeface="Cambria Math" pitchFamily="18" charset="0"/>
                <a:cs typeface="Times New Roman" pitchFamily="18" charset="0"/>
              </a:rPr>
              <a:t>c</a:t>
            </a:r>
            <a:r>
              <a:rPr lang="en-US" sz="4400" i="1" baseline="-25000" dirty="0" err="1">
                <a:solidFill>
                  <a:srgbClr val="FF0000"/>
                </a:solidFill>
                <a:latin typeface="Cambria Math" pitchFamily="18" charset="0"/>
                <a:ea typeface="Cambria Math" pitchFamily="18" charset="0"/>
                <a:cs typeface="Times New Roman" pitchFamily="18" charset="0"/>
              </a:rPr>
              <a:t>i</a:t>
            </a:r>
            <a:r>
              <a:rPr lang="en-US" sz="4400" i="1" dirty="0">
                <a:solidFill>
                  <a:srgbClr val="FF0000"/>
                </a:solidFill>
                <a:latin typeface="Cambria Math" pitchFamily="18" charset="0"/>
                <a:ea typeface="Cambria Math" pitchFamily="18" charset="0"/>
                <a:cs typeface="Times New Roman" pitchFamily="18" charset="0"/>
              </a:rPr>
              <a:t> </a:t>
            </a:r>
            <a:endParaRPr lang="en-US" sz="4400" dirty="0">
              <a:solidFill>
                <a:srgbClr val="FF0000"/>
              </a:solidFill>
            </a:endParaRPr>
          </a:p>
        </p:txBody>
      </p:sp>
      <p:sp>
        <p:nvSpPr>
          <p:cNvPr id="9" name="Rectangle 8"/>
          <p:cNvSpPr/>
          <p:nvPr/>
        </p:nvSpPr>
        <p:spPr>
          <a:xfrm>
            <a:off x="1003575" y="6096000"/>
            <a:ext cx="8024313" cy="523220"/>
          </a:xfrm>
          <a:prstGeom prst="rect">
            <a:avLst/>
          </a:prstGeom>
        </p:spPr>
        <p:txBody>
          <a:bodyPr wrap="none">
            <a:spAutoFit/>
          </a:bodyPr>
          <a:lstStyle/>
          <a:p>
            <a:r>
              <a:rPr lang="en-US" sz="2800" i="1" dirty="0">
                <a:solidFill>
                  <a:srgbClr val="FF0000"/>
                </a:solidFill>
                <a:latin typeface="Cambria Math" pitchFamily="18" charset="0"/>
                <a:ea typeface="Cambria Math" pitchFamily="18" charset="0"/>
                <a:cs typeface="Times New Roman" pitchFamily="18" charset="0"/>
              </a:rPr>
              <a:t>… just subtract real and imaginary parts, separately</a:t>
            </a:r>
            <a:endParaRPr lang="en-US" sz="2800"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7204</TotalTime>
  <Words>5941</Words>
  <Application>Microsoft Office PowerPoint</Application>
  <PresentationFormat>On-screen Show (4:3)</PresentationFormat>
  <Paragraphs>615</Paragraphs>
  <Slides>67</Slides>
  <Notes>64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67</vt:i4>
      </vt:variant>
    </vt:vector>
  </HeadingPairs>
  <TitlesOfParts>
    <vt:vector size="73" baseType="lpstr">
      <vt:lpstr>Arial</vt:lpstr>
      <vt:lpstr>Calibri</vt:lpstr>
      <vt:lpstr>Cambria Math</vt:lpstr>
      <vt:lpstr>Courier New</vt:lpstr>
      <vt:lpstr>Times New Roman</vt:lpstr>
      <vt:lpstr>Default Design</vt:lpstr>
      <vt:lpstr>Environmental Data Analysis with MATLAB or Python 3rd Edition  Lecture 10 </vt:lpstr>
      <vt:lpstr>PowerPoint Presentation</vt:lpstr>
      <vt:lpstr>Goals of the lecture</vt:lpstr>
      <vt:lpstr>purpose of the lecture</vt:lpstr>
      <vt:lpstr>review of complex numbers</vt:lpstr>
      <vt:lpstr>imaginary unit  i  such that i2 = -1</vt:lpstr>
      <vt:lpstr>complex number  a = ar + i ai</vt:lpstr>
      <vt:lpstr>adding complex numbers  a = ar + i ai     b = br + i bi  c = a+b = (ar + i ai )+ (br + i bi ) =    (ar + br )+ i(ai +bi )   </vt:lpstr>
      <vt:lpstr>subtracting complex numbers  a = ar + i ai    b = br + i bi  c = a-b = (ar + i ai )-(br + i bi ) =   (ar - br )+ i(ai  - bi )   </vt:lpstr>
      <vt:lpstr>multiplying complex numbers  a = ar + i ai     b = br + i bi  c = ab = (ar + i ai )(br + i bi )  = = ar br  + i ar bi + i ai br  + i2 ai bi =   (ar br - ai bi )+ i(ar bi + ai br )   </vt:lpstr>
      <vt:lpstr>complex conjugate, a*  a = ar + i ai   a* = ar - i ai  </vt:lpstr>
      <vt:lpstr>absolute value, |a |   |a | = [ ar2 + ai2 ]½  note  |a |2 = a* a   </vt:lpstr>
      <vt:lpstr>Euler’s Formula  exp(iz) = cos(z) + i sin(z)</vt:lpstr>
      <vt:lpstr>start from the Taylor series expansions  exp(x) = 1 + x + x2/2 + x3/6 + x4/24  + …  cos(x) = 1 + 0 - x2/2 + 0 + x4/24 + …   sin(x) = 0 + x + 0 - x3/6 +0 + …</vt:lpstr>
      <vt:lpstr> exp(x) substitute in x=iz   exp(x) = 1 + x + x2/2 + x3/6 + x4/24  + …  exp(iz) = 1 + iz - z2/2 - iz3/6 + z4/24  + …  </vt:lpstr>
      <vt:lpstr>cos(x) substitute in x=z   cos(x) = 1 + 0 - x2/2 + 0 + x4/24 + …   cos(z) = 1 + 0 - z2/2 + 0 + z4/24 + …</vt:lpstr>
      <vt:lpstr>sin(x) substitute in x=z and multiply by i    sin(x) = 0 + x + 0 - x3/6 +0 + …   i sin(z) = 0 + iz + 0 - iz3/6 +0 + … </vt:lpstr>
      <vt:lpstr>add cos(z) and i sin(z) cos(z) = 1 + 0 - z2/2 + 0 + z4/24 + … + i sin(z) = 0 + iz + 0 - iz3/6 +0 + … = cos(z) + i sin(z) = 1 + iz - z2/2 - iz3/6 + z4/24  + …            compare with results for exp(iz) exp(iz) =                  1 + iz - z2/2 - iz3/6 + z4/24  + …   they’re equal!</vt:lpstr>
      <vt:lpstr>note that since  exp(iz) = cos(z) + i sin(z)  then  |exp(iz) |= cos2(z) + sin2 (z) = 1</vt:lpstr>
      <vt:lpstr>any complex number can be written  z = r exp(iθ)   where r = |z |      and    θ=tan-1(zi/zr)  </vt:lpstr>
      <vt:lpstr>MATLAB handles complex numbers completely transparently  a = complex(2,3); b = complex(4,6); c = a+b;  works just fine</vt:lpstr>
      <vt:lpstr>Python handles complex numbers completely transparently  a = complex(2,3); b = complex(4,6); c = a+b;  works just fine</vt:lpstr>
      <vt:lpstr>end of review</vt:lpstr>
      <vt:lpstr>Euler’s Formulas complex exponentials can be written as sines and cosines</vt:lpstr>
      <vt:lpstr>or reverse them sine and cosines can be written as complex exponentials</vt:lpstr>
      <vt:lpstr>so a Fourier Series alternatively can be written as a sum of sines and cosines or a sum of complex exponentials</vt:lpstr>
      <vt:lpstr>paired terms</vt:lpstr>
      <vt:lpstr>A and B    and     C- and C+ must be related</vt:lpstr>
      <vt:lpstr>PowerPoint Presentation</vt:lpstr>
      <vt:lpstr>summary</vt:lpstr>
      <vt:lpstr>ω</vt:lpstr>
      <vt:lpstr>old-style Fourier Series</vt:lpstr>
      <vt:lpstr>new-style Fourier Series or “Inverse Discrete Fourier Transform”</vt:lpstr>
      <vt:lpstr>why the weird ordering of frequencies?</vt:lpstr>
      <vt:lpstr>least-squares solution for the Fourier coefficients, Cn  or “Discrete Fourier Transform” </vt:lpstr>
      <vt:lpstr>MATLAB  Fourier Coefficients Cj   from time series dn   c = fft(d); </vt:lpstr>
      <vt:lpstr>Python  Fourier Coefficients Cj   from time series dn   c = eda_cvec(np.fft.fft(d,axis=0)); </vt:lpstr>
      <vt:lpstr>MatLab  time series dn from Fourier Coefficients Cj   d = real(ifft(c)); </vt:lpstr>
      <vt:lpstr>MatLab  time series dn from Fourier Coefficients Cj   d = eda_cvec(np.real((np.fft.ifft(c,axis=0)))); </vt:lpstr>
      <vt:lpstr>standard setup in MATLAB</vt:lpstr>
      <vt:lpstr>standard setup in MATLAB</vt:lpstr>
      <vt:lpstr>standard setup in MATLAB</vt:lpstr>
      <vt:lpstr>standard setup in MATLAB</vt:lpstr>
      <vt:lpstr>standard setup in MATLAB</vt:lpstr>
      <vt:lpstr>standard setup in MATLAB</vt:lpstr>
      <vt:lpstr>standard setup in MATLAB</vt:lpstr>
      <vt:lpstr>standard setup in MATLAB</vt:lpstr>
      <vt:lpstr>standard setup in MATLAB</vt:lpstr>
      <vt:lpstr>standard setup in MATLAB</vt:lpstr>
      <vt:lpstr>standard setup in MATLAB</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Computing Power Spectral Density MATLAB</vt:lpstr>
      <vt:lpstr>Computing Power Spectral Density MATLAB</vt:lpstr>
      <vt:lpstr>Computing Power Spectral Density Python</vt:lpstr>
      <vt:lpstr>Computing Power Spectral Density Python</vt:lpstr>
      <vt:lpstr>Why The Switch to Complex?</vt:lpstr>
    </vt:vector>
  </TitlesOfParts>
  <Company>LDEO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Be Afraid to Ask …</dc:title>
  <dc:creator>Bill Menke</dc:creator>
  <cp:lastModifiedBy>AU</cp:lastModifiedBy>
  <cp:revision>710</cp:revision>
  <dcterms:created xsi:type="dcterms:W3CDTF">2008-08-25T18:59:31Z</dcterms:created>
  <dcterms:modified xsi:type="dcterms:W3CDTF">2022-02-26T16:39:23Z</dcterms:modified>
</cp:coreProperties>
</file>