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57" r:id="rId2"/>
    <p:sldId id="458" r:id="rId3"/>
    <p:sldId id="347" r:id="rId4"/>
    <p:sldId id="403" r:id="rId5"/>
    <p:sldId id="348" r:id="rId6"/>
    <p:sldId id="350" r:id="rId7"/>
    <p:sldId id="351" r:id="rId8"/>
    <p:sldId id="352" r:id="rId9"/>
    <p:sldId id="349" r:id="rId10"/>
    <p:sldId id="394" r:id="rId11"/>
    <p:sldId id="354" r:id="rId12"/>
    <p:sldId id="397" r:id="rId13"/>
    <p:sldId id="356" r:id="rId14"/>
    <p:sldId id="355" r:id="rId15"/>
    <p:sldId id="357" r:id="rId16"/>
    <p:sldId id="398" r:id="rId17"/>
    <p:sldId id="353"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1" r:id="rId31"/>
    <p:sldId id="370" r:id="rId32"/>
    <p:sldId id="372" r:id="rId33"/>
    <p:sldId id="396" r:id="rId34"/>
    <p:sldId id="399" r:id="rId35"/>
    <p:sldId id="400" r:id="rId36"/>
    <p:sldId id="395" r:id="rId37"/>
    <p:sldId id="373" r:id="rId38"/>
    <p:sldId id="374" r:id="rId39"/>
    <p:sldId id="386" r:id="rId40"/>
    <p:sldId id="459" r:id="rId41"/>
    <p:sldId id="375" r:id="rId42"/>
    <p:sldId id="376" r:id="rId43"/>
    <p:sldId id="377" r:id="rId44"/>
    <p:sldId id="387" r:id="rId45"/>
    <p:sldId id="378" r:id="rId46"/>
    <p:sldId id="379" r:id="rId47"/>
    <p:sldId id="380" r:id="rId48"/>
    <p:sldId id="381" r:id="rId49"/>
    <p:sldId id="388" r:id="rId50"/>
    <p:sldId id="382" r:id="rId51"/>
    <p:sldId id="383" r:id="rId52"/>
    <p:sldId id="385" r:id="rId53"/>
    <p:sldId id="384" r:id="rId54"/>
    <p:sldId id="389" r:id="rId55"/>
    <p:sldId id="460" r:id="rId56"/>
    <p:sldId id="390" r:id="rId57"/>
    <p:sldId id="391" r:id="rId58"/>
    <p:sldId id="392" r:id="rId59"/>
    <p:sldId id="402" r:id="rId60"/>
    <p:sldId id="393" r:id="rId61"/>
    <p:sldId id="404" r:id="rId62"/>
    <p:sldId id="401"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a:srgbClr val="FBC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89316" autoAdjust="0"/>
  </p:normalViewPr>
  <p:slideViewPr>
    <p:cSldViewPr>
      <p:cViewPr varScale="1">
        <p:scale>
          <a:sx n="55" d="100"/>
          <a:sy n="55" d="100"/>
        </p:scale>
        <p:origin x="11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extLst>
      <p:ext uri="{BB962C8B-B14F-4D97-AF65-F5344CB8AC3E}">
        <p14:creationId xmlns:p14="http://schemas.microsoft.com/office/powerpoint/2010/main" val="2772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the</a:t>
            </a:r>
            <a:r>
              <a:rPr lang="en-US" baseline="0" dirty="0"/>
              <a:t> two functions are different.</a:t>
            </a:r>
          </a:p>
          <a:p>
            <a:r>
              <a:rPr lang="en-US" baseline="0" dirty="0"/>
              <a:t>The power spectral density is computed exactly as in the discrete case, by taking the square of the absolute value of the Fourier Transform.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says that the original function is built up by adding together an infinite number of </a:t>
            </a:r>
            <a:r>
              <a:rPr lang="en-US" baseline="0" dirty="0" err="1"/>
              <a:t>sines</a:t>
            </a:r>
            <a:r>
              <a:rPr lang="en-US" baseline="0" dirty="0"/>
              <a:t> and cosines, of every possible frequency.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called Riemann's approximation to the integral.</a:t>
            </a:r>
            <a:endParaRPr lang="en-US" dirty="0"/>
          </a:p>
          <a:p>
            <a:r>
              <a:rPr lang="en-US" dirty="0"/>
              <a:t>This</a:t>
            </a:r>
            <a:r>
              <a:rPr lang="en-US" baseline="0" dirty="0"/>
              <a:t> will be used to show that the Fourier Transform turns into the Discrete Fourier Transform</a:t>
            </a:r>
          </a:p>
          <a:p>
            <a:r>
              <a:rPr lang="en-US" baseline="0" dirty="0"/>
              <a:t>when the integral is approximated by a summation.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point</a:t>
            </a:r>
            <a:r>
              <a:rPr lang="en-US" baseline="0" dirty="0"/>
              <a:t> here is that the Fourier Transform turns into a Discrete Fourier Transform when the</a:t>
            </a:r>
          </a:p>
          <a:p>
            <a:r>
              <a:rPr lang="en-US" baseline="0" dirty="0"/>
              <a:t>integral is approximated by a summation.  In order for the sum to have a finite number of terms,</a:t>
            </a:r>
          </a:p>
          <a:p>
            <a:r>
              <a:rPr lang="en-US" baseline="0" dirty="0"/>
              <a:t>the function d(t) must assumed to be zero outside of some finite interval, so that the time </a:t>
            </a:r>
            <a:r>
              <a:rPr lang="en-US" baseline="0" dirty="0" err="1"/>
              <a:t>sereies</a:t>
            </a:r>
            <a:endParaRPr lang="en-US" baseline="0" dirty="0"/>
          </a:p>
          <a:p>
            <a:r>
              <a:rPr lang="en-US" baseline="0" dirty="0"/>
              <a:t>is of finite length.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to remember to put</a:t>
            </a:r>
            <a:r>
              <a:rPr lang="en-US" baseline="0" dirty="0"/>
              <a:t> in the factor of </a:t>
            </a:r>
            <a:r>
              <a:rPr lang="el-GR" baseline="0" dirty="0">
                <a:latin typeface="Cambria Math"/>
                <a:ea typeface="Cambria Math"/>
              </a:rPr>
              <a:t>Δ</a:t>
            </a:r>
            <a:r>
              <a:rPr lang="en-US" baseline="0" dirty="0">
                <a:latin typeface="Cambria Math"/>
                <a:ea typeface="Cambria Math"/>
              </a:rPr>
              <a:t>t when you compare the DFT, computed say with </a:t>
            </a:r>
            <a:r>
              <a:rPr lang="en-US" baseline="0" dirty="0" err="1">
                <a:latin typeface="Cambria Math"/>
                <a:ea typeface="Cambria Math"/>
              </a:rPr>
              <a:t>MatLab</a:t>
            </a:r>
            <a:r>
              <a:rPr lang="en-US" baseline="0" dirty="0">
                <a:latin typeface="Cambria Math"/>
                <a:ea typeface="Cambria Math"/>
              </a:rPr>
              <a:t>,</a:t>
            </a:r>
          </a:p>
          <a:p>
            <a:r>
              <a:rPr lang="en-US" baseline="0" dirty="0">
                <a:latin typeface="Cambria Math"/>
                <a:ea typeface="Cambria Math"/>
              </a:rPr>
              <a:t>to the formula for a Fourier Transform, taken say from a textbook.</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both cases, the something that varies with time is represented as the sum of </a:t>
            </a:r>
            <a:r>
              <a:rPr lang="en-US" baseline="0" dirty="0" err="1"/>
              <a:t>sines</a:t>
            </a:r>
            <a:r>
              <a:rPr lang="en-US" baseline="0" dirty="0"/>
              <a:t> and cosines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whole point of this part of the lecture has been to show that the continuous Fourier Transform and the</a:t>
            </a:r>
          </a:p>
          <a:p>
            <a:r>
              <a:rPr lang="en-US" baseline="0" dirty="0"/>
              <a:t>Discrete Fourier Transform are essentially the same.  Now we are in the position to derive results for the FT</a:t>
            </a:r>
          </a:p>
          <a:p>
            <a:r>
              <a:rPr lang="en-US" baseline="0" dirty="0"/>
              <a:t>that carry over to the DFT.  They would be much more difficult to  demonstrate using the DFT, because summations</a:t>
            </a:r>
          </a:p>
          <a:p>
            <a:r>
              <a:rPr lang="en-US" baseline="0" dirty="0"/>
              <a:t>are more difficult to manipulate than are integrals.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perhaps the most important of the seven properties in today’s lecture.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procedure</a:t>
            </a:r>
            <a:r>
              <a:rPr lang="en-US" baseline="0" dirty="0"/>
              <a:t> of writing the complex exponential as the sum of its real and imaginary parts,</a:t>
            </a:r>
          </a:p>
          <a:p>
            <a:r>
              <a:rPr lang="en-US" baseline="0" dirty="0"/>
              <a:t>and then integrating each, is a standard way of approaching Fourier integrals, as is the use of</a:t>
            </a:r>
          </a:p>
          <a:p>
            <a:r>
              <a:rPr lang="en-US" baseline="0" dirty="0"/>
              <a:t>symmetry.  In the case of the real part, both exp() and </a:t>
            </a:r>
            <a:r>
              <a:rPr lang="en-US" baseline="0" dirty="0" err="1"/>
              <a:t>cos</a:t>
            </a:r>
            <a:r>
              <a:rPr lang="en-US" baseline="0" dirty="0"/>
              <a:t>() are symmetric about the origin,</a:t>
            </a:r>
          </a:p>
          <a:p>
            <a:r>
              <a:rPr lang="en-US" baseline="0" dirty="0"/>
              <a:t>so their product is symmetric and the integral is non-zero.  In the case of the imaginary part</a:t>
            </a:r>
          </a:p>
          <a:p>
            <a:r>
              <a:rPr lang="en-US" baseline="0" dirty="0"/>
              <a:t>exp() is symmetric but sin() is </a:t>
            </a:r>
            <a:r>
              <a:rPr lang="en-US" baseline="0" dirty="0" err="1"/>
              <a:t>antisymmetric</a:t>
            </a:r>
            <a:r>
              <a:rPr lang="en-US" baseline="0" dirty="0"/>
              <a:t>, so their product is </a:t>
            </a:r>
            <a:r>
              <a:rPr lang="en-US" baseline="0" dirty="0" err="1"/>
              <a:t>antisymmetric</a:t>
            </a:r>
            <a:r>
              <a:rPr lang="en-US" baseline="0" dirty="0"/>
              <a:t> and the integral</a:t>
            </a:r>
          </a:p>
          <a:p>
            <a:r>
              <a:rPr lang="en-US" baseline="0" dirty="0"/>
              <a:t>is zero. In the first integral, the integral from minus infinity to zero is equal to the integral from zero</a:t>
            </a:r>
          </a:p>
          <a:p>
            <a:r>
              <a:rPr lang="en-US" baseline="0" dirty="0"/>
              <a:t>to infinity, so the complete integral can be replaced with 2 times the integral from 0 to infinity.  In</a:t>
            </a:r>
          </a:p>
          <a:p>
            <a:r>
              <a:rPr lang="en-US" baseline="0" dirty="0"/>
              <a:t>the second integral, the integral from minus infinity to zero is the negative of the integral from zero</a:t>
            </a:r>
          </a:p>
          <a:p>
            <a:r>
              <a:rPr lang="en-US" baseline="0" dirty="0"/>
              <a:t>to infinity, so the two halves cancel and the total integral is zero.</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might be a good time to mention the usefulness of reference books that contains tables of integrals.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lecture really does nothing else.  Most of the properties covered here are extremely useful.</a:t>
            </a:r>
          </a:p>
          <a:p>
            <a:r>
              <a:rPr lang="en-US" baseline="0" dirty="0"/>
              <a:t>They will be applied time and time again in </a:t>
            </a:r>
            <a:r>
              <a:rPr lang="en-US" baseline="0"/>
              <a:t>subsequent lectures.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general result holds even when the time series is not exactly a Normal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A series of time series, each consisting of a single Normal curve.  B) Their power spectral densities.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implication of this property is that a data glitch, such</a:t>
            </a:r>
            <a:r>
              <a:rPr lang="en-US" baseline="0" dirty="0"/>
              <a:t> as the “cold spikes” in the Black Rock Forest temperature data set,</a:t>
            </a:r>
          </a:p>
          <a:p>
            <a:r>
              <a:rPr lang="en-US" baseline="0" dirty="0"/>
              <a:t>create noise in the power spectral density that affects a broad range of frequencies.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normal curve has unit area irrespective of the value of sigma.  Thus, even when sigma is indefinitely small, the area under the curve is unity.</a:t>
            </a:r>
          </a:p>
        </p:txBody>
      </p:sp>
      <p:sp>
        <p:nvSpPr>
          <p:cNvPr id="4" name="Slide Number Placeholder 3"/>
          <p:cNvSpPr>
            <a:spLocks noGrp="1"/>
          </p:cNvSpPr>
          <p:nvPr>
            <p:ph type="sldNum" sz="quarter" idx="5"/>
          </p:nvPr>
        </p:nvSpPr>
        <p:spPr/>
        <p:txBody>
          <a:bodyPr/>
          <a:lstStyle/>
          <a:p>
            <a:fld id="{FD466815-0D95-47C5-9249-8299F627C374}" type="slidenum">
              <a:rPr lang="en-US" smtClean="0"/>
              <a:pPr/>
              <a:t>24</a:t>
            </a:fld>
            <a:endParaRPr lang="en-US"/>
          </a:p>
        </p:txBody>
      </p:sp>
    </p:spTree>
    <p:extLst>
      <p:ext uri="{BB962C8B-B14F-4D97-AF65-F5344CB8AC3E}">
        <p14:creationId xmlns:p14="http://schemas.microsoft.com/office/powerpoint/2010/main" val="145083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depiction</a:t>
            </a:r>
            <a:r>
              <a:rPr lang="en-US" baseline="0" dirty="0"/>
              <a:t> only symbolic.  The function is infinitely high and infinitesimally narrow.</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just replacing f(t) with f(t</a:t>
            </a:r>
            <a:r>
              <a:rPr lang="en-US" baseline="-25000" dirty="0"/>
              <a:t>0</a:t>
            </a:r>
            <a:r>
              <a:rPr lang="en-US" baseline="0" dirty="0"/>
              <a:t>), as justified (in a hand waving way), in the previous slide.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fourier</a:t>
            </a:r>
            <a:r>
              <a:rPr lang="en-US" dirty="0"/>
              <a:t> transform of a spike at to=0 is a constant function.  That is, it has the same amplitude at all frequencies.  Another way of putting this is that it is equally rich in all frequency components.</a:t>
            </a:r>
          </a:p>
        </p:txBody>
      </p:sp>
      <p:sp>
        <p:nvSpPr>
          <p:cNvPr id="4" name="Slide Number Placeholder 3"/>
          <p:cNvSpPr>
            <a:spLocks noGrp="1"/>
          </p:cNvSpPr>
          <p:nvPr>
            <p:ph type="sldNum" sz="quarter" idx="5"/>
          </p:nvPr>
        </p:nvSpPr>
        <p:spPr/>
        <p:txBody>
          <a:bodyPr/>
          <a:lstStyle/>
          <a:p>
            <a:fld id="{FD466815-0D95-47C5-9249-8299F627C374}" type="slidenum">
              <a:rPr lang="en-US" smtClean="0"/>
              <a:pPr/>
              <a:t>29</a:t>
            </a:fld>
            <a:endParaRPr lang="en-US"/>
          </a:p>
        </p:txBody>
      </p:sp>
    </p:spTree>
    <p:extLst>
      <p:ext uri="{BB962C8B-B14F-4D97-AF65-F5344CB8AC3E}">
        <p14:creationId xmlns:p14="http://schemas.microsoft.com/office/powerpoint/2010/main" val="1605661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result</a:t>
            </a:r>
            <a:r>
              <a:rPr lang="en-US" baseline="0" dirty="0"/>
              <a:t> carries over to time series that a merely “rough”, in the sense of containing many sharp</a:t>
            </a:r>
          </a:p>
          <a:p>
            <a:r>
              <a:rPr lang="en-US" baseline="0" dirty="0"/>
              <a:t>features.  They have a power spectral density that contains both low and high frequencies, in roughly</a:t>
            </a:r>
          </a:p>
          <a:p>
            <a:r>
              <a:rPr lang="en-US" baseline="0" dirty="0"/>
              <a:t>equal proportions.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r>
              <a:rPr lang="en-US" baseline="0" dirty="0"/>
              <a:t> using </a:t>
            </a:r>
            <a:r>
              <a:rPr lang="en-US" baseline="0" dirty="0" err="1"/>
              <a:t>MatLab</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tends to forget that a cosine with frequency </a:t>
            </a:r>
            <a:r>
              <a:rPr lang="el-GR" dirty="0">
                <a:latin typeface="Cambria Math"/>
                <a:ea typeface="Cambria Math"/>
              </a:rPr>
              <a:t>ω</a:t>
            </a:r>
            <a:r>
              <a:rPr lang="en-US" baseline="-25000" dirty="0"/>
              <a:t>0</a:t>
            </a:r>
            <a:r>
              <a:rPr lang="en-US" dirty="0"/>
              <a:t> has not one spectral peak, but two, at</a:t>
            </a:r>
            <a:r>
              <a:rPr lang="en-US" baseline="0" dirty="0"/>
              <a:t> -</a:t>
            </a:r>
            <a:r>
              <a:rPr lang="el-GR" dirty="0">
                <a:latin typeface="Cambria Math"/>
                <a:ea typeface="Cambria Math"/>
              </a:rPr>
              <a:t>ω</a:t>
            </a:r>
            <a:r>
              <a:rPr lang="en-US" baseline="-25000" dirty="0"/>
              <a:t>0</a:t>
            </a:r>
            <a:r>
              <a:rPr lang="en-US" dirty="0"/>
              <a:t> </a:t>
            </a:r>
            <a:r>
              <a:rPr lang="en-US" baseline="0" dirty="0"/>
              <a:t>and </a:t>
            </a:r>
            <a:r>
              <a:rPr lang="el-GR" dirty="0">
                <a:latin typeface="Cambria Math"/>
                <a:ea typeface="Cambria Math"/>
              </a:rPr>
              <a:t>ω</a:t>
            </a:r>
            <a:r>
              <a:rPr lang="en-US" baseline="-25000" dirty="0"/>
              <a:t>0</a:t>
            </a:r>
            <a:r>
              <a:rPr lang="en-US" baseline="0" dirty="0"/>
              <a: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the class of the original idea, a linear model in which the time series is composed only of a sum of </a:t>
            </a:r>
            <a:r>
              <a:rPr lang="en-US" baseline="0" dirty="0" err="1"/>
              <a:t>sines</a:t>
            </a:r>
            <a:r>
              <a:rPr lang="en-US" baseline="0" dirty="0"/>
              <a:t> and cosines.</a:t>
            </a:r>
          </a:p>
          <a:p>
            <a:r>
              <a:rPr lang="en-US" baseline="0" dirty="0"/>
              <a:t>The coefficients C give the amplitudes of the </a:t>
            </a:r>
            <a:r>
              <a:rPr lang="en-US" baseline="0" dirty="0" err="1"/>
              <a:t>sines</a:t>
            </a:r>
            <a:r>
              <a:rPr lang="en-US" baseline="0" dirty="0"/>
              <a:t> and cosines.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the result.  To demonstrate it, plug it into the Inverse Fourier Transform.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Mention that you can treat +</a:t>
            </a:r>
            <a:r>
              <a:rPr lang="el-GR" dirty="0">
                <a:latin typeface="Cambria Math"/>
                <a:ea typeface="Cambria Math"/>
              </a:rPr>
              <a:t>ω</a:t>
            </a:r>
            <a:r>
              <a:rPr lang="en-US" baseline="-25000" dirty="0"/>
              <a:t>0</a:t>
            </a:r>
            <a:r>
              <a:rPr lang="en-US" baseline="0" dirty="0"/>
              <a:t> (in the second term) as –(–</a:t>
            </a:r>
            <a:r>
              <a:rPr lang="el-GR" dirty="0">
                <a:latin typeface="Cambria Math"/>
                <a:ea typeface="Cambria Math"/>
              </a:rPr>
              <a:t>ω</a:t>
            </a:r>
            <a:r>
              <a:rPr lang="en-US" baseline="-25000" dirty="0"/>
              <a:t>0</a:t>
            </a:r>
            <a:r>
              <a:rPr lang="en-US" baseline="0" dirty="0"/>
              <a:t>).</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a:t>
            </a:r>
            <a:r>
              <a:rPr lang="en-US" baseline="0" dirty="0"/>
              <a:t> or course, the original reason why Fourier Transforms were introduced: to discover periodicities.</a:t>
            </a:r>
          </a:p>
          <a:p>
            <a:r>
              <a:rPr lang="en-US" baseline="0" dirty="0"/>
              <a:t>A sinusoidal time series has a Fourier Transform containing spikes, and spikes are fairly easy to spot,</a:t>
            </a:r>
          </a:p>
          <a:p>
            <a:r>
              <a:rPr lang="en-US" baseline="0" dirty="0"/>
              <a:t>even in noisy data.</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property is not especially useful for computing area, but occasionally shows up in derivations.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demonstration</a:t>
            </a:r>
            <a:r>
              <a:rPr lang="en-US" baseline="0" dirty="0"/>
              <a:t> is the easiest of the eight.   If you have a class with minimal mathematical background, you might do this one and skip over the ones that follow.</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practice,</a:t>
            </a:r>
            <a:r>
              <a:rPr lang="en-US" baseline="0" dirty="0"/>
              <a:t> one often subtracts out the mean of a time series before computing the Fourier Transform.</a:t>
            </a:r>
          </a:p>
          <a:p>
            <a:r>
              <a:rPr lang="en-US" baseline="0" dirty="0"/>
              <a:t>Otherwise, the spike at zero frequency dominates a plot.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a:t>
            </a:r>
            <a:r>
              <a:rPr lang="en-US" dirty="0" err="1"/>
              <a:t>fft</a:t>
            </a:r>
            <a:r>
              <a:rPr lang="en-US" dirty="0"/>
              <a:t>()</a:t>
            </a:r>
            <a:r>
              <a:rPr lang="en-US" baseline="0" dirty="0"/>
              <a:t> function computes the Discrete Fourier Transform of a time series,</a:t>
            </a:r>
          </a:p>
          <a:p>
            <a:r>
              <a:rPr lang="en-US" baseline="0" dirty="0"/>
              <a:t>and that the </a:t>
            </a:r>
            <a:r>
              <a:rPr lang="en-US" baseline="0" dirty="0" err="1"/>
              <a:t>ifft</a:t>
            </a:r>
            <a:r>
              <a:rPr lang="en-US" baseline="0" dirty="0"/>
              <a:t>() function computes the a time series given its Discrete Fourier Transform.</a:t>
            </a:r>
          </a:p>
          <a:p>
            <a:r>
              <a:rPr lang="en-US" baseline="0" dirty="0"/>
              <a:t>The command </a:t>
            </a:r>
            <a:r>
              <a:rPr lang="en-US" baseline="0" dirty="0" err="1"/>
              <a:t>ifft</a:t>
            </a:r>
            <a:r>
              <a:rPr lang="en-US" baseline="0" dirty="0"/>
              <a:t>(</a:t>
            </a:r>
            <a:r>
              <a:rPr lang="en-US" baseline="0" dirty="0" err="1"/>
              <a:t>fft</a:t>
            </a:r>
            <a:r>
              <a:rPr lang="en-US" baseline="0" dirty="0"/>
              <a:t>(d)) returns the original time series (more of less).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 take the real part because, which d is real, its discrete Fourier transform at zero frequency is necessarily real.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extLst>
      <p:ext uri="{BB962C8B-B14F-4D97-AF65-F5344CB8AC3E}">
        <p14:creationId xmlns:p14="http://schemas.microsoft.com/office/powerpoint/2010/main" val="339148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consequences of this rule is that the power</a:t>
            </a:r>
            <a:r>
              <a:rPr lang="en-US" baseline="0" dirty="0"/>
              <a:t> spectral density of a times series</a:t>
            </a:r>
          </a:p>
          <a:p>
            <a:r>
              <a:rPr lang="en-US" baseline="0" dirty="0"/>
              <a:t>is not sensitive to a time shift, since the absolute value of exp(-</a:t>
            </a:r>
            <a:r>
              <a:rPr lang="en-US" baseline="0" dirty="0" err="1"/>
              <a:t>i</a:t>
            </a:r>
            <a:r>
              <a:rPr lang="el-GR" baseline="0" dirty="0">
                <a:latin typeface="Cambria Math"/>
                <a:ea typeface="Cambria Math"/>
              </a:rPr>
              <a:t>ω</a:t>
            </a:r>
            <a:r>
              <a:rPr lang="en-US" baseline="0" dirty="0"/>
              <a:t>t</a:t>
            </a:r>
            <a:r>
              <a:rPr lang="en-US" baseline="-25000" dirty="0"/>
              <a:t>0</a:t>
            </a:r>
            <a:r>
              <a:rPr lang="en-US" baseline="0" dirty="0"/>
              <a:t>) is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demonstration</a:t>
            </a:r>
            <a:r>
              <a:rPr lang="en-US" baseline="0" dirty="0"/>
              <a:t> is not especially important, but if you want to be sure the class understands it,</a:t>
            </a:r>
          </a:p>
          <a:p>
            <a:r>
              <a:rPr lang="en-US" baseline="0" dirty="0"/>
              <a:t>do it step-by-step on the board.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the class the coefficients C are </a:t>
            </a:r>
            <a:r>
              <a:rPr lang="en-US" baseline="0" dirty="0"/>
              <a:t>computed by the above sum.</a:t>
            </a:r>
          </a:p>
          <a:p>
            <a:r>
              <a:rPr lang="en-US" baseline="0" dirty="0"/>
              <a:t>One of the uses of the C’s are to compute the power spectral density, the amplitude of the </a:t>
            </a:r>
            <a:r>
              <a:rPr lang="en-US" baseline="0" dirty="0" err="1"/>
              <a:t>sines</a:t>
            </a:r>
            <a:r>
              <a:rPr lang="en-US" baseline="0" dirty="0"/>
              <a:t> and cosines of a particular frequency.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curve is shifted to the right.  The stuff that appears at the beginning of the curve is the same at the far right of the original curve, which has now been “wrapped” around.  Consequently, this is often referred to as a “circular </a:t>
            </a:r>
            <a:r>
              <a:rPr lang="en-US" dirty="0" err="1"/>
              <a:t>shft</a:t>
            </a:r>
            <a:r>
              <a:rPr lang="en-US" dirty="0"/>
              <a:t>”</a:t>
            </a:r>
          </a:p>
        </p:txBody>
      </p:sp>
      <p:sp>
        <p:nvSpPr>
          <p:cNvPr id="4" name="Slide Number Placeholder 3"/>
          <p:cNvSpPr>
            <a:spLocks noGrp="1"/>
          </p:cNvSpPr>
          <p:nvPr>
            <p:ph type="sldNum" sz="quarter" idx="5"/>
          </p:nvPr>
        </p:nvSpPr>
        <p:spPr/>
        <p:txBody>
          <a:bodyPr/>
          <a:lstStyle/>
          <a:p>
            <a:fld id="{FD466815-0D95-47C5-9249-8299F627C374}" type="slidenum">
              <a:rPr lang="en-US" smtClean="0"/>
              <a:pPr/>
              <a:t>43</a:t>
            </a:fld>
            <a:endParaRPr lang="en-US"/>
          </a:p>
        </p:txBody>
      </p:sp>
    </p:spTree>
    <p:extLst>
      <p:ext uri="{BB962C8B-B14F-4D97-AF65-F5344CB8AC3E}">
        <p14:creationId xmlns:p14="http://schemas.microsoft.com/office/powerpoint/2010/main" val="1095318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Advise students not to omit the axis=0 arguments..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integration by parts.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write out the formula (integral) u dv = (u v) – (integral) v du.  Note there is an assumption here that (u v) tends to zero at +/- infinity.</a:t>
            </a:r>
          </a:p>
        </p:txBody>
      </p:sp>
      <p:sp>
        <p:nvSpPr>
          <p:cNvPr id="4" name="Slide Number Placeholder 3"/>
          <p:cNvSpPr>
            <a:spLocks noGrp="1"/>
          </p:cNvSpPr>
          <p:nvPr>
            <p:ph type="sldNum" sz="quarter" idx="5"/>
          </p:nvPr>
        </p:nvSpPr>
        <p:spPr/>
        <p:txBody>
          <a:bodyPr/>
          <a:lstStyle/>
          <a:p>
            <a:fld id="{FD466815-0D95-47C5-9249-8299F627C374}" type="slidenum">
              <a:rPr lang="en-US" smtClean="0"/>
              <a:pPr/>
              <a:t>47</a:t>
            </a:fld>
            <a:endParaRPr lang="en-US"/>
          </a:p>
        </p:txBody>
      </p:sp>
    </p:spTree>
    <p:extLst>
      <p:ext uri="{BB962C8B-B14F-4D97-AF65-F5344CB8AC3E}">
        <p14:creationId xmlns:p14="http://schemas.microsoft.com/office/powerpoint/2010/main" val="252029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Original function., (B) derivative using </a:t>
            </a:r>
            <a:r>
              <a:rPr lang="en-US" dirty="0" err="1"/>
              <a:t>fft</a:t>
            </a:r>
            <a:r>
              <a:rPr lang="en-US" dirty="0"/>
              <a:t>, (C) derivative using first differences.  Point out that (B) and (C) are identical.</a:t>
            </a:r>
          </a:p>
        </p:txBody>
      </p:sp>
      <p:sp>
        <p:nvSpPr>
          <p:cNvPr id="4" name="Slide Number Placeholder 3"/>
          <p:cNvSpPr>
            <a:spLocks noGrp="1"/>
          </p:cNvSpPr>
          <p:nvPr>
            <p:ph type="sldNum" sz="quarter" idx="5"/>
          </p:nvPr>
        </p:nvSpPr>
        <p:spPr/>
        <p:txBody>
          <a:bodyPr/>
          <a:lstStyle/>
          <a:p>
            <a:fld id="{FD466815-0D95-47C5-9249-8299F627C374}" type="slidenum">
              <a:rPr lang="en-US" smtClean="0"/>
              <a:pPr/>
              <a:t>48</a:t>
            </a:fld>
            <a:endParaRPr lang="en-US"/>
          </a:p>
        </p:txBody>
      </p:sp>
    </p:spTree>
    <p:extLst>
      <p:ext uri="{BB962C8B-B14F-4D97-AF65-F5344CB8AC3E}">
        <p14:creationId xmlns:p14="http://schemas.microsoft.com/office/powerpoint/2010/main" val="548595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previous cases, the real part is taken to delete a zero imaginary part.</a:t>
            </a:r>
          </a:p>
        </p:txBody>
      </p:sp>
      <p:sp>
        <p:nvSpPr>
          <p:cNvPr id="4" name="Slide Number Placeholder 3"/>
          <p:cNvSpPr>
            <a:spLocks noGrp="1"/>
          </p:cNvSpPr>
          <p:nvPr>
            <p:ph type="sldNum" sz="quarter" idx="5"/>
          </p:nvPr>
        </p:nvSpPr>
        <p:spPr/>
        <p:txBody>
          <a:bodyPr/>
          <a:lstStyle/>
          <a:p>
            <a:fld id="{FD466815-0D95-47C5-9249-8299F627C374}" type="slidenum">
              <a:rPr lang="en-US" smtClean="0"/>
              <a:pPr/>
              <a:t>49</a:t>
            </a:fld>
            <a:endParaRPr lang="en-US"/>
          </a:p>
        </p:txBody>
      </p:sp>
    </p:spTree>
    <p:extLst>
      <p:ext uri="{BB962C8B-B14F-4D97-AF65-F5344CB8AC3E}">
        <p14:creationId xmlns:p14="http://schemas.microsoft.com/office/powerpoint/2010/main" val="394416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complements differentiation, which is multiplying by </a:t>
            </a:r>
            <a:r>
              <a:rPr lang="en-US" dirty="0" err="1"/>
              <a:t>i</a:t>
            </a:r>
            <a:r>
              <a:rPr lang="en-US" dirty="0"/>
              <a:t> omega.</a:t>
            </a:r>
          </a:p>
        </p:txBody>
      </p:sp>
      <p:sp>
        <p:nvSpPr>
          <p:cNvPr id="4" name="Slide Number Placeholder 3"/>
          <p:cNvSpPr>
            <a:spLocks noGrp="1"/>
          </p:cNvSpPr>
          <p:nvPr>
            <p:ph type="sldNum" sz="quarter" idx="5"/>
          </p:nvPr>
        </p:nvSpPr>
        <p:spPr/>
        <p:txBody>
          <a:bodyPr/>
          <a:lstStyle/>
          <a:p>
            <a:fld id="{FD466815-0D95-47C5-9249-8299F627C374}" type="slidenum">
              <a:rPr lang="en-US" smtClean="0"/>
              <a:pPr/>
              <a:t>50</a:t>
            </a:fld>
            <a:endParaRPr lang="en-US"/>
          </a:p>
        </p:txBody>
      </p:sp>
    </p:spTree>
    <p:extLst>
      <p:ext uri="{BB962C8B-B14F-4D97-AF65-F5344CB8AC3E}">
        <p14:creationId xmlns:p14="http://schemas.microsoft.com/office/powerpoint/2010/main" val="1337960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Original function., (B) using </a:t>
            </a:r>
            <a:r>
              <a:rPr lang="en-US" dirty="0" err="1"/>
              <a:t>fft</a:t>
            </a:r>
            <a:r>
              <a:rPr lang="en-US" dirty="0"/>
              <a:t>, and (C) integral using Reiman summation. Point out that (B) and (C) are not quite identical, since they differ by a DC-shift,; that is, they have different integration constants.</a:t>
            </a:r>
          </a:p>
          <a:p>
            <a:endParaRPr lang="en-US" dirty="0"/>
          </a:p>
        </p:txBody>
      </p:sp>
      <p:sp>
        <p:nvSpPr>
          <p:cNvPr id="4" name="Slide Number Placeholder 3"/>
          <p:cNvSpPr>
            <a:spLocks noGrp="1"/>
          </p:cNvSpPr>
          <p:nvPr>
            <p:ph type="sldNum" sz="quarter" idx="5"/>
          </p:nvPr>
        </p:nvSpPr>
        <p:spPr/>
        <p:txBody>
          <a:bodyPr/>
          <a:lstStyle/>
          <a:p>
            <a:fld id="{FD466815-0D95-47C5-9249-8299F627C374}" type="slidenum">
              <a:rPr lang="en-US" smtClean="0"/>
              <a:pPr/>
              <a:t>53</a:t>
            </a:fld>
            <a:endParaRPr lang="en-US"/>
          </a:p>
        </p:txBody>
      </p:sp>
    </p:spTree>
    <p:extLst>
      <p:ext uri="{BB962C8B-B14F-4D97-AF65-F5344CB8AC3E}">
        <p14:creationId xmlns:p14="http://schemas.microsoft.com/office/powerpoint/2010/main" val="2107346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a:t>
            </a:r>
            <a:r>
              <a:rPr lang="en-US" baseline="0" dirty="0"/>
              <a:t> would not ordinarily use Fourier Transforms to differentiate or integrate functions,</a:t>
            </a:r>
          </a:p>
          <a:p>
            <a:r>
              <a:rPr lang="en-US" baseline="0" dirty="0"/>
              <a:t>since they are slower than other methods (finite differences, Riemann summation).</a:t>
            </a:r>
          </a:p>
          <a:p>
            <a:r>
              <a:rPr lang="en-US" baseline="0" dirty="0"/>
              <a:t>The exception is when its necessary to take the Fourier Transform for some other reason,</a:t>
            </a:r>
          </a:p>
          <a:p>
            <a:r>
              <a:rPr lang="en-US" baseline="0" dirty="0"/>
              <a:t>in which case using this method required little overhead.  For example, if we measured</a:t>
            </a:r>
          </a:p>
          <a:p>
            <a:r>
              <a:rPr lang="en-US" baseline="0" dirty="0"/>
              <a:t>the velocity of an object, but really wanted to plot the power spectral density of its acceleration,</a:t>
            </a:r>
          </a:p>
          <a:p>
            <a:r>
              <a:rPr lang="en-US" baseline="0" dirty="0"/>
              <a:t>then </a:t>
            </a:r>
            <a:r>
              <a:rPr lang="en-US" baseline="0" dirty="0" err="1"/>
              <a:t>differenting</a:t>
            </a:r>
            <a:r>
              <a:rPr lang="en-US" baseline="0" dirty="0"/>
              <a:t> by multiplying by (</a:t>
            </a:r>
            <a:r>
              <a:rPr lang="en-US" baseline="0" dirty="0" err="1"/>
              <a:t>i</a:t>
            </a:r>
            <a:r>
              <a:rPr lang="el-GR" baseline="0" dirty="0">
                <a:latin typeface="Cambria Math"/>
                <a:ea typeface="Cambria Math"/>
              </a:rPr>
              <a:t>ω</a:t>
            </a:r>
            <a:r>
              <a:rPr lang="en-US" baseline="0" dirty="0"/>
              <a:t>) would be preferred.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a:t>
            </a:r>
            <a:r>
              <a:rPr lang="en-US" baseline="0" dirty="0"/>
              <a:t> would not ordinarily use Fourier Transforms to differentiate or integrate functions,</a:t>
            </a:r>
          </a:p>
          <a:p>
            <a:r>
              <a:rPr lang="en-US" baseline="0" dirty="0"/>
              <a:t>since they are slower than other methods (finite differences, Riemann summation).</a:t>
            </a:r>
          </a:p>
          <a:p>
            <a:r>
              <a:rPr lang="en-US" baseline="0" dirty="0"/>
              <a:t>The exception is when its necessary to take the Fourier Transform for some other reason,</a:t>
            </a:r>
          </a:p>
          <a:p>
            <a:r>
              <a:rPr lang="en-US" baseline="0" dirty="0"/>
              <a:t>in which case using this method required little overhead.  For example, if we measured</a:t>
            </a:r>
          </a:p>
          <a:p>
            <a:r>
              <a:rPr lang="en-US" baseline="0" dirty="0"/>
              <a:t>the velocity of an object, but really wanted to plot the power spectral density of its acceleration,</a:t>
            </a:r>
          </a:p>
          <a:p>
            <a:r>
              <a:rPr lang="en-US" baseline="0" dirty="0"/>
              <a:t>then </a:t>
            </a:r>
            <a:r>
              <a:rPr lang="en-US" baseline="0" dirty="0" err="1"/>
              <a:t>differentiatng</a:t>
            </a:r>
            <a:r>
              <a:rPr lang="en-US" baseline="0" dirty="0"/>
              <a:t> by multiplying by (</a:t>
            </a:r>
            <a:r>
              <a:rPr lang="en-US" baseline="0" dirty="0" err="1"/>
              <a:t>i</a:t>
            </a:r>
            <a:r>
              <a:rPr lang="el-GR" baseline="0" dirty="0">
                <a:latin typeface="Cambria Math"/>
                <a:ea typeface="Cambria Math"/>
              </a:rPr>
              <a:t>ω</a:t>
            </a:r>
            <a:r>
              <a:rPr lang="en-US" baseline="0" dirty="0"/>
              <a:t>) would be preferred.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extLst>
      <p:ext uri="{BB962C8B-B14F-4D97-AF65-F5344CB8AC3E}">
        <p14:creationId xmlns:p14="http://schemas.microsoft.com/office/powerpoint/2010/main" val="197001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sketch of a</a:t>
            </a:r>
            <a:r>
              <a:rPr lang="en-US" baseline="0" dirty="0"/>
              <a:t> time series.  It suggests that there is an underlying smooth function that</a:t>
            </a:r>
          </a:p>
          <a:p>
            <a:r>
              <a:rPr lang="en-US" baseline="0" dirty="0"/>
              <a:t>connects the dots.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result will be very important later in the course.</a:t>
            </a:r>
          </a:p>
          <a:p>
            <a:r>
              <a:rPr lang="en-US" baseline="0" dirty="0"/>
              <a:t>You either introduce it here, where it sort of fits as one of many properties of Fourier Transforms,</a:t>
            </a:r>
          </a:p>
          <a:p>
            <a:r>
              <a:rPr lang="en-US" baseline="0" dirty="0"/>
              <a:t>or introduce it a few lectures from now, when its really needed.</a:t>
            </a:r>
          </a:p>
          <a:p>
            <a:r>
              <a:rPr lang="en-US" baseline="0" dirty="0"/>
              <a:t>If your students are finding this material difficult, you should put it off.</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Typically,</a:t>
            </a:r>
            <a:r>
              <a:rPr lang="en-US" baseline="0" dirty="0"/>
              <a:t> few, if any, students will have heard of this operation, important though it be.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we are treating the convolution just as a “mathematical formula” without introducing its</a:t>
            </a:r>
          </a:p>
          <a:p>
            <a:r>
              <a:rPr lang="en-US" baseline="0" dirty="0"/>
              <a:t>meaning.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Explained on next slide.  Here,</a:t>
            </a:r>
            <a:r>
              <a:rPr lang="en-US" baseline="0" dirty="0"/>
              <a:t> just point out the first line is the Fourier Transform of the convolution,</a:t>
            </a:r>
          </a:p>
          <a:p>
            <a:r>
              <a:rPr lang="en-US" baseline="0" dirty="0"/>
              <a:t>and the last term of the last line is the product of their transforms.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Reversing the order of integration is a standard trick when manipulating multidimensional integrals.  In the second step, we have g(t-tau) but want g of a single variable,, so we define t’ = t-tau.  That’s also a standard trick.</a:t>
            </a:r>
          </a:p>
        </p:txBody>
      </p:sp>
      <p:sp>
        <p:nvSpPr>
          <p:cNvPr id="4" name="Slide Number Placeholder 3"/>
          <p:cNvSpPr>
            <a:spLocks noGrp="1"/>
          </p:cNvSpPr>
          <p:nvPr>
            <p:ph type="sldNum" sz="quarter" idx="5"/>
          </p:nvPr>
        </p:nvSpPr>
        <p:spPr/>
        <p:txBody>
          <a:bodyPr/>
          <a:lstStyle/>
          <a:p>
            <a:fld id="{FD466815-0D95-47C5-9249-8299F627C374}" type="slidenum">
              <a:rPr lang="en-US" smtClean="0"/>
              <a:pPr/>
              <a:t>61</a:t>
            </a:fld>
            <a:endParaRPr lang="en-US"/>
          </a:p>
        </p:txBody>
      </p:sp>
    </p:spTree>
    <p:extLst>
      <p:ext uri="{BB962C8B-B14F-4D97-AF65-F5344CB8AC3E}">
        <p14:creationId xmlns:p14="http://schemas.microsoft.com/office/powerpoint/2010/main" val="980977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encouraged to memorize the properties.</a:t>
            </a:r>
          </a:p>
        </p:txBody>
      </p:sp>
      <p:sp>
        <p:nvSpPr>
          <p:cNvPr id="4" name="Slide Number Placeholder 3"/>
          <p:cNvSpPr>
            <a:spLocks noGrp="1"/>
          </p:cNvSpPr>
          <p:nvPr>
            <p:ph type="sldNum" sz="quarter" idx="5"/>
          </p:nvPr>
        </p:nvSpPr>
        <p:spPr/>
        <p:txBody>
          <a:bodyPr/>
          <a:lstStyle/>
          <a:p>
            <a:fld id="{FD466815-0D95-47C5-9249-8299F627C374}" type="slidenum">
              <a:rPr lang="en-US" smtClean="0"/>
              <a:pPr/>
              <a:t>62</a:t>
            </a:fld>
            <a:endParaRPr lang="en-US"/>
          </a:p>
        </p:txBody>
      </p:sp>
    </p:spTree>
    <p:extLst>
      <p:ext uri="{BB962C8B-B14F-4D97-AF65-F5344CB8AC3E}">
        <p14:creationId xmlns:p14="http://schemas.microsoft.com/office/powerpoint/2010/main" val="338603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the continuous</a:t>
            </a:r>
            <a:r>
              <a:rPr lang="en-US" baseline="0" dirty="0"/>
              <a:t>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continuous curve can be thought of as a time series with indefinitely fine sampling.  Thus, the summation becomes an integral.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in both cases,</a:t>
            </a:r>
            <a:r>
              <a:rPr lang="en-US" baseline="0" dirty="0"/>
              <a:t> d is being represented by a “sum” of </a:t>
            </a:r>
            <a:r>
              <a:rPr lang="en-US" baseline="0" dirty="0" err="1"/>
              <a:t>sines</a:t>
            </a:r>
            <a:r>
              <a:rPr lang="en-US" baseline="0" dirty="0"/>
              <a:t> and cosines.  The only difference</a:t>
            </a:r>
          </a:p>
          <a:p>
            <a:r>
              <a:rPr lang="en-US" baseline="0" dirty="0"/>
              <a:t>is that you need an infinite number of frequencies to represent a continuous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discrete world, we have been using two different symbols, </a:t>
            </a:r>
            <a:r>
              <a:rPr lang="en-US" baseline="0" dirty="0" err="1"/>
              <a:t>d</a:t>
            </a:r>
            <a:r>
              <a:rPr lang="en-US" baseline="-25000" dirty="0" err="1"/>
              <a:t>k</a:t>
            </a:r>
            <a:r>
              <a:rPr lang="en-US" baseline="0" dirty="0"/>
              <a:t> and </a:t>
            </a:r>
            <a:r>
              <a:rPr lang="en-US" baseline="0" dirty="0" err="1"/>
              <a:t>C</a:t>
            </a:r>
            <a:r>
              <a:rPr lang="en-US" baseline="-25000" dirty="0" err="1"/>
              <a:t>j</a:t>
            </a:r>
            <a:r>
              <a:rPr lang="en-US" baseline="0" dirty="0"/>
              <a:t>, for the time series </a:t>
            </a:r>
            <a:r>
              <a:rPr lang="en-US" baseline="0" dirty="0" err="1"/>
              <a:t>d</a:t>
            </a:r>
            <a:r>
              <a:rPr lang="en-US" baseline="-25000" dirty="0" err="1"/>
              <a:t>k</a:t>
            </a:r>
            <a:r>
              <a:rPr lang="en-US" baseline="-25000" dirty="0"/>
              <a:t> </a:t>
            </a:r>
            <a:r>
              <a:rPr lang="en-US" baseline="0" dirty="0"/>
              <a:t>and its Fourier coefficients </a:t>
            </a:r>
            <a:r>
              <a:rPr lang="en-US" baseline="0" dirty="0" err="1"/>
              <a:t>C</a:t>
            </a:r>
            <a:r>
              <a:rPr lang="en-US" baseline="-25000" dirty="0" err="1"/>
              <a:t>j</a:t>
            </a:r>
            <a:r>
              <a:rPr lang="en-US" baseline="0" dirty="0"/>
              <a:t>.</a:t>
            </a:r>
          </a:p>
          <a:p>
            <a:r>
              <a:rPr lang="en-US" baseline="0" dirty="0"/>
              <a:t>In the continuous world, the same symbol, d, is used for both, except that symbol for the Fourier transform gets a tilde.</a:t>
            </a:r>
          </a:p>
          <a:p>
            <a:r>
              <a:rPr lang="en-US" baseline="0" dirty="0"/>
              <a:t>Some authors even go so far as omitting the tilde, and rely on the argument t or </a:t>
            </a:r>
            <a:r>
              <a:rPr lang="el-GR" baseline="0" dirty="0">
                <a:latin typeface="Cambria Math"/>
                <a:ea typeface="Cambria Math"/>
              </a:rPr>
              <a:t>ω</a:t>
            </a:r>
            <a:r>
              <a:rPr lang="en-US" baseline="0" dirty="0"/>
              <a:t>, to distinguish the function from its Fourier Transform.</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11</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0841" t="67568" r="49411" b="16216"/>
          <a:stretch>
            <a:fillRect/>
          </a:stretch>
        </p:blipFill>
        <p:spPr bwMode="auto">
          <a:xfrm>
            <a:off x="1371600" y="1524000"/>
            <a:ext cx="6248400" cy="1704109"/>
          </a:xfrm>
          <a:prstGeom prst="rect">
            <a:avLst/>
          </a:prstGeom>
          <a:noFill/>
          <a:ln w="9525">
            <a:noFill/>
            <a:miter lim="800000"/>
            <a:headEnd/>
            <a:tailEnd/>
          </a:ln>
          <a:effectLst/>
        </p:spPr>
      </p:pic>
      <p:sp>
        <p:nvSpPr>
          <p:cNvPr id="4" name="Content Placeholder 2"/>
          <p:cNvSpPr txBox="1">
            <a:spLocks/>
          </p:cNvSpPr>
          <p:nvPr/>
        </p:nvSpPr>
        <p:spPr bwMode="auto">
          <a:xfrm>
            <a:off x="685800" y="4572000"/>
            <a:ext cx="77724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note the use of the tilde to distinguish a</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the Fourier Transform from the function itself.  The two functions are different!</a:t>
            </a:r>
            <a:endParaRPr lang="en-US" sz="3200" kern="0" baseline="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0" y="9906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Fourier Transform</a:t>
            </a:r>
          </a:p>
        </p:txBody>
      </p:sp>
      <p:cxnSp>
        <p:nvCxnSpPr>
          <p:cNvPr id="10" name="Straight Arrow Connector 9"/>
          <p:cNvCxnSpPr/>
          <p:nvPr/>
        </p:nvCxnSpPr>
        <p:spPr>
          <a:xfrm rot="16200000" flipV="1">
            <a:off x="1790700" y="1562100"/>
            <a:ext cx="381000" cy="15240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0841" t="67568" r="49411" b="16216"/>
          <a:stretch>
            <a:fillRect/>
          </a:stretch>
        </p:blipFill>
        <p:spPr bwMode="auto">
          <a:xfrm>
            <a:off x="1371600" y="1295400"/>
            <a:ext cx="6248400" cy="1704109"/>
          </a:xfrm>
          <a:prstGeom prst="rect">
            <a:avLst/>
          </a:prstGeom>
          <a:noFill/>
          <a:ln w="9525">
            <a:noFill/>
            <a:miter lim="800000"/>
            <a:headEnd/>
            <a:tailEnd/>
          </a:ln>
          <a:effectLst/>
        </p:spPr>
      </p:pic>
      <p:sp>
        <p:nvSpPr>
          <p:cNvPr id="9" name="Freeform 8"/>
          <p:cNvSpPr/>
          <p:nvPr/>
        </p:nvSpPr>
        <p:spPr>
          <a:xfrm>
            <a:off x="4343400" y="2275820"/>
            <a:ext cx="100289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10200" y="3723620"/>
            <a:ext cx="35052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function of time</a:t>
            </a:r>
          </a:p>
        </p:txBody>
      </p:sp>
      <p:sp>
        <p:nvSpPr>
          <p:cNvPr id="11" name="TextBox 10"/>
          <p:cNvSpPr txBox="1"/>
          <p:nvPr/>
        </p:nvSpPr>
        <p:spPr>
          <a:xfrm>
            <a:off x="914400" y="3723620"/>
            <a:ext cx="3276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function of frequency</a:t>
            </a:r>
          </a:p>
        </p:txBody>
      </p:sp>
      <p:sp>
        <p:nvSpPr>
          <p:cNvPr id="12" name="Freeform 11"/>
          <p:cNvSpPr/>
          <p:nvPr/>
        </p:nvSpPr>
        <p:spPr>
          <a:xfrm flipH="1">
            <a:off x="990600" y="2199620"/>
            <a:ext cx="91440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bwMode="auto">
          <a:xfrm>
            <a:off x="0" y="6096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Fourier Transform</a:t>
            </a:r>
          </a:p>
        </p:txBody>
      </p:sp>
      <p:sp>
        <p:nvSpPr>
          <p:cNvPr id="8" name="Content Placeholder 2"/>
          <p:cNvSpPr txBox="1">
            <a:spLocks/>
          </p:cNvSpPr>
          <p:nvPr/>
        </p:nvSpPr>
        <p:spPr bwMode="auto">
          <a:xfrm>
            <a:off x="685800" y="5458691"/>
            <a:ext cx="6934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power spectral density = </a:t>
            </a:r>
          </a:p>
        </p:txBody>
      </p:sp>
      <p:pic>
        <p:nvPicPr>
          <p:cNvPr id="13" name="Picture 2"/>
          <p:cNvPicPr>
            <a:picLocks noChangeAspect="1" noChangeArrowheads="1"/>
          </p:cNvPicPr>
          <p:nvPr/>
        </p:nvPicPr>
        <p:blipFill>
          <a:blip r:embed="rId3" cstate="print"/>
          <a:srcRect l="13749" t="67568" r="79949" b="16216"/>
          <a:stretch>
            <a:fillRect/>
          </a:stretch>
        </p:blipFill>
        <p:spPr bwMode="auto">
          <a:xfrm>
            <a:off x="6400800" y="5077691"/>
            <a:ext cx="990600" cy="1704109"/>
          </a:xfrm>
          <a:prstGeom prst="rect">
            <a:avLst/>
          </a:prstGeom>
          <a:noFill/>
          <a:ln w="9525">
            <a:noFill/>
            <a:miter lim="800000"/>
            <a:headEnd/>
            <a:tailEnd/>
          </a:ln>
          <a:effectLst/>
        </p:spPr>
      </p:pic>
      <p:cxnSp>
        <p:nvCxnSpPr>
          <p:cNvPr id="15" name="Straight Connector 14"/>
          <p:cNvCxnSpPr/>
          <p:nvPr/>
        </p:nvCxnSpPr>
        <p:spPr>
          <a:xfrm rot="5400000">
            <a:off x="6057900" y="5801591"/>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124699" y="5801591"/>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34942" y="5230091"/>
            <a:ext cx="3048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343400" y="3286780"/>
            <a:ext cx="100289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62000" y="4963180"/>
            <a:ext cx="35052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function of time</a:t>
            </a:r>
          </a:p>
        </p:txBody>
      </p:sp>
      <p:sp>
        <p:nvSpPr>
          <p:cNvPr id="11" name="TextBox 10"/>
          <p:cNvSpPr txBox="1"/>
          <p:nvPr/>
        </p:nvSpPr>
        <p:spPr>
          <a:xfrm>
            <a:off x="5105400" y="4886980"/>
            <a:ext cx="3276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function of frequency</a:t>
            </a:r>
          </a:p>
        </p:txBody>
      </p:sp>
      <p:sp>
        <p:nvSpPr>
          <p:cNvPr id="7" name="Content Placeholder 2"/>
          <p:cNvSpPr txBox="1">
            <a:spLocks/>
          </p:cNvSpPr>
          <p:nvPr/>
        </p:nvSpPr>
        <p:spPr bwMode="auto">
          <a:xfrm>
            <a:off x="0" y="130558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the inverse</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of the Fourier Transform is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9458" name="Picture 2"/>
          <p:cNvPicPr>
            <a:picLocks noChangeAspect="1" noChangeArrowheads="1"/>
          </p:cNvPicPr>
          <p:nvPr/>
        </p:nvPicPr>
        <p:blipFill>
          <a:blip r:embed="rId3" cstate="print"/>
          <a:srcRect l="11040" t="44437" r="46624" b="38873"/>
          <a:stretch>
            <a:fillRect/>
          </a:stretch>
        </p:blipFill>
        <p:spPr bwMode="auto">
          <a:xfrm>
            <a:off x="1295400" y="2219980"/>
            <a:ext cx="5943600" cy="1549831"/>
          </a:xfrm>
          <a:prstGeom prst="rect">
            <a:avLst/>
          </a:prstGeom>
          <a:noFill/>
          <a:ln w="9525">
            <a:noFill/>
            <a:miter lim="800000"/>
            <a:headEnd/>
            <a:tailEnd/>
          </a:ln>
        </p:spPr>
      </p:pic>
      <p:sp>
        <p:nvSpPr>
          <p:cNvPr id="12" name="Freeform 11"/>
          <p:cNvSpPr/>
          <p:nvPr/>
        </p:nvSpPr>
        <p:spPr>
          <a:xfrm flipH="1">
            <a:off x="838200" y="3439180"/>
            <a:ext cx="91440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324600" y="2981980"/>
            <a:ext cx="12858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90725" y="2981980"/>
            <a:ext cx="128588"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8762" y="4000500"/>
            <a:ext cx="476251" cy="48577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524000" y="2362200"/>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16200000" flipH="1">
            <a:off x="1813283" y="4689832"/>
            <a:ext cx="392533" cy="4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4688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022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5356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690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6024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358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692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2026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736080" y="4539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4191000"/>
            <a:ext cx="457200" cy="53340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18" name="Content Placeholder 2"/>
          <p:cNvSpPr txBox="1">
            <a:spLocks/>
          </p:cNvSpPr>
          <p:nvPr/>
        </p:nvSpPr>
        <p:spPr bwMode="auto">
          <a:xfrm>
            <a:off x="0" y="457200"/>
            <a:ext cx="88392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recall that an integral</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can be approximated by a summation</a:t>
            </a:r>
            <a:endParaRPr lang="en-US" sz="3200" kern="0" dirty="0">
              <a:latin typeface="Times New Roman" pitchFamily="18" charset="0"/>
              <a:cs typeface="Times New Roman" pitchFamily="18" charset="0"/>
            </a:endParaRPr>
          </a:p>
        </p:txBody>
      </p:sp>
      <p:sp>
        <p:nvSpPr>
          <p:cNvPr id="24" name="Rectangle 23"/>
          <p:cNvSpPr/>
          <p:nvPr/>
        </p:nvSpPr>
        <p:spPr>
          <a:xfrm>
            <a:off x="2014539" y="2590800"/>
            <a:ext cx="509585" cy="189547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19363" y="2819400"/>
            <a:ext cx="519119" cy="1676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38514" y="3657600"/>
            <a:ext cx="519119" cy="8382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81480" y="4308987"/>
            <a:ext cx="519119" cy="18204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129081" y="4367981"/>
            <a:ext cx="519119" cy="12305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8200" y="4249994"/>
            <a:ext cx="519119" cy="24103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95881" y="4058266"/>
            <a:ext cx="519119" cy="43276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29281" y="3822290"/>
            <a:ext cx="519119" cy="66874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62681" y="3999272"/>
            <a:ext cx="519119" cy="4917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521542" y="2438401"/>
            <a:ext cx="5260258" cy="2057400"/>
          </a:xfrm>
          <a:custGeom>
            <a:avLst/>
            <a:gdLst>
              <a:gd name="connsiteX0" fmla="*/ 0 w 5545393"/>
              <a:gd name="connsiteY0" fmla="*/ 1555955 h 2008239"/>
              <a:gd name="connsiteX1" fmla="*/ 294968 w 5545393"/>
              <a:gd name="connsiteY1" fmla="*/ 390833 h 2008239"/>
              <a:gd name="connsiteX2" fmla="*/ 811161 w 5545393"/>
              <a:gd name="connsiteY2" fmla="*/ 95865 h 2008239"/>
              <a:gd name="connsiteX3" fmla="*/ 1401097 w 5545393"/>
              <a:gd name="connsiteY3" fmla="*/ 966020 h 2008239"/>
              <a:gd name="connsiteX4" fmla="*/ 2153264 w 5545393"/>
              <a:gd name="connsiteY4" fmla="*/ 1880420 h 2008239"/>
              <a:gd name="connsiteX5" fmla="*/ 3362632 w 5545393"/>
              <a:gd name="connsiteY5" fmla="*/ 1732936 h 2008239"/>
              <a:gd name="connsiteX6" fmla="*/ 4114800 w 5545393"/>
              <a:gd name="connsiteY6" fmla="*/ 1393723 h 2008239"/>
              <a:gd name="connsiteX7" fmla="*/ 4822723 w 5545393"/>
              <a:gd name="connsiteY7" fmla="*/ 1378975 h 2008239"/>
              <a:gd name="connsiteX8" fmla="*/ 5545393 w 5545393"/>
              <a:gd name="connsiteY8" fmla="*/ 1511710 h 2008239"/>
              <a:gd name="connsiteX0" fmla="*/ 0 w 5260258"/>
              <a:gd name="connsiteY0" fmla="*/ 1555955 h 2057400"/>
              <a:gd name="connsiteX1" fmla="*/ 294968 w 5260258"/>
              <a:gd name="connsiteY1" fmla="*/ 390833 h 2057400"/>
              <a:gd name="connsiteX2" fmla="*/ 811161 w 5260258"/>
              <a:gd name="connsiteY2" fmla="*/ 95865 h 2057400"/>
              <a:gd name="connsiteX3" fmla="*/ 1401097 w 5260258"/>
              <a:gd name="connsiteY3" fmla="*/ 966020 h 2057400"/>
              <a:gd name="connsiteX4" fmla="*/ 2153264 w 5260258"/>
              <a:gd name="connsiteY4" fmla="*/ 1880420 h 2057400"/>
              <a:gd name="connsiteX5" fmla="*/ 3362632 w 5260258"/>
              <a:gd name="connsiteY5" fmla="*/ 1732936 h 2057400"/>
              <a:gd name="connsiteX6" fmla="*/ 4114800 w 5260258"/>
              <a:gd name="connsiteY6" fmla="*/ 1393723 h 2057400"/>
              <a:gd name="connsiteX7" fmla="*/ 4822723 w 5260258"/>
              <a:gd name="connsiteY7" fmla="*/ 1378975 h 2057400"/>
              <a:gd name="connsiteX8" fmla="*/ 5260258 w 5260258"/>
              <a:gd name="connsiteY8" fmla="*/ 2057400 h 2057400"/>
              <a:gd name="connsiteX0" fmla="*/ 0 w 5260258"/>
              <a:gd name="connsiteY0" fmla="*/ 1555955 h 2057400"/>
              <a:gd name="connsiteX1" fmla="*/ 294968 w 5260258"/>
              <a:gd name="connsiteY1" fmla="*/ 390833 h 2057400"/>
              <a:gd name="connsiteX2" fmla="*/ 811161 w 5260258"/>
              <a:gd name="connsiteY2" fmla="*/ 95865 h 2057400"/>
              <a:gd name="connsiteX3" fmla="*/ 1401097 w 5260258"/>
              <a:gd name="connsiteY3" fmla="*/ 966020 h 2057400"/>
              <a:gd name="connsiteX4" fmla="*/ 2153264 w 5260258"/>
              <a:gd name="connsiteY4" fmla="*/ 1880420 h 2057400"/>
              <a:gd name="connsiteX5" fmla="*/ 3362632 w 5260258"/>
              <a:gd name="connsiteY5" fmla="*/ 1732936 h 2057400"/>
              <a:gd name="connsiteX6" fmla="*/ 4114800 w 5260258"/>
              <a:gd name="connsiteY6" fmla="*/ 1393723 h 2057400"/>
              <a:gd name="connsiteX7" fmla="*/ 4726858 w 5260258"/>
              <a:gd name="connsiteY7" fmla="*/ 1523999 h 2057400"/>
              <a:gd name="connsiteX8" fmla="*/ 5260258 w 5260258"/>
              <a:gd name="connsiteY8"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0258" h="2057400">
                <a:moveTo>
                  <a:pt x="0" y="1555955"/>
                </a:moveTo>
                <a:cubicBezTo>
                  <a:pt x="79887" y="1095068"/>
                  <a:pt x="159775" y="634181"/>
                  <a:pt x="294968" y="390833"/>
                </a:cubicBezTo>
                <a:cubicBezTo>
                  <a:pt x="430161" y="147485"/>
                  <a:pt x="626806" y="0"/>
                  <a:pt x="811161" y="95865"/>
                </a:cubicBezTo>
                <a:cubicBezTo>
                  <a:pt x="995516" y="191730"/>
                  <a:pt x="1177413" y="668594"/>
                  <a:pt x="1401097" y="966020"/>
                </a:cubicBezTo>
                <a:cubicBezTo>
                  <a:pt x="1624781" y="1263446"/>
                  <a:pt x="1826342" y="1752601"/>
                  <a:pt x="2153264" y="1880420"/>
                </a:cubicBezTo>
                <a:cubicBezTo>
                  <a:pt x="2480186" y="2008239"/>
                  <a:pt x="3035709" y="1814052"/>
                  <a:pt x="3362632" y="1732936"/>
                </a:cubicBezTo>
                <a:cubicBezTo>
                  <a:pt x="3689555" y="1651820"/>
                  <a:pt x="3887429" y="1428546"/>
                  <a:pt x="4114800" y="1393723"/>
                </a:cubicBezTo>
                <a:cubicBezTo>
                  <a:pt x="4342171" y="1358900"/>
                  <a:pt x="4535948" y="1413386"/>
                  <a:pt x="4726858" y="1523999"/>
                </a:cubicBezTo>
                <a:cubicBezTo>
                  <a:pt x="4917768" y="1634612"/>
                  <a:pt x="5018139" y="2000864"/>
                  <a:pt x="5260258" y="2057400"/>
                </a:cubicBezTo>
              </a:path>
            </a:pathLst>
          </a:custGeom>
          <a:ln w="3810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Content Placeholder 2"/>
          <p:cNvSpPr txBox="1">
            <a:spLocks/>
          </p:cNvSpPr>
          <p:nvPr/>
        </p:nvSpPr>
        <p:spPr bwMode="auto">
          <a:xfrm>
            <a:off x="609600" y="5334000"/>
            <a:ext cx="9144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pPr>
            <a:r>
              <a:rPr lang="en-US" sz="2800" kern="0" dirty="0">
                <a:latin typeface="Times New Roman" pitchFamily="18" charset="0"/>
                <a:cs typeface="Times New Roman" pitchFamily="18" charset="0"/>
              </a:rPr>
              <a:t>integral = area under curve =</a:t>
            </a:r>
          </a:p>
          <a:p>
            <a:pPr marL="342900" indent="-342900">
              <a:spcBef>
                <a:spcPct val="20000"/>
              </a:spcBef>
            </a:pPr>
            <a:r>
              <a:rPr lang="en-US" sz="2800" kern="0" dirty="0">
                <a:latin typeface="Symbol" pitchFamily="18" charset="2"/>
                <a:cs typeface="Times New Roman" pitchFamily="18" charset="0"/>
              </a:rPr>
              <a:t>S</a:t>
            </a:r>
            <a:r>
              <a:rPr lang="en-US" sz="2800" kern="0" dirty="0">
                <a:latin typeface="Times New Roman" pitchFamily="18" charset="0"/>
                <a:cs typeface="Times New Roman" pitchFamily="18" charset="0"/>
              </a:rPr>
              <a:t> area of rectangle = </a:t>
            </a:r>
            <a:r>
              <a:rPr lang="en-US" sz="2800" kern="0" dirty="0">
                <a:latin typeface="Symbol" pitchFamily="18" charset="2"/>
                <a:cs typeface="Times New Roman" pitchFamily="18" charset="0"/>
              </a:rPr>
              <a:t>S</a:t>
            </a:r>
            <a:r>
              <a:rPr lang="en-US" sz="2800" kern="0" dirty="0">
                <a:latin typeface="Times New Roman" pitchFamily="18" charset="0"/>
                <a:cs typeface="Times New Roman" pitchFamily="18" charset="0"/>
              </a:rPr>
              <a:t> width </a:t>
            </a:r>
            <a:r>
              <a:rPr lang="en-US" sz="2800" kern="0" dirty="0">
                <a:latin typeface="Cambria Math"/>
                <a:ea typeface="Cambria Math"/>
                <a:cs typeface="Times New Roman" pitchFamily="18" charset="0"/>
              </a:rPr>
              <a:t>× </a:t>
            </a:r>
            <a:r>
              <a:rPr lang="en-US" sz="2800" kern="0" dirty="0">
                <a:latin typeface="Times New Roman" pitchFamily="18" charset="0"/>
                <a:cs typeface="Times New Roman" pitchFamily="18" charset="0"/>
              </a:rPr>
              <a:t>height = </a:t>
            </a:r>
            <a:r>
              <a:rPr lang="el-GR" sz="2800" dirty="0">
                <a:latin typeface="Cambria Math"/>
                <a:ea typeface="Cambria Math"/>
                <a:cs typeface="Times New Roman" pitchFamily="18" charset="0"/>
              </a:rPr>
              <a:t>Δ</a:t>
            </a:r>
            <a:r>
              <a:rPr lang="en-US" sz="2800" dirty="0">
                <a:latin typeface="Cambria Math" pitchFamily="18" charset="0"/>
                <a:ea typeface="Cambria Math" pitchFamily="18" charset="0"/>
                <a:cs typeface="Times New Roman" pitchFamily="18" charset="0"/>
              </a:rPr>
              <a:t>t  </a:t>
            </a:r>
            <a:r>
              <a:rPr lang="en-US" sz="2800" kern="0" dirty="0">
                <a:latin typeface="Symbol" pitchFamily="18" charset="2"/>
                <a:cs typeface="Times New Roman" pitchFamily="18" charset="0"/>
              </a:rPr>
              <a:t>S</a:t>
            </a:r>
            <a:r>
              <a:rPr lang="en-US" sz="2800" baseline="-25000" dirty="0">
                <a:latin typeface="Cambria Math" pitchFamily="18" charset="0"/>
                <a:ea typeface="Cambria Math" pitchFamily="18" charset="0"/>
                <a:cs typeface="Times New Roman" pitchFamily="18" charset="0"/>
              </a:rPr>
              <a:t>i</a:t>
            </a:r>
            <a:r>
              <a:rPr lang="en-US" sz="2800" kern="0" dirty="0">
                <a:latin typeface="Symbol" pitchFamily="18" charset="2"/>
                <a:cs typeface="Times New Roman" pitchFamily="18" charset="0"/>
              </a:rPr>
              <a:t> </a:t>
            </a:r>
            <a:r>
              <a:rPr lang="en-US" sz="2800" dirty="0">
                <a:latin typeface="Cambria Math" pitchFamily="18" charset="0"/>
                <a:ea typeface="Cambria Math" pitchFamily="18" charset="0"/>
                <a:cs typeface="Times New Roman" pitchFamily="18" charset="0"/>
              </a:rPr>
              <a:t>f(</a:t>
            </a:r>
            <a:r>
              <a:rPr lang="en-US" sz="2800" dirty="0" err="1">
                <a:latin typeface="Cambria Math" pitchFamily="18" charset="0"/>
                <a:ea typeface="Cambria Math" pitchFamily="18" charset="0"/>
                <a:cs typeface="Times New Roman" pitchFamily="18" charset="0"/>
              </a:rPr>
              <a:t>t</a:t>
            </a:r>
            <a:r>
              <a:rPr lang="en-US" sz="2800" baseline="-25000" dirty="0" err="1">
                <a:latin typeface="Cambria Math" pitchFamily="18" charset="0"/>
                <a:ea typeface="Cambria Math" pitchFamily="18" charset="0"/>
                <a:cs typeface="Times New Roman" pitchFamily="18" charset="0"/>
              </a:rPr>
              <a:t>i</a:t>
            </a:r>
            <a:r>
              <a:rPr lang="en-US" sz="2800" dirty="0">
                <a:latin typeface="Cambria Math" pitchFamily="18" charset="0"/>
                <a:ea typeface="Cambria Math" pitchFamily="18" charset="0"/>
                <a:cs typeface="Times New Roman" pitchFamily="18" charset="0"/>
              </a:rPr>
              <a:t>)</a:t>
            </a:r>
            <a:endParaRPr lang="en-US" sz="2800" baseline="-25000" dirty="0">
              <a:latin typeface="Cambria Math" pitchFamily="18" charset="0"/>
              <a:ea typeface="Cambria Math" pitchFamily="18" charset="0"/>
              <a:cs typeface="Times New Roman" pitchFamily="18" charset="0"/>
            </a:endParaRPr>
          </a:p>
          <a:p>
            <a:pPr marL="342900" indent="-342900">
              <a:spcBef>
                <a:spcPct val="20000"/>
              </a:spcBef>
            </a:pPr>
            <a:endParaRPr lang="en-US" sz="2800" i="1" baseline="-25000" dirty="0">
              <a:latin typeface="Cambria Math" pitchFamily="18" charset="0"/>
              <a:ea typeface="Cambria Math" pitchFamily="18" charset="0"/>
              <a:cs typeface="Times New Roman" pitchFamily="18" charset="0"/>
            </a:endParaRPr>
          </a:p>
          <a:p>
            <a:pPr marL="342900" lvl="0" indent="-342900">
              <a:spcBef>
                <a:spcPct val="20000"/>
              </a:spcBef>
            </a:pPr>
            <a:r>
              <a:rPr lang="en-US" sz="2800" kern="0" dirty="0">
                <a:latin typeface="Times New Roman" pitchFamily="18" charset="0"/>
                <a:cs typeface="Times New Roman" pitchFamily="18" charset="0"/>
              </a:rPr>
              <a:t>  </a:t>
            </a:r>
            <a:endParaRPr kumimoji="0" lang="en-US" sz="2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7" name="TextBox 36"/>
          <p:cNvSpPr txBox="1"/>
          <p:nvPr/>
        </p:nvSpPr>
        <p:spPr>
          <a:xfrm>
            <a:off x="1143000" y="1752600"/>
            <a:ext cx="12954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f(t)</a:t>
            </a:r>
            <a:endParaRPr lang="en-US" sz="2800" i="1" baseline="-25000" dirty="0">
              <a:latin typeface="Cambria Math" pitchFamily="18" charset="0"/>
              <a:ea typeface="Cambria Math" pitchFamily="18" charset="0"/>
              <a:cs typeface="Times New Roman" pitchFamily="18" charset="0"/>
            </a:endParaRPr>
          </a:p>
        </p:txBody>
      </p:sp>
      <p:sp>
        <p:nvSpPr>
          <p:cNvPr id="32" name="Oval 31"/>
          <p:cNvSpPr/>
          <p:nvPr/>
        </p:nvSpPr>
        <p:spPr>
          <a:xfrm>
            <a:off x="1981200" y="2514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rot="10800000">
            <a:off x="1295400" y="2590800"/>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1456" y="2275116"/>
            <a:ext cx="12954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f(</a:t>
            </a:r>
            <a:r>
              <a:rPr lang="en-US" sz="2800" i="1" dirty="0" err="1">
                <a:latin typeface="Cambria Math" pitchFamily="18" charset="0"/>
                <a:ea typeface="Cambria Math" pitchFamily="18" charset="0"/>
                <a:cs typeface="Times New Roman" pitchFamily="18" charset="0"/>
              </a:rPr>
              <a:t>t</a:t>
            </a:r>
            <a:r>
              <a:rPr lang="en-US" sz="2800" i="1" baseline="-25000" dirty="0" err="1">
                <a:latin typeface="Cambria Math" pitchFamily="18" charset="0"/>
                <a:ea typeface="Cambria Math" pitchFamily="18" charset="0"/>
                <a:cs typeface="Times New Roman" pitchFamily="18" charset="0"/>
              </a:rPr>
              <a:t>i</a:t>
            </a:r>
            <a:r>
              <a:rPr lang="en-US" sz="2800" i="1" dirty="0">
                <a:latin typeface="Cambria Math" pitchFamily="18" charset="0"/>
                <a:ea typeface="Cambria Math" pitchFamily="18" charset="0"/>
                <a:cs typeface="Times New Roman" pitchFamily="18" charset="0"/>
              </a:rPr>
              <a:t>)</a:t>
            </a:r>
            <a:endParaRPr lang="en-US" sz="2800" i="1" baseline="-25000" dirty="0">
              <a:latin typeface="Cambria Math" pitchFamily="18" charset="0"/>
              <a:ea typeface="Cambria Math" pitchFamily="18" charset="0"/>
              <a:cs typeface="Times New Roman" pitchFamily="18" charset="0"/>
            </a:endParaRPr>
          </a:p>
        </p:txBody>
      </p:sp>
      <p:sp>
        <p:nvSpPr>
          <p:cNvPr id="40" name="TextBox 39"/>
          <p:cNvSpPr txBox="1"/>
          <p:nvPr/>
        </p:nvSpPr>
        <p:spPr>
          <a:xfrm>
            <a:off x="2362200" y="4572000"/>
            <a:ext cx="685800" cy="523220"/>
          </a:xfrm>
          <a:prstGeom prst="rect">
            <a:avLst/>
          </a:prstGeom>
          <a:noFill/>
        </p:spPr>
        <p:txBody>
          <a:bodyPr wrap="square" rtlCol="0">
            <a:spAutoFit/>
          </a:bodyPr>
          <a:lstStyle/>
          <a:p>
            <a:r>
              <a:rPr lang="el-GR" sz="2800" i="1" dirty="0">
                <a:latin typeface="Cambria Math"/>
                <a:ea typeface="Cambria Math"/>
                <a:cs typeface="Times New Roman" pitchFamily="18" charset="0"/>
              </a:rPr>
              <a:t> Δ</a:t>
            </a:r>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44" name="TextBox 43"/>
          <p:cNvSpPr txBox="1"/>
          <p:nvPr/>
        </p:nvSpPr>
        <p:spPr>
          <a:xfrm>
            <a:off x="1905000" y="4648200"/>
            <a:ext cx="685800" cy="523220"/>
          </a:xfrm>
          <a:prstGeom prst="rect">
            <a:avLst/>
          </a:prstGeom>
          <a:noFill/>
        </p:spPr>
        <p:txBody>
          <a:bodyPr wrap="square" rtlCol="0">
            <a:spAutoFit/>
          </a:bodyPr>
          <a:lstStyle/>
          <a:p>
            <a:r>
              <a:rPr lang="en-US" sz="2800" i="1" dirty="0" err="1">
                <a:latin typeface="Cambria Math" pitchFamily="18" charset="0"/>
                <a:ea typeface="Cambria Math" pitchFamily="18" charset="0"/>
                <a:cs typeface="Times New Roman" pitchFamily="18" charset="0"/>
              </a:rPr>
              <a:t>t</a:t>
            </a:r>
            <a:r>
              <a:rPr lang="en-US" sz="2800" i="1" baseline="-25000" dirty="0" err="1">
                <a:latin typeface="Cambria Math" pitchFamily="18" charset="0"/>
                <a:ea typeface="Cambria Math" pitchFamily="18" charset="0"/>
                <a:cs typeface="Times New Roman" pitchFamily="18" charset="0"/>
              </a:rPr>
              <a:t>i</a:t>
            </a:r>
            <a:endParaRPr lang="en-US" sz="2800" i="1" baseline="-25000" dirty="0">
              <a:latin typeface="Cambria Math" pitchFamily="18" charset="0"/>
              <a:ea typeface="Cambria Math" pitchFamily="18" charset="0"/>
              <a:cs typeface="Times New Roman" pitchFamily="18" charset="0"/>
            </a:endParaRPr>
          </a:p>
        </p:txBody>
      </p:sp>
      <p:sp>
        <p:nvSpPr>
          <p:cNvPr id="45" name="TextBox 44"/>
          <p:cNvSpPr txBox="1"/>
          <p:nvPr/>
        </p:nvSpPr>
        <p:spPr>
          <a:xfrm>
            <a:off x="2590800" y="4648200"/>
            <a:ext cx="685800" cy="523220"/>
          </a:xfrm>
          <a:prstGeom prst="rect">
            <a:avLst/>
          </a:prstGeom>
          <a:noFill/>
        </p:spPr>
        <p:txBody>
          <a:bodyPr wrap="square" rtlCol="0">
            <a:spAutoFit/>
          </a:bodyPr>
          <a:lstStyle/>
          <a:p>
            <a:r>
              <a:rPr lang="el-GR" sz="2800" i="1" dirty="0">
                <a:latin typeface="Cambria Math"/>
                <a:ea typeface="Cambria Math"/>
                <a:cs typeface="Times New Roman" pitchFamily="18" charset="0"/>
              </a:rPr>
              <a:t> </a:t>
            </a:r>
            <a:endParaRPr lang="en-US" sz="2800" i="1" baseline="-25000" dirty="0">
              <a:latin typeface="Cambria Math" pitchFamily="18" charset="0"/>
              <a:ea typeface="Cambria Math"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0" y="76200"/>
            <a:ext cx="9144000" cy="685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then if we use N rectangles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noProof="0" dirty="0">
                <a:latin typeface="Times New Roman" pitchFamily="18" charset="0"/>
                <a:ea typeface="Cambria Math" pitchFamily="18" charset="0"/>
                <a:cs typeface="Times New Roman" pitchFamily="18" charset="0"/>
              </a:rPr>
              <a:t>each of width </a:t>
            </a:r>
            <a:r>
              <a:rPr lang="el-GR" sz="3200" kern="0" noProof="0" dirty="0">
                <a:latin typeface="Cambria Math"/>
                <a:ea typeface="Cambria Math"/>
                <a:cs typeface="Times New Roman" pitchFamily="18" charset="0"/>
              </a:rPr>
              <a:t>Δ</a:t>
            </a:r>
            <a:r>
              <a:rPr lang="en-US" sz="3200" kern="0" noProof="0" dirty="0">
                <a:latin typeface="Times New Roman" pitchFamily="18" charset="0"/>
                <a:ea typeface="Cambria Math" pitchFamily="18" charset="0"/>
                <a:cs typeface="Times New Roman" pitchFamily="18" charset="0"/>
              </a:rPr>
              <a:t>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and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each of height </a:t>
            </a:r>
            <a:r>
              <a:rPr kumimoji="0" lang="en-US" sz="3200" b="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d(t</a:t>
            </a:r>
            <a:r>
              <a:rPr lang="en-US" sz="3200" kern="0" baseline="-25000" dirty="0">
                <a:latin typeface="Cambria Math" pitchFamily="18" charset="0"/>
                <a:ea typeface="Cambria Math" pitchFamily="18" charset="0"/>
                <a:cs typeface="Times New Roman" pitchFamily="18" charset="0"/>
              </a:rPr>
              <a:t>k</a:t>
            </a:r>
            <a:r>
              <a:rPr kumimoji="0" lang="en-US" sz="3200" b="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exp(-</a:t>
            </a:r>
            <a:r>
              <a:rPr kumimoji="0" lang="en-US" sz="3200" b="0" u="none" strike="noStrike" kern="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i</a:t>
            </a:r>
            <a:r>
              <a:rPr kumimoji="0" lang="el-GR" sz="3200" b="0" u="none" strike="noStrike" kern="0" cap="none" spc="0" normalizeH="0" baseline="0" noProof="0" dirty="0">
                <a:ln>
                  <a:noFill/>
                </a:ln>
                <a:solidFill>
                  <a:schemeClr val="tx1"/>
                </a:solidFill>
                <a:effectLst/>
                <a:uLnTx/>
                <a:uFillTx/>
                <a:latin typeface="Cambria Math"/>
                <a:ea typeface="Cambria Math"/>
                <a:cs typeface="Times New Roman" pitchFamily="18" charset="0"/>
              </a:rPr>
              <a:t>ω</a:t>
            </a:r>
            <a:r>
              <a:rPr kumimoji="0" lang="en-US" sz="3200" b="0" u="none" strike="noStrike" kern="0" cap="none" spc="0" normalizeH="0" baseline="0" noProof="0" dirty="0" err="1">
                <a:ln>
                  <a:noFill/>
                </a:ln>
                <a:solidFill>
                  <a:schemeClr val="tx1"/>
                </a:solidFill>
                <a:effectLst/>
                <a:uLnTx/>
                <a:uFillTx/>
                <a:latin typeface="Cambria Math"/>
                <a:ea typeface="Cambria Math"/>
                <a:cs typeface="Times New Roman" pitchFamily="18" charset="0"/>
              </a:rPr>
              <a:t>t</a:t>
            </a:r>
            <a:r>
              <a:rPr kumimoji="0" lang="en-US" sz="3200" b="0" u="none" strike="noStrike" kern="0" cap="none" spc="0" normalizeH="0" baseline="-25000" noProof="0" dirty="0" err="1">
                <a:ln>
                  <a:noFill/>
                </a:ln>
                <a:solidFill>
                  <a:schemeClr val="tx1"/>
                </a:solidFill>
                <a:effectLst/>
                <a:uLnTx/>
                <a:uFillTx/>
                <a:latin typeface="Cambria Math"/>
                <a:ea typeface="Cambria Math"/>
                <a:cs typeface="Times New Roman" pitchFamily="18" charset="0"/>
              </a:rPr>
              <a:t>k</a:t>
            </a:r>
            <a:r>
              <a:rPr lang="en-US" sz="3200" kern="0" dirty="0">
                <a:latin typeface="Cambria Math"/>
                <a:ea typeface="Cambria Math"/>
                <a:cs typeface="Times New Roman" pitchFamily="18" charset="0"/>
              </a:rPr>
              <a:t>)</a:t>
            </a:r>
            <a:endParaRPr lang="en-US" sz="3200" kern="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then the Fourier Transform becomes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provided that </a:t>
            </a:r>
            <a:r>
              <a:rPr lang="en-US" sz="3200" kern="0" dirty="0">
                <a:latin typeface="Cambria Math" pitchFamily="18" charset="0"/>
                <a:ea typeface="Cambria Math" pitchFamily="18" charset="0"/>
                <a:cs typeface="Times New Roman" pitchFamily="18" charset="0"/>
              </a:rPr>
              <a:t>d(t)</a:t>
            </a:r>
            <a:r>
              <a:rPr lang="en-US" sz="3200" kern="0" dirty="0">
                <a:latin typeface="Times New Roman" pitchFamily="18" charset="0"/>
                <a:cs typeface="Times New Roman" pitchFamily="18" charset="0"/>
              </a:rPr>
              <a:t> is “transient”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zero outside of the interval </a:t>
            </a:r>
            <a:r>
              <a:rPr lang="en-US" sz="3200" kern="0" dirty="0">
                <a:latin typeface="Cambria Math" pitchFamily="18" charset="0"/>
                <a:ea typeface="Cambria Math" pitchFamily="18" charset="0"/>
                <a:cs typeface="Times New Roman" pitchFamily="18" charset="0"/>
              </a:rPr>
              <a:t>(0,t</a:t>
            </a:r>
            <a:r>
              <a:rPr lang="en-US" sz="3200" kern="0" baseline="-25000" dirty="0">
                <a:latin typeface="Cambria Math" pitchFamily="18" charset="0"/>
                <a:ea typeface="Cambria Math" pitchFamily="18" charset="0"/>
                <a:cs typeface="Times New Roman" pitchFamily="18" charset="0"/>
              </a:rPr>
              <a:t>max</a:t>
            </a:r>
            <a:r>
              <a:rPr lang="en-US" sz="3200" kern="0" dirty="0">
                <a:latin typeface="Cambria Math" pitchFamily="18" charset="0"/>
                <a:ea typeface="Cambria Math" pitchFamily="18" charset="0"/>
                <a:cs typeface="Times New Roman" pitchFamily="18" charset="0"/>
              </a:rPr>
              <a:t>)</a:t>
            </a:r>
          </a:p>
        </p:txBody>
      </p:sp>
      <p:pic>
        <p:nvPicPr>
          <p:cNvPr id="2050" name="Picture 2"/>
          <p:cNvPicPr>
            <a:picLocks noChangeAspect="1" noChangeArrowheads="1"/>
          </p:cNvPicPr>
          <p:nvPr/>
        </p:nvPicPr>
        <p:blipFill>
          <a:blip r:embed="rId3" cstate="print"/>
          <a:srcRect l="22202" t="46217" r="14056" b="35076"/>
          <a:stretch>
            <a:fillRect/>
          </a:stretch>
        </p:blipFill>
        <p:spPr bwMode="auto">
          <a:xfrm>
            <a:off x="1143000" y="3352800"/>
            <a:ext cx="6781800" cy="1295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762000" y="304800"/>
            <a:ext cx="76200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so except for a scaling factor of</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l-GR" sz="3200" kern="0" dirty="0">
                <a:latin typeface="Cambria Math"/>
                <a:ea typeface="Cambria Math"/>
                <a:cs typeface="Times New Roman" pitchFamily="18" charset="0"/>
              </a:rPr>
              <a:t>Δ</a:t>
            </a:r>
            <a:r>
              <a:rPr lang="en-US" sz="3200" kern="0" dirty="0">
                <a:latin typeface="Times New Roman" pitchFamily="18" charset="0"/>
                <a:ea typeface="Cambria Math" pitchFamily="18" charset="0"/>
                <a:cs typeface="Times New Roman" pitchFamily="18" charset="0"/>
              </a:rPr>
              <a:t>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the Discrete Fourier Transform is the discrete version of the Fourier Transform of a transient function, </a:t>
            </a:r>
            <a:r>
              <a:rPr lang="en-US" sz="3200" kern="0" dirty="0">
                <a:latin typeface="Cambria Math" pitchFamily="18" charset="0"/>
                <a:ea typeface="Cambria Math" pitchFamily="18" charset="0"/>
                <a:cs typeface="Times New Roman" pitchFamily="18" charset="0"/>
              </a:rPr>
              <a:t>d(t)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22202" t="46217" r="14056" b="35076"/>
          <a:stretch>
            <a:fillRect/>
          </a:stretch>
        </p:blipFill>
        <p:spPr bwMode="auto">
          <a:xfrm>
            <a:off x="990600" y="3352800"/>
            <a:ext cx="6781800" cy="1295400"/>
          </a:xfrm>
          <a:prstGeom prst="rect">
            <a:avLst/>
          </a:prstGeom>
          <a:noFill/>
          <a:ln w="9525">
            <a:noFill/>
            <a:miter lim="800000"/>
            <a:headEnd/>
            <a:tailEnd/>
          </a:ln>
        </p:spPr>
      </p:pic>
      <p:sp>
        <p:nvSpPr>
          <p:cNvPr id="4" name="TextBox 3"/>
          <p:cNvSpPr txBox="1"/>
          <p:nvPr/>
        </p:nvSpPr>
        <p:spPr>
          <a:xfrm>
            <a:off x="4419600" y="4648200"/>
            <a:ext cx="27305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scaling factor</a:t>
            </a:r>
          </a:p>
        </p:txBody>
      </p:sp>
      <p:sp>
        <p:nvSpPr>
          <p:cNvPr id="5" name="Freeform 4"/>
          <p:cNvSpPr/>
          <p:nvPr/>
        </p:nvSpPr>
        <p:spPr>
          <a:xfrm flipH="1">
            <a:off x="4419600" y="4038600"/>
            <a:ext cx="457200" cy="761999"/>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p:cNvPicPr>
            <a:picLocks noChangeAspect="1" noChangeArrowheads="1"/>
          </p:cNvPicPr>
          <p:nvPr/>
        </p:nvPicPr>
        <p:blipFill>
          <a:blip r:embed="rId4" cstate="print"/>
          <a:srcRect l="55000" t="42916" r="6429" b="38377"/>
          <a:stretch>
            <a:fillRect/>
          </a:stretch>
        </p:blipFill>
        <p:spPr bwMode="auto">
          <a:xfrm>
            <a:off x="2971800" y="5562600"/>
            <a:ext cx="2667000" cy="83961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a:latin typeface="Times New Roman" pitchFamily="18" charset="0"/>
                <a:cs typeface="Times New Roman" pitchFamily="18" charset="0"/>
              </a:rPr>
              <a:t>similarly</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the Fourier Series is an approximation of the Inverse Fourier Transform </a:t>
            </a:r>
          </a:p>
        </p:txBody>
      </p:sp>
      <p:pic>
        <p:nvPicPr>
          <p:cNvPr id="20482" name="Picture 2"/>
          <p:cNvPicPr>
            <a:picLocks noChangeAspect="1" noChangeArrowheads="1"/>
          </p:cNvPicPr>
          <p:nvPr/>
        </p:nvPicPr>
        <p:blipFill>
          <a:blip r:embed="rId3" cstate="print"/>
          <a:srcRect l="11040" t="44437" r="13891" b="36648"/>
          <a:stretch>
            <a:fillRect/>
          </a:stretch>
        </p:blipFill>
        <p:spPr bwMode="auto">
          <a:xfrm>
            <a:off x="0" y="2438400"/>
            <a:ext cx="8686800" cy="1447800"/>
          </a:xfrm>
          <a:prstGeom prst="rect">
            <a:avLst/>
          </a:prstGeom>
          <a:noFill/>
          <a:ln w="9525">
            <a:noFill/>
            <a:miter lim="800000"/>
            <a:headEnd/>
            <a:tailEnd/>
          </a:ln>
        </p:spPr>
      </p:pic>
      <p:sp>
        <p:nvSpPr>
          <p:cNvPr id="5" name="Title 1"/>
          <p:cNvSpPr txBox="1">
            <a:spLocks/>
          </p:cNvSpPr>
          <p:nvPr/>
        </p:nvSpPr>
        <p:spPr bwMode="auto">
          <a:xfrm>
            <a:off x="1143000" y="3505200"/>
            <a:ext cx="396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Inverse Fourier Transform </a:t>
            </a:r>
          </a:p>
        </p:txBody>
      </p:sp>
      <p:sp>
        <p:nvSpPr>
          <p:cNvPr id="6" name="Title 1"/>
          <p:cNvSpPr txBox="1">
            <a:spLocks/>
          </p:cNvSpPr>
          <p:nvPr/>
        </p:nvSpPr>
        <p:spPr bwMode="auto">
          <a:xfrm>
            <a:off x="5105400" y="3505200"/>
            <a:ext cx="396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Fourier Series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Title 1"/>
          <p:cNvSpPr txBox="1">
            <a:spLocks/>
          </p:cNvSpPr>
          <p:nvPr/>
        </p:nvSpPr>
        <p:spPr bwMode="auto">
          <a:xfrm>
            <a:off x="533400" y="5257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t>
            </a:r>
            <a:r>
              <a:rPr kumimoji="0" lang="en-US" sz="36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up to an overall scaling of </a:t>
            </a:r>
            <a:r>
              <a:rPr kumimoji="0" lang="el-GR" sz="3600" b="0" u="none" strike="noStrike" kern="0" cap="none" spc="0" normalizeH="0" noProof="0" dirty="0">
                <a:ln>
                  <a:noFill/>
                </a:ln>
                <a:solidFill>
                  <a:schemeClr val="tx2"/>
                </a:solidFill>
                <a:effectLst/>
                <a:uLnTx/>
                <a:uFillTx/>
                <a:latin typeface="Cambria Math"/>
                <a:ea typeface="Cambria Math"/>
                <a:cs typeface="Times New Roman" pitchFamily="18" charset="0"/>
              </a:rPr>
              <a:t>Δω</a:t>
            </a:r>
            <a:r>
              <a:rPr kumimoji="0" lang="en-US" sz="36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0841" t="67568" r="49411" b="16216"/>
          <a:stretch>
            <a:fillRect/>
          </a:stretch>
        </p:blipFill>
        <p:spPr bwMode="auto">
          <a:xfrm>
            <a:off x="1447800" y="1676400"/>
            <a:ext cx="6248400" cy="1704109"/>
          </a:xfrm>
          <a:prstGeom prst="rect">
            <a:avLst/>
          </a:prstGeom>
          <a:noFill/>
          <a:ln w="9525">
            <a:noFill/>
            <a:miter lim="800000"/>
            <a:headEnd/>
            <a:tailEnd/>
          </a:ln>
          <a:effectLst/>
        </p:spPr>
      </p:pic>
      <p:sp>
        <p:nvSpPr>
          <p:cNvPr id="13"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Fourier Transform</a:t>
            </a:r>
          </a:p>
        </p:txBody>
      </p:sp>
      <p:sp>
        <p:nvSpPr>
          <p:cNvPr id="14" name="Content Placeholder 2"/>
          <p:cNvSpPr txBox="1">
            <a:spLocks/>
          </p:cNvSpPr>
          <p:nvPr/>
        </p:nvSpPr>
        <p:spPr bwMode="auto">
          <a:xfrm>
            <a:off x="0" y="434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in some ways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integrals are easier to work with than</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summations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1</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the Fourier Transform of a Normal curve with variance </a:t>
            </a:r>
            <a:r>
              <a:rPr lang="el-GR" sz="3200" i="1" kern="0" dirty="0">
                <a:latin typeface="Cambria Math" pitchFamily="18" charset="0"/>
                <a:ea typeface="Cambria Math" pitchFamily="18" charset="0"/>
                <a:cs typeface="Times New Roman" pitchFamily="18" charset="0"/>
              </a:rPr>
              <a:t>σ</a:t>
            </a:r>
            <a:r>
              <a:rPr lang="en-US" sz="3200" i="1" kern="0" baseline="-25000" dirty="0">
                <a:latin typeface="Cambria Math" pitchFamily="18" charset="0"/>
                <a:ea typeface="Cambria Math" pitchFamily="18" charset="0"/>
                <a:cs typeface="Times New Roman" pitchFamily="18" charset="0"/>
              </a:rPr>
              <a:t>t</a:t>
            </a:r>
            <a:r>
              <a:rPr lang="en-US" sz="3200" i="1" kern="0" baseline="30000" dirty="0">
                <a:latin typeface="Cambria Math" pitchFamily="18" charset="0"/>
                <a:ea typeface="Cambria Math" pitchFamily="18" charset="0"/>
                <a:cs typeface="Times New Roman" pitchFamily="18" charset="0"/>
              </a:rPr>
              <a:t>2</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lvl="0" indent="-342900" algn="ctr">
              <a:spcBef>
                <a:spcPct val="20000"/>
              </a:spcBef>
            </a:pPr>
            <a:r>
              <a:rPr lang="en-US" sz="3200" kern="0" dirty="0">
                <a:latin typeface="Times New Roman" pitchFamily="18" charset="0"/>
                <a:cs typeface="Times New Roman" pitchFamily="18" charset="0"/>
              </a:rPr>
              <a:t>is a Normal curve with variance </a:t>
            </a:r>
            <a:r>
              <a:rPr lang="el-GR" sz="3200" i="1" kern="0" dirty="0">
                <a:latin typeface="Cambria Math" pitchFamily="18" charset="0"/>
                <a:ea typeface="Cambria Math" pitchFamily="18" charset="0"/>
                <a:cs typeface="Times New Roman" pitchFamily="18" charset="0"/>
              </a:rPr>
              <a:t>σ</a:t>
            </a:r>
            <a:r>
              <a:rPr lang="el-GR" sz="3200" i="1" kern="0" baseline="-25000" dirty="0">
                <a:latin typeface="Cambria Math" pitchFamily="18" charset="0"/>
                <a:ea typeface="Cambria Math" pitchFamily="18" charset="0"/>
                <a:cs typeface="Times New Roman" pitchFamily="18" charset="0"/>
              </a:rPr>
              <a:t>ω</a:t>
            </a:r>
            <a:r>
              <a:rPr lang="en-US" sz="3200" i="1" kern="0" baseline="30000" dirty="0">
                <a:latin typeface="Cambria Math" pitchFamily="18" charset="0"/>
                <a:ea typeface="Cambria Math" pitchFamily="18" charset="0"/>
                <a:cs typeface="Times New Roman" pitchFamily="18" charset="0"/>
              </a:rPr>
              <a:t>2 =</a:t>
            </a:r>
            <a:r>
              <a:rPr lang="el-GR" sz="3200" i="1" kern="0" dirty="0">
                <a:latin typeface="Cambria Math" pitchFamily="18" charset="0"/>
                <a:ea typeface="Cambria Math" pitchFamily="18" charset="0"/>
                <a:cs typeface="Times New Roman" pitchFamily="18" charset="0"/>
              </a:rPr>
              <a:t>σ</a:t>
            </a:r>
            <a:r>
              <a:rPr lang="en-US" sz="3200" i="1" kern="0" baseline="-25000" dirty="0">
                <a:latin typeface="Cambria Math" pitchFamily="18" charset="0"/>
                <a:ea typeface="Cambria Math" pitchFamily="18" charset="0"/>
                <a:cs typeface="Times New Roman" pitchFamily="18" charset="0"/>
              </a:rPr>
              <a:t>t</a:t>
            </a:r>
            <a:r>
              <a:rPr lang="en-US" sz="3200" i="1" kern="0" baseline="30000" dirty="0">
                <a:latin typeface="Cambria Math" pitchFamily="18" charset="0"/>
                <a:ea typeface="Cambria Math" pitchFamily="18" charset="0"/>
                <a:cs typeface="Times New Roman" pitchFamily="18" charset="0"/>
              </a:rPr>
              <a:t>-2</a:t>
            </a: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0" cy="1020762"/>
          </a:xfrm>
        </p:spPr>
        <p:txBody>
          <a:bodyPr/>
          <a:lstStyle/>
          <a:p>
            <a:r>
              <a:rPr lang="en-US" sz="3200" dirty="0">
                <a:latin typeface="Times New Roman" pitchFamily="18" charset="0"/>
                <a:cs typeface="Times New Roman" pitchFamily="18" charset="0"/>
              </a:rPr>
              <a:t>let </a:t>
            </a:r>
            <a:r>
              <a:rPr lang="en-US" sz="3200" dirty="0">
                <a:latin typeface="Cambria Math" pitchFamily="18" charset="0"/>
                <a:ea typeface="Cambria Math" pitchFamily="18" charset="0"/>
              </a:rPr>
              <a:t>a</a:t>
            </a:r>
            <a:r>
              <a:rPr lang="en-US" sz="3200" baseline="30000" dirty="0">
                <a:latin typeface="Cambria Math" pitchFamily="18" charset="0"/>
                <a:ea typeface="Cambria Math" pitchFamily="18" charset="0"/>
              </a:rPr>
              <a:t>2</a:t>
            </a:r>
            <a:r>
              <a:rPr lang="en-US" sz="3200" dirty="0">
                <a:latin typeface="Cambria Math" pitchFamily="18" charset="0"/>
                <a:ea typeface="Cambria Math" pitchFamily="18" charset="0"/>
              </a:rPr>
              <a:t>=</a:t>
            </a:r>
            <a:r>
              <a:rPr lang="el-GR" sz="3200" dirty="0">
                <a:latin typeface="Cambria Math" pitchFamily="18" charset="0"/>
                <a:ea typeface="Cambria Math" pitchFamily="18" charset="0"/>
                <a:cs typeface="Times New Roman" pitchFamily="18" charset="0"/>
              </a:rPr>
              <a:t> </a:t>
            </a:r>
            <a:r>
              <a:rPr lang="en-US" sz="3200" dirty="0">
                <a:latin typeface="Cambria Math" pitchFamily="18" charset="0"/>
                <a:ea typeface="Cambria Math" pitchFamily="18" charset="0"/>
                <a:cs typeface="Times New Roman" pitchFamily="18" charset="0"/>
              </a:rPr>
              <a:t>½</a:t>
            </a:r>
            <a:r>
              <a:rPr lang="el-GR" sz="3200" dirty="0">
                <a:latin typeface="Cambria Math" pitchFamily="18" charset="0"/>
                <a:ea typeface="Cambria Math" pitchFamily="18" charset="0"/>
                <a:cs typeface="Times New Roman" pitchFamily="18" charset="0"/>
              </a:rPr>
              <a:t>σ</a:t>
            </a:r>
            <a:r>
              <a:rPr lang="en-US" sz="3200" baseline="-25000" dirty="0">
                <a:latin typeface="Cambria Math" pitchFamily="18" charset="0"/>
                <a:ea typeface="Cambria Math" pitchFamily="18" charset="0"/>
                <a:cs typeface="Times New Roman" pitchFamily="18" charset="0"/>
              </a:rPr>
              <a:t>t</a:t>
            </a:r>
            <a:r>
              <a:rPr lang="en-US" sz="3200" baseline="30000" dirty="0">
                <a:latin typeface="Cambria Math" pitchFamily="18" charset="0"/>
                <a:ea typeface="Cambria Math" pitchFamily="18" charset="0"/>
                <a:cs typeface="Times New Roman" pitchFamily="18" charset="0"/>
              </a:rPr>
              <a:t>-2</a:t>
            </a:r>
            <a:endParaRPr lang="en-US" sz="3200" dirty="0">
              <a:latin typeface="Cambria Math" pitchFamily="18" charset="0"/>
              <a:ea typeface="Cambria Math" pitchFamily="18" charset="0"/>
            </a:endParaRPr>
          </a:p>
        </p:txBody>
      </p:sp>
      <p:pic>
        <p:nvPicPr>
          <p:cNvPr id="4098" name="Picture 2"/>
          <p:cNvPicPr>
            <a:picLocks noChangeAspect="1" noChangeArrowheads="1"/>
          </p:cNvPicPr>
          <p:nvPr/>
        </p:nvPicPr>
        <p:blipFill>
          <a:blip r:embed="rId3" cstate="print"/>
          <a:srcRect l="19964" t="44993" r="45811" b="39643"/>
          <a:stretch>
            <a:fillRect/>
          </a:stretch>
        </p:blipFill>
        <p:spPr bwMode="auto">
          <a:xfrm>
            <a:off x="228600" y="838200"/>
            <a:ext cx="5486400" cy="1600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5192" t="44993" r="59596" b="39643"/>
          <a:stretch>
            <a:fillRect/>
          </a:stretch>
        </p:blipFill>
        <p:spPr bwMode="auto">
          <a:xfrm>
            <a:off x="381000" y="2362200"/>
            <a:ext cx="2438400" cy="1600200"/>
          </a:xfrm>
          <a:prstGeom prst="rect">
            <a:avLst/>
          </a:prstGeom>
          <a:noFill/>
          <a:ln w="9525">
            <a:noFill/>
            <a:miter lim="800000"/>
            <a:headEnd/>
            <a:tailEnd/>
          </a:ln>
        </p:spPr>
      </p:pic>
      <p:sp>
        <p:nvSpPr>
          <p:cNvPr id="6" name="Title 1"/>
          <p:cNvSpPr txBox="1">
            <a:spLocks/>
          </p:cNvSpPr>
          <p:nvPr/>
        </p:nvSpPr>
        <p:spPr bwMode="auto">
          <a:xfrm>
            <a:off x="2590800" y="2760408"/>
            <a:ext cx="4495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2800" i="1" kern="0" dirty="0">
                <a:solidFill>
                  <a:schemeClr val="tx2"/>
                </a:solidFill>
                <a:latin typeface="Cambria Math" pitchFamily="18" charset="0"/>
                <a:ea typeface="Cambria Math" pitchFamily="18" charset="0"/>
                <a:cs typeface="Times New Roman" pitchFamily="18" charset="0"/>
              </a:rPr>
              <a:t>[</a:t>
            </a:r>
            <a:r>
              <a:rPr lang="en-US" sz="2800" i="1" kern="0" dirty="0" err="1">
                <a:solidFill>
                  <a:schemeClr val="tx2"/>
                </a:solidFill>
                <a:latin typeface="Cambria Math" pitchFamily="18" charset="0"/>
                <a:ea typeface="Cambria Math" pitchFamily="18" charset="0"/>
                <a:cs typeface="Times New Roman" pitchFamily="18" charset="0"/>
              </a:rPr>
              <a:t>cos</a:t>
            </a:r>
            <a:r>
              <a:rPr lang="en-US" sz="2800" i="1" kern="0" dirty="0">
                <a:solidFill>
                  <a:schemeClr val="tx2"/>
                </a:solidFill>
                <a:latin typeface="Cambria Math" pitchFamily="18" charset="0"/>
                <a:ea typeface="Cambria Math" pitchFamily="18" charset="0"/>
                <a:cs typeface="Times New Roman" pitchFamily="18" charset="0"/>
              </a:rPr>
              <a:t>(</a:t>
            </a:r>
            <a:r>
              <a:rPr lang="el-GR" sz="2800" i="1" kern="0" dirty="0">
                <a:solidFill>
                  <a:schemeClr val="tx2"/>
                </a:solidFill>
                <a:latin typeface="Cambria Math" pitchFamily="18" charset="0"/>
                <a:ea typeface="Cambria Math" pitchFamily="18" charset="0"/>
                <a:cs typeface="Times New Roman" pitchFamily="18" charset="0"/>
              </a:rPr>
              <a:t>ω</a:t>
            </a:r>
            <a:r>
              <a:rPr lang="en-US" sz="2800" i="1" kern="0" dirty="0">
                <a:solidFill>
                  <a:schemeClr val="tx2"/>
                </a:solidFill>
                <a:latin typeface="Cambria Math" pitchFamily="18" charset="0"/>
                <a:ea typeface="Cambria Math" pitchFamily="18" charset="0"/>
                <a:cs typeface="Times New Roman" pitchFamily="18" charset="0"/>
              </a:rPr>
              <a:t>t ) + </a:t>
            </a:r>
            <a:r>
              <a:rPr lang="en-US" sz="2800" i="1" kern="0" dirty="0" err="1">
                <a:solidFill>
                  <a:schemeClr val="tx2"/>
                </a:solidFill>
                <a:latin typeface="Cambria Math" pitchFamily="18" charset="0"/>
                <a:ea typeface="Cambria Math" pitchFamily="18" charset="0"/>
                <a:cs typeface="Times New Roman" pitchFamily="18" charset="0"/>
              </a:rPr>
              <a:t>i</a:t>
            </a:r>
            <a:r>
              <a:rPr lang="en-US" sz="2800" i="1" kern="0" dirty="0">
                <a:solidFill>
                  <a:schemeClr val="tx2"/>
                </a:solidFill>
                <a:latin typeface="Cambria Math" pitchFamily="18" charset="0"/>
                <a:ea typeface="Cambria Math" pitchFamily="18" charset="0"/>
                <a:cs typeface="Times New Roman" pitchFamily="18" charset="0"/>
              </a:rPr>
              <a:t> sin(</a:t>
            </a:r>
            <a:r>
              <a:rPr lang="el-GR" sz="2800" i="1" kern="0" dirty="0">
                <a:solidFill>
                  <a:schemeClr val="tx2"/>
                </a:solidFill>
                <a:latin typeface="Cambria Math" pitchFamily="18" charset="0"/>
                <a:ea typeface="Cambria Math" pitchFamily="18" charset="0"/>
                <a:cs typeface="Times New Roman" pitchFamily="18" charset="0"/>
              </a:rPr>
              <a:t>ω</a:t>
            </a:r>
            <a:r>
              <a:rPr lang="en-US" sz="2800" i="1" kern="0" dirty="0">
                <a:solidFill>
                  <a:schemeClr val="tx2"/>
                </a:solidFill>
                <a:latin typeface="Cambria Math" pitchFamily="18" charset="0"/>
                <a:ea typeface="Cambria Math" pitchFamily="18" charset="0"/>
                <a:cs typeface="Times New Roman" pitchFamily="18" charset="0"/>
              </a:rPr>
              <a:t>t )] </a:t>
            </a:r>
            <a:r>
              <a:rPr lang="en-US" sz="2800" i="1" kern="0" dirty="0" err="1">
                <a:solidFill>
                  <a:schemeClr val="tx2"/>
                </a:solidFill>
                <a:latin typeface="Cambria Math" pitchFamily="18" charset="0"/>
                <a:ea typeface="Cambria Math" pitchFamily="18" charset="0"/>
                <a:cs typeface="Times New Roman" pitchFamily="18" charset="0"/>
              </a:rPr>
              <a:t>dt</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pic>
        <p:nvPicPr>
          <p:cNvPr id="7" name="Picture 2"/>
          <p:cNvPicPr>
            <a:picLocks noChangeAspect="1" noChangeArrowheads="1"/>
          </p:cNvPicPr>
          <p:nvPr/>
        </p:nvPicPr>
        <p:blipFill>
          <a:blip r:embed="rId3" cstate="print"/>
          <a:srcRect l="25193" t="44993" r="59596" b="39643"/>
          <a:stretch>
            <a:fillRect/>
          </a:stretch>
        </p:blipFill>
        <p:spPr bwMode="auto">
          <a:xfrm>
            <a:off x="381000" y="4038600"/>
            <a:ext cx="2438400" cy="1600200"/>
          </a:xfrm>
          <a:prstGeom prst="rect">
            <a:avLst/>
          </a:prstGeom>
          <a:noFill/>
          <a:ln w="9525">
            <a:noFill/>
            <a:miter lim="800000"/>
            <a:headEnd/>
            <a:tailEnd/>
          </a:ln>
        </p:spPr>
      </p:pic>
      <p:sp>
        <p:nvSpPr>
          <p:cNvPr id="8" name="Title 1"/>
          <p:cNvSpPr txBox="1">
            <a:spLocks/>
          </p:cNvSpPr>
          <p:nvPr/>
        </p:nvSpPr>
        <p:spPr bwMode="auto">
          <a:xfrm>
            <a:off x="2731770" y="4390104"/>
            <a:ext cx="3583860" cy="12486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2800" i="1" kern="0" dirty="0" err="1">
                <a:solidFill>
                  <a:schemeClr val="tx2"/>
                </a:solidFill>
                <a:latin typeface="Cambria Math" pitchFamily="18" charset="0"/>
                <a:ea typeface="Cambria Math" pitchFamily="18" charset="0"/>
                <a:cs typeface="Times New Roman" pitchFamily="18" charset="0"/>
              </a:rPr>
              <a:t>cos</a:t>
            </a:r>
            <a:r>
              <a:rPr lang="en-US" sz="2800" i="1" kern="0" dirty="0">
                <a:solidFill>
                  <a:schemeClr val="tx2"/>
                </a:solidFill>
                <a:latin typeface="Cambria Math" pitchFamily="18" charset="0"/>
                <a:ea typeface="Cambria Math" pitchFamily="18" charset="0"/>
                <a:cs typeface="Times New Roman" pitchFamily="18" charset="0"/>
              </a:rPr>
              <a:t>(</a:t>
            </a:r>
            <a:r>
              <a:rPr lang="el-GR" sz="2800" i="1" kern="0" dirty="0">
                <a:solidFill>
                  <a:schemeClr val="tx2"/>
                </a:solidFill>
                <a:latin typeface="Cambria Math" pitchFamily="18" charset="0"/>
                <a:ea typeface="Cambria Math" pitchFamily="18" charset="0"/>
                <a:cs typeface="Times New Roman" pitchFamily="18" charset="0"/>
              </a:rPr>
              <a:t>ω</a:t>
            </a:r>
            <a:r>
              <a:rPr lang="en-US" sz="2800" i="1" kern="0" dirty="0">
                <a:solidFill>
                  <a:schemeClr val="tx2"/>
                </a:solidFill>
                <a:latin typeface="Cambria Math" pitchFamily="18" charset="0"/>
                <a:ea typeface="Cambria Math" pitchFamily="18" charset="0"/>
                <a:cs typeface="Times New Roman" pitchFamily="18" charset="0"/>
              </a:rPr>
              <a:t>t ) dt +</a:t>
            </a:r>
            <a:r>
              <a:rPr lang="en-US" sz="2800" i="1" kern="0" dirty="0" err="1">
                <a:solidFill>
                  <a:schemeClr val="tx2"/>
                </a:solidFill>
                <a:latin typeface="Cambria Math" pitchFamily="18" charset="0"/>
                <a:ea typeface="Cambria Math" pitchFamily="18" charset="0"/>
                <a:cs typeface="Times New Roman" pitchFamily="18" charset="0"/>
              </a:rPr>
              <a:t>i</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pic>
        <p:nvPicPr>
          <p:cNvPr id="9" name="Picture 2"/>
          <p:cNvPicPr>
            <a:picLocks noChangeAspect="1" noChangeArrowheads="1"/>
          </p:cNvPicPr>
          <p:nvPr/>
        </p:nvPicPr>
        <p:blipFill>
          <a:blip r:embed="rId3" cstate="print"/>
          <a:srcRect l="27094" t="44993" r="59596" b="39643"/>
          <a:stretch>
            <a:fillRect/>
          </a:stretch>
        </p:blipFill>
        <p:spPr bwMode="auto">
          <a:xfrm>
            <a:off x="4950552" y="4009104"/>
            <a:ext cx="2133600" cy="1600200"/>
          </a:xfrm>
          <a:prstGeom prst="rect">
            <a:avLst/>
          </a:prstGeom>
          <a:noFill/>
          <a:ln w="9525">
            <a:noFill/>
            <a:miter lim="800000"/>
            <a:headEnd/>
            <a:tailEnd/>
          </a:ln>
        </p:spPr>
      </p:pic>
      <p:sp>
        <p:nvSpPr>
          <p:cNvPr id="10" name="Title 1"/>
          <p:cNvSpPr txBox="1">
            <a:spLocks/>
          </p:cNvSpPr>
          <p:nvPr/>
        </p:nvSpPr>
        <p:spPr bwMode="auto">
          <a:xfrm>
            <a:off x="7089060" y="4436808"/>
            <a:ext cx="205494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2800" i="1" kern="0" dirty="0">
                <a:solidFill>
                  <a:schemeClr val="tx2"/>
                </a:solidFill>
                <a:latin typeface="Cambria Math" pitchFamily="18" charset="0"/>
                <a:ea typeface="Cambria Math" pitchFamily="18" charset="0"/>
                <a:cs typeface="Times New Roman" pitchFamily="18" charset="0"/>
              </a:rPr>
              <a:t>sin(</a:t>
            </a:r>
            <a:r>
              <a:rPr lang="el-GR" sz="2800" i="1" kern="0" dirty="0">
                <a:solidFill>
                  <a:schemeClr val="tx2"/>
                </a:solidFill>
                <a:latin typeface="Cambria Math" pitchFamily="18" charset="0"/>
                <a:ea typeface="Cambria Math" pitchFamily="18" charset="0"/>
                <a:cs typeface="Times New Roman" pitchFamily="18" charset="0"/>
              </a:rPr>
              <a:t>ω</a:t>
            </a:r>
            <a:r>
              <a:rPr lang="en-US" sz="2800" i="1" kern="0" dirty="0">
                <a:solidFill>
                  <a:schemeClr val="tx2"/>
                </a:solidFill>
                <a:latin typeface="Cambria Math" pitchFamily="18" charset="0"/>
                <a:ea typeface="Cambria Math" pitchFamily="18" charset="0"/>
                <a:cs typeface="Times New Roman" pitchFamily="18" charset="0"/>
              </a:rPr>
              <a:t>t ) </a:t>
            </a:r>
            <a:r>
              <a:rPr lang="en-US" sz="2800" i="1" kern="0" dirty="0" err="1">
                <a:solidFill>
                  <a:schemeClr val="tx2"/>
                </a:solidFill>
                <a:latin typeface="Cambria Math" pitchFamily="18" charset="0"/>
                <a:ea typeface="Cambria Math" pitchFamily="18" charset="0"/>
                <a:cs typeface="Times New Roman" pitchFamily="18" charset="0"/>
              </a:rPr>
              <a:t>dt</a:t>
            </a:r>
            <a:r>
              <a:rPr lang="en-US" sz="2800" i="1" kern="0" dirty="0">
                <a:solidFill>
                  <a:schemeClr val="tx2"/>
                </a:solidFill>
                <a:latin typeface="Cambria Math" pitchFamily="18" charset="0"/>
                <a:ea typeface="Cambria Math" pitchFamily="18" charset="0"/>
                <a:cs typeface="Times New Roman" pitchFamily="18" charset="0"/>
              </a:rPr>
              <a:t> </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1" name="Right Brace 10"/>
          <p:cNvSpPr/>
          <p:nvPr/>
        </p:nvSpPr>
        <p:spPr>
          <a:xfrm rot="5400000">
            <a:off x="2590800" y="4038600"/>
            <a:ext cx="342900" cy="3086100"/>
          </a:xfrm>
          <a:prstGeom prst="rightBrace">
            <a:avLst/>
          </a:prstGeom>
          <a:ln>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295400" y="5867400"/>
            <a:ext cx="2971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symmetric about zero</a:t>
            </a:r>
          </a:p>
        </p:txBody>
      </p:sp>
      <p:sp>
        <p:nvSpPr>
          <p:cNvPr id="13" name="Right Brace 12"/>
          <p:cNvSpPr/>
          <p:nvPr/>
        </p:nvSpPr>
        <p:spPr>
          <a:xfrm rot="5400000">
            <a:off x="6743700" y="4038600"/>
            <a:ext cx="342900" cy="3086100"/>
          </a:xfrm>
          <a:prstGeom prst="rightBrace">
            <a:avLst/>
          </a:prstGeom>
          <a:ln>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257800" y="5867400"/>
            <a:ext cx="3467100" cy="830997"/>
          </a:xfrm>
          <a:prstGeom prst="rect">
            <a:avLst/>
          </a:prstGeom>
          <a:noFill/>
        </p:spPr>
        <p:txBody>
          <a:bodyPr wrap="square" rtlCol="0">
            <a:spAutoFit/>
          </a:bodyPr>
          <a:lstStyle/>
          <a:p>
            <a:pPr algn="ctr"/>
            <a:r>
              <a:rPr lang="en-US" sz="2400" dirty="0" err="1">
                <a:solidFill>
                  <a:srgbClr val="FF0000"/>
                </a:solidFill>
                <a:latin typeface="Times New Roman" pitchFamily="18" charset="0"/>
                <a:cs typeface="Times New Roman" pitchFamily="18" charset="0"/>
              </a:rPr>
              <a:t>antisymmetric</a:t>
            </a:r>
            <a:r>
              <a:rPr lang="en-US" sz="2400" dirty="0">
                <a:solidFill>
                  <a:srgbClr val="FF0000"/>
                </a:solidFill>
                <a:latin typeface="Times New Roman" pitchFamily="18" charset="0"/>
                <a:cs typeface="Times New Roman" pitchFamily="18" charset="0"/>
              </a:rPr>
              <a:t> about zero</a:t>
            </a:r>
          </a:p>
          <a:p>
            <a:pPr algn="ctr"/>
            <a:r>
              <a:rPr lang="en-US" sz="2400" dirty="0">
                <a:solidFill>
                  <a:srgbClr val="FF0000"/>
                </a:solidFill>
                <a:latin typeface="Times New Roman" pitchFamily="18" charset="0"/>
                <a:cs typeface="Times New Roman" pitchFamily="18" charset="0"/>
              </a:rPr>
              <a:t>so integral zero</a:t>
            </a:r>
          </a:p>
        </p:txBody>
      </p:sp>
      <p:sp>
        <p:nvSpPr>
          <p:cNvPr id="15" name="TextBox 14"/>
          <p:cNvSpPr txBox="1"/>
          <p:nvPr/>
        </p:nvSpPr>
        <p:spPr>
          <a:xfrm>
            <a:off x="3048000" y="609600"/>
            <a:ext cx="58674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Normal curve with variance </a:t>
            </a:r>
            <a:r>
              <a:rPr lang="en-US" sz="2800" i="1" dirty="0">
                <a:solidFill>
                  <a:srgbClr val="FF0000"/>
                </a:solidFill>
                <a:latin typeface="Cambria Math" pitchFamily="18" charset="0"/>
                <a:ea typeface="Cambria Math" pitchFamily="18" charset="0"/>
                <a:cs typeface="Times New Roman" pitchFamily="18" charset="0"/>
              </a:rPr>
              <a:t>½a</a:t>
            </a:r>
            <a:r>
              <a:rPr lang="en-US" sz="2800" i="1" baseline="30000" dirty="0">
                <a:solidFill>
                  <a:srgbClr val="FF0000"/>
                </a:solidFill>
                <a:latin typeface="Cambria Math" pitchFamily="18" charset="0"/>
                <a:ea typeface="Cambria Math" pitchFamily="18" charset="0"/>
                <a:cs typeface="Times New Roman" pitchFamily="18" charset="0"/>
              </a:rPr>
              <a:t>-2</a:t>
            </a:r>
            <a:r>
              <a:rPr lang="en-US" sz="2800" i="1" dirty="0">
                <a:solidFill>
                  <a:srgbClr val="FF0000"/>
                </a:solidFill>
                <a:latin typeface="Cambria Math" pitchFamily="18" charset="0"/>
                <a:ea typeface="Cambria Math" pitchFamily="18" charset="0"/>
                <a:cs typeface="Times New Roman" pitchFamily="18" charset="0"/>
              </a:rPr>
              <a:t> =</a:t>
            </a:r>
            <a:r>
              <a:rPr lang="el-GR" sz="2800" i="1" dirty="0">
                <a:solidFill>
                  <a:srgbClr val="FF0000"/>
                </a:solidFill>
                <a:latin typeface="Cambria Math" pitchFamily="18" charset="0"/>
                <a:ea typeface="Cambria Math" pitchFamily="18" charset="0"/>
                <a:cs typeface="Times New Roman" pitchFamily="18" charset="0"/>
              </a:rPr>
              <a:t> σ</a:t>
            </a:r>
            <a:r>
              <a:rPr lang="en-US" sz="2800" i="1" baseline="-25000" dirty="0">
                <a:solidFill>
                  <a:srgbClr val="FF0000"/>
                </a:solidFill>
                <a:latin typeface="Cambria Math" pitchFamily="18" charset="0"/>
                <a:ea typeface="Cambria Math" pitchFamily="18" charset="0"/>
                <a:cs typeface="Times New Roman" pitchFamily="18" charset="0"/>
              </a:rPr>
              <a:t>t</a:t>
            </a:r>
            <a:r>
              <a:rPr lang="en-US" sz="2800" i="1" baseline="30000" dirty="0">
                <a:solidFill>
                  <a:srgbClr val="FF0000"/>
                </a:solidFill>
                <a:latin typeface="Cambria Math" pitchFamily="18" charset="0"/>
                <a:ea typeface="Cambria Math" pitchFamily="18" charset="0"/>
                <a:cs typeface="Times New Roman" pitchFamily="18" charset="0"/>
              </a:rPr>
              <a:t>2</a:t>
            </a:r>
            <a:r>
              <a:rPr lang="en-US" sz="2800" i="1" dirty="0">
                <a:solidFill>
                  <a:srgbClr val="FF0000"/>
                </a:solidFill>
                <a:latin typeface="Cambria Math" pitchFamily="18" charset="0"/>
                <a:ea typeface="Cambria Math"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17" name="Freeform 16"/>
          <p:cNvSpPr/>
          <p:nvPr/>
        </p:nvSpPr>
        <p:spPr>
          <a:xfrm>
            <a:off x="2438400" y="1066800"/>
            <a:ext cx="838200" cy="506362"/>
          </a:xfrm>
          <a:custGeom>
            <a:avLst/>
            <a:gdLst>
              <a:gd name="connsiteX0" fmla="*/ 0 w 1327354"/>
              <a:gd name="connsiteY0" fmla="*/ 353962 h 353962"/>
              <a:gd name="connsiteX1" fmla="*/ 663677 w 1327354"/>
              <a:gd name="connsiteY1" fmla="*/ 103239 h 353962"/>
              <a:gd name="connsiteX2" fmla="*/ 914400 w 1327354"/>
              <a:gd name="connsiteY2" fmla="*/ 235975 h 353962"/>
              <a:gd name="connsiteX3" fmla="*/ 1327354 w 1327354"/>
              <a:gd name="connsiteY3" fmla="*/ 0 h 353962"/>
            </a:gdLst>
            <a:ahLst/>
            <a:cxnLst>
              <a:cxn ang="0">
                <a:pos x="connsiteX0" y="connsiteY0"/>
              </a:cxn>
              <a:cxn ang="0">
                <a:pos x="connsiteX1" y="connsiteY1"/>
              </a:cxn>
              <a:cxn ang="0">
                <a:pos x="connsiteX2" y="connsiteY2"/>
              </a:cxn>
              <a:cxn ang="0">
                <a:pos x="connsiteX3" y="connsiteY3"/>
              </a:cxn>
            </a:cxnLst>
            <a:rect l="l" t="t" r="r" b="b"/>
            <a:pathLst>
              <a:path w="1327354" h="353962">
                <a:moveTo>
                  <a:pt x="0" y="353962"/>
                </a:moveTo>
                <a:cubicBezTo>
                  <a:pt x="255638" y="238432"/>
                  <a:pt x="511277" y="122903"/>
                  <a:pt x="663677" y="103239"/>
                </a:cubicBezTo>
                <a:cubicBezTo>
                  <a:pt x="816077" y="83575"/>
                  <a:pt x="803787" y="253182"/>
                  <a:pt x="914400" y="235975"/>
                </a:cubicBezTo>
                <a:cubicBezTo>
                  <a:pt x="1025013" y="218769"/>
                  <a:pt x="1176183" y="109384"/>
                  <a:pt x="1327354"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53713" t="48651" r="19192" b="38911"/>
          <a:stretch>
            <a:fillRect/>
          </a:stretch>
        </p:blipFill>
        <p:spPr bwMode="auto">
          <a:xfrm>
            <a:off x="609600" y="762000"/>
            <a:ext cx="4343400" cy="1295400"/>
          </a:xfrm>
          <a:prstGeom prst="rect">
            <a:avLst/>
          </a:prstGeom>
          <a:noFill/>
          <a:ln w="9525">
            <a:noFill/>
            <a:miter lim="800000"/>
            <a:headEnd/>
            <a:tailEnd/>
          </a:ln>
        </p:spPr>
      </p:pic>
      <p:sp>
        <p:nvSpPr>
          <p:cNvPr id="16" name="TextBox 15"/>
          <p:cNvSpPr txBox="1"/>
          <p:nvPr/>
        </p:nvSpPr>
        <p:spPr>
          <a:xfrm>
            <a:off x="2209800" y="2667000"/>
            <a:ext cx="46482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look up in table of integrals</a:t>
            </a:r>
          </a:p>
        </p:txBody>
      </p:sp>
      <p:sp>
        <p:nvSpPr>
          <p:cNvPr id="17" name="Freeform 16"/>
          <p:cNvSpPr/>
          <p:nvPr/>
        </p:nvSpPr>
        <p:spPr>
          <a:xfrm>
            <a:off x="2286000" y="1905000"/>
            <a:ext cx="457200" cy="761999"/>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2"/>
          <p:cNvPicPr>
            <a:picLocks noChangeAspect="1" noChangeArrowheads="1"/>
          </p:cNvPicPr>
          <p:nvPr/>
        </p:nvPicPr>
        <p:blipFill>
          <a:blip r:embed="rId3" cstate="print"/>
          <a:srcRect l="31371" t="58894" r="50090" b="28668"/>
          <a:stretch>
            <a:fillRect/>
          </a:stretch>
        </p:blipFill>
        <p:spPr bwMode="auto">
          <a:xfrm>
            <a:off x="609600" y="3581400"/>
            <a:ext cx="2971800" cy="1295400"/>
          </a:xfrm>
          <a:prstGeom prst="rect">
            <a:avLst/>
          </a:prstGeom>
          <a:noFill/>
          <a:ln w="9525">
            <a:noFill/>
            <a:miter lim="800000"/>
            <a:headEnd/>
            <a:tailEnd/>
          </a:ln>
        </p:spPr>
      </p:pic>
      <p:sp>
        <p:nvSpPr>
          <p:cNvPr id="19" name="TextBox 18"/>
          <p:cNvSpPr txBox="1"/>
          <p:nvPr/>
        </p:nvSpPr>
        <p:spPr>
          <a:xfrm>
            <a:off x="3276600" y="5410200"/>
            <a:ext cx="58674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Normal curve with variance </a:t>
            </a:r>
            <a:r>
              <a:rPr lang="en-US" sz="2800" i="1" dirty="0">
                <a:solidFill>
                  <a:srgbClr val="FF0000"/>
                </a:solidFill>
                <a:latin typeface="Cambria Math" pitchFamily="18" charset="0"/>
                <a:ea typeface="Cambria Math" pitchFamily="18" charset="0"/>
                <a:cs typeface="Times New Roman" pitchFamily="18" charset="0"/>
              </a:rPr>
              <a:t>2a</a:t>
            </a:r>
            <a:r>
              <a:rPr lang="en-US" sz="2800" i="1" baseline="30000" dirty="0">
                <a:solidFill>
                  <a:srgbClr val="FF0000"/>
                </a:solidFill>
                <a:latin typeface="Cambria Math" pitchFamily="18" charset="0"/>
                <a:ea typeface="Cambria Math" pitchFamily="18" charset="0"/>
                <a:cs typeface="Times New Roman" pitchFamily="18" charset="0"/>
              </a:rPr>
              <a:t>2 </a:t>
            </a:r>
            <a:r>
              <a:rPr lang="en-US" sz="2800" i="1" dirty="0">
                <a:solidFill>
                  <a:srgbClr val="FF0000"/>
                </a:solidFill>
                <a:latin typeface="Cambria Math" pitchFamily="18" charset="0"/>
                <a:ea typeface="Cambria Math" pitchFamily="18" charset="0"/>
                <a:cs typeface="Times New Roman" pitchFamily="18" charset="0"/>
              </a:rPr>
              <a:t>=</a:t>
            </a:r>
            <a:r>
              <a:rPr lang="el-GR" sz="2800" i="1" dirty="0">
                <a:solidFill>
                  <a:srgbClr val="FF0000"/>
                </a:solidFill>
                <a:latin typeface="Cambria Math" pitchFamily="18" charset="0"/>
                <a:ea typeface="Cambria Math" pitchFamily="18" charset="0"/>
                <a:cs typeface="Times New Roman" pitchFamily="18" charset="0"/>
              </a:rPr>
              <a:t> σ</a:t>
            </a:r>
            <a:r>
              <a:rPr lang="en-US" sz="2800" i="1" baseline="-25000" dirty="0">
                <a:solidFill>
                  <a:srgbClr val="FF0000"/>
                </a:solidFill>
                <a:latin typeface="Cambria Math" pitchFamily="18" charset="0"/>
                <a:ea typeface="Cambria Math" pitchFamily="18" charset="0"/>
                <a:cs typeface="Times New Roman" pitchFamily="18" charset="0"/>
              </a:rPr>
              <a:t>t</a:t>
            </a:r>
            <a:r>
              <a:rPr lang="en-US" sz="2800" i="1" baseline="30000" dirty="0">
                <a:solidFill>
                  <a:srgbClr val="FF0000"/>
                </a:solidFill>
                <a:latin typeface="Cambria Math" pitchFamily="18" charset="0"/>
                <a:ea typeface="Cambria Math" pitchFamily="18" charset="0"/>
                <a:cs typeface="Times New Roman" pitchFamily="18" charset="0"/>
              </a:rPr>
              <a:t>-2</a:t>
            </a:r>
            <a:r>
              <a:rPr lang="en-US" sz="2800" i="1" dirty="0">
                <a:solidFill>
                  <a:srgbClr val="FF0000"/>
                </a:solidFill>
                <a:latin typeface="Cambria Math" pitchFamily="18" charset="0"/>
                <a:ea typeface="Cambria Math" pitchFamily="18" charset="0"/>
                <a:cs typeface="Times New Roman" pitchFamily="18" charset="0"/>
              </a:rPr>
              <a:t> </a:t>
            </a:r>
          </a:p>
        </p:txBody>
      </p:sp>
      <p:sp>
        <p:nvSpPr>
          <p:cNvPr id="20" name="Freeform 19"/>
          <p:cNvSpPr/>
          <p:nvPr/>
        </p:nvSpPr>
        <p:spPr>
          <a:xfrm>
            <a:off x="3352800" y="4648200"/>
            <a:ext cx="457200" cy="761999"/>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914400"/>
            <a:ext cx="9144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time series with broad features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Fourier Transform with mostly low frequencies</a:t>
            </a:r>
          </a:p>
          <a:p>
            <a:pPr marL="342900" lvl="0" indent="-342900" algn="ctr">
              <a:spcBef>
                <a:spcPct val="20000"/>
              </a:spcBef>
              <a:defRPr/>
            </a:pPr>
            <a:r>
              <a:rPr lang="en-US" sz="3200" kern="0" dirty="0">
                <a:latin typeface="Times New Roman" pitchFamily="18" charset="0"/>
                <a:ea typeface="Cambria Math" pitchFamily="18" charset="0"/>
                <a:cs typeface="Times New Roman" pitchFamily="18" charset="0"/>
              </a:rPr>
              <a:t>power spectral density with mostly low frequencies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ea typeface="Cambria Math" pitchFamily="18" charset="0"/>
              <a:cs typeface="Times New Roman" pitchFamily="18" charset="0"/>
            </a:endParaRPr>
          </a:p>
          <a:p>
            <a:pPr marL="342900" lvl="0" indent="-342900" algn="ctr">
              <a:spcBef>
                <a:spcPct val="20000"/>
              </a:spcBef>
              <a:defRPr/>
            </a:pPr>
            <a:r>
              <a:rPr lang="en-US" sz="3200" kern="0" dirty="0">
                <a:latin typeface="Times New Roman" pitchFamily="18" charset="0"/>
                <a:cs typeface="Times New Roman" pitchFamily="18" charset="0"/>
              </a:rPr>
              <a:t>time series with narrow features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Fourier Transform with both low and high frequencies</a:t>
            </a:r>
          </a:p>
          <a:p>
            <a:pPr marL="342900" lvl="0" indent="-342900" algn="ctr">
              <a:spcBef>
                <a:spcPct val="20000"/>
              </a:spcBef>
              <a:defRPr/>
            </a:pPr>
            <a:r>
              <a:rPr lang="en-US" sz="3200" kern="0" dirty="0">
                <a:latin typeface="Times New Roman" pitchFamily="18" charset="0"/>
                <a:ea typeface="Cambria Math" pitchFamily="18" charset="0"/>
                <a:cs typeface="Times New Roman" pitchFamily="18" charset="0"/>
              </a:rPr>
              <a:t>power spectral density with broad range of frequencies</a:t>
            </a: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81000" y="914400"/>
            <a:ext cx="8109463" cy="4652666"/>
            <a:chOff x="572370" y="1447800"/>
            <a:chExt cx="6035810" cy="3100963"/>
          </a:xfrm>
        </p:grpSpPr>
        <p:cxnSp>
          <p:nvCxnSpPr>
            <p:cNvPr id="6" name="Straight Arrow Connector 5"/>
            <p:cNvCxnSpPr/>
            <p:nvPr/>
          </p:nvCxnSpPr>
          <p:spPr>
            <a:xfrm>
              <a:off x="1321496" y="4544199"/>
              <a:ext cx="2183704"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1295400" y="1724799"/>
              <a:ext cx="5312780" cy="2590800"/>
            </a:xfrm>
            <a:prstGeom prst="rect">
              <a:avLst/>
            </a:prstGeom>
            <a:noFill/>
            <a:ln w="9525">
              <a:noFill/>
              <a:miter lim="800000"/>
              <a:headEnd/>
              <a:tailEnd/>
            </a:ln>
          </p:spPr>
        </p:pic>
        <p:sp>
          <p:nvSpPr>
            <p:cNvPr id="9" name="TextBox 8"/>
            <p:cNvSpPr txBox="1"/>
            <p:nvPr/>
          </p:nvSpPr>
          <p:spPr>
            <a:xfrm>
              <a:off x="1309666" y="4241067"/>
              <a:ext cx="2389932" cy="307696"/>
            </a:xfrm>
            <a:prstGeom prst="rect">
              <a:avLst/>
            </a:prstGeom>
            <a:noFill/>
          </p:spPr>
          <p:txBody>
            <a:bodyPr wrap="square" rtlCol="0">
              <a:spAutoFit/>
            </a:bodyPr>
            <a:lstStyle/>
            <a:p>
              <a:r>
                <a:rPr lang="en-US" sz="2400" dirty="0">
                  <a:latin typeface="Times New Roman" pitchFamily="18" charset="0"/>
                  <a:cs typeface="Times New Roman" pitchFamily="18" charset="0"/>
                </a:rPr>
                <a:t>increasing variance</a:t>
              </a:r>
              <a:endParaRPr lang="en-US" sz="2400" baseline="30000" dirty="0">
                <a:latin typeface="Times New Roman" pitchFamily="18" charset="0"/>
                <a:cs typeface="Times New Roman" pitchFamily="18" charset="0"/>
              </a:endParaRPr>
            </a:p>
          </p:txBody>
        </p:sp>
        <p:cxnSp>
          <p:nvCxnSpPr>
            <p:cNvPr id="10" name="Straight Arrow Connector 9"/>
            <p:cNvCxnSpPr/>
            <p:nvPr/>
          </p:nvCxnSpPr>
          <p:spPr>
            <a:xfrm rot="5400000">
              <a:off x="-102035" y="3103184"/>
              <a:ext cx="2609850" cy="548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315952" y="2391192"/>
              <a:ext cx="1371600" cy="343614"/>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sp>
          <p:nvSpPr>
            <p:cNvPr id="16" name="TextBox 15"/>
            <p:cNvSpPr txBox="1"/>
            <p:nvPr/>
          </p:nvSpPr>
          <p:spPr>
            <a:xfrm rot="16200000">
              <a:off x="3120991" y="2825166"/>
              <a:ext cx="1371600" cy="343614"/>
            </a:xfrm>
            <a:prstGeom prst="rect">
              <a:avLst/>
            </a:prstGeom>
            <a:noFill/>
          </p:spPr>
          <p:txBody>
            <a:bodyPr wrap="square" rtlCol="0">
              <a:spAutoFit/>
            </a:bodyPr>
            <a:lstStyle/>
            <a:p>
              <a:r>
                <a:rPr lang="en-US" sz="2400" dirty="0">
                  <a:latin typeface="Times New Roman" pitchFamily="18" charset="0"/>
                  <a:cs typeface="Times New Roman" pitchFamily="18" charset="0"/>
                </a:rPr>
                <a:t>frequency, f</a:t>
              </a:r>
              <a:endParaRPr lang="en-US" sz="2400" i="1" dirty="0">
                <a:latin typeface="Times New Roman" pitchFamily="18" charset="0"/>
                <a:cs typeface="Times New Roman" pitchFamily="18" charset="0"/>
              </a:endParaRPr>
            </a:p>
          </p:txBody>
        </p:sp>
        <p:cxnSp>
          <p:nvCxnSpPr>
            <p:cNvPr id="17" name="Straight Arrow Connector 16"/>
            <p:cNvCxnSpPr/>
            <p:nvPr/>
          </p:nvCxnSpPr>
          <p:spPr>
            <a:xfrm rot="16200000" flipH="1">
              <a:off x="2828566" y="3100801"/>
              <a:ext cx="2600325" cy="71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1447800"/>
              <a:ext cx="1676400" cy="307696"/>
            </a:xfrm>
            <a:prstGeom prst="rect">
              <a:avLst/>
            </a:prstGeom>
            <a:noFill/>
          </p:spPr>
          <p:txBody>
            <a:bodyPr wrap="square" rtlCol="0">
              <a:spAutoFit/>
            </a:bodyPr>
            <a:lstStyle/>
            <a:p>
              <a:r>
                <a:rPr lang="en-US" sz="2400" dirty="0">
                  <a:latin typeface="Times New Roman" pitchFamily="18" charset="0"/>
                  <a:cs typeface="Times New Roman" pitchFamily="18" charset="0"/>
                </a:rPr>
                <a:t>A)</a:t>
              </a:r>
              <a:endParaRPr lang="en-US" sz="2400" baseline="30000" dirty="0">
                <a:latin typeface="Times New Roman" pitchFamily="18" charset="0"/>
                <a:cs typeface="Times New Roman" pitchFamily="18" charset="0"/>
              </a:endParaRPr>
            </a:p>
          </p:txBody>
        </p:sp>
        <p:cxnSp>
          <p:nvCxnSpPr>
            <p:cNvPr id="19" name="Straight Arrow Connector 18"/>
            <p:cNvCxnSpPr/>
            <p:nvPr/>
          </p:nvCxnSpPr>
          <p:spPr>
            <a:xfrm>
              <a:off x="4217096" y="4544199"/>
              <a:ext cx="2183704" cy="158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72279" y="4241066"/>
              <a:ext cx="2145082" cy="307696"/>
            </a:xfrm>
            <a:prstGeom prst="rect">
              <a:avLst/>
            </a:prstGeom>
            <a:noFill/>
          </p:spPr>
          <p:txBody>
            <a:bodyPr wrap="square" rtlCol="0">
              <a:spAutoFit/>
            </a:bodyPr>
            <a:lstStyle/>
            <a:p>
              <a:r>
                <a:rPr lang="en-US" sz="2400" dirty="0">
                  <a:latin typeface="Times New Roman" pitchFamily="18" charset="0"/>
                  <a:cs typeface="Times New Roman" pitchFamily="18" charset="0"/>
                </a:rPr>
                <a:t>increasing variance</a:t>
              </a:r>
              <a:endParaRPr lang="en-US" sz="2400" baseline="30000" dirty="0">
                <a:latin typeface="Times New Roman" pitchFamily="18" charset="0"/>
                <a:cs typeface="Times New Roman" pitchFamily="18" charset="0"/>
              </a:endParaRPr>
            </a:p>
          </p:txBody>
        </p:sp>
        <p:sp>
          <p:nvSpPr>
            <p:cNvPr id="21" name="TextBox 20"/>
            <p:cNvSpPr txBox="1"/>
            <p:nvPr/>
          </p:nvSpPr>
          <p:spPr>
            <a:xfrm>
              <a:off x="4049484" y="1447800"/>
              <a:ext cx="2057400" cy="307696"/>
            </a:xfrm>
            <a:prstGeom prst="rect">
              <a:avLst/>
            </a:prstGeom>
            <a:noFill/>
          </p:spPr>
          <p:txBody>
            <a:bodyPr wrap="square" rtlCol="0">
              <a:spAutoFit/>
            </a:bodyPr>
            <a:lstStyle/>
            <a:p>
              <a:r>
                <a:rPr lang="en-US" sz="2400" dirty="0">
                  <a:latin typeface="Times New Roman" pitchFamily="18" charset="0"/>
                  <a:cs typeface="Times New Roman" pitchFamily="18" charset="0"/>
                </a:rPr>
                <a:t>B)</a:t>
              </a:r>
              <a:endParaRPr lang="en-US" sz="2400" baseline="30000" dirty="0">
                <a:latin typeface="Times New Roman" pitchFamily="18" charset="0"/>
                <a:cs typeface="Times New Roman" pitchFamily="18" charset="0"/>
              </a:endParaRPr>
            </a:p>
          </p:txBody>
        </p:sp>
        <p:cxnSp>
          <p:nvCxnSpPr>
            <p:cNvPr id="28" name="Straight Connector 27"/>
            <p:cNvCxnSpPr/>
            <p:nvPr/>
          </p:nvCxnSpPr>
          <p:spPr>
            <a:xfrm rot="10800000">
              <a:off x="1047748" y="4239399"/>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962400" y="4229873"/>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2370" y="4106051"/>
              <a:ext cx="559148" cy="307696"/>
            </a:xfrm>
            <a:prstGeom prst="rect">
              <a:avLst/>
            </a:prstGeom>
            <a:noFill/>
          </p:spPr>
          <p:txBody>
            <a:bodyPr wrap="square" rtlCol="0">
              <a:spAutoFit/>
            </a:bodyPr>
            <a:lstStyle/>
            <a:p>
              <a:r>
                <a:rPr lang="en-US" sz="2400" dirty="0" err="1">
                  <a:latin typeface="Times New Roman" pitchFamily="18" charset="0"/>
                  <a:cs typeface="Times New Roman" pitchFamily="18" charset="0"/>
                </a:rPr>
                <a:t>t</a:t>
              </a:r>
              <a:r>
                <a:rPr lang="en-US" sz="2400" baseline="30000" dirty="0" err="1">
                  <a:latin typeface="Times New Roman" pitchFamily="18" charset="0"/>
                  <a:cs typeface="Times New Roman" pitchFamily="18" charset="0"/>
                </a:rPr>
                <a:t>max</a:t>
              </a:r>
              <a:endParaRPr lang="en-US" sz="2400" baseline="30000" dirty="0">
                <a:latin typeface="Times New Roman" pitchFamily="18" charset="0"/>
                <a:cs typeface="Times New Roman" pitchFamily="18" charset="0"/>
              </a:endParaRPr>
            </a:p>
          </p:txBody>
        </p:sp>
        <p:sp>
          <p:nvSpPr>
            <p:cNvPr id="32" name="TextBox 31"/>
            <p:cNvSpPr txBox="1"/>
            <p:nvPr/>
          </p:nvSpPr>
          <p:spPr>
            <a:xfrm>
              <a:off x="3552830" y="4081459"/>
              <a:ext cx="500059" cy="307696"/>
            </a:xfrm>
            <a:prstGeom prst="rect">
              <a:avLst/>
            </a:prstGeom>
            <a:noFill/>
          </p:spPr>
          <p:txBody>
            <a:bodyPr wrap="square" rtlCol="0">
              <a:spAutoFit/>
            </a:bodyPr>
            <a:lstStyle/>
            <a:p>
              <a:r>
                <a:rPr lang="en-US" sz="2400" dirty="0" err="1">
                  <a:latin typeface="Times New Roman" pitchFamily="18" charset="0"/>
                  <a:cs typeface="Times New Roman" pitchFamily="18" charset="0"/>
                </a:rPr>
                <a:t>f</a:t>
              </a:r>
              <a:r>
                <a:rPr lang="en-US" sz="2400" baseline="30000" dirty="0" err="1">
                  <a:latin typeface="Times New Roman" pitchFamily="18" charset="0"/>
                  <a:cs typeface="Times New Roman" pitchFamily="18" charset="0"/>
                </a:rPr>
                <a:t>max</a:t>
              </a:r>
              <a:endParaRPr lang="en-US" sz="2400" baseline="30000" dirty="0">
                <a:latin typeface="Times New Roman" pitchFamily="18" charset="0"/>
                <a:cs typeface="Times New Roman" pitchFamily="18" charset="0"/>
              </a:endParaRPr>
            </a:p>
          </p:txBody>
        </p:sp>
        <p:sp>
          <p:nvSpPr>
            <p:cNvPr id="33" name="TextBox 32"/>
            <p:cNvSpPr txBox="1"/>
            <p:nvPr/>
          </p:nvSpPr>
          <p:spPr>
            <a:xfrm>
              <a:off x="816357" y="1672414"/>
              <a:ext cx="445718" cy="307696"/>
            </a:xfrm>
            <a:prstGeom prst="rect">
              <a:avLst/>
            </a:prstGeom>
            <a:noFill/>
          </p:spPr>
          <p:txBody>
            <a:bodyPr wrap="square" rtlCol="0">
              <a:spAutoFit/>
            </a:bodyPr>
            <a:lstStyle/>
            <a:p>
              <a:r>
                <a:rPr lang="en-US" sz="2400" dirty="0">
                  <a:latin typeface="Times New Roman" pitchFamily="18" charset="0"/>
                  <a:cs typeface="Times New Roman" pitchFamily="18" charset="0"/>
                </a:rPr>
                <a:t>0</a:t>
              </a:r>
              <a:endParaRPr lang="en-US" sz="2400" baseline="30000" dirty="0">
                <a:latin typeface="Times New Roman" pitchFamily="18" charset="0"/>
                <a:cs typeface="Times New Roman" pitchFamily="18" charset="0"/>
              </a:endParaRPr>
            </a:p>
          </p:txBody>
        </p:sp>
        <p:cxnSp>
          <p:nvCxnSpPr>
            <p:cNvPr id="34" name="Straight Connector 33"/>
            <p:cNvCxnSpPr/>
            <p:nvPr/>
          </p:nvCxnSpPr>
          <p:spPr>
            <a:xfrm rot="10800000">
              <a:off x="1057274" y="181528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5756" y="1672414"/>
              <a:ext cx="445718" cy="307696"/>
            </a:xfrm>
            <a:prstGeom prst="rect">
              <a:avLst/>
            </a:prstGeom>
            <a:noFill/>
          </p:spPr>
          <p:txBody>
            <a:bodyPr wrap="square" rtlCol="0">
              <a:spAutoFit/>
            </a:bodyPr>
            <a:lstStyle/>
            <a:p>
              <a:r>
                <a:rPr lang="en-US" sz="2400" dirty="0">
                  <a:latin typeface="Times New Roman" pitchFamily="18" charset="0"/>
                  <a:cs typeface="Times New Roman" pitchFamily="18" charset="0"/>
                </a:rPr>
                <a:t>0</a:t>
              </a:r>
              <a:endParaRPr lang="en-US" sz="2400" baseline="30000" dirty="0">
                <a:latin typeface="Times New Roman" pitchFamily="18" charset="0"/>
                <a:cs typeface="Times New Roman" pitchFamily="18" charset="0"/>
              </a:endParaRPr>
            </a:p>
          </p:txBody>
        </p:sp>
        <p:cxnSp>
          <p:nvCxnSpPr>
            <p:cNvPr id="36" name="Straight Connector 35"/>
            <p:cNvCxnSpPr/>
            <p:nvPr/>
          </p:nvCxnSpPr>
          <p:spPr>
            <a:xfrm rot="10800000">
              <a:off x="3976673" y="181528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2</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the Fourier Transform of a spike</a:t>
            </a:r>
            <a:endParaRPr lang="en-US" sz="3200" i="1" kern="0" baseline="30000" dirty="0">
              <a:latin typeface="Cambria Math"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lvl="0" indent="-342900" algn="ctr">
              <a:spcBef>
                <a:spcPct val="20000"/>
              </a:spcBef>
            </a:pPr>
            <a:r>
              <a:rPr lang="en-US" sz="3200" kern="0" dirty="0">
                <a:latin typeface="Times New Roman" pitchFamily="18" charset="0"/>
                <a:cs typeface="Times New Roman" pitchFamily="18" charset="0"/>
              </a:rPr>
              <a:t>is constant</a:t>
            </a:r>
            <a:endParaRPr lang="en-US" sz="3200" i="1" kern="0" baseline="3000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304800"/>
            <a:ext cx="9144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spike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“Dirac Delta Function”</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146" name="Picture 2"/>
          <p:cNvPicPr>
            <a:picLocks noChangeAspect="1" noChangeArrowheads="1"/>
          </p:cNvPicPr>
          <p:nvPr/>
        </p:nvPicPr>
        <p:blipFill>
          <a:blip r:embed="rId3" cstate="print"/>
          <a:srcRect l="31233" t="49264" r="32564" b="34672"/>
          <a:stretch>
            <a:fillRect/>
          </a:stretch>
        </p:blipFill>
        <p:spPr bwMode="auto">
          <a:xfrm>
            <a:off x="1219200" y="2819400"/>
            <a:ext cx="6705600" cy="1972235"/>
          </a:xfrm>
          <a:prstGeom prst="rect">
            <a:avLst/>
          </a:prstGeom>
          <a:noFill/>
          <a:ln w="9525">
            <a:noFill/>
            <a:miter lim="800000"/>
            <a:headEnd/>
            <a:tailEnd/>
          </a:ln>
        </p:spPr>
      </p:pic>
      <p:sp>
        <p:nvSpPr>
          <p:cNvPr id="5" name="Content Placeholder 2"/>
          <p:cNvSpPr txBox="1">
            <a:spLocks/>
          </p:cNvSpPr>
          <p:nvPr/>
        </p:nvSpPr>
        <p:spPr bwMode="auto">
          <a:xfrm>
            <a:off x="0" y="24384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Normal curve with infinitesimal</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variance</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0" y="5105400"/>
            <a:ext cx="91440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infinitely high</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but always has unit area</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600200" y="2514600"/>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5400000">
            <a:off x="20116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450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784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6118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1452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6786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120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454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2788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812280" y="46914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1981200"/>
            <a:ext cx="2057400" cy="523220"/>
          </a:xfrm>
          <a:prstGeom prst="rect">
            <a:avLst/>
          </a:prstGeom>
          <a:noFill/>
        </p:spPr>
        <p:txBody>
          <a:bodyPr wrap="square" rtlCol="0">
            <a:spAutoFit/>
          </a:bodyPr>
          <a:lstStyle/>
          <a:p>
            <a:r>
              <a:rPr lang="el-GR" sz="2800" i="1" dirty="0">
                <a:latin typeface="Cambria Math"/>
                <a:ea typeface="Cambria Math"/>
                <a:cs typeface="Times New Roman" pitchFamily="18" charset="0"/>
              </a:rPr>
              <a:t>δ</a:t>
            </a:r>
            <a:r>
              <a:rPr lang="en-US" sz="2800" i="1" dirty="0">
                <a:latin typeface="Cambria Math" pitchFamily="18" charset="0"/>
                <a:ea typeface="Cambria Math" pitchFamily="18" charset="0"/>
                <a:cs typeface="Times New Roman" pitchFamily="18" charset="0"/>
              </a:rPr>
              <a:t>(t-t</a:t>
            </a:r>
            <a:r>
              <a:rPr lang="en-US" sz="2800" i="1" baseline="-25000" dirty="0">
                <a:latin typeface="Cambria Math" pitchFamily="18" charset="0"/>
                <a:ea typeface="Cambria Math" pitchFamily="18" charset="0"/>
                <a:cs typeface="Times New Roman" pitchFamily="18" charset="0"/>
              </a:rPr>
              <a:t>0</a:t>
            </a:r>
            <a:r>
              <a:rPr lang="en-US" sz="2800" i="1" dirty="0">
                <a:latin typeface="Cambria Math" pitchFamily="18" charset="0"/>
                <a:ea typeface="Cambria Math" pitchFamily="18" charset="0"/>
                <a:cs typeface="Times New Roman" pitchFamily="18" charset="0"/>
              </a:rPr>
              <a:t>)</a:t>
            </a:r>
            <a:endParaRPr lang="en-US" sz="28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7315200" y="4343400"/>
            <a:ext cx="457200" cy="53340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32"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depiction of spike</a:t>
            </a:r>
          </a:p>
        </p:txBody>
      </p:sp>
      <p:cxnSp>
        <p:nvCxnSpPr>
          <p:cNvPr id="19" name="Straight Arrow Connector 18"/>
          <p:cNvCxnSpPr/>
          <p:nvPr/>
        </p:nvCxnSpPr>
        <p:spPr>
          <a:xfrm rot="5400000">
            <a:off x="2781300" y="3543300"/>
            <a:ext cx="22098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4648200"/>
            <a:ext cx="7620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r>
              <a:rPr lang="en-US" sz="2800" i="1" baseline="-25000" dirty="0">
                <a:latin typeface="Cambria Math" pitchFamily="18" charset="0"/>
                <a:ea typeface="Cambria Math" pitchFamily="18" charset="0"/>
                <a:cs typeface="Times New Roman" pitchFamily="18" charset="0"/>
              </a:rPr>
              <a:t>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en-US" dirty="0">
                <a:latin typeface="Times New Roman" pitchFamily="18" charset="0"/>
                <a:cs typeface="Times New Roman" pitchFamily="18" charset="0"/>
              </a:rPr>
              <a:t>important property of spike</a:t>
            </a:r>
          </a:p>
        </p:txBody>
      </p:sp>
      <p:pic>
        <p:nvPicPr>
          <p:cNvPr id="7170" name="Picture 2"/>
          <p:cNvPicPr>
            <a:picLocks noChangeAspect="1" noChangeArrowheads="1"/>
          </p:cNvPicPr>
          <p:nvPr/>
        </p:nvPicPr>
        <p:blipFill>
          <a:blip r:embed="rId2" cstate="print"/>
          <a:srcRect l="36912" t="44980" r="34694" b="41098"/>
          <a:stretch>
            <a:fillRect/>
          </a:stretch>
        </p:blipFill>
        <p:spPr bwMode="auto">
          <a:xfrm>
            <a:off x="1676400" y="2743200"/>
            <a:ext cx="5392615" cy="175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24000" y="1218406"/>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5400000">
            <a:off x="19354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4688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022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5356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690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6024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358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692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2026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736080" y="33952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3047206"/>
            <a:ext cx="457200" cy="53340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32"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n-US" sz="3200" kern="0" dirty="0">
                <a:latin typeface="Times New Roman" pitchFamily="18" charset="0"/>
                <a:cs typeface="Times New Roman" pitchFamily="18" charset="0"/>
              </a:rPr>
              <a:t>since the spike is zero everywhere except </a:t>
            </a:r>
            <a:r>
              <a:rPr lang="en-US" sz="3200" i="1" dirty="0">
                <a:latin typeface="Cambria Math" pitchFamily="18" charset="0"/>
                <a:ea typeface="Cambria Math" pitchFamily="18" charset="0"/>
                <a:cs typeface="Times New Roman" pitchFamily="18" charset="0"/>
              </a:rPr>
              <a:t>t</a:t>
            </a:r>
            <a:r>
              <a:rPr lang="en-US" sz="3200" i="1" baseline="-25000" dirty="0">
                <a:latin typeface="Cambria Math" pitchFamily="18" charset="0"/>
                <a:ea typeface="Cambria Math" pitchFamily="18" charset="0"/>
                <a:cs typeface="Times New Roman" pitchFamily="18" charset="0"/>
              </a:rPr>
              <a:t>0</a:t>
            </a:r>
            <a:r>
              <a:rPr lang="en-US" sz="3200" kern="0" dirty="0">
                <a:latin typeface="Times New Roman" pitchFamily="18" charset="0"/>
                <a:cs typeface="Times New Roman" pitchFamily="18" charset="0"/>
              </a:rPr>
              <a:t> </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9" name="Straight Arrow Connector 18"/>
          <p:cNvCxnSpPr/>
          <p:nvPr/>
        </p:nvCxnSpPr>
        <p:spPr>
          <a:xfrm rot="5400000">
            <a:off x="2705100" y="2247106"/>
            <a:ext cx="22098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81400" y="3352006"/>
            <a:ext cx="7620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r>
              <a:rPr lang="en-US" sz="2800" i="1" baseline="-25000" dirty="0">
                <a:latin typeface="Cambria Math" pitchFamily="18" charset="0"/>
                <a:ea typeface="Cambria Math" pitchFamily="18" charset="0"/>
                <a:cs typeface="Times New Roman" pitchFamily="18" charset="0"/>
              </a:rPr>
              <a:t>0</a:t>
            </a:r>
          </a:p>
        </p:txBody>
      </p:sp>
      <p:sp>
        <p:nvSpPr>
          <p:cNvPr id="18" name="Freeform 17"/>
          <p:cNvSpPr/>
          <p:nvPr/>
        </p:nvSpPr>
        <p:spPr>
          <a:xfrm>
            <a:off x="1524000" y="1066800"/>
            <a:ext cx="5260258" cy="2057400"/>
          </a:xfrm>
          <a:custGeom>
            <a:avLst/>
            <a:gdLst>
              <a:gd name="connsiteX0" fmla="*/ 0 w 5545393"/>
              <a:gd name="connsiteY0" fmla="*/ 1555955 h 2008239"/>
              <a:gd name="connsiteX1" fmla="*/ 294968 w 5545393"/>
              <a:gd name="connsiteY1" fmla="*/ 390833 h 2008239"/>
              <a:gd name="connsiteX2" fmla="*/ 811161 w 5545393"/>
              <a:gd name="connsiteY2" fmla="*/ 95865 h 2008239"/>
              <a:gd name="connsiteX3" fmla="*/ 1401097 w 5545393"/>
              <a:gd name="connsiteY3" fmla="*/ 966020 h 2008239"/>
              <a:gd name="connsiteX4" fmla="*/ 2153264 w 5545393"/>
              <a:gd name="connsiteY4" fmla="*/ 1880420 h 2008239"/>
              <a:gd name="connsiteX5" fmla="*/ 3362632 w 5545393"/>
              <a:gd name="connsiteY5" fmla="*/ 1732936 h 2008239"/>
              <a:gd name="connsiteX6" fmla="*/ 4114800 w 5545393"/>
              <a:gd name="connsiteY6" fmla="*/ 1393723 h 2008239"/>
              <a:gd name="connsiteX7" fmla="*/ 4822723 w 5545393"/>
              <a:gd name="connsiteY7" fmla="*/ 1378975 h 2008239"/>
              <a:gd name="connsiteX8" fmla="*/ 5545393 w 5545393"/>
              <a:gd name="connsiteY8" fmla="*/ 1511710 h 2008239"/>
              <a:gd name="connsiteX0" fmla="*/ 0 w 5260258"/>
              <a:gd name="connsiteY0" fmla="*/ 1555955 h 2057400"/>
              <a:gd name="connsiteX1" fmla="*/ 294968 w 5260258"/>
              <a:gd name="connsiteY1" fmla="*/ 390833 h 2057400"/>
              <a:gd name="connsiteX2" fmla="*/ 811161 w 5260258"/>
              <a:gd name="connsiteY2" fmla="*/ 95865 h 2057400"/>
              <a:gd name="connsiteX3" fmla="*/ 1401097 w 5260258"/>
              <a:gd name="connsiteY3" fmla="*/ 966020 h 2057400"/>
              <a:gd name="connsiteX4" fmla="*/ 2153264 w 5260258"/>
              <a:gd name="connsiteY4" fmla="*/ 1880420 h 2057400"/>
              <a:gd name="connsiteX5" fmla="*/ 3362632 w 5260258"/>
              <a:gd name="connsiteY5" fmla="*/ 1732936 h 2057400"/>
              <a:gd name="connsiteX6" fmla="*/ 4114800 w 5260258"/>
              <a:gd name="connsiteY6" fmla="*/ 1393723 h 2057400"/>
              <a:gd name="connsiteX7" fmla="*/ 4822723 w 5260258"/>
              <a:gd name="connsiteY7" fmla="*/ 1378975 h 2057400"/>
              <a:gd name="connsiteX8" fmla="*/ 5260258 w 5260258"/>
              <a:gd name="connsiteY8" fmla="*/ 2057400 h 2057400"/>
              <a:gd name="connsiteX0" fmla="*/ 0 w 5260258"/>
              <a:gd name="connsiteY0" fmla="*/ 1555955 h 2057400"/>
              <a:gd name="connsiteX1" fmla="*/ 294968 w 5260258"/>
              <a:gd name="connsiteY1" fmla="*/ 390833 h 2057400"/>
              <a:gd name="connsiteX2" fmla="*/ 811161 w 5260258"/>
              <a:gd name="connsiteY2" fmla="*/ 95865 h 2057400"/>
              <a:gd name="connsiteX3" fmla="*/ 1401097 w 5260258"/>
              <a:gd name="connsiteY3" fmla="*/ 966020 h 2057400"/>
              <a:gd name="connsiteX4" fmla="*/ 2153264 w 5260258"/>
              <a:gd name="connsiteY4" fmla="*/ 1880420 h 2057400"/>
              <a:gd name="connsiteX5" fmla="*/ 3362632 w 5260258"/>
              <a:gd name="connsiteY5" fmla="*/ 1732936 h 2057400"/>
              <a:gd name="connsiteX6" fmla="*/ 4114800 w 5260258"/>
              <a:gd name="connsiteY6" fmla="*/ 1393723 h 2057400"/>
              <a:gd name="connsiteX7" fmla="*/ 4726858 w 5260258"/>
              <a:gd name="connsiteY7" fmla="*/ 1523999 h 2057400"/>
              <a:gd name="connsiteX8" fmla="*/ 5260258 w 5260258"/>
              <a:gd name="connsiteY8"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0258" h="2057400">
                <a:moveTo>
                  <a:pt x="0" y="1555955"/>
                </a:moveTo>
                <a:cubicBezTo>
                  <a:pt x="79887" y="1095068"/>
                  <a:pt x="159775" y="634181"/>
                  <a:pt x="294968" y="390833"/>
                </a:cubicBezTo>
                <a:cubicBezTo>
                  <a:pt x="430161" y="147485"/>
                  <a:pt x="626806" y="0"/>
                  <a:pt x="811161" y="95865"/>
                </a:cubicBezTo>
                <a:cubicBezTo>
                  <a:pt x="995516" y="191730"/>
                  <a:pt x="1177413" y="668594"/>
                  <a:pt x="1401097" y="966020"/>
                </a:cubicBezTo>
                <a:cubicBezTo>
                  <a:pt x="1624781" y="1263446"/>
                  <a:pt x="1826342" y="1752601"/>
                  <a:pt x="2153264" y="1880420"/>
                </a:cubicBezTo>
                <a:cubicBezTo>
                  <a:pt x="2480186" y="2008239"/>
                  <a:pt x="3035709" y="1814052"/>
                  <a:pt x="3362632" y="1732936"/>
                </a:cubicBezTo>
                <a:cubicBezTo>
                  <a:pt x="3689555" y="1651820"/>
                  <a:pt x="3887429" y="1428546"/>
                  <a:pt x="4114800" y="1393723"/>
                </a:cubicBezTo>
                <a:cubicBezTo>
                  <a:pt x="4342171" y="1358900"/>
                  <a:pt x="4535948" y="1413386"/>
                  <a:pt x="4726858" y="1523999"/>
                </a:cubicBezTo>
                <a:cubicBezTo>
                  <a:pt x="4917768" y="1634612"/>
                  <a:pt x="5018139" y="2000864"/>
                  <a:pt x="5260258" y="2057400"/>
                </a:cubicBezTo>
              </a:path>
            </a:pathLst>
          </a:custGeom>
          <a:ln w="3810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524000" y="4037806"/>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 name="Straight Connector 36"/>
          <p:cNvCxnSpPr/>
          <p:nvPr/>
        </p:nvCxnSpPr>
        <p:spPr>
          <a:xfrm rot="5400000">
            <a:off x="19354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688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0022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5356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0690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024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1358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692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2026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736080" y="6214666"/>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39000" y="5866606"/>
            <a:ext cx="457200" cy="53340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cxnSp>
        <p:nvCxnSpPr>
          <p:cNvPr id="48" name="Straight Arrow Connector 47"/>
          <p:cNvCxnSpPr/>
          <p:nvPr/>
        </p:nvCxnSpPr>
        <p:spPr>
          <a:xfrm rot="5400000">
            <a:off x="2705100" y="5066506"/>
            <a:ext cx="22098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581400" y="6171406"/>
            <a:ext cx="7620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r>
              <a:rPr lang="en-US" sz="2800" i="1" baseline="-25000" dirty="0">
                <a:latin typeface="Cambria Math" pitchFamily="18" charset="0"/>
                <a:ea typeface="Cambria Math" pitchFamily="18" charset="0"/>
                <a:cs typeface="Times New Roman" pitchFamily="18" charset="0"/>
              </a:rPr>
              <a:t>0</a:t>
            </a:r>
          </a:p>
        </p:txBody>
      </p:sp>
      <p:cxnSp>
        <p:nvCxnSpPr>
          <p:cNvPr id="52" name="Straight Connector 51"/>
          <p:cNvCxnSpPr/>
          <p:nvPr/>
        </p:nvCxnSpPr>
        <p:spPr>
          <a:xfrm>
            <a:off x="1524000" y="5791200"/>
            <a:ext cx="5715000" cy="0"/>
          </a:xfrm>
          <a:prstGeom prst="line">
            <a:avLst/>
          </a:prstGeom>
          <a:ln w="38100">
            <a:solidFill>
              <a:srgbClr val="5675F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1295400" y="2971800"/>
            <a:ext cx="25146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Content Placeholder 2"/>
          <p:cNvSpPr txBox="1">
            <a:spLocks/>
          </p:cNvSpPr>
          <p:nvPr/>
        </p:nvSpPr>
        <p:spPr bwMode="auto">
          <a:xfrm>
            <a:off x="29496" y="2684208"/>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a:spcBef>
                <a:spcPct val="20000"/>
              </a:spcBef>
            </a:pPr>
            <a:r>
              <a:rPr lang="en-US" sz="3200" i="1" kern="0" dirty="0">
                <a:latin typeface="Cambria Math" pitchFamily="18" charset="0"/>
                <a:ea typeface="Cambria Math" pitchFamily="18" charset="0"/>
                <a:cs typeface="Times New Roman" pitchFamily="18" charset="0"/>
              </a:rPr>
              <a:t>f(</a:t>
            </a:r>
            <a:r>
              <a:rPr lang="en-US" sz="3200" i="1" dirty="0">
                <a:latin typeface="Cambria Math" pitchFamily="18" charset="0"/>
                <a:ea typeface="Cambria Math" pitchFamily="18" charset="0"/>
                <a:cs typeface="Times New Roman" pitchFamily="18" charset="0"/>
              </a:rPr>
              <a:t>t</a:t>
            </a:r>
            <a:r>
              <a:rPr lang="en-US" sz="3200" i="1" baseline="-25000" dirty="0">
                <a:latin typeface="Cambria Math" pitchFamily="18" charset="0"/>
                <a:ea typeface="Cambria Math" pitchFamily="18" charset="0"/>
                <a:cs typeface="Times New Roman" pitchFamily="18" charset="0"/>
              </a:rPr>
              <a:t>0</a:t>
            </a:r>
            <a:r>
              <a:rPr lang="en-US" sz="3200" i="1" kern="0" dirty="0">
                <a:latin typeface="Cambria Math" pitchFamily="18" charset="0"/>
                <a:ea typeface="Cambria Math" pitchFamily="18" charset="0"/>
                <a:cs typeface="Times New Roman" pitchFamily="18" charset="0"/>
              </a:rPr>
              <a:t>)</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57" name="Content Placeholder 2"/>
          <p:cNvSpPr txBox="1">
            <a:spLocks/>
          </p:cNvSpPr>
          <p:nvPr/>
        </p:nvSpPr>
        <p:spPr bwMode="auto">
          <a:xfrm>
            <a:off x="73740" y="5474112"/>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a:spcBef>
                <a:spcPct val="20000"/>
              </a:spcBef>
            </a:pPr>
            <a:r>
              <a:rPr lang="en-US" sz="3200" i="1" kern="0" dirty="0">
                <a:latin typeface="Cambria Math" pitchFamily="18" charset="0"/>
                <a:ea typeface="Cambria Math" pitchFamily="18" charset="0"/>
                <a:cs typeface="Times New Roman" pitchFamily="18" charset="0"/>
              </a:rPr>
              <a:t>f(</a:t>
            </a:r>
            <a:r>
              <a:rPr lang="en-US" sz="3200" i="1" dirty="0">
                <a:latin typeface="Cambria Math" pitchFamily="18" charset="0"/>
                <a:ea typeface="Cambria Math" pitchFamily="18" charset="0"/>
                <a:cs typeface="Times New Roman" pitchFamily="18" charset="0"/>
              </a:rPr>
              <a:t>t</a:t>
            </a:r>
            <a:r>
              <a:rPr lang="en-US" sz="3200" i="1" baseline="-25000" dirty="0">
                <a:latin typeface="Cambria Math" pitchFamily="18" charset="0"/>
                <a:ea typeface="Cambria Math" pitchFamily="18" charset="0"/>
                <a:cs typeface="Times New Roman" pitchFamily="18" charset="0"/>
              </a:rPr>
              <a:t>0</a:t>
            </a:r>
            <a:r>
              <a:rPr lang="en-US" sz="3200" i="1" kern="0" dirty="0">
                <a:latin typeface="Cambria Math" pitchFamily="18" charset="0"/>
                <a:ea typeface="Cambria Math" pitchFamily="18" charset="0"/>
                <a:cs typeface="Times New Roman" pitchFamily="18" charset="0"/>
              </a:rPr>
              <a:t>)</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58" name="Content Placeholder 2"/>
          <p:cNvSpPr txBox="1">
            <a:spLocks/>
          </p:cNvSpPr>
          <p:nvPr/>
        </p:nvSpPr>
        <p:spPr bwMode="auto">
          <a:xfrm>
            <a:off x="5486400" y="1371600"/>
            <a:ext cx="2895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n-US" sz="3200" kern="0" dirty="0">
                <a:latin typeface="Times New Roman" pitchFamily="18" charset="0"/>
                <a:cs typeface="Times New Roman" pitchFamily="18" charset="0"/>
              </a:rPr>
              <a:t>this product …</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59" name="Content Placeholder 2"/>
          <p:cNvSpPr txBox="1">
            <a:spLocks/>
          </p:cNvSpPr>
          <p:nvPr/>
        </p:nvSpPr>
        <p:spPr bwMode="auto">
          <a:xfrm>
            <a:off x="5638800" y="4419600"/>
            <a:ext cx="3048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n-US" sz="3200" kern="0" dirty="0">
                <a:latin typeface="Times New Roman" pitchFamily="18" charset="0"/>
                <a:cs typeface="Times New Roman" pitchFamily="18" charset="0"/>
              </a:rPr>
              <a:t>… is equivalent to this one</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36912" t="44980" r="41823" b="41098"/>
          <a:stretch>
            <a:fillRect/>
          </a:stretch>
        </p:blipFill>
        <p:spPr bwMode="auto">
          <a:xfrm>
            <a:off x="304800" y="1292940"/>
            <a:ext cx="4038600" cy="1752600"/>
          </a:xfrm>
          <a:prstGeom prst="rect">
            <a:avLst/>
          </a:prstGeom>
          <a:noFill/>
          <a:ln w="9525">
            <a:noFill/>
            <a:miter lim="800000"/>
            <a:headEnd/>
            <a:tailEnd/>
          </a:ln>
        </p:spPr>
      </p:pic>
      <p:sp>
        <p:nvSpPr>
          <p:cNvPr id="2" name="Title 1"/>
          <p:cNvSpPr>
            <a:spLocks noGrp="1"/>
          </p:cNvSpPr>
          <p:nvPr>
            <p:ph type="title"/>
          </p:nvPr>
        </p:nvSpPr>
        <p:spPr>
          <a:xfrm>
            <a:off x="381000" y="304800"/>
            <a:ext cx="8229600" cy="1143000"/>
          </a:xfrm>
        </p:spPr>
        <p:txBody>
          <a:bodyPr/>
          <a:lstStyle/>
          <a:p>
            <a:r>
              <a:rPr lang="en-US" dirty="0">
                <a:latin typeface="Times New Roman" pitchFamily="18" charset="0"/>
                <a:cs typeface="Times New Roman" pitchFamily="18" charset="0"/>
              </a:rPr>
              <a:t>so</a:t>
            </a:r>
          </a:p>
        </p:txBody>
      </p:sp>
      <p:pic>
        <p:nvPicPr>
          <p:cNvPr id="6" name="Picture 2"/>
          <p:cNvPicPr>
            <a:picLocks noChangeAspect="1" noChangeArrowheads="1"/>
          </p:cNvPicPr>
          <p:nvPr/>
        </p:nvPicPr>
        <p:blipFill>
          <a:blip r:embed="rId3" cstate="print"/>
          <a:srcRect l="54165" t="44980" r="35003" b="41098"/>
          <a:stretch>
            <a:fillRect/>
          </a:stretch>
        </p:blipFill>
        <p:spPr bwMode="auto">
          <a:xfrm>
            <a:off x="5791200" y="3748548"/>
            <a:ext cx="2057400" cy="1752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36912" t="44980" r="41823" b="41098"/>
          <a:stretch>
            <a:fillRect/>
          </a:stretch>
        </p:blipFill>
        <p:spPr bwMode="auto">
          <a:xfrm>
            <a:off x="1676400" y="2512140"/>
            <a:ext cx="4038600" cy="17526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8578" t="50428" r="37009" b="45940"/>
          <a:stretch>
            <a:fillRect/>
          </a:stretch>
        </p:blipFill>
        <p:spPr bwMode="auto">
          <a:xfrm>
            <a:off x="4129548" y="3197940"/>
            <a:ext cx="838200" cy="457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6912" t="44980" r="49848" b="41098"/>
          <a:stretch>
            <a:fillRect/>
          </a:stretch>
        </p:blipFill>
        <p:spPr bwMode="auto">
          <a:xfrm>
            <a:off x="3200400" y="3751008"/>
            <a:ext cx="2514600" cy="17526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58177" t="44980" r="36607" b="41098"/>
          <a:stretch>
            <a:fillRect/>
          </a:stretch>
        </p:blipFill>
        <p:spPr bwMode="auto">
          <a:xfrm>
            <a:off x="2667000" y="3733800"/>
            <a:ext cx="990600" cy="1752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p>
            <a:r>
              <a:rPr lang="en-US" sz="3200" dirty="0">
                <a:latin typeface="Times New Roman" pitchFamily="18" charset="0"/>
                <a:cs typeface="Times New Roman" pitchFamily="18" charset="0"/>
              </a:rPr>
              <a:t>use the previous result when computing the Fourier Transform of a spike</a:t>
            </a:r>
          </a:p>
        </p:txBody>
      </p:sp>
      <p:pic>
        <p:nvPicPr>
          <p:cNvPr id="8194" name="Picture 2"/>
          <p:cNvPicPr>
            <a:picLocks noChangeAspect="1" noChangeArrowheads="1"/>
          </p:cNvPicPr>
          <p:nvPr/>
        </p:nvPicPr>
        <p:blipFill>
          <a:blip r:embed="rId3" cstate="print"/>
          <a:srcRect l="19166" t="59974" r="18456" b="25033"/>
          <a:stretch>
            <a:fillRect/>
          </a:stretch>
        </p:blipFill>
        <p:spPr bwMode="auto">
          <a:xfrm>
            <a:off x="228600" y="3352800"/>
            <a:ext cx="8534400" cy="13596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0" y="2743200"/>
            <a:ext cx="9144000" cy="2209800"/>
          </a:xfrm>
        </p:spPr>
        <p:txBody>
          <a:bodyPr/>
          <a:lstStyle/>
          <a:p>
            <a:pPr algn="ctr">
              <a:buNone/>
            </a:pPr>
            <a:r>
              <a:rPr lang="en-US" dirty="0">
                <a:latin typeface="Times New Roman" pitchFamily="18" charset="0"/>
                <a:cs typeface="Times New Roman" pitchFamily="18" charset="0"/>
              </a:rPr>
              <a:t>understand some of the properties of the</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Discrete Fourier Transform</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4038600"/>
          </a:xfrm>
        </p:spPr>
        <p:txBody>
          <a:bodyPr/>
          <a:lstStyle/>
          <a:p>
            <a:r>
              <a:rPr lang="en-US" sz="3600" dirty="0">
                <a:latin typeface="Times New Roman" pitchFamily="18" charset="0"/>
                <a:cs typeface="Times New Roman" pitchFamily="18" charset="0"/>
              </a:rPr>
              <a:t>A spiky time series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has a “flat” Fourier Transform</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and a “flat” power spectral density</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62228" y="381000"/>
            <a:ext cx="8839200" cy="5857221"/>
            <a:chOff x="1162050" y="1666101"/>
            <a:chExt cx="5200650" cy="2863667"/>
          </a:xfrm>
        </p:grpSpPr>
        <p:pic>
          <p:nvPicPr>
            <p:cNvPr id="1027" name="Picture 3"/>
            <p:cNvPicPr>
              <a:picLocks noChangeAspect="1" noChangeArrowheads="1"/>
            </p:cNvPicPr>
            <p:nvPr/>
          </p:nvPicPr>
          <p:blipFill>
            <a:blip r:embed="rId3" cstate="print"/>
            <a:srcRect/>
            <a:stretch>
              <a:fillRect/>
            </a:stretch>
          </p:blipFill>
          <p:spPr bwMode="auto">
            <a:xfrm>
              <a:off x="1162050" y="1770876"/>
              <a:ext cx="5200650" cy="2709861"/>
            </a:xfrm>
            <a:prstGeom prst="rect">
              <a:avLst/>
            </a:prstGeom>
            <a:noFill/>
            <a:ln w="9525">
              <a:noFill/>
              <a:miter lim="800000"/>
              <a:headEnd/>
              <a:tailEnd/>
            </a:ln>
            <a:effectLst/>
          </p:spPr>
        </p:pic>
        <p:cxnSp>
          <p:nvCxnSpPr>
            <p:cNvPr id="6" name="Straight Arrow Connector 5"/>
            <p:cNvCxnSpPr/>
            <p:nvPr/>
          </p:nvCxnSpPr>
          <p:spPr>
            <a:xfrm>
              <a:off x="1824624" y="4157346"/>
              <a:ext cx="42672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1666101"/>
              <a:ext cx="1676400" cy="255809"/>
            </a:xfrm>
            <a:prstGeom prst="rect">
              <a:avLst/>
            </a:prstGeom>
            <a:noFill/>
          </p:spPr>
          <p:txBody>
            <a:bodyPr wrap="square" rtlCol="0">
              <a:spAutoFit/>
            </a:bodyPr>
            <a:lstStyle/>
            <a:p>
              <a:r>
                <a:rPr lang="en-US" sz="2800" dirty="0">
                  <a:latin typeface="Times New Roman" pitchFamily="18" charset="0"/>
                  <a:cs typeface="Times New Roman" pitchFamily="18" charset="0"/>
                </a:rPr>
                <a:t>A) spike function</a:t>
              </a:r>
              <a:endParaRPr lang="en-US" sz="2800" baseline="30000" dirty="0">
                <a:latin typeface="Times New Roman" pitchFamily="18" charset="0"/>
                <a:cs typeface="Times New Roman" pitchFamily="18" charset="0"/>
              </a:endParaRPr>
            </a:p>
          </p:txBody>
        </p:sp>
        <p:cxnSp>
          <p:nvCxnSpPr>
            <p:cNvPr id="19" name="Straight Arrow Connector 18"/>
            <p:cNvCxnSpPr/>
            <p:nvPr/>
          </p:nvCxnSpPr>
          <p:spPr>
            <a:xfrm rot="16200000" flipH="1">
              <a:off x="1290707" y="3604369"/>
              <a:ext cx="1114291" cy="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814186" y="2886345"/>
              <a:ext cx="42672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1293705" y="2334547"/>
              <a:ext cx="1103529" cy="476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05000" y="3113127"/>
              <a:ext cx="1676400" cy="255809"/>
            </a:xfrm>
            <a:prstGeom prst="rect">
              <a:avLst/>
            </a:prstGeom>
            <a:noFill/>
          </p:spPr>
          <p:txBody>
            <a:bodyPr wrap="square" rtlCol="0">
              <a:spAutoFit/>
            </a:bodyPr>
            <a:lstStyle/>
            <a:p>
              <a:r>
                <a:rPr lang="en-US" sz="2800" dirty="0">
                  <a:latin typeface="Times New Roman" pitchFamily="18" charset="0"/>
                  <a:cs typeface="Times New Roman" pitchFamily="18" charset="0"/>
                </a:rPr>
                <a:t>B) its transform</a:t>
              </a:r>
              <a:endParaRPr lang="en-US" sz="2800" baseline="30000" dirty="0">
                <a:latin typeface="Times New Roman" pitchFamily="18" charset="0"/>
                <a:cs typeface="Times New Roman" pitchFamily="18" charset="0"/>
              </a:endParaRPr>
            </a:p>
          </p:txBody>
        </p:sp>
        <p:sp>
          <p:nvSpPr>
            <p:cNvPr id="48" name="Rectangle 47"/>
            <p:cNvSpPr/>
            <p:nvPr/>
          </p:nvSpPr>
          <p:spPr>
            <a:xfrm>
              <a:off x="3581400" y="2990076"/>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08723" y="4275429"/>
              <a:ext cx="710852" cy="19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63311" y="2123301"/>
              <a:ext cx="25260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63427" y="4273959"/>
              <a:ext cx="1371600" cy="255809"/>
            </a:xfrm>
            <a:prstGeom prst="rect">
              <a:avLst/>
            </a:prstGeom>
            <a:noFill/>
          </p:spPr>
          <p:txBody>
            <a:bodyPr wrap="square" rtlCol="0">
              <a:spAutoFit/>
            </a:bodyPr>
            <a:lstStyle/>
            <a:p>
              <a:r>
                <a:rPr lang="en-US" sz="2800" dirty="0">
                  <a:latin typeface="Times New Roman" pitchFamily="18" charset="0"/>
                  <a:cs typeface="Times New Roman" pitchFamily="18" charset="0"/>
                </a:rPr>
                <a:t>frequency,</a:t>
              </a:r>
              <a:r>
                <a:rPr lang="en-US" sz="2800" i="1" dirty="0">
                  <a:latin typeface="Times New Roman" pitchFamily="18" charset="0"/>
                  <a:cs typeface="Times New Roman" pitchFamily="18" charset="0"/>
                </a:rPr>
                <a:t> f</a:t>
              </a:r>
              <a:endParaRPr lang="en-US" sz="2800" i="1" baseline="30000" dirty="0">
                <a:latin typeface="Times New Roman" pitchFamily="18" charset="0"/>
                <a:cs typeface="Times New Roman" pitchFamily="18" charset="0"/>
              </a:endParaRPr>
            </a:p>
          </p:txBody>
        </p:sp>
        <p:sp>
          <p:nvSpPr>
            <p:cNvPr id="51" name="TextBox 50"/>
            <p:cNvSpPr txBox="1"/>
            <p:nvPr/>
          </p:nvSpPr>
          <p:spPr>
            <a:xfrm>
              <a:off x="3442760" y="2970030"/>
              <a:ext cx="1371600" cy="255809"/>
            </a:xfrm>
            <a:prstGeom prst="rect">
              <a:avLst/>
            </a:prstGeom>
            <a:noFill/>
          </p:spPr>
          <p:txBody>
            <a:bodyPr wrap="square" rtlCol="0">
              <a:spAutoFit/>
            </a:bodyPr>
            <a:lstStyle/>
            <a:p>
              <a:r>
                <a:rPr lang="en-US" sz="2800" dirty="0">
                  <a:latin typeface="Times New Roman" pitchFamily="18" charset="0"/>
                  <a:cs typeface="Times New Roman" pitchFamily="18" charset="0"/>
                </a:rPr>
                <a:t>time,</a:t>
              </a:r>
              <a:r>
                <a:rPr lang="en-US" sz="2800" i="1" dirty="0">
                  <a:latin typeface="Times New Roman" pitchFamily="18" charset="0"/>
                  <a:cs typeface="Times New Roman" pitchFamily="18" charset="0"/>
                </a:rPr>
                <a:t> t</a:t>
              </a:r>
              <a:endParaRPr lang="en-US" sz="2800" i="1" baseline="30000" dirty="0">
                <a:latin typeface="Times New Roman" pitchFamily="18" charset="0"/>
                <a:cs typeface="Times New Roman" pitchFamily="18" charset="0"/>
              </a:endParaRPr>
            </a:p>
          </p:txBody>
        </p:sp>
        <p:sp>
          <p:nvSpPr>
            <p:cNvPr id="20" name="TextBox 19"/>
            <p:cNvSpPr txBox="1"/>
            <p:nvPr/>
          </p:nvSpPr>
          <p:spPr>
            <a:xfrm>
              <a:off x="1295400" y="2351901"/>
              <a:ext cx="533400" cy="255809"/>
            </a:xfrm>
            <a:prstGeom prst="rect">
              <a:avLst/>
            </a:prstGeom>
            <a:noFill/>
          </p:spPr>
          <p:txBody>
            <a:bodyPr wrap="square" rtlCol="0">
              <a:spAutoFit/>
            </a:bodyPr>
            <a:lstStyle/>
            <a:p>
              <a:r>
                <a:rPr lang="en-US" sz="2800" i="1" dirty="0">
                  <a:latin typeface="Times New Roman" pitchFamily="18" charset="0"/>
                  <a:cs typeface="Times New Roman" pitchFamily="18" charset="0"/>
                </a:rPr>
                <a:t>d(t)</a:t>
              </a:r>
              <a:endParaRPr lang="en-US" sz="2800" i="1" baseline="30000" dirty="0">
                <a:latin typeface="Times New Roman" pitchFamily="18" charset="0"/>
                <a:cs typeface="Times New Roman" pitchFamily="18" charset="0"/>
              </a:endParaRPr>
            </a:p>
          </p:txBody>
        </p:sp>
        <p:sp>
          <p:nvSpPr>
            <p:cNvPr id="52" name="TextBox 51"/>
            <p:cNvSpPr txBox="1"/>
            <p:nvPr/>
          </p:nvSpPr>
          <p:spPr>
            <a:xfrm>
              <a:off x="1201101" y="3603367"/>
              <a:ext cx="533400" cy="255809"/>
            </a:xfrm>
            <a:prstGeom prst="rect">
              <a:avLst/>
            </a:prstGeom>
            <a:noFill/>
          </p:spPr>
          <p:txBody>
            <a:bodyPr wrap="square" rtlCol="0">
              <a:spAutoFit/>
            </a:bodyPr>
            <a:lstStyle/>
            <a:p>
              <a:r>
                <a:rPr lang="en-US" sz="2800" i="1" dirty="0">
                  <a:latin typeface="Times New Roman" pitchFamily="18" charset="0"/>
                  <a:cs typeface="Times New Roman" pitchFamily="18" charset="0"/>
                </a:rPr>
                <a:t>d(f)</a:t>
              </a:r>
              <a:endParaRPr lang="en-US" sz="2800" i="1" baseline="30000" dirty="0">
                <a:latin typeface="Times New Roman" pitchFamily="18" charset="0"/>
                <a:cs typeface="Times New Roman" pitchFamily="18" charset="0"/>
              </a:endParaRPr>
            </a:p>
          </p:txBody>
        </p:sp>
        <p:sp>
          <p:nvSpPr>
            <p:cNvPr id="21" name="TextBox 20"/>
            <p:cNvSpPr txBox="1"/>
            <p:nvPr/>
          </p:nvSpPr>
          <p:spPr>
            <a:xfrm>
              <a:off x="1238862" y="3516537"/>
              <a:ext cx="533400" cy="255809"/>
            </a:xfrm>
            <a:prstGeom prst="rect">
              <a:avLst/>
            </a:prstGeom>
            <a:noFill/>
          </p:spPr>
          <p:txBody>
            <a:bodyPr wrap="square" rtlCol="0">
              <a:spAutoFit/>
            </a:bodyPr>
            <a:lstStyle/>
            <a:p>
              <a:r>
                <a:rPr lang="en-US" sz="2800" i="1" dirty="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3</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the Fourier Transform of </a:t>
            </a:r>
            <a:r>
              <a:rPr lang="en-US" sz="3200" kern="0" dirty="0" err="1">
                <a:latin typeface="Cambria Math" pitchFamily="18" charset="0"/>
                <a:ea typeface="Cambria Math" pitchFamily="18" charset="0"/>
                <a:cs typeface="Times New Roman" pitchFamily="18" charset="0"/>
              </a:rPr>
              <a:t>cos</a:t>
            </a:r>
            <a:r>
              <a:rPr lang="en-US" sz="3200" kern="0" dirty="0">
                <a:latin typeface="Cambria Math" pitchFamily="18" charset="0"/>
                <a:ea typeface="Cambria Math" pitchFamily="18" charset="0"/>
                <a:cs typeface="Times New Roman" pitchFamily="18" charset="0"/>
              </a:rPr>
              <a:t>(</a:t>
            </a:r>
            <a:r>
              <a:rPr lang="el-GR" sz="3200" i="1" kern="0" dirty="0">
                <a:latin typeface="Cambria Math" pitchFamily="18" charset="0"/>
                <a:ea typeface="Cambria Math" pitchFamily="18" charset="0"/>
                <a:cs typeface="Times New Roman" pitchFamily="18" charset="0"/>
              </a:rPr>
              <a:t>ω</a:t>
            </a:r>
            <a:r>
              <a:rPr lang="en-US" sz="3200" i="1" kern="0" baseline="-25000" dirty="0">
                <a:latin typeface="Cambria Math" pitchFamily="18" charset="0"/>
                <a:ea typeface="Cambria Math" pitchFamily="18" charset="0"/>
                <a:cs typeface="Times New Roman" pitchFamily="18" charset="0"/>
              </a:rPr>
              <a:t>0</a:t>
            </a:r>
            <a:r>
              <a:rPr lang="en-US" sz="3200" i="1" kern="0" dirty="0">
                <a:latin typeface="Cambria Math" pitchFamily="18" charset="0"/>
                <a:ea typeface="Cambria Math" pitchFamily="18" charset="0"/>
                <a:cs typeface="Times New Roman" pitchFamily="18" charset="0"/>
              </a:rPr>
              <a:t>t </a:t>
            </a:r>
            <a:r>
              <a:rPr lang="en-US" sz="3200" kern="0" dirty="0">
                <a:latin typeface="Cambria Math" pitchFamily="18" charset="0"/>
                <a:ea typeface="Cambria Math" pitchFamily="18" charset="0"/>
                <a:cs typeface="Times New Roman" pitchFamily="18" charset="0"/>
              </a:rPr>
              <a:t>)</a:t>
            </a:r>
            <a:endParaRPr lang="en-US" sz="3200" i="1" kern="0" baseline="30000" dirty="0">
              <a:latin typeface="Cambria Math"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lvl="0" indent="-342900" algn="ctr">
              <a:spcBef>
                <a:spcPct val="20000"/>
              </a:spcBef>
            </a:pPr>
            <a:r>
              <a:rPr lang="en-US" sz="3200" kern="0" dirty="0">
                <a:latin typeface="Times New Roman" pitchFamily="18" charset="0"/>
                <a:cs typeface="Times New Roman" pitchFamily="18" charset="0"/>
              </a:rPr>
              <a:t>is a pair of spikes at frequencies </a:t>
            </a:r>
            <a:r>
              <a:rPr lang="en-US" sz="3200" kern="0" dirty="0">
                <a:latin typeface="Cambria Math"/>
                <a:ea typeface="Cambria Math"/>
                <a:cs typeface="Times New Roman" pitchFamily="18" charset="0"/>
              </a:rPr>
              <a:t>±</a:t>
            </a:r>
            <a:r>
              <a:rPr lang="el-GR" sz="3200" i="1" kern="0" dirty="0">
                <a:latin typeface="Cambria Math" pitchFamily="18" charset="0"/>
                <a:ea typeface="Cambria Math" pitchFamily="18" charset="0"/>
                <a:cs typeface="Times New Roman" pitchFamily="18" charset="0"/>
              </a:rPr>
              <a:t>ω</a:t>
            </a:r>
            <a:r>
              <a:rPr lang="en-US" sz="3200" i="1" kern="0" baseline="-25000" dirty="0">
                <a:latin typeface="Cambria Math" pitchFamily="18" charset="0"/>
                <a:ea typeface="Cambria Math" pitchFamily="18" charset="0"/>
                <a:cs typeface="Times New Roman" pitchFamily="18" charset="0"/>
              </a:rPr>
              <a:t>0</a:t>
            </a:r>
            <a:r>
              <a:rPr lang="en-US" sz="3200" kern="0" dirty="0">
                <a:latin typeface="Times New Roman" pitchFamily="18" charset="0"/>
                <a:cs typeface="Times New Roman" pitchFamily="18" charset="0"/>
              </a:rPr>
              <a:t> </a:t>
            </a:r>
            <a:endParaRPr lang="en-US" sz="3200" i="1" kern="0" baseline="3000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401762"/>
          </a:xfrm>
        </p:spPr>
        <p:txBody>
          <a:bodyPr/>
          <a:lstStyle/>
          <a:p>
            <a:r>
              <a:rPr lang="en-US" sz="3200" dirty="0" err="1">
                <a:latin typeface="Cambria Math" pitchFamily="18" charset="0"/>
                <a:ea typeface="Cambria Math" pitchFamily="18" charset="0"/>
                <a:cs typeface="Times New Roman" pitchFamily="18" charset="0"/>
              </a:rPr>
              <a:t>cos</a:t>
            </a:r>
            <a:r>
              <a:rPr lang="en-US" sz="3200" dirty="0">
                <a:latin typeface="Cambria Math" pitchFamily="18" charset="0"/>
                <a:ea typeface="Cambria Math" pitchFamily="18" charset="0"/>
                <a:cs typeface="Times New Roman" pitchFamily="18" charset="0"/>
              </a:rPr>
              <a:t>(</a:t>
            </a:r>
            <a:r>
              <a:rPr lang="el-GR" sz="3200" dirty="0">
                <a:latin typeface="Cambria Math" pitchFamily="18" charset="0"/>
                <a:ea typeface="Cambria Math" pitchFamily="18" charset="0"/>
                <a:cs typeface="Times New Roman" pitchFamily="18" charset="0"/>
              </a:rPr>
              <a:t>ω</a:t>
            </a:r>
            <a:r>
              <a:rPr lang="en-US" sz="3200" baseline="-25000" dirty="0">
                <a:latin typeface="Cambria Math" pitchFamily="18" charset="0"/>
                <a:ea typeface="Cambria Math" pitchFamily="18" charset="0"/>
                <a:cs typeface="Times New Roman" pitchFamily="18" charset="0"/>
              </a:rPr>
              <a:t>0</a:t>
            </a:r>
            <a:r>
              <a:rPr lang="en-US" sz="3200" dirty="0">
                <a:latin typeface="Cambria Math" pitchFamily="18" charset="0"/>
                <a:ea typeface="Cambria Math" pitchFamily="18" charset="0"/>
                <a:cs typeface="Times New Roman" pitchFamily="18" charset="0"/>
              </a:rPr>
              <a:t>t )</a:t>
            </a:r>
            <a:br>
              <a:rPr lang="en-US" sz="3200" dirty="0">
                <a:latin typeface="Cambria Math" pitchFamily="18" charset="0"/>
                <a:ea typeface="Cambria Math" pitchFamily="18" charset="0"/>
                <a:cs typeface="Times New Roman" pitchFamily="18" charset="0"/>
              </a:rPr>
            </a:br>
            <a:br>
              <a:rPr lang="en-US" sz="3200" dirty="0">
                <a:latin typeface="Cambria Math" pitchFamily="18" charset="0"/>
                <a:ea typeface="Cambria Math" pitchFamily="18" charset="0"/>
                <a:cs typeface="Times New Roman" pitchFamily="18" charset="0"/>
              </a:rPr>
            </a:br>
            <a:r>
              <a:rPr lang="en-US" sz="3200" dirty="0">
                <a:latin typeface="Cambria Math" pitchFamily="18" charset="0"/>
                <a:ea typeface="Cambria Math" pitchFamily="18" charset="0"/>
                <a:cs typeface="Times New Roman" pitchFamily="18" charset="0"/>
              </a:rPr>
              <a:t>has Fourier </a:t>
            </a:r>
            <a:r>
              <a:rPr lang="en-US" sz="3200" dirty="0" err="1">
                <a:latin typeface="Cambria Math" pitchFamily="18" charset="0"/>
                <a:ea typeface="Cambria Math" pitchFamily="18" charset="0"/>
                <a:cs typeface="Times New Roman" pitchFamily="18" charset="0"/>
              </a:rPr>
              <a:t>Trnsform</a:t>
            </a:r>
            <a:endParaRPr lang="en-US" sz="3200" dirty="0"/>
          </a:p>
        </p:txBody>
      </p:sp>
      <p:pic>
        <p:nvPicPr>
          <p:cNvPr id="18434" name="Picture 2"/>
          <p:cNvPicPr>
            <a:picLocks noGrp="1" noChangeAspect="1" noChangeArrowheads="1"/>
          </p:cNvPicPr>
          <p:nvPr>
            <p:ph idx="1"/>
          </p:nvPr>
        </p:nvPicPr>
        <p:blipFill>
          <a:blip r:embed="rId3" cstate="print"/>
          <a:srcRect l="34409" t="50509" r="19932" b="37706"/>
          <a:stretch>
            <a:fillRect/>
          </a:stretch>
        </p:blipFill>
        <p:spPr bwMode="auto">
          <a:xfrm>
            <a:off x="1295400" y="2697162"/>
            <a:ext cx="6694714" cy="1143000"/>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B226B45C-9BF9-4180-B736-85580F6723FC}"/>
              </a:ext>
            </a:extLst>
          </p:cNvPr>
          <p:cNvCxnSpPr/>
          <p:nvPr/>
        </p:nvCxnSpPr>
        <p:spPr>
          <a:xfrm>
            <a:off x="2209800" y="5867400"/>
            <a:ext cx="4267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C15F43-672F-4600-A289-12F978FCE7E8}"/>
              </a:ext>
            </a:extLst>
          </p:cNvPr>
          <p:cNvCxnSpPr/>
          <p:nvPr/>
        </p:nvCxnSpPr>
        <p:spPr>
          <a:xfrm>
            <a:off x="5943600" y="57531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3ED0ED-5F07-4CFF-9CE8-834F9CA80E62}"/>
              </a:ext>
            </a:extLst>
          </p:cNvPr>
          <p:cNvCxnSpPr/>
          <p:nvPr/>
        </p:nvCxnSpPr>
        <p:spPr>
          <a:xfrm>
            <a:off x="4457700" y="576072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0DE7C3-06E2-41FD-A0AE-F32F04CF9C85}"/>
              </a:ext>
            </a:extLst>
          </p:cNvPr>
          <p:cNvCxnSpPr/>
          <p:nvPr/>
        </p:nvCxnSpPr>
        <p:spPr>
          <a:xfrm>
            <a:off x="2971800" y="576072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F60B92-02FB-4337-8EA4-A83B821094DA}"/>
                  </a:ext>
                </a:extLst>
              </p:cNvPr>
              <p:cNvSpPr txBox="1"/>
              <p:nvPr/>
            </p:nvSpPr>
            <p:spPr>
              <a:xfrm>
                <a:off x="4312920" y="6065520"/>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oMath>
                  </m:oMathPara>
                </a14:m>
                <a:endParaRPr lang="en-US" sz="2800" dirty="0"/>
              </a:p>
            </p:txBody>
          </p:sp>
        </mc:Choice>
        <mc:Fallback xmlns="">
          <p:sp>
            <p:nvSpPr>
              <p:cNvPr id="7" name="TextBox 6">
                <a:extLst>
                  <a:ext uri="{FF2B5EF4-FFF2-40B4-BE49-F238E27FC236}">
                    <a16:creationId xmlns:a16="http://schemas.microsoft.com/office/drawing/2014/main" id="{5AF60B92-02FB-4337-8EA4-A83B821094DA}"/>
                  </a:ext>
                </a:extLst>
              </p:cNvPr>
              <p:cNvSpPr txBox="1">
                <a:spLocks noRot="1" noChangeAspect="1" noMove="1" noResize="1" noEditPoints="1" noAdjustHandles="1" noChangeArrowheads="1" noChangeShapeType="1" noTextEdit="1"/>
              </p:cNvSpPr>
              <p:nvPr/>
            </p:nvSpPr>
            <p:spPr>
              <a:xfrm>
                <a:off x="4312920" y="6065520"/>
                <a:ext cx="298159"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6DDDAD-99CF-4416-9405-A80A91DB3725}"/>
                  </a:ext>
                </a:extLst>
              </p:cNvPr>
              <p:cNvSpPr txBox="1"/>
              <p:nvPr/>
            </p:nvSpPr>
            <p:spPr>
              <a:xfrm>
                <a:off x="5794520" y="6065520"/>
                <a:ext cx="527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0</m:t>
                          </m:r>
                        </m:sub>
                      </m:sSub>
                    </m:oMath>
                  </m:oMathPara>
                </a14:m>
                <a:endParaRPr lang="en-US" sz="2800" dirty="0"/>
              </a:p>
            </p:txBody>
          </p:sp>
        </mc:Choice>
        <mc:Fallback xmlns="">
          <p:sp>
            <p:nvSpPr>
              <p:cNvPr id="11" name="TextBox 10">
                <a:extLst>
                  <a:ext uri="{FF2B5EF4-FFF2-40B4-BE49-F238E27FC236}">
                    <a16:creationId xmlns:a16="http://schemas.microsoft.com/office/drawing/2014/main" id="{806DDDAD-99CF-4416-9405-A80A91DB3725}"/>
                  </a:ext>
                </a:extLst>
              </p:cNvPr>
              <p:cNvSpPr txBox="1">
                <a:spLocks noRot="1" noChangeAspect="1" noMove="1" noResize="1" noEditPoints="1" noAdjustHandles="1" noChangeArrowheads="1" noChangeShapeType="1" noTextEdit="1"/>
              </p:cNvSpPr>
              <p:nvPr/>
            </p:nvSpPr>
            <p:spPr>
              <a:xfrm>
                <a:off x="5794520" y="6065520"/>
                <a:ext cx="527837"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3DB7A5-CAA2-4584-9B0E-317A3F412DBA}"/>
                  </a:ext>
                </a:extLst>
              </p:cNvPr>
              <p:cNvSpPr txBox="1"/>
              <p:nvPr/>
            </p:nvSpPr>
            <p:spPr>
              <a:xfrm>
                <a:off x="2590800" y="6065520"/>
                <a:ext cx="7955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0</m:t>
                          </m:r>
                        </m:sub>
                      </m:sSub>
                    </m:oMath>
                  </m:oMathPara>
                </a14:m>
                <a:endParaRPr lang="en-US" sz="2800" dirty="0"/>
              </a:p>
            </p:txBody>
          </p:sp>
        </mc:Choice>
        <mc:Fallback xmlns="">
          <p:sp>
            <p:nvSpPr>
              <p:cNvPr id="12" name="TextBox 11">
                <a:extLst>
                  <a:ext uri="{FF2B5EF4-FFF2-40B4-BE49-F238E27FC236}">
                    <a16:creationId xmlns:a16="http://schemas.microsoft.com/office/drawing/2014/main" id="{6B3DB7A5-CAA2-4584-9B0E-317A3F412DBA}"/>
                  </a:ext>
                </a:extLst>
              </p:cNvPr>
              <p:cNvSpPr txBox="1">
                <a:spLocks noRot="1" noChangeAspect="1" noMove="1" noResize="1" noEditPoints="1" noAdjustHandles="1" noChangeArrowheads="1" noChangeShapeType="1" noTextEdit="1"/>
              </p:cNvSpPr>
              <p:nvPr/>
            </p:nvSpPr>
            <p:spPr>
              <a:xfrm>
                <a:off x="2590800" y="6065520"/>
                <a:ext cx="795539" cy="430887"/>
              </a:xfrm>
              <a:prstGeom prst="rect">
                <a:avLst/>
              </a:prstGeom>
              <a:blipFill>
                <a:blip r:embed="rId6"/>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C52E4EF9-94C0-48F4-8D4F-75AB2DFAF573}"/>
              </a:ext>
            </a:extLst>
          </p:cNvPr>
          <p:cNvCxnSpPr>
            <a:cxnSpLocks/>
          </p:cNvCxnSpPr>
          <p:nvPr/>
        </p:nvCxnSpPr>
        <p:spPr>
          <a:xfrm rot="10800000" flipH="1">
            <a:off x="2971800" y="4800600"/>
            <a:ext cx="0" cy="1036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75F69B-106D-4A75-8979-E6CA01E363CE}"/>
              </a:ext>
            </a:extLst>
          </p:cNvPr>
          <p:cNvCxnSpPr>
            <a:cxnSpLocks/>
          </p:cNvCxnSpPr>
          <p:nvPr/>
        </p:nvCxnSpPr>
        <p:spPr>
          <a:xfrm rot="10800000" flipH="1">
            <a:off x="5947409" y="4800600"/>
            <a:ext cx="0" cy="1036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401762"/>
          </a:xfrm>
        </p:spPr>
        <p:txBody>
          <a:bodyPr/>
          <a:lstStyle/>
          <a:p>
            <a:r>
              <a:rPr lang="en-US" sz="3200" dirty="0">
                <a:latin typeface="Cambria Math" pitchFamily="18" charset="0"/>
                <a:ea typeface="Cambria Math" pitchFamily="18" charset="0"/>
                <a:cs typeface="Times New Roman" pitchFamily="18" charset="0"/>
              </a:rPr>
              <a:t>as is shown by inserting into the Inverse Fourier Transform</a:t>
            </a:r>
            <a:endParaRPr lang="en-US" sz="3200" dirty="0"/>
          </a:p>
        </p:txBody>
      </p:sp>
      <p:pic>
        <p:nvPicPr>
          <p:cNvPr id="18435" name="Picture 3"/>
          <p:cNvPicPr>
            <a:picLocks noChangeAspect="1" noChangeArrowheads="1"/>
          </p:cNvPicPr>
          <p:nvPr/>
        </p:nvPicPr>
        <p:blipFill>
          <a:blip r:embed="rId3" cstate="print"/>
          <a:srcRect l="22079" t="38873" r="8740" b="32198"/>
          <a:stretch>
            <a:fillRect/>
          </a:stretch>
        </p:blipFill>
        <p:spPr bwMode="auto">
          <a:xfrm>
            <a:off x="304800" y="3124200"/>
            <a:ext cx="8540262" cy="2362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4038600"/>
          </a:xfrm>
        </p:spPr>
        <p:txBody>
          <a:bodyPr/>
          <a:lstStyle/>
          <a:p>
            <a:r>
              <a:rPr lang="en-US" sz="3600" dirty="0">
                <a:latin typeface="Times New Roman" pitchFamily="18" charset="0"/>
                <a:cs typeface="Times New Roman" pitchFamily="18" charset="0"/>
              </a:rPr>
              <a:t>An oscillatory time series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has spiky Fourier Transform</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and a power spectral density with spectral peaks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4</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the area under a time series</a:t>
            </a:r>
            <a:endParaRPr lang="en-US" sz="3200" i="1" kern="0" baseline="30000" dirty="0">
              <a:latin typeface="Cambria Math"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a:p>
            <a:pPr marL="342900" lvl="0" indent="-342900" algn="ctr">
              <a:spcBef>
                <a:spcPct val="20000"/>
              </a:spcBef>
            </a:pPr>
            <a:r>
              <a:rPr lang="en-US" sz="3200" kern="0" dirty="0">
                <a:latin typeface="Times New Roman" pitchFamily="18" charset="0"/>
                <a:cs typeface="Times New Roman" pitchFamily="18" charset="0"/>
              </a:rPr>
              <a:t>is the zero-frequency value of the Fourier Transform</a:t>
            </a:r>
            <a:endParaRPr lang="en-US" sz="3200" i="1" kern="0" baseline="3000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4333" t="62294" r="15406" b="20870"/>
          <a:stretch>
            <a:fillRect/>
          </a:stretch>
        </p:blipFill>
        <p:spPr bwMode="auto">
          <a:xfrm>
            <a:off x="228600" y="2514600"/>
            <a:ext cx="8641080" cy="1600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3733800"/>
          </a:xfrm>
        </p:spPr>
        <p:txBody>
          <a:bodyPr/>
          <a:lstStyle/>
          <a:p>
            <a:r>
              <a:rPr lang="en-US" sz="3600" dirty="0">
                <a:latin typeface="Times New Roman" pitchFamily="18" charset="0"/>
                <a:cs typeface="Times New Roman" pitchFamily="18" charset="0"/>
              </a:rPr>
              <a:t>A time series with zero mean</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has a Fourier Transform</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that is zero at zero frequency</a:t>
            </a:r>
            <a:br>
              <a:rPr lang="en-US" dirty="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457200" y="2590800"/>
            <a:ext cx="8229600" cy="1371600"/>
          </a:xfrm>
        </p:spPr>
        <p:txBody>
          <a:bodyPr/>
          <a:lstStyle/>
          <a:p>
            <a:pPr>
              <a:buNone/>
            </a:pPr>
            <a:r>
              <a:rPr lang="en-US" dirty="0" err="1">
                <a:latin typeface="Courier New" pitchFamily="49" charset="0"/>
                <a:cs typeface="Courier New" pitchFamily="49" charset="0"/>
              </a:rPr>
              <a:t>dt</a:t>
            </a:r>
            <a:r>
              <a:rPr lang="en-US" dirty="0">
                <a:latin typeface="Courier New" pitchFamily="49" charset="0"/>
                <a:cs typeface="Courier New" pitchFamily="49" charset="0"/>
              </a:rPr>
              <a:t>=</a:t>
            </a:r>
            <a:r>
              <a:rPr lang="en-US" dirty="0" err="1">
                <a:latin typeface="Courier New" pitchFamily="49" charset="0"/>
                <a:cs typeface="Courier New" pitchFamily="49" charset="0"/>
              </a:rPr>
              <a:t>fft</a:t>
            </a:r>
            <a:r>
              <a:rPr lang="en-US" dirty="0">
                <a:latin typeface="Courier New" pitchFamily="49" charset="0"/>
                <a:cs typeface="Courier New" pitchFamily="49" charset="0"/>
              </a:rPr>
              <a:t>(d); </a:t>
            </a:r>
          </a:p>
          <a:p>
            <a:pPr>
              <a:buNone/>
            </a:pPr>
            <a:r>
              <a:rPr lang="en-US" dirty="0">
                <a:latin typeface="Courier New" pitchFamily="49" charset="0"/>
                <a:cs typeface="Courier New" pitchFamily="49" charset="0"/>
              </a:rPr>
              <a:t>area = real(</a:t>
            </a:r>
            <a:r>
              <a:rPr lang="en-US" dirty="0" err="1">
                <a:latin typeface="Courier New" pitchFamily="49" charset="0"/>
                <a:cs typeface="Courier New" pitchFamily="49" charset="0"/>
              </a:rPr>
              <a:t>dt</a:t>
            </a:r>
            <a:r>
              <a:rPr lang="en-US" dirty="0">
                <a:latin typeface="Courier New" pitchFamily="49" charset="0"/>
                <a:cs typeface="Courier New" pitchFamily="49" charset="0"/>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Times New Roman" pitchFamily="18" charset="0"/>
                <a:cs typeface="Times New Roman" pitchFamily="18" charset="0"/>
              </a:rPr>
              <a:t>from last week …</a:t>
            </a:r>
          </a:p>
        </p:txBody>
      </p:sp>
      <p:grpSp>
        <p:nvGrpSpPr>
          <p:cNvPr id="10" name="Group 9"/>
          <p:cNvGrpSpPr/>
          <p:nvPr/>
        </p:nvGrpSpPr>
        <p:grpSpPr>
          <a:xfrm>
            <a:off x="2286000" y="2514600"/>
            <a:ext cx="4648200" cy="1905000"/>
            <a:chOff x="2819400" y="1981200"/>
            <a:chExt cx="3048000" cy="1143000"/>
          </a:xfrm>
        </p:grpSpPr>
        <p:pic>
          <p:nvPicPr>
            <p:cNvPr id="7" name="Picture 2"/>
            <p:cNvPicPr>
              <a:picLocks noChangeAspect="1" noChangeArrowheads="1"/>
            </p:cNvPicPr>
            <p:nvPr/>
          </p:nvPicPr>
          <p:blipFill>
            <a:blip r:embed="rId3" cstate="print"/>
            <a:srcRect l="35879" t="35594" r="61875" b="60723"/>
            <a:stretch>
              <a:fillRect/>
            </a:stretch>
          </p:blipFill>
          <p:spPr bwMode="auto">
            <a:xfrm>
              <a:off x="3852858" y="1981200"/>
              <a:ext cx="273844" cy="27146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0000" t="31008" r="45000" b="56525"/>
            <a:stretch>
              <a:fillRect/>
            </a:stretch>
          </p:blipFill>
          <p:spPr bwMode="auto">
            <a:xfrm>
              <a:off x="2819400" y="2205038"/>
              <a:ext cx="3048000" cy="919162"/>
            </a:xfrm>
            <a:prstGeom prst="rect">
              <a:avLst/>
            </a:prstGeom>
            <a:noFill/>
            <a:ln w="9525">
              <a:noFill/>
              <a:miter lim="800000"/>
              <a:headEnd/>
              <a:tailEnd/>
            </a:ln>
          </p:spPr>
        </p:pic>
      </p:grpSp>
      <p:sp>
        <p:nvSpPr>
          <p:cNvPr id="11" name="Title 1"/>
          <p:cNvSpPr txBox="1">
            <a:spLocks/>
          </p:cNvSpPr>
          <p:nvPr/>
        </p:nvSpPr>
        <p:spPr bwMode="auto">
          <a:xfrm>
            <a:off x="533400" y="1524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time series  =  sum of </a:t>
            </a:r>
            <a:r>
              <a:rPr kumimoji="0" lang="en-US" sz="32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sines</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and cosines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2" name="Title 1"/>
          <p:cNvSpPr txBox="1">
            <a:spLocks/>
          </p:cNvSpPr>
          <p:nvPr/>
        </p:nvSpPr>
        <p:spPr bwMode="auto">
          <a:xfrm>
            <a:off x="3352800" y="4971144"/>
            <a:ext cx="5181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remember</a:t>
            </a:r>
          </a:p>
          <a:p>
            <a:pPr lvl="0" algn="ctr"/>
            <a:r>
              <a:rPr lang="en-US" sz="2800" dirty="0">
                <a:solidFill>
                  <a:srgbClr val="FF0000"/>
                </a:solidFill>
                <a:latin typeface="Cambria Math" pitchFamily="18" charset="0"/>
                <a:ea typeface="Cambria Math" pitchFamily="18" charset="0"/>
                <a:cs typeface="Times New Roman" pitchFamily="18" charset="0"/>
              </a:rPr>
              <a:t>exp</a:t>
            </a:r>
            <a:r>
              <a:rPr lang="en-US" sz="2800" i="1" dirty="0">
                <a:solidFill>
                  <a:srgbClr val="FF0000"/>
                </a:solidFill>
                <a:latin typeface="Cambria Math" pitchFamily="18" charset="0"/>
                <a:ea typeface="Cambria Math" pitchFamily="18" charset="0"/>
                <a:cs typeface="Times New Roman" pitchFamily="18" charset="0"/>
              </a:rPr>
              <a:t>(</a:t>
            </a:r>
            <a:r>
              <a:rPr lang="en-US" sz="2800" i="1" dirty="0" err="1">
                <a:solidFill>
                  <a:srgbClr val="FF0000"/>
                </a:solidFill>
                <a:latin typeface="Cambria Math" pitchFamily="18" charset="0"/>
                <a:ea typeface="Cambria Math" pitchFamily="18" charset="0"/>
                <a:cs typeface="Times New Roman" pitchFamily="18" charset="0"/>
              </a:rPr>
              <a:t>i</a:t>
            </a:r>
            <a:r>
              <a:rPr lang="el-GR" sz="2800" i="1" dirty="0">
                <a:solidFill>
                  <a:srgbClr val="FF0000"/>
                </a:solidFill>
                <a:latin typeface="Cambria Math"/>
                <a:ea typeface="Cambria Math"/>
                <a:cs typeface="Times New Roman" pitchFamily="18" charset="0"/>
              </a:rPr>
              <a:t>ω</a:t>
            </a:r>
            <a:r>
              <a:rPr lang="en-US" sz="2800" i="1" dirty="0">
                <a:solidFill>
                  <a:srgbClr val="FF0000"/>
                </a:solidFill>
                <a:latin typeface="Cambria Math"/>
                <a:ea typeface="Cambria Math"/>
                <a:cs typeface="Times New Roman" pitchFamily="18" charset="0"/>
              </a:rPr>
              <a:t>t</a:t>
            </a:r>
            <a:r>
              <a:rPr lang="en-US" sz="2800" i="1" dirty="0">
                <a:solidFill>
                  <a:srgbClr val="FF0000"/>
                </a:solidFill>
                <a:latin typeface="Cambria Math" pitchFamily="18" charset="0"/>
                <a:ea typeface="Cambria Math" pitchFamily="18" charset="0"/>
                <a:cs typeface="Times New Roman" pitchFamily="18" charset="0"/>
              </a:rPr>
              <a:t>) = </a:t>
            </a:r>
            <a:r>
              <a:rPr lang="en-US" sz="2800" dirty="0" err="1">
                <a:solidFill>
                  <a:srgbClr val="FF0000"/>
                </a:solidFill>
                <a:latin typeface="Cambria Math" pitchFamily="18" charset="0"/>
                <a:ea typeface="Cambria Math" pitchFamily="18" charset="0"/>
                <a:cs typeface="Times New Roman" pitchFamily="18" charset="0"/>
              </a:rPr>
              <a:t>cos</a:t>
            </a:r>
            <a:r>
              <a:rPr lang="en-US" sz="2800" i="1" dirty="0">
                <a:solidFill>
                  <a:srgbClr val="FF0000"/>
                </a:solidFill>
                <a:latin typeface="Cambria Math" pitchFamily="18" charset="0"/>
                <a:ea typeface="Cambria Math" pitchFamily="18" charset="0"/>
                <a:cs typeface="Times New Roman" pitchFamily="18" charset="0"/>
              </a:rPr>
              <a:t>(</a:t>
            </a:r>
            <a:r>
              <a:rPr lang="el-GR" sz="2800" i="1" dirty="0">
                <a:solidFill>
                  <a:srgbClr val="FF0000"/>
                </a:solidFill>
                <a:latin typeface="Cambria Math"/>
                <a:ea typeface="Cambria Math"/>
                <a:cs typeface="Times New Roman" pitchFamily="18" charset="0"/>
              </a:rPr>
              <a:t>ω</a:t>
            </a:r>
            <a:r>
              <a:rPr lang="en-US" sz="2800" i="1" dirty="0">
                <a:solidFill>
                  <a:srgbClr val="FF0000"/>
                </a:solidFill>
                <a:latin typeface="Cambria Math"/>
                <a:ea typeface="Cambria Math"/>
                <a:cs typeface="Times New Roman" pitchFamily="18" charset="0"/>
              </a:rPr>
              <a:t>t</a:t>
            </a:r>
            <a:r>
              <a:rPr lang="en-US" sz="2800" i="1" dirty="0">
                <a:solidFill>
                  <a:srgbClr val="FF0000"/>
                </a:solidFill>
                <a:latin typeface="Cambria Math" pitchFamily="18" charset="0"/>
                <a:ea typeface="Cambria Math" pitchFamily="18" charset="0"/>
                <a:cs typeface="Times New Roman" pitchFamily="18" charset="0"/>
              </a:rPr>
              <a:t>) + </a:t>
            </a:r>
            <a:r>
              <a:rPr lang="en-US" sz="2800" i="1" dirty="0" err="1">
                <a:solidFill>
                  <a:srgbClr val="FF0000"/>
                </a:solidFill>
                <a:latin typeface="Cambria Math" pitchFamily="18" charset="0"/>
                <a:ea typeface="Cambria Math" pitchFamily="18" charset="0"/>
                <a:cs typeface="Times New Roman" pitchFamily="18" charset="0"/>
              </a:rPr>
              <a:t>i</a:t>
            </a:r>
            <a:r>
              <a:rPr lang="en-US" sz="2800" i="1" dirty="0">
                <a:solidFill>
                  <a:srgbClr val="FF0000"/>
                </a:solidFill>
                <a:latin typeface="Cambria Math" pitchFamily="18" charset="0"/>
                <a:ea typeface="Cambria Math" pitchFamily="18" charset="0"/>
                <a:cs typeface="Times New Roman" pitchFamily="18" charset="0"/>
              </a:rPr>
              <a:t> </a:t>
            </a:r>
            <a:r>
              <a:rPr lang="en-US" sz="2800" dirty="0">
                <a:solidFill>
                  <a:srgbClr val="FF0000"/>
                </a:solidFill>
                <a:latin typeface="Cambria Math" pitchFamily="18" charset="0"/>
                <a:ea typeface="Cambria Math" pitchFamily="18" charset="0"/>
                <a:cs typeface="Times New Roman" pitchFamily="18" charset="0"/>
              </a:rPr>
              <a:t>sin</a:t>
            </a:r>
            <a:r>
              <a:rPr lang="en-US" sz="2800" i="1" dirty="0">
                <a:solidFill>
                  <a:srgbClr val="FF0000"/>
                </a:solidFill>
                <a:latin typeface="Cambria Math" pitchFamily="18" charset="0"/>
                <a:ea typeface="Cambria Math" pitchFamily="18" charset="0"/>
                <a:cs typeface="Times New Roman" pitchFamily="18" charset="0"/>
              </a:rPr>
              <a:t>(</a:t>
            </a:r>
            <a:r>
              <a:rPr lang="el-GR" sz="2800" i="1" dirty="0">
                <a:solidFill>
                  <a:srgbClr val="FF0000"/>
                </a:solidFill>
                <a:latin typeface="Cambria Math"/>
                <a:ea typeface="Cambria Math"/>
                <a:cs typeface="Times New Roman" pitchFamily="18" charset="0"/>
              </a:rPr>
              <a:t>ω</a:t>
            </a:r>
            <a:r>
              <a:rPr lang="en-US" sz="2800" i="1" dirty="0">
                <a:solidFill>
                  <a:srgbClr val="FF0000"/>
                </a:solidFill>
                <a:latin typeface="Cambria Math"/>
                <a:ea typeface="Cambria Math"/>
                <a:cs typeface="Times New Roman" pitchFamily="18" charset="0"/>
              </a:rPr>
              <a:t>t</a:t>
            </a:r>
            <a:r>
              <a:rPr lang="en-US" sz="2800" i="1" dirty="0">
                <a:solidFill>
                  <a:srgbClr val="FF0000"/>
                </a:solidFill>
                <a:latin typeface="Cambria Math" pitchFamily="18" charset="0"/>
                <a:ea typeface="Cambria Math" pitchFamily="18" charset="0"/>
                <a:cs typeface="Times New Roman" pitchFamily="18" charset="0"/>
              </a:rPr>
              <a:t>)</a:t>
            </a:r>
            <a:endPar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3" name="Freeform 12"/>
          <p:cNvSpPr/>
          <p:nvPr/>
        </p:nvSpPr>
        <p:spPr>
          <a:xfrm rot="901077">
            <a:off x="5038343" y="3763806"/>
            <a:ext cx="1001486" cy="1378857"/>
          </a:xfrm>
          <a:custGeom>
            <a:avLst/>
            <a:gdLst>
              <a:gd name="connsiteX0" fmla="*/ 0 w 1001486"/>
              <a:gd name="connsiteY0" fmla="*/ 0 h 1378857"/>
              <a:gd name="connsiteX1" fmla="*/ 769257 w 1001486"/>
              <a:gd name="connsiteY1" fmla="*/ 333829 h 1378857"/>
              <a:gd name="connsiteX2" fmla="*/ 566057 w 1001486"/>
              <a:gd name="connsiteY2" fmla="*/ 827315 h 1378857"/>
              <a:gd name="connsiteX3" fmla="*/ 1001486 w 1001486"/>
              <a:gd name="connsiteY3" fmla="*/ 1378857 h 1378857"/>
            </a:gdLst>
            <a:ahLst/>
            <a:cxnLst>
              <a:cxn ang="0">
                <a:pos x="connsiteX0" y="connsiteY0"/>
              </a:cxn>
              <a:cxn ang="0">
                <a:pos x="connsiteX1" y="connsiteY1"/>
              </a:cxn>
              <a:cxn ang="0">
                <a:pos x="connsiteX2" y="connsiteY2"/>
              </a:cxn>
              <a:cxn ang="0">
                <a:pos x="connsiteX3" y="connsiteY3"/>
              </a:cxn>
            </a:cxnLst>
            <a:rect l="l" t="t" r="r" b="b"/>
            <a:pathLst>
              <a:path w="1001486" h="1378857">
                <a:moveTo>
                  <a:pt x="0" y="0"/>
                </a:moveTo>
                <a:cubicBezTo>
                  <a:pt x="337457" y="97971"/>
                  <a:pt x="674914" y="195943"/>
                  <a:pt x="769257" y="333829"/>
                </a:cubicBezTo>
                <a:cubicBezTo>
                  <a:pt x="863600" y="471715"/>
                  <a:pt x="527352" y="653144"/>
                  <a:pt x="566057" y="827315"/>
                </a:cubicBezTo>
                <a:cubicBezTo>
                  <a:pt x="604762" y="1001486"/>
                  <a:pt x="803124" y="1190171"/>
                  <a:pt x="1001486" y="137885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5744028" y="3113316"/>
            <a:ext cx="1447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0" y="2590800"/>
            <a:ext cx="9144000" cy="1371600"/>
          </a:xfrm>
        </p:spPr>
        <p:txBody>
          <a:bodyPr/>
          <a:lstStyle/>
          <a:p>
            <a:pPr>
              <a:buNone/>
            </a:pPr>
            <a:r>
              <a:rPr lang="en-US" dirty="0">
                <a:latin typeface="Courier New" pitchFamily="49" charset="0"/>
                <a:cs typeface="Courier New" pitchFamily="49" charset="0"/>
              </a:rPr>
              <a:t>dt=</a:t>
            </a:r>
            <a:r>
              <a:rPr lang="en-US" dirty="0" err="1">
                <a:latin typeface="Courier New" pitchFamily="49" charset="0"/>
                <a:cs typeface="Courier New" pitchFamily="49" charset="0"/>
              </a:rPr>
              <a:t>eda_cvec</a:t>
            </a:r>
            <a:r>
              <a:rPr lang="en-US" dirty="0">
                <a:latin typeface="Courier New" pitchFamily="49" charset="0"/>
                <a:cs typeface="Courier New" pitchFamily="49" charset="0"/>
              </a:rPr>
              <a:t>(</a:t>
            </a:r>
            <a:r>
              <a:rPr lang="en-US" dirty="0" err="1">
                <a:latin typeface="Courier New" pitchFamily="49" charset="0"/>
                <a:cs typeface="Courier New" pitchFamily="49" charset="0"/>
              </a:rPr>
              <a:t>np.fft.fft</a:t>
            </a:r>
            <a:r>
              <a:rPr lang="en-US" dirty="0">
                <a:latin typeface="Courier New" pitchFamily="49" charset="0"/>
                <a:cs typeface="Courier New" pitchFamily="49" charset="0"/>
              </a:rPr>
              <a:t>(</a:t>
            </a:r>
            <a:r>
              <a:rPr lang="en-US" dirty="0" err="1">
                <a:latin typeface="Courier New" pitchFamily="49" charset="0"/>
                <a:cs typeface="Courier New" pitchFamily="49" charset="0"/>
              </a:rPr>
              <a:t>d,axis</a:t>
            </a:r>
            <a:r>
              <a:rPr lang="en-US" dirty="0">
                <a:latin typeface="Courier New" pitchFamily="49" charset="0"/>
                <a:cs typeface="Courier New" pitchFamily="49" charset="0"/>
              </a:rPr>
              <a:t>=0)); </a:t>
            </a:r>
          </a:p>
          <a:p>
            <a:pPr>
              <a:buNone/>
            </a:pPr>
            <a:r>
              <a:rPr lang="en-US" dirty="0">
                <a:latin typeface="Courier New" pitchFamily="49" charset="0"/>
                <a:cs typeface="Courier New" pitchFamily="49" charset="0"/>
              </a:rPr>
              <a:t>area = real(dt[0,0]);</a:t>
            </a:r>
          </a:p>
        </p:txBody>
      </p:sp>
    </p:spTree>
    <p:extLst>
      <p:ext uri="{BB962C8B-B14F-4D97-AF65-F5344CB8AC3E}">
        <p14:creationId xmlns:p14="http://schemas.microsoft.com/office/powerpoint/2010/main" val="2022987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 </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5</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multiplying the Fourier Transform by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Cambria Math" pitchFamily="18" charset="0"/>
                <a:ea typeface="Cambria Math" pitchFamily="18" charset="0"/>
                <a:cs typeface="Times New Roman" pitchFamily="18" charset="0"/>
              </a:rPr>
              <a:t>exp</a:t>
            </a:r>
            <a:r>
              <a:rPr lang="en-US" sz="3200" i="1" kern="0" dirty="0">
                <a:latin typeface="Cambria Math" pitchFamily="18" charset="0"/>
                <a:ea typeface="Cambria Math" pitchFamily="18" charset="0"/>
                <a:cs typeface="Times New Roman" pitchFamily="18" charset="0"/>
              </a:rPr>
              <a:t>( -</a:t>
            </a:r>
            <a:r>
              <a:rPr lang="en-US" sz="3200" i="1" kern="0" dirty="0" err="1">
                <a:latin typeface="Cambria Math" pitchFamily="18" charset="0"/>
                <a:ea typeface="Cambria Math" pitchFamily="18" charset="0"/>
                <a:cs typeface="Times New Roman" pitchFamily="18" charset="0"/>
              </a:rPr>
              <a:t>i</a:t>
            </a:r>
            <a:r>
              <a:rPr lang="en-US" sz="3200" i="1" kern="0" dirty="0">
                <a:latin typeface="Cambria Math" pitchFamily="18" charset="0"/>
                <a:ea typeface="Cambria Math" pitchFamily="18" charset="0"/>
                <a:cs typeface="Times New Roman" pitchFamily="18" charset="0"/>
              </a:rPr>
              <a:t> </a:t>
            </a:r>
            <a:r>
              <a:rPr lang="el-GR" sz="3200" i="1" kern="0" dirty="0">
                <a:latin typeface="Cambria Math"/>
                <a:ea typeface="Cambria Math"/>
                <a:cs typeface="Times New Roman" pitchFamily="18" charset="0"/>
              </a:rPr>
              <a:t>ω</a:t>
            </a:r>
            <a:r>
              <a:rPr lang="en-US" sz="3200" i="1" kern="0" dirty="0">
                <a:latin typeface="Cambria Math" pitchFamily="18" charset="0"/>
                <a:ea typeface="Cambria Math" pitchFamily="18" charset="0"/>
                <a:cs typeface="Times New Roman" pitchFamily="18" charset="0"/>
              </a:rPr>
              <a:t> t</a:t>
            </a:r>
            <a:r>
              <a:rPr lang="en-US" sz="3200" i="1" kern="0" baseline="-25000" dirty="0">
                <a:latin typeface="Cambria Math" pitchFamily="18" charset="0"/>
                <a:ea typeface="Cambria Math" pitchFamily="18" charset="0"/>
                <a:cs typeface="Times New Roman" pitchFamily="18" charset="0"/>
              </a:rPr>
              <a:t>0</a:t>
            </a:r>
            <a:r>
              <a:rPr lang="en-US" sz="3200" i="1" kern="0" dirty="0">
                <a:latin typeface="Cambria Math" pitchFamily="18" charset="0"/>
                <a:ea typeface="Cambria Math" pitchFamily="18" charset="0"/>
                <a:cs typeface="Times New Roman" pitchFamily="18" charset="0"/>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r>
              <a:rPr lang="en-US" sz="3200" kern="0" dirty="0">
                <a:latin typeface="Times New Roman" pitchFamily="18" charset="0"/>
                <a:ea typeface="Cambria Math" pitchFamily="18" charset="0"/>
                <a:cs typeface="Times New Roman" pitchFamily="18" charset="0"/>
              </a:rPr>
              <a:t>delays the time series by </a:t>
            </a:r>
            <a:r>
              <a:rPr lang="en-US" sz="3200" i="1" kern="0" dirty="0">
                <a:latin typeface="Cambria Math" pitchFamily="18" charset="0"/>
                <a:ea typeface="Cambria Math" pitchFamily="18" charset="0"/>
                <a:cs typeface="Times New Roman" pitchFamily="18" charset="0"/>
              </a:rPr>
              <a:t>t</a:t>
            </a:r>
            <a:r>
              <a:rPr lang="en-US" sz="3200" i="1" kern="0" baseline="-25000" dirty="0">
                <a:latin typeface="Cambria Math" pitchFamily="18" charset="0"/>
                <a:ea typeface="Cambria Math" pitchFamily="18" charset="0"/>
                <a:cs typeface="Times New Roman" pitchFamily="18" charset="0"/>
              </a:rPr>
              <a:t>0</a:t>
            </a: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7098" t="41767" r="7720" b="27175"/>
          <a:stretch>
            <a:fillRect/>
          </a:stretch>
        </p:blipFill>
        <p:spPr bwMode="auto">
          <a:xfrm>
            <a:off x="0" y="838200"/>
            <a:ext cx="9144000" cy="2209800"/>
          </a:xfrm>
          <a:prstGeom prst="rect">
            <a:avLst/>
          </a:prstGeom>
          <a:noFill/>
          <a:ln w="9525">
            <a:noFill/>
            <a:miter lim="800000"/>
            <a:headEnd/>
            <a:tailEnd/>
          </a:ln>
        </p:spPr>
      </p:pic>
      <p:sp>
        <p:nvSpPr>
          <p:cNvPr id="5" name="Content Placeholder 2"/>
          <p:cNvSpPr txBox="1">
            <a:spLocks/>
          </p:cNvSpPr>
          <p:nvPr/>
        </p:nvSpPr>
        <p:spPr bwMode="auto">
          <a:xfrm>
            <a:off x="0" y="3581400"/>
            <a:ext cx="9144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Times New Roman" pitchFamily="18" charset="0"/>
                <a:cs typeface="Times New Roman" pitchFamily="18" charset="0"/>
              </a:rPr>
              <a:t>use transformation of variables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Cambria Math" pitchFamily="18" charset="0"/>
                <a:ea typeface="Cambria Math" pitchFamily="18" charset="0"/>
                <a:cs typeface="Times New Roman" pitchFamily="18" charset="0"/>
              </a:rPr>
              <a:t>t’ = t - t</a:t>
            </a:r>
            <a:r>
              <a:rPr lang="en-US" sz="2400" kern="0" baseline="-25000" dirty="0">
                <a:latin typeface="Cambria Math" pitchFamily="18" charset="0"/>
                <a:ea typeface="Cambria Math" pitchFamily="18" charset="0"/>
                <a:cs typeface="Times New Roman" pitchFamily="18" charset="0"/>
              </a:rPr>
              <a:t>0</a:t>
            </a:r>
            <a:endParaRPr lang="en-US" sz="2400" kern="0" dirty="0">
              <a:latin typeface="Cambria Math" pitchFamily="18" charset="0"/>
              <a:ea typeface="Cambria Math" pitchFamily="18" charset="0"/>
              <a:cs typeface="Times New Roman" pitchFamily="18" charset="0"/>
            </a:endParaRPr>
          </a:p>
          <a:p>
            <a:pPr marL="342900" lvl="0" indent="-342900" algn="ctr">
              <a:spcBef>
                <a:spcPct val="20000"/>
              </a:spcBef>
            </a:pPr>
            <a:r>
              <a:rPr lang="en-US" sz="2400" kern="0" dirty="0">
                <a:latin typeface="Times New Roman" pitchFamily="18" charset="0"/>
                <a:ea typeface="Cambria Math" pitchFamily="18" charset="0"/>
                <a:cs typeface="Times New Roman" pitchFamily="18" charset="0"/>
              </a:rPr>
              <a:t>and note</a:t>
            </a:r>
          </a:p>
          <a:p>
            <a:pPr marL="342900" lvl="0" indent="-342900" algn="ctr">
              <a:spcBef>
                <a:spcPct val="20000"/>
              </a:spcBef>
              <a:defRPr/>
            </a:pPr>
            <a:r>
              <a:rPr lang="en-US" sz="2400" kern="0" dirty="0" err="1">
                <a:latin typeface="Cambria Math" pitchFamily="18" charset="0"/>
                <a:ea typeface="Cambria Math" pitchFamily="18" charset="0"/>
                <a:cs typeface="Times New Roman" pitchFamily="18" charset="0"/>
              </a:rPr>
              <a:t>dt</a:t>
            </a:r>
            <a:r>
              <a:rPr lang="en-US" sz="2400" kern="0" dirty="0">
                <a:latin typeface="Cambria Math" pitchFamily="18" charset="0"/>
                <a:ea typeface="Cambria Math" pitchFamily="18" charset="0"/>
                <a:cs typeface="Times New Roman" pitchFamily="18" charset="0"/>
              </a:rPr>
              <a:t>’ = </a:t>
            </a:r>
            <a:r>
              <a:rPr lang="en-US" sz="2400" kern="0" dirty="0" err="1">
                <a:latin typeface="Cambria Math" pitchFamily="18" charset="0"/>
                <a:ea typeface="Cambria Math" pitchFamily="18" charset="0"/>
                <a:cs typeface="Times New Roman" pitchFamily="18" charset="0"/>
              </a:rPr>
              <a:t>dt</a:t>
            </a:r>
            <a:endParaRPr lang="en-US" sz="2400" kern="0" dirty="0">
              <a:latin typeface="Cambria Math" pitchFamily="18" charset="0"/>
              <a:ea typeface="Cambria Math" pitchFamily="18" charset="0"/>
              <a:cs typeface="Times New Roman" pitchFamily="18" charset="0"/>
            </a:endParaRPr>
          </a:p>
          <a:p>
            <a:pPr marL="342900" lvl="0" indent="-342900" algn="ctr">
              <a:spcBef>
                <a:spcPct val="20000"/>
              </a:spcBef>
              <a:defRPr/>
            </a:pPr>
            <a:r>
              <a:rPr lang="en-US" sz="2400" kern="0" dirty="0">
                <a:latin typeface="Cambria Math" pitchFamily="18" charset="0"/>
                <a:ea typeface="Cambria Math" pitchFamily="18" charset="0"/>
                <a:cs typeface="Times New Roman" pitchFamily="18" charset="0"/>
              </a:rPr>
              <a:t>and</a:t>
            </a:r>
          </a:p>
          <a:p>
            <a:pPr marL="342900" indent="-342900" algn="ctr">
              <a:spcBef>
                <a:spcPct val="20000"/>
              </a:spcBef>
              <a:defRPr/>
            </a:pPr>
            <a:r>
              <a:rPr lang="en-US" sz="2400" kern="0" dirty="0">
                <a:latin typeface="Cambria Math" pitchFamily="18" charset="0"/>
                <a:ea typeface="Cambria Math" pitchFamily="18" charset="0"/>
                <a:cs typeface="Times New Roman" pitchFamily="18" charset="0"/>
              </a:rPr>
              <a:t>t</a:t>
            </a:r>
            <a:r>
              <a:rPr lang="en-US" sz="2400" kern="0" dirty="0">
                <a:latin typeface="Cambria Math" pitchFamily="18" charset="0"/>
                <a:ea typeface="Cambria Math" pitchFamily="18" charset="0"/>
                <a:cs typeface="Times New Roman" pitchFamily="18" charset="0"/>
                <a:sym typeface="Symbol"/>
              </a:rPr>
              <a:t></a:t>
            </a:r>
            <a:r>
              <a:rPr lang="en-US" sz="2400" kern="0" dirty="0">
                <a:latin typeface="Cambria Math"/>
                <a:ea typeface="Cambria Math"/>
                <a:cs typeface="Times New Roman" pitchFamily="18" charset="0"/>
                <a:sym typeface="Symbol"/>
              </a:rPr>
              <a:t>±∞   </a:t>
            </a:r>
            <a:r>
              <a:rPr lang="en-US" sz="2400" kern="0" dirty="0">
                <a:latin typeface="Times New Roman" pitchFamily="18" charset="0"/>
                <a:ea typeface="Cambria Math"/>
                <a:cs typeface="Times New Roman" pitchFamily="18" charset="0"/>
                <a:sym typeface="Symbol"/>
              </a:rPr>
              <a:t>corresponds to  </a:t>
            </a:r>
            <a:r>
              <a:rPr lang="en-US" sz="2400" i="1" kern="0" dirty="0">
                <a:latin typeface="Cambria Math"/>
                <a:ea typeface="Cambria Math"/>
                <a:cs typeface="Times New Roman" pitchFamily="18" charset="0"/>
                <a:sym typeface="Symbol"/>
              </a:rPr>
              <a:t> </a:t>
            </a:r>
            <a:r>
              <a:rPr lang="en-US" sz="2400" kern="0" dirty="0">
                <a:latin typeface="Cambria Math" pitchFamily="18" charset="0"/>
                <a:ea typeface="Cambria Math" pitchFamily="18" charset="0"/>
                <a:cs typeface="Times New Roman" pitchFamily="18" charset="0"/>
              </a:rPr>
              <a:t>t’</a:t>
            </a:r>
            <a:r>
              <a:rPr lang="en-US" sz="2400" kern="0" dirty="0">
                <a:latin typeface="Cambria Math" pitchFamily="18" charset="0"/>
                <a:ea typeface="Cambria Math" pitchFamily="18" charset="0"/>
                <a:cs typeface="Times New Roman" pitchFamily="18" charset="0"/>
                <a:sym typeface="Symbol"/>
              </a:rPr>
              <a:t></a:t>
            </a:r>
            <a:r>
              <a:rPr lang="en-US" sz="2400" kern="0" dirty="0">
                <a:latin typeface="Cambria Math"/>
                <a:ea typeface="Cambria Math"/>
                <a:cs typeface="Times New Roman" pitchFamily="18" charset="0"/>
                <a:sym typeface="Symbol"/>
              </a:rPr>
              <a:t>±∞ </a:t>
            </a:r>
            <a:endParaRPr lang="en-US" sz="2400" kern="0" dirty="0">
              <a:latin typeface="Cambria Math" pitchFamily="18" charset="0"/>
              <a:ea typeface="Cambria Math" pitchFamily="18" charset="0"/>
              <a:cs typeface="Times New Roman" pitchFamily="18" charset="0"/>
            </a:endParaRPr>
          </a:p>
          <a:p>
            <a:pPr marL="342900" lvl="0" indent="-342900" algn="ctr">
              <a:spcBef>
                <a:spcPct val="20000"/>
              </a:spcBef>
              <a:defRPr/>
            </a:pP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62000" y="914400"/>
            <a:ext cx="7505178" cy="5334000"/>
            <a:chOff x="876822" y="1295400"/>
            <a:chExt cx="5240815" cy="3848229"/>
          </a:xfrm>
        </p:grpSpPr>
        <p:pic>
          <p:nvPicPr>
            <p:cNvPr id="1026" name="Picture 2"/>
            <p:cNvPicPr>
              <a:picLocks noChangeAspect="1" noChangeArrowheads="1"/>
            </p:cNvPicPr>
            <p:nvPr/>
          </p:nvPicPr>
          <p:blipFill>
            <a:blip r:embed="rId3" cstate="print"/>
            <a:srcRect l="3880"/>
            <a:stretch>
              <a:fillRect/>
            </a:stretch>
          </p:blipFill>
          <p:spPr bwMode="auto">
            <a:xfrm>
              <a:off x="990600" y="1295400"/>
              <a:ext cx="5127037" cy="3371850"/>
            </a:xfrm>
            <a:prstGeom prst="rect">
              <a:avLst/>
            </a:prstGeom>
            <a:noFill/>
            <a:ln w="9525">
              <a:noFill/>
              <a:miter lim="800000"/>
              <a:headEnd/>
              <a:tailEnd/>
            </a:ln>
            <a:effectLst/>
          </p:spPr>
        </p:pic>
        <p:cxnSp>
          <p:nvCxnSpPr>
            <p:cNvPr id="10" name="Straight Arrow Connector 9"/>
            <p:cNvCxnSpPr/>
            <p:nvPr/>
          </p:nvCxnSpPr>
          <p:spPr>
            <a:xfrm>
              <a:off x="1428750" y="2667129"/>
              <a:ext cx="4471988"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816767" y="2007526"/>
              <a:ext cx="1323976" cy="47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9000" y="4915029"/>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4400" y="3238629"/>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748622" y="3190421"/>
              <a:ext cx="5334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a:t>
              </a:r>
            </a:p>
          </p:txBody>
        </p:sp>
        <p:sp>
          <p:nvSpPr>
            <p:cNvPr id="25" name="Rectangle 24"/>
            <p:cNvSpPr/>
            <p:nvPr/>
          </p:nvSpPr>
          <p:spPr>
            <a:xfrm>
              <a:off x="2438400" y="1714629"/>
              <a:ext cx="2590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5400000" flipH="1" flipV="1">
              <a:off x="790575" y="3605342"/>
              <a:ext cx="1376362"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76375" y="4272092"/>
              <a:ext cx="4448175"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352800" y="2857629"/>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685800" y="2095629"/>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647700" y="3429129"/>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24200" y="4457829"/>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77689" y="4428958"/>
              <a:ext cx="1447800" cy="377479"/>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p>
          </p:txBody>
        </p:sp>
        <p:sp>
          <p:nvSpPr>
            <p:cNvPr id="38" name="TextBox 37"/>
            <p:cNvSpPr txBox="1"/>
            <p:nvPr/>
          </p:nvSpPr>
          <p:spPr>
            <a:xfrm>
              <a:off x="3429000" y="2857629"/>
              <a:ext cx="1447800" cy="377479"/>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p>
          </p:txBody>
        </p:sp>
        <p:sp>
          <p:nvSpPr>
            <p:cNvPr id="39" name="TextBox 38"/>
            <p:cNvSpPr txBox="1"/>
            <p:nvPr/>
          </p:nvSpPr>
          <p:spPr>
            <a:xfrm rot="16200000">
              <a:off x="864200" y="1824649"/>
              <a:ext cx="585401" cy="365361"/>
            </a:xfrm>
            <a:prstGeom prst="rect">
              <a:avLst/>
            </a:prstGeom>
            <a:noFill/>
          </p:spPr>
          <p:txBody>
            <a:bodyPr wrap="square" rtlCol="0">
              <a:spAutoFit/>
            </a:bodyPr>
            <a:lstStyle/>
            <a:p>
              <a:r>
                <a:rPr lang="en-US" sz="2800" i="1" dirty="0">
                  <a:latin typeface="Times New Roman" pitchFamily="18" charset="0"/>
                  <a:cs typeface="Times New Roman" pitchFamily="18" charset="0"/>
                </a:rPr>
                <a:t>d(t)</a:t>
              </a:r>
            </a:p>
          </p:txBody>
        </p:sp>
        <p:sp>
          <p:nvSpPr>
            <p:cNvPr id="40" name="TextBox 39"/>
            <p:cNvSpPr txBox="1"/>
            <p:nvPr/>
          </p:nvSpPr>
          <p:spPr>
            <a:xfrm rot="16200000">
              <a:off x="591412" y="3503160"/>
              <a:ext cx="1042601" cy="365361"/>
            </a:xfrm>
            <a:prstGeom prst="rect">
              <a:avLst/>
            </a:prstGeom>
            <a:noFill/>
          </p:spPr>
          <p:txBody>
            <a:bodyPr wrap="square" rtlCol="0">
              <a:spAutoFit/>
            </a:bodyPr>
            <a:lstStyle/>
            <a:p>
              <a:r>
                <a:rPr lang="en-US" sz="2800" i="1" dirty="0" err="1">
                  <a:latin typeface="Times New Roman" pitchFamily="18" charset="0"/>
                  <a:cs typeface="Times New Roman" pitchFamily="18" charset="0"/>
                </a:rPr>
                <a:t>d</a:t>
              </a:r>
              <a:r>
                <a:rPr lang="en-US" sz="2800" i="1" baseline="30000" dirty="0" err="1">
                  <a:latin typeface="Times New Roman" pitchFamily="18" charset="0"/>
                  <a:cs typeface="Times New Roman" pitchFamily="18" charset="0"/>
                </a:rPr>
                <a:t>shifted</a:t>
              </a:r>
              <a:r>
                <a:rPr lang="en-US" sz="2800" i="1" dirty="0">
                  <a:latin typeface="Times New Roman" pitchFamily="18" charset="0"/>
                  <a:cs typeface="Times New Roman" pitchFamily="18" charset="0"/>
                </a:rPr>
                <a:t>(t)</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740"/>
          </a:xfrm>
        </p:spPr>
        <p:txBody>
          <a:bodyPr/>
          <a:lstStyle/>
          <a:p>
            <a:r>
              <a:rPr lang="en-US" dirty="0">
                <a:latin typeface="Times New Roman" pitchFamily="18" charset="0"/>
                <a:cs typeface="Times New Roman" pitchFamily="18" charset="0"/>
              </a:rPr>
              <a:t>MATLAB</a:t>
            </a:r>
          </a:p>
        </p:txBody>
      </p:sp>
      <p:sp>
        <p:nvSpPr>
          <p:cNvPr id="5" name="Content Placeholder 4"/>
          <p:cNvSpPr>
            <a:spLocks noGrp="1"/>
          </p:cNvSpPr>
          <p:nvPr>
            <p:ph idx="1"/>
          </p:nvPr>
        </p:nvSpPr>
        <p:spPr>
          <a:xfrm>
            <a:off x="0" y="861378"/>
            <a:ext cx="9144000" cy="5181600"/>
          </a:xfrm>
        </p:spPr>
        <p:txBody>
          <a:bodyPr/>
          <a:lstStyle/>
          <a:p>
            <a:pPr>
              <a:buNone/>
            </a:pPr>
            <a:r>
              <a:rPr lang="en-US" sz="2800" dirty="0">
                <a:latin typeface="Courier New" pitchFamily="49" charset="0"/>
                <a:cs typeface="Courier New" pitchFamily="49" charset="0"/>
              </a:rPr>
              <a:t>t0 = t(16); </a:t>
            </a:r>
          </a:p>
          <a:p>
            <a:pPr>
              <a:buNone/>
            </a:pPr>
            <a:r>
              <a:rPr lang="en-US" sz="2800" dirty="0">
                <a:latin typeface="Courier New" pitchFamily="49" charset="0"/>
                <a:cs typeface="Courier New" pitchFamily="49" charset="0"/>
              </a:rPr>
              <a:t>ds=</a:t>
            </a:r>
            <a:r>
              <a:rPr lang="en-US" sz="2800" dirty="0" err="1">
                <a:latin typeface="Courier New" pitchFamily="49" charset="0"/>
                <a:cs typeface="Courier New" pitchFamily="49" charset="0"/>
              </a:rPr>
              <a:t>ifft</a:t>
            </a:r>
            <a:r>
              <a:rPr lang="en-US" sz="2800" dirty="0">
                <a:latin typeface="Courier New" pitchFamily="49" charset="0"/>
                <a:cs typeface="Courier New" pitchFamily="49" charset="0"/>
              </a:rPr>
              <a:t>(exp(complex(0,-1)*w*t0).*</a:t>
            </a:r>
            <a:r>
              <a:rPr lang="en-US" sz="2800" dirty="0" err="1">
                <a:latin typeface="Courier New" pitchFamily="49" charset="0"/>
                <a:cs typeface="Courier New" pitchFamily="49" charset="0"/>
              </a:rPr>
              <a:t>fft</a:t>
            </a:r>
            <a:r>
              <a:rPr lang="en-US" sz="2800" dirty="0">
                <a:latin typeface="Courier New" pitchFamily="49" charset="0"/>
                <a:cs typeface="Courier New" pitchFamily="49" charset="0"/>
              </a:rPr>
              <a:t>(d));</a:t>
            </a:r>
          </a:p>
          <a:p>
            <a:pPr>
              <a:buNone/>
            </a:pPr>
            <a:endParaRPr lang="en-US" sz="2800" dirty="0">
              <a:latin typeface="Courier New" pitchFamily="49" charset="0"/>
              <a:cs typeface="Courier New" pitchFamily="49" charset="0"/>
            </a:endParaRPr>
          </a:p>
          <a:p>
            <a:pPr>
              <a:buNone/>
            </a:pPr>
            <a:endParaRPr lang="en-US" sz="2800" dirty="0">
              <a:latin typeface="Courier New" pitchFamily="49" charset="0"/>
              <a:cs typeface="Courier New" pitchFamily="49" charset="0"/>
            </a:endParaRPr>
          </a:p>
          <a:p>
            <a:pPr>
              <a:buNone/>
            </a:pPr>
            <a:r>
              <a:rPr lang="en-US" sz="2800" dirty="0">
                <a:latin typeface="Courier New" pitchFamily="49" charset="0"/>
                <a:cs typeface="Courier New" pitchFamily="49" charset="0"/>
              </a:rPr>
              <a:t>t0 = t[15,0];</a:t>
            </a:r>
          </a:p>
          <a:p>
            <a:pPr>
              <a:buNone/>
            </a:pPr>
            <a:r>
              <a:rPr lang="en-US" sz="2800" dirty="0">
                <a:latin typeface="Courier New" pitchFamily="49" charset="0"/>
                <a:cs typeface="Courier New" pitchFamily="49" charset="0"/>
              </a:rPr>
              <a:t>dt = (</a:t>
            </a:r>
            <a:r>
              <a:rPr lang="en-US" sz="2800" dirty="0" err="1">
                <a:latin typeface="Courier New" pitchFamily="49" charset="0"/>
                <a:cs typeface="Courier New" pitchFamily="49" charset="0"/>
              </a:rPr>
              <a:t>np.multiply</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np.exp</a:t>
            </a:r>
            <a:r>
              <a:rPr lang="en-US" sz="2800" dirty="0">
                <a:latin typeface="Courier New" pitchFamily="49" charset="0"/>
                <a:cs typeface="Courier New" pitchFamily="49" charset="0"/>
              </a:rPr>
              <a:t>((complex(0,-1)*w*t0)),</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np.fft.fft</a:t>
            </a:r>
            <a:r>
              <a:rPr lang="en-US" sz="2800" dirty="0">
                <a:latin typeface="Courier New" pitchFamily="49" charset="0"/>
                <a:cs typeface="Courier New" pitchFamily="49" charset="0"/>
              </a:rPr>
              <a:t>(d, axis=0)));</a:t>
            </a:r>
          </a:p>
          <a:p>
            <a:pPr>
              <a:buNone/>
            </a:pPr>
            <a:r>
              <a:rPr lang="en-US" sz="2800" dirty="0">
                <a:latin typeface="Courier New" pitchFamily="49" charset="0"/>
                <a:cs typeface="Courier New" pitchFamily="49" charset="0"/>
              </a:rPr>
              <a:t>ds = </a:t>
            </a:r>
            <a:r>
              <a:rPr lang="en-US" sz="2800" dirty="0" err="1">
                <a:latin typeface="Courier New" pitchFamily="49" charset="0"/>
                <a:cs typeface="Courier New" pitchFamily="49" charset="0"/>
              </a:rPr>
              <a:t>eda_cvec</a:t>
            </a:r>
            <a:r>
              <a:rPr lang="en-US" sz="2800" dirty="0">
                <a:latin typeface="Courier New" pitchFamily="49" charset="0"/>
                <a:cs typeface="Courier New" pitchFamily="49" charset="0"/>
              </a:rPr>
              <a:t>(</a:t>
            </a:r>
          </a:p>
          <a:p>
            <a:pPr>
              <a:buNone/>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np.real</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np.fft.ifft</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dt,axis</a:t>
            </a:r>
            <a:r>
              <a:rPr lang="en-US" sz="2800" dirty="0">
                <a:latin typeface="Courier New" pitchFamily="49" charset="0"/>
                <a:cs typeface="Courier New" pitchFamily="49" charset="0"/>
              </a:rPr>
              <a:t>=0)))); </a:t>
            </a:r>
          </a:p>
        </p:txBody>
      </p:sp>
      <p:sp>
        <p:nvSpPr>
          <p:cNvPr id="4" name="Title 1">
            <a:extLst>
              <a:ext uri="{FF2B5EF4-FFF2-40B4-BE49-F238E27FC236}">
                <a16:creationId xmlns:a16="http://schemas.microsoft.com/office/drawing/2014/main" id="{9175638D-8C0B-4213-90A2-8B63358AEC2B}"/>
              </a:ext>
            </a:extLst>
          </p:cNvPr>
          <p:cNvSpPr txBox="1">
            <a:spLocks/>
          </p:cNvSpPr>
          <p:nvPr/>
        </p:nvSpPr>
        <p:spPr bwMode="auto">
          <a:xfrm>
            <a:off x="381000" y="2057400"/>
            <a:ext cx="8229600" cy="586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latin typeface="Times New Roman" pitchFamily="18" charset="0"/>
                <a:cs typeface="Times New Roman" pitchFamily="18" charset="0"/>
              </a:rPr>
              <a:t>Python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 </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6</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multiplying the Fourier Transform by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dirty="0" err="1">
                <a:latin typeface="Cambria Math" pitchFamily="18" charset="0"/>
                <a:ea typeface="Cambria Math" pitchFamily="18" charset="0"/>
                <a:cs typeface="Times New Roman" pitchFamily="18" charset="0"/>
              </a:rPr>
              <a:t>i</a:t>
            </a:r>
            <a:r>
              <a:rPr lang="en-US" sz="3200" i="1" kern="0" dirty="0">
                <a:latin typeface="Cambria Math" pitchFamily="18" charset="0"/>
                <a:ea typeface="Cambria Math" pitchFamily="18" charset="0"/>
                <a:cs typeface="Times New Roman" pitchFamily="18" charset="0"/>
              </a:rPr>
              <a:t> </a:t>
            </a:r>
            <a:r>
              <a:rPr lang="el-GR" sz="3200" i="1" kern="0" dirty="0">
                <a:latin typeface="Cambria Math"/>
                <a:ea typeface="Cambria Math"/>
                <a:cs typeface="Times New Roman" pitchFamily="18" charset="0"/>
              </a:rPr>
              <a:t>ω</a:t>
            </a:r>
            <a:endParaRPr lang="en-US" sz="3200" i="1" kern="0" dirty="0">
              <a:latin typeface="Cambria Math"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r>
              <a:rPr lang="en-US" sz="3200" kern="0" dirty="0">
                <a:latin typeface="Times New Roman" pitchFamily="18" charset="0"/>
                <a:ea typeface="Cambria Math" pitchFamily="18" charset="0"/>
                <a:cs typeface="Times New Roman" pitchFamily="18" charset="0"/>
              </a:rPr>
              <a:t>differentiates the time series</a:t>
            </a: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9938" t="53548" r="4880" b="21820"/>
          <a:stretch>
            <a:fillRect/>
          </a:stretch>
        </p:blipFill>
        <p:spPr bwMode="auto">
          <a:xfrm>
            <a:off x="0" y="2514600"/>
            <a:ext cx="9144000" cy="1752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457200"/>
            <a:ext cx="9144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Times New Roman" pitchFamily="18" charset="0"/>
                <a:cs typeface="Times New Roman" pitchFamily="18" charset="0"/>
              </a:rPr>
              <a:t>use integration by parts</a:t>
            </a:r>
          </a:p>
          <a:p>
            <a:pPr marL="342900" lvl="0" indent="-342900" algn="ctr">
              <a:spcBef>
                <a:spcPct val="20000"/>
              </a:spcBef>
            </a:pPr>
            <a:r>
              <a:rPr lang="en-US" sz="2400" kern="0" dirty="0">
                <a:latin typeface="Times New Roman" pitchFamily="18" charset="0"/>
                <a:ea typeface="Cambria Math" pitchFamily="18" charset="0"/>
                <a:cs typeface="Times New Roman" pitchFamily="18" charset="0"/>
              </a:rPr>
              <a:t>and assume that the times series is zero</a:t>
            </a:r>
          </a:p>
          <a:p>
            <a:pPr marL="342900" lvl="0" indent="-342900" algn="ctr">
              <a:spcBef>
                <a:spcPct val="20000"/>
              </a:spcBef>
              <a:defRPr/>
            </a:pPr>
            <a:r>
              <a:rPr lang="en-US" sz="2400" i="1" kern="0" dirty="0">
                <a:latin typeface="Cambria Math" pitchFamily="18" charset="0"/>
                <a:ea typeface="Cambria Math" pitchFamily="18" charset="0"/>
                <a:cs typeface="Times New Roman" pitchFamily="18" charset="0"/>
              </a:rPr>
              <a:t>as</a:t>
            </a:r>
            <a:r>
              <a:rPr lang="en-US" sz="2400" kern="0" dirty="0">
                <a:latin typeface="Cambria Math" pitchFamily="18" charset="0"/>
                <a:ea typeface="Cambria Math" pitchFamily="18" charset="0"/>
                <a:cs typeface="Times New Roman" pitchFamily="18" charset="0"/>
              </a:rPr>
              <a:t> </a:t>
            </a:r>
            <a:r>
              <a:rPr lang="en-US" sz="2400" i="1" kern="0" dirty="0">
                <a:latin typeface="Cambria Math" pitchFamily="18" charset="0"/>
                <a:ea typeface="Cambria Math" pitchFamily="18" charset="0"/>
                <a:cs typeface="Times New Roman" pitchFamily="18" charset="0"/>
              </a:rPr>
              <a:t>t</a:t>
            </a:r>
            <a:r>
              <a:rPr lang="en-US" sz="2400" i="1" kern="0" dirty="0">
                <a:latin typeface="Cambria Math" pitchFamily="18" charset="0"/>
                <a:ea typeface="Cambria Math" pitchFamily="18" charset="0"/>
                <a:cs typeface="Times New Roman" pitchFamily="18" charset="0"/>
                <a:sym typeface="Symbol"/>
              </a:rPr>
              <a:t></a:t>
            </a:r>
            <a:r>
              <a:rPr lang="en-US" sz="2400" i="1" kern="0" dirty="0">
                <a:latin typeface="Cambria Math"/>
                <a:ea typeface="Cambria Math"/>
                <a:cs typeface="Times New Roman" pitchFamily="18" charset="0"/>
                <a:sym typeface="Symbol"/>
              </a:rPr>
              <a:t>±∞</a:t>
            </a:r>
            <a:endParaRPr lang="en-US" sz="2400" kern="0" dirty="0">
              <a:latin typeface="Cambria Math" pitchFamily="18" charset="0"/>
              <a:ea typeface="Cambria Math" pitchFamily="18" charset="0"/>
              <a:cs typeface="Times New Roman" pitchFamily="18" charset="0"/>
            </a:endParaRPr>
          </a:p>
          <a:p>
            <a:pPr marL="342900" lvl="0" indent="-342900" algn="ctr">
              <a:spcBef>
                <a:spcPct val="20000"/>
              </a:spcBef>
              <a:defRPr/>
            </a:pP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9938" t="53548" r="4880" b="21821"/>
          <a:stretch>
            <a:fillRect/>
          </a:stretch>
        </p:blipFill>
        <p:spPr bwMode="auto">
          <a:xfrm>
            <a:off x="0" y="2971800"/>
            <a:ext cx="9144000" cy="1752600"/>
          </a:xfrm>
          <a:prstGeom prst="rect">
            <a:avLst/>
          </a:prstGeom>
          <a:noFill/>
          <a:ln w="9525">
            <a:noFill/>
            <a:miter lim="800000"/>
            <a:headEnd/>
            <a:tailEnd/>
          </a:ln>
        </p:spPr>
      </p:pic>
      <p:sp>
        <p:nvSpPr>
          <p:cNvPr id="7" name="Content Placeholder 2"/>
          <p:cNvSpPr txBox="1">
            <a:spLocks/>
          </p:cNvSpPr>
          <p:nvPr/>
        </p:nvSpPr>
        <p:spPr bwMode="auto">
          <a:xfrm>
            <a:off x="24384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err="1">
                <a:solidFill>
                  <a:srgbClr val="FF0000"/>
                </a:solidFill>
                <a:latin typeface="Times New Roman" pitchFamily="18" charset="0"/>
                <a:cs typeface="Times New Roman" pitchFamily="18" charset="0"/>
              </a:rPr>
              <a:t>dv</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8" name="Content Placeholder 2"/>
          <p:cNvSpPr txBox="1">
            <a:spLocks/>
          </p:cNvSpPr>
          <p:nvPr/>
        </p:nvSpPr>
        <p:spPr bwMode="auto">
          <a:xfrm>
            <a:off x="14478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u</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9" name="Content Placeholder 2"/>
          <p:cNvSpPr txBox="1">
            <a:spLocks/>
          </p:cNvSpPr>
          <p:nvPr/>
        </p:nvSpPr>
        <p:spPr bwMode="auto">
          <a:xfrm>
            <a:off x="41148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u</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10" name="Content Placeholder 2"/>
          <p:cNvSpPr txBox="1">
            <a:spLocks/>
          </p:cNvSpPr>
          <p:nvPr/>
        </p:nvSpPr>
        <p:spPr bwMode="auto">
          <a:xfrm>
            <a:off x="32766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v</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11" name="Content Placeholder 2"/>
          <p:cNvSpPr txBox="1">
            <a:spLocks/>
          </p:cNvSpPr>
          <p:nvPr/>
        </p:nvSpPr>
        <p:spPr bwMode="auto">
          <a:xfrm>
            <a:off x="77724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du</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12" name="Content Placeholder 2"/>
          <p:cNvSpPr txBox="1">
            <a:spLocks/>
          </p:cNvSpPr>
          <p:nvPr/>
        </p:nvSpPr>
        <p:spPr bwMode="auto">
          <a:xfrm>
            <a:off x="6858000" y="2819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v</a:t>
            </a:r>
            <a:endParaRPr lang="en-US" sz="2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13" name="Freeform 12"/>
          <p:cNvSpPr/>
          <p:nvPr/>
        </p:nvSpPr>
        <p:spPr>
          <a:xfrm>
            <a:off x="604684" y="2993923"/>
            <a:ext cx="2327787" cy="1049593"/>
          </a:xfrm>
          <a:custGeom>
            <a:avLst/>
            <a:gdLst>
              <a:gd name="connsiteX0" fmla="*/ 619432 w 2327787"/>
              <a:gd name="connsiteY0" fmla="*/ 275303 h 1049593"/>
              <a:gd name="connsiteX1" fmla="*/ 442451 w 2327787"/>
              <a:gd name="connsiteY1" fmla="*/ 39329 h 1049593"/>
              <a:gd name="connsiteX2" fmla="*/ 250722 w 2327787"/>
              <a:gd name="connsiteY2" fmla="*/ 39329 h 1049593"/>
              <a:gd name="connsiteX3" fmla="*/ 44245 w 2327787"/>
              <a:gd name="connsiteY3" fmla="*/ 260554 h 1049593"/>
              <a:gd name="connsiteX4" fmla="*/ 58993 w 2327787"/>
              <a:gd name="connsiteY4" fmla="*/ 614516 h 1049593"/>
              <a:gd name="connsiteX5" fmla="*/ 398206 w 2327787"/>
              <a:gd name="connsiteY5" fmla="*/ 983225 h 1049593"/>
              <a:gd name="connsiteX6" fmla="*/ 1297858 w 2327787"/>
              <a:gd name="connsiteY6" fmla="*/ 983225 h 1049593"/>
              <a:gd name="connsiteX7" fmla="*/ 2153264 w 2327787"/>
              <a:gd name="connsiteY7" fmla="*/ 968477 h 1049593"/>
              <a:gd name="connsiteX8" fmla="*/ 2315497 w 2327787"/>
              <a:gd name="connsiteY8" fmla="*/ 496529 h 1049593"/>
              <a:gd name="connsiteX9" fmla="*/ 2079522 w 2327787"/>
              <a:gd name="connsiteY9" fmla="*/ 260554 h 1049593"/>
              <a:gd name="connsiteX10" fmla="*/ 1946787 w 2327787"/>
              <a:gd name="connsiteY10" fmla="*/ 363793 h 1049593"/>
              <a:gd name="connsiteX11" fmla="*/ 1932039 w 2327787"/>
              <a:gd name="connsiteY11" fmla="*/ 747251 h 1049593"/>
              <a:gd name="connsiteX12" fmla="*/ 1474839 w 2327787"/>
              <a:gd name="connsiteY12" fmla="*/ 820993 h 1049593"/>
              <a:gd name="connsiteX13" fmla="*/ 840658 w 2327787"/>
              <a:gd name="connsiteY13" fmla="*/ 835742 h 1049593"/>
              <a:gd name="connsiteX14" fmla="*/ 560439 w 2327787"/>
              <a:gd name="connsiteY14" fmla="*/ 585019 h 1049593"/>
              <a:gd name="connsiteX15" fmla="*/ 914400 w 2327787"/>
              <a:gd name="connsiteY15" fmla="*/ 127819 h 1049593"/>
              <a:gd name="connsiteX16" fmla="*/ 914400 w 2327787"/>
              <a:gd name="connsiteY16" fmla="*/ 39329 h 1049593"/>
              <a:gd name="connsiteX17" fmla="*/ 619432 w 2327787"/>
              <a:gd name="connsiteY17" fmla="*/ 275303 h 1049593"/>
              <a:gd name="connsiteX0" fmla="*/ 619432 w 2327787"/>
              <a:gd name="connsiteY0" fmla="*/ 287593 h 1061883"/>
              <a:gd name="connsiteX1" fmla="*/ 442451 w 2327787"/>
              <a:gd name="connsiteY1" fmla="*/ 51619 h 1061883"/>
              <a:gd name="connsiteX2" fmla="*/ 250722 w 2327787"/>
              <a:gd name="connsiteY2" fmla="*/ 51619 h 1061883"/>
              <a:gd name="connsiteX3" fmla="*/ 44245 w 2327787"/>
              <a:gd name="connsiteY3" fmla="*/ 272844 h 1061883"/>
              <a:gd name="connsiteX4" fmla="*/ 58993 w 2327787"/>
              <a:gd name="connsiteY4" fmla="*/ 626806 h 1061883"/>
              <a:gd name="connsiteX5" fmla="*/ 398206 w 2327787"/>
              <a:gd name="connsiteY5" fmla="*/ 995515 h 1061883"/>
              <a:gd name="connsiteX6" fmla="*/ 1297858 w 2327787"/>
              <a:gd name="connsiteY6" fmla="*/ 995515 h 1061883"/>
              <a:gd name="connsiteX7" fmla="*/ 2153264 w 2327787"/>
              <a:gd name="connsiteY7" fmla="*/ 980767 h 1061883"/>
              <a:gd name="connsiteX8" fmla="*/ 2315497 w 2327787"/>
              <a:gd name="connsiteY8" fmla="*/ 508819 h 1061883"/>
              <a:gd name="connsiteX9" fmla="*/ 2079522 w 2327787"/>
              <a:gd name="connsiteY9" fmla="*/ 272844 h 1061883"/>
              <a:gd name="connsiteX10" fmla="*/ 1946787 w 2327787"/>
              <a:gd name="connsiteY10" fmla="*/ 376083 h 1061883"/>
              <a:gd name="connsiteX11" fmla="*/ 1932039 w 2327787"/>
              <a:gd name="connsiteY11" fmla="*/ 759541 h 1061883"/>
              <a:gd name="connsiteX12" fmla="*/ 1474839 w 2327787"/>
              <a:gd name="connsiteY12" fmla="*/ 833283 h 1061883"/>
              <a:gd name="connsiteX13" fmla="*/ 840658 w 2327787"/>
              <a:gd name="connsiteY13" fmla="*/ 848032 h 1061883"/>
              <a:gd name="connsiteX14" fmla="*/ 560439 w 2327787"/>
              <a:gd name="connsiteY14" fmla="*/ 597309 h 1061883"/>
              <a:gd name="connsiteX15" fmla="*/ 914400 w 2327787"/>
              <a:gd name="connsiteY15" fmla="*/ 51619 h 1061883"/>
              <a:gd name="connsiteX16" fmla="*/ 619432 w 2327787"/>
              <a:gd name="connsiteY16" fmla="*/ 287593 h 1061883"/>
              <a:gd name="connsiteX0" fmla="*/ 619432 w 2327787"/>
              <a:gd name="connsiteY0" fmla="*/ 275303 h 1049593"/>
              <a:gd name="connsiteX1" fmla="*/ 442451 w 2327787"/>
              <a:gd name="connsiteY1" fmla="*/ 39329 h 1049593"/>
              <a:gd name="connsiteX2" fmla="*/ 250722 w 2327787"/>
              <a:gd name="connsiteY2" fmla="*/ 39329 h 1049593"/>
              <a:gd name="connsiteX3" fmla="*/ 44245 w 2327787"/>
              <a:gd name="connsiteY3" fmla="*/ 260554 h 1049593"/>
              <a:gd name="connsiteX4" fmla="*/ 58993 w 2327787"/>
              <a:gd name="connsiteY4" fmla="*/ 614516 h 1049593"/>
              <a:gd name="connsiteX5" fmla="*/ 398206 w 2327787"/>
              <a:gd name="connsiteY5" fmla="*/ 983225 h 1049593"/>
              <a:gd name="connsiteX6" fmla="*/ 1297858 w 2327787"/>
              <a:gd name="connsiteY6" fmla="*/ 983225 h 1049593"/>
              <a:gd name="connsiteX7" fmla="*/ 2153264 w 2327787"/>
              <a:gd name="connsiteY7" fmla="*/ 968477 h 1049593"/>
              <a:gd name="connsiteX8" fmla="*/ 2315497 w 2327787"/>
              <a:gd name="connsiteY8" fmla="*/ 496529 h 1049593"/>
              <a:gd name="connsiteX9" fmla="*/ 2079522 w 2327787"/>
              <a:gd name="connsiteY9" fmla="*/ 260554 h 1049593"/>
              <a:gd name="connsiteX10" fmla="*/ 1946787 w 2327787"/>
              <a:gd name="connsiteY10" fmla="*/ 363793 h 1049593"/>
              <a:gd name="connsiteX11" fmla="*/ 1932039 w 2327787"/>
              <a:gd name="connsiteY11" fmla="*/ 747251 h 1049593"/>
              <a:gd name="connsiteX12" fmla="*/ 1474839 w 2327787"/>
              <a:gd name="connsiteY12" fmla="*/ 820993 h 1049593"/>
              <a:gd name="connsiteX13" fmla="*/ 840658 w 2327787"/>
              <a:gd name="connsiteY13" fmla="*/ 835742 h 1049593"/>
              <a:gd name="connsiteX14" fmla="*/ 560439 w 2327787"/>
              <a:gd name="connsiteY14" fmla="*/ 585019 h 1049593"/>
              <a:gd name="connsiteX15" fmla="*/ 619432 w 2327787"/>
              <a:gd name="connsiteY15" fmla="*/ 275303 h 10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7787" h="1049593">
                <a:moveTo>
                  <a:pt x="619432" y="275303"/>
                </a:moveTo>
                <a:cubicBezTo>
                  <a:pt x="599767" y="184355"/>
                  <a:pt x="503903" y="78658"/>
                  <a:pt x="442451" y="39329"/>
                </a:cubicBezTo>
                <a:cubicBezTo>
                  <a:pt x="380999" y="0"/>
                  <a:pt x="317090" y="2458"/>
                  <a:pt x="250722" y="39329"/>
                </a:cubicBezTo>
                <a:cubicBezTo>
                  <a:pt x="184354" y="76200"/>
                  <a:pt x="76200" y="164690"/>
                  <a:pt x="44245" y="260554"/>
                </a:cubicBezTo>
                <a:cubicBezTo>
                  <a:pt x="12290" y="356418"/>
                  <a:pt x="0" y="494071"/>
                  <a:pt x="58993" y="614516"/>
                </a:cubicBezTo>
                <a:cubicBezTo>
                  <a:pt x="117987" y="734961"/>
                  <a:pt x="191729" y="921774"/>
                  <a:pt x="398206" y="983225"/>
                </a:cubicBezTo>
                <a:cubicBezTo>
                  <a:pt x="604683" y="1044676"/>
                  <a:pt x="1297858" y="983225"/>
                  <a:pt x="1297858" y="983225"/>
                </a:cubicBezTo>
                <a:cubicBezTo>
                  <a:pt x="1590368" y="980767"/>
                  <a:pt x="1983658" y="1049593"/>
                  <a:pt x="2153264" y="968477"/>
                </a:cubicBezTo>
                <a:cubicBezTo>
                  <a:pt x="2322870" y="887361"/>
                  <a:pt x="2327787" y="614516"/>
                  <a:pt x="2315497" y="496529"/>
                </a:cubicBezTo>
                <a:cubicBezTo>
                  <a:pt x="2303207" y="378542"/>
                  <a:pt x="2140974" y="282677"/>
                  <a:pt x="2079522" y="260554"/>
                </a:cubicBezTo>
                <a:cubicBezTo>
                  <a:pt x="2018070" y="238431"/>
                  <a:pt x="1971368" y="282677"/>
                  <a:pt x="1946787" y="363793"/>
                </a:cubicBezTo>
                <a:cubicBezTo>
                  <a:pt x="1922206" y="444909"/>
                  <a:pt x="2010697" y="671051"/>
                  <a:pt x="1932039" y="747251"/>
                </a:cubicBezTo>
                <a:cubicBezTo>
                  <a:pt x="1853381" y="823451"/>
                  <a:pt x="1656736" y="806245"/>
                  <a:pt x="1474839" y="820993"/>
                </a:cubicBezTo>
                <a:cubicBezTo>
                  <a:pt x="1292942" y="835742"/>
                  <a:pt x="993058" y="875071"/>
                  <a:pt x="840658" y="835742"/>
                </a:cubicBezTo>
                <a:cubicBezTo>
                  <a:pt x="688258" y="796413"/>
                  <a:pt x="597310" y="678425"/>
                  <a:pt x="560439" y="585019"/>
                </a:cubicBezTo>
                <a:cubicBezTo>
                  <a:pt x="523568" y="491613"/>
                  <a:pt x="639097" y="366251"/>
                  <a:pt x="619432" y="27530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515897" y="3124200"/>
            <a:ext cx="3554361" cy="1052052"/>
          </a:xfrm>
          <a:custGeom>
            <a:avLst/>
            <a:gdLst>
              <a:gd name="connsiteX0" fmla="*/ 501445 w 3554361"/>
              <a:gd name="connsiteY0" fmla="*/ 71284 h 1052052"/>
              <a:gd name="connsiteX1" fmla="*/ 58993 w 3554361"/>
              <a:gd name="connsiteY1" fmla="*/ 233516 h 1052052"/>
              <a:gd name="connsiteX2" fmla="*/ 147484 w 3554361"/>
              <a:gd name="connsiteY2" fmla="*/ 543232 h 1052052"/>
              <a:gd name="connsiteX3" fmla="*/ 589935 w 3554361"/>
              <a:gd name="connsiteY3" fmla="*/ 823452 h 1052052"/>
              <a:gd name="connsiteX4" fmla="*/ 1563329 w 3554361"/>
              <a:gd name="connsiteY4" fmla="*/ 1029929 h 1052052"/>
              <a:gd name="connsiteX5" fmla="*/ 2713703 w 3554361"/>
              <a:gd name="connsiteY5" fmla="*/ 956187 h 1052052"/>
              <a:gd name="connsiteX6" fmla="*/ 3303638 w 3554361"/>
              <a:gd name="connsiteY6" fmla="*/ 675968 h 1052052"/>
              <a:gd name="connsiteX7" fmla="*/ 3524864 w 3554361"/>
              <a:gd name="connsiteY7" fmla="*/ 292510 h 1052052"/>
              <a:gd name="connsiteX8" fmla="*/ 3126658 w 3554361"/>
              <a:gd name="connsiteY8" fmla="*/ 100781 h 1052052"/>
              <a:gd name="connsiteX9" fmla="*/ 2256503 w 3554361"/>
              <a:gd name="connsiteY9" fmla="*/ 189271 h 1052052"/>
              <a:gd name="connsiteX10" fmla="*/ 1976284 w 3554361"/>
              <a:gd name="connsiteY10" fmla="*/ 189271 h 1052052"/>
              <a:gd name="connsiteX11" fmla="*/ 1858297 w 3554361"/>
              <a:gd name="connsiteY11" fmla="*/ 661219 h 1052052"/>
              <a:gd name="connsiteX12" fmla="*/ 1356851 w 3554361"/>
              <a:gd name="connsiteY12" fmla="*/ 882445 h 1052052"/>
              <a:gd name="connsiteX13" fmla="*/ 781664 w 3554361"/>
              <a:gd name="connsiteY13" fmla="*/ 764458 h 1052052"/>
              <a:gd name="connsiteX14" fmla="*/ 722671 w 3554361"/>
              <a:gd name="connsiteY14" fmla="*/ 616974 h 1052052"/>
              <a:gd name="connsiteX15" fmla="*/ 943897 w 3554361"/>
              <a:gd name="connsiteY15" fmla="*/ 381000 h 1052052"/>
              <a:gd name="connsiteX16" fmla="*/ 737419 w 3554361"/>
              <a:gd name="connsiteY16" fmla="*/ 56535 h 1052052"/>
              <a:gd name="connsiteX17" fmla="*/ 501445 w 3554361"/>
              <a:gd name="connsiteY17" fmla="*/ 71284 h 105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4361" h="1052052">
                <a:moveTo>
                  <a:pt x="501445" y="71284"/>
                </a:moveTo>
                <a:cubicBezTo>
                  <a:pt x="388374" y="100781"/>
                  <a:pt x="117987" y="154858"/>
                  <a:pt x="58993" y="233516"/>
                </a:cubicBezTo>
                <a:cubicBezTo>
                  <a:pt x="0" y="312174"/>
                  <a:pt x="58994" y="444909"/>
                  <a:pt x="147484" y="543232"/>
                </a:cubicBezTo>
                <a:cubicBezTo>
                  <a:pt x="235974" y="641555"/>
                  <a:pt x="353961" y="742336"/>
                  <a:pt x="589935" y="823452"/>
                </a:cubicBezTo>
                <a:cubicBezTo>
                  <a:pt x="825909" y="904568"/>
                  <a:pt x="1209368" y="1007806"/>
                  <a:pt x="1563329" y="1029929"/>
                </a:cubicBezTo>
                <a:cubicBezTo>
                  <a:pt x="1917290" y="1052052"/>
                  <a:pt x="2423652" y="1015180"/>
                  <a:pt x="2713703" y="956187"/>
                </a:cubicBezTo>
                <a:cubicBezTo>
                  <a:pt x="3003754" y="897194"/>
                  <a:pt x="3168445" y="786581"/>
                  <a:pt x="3303638" y="675968"/>
                </a:cubicBezTo>
                <a:cubicBezTo>
                  <a:pt x="3438832" y="565355"/>
                  <a:pt x="3554361" y="388374"/>
                  <a:pt x="3524864" y="292510"/>
                </a:cubicBezTo>
                <a:cubicBezTo>
                  <a:pt x="3495367" y="196646"/>
                  <a:pt x="3338051" y="117987"/>
                  <a:pt x="3126658" y="100781"/>
                </a:cubicBezTo>
                <a:cubicBezTo>
                  <a:pt x="2915265" y="83575"/>
                  <a:pt x="2448232" y="174523"/>
                  <a:pt x="2256503" y="189271"/>
                </a:cubicBezTo>
                <a:cubicBezTo>
                  <a:pt x="2064774" y="204019"/>
                  <a:pt x="2042652" y="110613"/>
                  <a:pt x="1976284" y="189271"/>
                </a:cubicBezTo>
                <a:cubicBezTo>
                  <a:pt x="1909916" y="267929"/>
                  <a:pt x="1961536" y="545690"/>
                  <a:pt x="1858297" y="661219"/>
                </a:cubicBezTo>
                <a:cubicBezTo>
                  <a:pt x="1755058" y="776748"/>
                  <a:pt x="1536290" y="865239"/>
                  <a:pt x="1356851" y="882445"/>
                </a:cubicBezTo>
                <a:cubicBezTo>
                  <a:pt x="1177412" y="899652"/>
                  <a:pt x="887361" y="808703"/>
                  <a:pt x="781664" y="764458"/>
                </a:cubicBezTo>
                <a:cubicBezTo>
                  <a:pt x="675967" y="720213"/>
                  <a:pt x="695632" y="680884"/>
                  <a:pt x="722671" y="616974"/>
                </a:cubicBezTo>
                <a:cubicBezTo>
                  <a:pt x="749710" y="553064"/>
                  <a:pt x="941439" y="474406"/>
                  <a:pt x="943897" y="381000"/>
                </a:cubicBezTo>
                <a:cubicBezTo>
                  <a:pt x="946355" y="287594"/>
                  <a:pt x="813619" y="113070"/>
                  <a:pt x="737419" y="56535"/>
                </a:cubicBezTo>
                <a:cubicBezTo>
                  <a:pt x="661219" y="0"/>
                  <a:pt x="614516" y="41787"/>
                  <a:pt x="501445" y="7128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81000" y="609600"/>
            <a:ext cx="8305799" cy="5791200"/>
            <a:chOff x="634502" y="1257300"/>
            <a:chExt cx="5550761" cy="4000500"/>
          </a:xfrm>
        </p:grpSpPr>
        <p:pic>
          <p:nvPicPr>
            <p:cNvPr id="2" name="Picture 2"/>
            <p:cNvPicPr>
              <a:picLocks noChangeAspect="1" noChangeArrowheads="1"/>
            </p:cNvPicPr>
            <p:nvPr/>
          </p:nvPicPr>
          <p:blipFill>
            <a:blip r:embed="rId3" cstate="print"/>
            <a:srcRect/>
            <a:stretch>
              <a:fillRect/>
            </a:stretch>
          </p:blipFill>
          <p:spPr bwMode="auto">
            <a:xfrm>
              <a:off x="851263" y="1257300"/>
              <a:ext cx="5334000" cy="4000500"/>
            </a:xfrm>
            <a:prstGeom prst="rect">
              <a:avLst/>
            </a:prstGeom>
            <a:noFill/>
            <a:ln w="9525">
              <a:noFill/>
              <a:miter lim="800000"/>
              <a:headEnd/>
              <a:tailEnd/>
            </a:ln>
            <a:effectLst/>
          </p:spPr>
        </p:pic>
        <p:sp>
          <p:nvSpPr>
            <p:cNvPr id="22" name="Rectangle 21"/>
            <p:cNvSpPr/>
            <p:nvPr/>
          </p:nvSpPr>
          <p:spPr>
            <a:xfrm>
              <a:off x="914400" y="2857500"/>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 y="3924300"/>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1714500"/>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76600" y="24765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52800" y="36957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276600" y="48387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31647" y="4836695"/>
              <a:ext cx="1447800" cy="361435"/>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p>
          </p:txBody>
        </p:sp>
        <p:sp>
          <p:nvSpPr>
            <p:cNvPr id="42" name="TextBox 41"/>
            <p:cNvSpPr txBox="1"/>
            <p:nvPr/>
          </p:nvSpPr>
          <p:spPr>
            <a:xfrm>
              <a:off x="1652990" y="1309938"/>
              <a:ext cx="457200" cy="361435"/>
            </a:xfrm>
            <a:prstGeom prst="rect">
              <a:avLst/>
            </a:prstGeom>
            <a:noFill/>
          </p:spPr>
          <p:txBody>
            <a:bodyPr wrap="square" rtlCol="0">
              <a:spAutoFit/>
            </a:bodyPr>
            <a:lstStyle/>
            <a:p>
              <a:r>
                <a:rPr lang="en-US" sz="2800" dirty="0">
                  <a:latin typeface="Times New Roman" pitchFamily="18" charset="0"/>
                  <a:cs typeface="Times New Roman" pitchFamily="18" charset="0"/>
                </a:rPr>
                <a:t>A)</a:t>
              </a:r>
            </a:p>
          </p:txBody>
        </p:sp>
        <p:sp>
          <p:nvSpPr>
            <p:cNvPr id="43" name="TextBox 42"/>
            <p:cNvSpPr txBox="1"/>
            <p:nvPr/>
          </p:nvSpPr>
          <p:spPr>
            <a:xfrm>
              <a:off x="1602066" y="2573254"/>
              <a:ext cx="457200" cy="361435"/>
            </a:xfrm>
            <a:prstGeom prst="rect">
              <a:avLst/>
            </a:prstGeom>
            <a:noFill/>
          </p:spPr>
          <p:txBody>
            <a:bodyPr wrap="square" rtlCol="0">
              <a:spAutoFit/>
            </a:bodyPr>
            <a:lstStyle/>
            <a:p>
              <a:r>
                <a:rPr lang="en-US" sz="2800" dirty="0">
                  <a:latin typeface="Times New Roman" pitchFamily="18" charset="0"/>
                  <a:cs typeface="Times New Roman" pitchFamily="18" charset="0"/>
                </a:rPr>
                <a:t>B) </a:t>
              </a:r>
            </a:p>
          </p:txBody>
        </p:sp>
        <p:sp>
          <p:nvSpPr>
            <p:cNvPr id="44" name="TextBox 43"/>
            <p:cNvSpPr txBox="1"/>
            <p:nvPr/>
          </p:nvSpPr>
          <p:spPr>
            <a:xfrm>
              <a:off x="1602066" y="3783932"/>
              <a:ext cx="457200" cy="361435"/>
            </a:xfrm>
            <a:prstGeom prst="rect">
              <a:avLst/>
            </a:prstGeom>
            <a:noFill/>
          </p:spPr>
          <p:txBody>
            <a:bodyPr wrap="square" rtlCol="0">
              <a:spAutoFit/>
            </a:bodyPr>
            <a:lstStyle/>
            <a:p>
              <a:r>
                <a:rPr lang="en-US" sz="2800" dirty="0">
                  <a:latin typeface="Times New Roman" pitchFamily="18" charset="0"/>
                  <a:cs typeface="Times New Roman" pitchFamily="18" charset="0"/>
                </a:rPr>
                <a:t>C)</a:t>
              </a:r>
            </a:p>
          </p:txBody>
        </p:sp>
        <p:sp>
          <p:nvSpPr>
            <p:cNvPr id="38" name="TextBox 37"/>
            <p:cNvSpPr txBox="1"/>
            <p:nvPr/>
          </p:nvSpPr>
          <p:spPr>
            <a:xfrm>
              <a:off x="787275" y="1731043"/>
              <a:ext cx="623990" cy="361435"/>
            </a:xfrm>
            <a:prstGeom prst="rect">
              <a:avLst/>
            </a:prstGeom>
            <a:noFill/>
          </p:spPr>
          <p:txBody>
            <a:bodyPr wrap="square" rtlCol="0">
              <a:spAutoFit/>
            </a:bodyPr>
            <a:lstStyle/>
            <a:p>
              <a:r>
                <a:rPr lang="en-US" sz="2800" i="1" dirty="0">
                  <a:latin typeface="Times New Roman" pitchFamily="18" charset="0"/>
                  <a:cs typeface="Times New Roman" pitchFamily="18" charset="0"/>
                </a:rPr>
                <a:t>d(t)</a:t>
              </a:r>
            </a:p>
          </p:txBody>
        </p:sp>
        <p:sp>
          <p:nvSpPr>
            <p:cNvPr id="45" name="TextBox 44"/>
            <p:cNvSpPr txBox="1"/>
            <p:nvPr/>
          </p:nvSpPr>
          <p:spPr>
            <a:xfrm>
              <a:off x="634502" y="2836445"/>
              <a:ext cx="798534" cy="361435"/>
            </a:xfrm>
            <a:prstGeom prst="rect">
              <a:avLst/>
            </a:prstGeom>
            <a:noFill/>
          </p:spPr>
          <p:txBody>
            <a:bodyPr wrap="square" rtlCol="0">
              <a:spAutoFit/>
            </a:bodyPr>
            <a:lstStyle/>
            <a:p>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d</a:t>
              </a:r>
              <a:r>
                <a:rPr lang="en-US" sz="2800" i="1" dirty="0">
                  <a:latin typeface="Times New Roman" pitchFamily="18" charset="0"/>
                  <a:cs typeface="Times New Roman" pitchFamily="18" charset="0"/>
                </a:rPr>
                <a:t>/</a:t>
              </a:r>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t</a:t>
              </a:r>
              <a:endParaRPr lang="en-US" sz="2800" i="1" dirty="0">
                <a:latin typeface="Times New Roman" pitchFamily="18" charset="0"/>
                <a:cs typeface="Times New Roman" pitchFamily="18" charset="0"/>
              </a:endParaRPr>
            </a:p>
          </p:txBody>
        </p:sp>
        <p:sp>
          <p:nvSpPr>
            <p:cNvPr id="46" name="TextBox 45"/>
            <p:cNvSpPr txBox="1"/>
            <p:nvPr/>
          </p:nvSpPr>
          <p:spPr>
            <a:xfrm>
              <a:off x="685427" y="4047122"/>
              <a:ext cx="798534" cy="361435"/>
            </a:xfrm>
            <a:prstGeom prst="rect">
              <a:avLst/>
            </a:prstGeom>
            <a:noFill/>
          </p:spPr>
          <p:txBody>
            <a:bodyPr wrap="square" rtlCol="0">
              <a:spAutoFit/>
            </a:bodyPr>
            <a:lstStyle/>
            <a:p>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d</a:t>
              </a:r>
              <a:r>
                <a:rPr lang="en-US" sz="2800" i="1" dirty="0">
                  <a:latin typeface="Times New Roman" pitchFamily="18" charset="0"/>
                  <a:cs typeface="Times New Roman" pitchFamily="18" charset="0"/>
                </a:rPr>
                <a:t>/</a:t>
              </a:r>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t</a:t>
              </a:r>
              <a:endParaRPr lang="en-US" sz="2800" i="1" dirty="0">
                <a:latin typeface="Times New Roman" pitchFamily="18" charset="0"/>
                <a:cs typeface="Times New Roman" pitchFamily="18" charset="0"/>
              </a:endParaRPr>
            </a:p>
          </p:txBody>
        </p:sp>
        <p:cxnSp>
          <p:nvCxnSpPr>
            <p:cNvPr id="48" name="Straight Arrow Connector 47"/>
            <p:cNvCxnSpPr/>
            <p:nvPr/>
          </p:nvCxnSpPr>
          <p:spPr>
            <a:xfrm rot="5400000" flipH="1" flipV="1">
              <a:off x="1076945" y="4212431"/>
              <a:ext cx="920924" cy="1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24794" y="4660454"/>
              <a:ext cx="4475956" cy="2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1072047" y="3025911"/>
              <a:ext cx="929927" cy="25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524000" y="3471863"/>
              <a:ext cx="4467225" cy="69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1086861" y="1811287"/>
              <a:ext cx="914922" cy="69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547813" y="2266950"/>
              <a:ext cx="4452937"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MATLAB</a:t>
            </a:r>
          </a:p>
        </p:txBody>
      </p:sp>
      <p:sp>
        <p:nvSpPr>
          <p:cNvPr id="5" name="Content Placeholder 4"/>
          <p:cNvSpPr>
            <a:spLocks noGrp="1"/>
          </p:cNvSpPr>
          <p:nvPr>
            <p:ph idx="1"/>
          </p:nvPr>
        </p:nvSpPr>
        <p:spPr>
          <a:xfrm>
            <a:off x="228600" y="1417638"/>
            <a:ext cx="9144000" cy="4830762"/>
          </a:xfrm>
        </p:spPr>
        <p:txBody>
          <a:bodyPr/>
          <a:lstStyle/>
          <a:p>
            <a:pPr>
              <a:buNone/>
            </a:pPr>
            <a:r>
              <a:rPr lang="en-US" dirty="0">
                <a:solidFill>
                  <a:srgbClr val="000000"/>
                </a:solidFill>
                <a:latin typeface="Courier New"/>
              </a:rPr>
              <a:t>dt = complex(0,1)*w.*</a:t>
            </a:r>
            <a:r>
              <a:rPr lang="en-US" dirty="0" err="1">
                <a:solidFill>
                  <a:srgbClr val="000000"/>
                </a:solidFill>
                <a:latin typeface="Courier New"/>
              </a:rPr>
              <a:t>fft</a:t>
            </a:r>
            <a:r>
              <a:rPr lang="en-US" dirty="0">
                <a:solidFill>
                  <a:srgbClr val="000000"/>
                </a:solidFill>
                <a:latin typeface="Courier New"/>
              </a:rPr>
              <a:t>(d)</a:t>
            </a:r>
          </a:p>
          <a:p>
            <a:pPr>
              <a:buNone/>
            </a:pPr>
            <a:r>
              <a:rPr lang="en-US" dirty="0" err="1">
                <a:solidFill>
                  <a:srgbClr val="000000"/>
                </a:solidFill>
                <a:latin typeface="Courier New"/>
              </a:rPr>
              <a:t>dddt</a:t>
            </a:r>
            <a:r>
              <a:rPr lang="en-US" dirty="0">
                <a:solidFill>
                  <a:srgbClr val="000000"/>
                </a:solidFill>
                <a:latin typeface="Courier New"/>
              </a:rPr>
              <a:t> = real(</a:t>
            </a:r>
            <a:r>
              <a:rPr lang="en-US" dirty="0" err="1">
                <a:solidFill>
                  <a:srgbClr val="000000"/>
                </a:solidFill>
                <a:latin typeface="Courier New"/>
              </a:rPr>
              <a:t>ifft</a:t>
            </a:r>
            <a:r>
              <a:rPr lang="en-US" dirty="0">
                <a:solidFill>
                  <a:srgbClr val="000000"/>
                </a:solidFill>
                <a:latin typeface="Courier New"/>
              </a:rPr>
              <a:t>(dt));</a:t>
            </a:r>
          </a:p>
          <a:p>
            <a:pPr>
              <a:buNone/>
            </a:pPr>
            <a:endParaRPr lang="en-US" dirty="0">
              <a:solidFill>
                <a:srgbClr val="000000"/>
              </a:solidFill>
              <a:latin typeface="Courier New"/>
            </a:endParaRPr>
          </a:p>
          <a:p>
            <a:pPr>
              <a:buNone/>
            </a:pPr>
            <a:endParaRPr lang="en-US" dirty="0">
              <a:solidFill>
                <a:srgbClr val="000000"/>
              </a:solidFill>
              <a:latin typeface="Courier New"/>
            </a:endParaRPr>
          </a:p>
          <a:p>
            <a:pPr>
              <a:buNone/>
            </a:pPr>
            <a:r>
              <a:rPr lang="en-US" dirty="0">
                <a:solidFill>
                  <a:srgbClr val="000000"/>
                </a:solidFill>
                <a:latin typeface="Courier New"/>
              </a:rPr>
              <a:t>dt = </a:t>
            </a:r>
            <a:r>
              <a:rPr lang="en-US" dirty="0" err="1">
                <a:solidFill>
                  <a:srgbClr val="000000"/>
                </a:solidFill>
                <a:latin typeface="Courier New"/>
              </a:rPr>
              <a:t>np.multiply</a:t>
            </a:r>
            <a:r>
              <a:rPr lang="en-US" dirty="0">
                <a:solidFill>
                  <a:srgbClr val="000000"/>
                </a:solidFill>
                <a:latin typeface="Courier New"/>
              </a:rPr>
              <a:t>(complex(0,1)*w,</a:t>
            </a:r>
          </a:p>
          <a:p>
            <a:pPr>
              <a:buNone/>
            </a:pPr>
            <a:r>
              <a:rPr lang="en-US" dirty="0">
                <a:solidFill>
                  <a:srgbClr val="000000"/>
                </a:solidFill>
                <a:latin typeface="Courier New"/>
              </a:rPr>
              <a:t>     </a:t>
            </a:r>
            <a:r>
              <a:rPr lang="en-US" dirty="0" err="1">
                <a:solidFill>
                  <a:srgbClr val="000000"/>
                </a:solidFill>
                <a:latin typeface="Courier New"/>
              </a:rPr>
              <a:t>np.fft.fft</a:t>
            </a:r>
            <a:r>
              <a:rPr lang="en-US" dirty="0">
                <a:solidFill>
                  <a:srgbClr val="000000"/>
                </a:solidFill>
                <a:latin typeface="Courier New"/>
              </a:rPr>
              <a:t>(d, axis=0));</a:t>
            </a:r>
          </a:p>
          <a:p>
            <a:pPr>
              <a:buNone/>
            </a:pPr>
            <a:r>
              <a:rPr lang="en-US" dirty="0" err="1">
                <a:solidFill>
                  <a:srgbClr val="000000"/>
                </a:solidFill>
                <a:latin typeface="Courier New"/>
              </a:rPr>
              <a:t>dddt</a:t>
            </a:r>
            <a:r>
              <a:rPr lang="en-US" dirty="0">
                <a:solidFill>
                  <a:srgbClr val="000000"/>
                </a:solidFill>
                <a:latin typeface="Courier New"/>
              </a:rPr>
              <a:t>=</a:t>
            </a:r>
            <a:r>
              <a:rPr lang="en-US" dirty="0" err="1">
                <a:solidFill>
                  <a:srgbClr val="000000"/>
                </a:solidFill>
                <a:latin typeface="Courier New"/>
              </a:rPr>
              <a:t>np.real</a:t>
            </a:r>
            <a:r>
              <a:rPr lang="en-US" dirty="0">
                <a:solidFill>
                  <a:srgbClr val="000000"/>
                </a:solidFill>
                <a:latin typeface="Courier New"/>
              </a:rPr>
              <a:t>((</a:t>
            </a:r>
            <a:r>
              <a:rPr lang="en-US" dirty="0" err="1">
                <a:solidFill>
                  <a:srgbClr val="000000"/>
                </a:solidFill>
                <a:latin typeface="Courier New"/>
              </a:rPr>
              <a:t>np.fft.ifft</a:t>
            </a:r>
            <a:r>
              <a:rPr lang="en-US" dirty="0">
                <a:solidFill>
                  <a:srgbClr val="000000"/>
                </a:solidFill>
                <a:latin typeface="Courier New"/>
              </a:rPr>
              <a:t>(dt,</a:t>
            </a:r>
          </a:p>
          <a:p>
            <a:pPr>
              <a:buNone/>
            </a:pPr>
            <a:r>
              <a:rPr lang="en-US" dirty="0">
                <a:solidFill>
                  <a:srgbClr val="000000"/>
                </a:solidFill>
                <a:latin typeface="Courier New"/>
              </a:rPr>
              <a:t>     axis=0))); </a:t>
            </a:r>
            <a:endParaRPr lang="en-US" dirty="0">
              <a:latin typeface="Courier New" pitchFamily="49" charset="0"/>
              <a:cs typeface="Courier New" pitchFamily="49" charset="0"/>
            </a:endParaRPr>
          </a:p>
        </p:txBody>
      </p:sp>
      <p:sp>
        <p:nvSpPr>
          <p:cNvPr id="4" name="Title 1">
            <a:extLst>
              <a:ext uri="{FF2B5EF4-FFF2-40B4-BE49-F238E27FC236}">
                <a16:creationId xmlns:a16="http://schemas.microsoft.com/office/drawing/2014/main" id="{E991F27E-91FC-407F-A405-9D379225FC60}"/>
              </a:ext>
            </a:extLst>
          </p:cNvPr>
          <p:cNvSpPr txBox="1">
            <a:spLocks/>
          </p:cNvSpPr>
          <p:nvPr/>
        </p:nvSpPr>
        <p:spPr bwMode="auto">
          <a:xfrm>
            <a:off x="425116" y="269001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latin typeface="Times New Roman" pitchFamily="18" charset="0"/>
                <a:cs typeface="Times New Roman" pitchFamily="18" charset="0"/>
              </a:rPr>
              <a:t>Python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57816" t="67568" r="5146" b="16216"/>
          <a:stretch>
            <a:fillRect/>
          </a:stretch>
        </p:blipFill>
        <p:spPr bwMode="auto">
          <a:xfrm>
            <a:off x="1752600" y="2329542"/>
            <a:ext cx="5727700" cy="1676400"/>
          </a:xfrm>
          <a:prstGeom prst="rect">
            <a:avLst/>
          </a:prstGeom>
          <a:noFill/>
          <a:ln w="9525">
            <a:noFill/>
            <a:miter lim="800000"/>
            <a:headEnd/>
            <a:tailEnd/>
          </a:ln>
        </p:spPr>
      </p:pic>
      <p:sp>
        <p:nvSpPr>
          <p:cNvPr id="6" name="Freeform 5"/>
          <p:cNvSpPr/>
          <p:nvPr/>
        </p:nvSpPr>
        <p:spPr>
          <a:xfrm>
            <a:off x="4267200" y="3243942"/>
            <a:ext cx="100289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257800" y="4688112"/>
            <a:ext cx="22860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time series</a:t>
            </a:r>
          </a:p>
        </p:txBody>
      </p:sp>
      <p:sp>
        <p:nvSpPr>
          <p:cNvPr id="8" name="Content Placeholder 2"/>
          <p:cNvSpPr txBox="1">
            <a:spLocks/>
          </p:cNvSpPr>
          <p:nvPr/>
        </p:nvSpPr>
        <p:spPr bwMode="auto">
          <a:xfrm>
            <a:off x="0" y="2286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from last week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Discrete Fourier Transform</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lang="en-US" sz="3200" kern="0" dirty="0">
                <a:latin typeface="Times New Roman" pitchFamily="18" charset="0"/>
                <a:cs typeface="Times New Roman" pitchFamily="18" charset="0"/>
              </a:rPr>
              <a:t>of a time series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Freeform 10"/>
          <p:cNvSpPr/>
          <p:nvPr/>
        </p:nvSpPr>
        <p:spPr>
          <a:xfrm>
            <a:off x="1981200" y="3243942"/>
            <a:ext cx="1002890" cy="1489587"/>
          </a:xfrm>
          <a:custGeom>
            <a:avLst/>
            <a:gdLst>
              <a:gd name="connsiteX0" fmla="*/ 0 w 1002890"/>
              <a:gd name="connsiteY0" fmla="*/ 0 h 1489587"/>
              <a:gd name="connsiteX1" fmla="*/ 398206 w 1002890"/>
              <a:gd name="connsiteY1" fmla="*/ 324465 h 1489587"/>
              <a:gd name="connsiteX2" fmla="*/ 162232 w 1002890"/>
              <a:gd name="connsiteY2" fmla="*/ 722671 h 1489587"/>
              <a:gd name="connsiteX3" fmla="*/ 1002890 w 1002890"/>
              <a:gd name="connsiteY3" fmla="*/ 1489587 h 1489587"/>
            </a:gdLst>
            <a:ahLst/>
            <a:cxnLst>
              <a:cxn ang="0">
                <a:pos x="connsiteX0" y="connsiteY0"/>
              </a:cxn>
              <a:cxn ang="0">
                <a:pos x="connsiteX1" y="connsiteY1"/>
              </a:cxn>
              <a:cxn ang="0">
                <a:pos x="connsiteX2" y="connsiteY2"/>
              </a:cxn>
              <a:cxn ang="0">
                <a:pos x="connsiteX3" y="connsiteY3"/>
              </a:cxn>
            </a:cxnLst>
            <a:rect l="l" t="t" r="r" b="b"/>
            <a:pathLst>
              <a:path w="1002890" h="1489587">
                <a:moveTo>
                  <a:pt x="0" y="0"/>
                </a:moveTo>
                <a:cubicBezTo>
                  <a:pt x="185583" y="102010"/>
                  <a:pt x="371167" y="204020"/>
                  <a:pt x="398206" y="324465"/>
                </a:cubicBezTo>
                <a:cubicBezTo>
                  <a:pt x="425245" y="444910"/>
                  <a:pt x="61451" y="528484"/>
                  <a:pt x="162232" y="722671"/>
                </a:cubicBezTo>
                <a:cubicBezTo>
                  <a:pt x="263013" y="916858"/>
                  <a:pt x="632951" y="1203222"/>
                  <a:pt x="1002890" y="1489587"/>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819400" y="4691742"/>
            <a:ext cx="22860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coefficients</a:t>
            </a:r>
          </a:p>
        </p:txBody>
      </p:sp>
      <p:pic>
        <p:nvPicPr>
          <p:cNvPr id="9" name="Picture 2"/>
          <p:cNvPicPr>
            <a:picLocks noChangeAspect="1" noChangeArrowheads="1"/>
          </p:cNvPicPr>
          <p:nvPr/>
        </p:nvPicPr>
        <p:blipFill>
          <a:blip r:embed="rId3" cstate="print"/>
          <a:srcRect l="57816" t="67568" r="34300" b="19901"/>
          <a:stretch>
            <a:fillRect/>
          </a:stretch>
        </p:blipFill>
        <p:spPr bwMode="auto">
          <a:xfrm>
            <a:off x="6371772" y="5562600"/>
            <a:ext cx="1219200" cy="1295400"/>
          </a:xfrm>
          <a:prstGeom prst="rect">
            <a:avLst/>
          </a:prstGeom>
          <a:noFill/>
          <a:ln w="9525">
            <a:noFill/>
            <a:miter lim="800000"/>
            <a:headEnd/>
            <a:tailEnd/>
          </a:ln>
          <a:effectLst/>
        </p:spPr>
      </p:pic>
      <p:sp>
        <p:nvSpPr>
          <p:cNvPr id="10" name="Content Placeholder 2"/>
          <p:cNvSpPr txBox="1">
            <a:spLocks/>
          </p:cNvSpPr>
          <p:nvPr/>
        </p:nvSpPr>
        <p:spPr bwMode="auto">
          <a:xfrm>
            <a:off x="685800" y="5883233"/>
            <a:ext cx="6934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power spectral density = </a:t>
            </a:r>
          </a:p>
        </p:txBody>
      </p:sp>
      <p:cxnSp>
        <p:nvCxnSpPr>
          <p:cNvPr id="14" name="Straight Connector 13"/>
          <p:cNvCxnSpPr/>
          <p:nvPr/>
        </p:nvCxnSpPr>
        <p:spPr>
          <a:xfrm rot="5400000">
            <a:off x="6057900" y="6226133"/>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157357" y="6226133"/>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7600" y="5654633"/>
            <a:ext cx="3048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 </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7</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dividing the Fourier Transform by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dirty="0" err="1">
                <a:latin typeface="Cambria Math" pitchFamily="18" charset="0"/>
                <a:ea typeface="Cambria Math" pitchFamily="18" charset="0"/>
                <a:cs typeface="Times New Roman" pitchFamily="18" charset="0"/>
              </a:rPr>
              <a:t>i</a:t>
            </a:r>
            <a:r>
              <a:rPr lang="en-US" sz="3200" i="1" kern="0" dirty="0">
                <a:latin typeface="Cambria Math" pitchFamily="18" charset="0"/>
                <a:ea typeface="Cambria Math" pitchFamily="18" charset="0"/>
                <a:cs typeface="Times New Roman" pitchFamily="18" charset="0"/>
              </a:rPr>
              <a:t> </a:t>
            </a:r>
            <a:r>
              <a:rPr lang="el-GR" sz="3200" i="1" kern="0" dirty="0">
                <a:latin typeface="Cambria Math"/>
                <a:ea typeface="Cambria Math"/>
                <a:cs typeface="Times New Roman" pitchFamily="18" charset="0"/>
              </a:rPr>
              <a:t>ω</a:t>
            </a:r>
            <a:endParaRPr lang="en-US" sz="3200" i="1" kern="0" dirty="0">
              <a:latin typeface="Cambria Math"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r>
              <a:rPr lang="en-US" sz="3200" kern="0" dirty="0">
                <a:latin typeface="Times New Roman" pitchFamily="18" charset="0"/>
                <a:ea typeface="Cambria Math" pitchFamily="18" charset="0"/>
                <a:cs typeface="Times New Roman" pitchFamily="18" charset="0"/>
              </a:rPr>
              <a:t>integrates the time series</a:t>
            </a: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198120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this is another derivation by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integration by parts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i="1" kern="0" dirty="0">
              <a:latin typeface="Times New Roman" pitchFamily="18" charset="0"/>
              <a:ea typeface="Cambria Math"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dirty="0">
                <a:latin typeface="Times New Roman" pitchFamily="18" charset="0"/>
                <a:ea typeface="Cambria Math" pitchFamily="18" charset="0"/>
                <a:cs typeface="Times New Roman" pitchFamily="18" charset="0"/>
              </a:rPr>
              <a:t>but we’re skipping it here</a:t>
            </a: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l="41834" t="57591" r="42787" b="32655"/>
          <a:stretch>
            <a:fillRect/>
          </a:stretch>
        </p:blipFill>
        <p:spPr bwMode="auto">
          <a:xfrm>
            <a:off x="5108575" y="1219200"/>
            <a:ext cx="3197225" cy="1447800"/>
          </a:xfrm>
          <a:prstGeom prst="rect">
            <a:avLst/>
          </a:prstGeom>
          <a:noFill/>
          <a:ln w="9525">
            <a:noFill/>
            <a:miter lim="800000"/>
            <a:headEnd/>
            <a:tailEnd/>
          </a:ln>
        </p:spPr>
      </p:pic>
      <p:sp>
        <p:nvSpPr>
          <p:cNvPr id="5" name="Content Placeholder 2"/>
          <p:cNvSpPr txBox="1">
            <a:spLocks/>
          </p:cNvSpPr>
          <p:nvPr/>
        </p:nvSpPr>
        <p:spPr bwMode="auto">
          <a:xfrm>
            <a:off x="993775" y="1371600"/>
            <a:ext cx="38862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Fourier Transform of integral of </a:t>
            </a:r>
            <a:r>
              <a:rPr lang="en-US" sz="3200" i="1" kern="0" dirty="0">
                <a:latin typeface="Cambria Math" pitchFamily="18" charset="0"/>
                <a:ea typeface="Cambria Math" pitchFamily="18" charset="0"/>
                <a:cs typeface="Times New Roman" pitchFamily="18" charset="0"/>
              </a:rPr>
              <a:t>d(t)</a:t>
            </a: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6" name="Content Placeholder 2"/>
          <p:cNvSpPr txBox="1">
            <a:spLocks/>
          </p:cNvSpPr>
          <p:nvPr/>
        </p:nvSpPr>
        <p:spPr bwMode="auto">
          <a:xfrm>
            <a:off x="0" y="3810000"/>
            <a:ext cx="91440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note that the zero-frequency value is undefined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(divide by zero)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ea typeface="Cambria Math" pitchFamily="18" charset="0"/>
                <a:cs typeface="Times New Roman" pitchFamily="18" charset="0"/>
              </a:rPr>
              <a:t>this is the “integration constant”</a:t>
            </a: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38200" y="609600"/>
            <a:ext cx="7280377" cy="5486400"/>
            <a:chOff x="873024" y="1066800"/>
            <a:chExt cx="5333999" cy="4000500"/>
          </a:xfrm>
        </p:grpSpPr>
        <p:pic>
          <p:nvPicPr>
            <p:cNvPr id="1026" name="Picture 2"/>
            <p:cNvPicPr>
              <a:picLocks noChangeAspect="1" noChangeArrowheads="1"/>
            </p:cNvPicPr>
            <p:nvPr/>
          </p:nvPicPr>
          <p:blipFill>
            <a:blip r:embed="rId3" cstate="print"/>
            <a:srcRect/>
            <a:stretch>
              <a:fillRect/>
            </a:stretch>
          </p:blipFill>
          <p:spPr bwMode="auto">
            <a:xfrm>
              <a:off x="873024" y="1066800"/>
              <a:ext cx="5333999" cy="4000500"/>
            </a:xfrm>
            <a:prstGeom prst="rect">
              <a:avLst/>
            </a:prstGeom>
            <a:noFill/>
            <a:ln w="9525">
              <a:noFill/>
              <a:miter lim="800000"/>
              <a:headEnd/>
              <a:tailEnd/>
            </a:ln>
            <a:effectLst/>
          </p:spPr>
        </p:pic>
        <p:sp>
          <p:nvSpPr>
            <p:cNvPr id="22" name="Rectangle 21"/>
            <p:cNvSpPr/>
            <p:nvPr/>
          </p:nvSpPr>
          <p:spPr>
            <a:xfrm>
              <a:off x="990600" y="2571539"/>
              <a:ext cx="291230" cy="78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2926" y="3687399"/>
              <a:ext cx="328808" cy="81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1528747"/>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76600" y="2290747"/>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52800" y="3509947"/>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276600" y="4652947"/>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318354" y="4652947"/>
              <a:ext cx="1447799" cy="381515"/>
            </a:xfrm>
            <a:prstGeom prst="rect">
              <a:avLst/>
            </a:prstGeom>
            <a:noFill/>
          </p:spPr>
          <p:txBody>
            <a:bodyPr wrap="square" rtlCol="0">
              <a:spAutoFit/>
            </a:bodyPr>
            <a:lstStyle/>
            <a:p>
              <a:r>
                <a:rPr lang="en-US" sz="2800" dirty="0">
                  <a:latin typeface="Times New Roman" pitchFamily="18" charset="0"/>
                  <a:cs typeface="Times New Roman" pitchFamily="18" charset="0"/>
                </a:rPr>
                <a:t>time, </a:t>
              </a:r>
              <a:r>
                <a:rPr lang="en-US" sz="2800" i="1" dirty="0">
                  <a:latin typeface="Times New Roman" pitchFamily="18" charset="0"/>
                  <a:cs typeface="Times New Roman" pitchFamily="18" charset="0"/>
                </a:rPr>
                <a:t>t</a:t>
              </a:r>
            </a:p>
          </p:txBody>
        </p:sp>
        <p:sp>
          <p:nvSpPr>
            <p:cNvPr id="42" name="TextBox 41"/>
            <p:cNvSpPr txBox="1"/>
            <p:nvPr/>
          </p:nvSpPr>
          <p:spPr>
            <a:xfrm>
              <a:off x="1598791" y="1122362"/>
              <a:ext cx="457200" cy="381515"/>
            </a:xfrm>
            <a:prstGeom prst="rect">
              <a:avLst/>
            </a:prstGeom>
            <a:noFill/>
          </p:spPr>
          <p:txBody>
            <a:bodyPr wrap="square" rtlCol="0">
              <a:spAutoFit/>
            </a:bodyPr>
            <a:lstStyle/>
            <a:p>
              <a:r>
                <a:rPr lang="en-US" sz="2800" dirty="0">
                  <a:latin typeface="Times New Roman" pitchFamily="18" charset="0"/>
                  <a:cs typeface="Times New Roman" pitchFamily="18" charset="0"/>
                </a:rPr>
                <a:t>A)</a:t>
              </a:r>
            </a:p>
          </p:txBody>
        </p:sp>
        <p:sp>
          <p:nvSpPr>
            <p:cNvPr id="43" name="TextBox 42"/>
            <p:cNvSpPr txBox="1"/>
            <p:nvPr/>
          </p:nvSpPr>
          <p:spPr>
            <a:xfrm>
              <a:off x="1598791" y="2400300"/>
              <a:ext cx="457200" cy="381515"/>
            </a:xfrm>
            <a:prstGeom prst="rect">
              <a:avLst/>
            </a:prstGeom>
            <a:noFill/>
          </p:spPr>
          <p:txBody>
            <a:bodyPr wrap="square" rtlCol="0">
              <a:spAutoFit/>
            </a:bodyPr>
            <a:lstStyle/>
            <a:p>
              <a:r>
                <a:rPr lang="en-US" sz="2800" dirty="0">
                  <a:latin typeface="Times New Roman" pitchFamily="18" charset="0"/>
                  <a:cs typeface="Times New Roman" pitchFamily="18" charset="0"/>
                </a:rPr>
                <a:t>B)</a:t>
              </a:r>
            </a:p>
          </p:txBody>
        </p:sp>
        <p:sp>
          <p:nvSpPr>
            <p:cNvPr id="44" name="TextBox 43"/>
            <p:cNvSpPr txBox="1"/>
            <p:nvPr/>
          </p:nvSpPr>
          <p:spPr>
            <a:xfrm>
              <a:off x="1598791" y="3622675"/>
              <a:ext cx="457200" cy="381515"/>
            </a:xfrm>
            <a:prstGeom prst="rect">
              <a:avLst/>
            </a:prstGeom>
            <a:noFill/>
          </p:spPr>
          <p:txBody>
            <a:bodyPr wrap="square" rtlCol="0">
              <a:spAutoFit/>
            </a:bodyPr>
            <a:lstStyle/>
            <a:p>
              <a:r>
                <a:rPr lang="en-US" sz="2800" dirty="0">
                  <a:latin typeface="Times New Roman" pitchFamily="18" charset="0"/>
                  <a:cs typeface="Times New Roman" pitchFamily="18" charset="0"/>
                </a:rPr>
                <a:t>C)</a:t>
              </a:r>
            </a:p>
          </p:txBody>
        </p:sp>
        <p:sp>
          <p:nvSpPr>
            <p:cNvPr id="38" name="TextBox 37"/>
            <p:cNvSpPr txBox="1"/>
            <p:nvPr/>
          </p:nvSpPr>
          <p:spPr>
            <a:xfrm rot="16200000">
              <a:off x="813387" y="1411096"/>
              <a:ext cx="738559" cy="383339"/>
            </a:xfrm>
            <a:prstGeom prst="rect">
              <a:avLst/>
            </a:prstGeom>
            <a:noFill/>
          </p:spPr>
          <p:txBody>
            <a:bodyPr wrap="square" rtlCol="0">
              <a:spAutoFit/>
            </a:bodyPr>
            <a:lstStyle/>
            <a:p>
              <a:r>
                <a:rPr lang="en-US" sz="2800" i="1" dirty="0">
                  <a:latin typeface="Times New Roman" pitchFamily="18" charset="0"/>
                  <a:cs typeface="Times New Roman" pitchFamily="18" charset="0"/>
                </a:rPr>
                <a:t>d(t)</a:t>
              </a:r>
            </a:p>
          </p:txBody>
        </p:sp>
        <p:sp>
          <p:nvSpPr>
            <p:cNvPr id="45" name="TextBox 44"/>
            <p:cNvSpPr txBox="1"/>
            <p:nvPr/>
          </p:nvSpPr>
          <p:spPr>
            <a:xfrm rot="16200000">
              <a:off x="584971" y="2528514"/>
              <a:ext cx="1195394" cy="383339"/>
            </a:xfrm>
            <a:prstGeom prst="rect">
              <a:avLst/>
            </a:prstGeom>
            <a:noFill/>
          </p:spPr>
          <p:txBody>
            <a:bodyPr wrap="square" rtlCol="0">
              <a:spAutoFit/>
            </a:bodyPr>
            <a:lstStyle/>
            <a:p>
              <a:r>
                <a:rPr lang="en-US" sz="2800" i="1" dirty="0">
                  <a:latin typeface="Times New Roman" pitchFamily="18" charset="0"/>
                  <a:cs typeface="Times New Roman" pitchFamily="18" charset="0"/>
                  <a:sym typeface="Symbol"/>
                </a:rPr>
                <a:t></a:t>
              </a:r>
              <a:r>
                <a:rPr lang="en-US" sz="2800" dirty="0">
                  <a:latin typeface="Times New Roman" pitchFamily="18" charset="0"/>
                  <a:cs typeface="Times New Roman" pitchFamily="18" charset="0"/>
                  <a:sym typeface="Symbol"/>
                </a:rPr>
                <a:t> </a:t>
              </a:r>
              <a:r>
                <a:rPr lang="en-US" sz="2800" i="1" dirty="0">
                  <a:latin typeface="Times New Roman" pitchFamily="18" charset="0"/>
                  <a:cs typeface="Times New Roman" pitchFamily="18" charset="0"/>
                </a:rPr>
                <a:t>d(t) </a:t>
              </a:r>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t</a:t>
              </a:r>
              <a:endParaRPr lang="en-US" sz="2800" i="1" dirty="0">
                <a:latin typeface="Times New Roman" pitchFamily="18" charset="0"/>
                <a:cs typeface="Times New Roman" pitchFamily="18" charset="0"/>
              </a:endParaRPr>
            </a:p>
          </p:txBody>
        </p:sp>
        <p:cxnSp>
          <p:nvCxnSpPr>
            <p:cNvPr id="48" name="Straight Arrow Connector 47"/>
            <p:cNvCxnSpPr/>
            <p:nvPr/>
          </p:nvCxnSpPr>
          <p:spPr>
            <a:xfrm rot="5400000" flipH="1" flipV="1">
              <a:off x="1149700" y="4068127"/>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556274" y="4454945"/>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1141241" y="2886505"/>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547815" y="3273323"/>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1081403" y="1618920"/>
              <a:ext cx="957784" cy="59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551519" y="2067693"/>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583943" y="3967585"/>
              <a:ext cx="1073161" cy="383339"/>
            </a:xfrm>
            <a:prstGeom prst="rect">
              <a:avLst/>
            </a:prstGeom>
            <a:noFill/>
          </p:spPr>
          <p:txBody>
            <a:bodyPr wrap="square" rtlCol="0">
              <a:spAutoFit/>
            </a:bodyPr>
            <a:lstStyle/>
            <a:p>
              <a:r>
                <a:rPr lang="en-US" sz="2800" i="1" dirty="0">
                  <a:latin typeface="Times New Roman" pitchFamily="18" charset="0"/>
                  <a:cs typeface="Times New Roman" pitchFamily="18" charset="0"/>
                  <a:sym typeface="Symbol"/>
                </a:rPr>
                <a:t></a:t>
              </a:r>
              <a:r>
                <a:rPr lang="en-US" sz="2800" dirty="0">
                  <a:latin typeface="Times New Roman" pitchFamily="18" charset="0"/>
                  <a:cs typeface="Times New Roman" pitchFamily="18" charset="0"/>
                  <a:sym typeface="Symbol"/>
                </a:rPr>
                <a:t> </a:t>
              </a:r>
              <a:r>
                <a:rPr lang="en-US" sz="2800" i="1" dirty="0">
                  <a:latin typeface="Times New Roman" pitchFamily="18" charset="0"/>
                  <a:cs typeface="Times New Roman" pitchFamily="18" charset="0"/>
                </a:rPr>
                <a:t>d(t) </a:t>
              </a:r>
              <a:r>
                <a:rPr lang="en-US" sz="2800" dirty="0" err="1">
                  <a:latin typeface="Times New Roman" pitchFamily="18" charset="0"/>
                  <a:cs typeface="Times New Roman" pitchFamily="18" charset="0"/>
                </a:rPr>
                <a:t>d</a:t>
              </a:r>
              <a:r>
                <a:rPr lang="en-US" sz="2800" i="1" dirty="0" err="1">
                  <a:latin typeface="Times New Roman" pitchFamily="18" charset="0"/>
                  <a:cs typeface="Times New Roman" pitchFamily="18" charset="0"/>
                </a:rPr>
                <a:t>t</a:t>
              </a:r>
              <a:endParaRPr lang="en-US" sz="2800" i="1" dirty="0">
                <a:latin typeface="Times New Roman" pitchFamily="18" charset="0"/>
                <a:cs typeface="Times New Roman" pitchFamily="18"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2" y="0"/>
            <a:ext cx="8229600" cy="1143000"/>
          </a:xfrm>
        </p:spPr>
        <p:txBody>
          <a:bodyPr/>
          <a:lstStyle/>
          <a:p>
            <a:r>
              <a:rPr lang="en-US" dirty="0">
                <a:latin typeface="Times New Roman" pitchFamily="18" charset="0"/>
                <a:cs typeface="Times New Roman" pitchFamily="18" charset="0"/>
              </a:rPr>
              <a:t>MATLAB</a:t>
            </a:r>
          </a:p>
        </p:txBody>
      </p:sp>
      <p:sp>
        <p:nvSpPr>
          <p:cNvPr id="5" name="Content Placeholder 4"/>
          <p:cNvSpPr>
            <a:spLocks noGrp="1"/>
          </p:cNvSpPr>
          <p:nvPr>
            <p:ph idx="1"/>
          </p:nvPr>
        </p:nvSpPr>
        <p:spPr>
          <a:xfrm>
            <a:off x="445168" y="457199"/>
            <a:ext cx="8077200" cy="5943601"/>
          </a:xfrm>
        </p:spPr>
        <p:txBody>
          <a:bodyPr/>
          <a:lstStyle/>
          <a:p>
            <a:pPr>
              <a:buNone/>
            </a:pPr>
            <a:endParaRPr lang="en-US" sz="2800" dirty="0">
              <a:solidFill>
                <a:srgbClr val="000000"/>
              </a:solidFill>
              <a:latin typeface="Courier New"/>
            </a:endParaRPr>
          </a:p>
          <a:p>
            <a:pPr>
              <a:buNone/>
            </a:pPr>
            <a:r>
              <a:rPr lang="pt-BR" sz="2800" dirty="0" err="1">
                <a:solidFill>
                  <a:srgbClr val="000000"/>
                </a:solidFill>
                <a:latin typeface="Courier New"/>
              </a:rPr>
              <a:t>wr</a:t>
            </a:r>
            <a:r>
              <a:rPr lang="pt-BR" sz="2800" dirty="0">
                <a:solidFill>
                  <a:srgbClr val="000000"/>
                </a:solidFill>
                <a:latin typeface="Courier New"/>
              </a:rPr>
              <a:t>=1.0./(</a:t>
            </a:r>
            <a:r>
              <a:rPr lang="pt-BR" sz="2800" dirty="0" err="1">
                <a:solidFill>
                  <a:srgbClr val="000000"/>
                </a:solidFill>
                <a:latin typeface="Courier New"/>
              </a:rPr>
              <a:t>complex</a:t>
            </a:r>
            <a:r>
              <a:rPr lang="pt-BR" sz="2800" dirty="0">
                <a:solidFill>
                  <a:srgbClr val="000000"/>
                </a:solidFill>
                <a:latin typeface="Courier New"/>
              </a:rPr>
              <a:t>(0,1)*w(2:N));</a:t>
            </a:r>
          </a:p>
          <a:p>
            <a:pPr>
              <a:buNone/>
            </a:pPr>
            <a:r>
              <a:rPr lang="pt-BR" sz="2800" dirty="0">
                <a:solidFill>
                  <a:srgbClr val="000000"/>
                </a:solidFill>
                <a:latin typeface="Courier New"/>
              </a:rPr>
              <a:t>integral=</a:t>
            </a:r>
            <a:r>
              <a:rPr lang="pt-BR" sz="2800" dirty="0" err="1">
                <a:solidFill>
                  <a:srgbClr val="000000"/>
                </a:solidFill>
                <a:latin typeface="Courier New"/>
              </a:rPr>
              <a:t>ifft</a:t>
            </a:r>
            <a:r>
              <a:rPr lang="pt-BR" sz="2800" dirty="0">
                <a:solidFill>
                  <a:srgbClr val="000000"/>
                </a:solidFill>
                <a:latin typeface="Courier New"/>
              </a:rPr>
              <a:t>(</a:t>
            </a:r>
            <a:r>
              <a:rPr lang="pt-BR" sz="2800" dirty="0" err="1">
                <a:solidFill>
                  <a:srgbClr val="000000"/>
                </a:solidFill>
                <a:latin typeface="Courier New"/>
              </a:rPr>
              <a:t>fft</a:t>
            </a:r>
            <a:r>
              <a:rPr lang="pt-BR" sz="2800" dirty="0">
                <a:solidFill>
                  <a:srgbClr val="000000"/>
                </a:solidFill>
                <a:latin typeface="Courier New"/>
              </a:rPr>
              <a:t>(d).*[0,wr']');</a:t>
            </a:r>
          </a:p>
          <a:p>
            <a:pPr>
              <a:buNone/>
            </a:pPr>
            <a:endParaRPr lang="en-US" sz="2800" dirty="0">
              <a:solidFill>
                <a:srgbClr val="000000"/>
              </a:solidFill>
              <a:latin typeface="Courier New"/>
            </a:endParaRPr>
          </a:p>
          <a:p>
            <a:pPr>
              <a:buNone/>
            </a:pPr>
            <a:endParaRPr lang="en-US" sz="2800" dirty="0">
              <a:solidFill>
                <a:srgbClr val="000000"/>
              </a:solidFill>
              <a:latin typeface="Courier New"/>
            </a:endParaRPr>
          </a:p>
          <a:p>
            <a:pPr>
              <a:buNone/>
            </a:pPr>
            <a:r>
              <a:rPr lang="en-US" sz="2800" dirty="0" err="1">
                <a:solidFill>
                  <a:srgbClr val="000000"/>
                </a:solidFill>
                <a:latin typeface="Courier New"/>
              </a:rPr>
              <a:t>wr</a:t>
            </a:r>
            <a:r>
              <a:rPr lang="en-US" sz="2800" dirty="0">
                <a:solidFill>
                  <a:srgbClr val="000000"/>
                </a:solidFill>
                <a:latin typeface="Courier New"/>
              </a:rPr>
              <a:t>=</a:t>
            </a:r>
            <a:r>
              <a:rPr lang="en-US" sz="2800" dirty="0" err="1">
                <a:solidFill>
                  <a:srgbClr val="000000"/>
                </a:solidFill>
                <a:latin typeface="Courier New"/>
              </a:rPr>
              <a:t>np.concatenate</a:t>
            </a:r>
            <a:r>
              <a:rPr lang="en-US" sz="2800" dirty="0">
                <a:solidFill>
                  <a:srgbClr val="000000"/>
                </a:solidFill>
                <a:latin typeface="Courier New"/>
              </a:rPr>
              <a:t>(</a:t>
            </a:r>
          </a:p>
          <a:p>
            <a:pPr>
              <a:buNone/>
            </a:pPr>
            <a:r>
              <a:rPr lang="en-US" sz="2800" dirty="0">
                <a:solidFill>
                  <a:srgbClr val="000000"/>
                </a:solidFill>
                <a:latin typeface="Courier New"/>
              </a:rPr>
              <a:t>(</a:t>
            </a:r>
            <a:r>
              <a:rPr lang="en-US" sz="2800" dirty="0" err="1">
                <a:solidFill>
                  <a:srgbClr val="000000"/>
                </a:solidFill>
                <a:latin typeface="Courier New"/>
              </a:rPr>
              <a:t>np.zeros</a:t>
            </a:r>
            <a:r>
              <a:rPr lang="en-US" sz="2800" dirty="0">
                <a:solidFill>
                  <a:srgbClr val="000000"/>
                </a:solidFill>
                <a:latin typeface="Courier New"/>
              </a:rPr>
              <a:t>((1,1)),</a:t>
            </a:r>
            <a:r>
              <a:rPr lang="en-US" sz="2800" dirty="0" err="1">
                <a:solidFill>
                  <a:srgbClr val="000000"/>
                </a:solidFill>
                <a:latin typeface="Courier New"/>
              </a:rPr>
              <a:t>np.reciprocal</a:t>
            </a:r>
            <a:r>
              <a:rPr lang="en-US" sz="2800" dirty="0">
                <a:solidFill>
                  <a:srgbClr val="000000"/>
                </a:solidFill>
                <a:latin typeface="Courier New"/>
              </a:rPr>
              <a:t>(complex(0,1)*w[1:N,0:1])) );</a:t>
            </a:r>
          </a:p>
          <a:p>
            <a:pPr>
              <a:buNone/>
            </a:pPr>
            <a:r>
              <a:rPr lang="en-US" sz="2800" dirty="0">
                <a:solidFill>
                  <a:srgbClr val="000000"/>
                </a:solidFill>
                <a:latin typeface="Courier New"/>
              </a:rPr>
              <a:t>dt = </a:t>
            </a:r>
            <a:r>
              <a:rPr lang="en-US" sz="2800" dirty="0" err="1">
                <a:solidFill>
                  <a:srgbClr val="000000"/>
                </a:solidFill>
                <a:latin typeface="Courier New"/>
              </a:rPr>
              <a:t>np.multiply</a:t>
            </a:r>
            <a:r>
              <a:rPr lang="en-US" sz="2800" dirty="0">
                <a:solidFill>
                  <a:srgbClr val="000000"/>
                </a:solidFill>
                <a:latin typeface="Courier New"/>
              </a:rPr>
              <a:t>(</a:t>
            </a:r>
            <a:r>
              <a:rPr lang="en-US" sz="2800" dirty="0" err="1">
                <a:solidFill>
                  <a:srgbClr val="000000"/>
                </a:solidFill>
                <a:latin typeface="Courier New"/>
              </a:rPr>
              <a:t>wr</a:t>
            </a:r>
            <a:r>
              <a:rPr lang="en-US" sz="2800" dirty="0">
                <a:solidFill>
                  <a:srgbClr val="000000"/>
                </a:solidFill>
                <a:latin typeface="Courier New"/>
              </a:rPr>
              <a:t>, </a:t>
            </a:r>
            <a:r>
              <a:rPr lang="en-US" sz="2800" dirty="0" err="1">
                <a:solidFill>
                  <a:srgbClr val="000000"/>
                </a:solidFill>
                <a:latin typeface="Courier New"/>
              </a:rPr>
              <a:t>np.fft.fft</a:t>
            </a:r>
            <a:r>
              <a:rPr lang="en-US" sz="2800" dirty="0">
                <a:solidFill>
                  <a:srgbClr val="000000"/>
                </a:solidFill>
                <a:latin typeface="Courier New"/>
              </a:rPr>
              <a:t>(d, axis=0));</a:t>
            </a:r>
          </a:p>
          <a:p>
            <a:pPr>
              <a:buNone/>
            </a:pPr>
            <a:r>
              <a:rPr lang="en-US" sz="2800" dirty="0">
                <a:solidFill>
                  <a:srgbClr val="000000"/>
                </a:solidFill>
                <a:latin typeface="Courier New"/>
              </a:rPr>
              <a:t>integral1 = </a:t>
            </a:r>
            <a:r>
              <a:rPr lang="en-US" sz="2800" dirty="0" err="1">
                <a:solidFill>
                  <a:srgbClr val="000000"/>
                </a:solidFill>
                <a:latin typeface="Courier New"/>
              </a:rPr>
              <a:t>eda_cvec</a:t>
            </a:r>
            <a:r>
              <a:rPr lang="en-US" sz="2800" dirty="0">
                <a:solidFill>
                  <a:srgbClr val="000000"/>
                </a:solidFill>
                <a:latin typeface="Courier New"/>
              </a:rPr>
              <a:t>( </a:t>
            </a:r>
            <a:r>
              <a:rPr lang="en-US" sz="2800" dirty="0" err="1">
                <a:solidFill>
                  <a:srgbClr val="000000"/>
                </a:solidFill>
                <a:latin typeface="Courier New"/>
              </a:rPr>
              <a:t>np.real</a:t>
            </a:r>
            <a:r>
              <a:rPr lang="en-US" sz="2800" dirty="0">
                <a:solidFill>
                  <a:srgbClr val="000000"/>
                </a:solidFill>
                <a:latin typeface="Courier New"/>
              </a:rPr>
              <a:t>((</a:t>
            </a:r>
            <a:r>
              <a:rPr lang="en-US" sz="2800" dirty="0" err="1">
                <a:solidFill>
                  <a:srgbClr val="000000"/>
                </a:solidFill>
                <a:latin typeface="Courier New"/>
              </a:rPr>
              <a:t>np.fft.ifft</a:t>
            </a:r>
            <a:r>
              <a:rPr lang="en-US" sz="2800" dirty="0">
                <a:solidFill>
                  <a:srgbClr val="000000"/>
                </a:solidFill>
                <a:latin typeface="Courier New"/>
              </a:rPr>
              <a:t>(</a:t>
            </a:r>
            <a:r>
              <a:rPr lang="en-US" sz="2800" dirty="0" err="1">
                <a:solidFill>
                  <a:srgbClr val="000000"/>
                </a:solidFill>
                <a:latin typeface="Courier New"/>
              </a:rPr>
              <a:t>dt,axis</a:t>
            </a:r>
            <a:r>
              <a:rPr lang="en-US" sz="2800" dirty="0">
                <a:solidFill>
                  <a:srgbClr val="000000"/>
                </a:solidFill>
                <a:latin typeface="Courier New"/>
              </a:rPr>
              <a:t>=0))));  </a:t>
            </a:r>
            <a:endParaRPr lang="en-US" sz="2800" dirty="0">
              <a:latin typeface="Courier New" pitchFamily="49" charset="0"/>
              <a:cs typeface="Courier New" pitchFamily="49" charset="0"/>
            </a:endParaRPr>
          </a:p>
        </p:txBody>
      </p:sp>
      <p:sp>
        <p:nvSpPr>
          <p:cNvPr id="8" name="Title 1">
            <a:extLst>
              <a:ext uri="{FF2B5EF4-FFF2-40B4-BE49-F238E27FC236}">
                <a16:creationId xmlns:a16="http://schemas.microsoft.com/office/drawing/2014/main" id="{D0F10355-B6E8-4E50-A2C0-DCC32A56B523}"/>
              </a:ext>
            </a:extLst>
          </p:cNvPr>
          <p:cNvSpPr txBox="1">
            <a:spLocks/>
          </p:cNvSpPr>
          <p:nvPr/>
        </p:nvSpPr>
        <p:spPr bwMode="auto">
          <a:xfrm>
            <a:off x="633664" y="21717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latin typeface="Times New Roman" pitchFamily="18" charset="0"/>
                <a:cs typeface="Times New Roman" pitchFamily="18" charset="0"/>
              </a:rPr>
              <a:t>Python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2" y="0"/>
            <a:ext cx="8229600" cy="1143000"/>
          </a:xfrm>
        </p:spPr>
        <p:txBody>
          <a:bodyPr/>
          <a:lstStyle/>
          <a:p>
            <a:r>
              <a:rPr lang="en-US" dirty="0">
                <a:latin typeface="Times New Roman" pitchFamily="18" charset="0"/>
                <a:cs typeface="Times New Roman" pitchFamily="18" charset="0"/>
              </a:rPr>
              <a:t>MATLAB</a:t>
            </a:r>
          </a:p>
        </p:txBody>
      </p:sp>
      <p:sp>
        <p:nvSpPr>
          <p:cNvPr id="5" name="Content Placeholder 4"/>
          <p:cNvSpPr>
            <a:spLocks noGrp="1"/>
          </p:cNvSpPr>
          <p:nvPr>
            <p:ph idx="1"/>
          </p:nvPr>
        </p:nvSpPr>
        <p:spPr>
          <a:xfrm>
            <a:off x="445168" y="457199"/>
            <a:ext cx="8077200" cy="5943601"/>
          </a:xfrm>
        </p:spPr>
        <p:txBody>
          <a:bodyPr/>
          <a:lstStyle/>
          <a:p>
            <a:pPr>
              <a:buNone/>
            </a:pPr>
            <a:endParaRPr lang="en-US" sz="2800" dirty="0">
              <a:solidFill>
                <a:srgbClr val="000000"/>
              </a:solidFill>
              <a:latin typeface="Courier New"/>
            </a:endParaRPr>
          </a:p>
          <a:p>
            <a:pPr>
              <a:buNone/>
            </a:pPr>
            <a:r>
              <a:rPr lang="pt-BR" sz="2800" dirty="0" err="1">
                <a:solidFill>
                  <a:srgbClr val="000000"/>
                </a:solidFill>
                <a:latin typeface="Courier New"/>
              </a:rPr>
              <a:t>wr</a:t>
            </a:r>
            <a:r>
              <a:rPr lang="pt-BR" sz="2800" dirty="0">
                <a:solidFill>
                  <a:srgbClr val="000000"/>
                </a:solidFill>
                <a:latin typeface="Courier New"/>
              </a:rPr>
              <a:t>=1.0./(</a:t>
            </a:r>
            <a:r>
              <a:rPr lang="pt-BR" sz="2800" dirty="0" err="1">
                <a:solidFill>
                  <a:srgbClr val="000000"/>
                </a:solidFill>
                <a:latin typeface="Courier New"/>
              </a:rPr>
              <a:t>complex</a:t>
            </a:r>
            <a:r>
              <a:rPr lang="pt-BR" sz="2800" dirty="0">
                <a:solidFill>
                  <a:srgbClr val="000000"/>
                </a:solidFill>
                <a:latin typeface="Courier New"/>
              </a:rPr>
              <a:t>(0,1)*w(2:N));</a:t>
            </a:r>
          </a:p>
          <a:p>
            <a:pPr>
              <a:buNone/>
            </a:pPr>
            <a:r>
              <a:rPr lang="pt-BR" sz="2800" dirty="0">
                <a:solidFill>
                  <a:srgbClr val="000000"/>
                </a:solidFill>
                <a:latin typeface="Courier New"/>
              </a:rPr>
              <a:t>integral=</a:t>
            </a:r>
            <a:r>
              <a:rPr lang="pt-BR" sz="2800" dirty="0" err="1">
                <a:solidFill>
                  <a:srgbClr val="000000"/>
                </a:solidFill>
                <a:latin typeface="Courier New"/>
              </a:rPr>
              <a:t>ifft</a:t>
            </a:r>
            <a:r>
              <a:rPr lang="pt-BR" sz="2800" dirty="0">
                <a:solidFill>
                  <a:srgbClr val="000000"/>
                </a:solidFill>
                <a:latin typeface="Courier New"/>
              </a:rPr>
              <a:t>(</a:t>
            </a:r>
            <a:r>
              <a:rPr lang="pt-BR" sz="2800" dirty="0" err="1">
                <a:solidFill>
                  <a:srgbClr val="000000"/>
                </a:solidFill>
                <a:latin typeface="Courier New"/>
              </a:rPr>
              <a:t>fft</a:t>
            </a:r>
            <a:r>
              <a:rPr lang="pt-BR" sz="2800" dirty="0">
                <a:solidFill>
                  <a:srgbClr val="000000"/>
                </a:solidFill>
                <a:latin typeface="Courier New"/>
              </a:rPr>
              <a:t>(d).*[0,wr']');</a:t>
            </a:r>
          </a:p>
          <a:p>
            <a:pPr>
              <a:buNone/>
            </a:pPr>
            <a:endParaRPr lang="en-US" sz="2800" dirty="0">
              <a:solidFill>
                <a:srgbClr val="000000"/>
              </a:solidFill>
              <a:latin typeface="Courier New"/>
            </a:endParaRPr>
          </a:p>
          <a:p>
            <a:pPr>
              <a:buNone/>
            </a:pPr>
            <a:endParaRPr lang="en-US" sz="2800" dirty="0">
              <a:solidFill>
                <a:srgbClr val="000000"/>
              </a:solidFill>
              <a:latin typeface="Courier New"/>
            </a:endParaRPr>
          </a:p>
          <a:p>
            <a:pPr>
              <a:buNone/>
            </a:pPr>
            <a:r>
              <a:rPr lang="en-US" sz="2800" dirty="0" err="1">
                <a:solidFill>
                  <a:srgbClr val="000000"/>
                </a:solidFill>
                <a:latin typeface="Courier New"/>
              </a:rPr>
              <a:t>wr</a:t>
            </a:r>
            <a:r>
              <a:rPr lang="en-US" sz="2800" dirty="0">
                <a:solidFill>
                  <a:srgbClr val="000000"/>
                </a:solidFill>
                <a:latin typeface="Courier New"/>
              </a:rPr>
              <a:t>=</a:t>
            </a:r>
            <a:r>
              <a:rPr lang="en-US" sz="2800" dirty="0" err="1">
                <a:solidFill>
                  <a:srgbClr val="000000"/>
                </a:solidFill>
                <a:latin typeface="Courier New"/>
              </a:rPr>
              <a:t>np.concatenate</a:t>
            </a:r>
            <a:r>
              <a:rPr lang="en-US" sz="2800" dirty="0">
                <a:solidFill>
                  <a:srgbClr val="000000"/>
                </a:solidFill>
                <a:latin typeface="Courier New"/>
              </a:rPr>
              <a:t>(</a:t>
            </a:r>
          </a:p>
          <a:p>
            <a:pPr>
              <a:buNone/>
            </a:pPr>
            <a:r>
              <a:rPr lang="en-US" sz="2800" dirty="0">
                <a:solidFill>
                  <a:srgbClr val="000000"/>
                </a:solidFill>
                <a:latin typeface="Courier New"/>
              </a:rPr>
              <a:t>(</a:t>
            </a:r>
            <a:r>
              <a:rPr lang="en-US" sz="2800" dirty="0" err="1">
                <a:solidFill>
                  <a:srgbClr val="000000"/>
                </a:solidFill>
                <a:latin typeface="Courier New"/>
              </a:rPr>
              <a:t>np.zeros</a:t>
            </a:r>
            <a:r>
              <a:rPr lang="en-US" sz="2800" dirty="0">
                <a:solidFill>
                  <a:srgbClr val="000000"/>
                </a:solidFill>
                <a:latin typeface="Courier New"/>
              </a:rPr>
              <a:t>((1,1)),</a:t>
            </a:r>
            <a:r>
              <a:rPr lang="en-US" sz="2800" dirty="0" err="1">
                <a:solidFill>
                  <a:srgbClr val="000000"/>
                </a:solidFill>
                <a:latin typeface="Courier New"/>
              </a:rPr>
              <a:t>np.reciprocal</a:t>
            </a:r>
            <a:r>
              <a:rPr lang="en-US" sz="2800" dirty="0">
                <a:solidFill>
                  <a:srgbClr val="000000"/>
                </a:solidFill>
                <a:latin typeface="Courier New"/>
              </a:rPr>
              <a:t>(complex(0,1)*w[1:N,0:1])) );</a:t>
            </a:r>
          </a:p>
          <a:p>
            <a:pPr>
              <a:buNone/>
            </a:pPr>
            <a:r>
              <a:rPr lang="en-US" sz="2800" dirty="0">
                <a:solidFill>
                  <a:srgbClr val="000000"/>
                </a:solidFill>
                <a:latin typeface="Courier New"/>
              </a:rPr>
              <a:t>dt = </a:t>
            </a:r>
            <a:r>
              <a:rPr lang="en-US" sz="2800" dirty="0" err="1">
                <a:solidFill>
                  <a:srgbClr val="000000"/>
                </a:solidFill>
                <a:latin typeface="Courier New"/>
              </a:rPr>
              <a:t>np.multiply</a:t>
            </a:r>
            <a:r>
              <a:rPr lang="en-US" sz="2800" dirty="0">
                <a:solidFill>
                  <a:srgbClr val="000000"/>
                </a:solidFill>
                <a:latin typeface="Courier New"/>
              </a:rPr>
              <a:t>(</a:t>
            </a:r>
            <a:r>
              <a:rPr lang="en-US" sz="2800" dirty="0" err="1">
                <a:solidFill>
                  <a:srgbClr val="000000"/>
                </a:solidFill>
                <a:latin typeface="Courier New"/>
              </a:rPr>
              <a:t>wr</a:t>
            </a:r>
            <a:r>
              <a:rPr lang="en-US" sz="2800" dirty="0">
                <a:solidFill>
                  <a:srgbClr val="000000"/>
                </a:solidFill>
                <a:latin typeface="Courier New"/>
              </a:rPr>
              <a:t>, </a:t>
            </a:r>
            <a:r>
              <a:rPr lang="en-US" sz="2800" dirty="0" err="1">
                <a:solidFill>
                  <a:srgbClr val="000000"/>
                </a:solidFill>
                <a:latin typeface="Courier New"/>
              </a:rPr>
              <a:t>np.fft.fft</a:t>
            </a:r>
            <a:r>
              <a:rPr lang="en-US" sz="2800" dirty="0">
                <a:solidFill>
                  <a:srgbClr val="000000"/>
                </a:solidFill>
                <a:latin typeface="Courier New"/>
              </a:rPr>
              <a:t>(d, axis=0));</a:t>
            </a:r>
          </a:p>
          <a:p>
            <a:pPr>
              <a:buNone/>
            </a:pPr>
            <a:r>
              <a:rPr lang="en-US" sz="2800" dirty="0">
                <a:solidFill>
                  <a:srgbClr val="000000"/>
                </a:solidFill>
                <a:latin typeface="Courier New"/>
              </a:rPr>
              <a:t>integral1 = </a:t>
            </a:r>
            <a:r>
              <a:rPr lang="en-US" sz="2800" dirty="0" err="1">
                <a:solidFill>
                  <a:srgbClr val="000000"/>
                </a:solidFill>
                <a:latin typeface="Courier New"/>
              </a:rPr>
              <a:t>eda_cvec</a:t>
            </a:r>
            <a:r>
              <a:rPr lang="en-US" sz="2800" dirty="0">
                <a:solidFill>
                  <a:srgbClr val="000000"/>
                </a:solidFill>
                <a:latin typeface="Courier New"/>
              </a:rPr>
              <a:t>( </a:t>
            </a:r>
            <a:r>
              <a:rPr lang="en-US" sz="2800" dirty="0" err="1">
                <a:solidFill>
                  <a:srgbClr val="000000"/>
                </a:solidFill>
                <a:latin typeface="Courier New"/>
              </a:rPr>
              <a:t>np.real</a:t>
            </a:r>
            <a:r>
              <a:rPr lang="en-US" sz="2800" dirty="0">
                <a:solidFill>
                  <a:srgbClr val="000000"/>
                </a:solidFill>
                <a:latin typeface="Courier New"/>
              </a:rPr>
              <a:t>((</a:t>
            </a:r>
            <a:r>
              <a:rPr lang="en-US" sz="2800" dirty="0" err="1">
                <a:solidFill>
                  <a:srgbClr val="000000"/>
                </a:solidFill>
                <a:latin typeface="Courier New"/>
              </a:rPr>
              <a:t>np.fft.ifft</a:t>
            </a:r>
            <a:r>
              <a:rPr lang="en-US" sz="2800" dirty="0">
                <a:solidFill>
                  <a:srgbClr val="000000"/>
                </a:solidFill>
                <a:latin typeface="Courier New"/>
              </a:rPr>
              <a:t>(</a:t>
            </a:r>
            <a:r>
              <a:rPr lang="en-US" sz="2800" dirty="0" err="1">
                <a:solidFill>
                  <a:srgbClr val="000000"/>
                </a:solidFill>
                <a:latin typeface="Courier New"/>
              </a:rPr>
              <a:t>dt,axis</a:t>
            </a:r>
            <a:r>
              <a:rPr lang="en-US" sz="2800" dirty="0">
                <a:solidFill>
                  <a:srgbClr val="000000"/>
                </a:solidFill>
                <a:latin typeface="Courier New"/>
              </a:rPr>
              <a:t>=0))));  </a:t>
            </a:r>
            <a:endParaRPr lang="en-US" sz="2800" dirty="0">
              <a:latin typeface="Courier New" pitchFamily="49" charset="0"/>
              <a:cs typeface="Courier New" pitchFamily="49" charset="0"/>
            </a:endParaRPr>
          </a:p>
        </p:txBody>
      </p:sp>
      <mc:AlternateContent xmlns:mc="http://schemas.openxmlformats.org/markup-compatibility/2006" xmlns:a14="http://schemas.microsoft.com/office/drawing/2010/main">
        <mc:Choice Requires="a14">
          <p:sp>
            <p:nvSpPr>
              <p:cNvPr id="6" name="Title 1"/>
              <p:cNvSpPr txBox="1">
                <a:spLocks/>
              </p:cNvSpPr>
              <p:nvPr/>
            </p:nvSpPr>
            <p:spPr bwMode="auto">
              <a:xfrm>
                <a:off x="248653" y="1752600"/>
                <a:ext cx="3810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This is </a:t>
                </a:r>
                <a14:m>
                  <m:oMath xmlns:m="http://schemas.openxmlformats.org/officeDocument/2006/math">
                    <m:f>
                      <m:fPr>
                        <m:type m:val="lin"/>
                        <m:ctrlPr>
                          <a:rPr kumimoji="0" lang="en-US" sz="2400" b="0" i="1" u="none" strike="noStrike" kern="0" cap="none" spc="0" normalizeH="0" baseline="0" noProof="0" smtClean="0">
                            <a:ln>
                              <a:noFill/>
                            </a:ln>
                            <a:solidFill>
                              <a:srgbClr val="FF0000"/>
                            </a:solidFill>
                            <a:effectLst/>
                            <a:uLnTx/>
                            <a:uFillTx/>
                            <a:latin typeface="Cambria Math" panose="02040503050406030204" pitchFamily="18" charset="0"/>
                            <a:ea typeface="+mj-ea"/>
                            <a:cs typeface="Times New Roman" pitchFamily="18" charset="0"/>
                          </a:rPr>
                        </m:ctrlPr>
                      </m:fPr>
                      <m:num>
                        <m:r>
                          <a:rPr kumimoji="0" lang="en-US" sz="2400" b="0" i="1" u="none" strike="noStrike" kern="0" cap="none" spc="0" normalizeH="0" baseline="0" noProof="0" smtClean="0">
                            <a:ln>
                              <a:noFill/>
                            </a:ln>
                            <a:solidFill>
                              <a:srgbClr val="FF0000"/>
                            </a:solidFill>
                            <a:effectLst/>
                            <a:uLnTx/>
                            <a:uFillTx/>
                            <a:latin typeface="Cambria Math" panose="02040503050406030204" pitchFamily="18" charset="0"/>
                            <a:ea typeface="+mj-ea"/>
                            <a:cs typeface="Times New Roman" pitchFamily="18" charset="0"/>
                          </a:rPr>
                          <m:t>1</m:t>
                        </m:r>
                      </m:num>
                      <m:den>
                        <m:d>
                          <m:dPr>
                            <m:ctrlPr>
                              <a:rPr kumimoji="0" lang="en-US" sz="2400" b="0" i="1" u="none" strike="noStrike" kern="0" cap="none" spc="0" normalizeH="0" baseline="0" noProof="0" smtClean="0">
                                <a:ln>
                                  <a:noFill/>
                                </a:ln>
                                <a:solidFill>
                                  <a:srgbClr val="FF0000"/>
                                </a:solidFill>
                                <a:effectLst/>
                                <a:uLnTx/>
                                <a:uFillTx/>
                                <a:latin typeface="Cambria Math" panose="02040503050406030204" pitchFamily="18" charset="0"/>
                                <a:ea typeface="+mj-ea"/>
                                <a:cs typeface="Times New Roman" pitchFamily="18" charset="0"/>
                              </a:rPr>
                            </m:ctrlPr>
                          </m:dPr>
                          <m:e>
                            <m:r>
                              <a:rPr kumimoji="0" lang="en-US" sz="2400" b="0" i="1" u="none" strike="noStrike" kern="0" cap="none" spc="0" normalizeH="0" baseline="0" noProof="0" smtClean="0">
                                <a:ln>
                                  <a:noFill/>
                                </a:ln>
                                <a:solidFill>
                                  <a:srgbClr val="FF0000"/>
                                </a:solidFill>
                                <a:effectLst/>
                                <a:uLnTx/>
                                <a:uFillTx/>
                                <a:latin typeface="Cambria Math" panose="02040503050406030204" pitchFamily="18" charset="0"/>
                                <a:ea typeface="+mj-ea"/>
                                <a:cs typeface="Times New Roman" pitchFamily="18" charset="0"/>
                              </a:rPr>
                              <m:t>𝑖</m:t>
                            </m:r>
                            <m:r>
                              <a:rPr kumimoji="0" lang="en-US" sz="2400" b="0" i="1" u="none" strike="noStrike" kern="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Times New Roman" pitchFamily="18" charset="0"/>
                              </a:rPr>
                              <m:t>𝜔</m:t>
                            </m:r>
                          </m:e>
                        </m:d>
                      </m:den>
                    </m:f>
                  </m:oMath>
                </a14:m>
                <a:r>
                  <a:rPr lang="en-US" sz="2400" kern="0" dirty="0">
                    <a:solidFill>
                      <a:srgbClr val="FF0000"/>
                    </a:solidFill>
                    <a:latin typeface="Times New Roman" pitchFamily="18" charset="0"/>
                    <a:ea typeface="+mj-ea"/>
                    <a:cs typeface="Times New Roman" pitchFamily="18" charset="0"/>
                  </a:rPr>
                  <a:t>, except first element has been set to zero to avoid division by zero</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mc:Choice>
        <mc:Fallback xmlns="">
          <p:sp>
            <p:nvSpPr>
              <p:cNvPr id="6" name="Title 1"/>
              <p:cNvSpPr txBox="1">
                <a:spLocks noRot="1" noChangeAspect="1" noMove="1" noResize="1" noEditPoints="1" noAdjustHandles="1" noChangeArrowheads="1" noChangeShapeType="1" noTextEdit="1"/>
              </p:cNvSpPr>
              <p:nvPr/>
            </p:nvSpPr>
            <p:spPr bwMode="auto">
              <a:xfrm>
                <a:off x="248653" y="1752600"/>
                <a:ext cx="3810000" cy="1447800"/>
              </a:xfrm>
              <a:prstGeom prst="rect">
                <a:avLst/>
              </a:prstGeom>
              <a:blipFill>
                <a:blip r:embed="rId3"/>
                <a:stretch>
                  <a:fillRect t="-30802" r="-1600" b="-2532"/>
                </a:stretch>
              </a:blipFill>
              <a:ln w="9525">
                <a:noFill/>
                <a:miter lim="800000"/>
                <a:headEnd/>
                <a:tailEnd/>
              </a:ln>
              <a:effectLst/>
            </p:spPr>
            <p:txBody>
              <a:bodyPr/>
              <a:lstStyle/>
              <a:p>
                <a:r>
                  <a:rPr lang="en-US">
                    <a:noFill/>
                  </a:rPr>
                  <a:t> </a:t>
                </a:r>
              </a:p>
            </p:txBody>
          </p:sp>
        </mc:Fallback>
      </mc:AlternateContent>
      <p:sp>
        <p:nvSpPr>
          <p:cNvPr id="7" name="Title 1">
            <a:extLst>
              <a:ext uri="{FF2B5EF4-FFF2-40B4-BE49-F238E27FC236}">
                <a16:creationId xmlns:a16="http://schemas.microsoft.com/office/drawing/2014/main" id="{9BD19C2D-2F2A-4598-AF9C-FF1D87ACF786}"/>
              </a:ext>
            </a:extLst>
          </p:cNvPr>
          <p:cNvSpPr txBox="1">
            <a:spLocks/>
          </p:cNvSpPr>
          <p:nvPr/>
        </p:nvSpPr>
        <p:spPr bwMode="auto">
          <a:xfrm>
            <a:off x="633664" y="21717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latin typeface="Times New Roman" pitchFamily="18" charset="0"/>
                <a:cs typeface="Times New Roman" pitchFamily="18" charset="0"/>
              </a:rPr>
              <a:t>Python</a:t>
            </a:r>
          </a:p>
        </p:txBody>
      </p:sp>
      <p:sp>
        <p:nvSpPr>
          <p:cNvPr id="3" name="Freeform: Shape 2">
            <a:extLst>
              <a:ext uri="{FF2B5EF4-FFF2-40B4-BE49-F238E27FC236}">
                <a16:creationId xmlns:a16="http://schemas.microsoft.com/office/drawing/2014/main" id="{D33AD99E-4D1B-483F-98DF-36BDDBD00257}"/>
              </a:ext>
            </a:extLst>
          </p:cNvPr>
          <p:cNvSpPr/>
          <p:nvPr/>
        </p:nvSpPr>
        <p:spPr>
          <a:xfrm>
            <a:off x="108677" y="1293821"/>
            <a:ext cx="312034" cy="912910"/>
          </a:xfrm>
          <a:custGeom>
            <a:avLst/>
            <a:gdLst>
              <a:gd name="connsiteX0" fmla="*/ 204831 w 204831"/>
              <a:gd name="connsiteY0" fmla="*/ 757990 h 757990"/>
              <a:gd name="connsiteX1" fmla="*/ 294 w 204831"/>
              <a:gd name="connsiteY1" fmla="*/ 252663 h 757990"/>
              <a:gd name="connsiteX2" fmla="*/ 168736 w 204831"/>
              <a:gd name="connsiteY2" fmla="*/ 0 h 757990"/>
            </a:gdLst>
            <a:ahLst/>
            <a:cxnLst>
              <a:cxn ang="0">
                <a:pos x="connsiteX0" y="connsiteY0"/>
              </a:cxn>
              <a:cxn ang="0">
                <a:pos x="connsiteX1" y="connsiteY1"/>
              </a:cxn>
              <a:cxn ang="0">
                <a:pos x="connsiteX2" y="connsiteY2"/>
              </a:cxn>
            </a:cxnLst>
            <a:rect l="l" t="t" r="r" b="b"/>
            <a:pathLst>
              <a:path w="204831" h="757990">
                <a:moveTo>
                  <a:pt x="204831" y="757990"/>
                </a:moveTo>
                <a:cubicBezTo>
                  <a:pt x="105570" y="568492"/>
                  <a:pt x="6310" y="378995"/>
                  <a:pt x="294" y="252663"/>
                </a:cubicBezTo>
                <a:cubicBezTo>
                  <a:pt x="-5722" y="126331"/>
                  <a:pt x="81507" y="63165"/>
                  <a:pt x="168736"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9F86E0A-F471-47FB-BA80-1EC22D11EA23}"/>
              </a:ext>
            </a:extLst>
          </p:cNvPr>
          <p:cNvSpPr/>
          <p:nvPr/>
        </p:nvSpPr>
        <p:spPr>
          <a:xfrm rot="9872087" flipH="1">
            <a:off x="262939" y="2520316"/>
            <a:ext cx="167943" cy="751596"/>
          </a:xfrm>
          <a:custGeom>
            <a:avLst/>
            <a:gdLst>
              <a:gd name="connsiteX0" fmla="*/ 204831 w 204831"/>
              <a:gd name="connsiteY0" fmla="*/ 757990 h 757990"/>
              <a:gd name="connsiteX1" fmla="*/ 294 w 204831"/>
              <a:gd name="connsiteY1" fmla="*/ 252663 h 757990"/>
              <a:gd name="connsiteX2" fmla="*/ 168736 w 204831"/>
              <a:gd name="connsiteY2" fmla="*/ 0 h 757990"/>
            </a:gdLst>
            <a:ahLst/>
            <a:cxnLst>
              <a:cxn ang="0">
                <a:pos x="connsiteX0" y="connsiteY0"/>
              </a:cxn>
              <a:cxn ang="0">
                <a:pos x="connsiteX1" y="connsiteY1"/>
              </a:cxn>
              <a:cxn ang="0">
                <a:pos x="connsiteX2" y="connsiteY2"/>
              </a:cxn>
            </a:cxnLst>
            <a:rect l="l" t="t" r="r" b="b"/>
            <a:pathLst>
              <a:path w="204831" h="757990">
                <a:moveTo>
                  <a:pt x="204831" y="757990"/>
                </a:moveTo>
                <a:cubicBezTo>
                  <a:pt x="105570" y="568492"/>
                  <a:pt x="6310" y="378995"/>
                  <a:pt x="294" y="252663"/>
                </a:cubicBezTo>
                <a:cubicBezTo>
                  <a:pt x="-5722" y="126331"/>
                  <a:pt x="81507" y="63165"/>
                  <a:pt x="168736"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593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Property </a:t>
            </a:r>
            <a:r>
              <a:rPr kumimoji="0" lang="en-US" sz="48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8</a:t>
            </a: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Fourier Transform of the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convolution of two time series</a:t>
            </a: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r>
              <a:rPr lang="en-US" sz="3200" kern="0" dirty="0">
                <a:latin typeface="Times New Roman" pitchFamily="18" charset="0"/>
                <a:ea typeface="Cambria Math" pitchFamily="18" charset="0"/>
                <a:cs typeface="Times New Roman" pitchFamily="18" charset="0"/>
              </a:rPr>
              <a:t>is the product of their transforms</a:t>
            </a:r>
            <a:endParaRPr lang="en-US" sz="32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2590800"/>
            <a:ext cx="914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4400" kern="0" dirty="0">
                <a:latin typeface="Times New Roman" pitchFamily="18" charset="0"/>
                <a:cs typeface="Times New Roman" pitchFamily="18" charset="0"/>
              </a:rPr>
              <a:t>What’s a convolution ?</a:t>
            </a:r>
            <a:endParaRPr lang="en-US" sz="4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Content Placeholder 2"/>
          <p:cNvSpPr txBox="1">
            <a:spLocks/>
          </p:cNvSpPr>
          <p:nvPr/>
        </p:nvSpPr>
        <p:spPr bwMode="auto">
          <a:xfrm>
            <a:off x="0" y="38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4400" kern="0" dirty="0">
                <a:latin typeface="Times New Roman" pitchFamily="18" charset="0"/>
                <a:cs typeface="Times New Roman" pitchFamily="18" charset="0"/>
              </a:rPr>
              <a:t>the convolution of </a:t>
            </a:r>
            <a:r>
              <a:rPr lang="en-US" sz="4400" i="1" kern="0" dirty="0">
                <a:latin typeface="Cambria Math" pitchFamily="18" charset="0"/>
                <a:ea typeface="Cambria Math" pitchFamily="18" charset="0"/>
                <a:cs typeface="Courier New" pitchFamily="49" charset="0"/>
              </a:rPr>
              <a:t>f(t)</a:t>
            </a:r>
            <a:r>
              <a:rPr lang="en-US" sz="4400" kern="0" dirty="0">
                <a:latin typeface="Times New Roman" pitchFamily="18" charset="0"/>
                <a:cs typeface="Times New Roman" pitchFamily="18" charset="0"/>
              </a:rPr>
              <a:t> and </a:t>
            </a:r>
            <a:r>
              <a:rPr lang="en-US" sz="4400" i="1" kern="0" dirty="0">
                <a:latin typeface="Cambria Math" pitchFamily="18" charset="0"/>
                <a:ea typeface="Cambria Math" pitchFamily="18" charset="0"/>
                <a:cs typeface="Times New Roman" pitchFamily="18" charset="0"/>
              </a:rPr>
              <a:t>g(t)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4400" kern="0" dirty="0">
                <a:latin typeface="Times New Roman" pitchFamily="18" charset="0"/>
                <a:cs typeface="Times New Roman" pitchFamily="18" charset="0"/>
              </a:rPr>
              <a:t>is the integral</a:t>
            </a:r>
            <a:endParaRPr lang="en-US" sz="4400" i="1"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cstate="print"/>
          <a:srcRect l="44651" t="53338" r="21861" b="26634"/>
          <a:stretch>
            <a:fillRect/>
          </a:stretch>
        </p:blipFill>
        <p:spPr bwMode="auto">
          <a:xfrm>
            <a:off x="2514600" y="2362200"/>
            <a:ext cx="4000500" cy="1600200"/>
          </a:xfrm>
          <a:prstGeom prst="rect">
            <a:avLst/>
          </a:prstGeom>
          <a:noFill/>
          <a:ln w="9525">
            <a:noFill/>
            <a:miter lim="800000"/>
            <a:headEnd/>
            <a:tailEnd/>
          </a:ln>
        </p:spPr>
      </p:pic>
      <p:sp>
        <p:nvSpPr>
          <p:cNvPr id="5" name="Content Placeholder 2"/>
          <p:cNvSpPr txBox="1">
            <a:spLocks/>
          </p:cNvSpPr>
          <p:nvPr/>
        </p:nvSpPr>
        <p:spPr bwMode="auto">
          <a:xfrm>
            <a:off x="0" y="4343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4400" kern="0" dirty="0">
                <a:latin typeface="Times New Roman" pitchFamily="18" charset="0"/>
                <a:cs typeface="Times New Roman" pitchFamily="18" charset="0"/>
              </a:rPr>
              <a:t>which is often abbreviated </a:t>
            </a:r>
            <a:r>
              <a:rPr lang="en-US" sz="4400" i="1" kern="0" dirty="0">
                <a:latin typeface="Cambria Math" pitchFamily="18" charset="0"/>
                <a:ea typeface="Cambria Math" pitchFamily="18" charset="0"/>
                <a:cs typeface="Courier New" pitchFamily="49" charset="0"/>
              </a:rPr>
              <a:t>f(t)</a:t>
            </a:r>
            <a:r>
              <a:rPr lang="en-US" sz="4400" kern="0" dirty="0">
                <a:latin typeface="Times New Roman" pitchFamily="18" charset="0"/>
                <a:cs typeface="Times New Roman" pitchFamily="18" charset="0"/>
              </a:rPr>
              <a:t> </a:t>
            </a:r>
            <a:r>
              <a:rPr lang="en-US" sz="6000" kern="0" baseline="-15000" dirty="0">
                <a:latin typeface="Times New Roman" pitchFamily="18" charset="0"/>
                <a:cs typeface="Times New Roman" pitchFamily="18" charset="0"/>
              </a:rPr>
              <a:t>*</a:t>
            </a:r>
            <a:r>
              <a:rPr lang="en-US" sz="4400" i="1" kern="0" dirty="0">
                <a:latin typeface="Cambria Math" pitchFamily="18" charset="0"/>
                <a:ea typeface="Cambria Math" pitchFamily="18" charset="0"/>
                <a:cs typeface="Times New Roman" pitchFamily="18" charset="0"/>
              </a:rPr>
              <a:t>g(t)</a:t>
            </a: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
        <p:nvSpPr>
          <p:cNvPr id="6" name="Freeform 5"/>
          <p:cNvSpPr/>
          <p:nvPr/>
        </p:nvSpPr>
        <p:spPr>
          <a:xfrm>
            <a:off x="6400800" y="5043948"/>
            <a:ext cx="1120877" cy="958646"/>
          </a:xfrm>
          <a:custGeom>
            <a:avLst/>
            <a:gdLst>
              <a:gd name="connsiteX0" fmla="*/ 0 w 1120877"/>
              <a:gd name="connsiteY0" fmla="*/ 958646 h 958646"/>
              <a:gd name="connsiteX1" fmla="*/ 766916 w 1120877"/>
              <a:gd name="connsiteY1" fmla="*/ 250723 h 958646"/>
              <a:gd name="connsiteX2" fmla="*/ 884903 w 1120877"/>
              <a:gd name="connsiteY2" fmla="*/ 619433 h 958646"/>
              <a:gd name="connsiteX3" fmla="*/ 1120877 w 1120877"/>
              <a:gd name="connsiteY3" fmla="*/ 0 h 958646"/>
            </a:gdLst>
            <a:ahLst/>
            <a:cxnLst>
              <a:cxn ang="0">
                <a:pos x="connsiteX0" y="connsiteY0"/>
              </a:cxn>
              <a:cxn ang="0">
                <a:pos x="connsiteX1" y="connsiteY1"/>
              </a:cxn>
              <a:cxn ang="0">
                <a:pos x="connsiteX2" y="connsiteY2"/>
              </a:cxn>
              <a:cxn ang="0">
                <a:pos x="connsiteX3" y="connsiteY3"/>
              </a:cxn>
            </a:cxnLst>
            <a:rect l="l" t="t" r="r" b="b"/>
            <a:pathLst>
              <a:path w="1120877" h="958646">
                <a:moveTo>
                  <a:pt x="0" y="958646"/>
                </a:moveTo>
                <a:cubicBezTo>
                  <a:pt x="309716" y="632952"/>
                  <a:pt x="619432" y="307259"/>
                  <a:pt x="766916" y="250723"/>
                </a:cubicBezTo>
                <a:cubicBezTo>
                  <a:pt x="914400" y="194187"/>
                  <a:pt x="825910" y="661220"/>
                  <a:pt x="884903" y="619433"/>
                </a:cubicBezTo>
                <a:cubicBezTo>
                  <a:pt x="943896" y="577646"/>
                  <a:pt x="1032386" y="288823"/>
                  <a:pt x="1120877"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2362200" y="5181600"/>
            <a:ext cx="47244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not multiplication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not complex conjugation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(to</a:t>
            </a:r>
            <a:r>
              <a:rPr lang="en-US" sz="2400" kern="0" dirty="0">
                <a:solidFill>
                  <a:srgbClr val="FF0000"/>
                </a:solidFill>
                <a:latin typeface="Times New Roman" pitchFamily="18" charset="0"/>
                <a:ea typeface="+mj-ea"/>
                <a:cs typeface="Times New Roman" pitchFamily="18" charset="0"/>
              </a:rPr>
              <a:t>o many uses of the asterisk!)</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276600"/>
          </a:xfrm>
        </p:spPr>
        <p:txBody>
          <a:bodyPr/>
          <a:lstStyle/>
          <a:p>
            <a:pPr algn="ctr">
              <a:buNone/>
            </a:pPr>
            <a:r>
              <a:rPr lang="en-US" dirty="0">
                <a:latin typeface="Times New Roman" pitchFamily="18" charset="0"/>
                <a:cs typeface="Times New Roman" pitchFamily="18" charset="0"/>
              </a:rPr>
              <a:t>uses of convolutions will be presented in the lecture after next</a:t>
            </a:r>
          </a:p>
          <a:p>
            <a:pP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right now, just treat it as a mathematical quantity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05000" y="1600200"/>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5400000">
            <a:off x="2316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849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83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16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50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83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516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50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83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117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6400" y="1066800"/>
            <a:ext cx="457200" cy="533400"/>
          </a:xfrm>
          <a:prstGeom prst="rect">
            <a:avLst/>
          </a:prstGeom>
          <a:noFill/>
        </p:spPr>
        <p:txBody>
          <a:bodyPr wrap="square" rtlCol="0">
            <a:spAutoFit/>
          </a:bodyPr>
          <a:lstStyle/>
          <a:p>
            <a:r>
              <a:rPr lang="en-US" sz="2800" i="1" dirty="0" err="1">
                <a:latin typeface="Cambria Math" pitchFamily="18" charset="0"/>
                <a:ea typeface="Cambria Math" pitchFamily="18" charset="0"/>
                <a:cs typeface="Times New Roman" pitchFamily="18" charset="0"/>
              </a:rPr>
              <a:t>d</a:t>
            </a:r>
            <a:r>
              <a:rPr lang="en-US" sz="2800" i="1" baseline="-25000" dirty="0" err="1">
                <a:latin typeface="Cambria Math" pitchFamily="18" charset="0"/>
                <a:ea typeface="Cambria Math" pitchFamily="18" charset="0"/>
                <a:cs typeface="Times New Roman" pitchFamily="18" charset="0"/>
              </a:rPr>
              <a:t>i</a:t>
            </a:r>
            <a:endParaRPr lang="en-US" sz="28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7620000" y="3429000"/>
            <a:ext cx="457200" cy="533400"/>
          </a:xfrm>
          <a:prstGeom prst="rect">
            <a:avLst/>
          </a:prstGeom>
          <a:noFill/>
        </p:spPr>
        <p:txBody>
          <a:bodyPr wrap="square" rtlCol="0">
            <a:spAutoFit/>
          </a:bodyPr>
          <a:lstStyle/>
          <a:p>
            <a:r>
              <a:rPr lang="en-US" sz="2800" i="1" dirty="0" err="1">
                <a:latin typeface="Cambria Math" pitchFamily="18" charset="0"/>
                <a:ea typeface="Cambria Math" pitchFamily="18" charset="0"/>
                <a:cs typeface="Times New Roman" pitchFamily="18" charset="0"/>
              </a:rPr>
              <a:t>t</a:t>
            </a:r>
            <a:r>
              <a:rPr lang="en-US" sz="2800" i="1" baseline="-25000" dirty="0" err="1">
                <a:latin typeface="Cambria Math" pitchFamily="18" charset="0"/>
                <a:ea typeface="Cambria Math" pitchFamily="18" charset="0"/>
                <a:cs typeface="Times New Roman" pitchFamily="18" charset="0"/>
              </a:rPr>
              <a:t>i</a:t>
            </a:r>
            <a:endParaRPr lang="en-US" sz="2800" i="1" baseline="-25000" dirty="0">
              <a:latin typeface="Cambria Math" pitchFamily="18" charset="0"/>
              <a:ea typeface="Cambria Math" pitchFamily="18" charset="0"/>
              <a:cs typeface="Times New Roman" pitchFamily="18" charset="0"/>
            </a:endParaRPr>
          </a:p>
        </p:txBody>
      </p:sp>
      <p:sp>
        <p:nvSpPr>
          <p:cNvPr id="18" name="TextBox 17"/>
          <p:cNvSpPr txBox="1"/>
          <p:nvPr/>
        </p:nvSpPr>
        <p:spPr>
          <a:xfrm>
            <a:off x="2273712" y="3886200"/>
            <a:ext cx="685800" cy="523220"/>
          </a:xfrm>
          <a:prstGeom prst="rect">
            <a:avLst/>
          </a:prstGeom>
          <a:noFill/>
        </p:spPr>
        <p:txBody>
          <a:bodyPr wrap="square" rtlCol="0">
            <a:spAutoFit/>
          </a:bodyPr>
          <a:lstStyle/>
          <a:p>
            <a:r>
              <a:rPr lang="el-GR" sz="2800" i="1" dirty="0">
                <a:latin typeface="Cambria Math"/>
                <a:ea typeface="Cambria Math"/>
                <a:cs typeface="Times New Roman" pitchFamily="18" charset="0"/>
              </a:rPr>
              <a:t> Δ</a:t>
            </a:r>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19" name="Oval 18"/>
          <p:cNvSpPr/>
          <p:nvPr/>
        </p:nvSpPr>
        <p:spPr>
          <a:xfrm>
            <a:off x="2286000" y="219997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233024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317582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86200" y="387882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3972228"/>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53000" y="385178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86400" y="365760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342163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53200" y="342163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6600" y="349537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28800" y="365760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time series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cstate="print"/>
          <a:srcRect l="26614" t="37040" r="24386" b="19186"/>
          <a:stretch>
            <a:fillRect/>
          </a:stretch>
        </p:blipFill>
        <p:spPr bwMode="auto">
          <a:xfrm>
            <a:off x="0" y="533400"/>
            <a:ext cx="9026770" cy="5334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990600"/>
          </a:xfrm>
        </p:spPr>
        <p:txBody>
          <a:bodyPr/>
          <a:lstStyle/>
          <a:p>
            <a:r>
              <a:rPr lang="en-US" sz="2800" dirty="0">
                <a:latin typeface="Times New Roman" pitchFamily="18" charset="0"/>
                <a:cs typeface="Times New Roman" pitchFamily="18" charset="0"/>
              </a:rPr>
              <a:t>transformation of variables</a:t>
            </a:r>
            <a:br>
              <a:rPr lang="en-US" sz="2800" dirty="0">
                <a:latin typeface="Times New Roman" pitchFamily="18" charset="0"/>
                <a:cs typeface="Times New Roman" pitchFamily="18" charset="0"/>
              </a:rPr>
            </a:br>
            <a:r>
              <a:rPr lang="en-US" sz="2800" dirty="0">
                <a:latin typeface="Cambria Math" pitchFamily="18" charset="0"/>
                <a:ea typeface="Cambria Math" pitchFamily="18" charset="0"/>
                <a:cs typeface="Times New Roman" pitchFamily="18" charset="0"/>
              </a:rPr>
              <a:t>t’ = t-</a:t>
            </a:r>
            <a:r>
              <a:rPr lang="el-GR" sz="2800" dirty="0">
                <a:latin typeface="Cambria Math" pitchFamily="18" charset="0"/>
                <a:ea typeface="Cambria Math" pitchFamily="18" charset="0"/>
                <a:cs typeface="Times New Roman" pitchFamily="18" charset="0"/>
              </a:rPr>
              <a:t>τ</a:t>
            </a:r>
            <a:r>
              <a:rPr lang="en-US" sz="2800" dirty="0">
                <a:latin typeface="Cambria Math" pitchFamily="18" charset="0"/>
                <a:ea typeface="Cambria Math" pitchFamily="18" charset="0"/>
                <a:cs typeface="Times New Roman" pitchFamily="18" charset="0"/>
              </a:rPr>
              <a:t>    </a:t>
            </a:r>
            <a:r>
              <a:rPr lang="en-US" sz="2800" dirty="0">
                <a:latin typeface="Times New Roman" pitchFamily="18" charset="0"/>
                <a:ea typeface="Cambria Math" pitchFamily="18" charset="0"/>
                <a:cs typeface="Times New Roman" pitchFamily="18" charset="0"/>
              </a:rPr>
              <a:t>so</a:t>
            </a:r>
            <a:r>
              <a:rPr lang="en-US" sz="2800" dirty="0">
                <a:latin typeface="Cambria Math" pitchFamily="18" charset="0"/>
                <a:ea typeface="Cambria Math" pitchFamily="18" charset="0"/>
                <a:cs typeface="Times New Roman" pitchFamily="18" charset="0"/>
              </a:rPr>
              <a:t>   </a:t>
            </a:r>
            <a:r>
              <a:rPr lang="en-US" sz="2800" i="1" dirty="0">
                <a:latin typeface="Cambria Math" pitchFamily="18" charset="0"/>
                <a:ea typeface="Cambria Math" pitchFamily="18" charset="0"/>
                <a:cs typeface="Times New Roman" pitchFamily="18" charset="0"/>
              </a:rPr>
              <a:t>dt’ = dt   </a:t>
            </a:r>
            <a:r>
              <a:rPr lang="en-US" sz="2800" dirty="0">
                <a:latin typeface="Times New Roman" pitchFamily="18" charset="0"/>
                <a:ea typeface="Cambria Math" pitchFamily="18" charset="0"/>
                <a:cs typeface="Times New Roman" pitchFamily="18" charset="0"/>
              </a:rPr>
              <a:t>and </a:t>
            </a:r>
            <a:r>
              <a:rPr lang="en-US" sz="2800" dirty="0">
                <a:latin typeface="Cambria Math" pitchFamily="18" charset="0"/>
                <a:ea typeface="Cambria Math" pitchFamily="18" charset="0"/>
                <a:cs typeface="Times New Roman" pitchFamily="18" charset="0"/>
              </a:rPr>
              <a:t>t’</a:t>
            </a:r>
            <a:r>
              <a:rPr lang="en-US" sz="2800" dirty="0">
                <a:latin typeface="Cambria Math" pitchFamily="18" charset="0"/>
                <a:ea typeface="Cambria Math" pitchFamily="18" charset="0"/>
                <a:cs typeface="Times New Roman" pitchFamily="18" charset="0"/>
                <a:sym typeface="Symbol"/>
              </a:rPr>
              <a:t></a:t>
            </a:r>
            <a:r>
              <a:rPr lang="en-US" sz="2800" dirty="0">
                <a:latin typeface="Cambria Math"/>
                <a:ea typeface="Cambria Math"/>
                <a:cs typeface="Times New Roman" pitchFamily="18" charset="0"/>
                <a:sym typeface="Symbol"/>
              </a:rPr>
              <a:t>±∞   </a:t>
            </a:r>
            <a:r>
              <a:rPr lang="en-US" sz="2800" dirty="0">
                <a:latin typeface="Times New Roman" pitchFamily="18" charset="0"/>
                <a:ea typeface="Cambria Math"/>
                <a:cs typeface="Times New Roman" pitchFamily="18" charset="0"/>
                <a:sym typeface="Symbol"/>
              </a:rPr>
              <a:t>when  </a:t>
            </a:r>
            <a:r>
              <a:rPr lang="en-US" sz="2800" i="1" dirty="0">
                <a:latin typeface="Cambria Math"/>
                <a:ea typeface="Cambria Math"/>
                <a:cs typeface="Times New Roman" pitchFamily="18" charset="0"/>
                <a:sym typeface="Symbol"/>
              </a:rPr>
              <a:t> </a:t>
            </a:r>
            <a:r>
              <a:rPr lang="en-US" sz="2800" dirty="0">
                <a:latin typeface="Cambria Math" pitchFamily="18" charset="0"/>
                <a:ea typeface="Cambria Math" pitchFamily="18" charset="0"/>
                <a:cs typeface="Times New Roman" pitchFamily="18" charset="0"/>
              </a:rPr>
              <a:t>t</a:t>
            </a:r>
            <a:r>
              <a:rPr lang="en-US" sz="2800" dirty="0">
                <a:latin typeface="Cambria Math" pitchFamily="18" charset="0"/>
                <a:ea typeface="Cambria Math" pitchFamily="18" charset="0"/>
                <a:cs typeface="Times New Roman" pitchFamily="18" charset="0"/>
                <a:sym typeface="Symbol"/>
              </a:rPr>
              <a:t></a:t>
            </a:r>
            <a:r>
              <a:rPr lang="en-US" sz="2800" dirty="0">
                <a:latin typeface="Cambria Math"/>
                <a:ea typeface="Cambria Math"/>
                <a:cs typeface="Times New Roman" pitchFamily="18" charset="0"/>
                <a:sym typeface="Symbol"/>
              </a:rPr>
              <a:t>±</a:t>
            </a:r>
            <a:endParaRPr lang="en-US" sz="3600" dirty="0">
              <a:latin typeface="Times New Roman" pitchFamily="18" charset="0"/>
              <a:ea typeface="Cambria Math" pitchFamily="18" charset="0"/>
              <a:cs typeface="Times New Roman" pitchFamily="18" charset="0"/>
            </a:endParaRPr>
          </a:p>
        </p:txBody>
      </p:sp>
      <p:pic>
        <p:nvPicPr>
          <p:cNvPr id="17410" name="Picture 2"/>
          <p:cNvPicPr>
            <a:picLocks noGrp="1" noChangeAspect="1" noChangeArrowheads="1"/>
          </p:cNvPicPr>
          <p:nvPr>
            <p:ph idx="1"/>
          </p:nvPr>
        </p:nvPicPr>
        <p:blipFill>
          <a:blip r:embed="rId3" cstate="print"/>
          <a:srcRect l="26614" t="37040" r="24386" b="19186"/>
          <a:stretch>
            <a:fillRect/>
          </a:stretch>
        </p:blipFill>
        <p:spPr bwMode="auto">
          <a:xfrm>
            <a:off x="457200" y="304800"/>
            <a:ext cx="7092462" cy="4191000"/>
          </a:xfrm>
          <a:prstGeom prst="rect">
            <a:avLst/>
          </a:prstGeom>
          <a:noFill/>
          <a:ln w="9525">
            <a:noFill/>
            <a:miter lim="800000"/>
            <a:headEnd/>
            <a:tailEnd/>
          </a:ln>
        </p:spPr>
      </p:pic>
      <p:sp>
        <p:nvSpPr>
          <p:cNvPr id="4" name="Title 1"/>
          <p:cNvSpPr txBox="1">
            <a:spLocks/>
          </p:cNvSpPr>
          <p:nvPr/>
        </p:nvSpPr>
        <p:spPr bwMode="auto">
          <a:xfrm>
            <a:off x="5562600" y="845460"/>
            <a:ext cx="358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reverse order of integration</a:t>
            </a:r>
            <a:endParaRPr kumimoji="0" lang="en-US" sz="36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
        <p:nvSpPr>
          <p:cNvPr id="5" name="Title 1"/>
          <p:cNvSpPr txBox="1">
            <a:spLocks/>
          </p:cNvSpPr>
          <p:nvPr/>
        </p:nvSpPr>
        <p:spPr bwMode="auto">
          <a:xfrm>
            <a:off x="5562600" y="1905000"/>
            <a:ext cx="358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change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variables</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lang="en-US" sz="2400" i="1" dirty="0">
                <a:solidFill>
                  <a:srgbClr val="FF0000"/>
                </a:solidFill>
                <a:latin typeface="Cambria Math" pitchFamily="18" charset="0"/>
                <a:ea typeface="Cambria Math" pitchFamily="18" charset="0"/>
                <a:cs typeface="Times New Roman" pitchFamily="18" charset="0"/>
              </a:rPr>
              <a:t>t’ = t-</a:t>
            </a:r>
            <a:r>
              <a:rPr lang="el-GR" sz="2400" i="1" dirty="0">
                <a:solidFill>
                  <a:srgbClr val="FF0000"/>
                </a:solidFill>
                <a:latin typeface="Cambria Math" pitchFamily="18" charset="0"/>
                <a:ea typeface="Cambria Math" pitchFamily="18" charset="0"/>
                <a:cs typeface="Times New Roman" pitchFamily="18" charset="0"/>
              </a:rPr>
              <a:t>τ</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a:t>
            </a:r>
            <a:endParaRPr kumimoji="0" lang="en-US" sz="36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6" name="Title 1"/>
          <p:cNvSpPr txBox="1">
            <a:spLocks/>
          </p:cNvSpPr>
          <p:nvPr/>
        </p:nvSpPr>
        <p:spPr bwMode="auto">
          <a:xfrm>
            <a:off x="5562600" y="2971800"/>
            <a:ext cx="358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use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exp(</a:t>
            </a:r>
            <a:r>
              <a:rPr kumimoji="0" lang="en-US" sz="2400" b="0" i="0" u="none" strike="noStrike" kern="0" cap="none" spc="0" normalizeH="0" noProof="0" dirty="0" err="1">
                <a:ln>
                  <a:noFill/>
                </a:ln>
                <a:solidFill>
                  <a:srgbClr val="FF0000"/>
                </a:solidFill>
                <a:effectLst/>
                <a:uLnTx/>
                <a:uFillTx/>
                <a:latin typeface="Times New Roman" pitchFamily="18" charset="0"/>
                <a:ea typeface="+mj-ea"/>
                <a:cs typeface="Times New Roman" pitchFamily="18" charset="0"/>
              </a:rPr>
              <a:t>a+b</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)=exp(a)exp(b)</a:t>
            </a:r>
            <a:endParaRPr kumimoji="0" lang="en-US" sz="36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7" name="Title 1"/>
          <p:cNvSpPr txBox="1">
            <a:spLocks/>
          </p:cNvSpPr>
          <p:nvPr/>
        </p:nvSpPr>
        <p:spPr bwMode="auto">
          <a:xfrm>
            <a:off x="1524000" y="4038600"/>
            <a:ext cx="4572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2400" kern="0" dirty="0">
                <a:solidFill>
                  <a:srgbClr val="FF0000"/>
                </a:solidFill>
                <a:latin typeface="Times New Roman" pitchFamily="18" charset="0"/>
                <a:ea typeface="+mj-ea"/>
                <a:cs typeface="Times New Roman" pitchFamily="18" charset="0"/>
              </a:rPr>
              <a:t>rearrange into the product of two separate Fourier Transforms</a:t>
            </a:r>
            <a:endParaRPr kumimoji="0" lang="en-US" sz="36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itchFamily="18" charset="0"/>
                <a:ea typeface="Cambria Math" pitchFamily="18" charset="0"/>
                <a:cs typeface="Times New Roman" pitchFamily="18" charset="0"/>
              </a:rPr>
              <a:t>Summary</a:t>
            </a:r>
          </a:p>
        </p:txBody>
      </p:sp>
      <p:sp>
        <p:nvSpPr>
          <p:cNvPr id="4" name="Content Placeholder 2"/>
          <p:cNvSpPr txBox="1">
            <a:spLocks noGrp="1"/>
          </p:cNvSpPr>
          <p:nvPr>
            <p:ph idx="1"/>
          </p:nvPr>
        </p:nvSpPr>
        <p:spPr bwMode="auto">
          <a:xfrm>
            <a:off x="0" y="1219200"/>
            <a:ext cx="91440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r>
              <a:rPr lang="en-US" sz="3200" kern="0" dirty="0">
                <a:latin typeface="Times New Roman" pitchFamily="18" charset="0"/>
                <a:cs typeface="Times New Roman" pitchFamily="18" charset="0"/>
              </a:rPr>
              <a:t>FT of a Normal is a Normal curve</a:t>
            </a: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r>
              <a:rPr lang="en-US" sz="3200" kern="0" dirty="0">
                <a:latin typeface="Cambria Math" pitchFamily="18" charset="0"/>
                <a:ea typeface="Cambria Math" pitchFamily="18" charset="0"/>
                <a:cs typeface="Times New Roman" pitchFamily="18" charset="0"/>
              </a:rPr>
              <a:t>FT of a spike is constant.</a:t>
            </a: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r>
              <a:rPr lang="en-US" dirty="0">
                <a:latin typeface="Cambria Math" pitchFamily="18" charset="0"/>
                <a:ea typeface="Cambria Math" pitchFamily="18" charset="0"/>
                <a:cs typeface="Times New Roman" pitchFamily="18" charset="0"/>
              </a:rPr>
              <a:t>FT of a cosine is a pair of spikes</a:t>
            </a: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r>
              <a:rPr lang="en-US" dirty="0">
                <a:latin typeface="Times New Roman" pitchFamily="18" charset="0"/>
                <a:cs typeface="Times New Roman" pitchFamily="18" charset="0"/>
              </a:rPr>
              <a:t>Multiplying FT by </a:t>
            </a:r>
            <a:r>
              <a:rPr lang="en-US" dirty="0">
                <a:latin typeface="Cambria Math" pitchFamily="18" charset="0"/>
                <a:ea typeface="Cambria Math" pitchFamily="18" charset="0"/>
                <a:cs typeface="Times New Roman" pitchFamily="18" charset="0"/>
              </a:rPr>
              <a:t>exp</a:t>
            </a:r>
            <a:r>
              <a:rPr lang="en-US" i="1" dirty="0">
                <a:latin typeface="Cambria Math" pitchFamily="18" charset="0"/>
                <a:ea typeface="Cambria Math" pitchFamily="18" charset="0"/>
                <a:cs typeface="Times New Roman" pitchFamily="18" charset="0"/>
              </a:rPr>
              <a:t>( -</a:t>
            </a:r>
            <a:r>
              <a:rPr lang="en-US" i="1" dirty="0" err="1">
                <a:latin typeface="Cambria Math" pitchFamily="18" charset="0"/>
                <a:ea typeface="Cambria Math" pitchFamily="18" charset="0"/>
                <a:cs typeface="Times New Roman" pitchFamily="18" charset="0"/>
              </a:rPr>
              <a:t>i</a:t>
            </a:r>
            <a:r>
              <a:rPr lang="en-US" i="1" dirty="0">
                <a:latin typeface="Cambria Math" pitchFamily="18" charset="0"/>
                <a:ea typeface="Cambria Math" pitchFamily="18" charset="0"/>
                <a:cs typeface="Times New Roman" pitchFamily="18" charset="0"/>
              </a:rPr>
              <a:t> </a:t>
            </a:r>
            <a:r>
              <a:rPr lang="el-GR" i="1" dirty="0">
                <a:latin typeface="Cambria Math"/>
                <a:ea typeface="Cambria Math"/>
                <a:cs typeface="Times New Roman" pitchFamily="18" charset="0"/>
              </a:rPr>
              <a:t>ω</a:t>
            </a:r>
            <a:r>
              <a:rPr lang="en-US" i="1" dirty="0">
                <a:latin typeface="Cambria Math" pitchFamily="18" charset="0"/>
                <a:ea typeface="Cambria Math" pitchFamily="18" charset="0"/>
                <a:cs typeface="Times New Roman" pitchFamily="18" charset="0"/>
              </a:rPr>
              <a:t> t</a:t>
            </a:r>
            <a:r>
              <a:rPr lang="en-US" i="1" baseline="-25000" dirty="0">
                <a:latin typeface="Cambria Math" pitchFamily="18" charset="0"/>
                <a:ea typeface="Cambria Math" pitchFamily="18" charset="0"/>
                <a:cs typeface="Times New Roman" pitchFamily="18" charset="0"/>
              </a:rPr>
              <a:t>0</a:t>
            </a:r>
            <a:r>
              <a:rPr lang="en-US" i="1" dirty="0">
                <a:latin typeface="Cambria Math" pitchFamily="18" charset="0"/>
                <a:ea typeface="Cambria Math" pitchFamily="18" charset="0"/>
                <a:cs typeface="Times New Roman" pitchFamily="18" charset="0"/>
              </a:rPr>
              <a:t> ) </a:t>
            </a:r>
            <a:r>
              <a:rPr lang="en-US" dirty="0">
                <a:latin typeface="Times New Roman" pitchFamily="18" charset="0"/>
                <a:ea typeface="Cambria Math" pitchFamily="18" charset="0"/>
                <a:cs typeface="Times New Roman" pitchFamily="18" charset="0"/>
              </a:rPr>
              <a:t>delays time series</a:t>
            </a: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r>
              <a:rPr lang="en-US" dirty="0">
                <a:latin typeface="Times New Roman" pitchFamily="18" charset="0"/>
                <a:cs typeface="Times New Roman" pitchFamily="18" charset="0"/>
              </a:rPr>
              <a:t>Multiplying the FT by </a:t>
            </a:r>
            <a:r>
              <a:rPr lang="en-US" i="1" dirty="0" err="1">
                <a:latin typeface="Cambria Math" pitchFamily="18" charset="0"/>
                <a:ea typeface="Cambria Math" pitchFamily="18" charset="0"/>
                <a:cs typeface="Times New Roman" pitchFamily="18" charset="0"/>
              </a:rPr>
              <a:t>i</a:t>
            </a:r>
            <a:r>
              <a:rPr lang="en-US" i="1" dirty="0">
                <a:latin typeface="Cambria Math" pitchFamily="18" charset="0"/>
                <a:ea typeface="Cambria Math" pitchFamily="18" charset="0"/>
                <a:cs typeface="Times New Roman" pitchFamily="18" charset="0"/>
              </a:rPr>
              <a:t> </a:t>
            </a:r>
            <a:r>
              <a:rPr lang="el-GR" i="1" dirty="0">
                <a:latin typeface="Cambria Math"/>
                <a:ea typeface="Cambria Math"/>
                <a:cs typeface="Times New Roman" pitchFamily="18" charset="0"/>
              </a:rPr>
              <a:t>ω</a:t>
            </a:r>
            <a:r>
              <a:rPr lang="en-US" i="1" dirty="0">
                <a:latin typeface="Cambria Math" pitchFamily="18" charset="0"/>
                <a:ea typeface="Cambria Math" pitchFamily="18" charset="0"/>
                <a:cs typeface="Times New Roman" pitchFamily="18" charset="0"/>
              </a:rPr>
              <a:t> </a:t>
            </a:r>
            <a:r>
              <a:rPr lang="en-US" dirty="0">
                <a:latin typeface="Times New Roman" pitchFamily="18" charset="0"/>
                <a:ea typeface="Cambria Math" pitchFamily="18" charset="0"/>
                <a:cs typeface="Times New Roman" pitchFamily="18" charset="0"/>
              </a:rPr>
              <a:t>differentiates the time series</a:t>
            </a:r>
          </a:p>
          <a:p>
            <a:pPr marL="514350" indent="-514350">
              <a:buFont typeface="+mj-lt"/>
              <a:buAutoNum type="arabicPeriod"/>
              <a:defRPr/>
            </a:pPr>
            <a:r>
              <a:rPr lang="en-US" dirty="0">
                <a:latin typeface="Times New Roman" pitchFamily="18" charset="0"/>
                <a:cs typeface="Times New Roman" pitchFamily="18" charset="0"/>
              </a:rPr>
              <a:t>Dividing the FT by </a:t>
            </a:r>
            <a:r>
              <a:rPr lang="en-US" i="1" dirty="0" err="1">
                <a:latin typeface="Cambria Math" pitchFamily="18" charset="0"/>
                <a:ea typeface="Cambria Math" pitchFamily="18" charset="0"/>
                <a:cs typeface="Times New Roman" pitchFamily="18" charset="0"/>
              </a:rPr>
              <a:t>i</a:t>
            </a:r>
            <a:r>
              <a:rPr lang="en-US" i="1" dirty="0">
                <a:latin typeface="Cambria Math" pitchFamily="18" charset="0"/>
                <a:ea typeface="Cambria Math" pitchFamily="18" charset="0"/>
                <a:cs typeface="Times New Roman" pitchFamily="18" charset="0"/>
              </a:rPr>
              <a:t> </a:t>
            </a:r>
            <a:r>
              <a:rPr lang="el-GR" i="1" dirty="0">
                <a:latin typeface="Cambria Math"/>
                <a:ea typeface="Cambria Math"/>
                <a:cs typeface="Times New Roman" pitchFamily="18" charset="0"/>
              </a:rPr>
              <a:t>ω</a:t>
            </a:r>
            <a:r>
              <a:rPr lang="en-US" i="1" dirty="0">
                <a:latin typeface="Cambria Math" pitchFamily="18" charset="0"/>
                <a:ea typeface="Cambria Math" pitchFamily="18" charset="0"/>
                <a:cs typeface="Times New Roman" pitchFamily="18" charset="0"/>
              </a:rPr>
              <a:t> </a:t>
            </a:r>
            <a:r>
              <a:rPr lang="en-US" dirty="0">
                <a:latin typeface="Times New Roman" pitchFamily="18" charset="0"/>
                <a:ea typeface="Cambria Math" pitchFamily="18" charset="0"/>
                <a:cs typeface="Times New Roman" pitchFamily="18" charset="0"/>
              </a:rPr>
              <a:t>integrates the time series</a:t>
            </a:r>
          </a:p>
          <a:p>
            <a:pPr marL="514350" indent="-514350">
              <a:buFont typeface="+mj-lt"/>
              <a:buAutoNum type="arabicPeriod"/>
              <a:defRPr/>
            </a:pPr>
            <a:r>
              <a:rPr lang="en-US" dirty="0">
                <a:latin typeface="Times New Roman" pitchFamily="18" charset="0"/>
                <a:ea typeface="Cambria Math" pitchFamily="18" charset="0"/>
                <a:cs typeface="Times New Roman" pitchFamily="18" charset="0"/>
              </a:rPr>
              <a:t>FT of convolution is product of FT’s</a:t>
            </a:r>
          </a:p>
          <a:p>
            <a:pPr marL="514350" marR="0" lvl="0" indent="-514350" defTabSz="914400" rtl="0" eaLnBrk="1" fontAlgn="base" latinLnBrk="0" hangingPunct="1">
              <a:lnSpc>
                <a:spcPct val="100000"/>
              </a:lnSpc>
              <a:spcBef>
                <a:spcPct val="20000"/>
              </a:spcBef>
              <a:spcAft>
                <a:spcPct val="0"/>
              </a:spcAft>
              <a:buClrTx/>
              <a:buSzTx/>
              <a:buNone/>
              <a:tabLst/>
              <a:defRPr/>
            </a:pPr>
            <a:endParaRPr lang="en-US" i="1" dirty="0">
              <a:latin typeface="Cambria Math" pitchFamily="18" charset="0"/>
              <a:ea typeface="Cambria Math" pitchFamily="18" charset="0"/>
              <a:cs typeface="Times New Roman" pitchFamily="18"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endParaRPr lang="en-US" i="1" dirty="0">
              <a:latin typeface="Cambria Math" pitchFamily="18" charset="0"/>
              <a:ea typeface="Cambria Math" pitchFamily="18" charset="0"/>
              <a:cs typeface="Times New Roman" pitchFamily="18"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endParaRPr lang="en-US" dirty="0">
              <a:latin typeface="Cambria Math" pitchFamily="18" charset="0"/>
              <a:ea typeface="Cambria Math" pitchFamily="18" charset="0"/>
              <a:cs typeface="Times New Roman" pitchFamily="18" charset="0"/>
            </a:endParaRPr>
          </a:p>
          <a:p>
            <a:pPr marL="514350" marR="0" lvl="0" indent="-514350" defTabSz="914400" rtl="0" eaLnBrk="1" fontAlgn="base" latinLnBrk="0" hangingPunct="1">
              <a:lnSpc>
                <a:spcPct val="100000"/>
              </a:lnSpc>
              <a:spcBef>
                <a:spcPct val="20000"/>
              </a:spcBef>
              <a:spcAft>
                <a:spcPct val="0"/>
              </a:spcAft>
              <a:buClrTx/>
              <a:buSzTx/>
              <a:buFont typeface="+mj-lt"/>
              <a:buAutoNum type="arabicPeriod"/>
              <a:tabLst/>
              <a:defRPr/>
            </a:pPr>
            <a:endParaRPr lang="en-US" sz="3200" kern="0" dirty="0">
              <a:latin typeface="Cambria Math" pitchFamily="18" charset="0"/>
              <a:ea typeface="Cambria Math"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baseline="30000" dirty="0">
              <a:latin typeface="Times New Roman" pitchFamily="18" charset="0"/>
              <a:cs typeface="Times New Roman" pitchFamily="18" charset="0"/>
            </a:endParaRPr>
          </a:p>
          <a:p>
            <a:pPr marL="342900" lvl="0" indent="-342900" algn="ctr">
              <a:spcBef>
                <a:spcPct val="20000"/>
              </a:spcBef>
            </a:pPr>
            <a:endParaRPr lang="en-US" sz="3200" kern="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05000" y="1600200"/>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5400000">
            <a:off x="2316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849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83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16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50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83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516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50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83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117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6400" y="1066800"/>
            <a:ext cx="457200" cy="533400"/>
          </a:xfrm>
          <a:prstGeom prst="rect">
            <a:avLst/>
          </a:prstGeom>
          <a:noFill/>
        </p:spPr>
        <p:txBody>
          <a:bodyPr wrap="square" rtlCol="0">
            <a:spAutoFit/>
          </a:bodyPr>
          <a:lstStyle/>
          <a:p>
            <a:r>
              <a:rPr lang="en-US" sz="2800" i="1" dirty="0" err="1">
                <a:latin typeface="Cambria Math" pitchFamily="18" charset="0"/>
                <a:ea typeface="Cambria Math" pitchFamily="18" charset="0"/>
                <a:cs typeface="Times New Roman" pitchFamily="18" charset="0"/>
              </a:rPr>
              <a:t>d</a:t>
            </a:r>
            <a:r>
              <a:rPr lang="en-US" sz="2800" i="1" baseline="-25000" dirty="0" err="1">
                <a:latin typeface="Cambria Math" pitchFamily="18" charset="0"/>
                <a:ea typeface="Cambria Math" pitchFamily="18" charset="0"/>
                <a:cs typeface="Times New Roman" pitchFamily="18" charset="0"/>
              </a:rPr>
              <a:t>i</a:t>
            </a:r>
            <a:endParaRPr lang="en-US" sz="28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7620000" y="3429000"/>
            <a:ext cx="457200" cy="533400"/>
          </a:xfrm>
          <a:prstGeom prst="rect">
            <a:avLst/>
          </a:prstGeom>
          <a:noFill/>
        </p:spPr>
        <p:txBody>
          <a:bodyPr wrap="square" rtlCol="0">
            <a:spAutoFit/>
          </a:bodyPr>
          <a:lstStyle/>
          <a:p>
            <a:r>
              <a:rPr lang="en-US" sz="2800" i="1" dirty="0" err="1">
                <a:latin typeface="Cambria Math" pitchFamily="18" charset="0"/>
                <a:ea typeface="Cambria Math" pitchFamily="18" charset="0"/>
                <a:cs typeface="Times New Roman" pitchFamily="18" charset="0"/>
              </a:rPr>
              <a:t>t</a:t>
            </a:r>
            <a:r>
              <a:rPr lang="en-US" sz="2800" i="1" baseline="-25000" dirty="0" err="1">
                <a:latin typeface="Cambria Math" pitchFamily="18" charset="0"/>
                <a:ea typeface="Cambria Math" pitchFamily="18" charset="0"/>
                <a:cs typeface="Times New Roman" pitchFamily="18" charset="0"/>
              </a:rPr>
              <a:t>i</a:t>
            </a:r>
            <a:endParaRPr lang="en-US" sz="2800" i="1" baseline="-25000" dirty="0">
              <a:latin typeface="Cambria Math" pitchFamily="18" charset="0"/>
              <a:ea typeface="Cambria Math" pitchFamily="18" charset="0"/>
              <a:cs typeface="Times New Roman" pitchFamily="18" charset="0"/>
            </a:endParaRPr>
          </a:p>
        </p:txBody>
      </p:sp>
      <p:sp>
        <p:nvSpPr>
          <p:cNvPr id="18" name="TextBox 17"/>
          <p:cNvSpPr txBox="1"/>
          <p:nvPr/>
        </p:nvSpPr>
        <p:spPr>
          <a:xfrm>
            <a:off x="2273712" y="3886200"/>
            <a:ext cx="685800" cy="523220"/>
          </a:xfrm>
          <a:prstGeom prst="rect">
            <a:avLst/>
          </a:prstGeom>
          <a:noFill/>
        </p:spPr>
        <p:txBody>
          <a:bodyPr wrap="square" rtlCol="0">
            <a:spAutoFit/>
          </a:bodyPr>
          <a:lstStyle/>
          <a:p>
            <a:r>
              <a:rPr lang="el-GR" sz="2800" i="1" dirty="0">
                <a:latin typeface="Cambria Math"/>
                <a:ea typeface="Cambria Math"/>
                <a:cs typeface="Times New Roman" pitchFamily="18" charset="0"/>
              </a:rPr>
              <a:t> Δ</a:t>
            </a:r>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19" name="Oval 18"/>
          <p:cNvSpPr/>
          <p:nvPr/>
        </p:nvSpPr>
        <p:spPr>
          <a:xfrm>
            <a:off x="2286000" y="219997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902542" y="2116393"/>
            <a:ext cx="5545393" cy="2008239"/>
          </a:xfrm>
          <a:custGeom>
            <a:avLst/>
            <a:gdLst>
              <a:gd name="connsiteX0" fmla="*/ 0 w 5545393"/>
              <a:gd name="connsiteY0" fmla="*/ 1555955 h 2008239"/>
              <a:gd name="connsiteX1" fmla="*/ 294968 w 5545393"/>
              <a:gd name="connsiteY1" fmla="*/ 390833 h 2008239"/>
              <a:gd name="connsiteX2" fmla="*/ 811161 w 5545393"/>
              <a:gd name="connsiteY2" fmla="*/ 95865 h 2008239"/>
              <a:gd name="connsiteX3" fmla="*/ 1401097 w 5545393"/>
              <a:gd name="connsiteY3" fmla="*/ 966020 h 2008239"/>
              <a:gd name="connsiteX4" fmla="*/ 2153264 w 5545393"/>
              <a:gd name="connsiteY4" fmla="*/ 1880420 h 2008239"/>
              <a:gd name="connsiteX5" fmla="*/ 3362632 w 5545393"/>
              <a:gd name="connsiteY5" fmla="*/ 1732936 h 2008239"/>
              <a:gd name="connsiteX6" fmla="*/ 4114800 w 5545393"/>
              <a:gd name="connsiteY6" fmla="*/ 1393723 h 2008239"/>
              <a:gd name="connsiteX7" fmla="*/ 4822723 w 5545393"/>
              <a:gd name="connsiteY7" fmla="*/ 1378975 h 2008239"/>
              <a:gd name="connsiteX8" fmla="*/ 5545393 w 5545393"/>
              <a:gd name="connsiteY8" fmla="*/ 1511710 h 20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393" h="2008239">
                <a:moveTo>
                  <a:pt x="0" y="1555955"/>
                </a:moveTo>
                <a:cubicBezTo>
                  <a:pt x="79887" y="1095068"/>
                  <a:pt x="159775" y="634181"/>
                  <a:pt x="294968" y="390833"/>
                </a:cubicBezTo>
                <a:cubicBezTo>
                  <a:pt x="430161" y="147485"/>
                  <a:pt x="626806" y="0"/>
                  <a:pt x="811161" y="95865"/>
                </a:cubicBezTo>
                <a:cubicBezTo>
                  <a:pt x="995516" y="191730"/>
                  <a:pt x="1177413" y="668594"/>
                  <a:pt x="1401097" y="966020"/>
                </a:cubicBezTo>
                <a:cubicBezTo>
                  <a:pt x="1624781" y="1263446"/>
                  <a:pt x="1826342" y="1752601"/>
                  <a:pt x="2153264" y="1880420"/>
                </a:cubicBezTo>
                <a:cubicBezTo>
                  <a:pt x="2480186" y="2008239"/>
                  <a:pt x="3035709" y="1814052"/>
                  <a:pt x="3362632" y="1732936"/>
                </a:cubicBezTo>
                <a:cubicBezTo>
                  <a:pt x="3689555" y="1651820"/>
                  <a:pt x="3871452" y="1452716"/>
                  <a:pt x="4114800" y="1393723"/>
                </a:cubicBezTo>
                <a:cubicBezTo>
                  <a:pt x="4358148" y="1334730"/>
                  <a:pt x="4584291" y="1359311"/>
                  <a:pt x="4822723" y="1378975"/>
                </a:cubicBezTo>
                <a:cubicBezTo>
                  <a:pt x="5061155" y="1398639"/>
                  <a:pt x="5303274" y="1455174"/>
                  <a:pt x="5545393" y="1511710"/>
                </a:cubicBezTo>
              </a:path>
            </a:pathLst>
          </a:custGeom>
          <a:ln w="3810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2819400" y="233024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317582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86200" y="387882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3972228"/>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53000" y="3851784"/>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86400" y="365760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342163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53200" y="342163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6600" y="3495372"/>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28800" y="3657600"/>
            <a:ext cx="152400" cy="152400"/>
          </a:xfrm>
          <a:prstGeom prst="ellipse">
            <a:avLst/>
          </a:prstGeom>
          <a:solidFill>
            <a:srgbClr val="5675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txBox="1">
            <a:spLocks/>
          </p:cNvSpPr>
          <p:nvPr/>
        </p:nvSpPr>
        <p:spPr bwMode="auto">
          <a:xfrm>
            <a:off x="0" y="49530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 time series</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is a </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discrete representation of</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 continuous function</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3"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continuous</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function</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05000" y="1600200"/>
            <a:ext cx="5737123" cy="2138516"/>
          </a:xfrm>
          <a:custGeom>
            <a:avLst/>
            <a:gdLst>
              <a:gd name="connsiteX0" fmla="*/ 29497 w 5737123"/>
              <a:gd name="connsiteY0" fmla="*/ 0 h 2138516"/>
              <a:gd name="connsiteX1" fmla="*/ 0 w 5737123"/>
              <a:gd name="connsiteY1" fmla="*/ 2123768 h 2138516"/>
              <a:gd name="connsiteX2" fmla="*/ 5737123 w 5737123"/>
              <a:gd name="connsiteY2" fmla="*/ 2138516 h 2138516"/>
            </a:gdLst>
            <a:ahLst/>
            <a:cxnLst>
              <a:cxn ang="0">
                <a:pos x="connsiteX0" y="connsiteY0"/>
              </a:cxn>
              <a:cxn ang="0">
                <a:pos x="connsiteX1" y="connsiteY1"/>
              </a:cxn>
              <a:cxn ang="0">
                <a:pos x="connsiteX2" y="connsiteY2"/>
              </a:cxn>
            </a:cxnLst>
            <a:rect l="l" t="t" r="r" b="b"/>
            <a:pathLst>
              <a:path w="5737123" h="2138516">
                <a:moveTo>
                  <a:pt x="29497" y="0"/>
                </a:moveTo>
                <a:lnTo>
                  <a:pt x="0" y="2123768"/>
                </a:lnTo>
                <a:lnTo>
                  <a:pt x="5737123" y="2138516"/>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rot="5400000">
            <a:off x="2316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849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83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16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50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834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5168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502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836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117080" y="377706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6400" y="1066800"/>
            <a:ext cx="914400" cy="52322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d(t)</a:t>
            </a:r>
            <a:endParaRPr lang="en-US" sz="28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7620000" y="3429000"/>
            <a:ext cx="457200" cy="533400"/>
          </a:xfrm>
          <a:prstGeom prst="rect">
            <a:avLst/>
          </a:prstGeom>
          <a:noFill/>
        </p:spPr>
        <p:txBody>
          <a:bodyPr wrap="square" rtlCol="0">
            <a:spAutoFit/>
          </a:bodyPr>
          <a:lstStyle/>
          <a:p>
            <a:r>
              <a:rPr lang="en-US" sz="2800" i="1" dirty="0">
                <a:latin typeface="Cambria Math" pitchFamily="18" charset="0"/>
                <a:ea typeface="Cambria Math" pitchFamily="18" charset="0"/>
                <a:cs typeface="Times New Roman" pitchFamily="18" charset="0"/>
              </a:rPr>
              <a:t>t</a:t>
            </a:r>
            <a:endParaRPr lang="en-US" sz="2800" i="1" baseline="-25000" dirty="0">
              <a:latin typeface="Cambria Math" pitchFamily="18" charset="0"/>
              <a:ea typeface="Cambria Math" pitchFamily="18" charset="0"/>
              <a:cs typeface="Times New Roman" pitchFamily="18" charset="0"/>
            </a:endParaRPr>
          </a:p>
        </p:txBody>
      </p:sp>
      <p:sp>
        <p:nvSpPr>
          <p:cNvPr id="21" name="Freeform 20"/>
          <p:cNvSpPr/>
          <p:nvPr/>
        </p:nvSpPr>
        <p:spPr>
          <a:xfrm>
            <a:off x="1902542" y="2116393"/>
            <a:ext cx="5545393" cy="2008239"/>
          </a:xfrm>
          <a:custGeom>
            <a:avLst/>
            <a:gdLst>
              <a:gd name="connsiteX0" fmla="*/ 0 w 5545393"/>
              <a:gd name="connsiteY0" fmla="*/ 1555955 h 2008239"/>
              <a:gd name="connsiteX1" fmla="*/ 294968 w 5545393"/>
              <a:gd name="connsiteY1" fmla="*/ 390833 h 2008239"/>
              <a:gd name="connsiteX2" fmla="*/ 811161 w 5545393"/>
              <a:gd name="connsiteY2" fmla="*/ 95865 h 2008239"/>
              <a:gd name="connsiteX3" fmla="*/ 1401097 w 5545393"/>
              <a:gd name="connsiteY3" fmla="*/ 966020 h 2008239"/>
              <a:gd name="connsiteX4" fmla="*/ 2153264 w 5545393"/>
              <a:gd name="connsiteY4" fmla="*/ 1880420 h 2008239"/>
              <a:gd name="connsiteX5" fmla="*/ 3362632 w 5545393"/>
              <a:gd name="connsiteY5" fmla="*/ 1732936 h 2008239"/>
              <a:gd name="connsiteX6" fmla="*/ 4114800 w 5545393"/>
              <a:gd name="connsiteY6" fmla="*/ 1393723 h 2008239"/>
              <a:gd name="connsiteX7" fmla="*/ 4822723 w 5545393"/>
              <a:gd name="connsiteY7" fmla="*/ 1378975 h 2008239"/>
              <a:gd name="connsiteX8" fmla="*/ 5545393 w 5545393"/>
              <a:gd name="connsiteY8" fmla="*/ 1511710 h 20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393" h="2008239">
                <a:moveTo>
                  <a:pt x="0" y="1555955"/>
                </a:moveTo>
                <a:cubicBezTo>
                  <a:pt x="79887" y="1095068"/>
                  <a:pt x="159775" y="634181"/>
                  <a:pt x="294968" y="390833"/>
                </a:cubicBezTo>
                <a:cubicBezTo>
                  <a:pt x="430161" y="147485"/>
                  <a:pt x="626806" y="0"/>
                  <a:pt x="811161" y="95865"/>
                </a:cubicBezTo>
                <a:cubicBezTo>
                  <a:pt x="995516" y="191730"/>
                  <a:pt x="1177413" y="668594"/>
                  <a:pt x="1401097" y="966020"/>
                </a:cubicBezTo>
                <a:cubicBezTo>
                  <a:pt x="1624781" y="1263446"/>
                  <a:pt x="1826342" y="1752601"/>
                  <a:pt x="2153264" y="1880420"/>
                </a:cubicBezTo>
                <a:cubicBezTo>
                  <a:pt x="2480186" y="2008239"/>
                  <a:pt x="3035709" y="1814052"/>
                  <a:pt x="3362632" y="1732936"/>
                </a:cubicBezTo>
                <a:cubicBezTo>
                  <a:pt x="3689555" y="1651820"/>
                  <a:pt x="3871452" y="1452716"/>
                  <a:pt x="4114800" y="1393723"/>
                </a:cubicBezTo>
                <a:cubicBezTo>
                  <a:pt x="4358148" y="1334730"/>
                  <a:pt x="4584291" y="1359311"/>
                  <a:pt x="4822723" y="1378975"/>
                </a:cubicBezTo>
                <a:cubicBezTo>
                  <a:pt x="5061155" y="1398639"/>
                  <a:pt x="5303274" y="1455174"/>
                  <a:pt x="5545393" y="1511710"/>
                </a:cubicBezTo>
              </a:path>
            </a:pathLst>
          </a:custGeom>
          <a:ln w="3810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Content Placeholder 2"/>
          <p:cNvSpPr txBox="1">
            <a:spLocks/>
          </p:cNvSpPr>
          <p:nvPr/>
        </p:nvSpPr>
        <p:spPr bwMode="auto">
          <a:xfrm>
            <a:off x="0" y="6096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continuous function</a:t>
            </a:r>
          </a:p>
        </p:txBody>
      </p:sp>
      <p:sp>
        <p:nvSpPr>
          <p:cNvPr id="33" name="Content Placeholder 2"/>
          <p:cNvSpPr txBox="1">
            <a:spLocks/>
          </p:cNvSpPr>
          <p:nvPr/>
        </p:nvSpPr>
        <p:spPr bwMode="auto">
          <a:xfrm>
            <a:off x="0" y="5257800"/>
            <a:ext cx="91440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What happens when to the Discrete Fourier Transform when we switch from discrete to continuous?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57816" t="67568" r="5146" b="16216"/>
          <a:stretch>
            <a:fillRect/>
          </a:stretch>
        </p:blipFill>
        <p:spPr bwMode="auto">
          <a:xfrm>
            <a:off x="1752600" y="990600"/>
            <a:ext cx="5727700" cy="1676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0841" t="67568" r="49411" b="16216"/>
          <a:stretch>
            <a:fillRect/>
          </a:stretch>
        </p:blipFill>
        <p:spPr bwMode="auto">
          <a:xfrm>
            <a:off x="1371600" y="5001491"/>
            <a:ext cx="6248400" cy="1704109"/>
          </a:xfrm>
          <a:prstGeom prst="rect">
            <a:avLst/>
          </a:prstGeom>
          <a:noFill/>
          <a:ln w="9525">
            <a:noFill/>
            <a:miter lim="800000"/>
            <a:headEnd/>
            <a:tailEnd/>
          </a:ln>
          <a:effectLst/>
        </p:spPr>
      </p:pic>
      <p:sp>
        <p:nvSpPr>
          <p:cNvPr id="4" name="Content Placeholder 2"/>
          <p:cNvSpPr txBox="1">
            <a:spLocks/>
          </p:cNvSpPr>
          <p:nvPr/>
        </p:nvSpPr>
        <p:spPr bwMode="auto">
          <a:xfrm>
            <a:off x="0" y="3048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Discrete Fourier Transform</a:t>
            </a:r>
          </a:p>
        </p:txBody>
      </p:sp>
      <p:sp>
        <p:nvSpPr>
          <p:cNvPr id="6" name="Content Placeholder 2"/>
          <p:cNvSpPr txBox="1">
            <a:spLocks/>
          </p:cNvSpPr>
          <p:nvPr/>
        </p:nvSpPr>
        <p:spPr bwMode="auto">
          <a:xfrm>
            <a:off x="0" y="4468091"/>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Fourier Transform</a:t>
            </a:r>
          </a:p>
        </p:txBody>
      </p:sp>
      <p:sp>
        <p:nvSpPr>
          <p:cNvPr id="7" name="Content Placeholder 2"/>
          <p:cNvSpPr txBox="1">
            <a:spLocks/>
          </p:cNvSpPr>
          <p:nvPr/>
        </p:nvSpPr>
        <p:spPr bwMode="auto">
          <a:xfrm>
            <a:off x="0" y="3124200"/>
            <a:ext cx="9144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turns into</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7686</TotalTime>
  <Words>3813</Words>
  <Application>Microsoft Office PowerPoint</Application>
  <PresentationFormat>On-screen Show (4:3)</PresentationFormat>
  <Paragraphs>484</Paragraphs>
  <Slides>62</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Cambria Math</vt:lpstr>
      <vt:lpstr>Courier New</vt:lpstr>
      <vt:lpstr>Symbol</vt:lpstr>
      <vt:lpstr>Times New Roman</vt:lpstr>
      <vt:lpstr>Default Design</vt:lpstr>
      <vt:lpstr>Environmental Data Analysis with MATLAB or Python 3rd Edition  Lecture 11 </vt:lpstr>
      <vt:lpstr>PowerPoint Presentation</vt:lpstr>
      <vt:lpstr>Goals of the lecture</vt:lpstr>
      <vt:lpstr>from last week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similarly the Fourier Series is an approximation of the Inverse Fourier Transform </vt:lpstr>
      <vt:lpstr>PowerPoint Presentation</vt:lpstr>
      <vt:lpstr>PowerPoint Presentation</vt:lpstr>
      <vt:lpstr>let a2= ½σt-2</vt:lpstr>
      <vt:lpstr>PowerPoint Presentation</vt:lpstr>
      <vt:lpstr>PowerPoint Presentation</vt:lpstr>
      <vt:lpstr>PowerPoint Presentation</vt:lpstr>
      <vt:lpstr>PowerPoint Presentation</vt:lpstr>
      <vt:lpstr>PowerPoint Presentation</vt:lpstr>
      <vt:lpstr>PowerPoint Presentation</vt:lpstr>
      <vt:lpstr>important property of spike</vt:lpstr>
      <vt:lpstr>PowerPoint Presentation</vt:lpstr>
      <vt:lpstr>so</vt:lpstr>
      <vt:lpstr>use the previous result when computing the Fourier Transform of a spike</vt:lpstr>
      <vt:lpstr>A spiky time series  has a “flat” Fourier Transform  and a “flat” power spectral density </vt:lpstr>
      <vt:lpstr>PowerPoint Presentation</vt:lpstr>
      <vt:lpstr>PowerPoint Presentation</vt:lpstr>
      <vt:lpstr>cos(ω0t )  has Fourier Trnsform</vt:lpstr>
      <vt:lpstr>as is shown by inserting into the Inverse Fourier Transform</vt:lpstr>
      <vt:lpstr>An oscillatory time series  has spiky Fourier Transform and a power spectral density with spectral peaks  </vt:lpstr>
      <vt:lpstr>PowerPoint Presentation</vt:lpstr>
      <vt:lpstr>PowerPoint Presentation</vt:lpstr>
      <vt:lpstr>A time series with zero mean  has a Fourier Transform that is zero at zero frequency </vt:lpstr>
      <vt:lpstr>MatLab</vt:lpstr>
      <vt:lpstr>MatLab</vt:lpstr>
      <vt:lpstr>PowerPoint Presentation</vt:lpstr>
      <vt:lpstr>PowerPoint Presentation</vt:lpstr>
      <vt:lpstr>PowerPoint Presentation</vt:lpstr>
      <vt:lpstr>MATLAB</vt:lpstr>
      <vt:lpstr>PowerPoint Presentation</vt:lpstr>
      <vt:lpstr>PowerPoint Presentation</vt:lpstr>
      <vt:lpstr>PowerPoint Presentation</vt:lpstr>
      <vt:lpstr>PowerPoint Presentation</vt:lpstr>
      <vt:lpstr>MATLAB</vt:lpstr>
      <vt:lpstr>PowerPoint Presentation</vt:lpstr>
      <vt:lpstr>PowerPoint Presentation</vt:lpstr>
      <vt:lpstr>PowerPoint Presentation</vt:lpstr>
      <vt:lpstr>PowerPoint Presentation</vt:lpstr>
      <vt:lpstr>MATLAB</vt:lpstr>
      <vt:lpstr>MATLAB</vt:lpstr>
      <vt:lpstr>PowerPoint Presentation</vt:lpstr>
      <vt:lpstr>PowerPoint Presentation</vt:lpstr>
      <vt:lpstr>PowerPoint Presentation</vt:lpstr>
      <vt:lpstr>PowerPoint Presentation</vt:lpstr>
      <vt:lpstr>PowerPoint Presentation</vt:lpstr>
      <vt:lpstr>transformation of variables t’ = t-τ    so   dt’ = dt   and t’±∞   when   t±</vt:lpstr>
      <vt:lpstr>Summary</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769</cp:revision>
  <dcterms:created xsi:type="dcterms:W3CDTF">2008-08-25T18:59:31Z</dcterms:created>
  <dcterms:modified xsi:type="dcterms:W3CDTF">2022-02-26T16:39:38Z</dcterms:modified>
</cp:coreProperties>
</file>