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457" r:id="rId2"/>
    <p:sldId id="458" r:id="rId3"/>
    <p:sldId id="347" r:id="rId4"/>
    <p:sldId id="358" r:id="rId5"/>
    <p:sldId id="356" r:id="rId6"/>
    <p:sldId id="366" r:id="rId7"/>
    <p:sldId id="367" r:id="rId8"/>
    <p:sldId id="359" r:id="rId9"/>
    <p:sldId id="360" r:id="rId10"/>
    <p:sldId id="362" r:id="rId11"/>
    <p:sldId id="361" r:id="rId12"/>
    <p:sldId id="364" r:id="rId13"/>
    <p:sldId id="379" r:id="rId14"/>
    <p:sldId id="365" r:id="rId15"/>
    <p:sldId id="377" r:id="rId16"/>
    <p:sldId id="368" r:id="rId17"/>
    <p:sldId id="369" r:id="rId18"/>
    <p:sldId id="378" r:id="rId19"/>
    <p:sldId id="370" r:id="rId20"/>
    <p:sldId id="371" r:id="rId21"/>
    <p:sldId id="381" r:id="rId22"/>
    <p:sldId id="372" r:id="rId23"/>
    <p:sldId id="388" r:id="rId24"/>
    <p:sldId id="373" r:id="rId25"/>
    <p:sldId id="382" r:id="rId26"/>
    <p:sldId id="357" r:id="rId27"/>
    <p:sldId id="374" r:id="rId28"/>
    <p:sldId id="383" r:id="rId29"/>
    <p:sldId id="348" r:id="rId30"/>
    <p:sldId id="349" r:id="rId31"/>
    <p:sldId id="384" r:id="rId32"/>
    <p:sldId id="351" r:id="rId33"/>
    <p:sldId id="385" r:id="rId34"/>
    <p:sldId id="350" r:id="rId35"/>
    <p:sldId id="389" r:id="rId36"/>
    <p:sldId id="352" r:id="rId37"/>
    <p:sldId id="353" r:id="rId38"/>
    <p:sldId id="354" r:id="rId39"/>
    <p:sldId id="390" r:id="rId40"/>
    <p:sldId id="355" r:id="rId41"/>
    <p:sldId id="387" r:id="rId42"/>
    <p:sldId id="375" r:id="rId43"/>
    <p:sldId id="376" r:id="rId44"/>
    <p:sldId id="459" r:id="rId4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75F8"/>
    <a:srgbClr val="FF3300"/>
    <a:srgbClr val="FBC5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51" autoAdjust="0"/>
    <p:restoredTop sz="89316" autoAdjust="0"/>
  </p:normalViewPr>
  <p:slideViewPr>
    <p:cSldViewPr>
      <p:cViewPr varScale="1">
        <p:scale>
          <a:sx n="55" d="100"/>
          <a:sy n="55" d="100"/>
        </p:scale>
        <p:origin x="117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EE9508-24BE-4A5E-89E1-37AF65DD37C6}" type="datetimeFigureOut">
              <a:rPr lang="en-US" smtClean="0"/>
              <a:pPr/>
              <a:t>2/26/2022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466815-0D95-47C5-9249-8299F627C3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044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26 lectures are sufficient to survey the material in the book. However, not every topic in the book is covered, so students should be encouraged to </a:t>
            </a:r>
            <a:r>
              <a:rPr lang="en-US" i="1" dirty="0"/>
              <a:t>read the book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21009E-8FA7-45D2-B37C-AB405C076F4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important result here is that the total power P is related to the</a:t>
            </a:r>
          </a:p>
          <a:p>
            <a:r>
              <a:rPr lang="en-US" dirty="0"/>
              <a:t>integral over</a:t>
            </a:r>
            <a:r>
              <a:rPr lang="en-US" baseline="0" dirty="0"/>
              <a:t> frequency of the Fourier Transform.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total</a:t>
            </a:r>
            <a:r>
              <a:rPr lang="en-US" baseline="0" dirty="0"/>
              <a:t> power is the area under the power spectral density.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</a:t>
            </a:r>
            <a:r>
              <a:rPr lang="en-US" baseline="0" dirty="0"/>
              <a:t> </a:t>
            </a:r>
            <a:r>
              <a:rPr lang="en-US" sz="1200" kern="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</a:t>
            </a:r>
            <a:r>
              <a:rPr lang="en-US" sz="1200" kern="0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200" kern="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/Hz</a:t>
            </a: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version seems more natural than the </a:t>
            </a:r>
            <a:r>
              <a:rPr lang="en-US" sz="1200" kern="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</a:t>
            </a:r>
            <a:r>
              <a:rPr lang="en-US" sz="1200" kern="0" baseline="300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  <a:r>
              <a:rPr lang="en-US" sz="1200" kern="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-s version,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since</a:t>
            </a:r>
            <a:r>
              <a:rPr lang="en-US" sz="1200" kern="0" baseline="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one normally thinks of integrating the </a:t>
            </a:r>
            <a:r>
              <a:rPr lang="en-US" sz="1200" kern="0" baseline="0" dirty="0" err="1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p.s.d</a:t>
            </a:r>
            <a:r>
              <a:rPr lang="en-US" sz="1200" kern="0" baseline="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 over frequency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baseline="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to obtain the total power.</a:t>
            </a:r>
            <a:endParaRPr lang="en-US" sz="1200" kern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 calculation based on</a:t>
            </a:r>
            <a:r>
              <a:rPr lang="en-US" baseline="0" dirty="0"/>
              <a:t> a short section of time series can completely capture the properties</a:t>
            </a:r>
          </a:p>
          <a:p>
            <a:r>
              <a:rPr lang="en-US" baseline="0" dirty="0"/>
              <a:t>of the underlying, indefinitely long physical process.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Sometimes</a:t>
            </a:r>
            <a:r>
              <a:rPr lang="en-US" baseline="0" dirty="0"/>
              <a:t>, the mean value is of little significance.</a:t>
            </a:r>
          </a:p>
          <a:p>
            <a:r>
              <a:rPr lang="en-US" baseline="0" dirty="0"/>
              <a:t>For example, when observing ocean tides by measuring the level of the water on a dock,</a:t>
            </a:r>
          </a:p>
          <a:p>
            <a:r>
              <a:rPr lang="en-US" baseline="0" dirty="0"/>
              <a:t>  one can use a completely arbitrary reference level, such as a line painted on the side</a:t>
            </a:r>
          </a:p>
          <a:p>
            <a:r>
              <a:rPr lang="en-US" baseline="0" dirty="0"/>
              <a:t>  of a dock.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</a:t>
            </a:r>
            <a:r>
              <a:rPr lang="en-US" baseline="0" dirty="0"/>
              <a:t> seismometer actually measures the vertical component of ground velocity, in </a:t>
            </a:r>
            <a:r>
              <a:rPr lang="en-US" baseline="0" dirty="0" err="1"/>
              <a:t>micometers</a:t>
            </a:r>
            <a:r>
              <a:rPr lang="en-US" baseline="0" dirty="0"/>
              <a:t> per second.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Ask</a:t>
            </a:r>
            <a:r>
              <a:rPr lang="en-US" baseline="0" dirty="0"/>
              <a:t> the class to gauge by eye the typical period of these oscillations.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Point</a:t>
            </a:r>
            <a:r>
              <a:rPr lang="en-US" baseline="0" dirty="0"/>
              <a:t> out the units of u</a:t>
            </a:r>
            <a:r>
              <a:rPr lang="en-US" baseline="30000" dirty="0"/>
              <a:t>2</a:t>
            </a:r>
            <a:r>
              <a:rPr lang="en-US" baseline="0" dirty="0"/>
              <a:t>/Hz where u is micrometers/s.</a:t>
            </a:r>
          </a:p>
          <a:p>
            <a:r>
              <a:rPr lang="en-US" baseline="0" dirty="0"/>
              <a:t>Ask the class to estimate by eye the frequency range where most of the energy is concentrated.</a:t>
            </a:r>
          </a:p>
          <a:p>
            <a:r>
              <a:rPr lang="en-US" baseline="0" dirty="0"/>
              <a:t>Have them convert it to a period and compare with their pervious estimate.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Students</a:t>
            </a:r>
            <a:r>
              <a:rPr lang="en-US" baseline="0" dirty="0"/>
              <a:t> should be encourages to practice switching back and forth</a:t>
            </a:r>
          </a:p>
          <a:p>
            <a:r>
              <a:rPr lang="en-US" baseline="0" dirty="0"/>
              <a:t>between “period” and “frequency”.  Both are useful.</a:t>
            </a:r>
          </a:p>
          <a:p>
            <a:r>
              <a:rPr lang="en-US" baseline="0" dirty="0"/>
              <a:t>remind them that period=1/frequency.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Only</a:t>
            </a:r>
            <a:r>
              <a:rPr lang="en-US" baseline="0" dirty="0"/>
              <a:t> a limited frequency range, 0.2-0.4 Hz, contributes most of the power.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</a:t>
            </a:r>
            <a:r>
              <a:rPr lang="en-US" baseline="0" dirty="0"/>
              <a:t> important distinction between this lecture and the last two is that underlying physical process</a:t>
            </a:r>
          </a:p>
          <a:p>
            <a:r>
              <a:rPr lang="en-US" baseline="0" dirty="0"/>
              <a:t>is assumed to be indefinitely long, even though we may have measured only a small portion of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Neuse</a:t>
            </a:r>
            <a:r>
              <a:rPr lang="en-US" baseline="0" dirty="0"/>
              <a:t> River hydrograph shows stream flow for a roughly 11 year period.</a:t>
            </a:r>
          </a:p>
          <a:p>
            <a:r>
              <a:rPr lang="en-US" baseline="0" dirty="0"/>
              <a:t>Ask the class to identify the periodicity (1 year) and its cause (seasonal fluctuations in precipitation).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Ask</a:t>
            </a:r>
            <a:r>
              <a:rPr lang="en-US" baseline="0" dirty="0"/>
              <a:t> the class to measure by eye the frequency of the main spectral peak.</a:t>
            </a:r>
          </a:p>
          <a:p>
            <a:r>
              <a:rPr lang="en-US" baseline="0" dirty="0"/>
              <a:t>While they will not be able to measure it precisely enough to determine whether it</a:t>
            </a:r>
          </a:p>
          <a:p>
            <a:r>
              <a:rPr lang="en-US" baseline="0" dirty="0"/>
              <a:t>corresponds to a period of 1 year, they should be able to at least tell whether it is</a:t>
            </a:r>
          </a:p>
          <a:p>
            <a:r>
              <a:rPr lang="en-US" baseline="0" dirty="0"/>
              <a:t>in the right ball park (it is).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</a:t>
            </a:r>
            <a:r>
              <a:rPr lang="en-US" baseline="0" dirty="0"/>
              <a:t> the Hawaii CO2 record, with the anthropogenic increase modeled by a parabola and</a:t>
            </a:r>
          </a:p>
          <a:p>
            <a:r>
              <a:rPr lang="en-US" baseline="0" dirty="0"/>
              <a:t>removed from the record.</a:t>
            </a:r>
          </a:p>
          <a:p>
            <a:r>
              <a:rPr lang="en-US" baseline="0" dirty="0"/>
              <a:t>Ask the class to estimate the period of the oscillation by counting the number of cycles in a</a:t>
            </a:r>
          </a:p>
          <a:p>
            <a:r>
              <a:rPr lang="en-US" baseline="0" dirty="0"/>
              <a:t>5 year period and dividing by 5.  They should get a period of 1 year.</a:t>
            </a:r>
          </a:p>
          <a:p>
            <a:r>
              <a:rPr lang="en-US" baseline="0" dirty="0"/>
              <a:t>Discuss why the record has a annual cycle.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Note that the oscillations</a:t>
            </a:r>
            <a:r>
              <a:rPr lang="en-US" baseline="0" dirty="0"/>
              <a:t> are not exactly sinusoidal in shape.</a:t>
            </a:r>
          </a:p>
          <a:p>
            <a:r>
              <a:rPr lang="en-US" baseline="0" dirty="0"/>
              <a:t>They rise more slowly than they fall.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period</a:t>
            </a:r>
            <a:r>
              <a:rPr lang="en-US" baseline="0" dirty="0"/>
              <a:t> is one year.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Note the logarithmic</a:t>
            </a:r>
            <a:r>
              <a:rPr lang="en-US" baseline="0" dirty="0"/>
              <a:t> scale!</a:t>
            </a:r>
            <a:endParaRPr lang="en-US" dirty="0"/>
          </a:p>
          <a:p>
            <a:r>
              <a:rPr lang="en-US" dirty="0"/>
              <a:t>The power</a:t>
            </a:r>
            <a:r>
              <a:rPr lang="en-US" baseline="0" dirty="0"/>
              <a:t> spectral density has two peaks.</a:t>
            </a:r>
          </a:p>
          <a:p>
            <a:r>
              <a:rPr lang="en-US" baseline="0" dirty="0"/>
              <a:t>Ask the class to measure their </a:t>
            </a:r>
            <a:r>
              <a:rPr lang="en-US" baseline="0" dirty="0" err="1"/>
              <a:t>frequecy</a:t>
            </a:r>
            <a:r>
              <a:rPr lang="en-US" baseline="0" dirty="0"/>
              <a:t> (and period) by eye.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</a:t>
            </a:r>
            <a:r>
              <a:rPr lang="en-US" baseline="0" dirty="0"/>
              <a:t> sinusoids of the 1-year (red) and one-half-year (blue) oscillations are</a:t>
            </a:r>
          </a:p>
          <a:p>
            <a:r>
              <a:rPr lang="en-US" baseline="0" dirty="0"/>
              <a:t>shown superimposed on the actual signal.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</a:t>
            </a:r>
            <a:r>
              <a:rPr lang="en-US" baseline="0" dirty="0"/>
              <a:t> red and blue sinusoids are out of phase as CO2 rises, so the rise is slowed down.</a:t>
            </a:r>
          </a:p>
          <a:p>
            <a:r>
              <a:rPr lang="en-US" baseline="0" dirty="0"/>
              <a:t>The red and blue sinusoids are in phase as CO2 falls, so the fall is speeded up.</a:t>
            </a:r>
          </a:p>
          <a:p>
            <a:r>
              <a:rPr lang="en-US" baseline="0" dirty="0"/>
              <a:t>In general, a function that has a period T but is not sinusoidal in shape, will be represented</a:t>
            </a:r>
          </a:p>
          <a:p>
            <a:r>
              <a:rPr lang="en-US" baseline="0" dirty="0"/>
              <a:t>   as a sum of sinusoids of period T, T/2, T/3 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annual cycle contributes most of</a:t>
            </a:r>
            <a:r>
              <a:rPr lang="en-US" baseline="0" dirty="0"/>
              <a:t> the power.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actual</a:t>
            </a:r>
            <a:r>
              <a:rPr lang="en-US" baseline="0" dirty="0"/>
              <a:t> measurement is the elevation of the sea surface, in feet.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 a time series of ground vibration</a:t>
            </a:r>
            <a:r>
              <a:rPr lang="en-US" baseline="0" dirty="0"/>
              <a:t> at Palisades NY.</a:t>
            </a:r>
          </a:p>
          <a:p>
            <a:r>
              <a:rPr lang="en-US" baseline="0" dirty="0"/>
              <a:t>It’s a seismic record, but no earthquakes are shown, just the time between earthquakes.</a:t>
            </a:r>
          </a:p>
          <a:p>
            <a:r>
              <a:rPr lang="en-US" baseline="0" dirty="0"/>
              <a:t>Each record is half an hour long, and shows slight up and down motion of the ground caused</a:t>
            </a:r>
          </a:p>
          <a:p>
            <a:r>
              <a:rPr lang="en-US" baseline="0" dirty="0"/>
              <a:t>   by a variety of non-earthquake sources, such as wind and ocean waves.</a:t>
            </a:r>
          </a:p>
          <a:p>
            <a:r>
              <a:rPr lang="en-US" baseline="0" dirty="0"/>
              <a:t>The two records, though separated by more than ten years, look similar.</a:t>
            </a:r>
          </a:p>
          <a:p>
            <a:r>
              <a:rPr lang="en-US" baseline="0" dirty="0"/>
              <a:t>This is the basic idea behind the concept of </a:t>
            </a:r>
            <a:r>
              <a:rPr lang="en-US" baseline="0" dirty="0" err="1"/>
              <a:t>stationarity</a:t>
            </a:r>
            <a:r>
              <a:rPr lang="en-US" baseline="0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Have the students</a:t>
            </a:r>
            <a:r>
              <a:rPr lang="en-US" baseline="0" dirty="0"/>
              <a:t> measure by eye the period.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Period is</a:t>
            </a:r>
            <a:r>
              <a:rPr lang="en-US" baseline="0" dirty="0"/>
              <a:t> ½ day, the semi-diurnal tide.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Have the class estimate</a:t>
            </a:r>
            <a:r>
              <a:rPr lang="en-US" baseline="0" dirty="0"/>
              <a:t> the periods of the major peaks.</a:t>
            </a:r>
            <a:endParaRPr lang="en-US" dirty="0"/>
          </a:p>
          <a:p>
            <a:r>
              <a:rPr lang="en-US" dirty="0"/>
              <a:t>Note that there</a:t>
            </a:r>
            <a:r>
              <a:rPr lang="en-US" baseline="0" dirty="0"/>
              <a:t> is a peak at about 2 cycles per day, it is much wider than in the previous examples.</a:t>
            </a:r>
          </a:p>
          <a:p>
            <a:r>
              <a:rPr lang="en-US" baseline="0" dirty="0"/>
              <a:t>The </a:t>
            </a:r>
            <a:r>
              <a:rPr lang="en-US" baseline="0" dirty="0" err="1"/>
              <a:t>resaon</a:t>
            </a:r>
            <a:r>
              <a:rPr lang="en-US" baseline="0" dirty="0"/>
              <a:t> is that there are actually several closely-spaced peak. The two biggest are the principal</a:t>
            </a:r>
          </a:p>
          <a:p>
            <a:r>
              <a:rPr lang="en-US" baseline="0" dirty="0" err="1"/>
              <a:t>semidurnal</a:t>
            </a:r>
            <a:r>
              <a:rPr lang="en-US" baseline="0" dirty="0"/>
              <a:t> lunar tide (period of </a:t>
            </a:r>
            <a:r>
              <a:rPr lang="en-US" dirty="0"/>
              <a:t>12.42 hours) and the principal semidiurnal</a:t>
            </a:r>
            <a:r>
              <a:rPr lang="en-US" baseline="0" dirty="0"/>
              <a:t> solar tide (period of</a:t>
            </a:r>
          </a:p>
          <a:p>
            <a:r>
              <a:rPr lang="en-US" baseline="0" dirty="0"/>
              <a:t>12.00 hours), but there are about ten small ones that arise due to the complicated physics of tides.</a:t>
            </a:r>
          </a:p>
          <a:p>
            <a:r>
              <a:rPr lang="en-US" baseline="0" dirty="0"/>
              <a:t>The same thing is true of the diurnal tides.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semidiurnal (12 hr)</a:t>
            </a:r>
            <a:r>
              <a:rPr lang="en-US" baseline="0" dirty="0"/>
              <a:t> tide typically contributes the most power.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Note that the</a:t>
            </a:r>
            <a:r>
              <a:rPr lang="en-US" baseline="0" dirty="0"/>
              <a:t> mean is removed from the time series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/>
              <a:t>cumsum</a:t>
            </a:r>
            <a:r>
              <a:rPr lang="en-US" dirty="0"/>
              <a:t>() function creates a running sum</a:t>
            </a:r>
            <a:r>
              <a:rPr lang="en-US" baseline="0" dirty="0"/>
              <a:t> of the elements of a vector.</a:t>
            </a:r>
          </a:p>
          <a:p>
            <a:r>
              <a:rPr lang="en-US" dirty="0"/>
              <a:t>It is used</a:t>
            </a:r>
            <a:r>
              <a:rPr lang="en-US" baseline="0" dirty="0"/>
              <a:t> here to approximate an </a:t>
            </a:r>
            <a:r>
              <a:rPr lang="en-US" baseline="0"/>
              <a:t>indefinite integral.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/>
              <a:t>cumsum</a:t>
            </a:r>
            <a:r>
              <a:rPr lang="en-US" dirty="0"/>
              <a:t>() method creates a running sum</a:t>
            </a:r>
            <a:r>
              <a:rPr lang="en-US" baseline="0" dirty="0"/>
              <a:t> of the elements of a vector.</a:t>
            </a:r>
          </a:p>
          <a:p>
            <a:r>
              <a:rPr lang="en-US" dirty="0"/>
              <a:t>It is used</a:t>
            </a:r>
            <a:r>
              <a:rPr lang="en-US" baseline="0" dirty="0"/>
              <a:t> here to approximate an indefinite integral.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90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</a:t>
            </a:r>
            <a:r>
              <a:rPr lang="en-US" baseline="0" dirty="0"/>
              <a:t> might enumerate other examples of stationary time series.</a:t>
            </a:r>
          </a:p>
          <a:p>
            <a:r>
              <a:rPr lang="en-US" baseline="0" dirty="0"/>
              <a:t>Air temperature would be a good example, because it is stationary over time periods of hundreds</a:t>
            </a:r>
          </a:p>
          <a:p>
            <a:r>
              <a:rPr lang="en-US" baseline="0" dirty="0"/>
              <a:t>to thousands of years.  Even so, it is not stationary through a longer period of time that includes</a:t>
            </a:r>
          </a:p>
          <a:p>
            <a:r>
              <a:rPr lang="en-US" baseline="0" dirty="0"/>
              <a:t>the ice ages, and may not be stationary into the future because of global warming.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we</a:t>
            </a:r>
            <a:r>
              <a:rPr lang="en-US" baseline="0" dirty="0"/>
              <a:t> measure is just a little piece of an times series that goes on and on.  The duration T is defined as T=N Dt (and not as (N-1) Dt), because each of the N points in the time series is taken to be associated with a small segment of the time axis of size Dt.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</a:t>
            </a:r>
            <a:r>
              <a:rPr lang="en-US" baseline="0" dirty="0"/>
              <a:t> word “power” is used in an abstract sense.</a:t>
            </a:r>
          </a:p>
          <a:p>
            <a:r>
              <a:rPr lang="en-US" baseline="0" dirty="0"/>
              <a:t>Only in some special cases, such as where d(t) represents the velocity of an object,</a:t>
            </a:r>
          </a:p>
          <a:p>
            <a:r>
              <a:rPr lang="en-US" baseline="0" dirty="0"/>
              <a:t>  is “power” literally proportional to “energy per unity time”.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Note</a:t>
            </a:r>
            <a:r>
              <a:rPr lang="en-US" baseline="0" dirty="0"/>
              <a:t> that if the time series has zero mean, then the formula for power</a:t>
            </a:r>
          </a:p>
          <a:p>
            <a:r>
              <a:rPr lang="en-US" baseline="0" dirty="0"/>
              <a:t>identical in formula for its variance.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next few slides establishes that there is a close relationship.</a:t>
            </a:r>
          </a:p>
          <a:p>
            <a:r>
              <a:rPr lang="en-US" dirty="0"/>
              <a:t>That’s why its called</a:t>
            </a:r>
            <a:r>
              <a:rPr lang="en-US" baseline="0" dirty="0"/>
              <a:t> POWER spectral density.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top formula</a:t>
            </a:r>
            <a:r>
              <a:rPr lang="en-US" baseline="0" dirty="0"/>
              <a:t> was presented in Lecture 9.</a:t>
            </a:r>
          </a:p>
          <a:p>
            <a:r>
              <a:rPr lang="en-US" baseline="0" dirty="0"/>
              <a:t>The version here is not correct at zero frequency or at the </a:t>
            </a:r>
            <a:r>
              <a:rPr lang="en-US" baseline="0" dirty="0" err="1"/>
              <a:t>Nyquist</a:t>
            </a:r>
            <a:r>
              <a:rPr lang="en-US" baseline="0" dirty="0"/>
              <a:t> frequency.</a:t>
            </a:r>
          </a:p>
          <a:p>
            <a:r>
              <a:rPr lang="en-US" baseline="0" dirty="0"/>
              <a:t>However, we will normally assume that the time series has zero mean (and hence</a:t>
            </a:r>
          </a:p>
          <a:p>
            <a:r>
              <a:rPr lang="en-US" baseline="0" dirty="0"/>
              <a:t>no zero-frequency component) and that there is negligible power exactly at the</a:t>
            </a:r>
          </a:p>
          <a:p>
            <a:r>
              <a:rPr lang="en-US" baseline="0" dirty="0" err="1"/>
              <a:t>Nyquist</a:t>
            </a:r>
            <a:r>
              <a:rPr lang="en-US" baseline="0" dirty="0"/>
              <a:t> frequency.  In that case, not error is introduced.</a:t>
            </a:r>
          </a:p>
          <a:p>
            <a:endParaRPr lang="en-US" baseline="0" dirty="0"/>
          </a:p>
          <a:p>
            <a:r>
              <a:rPr lang="en-US" baseline="0" dirty="0"/>
              <a:t>A completely correct formula is easy to derive, but must treat zero frequency</a:t>
            </a:r>
          </a:p>
          <a:p>
            <a:r>
              <a:rPr lang="en-US" baseline="0" dirty="0"/>
              <a:t>and the </a:t>
            </a:r>
            <a:r>
              <a:rPr lang="en-US" baseline="0" dirty="0" err="1"/>
              <a:t>Nyquist</a:t>
            </a:r>
            <a:r>
              <a:rPr lang="en-US" baseline="0" dirty="0"/>
              <a:t> frequency separately.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1A20BD-B3D7-4A0E-9468-93AFECDD4C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4E29CB-39EE-47A4-8CC5-DCBF37875E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7134A-8F76-4C03-BA62-3ACEEEEDF2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8A4393-D40A-4B88-A5C0-622375FE44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A9A6B4-CE3D-49BD-BF8B-0A4ECBD7A6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65FB44-39AB-445E-B79E-032D2A1A44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246C68-F3D8-4C1D-A04F-6A6D22B860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53F438-0A42-41D1-9FF0-2F4AC993F4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E9D787-BBF1-46D7-9780-89C21EFDB5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8F9168-C92C-41F3-9272-2F610AE52A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B6AB47-97AE-43D5-BFC3-BEE2ADED25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61294E5-053E-48FE-8A1D-79238EBFFB3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0"/>
            <a:ext cx="9144000" cy="3962400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Environmental Data Analysis</a:t>
            </a:r>
            <a:br>
              <a:rPr lang="en-US" sz="4000" dirty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with MATLAB or Python</a:t>
            </a:r>
            <a:br>
              <a:rPr lang="en-US" sz="40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baseline="30000" dirty="0"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Edition</a:t>
            </a:r>
            <a:br>
              <a:rPr lang="en-US" sz="4000" dirty="0">
                <a:latin typeface="Times New Roman" pitchFamily="18" charset="0"/>
                <a:cs typeface="Times New Roman" pitchFamily="18" charset="0"/>
              </a:rPr>
            </a:br>
            <a:br>
              <a:rPr lang="en-US" sz="4000" dirty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Lecture 12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 bwMode="auto">
          <a:xfrm>
            <a:off x="0" y="2209800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800" kern="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How is power related to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800" kern="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power spectral density ?</a:t>
            </a:r>
            <a:endParaRPr kumimoji="0" lang="en-US" sz="4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3188" t="52192" r="18719" b="29288"/>
          <a:stretch>
            <a:fillRect/>
          </a:stretch>
        </p:blipFill>
        <p:spPr bwMode="auto">
          <a:xfrm>
            <a:off x="838200" y="3657600"/>
            <a:ext cx="7564582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1905000"/>
          </a:xfrm>
        </p:spPr>
        <p:txBody>
          <a:bodyPr/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write Fourier Series as</a:t>
            </a:r>
            <a:br>
              <a:rPr lang="en-US" sz="3600" dirty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600" dirty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3600" b="1" dirty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br>
              <a:rPr lang="en-US" sz="3600" dirty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were</a:t>
            </a:r>
            <a:r>
              <a:rPr lang="en-US" sz="3600" b="1" dirty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m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are the Fourier coefficients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4876800" cy="1173162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now use</a:t>
            </a:r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4839" t="57243" r="54406" b="17503"/>
          <a:stretch>
            <a:fillRect/>
          </a:stretch>
        </p:blipFill>
        <p:spPr bwMode="auto">
          <a:xfrm>
            <a:off x="304800" y="1371600"/>
            <a:ext cx="582676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 l="42544" t="57977" r="5266" b="21510"/>
          <a:stretch>
            <a:fillRect/>
          </a:stretch>
        </p:blipFill>
        <p:spPr bwMode="auto">
          <a:xfrm>
            <a:off x="1735667" y="3962400"/>
            <a:ext cx="7408333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 cstate="print"/>
          <a:srcRect l="35089" t="43162" r="37325" b="45442"/>
          <a:stretch>
            <a:fillRect/>
          </a:stretch>
        </p:blipFill>
        <p:spPr bwMode="auto">
          <a:xfrm>
            <a:off x="4495800" y="533400"/>
            <a:ext cx="2819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4876800" cy="1173162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now use</a:t>
            </a:r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4839" t="57243" r="54406" b="17503"/>
          <a:stretch>
            <a:fillRect/>
          </a:stretch>
        </p:blipFill>
        <p:spPr bwMode="auto">
          <a:xfrm>
            <a:off x="304800" y="1371600"/>
            <a:ext cx="582676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 l="42544" t="57977" r="5266" b="21510"/>
          <a:stretch>
            <a:fillRect/>
          </a:stretch>
        </p:blipFill>
        <p:spPr bwMode="auto">
          <a:xfrm>
            <a:off x="1735667" y="3962400"/>
            <a:ext cx="7408333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 cstate="print"/>
          <a:srcRect l="35089" t="43162" r="37325" b="45442"/>
          <a:stretch>
            <a:fillRect/>
          </a:stretch>
        </p:blipFill>
        <p:spPr bwMode="auto">
          <a:xfrm>
            <a:off x="4495800" y="533400"/>
            <a:ext cx="2819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reeform 6"/>
          <p:cNvSpPr/>
          <p:nvPr/>
        </p:nvSpPr>
        <p:spPr>
          <a:xfrm>
            <a:off x="4731657" y="2931886"/>
            <a:ext cx="1320800" cy="725714"/>
          </a:xfrm>
          <a:custGeom>
            <a:avLst/>
            <a:gdLst>
              <a:gd name="connsiteX0" fmla="*/ 0 w 1320800"/>
              <a:gd name="connsiteY0" fmla="*/ 0 h 725714"/>
              <a:gd name="connsiteX1" fmla="*/ 377372 w 1320800"/>
              <a:gd name="connsiteY1" fmla="*/ 464457 h 725714"/>
              <a:gd name="connsiteX2" fmla="*/ 1320800 w 1320800"/>
              <a:gd name="connsiteY2" fmla="*/ 725714 h 725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0" h="725714">
                <a:moveTo>
                  <a:pt x="0" y="0"/>
                </a:moveTo>
                <a:cubicBezTo>
                  <a:pt x="78619" y="171752"/>
                  <a:pt x="157239" y="343505"/>
                  <a:pt x="377372" y="464457"/>
                </a:cubicBezTo>
                <a:cubicBezTo>
                  <a:pt x="597505" y="585409"/>
                  <a:pt x="959152" y="655561"/>
                  <a:pt x="1320800" y="725714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6019800" y="2971800"/>
            <a:ext cx="2362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coefficients of </a:t>
            </a:r>
            <a:r>
              <a:rPr lang="en-US" sz="2400" kern="0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sines</a:t>
            </a:r>
            <a:r>
              <a:rPr lang="en-US" sz="24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and cosines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Freeform 8"/>
          <p:cNvSpPr/>
          <p:nvPr/>
        </p:nvSpPr>
        <p:spPr>
          <a:xfrm flipH="1" flipV="1">
            <a:off x="3505200" y="4002314"/>
            <a:ext cx="355600" cy="493486"/>
          </a:xfrm>
          <a:custGeom>
            <a:avLst/>
            <a:gdLst>
              <a:gd name="connsiteX0" fmla="*/ 0 w 1320800"/>
              <a:gd name="connsiteY0" fmla="*/ 0 h 725714"/>
              <a:gd name="connsiteX1" fmla="*/ 377372 w 1320800"/>
              <a:gd name="connsiteY1" fmla="*/ 464457 h 725714"/>
              <a:gd name="connsiteX2" fmla="*/ 1320800 w 1320800"/>
              <a:gd name="connsiteY2" fmla="*/ 725714 h 725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0" h="725714">
                <a:moveTo>
                  <a:pt x="0" y="0"/>
                </a:moveTo>
                <a:cubicBezTo>
                  <a:pt x="78619" y="171752"/>
                  <a:pt x="157239" y="343505"/>
                  <a:pt x="377372" y="464457"/>
                </a:cubicBezTo>
                <a:cubicBezTo>
                  <a:pt x="597505" y="585409"/>
                  <a:pt x="959152" y="655561"/>
                  <a:pt x="1320800" y="725714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838200" y="3048000"/>
            <a:ext cx="3657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coefficients of complex exponentials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" name="Freeform 10"/>
          <p:cNvSpPr/>
          <p:nvPr/>
        </p:nvSpPr>
        <p:spPr>
          <a:xfrm flipH="1">
            <a:off x="7467600" y="5410200"/>
            <a:ext cx="355600" cy="649514"/>
          </a:xfrm>
          <a:custGeom>
            <a:avLst/>
            <a:gdLst>
              <a:gd name="connsiteX0" fmla="*/ 0 w 1320800"/>
              <a:gd name="connsiteY0" fmla="*/ 0 h 725714"/>
              <a:gd name="connsiteX1" fmla="*/ 377372 w 1320800"/>
              <a:gd name="connsiteY1" fmla="*/ 464457 h 725714"/>
              <a:gd name="connsiteX2" fmla="*/ 1320800 w 1320800"/>
              <a:gd name="connsiteY2" fmla="*/ 725714 h 725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0" h="725714">
                <a:moveTo>
                  <a:pt x="0" y="0"/>
                </a:moveTo>
                <a:cubicBezTo>
                  <a:pt x="78619" y="171752"/>
                  <a:pt x="157239" y="343505"/>
                  <a:pt x="377372" y="464457"/>
                </a:cubicBezTo>
                <a:cubicBezTo>
                  <a:pt x="597505" y="585409"/>
                  <a:pt x="959152" y="655561"/>
                  <a:pt x="1320800" y="725714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5715000" y="5562600"/>
            <a:ext cx="2362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Fourier Transform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 bwMode="auto">
          <a:xfrm>
            <a:off x="2743200" y="5562600"/>
            <a:ext cx="2362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equals </a:t>
            </a:r>
            <a:r>
              <a:rPr lang="en-US" sz="2400" i="1" kern="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2/T</a:t>
            </a:r>
            <a:endParaRPr kumimoji="0" lang="en-US" sz="2400" b="0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4" name="Freeform 13"/>
          <p:cNvSpPr/>
          <p:nvPr/>
        </p:nvSpPr>
        <p:spPr>
          <a:xfrm flipH="1">
            <a:off x="4800600" y="5715000"/>
            <a:ext cx="838200" cy="573314"/>
          </a:xfrm>
          <a:custGeom>
            <a:avLst/>
            <a:gdLst>
              <a:gd name="connsiteX0" fmla="*/ 0 w 1320800"/>
              <a:gd name="connsiteY0" fmla="*/ 0 h 725714"/>
              <a:gd name="connsiteX1" fmla="*/ 377372 w 1320800"/>
              <a:gd name="connsiteY1" fmla="*/ 464457 h 725714"/>
              <a:gd name="connsiteX2" fmla="*/ 1320800 w 1320800"/>
              <a:gd name="connsiteY2" fmla="*/ 725714 h 725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0" h="725714">
                <a:moveTo>
                  <a:pt x="0" y="0"/>
                </a:moveTo>
                <a:cubicBezTo>
                  <a:pt x="78619" y="171752"/>
                  <a:pt x="157239" y="343505"/>
                  <a:pt x="377372" y="464457"/>
                </a:cubicBezTo>
                <a:cubicBezTo>
                  <a:pt x="597505" y="585409"/>
                  <a:pt x="959152" y="655561"/>
                  <a:pt x="1320800" y="725714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so, if we define the power spectral density of a stationary time series as</a:t>
            </a:r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11448" t="55559" r="54699" b="15819"/>
          <a:stretch>
            <a:fillRect/>
          </a:stretch>
        </p:blipFill>
        <p:spPr bwMode="auto">
          <a:xfrm>
            <a:off x="2819400" y="1905000"/>
            <a:ext cx="3810000" cy="2107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 l="43947" t="55559" r="14752" b="15819"/>
          <a:stretch>
            <a:fillRect/>
          </a:stretch>
        </p:blipFill>
        <p:spPr bwMode="auto">
          <a:xfrm>
            <a:off x="2438400" y="3657600"/>
            <a:ext cx="4648200" cy="2107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itle 1"/>
          <p:cNvSpPr txBox="1">
            <a:spLocks/>
          </p:cNvSpPr>
          <p:nvPr/>
        </p:nvSpPr>
        <p:spPr bwMode="auto">
          <a:xfrm>
            <a:off x="1143000" y="5943600"/>
            <a:ext cx="7315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the integral of the </a:t>
            </a:r>
            <a:r>
              <a:rPr lang="en-US" sz="2400" kern="0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p.s.d</a:t>
            </a:r>
            <a:r>
              <a:rPr lang="en-US" sz="24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. is the power in the time series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units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304800" y="762000"/>
            <a:ext cx="7315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if time series </a:t>
            </a:r>
            <a:r>
              <a:rPr lang="en-US" sz="2400" b="1" kern="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24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has units of u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57816" t="67568" r="5146" b="16216"/>
          <a:stretch>
            <a:fillRect/>
          </a:stretch>
        </p:blipFill>
        <p:spPr bwMode="auto">
          <a:xfrm>
            <a:off x="2667000" y="1270002"/>
            <a:ext cx="4724400" cy="138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 txBox="1">
            <a:spLocks/>
          </p:cNvSpPr>
          <p:nvPr/>
        </p:nvSpPr>
        <p:spPr bwMode="auto">
          <a:xfrm>
            <a:off x="228600" y="2387616"/>
            <a:ext cx="7315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noProof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coefficients C also have units of u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/>
          <a:srcRect l="55000" t="42916" r="6429" b="38377"/>
          <a:stretch>
            <a:fillRect/>
          </a:stretch>
        </p:blipFill>
        <p:spPr bwMode="auto">
          <a:xfrm>
            <a:off x="2667000" y="2970389"/>
            <a:ext cx="2667000" cy="839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le 1"/>
          <p:cNvSpPr txBox="1">
            <a:spLocks/>
          </p:cNvSpPr>
          <p:nvPr/>
        </p:nvSpPr>
        <p:spPr bwMode="auto">
          <a:xfrm>
            <a:off x="304800" y="3581400"/>
            <a:ext cx="7315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noProof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Fourier Transform has units of </a:t>
            </a:r>
            <a:r>
              <a:rPr lang="en-US" sz="2400" kern="0" noProof="0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u</a:t>
            </a:r>
            <a:r>
              <a:rPr lang="en-US" sz="2400" kern="0" noProof="0" dirty="0" err="1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×</a:t>
            </a:r>
            <a:r>
              <a:rPr lang="en-US" sz="2400" kern="0" noProof="0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time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 cstate="print"/>
          <a:srcRect l="11448" t="60734" r="54699" b="23743"/>
          <a:stretch>
            <a:fillRect/>
          </a:stretch>
        </p:blipFill>
        <p:spPr bwMode="auto">
          <a:xfrm>
            <a:off x="2590800" y="4114800"/>
            <a:ext cx="3200400" cy="96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itle 1"/>
          <p:cNvSpPr txBox="1">
            <a:spLocks/>
          </p:cNvSpPr>
          <p:nvPr/>
        </p:nvSpPr>
        <p:spPr bwMode="auto">
          <a:xfrm>
            <a:off x="228600" y="4953000"/>
            <a:ext cx="8686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z="2400" kern="0" noProof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power spectral density has units of </a:t>
            </a:r>
            <a:r>
              <a:rPr lang="en-US" sz="24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400" kern="0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kern="0" dirty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×</a:t>
            </a:r>
            <a:r>
              <a:rPr lang="en-US" sz="24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en-US" sz="2400" kern="0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/time</a:t>
            </a:r>
          </a:p>
          <a:p>
            <a:pPr lvl="0"/>
            <a:endParaRPr lang="en-US" sz="2400" kern="0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/>
            <a:r>
              <a:rPr lang="en-US" sz="24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						e.g.	u</a:t>
            </a:r>
            <a:r>
              <a:rPr lang="en-US" sz="2400" kern="0" baseline="3000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r>
              <a:rPr lang="en-US" sz="24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-s</a:t>
            </a:r>
          </a:p>
          <a:p>
            <a:pPr lvl="0"/>
            <a:r>
              <a:rPr lang="en-US" sz="24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				     or equivalently       u</a:t>
            </a:r>
            <a:r>
              <a:rPr lang="en-US" sz="2400" kern="0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/Hz</a:t>
            </a:r>
            <a:endParaRPr lang="en-US" sz="2400" kern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57150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we will assume that the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power spectral density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is a stationary quantity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6858000"/>
          </a:xfrm>
        </p:spPr>
        <p:txBody>
          <a:bodyPr/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when we measure the power spectral density of a finite-length time series,</a:t>
            </a:r>
            <a:br>
              <a:rPr lang="en-US" sz="4000" dirty="0">
                <a:latin typeface="Times New Roman" pitchFamily="18" charset="0"/>
                <a:cs typeface="Times New Roman" pitchFamily="18" charset="0"/>
              </a:rPr>
            </a:br>
            <a:br>
              <a:rPr lang="en-US" sz="4000" dirty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we are making an 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estimate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of the power spectral density of the indefinitely long time series</a:t>
            </a:r>
            <a:br>
              <a:rPr lang="en-US" sz="4000" dirty="0">
                <a:latin typeface="Times New Roman" pitchFamily="18" charset="0"/>
                <a:cs typeface="Times New Roman" pitchFamily="18" charset="0"/>
              </a:rPr>
            </a:br>
            <a:br>
              <a:rPr lang="en-US" sz="4000" dirty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the two are not the same</a:t>
            </a:r>
            <a:br>
              <a:rPr lang="en-US" sz="4000" dirty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because of statistical fluctuation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6162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finally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we will normally subtract out the mean of the time series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so that power spectral density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represents fluctuations about the mean value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401762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Example 1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Ground vibration at Palisades NY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 l="6573" r="7981"/>
          <a:stretch>
            <a:fillRect/>
          </a:stretch>
        </p:blipFill>
        <p:spPr bwMode="auto">
          <a:xfrm>
            <a:off x="0" y="1981200"/>
            <a:ext cx="9144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943600"/>
          </a:xfrm>
        </p:spPr>
        <p:txBody>
          <a:bodyPr>
            <a:normAutofit lnSpcReduction="10000"/>
          </a:bodyPr>
          <a:lstStyle/>
          <a:p>
            <a:pPr>
              <a:spcBef>
                <a:spcPts val="100"/>
              </a:spcBef>
              <a:buFontTx/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Lecture 01		Intro; Using MTLAB or Python</a:t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Lecture 02		Looking At Data</a:t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Lecture 03		Probability and Measurement Error</a:t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Lecture 04		Multivariate Distributions</a:t>
            </a:r>
            <a:br>
              <a:rPr lang="en-US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Lecture 05		Linear Models</a:t>
            </a:r>
            <a:br>
              <a:rPr lang="en-US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Lecture 06		The Principle of Least Squares</a:t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Lecture 07		Prior Information</a:t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Lecture 08		Solving Generalized Least Squares Problems </a:t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Lecture 09		Fourier Series</a:t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Lecture 10		Complex Fourier Series</a:t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Lecture 11		Lessons Learned from the Fourier Transform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Lecture 12		Power Spectra</a:t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Lecture 13		Filter Theory </a:t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Lecture 14		Applications of Filters </a:t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Lecture 15		Factor Analysis and Cluster Analysis</a:t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Lecture 16	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	Empirical Orthogonal functions and Clusters</a:t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Lecture 17		Covariance and Autocorrelation</a:t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Lecture 18		Cross-correlation</a:t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Lecture 19		Smoothing, Correlation and Spectra</a:t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Lecture 20		Coherence; Tapering and Spectral Analysis </a:t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Lecture 21		Interpolation and Gaussian Process Regression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Lecture 22		Linear Approximations and Non Linear Least Squares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	Lecture 23		Adaptable Approximations with Neural Networks</a:t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Lecture 24 		Hypothesis testing </a:t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Lecture 25 		Hypothesis Testing continued; F-Tests</a:t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Lecture 26 		Confidence Limits of Spectra, Bootstraps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0" y="228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SYLLABUS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401762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enlargement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 cstate="print"/>
          <a:srcRect l="6485" r="6485"/>
          <a:stretch>
            <a:fillRect/>
          </a:stretch>
        </p:blipFill>
        <p:spPr bwMode="auto">
          <a:xfrm>
            <a:off x="0" y="2209800"/>
            <a:ext cx="9144000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401762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enlargement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 cstate="print"/>
          <a:srcRect l="6485" r="6485"/>
          <a:stretch>
            <a:fillRect/>
          </a:stretch>
        </p:blipFill>
        <p:spPr bwMode="auto">
          <a:xfrm>
            <a:off x="0" y="2209800"/>
            <a:ext cx="9144000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ight Brace 3"/>
          <p:cNvSpPr/>
          <p:nvPr/>
        </p:nvSpPr>
        <p:spPr>
          <a:xfrm rot="16200000" flipV="1">
            <a:off x="4631870" y="1812472"/>
            <a:ext cx="304801" cy="642258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2667000" y="1295400"/>
            <a:ext cx="4267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periods of a few seconds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533400"/>
            <a:ext cx="82296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power spectral density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533400"/>
            <a:ext cx="82296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power spectral density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ight Brace 3"/>
          <p:cNvSpPr/>
          <p:nvPr/>
        </p:nvSpPr>
        <p:spPr>
          <a:xfrm rot="5400000">
            <a:off x="3009900" y="5524500"/>
            <a:ext cx="304800" cy="68580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20918" y="6096000"/>
            <a:ext cx="5486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frequencies of a few tenths of </a:t>
            </a:r>
            <a:r>
              <a:rPr lang="en-US" sz="24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 Hz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periods of a few seconds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cumulative power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685800"/>
            <a:ext cx="7848600" cy="588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Straight Connector 8"/>
          <p:cNvCxnSpPr/>
          <p:nvPr/>
        </p:nvCxnSpPr>
        <p:spPr>
          <a:xfrm>
            <a:off x="6705600" y="4389438"/>
            <a:ext cx="914400" cy="0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/>
        </p:nvSpPr>
        <p:spPr bwMode="auto">
          <a:xfrm>
            <a:off x="6553200" y="4465638"/>
            <a:ext cx="12192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power in time series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/>
          <p:cNvSpPr/>
          <p:nvPr/>
        </p:nvSpPr>
        <p:spPr>
          <a:xfrm>
            <a:off x="737752" y="950386"/>
            <a:ext cx="626241" cy="50148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l="6084" r="7872" b="50946"/>
          <a:stretch>
            <a:fillRect/>
          </a:stretch>
        </p:blipFill>
        <p:spPr bwMode="auto">
          <a:xfrm>
            <a:off x="0" y="2310125"/>
            <a:ext cx="9144000" cy="34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itle 1"/>
          <p:cNvSpPr txBox="1">
            <a:spLocks/>
          </p:cNvSpPr>
          <p:nvPr/>
        </p:nvSpPr>
        <p:spPr bwMode="auto">
          <a:xfrm>
            <a:off x="0" y="274638"/>
            <a:ext cx="9144000" cy="140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Example 2</a:t>
            </a:r>
            <a:br>
              <a: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Neuse River Stream</a:t>
            </a:r>
            <a:r>
              <a:rPr kumimoji="0" lang="en-US" sz="3600" b="0" i="0" u="none" strike="noStrike" kern="0" cap="none" spc="0" normalizeH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Flow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/>
          <p:cNvSpPr/>
          <p:nvPr/>
        </p:nvSpPr>
        <p:spPr>
          <a:xfrm>
            <a:off x="737752" y="950386"/>
            <a:ext cx="626241" cy="50148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l="6084" r="7872" b="50946"/>
          <a:stretch>
            <a:fillRect/>
          </a:stretch>
        </p:blipFill>
        <p:spPr bwMode="auto">
          <a:xfrm>
            <a:off x="0" y="2310125"/>
            <a:ext cx="9144000" cy="34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itle 1"/>
          <p:cNvSpPr txBox="1">
            <a:spLocks/>
          </p:cNvSpPr>
          <p:nvPr/>
        </p:nvSpPr>
        <p:spPr bwMode="auto">
          <a:xfrm>
            <a:off x="0" y="274638"/>
            <a:ext cx="9144000" cy="140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Example 2</a:t>
            </a:r>
            <a:br>
              <a: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Neuse River Stream</a:t>
            </a:r>
            <a:r>
              <a:rPr kumimoji="0" lang="en-US" sz="3600" b="0" i="0" u="none" strike="noStrike" kern="0" cap="none" spc="0" normalizeH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Flow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" name="Right Brace 15"/>
          <p:cNvSpPr/>
          <p:nvPr/>
        </p:nvSpPr>
        <p:spPr>
          <a:xfrm rot="16200000" flipV="1">
            <a:off x="7224486" y="3109687"/>
            <a:ext cx="304799" cy="638628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1"/>
          <p:cNvSpPr txBox="1">
            <a:spLocks/>
          </p:cNvSpPr>
          <p:nvPr/>
        </p:nvSpPr>
        <p:spPr bwMode="auto">
          <a:xfrm>
            <a:off x="6030690" y="2743200"/>
            <a:ext cx="2667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period</a:t>
            </a:r>
            <a:r>
              <a:rPr kumimoji="0" lang="en-US" sz="2400" b="0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of 1 year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t="46393" r="5607"/>
          <a:stretch>
            <a:fillRect/>
          </a:stretch>
        </p:blipFill>
        <p:spPr bwMode="auto">
          <a:xfrm>
            <a:off x="487255" y="2039256"/>
            <a:ext cx="8275743" cy="3069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7" name="TextBox 46"/>
          <p:cNvSpPr txBox="1"/>
          <p:nvPr/>
        </p:nvSpPr>
        <p:spPr>
          <a:xfrm>
            <a:off x="2514599" y="2420255"/>
            <a:ext cx="4633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power spectral density,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(f)</a:t>
            </a:r>
            <a:endParaRPr lang="en-US" sz="2400" i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369948" y="1957818"/>
            <a:ext cx="1252482" cy="4066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3618459" y="4668537"/>
            <a:ext cx="2630211" cy="4066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737752" y="1734456"/>
            <a:ext cx="626241" cy="30696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027334" y="4672900"/>
            <a:ext cx="4247903" cy="493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frequency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f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cycles/day</a:t>
            </a:r>
            <a:endParaRPr lang="en-US" sz="2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 rot="16200000">
            <a:off x="-601416" y="2793071"/>
            <a:ext cx="3255547" cy="1290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power spectra density</a:t>
            </a:r>
          </a:p>
          <a:p>
            <a:pPr algn="ctr"/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(f),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cfs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per cycle/day</a:t>
            </a:r>
            <a:endParaRPr lang="en-US" sz="2400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t="46393" r="5607"/>
          <a:stretch>
            <a:fillRect/>
          </a:stretch>
        </p:blipFill>
        <p:spPr bwMode="auto">
          <a:xfrm>
            <a:off x="487255" y="2039256"/>
            <a:ext cx="8275743" cy="3069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7" name="TextBox 46"/>
          <p:cNvSpPr txBox="1"/>
          <p:nvPr/>
        </p:nvSpPr>
        <p:spPr>
          <a:xfrm>
            <a:off x="2514599" y="2420255"/>
            <a:ext cx="4633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power spectral density,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(f)</a:t>
            </a:r>
            <a:endParaRPr lang="en-US" sz="2400" i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369948" y="1957818"/>
            <a:ext cx="1252482" cy="4066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3618459" y="4668537"/>
            <a:ext cx="2630211" cy="4066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737752" y="1734456"/>
            <a:ext cx="626241" cy="30696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027334" y="4672900"/>
            <a:ext cx="4247903" cy="493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frequency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f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cycles/day</a:t>
            </a:r>
            <a:endParaRPr lang="en-US" sz="2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 rot="16200000">
            <a:off x="-601416" y="2793071"/>
            <a:ext cx="3255547" cy="1290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power spectra density</a:t>
            </a:r>
          </a:p>
          <a:p>
            <a:pPr algn="ctr"/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(f),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cfs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per cycle/day</a:t>
            </a:r>
            <a:endParaRPr lang="en-US" sz="2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2010228" y="4455882"/>
            <a:ext cx="1219200" cy="838200"/>
          </a:xfrm>
          <a:custGeom>
            <a:avLst/>
            <a:gdLst>
              <a:gd name="connsiteX0" fmla="*/ 0 w 1320800"/>
              <a:gd name="connsiteY0" fmla="*/ 0 h 725714"/>
              <a:gd name="connsiteX1" fmla="*/ 377372 w 1320800"/>
              <a:gd name="connsiteY1" fmla="*/ 464457 h 725714"/>
              <a:gd name="connsiteX2" fmla="*/ 1320800 w 1320800"/>
              <a:gd name="connsiteY2" fmla="*/ 725714 h 725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0" h="725714">
                <a:moveTo>
                  <a:pt x="0" y="0"/>
                </a:moveTo>
                <a:cubicBezTo>
                  <a:pt x="78619" y="171752"/>
                  <a:pt x="157239" y="343505"/>
                  <a:pt x="377372" y="464457"/>
                </a:cubicBezTo>
                <a:cubicBezTo>
                  <a:pt x="597505" y="585409"/>
                  <a:pt x="959152" y="655561"/>
                  <a:pt x="1320800" y="725714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 txBox="1">
            <a:spLocks/>
          </p:cNvSpPr>
          <p:nvPr/>
        </p:nvSpPr>
        <p:spPr bwMode="auto">
          <a:xfrm>
            <a:off x="3011718" y="50292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period of 1 year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Example 3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Atmospheric CO</a:t>
            </a:r>
            <a:r>
              <a:rPr lang="en-US" sz="36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br>
              <a:rPr lang="en-US" baseline="-250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(after removing anthropogenic trend)</a:t>
            </a:r>
            <a:endParaRPr lang="en-US" sz="28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8508" r="9304" b="48576"/>
          <a:stretch>
            <a:fillRect/>
          </a:stretch>
        </p:blipFill>
        <p:spPr bwMode="auto">
          <a:xfrm>
            <a:off x="58056" y="2590800"/>
            <a:ext cx="8969829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/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Goals of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lecture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438400"/>
            <a:ext cx="9144000" cy="3276600"/>
          </a:xfrm>
        </p:spPr>
        <p:txBody>
          <a:bodyPr/>
          <a:lstStyle/>
          <a:p>
            <a:pPr algn="ctr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compute and understand</a:t>
            </a:r>
          </a:p>
          <a:p>
            <a:pPr algn="ctr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Power Spectral Density</a:t>
            </a:r>
          </a:p>
          <a:p>
            <a:pPr algn="ctr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of indefinitely-long time series</a:t>
            </a:r>
          </a:p>
          <a:p>
            <a:pPr algn="ctr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28600" y="141516"/>
            <a:ext cx="6629400" cy="11430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enlargement</a:t>
            </a:r>
            <a:endParaRPr lang="en-US" sz="2800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28600" y="141516"/>
            <a:ext cx="6629400" cy="11430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enlargement</a:t>
            </a:r>
            <a:endParaRPr lang="en-US" sz="28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ight Brace 3"/>
          <p:cNvSpPr/>
          <p:nvPr/>
        </p:nvSpPr>
        <p:spPr>
          <a:xfrm rot="5400000">
            <a:off x="3619500" y="4533900"/>
            <a:ext cx="228600" cy="228600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2456544" y="5609772"/>
            <a:ext cx="2667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period</a:t>
            </a:r>
            <a:r>
              <a:rPr kumimoji="0" lang="en-US" sz="2400" b="0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of 1 year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 l="7442" t="49874" r="8837"/>
          <a:stretch>
            <a:fillRect/>
          </a:stretch>
        </p:blipFill>
        <p:spPr bwMode="auto">
          <a:xfrm>
            <a:off x="-1" y="2362200"/>
            <a:ext cx="9144001" cy="2527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371600" y="457200"/>
            <a:ext cx="6629400" cy="11430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power spectral density</a:t>
            </a:r>
            <a:endParaRPr lang="en-US" sz="28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33800" y="4495800"/>
            <a:ext cx="22098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2667000" y="4572000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latin typeface="Cambria Math"/>
                <a:ea typeface="Cambria Math"/>
                <a:cs typeface="Times New Roman" pitchFamily="18" charset="0"/>
              </a:rPr>
              <a:t>frequency, cycles per year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7442" t="49874" r="8837"/>
          <a:stretch>
            <a:fillRect/>
          </a:stretch>
        </p:blipFill>
        <p:spPr bwMode="auto">
          <a:xfrm>
            <a:off x="-1" y="2362200"/>
            <a:ext cx="9144001" cy="2527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Freeform 6"/>
          <p:cNvSpPr/>
          <p:nvPr/>
        </p:nvSpPr>
        <p:spPr>
          <a:xfrm flipV="1">
            <a:off x="2133600" y="2895600"/>
            <a:ext cx="1244600" cy="152400"/>
          </a:xfrm>
          <a:custGeom>
            <a:avLst/>
            <a:gdLst>
              <a:gd name="connsiteX0" fmla="*/ 0 w 1320800"/>
              <a:gd name="connsiteY0" fmla="*/ 0 h 725714"/>
              <a:gd name="connsiteX1" fmla="*/ 377372 w 1320800"/>
              <a:gd name="connsiteY1" fmla="*/ 464457 h 725714"/>
              <a:gd name="connsiteX2" fmla="*/ 1320800 w 1320800"/>
              <a:gd name="connsiteY2" fmla="*/ 725714 h 725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0" h="725714">
                <a:moveTo>
                  <a:pt x="0" y="0"/>
                </a:moveTo>
                <a:cubicBezTo>
                  <a:pt x="78619" y="171752"/>
                  <a:pt x="157239" y="343505"/>
                  <a:pt x="377372" y="464457"/>
                </a:cubicBezTo>
                <a:cubicBezTo>
                  <a:pt x="597505" y="585409"/>
                  <a:pt x="959152" y="655561"/>
                  <a:pt x="1320800" y="725714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 flipV="1">
            <a:off x="3429000" y="3276600"/>
            <a:ext cx="1244600" cy="152400"/>
          </a:xfrm>
          <a:custGeom>
            <a:avLst/>
            <a:gdLst>
              <a:gd name="connsiteX0" fmla="*/ 0 w 1320800"/>
              <a:gd name="connsiteY0" fmla="*/ 0 h 725714"/>
              <a:gd name="connsiteX1" fmla="*/ 377372 w 1320800"/>
              <a:gd name="connsiteY1" fmla="*/ 464457 h 725714"/>
              <a:gd name="connsiteX2" fmla="*/ 1320800 w 1320800"/>
              <a:gd name="connsiteY2" fmla="*/ 725714 h 725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0" h="725714">
                <a:moveTo>
                  <a:pt x="0" y="0"/>
                </a:moveTo>
                <a:cubicBezTo>
                  <a:pt x="78619" y="171752"/>
                  <a:pt x="157239" y="343505"/>
                  <a:pt x="377372" y="464457"/>
                </a:cubicBezTo>
                <a:cubicBezTo>
                  <a:pt x="597505" y="585409"/>
                  <a:pt x="959152" y="655561"/>
                  <a:pt x="1320800" y="725714"/>
                </a:cubicBezTo>
              </a:path>
            </a:pathLst>
          </a:custGeom>
          <a:ln w="28575">
            <a:solidFill>
              <a:srgbClr val="5675F8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371600" y="457200"/>
            <a:ext cx="6629400" cy="11430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power spectral density</a:t>
            </a:r>
            <a:endParaRPr lang="en-US" sz="28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33800" y="4495800"/>
            <a:ext cx="22098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2667000" y="4572000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latin typeface="Cambria Math"/>
                <a:ea typeface="Cambria Math"/>
                <a:cs typeface="Times New Roman" pitchFamily="18" charset="0"/>
              </a:rPr>
              <a:t>frequency, cycles per year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 bwMode="auto">
          <a:xfrm>
            <a:off x="3048000" y="2667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1 year period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 bwMode="auto">
          <a:xfrm>
            <a:off x="4343400" y="3048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srgbClr val="0070C0"/>
                </a:solidFill>
                <a:latin typeface="Cambria Math"/>
                <a:ea typeface="Cambria Math"/>
                <a:cs typeface="Times New Roman" pitchFamily="18" charset="0"/>
              </a:rPr>
              <a:t>½</a:t>
            </a:r>
            <a:r>
              <a:rPr lang="en-US" sz="2400" kern="0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year period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"/>
            <a:ext cx="9144000" cy="5789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"/>
            <a:ext cx="9144000" cy="5789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le 1"/>
          <p:cNvSpPr txBox="1">
            <a:spLocks/>
          </p:cNvSpPr>
          <p:nvPr/>
        </p:nvSpPr>
        <p:spPr bwMode="auto">
          <a:xfrm>
            <a:off x="2819400" y="304800"/>
            <a:ext cx="3200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shallow side: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 year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and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5675F8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½ year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out of phase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6934200" y="685800"/>
            <a:ext cx="2057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steep side: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 year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and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5675F8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5675F8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½ year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in phase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Freeform 4"/>
          <p:cNvSpPr/>
          <p:nvPr/>
        </p:nvSpPr>
        <p:spPr>
          <a:xfrm rot="16200000" flipV="1">
            <a:off x="5207000" y="1143000"/>
            <a:ext cx="736600" cy="685800"/>
          </a:xfrm>
          <a:custGeom>
            <a:avLst/>
            <a:gdLst>
              <a:gd name="connsiteX0" fmla="*/ 0 w 1320800"/>
              <a:gd name="connsiteY0" fmla="*/ 0 h 725714"/>
              <a:gd name="connsiteX1" fmla="*/ 377372 w 1320800"/>
              <a:gd name="connsiteY1" fmla="*/ 464457 h 725714"/>
              <a:gd name="connsiteX2" fmla="*/ 1320800 w 1320800"/>
              <a:gd name="connsiteY2" fmla="*/ 725714 h 725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0" h="725714">
                <a:moveTo>
                  <a:pt x="0" y="0"/>
                </a:moveTo>
                <a:cubicBezTo>
                  <a:pt x="78619" y="171752"/>
                  <a:pt x="157239" y="343505"/>
                  <a:pt x="377372" y="464457"/>
                </a:cubicBezTo>
                <a:cubicBezTo>
                  <a:pt x="597505" y="585409"/>
                  <a:pt x="959152" y="655561"/>
                  <a:pt x="1320800" y="725714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 rot="16463639">
            <a:off x="6858000" y="2057400"/>
            <a:ext cx="609600" cy="609600"/>
          </a:xfrm>
          <a:custGeom>
            <a:avLst/>
            <a:gdLst>
              <a:gd name="connsiteX0" fmla="*/ 0 w 1320800"/>
              <a:gd name="connsiteY0" fmla="*/ 0 h 725714"/>
              <a:gd name="connsiteX1" fmla="*/ 377372 w 1320800"/>
              <a:gd name="connsiteY1" fmla="*/ 464457 h 725714"/>
              <a:gd name="connsiteX2" fmla="*/ 1320800 w 1320800"/>
              <a:gd name="connsiteY2" fmla="*/ 725714 h 725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0" h="725714">
                <a:moveTo>
                  <a:pt x="0" y="0"/>
                </a:moveTo>
                <a:cubicBezTo>
                  <a:pt x="78619" y="171752"/>
                  <a:pt x="157239" y="343505"/>
                  <a:pt x="377372" y="464457"/>
                </a:cubicBezTo>
                <a:cubicBezTo>
                  <a:pt x="597505" y="585409"/>
                  <a:pt x="959152" y="655561"/>
                  <a:pt x="1320800" y="725714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219200"/>
            <a:ext cx="7239000" cy="5432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cumulative power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705600" y="3505200"/>
            <a:ext cx="914400" cy="0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 bwMode="auto">
          <a:xfrm>
            <a:off x="6553200" y="3581400"/>
            <a:ext cx="12192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power in time series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Example 3: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Tides</a:t>
            </a:r>
            <a:endParaRPr lang="en-US" sz="28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 l="7209" r="7209"/>
          <a:stretch>
            <a:fillRect/>
          </a:stretch>
        </p:blipFill>
        <p:spPr bwMode="auto">
          <a:xfrm>
            <a:off x="0" y="1905000"/>
            <a:ext cx="9144000" cy="378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457200" y="5486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90 days of data</a:t>
            </a:r>
            <a:br>
              <a:rPr kumimoji="0" lang="en-US" sz="2400" b="0" i="0" u="none" strike="noStrike" kern="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en-US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2154"/>
            <a:ext cx="8229600" cy="11430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enlargement</a:t>
            </a:r>
            <a:br>
              <a:rPr lang="en-US" baseline="-25000" dirty="0">
                <a:latin typeface="Times New Roman" pitchFamily="18" charset="0"/>
                <a:cs typeface="Times New Roman" pitchFamily="18" charset="0"/>
              </a:rPr>
            </a:br>
            <a:endParaRPr lang="en-US" sz="28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 l="7421" r="7421"/>
          <a:stretch>
            <a:fillRect/>
          </a:stretch>
        </p:blipFill>
        <p:spPr bwMode="auto">
          <a:xfrm>
            <a:off x="0" y="1222842"/>
            <a:ext cx="9144000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533400" y="564243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7 days of data</a:t>
            </a:r>
            <a:endParaRPr kumimoji="0" lang="en-US" sz="2400" b="0" i="0" u="none" strike="noStrike" kern="0" cap="none" spc="0" normalizeH="0" baseline="-2500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2154"/>
            <a:ext cx="8229600" cy="11430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enlargement</a:t>
            </a:r>
            <a:br>
              <a:rPr lang="en-US" baseline="-25000" dirty="0">
                <a:latin typeface="Times New Roman" pitchFamily="18" charset="0"/>
                <a:cs typeface="Times New Roman" pitchFamily="18" charset="0"/>
              </a:rPr>
            </a:br>
            <a:endParaRPr lang="en-US" sz="28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 l="7421" r="7421"/>
          <a:stretch>
            <a:fillRect/>
          </a:stretch>
        </p:blipFill>
        <p:spPr bwMode="auto">
          <a:xfrm>
            <a:off x="0" y="1222842"/>
            <a:ext cx="9144000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533400" y="564243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7 days of data</a:t>
            </a:r>
            <a:endParaRPr kumimoji="0" lang="en-US" sz="2400" b="0" i="0" u="none" strike="noStrike" kern="0" cap="none" spc="0" normalizeH="0" baseline="-2500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Right Brace 5"/>
          <p:cNvSpPr/>
          <p:nvPr/>
        </p:nvSpPr>
        <p:spPr>
          <a:xfrm rot="16200000" flipV="1">
            <a:off x="1524000" y="1524000"/>
            <a:ext cx="304800" cy="60960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990600" y="1041402"/>
            <a:ext cx="1600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period</a:t>
            </a:r>
            <a:r>
              <a:rPr kumimoji="0" lang="en-US" sz="2400" b="0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of day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½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t="85352" r="40113" b="3863"/>
          <a:stretch>
            <a:fillRect/>
          </a:stretch>
        </p:blipFill>
        <p:spPr bwMode="auto">
          <a:xfrm>
            <a:off x="0" y="228600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1447800"/>
            <a:ext cx="3962400" cy="838200"/>
          </a:xfrm>
        </p:spPr>
        <p:txBody>
          <a:bodyPr/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Nov 27, 2000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 cstate="print"/>
          <a:srcRect t="84706" r="40000" b="3942"/>
          <a:stretch>
            <a:fillRect/>
          </a:stretch>
        </p:blipFill>
        <p:spPr bwMode="auto">
          <a:xfrm>
            <a:off x="0" y="40386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 bwMode="auto">
          <a:xfrm>
            <a:off x="0" y="3352800"/>
            <a:ext cx="396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Jan 4, 2011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838200" y="304800"/>
            <a:ext cx="7848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ground vibrations at the Palisades NY seismographic station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0" y="579120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similar appearance</a:t>
            </a:r>
            <a:r>
              <a:rPr lang="en-US" sz="2400" kern="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of measurements separated by 10+ years apart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2667000" y="3048000"/>
            <a:ext cx="4724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time, minutes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2667000" y="5029200"/>
            <a:ext cx="4724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time, minutes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5779" r="7936"/>
          <a:stretch>
            <a:fillRect/>
          </a:stretch>
        </p:blipFill>
        <p:spPr bwMode="auto">
          <a:xfrm>
            <a:off x="208750" y="685800"/>
            <a:ext cx="878285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6096000" cy="944562"/>
          </a:xfrm>
        </p:spPr>
        <p:txBody>
          <a:bodyPr/>
          <a:lstStyle/>
          <a:p>
            <a:pPr algn="l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power spectral density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990600" y="3733800"/>
            <a:ext cx="60960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cumulative power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7772400" y="4953000"/>
            <a:ext cx="914400" cy="0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/>
        </p:nvSpPr>
        <p:spPr bwMode="auto">
          <a:xfrm>
            <a:off x="7620000" y="5029200"/>
            <a:ext cx="12192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power in time series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5779" r="7936"/>
          <a:stretch>
            <a:fillRect/>
          </a:stretch>
        </p:blipFill>
        <p:spPr bwMode="auto">
          <a:xfrm>
            <a:off x="208750" y="685800"/>
            <a:ext cx="878285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6096000" cy="944562"/>
          </a:xfrm>
        </p:spPr>
        <p:txBody>
          <a:bodyPr/>
          <a:lstStyle/>
          <a:p>
            <a:pPr algn="l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power spectral density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990600" y="3733800"/>
            <a:ext cx="60960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cumulative power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7772400" y="4953000"/>
            <a:ext cx="914400" cy="0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/>
        </p:nvSpPr>
        <p:spPr bwMode="auto">
          <a:xfrm>
            <a:off x="7620000" y="5029200"/>
            <a:ext cx="12192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power in time series</a:t>
            </a:r>
          </a:p>
        </p:txBody>
      </p:sp>
      <p:sp>
        <p:nvSpPr>
          <p:cNvPr id="8" name="Freeform 7"/>
          <p:cNvSpPr/>
          <p:nvPr/>
        </p:nvSpPr>
        <p:spPr>
          <a:xfrm flipV="1">
            <a:off x="6248400" y="1676400"/>
            <a:ext cx="1244600" cy="152400"/>
          </a:xfrm>
          <a:custGeom>
            <a:avLst/>
            <a:gdLst>
              <a:gd name="connsiteX0" fmla="*/ 0 w 1320800"/>
              <a:gd name="connsiteY0" fmla="*/ 0 h 725714"/>
              <a:gd name="connsiteX1" fmla="*/ 377372 w 1320800"/>
              <a:gd name="connsiteY1" fmla="*/ 464457 h 725714"/>
              <a:gd name="connsiteX2" fmla="*/ 1320800 w 1320800"/>
              <a:gd name="connsiteY2" fmla="*/ 725714 h 725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0" h="725714">
                <a:moveTo>
                  <a:pt x="0" y="0"/>
                </a:moveTo>
                <a:cubicBezTo>
                  <a:pt x="78619" y="171752"/>
                  <a:pt x="157239" y="343505"/>
                  <a:pt x="377372" y="464457"/>
                </a:cubicBezTo>
                <a:cubicBezTo>
                  <a:pt x="597505" y="585409"/>
                  <a:pt x="959152" y="655561"/>
                  <a:pt x="1320800" y="725714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7162800" y="1447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about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½ </a:t>
            </a:r>
            <a:r>
              <a:rPr lang="en-US" sz="24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day period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Freeform 9"/>
          <p:cNvSpPr/>
          <p:nvPr/>
        </p:nvSpPr>
        <p:spPr>
          <a:xfrm flipV="1">
            <a:off x="3581400" y="2209800"/>
            <a:ext cx="1244600" cy="152400"/>
          </a:xfrm>
          <a:custGeom>
            <a:avLst/>
            <a:gdLst>
              <a:gd name="connsiteX0" fmla="*/ 0 w 1320800"/>
              <a:gd name="connsiteY0" fmla="*/ 0 h 725714"/>
              <a:gd name="connsiteX1" fmla="*/ 377372 w 1320800"/>
              <a:gd name="connsiteY1" fmla="*/ 464457 h 725714"/>
              <a:gd name="connsiteX2" fmla="*/ 1320800 w 1320800"/>
              <a:gd name="connsiteY2" fmla="*/ 725714 h 725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0" h="725714">
                <a:moveTo>
                  <a:pt x="0" y="0"/>
                </a:moveTo>
                <a:cubicBezTo>
                  <a:pt x="78619" y="171752"/>
                  <a:pt x="157239" y="343505"/>
                  <a:pt x="377372" y="464457"/>
                </a:cubicBezTo>
                <a:cubicBezTo>
                  <a:pt x="597505" y="585409"/>
                  <a:pt x="959152" y="655561"/>
                  <a:pt x="1320800" y="725714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4437744" y="1592940"/>
            <a:ext cx="1600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about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1 </a:t>
            </a:r>
            <a:r>
              <a:rPr lang="en-US" sz="24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day period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5" name="Freeform 14"/>
          <p:cNvSpPr/>
          <p:nvPr/>
        </p:nvSpPr>
        <p:spPr>
          <a:xfrm flipV="1">
            <a:off x="1124856" y="2293260"/>
            <a:ext cx="1244600" cy="152400"/>
          </a:xfrm>
          <a:custGeom>
            <a:avLst/>
            <a:gdLst>
              <a:gd name="connsiteX0" fmla="*/ 0 w 1320800"/>
              <a:gd name="connsiteY0" fmla="*/ 0 h 725714"/>
              <a:gd name="connsiteX1" fmla="*/ 377372 w 1320800"/>
              <a:gd name="connsiteY1" fmla="*/ 464457 h 725714"/>
              <a:gd name="connsiteX2" fmla="*/ 1320800 w 1320800"/>
              <a:gd name="connsiteY2" fmla="*/ 725714 h 725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0" h="725714">
                <a:moveTo>
                  <a:pt x="0" y="0"/>
                </a:moveTo>
                <a:cubicBezTo>
                  <a:pt x="78619" y="171752"/>
                  <a:pt x="157239" y="343505"/>
                  <a:pt x="377372" y="464457"/>
                </a:cubicBezTo>
                <a:cubicBezTo>
                  <a:pt x="597505" y="585409"/>
                  <a:pt x="959152" y="655561"/>
                  <a:pt x="1320800" y="725714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2053770" y="1600200"/>
            <a:ext cx="1600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err="1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fortnighly</a:t>
            </a:r>
            <a:endParaRPr lang="en-US" sz="2400" kern="0" dirty="0">
              <a:solidFill>
                <a:srgbClr val="FF0000"/>
              </a:solidFill>
              <a:latin typeface="Cambria Math"/>
              <a:ea typeface="Cambria Math"/>
              <a:cs typeface="Times New Roman" pitchFamily="18" charset="0"/>
            </a:endParaRPr>
          </a:p>
          <a:p>
            <a:pPr algn="ctr"/>
            <a:r>
              <a:rPr lang="en-US" sz="2400" kern="0" dirty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(2 wk)</a:t>
            </a:r>
            <a:endParaRPr lang="en-US" sz="2400" kern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 tide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243"/>
            <a:ext cx="8229600" cy="589437"/>
          </a:xfrm>
        </p:spPr>
        <p:txBody>
          <a:bodyPr/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MatLab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79" y="884239"/>
            <a:ext cx="8229600" cy="1935161"/>
          </a:xfrm>
        </p:spPr>
        <p:txBody>
          <a:bodyPr/>
          <a:lstStyle/>
          <a:p>
            <a:pPr>
              <a:buNone/>
            </a:pP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dbar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= Dt*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fft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(d-mean(d));</a:t>
            </a:r>
          </a:p>
          <a:p>
            <a:pPr>
              <a:buNone/>
            </a:pP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dbarpos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dbar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(1:Nf);</a:t>
            </a:r>
          </a:p>
          <a:p>
            <a:pPr>
              <a:buNone/>
            </a:pP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psd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 = (2/T)*abs(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dbarpos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).^2;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808980" y="521732"/>
            <a:ext cx="2819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Fourier Transform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460999" y="1084964"/>
            <a:ext cx="365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non-negative frequencies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640CC8-A05A-419A-9AF3-DCB7BBA63014}"/>
              </a:ext>
            </a:extLst>
          </p:cNvPr>
          <p:cNvSpPr txBox="1"/>
          <p:nvPr/>
        </p:nvSpPr>
        <p:spPr>
          <a:xfrm>
            <a:off x="220979" y="3429000"/>
            <a:ext cx="8967471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dbar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Dt*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np.fft.fft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d,axis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=0);</a:t>
            </a:r>
          </a:p>
          <a:p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dbarpos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dbar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[0:Nf,0:1];</a:t>
            </a:r>
          </a:p>
          <a:p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psd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=(2/T)*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np.real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np.multiply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dbarpos.conj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dbarpos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4119A97-C681-411E-B3C0-0FE31F70CEC8}"/>
              </a:ext>
            </a:extLst>
          </p:cNvPr>
          <p:cNvSpPr txBox="1">
            <a:spLocks/>
          </p:cNvSpPr>
          <p:nvPr/>
        </p:nvSpPr>
        <p:spPr bwMode="auto">
          <a:xfrm>
            <a:off x="6400800" y="1590902"/>
            <a:ext cx="365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p.s.d.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3EDB202-3AFA-4607-BB11-804754D76A17}"/>
              </a:ext>
            </a:extLst>
          </p:cNvPr>
          <p:cNvSpPr txBox="1">
            <a:spLocks/>
          </p:cNvSpPr>
          <p:nvPr/>
        </p:nvSpPr>
        <p:spPr bwMode="auto">
          <a:xfrm>
            <a:off x="6943725" y="3039732"/>
            <a:ext cx="2819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Fourier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Transform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BF1CD3D-3676-4F51-90E4-130BF06A8224}"/>
              </a:ext>
            </a:extLst>
          </p:cNvPr>
          <p:cNvSpPr txBox="1">
            <a:spLocks/>
          </p:cNvSpPr>
          <p:nvPr/>
        </p:nvSpPr>
        <p:spPr bwMode="auto">
          <a:xfrm>
            <a:off x="5638800" y="3541236"/>
            <a:ext cx="365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non-negative frequencies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0129124D-326A-485F-B7AE-01C744D7EF13}"/>
              </a:ext>
            </a:extLst>
          </p:cNvPr>
          <p:cNvSpPr txBox="1">
            <a:spLocks/>
          </p:cNvSpPr>
          <p:nvPr/>
        </p:nvSpPr>
        <p:spPr bwMode="auto">
          <a:xfrm>
            <a:off x="8218170" y="4828629"/>
            <a:ext cx="90042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p.s.d.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MATLAB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09800"/>
            <a:ext cx="8229600" cy="3276600"/>
          </a:xfrm>
        </p:spPr>
        <p:txBody>
          <a:bodyPr/>
          <a:lstStyle/>
          <a:p>
            <a:pPr>
              <a:buNone/>
            </a:pP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pwr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df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cumsum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psd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endParaRPr lang="en-US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Pf=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df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*sum(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psd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endParaRPr lang="en-US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Pt=sum(d.^2)/N;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334000" y="1905000"/>
            <a:ext cx="2819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power as a function of frequency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495800" y="2895600"/>
            <a:ext cx="365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total power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4495800" y="3886200"/>
            <a:ext cx="3124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total power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509658" y="3429000"/>
            <a:ext cx="1600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should be the same!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Right Brace 7"/>
          <p:cNvSpPr/>
          <p:nvPr/>
        </p:nvSpPr>
        <p:spPr>
          <a:xfrm>
            <a:off x="6183084" y="3505200"/>
            <a:ext cx="228600" cy="99060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09800"/>
            <a:ext cx="8229600" cy="3276600"/>
          </a:xfrm>
        </p:spPr>
        <p:txBody>
          <a:bodyPr/>
          <a:lstStyle/>
          <a:p>
            <a:pPr>
              <a:buNone/>
            </a:pP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pwr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=df*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np.cumsum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psd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endParaRPr lang="en-US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Pf=df*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np.sum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psd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endParaRPr lang="en-US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Pt=sum(d.^2)/N;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334000" y="1905000"/>
            <a:ext cx="2819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power as a function of frequency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495800" y="2895600"/>
            <a:ext cx="365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total power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4495800" y="3886200"/>
            <a:ext cx="3124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total power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509658" y="3429000"/>
            <a:ext cx="1600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should be the same!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Right Brace 7"/>
          <p:cNvSpPr/>
          <p:nvPr/>
        </p:nvSpPr>
        <p:spPr>
          <a:xfrm>
            <a:off x="6183084" y="3505200"/>
            <a:ext cx="228600" cy="99060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014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/>
          <a:lstStyle/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stationary time series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09800"/>
            <a:ext cx="9144000" cy="3657600"/>
          </a:xfrm>
        </p:spPr>
        <p:txBody>
          <a:bodyPr/>
          <a:lstStyle/>
          <a:p>
            <a:pPr algn="ctr"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indefinitely long</a:t>
            </a:r>
          </a:p>
          <a:p>
            <a:pPr algn="ctr">
              <a:buNone/>
            </a:pP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but</a:t>
            </a:r>
          </a:p>
          <a:p>
            <a:pPr algn="ctr">
              <a:buNone/>
            </a:pP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statistical properties don’t vary with time</a:t>
            </a:r>
          </a:p>
          <a:p>
            <a:pPr algn="ctr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t="85352" r="40113" b="3863"/>
          <a:stretch>
            <a:fillRect/>
          </a:stretch>
        </p:blipFill>
        <p:spPr bwMode="auto">
          <a:xfrm>
            <a:off x="0" y="312420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le 1"/>
          <p:cNvSpPr txBox="1">
            <a:spLocks/>
          </p:cNvSpPr>
          <p:nvPr/>
        </p:nvSpPr>
        <p:spPr bwMode="auto">
          <a:xfrm>
            <a:off x="2667000" y="3886200"/>
            <a:ext cx="4724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time, minutes</a:t>
            </a: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/>
          <a:srcRect l="28945" t="85352" r="64068" b="9670"/>
          <a:stretch>
            <a:fillRect/>
          </a:stretch>
        </p:blipFill>
        <p:spPr bwMode="auto">
          <a:xfrm>
            <a:off x="5410200" y="51816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Oval 14"/>
          <p:cNvSpPr/>
          <p:nvPr/>
        </p:nvSpPr>
        <p:spPr>
          <a:xfrm>
            <a:off x="4321626" y="2801256"/>
            <a:ext cx="12954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050971" y="3697514"/>
            <a:ext cx="1032934" cy="1233715"/>
          </a:xfrm>
          <a:custGeom>
            <a:avLst/>
            <a:gdLst>
              <a:gd name="connsiteX0" fmla="*/ 0 w 1032934"/>
              <a:gd name="connsiteY0" fmla="*/ 0 h 1233715"/>
              <a:gd name="connsiteX1" fmla="*/ 928915 w 1032934"/>
              <a:gd name="connsiteY1" fmla="*/ 580572 h 1233715"/>
              <a:gd name="connsiteX2" fmla="*/ 624115 w 1032934"/>
              <a:gd name="connsiteY2" fmla="*/ 928915 h 1233715"/>
              <a:gd name="connsiteX3" fmla="*/ 783772 w 1032934"/>
              <a:gd name="connsiteY3" fmla="*/ 1233715 h 1233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2934" h="1233715">
                <a:moveTo>
                  <a:pt x="0" y="0"/>
                </a:moveTo>
                <a:cubicBezTo>
                  <a:pt x="412448" y="212876"/>
                  <a:pt x="824896" y="425753"/>
                  <a:pt x="928915" y="580572"/>
                </a:cubicBezTo>
                <a:cubicBezTo>
                  <a:pt x="1032934" y="735391"/>
                  <a:pt x="648305" y="820058"/>
                  <a:pt x="624115" y="928915"/>
                </a:cubicBezTo>
                <a:cubicBezTo>
                  <a:pt x="599925" y="1037772"/>
                  <a:pt x="691848" y="1135743"/>
                  <a:pt x="783772" y="1233715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1"/>
          <p:cNvSpPr txBox="1">
            <a:spLocks/>
          </p:cNvSpPr>
          <p:nvPr/>
        </p:nvSpPr>
        <p:spPr bwMode="auto">
          <a:xfrm>
            <a:off x="1295400" y="533400"/>
            <a:ext cx="7315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assume that we</a:t>
            </a:r>
            <a:r>
              <a:rPr kumimoji="0" lang="en-US" sz="3200" b="0" i="0" u="none" strike="noStrike" kern="0" cap="none" spc="0" normalizeH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are dealing with a fragment of an indefinitely long time series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 bwMode="auto">
          <a:xfrm>
            <a:off x="805536" y="4865916"/>
            <a:ext cx="7315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time series, 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20" name="Right Brace 19"/>
          <p:cNvSpPr/>
          <p:nvPr/>
        </p:nvSpPr>
        <p:spPr>
          <a:xfrm rot="5400000" flipV="1">
            <a:off x="5753100" y="5295900"/>
            <a:ext cx="304800" cy="99060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itle 1"/>
              <p:cNvSpPr txBox="1">
                <a:spLocks/>
              </p:cNvSpPr>
              <p:nvPr/>
            </p:nvSpPr>
            <p:spPr bwMode="auto">
              <a:xfrm>
                <a:off x="4572000" y="5867946"/>
                <a:ext cx="2514600" cy="838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>
                  <a:defRPr/>
                </a:pPr>
                <a:r>
                  <a: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rPr>
                  <a:t>length, </a:t>
                </a:r>
                <a:r>
                  <a:rPr kumimoji="0" lang="en-US" sz="24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mbria Math" pitchFamily="18" charset="0"/>
                    <a:ea typeface="Cambria Math" pitchFamily="18" charset="0"/>
                    <a:cs typeface="Times New Roman" pitchFamily="18" charset="0"/>
                  </a:rPr>
                  <a:t>N</a:t>
                </a: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rPr>
                  <a:t>duration,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Times New Roman" pitchFamily="18" charset="0"/>
                      </a:rPr>
                      <m:t>𝑇</m:t>
                    </m:r>
                    <m:r>
                      <a:rPr kumimoji="0" lang="en-US" sz="2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Times New Roman" pitchFamily="18" charset="0"/>
                      </a:rPr>
                      <m:t>=</m:t>
                    </m:r>
                    <m:r>
                      <a:rPr kumimoji="0" lang="en-US" sz="2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Times New Roman" pitchFamily="18" charset="0"/>
                      </a:rPr>
                      <m:t>𝑁</m:t>
                    </m:r>
                    <m:r>
                      <a:rPr kumimoji="0" lang="en-US" sz="2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∆</m:t>
                    </m:r>
                    <m:r>
                      <a:rPr kumimoji="0" lang="en-US" sz="2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𝑡</m:t>
                    </m:r>
                  </m:oMath>
                </a14:m>
                <a:endParaRPr kumimoji="0" lang="en-US" sz="2400" b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mbria Math" pitchFamily="18" charset="0"/>
                  <a:ea typeface="Cambria Math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0" y="5867946"/>
                <a:ext cx="2514600" cy="838200"/>
              </a:xfrm>
              <a:prstGeom prst="rect">
                <a:avLst/>
              </a:prstGeom>
              <a:blipFill>
                <a:blip r:embed="rId4"/>
                <a:stretch>
                  <a:fillRect l="-2906" t="-5839" b="-1605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itle 1"/>
          <p:cNvSpPr txBox="1">
            <a:spLocks/>
          </p:cNvSpPr>
          <p:nvPr/>
        </p:nvSpPr>
        <p:spPr bwMode="auto">
          <a:xfrm>
            <a:off x="4724400" y="6168570"/>
            <a:ext cx="2514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743200"/>
            <a:ext cx="8915400" cy="838200"/>
          </a:xfrm>
        </p:spPr>
        <p:txBody>
          <a:bodyPr/>
          <a:lstStyle/>
          <a:p>
            <a:pPr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one quantity that might be stationary is …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1143000"/>
          </a:xfrm>
        </p:spPr>
        <p:txBody>
          <a:bodyPr/>
          <a:lstStyle/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“Power”</a:t>
            </a: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25047" t="47917" r="52649" b="32639"/>
          <a:stretch>
            <a:fillRect/>
          </a:stretch>
        </p:blipFill>
        <p:spPr bwMode="auto">
          <a:xfrm>
            <a:off x="2514600" y="2057400"/>
            <a:ext cx="4038600" cy="234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3860802" y="3701142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1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4114800" y="2514600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1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25015" t="47917" r="19067" b="32639"/>
          <a:stretch>
            <a:fillRect/>
          </a:stretch>
        </p:blipFill>
        <p:spPr bwMode="auto">
          <a:xfrm>
            <a:off x="685800" y="2057400"/>
            <a:ext cx="7574436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 bwMode="auto">
          <a:xfrm>
            <a:off x="1600200" y="3200400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1785258" y="2365830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1143000"/>
          </a:xfrm>
        </p:spPr>
        <p:txBody>
          <a:bodyPr/>
          <a:lstStyle/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Power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6096000" y="4495800"/>
            <a:ext cx="2438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mean-squared amplitude of time series</a:t>
            </a:r>
          </a:p>
        </p:txBody>
      </p:sp>
      <p:sp>
        <p:nvSpPr>
          <p:cNvPr id="11" name="Freeform 10"/>
          <p:cNvSpPr/>
          <p:nvPr/>
        </p:nvSpPr>
        <p:spPr>
          <a:xfrm>
            <a:off x="7162800" y="3810000"/>
            <a:ext cx="433010" cy="928915"/>
          </a:xfrm>
          <a:custGeom>
            <a:avLst/>
            <a:gdLst>
              <a:gd name="connsiteX0" fmla="*/ 0 w 433010"/>
              <a:gd name="connsiteY0" fmla="*/ 928915 h 928915"/>
              <a:gd name="connsiteX1" fmla="*/ 391886 w 433010"/>
              <a:gd name="connsiteY1" fmla="*/ 508000 h 928915"/>
              <a:gd name="connsiteX2" fmla="*/ 246743 w 433010"/>
              <a:gd name="connsiteY2" fmla="*/ 0 h 928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3010" h="928915">
                <a:moveTo>
                  <a:pt x="0" y="928915"/>
                </a:moveTo>
                <a:cubicBezTo>
                  <a:pt x="175381" y="795867"/>
                  <a:pt x="350762" y="662819"/>
                  <a:pt x="391886" y="508000"/>
                </a:cubicBezTo>
                <a:cubicBezTo>
                  <a:pt x="433010" y="353181"/>
                  <a:pt x="339876" y="176590"/>
                  <a:pt x="246743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11719</TotalTime>
  <Words>2295</Words>
  <Application>Microsoft Office PowerPoint</Application>
  <PresentationFormat>On-screen Show (4:3)</PresentationFormat>
  <Paragraphs>275</Paragraphs>
  <Slides>44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0" baseType="lpstr">
      <vt:lpstr>Arial</vt:lpstr>
      <vt:lpstr>Calibri</vt:lpstr>
      <vt:lpstr>Cambria Math</vt:lpstr>
      <vt:lpstr>Courier New</vt:lpstr>
      <vt:lpstr>Times New Roman</vt:lpstr>
      <vt:lpstr>Default Design</vt:lpstr>
      <vt:lpstr>Environmental Data Analysis with MATLAB or Python 3rd Edition  Lecture 12 </vt:lpstr>
      <vt:lpstr>PowerPoint Presentation</vt:lpstr>
      <vt:lpstr>Goals of the lecture</vt:lpstr>
      <vt:lpstr>Nov 27, 2000</vt:lpstr>
      <vt:lpstr>stationary time series</vt:lpstr>
      <vt:lpstr>PowerPoint Presentation</vt:lpstr>
      <vt:lpstr>PowerPoint Presentation</vt:lpstr>
      <vt:lpstr>“Power”</vt:lpstr>
      <vt:lpstr>Power</vt:lpstr>
      <vt:lpstr>PowerPoint Presentation</vt:lpstr>
      <vt:lpstr>write Fourier Series as d = Gm were m are the Fourier coefficients</vt:lpstr>
      <vt:lpstr>now use</vt:lpstr>
      <vt:lpstr>now use</vt:lpstr>
      <vt:lpstr>so, if we define the power spectral density of a stationary time series as</vt:lpstr>
      <vt:lpstr>units</vt:lpstr>
      <vt:lpstr>we will assume that the power spectral density  is a stationary quantity  </vt:lpstr>
      <vt:lpstr>when we measure the power spectral density of a finite-length time series,  we are making an estimate of the power spectral density of the indefinitely long time series  the two are not the same because of statistical fluctuation</vt:lpstr>
      <vt:lpstr>finally  we will normally subtract out the mean of the time series  so that power spectral density represents fluctuations about the mean value</vt:lpstr>
      <vt:lpstr>Example 1 Ground vibration at Palisades NY</vt:lpstr>
      <vt:lpstr>enlargement</vt:lpstr>
      <vt:lpstr>enlargement</vt:lpstr>
      <vt:lpstr>power spectral density</vt:lpstr>
      <vt:lpstr>power spectral density</vt:lpstr>
      <vt:lpstr>cumulative power</vt:lpstr>
      <vt:lpstr>PowerPoint Presentation</vt:lpstr>
      <vt:lpstr>PowerPoint Presentation</vt:lpstr>
      <vt:lpstr>PowerPoint Presentation</vt:lpstr>
      <vt:lpstr>PowerPoint Presentation</vt:lpstr>
      <vt:lpstr>Example 3 Atmospheric CO2 (after removing anthropogenic trend)</vt:lpstr>
      <vt:lpstr>enlargement</vt:lpstr>
      <vt:lpstr>enlargement</vt:lpstr>
      <vt:lpstr>power spectral density</vt:lpstr>
      <vt:lpstr>power spectral density</vt:lpstr>
      <vt:lpstr>PowerPoint Presentation</vt:lpstr>
      <vt:lpstr>PowerPoint Presentation</vt:lpstr>
      <vt:lpstr>cumulative power</vt:lpstr>
      <vt:lpstr>Example 3: Tides</vt:lpstr>
      <vt:lpstr>enlargement </vt:lpstr>
      <vt:lpstr>enlargement </vt:lpstr>
      <vt:lpstr>power spectral density</vt:lpstr>
      <vt:lpstr>power spectral density</vt:lpstr>
      <vt:lpstr>MatLab</vt:lpstr>
      <vt:lpstr>MATLAB</vt:lpstr>
      <vt:lpstr>Python</vt:lpstr>
    </vt:vector>
  </TitlesOfParts>
  <Company>LDEO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Don’t Be Afraid to Ask …</dc:title>
  <dc:creator>Bill Menke</dc:creator>
  <cp:lastModifiedBy>AU</cp:lastModifiedBy>
  <cp:revision>816</cp:revision>
  <dcterms:created xsi:type="dcterms:W3CDTF">2008-08-25T18:59:31Z</dcterms:created>
  <dcterms:modified xsi:type="dcterms:W3CDTF">2022-02-26T16:39:55Z</dcterms:modified>
</cp:coreProperties>
</file>