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57" r:id="rId2"/>
    <p:sldId id="458" r:id="rId3"/>
    <p:sldId id="347" r:id="rId4"/>
    <p:sldId id="348" r:id="rId5"/>
    <p:sldId id="350" r:id="rId6"/>
    <p:sldId id="349" r:id="rId7"/>
    <p:sldId id="355" r:id="rId8"/>
    <p:sldId id="354" r:id="rId9"/>
    <p:sldId id="353" r:id="rId10"/>
    <p:sldId id="352" r:id="rId11"/>
    <p:sldId id="356" r:id="rId12"/>
    <p:sldId id="358" r:id="rId13"/>
    <p:sldId id="357" r:id="rId14"/>
    <p:sldId id="360" r:id="rId15"/>
    <p:sldId id="361" r:id="rId16"/>
    <p:sldId id="377" r:id="rId17"/>
    <p:sldId id="364" r:id="rId18"/>
    <p:sldId id="363" r:id="rId19"/>
    <p:sldId id="365" r:id="rId20"/>
    <p:sldId id="366" r:id="rId21"/>
    <p:sldId id="367" r:id="rId22"/>
    <p:sldId id="369" r:id="rId23"/>
    <p:sldId id="368" r:id="rId24"/>
    <p:sldId id="371" r:id="rId25"/>
    <p:sldId id="372" r:id="rId26"/>
    <p:sldId id="370" r:id="rId27"/>
    <p:sldId id="373" r:id="rId28"/>
    <p:sldId id="374" r:id="rId29"/>
    <p:sldId id="378" r:id="rId30"/>
    <p:sldId id="375" r:id="rId31"/>
    <p:sldId id="376" r:id="rId32"/>
    <p:sldId id="379" r:id="rId33"/>
    <p:sldId id="380" r:id="rId34"/>
    <p:sldId id="381" r:id="rId35"/>
    <p:sldId id="459" r:id="rId36"/>
    <p:sldId id="382" r:id="rId37"/>
    <p:sldId id="46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675F8"/>
    <a:srgbClr val="FBC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78660" autoAdjust="0"/>
  </p:normalViewPr>
  <p:slideViewPr>
    <p:cSldViewPr>
      <p:cViewPr varScale="1">
        <p:scale>
          <a:sx n="49" d="100"/>
          <a:sy n="49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26 lectures are sufficient to survey the material in the book. However, not every topic in the book is covered, so students should be encouraged to </a:t>
            </a:r>
            <a:r>
              <a:rPr lang="en-US" i="1" dirty="0"/>
              <a:t>read the book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009E-8FA7-45D2-B37C-AB405C076F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flash back </a:t>
            </a:r>
            <a:r>
              <a:rPr lang="en-US" dirty="0" err="1"/>
              <a:t>back</a:t>
            </a:r>
            <a:r>
              <a:rPr lang="en-US" dirty="0"/>
              <a:t> three slides</a:t>
            </a:r>
            <a:r>
              <a:rPr lang="en-US" baseline="0" dirty="0"/>
              <a:t> to compare with the expanded-out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</a:t>
            </a:r>
            <a:r>
              <a:rPr lang="en-US" baseline="0" dirty="0"/>
              <a:t> the generic nature of the problem.  Lots of different inputs and outputs are related in this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flash</a:t>
            </a:r>
            <a:r>
              <a:rPr lang="en-US" baseline="0" dirty="0"/>
              <a:t> back to three slides and show that this really is the matrix form of the linear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</a:t>
            </a:r>
            <a:r>
              <a:rPr lang="en-US" baseline="0" dirty="0"/>
              <a:t> lecture 11, we showed that the Fourier Transform of a convolution is the product of the transforms.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is the</a:t>
            </a:r>
            <a:r>
              <a:rPr lang="en-US" baseline="0" dirty="0"/>
              <a:t> standard “Riemann Sum” approximation to an integral.  Note the extra factor of </a:t>
            </a:r>
            <a:r>
              <a:rPr lang="el-GR" baseline="0" dirty="0">
                <a:latin typeface="Cambria Math"/>
                <a:ea typeface="Cambria Math"/>
              </a:rPr>
              <a:t>Δ</a:t>
            </a:r>
            <a:r>
              <a:rPr lang="en-US" baseline="0" dirty="0"/>
              <a:t>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students that they encountered a convolution two lectures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1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flash back</a:t>
            </a:r>
            <a:r>
              <a:rPr lang="en-US" baseline="0" dirty="0"/>
              <a:t> to the simpler case. 3 slides back, for comparison.</a:t>
            </a:r>
          </a:p>
          <a:p>
            <a:r>
              <a:rPr lang="en-US" baseline="0" dirty="0"/>
              <a:t>The coefficients g</a:t>
            </a:r>
            <a:r>
              <a:rPr lang="en-US" baseline="-25000" dirty="0"/>
              <a:t>1</a:t>
            </a:r>
            <a:r>
              <a:rPr lang="en-US" baseline="0" dirty="0"/>
              <a:t>, g</a:t>
            </a:r>
            <a:r>
              <a:rPr lang="en-US" baseline="-25000" dirty="0"/>
              <a:t>2</a:t>
            </a:r>
            <a:r>
              <a:rPr lang="en-US" baseline="0" dirty="0"/>
              <a:t>, g</a:t>
            </a:r>
            <a:r>
              <a:rPr lang="en-US" baseline="-25000" dirty="0"/>
              <a:t>3</a:t>
            </a:r>
            <a:r>
              <a:rPr lang="en-US" baseline="0" dirty="0"/>
              <a:t> … are collectively called a filter.</a:t>
            </a:r>
          </a:p>
          <a:p>
            <a:r>
              <a:rPr lang="en-US" baseline="0" dirty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order of convolution is not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important</a:t>
            </a:r>
            <a:r>
              <a:rPr lang="en-US" baseline="0" dirty="0"/>
              <a:t> for understanding the physical meaning of convolution.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you hear the lingo, “the impulse response of the system”</a:t>
            </a:r>
            <a:r>
              <a:rPr lang="en-US" baseline="0" dirty="0"/>
              <a:t> or “… of the physical model”.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mention</a:t>
            </a:r>
            <a:r>
              <a:rPr lang="en-US" baseline="0" dirty="0"/>
              <a:t> that although it has a special name and a special interpretation, the Linear Filter</a:t>
            </a:r>
          </a:p>
          <a:p>
            <a:r>
              <a:rPr lang="en-US" baseline="0" dirty="0"/>
              <a:t>is just a special case of the Linear Model.  All the tools that we have developed for solving linear problems</a:t>
            </a:r>
          </a:p>
          <a:p>
            <a:r>
              <a:rPr lang="en-US" baseline="0" dirty="0"/>
              <a:t>can be applied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Hypothetical impulse response of the hot plate scenario.  A) An impulse (spike) of heat,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is applied to the bottom of the plate at time,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t=0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B) The temperature, </a:t>
            </a:r>
            <a:r>
              <a:rPr lang="el-GR" sz="1200" i="1" dirty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of the top surface of the plate first increases, as heat begins to diffuse through plate.  It then decreases, as the plate cools.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diagram explains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what’s going on in a convolution.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heat,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is viewed as consisting of a sequence of impulses (spikes).</a:t>
            </a:r>
          </a:p>
          <a:p>
            <a:pPr marL="228600" indent="-22860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Each spike in heat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leads to a smooth impulse response function, as shown in the previous slide.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temperature, </a:t>
            </a:r>
            <a:r>
              <a:rPr lang="el-GR" sz="1200" i="1" dirty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is viewed as consisting of a sum of scaled and delayed, impulse responses (dashed curves).</a:t>
            </a:r>
          </a:p>
          <a:p>
            <a:pPr marL="228600" indent="-22860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 spike of amplitude,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at time,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t=t</a:t>
            </a:r>
            <a:r>
              <a:rPr lang="en-US" sz="1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makes a contribution,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)g(t</a:t>
            </a:r>
            <a:r>
              <a:rPr lang="en-US" sz="1200" i="1" dirty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to the overall temperature.</a:t>
            </a:r>
          </a:p>
          <a:p>
            <a:pPr marL="228600" indent="-22860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output is therefore a sum (the sum in the convolution) of many scaled and shifted impulse responses.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could, for instance, be a radioactive</a:t>
            </a:r>
            <a:r>
              <a:rPr lang="en-US" baseline="0" dirty="0"/>
              <a:t> layer created by a leak of a radioactive fluid into a permeable soil layer.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Tell the student that this solution was taken from a textbook on heat transfer theory.  Its pretty</a:t>
            </a:r>
          </a:p>
          <a:p>
            <a:r>
              <a:rPr lang="en-US" baseline="0" dirty="0"/>
              <a:t>typical for a scientist to use such a formula, with minimal knowledge of how it was derived. But FYI,</a:t>
            </a:r>
          </a:p>
          <a:p>
            <a:r>
              <a:rPr lang="en-US" baseline="0" dirty="0"/>
              <a:t>the physics underlying this formula has three central ideas: that heat energy is conserved, that</a:t>
            </a:r>
          </a:p>
          <a:p>
            <a:r>
              <a:rPr lang="en-US" baseline="0" dirty="0"/>
              <a:t>heat energy content is proportional to temperature; and that heat flows from hot to cold at a</a:t>
            </a:r>
          </a:p>
          <a:p>
            <a:r>
              <a:rPr lang="en-US" baseline="0" dirty="0"/>
              <a:t>rate that depends on the spatial gradient of the temperature.  These three principles can be</a:t>
            </a:r>
          </a:p>
          <a:p>
            <a:r>
              <a:rPr lang="en-US" baseline="0" dirty="0"/>
              <a:t>combined to get a partial differential equation that describes the flow of heat.  The equation</a:t>
            </a:r>
          </a:p>
          <a:p>
            <a:r>
              <a:rPr lang="en-US" baseline="0" dirty="0"/>
              <a:t>in the slides is the solution to that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</a:t>
            </a:r>
            <a:r>
              <a:rPr lang="en-US" baseline="0" dirty="0"/>
              <a:t> formulas have material constants.  In this case we assume that we know them exactly.  In</a:t>
            </a:r>
          </a:p>
          <a:p>
            <a:r>
              <a:rPr lang="en-US" baseline="0" dirty="0"/>
              <a:t>reality, we are introducing </a:t>
            </a:r>
            <a:r>
              <a:rPr lang="en-US" baseline="0" dirty="0" err="1"/>
              <a:t>unquantified</a:t>
            </a:r>
            <a:r>
              <a:rPr lang="en-US" baseline="0" dirty="0"/>
              <a:t> (b </a:t>
            </a:r>
            <a:r>
              <a:rPr lang="en-US" baseline="0" dirty="0" err="1"/>
              <a:t>ut</a:t>
            </a:r>
            <a:r>
              <a:rPr lang="en-US" baseline="0" dirty="0"/>
              <a:t> not </a:t>
            </a:r>
            <a:r>
              <a:rPr lang="en-US" baseline="0" dirty="0" err="1"/>
              <a:t>unquantifyable</a:t>
            </a:r>
            <a:r>
              <a:rPr lang="en-US" baseline="0" dirty="0"/>
              <a:t>) noise into the problem by assuming</a:t>
            </a:r>
          </a:p>
          <a:p>
            <a:r>
              <a:rPr lang="en-US" baseline="0" dirty="0"/>
              <a:t>these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Impulse response,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g(t)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of a heat-generating layer. The temperature at the observation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point rapidly rises over a period of a few days and then gently decays away over the period of a few months.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B) Hypothetical heat production,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0" baseline="0" dirty="0">
                <a:latin typeface="Times New Roman" pitchFamily="18" charset="0"/>
                <a:cs typeface="Times New Roman" pitchFamily="18" charset="0"/>
              </a:rPr>
              <a:t> consisting of a couple of spikes.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C) Corresponding temperature,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20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), at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 distance from the layer.  Note that it is two repeats of the impulse response,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one for each spike.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just the linear problem we have seen many times before,</a:t>
            </a:r>
            <a:r>
              <a:rPr lang="en-US" baseline="0" dirty="0"/>
              <a:t> so we solve it by least squares.</a:t>
            </a:r>
          </a:p>
          <a:p>
            <a:r>
              <a:rPr lang="en-US" baseline="0" dirty="0"/>
              <a:t>We add a bit of damping, in case there is missing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is noisy because the heat transfer </a:t>
            </a:r>
            <a:r>
              <a:rPr lang="en-US" sz="1200" baseline="0" dirty="0" err="1">
                <a:latin typeface="Times New Roman" pitchFamily="18" charset="0"/>
                <a:cs typeface="Times New Roman" pitchFamily="18" charset="0"/>
              </a:rPr>
              <a:t>smooths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out short-period </a:t>
            </a:r>
            <a:r>
              <a:rPr lang="en-US" sz="1200" baseline="0" dirty="0" err="1">
                <a:latin typeface="Times New Roman" pitchFamily="18" charset="0"/>
                <a:cs typeface="Times New Roman" pitchFamily="18" charset="0"/>
              </a:rPr>
              <a:t>flucuations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in temperature, making the observations insensitive to them.  The solution must then amplify them.  Unfortunately, in the process of doing so, it also amplifies </a:t>
            </a:r>
            <a:r>
              <a:rPr lang="en-US" sz="1200" baseline="0" dirty="0" err="1">
                <a:latin typeface="Times New Roman" pitchFamily="18" charset="0"/>
                <a:cs typeface="Times New Roman" pitchFamily="18" charset="0"/>
              </a:rPr>
              <a:t>onservational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noise.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is noisy because the heat transfer smooths out short-period fluctuations in temperature, making the observations insensitive to them.  The solution must then amplify them.  Unfortunately, in the process of doing so, it also amplifies observational noise.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</a:t>
            </a:r>
            <a:r>
              <a:rPr lang="en-US" baseline="0" dirty="0"/>
              <a:t> the heat were being generated by radioactive decay, we would indeed expect that the heat production</a:t>
            </a:r>
          </a:p>
          <a:p>
            <a:r>
              <a:rPr lang="en-US" baseline="0" dirty="0"/>
              <a:t>would slowly decay away at a rate governed by the half-lives of whatever radioactive isotopes were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</a:t>
            </a:r>
            <a:r>
              <a:rPr lang="en-US" baseline="0" dirty="0"/>
              <a:t> will use the functions </a:t>
            </a:r>
            <a:r>
              <a:rPr lang="el-GR" sz="1200" dirty="0">
                <a:latin typeface="Cambria Math"/>
                <a:ea typeface="Cambria Math"/>
              </a:rPr>
              <a:t>θ</a:t>
            </a:r>
            <a:r>
              <a:rPr lang="en-US" sz="1200" dirty="0">
                <a:latin typeface="Cambria Math" pitchFamily="18" charset="0"/>
                <a:ea typeface="Cambria Math" pitchFamily="18" charset="0"/>
              </a:rPr>
              <a:t>(t) </a:t>
            </a:r>
            <a:r>
              <a:rPr lang="en-US" sz="12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and</a:t>
            </a:r>
            <a:r>
              <a:rPr lang="en-US" sz="1200" dirty="0">
                <a:latin typeface="Cambria Math" pitchFamily="18" charset="0"/>
                <a:ea typeface="Cambria Math" pitchFamily="18" charset="0"/>
              </a:rPr>
              <a:t> h(t) throughout</a:t>
            </a:r>
            <a:r>
              <a:rPr lang="en-US" sz="1200" baseline="0" dirty="0">
                <a:latin typeface="Cambria Math" pitchFamily="18" charset="0"/>
                <a:ea typeface="Cambria Math" pitchFamily="18" charset="0"/>
              </a:rPr>
              <a:t> the chapter.  In the generic sense, </a:t>
            </a:r>
            <a:r>
              <a:rPr lang="en-US" sz="1200" dirty="0">
                <a:latin typeface="Cambria Math" pitchFamily="18" charset="0"/>
                <a:ea typeface="Cambria Math" pitchFamily="18" charset="0"/>
              </a:rPr>
              <a:t>h(t) is the</a:t>
            </a:r>
            <a:r>
              <a:rPr lang="en-US" sz="1200" baseline="0" dirty="0">
                <a:latin typeface="Cambria Math" pitchFamily="18" charset="0"/>
                <a:ea typeface="Cambria Math" pitchFamily="18" charset="0"/>
              </a:rPr>
              <a:t> “input” and “</a:t>
            </a:r>
            <a:r>
              <a:rPr lang="el-GR" sz="1200" dirty="0">
                <a:latin typeface="Cambria Math"/>
                <a:ea typeface="Cambria Math"/>
              </a:rPr>
              <a:t>θ</a:t>
            </a:r>
            <a:r>
              <a:rPr lang="en-US" sz="1200" dirty="0">
                <a:latin typeface="Cambria Math" pitchFamily="18" charset="0"/>
                <a:ea typeface="Cambria Math" pitchFamily="18" charset="0"/>
              </a:rPr>
              <a:t>(t)” is the output</a:t>
            </a:r>
            <a:endParaRPr lang="en-US" sz="1200" baseline="0" dirty="0">
              <a:latin typeface="Cambria Math" pitchFamily="18" charset="0"/>
              <a:ea typeface="Cambria Math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>
                <a:latin typeface="Cambria Math" pitchFamily="18" charset="0"/>
                <a:ea typeface="Cambria Math" pitchFamily="18" charset="0"/>
              </a:rPr>
              <a:t>of the linear filter problem.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A) Synthetic temperature data, </a:t>
            </a:r>
            <a:r>
              <a:rPr lang="el-GR" sz="1200" i="1" dirty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constructed from the true temperature plus the same level of ransom noise as in Figure 7.6. B) True heat production,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calculated with generalized least squares using prior information of smoothness.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methods described here are used in the exemplary problems and in the homework.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</a:t>
            </a:r>
            <a:r>
              <a:rPr lang="en-US" baseline="0" dirty="0"/>
              <a:t> </a:t>
            </a:r>
            <a:r>
              <a:rPr lang="en-US" b="1" baseline="0" dirty="0"/>
              <a:t>g</a:t>
            </a:r>
            <a:r>
              <a:rPr lang="en-US" baseline="0" dirty="0"/>
              <a:t> has only N elements, </a:t>
            </a:r>
            <a:r>
              <a:rPr lang="en-US" b="1" baseline="0" dirty="0"/>
              <a:t>G</a:t>
            </a:r>
            <a:r>
              <a:rPr lang="en-US" baseline="0" dirty="0"/>
              <a:t> has about N</a:t>
            </a:r>
            <a:r>
              <a:rPr lang="en-US" baseline="30000" dirty="0"/>
              <a:t>2</a:t>
            </a:r>
            <a:r>
              <a:rPr lang="en-US" baseline="0" dirty="0"/>
              <a:t>/2 of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convolve()</a:t>
            </a:r>
            <a:r>
              <a:rPr lang="en-US" baseline="0" dirty="0"/>
              <a:t> actually returns 2N-1 elements, the maximum amount that two length-N timeseries can be lagged with respect to the other and still barely overlap.  This will be further explored in the next lecture.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np.convolve</a:t>
            </a:r>
            <a:r>
              <a:rPr lang="en-US" dirty="0"/>
              <a:t>()</a:t>
            </a:r>
            <a:r>
              <a:rPr lang="en-US" baseline="0" dirty="0"/>
              <a:t> method actually returns 2N-1 elements, the maximum amount that two length-N time series can be lagged with respect to the other and still barely overlap.  This will be further explored in the next lecture. Sorry about the gravels,  but </a:t>
            </a:r>
            <a:r>
              <a:rPr lang="en-US" baseline="0" dirty="0" err="1"/>
              <a:t>np.convolve</a:t>
            </a:r>
            <a:r>
              <a:rPr lang="en-US" baseline="0" dirty="0"/>
              <a:t>() expects its input to be in the form of two Nx0 lists, not two Nx1 column-vectors, so the column-vectors must be converted to lists using the gravel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061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</a:t>
            </a:r>
            <a:r>
              <a:rPr lang="en-US" baseline="0" dirty="0"/>
              <a:t> technique is usually much faster than a direct solver.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</a:t>
            </a:r>
            <a:r>
              <a:rPr lang="en-US" baseline="0" dirty="0"/>
              <a:t> technique is usually much faster than a direct solver.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 that only one proportionality factor, g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baseline="0" dirty="0"/>
              <a:t> is involved.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</a:t>
            </a:r>
            <a:r>
              <a:rPr lang="en-US" baseline="0" dirty="0"/>
              <a:t> the proportionality is used in the usual sense:  doubling the input, h(t), doubles the output, </a:t>
            </a:r>
            <a:r>
              <a:rPr lang="el-GR" baseline="0" dirty="0">
                <a:latin typeface="Cambria Math"/>
                <a:ea typeface="Cambria Math"/>
              </a:rPr>
              <a:t>θ</a:t>
            </a:r>
            <a:r>
              <a:rPr lang="en-US" baseline="0" dirty="0"/>
              <a:t>(t).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Causality is an</a:t>
            </a:r>
            <a:r>
              <a:rPr lang="en-US" baseline="0" dirty="0"/>
              <a:t> extremely important concept.  In this context, it means that coefficients, g</a:t>
            </a:r>
            <a:r>
              <a:rPr lang="en-US" baseline="-25000" dirty="0"/>
              <a:t>0</a:t>
            </a:r>
            <a:r>
              <a:rPr lang="en-US" baseline="0" dirty="0"/>
              <a:t>, g</a:t>
            </a:r>
            <a:r>
              <a:rPr lang="en-US" baseline="-25000" dirty="0"/>
              <a:t>-1</a:t>
            </a:r>
            <a:r>
              <a:rPr lang="en-US" baseline="0" dirty="0"/>
              <a:t>, g</a:t>
            </a:r>
            <a:r>
              <a:rPr lang="en-US" baseline="-25000" dirty="0"/>
              <a:t>-2</a:t>
            </a:r>
            <a:r>
              <a:rPr lang="en-US" baseline="0" dirty="0"/>
              <a:t>, etc are all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flash back</a:t>
            </a:r>
            <a:r>
              <a:rPr lang="en-US" baseline="0" dirty="0"/>
              <a:t> to the simpler case. 3 slides back, for comparison.</a:t>
            </a:r>
          </a:p>
          <a:p>
            <a:r>
              <a:rPr lang="en-US" baseline="0" dirty="0"/>
              <a:t>The coefficients g</a:t>
            </a:r>
            <a:r>
              <a:rPr lang="en-US" baseline="-25000" dirty="0"/>
              <a:t>1</a:t>
            </a:r>
            <a:r>
              <a:rPr lang="en-US" baseline="0" dirty="0"/>
              <a:t>, g</a:t>
            </a:r>
            <a:r>
              <a:rPr lang="en-US" baseline="-25000" dirty="0"/>
              <a:t>2</a:t>
            </a:r>
            <a:r>
              <a:rPr lang="en-US" baseline="0" dirty="0"/>
              <a:t>, g</a:t>
            </a:r>
            <a:r>
              <a:rPr lang="en-US" baseline="-25000" dirty="0"/>
              <a:t>3</a:t>
            </a:r>
            <a:r>
              <a:rPr lang="en-US" baseline="0" dirty="0"/>
              <a:t> … are collectively called a filter.</a:t>
            </a:r>
          </a:p>
          <a:p>
            <a:r>
              <a:rPr lang="en-US" baseline="0" dirty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</a:t>
            </a:r>
            <a:r>
              <a:rPr lang="en-US" baseline="0" dirty="0"/>
              <a:t> that the curves (red) are the same, as long as one references them to the right origin, the time</a:t>
            </a:r>
          </a:p>
          <a:p>
            <a:r>
              <a:rPr lang="en-US" baseline="0" dirty="0"/>
              <a:t>that the flame was turned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Time-shift invariance implies</a:t>
            </a:r>
            <a:r>
              <a:rPr lang="en-US" baseline="0" dirty="0"/>
              <a:t> that all the coefficients in the columns are the same.  The coefficient g</a:t>
            </a:r>
            <a:r>
              <a:rPr lang="en-US" baseline="-25000" dirty="0"/>
              <a:t>1</a:t>
            </a:r>
          </a:p>
          <a:p>
            <a:r>
              <a:rPr lang="en-US" baseline="0" dirty="0"/>
              <a:t>refers to the effect of the “present” heat on the present temperature. The coefficient g</a:t>
            </a:r>
            <a:r>
              <a:rPr lang="en-US" baseline="-25000" dirty="0"/>
              <a:t>2</a:t>
            </a:r>
          </a:p>
          <a:p>
            <a:r>
              <a:rPr lang="en-US" baseline="0" dirty="0"/>
              <a:t>refers to the effect of the heat “one time step in the past” on the present temperature.</a:t>
            </a:r>
          </a:p>
          <a:p>
            <a:r>
              <a:rPr lang="en-US" baseline="0" dirty="0"/>
              <a:t>The coefficient g</a:t>
            </a:r>
            <a:r>
              <a:rPr lang="en-US" baseline="-25000" dirty="0"/>
              <a:t>2</a:t>
            </a:r>
            <a:r>
              <a:rPr lang="en-US" baseline="0" dirty="0"/>
              <a:t> refers to the effect of the heat “two time steps in the past” on the present temperature. </a:t>
            </a:r>
          </a:p>
          <a:p>
            <a:r>
              <a:rPr lang="en-US" baseline="0" dirty="0"/>
              <a:t>And etc. </a:t>
            </a:r>
          </a:p>
          <a:p>
            <a:r>
              <a:rPr lang="en-US" baseline="0" dirty="0"/>
              <a:t>Be sure to say this in words when explaining the equation.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39624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Environmental Data Analysis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with MATLAB or Python</a:t>
            </a:r>
            <a:br>
              <a:rPr lang="en-US" sz="4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Edition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Lecture 13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. . 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10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8</a:t>
            </a:r>
            <a:r>
              <a:rPr lang="en-US" dirty="0">
                <a:latin typeface="Cambria Math"/>
                <a:ea typeface="Cambria Math"/>
              </a:rPr>
              <a:t> 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7</a:t>
            </a:r>
            <a:r>
              <a:rPr lang="en-US" dirty="0">
                <a:latin typeface="Cambria Math"/>
                <a:ea typeface="Cambria Math"/>
              </a:rPr>
              <a:t> + …</a:t>
            </a:r>
            <a:endParaRPr lang="en-US" baseline="-250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11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8</a:t>
            </a:r>
            <a:r>
              <a:rPr lang="en-US" dirty="0">
                <a:latin typeface="Cambria Math"/>
                <a:ea typeface="Cambria Math"/>
              </a:rPr>
              <a:t> + …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12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11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where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				called a filter</a:t>
            </a: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82884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9454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4419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coefficients all the same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4876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 is time-shift invariant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5921"/>
          <a:stretch>
            <a:fillRect/>
          </a:stretch>
        </p:blipFill>
        <p:spPr bwMode="auto">
          <a:xfrm>
            <a:off x="2286000" y="22098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written as a summation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9172"/>
          <a:stretch>
            <a:fillRect/>
          </a:stretch>
        </p:blipFill>
        <p:spPr bwMode="auto">
          <a:xfrm>
            <a:off x="2286000" y="22098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written as a summation</a:t>
            </a:r>
          </a:p>
        </p:txBody>
      </p:sp>
      <p:sp>
        <p:nvSpPr>
          <p:cNvPr id="8" name="Freeform 7"/>
          <p:cNvSpPr/>
          <p:nvPr/>
        </p:nvSpPr>
        <p:spPr>
          <a:xfrm flipV="1">
            <a:off x="5029200" y="2133601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1800" y="19050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6" name="Freeform 5"/>
          <p:cNvSpPr/>
          <p:nvPr/>
        </p:nvSpPr>
        <p:spPr>
          <a:xfrm flipH="1" flipV="1">
            <a:off x="1139281" y="2209801"/>
            <a:ext cx="1371600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9906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" name="Freeform 10"/>
          <p:cNvSpPr/>
          <p:nvPr/>
        </p:nvSpPr>
        <p:spPr>
          <a:xfrm rot="2795230" flipV="1">
            <a:off x="4493396" y="3653466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42672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 rot="6990827" flipV="1">
            <a:off x="5601106" y="5694789"/>
            <a:ext cx="309825" cy="573821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800" y="5791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“convolution”, not multiplication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written as matrix equation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15789"/>
          <a:stretch>
            <a:fillRect/>
          </a:stretch>
        </p:blipFill>
        <p:spPr bwMode="auto">
          <a:xfrm>
            <a:off x="1447800" y="2286000"/>
            <a:ext cx="640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 flipV="1">
            <a:off x="1139281" y="2209801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381000" y="173445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2" name="Freeform 11"/>
          <p:cNvSpPr/>
          <p:nvPr/>
        </p:nvSpPr>
        <p:spPr>
          <a:xfrm flipV="1">
            <a:off x="7696199" y="2209800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7627254" y="174897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4533900" y="266700"/>
            <a:ext cx="457200" cy="3886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4343400" y="144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we’ve heard the word “convolution” before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Lecture 11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it’s the name of this integral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60993" b="35734"/>
          <a:stretch>
            <a:fillRect/>
          </a:stretch>
        </p:blipFill>
        <p:spPr bwMode="auto">
          <a:xfrm>
            <a:off x="1447800" y="3352800"/>
            <a:ext cx="584018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but the integral can be approximated as the summation we’ve just seen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51983" b="35734"/>
          <a:stretch>
            <a:fillRect/>
          </a:stretch>
        </p:blipFill>
        <p:spPr bwMode="auto">
          <a:xfrm>
            <a:off x="457200" y="3124200"/>
            <a:ext cx="54864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8017" t="48754" r="12722" b="35734"/>
          <a:stretch>
            <a:fillRect/>
          </a:stretch>
        </p:blipFill>
        <p:spPr bwMode="auto">
          <a:xfrm>
            <a:off x="2362200" y="4419600"/>
            <a:ext cx="59436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209800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so, mathematically, what we’re doing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“convolution”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convolutions can be written two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943600" cy="22860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latin typeface="Cambria Math"/>
                <a:ea typeface="Cambria Math"/>
              </a:rPr>
              <a:t>. . .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>
                <a:latin typeface="Cambria Math"/>
                <a:ea typeface="Cambria Math"/>
              </a:rPr>
              <a:t>θ</a:t>
            </a:r>
            <a:r>
              <a:rPr lang="en-US" sz="2400" baseline="-25000" dirty="0">
                <a:latin typeface="Cambria Math"/>
                <a:ea typeface="Cambria Math"/>
              </a:rPr>
              <a:t>10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>
                <a:latin typeface="Cambria Math"/>
                <a:ea typeface="Cambria Math"/>
              </a:rPr>
              <a:t> 1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10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2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9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3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8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4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7</a:t>
            </a:r>
            <a:r>
              <a:rPr lang="en-US" sz="2400" dirty="0">
                <a:latin typeface="Cambria Math"/>
                <a:ea typeface="Cambria Math"/>
              </a:rPr>
              <a:t> + …</a:t>
            </a:r>
            <a:endParaRPr lang="en-US" sz="2400" baseline="-250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sz="2400" dirty="0">
                <a:latin typeface="Cambria Math"/>
                <a:ea typeface="Cambria Math"/>
              </a:rPr>
              <a:t>θ</a:t>
            </a:r>
            <a:r>
              <a:rPr lang="en-US" sz="2400" baseline="-25000" dirty="0">
                <a:latin typeface="Cambria Math"/>
                <a:ea typeface="Cambria Math"/>
              </a:rPr>
              <a:t>11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>
                <a:latin typeface="Cambria Math"/>
                <a:ea typeface="Cambria Math"/>
              </a:rPr>
              <a:t> 1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11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2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10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3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9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4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8</a:t>
            </a:r>
            <a:r>
              <a:rPr lang="en-US" sz="2400" dirty="0">
                <a:latin typeface="Cambria Math"/>
                <a:ea typeface="Cambria Math"/>
              </a:rPr>
              <a:t> + …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>
                <a:latin typeface="Cambria Math"/>
                <a:ea typeface="Cambria Math"/>
              </a:rPr>
              <a:t>θ</a:t>
            </a:r>
            <a:r>
              <a:rPr lang="en-US" sz="2400" baseline="-25000" dirty="0">
                <a:latin typeface="Cambria Math"/>
                <a:ea typeface="Cambria Math"/>
              </a:rPr>
              <a:t>12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>
                <a:latin typeface="Cambria Math"/>
                <a:ea typeface="Cambria Math"/>
              </a:rPr>
              <a:t> 1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12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2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11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3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10</a:t>
            </a:r>
            <a:r>
              <a:rPr lang="en-US" sz="2400" dirty="0">
                <a:latin typeface="Cambria Math"/>
                <a:ea typeface="Cambria Math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>
                <a:latin typeface="Cambria Math"/>
                <a:ea typeface="Cambria Math"/>
              </a:rPr>
              <a:t> 4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>
                <a:latin typeface="Cambria Math"/>
                <a:ea typeface="Cambria Math"/>
              </a:rPr>
              <a:t> 9</a:t>
            </a:r>
            <a:r>
              <a:rPr lang="en-US" sz="2400" dirty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sz="2400" dirty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</a:t>
            </a: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9439" t="38781" r="31555" b="36842"/>
          <a:stretch>
            <a:fillRect/>
          </a:stretch>
        </p:blipFill>
        <p:spPr bwMode="auto">
          <a:xfrm>
            <a:off x="4371109" y="4495800"/>
            <a:ext cx="477289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17617" t="23269" r="20561" b="41274"/>
          <a:stretch>
            <a:fillRect/>
          </a:stretch>
        </p:blipFill>
        <p:spPr bwMode="auto">
          <a:xfrm>
            <a:off x="4644570" y="2971800"/>
            <a:ext cx="44005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2293257" y="2685143"/>
            <a:ext cx="2220686" cy="1161143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86000" y="2743200"/>
            <a:ext cx="2286000" cy="2667000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79185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inside matrix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526137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inside matrix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3352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implying that the convolution operation is symmetric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meaning of the filter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suppose the input is a spike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 = [1, 0, 0, 0 … 0]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then the output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filter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30515" t="35200" r="30722" b="46667"/>
          <a:stretch>
            <a:fillRect/>
          </a:stretch>
        </p:blipFill>
        <p:spPr bwMode="auto">
          <a:xfrm>
            <a:off x="1066800" y="4267200"/>
            <a:ext cx="67414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 flipH="1" flipV="1">
            <a:off x="1447800" y="3810000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489858" y="357414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4" name="Freeform 13"/>
          <p:cNvSpPr/>
          <p:nvPr/>
        </p:nvSpPr>
        <p:spPr>
          <a:xfrm flipV="1">
            <a:off x="6248400" y="4114799"/>
            <a:ext cx="304800" cy="5334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6553200" y="379548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16" name="Freeform 15"/>
          <p:cNvSpPr/>
          <p:nvPr/>
        </p:nvSpPr>
        <p:spPr>
          <a:xfrm flipV="1">
            <a:off x="7543800" y="4114801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7848600" y="39043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01		Intro; Using MTLAB or Python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02		Looking At Data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03		Probability and Measurement Error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05		Linear Models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08		Solving Generalized Least Squares Problems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09		Fourier Series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Lecture 12		Power Spectra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Lecture 13		Filter Theory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15		Factor Analysis and Cluster Analysis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16	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	Empirical Orthogonal functions and Clusters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21		Interpolation and Gaussian Process Regression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22		Linear Approximations and Non Linear Least Squares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Lecture 23		Adaptable Approximations with Neural Networks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24 		Hypothesis testing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25 		Hypothesis Testing continued; F-Tests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26 		Confidence Limits of Spectra, Bootstraps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8888"/>
            <a:ext cx="9144000" cy="3352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 the filter represents the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“impulse response”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of the experiment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72790" y="533400"/>
            <a:ext cx="5394810" cy="5598604"/>
            <a:chOff x="2142257" y="1608116"/>
            <a:chExt cx="3034572" cy="3090112"/>
          </a:xfrm>
        </p:grpSpPr>
        <p:grpSp>
          <p:nvGrpSpPr>
            <p:cNvPr id="2" name="Group 17"/>
            <p:cNvGrpSpPr/>
            <p:nvPr/>
          </p:nvGrpSpPr>
          <p:grpSpPr>
            <a:xfrm>
              <a:off x="2142257" y="1904999"/>
              <a:ext cx="3034572" cy="2793229"/>
              <a:chOff x="923057" y="1904999"/>
              <a:chExt cx="3034572" cy="2793229"/>
            </a:xfrm>
          </p:grpSpPr>
          <p:grpSp>
            <p:nvGrpSpPr>
              <p:cNvPr id="3" name="Group 15"/>
              <p:cNvGrpSpPr/>
              <p:nvPr/>
            </p:nvGrpSpPr>
            <p:grpSpPr>
              <a:xfrm>
                <a:off x="923057" y="3352798"/>
                <a:ext cx="3034572" cy="1345430"/>
                <a:chOff x="670651" y="3124198"/>
                <a:chExt cx="3034572" cy="1345430"/>
              </a:xfrm>
            </p:grpSpPr>
            <p:cxnSp>
              <p:nvCxnSpPr>
                <p:cNvPr id="137" name="Straight Arrow Connector 136"/>
                <p:cNvCxnSpPr/>
                <p:nvPr/>
              </p:nvCxnSpPr>
              <p:spPr>
                <a:xfrm rot="5400000">
                  <a:off x="494506" y="3695700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/>
                <p:nvPr/>
              </p:nvCxnSpPr>
              <p:spPr>
                <a:xfrm rot="10800000" flipV="1">
                  <a:off x="976311" y="4191000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>
                  <a:off x="1181100" y="4229100"/>
                  <a:ext cx="76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Freeform 143"/>
                <p:cNvSpPr/>
                <p:nvPr/>
              </p:nvSpPr>
              <p:spPr>
                <a:xfrm>
                  <a:off x="1219200" y="3364882"/>
                  <a:ext cx="1625600" cy="823297"/>
                </a:xfrm>
                <a:custGeom>
                  <a:avLst/>
                  <a:gdLst>
                    <a:gd name="connsiteX0" fmla="*/ 0 w 1625600"/>
                    <a:gd name="connsiteY0" fmla="*/ 323615 h 323615"/>
                    <a:gd name="connsiteX1" fmla="*/ 316089 w 1625600"/>
                    <a:gd name="connsiteY1" fmla="*/ 210726 h 323615"/>
                    <a:gd name="connsiteX2" fmla="*/ 587022 w 1625600"/>
                    <a:gd name="connsiteY2" fmla="*/ 7526 h 323615"/>
                    <a:gd name="connsiteX3" fmla="*/ 948267 w 1625600"/>
                    <a:gd name="connsiteY3" fmla="*/ 165570 h 323615"/>
                    <a:gd name="connsiteX4" fmla="*/ 1625600 w 1625600"/>
                    <a:gd name="connsiteY4" fmla="*/ 267170 h 323615"/>
                    <a:gd name="connsiteX0" fmla="*/ 0 w 1625600"/>
                    <a:gd name="connsiteY0" fmla="*/ 318013 h 318013"/>
                    <a:gd name="connsiteX1" fmla="*/ 2257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3019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161925 w 1625600"/>
                    <a:gd name="connsiteY1" fmla="*/ 250843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52400 w 1625600"/>
                    <a:gd name="connsiteY1" fmla="*/ 289587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95263 w 1625600"/>
                    <a:gd name="connsiteY1" fmla="*/ 271138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935 h 318935"/>
                    <a:gd name="connsiteX1" fmla="*/ 195263 w 1625600"/>
                    <a:gd name="connsiteY1" fmla="*/ 272060 h 318935"/>
                    <a:gd name="connsiteX2" fmla="*/ 335316 w 1625600"/>
                    <a:gd name="connsiteY2" fmla="*/ 177968 h 318935"/>
                    <a:gd name="connsiteX3" fmla="*/ 587022 w 1625600"/>
                    <a:gd name="connsiteY3" fmla="*/ 2846 h 318935"/>
                    <a:gd name="connsiteX4" fmla="*/ 948267 w 1625600"/>
                    <a:gd name="connsiteY4" fmla="*/ 160890 h 318935"/>
                    <a:gd name="connsiteX5" fmla="*/ 1625600 w 1625600"/>
                    <a:gd name="connsiteY5" fmla="*/ 262490 h 318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25600" h="318935">
                      <a:moveTo>
                        <a:pt x="0" y="318935"/>
                      </a:moveTo>
                      <a:cubicBezTo>
                        <a:pt x="26988" y="307740"/>
                        <a:pt x="139377" y="295554"/>
                        <a:pt x="195263" y="272060"/>
                      </a:cubicBezTo>
                      <a:cubicBezTo>
                        <a:pt x="251149" y="248566"/>
                        <a:pt x="270023" y="222837"/>
                        <a:pt x="335316" y="177968"/>
                      </a:cubicBezTo>
                      <a:cubicBezTo>
                        <a:pt x="400609" y="133099"/>
                        <a:pt x="484864" y="5692"/>
                        <a:pt x="587022" y="2846"/>
                      </a:cubicBezTo>
                      <a:cubicBezTo>
                        <a:pt x="689180" y="0"/>
                        <a:pt x="775171" y="117616"/>
                        <a:pt x="948267" y="160890"/>
                      </a:cubicBezTo>
                      <a:cubicBezTo>
                        <a:pt x="1121363" y="204164"/>
                        <a:pt x="1625600" y="262490"/>
                        <a:pt x="1625600" y="26249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1524000" y="4191000"/>
                  <a:ext cx="2181223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 rot="16200000">
                  <a:off x="381394" y="3413455"/>
                  <a:ext cx="8381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>
                      <a:latin typeface="Symbol" pitchFamily="18" charset="2"/>
                      <a:cs typeface="Times New Roman" pitchFamily="18" charset="0"/>
                    </a:rPr>
                    <a:t>q</a:t>
                  </a:r>
                  <a:r>
                    <a:rPr lang="en-US" sz="2400" i="1" dirty="0">
                      <a:latin typeface="Times New Roman" pitchFamily="18" charset="0"/>
                      <a:cs typeface="Times New Roman" pitchFamily="18" charset="0"/>
                    </a:rPr>
                    <a:t>(t), K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085860" y="4214815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" name="Group 16"/>
              <p:cNvGrpSpPr/>
              <p:nvPr/>
            </p:nvGrpSpPr>
            <p:grpSpPr>
              <a:xfrm>
                <a:off x="923057" y="1904999"/>
                <a:ext cx="2820260" cy="1269229"/>
                <a:chOff x="684940" y="4499785"/>
                <a:chExt cx="2820260" cy="1269229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 rot="5400000">
                  <a:off x="508795" y="4995086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/>
                <p:nvPr/>
              </p:nvCxnSpPr>
              <p:spPr>
                <a:xfrm rot="10800000" flipV="1">
                  <a:off x="990600" y="5490386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774295" y="5107392"/>
                  <a:ext cx="91838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1538289" y="5490386"/>
                  <a:ext cx="1838324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 rot="16200000">
                  <a:off x="433783" y="4750942"/>
                  <a:ext cx="7619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>
                      <a:latin typeface="Times New Roman" pitchFamily="18" charset="0"/>
                      <a:cs typeface="Times New Roman" pitchFamily="18" charset="0"/>
                    </a:rPr>
                    <a:t>h(t), W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1100149" y="5514201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2347912" y="1608116"/>
              <a:ext cx="1971669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A) Input is spike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0774" y="3206323"/>
              <a:ext cx="2657467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B) Output is impulse response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12869" y="2116183"/>
              <a:ext cx="862148" cy="259080"/>
            </a:xfrm>
            <a:custGeom>
              <a:avLst/>
              <a:gdLst>
                <a:gd name="connsiteX0" fmla="*/ 0 w 862148"/>
                <a:gd name="connsiteY0" fmla="*/ 117566 h 259080"/>
                <a:gd name="connsiteX1" fmla="*/ 300445 w 862148"/>
                <a:gd name="connsiteY1" fmla="*/ 65314 h 259080"/>
                <a:gd name="connsiteX2" fmla="*/ 313508 w 862148"/>
                <a:gd name="connsiteY2" fmla="*/ 248194 h 259080"/>
                <a:gd name="connsiteX3" fmla="*/ 862148 w 862148"/>
                <a:gd name="connsiteY3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148" h="259080">
                  <a:moveTo>
                    <a:pt x="0" y="117566"/>
                  </a:moveTo>
                  <a:cubicBezTo>
                    <a:pt x="124097" y="80554"/>
                    <a:pt x="248194" y="43543"/>
                    <a:pt x="300445" y="65314"/>
                  </a:cubicBezTo>
                  <a:cubicBezTo>
                    <a:pt x="352696" y="87085"/>
                    <a:pt x="219891" y="259080"/>
                    <a:pt x="313508" y="248194"/>
                  </a:cubicBezTo>
                  <a:cubicBezTo>
                    <a:pt x="407125" y="237308"/>
                    <a:pt x="634636" y="118654"/>
                    <a:pt x="862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4537" y="1957253"/>
              <a:ext cx="533400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spike 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762000" y="457200"/>
            <a:ext cx="8077200" cy="6139542"/>
            <a:chOff x="1295400" y="1701800"/>
            <a:chExt cx="4267200" cy="3274423"/>
          </a:xfrm>
        </p:grpSpPr>
        <p:sp>
          <p:nvSpPr>
            <p:cNvPr id="224" name="Rectangle 8"/>
            <p:cNvSpPr>
              <a:spLocks noChangeArrowheads="1"/>
            </p:cNvSpPr>
            <p:nvPr/>
          </p:nvSpPr>
          <p:spPr bwMode="auto">
            <a:xfrm>
              <a:off x="4324350" y="3371850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h(t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)g(t</a:t>
              </a:r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-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68" name="Rectangle 8"/>
            <p:cNvSpPr>
              <a:spLocks noChangeArrowheads="1"/>
            </p:cNvSpPr>
            <p:nvPr/>
          </p:nvSpPr>
          <p:spPr bwMode="auto">
            <a:xfrm rot="16200000">
              <a:off x="1066801" y="23622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h(t), W</a:t>
              </a:r>
            </a:p>
          </p:txBody>
        </p:sp>
        <p:sp>
          <p:nvSpPr>
            <p:cNvPr id="175" name="Line 59"/>
            <p:cNvSpPr>
              <a:spLocks noChangeShapeType="1"/>
            </p:cNvSpPr>
            <p:nvPr/>
          </p:nvSpPr>
          <p:spPr bwMode="auto">
            <a:xfrm>
              <a:off x="1676400" y="2057400"/>
              <a:ext cx="0" cy="1004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60"/>
            <p:cNvSpPr>
              <a:spLocks noChangeShapeType="1"/>
            </p:cNvSpPr>
            <p:nvPr/>
          </p:nvSpPr>
          <p:spPr bwMode="auto">
            <a:xfrm flipH="1">
              <a:off x="1662113" y="3048000"/>
              <a:ext cx="3357561" cy="4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62"/>
            <p:cNvSpPr>
              <a:spLocks noChangeShapeType="1"/>
            </p:cNvSpPr>
            <p:nvPr/>
          </p:nvSpPr>
          <p:spPr bwMode="auto">
            <a:xfrm>
              <a:off x="2286000" y="2421731"/>
              <a:ext cx="0" cy="626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63"/>
            <p:cNvSpPr>
              <a:spLocks/>
            </p:cNvSpPr>
            <p:nvPr/>
          </p:nvSpPr>
          <p:spPr bwMode="auto">
            <a:xfrm>
              <a:off x="1676400" y="2349500"/>
              <a:ext cx="3276600" cy="46990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240" y="104"/>
                </a:cxn>
                <a:cxn ang="0">
                  <a:pos x="624" y="8"/>
                </a:cxn>
                <a:cxn ang="0">
                  <a:pos x="1008" y="152"/>
                </a:cxn>
                <a:cxn ang="0">
                  <a:pos x="1440" y="104"/>
                </a:cxn>
                <a:cxn ang="0">
                  <a:pos x="1680" y="152"/>
                </a:cxn>
                <a:cxn ang="0">
                  <a:pos x="2064" y="296"/>
                </a:cxn>
              </a:cxnLst>
              <a:rect l="0" t="0" r="r" b="b"/>
              <a:pathLst>
                <a:path w="2064" h="296">
                  <a:moveTo>
                    <a:pt x="0" y="296"/>
                  </a:moveTo>
                  <a:cubicBezTo>
                    <a:pt x="68" y="224"/>
                    <a:pt x="136" y="152"/>
                    <a:pt x="240" y="104"/>
                  </a:cubicBezTo>
                  <a:cubicBezTo>
                    <a:pt x="344" y="56"/>
                    <a:pt x="496" y="0"/>
                    <a:pt x="624" y="8"/>
                  </a:cubicBezTo>
                  <a:cubicBezTo>
                    <a:pt x="752" y="16"/>
                    <a:pt x="872" y="136"/>
                    <a:pt x="1008" y="152"/>
                  </a:cubicBezTo>
                  <a:cubicBezTo>
                    <a:pt x="1144" y="168"/>
                    <a:pt x="1328" y="104"/>
                    <a:pt x="1440" y="104"/>
                  </a:cubicBezTo>
                  <a:cubicBezTo>
                    <a:pt x="1552" y="104"/>
                    <a:pt x="1576" y="120"/>
                    <a:pt x="1680" y="152"/>
                  </a:cubicBezTo>
                  <a:cubicBezTo>
                    <a:pt x="1784" y="184"/>
                    <a:pt x="1924" y="240"/>
                    <a:pt x="2064" y="2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64"/>
            <p:cNvSpPr>
              <a:spLocks noChangeShapeType="1"/>
            </p:cNvSpPr>
            <p:nvPr/>
          </p:nvSpPr>
          <p:spPr bwMode="auto">
            <a:xfrm>
              <a:off x="2438400" y="2388394"/>
              <a:ext cx="0" cy="6596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65"/>
            <p:cNvSpPr>
              <a:spLocks noChangeShapeType="1"/>
            </p:cNvSpPr>
            <p:nvPr/>
          </p:nvSpPr>
          <p:spPr bwMode="auto">
            <a:xfrm>
              <a:off x="25908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66"/>
            <p:cNvSpPr>
              <a:spLocks noChangeShapeType="1"/>
            </p:cNvSpPr>
            <p:nvPr/>
          </p:nvSpPr>
          <p:spPr bwMode="auto">
            <a:xfrm>
              <a:off x="27432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67"/>
            <p:cNvSpPr>
              <a:spLocks noChangeShapeType="1"/>
            </p:cNvSpPr>
            <p:nvPr/>
          </p:nvSpPr>
          <p:spPr bwMode="auto">
            <a:xfrm>
              <a:off x="2895600" y="24384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68"/>
            <p:cNvSpPr>
              <a:spLocks noChangeShapeType="1"/>
            </p:cNvSpPr>
            <p:nvPr/>
          </p:nvSpPr>
          <p:spPr bwMode="auto">
            <a:xfrm>
              <a:off x="30480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69"/>
            <p:cNvSpPr>
              <a:spLocks noChangeShapeType="1"/>
            </p:cNvSpPr>
            <p:nvPr/>
          </p:nvSpPr>
          <p:spPr bwMode="auto">
            <a:xfrm>
              <a:off x="3198019" y="2571750"/>
              <a:ext cx="2381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70"/>
            <p:cNvSpPr>
              <a:spLocks noChangeShapeType="1"/>
            </p:cNvSpPr>
            <p:nvPr/>
          </p:nvSpPr>
          <p:spPr bwMode="auto">
            <a:xfrm>
              <a:off x="3352800" y="25908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71"/>
            <p:cNvSpPr>
              <a:spLocks noChangeShapeType="1"/>
            </p:cNvSpPr>
            <p:nvPr/>
          </p:nvSpPr>
          <p:spPr bwMode="auto">
            <a:xfrm>
              <a:off x="3505200" y="2576513"/>
              <a:ext cx="0" cy="6238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72"/>
            <p:cNvSpPr>
              <a:spLocks noChangeShapeType="1"/>
            </p:cNvSpPr>
            <p:nvPr/>
          </p:nvSpPr>
          <p:spPr bwMode="auto">
            <a:xfrm>
              <a:off x="3655219" y="2557463"/>
              <a:ext cx="2381" cy="490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73"/>
            <p:cNvSpPr>
              <a:spLocks noChangeShapeType="1"/>
            </p:cNvSpPr>
            <p:nvPr/>
          </p:nvSpPr>
          <p:spPr bwMode="auto">
            <a:xfrm>
              <a:off x="3807619" y="2526506"/>
              <a:ext cx="2381" cy="5214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74"/>
            <p:cNvSpPr>
              <a:spLocks noChangeShapeType="1"/>
            </p:cNvSpPr>
            <p:nvPr/>
          </p:nvSpPr>
          <p:spPr bwMode="auto">
            <a:xfrm>
              <a:off x="39624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75"/>
            <p:cNvSpPr>
              <a:spLocks noChangeShapeType="1"/>
            </p:cNvSpPr>
            <p:nvPr/>
          </p:nvSpPr>
          <p:spPr bwMode="auto">
            <a:xfrm>
              <a:off x="41148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76"/>
            <p:cNvSpPr>
              <a:spLocks noChangeShapeType="1"/>
            </p:cNvSpPr>
            <p:nvPr/>
          </p:nvSpPr>
          <p:spPr bwMode="auto">
            <a:xfrm>
              <a:off x="4267200" y="2564606"/>
              <a:ext cx="0" cy="4833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77"/>
            <p:cNvSpPr>
              <a:spLocks noChangeShapeType="1"/>
            </p:cNvSpPr>
            <p:nvPr/>
          </p:nvSpPr>
          <p:spPr bwMode="auto">
            <a:xfrm flipH="1">
              <a:off x="4419599" y="2612230"/>
              <a:ext cx="2381" cy="435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78"/>
            <p:cNvSpPr>
              <a:spLocks noChangeShapeType="1"/>
            </p:cNvSpPr>
            <p:nvPr/>
          </p:nvSpPr>
          <p:spPr bwMode="auto">
            <a:xfrm>
              <a:off x="2133600" y="2476500"/>
              <a:ext cx="0" cy="571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79"/>
            <p:cNvSpPr>
              <a:spLocks noChangeShapeType="1"/>
            </p:cNvSpPr>
            <p:nvPr/>
          </p:nvSpPr>
          <p:spPr bwMode="auto">
            <a:xfrm>
              <a:off x="1981200" y="2547938"/>
              <a:ext cx="0" cy="5000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80"/>
            <p:cNvSpPr>
              <a:spLocks noChangeShapeType="1"/>
            </p:cNvSpPr>
            <p:nvPr/>
          </p:nvSpPr>
          <p:spPr bwMode="auto">
            <a:xfrm>
              <a:off x="18288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81"/>
            <p:cNvSpPr>
              <a:spLocks noChangeShapeType="1"/>
            </p:cNvSpPr>
            <p:nvPr/>
          </p:nvSpPr>
          <p:spPr bwMode="auto">
            <a:xfrm>
              <a:off x="45720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82"/>
            <p:cNvSpPr>
              <a:spLocks noChangeShapeType="1"/>
            </p:cNvSpPr>
            <p:nvPr/>
          </p:nvSpPr>
          <p:spPr bwMode="auto">
            <a:xfrm>
              <a:off x="4724400" y="2721769"/>
              <a:ext cx="0" cy="326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8"/>
            <p:cNvSpPr>
              <a:spLocks noChangeArrowheads="1"/>
            </p:cNvSpPr>
            <p:nvPr/>
          </p:nvSpPr>
          <p:spPr bwMode="auto">
            <a:xfrm>
              <a:off x="4419600" y="30480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1200" i="1" dirty="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225" name="Rectangle 8"/>
            <p:cNvSpPr>
              <a:spLocks noChangeArrowheads="1"/>
            </p:cNvSpPr>
            <p:nvPr/>
          </p:nvSpPr>
          <p:spPr bwMode="auto">
            <a:xfrm>
              <a:off x="3406474" y="3202789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69" name="Line 3"/>
            <p:cNvSpPr>
              <a:spLocks noChangeShapeType="1"/>
            </p:cNvSpPr>
            <p:nvPr/>
          </p:nvSpPr>
          <p:spPr bwMode="auto">
            <a:xfrm>
              <a:off x="1676400" y="3524250"/>
              <a:ext cx="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4"/>
            <p:cNvSpPr>
              <a:spLocks noChangeShapeType="1"/>
            </p:cNvSpPr>
            <p:nvPr/>
          </p:nvSpPr>
          <p:spPr bwMode="auto">
            <a:xfrm flipH="1">
              <a:off x="1666874" y="4514850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34"/>
            <p:cNvSpPr>
              <a:spLocks/>
            </p:cNvSpPr>
            <p:nvPr/>
          </p:nvSpPr>
          <p:spPr bwMode="auto">
            <a:xfrm>
              <a:off x="1687513" y="3505200"/>
              <a:ext cx="3452812" cy="819150"/>
            </a:xfrm>
            <a:custGeom>
              <a:avLst/>
              <a:gdLst/>
              <a:ahLst/>
              <a:cxnLst>
                <a:cxn ang="0">
                  <a:pos x="0" y="516"/>
                </a:cxn>
                <a:cxn ang="0">
                  <a:pos x="241" y="379"/>
                </a:cxn>
                <a:cxn ang="0">
                  <a:pos x="774" y="37"/>
                </a:cxn>
                <a:cxn ang="0">
                  <a:pos x="1238" y="158"/>
                </a:cxn>
                <a:cxn ang="0">
                  <a:pos x="1548" y="287"/>
                </a:cxn>
                <a:cxn ang="0">
                  <a:pos x="1952" y="226"/>
                </a:cxn>
                <a:cxn ang="0">
                  <a:pos x="2175" y="381"/>
                </a:cxn>
              </a:cxnLst>
              <a:rect l="0" t="0" r="r" b="b"/>
              <a:pathLst>
                <a:path w="2175" h="516">
                  <a:moveTo>
                    <a:pt x="0" y="516"/>
                  </a:moveTo>
                  <a:cubicBezTo>
                    <a:pt x="39" y="492"/>
                    <a:pt x="112" y="459"/>
                    <a:pt x="241" y="379"/>
                  </a:cubicBezTo>
                  <a:cubicBezTo>
                    <a:pt x="370" y="299"/>
                    <a:pt x="608" y="74"/>
                    <a:pt x="774" y="37"/>
                  </a:cubicBezTo>
                  <a:cubicBezTo>
                    <a:pt x="940" y="0"/>
                    <a:pt x="1109" y="116"/>
                    <a:pt x="1238" y="158"/>
                  </a:cubicBezTo>
                  <a:cubicBezTo>
                    <a:pt x="1367" y="200"/>
                    <a:pt x="1429" y="276"/>
                    <a:pt x="1548" y="287"/>
                  </a:cubicBezTo>
                  <a:cubicBezTo>
                    <a:pt x="1667" y="298"/>
                    <a:pt x="1848" y="210"/>
                    <a:pt x="1952" y="226"/>
                  </a:cubicBezTo>
                  <a:cubicBezTo>
                    <a:pt x="2056" y="242"/>
                    <a:pt x="2129" y="349"/>
                    <a:pt x="2175" y="38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86"/>
            <p:cNvSpPr>
              <a:spLocks/>
            </p:cNvSpPr>
            <p:nvPr/>
          </p:nvSpPr>
          <p:spPr bwMode="auto">
            <a:xfrm>
              <a:off x="3124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87"/>
            <p:cNvSpPr>
              <a:spLocks/>
            </p:cNvSpPr>
            <p:nvPr/>
          </p:nvSpPr>
          <p:spPr bwMode="auto">
            <a:xfrm>
              <a:off x="32766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90"/>
            <p:cNvSpPr>
              <a:spLocks/>
            </p:cNvSpPr>
            <p:nvPr/>
          </p:nvSpPr>
          <p:spPr bwMode="auto">
            <a:xfrm>
              <a:off x="34671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91"/>
            <p:cNvSpPr>
              <a:spLocks/>
            </p:cNvSpPr>
            <p:nvPr/>
          </p:nvSpPr>
          <p:spPr bwMode="auto">
            <a:xfrm>
              <a:off x="36576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92"/>
            <p:cNvSpPr>
              <a:spLocks/>
            </p:cNvSpPr>
            <p:nvPr/>
          </p:nvSpPr>
          <p:spPr bwMode="auto">
            <a:xfrm>
              <a:off x="38481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93"/>
            <p:cNvSpPr>
              <a:spLocks/>
            </p:cNvSpPr>
            <p:nvPr/>
          </p:nvSpPr>
          <p:spPr bwMode="auto">
            <a:xfrm>
              <a:off x="40386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94"/>
            <p:cNvSpPr>
              <a:spLocks/>
            </p:cNvSpPr>
            <p:nvPr/>
          </p:nvSpPr>
          <p:spPr bwMode="auto">
            <a:xfrm>
              <a:off x="4267200" y="403860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95"/>
            <p:cNvSpPr>
              <a:spLocks/>
            </p:cNvSpPr>
            <p:nvPr/>
          </p:nvSpPr>
          <p:spPr bwMode="auto">
            <a:xfrm>
              <a:off x="29718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96"/>
            <p:cNvSpPr>
              <a:spLocks/>
            </p:cNvSpPr>
            <p:nvPr/>
          </p:nvSpPr>
          <p:spPr bwMode="auto">
            <a:xfrm>
              <a:off x="2819400" y="373380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97"/>
            <p:cNvSpPr>
              <a:spLocks/>
            </p:cNvSpPr>
            <p:nvPr/>
          </p:nvSpPr>
          <p:spPr bwMode="auto">
            <a:xfrm>
              <a:off x="2667000" y="37147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98"/>
            <p:cNvSpPr>
              <a:spLocks/>
            </p:cNvSpPr>
            <p:nvPr/>
          </p:nvSpPr>
          <p:spPr bwMode="auto">
            <a:xfrm>
              <a:off x="25146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99"/>
            <p:cNvSpPr>
              <a:spLocks/>
            </p:cNvSpPr>
            <p:nvPr/>
          </p:nvSpPr>
          <p:spPr bwMode="auto">
            <a:xfrm>
              <a:off x="2362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00"/>
            <p:cNvSpPr>
              <a:spLocks/>
            </p:cNvSpPr>
            <p:nvPr/>
          </p:nvSpPr>
          <p:spPr bwMode="auto">
            <a:xfrm>
              <a:off x="22098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01"/>
            <p:cNvSpPr>
              <a:spLocks/>
            </p:cNvSpPr>
            <p:nvPr/>
          </p:nvSpPr>
          <p:spPr bwMode="auto">
            <a:xfrm>
              <a:off x="2057400" y="4133850"/>
              <a:ext cx="1181100" cy="3810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02"/>
            <p:cNvSpPr>
              <a:spLocks/>
            </p:cNvSpPr>
            <p:nvPr/>
          </p:nvSpPr>
          <p:spPr bwMode="auto">
            <a:xfrm>
              <a:off x="19050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03"/>
            <p:cNvSpPr>
              <a:spLocks/>
            </p:cNvSpPr>
            <p:nvPr/>
          </p:nvSpPr>
          <p:spPr bwMode="auto">
            <a:xfrm>
              <a:off x="17526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8"/>
            <p:cNvSpPr>
              <a:spLocks noChangeArrowheads="1"/>
            </p:cNvSpPr>
            <p:nvPr/>
          </p:nvSpPr>
          <p:spPr bwMode="auto">
            <a:xfrm rot="16200000">
              <a:off x="1028700" y="3675380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(t). K</a:t>
              </a:r>
            </a:p>
          </p:txBody>
        </p:sp>
        <p:sp>
          <p:nvSpPr>
            <p:cNvPr id="222" name="Rectangle 8"/>
            <p:cNvSpPr>
              <a:spLocks noChangeArrowheads="1"/>
            </p:cNvSpPr>
            <p:nvPr/>
          </p:nvSpPr>
          <p:spPr bwMode="auto">
            <a:xfrm>
              <a:off x="4599317" y="456692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714750" y="3603625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Line 71"/>
            <p:cNvSpPr>
              <a:spLocks noChangeShapeType="1"/>
            </p:cNvSpPr>
            <p:nvPr/>
          </p:nvSpPr>
          <p:spPr bwMode="auto">
            <a:xfrm>
              <a:off x="3505200" y="451485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Rectangle 8"/>
            <p:cNvSpPr>
              <a:spLocks noChangeArrowheads="1"/>
            </p:cNvSpPr>
            <p:nvPr/>
          </p:nvSpPr>
          <p:spPr bwMode="auto">
            <a:xfrm>
              <a:off x="3431335" y="4671423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35135" y="2300060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3803466" y="2068285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spike of amplitude, h(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1600" y="3962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17453" y="17018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57709" y="328676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22400" y="2728686"/>
            <a:ext cx="6008914" cy="3367314"/>
          </a:xfrm>
          <a:custGeom>
            <a:avLst/>
            <a:gdLst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232229 w 6008914"/>
              <a:gd name="connsiteY18" fmla="*/ 1611085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08914" h="3367314">
                <a:moveTo>
                  <a:pt x="203200" y="0"/>
                </a:moveTo>
                <a:lnTo>
                  <a:pt x="5863771" y="0"/>
                </a:lnTo>
                <a:lnTo>
                  <a:pt x="5689600" y="188685"/>
                </a:lnTo>
                <a:lnTo>
                  <a:pt x="6008914" y="928914"/>
                </a:lnTo>
                <a:lnTo>
                  <a:pt x="5834743" y="1146628"/>
                </a:lnTo>
                <a:lnTo>
                  <a:pt x="5892800" y="1386114"/>
                </a:lnTo>
                <a:lnTo>
                  <a:pt x="5740400" y="1538514"/>
                </a:lnTo>
                <a:lnTo>
                  <a:pt x="5936343" y="1611085"/>
                </a:lnTo>
                <a:lnTo>
                  <a:pt x="5936343" y="2104571"/>
                </a:lnTo>
                <a:lnTo>
                  <a:pt x="5268686" y="2670628"/>
                </a:lnTo>
                <a:lnTo>
                  <a:pt x="6008914" y="2931885"/>
                </a:lnTo>
                <a:lnTo>
                  <a:pt x="5762171" y="3367314"/>
                </a:lnTo>
                <a:lnTo>
                  <a:pt x="232229" y="3352800"/>
                </a:lnTo>
                <a:lnTo>
                  <a:pt x="290286" y="3091543"/>
                </a:lnTo>
                <a:lnTo>
                  <a:pt x="29029" y="2569028"/>
                </a:lnTo>
                <a:lnTo>
                  <a:pt x="203200" y="2264228"/>
                </a:lnTo>
                <a:lnTo>
                  <a:pt x="290286" y="1915885"/>
                </a:lnTo>
                <a:lnTo>
                  <a:pt x="101600" y="1756228"/>
                </a:lnTo>
                <a:cubicBezTo>
                  <a:pt x="177800" y="1709057"/>
                  <a:pt x="165895" y="1657123"/>
                  <a:pt x="318294" y="1605189"/>
                </a:cubicBezTo>
                <a:cubicBezTo>
                  <a:pt x="319504" y="1521732"/>
                  <a:pt x="342144" y="1464469"/>
                  <a:pt x="343354" y="1381012"/>
                </a:cubicBezTo>
                <a:lnTo>
                  <a:pt x="207963" y="1388156"/>
                </a:lnTo>
                <a:lnTo>
                  <a:pt x="101600" y="928914"/>
                </a:lnTo>
                <a:lnTo>
                  <a:pt x="377371" y="682171"/>
                </a:lnTo>
                <a:lnTo>
                  <a:pt x="0" y="420914"/>
                </a:lnTo>
                <a:lnTo>
                  <a:pt x="2032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7811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heat-generating layer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600199" y="4110472"/>
            <a:ext cx="5748337" cy="263667"/>
          </a:xfrm>
          <a:custGeom>
            <a:avLst/>
            <a:gdLst>
              <a:gd name="connsiteX0" fmla="*/ 29028 w 5820228"/>
              <a:gd name="connsiteY0" fmla="*/ 0 h 638629"/>
              <a:gd name="connsiteX1" fmla="*/ 5718628 w 5820228"/>
              <a:gd name="connsiteY1" fmla="*/ 0 h 638629"/>
              <a:gd name="connsiteX2" fmla="*/ 5573485 w 5820228"/>
              <a:gd name="connsiteY2" fmla="*/ 290286 h 638629"/>
              <a:gd name="connsiteX3" fmla="*/ 5820228 w 5820228"/>
              <a:gd name="connsiteY3" fmla="*/ 348343 h 638629"/>
              <a:gd name="connsiteX4" fmla="*/ 5573485 w 5820228"/>
              <a:gd name="connsiteY4" fmla="*/ 478972 h 638629"/>
              <a:gd name="connsiteX5" fmla="*/ 5791200 w 5820228"/>
              <a:gd name="connsiteY5" fmla="*/ 638629 h 638629"/>
              <a:gd name="connsiteX6" fmla="*/ 43543 w 5820228"/>
              <a:gd name="connsiteY6" fmla="*/ 638629 h 638629"/>
              <a:gd name="connsiteX7" fmla="*/ 174171 w 5820228"/>
              <a:gd name="connsiteY7" fmla="*/ 537029 h 638629"/>
              <a:gd name="connsiteX8" fmla="*/ 0 w 5820228"/>
              <a:gd name="connsiteY8" fmla="*/ 275772 h 638629"/>
              <a:gd name="connsiteX9" fmla="*/ 87085 w 5820228"/>
              <a:gd name="connsiteY9" fmla="*/ 203200 h 638629"/>
              <a:gd name="connsiteX10" fmla="*/ 29028 w 5820228"/>
              <a:gd name="connsiteY10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573485 w 5791200"/>
              <a:gd name="connsiteY2" fmla="*/ 290286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602060 w 5791200"/>
              <a:gd name="connsiteY2" fmla="*/ 303593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43543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76201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71284"/>
              <a:gd name="connsiteX1" fmla="*/ 5718628 w 5748337"/>
              <a:gd name="connsiteY1" fmla="*/ 0 h 671284"/>
              <a:gd name="connsiteX2" fmla="*/ 5602060 w 5748337"/>
              <a:gd name="connsiteY2" fmla="*/ 303593 h 671284"/>
              <a:gd name="connsiteX3" fmla="*/ 5573485 w 5748337"/>
              <a:gd name="connsiteY3" fmla="*/ 478972 h 671284"/>
              <a:gd name="connsiteX4" fmla="*/ 5748337 w 5748337"/>
              <a:gd name="connsiteY4" fmla="*/ 651935 h 671284"/>
              <a:gd name="connsiteX5" fmla="*/ 76201 w 5748337"/>
              <a:gd name="connsiteY5" fmla="*/ 638629 h 671284"/>
              <a:gd name="connsiteX6" fmla="*/ 174171 w 5748337"/>
              <a:gd name="connsiteY6" fmla="*/ 537029 h 671284"/>
              <a:gd name="connsiteX7" fmla="*/ 0 w 5748337"/>
              <a:gd name="connsiteY7" fmla="*/ 275772 h 671284"/>
              <a:gd name="connsiteX8" fmla="*/ 87085 w 5748337"/>
              <a:gd name="connsiteY8" fmla="*/ 203200 h 671284"/>
              <a:gd name="connsiteX9" fmla="*/ 29028 w 5748337"/>
              <a:gd name="connsiteY9" fmla="*/ 0 h 671284"/>
              <a:gd name="connsiteX0" fmla="*/ 76201 w 5748337"/>
              <a:gd name="connsiteY0" fmla="*/ 0 h 671287"/>
              <a:gd name="connsiteX1" fmla="*/ 5718628 w 5748337"/>
              <a:gd name="connsiteY1" fmla="*/ 3 h 671287"/>
              <a:gd name="connsiteX2" fmla="*/ 5602060 w 5748337"/>
              <a:gd name="connsiteY2" fmla="*/ 303596 h 671287"/>
              <a:gd name="connsiteX3" fmla="*/ 5573485 w 5748337"/>
              <a:gd name="connsiteY3" fmla="*/ 478975 h 671287"/>
              <a:gd name="connsiteX4" fmla="*/ 5748337 w 5748337"/>
              <a:gd name="connsiteY4" fmla="*/ 651938 h 671287"/>
              <a:gd name="connsiteX5" fmla="*/ 76201 w 5748337"/>
              <a:gd name="connsiteY5" fmla="*/ 638632 h 671287"/>
              <a:gd name="connsiteX6" fmla="*/ 174171 w 5748337"/>
              <a:gd name="connsiteY6" fmla="*/ 537032 h 671287"/>
              <a:gd name="connsiteX7" fmla="*/ 0 w 5748337"/>
              <a:gd name="connsiteY7" fmla="*/ 275775 h 671287"/>
              <a:gd name="connsiteX8" fmla="*/ 87085 w 5748337"/>
              <a:gd name="connsiteY8" fmla="*/ 203203 h 671287"/>
              <a:gd name="connsiteX9" fmla="*/ 76201 w 5748337"/>
              <a:gd name="connsiteY9" fmla="*/ 0 h 671287"/>
              <a:gd name="connsiteX0" fmla="*/ 76201 w 5748337"/>
              <a:gd name="connsiteY0" fmla="*/ 12094 h 683381"/>
              <a:gd name="connsiteX1" fmla="*/ 5718628 w 5748337"/>
              <a:gd name="connsiteY1" fmla="*/ 12097 h 683381"/>
              <a:gd name="connsiteX2" fmla="*/ 5602060 w 5748337"/>
              <a:gd name="connsiteY2" fmla="*/ 315690 h 683381"/>
              <a:gd name="connsiteX3" fmla="*/ 5573485 w 5748337"/>
              <a:gd name="connsiteY3" fmla="*/ 491069 h 683381"/>
              <a:gd name="connsiteX4" fmla="*/ 5748337 w 5748337"/>
              <a:gd name="connsiteY4" fmla="*/ 664032 h 683381"/>
              <a:gd name="connsiteX5" fmla="*/ 76201 w 5748337"/>
              <a:gd name="connsiteY5" fmla="*/ 650726 h 683381"/>
              <a:gd name="connsiteX6" fmla="*/ 174171 w 5748337"/>
              <a:gd name="connsiteY6" fmla="*/ 549126 h 683381"/>
              <a:gd name="connsiteX7" fmla="*/ 0 w 5748337"/>
              <a:gd name="connsiteY7" fmla="*/ 287869 h 683381"/>
              <a:gd name="connsiteX8" fmla="*/ 87085 w 5748337"/>
              <a:gd name="connsiteY8" fmla="*/ 215297 h 683381"/>
              <a:gd name="connsiteX9" fmla="*/ 76201 w 5748337"/>
              <a:gd name="connsiteY9" fmla="*/ 12094 h 683381"/>
              <a:gd name="connsiteX0" fmla="*/ 76201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76201 w 5748337"/>
              <a:gd name="connsiteY9" fmla="*/ 12094 h 683378"/>
              <a:gd name="connsiteX0" fmla="*/ 47626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47626 w 5748337"/>
              <a:gd name="connsiteY9" fmla="*/ 12094 h 683378"/>
              <a:gd name="connsiteX0" fmla="*/ 47626 w 5748337"/>
              <a:gd name="connsiteY0" fmla="*/ 12094 h 690030"/>
              <a:gd name="connsiteX1" fmla="*/ 5718628 w 5748337"/>
              <a:gd name="connsiteY1" fmla="*/ 12094 h 690030"/>
              <a:gd name="connsiteX2" fmla="*/ 5602060 w 5748337"/>
              <a:gd name="connsiteY2" fmla="*/ 315687 h 690030"/>
              <a:gd name="connsiteX3" fmla="*/ 5573485 w 5748337"/>
              <a:gd name="connsiteY3" fmla="*/ 491066 h 690030"/>
              <a:gd name="connsiteX4" fmla="*/ 5748337 w 5748337"/>
              <a:gd name="connsiteY4" fmla="*/ 664029 h 690030"/>
              <a:gd name="connsiteX5" fmla="*/ 133351 w 5748337"/>
              <a:gd name="connsiteY5" fmla="*/ 657375 h 690030"/>
              <a:gd name="connsiteX6" fmla="*/ 174171 w 5748337"/>
              <a:gd name="connsiteY6" fmla="*/ 549123 h 690030"/>
              <a:gd name="connsiteX7" fmla="*/ 0 w 5748337"/>
              <a:gd name="connsiteY7" fmla="*/ 287866 h 690030"/>
              <a:gd name="connsiteX8" fmla="*/ 87085 w 5748337"/>
              <a:gd name="connsiteY8" fmla="*/ 215294 h 690030"/>
              <a:gd name="connsiteX9" fmla="*/ 47626 w 5748337"/>
              <a:gd name="connsiteY9" fmla="*/ 12094 h 690030"/>
              <a:gd name="connsiteX0" fmla="*/ 47626 w 5748337"/>
              <a:gd name="connsiteY0" fmla="*/ 12094 h 736598"/>
              <a:gd name="connsiteX1" fmla="*/ 5718628 w 5748337"/>
              <a:gd name="connsiteY1" fmla="*/ 12094 h 736598"/>
              <a:gd name="connsiteX2" fmla="*/ 5602060 w 5748337"/>
              <a:gd name="connsiteY2" fmla="*/ 315687 h 736598"/>
              <a:gd name="connsiteX3" fmla="*/ 5573485 w 5748337"/>
              <a:gd name="connsiteY3" fmla="*/ 491066 h 736598"/>
              <a:gd name="connsiteX4" fmla="*/ 5748337 w 5748337"/>
              <a:gd name="connsiteY4" fmla="*/ 664029 h 736598"/>
              <a:gd name="connsiteX5" fmla="*/ 133351 w 5748337"/>
              <a:gd name="connsiteY5" fmla="*/ 657375 h 736598"/>
              <a:gd name="connsiteX6" fmla="*/ 174171 w 5748337"/>
              <a:gd name="connsiteY6" fmla="*/ 549123 h 736598"/>
              <a:gd name="connsiteX7" fmla="*/ 0 w 5748337"/>
              <a:gd name="connsiteY7" fmla="*/ 287866 h 736598"/>
              <a:gd name="connsiteX8" fmla="*/ 87085 w 5748337"/>
              <a:gd name="connsiteY8" fmla="*/ 215294 h 736598"/>
              <a:gd name="connsiteX9" fmla="*/ 47626 w 5748337"/>
              <a:gd name="connsiteY9" fmla="*/ 12094 h 73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8337" h="736598">
                <a:moveTo>
                  <a:pt x="47626" y="12094"/>
                </a:moveTo>
                <a:lnTo>
                  <a:pt x="5718628" y="12094"/>
                </a:lnTo>
                <a:lnTo>
                  <a:pt x="5602060" y="315687"/>
                </a:lnTo>
                <a:lnTo>
                  <a:pt x="5573485" y="491066"/>
                </a:lnTo>
                <a:lnTo>
                  <a:pt x="5748337" y="664029"/>
                </a:lnTo>
                <a:lnTo>
                  <a:pt x="133351" y="657375"/>
                </a:lnTo>
                <a:cubicBezTo>
                  <a:pt x="187439" y="736598"/>
                  <a:pt x="141514" y="582990"/>
                  <a:pt x="174171" y="549123"/>
                </a:cubicBezTo>
                <a:lnTo>
                  <a:pt x="0" y="287866"/>
                </a:lnTo>
                <a:lnTo>
                  <a:pt x="87085" y="215294"/>
                </a:lnTo>
                <a:cubicBezTo>
                  <a:pt x="83457" y="147560"/>
                  <a:pt x="3629" y="0"/>
                  <a:pt x="47626" y="1209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124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953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4807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heat-generating layer</a:t>
            </a:r>
          </a:p>
        </p:txBody>
      </p:sp>
      <p:sp>
        <p:nvSpPr>
          <p:cNvPr id="10" name="Freeform 9"/>
          <p:cNvSpPr/>
          <p:nvPr/>
        </p:nvSpPr>
        <p:spPr>
          <a:xfrm>
            <a:off x="5711371" y="4249003"/>
            <a:ext cx="1190172" cy="551544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612636">
            <a:off x="4514811" y="3379282"/>
            <a:ext cx="980251" cy="291305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27174" y="2866572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observation point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05000" y="3810000"/>
            <a:ext cx="4876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z=0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071257" y="4220029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57178" y="990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z-axis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3454" y="346165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048000" y="4724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known physics of heat transfer</a:t>
            </a:r>
            <a:endParaRPr lang="en-US" sz="24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 rot="947058">
            <a:off x="1618818" y="3868857"/>
            <a:ext cx="1190171" cy="14224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171" h="1422400">
                <a:moveTo>
                  <a:pt x="1057124" y="0"/>
                </a:moveTo>
                <a:cubicBezTo>
                  <a:pt x="1123647" y="73781"/>
                  <a:pt x="1190171" y="147563"/>
                  <a:pt x="1042609" y="261258"/>
                </a:cubicBezTo>
                <a:cubicBezTo>
                  <a:pt x="895047" y="374953"/>
                  <a:pt x="343504" y="488648"/>
                  <a:pt x="171752" y="682172"/>
                </a:cubicBezTo>
                <a:cubicBezTo>
                  <a:pt x="0" y="875696"/>
                  <a:pt x="6047" y="1149048"/>
                  <a:pt x="12095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3075127" y="4038600"/>
            <a:ext cx="978754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799 w 1152892"/>
              <a:gd name="connsiteY0" fmla="*/ 0 h 1422400"/>
              <a:gd name="connsiteX1" fmla="*/ 1005331 w 1152892"/>
              <a:gd name="connsiteY1" fmla="*/ 508000 h 1422400"/>
              <a:gd name="connsiteX2" fmla="*/ 166427 w 1152892"/>
              <a:gd name="connsiteY2" fmla="*/ 682172 h 1422400"/>
              <a:gd name="connsiteX3" fmla="*/ 6770 w 1152892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892" h="1422400">
                <a:moveTo>
                  <a:pt x="1051799" y="0"/>
                </a:moveTo>
                <a:cubicBezTo>
                  <a:pt x="1118322" y="73781"/>
                  <a:pt x="1152893" y="394305"/>
                  <a:pt x="1005331" y="508000"/>
                </a:cubicBezTo>
                <a:cubicBezTo>
                  <a:pt x="857769" y="621695"/>
                  <a:pt x="332854" y="529772"/>
                  <a:pt x="166427" y="682172"/>
                </a:cubicBezTo>
                <a:cubicBezTo>
                  <a:pt x="0" y="834572"/>
                  <a:pt x="722" y="1149048"/>
                  <a:pt x="6770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6914474" y="396240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838200" y="5257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density</a:t>
            </a:r>
          </a:p>
          <a:p>
            <a:r>
              <a: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1500 kg/m</a:t>
            </a:r>
            <a:r>
              <a:rPr lang="en-US" sz="2400" i="1" baseline="30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352800" y="5257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heat capacity,</a:t>
            </a:r>
          </a:p>
          <a:p>
            <a:r>
              <a: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800 J/kg-K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7010400" y="5257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thermal diffusivity.</a:t>
            </a:r>
          </a:p>
          <a:p>
            <a:r>
              <a: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1.25×10</a:t>
            </a:r>
            <a:r>
              <a:rPr lang="en-US" sz="2400" i="1" baseline="30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-6 </a:t>
            </a:r>
            <a:r>
              <a: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i="1" baseline="30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/s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 rot="14961585" flipH="1">
            <a:off x="6745190" y="185117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flipH="1">
            <a:off x="7620000" y="990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from center of layer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80999" y="381000"/>
            <a:ext cx="8382000" cy="5795664"/>
            <a:chOff x="838200" y="1339270"/>
            <a:chExt cx="6048375" cy="410585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517" t="1909" r="8414" b="10262"/>
            <a:stretch>
              <a:fillRect/>
            </a:stretch>
          </p:blipFill>
          <p:spPr bwMode="auto">
            <a:xfrm>
              <a:off x="1219200" y="1609184"/>
              <a:ext cx="5667375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Rectangle 19"/>
            <p:cNvSpPr/>
            <p:nvPr/>
          </p:nvSpPr>
          <p:spPr>
            <a:xfrm>
              <a:off x="990600" y="19139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50760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1813712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14664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30601" y="1777564"/>
              <a:ext cx="1101757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g(t)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18753" y="2985395"/>
              <a:ext cx="1682000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503362" y="4513125"/>
              <a:ext cx="1156234" cy="37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800" i="1" baseline="30000" dirty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(t), K</a:t>
              </a:r>
            </a:p>
          </p:txBody>
        </p:sp>
        <p:grpSp>
          <p:nvGrpSpPr>
            <p:cNvPr id="3" name="Group 40"/>
            <p:cNvGrpSpPr/>
            <p:nvPr/>
          </p:nvGrpSpPr>
          <p:grpSpPr>
            <a:xfrm>
              <a:off x="3532476" y="5105400"/>
              <a:ext cx="1524000" cy="339728"/>
              <a:chOff x="3227676" y="2819400"/>
              <a:chExt cx="1524000" cy="33972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352792" y="28194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227676" y="2832068"/>
                <a:ext cx="1524000" cy="32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</a:p>
            </p:txBody>
          </p:sp>
        </p:grpSp>
        <p:grpSp>
          <p:nvGrpSpPr>
            <p:cNvPr id="4" name="Group 39"/>
            <p:cNvGrpSpPr/>
            <p:nvPr/>
          </p:nvGrpSpPr>
          <p:grpSpPr>
            <a:xfrm>
              <a:off x="3532476" y="2688841"/>
              <a:ext cx="1524000" cy="370668"/>
              <a:chOff x="3235692" y="1685249"/>
              <a:chExt cx="1524000" cy="37066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35692" y="1685249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443038" y="1339270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43038" y="2688841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43038" y="3930446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66798" y="3785651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95713" y="3909472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38"/>
            <p:cNvGrpSpPr/>
            <p:nvPr/>
          </p:nvGrpSpPr>
          <p:grpSpPr>
            <a:xfrm>
              <a:off x="3422506" y="3876464"/>
              <a:ext cx="1524000" cy="370668"/>
              <a:chOff x="3125722" y="1710065"/>
              <a:chExt cx="1524000" cy="37066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25722" y="1710065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Method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41274"/>
          <a:stretch>
            <a:fillRect/>
          </a:stretch>
        </p:blipFill>
        <p:spPr bwMode="auto">
          <a:xfrm>
            <a:off x="1676400" y="2202534"/>
            <a:ext cx="7200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192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solve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5065482"/>
            <a:ext cx="8001000" cy="15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using least-squares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… well, use damped least square, just in case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K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K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18" name="Freeform 17"/>
          <p:cNvSpPr/>
          <p:nvPr/>
        </p:nvSpPr>
        <p:spPr>
          <a:xfrm>
            <a:off x="5457371" y="856343"/>
            <a:ext cx="1277258" cy="8611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6096000" y="30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 in data …</a:t>
            </a:r>
            <a:endParaRPr lang="en-US" sz="24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400800" y="449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is amplified</a:t>
            </a:r>
            <a:endParaRPr lang="en-US" sz="24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867400" y="4724400"/>
            <a:ext cx="533400" cy="4039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Goals of the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develop the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Linear Filter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 a way to describe the way past events influence present-time observations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Try adding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prior information of smoothness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(minimize second derivative)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" y="381000"/>
            <a:ext cx="8762999" cy="5915109"/>
            <a:chOff x="784704" y="1343721"/>
            <a:chExt cx="6152176" cy="417636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42" t="4701" r="7101" b="10825"/>
            <a:stretch>
              <a:fillRect/>
            </a:stretch>
          </p:blipFill>
          <p:spPr bwMode="auto">
            <a:xfrm>
              <a:off x="1109104" y="1798654"/>
              <a:ext cx="5827776" cy="3395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TextBox 38"/>
            <p:cNvSpPr txBox="1"/>
            <p:nvPr/>
          </p:nvSpPr>
          <p:spPr>
            <a:xfrm rot="16200000">
              <a:off x="308718" y="1849645"/>
              <a:ext cx="1335966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K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33064" y="3071381"/>
              <a:ext cx="1627397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19675" y="2796349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19675" y="3979971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2959" y="4398911"/>
              <a:ext cx="1807609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27976" y="1612726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42576" y="2831926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66376" y="4051126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42576" y="52578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78694" y="279434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90184" y="397491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76606" y="5194126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time  t, days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9675" y="1612726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 flipH="1">
            <a:off x="6400800" y="44522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much less noise</a:t>
            </a:r>
            <a:endParaRPr lang="en-US" sz="24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rot="20228239">
            <a:off x="6020332" y="4801333"/>
            <a:ext cx="431087" cy="173398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Tips 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filter calculations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you should avoid constructing the matrix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8322" t="23269" r="29928" b="41274"/>
          <a:stretch>
            <a:fillRect/>
          </a:stretch>
        </p:blipFill>
        <p:spPr bwMode="auto">
          <a:xfrm>
            <a:off x="3048000" y="2514600"/>
            <a:ext cx="391737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5181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because it contains so</a:t>
            </a: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many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redundant elements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828800" y="29718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971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Tip #1 (MATLAB)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conv()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function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calculate the convolution 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 = g * h</a:t>
            </a:r>
            <a:b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not the matrix multiplication 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q=</a:t>
            </a:r>
            <a:r>
              <a:rPr lang="en-US" sz="3600" b="1" dirty="0" err="1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Gh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524071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conv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(g, h); </a:t>
            </a:r>
          </a:p>
          <a:p>
            <a:r>
              <a:rPr lang="en-US" sz="3600" dirty="0">
                <a:latin typeface="Courier New" pitchFamily="49" charset="0"/>
                <a:cs typeface="Courier New" pitchFamily="49" charset="0"/>
              </a:rPr>
              <a:t>q=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(1:N);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0" y="5257800"/>
            <a:ext cx="586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note that we truncate the output of </a:t>
            </a:r>
            <a:r>
              <a:rPr lang="en-US" sz="28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conv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(), so that is has the same length, N, as the input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971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Tip #1 (Python)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np.convolve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method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calculate the convolution 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 = g * h</a:t>
            </a:r>
            <a:b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not the matrix multiplication 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q=</a:t>
            </a:r>
            <a:r>
              <a:rPr lang="en-US" sz="3600" b="1" dirty="0" err="1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Gh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429000"/>
            <a:ext cx="929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eda_cvec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np.convolve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g.ravel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h.ravel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[0:N,0:1];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0" y="5151060"/>
            <a:ext cx="586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note that we truncate the output of </a:t>
            </a:r>
            <a:r>
              <a:rPr lang="en-US" sz="28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conv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(), so that is has the same length, N, as the input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5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783"/>
            <a:ext cx="9144000" cy="58041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Tip  #2 (MATLAB)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4864" y="4083995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using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bicg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 conjunction with</a:t>
            </a:r>
          </a:p>
          <a:p>
            <a:pPr algn="ctr"/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filterrfun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filterrfunRHS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 bwMode="auto">
              <a:xfrm>
                <a:off x="-4864" y="5385879"/>
                <a:ext cx="914400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method uses tricks to avoid constructing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𝐅</m:t>
                    </m:r>
                  </m:oMath>
                </a14:m>
                <a:r>
                  <a:rPr kumimoji="0" lang="en-US" sz="40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lang="en-US" sz="2800" kern="0" dirty="0">
                    <a:solidFill>
                      <a:schemeClr val="tx2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and</a:t>
                </a:r>
                <a:r>
                  <a:rPr kumimoji="0" lang="en-US" sz="28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𝐝</m:t>
                    </m:r>
                  </m:oMath>
                </a14:m>
                <a:r>
                  <a:rPr kumimoji="0" lang="en-US" sz="28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.</a:t>
                </a:r>
              </a:p>
              <a:p>
                <a:pPr algn="ctr"/>
                <a:r>
                  <a:rPr lang="en-US" sz="2800" kern="0" dirty="0">
                    <a:solidFill>
                      <a:schemeClr val="tx2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It’s use is described in the text.</a:t>
                </a:r>
                <a:endParaRPr kumimoji="0" lang="en-US" sz="280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4864" y="5385879"/>
                <a:ext cx="9144000" cy="914400"/>
              </a:xfrm>
              <a:prstGeom prst="rect">
                <a:avLst/>
              </a:prstGeom>
              <a:blipFill>
                <a:blip r:embed="rId3"/>
                <a:stretch>
                  <a:fillRect t="-2667" b="-3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48E4E2D-43C8-4F3D-BF8A-AC9FA4B9697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0" y="1093549"/>
                <a:ext cx="9144000" cy="2758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r>
                  <a:rPr lang="en-US" kern="0" dirty="0">
                    <a:latin typeface="Times New Roman" pitchFamily="18" charset="0"/>
                    <a:cs typeface="Times New Roman" pitchFamily="18" charset="0"/>
                  </a:rPr>
                  <a:t>solve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∗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𝐦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𝐝</m:t>
                      </m:r>
                    </m:oMath>
                  </m:oMathPara>
                </a14:m>
                <a:endParaRPr lang="en-US" b="1" kern="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kern="0" dirty="0">
                    <a:latin typeface="Times New Roman" pitchFamily="18" charset="0"/>
                    <a:cs typeface="Times New Roman" pitchFamily="18" charset="0"/>
                  </a:rPr>
                  <a:t>with prior information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𝐇𝐦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𝐡</m:t>
                      </m:r>
                    </m:oMath>
                  </m:oMathPara>
                </a14:m>
                <a:endParaRPr lang="en-US" sz="2800" b="1" kern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48E4E2D-43C8-4F3D-BF8A-AC9FA4B96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93549"/>
                <a:ext cx="9144000" cy="2758603"/>
              </a:xfrm>
              <a:prstGeom prst="rect">
                <a:avLst/>
              </a:prstGeom>
              <a:blipFill>
                <a:blip r:embed="rId4"/>
                <a:stretch>
                  <a:fillRect t="-44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783"/>
            <a:ext cx="9144000" cy="58041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Tip  #2 (Python)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4864" y="4083995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using </a:t>
            </a:r>
            <a:r>
              <a:rPr lang="en-US" sz="2800" kern="0" dirty="0" err="1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la.b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icg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 conjunction with</a:t>
            </a:r>
          </a:p>
          <a:p>
            <a:pPr algn="ctr"/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GLSFilterMul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GLSFilterMulRHS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 bwMode="auto">
              <a:xfrm>
                <a:off x="-4864" y="5385879"/>
                <a:ext cx="914400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method uses tricks to avoid constructing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𝐅</m:t>
                    </m:r>
                  </m:oMath>
                </a14:m>
                <a:r>
                  <a:rPr kumimoji="0" lang="en-US" sz="40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lang="en-US" sz="2800" kern="0" dirty="0">
                    <a:solidFill>
                      <a:schemeClr val="tx2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and</a:t>
                </a:r>
                <a:r>
                  <a:rPr kumimoji="0" lang="en-US" sz="28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𝐝</m:t>
                    </m:r>
                  </m:oMath>
                </a14:m>
                <a:r>
                  <a:rPr kumimoji="0" lang="en-US" sz="28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.</a:t>
                </a:r>
              </a:p>
              <a:p>
                <a:pPr algn="ctr"/>
                <a:r>
                  <a:rPr lang="en-US" sz="2800" kern="0" dirty="0">
                    <a:solidFill>
                      <a:schemeClr val="tx2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It’s use is described in the text.</a:t>
                </a:r>
                <a:endParaRPr kumimoji="0" lang="en-US" sz="280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4864" y="5385879"/>
                <a:ext cx="9144000" cy="914400"/>
              </a:xfrm>
              <a:prstGeom prst="rect">
                <a:avLst/>
              </a:prstGeom>
              <a:blipFill>
                <a:blip r:embed="rId3"/>
                <a:stretch>
                  <a:fillRect t="-2667" b="-3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48E4E2D-43C8-4F3D-BF8A-AC9FA4B9697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0" y="1093549"/>
                <a:ext cx="9144000" cy="2758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r>
                  <a:rPr lang="en-US" kern="0" dirty="0">
                    <a:latin typeface="Times New Roman" pitchFamily="18" charset="0"/>
                    <a:cs typeface="Times New Roman" pitchFamily="18" charset="0"/>
                  </a:rPr>
                  <a:t>solve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∗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𝐦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𝐝</m:t>
                      </m:r>
                    </m:oMath>
                  </m:oMathPara>
                </a14:m>
                <a:endParaRPr lang="en-US" b="1" kern="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kern="0" dirty="0">
                    <a:latin typeface="Times New Roman" pitchFamily="18" charset="0"/>
                    <a:cs typeface="Times New Roman" pitchFamily="18" charset="0"/>
                  </a:rPr>
                  <a:t>with prior information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𝐇𝐦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0" kern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𝐡</m:t>
                      </m:r>
                    </m:oMath>
                  </m:oMathPara>
                </a14:m>
                <a:endParaRPr lang="en-US" sz="2800" b="1" kern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48E4E2D-43C8-4F3D-BF8A-AC9FA4B96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93549"/>
                <a:ext cx="9144000" cy="2758603"/>
              </a:xfrm>
              <a:prstGeom prst="rect">
                <a:avLst/>
              </a:prstGeom>
              <a:blipFill>
                <a:blip r:embed="rId4"/>
                <a:stretch>
                  <a:fillRect t="-44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21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sometimes, no past history is needed</a:t>
            </a: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685800" y="2362200"/>
            <a:ext cx="685800" cy="2743200"/>
          </a:xfrm>
          <a:custGeom>
            <a:avLst/>
            <a:gdLst/>
            <a:ahLst/>
            <a:cxnLst>
              <a:cxn ang="0">
                <a:pos x="192" y="1728"/>
              </a:cxn>
              <a:cxn ang="0">
                <a:pos x="0" y="1104"/>
              </a:cxn>
              <a:cxn ang="0">
                <a:pos x="96" y="384"/>
              </a:cxn>
              <a:cxn ang="0">
                <a:pos x="240" y="480"/>
              </a:cxn>
              <a:cxn ang="0">
                <a:pos x="288" y="0"/>
              </a:cxn>
              <a:cxn ang="0">
                <a:pos x="384" y="624"/>
              </a:cxn>
              <a:cxn ang="0">
                <a:pos x="432" y="432"/>
              </a:cxn>
              <a:cxn ang="0">
                <a:pos x="432" y="1152"/>
              </a:cxn>
              <a:cxn ang="0">
                <a:pos x="240" y="1728"/>
              </a:cxn>
            </a:cxnLst>
            <a:rect l="0" t="0" r="r" b="b"/>
            <a:pathLst>
              <a:path w="432" h="1728">
                <a:moveTo>
                  <a:pt x="192" y="1728"/>
                </a:moveTo>
                <a:lnTo>
                  <a:pt x="0" y="1104"/>
                </a:lnTo>
                <a:lnTo>
                  <a:pt x="96" y="384"/>
                </a:lnTo>
                <a:lnTo>
                  <a:pt x="240" y="480"/>
                </a:lnTo>
                <a:lnTo>
                  <a:pt x="288" y="0"/>
                </a:lnTo>
                <a:lnTo>
                  <a:pt x="384" y="624"/>
                </a:lnTo>
                <a:lnTo>
                  <a:pt x="432" y="432"/>
                </a:lnTo>
                <a:lnTo>
                  <a:pt x="432" y="1152"/>
                </a:lnTo>
                <a:lnTo>
                  <a:pt x="240" y="1728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762000" y="2286000"/>
            <a:ext cx="304800" cy="2743200"/>
          </a:xfrm>
          <a:custGeom>
            <a:avLst/>
            <a:gdLst/>
            <a:ahLst/>
            <a:cxnLst>
              <a:cxn ang="0">
                <a:pos x="192" y="816"/>
              </a:cxn>
              <a:cxn ang="0">
                <a:pos x="48" y="0"/>
              </a:cxn>
              <a:cxn ang="0">
                <a:pos x="0" y="480"/>
              </a:cxn>
              <a:cxn ang="0">
                <a:pos x="144" y="1728"/>
              </a:cxn>
              <a:cxn ang="0">
                <a:pos x="192" y="768"/>
              </a:cxn>
            </a:cxnLst>
            <a:rect l="0" t="0" r="r" b="b"/>
            <a:pathLst>
              <a:path w="192" h="1728">
                <a:moveTo>
                  <a:pt x="192" y="816"/>
                </a:moveTo>
                <a:lnTo>
                  <a:pt x="48" y="0"/>
                </a:lnTo>
                <a:lnTo>
                  <a:pt x="0" y="480"/>
                </a:lnTo>
                <a:lnTo>
                  <a:pt x="144" y="1728"/>
                </a:lnTo>
                <a:lnTo>
                  <a:pt x="192" y="76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-2168828">
            <a:off x="533400" y="1981200"/>
            <a:ext cx="3505200" cy="457200"/>
            <a:chOff x="3024" y="2400"/>
            <a:chExt cx="2208" cy="288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Freeform 6"/>
          <p:cNvSpPr>
            <a:spLocks/>
          </p:cNvSpPr>
          <p:nvPr/>
        </p:nvSpPr>
        <p:spPr bwMode="auto">
          <a:xfrm>
            <a:off x="990600" y="2209800"/>
            <a:ext cx="304800" cy="2819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0" y="0"/>
              </a:cxn>
              <a:cxn ang="0">
                <a:pos x="96" y="672"/>
              </a:cxn>
              <a:cxn ang="0">
                <a:pos x="192" y="336"/>
              </a:cxn>
              <a:cxn ang="0">
                <a:pos x="0" y="1776"/>
              </a:cxn>
              <a:cxn ang="0">
                <a:pos x="0" y="1488"/>
              </a:cxn>
            </a:cxnLst>
            <a:rect l="0" t="0" r="r" b="b"/>
            <a:pathLst>
              <a:path w="192" h="1776">
                <a:moveTo>
                  <a:pt x="0" y="1536"/>
                </a:moveTo>
                <a:lnTo>
                  <a:pt x="0" y="0"/>
                </a:lnTo>
                <a:lnTo>
                  <a:pt x="96" y="672"/>
                </a:lnTo>
                <a:lnTo>
                  <a:pt x="192" y="336"/>
                </a:lnTo>
                <a:lnTo>
                  <a:pt x="0" y="1776"/>
                </a:lnTo>
                <a:lnTo>
                  <a:pt x="0" y="1488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with time-varying heat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h(t)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362200" y="220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>
                <a:latin typeface="Cambria Math"/>
                <a:ea typeface="Cambria Math"/>
              </a:rPr>
              <a:t>θ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(t)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57400" y="48006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instantaneously heats the thermometer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retains no heat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800" dirty="0">
                <a:latin typeface="Cambria Math"/>
                <a:ea typeface="Cambria Math"/>
              </a:rPr>
              <a:t>θ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(t)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h(t)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. . 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10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11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12</a:t>
            </a: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N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N</a:t>
            </a: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		where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/>
                <a:ea typeface="Cambria Math"/>
              </a:rPr>
              <a:t> is a constant</a:t>
            </a: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>
                <a:latin typeface="Times New Roman" pitchFamily="18" charset="0"/>
              </a:rPr>
              <a:t>But sometimes,</a:t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is needed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with time-varying heat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>
                <a:latin typeface="Cambria Math"/>
                <a:ea typeface="Cambria Math"/>
              </a:rPr>
              <a:t>θ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(t)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l-GR" sz="2800" dirty="0">
                <a:latin typeface="Cambria Math"/>
                <a:ea typeface="Cambria Math"/>
              </a:rPr>
              <a:t>θ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(t=t’)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>
                <a:latin typeface="Times New Roman" pitchFamily="18" charset="0"/>
              </a:rPr>
              <a:t>But sometimes,</a:t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is needed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Flame with time-varying heat 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Thermometer measuring temperature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(t=t’) 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sz="2800">
                <a:latin typeface="Times New Roman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  <p:sp>
        <p:nvSpPr>
          <p:cNvPr id="35" name="Oval 34"/>
          <p:cNvSpPr/>
          <p:nvPr/>
        </p:nvSpPr>
        <p:spPr>
          <a:xfrm>
            <a:off x="3962400" y="762000"/>
            <a:ext cx="1219200" cy="6858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644571" y="1538514"/>
            <a:ext cx="1785258" cy="1465943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200" y="2438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“causal”: only past effects present (not future)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. . 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10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8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7</a:t>
            </a:r>
            <a:r>
              <a:rPr lang="en-US" dirty="0">
                <a:latin typeface="Cambria Math"/>
                <a:ea typeface="Cambria Math"/>
              </a:rPr>
              <a:t> + …</a:t>
            </a:r>
            <a:endParaRPr lang="en-US" baseline="-250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11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8</a:t>
            </a:r>
            <a:r>
              <a:rPr lang="en-US" dirty="0">
                <a:latin typeface="Cambria Math"/>
                <a:ea typeface="Cambria Math"/>
              </a:rPr>
              <a:t> + …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>
                <a:latin typeface="Cambria Math"/>
                <a:ea typeface="Cambria Math"/>
              </a:rPr>
              <a:t>θ</a:t>
            </a:r>
            <a:r>
              <a:rPr lang="en-US" baseline="-25000" dirty="0">
                <a:latin typeface="Cambria Math"/>
                <a:ea typeface="Cambria Math"/>
              </a:rPr>
              <a:t>12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12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11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10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>
                <a:latin typeface="Cambria Math"/>
                <a:ea typeface="Cambria Math"/>
              </a:rPr>
              <a:t> 9</a:t>
            </a:r>
            <a:r>
              <a:rPr lang="en-US" dirty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where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1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2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>
                <a:latin typeface="Cambria Math"/>
                <a:ea typeface="Cambria Math"/>
              </a:rPr>
              <a:t> 3</a:t>
            </a:r>
            <a:r>
              <a:rPr lang="en-US" dirty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						called a “filter”</a:t>
            </a: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30875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Special case: temperature depends only on the time elapsed since the flame was turned on, and not on the experiment as performed on Monday or Wednesday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4876800" y="3035300"/>
          <a:ext cx="3062288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4" imgW="4076190" imgH="4580952" progId="PBrush">
                  <p:embed/>
                </p:oleObj>
              </mc:Choice>
              <mc:Fallback>
                <p:oleObj name="Bitmap Image" r:id="rId4" imgW="4076190" imgH="4580952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35300"/>
                        <a:ext cx="3062288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1" name="Freeform 37"/>
          <p:cNvSpPr>
            <a:spLocks/>
          </p:cNvSpPr>
          <p:nvPr/>
        </p:nvSpPr>
        <p:spPr bwMode="auto">
          <a:xfrm flipH="1">
            <a:off x="6477000" y="2120900"/>
            <a:ext cx="1143000" cy="124460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562600" y="18923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same shape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8200" y="2959100"/>
            <a:ext cx="3190875" cy="3462337"/>
            <a:chOff x="685800" y="1905000"/>
            <a:chExt cx="3190875" cy="3462337"/>
          </a:xfrm>
        </p:grpSpPr>
        <p:graphicFrame>
          <p:nvGraphicFramePr>
            <p:cNvPr id="11297" name="Object 33"/>
            <p:cNvGraphicFramePr>
              <a:graphicFrameLocks noChangeAspect="1"/>
            </p:cNvGraphicFramePr>
            <p:nvPr/>
          </p:nvGraphicFramePr>
          <p:xfrm>
            <a:off x="685800" y="1905000"/>
            <a:ext cx="3190875" cy="3462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Bitmap Image" r:id="rId6" imgW="4258269" imgH="4619048" progId="PBrush">
                    <p:embed/>
                  </p:oleObj>
                </mc:Choice>
                <mc:Fallback>
                  <p:oleObj name="Bitmap Image" r:id="rId6" imgW="4258269" imgH="4619048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1905000"/>
                          <a:ext cx="3190875" cy="3462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 rot="16200000">
              <a:off x="2103439" y="2620089"/>
              <a:ext cx="609600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14300" lvl="1">
                <a:spcBef>
                  <a:spcPct val="50000"/>
                </a:spcBef>
              </a:pPr>
              <a:r>
                <a:rPr lang="en-US" sz="1000" dirty="0">
                  <a:latin typeface="Symbol" pitchFamily="18" charset="2"/>
                </a:rPr>
                <a:t>q</a:t>
              </a:r>
              <a:r>
                <a:rPr lang="en-US" sz="1000" dirty="0"/>
                <a:t>(t)</a:t>
              </a:r>
            </a:p>
          </p:txBody>
        </p:sp>
      </p:grp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419600" y="55372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 rot="16200000">
            <a:off x="6332538" y="3713162"/>
            <a:ext cx="5334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>
              <a:spcBef>
                <a:spcPct val="50000"/>
              </a:spcBef>
            </a:pPr>
            <a:r>
              <a:rPr lang="en-US" sz="1000" dirty="0">
                <a:latin typeface="Symbol" pitchFamily="18" charset="2"/>
              </a:rPr>
              <a:t>q</a:t>
            </a:r>
            <a:r>
              <a:rPr lang="en-US" sz="1000" dirty="0"/>
              <a:t>(t)</a:t>
            </a:r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 rot="20923323">
            <a:off x="3568445" y="2310275"/>
            <a:ext cx="2017238" cy="81614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587103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 is “time-shift invariant”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12001</TotalTime>
  <Words>3152</Words>
  <Application>Microsoft Office PowerPoint</Application>
  <PresentationFormat>On-screen Show (4:3)</PresentationFormat>
  <Paragraphs>312</Paragraphs>
  <Slides>37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Cambria Math</vt:lpstr>
      <vt:lpstr>Courier New</vt:lpstr>
      <vt:lpstr>Symbol</vt:lpstr>
      <vt:lpstr>Times New Roman</vt:lpstr>
      <vt:lpstr>Default Design</vt:lpstr>
      <vt:lpstr>Bitmap Image</vt:lpstr>
      <vt:lpstr>Environmental Data Analysis with MATLAB or Python 3rd Edition  Lecture 13 </vt:lpstr>
      <vt:lpstr>PowerPoint Presentation</vt:lpstr>
      <vt:lpstr>Goals of the lecture</vt:lpstr>
      <vt:lpstr>sometimes, no past history is needed</vt:lpstr>
      <vt:lpstr>this idea described as a linear model</vt:lpstr>
      <vt:lpstr>But sometimes, past history is needed</vt:lpstr>
      <vt:lpstr>But sometimes, past history is needed</vt:lpstr>
      <vt:lpstr>this idea described as a linear model</vt:lpstr>
      <vt:lpstr>PowerPoint Presentation</vt:lpstr>
      <vt:lpstr>this idea described as a linear model</vt:lpstr>
      <vt:lpstr>this idea written as a summation</vt:lpstr>
      <vt:lpstr>this idea written as a summation</vt:lpstr>
      <vt:lpstr>this idea written as matrix equation</vt:lpstr>
      <vt:lpstr>we’ve heard the word “convolution” before in Lecture 11 it’s the name of this integral</vt:lpstr>
      <vt:lpstr>but the integral can be approximated as the summation we’ve just seen</vt:lpstr>
      <vt:lpstr>so, mathematically, what we’re doing is “convolution”</vt:lpstr>
      <vt:lpstr>convolutions can be written two ways</vt:lpstr>
      <vt:lpstr>implying that the convolution operation is symmetric  g*h = h*g</vt:lpstr>
      <vt:lpstr>meaning of the filter g  suppose the input is a spike h = [1, 0, 0, 0 … 0]T  then the output is the filter</vt:lpstr>
      <vt:lpstr>so the filter represents the  “impulse response”  of the experiment</vt:lpstr>
      <vt:lpstr>PowerPoint Presentation</vt:lpstr>
      <vt:lpstr>PowerPoint Presentation</vt:lpstr>
      <vt:lpstr>example: heat-generating layer</vt:lpstr>
      <vt:lpstr>known impulse response</vt:lpstr>
      <vt:lpstr>known impulse response</vt:lpstr>
      <vt:lpstr>PowerPoint Presentation</vt:lpstr>
      <vt:lpstr>The Method</vt:lpstr>
      <vt:lpstr>PowerPoint Presentation</vt:lpstr>
      <vt:lpstr>PowerPoint Presentation</vt:lpstr>
      <vt:lpstr>Try adding  prior information of smoothness  (minimize second derivative)</vt:lpstr>
      <vt:lpstr>PowerPoint Presentation</vt:lpstr>
      <vt:lpstr>Tips on filter calculations</vt:lpstr>
      <vt:lpstr>you should avoid constructing the matrix</vt:lpstr>
      <vt:lpstr>Tip #1 (MATLAB)  use the conv() function  to calculate the convolution q = g * h not the matrix multiplication q=Gh </vt:lpstr>
      <vt:lpstr>Tip #1 (Python)  use the np.convolve() method  to calculate the convolution q = g * h not the matrix multiplication q=Gh </vt:lpstr>
      <vt:lpstr>Tip  #2 (MATLAB)</vt:lpstr>
      <vt:lpstr>Tip  #2 (Python)</vt:lpstr>
    </vt:vector>
  </TitlesOfParts>
  <Company>LDEO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AU</cp:lastModifiedBy>
  <cp:revision>857</cp:revision>
  <dcterms:created xsi:type="dcterms:W3CDTF">2008-08-25T18:59:31Z</dcterms:created>
  <dcterms:modified xsi:type="dcterms:W3CDTF">2022-02-26T16:40:09Z</dcterms:modified>
</cp:coreProperties>
</file>