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57" r:id="rId2"/>
    <p:sldId id="458" r:id="rId3"/>
    <p:sldId id="362" r:id="rId4"/>
    <p:sldId id="364" r:id="rId5"/>
    <p:sldId id="366" r:id="rId6"/>
    <p:sldId id="365" r:id="rId7"/>
    <p:sldId id="367" r:id="rId8"/>
    <p:sldId id="368" r:id="rId9"/>
    <p:sldId id="369" r:id="rId10"/>
    <p:sldId id="373" r:id="rId11"/>
    <p:sldId id="370" r:id="rId12"/>
    <p:sldId id="350" r:id="rId13"/>
    <p:sldId id="363" r:id="rId14"/>
    <p:sldId id="371" r:id="rId15"/>
    <p:sldId id="372" r:id="rId16"/>
    <p:sldId id="351" r:id="rId17"/>
    <p:sldId id="374" r:id="rId18"/>
    <p:sldId id="352" r:id="rId19"/>
    <p:sldId id="353" r:id="rId20"/>
    <p:sldId id="375" r:id="rId21"/>
    <p:sldId id="377" r:id="rId22"/>
    <p:sldId id="376" r:id="rId23"/>
    <p:sldId id="378" r:id="rId24"/>
    <p:sldId id="459" r:id="rId25"/>
    <p:sldId id="460" r:id="rId26"/>
    <p:sldId id="461" r:id="rId27"/>
    <p:sldId id="462" r:id="rId28"/>
    <p:sldId id="463" r:id="rId29"/>
    <p:sldId id="467" r:id="rId30"/>
    <p:sldId id="464" r:id="rId31"/>
    <p:sldId id="469" r:id="rId32"/>
    <p:sldId id="468" r:id="rId33"/>
    <p:sldId id="465" r:id="rId34"/>
    <p:sldId id="466" r:id="rId35"/>
    <p:sldId id="470" r:id="rId36"/>
    <p:sldId id="471" r:id="rId37"/>
    <p:sldId id="477" r:id="rId38"/>
    <p:sldId id="475" r:id="rId39"/>
    <p:sldId id="476" r:id="rId40"/>
    <p:sldId id="472" r:id="rId41"/>
    <p:sldId id="478" r:id="rId42"/>
    <p:sldId id="479" r:id="rId43"/>
    <p:sldId id="480" r:id="rId44"/>
    <p:sldId id="481" r:id="rId45"/>
    <p:sldId id="482" r:id="rId46"/>
    <p:sldId id="483" r:id="rId47"/>
    <p:sldId id="484" r:id="rId48"/>
    <p:sldId id="485" r:id="rId49"/>
    <p:sldId id="473" r:id="rId50"/>
    <p:sldId id="474" r:id="rId51"/>
    <p:sldId id="315" r:id="rId52"/>
    <p:sldId id="48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59" autoAdjust="0"/>
  </p:normalViewPr>
  <p:slideViewPr>
    <p:cSldViewPr>
      <p:cViewPr varScale="1">
        <p:scale>
          <a:sx n="53" d="100"/>
          <a:sy n="53" d="100"/>
        </p:scale>
        <p:origin x="120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extLst>
      <p:ext uri="{BB962C8B-B14F-4D97-AF65-F5344CB8AC3E}">
        <p14:creationId xmlns:p14="http://schemas.microsoft.com/office/powerpoint/2010/main" val="292034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a:latin typeface="Times New Roman" pitchFamily="18" charset="0"/>
                <a:cs typeface="Times New Roman" pitchFamily="18" charset="0"/>
              </a:rPr>
              <a:t>C</a:t>
            </a:r>
            <a:r>
              <a:rPr lang="en-US" sz="1200" i="1" baseline="-25000" dirty="0">
                <a:latin typeface="Times New Roman" pitchFamily="18" charset="0"/>
                <a:cs typeface="Times New Roman" pitchFamily="18" charset="0"/>
              </a:rPr>
              <a:t>1</a:t>
            </a:r>
            <a:r>
              <a:rPr lang="en-US" sz="1200" i="0" dirty="0">
                <a:latin typeface="Times New Roman" pitchFamily="18" charset="0"/>
                <a:cs typeface="Times New Roman" pitchFamily="18" charset="0"/>
              </a:rPr>
              <a:t>(t)</a:t>
            </a:r>
            <a:r>
              <a:rPr lang="en-US" sz="1200" i="1" dirty="0">
                <a:latin typeface="Times New Roman" pitchFamily="18" charset="0"/>
                <a:cs typeface="Times New Roman" pitchFamily="18" charset="0"/>
              </a:rPr>
              <a:t>,</a:t>
            </a:r>
            <a:r>
              <a:rPr lang="en-US" sz="1200" i="1" baseline="0" dirty="0">
                <a:latin typeface="Times New Roman" pitchFamily="18" charset="0"/>
                <a:cs typeface="Times New Roman" pitchFamily="18" charset="0"/>
              </a:rPr>
              <a:t> </a:t>
            </a:r>
            <a:r>
              <a:rPr lang="en-US" sz="1200" i="0" baseline="0" dirty="0">
                <a:latin typeface="Times New Roman" pitchFamily="18" charset="0"/>
                <a:cs typeface="Times New Roman" pitchFamily="18" charset="0"/>
              </a:rPr>
              <a:t>which give the time-varying  </a:t>
            </a:r>
            <a:r>
              <a:rPr lang="en-US" sz="1200" dirty="0">
                <a:latin typeface="Times New Roman" pitchFamily="18" charset="0"/>
                <a:cs typeface="Times New Roman" pitchFamily="18" charset="0"/>
              </a:rPr>
              <a:t>amplitude of the first EOF.</a:t>
            </a:r>
            <a:r>
              <a:rPr lang="en-US" sz="1200" baseline="0" dirty="0">
                <a:latin typeface="Times New Roman" pitchFamily="18" charset="0"/>
                <a:cs typeface="Times New Roman" pitchFamily="18" charset="0"/>
              </a:rPr>
              <a:t> It</a:t>
            </a:r>
            <a:r>
              <a:rPr lang="en-US" sz="1200" dirty="0">
                <a:latin typeface="Times New Roman" pitchFamily="18" charset="0"/>
                <a:cs typeface="Times New Roman" pitchFamily="18" charset="0"/>
              </a:rPr>
              <a:t> varies</a:t>
            </a:r>
            <a:r>
              <a:rPr lang="en-US" sz="1200" baseline="0" dirty="0">
                <a:latin typeface="Times New Roman" pitchFamily="18" charset="0"/>
                <a:cs typeface="Times New Roman" pitchFamily="18" charset="0"/>
              </a:rPr>
              <a:t> with periods of a few years</a:t>
            </a:r>
            <a:r>
              <a:rPr lang="en-US" sz="1200" dirty="0">
                <a:latin typeface="Times New Roman" pitchFamily="18" charset="0"/>
                <a:cs typeface="Times New Roman" pitchFamily="18" charset="0"/>
              </a:rPr>
              <a:t>.</a:t>
            </a:r>
          </a:p>
          <a:p>
            <a:r>
              <a:rPr lang="en-US" sz="1200" dirty="0">
                <a:latin typeface="Times New Roman" pitchFamily="18" charset="0"/>
                <a:cs typeface="Times New Roman" pitchFamily="18" charset="0"/>
              </a:rPr>
              <a:t>Flash back to the EOF plot and point out that the</a:t>
            </a:r>
            <a:r>
              <a:rPr lang="en-US" sz="1200" baseline="0" dirty="0">
                <a:latin typeface="Times New Roman" pitchFamily="18" charset="0"/>
                <a:cs typeface="Times New Roman" pitchFamily="18" charset="0"/>
              </a:rPr>
              <a:t> first EOF is a wide cool band across the equator.</a:t>
            </a:r>
          </a:p>
          <a:p>
            <a:r>
              <a:rPr lang="en-US" sz="1200" baseline="0" dirty="0">
                <a:latin typeface="Times New Roman" pitchFamily="18" charset="0"/>
                <a:cs typeface="Times New Roman" pitchFamily="18" charset="0"/>
              </a:rPr>
              <a:t>This is a La Nina pattern, so </a:t>
            </a:r>
            <a:r>
              <a:rPr lang="en-US" sz="1200" i="1" dirty="0">
                <a:latin typeface="Times New Roman" pitchFamily="18" charset="0"/>
                <a:cs typeface="Times New Roman" pitchFamily="18" charset="0"/>
              </a:rPr>
              <a:t>C</a:t>
            </a:r>
            <a:r>
              <a:rPr lang="en-US" sz="1200" i="1" baseline="-25000" dirty="0">
                <a:latin typeface="Times New Roman" pitchFamily="18" charset="0"/>
                <a:cs typeface="Times New Roman" pitchFamily="18" charset="0"/>
              </a:rPr>
              <a:t>1</a:t>
            </a:r>
            <a:r>
              <a:rPr lang="en-US" sz="1200" i="0" dirty="0">
                <a:latin typeface="Times New Roman" pitchFamily="18" charset="0"/>
                <a:cs typeface="Times New Roman" pitchFamily="18" charset="0"/>
              </a:rPr>
              <a:t>(t)</a:t>
            </a:r>
            <a:r>
              <a:rPr lang="en-US" sz="1200" i="1" baseline="0" dirty="0">
                <a:latin typeface="Times New Roman" pitchFamily="18" charset="0"/>
                <a:cs typeface="Times New Roman" pitchFamily="18" charset="0"/>
              </a:rPr>
              <a:t> </a:t>
            </a:r>
            <a:r>
              <a:rPr lang="en-US" sz="1200" baseline="0" dirty="0">
                <a:latin typeface="Times New Roman" pitchFamily="18" charset="0"/>
                <a:cs typeface="Times New Roman" pitchFamily="18" charset="0"/>
              </a:rPr>
              <a:t>functions like a La Nina index. large during La Nina, small during El Nino.</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a:latin typeface="Times New Roman" pitchFamily="18" charset="0"/>
                <a:cs typeface="Times New Roman" pitchFamily="18" charset="0"/>
              </a:rPr>
              <a:t>C</a:t>
            </a:r>
            <a:r>
              <a:rPr lang="en-US" sz="1200" i="1" baseline="-25000" dirty="0">
                <a:latin typeface="Times New Roman" pitchFamily="18" charset="0"/>
                <a:cs typeface="Times New Roman" pitchFamily="18" charset="0"/>
              </a:rPr>
              <a:t>8</a:t>
            </a:r>
            <a:r>
              <a:rPr lang="en-US" sz="1200" i="1" dirty="0">
                <a:latin typeface="Times New Roman" pitchFamily="18" charset="0"/>
                <a:cs typeface="Times New Roman" pitchFamily="18" charset="0"/>
              </a:rPr>
              <a:t>(t)</a:t>
            </a:r>
            <a:r>
              <a:rPr lang="en-US" sz="1200" dirty="0">
                <a:latin typeface="Times New Roman" pitchFamily="18" charset="0"/>
                <a:cs typeface="Times New Roman" pitchFamily="18" charset="0"/>
              </a:rPr>
              <a:t>,</a:t>
            </a:r>
            <a:r>
              <a:rPr lang="en-US" sz="1200" i="1" baseline="0" dirty="0">
                <a:latin typeface="Times New Roman" pitchFamily="18" charset="0"/>
                <a:cs typeface="Times New Roman" pitchFamily="18" charset="0"/>
              </a:rPr>
              <a:t> </a:t>
            </a:r>
            <a:r>
              <a:rPr lang="en-US" sz="1200" i="0" baseline="0" dirty="0">
                <a:latin typeface="Times New Roman" pitchFamily="18" charset="0"/>
                <a:cs typeface="Times New Roman" pitchFamily="18" charset="0"/>
              </a:rPr>
              <a:t>which give the time-varying  </a:t>
            </a:r>
            <a:r>
              <a:rPr lang="en-US" sz="1200" dirty="0">
                <a:latin typeface="Times New Roman" pitchFamily="18" charset="0"/>
                <a:cs typeface="Times New Roman" pitchFamily="18" charset="0"/>
              </a:rPr>
              <a:t>amplitude of the 8</a:t>
            </a:r>
            <a:r>
              <a:rPr lang="en-US" sz="1200" baseline="30000" dirty="0">
                <a:latin typeface="Times New Roman" pitchFamily="18" charset="0"/>
                <a:cs typeface="Times New Roman" pitchFamily="18" charset="0"/>
              </a:rPr>
              <a:t>th</a:t>
            </a:r>
            <a:r>
              <a:rPr lang="en-US" sz="1200" dirty="0">
                <a:latin typeface="Times New Roman" pitchFamily="18" charset="0"/>
                <a:cs typeface="Times New Roman" pitchFamily="18" charset="0"/>
              </a:rPr>
              <a:t> EOF,</a:t>
            </a:r>
            <a:r>
              <a:rPr lang="en-US" sz="1200" baseline="0" dirty="0">
                <a:latin typeface="Times New Roman" pitchFamily="18" charset="0"/>
                <a:cs typeface="Times New Roman" pitchFamily="18" charset="0"/>
              </a:rPr>
              <a:t> seems to have annual variability.</a:t>
            </a:r>
          </a:p>
          <a:p>
            <a:r>
              <a:rPr lang="en-US" sz="1200" baseline="0" dirty="0">
                <a:latin typeface="Times New Roman" pitchFamily="18" charset="0"/>
                <a:cs typeface="Times New Roman" pitchFamily="18" charset="0"/>
              </a:rPr>
              <a:t>Flash back to look at EOF 8.</a:t>
            </a:r>
          </a:p>
          <a:p>
            <a:r>
              <a:rPr lang="en-US" sz="1200" baseline="0" dirty="0">
                <a:latin typeface="Times New Roman" pitchFamily="18" charset="0"/>
                <a:cs typeface="Times New Roman" pitchFamily="18" charset="0"/>
              </a:rPr>
              <a:t>It is large in the northeast, small in the southwest, intermediate (near zero) elsewhere.</a:t>
            </a:r>
          </a:p>
          <a:p>
            <a:r>
              <a:rPr lang="en-US" sz="1200" baseline="0" dirty="0">
                <a:latin typeface="Times New Roman" pitchFamily="18" charset="0"/>
                <a:cs typeface="Times New Roman" pitchFamily="18" charset="0"/>
              </a:rPr>
              <a:t>The pattern flips in sign every 6 months, reflecting the change from northern-summer to northern-winter.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a:latin typeface="Times New Roman" pitchFamily="18" charset="0"/>
                <a:cs typeface="Times New Roman" pitchFamily="18" charset="0"/>
              </a:rPr>
              <a:t>C</a:t>
            </a:r>
            <a:r>
              <a:rPr lang="en-US" sz="1200" i="1" baseline="-25000" dirty="0">
                <a:latin typeface="Times New Roman" pitchFamily="18" charset="0"/>
                <a:cs typeface="Times New Roman" pitchFamily="18" charset="0"/>
              </a:rPr>
              <a:t>8</a:t>
            </a:r>
            <a:r>
              <a:rPr lang="en-US" sz="1200" i="1" dirty="0">
                <a:latin typeface="Times New Roman" pitchFamily="18" charset="0"/>
                <a:cs typeface="Times New Roman" pitchFamily="18" charset="0"/>
              </a:rPr>
              <a:t>(t)</a:t>
            </a:r>
            <a:r>
              <a:rPr lang="en-US" sz="1200" dirty="0">
                <a:latin typeface="Times New Roman" pitchFamily="18" charset="0"/>
                <a:cs typeface="Times New Roman" pitchFamily="18" charset="0"/>
              </a:rPr>
              <a:t>,</a:t>
            </a:r>
            <a:r>
              <a:rPr lang="en-US" sz="1200" i="1" baseline="0" dirty="0">
                <a:latin typeface="Times New Roman" pitchFamily="18" charset="0"/>
                <a:cs typeface="Times New Roman" pitchFamily="18" charset="0"/>
              </a:rPr>
              <a:t> </a:t>
            </a:r>
            <a:r>
              <a:rPr lang="en-US" sz="1200" i="0" baseline="0" dirty="0">
                <a:latin typeface="Times New Roman" pitchFamily="18" charset="0"/>
                <a:cs typeface="Times New Roman" pitchFamily="18" charset="0"/>
              </a:rPr>
              <a:t>which give the time-varying  </a:t>
            </a:r>
            <a:r>
              <a:rPr lang="en-US" sz="1200" dirty="0">
                <a:latin typeface="Times New Roman" pitchFamily="18" charset="0"/>
                <a:cs typeface="Times New Roman" pitchFamily="18" charset="0"/>
              </a:rPr>
              <a:t>amplitude of the 8</a:t>
            </a:r>
            <a:r>
              <a:rPr lang="en-US" sz="1200" baseline="30000" dirty="0">
                <a:latin typeface="Times New Roman" pitchFamily="18" charset="0"/>
                <a:cs typeface="Times New Roman" pitchFamily="18" charset="0"/>
              </a:rPr>
              <a:t>th</a:t>
            </a:r>
            <a:r>
              <a:rPr lang="en-US" sz="1200" dirty="0">
                <a:latin typeface="Times New Roman" pitchFamily="18" charset="0"/>
                <a:cs typeface="Times New Roman" pitchFamily="18" charset="0"/>
              </a:rPr>
              <a:t> EOF,</a:t>
            </a:r>
            <a:r>
              <a:rPr lang="en-US" sz="1200" baseline="0" dirty="0">
                <a:latin typeface="Times New Roman" pitchFamily="18" charset="0"/>
                <a:cs typeface="Times New Roman" pitchFamily="18" charset="0"/>
              </a:rPr>
              <a:t> seems to have annual variability.</a:t>
            </a:r>
          </a:p>
          <a:p>
            <a:r>
              <a:rPr lang="en-US" sz="1200" baseline="0" dirty="0">
                <a:latin typeface="Times New Roman" pitchFamily="18" charset="0"/>
                <a:cs typeface="Times New Roman" pitchFamily="18" charset="0"/>
              </a:rPr>
              <a:t>Flash back to look at EOF 8.</a:t>
            </a:r>
          </a:p>
          <a:p>
            <a:r>
              <a:rPr lang="en-US" sz="1200" baseline="0" dirty="0">
                <a:latin typeface="Times New Roman" pitchFamily="18" charset="0"/>
                <a:cs typeface="Times New Roman" pitchFamily="18" charset="0"/>
              </a:rPr>
              <a:t>It is large in the northeast, small in the southwest, intermediate (near zero) elsewhere.</a:t>
            </a:r>
          </a:p>
          <a:p>
            <a:r>
              <a:rPr lang="en-US" sz="1200" baseline="0" dirty="0">
                <a:latin typeface="Times New Roman" pitchFamily="18" charset="0"/>
                <a:cs typeface="Times New Roman" pitchFamily="18" charset="0"/>
              </a:rPr>
              <a:t>The pattern flips in sign every 6 months, reflecting the change from northern-summer to northern-winter.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very abridged introduction to Cluster Analysis.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extLst>
      <p:ext uri="{BB962C8B-B14F-4D97-AF65-F5344CB8AC3E}">
        <p14:creationId xmlns:p14="http://schemas.microsoft.com/office/powerpoint/2010/main" val="1219794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an important extension of factor analysis.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extLst>
      <p:ext uri="{BB962C8B-B14F-4D97-AF65-F5344CB8AC3E}">
        <p14:creationId xmlns:p14="http://schemas.microsoft.com/office/powerpoint/2010/main" val="418178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an important extension of factor analysis.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extLst>
      <p:ext uri="{BB962C8B-B14F-4D97-AF65-F5344CB8AC3E}">
        <p14:creationId xmlns:p14="http://schemas.microsoft.com/office/powerpoint/2010/main" val="184936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column-vectors of zeros and ones must be complementary.  If one has a zero in a given row, the other has a one.</a:t>
            </a:r>
          </a:p>
        </p:txBody>
      </p:sp>
      <p:sp>
        <p:nvSpPr>
          <p:cNvPr id="4" name="Slide Number Placeholder 3"/>
          <p:cNvSpPr>
            <a:spLocks noGrp="1"/>
          </p:cNvSpPr>
          <p:nvPr>
            <p:ph type="sldNum" sz="quarter" idx="5"/>
          </p:nvPr>
        </p:nvSpPr>
        <p:spPr/>
        <p:txBody>
          <a:bodyPr/>
          <a:lstStyle/>
          <a:p>
            <a:fld id="{39CEFECD-09E3-40DA-A418-CA04FDBB91E8}" type="slidenum">
              <a:rPr lang="en-US" smtClean="0"/>
              <a:pPr/>
              <a:t>27</a:t>
            </a:fld>
            <a:endParaRPr lang="en-US"/>
          </a:p>
        </p:txBody>
      </p:sp>
    </p:spTree>
    <p:extLst>
      <p:ext uri="{BB962C8B-B14F-4D97-AF65-F5344CB8AC3E}">
        <p14:creationId xmlns:p14="http://schemas.microsoft.com/office/powerpoint/2010/main" val="287529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one column-vectors can have a one in a given row, the others must all have zeros.</a:t>
            </a:r>
          </a:p>
          <a:p>
            <a:endParaRPr lang="en-US" dirty="0"/>
          </a:p>
        </p:txBody>
      </p:sp>
      <p:sp>
        <p:nvSpPr>
          <p:cNvPr id="4" name="Slide Number Placeholder 3"/>
          <p:cNvSpPr>
            <a:spLocks noGrp="1"/>
          </p:cNvSpPr>
          <p:nvPr>
            <p:ph type="sldNum" sz="quarter" idx="5"/>
          </p:nvPr>
        </p:nvSpPr>
        <p:spPr/>
        <p:txBody>
          <a:bodyPr/>
          <a:lstStyle/>
          <a:p>
            <a:fld id="{39CEFECD-09E3-40DA-A418-CA04FDBB91E8}" type="slidenum">
              <a:rPr lang="en-US" smtClean="0"/>
              <a:pPr/>
              <a:t>28</a:t>
            </a:fld>
            <a:endParaRPr lang="en-US"/>
          </a:p>
        </p:txBody>
      </p:sp>
    </p:spTree>
    <p:extLst>
      <p:ext uri="{BB962C8B-B14F-4D97-AF65-F5344CB8AC3E}">
        <p14:creationId xmlns:p14="http://schemas.microsoft.com/office/powerpoint/2010/main" val="166731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one column-vectors can have a one in a given row, the others must all have zeros.</a:t>
            </a:r>
          </a:p>
          <a:p>
            <a:endParaRPr lang="en-US" dirty="0"/>
          </a:p>
        </p:txBody>
      </p:sp>
      <p:sp>
        <p:nvSpPr>
          <p:cNvPr id="4" name="Slide Number Placeholder 3"/>
          <p:cNvSpPr>
            <a:spLocks noGrp="1"/>
          </p:cNvSpPr>
          <p:nvPr>
            <p:ph type="sldNum" sz="quarter" idx="5"/>
          </p:nvPr>
        </p:nvSpPr>
        <p:spPr/>
        <p:txBody>
          <a:bodyPr/>
          <a:lstStyle/>
          <a:p>
            <a:fld id="{39CEFECD-09E3-40DA-A418-CA04FDBB91E8}" type="slidenum">
              <a:rPr lang="en-US" smtClean="0"/>
              <a:pPr/>
              <a:t>29</a:t>
            </a:fld>
            <a:endParaRPr lang="en-US"/>
          </a:p>
        </p:txBody>
      </p:sp>
    </p:spTree>
    <p:extLst>
      <p:ext uri="{BB962C8B-B14F-4D97-AF65-F5344CB8AC3E}">
        <p14:creationId xmlns:p14="http://schemas.microsoft.com/office/powerpoint/2010/main" val="369512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reason, </a:t>
            </a:r>
            <a:r>
              <a:rPr lang="en-US" dirty="0" err="1"/>
              <a:t>Cluter</a:t>
            </a:r>
            <a:r>
              <a:rPr lang="en-US" dirty="0"/>
              <a:t> Analysis is much harder than Factor Analysis.</a:t>
            </a:r>
          </a:p>
        </p:txBody>
      </p:sp>
      <p:sp>
        <p:nvSpPr>
          <p:cNvPr id="4" name="Slide Number Placeholder 3"/>
          <p:cNvSpPr>
            <a:spLocks noGrp="1"/>
          </p:cNvSpPr>
          <p:nvPr>
            <p:ph type="sldNum" sz="quarter" idx="5"/>
          </p:nvPr>
        </p:nvSpPr>
        <p:spPr/>
        <p:txBody>
          <a:bodyPr/>
          <a:lstStyle/>
          <a:p>
            <a:fld id="{39CEFECD-09E3-40DA-A418-CA04FDBB91E8}" type="slidenum">
              <a:rPr lang="en-US" smtClean="0"/>
              <a:pPr/>
              <a:t>31</a:t>
            </a:fld>
            <a:endParaRPr lang="en-US"/>
          </a:p>
        </p:txBody>
      </p:sp>
    </p:spTree>
    <p:extLst>
      <p:ext uri="{BB962C8B-B14F-4D97-AF65-F5344CB8AC3E}">
        <p14:creationId xmlns:p14="http://schemas.microsoft.com/office/powerpoint/2010/main" val="328189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an important extension of factor analysis.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equations says, </a:t>
            </a:r>
            <a:r>
              <a:rPr lang="en-US" dirty="0" err="1"/>
              <a:t>r_ij</a:t>
            </a:r>
            <a:r>
              <a:rPr lang="en-US" dirty="0"/>
              <a:t> is the Euclidian distance between sample </a:t>
            </a:r>
            <a:r>
              <a:rPr lang="en-US" dirty="0" err="1"/>
              <a:t>i</a:t>
            </a:r>
            <a:r>
              <a:rPr lang="en-US" dirty="0"/>
              <a:t> and cluster k.</a:t>
            </a:r>
          </a:p>
          <a:p>
            <a:r>
              <a:rPr lang="en-US" dirty="0"/>
              <a:t>The left equation says, sample </a:t>
            </a:r>
            <a:r>
              <a:rPr lang="en-US" dirty="0" err="1"/>
              <a:t>i</a:t>
            </a:r>
            <a:r>
              <a:rPr lang="en-US" dirty="0"/>
              <a:t> belongs to cluster j for which </a:t>
            </a:r>
            <a:r>
              <a:rPr lang="en-US" dirty="0" err="1"/>
              <a:t>r_ij</a:t>
            </a:r>
            <a:r>
              <a:rPr lang="en-US" dirty="0"/>
              <a:t> is smallest; that is the cluster nearest to the sample.</a:t>
            </a:r>
          </a:p>
          <a:p>
            <a:endParaRPr lang="en-US" dirty="0"/>
          </a:p>
        </p:txBody>
      </p:sp>
      <p:sp>
        <p:nvSpPr>
          <p:cNvPr id="4" name="Slide Number Placeholder 3"/>
          <p:cNvSpPr>
            <a:spLocks noGrp="1"/>
          </p:cNvSpPr>
          <p:nvPr>
            <p:ph type="sldNum" sz="quarter" idx="5"/>
          </p:nvPr>
        </p:nvSpPr>
        <p:spPr/>
        <p:txBody>
          <a:bodyPr/>
          <a:lstStyle/>
          <a:p>
            <a:fld id="{39CEFECD-09E3-40DA-A418-CA04FDBB91E8}" type="slidenum">
              <a:rPr lang="en-US" smtClean="0"/>
              <a:pPr/>
              <a:t>34</a:t>
            </a:fld>
            <a:endParaRPr lang="en-US"/>
          </a:p>
        </p:txBody>
      </p:sp>
    </p:spTree>
    <p:extLst>
      <p:ext uri="{BB962C8B-B14F-4D97-AF65-F5344CB8AC3E}">
        <p14:creationId xmlns:p14="http://schemas.microsoft.com/office/powerpoint/2010/main" val="279036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no exact solution is known.</a:t>
            </a:r>
          </a:p>
        </p:txBody>
      </p:sp>
      <p:sp>
        <p:nvSpPr>
          <p:cNvPr id="4" name="Slide Number Placeholder 3"/>
          <p:cNvSpPr>
            <a:spLocks noGrp="1"/>
          </p:cNvSpPr>
          <p:nvPr>
            <p:ph type="sldNum" sz="quarter" idx="5"/>
          </p:nvPr>
        </p:nvSpPr>
        <p:spPr/>
        <p:txBody>
          <a:bodyPr/>
          <a:lstStyle/>
          <a:p>
            <a:fld id="{39CEFECD-09E3-40DA-A418-CA04FDBB91E8}" type="slidenum">
              <a:rPr lang="en-US" smtClean="0"/>
              <a:pPr/>
              <a:t>35</a:t>
            </a:fld>
            <a:endParaRPr lang="en-US"/>
          </a:p>
        </p:txBody>
      </p:sp>
    </p:spTree>
    <p:extLst>
      <p:ext uri="{BB962C8B-B14F-4D97-AF65-F5344CB8AC3E}">
        <p14:creationId xmlns:p14="http://schemas.microsoft.com/office/powerpoint/2010/main" val="3766482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algorithm usually converges to something, but not necessarily the best solution.</a:t>
            </a:r>
          </a:p>
        </p:txBody>
      </p:sp>
      <p:sp>
        <p:nvSpPr>
          <p:cNvPr id="4" name="Slide Number Placeholder 3"/>
          <p:cNvSpPr>
            <a:spLocks noGrp="1"/>
          </p:cNvSpPr>
          <p:nvPr>
            <p:ph type="sldNum" sz="quarter" idx="5"/>
          </p:nvPr>
        </p:nvSpPr>
        <p:spPr/>
        <p:txBody>
          <a:bodyPr/>
          <a:lstStyle/>
          <a:p>
            <a:fld id="{39CEFECD-09E3-40DA-A418-CA04FDBB91E8}" type="slidenum">
              <a:rPr lang="en-US" smtClean="0"/>
              <a:pPr/>
              <a:t>36</a:t>
            </a:fld>
            <a:endParaRPr lang="en-US"/>
          </a:p>
        </p:txBody>
      </p:sp>
    </p:spTree>
    <p:extLst>
      <p:ext uri="{BB962C8B-B14F-4D97-AF65-F5344CB8AC3E}">
        <p14:creationId xmlns:p14="http://schemas.microsoft.com/office/powerpoint/2010/main" val="3728420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input is the sample matrix and the matrix of initial cluster means. The main result is </a:t>
            </a:r>
            <a:r>
              <a:rPr lang="en-US" dirty="0" err="1"/>
              <a:t>mymu</a:t>
            </a:r>
            <a:r>
              <a:rPr lang="en-US" dirty="0"/>
              <a:t>, the matrix of updated cluster means.  The other output parameters are useful in assessing the properties of the solution and its quality.</a:t>
            </a:r>
          </a:p>
        </p:txBody>
      </p:sp>
      <p:sp>
        <p:nvSpPr>
          <p:cNvPr id="4" name="Slide Number Placeholder 3"/>
          <p:cNvSpPr>
            <a:spLocks noGrp="1"/>
          </p:cNvSpPr>
          <p:nvPr>
            <p:ph type="sldNum" sz="quarter" idx="5"/>
          </p:nvPr>
        </p:nvSpPr>
        <p:spPr/>
        <p:txBody>
          <a:bodyPr/>
          <a:lstStyle/>
          <a:p>
            <a:fld id="{39CEFECD-09E3-40DA-A418-CA04FDBB91E8}" type="slidenum">
              <a:rPr lang="en-US" smtClean="0"/>
              <a:pPr/>
              <a:t>37</a:t>
            </a:fld>
            <a:endParaRPr lang="en-US"/>
          </a:p>
        </p:txBody>
      </p:sp>
    </p:spTree>
    <p:extLst>
      <p:ext uri="{BB962C8B-B14F-4D97-AF65-F5344CB8AC3E}">
        <p14:creationId xmlns:p14="http://schemas.microsoft.com/office/powerpoint/2010/main" val="84694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most people would agree that there are three clusters.</a:t>
            </a:r>
          </a:p>
        </p:txBody>
      </p:sp>
      <p:sp>
        <p:nvSpPr>
          <p:cNvPr id="4" name="Slide Number Placeholder 3"/>
          <p:cNvSpPr>
            <a:spLocks noGrp="1"/>
          </p:cNvSpPr>
          <p:nvPr>
            <p:ph type="sldNum" sz="quarter" idx="5"/>
          </p:nvPr>
        </p:nvSpPr>
        <p:spPr/>
        <p:txBody>
          <a:bodyPr/>
          <a:lstStyle/>
          <a:p>
            <a:fld id="{39CEFECD-09E3-40DA-A418-CA04FDBB91E8}" type="slidenum">
              <a:rPr lang="en-US" smtClean="0"/>
              <a:pPr/>
              <a:t>39</a:t>
            </a:fld>
            <a:endParaRPr lang="en-US"/>
          </a:p>
        </p:txBody>
      </p:sp>
    </p:spTree>
    <p:extLst>
      <p:ext uri="{BB962C8B-B14F-4D97-AF65-F5344CB8AC3E}">
        <p14:creationId xmlns:p14="http://schemas.microsoft.com/office/powerpoint/2010/main" val="2917565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The initial means (blue circles) are computed by talking random subsets of the data.  The final means (grey triangles) are close to the centers of the clusters, and the data (small symbols) are assigned reasonably.</a:t>
            </a:r>
          </a:p>
        </p:txBody>
      </p:sp>
      <p:sp>
        <p:nvSpPr>
          <p:cNvPr id="4" name="Slide Number Placeholder 3"/>
          <p:cNvSpPr>
            <a:spLocks noGrp="1"/>
          </p:cNvSpPr>
          <p:nvPr>
            <p:ph type="sldNum" sz="quarter" idx="5"/>
          </p:nvPr>
        </p:nvSpPr>
        <p:spPr/>
        <p:txBody>
          <a:bodyPr/>
          <a:lstStyle/>
          <a:p>
            <a:fld id="{39CEFECD-09E3-40DA-A418-CA04FDBB91E8}" type="slidenum">
              <a:rPr lang="en-US" smtClean="0"/>
              <a:pPr/>
              <a:t>40</a:t>
            </a:fld>
            <a:endParaRPr lang="en-US"/>
          </a:p>
        </p:txBody>
      </p:sp>
    </p:spTree>
    <p:extLst>
      <p:ext uri="{BB962C8B-B14F-4D97-AF65-F5344CB8AC3E}">
        <p14:creationId xmlns:p14="http://schemas.microsoft.com/office/powerpoint/2010/main" val="829755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eda</a:t>
            </a:r>
            <a:r>
              <a:rPr lang="en-US" dirty="0"/>
              <a:t> software package provides software for both of these possibilities.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41</a:t>
            </a:fld>
            <a:endParaRPr lang="en-US"/>
          </a:p>
        </p:txBody>
      </p:sp>
    </p:spTree>
    <p:extLst>
      <p:ext uri="{BB962C8B-B14F-4D97-AF65-F5344CB8AC3E}">
        <p14:creationId xmlns:p14="http://schemas.microsoft.com/office/powerpoint/2010/main" val="759698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most people would agree that there are three clusters.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42</a:t>
            </a:fld>
            <a:endParaRPr lang="en-US"/>
          </a:p>
        </p:txBody>
      </p:sp>
    </p:spTree>
    <p:extLst>
      <p:ext uri="{BB962C8B-B14F-4D97-AF65-F5344CB8AC3E}">
        <p14:creationId xmlns:p14="http://schemas.microsoft.com/office/powerpoint/2010/main" val="1276248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only one cluster, the distances to the sample are huge.</a:t>
            </a:r>
          </a:p>
        </p:txBody>
      </p:sp>
      <p:sp>
        <p:nvSpPr>
          <p:cNvPr id="4" name="Slide Number Placeholder 3"/>
          <p:cNvSpPr>
            <a:spLocks noGrp="1"/>
          </p:cNvSpPr>
          <p:nvPr>
            <p:ph type="sldNum" sz="quarter" idx="5"/>
          </p:nvPr>
        </p:nvSpPr>
        <p:spPr/>
        <p:txBody>
          <a:bodyPr/>
          <a:lstStyle/>
          <a:p>
            <a:fld id="{39CEFECD-09E3-40DA-A418-CA04FDBB91E8}" type="slidenum">
              <a:rPr lang="en-US" smtClean="0"/>
              <a:pPr/>
              <a:t>43</a:t>
            </a:fld>
            <a:endParaRPr lang="en-US"/>
          </a:p>
        </p:txBody>
      </p:sp>
    </p:spTree>
    <p:extLst>
      <p:ext uri="{BB962C8B-B14F-4D97-AF65-F5344CB8AC3E}">
        <p14:creationId xmlns:p14="http://schemas.microsoft.com/office/powerpoint/2010/main" val="300617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distances are greatly reduced with two clusters.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44</a:t>
            </a:fld>
            <a:endParaRPr lang="en-US"/>
          </a:p>
        </p:txBody>
      </p:sp>
    </p:spTree>
    <p:extLst>
      <p:ext uri="{BB962C8B-B14F-4D97-AF65-F5344CB8AC3E}">
        <p14:creationId xmlns:p14="http://schemas.microsoft.com/office/powerpoint/2010/main" val="6699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Ordering</a:t>
            </a:r>
            <a:r>
              <a:rPr lang="en-US" baseline="0" dirty="0"/>
              <a:t> by time is common, but many other types of ordering are useful.</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are reduced further with three clusters.</a:t>
            </a:r>
          </a:p>
          <a:p>
            <a:endParaRPr lang="en-US" dirty="0"/>
          </a:p>
        </p:txBody>
      </p:sp>
      <p:sp>
        <p:nvSpPr>
          <p:cNvPr id="4" name="Slide Number Placeholder 3"/>
          <p:cNvSpPr>
            <a:spLocks noGrp="1"/>
          </p:cNvSpPr>
          <p:nvPr>
            <p:ph type="sldNum" sz="quarter" idx="5"/>
          </p:nvPr>
        </p:nvSpPr>
        <p:spPr/>
        <p:txBody>
          <a:bodyPr/>
          <a:lstStyle/>
          <a:p>
            <a:fld id="{39CEFECD-09E3-40DA-A418-CA04FDBB91E8}" type="slidenum">
              <a:rPr lang="en-US" smtClean="0"/>
              <a:pPr/>
              <a:t>45</a:t>
            </a:fld>
            <a:endParaRPr lang="en-US"/>
          </a:p>
        </p:txBody>
      </p:sp>
    </p:spTree>
    <p:extLst>
      <p:ext uri="{BB962C8B-B14F-4D97-AF65-F5344CB8AC3E}">
        <p14:creationId xmlns:p14="http://schemas.microsoft.com/office/powerpoint/2010/main" val="3463406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more clusters results in only a very modest decrease in inter-cluster distances.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46</a:t>
            </a:fld>
            <a:endParaRPr lang="en-US"/>
          </a:p>
        </p:txBody>
      </p:sp>
    </p:spTree>
    <p:extLst>
      <p:ext uri="{BB962C8B-B14F-4D97-AF65-F5344CB8AC3E}">
        <p14:creationId xmlns:p14="http://schemas.microsoft.com/office/powerpoint/2010/main" val="3093822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sample to cluster mean distance acts as a measure of the overall error.  In this case, a point of diminishing returns is reached at about three clusters.  The K-mean process had to be repeated 4 times to make this plot, each time with a different number of clusters.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47</a:t>
            </a:fld>
            <a:endParaRPr lang="en-US"/>
          </a:p>
        </p:txBody>
      </p:sp>
    </p:spTree>
    <p:extLst>
      <p:ext uri="{BB962C8B-B14F-4D97-AF65-F5344CB8AC3E}">
        <p14:creationId xmlns:p14="http://schemas.microsoft.com/office/powerpoint/2010/main" val="1372486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dataset to which factor analysis was applied in the last lecture.  Three factors were sufficient to account for most of the variability in the samples.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48</a:t>
            </a:fld>
            <a:endParaRPr lang="en-US"/>
          </a:p>
        </p:txBody>
      </p:sp>
    </p:spTree>
    <p:extLst>
      <p:ext uri="{BB962C8B-B14F-4D97-AF65-F5344CB8AC3E}">
        <p14:creationId xmlns:p14="http://schemas.microsoft.com/office/powerpoint/2010/main" val="2837098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basis of the plot, choose 8 clusters</a:t>
            </a:r>
          </a:p>
        </p:txBody>
      </p:sp>
      <p:sp>
        <p:nvSpPr>
          <p:cNvPr id="4" name="Slide Number Placeholder 3"/>
          <p:cNvSpPr>
            <a:spLocks noGrp="1"/>
          </p:cNvSpPr>
          <p:nvPr>
            <p:ph type="sldNum" sz="quarter" idx="5"/>
          </p:nvPr>
        </p:nvSpPr>
        <p:spPr/>
        <p:txBody>
          <a:bodyPr/>
          <a:lstStyle/>
          <a:p>
            <a:fld id="{39CEFECD-09E3-40DA-A418-CA04FDBB91E8}" type="slidenum">
              <a:rPr lang="en-US" smtClean="0"/>
              <a:pPr/>
              <a:t>49</a:t>
            </a:fld>
            <a:endParaRPr lang="en-US"/>
          </a:p>
        </p:txBody>
      </p:sp>
    </p:spTree>
    <p:extLst>
      <p:ext uri="{BB962C8B-B14F-4D97-AF65-F5344CB8AC3E}">
        <p14:creationId xmlns:p14="http://schemas.microsoft.com/office/powerpoint/2010/main" val="2528958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only three elements are shown, the clustering is being performed using all eight elements. The clustering finds volumes in which the density of sample are high, but cannot capture the mixing lines very well.  As a result, the these features of the dataset are not well-captured.</a:t>
            </a:r>
          </a:p>
        </p:txBody>
      </p:sp>
      <p:sp>
        <p:nvSpPr>
          <p:cNvPr id="4" name="Slide Number Placeholder 3"/>
          <p:cNvSpPr>
            <a:spLocks noGrp="1"/>
          </p:cNvSpPr>
          <p:nvPr>
            <p:ph type="sldNum" sz="quarter" idx="5"/>
          </p:nvPr>
        </p:nvSpPr>
        <p:spPr/>
        <p:txBody>
          <a:bodyPr/>
          <a:lstStyle/>
          <a:p>
            <a:fld id="{39CEFECD-09E3-40DA-A418-CA04FDBB91E8}" type="slidenum">
              <a:rPr lang="en-US" smtClean="0"/>
              <a:pPr/>
              <a:t>50</a:t>
            </a:fld>
            <a:endParaRPr lang="en-US"/>
          </a:p>
        </p:txBody>
      </p:sp>
    </p:spTree>
    <p:extLst>
      <p:ext uri="{BB962C8B-B14F-4D97-AF65-F5344CB8AC3E}">
        <p14:creationId xmlns:p14="http://schemas.microsoft.com/office/powerpoint/2010/main" val="486630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Compare with the factor loadings, from the previous lecture.</a:t>
            </a:r>
          </a:p>
          <a:p>
            <a:r>
              <a:rPr lang="en-US" dirty="0"/>
              <a:t>This</a:t>
            </a:r>
            <a:r>
              <a:rPr lang="en-US" baseline="0" dirty="0"/>
              <a:t> “L-shaped” pattern of variability accounts for a very large percentage of the overall variability</a:t>
            </a:r>
          </a:p>
          <a:p>
            <a:r>
              <a:rPr lang="en-US" baseline="0" dirty="0"/>
              <a:t>of compositions within the Atlantic Rock dataset.</a:t>
            </a:r>
          </a:p>
          <a:p>
            <a:r>
              <a:rPr lang="en-US" baseline="0" dirty="0"/>
              <a:t>You might consider running the script that generates this 3D plot, and rotate it during class time.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Discovering and describing a pattern is only the first step.  The next step is developing a theory that accounts for the pattern.</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extLst>
      <p:ext uri="{BB962C8B-B14F-4D97-AF65-F5344CB8AC3E}">
        <p14:creationId xmlns:p14="http://schemas.microsoft.com/office/powerpoint/2010/main" val="12979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Ordering</a:t>
            </a:r>
            <a:r>
              <a:rPr lang="en-US" baseline="0" dirty="0"/>
              <a:t> by distance is common, but many other types of ordering are useful.</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Sea surface temperature for each month of the year.</a:t>
            </a:r>
          </a:p>
          <a:p>
            <a:r>
              <a:rPr lang="en-US" dirty="0"/>
              <a:t>The complete</a:t>
            </a:r>
            <a:r>
              <a:rPr lang="en-US" baseline="0" dirty="0"/>
              <a:t> dataset is longer than shown here, </a:t>
            </a:r>
            <a:r>
              <a:rPr lang="en-US" sz="1200" dirty="0">
                <a:latin typeface="Times New Roman" pitchFamily="18" charset="0"/>
                <a:cs typeface="Times New Roman" pitchFamily="18" charset="0"/>
              </a:rPr>
              <a:t>January 1970 to March 2003,</a:t>
            </a:r>
            <a:r>
              <a:rPr lang="en-US" sz="1200" baseline="0" dirty="0">
                <a:latin typeface="Times New Roman" pitchFamily="18" charset="0"/>
                <a:cs typeface="Times New Roman" pitchFamily="18" charset="0"/>
              </a:rPr>
              <a:t> or 399 months of data.</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Arrangement</a:t>
            </a:r>
            <a:r>
              <a:rPr lang="en-US" baseline="0" dirty="0"/>
              <a:t> of the sample matrix</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EOF 1 is the most important pattern.  It has a wide cool band</a:t>
            </a:r>
            <a:r>
              <a:rPr lang="en-US" baseline="0" dirty="0"/>
              <a:t> running E-W across the equator.</a:t>
            </a:r>
          </a:p>
          <a:p>
            <a:r>
              <a:rPr lang="en-US" baseline="0" dirty="0"/>
              <a:t>EOF 2 it the second most important.  It has a thin hot band running E-W across the equator.</a:t>
            </a:r>
          </a:p>
          <a:p>
            <a:r>
              <a:rPr lang="en-US" baseline="0" dirty="0"/>
              <a:t>The EOFs become progressively more and more complicated in spatial pattern.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Amplitude time series, </a:t>
            </a:r>
            <a:r>
              <a:rPr lang="en-US" sz="1200" i="1" dirty="0" err="1">
                <a:latin typeface="Times New Roman" pitchFamily="18" charset="0"/>
                <a:cs typeface="Times New Roman" pitchFamily="18" charset="0"/>
              </a:rPr>
              <a:t>C</a:t>
            </a:r>
            <a:r>
              <a:rPr lang="en-US" sz="1200" i="1" baseline="-25000" dirty="0" err="1">
                <a:latin typeface="Times New Roman" pitchFamily="18" charset="0"/>
                <a:cs typeface="Times New Roman" pitchFamily="18" charset="0"/>
              </a:rPr>
              <a:t>i</a:t>
            </a:r>
            <a:r>
              <a:rPr lang="en-US" sz="1200" i="1" dirty="0">
                <a:latin typeface="Times New Roman" pitchFamily="18" charset="0"/>
                <a:cs typeface="Times New Roman" pitchFamily="18" charset="0"/>
              </a:rPr>
              <a:t>(t)</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 </a:t>
            </a:r>
            <a:r>
              <a:rPr lang="en-US" sz="1200" dirty="0">
                <a:latin typeface="Times New Roman" pitchFamily="18" charset="0"/>
                <a:cs typeface="Times New Roman" pitchFamily="18" charset="0"/>
              </a:rPr>
              <a:t>of the First 12 EOF’s of the CAC sea surface temperature dataset for the time period January 1970 to March 2003.</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a:latin typeface="Times New Roman" pitchFamily="18" charset="0"/>
                <a:cs typeface="Times New Roman" pitchFamily="18" charset="0"/>
              </a:rPr>
              <a:t>C</a:t>
            </a:r>
            <a:r>
              <a:rPr lang="en-US" sz="1200" i="1" baseline="-25000" dirty="0">
                <a:latin typeface="Times New Roman" pitchFamily="18" charset="0"/>
                <a:cs typeface="Times New Roman" pitchFamily="18" charset="0"/>
              </a:rPr>
              <a:t>1</a:t>
            </a:r>
            <a:r>
              <a:rPr lang="en-US" sz="1200" i="0" dirty="0">
                <a:latin typeface="Times New Roman" pitchFamily="18" charset="0"/>
                <a:cs typeface="Times New Roman" pitchFamily="18" charset="0"/>
              </a:rPr>
              <a:t>(t)</a:t>
            </a:r>
            <a:r>
              <a:rPr lang="en-US" sz="1200" i="1" dirty="0">
                <a:latin typeface="Times New Roman" pitchFamily="18" charset="0"/>
                <a:cs typeface="Times New Roman" pitchFamily="18" charset="0"/>
              </a:rPr>
              <a:t>,</a:t>
            </a:r>
            <a:r>
              <a:rPr lang="en-US" sz="1200" i="1" baseline="0" dirty="0">
                <a:latin typeface="Times New Roman" pitchFamily="18" charset="0"/>
                <a:cs typeface="Times New Roman" pitchFamily="18" charset="0"/>
              </a:rPr>
              <a:t> </a:t>
            </a:r>
            <a:r>
              <a:rPr lang="en-US" sz="1200" i="0" baseline="0" dirty="0">
                <a:latin typeface="Times New Roman" pitchFamily="18" charset="0"/>
                <a:cs typeface="Times New Roman" pitchFamily="18" charset="0"/>
              </a:rPr>
              <a:t>which give the time-varying  </a:t>
            </a:r>
            <a:r>
              <a:rPr lang="en-US" sz="1200" dirty="0">
                <a:latin typeface="Times New Roman" pitchFamily="18" charset="0"/>
                <a:cs typeface="Times New Roman" pitchFamily="18" charset="0"/>
              </a:rPr>
              <a:t>amplitude of the first EOF.</a:t>
            </a:r>
            <a:r>
              <a:rPr lang="en-US" sz="1200" baseline="0" dirty="0">
                <a:latin typeface="Times New Roman" pitchFamily="18" charset="0"/>
                <a:cs typeface="Times New Roman" pitchFamily="18" charset="0"/>
              </a:rPr>
              <a:t> It</a:t>
            </a:r>
            <a:r>
              <a:rPr lang="en-US" sz="1200" dirty="0">
                <a:latin typeface="Times New Roman" pitchFamily="18" charset="0"/>
                <a:cs typeface="Times New Roman" pitchFamily="18" charset="0"/>
              </a:rPr>
              <a:t> varies</a:t>
            </a:r>
            <a:r>
              <a:rPr lang="en-US" sz="1200" baseline="0" dirty="0">
                <a:latin typeface="Times New Roman" pitchFamily="18" charset="0"/>
                <a:cs typeface="Times New Roman" pitchFamily="18" charset="0"/>
              </a:rPr>
              <a:t> with periods of a few years</a:t>
            </a:r>
            <a:r>
              <a:rPr lang="en-US" sz="1200" dirty="0">
                <a:latin typeface="Times New Roman" pitchFamily="18" charset="0"/>
                <a:cs typeface="Times New Roman" pitchFamily="18" charset="0"/>
              </a:rPr>
              <a:t>.</a:t>
            </a:r>
          </a:p>
          <a:p>
            <a:r>
              <a:rPr lang="en-US" sz="1200" dirty="0">
                <a:latin typeface="Times New Roman" pitchFamily="18" charset="0"/>
                <a:cs typeface="Times New Roman" pitchFamily="18" charset="0"/>
              </a:rPr>
              <a:t>Flash back to the EOF plot and point out that the</a:t>
            </a:r>
            <a:r>
              <a:rPr lang="en-US" sz="1200" baseline="0" dirty="0">
                <a:latin typeface="Times New Roman" pitchFamily="18" charset="0"/>
                <a:cs typeface="Times New Roman" pitchFamily="18" charset="0"/>
              </a:rPr>
              <a:t> first EOF is a wide cool band across the equator.</a:t>
            </a:r>
          </a:p>
          <a:p>
            <a:r>
              <a:rPr lang="en-US" sz="1200" baseline="0" dirty="0">
                <a:latin typeface="Times New Roman" pitchFamily="18" charset="0"/>
                <a:cs typeface="Times New Roman" pitchFamily="18" charset="0"/>
              </a:rPr>
              <a:t>This is a La Nina pattern, so </a:t>
            </a:r>
            <a:r>
              <a:rPr lang="en-US" sz="1200" i="1" dirty="0">
                <a:latin typeface="Times New Roman" pitchFamily="18" charset="0"/>
                <a:cs typeface="Times New Roman" pitchFamily="18" charset="0"/>
              </a:rPr>
              <a:t>C</a:t>
            </a:r>
            <a:r>
              <a:rPr lang="en-US" sz="1200" i="1" baseline="-25000" dirty="0">
                <a:latin typeface="Times New Roman" pitchFamily="18" charset="0"/>
                <a:cs typeface="Times New Roman" pitchFamily="18" charset="0"/>
              </a:rPr>
              <a:t>1</a:t>
            </a:r>
            <a:r>
              <a:rPr lang="en-US" sz="1200" i="0" dirty="0">
                <a:latin typeface="Times New Roman" pitchFamily="18" charset="0"/>
                <a:cs typeface="Times New Roman" pitchFamily="18" charset="0"/>
              </a:rPr>
              <a:t>(t)</a:t>
            </a:r>
            <a:r>
              <a:rPr lang="en-US" sz="1200" i="1" baseline="0" dirty="0">
                <a:latin typeface="Times New Roman" pitchFamily="18" charset="0"/>
                <a:cs typeface="Times New Roman" pitchFamily="18" charset="0"/>
              </a:rPr>
              <a:t> </a:t>
            </a:r>
            <a:r>
              <a:rPr lang="en-US" sz="1200" baseline="0" dirty="0">
                <a:latin typeface="Times New Roman" pitchFamily="18" charset="0"/>
                <a:cs typeface="Times New Roman" pitchFamily="18" charset="0"/>
              </a:rPr>
              <a:t>functions like a La Nina index. large during La Nina, small during El Nino.</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4ED11-FE75-4B22-B41D-E6EAA17BCC3E}"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54ED11-FE75-4B22-B41D-E6EAA17BCC3E}"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16</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b="1" dirty="0">
                <a:latin typeface="Cambria Math" pitchFamily="18" charset="0"/>
                <a:ea typeface="Cambria Math" pitchFamily="18" charset="0"/>
              </a:rPr>
              <a:t>S</a:t>
            </a:r>
            <a:r>
              <a:rPr lang="en-US" dirty="0">
                <a:latin typeface="Cambria Math" pitchFamily="18" charset="0"/>
                <a:ea typeface="Cambria Math" pitchFamily="18" charset="0"/>
              </a:rPr>
              <a:t> = </a:t>
            </a:r>
            <a:r>
              <a:rPr lang="en-US" b="1" dirty="0">
                <a:latin typeface="Cambria Math" pitchFamily="18" charset="0"/>
                <a:ea typeface="Cambria Math" pitchFamily="18" charset="0"/>
              </a:rPr>
              <a:t>CF</a:t>
            </a:r>
            <a:br>
              <a:rPr lang="en-US" b="1" dirty="0"/>
            </a:br>
            <a:br>
              <a:rPr lang="en-US" dirty="0"/>
            </a:br>
            <a:r>
              <a:rPr lang="en-US" dirty="0">
                <a:latin typeface="Times New Roman" pitchFamily="18" charset="0"/>
                <a:cs typeface="Times New Roman" pitchFamily="18" charset="0"/>
              </a:rPr>
              <a:t>becomes</a:t>
            </a:r>
          </a:p>
        </p:txBody>
      </p:sp>
      <p:pic>
        <p:nvPicPr>
          <p:cNvPr id="6146" name="Picture 2"/>
          <p:cNvPicPr>
            <a:picLocks noGrp="1" noChangeAspect="1" noChangeArrowheads="1"/>
          </p:cNvPicPr>
          <p:nvPr>
            <p:ph idx="1"/>
          </p:nvPr>
        </p:nvPicPr>
        <p:blipFill>
          <a:blip r:embed="rId2" cstate="print"/>
          <a:srcRect l="43253" t="43774" r="12893" b="29288"/>
          <a:stretch>
            <a:fillRect/>
          </a:stretch>
        </p:blipFill>
        <p:spPr bwMode="auto">
          <a:xfrm>
            <a:off x="1676400" y="3657600"/>
            <a:ext cx="5943600" cy="2438400"/>
          </a:xfrm>
          <a:prstGeom prst="rect">
            <a:avLst/>
          </a:prstGeom>
          <a:noFill/>
          <a:ln w="9525">
            <a:noFill/>
            <a:miter lim="800000"/>
            <a:headEnd/>
            <a:tailEnd/>
          </a:ln>
        </p:spPr>
      </p:pic>
      <p:sp>
        <p:nvSpPr>
          <p:cNvPr id="4" name="Freeform 3"/>
          <p:cNvSpPr/>
          <p:nvPr/>
        </p:nvSpPr>
        <p:spPr>
          <a:xfrm rot="7132192" flipH="1">
            <a:off x="7096553" y="3866214"/>
            <a:ext cx="533400" cy="685800"/>
          </a:xfrm>
          <a:custGeom>
            <a:avLst/>
            <a:gdLst>
              <a:gd name="connsiteX0" fmla="*/ 0 w 1291771"/>
              <a:gd name="connsiteY0" fmla="*/ 12095 h 1303866"/>
              <a:gd name="connsiteX1" fmla="*/ 798286 w 1291771"/>
              <a:gd name="connsiteY1" fmla="*/ 215295 h 1303866"/>
              <a:gd name="connsiteX2" fmla="*/ 1291771 w 1291771"/>
              <a:gd name="connsiteY2" fmla="*/ 1303866 h 1303866"/>
            </a:gdLst>
            <a:ahLst/>
            <a:cxnLst>
              <a:cxn ang="0">
                <a:pos x="connsiteX0" y="connsiteY0"/>
              </a:cxn>
              <a:cxn ang="0">
                <a:pos x="connsiteX1" y="connsiteY1"/>
              </a:cxn>
              <a:cxn ang="0">
                <a:pos x="connsiteX2" y="connsiteY2"/>
              </a:cxn>
            </a:cxnLst>
            <a:rect l="l" t="t" r="r" b="b"/>
            <a:pathLst>
              <a:path w="1291771" h="1303866">
                <a:moveTo>
                  <a:pt x="0" y="12095"/>
                </a:moveTo>
                <a:cubicBezTo>
                  <a:pt x="291495" y="6047"/>
                  <a:pt x="582991" y="0"/>
                  <a:pt x="798286" y="215295"/>
                </a:cubicBezTo>
                <a:cubicBezTo>
                  <a:pt x="1013581" y="430590"/>
                  <a:pt x="1152676" y="867228"/>
                  <a:pt x="1291771" y="1303866"/>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sp>
        <p:nvSpPr>
          <p:cNvPr id="5" name="TextBox 4"/>
          <p:cNvSpPr txBox="1"/>
          <p:nvPr/>
        </p:nvSpPr>
        <p:spPr>
          <a:xfrm>
            <a:off x="5791200" y="2667000"/>
            <a:ext cx="3124200" cy="1200329"/>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factors now called EOF’s (empirical orthogonal functions)</a:t>
            </a:r>
          </a:p>
        </p:txBody>
      </p:sp>
      <p:sp>
        <p:nvSpPr>
          <p:cNvPr id="8" name="Oval 7"/>
          <p:cNvSpPr/>
          <p:nvPr/>
        </p:nvSpPr>
        <p:spPr>
          <a:xfrm>
            <a:off x="6019800" y="4191000"/>
            <a:ext cx="1447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1143000"/>
          </a:xfrm>
        </p:spPr>
        <p:txBody>
          <a:bodyPr/>
          <a:lstStyle/>
          <a:p>
            <a:r>
              <a:rPr lang="en-US" dirty="0">
                <a:latin typeface="Times New Roman" pitchFamily="18" charset="0"/>
                <a:cs typeface="Times New Roman" pitchFamily="18" charset="0"/>
              </a:rPr>
              <a:t>example</a:t>
            </a:r>
          </a:p>
        </p:txBody>
      </p:sp>
      <p:sp>
        <p:nvSpPr>
          <p:cNvPr id="3" name="Content Placeholder 2"/>
          <p:cNvSpPr>
            <a:spLocks noGrp="1"/>
          </p:cNvSpPr>
          <p:nvPr>
            <p:ph idx="1"/>
          </p:nvPr>
        </p:nvSpPr>
        <p:spPr>
          <a:xfrm>
            <a:off x="381000" y="3429000"/>
            <a:ext cx="8229600" cy="685800"/>
          </a:xfrm>
        </p:spPr>
        <p:txBody>
          <a:bodyPr/>
          <a:lstStyle/>
          <a:p>
            <a:pPr algn="ctr">
              <a:buNone/>
            </a:pPr>
            <a:r>
              <a:rPr lang="en-US" dirty="0">
                <a:latin typeface="Times New Roman" pitchFamily="18" charset="0"/>
                <a:cs typeface="Times New Roman" pitchFamily="18" charset="0"/>
              </a:rPr>
              <a:t>sea surface temperature in the Pacific Ocean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2449" t="7347" r="75714" b="87483"/>
          <a:stretch>
            <a:fillRect/>
          </a:stretch>
        </p:blipFill>
        <p:spPr bwMode="auto">
          <a:xfrm>
            <a:off x="2819400" y="3657600"/>
            <a:ext cx="4419656" cy="1752600"/>
          </a:xfrm>
          <a:prstGeom prst="rect">
            <a:avLst/>
          </a:prstGeom>
          <a:noFill/>
          <a:ln w="9525">
            <a:noFill/>
            <a:miter lim="800000"/>
            <a:headEnd/>
            <a:tailEnd/>
          </a:ln>
        </p:spPr>
      </p:pic>
      <p:grpSp>
        <p:nvGrpSpPr>
          <p:cNvPr id="2" name="Group 12"/>
          <p:cNvGrpSpPr>
            <a:grpSpLocks noChangeAspect="1"/>
          </p:cNvGrpSpPr>
          <p:nvPr/>
        </p:nvGrpSpPr>
        <p:grpSpPr>
          <a:xfrm>
            <a:off x="1600200" y="1058678"/>
            <a:ext cx="6691123" cy="2436343"/>
            <a:chOff x="5327881" y="1371600"/>
            <a:chExt cx="2244589" cy="817290"/>
          </a:xfrm>
        </p:grpSpPr>
        <p:sp>
          <p:nvSpPr>
            <p:cNvPr id="4" name="Rectangle 3"/>
            <p:cNvSpPr/>
            <p:nvPr/>
          </p:nvSpPr>
          <p:spPr>
            <a:xfrm>
              <a:off x="5791200" y="1371600"/>
              <a:ext cx="1295400" cy="533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TextBox 5"/>
            <p:cNvSpPr txBox="1"/>
            <p:nvPr/>
          </p:nvSpPr>
          <p:spPr>
            <a:xfrm>
              <a:off x="5379005" y="1757753"/>
              <a:ext cx="533400" cy="175518"/>
            </a:xfrm>
            <a:prstGeom prst="rect">
              <a:avLst/>
            </a:prstGeom>
            <a:noFill/>
          </p:spPr>
          <p:txBody>
            <a:bodyPr wrap="square" rtlCol="0">
              <a:spAutoFit/>
            </a:bodyPr>
            <a:lstStyle/>
            <a:p>
              <a:r>
                <a:rPr lang="en-US" sz="2800" dirty="0">
                  <a:latin typeface="Times New Roman" pitchFamily="18" charset="0"/>
                  <a:cs typeface="Times New Roman" pitchFamily="18" charset="0"/>
                </a:rPr>
                <a:t>29</a:t>
              </a:r>
              <a:r>
                <a:rPr lang="en-US" sz="2800" dirty="0">
                  <a:latin typeface="Times New Roman" pitchFamily="18" charset="0"/>
                  <a:cs typeface="Times New Roman" pitchFamily="18" charset="0"/>
                  <a:sym typeface="Symbol"/>
                </a:rPr>
                <a:t>S</a:t>
              </a:r>
              <a:endParaRPr lang="en-US" sz="2800" dirty="0">
                <a:latin typeface="Times New Roman" pitchFamily="18" charset="0"/>
                <a:cs typeface="Times New Roman" pitchFamily="18" charset="0"/>
              </a:endParaRPr>
            </a:p>
          </p:txBody>
        </p:sp>
        <p:sp>
          <p:nvSpPr>
            <p:cNvPr id="7" name="TextBox 6"/>
            <p:cNvSpPr txBox="1"/>
            <p:nvPr/>
          </p:nvSpPr>
          <p:spPr>
            <a:xfrm>
              <a:off x="5353443" y="1374325"/>
              <a:ext cx="533400" cy="175518"/>
            </a:xfrm>
            <a:prstGeom prst="rect">
              <a:avLst/>
            </a:prstGeom>
            <a:noFill/>
          </p:spPr>
          <p:txBody>
            <a:bodyPr wrap="square" rtlCol="0">
              <a:spAutoFit/>
            </a:bodyPr>
            <a:lstStyle/>
            <a:p>
              <a:r>
                <a:rPr lang="en-US" sz="2800" dirty="0">
                  <a:latin typeface="Times New Roman" pitchFamily="18" charset="0"/>
                  <a:cs typeface="Times New Roman" pitchFamily="18" charset="0"/>
                </a:rPr>
                <a:t>29</a:t>
              </a:r>
              <a:r>
                <a:rPr lang="en-US" sz="2800" dirty="0">
                  <a:latin typeface="Times New Roman" pitchFamily="18" charset="0"/>
                  <a:cs typeface="Times New Roman" pitchFamily="18" charset="0"/>
                  <a:sym typeface="Symbol"/>
                </a:rPr>
                <a:t>N</a:t>
              </a:r>
              <a:endParaRPr lang="en-US" sz="2800" dirty="0">
                <a:latin typeface="Times New Roman" pitchFamily="18" charset="0"/>
                <a:cs typeface="Times New Roman" pitchFamily="18" charset="0"/>
              </a:endParaRPr>
            </a:p>
          </p:txBody>
        </p:sp>
        <p:sp>
          <p:nvSpPr>
            <p:cNvPr id="8" name="TextBox 7"/>
            <p:cNvSpPr txBox="1"/>
            <p:nvPr/>
          </p:nvSpPr>
          <p:spPr>
            <a:xfrm>
              <a:off x="5762433" y="1911124"/>
              <a:ext cx="762000" cy="175518"/>
            </a:xfrm>
            <a:prstGeom prst="rect">
              <a:avLst/>
            </a:prstGeom>
            <a:noFill/>
          </p:spPr>
          <p:txBody>
            <a:bodyPr wrap="square" rtlCol="0">
              <a:spAutoFit/>
            </a:bodyPr>
            <a:lstStyle/>
            <a:p>
              <a:r>
                <a:rPr lang="en-US" sz="2800" dirty="0">
                  <a:latin typeface="Times New Roman" pitchFamily="18" charset="0"/>
                  <a:cs typeface="Times New Roman" pitchFamily="18" charset="0"/>
                </a:rPr>
                <a:t>124</a:t>
              </a:r>
              <a:r>
                <a:rPr lang="en-US" sz="2800" dirty="0">
                  <a:latin typeface="Times New Roman" pitchFamily="18" charset="0"/>
                  <a:cs typeface="Times New Roman" pitchFamily="18" charset="0"/>
                  <a:sym typeface="Symbol"/>
                </a:rPr>
                <a:t>E</a:t>
              </a:r>
              <a:endParaRPr lang="en-US" sz="2800" dirty="0">
                <a:latin typeface="Times New Roman" pitchFamily="18" charset="0"/>
                <a:cs typeface="Times New Roman" pitchFamily="18" charset="0"/>
              </a:endParaRPr>
            </a:p>
          </p:txBody>
        </p:sp>
        <p:sp>
          <p:nvSpPr>
            <p:cNvPr id="9" name="TextBox 8"/>
            <p:cNvSpPr txBox="1"/>
            <p:nvPr/>
          </p:nvSpPr>
          <p:spPr>
            <a:xfrm>
              <a:off x="6810470" y="1911124"/>
              <a:ext cx="762000" cy="175518"/>
            </a:xfrm>
            <a:prstGeom prst="rect">
              <a:avLst/>
            </a:prstGeom>
            <a:noFill/>
          </p:spPr>
          <p:txBody>
            <a:bodyPr wrap="square" rtlCol="0">
              <a:spAutoFit/>
            </a:bodyPr>
            <a:lstStyle/>
            <a:p>
              <a:r>
                <a:rPr lang="en-US" sz="2800" dirty="0">
                  <a:latin typeface="Times New Roman" pitchFamily="18" charset="0"/>
                  <a:cs typeface="Times New Roman" pitchFamily="18" charset="0"/>
                  <a:sym typeface="Symbol"/>
                </a:rPr>
                <a:t>290E</a:t>
              </a:r>
              <a:endParaRPr lang="en-US" sz="2800" dirty="0">
                <a:latin typeface="Times New Roman" pitchFamily="18" charset="0"/>
                <a:cs typeface="Times New Roman" pitchFamily="18" charset="0"/>
              </a:endParaRPr>
            </a:p>
          </p:txBody>
        </p:sp>
        <p:sp>
          <p:nvSpPr>
            <p:cNvPr id="10" name="TextBox 9"/>
            <p:cNvSpPr txBox="1"/>
            <p:nvPr/>
          </p:nvSpPr>
          <p:spPr>
            <a:xfrm>
              <a:off x="5327881" y="1578820"/>
              <a:ext cx="914400" cy="175518"/>
            </a:xfrm>
            <a:prstGeom prst="rect">
              <a:avLst/>
            </a:prstGeom>
            <a:noFill/>
          </p:spPr>
          <p:txBody>
            <a:bodyPr wrap="square" rtlCol="0">
              <a:spAutoFit/>
            </a:bodyPr>
            <a:lstStyle/>
            <a:p>
              <a:r>
                <a:rPr lang="en-US" sz="2800" dirty="0">
                  <a:latin typeface="Times New Roman" pitchFamily="18" charset="0"/>
                  <a:cs typeface="Times New Roman" pitchFamily="18" charset="0"/>
                </a:rPr>
                <a:t>latitude</a:t>
              </a:r>
            </a:p>
          </p:txBody>
        </p:sp>
        <p:sp>
          <p:nvSpPr>
            <p:cNvPr id="11" name="TextBox 10"/>
            <p:cNvSpPr txBox="1"/>
            <p:nvPr/>
          </p:nvSpPr>
          <p:spPr>
            <a:xfrm>
              <a:off x="6196985" y="2013372"/>
              <a:ext cx="914400" cy="175518"/>
            </a:xfrm>
            <a:prstGeom prst="rect">
              <a:avLst/>
            </a:prstGeom>
            <a:noFill/>
          </p:spPr>
          <p:txBody>
            <a:bodyPr wrap="square" rtlCol="0">
              <a:spAutoFit/>
            </a:bodyPr>
            <a:lstStyle/>
            <a:p>
              <a:r>
                <a:rPr lang="en-US" sz="2800" dirty="0">
                  <a:latin typeface="Times New Roman" pitchFamily="18" charset="0"/>
                  <a:cs typeface="Times New Roman" pitchFamily="18" charset="0"/>
                </a:rPr>
                <a:t>longitude</a:t>
              </a:r>
            </a:p>
          </p:txBody>
        </p:sp>
        <p:sp>
          <p:nvSpPr>
            <p:cNvPr id="12" name="TextBox 11"/>
            <p:cNvSpPr txBox="1"/>
            <p:nvPr/>
          </p:nvSpPr>
          <p:spPr>
            <a:xfrm>
              <a:off x="5823858" y="1418772"/>
              <a:ext cx="1219200" cy="320063"/>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equatorial Pacific Ocean</a:t>
              </a:r>
            </a:p>
          </p:txBody>
        </p:sp>
      </p:grpSp>
      <p:sp>
        <p:nvSpPr>
          <p:cNvPr id="16" name="Freeform 15"/>
          <p:cNvSpPr/>
          <p:nvPr/>
        </p:nvSpPr>
        <p:spPr>
          <a:xfrm>
            <a:off x="5029200" y="5410200"/>
            <a:ext cx="863600" cy="1127276"/>
          </a:xfrm>
          <a:custGeom>
            <a:avLst/>
            <a:gdLst>
              <a:gd name="connsiteX0" fmla="*/ 0 w 2235200"/>
              <a:gd name="connsiteY0" fmla="*/ 0 h 1802190"/>
              <a:gd name="connsiteX1" fmla="*/ 1045028 w 2235200"/>
              <a:gd name="connsiteY1" fmla="*/ 769257 h 1802190"/>
              <a:gd name="connsiteX2" fmla="*/ 899885 w 2235200"/>
              <a:gd name="connsiteY2" fmla="*/ 1640114 h 1802190"/>
              <a:gd name="connsiteX3" fmla="*/ 2235200 w 2235200"/>
              <a:gd name="connsiteY3" fmla="*/ 1741714 h 1802190"/>
            </a:gdLst>
            <a:ahLst/>
            <a:cxnLst>
              <a:cxn ang="0">
                <a:pos x="connsiteX0" y="connsiteY0"/>
              </a:cxn>
              <a:cxn ang="0">
                <a:pos x="connsiteX1" y="connsiteY1"/>
              </a:cxn>
              <a:cxn ang="0">
                <a:pos x="connsiteX2" y="connsiteY2"/>
              </a:cxn>
              <a:cxn ang="0">
                <a:pos x="connsiteX3" y="connsiteY3"/>
              </a:cxn>
            </a:cxnLst>
            <a:rect l="l" t="t" r="r" b="b"/>
            <a:pathLst>
              <a:path w="2235200" h="1802190">
                <a:moveTo>
                  <a:pt x="0" y="0"/>
                </a:moveTo>
                <a:cubicBezTo>
                  <a:pt x="447523" y="247952"/>
                  <a:pt x="895047" y="495905"/>
                  <a:pt x="1045028" y="769257"/>
                </a:cubicBezTo>
                <a:cubicBezTo>
                  <a:pt x="1195009" y="1042609"/>
                  <a:pt x="701523" y="1478038"/>
                  <a:pt x="899885" y="1640114"/>
                </a:cubicBezTo>
                <a:cubicBezTo>
                  <a:pt x="1098247" y="1802190"/>
                  <a:pt x="1666723" y="1771952"/>
                  <a:pt x="2235200" y="174171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943600" y="6027003"/>
            <a:ext cx="3200400"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sea surface temperature (black = warm)</a:t>
            </a:r>
          </a:p>
        </p:txBody>
      </p:sp>
      <p:sp>
        <p:nvSpPr>
          <p:cNvPr id="18" name="TextBox 17"/>
          <p:cNvSpPr txBox="1"/>
          <p:nvPr/>
        </p:nvSpPr>
        <p:spPr>
          <a:xfrm>
            <a:off x="0" y="0"/>
            <a:ext cx="4572000" cy="523220"/>
          </a:xfrm>
          <a:prstGeom prst="rect">
            <a:avLst/>
          </a:prstGeom>
          <a:noFill/>
        </p:spPr>
        <p:txBody>
          <a:bodyPr wrap="square" rtlCol="0">
            <a:spAutoFit/>
          </a:bodyPr>
          <a:lstStyle/>
          <a:p>
            <a:r>
              <a:rPr lang="en-US" sz="2800" dirty="0">
                <a:latin typeface="Times New Roman" pitchFamily="18" charset="0"/>
                <a:cs typeface="Times New Roman" pitchFamily="18" charset="0"/>
              </a:rPr>
              <a:t>CAC Sea Surface Temperature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7143" t="5714" r="7143" b="4762"/>
          <a:stretch>
            <a:fillRect/>
          </a:stretch>
        </p:blipFill>
        <p:spPr bwMode="auto">
          <a:xfrm>
            <a:off x="152400" y="0"/>
            <a:ext cx="8754894"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2449" t="7347" r="75714" b="87483"/>
          <a:stretch>
            <a:fillRect/>
          </a:stretch>
        </p:blipFill>
        <p:spPr bwMode="auto">
          <a:xfrm>
            <a:off x="152400" y="457200"/>
            <a:ext cx="4419656" cy="1752600"/>
          </a:xfrm>
          <a:prstGeom prst="rect">
            <a:avLst/>
          </a:prstGeom>
          <a:noFill/>
          <a:ln w="9525">
            <a:noFill/>
            <a:miter lim="800000"/>
            <a:headEnd/>
            <a:tailEnd/>
          </a:ln>
        </p:spPr>
      </p:pic>
      <p:sp>
        <p:nvSpPr>
          <p:cNvPr id="16" name="Freeform 15"/>
          <p:cNvSpPr/>
          <p:nvPr/>
        </p:nvSpPr>
        <p:spPr>
          <a:xfrm>
            <a:off x="4343400" y="1600200"/>
            <a:ext cx="863600" cy="1127276"/>
          </a:xfrm>
          <a:custGeom>
            <a:avLst/>
            <a:gdLst>
              <a:gd name="connsiteX0" fmla="*/ 0 w 2235200"/>
              <a:gd name="connsiteY0" fmla="*/ 0 h 1802190"/>
              <a:gd name="connsiteX1" fmla="*/ 1045028 w 2235200"/>
              <a:gd name="connsiteY1" fmla="*/ 769257 h 1802190"/>
              <a:gd name="connsiteX2" fmla="*/ 899885 w 2235200"/>
              <a:gd name="connsiteY2" fmla="*/ 1640114 h 1802190"/>
              <a:gd name="connsiteX3" fmla="*/ 2235200 w 2235200"/>
              <a:gd name="connsiteY3" fmla="*/ 1741714 h 1802190"/>
            </a:gdLst>
            <a:ahLst/>
            <a:cxnLst>
              <a:cxn ang="0">
                <a:pos x="connsiteX0" y="connsiteY0"/>
              </a:cxn>
              <a:cxn ang="0">
                <a:pos x="connsiteX1" y="connsiteY1"/>
              </a:cxn>
              <a:cxn ang="0">
                <a:pos x="connsiteX2" y="connsiteY2"/>
              </a:cxn>
              <a:cxn ang="0">
                <a:pos x="connsiteX3" y="connsiteY3"/>
              </a:cxn>
            </a:cxnLst>
            <a:rect l="l" t="t" r="r" b="b"/>
            <a:pathLst>
              <a:path w="2235200" h="1802190">
                <a:moveTo>
                  <a:pt x="0" y="0"/>
                </a:moveTo>
                <a:cubicBezTo>
                  <a:pt x="447523" y="247952"/>
                  <a:pt x="895047" y="495905"/>
                  <a:pt x="1045028" y="769257"/>
                </a:cubicBezTo>
                <a:cubicBezTo>
                  <a:pt x="1195009" y="1042609"/>
                  <a:pt x="701523" y="1478038"/>
                  <a:pt x="899885" y="1640114"/>
                </a:cubicBezTo>
                <a:cubicBezTo>
                  <a:pt x="1098247" y="1802190"/>
                  <a:pt x="1666723" y="1771952"/>
                  <a:pt x="2235200" y="1741714"/>
                </a:cubicBezTo>
              </a:path>
            </a:pathLst>
          </a:cu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334000" y="2209800"/>
            <a:ext cx="3200400" cy="2062103"/>
          </a:xfrm>
          <a:prstGeom prst="rect">
            <a:avLst/>
          </a:prstGeom>
          <a:noFill/>
        </p:spPr>
        <p:txBody>
          <a:bodyPr wrap="square" rtlCol="0">
            <a:spAutoFit/>
          </a:bodyPr>
          <a:lstStyle/>
          <a:p>
            <a:r>
              <a:rPr lang="en-US" sz="3200" dirty="0">
                <a:latin typeface="Times New Roman" pitchFamily="18" charset="0"/>
                <a:cs typeface="Times New Roman" pitchFamily="18" charset="0"/>
              </a:rPr>
              <a:t>the image is 30 by 84 pixels in size, or 2520 pixels total</a:t>
            </a:r>
          </a:p>
        </p:txBody>
      </p:sp>
      <p:sp>
        <p:nvSpPr>
          <p:cNvPr id="15" name="TextBox 14"/>
          <p:cNvSpPr txBox="1"/>
          <p:nvPr/>
        </p:nvSpPr>
        <p:spPr>
          <a:xfrm>
            <a:off x="457200" y="4876800"/>
            <a:ext cx="8686800" cy="1323439"/>
          </a:xfrm>
          <a:prstGeom prst="rect">
            <a:avLst/>
          </a:prstGeom>
          <a:noFill/>
        </p:spPr>
        <p:txBody>
          <a:bodyPr wrap="square" rtlCol="0">
            <a:spAutoFit/>
          </a:bodyPr>
          <a:lstStyle/>
          <a:p>
            <a:r>
              <a:rPr lang="en-US" sz="4000" dirty="0">
                <a:latin typeface="Times New Roman" pitchFamily="18" charset="0"/>
                <a:cs typeface="Times New Roman" pitchFamily="18" charset="0"/>
              </a:rPr>
              <a:t>to use </a:t>
            </a:r>
            <a:r>
              <a:rPr lang="en-US" sz="4000" dirty="0" err="1">
                <a:latin typeface="Courier New" pitchFamily="49" charset="0"/>
                <a:cs typeface="Courier New" pitchFamily="49" charset="0"/>
              </a:rPr>
              <a:t>svd</a:t>
            </a:r>
            <a:r>
              <a:rPr lang="en-US" sz="4000" dirty="0">
                <a:latin typeface="Courier New" pitchFamily="49" charset="0"/>
                <a:cs typeface="Courier New" pitchFamily="49" charset="0"/>
              </a:rPr>
              <a:t>()</a:t>
            </a:r>
            <a:r>
              <a:rPr lang="en-US" sz="4000" dirty="0">
                <a:latin typeface="Times New Roman" pitchFamily="18" charset="0"/>
                <a:cs typeface="Times New Roman" pitchFamily="18" charset="0"/>
              </a:rPr>
              <a:t>, the image must be unwrapped into a vector of length 2520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15287" t="27174" r="6824" b="54348"/>
          <a:stretch>
            <a:fillRect/>
          </a:stretch>
        </p:blipFill>
        <p:spPr bwMode="auto">
          <a:xfrm>
            <a:off x="838200" y="2667000"/>
            <a:ext cx="8305800" cy="1295400"/>
          </a:xfrm>
          <a:prstGeom prst="rect">
            <a:avLst/>
          </a:prstGeom>
          <a:noFill/>
          <a:ln w="9525">
            <a:noFill/>
            <a:miter lim="800000"/>
            <a:headEnd/>
            <a:tailEnd/>
          </a:ln>
        </p:spPr>
      </p:pic>
      <p:sp>
        <p:nvSpPr>
          <p:cNvPr id="5" name="Down Arrow 4"/>
          <p:cNvSpPr/>
          <p:nvPr/>
        </p:nvSpPr>
        <p:spPr>
          <a:xfrm rot="16200000">
            <a:off x="4610100" y="-1562100"/>
            <a:ext cx="914400" cy="7696200"/>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1981200"/>
            <a:ext cx="7924800" cy="584775"/>
          </a:xfrm>
          <a:prstGeom prst="rect">
            <a:avLst/>
          </a:prstGeom>
          <a:noFill/>
        </p:spPr>
        <p:txBody>
          <a:bodyPr wrap="square" rtlCol="0">
            <a:spAutoFit/>
          </a:bodyPr>
          <a:lstStyle/>
          <a:p>
            <a:r>
              <a:rPr lang="en-US" sz="3200" dirty="0">
                <a:latin typeface="Times New Roman" pitchFamily="18" charset="0"/>
                <a:cs typeface="Times New Roman" pitchFamily="18" charset="0"/>
              </a:rPr>
              <a:t>2520 positions in the equatorial Pacific ocean</a:t>
            </a:r>
          </a:p>
        </p:txBody>
      </p:sp>
      <p:sp>
        <p:nvSpPr>
          <p:cNvPr id="9" name="Down Arrow 8"/>
          <p:cNvSpPr/>
          <p:nvPr/>
        </p:nvSpPr>
        <p:spPr>
          <a:xfrm>
            <a:off x="0" y="2514600"/>
            <a:ext cx="914400" cy="2133600"/>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640730" y="3060413"/>
            <a:ext cx="2133600" cy="584775"/>
          </a:xfrm>
          <a:prstGeom prst="rect">
            <a:avLst/>
          </a:prstGeom>
          <a:noFill/>
        </p:spPr>
        <p:txBody>
          <a:bodyPr wrap="square" rtlCol="0">
            <a:spAutoFit/>
          </a:bodyPr>
          <a:lstStyle/>
          <a:p>
            <a:r>
              <a:rPr lang="en-US" sz="3200" dirty="0">
                <a:latin typeface="Times New Roman" pitchFamily="18" charset="0"/>
                <a:cs typeface="Times New Roman" pitchFamily="18" charset="0"/>
              </a:rPr>
              <a:t>399 times</a:t>
            </a:r>
          </a:p>
        </p:txBody>
      </p:sp>
      <p:sp>
        <p:nvSpPr>
          <p:cNvPr id="11" name="Oval 10"/>
          <p:cNvSpPr/>
          <p:nvPr/>
        </p:nvSpPr>
        <p:spPr>
          <a:xfrm>
            <a:off x="3810000" y="3429000"/>
            <a:ext cx="914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724400" y="3886200"/>
            <a:ext cx="1538515" cy="1074057"/>
          </a:xfrm>
          <a:custGeom>
            <a:avLst/>
            <a:gdLst>
              <a:gd name="connsiteX0" fmla="*/ 0 w 1538515"/>
              <a:gd name="connsiteY0" fmla="*/ 0 h 1074057"/>
              <a:gd name="connsiteX1" fmla="*/ 508000 w 1538515"/>
              <a:gd name="connsiteY1" fmla="*/ 304800 h 1074057"/>
              <a:gd name="connsiteX2" fmla="*/ 275772 w 1538515"/>
              <a:gd name="connsiteY2" fmla="*/ 682171 h 1074057"/>
              <a:gd name="connsiteX3" fmla="*/ 1538515 w 1538515"/>
              <a:gd name="connsiteY3" fmla="*/ 1074057 h 1074057"/>
            </a:gdLst>
            <a:ahLst/>
            <a:cxnLst>
              <a:cxn ang="0">
                <a:pos x="connsiteX0" y="connsiteY0"/>
              </a:cxn>
              <a:cxn ang="0">
                <a:pos x="connsiteX1" y="connsiteY1"/>
              </a:cxn>
              <a:cxn ang="0">
                <a:pos x="connsiteX2" y="connsiteY2"/>
              </a:cxn>
              <a:cxn ang="0">
                <a:pos x="connsiteX3" y="connsiteY3"/>
              </a:cxn>
            </a:cxnLst>
            <a:rect l="l" t="t" r="r" b="b"/>
            <a:pathLst>
              <a:path w="1538515" h="1074057">
                <a:moveTo>
                  <a:pt x="0" y="0"/>
                </a:moveTo>
                <a:cubicBezTo>
                  <a:pt x="231019" y="95552"/>
                  <a:pt x="462038" y="191105"/>
                  <a:pt x="508000" y="304800"/>
                </a:cubicBezTo>
                <a:cubicBezTo>
                  <a:pt x="553962" y="418495"/>
                  <a:pt x="104020" y="553962"/>
                  <a:pt x="275772" y="682171"/>
                </a:cubicBezTo>
                <a:cubicBezTo>
                  <a:pt x="447524" y="810380"/>
                  <a:pt x="993019" y="942218"/>
                  <a:pt x="1538515" y="1074057"/>
                </a:cubicBez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257800" y="4419600"/>
            <a:ext cx="4572000" cy="1077218"/>
          </a:xfrm>
          <a:prstGeom prst="rect">
            <a:avLst/>
          </a:prstGeom>
          <a:noFill/>
        </p:spPr>
        <p:txBody>
          <a:bodyPr wrap="square" rtlCol="0">
            <a:spAutoFit/>
          </a:bodyPr>
          <a:lstStyle/>
          <a:p>
            <a:pPr algn="ctr"/>
            <a:r>
              <a:rPr lang="en-US" sz="3200" dirty="0">
                <a:latin typeface="Times New Roman" pitchFamily="18" charset="0"/>
                <a:cs typeface="Times New Roman" pitchFamily="18" charset="0"/>
              </a:rPr>
              <a:t>“element” means temperature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09600" y="1676400"/>
            <a:ext cx="7848598" cy="4334980"/>
            <a:chOff x="1144525" y="2358957"/>
            <a:chExt cx="5180075" cy="2287301"/>
          </a:xfrm>
        </p:grpSpPr>
        <p:pic>
          <p:nvPicPr>
            <p:cNvPr id="1027" name="Picture 3"/>
            <p:cNvPicPr>
              <a:picLocks noChangeAspect="1" noChangeArrowheads="1"/>
            </p:cNvPicPr>
            <p:nvPr/>
          </p:nvPicPr>
          <p:blipFill>
            <a:blip r:embed="rId2" cstate="print"/>
            <a:srcRect l="2857" r="4286"/>
            <a:stretch>
              <a:fillRect/>
            </a:stretch>
          </p:blipFill>
          <p:spPr bwMode="auto">
            <a:xfrm>
              <a:off x="1371600" y="2511357"/>
              <a:ext cx="4953000" cy="1819275"/>
            </a:xfrm>
            <a:prstGeom prst="rect">
              <a:avLst/>
            </a:prstGeom>
            <a:noFill/>
            <a:ln w="9525">
              <a:noFill/>
              <a:miter lim="800000"/>
              <a:headEnd/>
              <a:tailEnd/>
            </a:ln>
          </p:spPr>
        </p:pic>
        <p:sp>
          <p:nvSpPr>
            <p:cNvPr id="8" name="Rectangle 7"/>
            <p:cNvSpPr/>
            <p:nvPr/>
          </p:nvSpPr>
          <p:spPr>
            <a:xfrm>
              <a:off x="3276600" y="235895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Rectangle 8"/>
            <p:cNvSpPr/>
            <p:nvPr/>
          </p:nvSpPr>
          <p:spPr>
            <a:xfrm rot="16200000">
              <a:off x="876300" y="323525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TextBox 9"/>
            <p:cNvSpPr txBox="1"/>
            <p:nvPr/>
          </p:nvSpPr>
          <p:spPr>
            <a:xfrm rot="16200000">
              <a:off x="484539" y="3219973"/>
              <a:ext cx="1665297" cy="345325"/>
            </a:xfrm>
            <a:prstGeom prst="rect">
              <a:avLst/>
            </a:prstGeom>
            <a:noFill/>
          </p:spPr>
          <p:txBody>
            <a:bodyPr wrap="square" rtlCol="0">
              <a:spAutoFit/>
            </a:bodyPr>
            <a:lstStyle/>
            <a:p>
              <a:r>
                <a:rPr lang="en-US" sz="2800" dirty="0">
                  <a:latin typeface="Times New Roman" pitchFamily="18" charset="0"/>
                  <a:cs typeface="Times New Roman" pitchFamily="18" charset="0"/>
                </a:rPr>
                <a:t>singular values, </a:t>
              </a:r>
              <a:r>
                <a:rPr lang="en-US" sz="2800" dirty="0" err="1">
                  <a:latin typeface="Symbol" pitchFamily="18" charset="2"/>
                  <a:cs typeface="Times New Roman" pitchFamily="18" charset="0"/>
                </a:rPr>
                <a:t>S</a:t>
              </a:r>
              <a:r>
                <a:rPr lang="en-US" sz="2800" i="1" baseline="-25000" dirty="0" err="1">
                  <a:latin typeface="Times New Roman" pitchFamily="18" charset="0"/>
                  <a:cs typeface="Times New Roman" pitchFamily="18" charset="0"/>
                </a:rPr>
                <a:t>ii</a:t>
              </a:r>
              <a:endParaRPr lang="en-US" sz="2800" i="1" dirty="0">
                <a:latin typeface="Times New Roman" pitchFamily="18" charset="0"/>
                <a:cs typeface="Times New Roman" pitchFamily="18" charset="0"/>
              </a:endParaRPr>
            </a:p>
          </p:txBody>
        </p:sp>
        <p:sp>
          <p:nvSpPr>
            <p:cNvPr id="11" name="TextBox 10"/>
            <p:cNvSpPr txBox="1"/>
            <p:nvPr/>
          </p:nvSpPr>
          <p:spPr>
            <a:xfrm>
              <a:off x="3558541" y="4369259"/>
              <a:ext cx="1447801" cy="276999"/>
            </a:xfrm>
            <a:prstGeom prst="rect">
              <a:avLst/>
            </a:prstGeom>
            <a:noFill/>
          </p:spPr>
          <p:txBody>
            <a:bodyPr wrap="square" rtlCol="0">
              <a:spAutoFit/>
            </a:bodyPr>
            <a:lstStyle/>
            <a:p>
              <a:r>
                <a:rPr lang="en-US" sz="2800" dirty="0">
                  <a:latin typeface="Times New Roman" pitchFamily="18" charset="0"/>
                  <a:cs typeface="Times New Roman" pitchFamily="18" charset="0"/>
                </a:rPr>
                <a:t>index, </a:t>
              </a:r>
              <a:r>
                <a:rPr lang="en-US" sz="2800" i="1" dirty="0" err="1">
                  <a:latin typeface="Times New Roman" pitchFamily="18" charset="0"/>
                  <a:cs typeface="Times New Roman" pitchFamily="18" charset="0"/>
                </a:rPr>
                <a:t>i</a:t>
              </a:r>
              <a:endParaRPr lang="en-US" sz="2800" i="1" dirty="0">
                <a:latin typeface="Times New Roman" pitchFamily="18" charset="0"/>
                <a:cs typeface="Times New Roman" pitchFamily="18" charset="0"/>
              </a:endParaRPr>
            </a:p>
          </p:txBody>
        </p:sp>
      </p:grpSp>
      <p:sp>
        <p:nvSpPr>
          <p:cNvPr id="12" name="TextBox 11"/>
          <p:cNvSpPr txBox="1"/>
          <p:nvPr/>
        </p:nvSpPr>
        <p:spPr>
          <a:xfrm>
            <a:off x="2895600" y="533400"/>
            <a:ext cx="3276600" cy="707886"/>
          </a:xfrm>
          <a:prstGeom prst="rect">
            <a:avLst/>
          </a:prstGeom>
          <a:noFill/>
        </p:spPr>
        <p:txBody>
          <a:bodyPr wrap="square" rtlCol="0">
            <a:spAutoFit/>
          </a:bodyPr>
          <a:lstStyle/>
          <a:p>
            <a:r>
              <a:rPr lang="en-US" sz="4000" dirty="0">
                <a:latin typeface="Times New Roman" pitchFamily="18" charset="0"/>
                <a:cs typeface="Times New Roman" pitchFamily="18" charset="0"/>
              </a:rPr>
              <a:t>singular values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609600" y="1676400"/>
            <a:ext cx="7848598" cy="4334980"/>
            <a:chOff x="1144525" y="2358957"/>
            <a:chExt cx="5180075" cy="2287301"/>
          </a:xfrm>
        </p:grpSpPr>
        <p:pic>
          <p:nvPicPr>
            <p:cNvPr id="1027" name="Picture 3"/>
            <p:cNvPicPr>
              <a:picLocks noChangeAspect="1" noChangeArrowheads="1"/>
            </p:cNvPicPr>
            <p:nvPr/>
          </p:nvPicPr>
          <p:blipFill>
            <a:blip r:embed="rId2" cstate="print"/>
            <a:srcRect l="2857" r="4286"/>
            <a:stretch>
              <a:fillRect/>
            </a:stretch>
          </p:blipFill>
          <p:spPr bwMode="auto">
            <a:xfrm>
              <a:off x="1371600" y="2511357"/>
              <a:ext cx="4953000" cy="1819275"/>
            </a:xfrm>
            <a:prstGeom prst="rect">
              <a:avLst/>
            </a:prstGeom>
            <a:noFill/>
            <a:ln w="9525">
              <a:noFill/>
              <a:miter lim="800000"/>
              <a:headEnd/>
              <a:tailEnd/>
            </a:ln>
          </p:spPr>
        </p:pic>
        <p:sp>
          <p:nvSpPr>
            <p:cNvPr id="8" name="Rectangle 7"/>
            <p:cNvSpPr/>
            <p:nvPr/>
          </p:nvSpPr>
          <p:spPr>
            <a:xfrm>
              <a:off x="3276600" y="235895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Rectangle 8"/>
            <p:cNvSpPr/>
            <p:nvPr/>
          </p:nvSpPr>
          <p:spPr>
            <a:xfrm rot="16200000">
              <a:off x="876300" y="3235257"/>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TextBox 9"/>
            <p:cNvSpPr txBox="1"/>
            <p:nvPr/>
          </p:nvSpPr>
          <p:spPr>
            <a:xfrm rot="16200000">
              <a:off x="484539" y="3219973"/>
              <a:ext cx="1665297" cy="345325"/>
            </a:xfrm>
            <a:prstGeom prst="rect">
              <a:avLst/>
            </a:prstGeom>
            <a:noFill/>
          </p:spPr>
          <p:txBody>
            <a:bodyPr wrap="square" rtlCol="0">
              <a:spAutoFit/>
            </a:bodyPr>
            <a:lstStyle/>
            <a:p>
              <a:r>
                <a:rPr lang="en-US" sz="2800" dirty="0">
                  <a:latin typeface="Times New Roman" pitchFamily="18" charset="0"/>
                  <a:cs typeface="Times New Roman" pitchFamily="18" charset="0"/>
                </a:rPr>
                <a:t>singular values, </a:t>
              </a:r>
              <a:r>
                <a:rPr lang="en-US" sz="2800" dirty="0" err="1">
                  <a:latin typeface="Symbol" pitchFamily="18" charset="2"/>
                  <a:cs typeface="Times New Roman" pitchFamily="18" charset="0"/>
                </a:rPr>
                <a:t>S</a:t>
              </a:r>
              <a:r>
                <a:rPr lang="en-US" sz="2800" i="1" baseline="-25000" dirty="0" err="1">
                  <a:latin typeface="Times New Roman" pitchFamily="18" charset="0"/>
                  <a:cs typeface="Times New Roman" pitchFamily="18" charset="0"/>
                </a:rPr>
                <a:t>ii</a:t>
              </a:r>
              <a:endParaRPr lang="en-US" sz="2800" i="1" dirty="0">
                <a:latin typeface="Times New Roman" pitchFamily="18" charset="0"/>
                <a:cs typeface="Times New Roman" pitchFamily="18" charset="0"/>
              </a:endParaRPr>
            </a:p>
          </p:txBody>
        </p:sp>
        <p:sp>
          <p:nvSpPr>
            <p:cNvPr id="11" name="TextBox 10"/>
            <p:cNvSpPr txBox="1"/>
            <p:nvPr/>
          </p:nvSpPr>
          <p:spPr>
            <a:xfrm>
              <a:off x="3558541" y="4369259"/>
              <a:ext cx="1447801" cy="276999"/>
            </a:xfrm>
            <a:prstGeom prst="rect">
              <a:avLst/>
            </a:prstGeom>
            <a:noFill/>
          </p:spPr>
          <p:txBody>
            <a:bodyPr wrap="square" rtlCol="0">
              <a:spAutoFit/>
            </a:bodyPr>
            <a:lstStyle/>
            <a:p>
              <a:r>
                <a:rPr lang="en-US" sz="2800" dirty="0">
                  <a:latin typeface="Times New Roman" pitchFamily="18" charset="0"/>
                  <a:cs typeface="Times New Roman" pitchFamily="18" charset="0"/>
                </a:rPr>
                <a:t>index, </a:t>
              </a:r>
              <a:r>
                <a:rPr lang="en-US" sz="2800" i="1" dirty="0" err="1">
                  <a:latin typeface="Times New Roman" pitchFamily="18" charset="0"/>
                  <a:cs typeface="Times New Roman" pitchFamily="18" charset="0"/>
                </a:rPr>
                <a:t>i</a:t>
              </a:r>
              <a:endParaRPr lang="en-US" sz="2800" i="1" dirty="0">
                <a:latin typeface="Times New Roman" pitchFamily="18" charset="0"/>
                <a:cs typeface="Times New Roman" pitchFamily="18" charset="0"/>
              </a:endParaRPr>
            </a:p>
          </p:txBody>
        </p:sp>
      </p:grpSp>
      <p:sp>
        <p:nvSpPr>
          <p:cNvPr id="12" name="TextBox 11"/>
          <p:cNvSpPr txBox="1"/>
          <p:nvPr/>
        </p:nvSpPr>
        <p:spPr>
          <a:xfrm>
            <a:off x="2895600" y="533400"/>
            <a:ext cx="3276600" cy="707886"/>
          </a:xfrm>
          <a:prstGeom prst="rect">
            <a:avLst/>
          </a:prstGeom>
          <a:noFill/>
        </p:spPr>
        <p:txBody>
          <a:bodyPr wrap="square" rtlCol="0">
            <a:spAutoFit/>
          </a:bodyPr>
          <a:lstStyle/>
          <a:p>
            <a:r>
              <a:rPr lang="en-US" sz="4000" dirty="0">
                <a:latin typeface="Times New Roman" pitchFamily="18" charset="0"/>
                <a:cs typeface="Times New Roman" pitchFamily="18" charset="0"/>
              </a:rPr>
              <a:t>singular values</a:t>
            </a:r>
          </a:p>
        </p:txBody>
      </p:sp>
      <p:cxnSp>
        <p:nvCxnSpPr>
          <p:cNvPr id="15" name="Straight Arrow Connector 14"/>
          <p:cNvCxnSpPr/>
          <p:nvPr/>
        </p:nvCxnSpPr>
        <p:spPr>
          <a:xfrm rot="5400000" flipH="1" flipV="1">
            <a:off x="1104900" y="5448300"/>
            <a:ext cx="16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81200" y="6027003"/>
            <a:ext cx="7543800" cy="830997"/>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no clear cutoff for P, but the first 10 singular values are considerably larger than the rest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0" y="212913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952500" y="3005435"/>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srcRect l="10918" t="2469" r="7692" b="11111"/>
          <a:stretch>
            <a:fillRect/>
          </a:stretch>
        </p:blipFill>
        <p:spPr bwMode="auto">
          <a:xfrm>
            <a:off x="0" y="1295400"/>
            <a:ext cx="9104811" cy="3886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l="8351" t="2632" r="7484" b="6579"/>
          <a:stretch>
            <a:fillRect/>
          </a:stretch>
        </p:blipFill>
        <p:spPr bwMode="auto">
          <a:xfrm>
            <a:off x="0" y="152400"/>
            <a:ext cx="9105348" cy="6477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16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l="8351" t="2632" r="7484" b="6579"/>
          <a:stretch>
            <a:fillRect/>
          </a:stretch>
        </p:blipFill>
        <p:spPr bwMode="auto">
          <a:xfrm>
            <a:off x="0" y="152400"/>
            <a:ext cx="9105348" cy="6477000"/>
          </a:xfrm>
          <a:prstGeom prst="rect">
            <a:avLst/>
          </a:prstGeom>
          <a:noFill/>
          <a:ln w="9525">
            <a:noFill/>
            <a:miter lim="800000"/>
            <a:headEnd/>
            <a:tailEnd/>
          </a:ln>
        </p:spPr>
      </p:pic>
      <p:sp>
        <p:nvSpPr>
          <p:cNvPr id="7" name="Oval 6"/>
          <p:cNvSpPr/>
          <p:nvPr/>
        </p:nvSpPr>
        <p:spPr>
          <a:xfrm>
            <a:off x="0" y="0"/>
            <a:ext cx="28194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l="8351" t="2632" r="69571" b="64257"/>
          <a:stretch>
            <a:fillRect/>
          </a:stretch>
        </p:blipFill>
        <p:spPr bwMode="auto">
          <a:xfrm>
            <a:off x="990599" y="0"/>
            <a:ext cx="6934201"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l="8351" t="2632" r="7484" b="6579"/>
          <a:stretch>
            <a:fillRect/>
          </a:stretch>
        </p:blipFill>
        <p:spPr bwMode="auto">
          <a:xfrm>
            <a:off x="0" y="152400"/>
            <a:ext cx="9105348" cy="6477000"/>
          </a:xfrm>
          <a:prstGeom prst="rect">
            <a:avLst/>
          </a:prstGeom>
          <a:noFill/>
          <a:ln w="9525">
            <a:noFill/>
            <a:miter lim="800000"/>
            <a:headEnd/>
            <a:tailEnd/>
          </a:ln>
        </p:spPr>
      </p:pic>
      <p:sp>
        <p:nvSpPr>
          <p:cNvPr id="3" name="Oval 2"/>
          <p:cNvSpPr/>
          <p:nvPr/>
        </p:nvSpPr>
        <p:spPr>
          <a:xfrm>
            <a:off x="6629400" y="2133600"/>
            <a:ext cx="28194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l="71743" t="33006" r="7484" b="37554"/>
          <a:stretch>
            <a:fillRect/>
          </a:stretch>
        </p:blipFill>
        <p:spPr bwMode="auto">
          <a:xfrm>
            <a:off x="838200" y="0"/>
            <a:ext cx="7338281"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3352800"/>
          </a:xfrm>
        </p:spPr>
        <p:txBody>
          <a:bodyPr>
            <a:normAutofit/>
          </a:bodyPr>
          <a:lstStyle/>
          <a:p>
            <a:r>
              <a:rPr lang="en-US" dirty="0">
                <a:latin typeface="Times New Roman" pitchFamily="18" charset="0"/>
                <a:cs typeface="Times New Roman" pitchFamily="18" charset="0"/>
              </a:rPr>
              <a:t>Part 2: Cluster Analysis</a:t>
            </a:r>
          </a:p>
        </p:txBody>
      </p:sp>
    </p:spTree>
    <p:extLst>
      <p:ext uri="{BB962C8B-B14F-4D97-AF65-F5344CB8AC3E}">
        <p14:creationId xmlns:p14="http://schemas.microsoft.com/office/powerpoint/2010/main" val="136128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CDB9D-3A07-4865-9993-F46AE0C29F47}"/>
              </a:ext>
            </a:extLst>
          </p:cNvPr>
          <p:cNvPicPr>
            <a:picLocks noChangeAspect="1"/>
          </p:cNvPicPr>
          <p:nvPr/>
        </p:nvPicPr>
        <p:blipFill rotWithShape="1">
          <a:blip r:embed="rId3"/>
          <a:srcRect l="15833" t="32384" r="17500" b="27580"/>
          <a:stretch/>
        </p:blipFill>
        <p:spPr>
          <a:xfrm>
            <a:off x="426722" y="1828800"/>
            <a:ext cx="8290556" cy="2590800"/>
          </a:xfrm>
          <a:prstGeom prst="rect">
            <a:avLst/>
          </a:prstGeom>
        </p:spPr>
      </p:pic>
      <p:sp>
        <p:nvSpPr>
          <p:cNvPr id="9" name="TextBox 8">
            <a:extLst>
              <a:ext uri="{FF2B5EF4-FFF2-40B4-BE49-F238E27FC236}">
                <a16:creationId xmlns:a16="http://schemas.microsoft.com/office/drawing/2014/main" id="{537A3D0A-9EA4-47CB-93B5-9EEE70411804}"/>
              </a:ext>
            </a:extLst>
          </p:cNvPr>
          <p:cNvSpPr txBox="1"/>
          <p:nvPr/>
        </p:nvSpPr>
        <p:spPr>
          <a:xfrm>
            <a:off x="426722" y="381000"/>
            <a:ext cx="681227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When the data scatter about a single mean</a:t>
            </a:r>
          </a:p>
        </p:txBody>
      </p:sp>
      <p:sp>
        <p:nvSpPr>
          <p:cNvPr id="10" name="TextBox 9">
            <a:extLst>
              <a:ext uri="{FF2B5EF4-FFF2-40B4-BE49-F238E27FC236}">
                <a16:creationId xmlns:a16="http://schemas.microsoft.com/office/drawing/2014/main" id="{ACA9533B-5B28-403A-9EAA-751C16048982}"/>
              </a:ext>
            </a:extLst>
          </p:cNvPr>
          <p:cNvSpPr txBox="1"/>
          <p:nvPr/>
        </p:nvSpPr>
        <p:spPr>
          <a:xfrm>
            <a:off x="1905000" y="1104900"/>
            <a:ext cx="706374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mean can be determined with least squares</a:t>
            </a:r>
          </a:p>
        </p:txBody>
      </p:sp>
      <p:sp>
        <p:nvSpPr>
          <p:cNvPr id="11" name="TextBox 10">
            <a:extLst>
              <a:ext uri="{FF2B5EF4-FFF2-40B4-BE49-F238E27FC236}">
                <a16:creationId xmlns:a16="http://schemas.microsoft.com/office/drawing/2014/main" id="{5227796C-F336-449D-8584-915B36234B67}"/>
              </a:ext>
            </a:extLst>
          </p:cNvPr>
          <p:cNvSpPr txBox="1"/>
          <p:nvPr/>
        </p:nvSpPr>
        <p:spPr>
          <a:xfrm>
            <a:off x="6042659" y="3733800"/>
            <a:ext cx="239268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sample mean</a:t>
            </a:r>
          </a:p>
        </p:txBody>
      </p:sp>
    </p:spTree>
    <p:extLst>
      <p:ext uri="{BB962C8B-B14F-4D97-AF65-F5344CB8AC3E}">
        <p14:creationId xmlns:p14="http://schemas.microsoft.com/office/powerpoint/2010/main" val="234398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00E2A6-ED0B-4135-AE10-F20BFCD174E9}"/>
              </a:ext>
            </a:extLst>
          </p:cNvPr>
          <p:cNvPicPr>
            <a:picLocks noChangeAspect="1"/>
          </p:cNvPicPr>
          <p:nvPr/>
        </p:nvPicPr>
        <p:blipFill rotWithShape="1">
          <a:blip r:embed="rId3"/>
          <a:srcRect l="3333" t="30783" r="5833" b="33985"/>
          <a:stretch/>
        </p:blipFill>
        <p:spPr>
          <a:xfrm>
            <a:off x="304800" y="2514599"/>
            <a:ext cx="8305800" cy="1676401"/>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DCB3FC-B342-4071-B170-3C18F017D3EF}"/>
                  </a:ext>
                </a:extLst>
              </p:cNvPr>
              <p:cNvSpPr txBox="1"/>
              <p:nvPr/>
            </p:nvSpPr>
            <p:spPr>
              <a:xfrm>
                <a:off x="426722" y="381000"/>
                <a:ext cx="818387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This problem is easy to generalize to one in which</a:t>
                </a:r>
              </a:p>
              <a:p>
                <a:r>
                  <a:rPr lang="en-US" sz="2800" dirty="0">
                    <a:latin typeface="Times New Roman" panose="02020603050405020304" pitchFamily="18" charset="0"/>
                    <a:cs typeface="Times New Roman" panose="02020603050405020304" pitchFamily="18" charset="0"/>
                  </a:rPr>
                  <a:t>	every column of a sample matrix </a:t>
                </a:r>
                <a14:m>
                  <m:oMath xmlns:m="http://schemas.openxmlformats.org/officeDocument/2006/math">
                    <m:r>
                      <a:rPr lang="en-US" sz="2800" b="1" i="0" smtClean="0">
                        <a:latin typeface="Cambria Math" panose="02040503050406030204" pitchFamily="18" charset="0"/>
                        <a:cs typeface="Times New Roman" panose="02020603050405020304" pitchFamily="18" charset="0"/>
                      </a:rPr>
                      <m:t>𝐒</m:t>
                    </m:r>
                  </m:oMath>
                </a14:m>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scatters about its own mean</a:t>
                </a:r>
              </a:p>
            </p:txBody>
          </p:sp>
        </mc:Choice>
        <mc:Fallback xmlns="">
          <p:sp>
            <p:nvSpPr>
              <p:cNvPr id="3" name="TextBox 2">
                <a:extLst>
                  <a:ext uri="{FF2B5EF4-FFF2-40B4-BE49-F238E27FC236}">
                    <a16:creationId xmlns:a16="http://schemas.microsoft.com/office/drawing/2014/main" id="{DEDCB3FC-B342-4071-B170-3C18F017D3EF}"/>
                  </a:ext>
                </a:extLst>
              </p:cNvPr>
              <p:cNvSpPr txBox="1">
                <a:spLocks noRot="1" noChangeAspect="1" noMove="1" noResize="1" noEditPoints="1" noAdjustHandles="1" noChangeArrowheads="1" noChangeShapeType="1" noTextEdit="1"/>
              </p:cNvSpPr>
              <p:nvPr/>
            </p:nvSpPr>
            <p:spPr>
              <a:xfrm>
                <a:off x="426722" y="381000"/>
                <a:ext cx="8183878" cy="1384995"/>
              </a:xfrm>
              <a:prstGeom prst="rect">
                <a:avLst/>
              </a:prstGeom>
              <a:blipFill>
                <a:blip r:embed="rId4"/>
                <a:stretch>
                  <a:fillRect l="-1489" t="-4846" b="-1101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D2427E1-BF35-4839-9022-6CB0E6B1341E}"/>
              </a:ext>
            </a:extLst>
          </p:cNvPr>
          <p:cNvSpPr txBox="1"/>
          <p:nvPr/>
        </p:nvSpPr>
        <p:spPr>
          <a:xfrm>
            <a:off x="6446518" y="3713946"/>
            <a:ext cx="2392682"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sample mean</a:t>
            </a:r>
          </a:p>
          <a:p>
            <a:r>
              <a:rPr lang="en-US" sz="2800" dirty="0">
                <a:solidFill>
                  <a:srgbClr val="FF0000"/>
                </a:solidFill>
                <a:latin typeface="Times New Roman" panose="02020603050405020304" pitchFamily="18" charset="0"/>
                <a:cs typeface="Times New Roman" panose="02020603050405020304" pitchFamily="18" charset="0"/>
              </a:rPr>
              <a:t>of each column</a:t>
            </a:r>
          </a:p>
        </p:txBody>
      </p:sp>
    </p:spTree>
    <p:extLst>
      <p:ext uri="{BB962C8B-B14F-4D97-AF65-F5344CB8AC3E}">
        <p14:creationId xmlns:p14="http://schemas.microsoft.com/office/powerpoint/2010/main" val="341235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A062E5-7A8D-4683-B3B3-050AEA210B34}"/>
              </a:ext>
            </a:extLst>
          </p:cNvPr>
          <p:cNvPicPr>
            <a:picLocks noChangeAspect="1"/>
          </p:cNvPicPr>
          <p:nvPr/>
        </p:nvPicPr>
        <p:blipFill rotWithShape="1">
          <a:blip r:embed="rId3"/>
          <a:srcRect l="25833" t="29181" r="28333" b="25978"/>
          <a:stretch/>
        </p:blipFill>
        <p:spPr>
          <a:xfrm>
            <a:off x="1255123" y="1728215"/>
            <a:ext cx="6633753" cy="3377185"/>
          </a:xfrm>
          <a:prstGeom prst="rect">
            <a:avLst/>
          </a:prstGeom>
        </p:spPr>
      </p:pic>
      <p:sp>
        <p:nvSpPr>
          <p:cNvPr id="6" name="TextBox 5">
            <a:extLst>
              <a:ext uri="{FF2B5EF4-FFF2-40B4-BE49-F238E27FC236}">
                <a16:creationId xmlns:a16="http://schemas.microsoft.com/office/drawing/2014/main" id="{1894A41F-2610-4A7A-A4A6-3C3E956761FB}"/>
              </a:ext>
            </a:extLst>
          </p:cNvPr>
          <p:cNvSpPr txBox="1"/>
          <p:nvPr/>
        </p:nvSpPr>
        <p:spPr>
          <a:xfrm>
            <a:off x="304800" y="304800"/>
            <a:ext cx="88392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Now consider the further generalization:</a:t>
            </a:r>
          </a:p>
          <a:p>
            <a:r>
              <a:rPr lang="en-US" sz="2800" dirty="0">
                <a:latin typeface="Times New Roman" panose="02020603050405020304" pitchFamily="18" charset="0"/>
                <a:cs typeface="Times New Roman" panose="02020603050405020304" pitchFamily="18" charset="0"/>
              </a:rPr>
              <a:t>    Some rows of a sample matrix  scatters about one mean,</a:t>
            </a:r>
          </a:p>
          <a:p>
            <a:r>
              <a:rPr lang="en-US" sz="2800" dirty="0">
                <a:latin typeface="Times New Roman" panose="02020603050405020304" pitchFamily="18" charset="0"/>
                <a:cs typeface="Times New Roman" panose="02020603050405020304" pitchFamily="18" charset="0"/>
              </a:rPr>
              <a:t>    and the rest about another</a:t>
            </a:r>
          </a:p>
        </p:txBody>
      </p:sp>
    </p:spTree>
    <p:extLst>
      <p:ext uri="{BB962C8B-B14F-4D97-AF65-F5344CB8AC3E}">
        <p14:creationId xmlns:p14="http://schemas.microsoft.com/office/powerpoint/2010/main" val="106497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483F9-5F31-4823-95FC-C83323B75AA7}"/>
              </a:ext>
            </a:extLst>
          </p:cNvPr>
          <p:cNvPicPr>
            <a:picLocks noChangeAspect="1"/>
          </p:cNvPicPr>
          <p:nvPr/>
        </p:nvPicPr>
        <p:blipFill rotWithShape="1">
          <a:blip r:embed="rId3"/>
          <a:srcRect l="12500" t="32385" r="17500" b="21174"/>
          <a:stretch/>
        </p:blipFill>
        <p:spPr>
          <a:xfrm>
            <a:off x="268015" y="1752600"/>
            <a:ext cx="8607969" cy="2971800"/>
          </a:xfrm>
          <a:prstGeom prst="rect">
            <a:avLst/>
          </a:prstGeom>
        </p:spPr>
      </p:pic>
      <p:sp>
        <p:nvSpPr>
          <p:cNvPr id="6" name="TextBox 5">
            <a:extLst>
              <a:ext uri="{FF2B5EF4-FFF2-40B4-BE49-F238E27FC236}">
                <a16:creationId xmlns:a16="http://schemas.microsoft.com/office/drawing/2014/main" id="{58B8DADE-58BE-4ABA-99D1-492FBCDAC897}"/>
              </a:ext>
            </a:extLst>
          </p:cNvPr>
          <p:cNvSpPr txBox="1"/>
          <p:nvPr/>
        </p:nvSpPr>
        <p:spPr>
          <a:xfrm>
            <a:off x="304800" y="304800"/>
            <a:ext cx="88392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Here’s yet a further generalization</a:t>
            </a:r>
          </a:p>
          <a:p>
            <a:r>
              <a:rPr lang="en-US" sz="2800" dirty="0">
                <a:latin typeface="Times New Roman" panose="02020603050405020304" pitchFamily="18" charset="0"/>
                <a:cs typeface="Times New Roman" panose="02020603050405020304" pitchFamily="18" charset="0"/>
              </a:rPr>
              <a:t>	Each row of a sample matrix </a:t>
            </a:r>
          </a:p>
          <a:p>
            <a:r>
              <a:rPr lang="en-US" sz="2800" dirty="0">
                <a:latin typeface="Times New Roman" panose="02020603050405020304" pitchFamily="18" charset="0"/>
                <a:cs typeface="Times New Roman" panose="02020603050405020304" pitchFamily="18" charset="0"/>
              </a:rPr>
              <a:t>	      scatters about one of K means</a:t>
            </a:r>
          </a:p>
        </p:txBody>
      </p:sp>
    </p:spTree>
    <p:extLst>
      <p:ext uri="{BB962C8B-B14F-4D97-AF65-F5344CB8AC3E}">
        <p14:creationId xmlns:p14="http://schemas.microsoft.com/office/powerpoint/2010/main" val="3676260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0483F9-5F31-4823-95FC-C83323B75AA7}"/>
              </a:ext>
            </a:extLst>
          </p:cNvPr>
          <p:cNvPicPr>
            <a:picLocks noChangeAspect="1"/>
          </p:cNvPicPr>
          <p:nvPr/>
        </p:nvPicPr>
        <p:blipFill rotWithShape="1">
          <a:blip r:embed="rId3"/>
          <a:srcRect l="12500" t="32385" r="17500" b="21174"/>
          <a:stretch/>
        </p:blipFill>
        <p:spPr>
          <a:xfrm>
            <a:off x="268015" y="1752600"/>
            <a:ext cx="8607969" cy="29718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B8DADE-58BE-4ABA-99D1-492FBCDAC897}"/>
                  </a:ext>
                </a:extLst>
              </p:cNvPr>
              <p:cNvSpPr txBox="1"/>
              <p:nvPr/>
            </p:nvSpPr>
            <p:spPr>
              <a:xfrm>
                <a:off x="0" y="30480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This equation embodies the idea of cluster analysis.</a:t>
                </a:r>
              </a:p>
              <a:p>
                <a:r>
                  <a:rPr lang="en-US" sz="2800" dirty="0">
                    <a:latin typeface="Times New Roman" panose="02020603050405020304" pitchFamily="18" charset="0"/>
                    <a:cs typeface="Times New Roman" panose="02020603050405020304" pitchFamily="18" charset="0"/>
                  </a:rPr>
                  <a:t>	Each row “belongs” to one of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𝐾</m:t>
                    </m:r>
                  </m:oMath>
                </a14:m>
                <a:r>
                  <a:rPr lang="en-US" sz="2800" dirty="0">
                    <a:latin typeface="Times New Roman" panose="02020603050405020304" pitchFamily="18" charset="0"/>
                    <a:cs typeface="Times New Roman" panose="02020603050405020304" pitchFamily="18" charset="0"/>
                  </a:rPr>
                  <a:t> clusters. </a:t>
                </a:r>
              </a:p>
            </p:txBody>
          </p:sp>
        </mc:Choice>
        <mc:Fallback xmlns="">
          <p:sp>
            <p:nvSpPr>
              <p:cNvPr id="6" name="TextBox 5">
                <a:extLst>
                  <a:ext uri="{FF2B5EF4-FFF2-40B4-BE49-F238E27FC236}">
                    <a16:creationId xmlns:a16="http://schemas.microsoft.com/office/drawing/2014/main" id="{58B8DADE-58BE-4ABA-99D1-492FBCDAC897}"/>
                  </a:ext>
                </a:extLst>
              </p:cNvPr>
              <p:cNvSpPr txBox="1">
                <a:spLocks noRot="1" noChangeAspect="1" noMove="1" noResize="1" noEditPoints="1" noAdjustHandles="1" noChangeArrowheads="1" noChangeShapeType="1" noTextEdit="1"/>
              </p:cNvSpPr>
              <p:nvPr/>
            </p:nvSpPr>
            <p:spPr>
              <a:xfrm>
                <a:off x="0" y="304800"/>
                <a:ext cx="9144000" cy="954107"/>
              </a:xfrm>
              <a:prstGeom prst="rect">
                <a:avLst/>
              </a:prstGeom>
              <a:blipFill>
                <a:blip r:embed="rId4"/>
                <a:stretch>
                  <a:fillRect l="-1333" t="-6369" b="-16561"/>
                </a:stretch>
              </a:blipFill>
            </p:spPr>
            <p:txBody>
              <a:bodyPr/>
              <a:lstStyle/>
              <a:p>
                <a:r>
                  <a:rPr lang="en-US">
                    <a:noFill/>
                  </a:rPr>
                  <a:t> </a:t>
                </a:r>
              </a:p>
            </p:txBody>
          </p:sp>
        </mc:Fallback>
      </mc:AlternateContent>
    </p:spTree>
    <p:extLst>
      <p:ext uri="{BB962C8B-B14F-4D97-AF65-F5344CB8AC3E}">
        <p14:creationId xmlns:p14="http://schemas.microsoft.com/office/powerpoint/2010/main" val="289821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3352800"/>
          </a:xfrm>
        </p:spPr>
        <p:txBody>
          <a:bodyPr>
            <a:normAutofit/>
          </a:bodyPr>
          <a:lstStyle/>
          <a:p>
            <a:r>
              <a:rPr lang="en-US" dirty="0">
                <a:latin typeface="Times New Roman" pitchFamily="18" charset="0"/>
                <a:cs typeface="Times New Roman" pitchFamily="18" charset="0"/>
              </a:rPr>
              <a:t>Part 1: Empirical Orthogonal Functions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CFC4B8-D43D-41B7-A34D-57030C2D81DB}"/>
              </a:ext>
            </a:extLst>
          </p:cNvPr>
          <p:cNvPicPr>
            <a:picLocks noChangeAspect="1"/>
          </p:cNvPicPr>
          <p:nvPr/>
        </p:nvPicPr>
        <p:blipFill rotWithShape="1">
          <a:blip r:embed="rId2"/>
          <a:srcRect l="3333" t="24378" r="5001" b="24377"/>
          <a:stretch/>
        </p:blipFill>
        <p:spPr>
          <a:xfrm>
            <a:off x="304800" y="2209800"/>
            <a:ext cx="8382000" cy="2438400"/>
          </a:xfrm>
          <a:prstGeom prst="rect">
            <a:avLst/>
          </a:prstGeom>
        </p:spPr>
      </p:pic>
      <p:sp>
        <p:nvSpPr>
          <p:cNvPr id="6" name="TextBox 5">
            <a:extLst>
              <a:ext uri="{FF2B5EF4-FFF2-40B4-BE49-F238E27FC236}">
                <a16:creationId xmlns:a16="http://schemas.microsoft.com/office/drawing/2014/main" id="{0B08E5E9-1302-47B6-84EF-BA2F4C4F1456}"/>
              </a:ext>
            </a:extLst>
          </p:cNvPr>
          <p:cNvSpPr txBox="1"/>
          <p:nvPr/>
        </p:nvSpPr>
        <p:spPr>
          <a:xfrm>
            <a:off x="304800" y="304800"/>
            <a:ext cx="8305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Putting this it in matrix form ...</a:t>
            </a:r>
          </a:p>
        </p:txBody>
      </p:sp>
      <p:sp>
        <p:nvSpPr>
          <p:cNvPr id="7" name="Freeform: Shape 6">
            <a:extLst>
              <a:ext uri="{FF2B5EF4-FFF2-40B4-BE49-F238E27FC236}">
                <a16:creationId xmlns:a16="http://schemas.microsoft.com/office/drawing/2014/main" id="{5CC88C28-F7EF-4F49-B556-905563F185C1}"/>
              </a:ext>
            </a:extLst>
          </p:cNvPr>
          <p:cNvSpPr/>
          <p:nvPr/>
        </p:nvSpPr>
        <p:spPr>
          <a:xfrm>
            <a:off x="6309360" y="3712464"/>
            <a:ext cx="1817379" cy="1700784"/>
          </a:xfrm>
          <a:custGeom>
            <a:avLst/>
            <a:gdLst>
              <a:gd name="connsiteX0" fmla="*/ 1719072 w 1817379"/>
              <a:gd name="connsiteY0" fmla="*/ 0 h 1700784"/>
              <a:gd name="connsiteX1" fmla="*/ 1627632 w 1817379"/>
              <a:gd name="connsiteY1" fmla="*/ 841248 h 1700784"/>
              <a:gd name="connsiteX2" fmla="*/ 0 w 1817379"/>
              <a:gd name="connsiteY2" fmla="*/ 1700784 h 1700784"/>
            </a:gdLst>
            <a:ahLst/>
            <a:cxnLst>
              <a:cxn ang="0">
                <a:pos x="connsiteX0" y="connsiteY0"/>
              </a:cxn>
              <a:cxn ang="0">
                <a:pos x="connsiteX1" y="connsiteY1"/>
              </a:cxn>
              <a:cxn ang="0">
                <a:pos x="connsiteX2" y="connsiteY2"/>
              </a:cxn>
            </a:cxnLst>
            <a:rect l="l" t="t" r="r" b="b"/>
            <a:pathLst>
              <a:path w="1817379" h="1700784">
                <a:moveTo>
                  <a:pt x="1719072" y="0"/>
                </a:moveTo>
                <a:cubicBezTo>
                  <a:pt x="1816608" y="278892"/>
                  <a:pt x="1914144" y="557784"/>
                  <a:pt x="1627632" y="841248"/>
                </a:cubicBezTo>
                <a:cubicBezTo>
                  <a:pt x="1341120" y="1124712"/>
                  <a:pt x="670560" y="1412748"/>
                  <a:pt x="0" y="1700784"/>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3DE3E6-EC64-48A1-83BD-03F77A538850}"/>
              </a:ext>
            </a:extLst>
          </p:cNvPr>
          <p:cNvSpPr txBox="1"/>
          <p:nvPr/>
        </p:nvSpPr>
        <p:spPr>
          <a:xfrm>
            <a:off x="4806696" y="5358384"/>
            <a:ext cx="2895600" cy="523220"/>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association matrix</a:t>
            </a:r>
          </a:p>
        </p:txBody>
      </p:sp>
      <p:sp>
        <p:nvSpPr>
          <p:cNvPr id="9" name="Freeform: Shape 8">
            <a:extLst>
              <a:ext uri="{FF2B5EF4-FFF2-40B4-BE49-F238E27FC236}">
                <a16:creationId xmlns:a16="http://schemas.microsoft.com/office/drawing/2014/main" id="{A485A78D-96AA-4513-BEDF-C754DC071E1E}"/>
              </a:ext>
            </a:extLst>
          </p:cNvPr>
          <p:cNvSpPr/>
          <p:nvPr/>
        </p:nvSpPr>
        <p:spPr>
          <a:xfrm>
            <a:off x="7671238" y="3727186"/>
            <a:ext cx="677041" cy="2438400"/>
          </a:xfrm>
          <a:custGeom>
            <a:avLst/>
            <a:gdLst>
              <a:gd name="connsiteX0" fmla="*/ 1719072 w 1817379"/>
              <a:gd name="connsiteY0" fmla="*/ 0 h 1700784"/>
              <a:gd name="connsiteX1" fmla="*/ 1627632 w 1817379"/>
              <a:gd name="connsiteY1" fmla="*/ 841248 h 1700784"/>
              <a:gd name="connsiteX2" fmla="*/ 0 w 1817379"/>
              <a:gd name="connsiteY2" fmla="*/ 1700784 h 1700784"/>
            </a:gdLst>
            <a:ahLst/>
            <a:cxnLst>
              <a:cxn ang="0">
                <a:pos x="connsiteX0" y="connsiteY0"/>
              </a:cxn>
              <a:cxn ang="0">
                <a:pos x="connsiteX1" y="connsiteY1"/>
              </a:cxn>
              <a:cxn ang="0">
                <a:pos x="connsiteX2" y="connsiteY2"/>
              </a:cxn>
            </a:cxnLst>
            <a:rect l="l" t="t" r="r" b="b"/>
            <a:pathLst>
              <a:path w="1817379" h="1700784">
                <a:moveTo>
                  <a:pt x="1719072" y="0"/>
                </a:moveTo>
                <a:cubicBezTo>
                  <a:pt x="1816608" y="278892"/>
                  <a:pt x="1914144" y="557784"/>
                  <a:pt x="1627632" y="841248"/>
                </a:cubicBezTo>
                <a:cubicBezTo>
                  <a:pt x="1341120" y="1124712"/>
                  <a:pt x="670560" y="1412748"/>
                  <a:pt x="0" y="1700784"/>
                </a:cubicBezTo>
              </a:path>
            </a:pathLst>
          </a:custGeom>
          <a:noFill/>
          <a:ln>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6C0096-9465-4FE0-9AFF-38F0126DC2DB}"/>
              </a:ext>
            </a:extLst>
          </p:cNvPr>
          <p:cNvSpPr txBox="1"/>
          <p:nvPr/>
        </p:nvSpPr>
        <p:spPr>
          <a:xfrm>
            <a:off x="5114158" y="6091687"/>
            <a:ext cx="3725042" cy="523220"/>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matrix of cluster means</a:t>
            </a:r>
          </a:p>
        </p:txBody>
      </p:sp>
    </p:spTree>
    <p:extLst>
      <p:ext uri="{BB962C8B-B14F-4D97-AF65-F5344CB8AC3E}">
        <p14:creationId xmlns:p14="http://schemas.microsoft.com/office/powerpoint/2010/main" val="274707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623739-4DBD-4A03-9E57-52C318E0A8A6}"/>
                  </a:ext>
                </a:extLst>
              </p:cNvPr>
              <p:cNvSpPr txBox="1"/>
              <p:nvPr/>
            </p:nvSpPr>
            <p:spPr>
              <a:xfrm>
                <a:off x="914400" y="914400"/>
                <a:ext cx="7315200"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a:t>
                </a:r>
                <a14:m>
                  <m:oMath xmlns:m="http://schemas.openxmlformats.org/officeDocument/2006/math">
                    <m:r>
                      <a:rPr lang="en-US" sz="3200" b="1" i="0" smtClean="0">
                        <a:latin typeface="Cambria Math" panose="02040503050406030204" pitchFamily="18" charset="0"/>
                        <a:cs typeface="Times New Roman" panose="02020603050405020304" pitchFamily="18" charset="0"/>
                      </a:rPr>
                      <m:t>𝐒</m:t>
                    </m:r>
                    <m:r>
                      <a:rPr lang="en-US" sz="3200" b="1" i="0" smtClean="0">
                        <a:latin typeface="Cambria Math" panose="02040503050406030204" pitchFamily="18" charset="0"/>
                        <a:cs typeface="Times New Roman" panose="02020603050405020304" pitchFamily="18" charset="0"/>
                      </a:rPr>
                      <m:t>=</m:t>
                    </m:r>
                    <m:r>
                      <a:rPr lang="en-US" sz="3200" b="1" i="0" smtClean="0">
                        <a:latin typeface="Cambria Math" panose="02040503050406030204" pitchFamily="18" charset="0"/>
                        <a:cs typeface="Times New Roman" panose="02020603050405020304" pitchFamily="18" charset="0"/>
                      </a:rPr>
                      <m:t>𝐀𝐌</m:t>
                    </m:r>
                  </m:oMath>
                </a14:m>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Cluster Analysis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a:t>
                </a:r>
                <a14:m>
                  <m:oMath xmlns:m="http://schemas.openxmlformats.org/officeDocument/2006/math">
                    <m:r>
                      <a:rPr lang="en-US" sz="3200" b="1" i="0" smtClean="0">
                        <a:latin typeface="Cambria Math" panose="02040503050406030204" pitchFamily="18" charset="0"/>
                        <a:cs typeface="Times New Roman" panose="02020603050405020304" pitchFamily="18" charset="0"/>
                      </a:rPr>
                      <m:t>𝐒</m:t>
                    </m:r>
                    <m:r>
                      <a:rPr lang="en-US" sz="3200" b="1" i="0" smtClean="0">
                        <a:latin typeface="Cambria Math" panose="02040503050406030204" pitchFamily="18" charset="0"/>
                        <a:cs typeface="Times New Roman" panose="02020603050405020304" pitchFamily="18" charset="0"/>
                      </a:rPr>
                      <m:t>=</m:t>
                    </m:r>
                    <m:r>
                      <a:rPr lang="en-US" sz="3200" b="1" i="0" smtClean="0">
                        <a:latin typeface="Cambria Math" panose="02040503050406030204" pitchFamily="18" charset="0"/>
                        <a:cs typeface="Times New Roman" panose="02020603050405020304" pitchFamily="18" charset="0"/>
                      </a:rPr>
                      <m:t>𝐂𝐅</m:t>
                    </m:r>
                  </m:oMath>
                </a14:m>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Factor Analysis look similar</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but they are really quite different, because</a:t>
                </a:r>
              </a:p>
              <a:p>
                <a14:m>
                  <m:oMath xmlns:m="http://schemas.openxmlformats.org/officeDocument/2006/math">
                    <m:r>
                      <a:rPr lang="en-US" sz="3200" b="1" i="0" smtClean="0">
                        <a:latin typeface="Cambria Math" panose="02040503050406030204" pitchFamily="18" charset="0"/>
                        <a:cs typeface="Times New Roman" panose="02020603050405020304" pitchFamily="18" charset="0"/>
                      </a:rPr>
                      <m:t>𝐀</m:t>
                    </m:r>
                  </m:oMath>
                </a14:m>
                <a:r>
                  <a:rPr lang="en-US" sz="3200" dirty="0">
                    <a:latin typeface="Times New Roman" panose="02020603050405020304" pitchFamily="18" charset="0"/>
                    <a:cs typeface="Times New Roman" panose="02020603050405020304" pitchFamily="18" charset="0"/>
                  </a:rPr>
                  <a:t> is requires to contain only zeros and ones</a:t>
                </a:r>
              </a:p>
              <a:p>
                <a:r>
                  <a:rPr lang="en-US" sz="3200" dirty="0">
                    <a:latin typeface="Times New Roman" panose="02020603050405020304" pitchFamily="18" charset="0"/>
                    <a:cs typeface="Times New Roman" panose="02020603050405020304" pitchFamily="18" charset="0"/>
                  </a:rPr>
                  <a:t>whereas </a:t>
                </a:r>
                <a14:m>
                  <m:oMath xmlns:m="http://schemas.openxmlformats.org/officeDocument/2006/math">
                    <m:r>
                      <a:rPr lang="en-US" sz="3200" b="1" i="0" smtClean="0">
                        <a:latin typeface="Cambria Math" panose="02040503050406030204" pitchFamily="18" charset="0"/>
                        <a:cs typeface="Times New Roman" panose="02020603050405020304" pitchFamily="18" charset="0"/>
                      </a:rPr>
                      <m:t>𝐂</m:t>
                    </m:r>
                  </m:oMath>
                </a14:m>
                <a:r>
                  <a:rPr lang="en-US" sz="3200" dirty="0">
                    <a:latin typeface="Times New Roman" panose="02020603050405020304" pitchFamily="18" charset="0"/>
                    <a:cs typeface="Times New Roman" panose="02020603050405020304" pitchFamily="18" charset="0"/>
                  </a:rPr>
                  <a:t> is not.</a:t>
                </a:r>
              </a:p>
              <a:p>
                <a:endParaRPr lang="en-US" sz="32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D623739-4DBD-4A03-9E57-52C318E0A8A6}"/>
                  </a:ext>
                </a:extLst>
              </p:cNvPr>
              <p:cNvSpPr txBox="1">
                <a:spLocks noRot="1" noChangeAspect="1" noMove="1" noResize="1" noEditPoints="1" noAdjustHandles="1" noChangeArrowheads="1" noChangeShapeType="1" noTextEdit="1"/>
              </p:cNvSpPr>
              <p:nvPr/>
            </p:nvSpPr>
            <p:spPr>
              <a:xfrm>
                <a:off x="914400" y="914400"/>
                <a:ext cx="7315200" cy="5016758"/>
              </a:xfrm>
              <a:prstGeom prst="rect">
                <a:avLst/>
              </a:prstGeom>
              <a:blipFill>
                <a:blip r:embed="rId3"/>
                <a:stretch>
                  <a:fillRect l="-2083" t="-1701" r="-1583"/>
                </a:stretch>
              </a:blipFill>
            </p:spPr>
            <p:txBody>
              <a:bodyPr/>
              <a:lstStyle/>
              <a:p>
                <a:r>
                  <a:rPr lang="en-US">
                    <a:noFill/>
                  </a:rPr>
                  <a:t> </a:t>
                </a:r>
              </a:p>
            </p:txBody>
          </p:sp>
        </mc:Fallback>
      </mc:AlternateContent>
    </p:spTree>
    <p:extLst>
      <p:ext uri="{BB962C8B-B14F-4D97-AF65-F5344CB8AC3E}">
        <p14:creationId xmlns:p14="http://schemas.microsoft.com/office/powerpoint/2010/main" val="264470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08E5E9-1302-47B6-84EF-BA2F4C4F1456}"/>
                  </a:ext>
                </a:extLst>
              </p:cNvPr>
              <p:cNvSpPr txBox="1"/>
              <p:nvPr/>
            </p:nvSpPr>
            <p:spPr>
              <a:xfrm>
                <a:off x="609600" y="1447800"/>
                <a:ext cx="8305800" cy="305744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association matrix </a:t>
                </a:r>
                <a14:m>
                  <m:oMath xmlns:m="http://schemas.openxmlformats.org/officeDocument/2006/math">
                    <m:r>
                      <a:rPr lang="en-US" sz="2800" b="1" i="0" smtClean="0">
                        <a:latin typeface="Cambria Math" panose="02040503050406030204" pitchFamily="18" charset="0"/>
                        <a:cs typeface="Times New Roman" panose="02020603050405020304" pitchFamily="18" charset="0"/>
                      </a:rPr>
                      <m:t>𝐀</m:t>
                    </m:r>
                  </m:oMath>
                </a14:m>
                <a:r>
                  <a:rPr lang="en-US" sz="2800" dirty="0">
                    <a:latin typeface="Times New Roman" panose="02020603050405020304" pitchFamily="18" charset="0"/>
                    <a:cs typeface="Times New Roman" panose="02020603050405020304" pitchFamily="18" charset="0"/>
                  </a:rPr>
                  <a:t> is unnecessary.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column-vector </a:t>
                </a:r>
                <a14:m>
                  <m:oMath xmlns:m="http://schemas.openxmlformats.org/officeDocument/2006/math">
                    <m:r>
                      <a:rPr lang="en-US" sz="2800" b="1" i="0" smtClean="0">
                        <a:latin typeface="Cambria Math" panose="02040503050406030204" pitchFamily="18" charset="0"/>
                        <a:cs typeface="Times New Roman" panose="02020603050405020304" pitchFamily="18" charset="0"/>
                      </a:rPr>
                      <m:t>𝐤</m:t>
                    </m:r>
                  </m:oMath>
                </a14:m>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 elements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𝑘</m:t>
                        </m:r>
                      </m:e>
                      <m:sub>
                        <m:r>
                          <a:rPr lang="en-US" sz="2800" b="0" i="1" smtClean="0">
                            <a:latin typeface="Cambria Math" panose="02040503050406030204" pitchFamily="18" charset="0"/>
                            <a:cs typeface="Times New Roman" panose="02020603050405020304" pitchFamily="18" charset="0"/>
                          </a:rPr>
                          <m:t>𝑖</m:t>
                        </m:r>
                      </m:sub>
                    </m:sSub>
                  </m:oMath>
                </a14:m>
                <a:r>
                  <a:rPr lang="en-US" sz="2800" dirty="0">
                    <a:latin typeface="Times New Roman" panose="02020603050405020304" pitchFamily="18" charset="0"/>
                    <a:cs typeface="Times New Roman" panose="02020603050405020304" pitchFamily="18" charset="0"/>
                  </a:rPr>
                  <a:t> specifying the cluster of sample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𝑖</m:t>
                    </m:r>
                  </m:oMath>
                </a14:m>
                <a:r>
                  <a:rPr lang="en-US" sz="2800" dirty="0">
                    <a:latin typeface="Times New Roman" panose="02020603050405020304" pitchFamily="18" charset="0"/>
                    <a:cs typeface="Times New Roman" panose="02020603050405020304" pitchFamily="18" charset="0"/>
                  </a:rPr>
                  <a:t> is sufficient, since</a:t>
                </a:r>
              </a:p>
              <a:p>
                <a:endParaRPr lang="en-US" sz="28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4800" b="0" i="1" smtClean="0">
                              <a:latin typeface="Cambria Math" panose="02040503050406030204" pitchFamily="18" charset="0"/>
                              <a:cs typeface="Times New Roman" panose="02020603050405020304" pitchFamily="18" charset="0"/>
                            </a:rPr>
                          </m:ctrlPr>
                        </m:sSubPr>
                        <m:e>
                          <m:r>
                            <a:rPr lang="en-US" sz="4800" b="0" i="1" smtClean="0">
                              <a:latin typeface="Cambria Math" panose="02040503050406030204" pitchFamily="18" charset="0"/>
                              <a:cs typeface="Times New Roman" panose="02020603050405020304" pitchFamily="18" charset="0"/>
                            </a:rPr>
                            <m:t>𝐴</m:t>
                          </m:r>
                        </m:e>
                        <m:sub>
                          <m:r>
                            <a:rPr lang="en-US" sz="4800" b="0" i="1" smtClean="0">
                              <a:latin typeface="Cambria Math" panose="02040503050406030204" pitchFamily="18" charset="0"/>
                              <a:cs typeface="Times New Roman" panose="02020603050405020304" pitchFamily="18" charset="0"/>
                            </a:rPr>
                            <m:t>𝑖</m:t>
                          </m:r>
                          <m:r>
                            <a:rPr lang="en-US" sz="4800" b="0" i="1" smtClean="0">
                              <a:latin typeface="Cambria Math" panose="02040503050406030204" pitchFamily="18" charset="0"/>
                              <a:cs typeface="Times New Roman" panose="02020603050405020304" pitchFamily="18" charset="0"/>
                            </a:rPr>
                            <m:t>,</m:t>
                          </m:r>
                          <m:r>
                            <a:rPr lang="en-US" sz="4800" b="0" i="1" smtClean="0">
                              <a:latin typeface="Cambria Math" panose="02040503050406030204" pitchFamily="18" charset="0"/>
                              <a:cs typeface="Times New Roman" panose="02020603050405020304" pitchFamily="18" charset="0"/>
                            </a:rPr>
                            <m:t>𝑗</m:t>
                          </m:r>
                        </m:sub>
                      </m:sSub>
                      <m:r>
                        <a:rPr lang="en-US" sz="4800" b="0" i="1" smtClean="0">
                          <a:latin typeface="Cambria Math" panose="02040503050406030204" pitchFamily="18" charset="0"/>
                          <a:cs typeface="Times New Roman" panose="02020603050405020304" pitchFamily="18" charset="0"/>
                        </a:rPr>
                        <m:t>=</m:t>
                      </m:r>
                      <m:sSub>
                        <m:sSubPr>
                          <m:ctrlPr>
                            <a:rPr lang="en-US" sz="4800" b="0" i="1" smtClean="0">
                              <a:latin typeface="Cambria Math" panose="02040503050406030204" pitchFamily="18" charset="0"/>
                              <a:cs typeface="Times New Roman" panose="02020603050405020304" pitchFamily="18" charset="0"/>
                            </a:rPr>
                          </m:ctrlPr>
                        </m:sSubPr>
                        <m:e>
                          <m:r>
                            <a:rPr lang="en-US" sz="4800" b="0" i="1" smtClean="0">
                              <a:latin typeface="Cambria Math" panose="02040503050406030204" pitchFamily="18" charset="0"/>
                              <a:ea typeface="Cambria Math" panose="02040503050406030204" pitchFamily="18" charset="0"/>
                              <a:cs typeface="Times New Roman" panose="02020603050405020304" pitchFamily="18" charset="0"/>
                            </a:rPr>
                            <m:t>𝛿</m:t>
                          </m:r>
                        </m:e>
                        <m:sub>
                          <m:r>
                            <a:rPr lang="en-US" sz="4800" b="0" i="1" smtClean="0">
                              <a:latin typeface="Cambria Math" panose="02040503050406030204" pitchFamily="18" charset="0"/>
                              <a:cs typeface="Times New Roman" panose="02020603050405020304" pitchFamily="18" charset="0"/>
                            </a:rPr>
                            <m:t>𝑖</m:t>
                          </m:r>
                          <m:r>
                            <a:rPr lang="en-US" sz="4800" b="0" i="1" smtClean="0">
                              <a:latin typeface="Cambria Math" panose="02040503050406030204" pitchFamily="18" charset="0"/>
                              <a:cs typeface="Times New Roman" panose="02020603050405020304" pitchFamily="18" charset="0"/>
                            </a:rPr>
                            <m:t>,</m:t>
                          </m:r>
                          <m:sSub>
                            <m:sSubPr>
                              <m:ctrlPr>
                                <a:rPr lang="en-US" sz="4800" i="1">
                                  <a:latin typeface="Cambria Math" panose="02040503050406030204" pitchFamily="18" charset="0"/>
                                  <a:cs typeface="Times New Roman" panose="02020603050405020304" pitchFamily="18" charset="0"/>
                                </a:rPr>
                              </m:ctrlPr>
                            </m:sSubPr>
                            <m:e>
                              <m:r>
                                <a:rPr lang="en-US" sz="4800" i="1">
                                  <a:latin typeface="Cambria Math" panose="02040503050406030204" pitchFamily="18" charset="0"/>
                                  <a:cs typeface="Times New Roman" panose="02020603050405020304" pitchFamily="18" charset="0"/>
                                </a:rPr>
                                <m:t>𝑘</m:t>
                              </m:r>
                            </m:e>
                            <m:sub>
                              <m:r>
                                <a:rPr lang="en-US" sz="4800" i="1">
                                  <a:latin typeface="Cambria Math" panose="02040503050406030204" pitchFamily="18" charset="0"/>
                                  <a:cs typeface="Times New Roman" panose="02020603050405020304" pitchFamily="18" charset="0"/>
                                </a:rPr>
                                <m:t>𝑖</m:t>
                              </m:r>
                            </m:sub>
                          </m:sSub>
                        </m:sub>
                      </m:sSub>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B08E5E9-1302-47B6-84EF-BA2F4C4F1456}"/>
                  </a:ext>
                </a:extLst>
              </p:cNvPr>
              <p:cNvSpPr txBox="1">
                <a:spLocks noRot="1" noChangeAspect="1" noMove="1" noResize="1" noEditPoints="1" noAdjustHandles="1" noChangeArrowheads="1" noChangeShapeType="1" noTextEdit="1"/>
              </p:cNvSpPr>
              <p:nvPr/>
            </p:nvSpPr>
            <p:spPr>
              <a:xfrm>
                <a:off x="609600" y="1447800"/>
                <a:ext cx="8305800" cy="3057440"/>
              </a:xfrm>
              <a:prstGeom prst="rect">
                <a:avLst/>
              </a:prstGeom>
              <a:blipFill>
                <a:blip r:embed="rId2"/>
                <a:stretch>
                  <a:fillRect l="-1467" t="-2196"/>
                </a:stretch>
              </a:blipFill>
            </p:spPr>
            <p:txBody>
              <a:bodyPr/>
              <a:lstStyle/>
              <a:p>
                <a:r>
                  <a:rPr lang="en-US">
                    <a:noFill/>
                  </a:rPr>
                  <a:t> </a:t>
                </a:r>
              </a:p>
            </p:txBody>
          </p:sp>
        </mc:Fallback>
      </mc:AlternateContent>
    </p:spTree>
    <p:extLst>
      <p:ext uri="{BB962C8B-B14F-4D97-AF65-F5344CB8AC3E}">
        <p14:creationId xmlns:p14="http://schemas.microsoft.com/office/powerpoint/2010/main" val="1167876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A32123-02E3-40E4-BAAC-BAC87BEE4A63}"/>
              </a:ext>
            </a:extLst>
          </p:cNvPr>
          <p:cNvPicPr>
            <a:picLocks noChangeAspect="1"/>
          </p:cNvPicPr>
          <p:nvPr/>
        </p:nvPicPr>
        <p:blipFill rotWithShape="1">
          <a:blip r:embed="rId2"/>
          <a:srcRect l="27500" t="38790" r="31667" b="29182"/>
          <a:stretch/>
        </p:blipFill>
        <p:spPr>
          <a:xfrm>
            <a:off x="1398272" y="1828800"/>
            <a:ext cx="6347456" cy="2590800"/>
          </a:xfrm>
          <a:prstGeom prst="rect">
            <a:avLst/>
          </a:prstGeom>
        </p:spPr>
      </p:pic>
      <p:sp>
        <p:nvSpPr>
          <p:cNvPr id="6" name="TextBox 5">
            <a:extLst>
              <a:ext uri="{FF2B5EF4-FFF2-40B4-BE49-F238E27FC236}">
                <a16:creationId xmlns:a16="http://schemas.microsoft.com/office/drawing/2014/main" id="{5B19F4CE-5C0F-47AD-9072-1AA77B8E9F1C}"/>
              </a:ext>
            </a:extLst>
          </p:cNvPr>
          <p:cNvSpPr txBox="1"/>
          <p:nvPr/>
        </p:nvSpPr>
        <p:spPr>
          <a:xfrm>
            <a:off x="228600" y="387727"/>
            <a:ext cx="84582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If we knew the cluster assignments,</a:t>
            </a:r>
          </a:p>
          <a:p>
            <a:r>
              <a:rPr lang="en-US" sz="3200" dirty="0">
                <a:latin typeface="Times New Roman" panose="02020603050405020304" pitchFamily="18" charset="0"/>
                <a:cs typeface="Times New Roman" panose="02020603050405020304" pitchFamily="18" charset="0"/>
              </a:rPr>
              <a:t>	then calculating the cluster means is easy:</a:t>
            </a:r>
          </a:p>
          <a:p>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31C1DA0-6E71-458F-9FC2-175A09FBFDEB}"/>
              </a:ext>
            </a:extLst>
          </p:cNvPr>
          <p:cNvSpPr txBox="1"/>
          <p:nvPr/>
        </p:nvSpPr>
        <p:spPr>
          <a:xfrm>
            <a:off x="4419600" y="4648200"/>
            <a:ext cx="2895600" cy="954107"/>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sample mean of</a:t>
            </a:r>
          </a:p>
          <a:p>
            <a:r>
              <a:rPr lang="en-US" sz="2800" dirty="0">
                <a:solidFill>
                  <a:srgbClr val="FF0000"/>
                </a:solidFill>
                <a:latin typeface="Times New Roman" panose="02020603050405020304" pitchFamily="18" charset="0"/>
                <a:cs typeface="Times New Roman" panose="02020603050405020304" pitchFamily="18" charset="0"/>
              </a:rPr>
              <a:t>data in cluster</a:t>
            </a:r>
          </a:p>
        </p:txBody>
      </p:sp>
    </p:spTree>
    <p:extLst>
      <p:ext uri="{BB962C8B-B14F-4D97-AF65-F5344CB8AC3E}">
        <p14:creationId xmlns:p14="http://schemas.microsoft.com/office/powerpoint/2010/main" val="5481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47E6C-3455-4CCE-8405-A1F5C33A8A25}"/>
              </a:ext>
            </a:extLst>
          </p:cNvPr>
          <p:cNvPicPr>
            <a:picLocks noChangeAspect="1"/>
          </p:cNvPicPr>
          <p:nvPr/>
        </p:nvPicPr>
        <p:blipFill rotWithShape="1">
          <a:blip r:embed="rId3"/>
          <a:srcRect l="11667" t="29181" r="14166" b="43594"/>
          <a:stretch/>
        </p:blipFill>
        <p:spPr>
          <a:xfrm>
            <a:off x="0" y="2209800"/>
            <a:ext cx="8763000" cy="1673833"/>
          </a:xfrm>
          <a:prstGeom prst="rect">
            <a:avLst/>
          </a:prstGeom>
        </p:spPr>
      </p:pic>
      <p:sp>
        <p:nvSpPr>
          <p:cNvPr id="5" name="TextBox 4">
            <a:extLst>
              <a:ext uri="{FF2B5EF4-FFF2-40B4-BE49-F238E27FC236}">
                <a16:creationId xmlns:a16="http://schemas.microsoft.com/office/drawing/2014/main" id="{18912F6C-88EC-4E9F-BF66-990117F74728}"/>
              </a:ext>
            </a:extLst>
          </p:cNvPr>
          <p:cNvSpPr txBox="1"/>
          <p:nvPr/>
        </p:nvSpPr>
        <p:spPr>
          <a:xfrm>
            <a:off x="152400" y="387727"/>
            <a:ext cx="89916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If we knew the cluster means,</a:t>
            </a:r>
          </a:p>
          <a:p>
            <a:r>
              <a:rPr lang="en-US" sz="3200" dirty="0">
                <a:latin typeface="Times New Roman" panose="02020603050405020304" pitchFamily="18" charset="0"/>
                <a:cs typeface="Times New Roman" panose="02020603050405020304" pitchFamily="18" charset="0"/>
              </a:rPr>
              <a:t>	then calculating the cluster assignments is easy:</a:t>
            </a:r>
          </a:p>
          <a:p>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1F4374-A3F6-4E40-87FB-D965C1104F4B}"/>
              </a:ext>
            </a:extLst>
          </p:cNvPr>
          <p:cNvSpPr txBox="1"/>
          <p:nvPr/>
        </p:nvSpPr>
        <p:spPr>
          <a:xfrm>
            <a:off x="762000" y="3883633"/>
            <a:ext cx="2895600" cy="1384995"/>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each sample is assigned to the nearest cluster</a:t>
            </a:r>
          </a:p>
        </p:txBody>
      </p:sp>
      <p:sp>
        <p:nvSpPr>
          <p:cNvPr id="7" name="TextBox 6">
            <a:extLst>
              <a:ext uri="{FF2B5EF4-FFF2-40B4-BE49-F238E27FC236}">
                <a16:creationId xmlns:a16="http://schemas.microsoft.com/office/drawing/2014/main" id="{BA00A355-CB00-43F2-9D8E-1CEB880650B0}"/>
              </a:ext>
            </a:extLst>
          </p:cNvPr>
          <p:cNvSpPr txBox="1"/>
          <p:nvPr/>
        </p:nvSpPr>
        <p:spPr>
          <a:xfrm>
            <a:off x="4953000" y="3871922"/>
            <a:ext cx="3429000" cy="954107"/>
          </a:xfrm>
          <a:prstGeom prst="rect">
            <a:avLst/>
          </a:prstGeom>
          <a:noFill/>
          <a:ln>
            <a:noFill/>
          </a:ln>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distance between sample </a:t>
            </a:r>
            <a:r>
              <a:rPr lang="en-US" sz="2800" dirty="0" err="1">
                <a:solidFill>
                  <a:srgbClr val="FF0000"/>
                </a:solidFill>
                <a:latin typeface="Times New Roman" panose="02020603050405020304" pitchFamily="18" charset="0"/>
                <a:cs typeface="Times New Roman" panose="02020603050405020304" pitchFamily="18" charset="0"/>
              </a:rPr>
              <a:t>i</a:t>
            </a:r>
            <a:r>
              <a:rPr lang="en-US" sz="2800" dirty="0">
                <a:solidFill>
                  <a:srgbClr val="FF0000"/>
                </a:solidFill>
                <a:latin typeface="Times New Roman" panose="02020603050405020304" pitchFamily="18" charset="0"/>
                <a:cs typeface="Times New Roman" panose="02020603050405020304" pitchFamily="18" charset="0"/>
              </a:rPr>
              <a:t> and cluster j</a:t>
            </a:r>
          </a:p>
        </p:txBody>
      </p:sp>
    </p:spTree>
    <p:extLst>
      <p:ext uri="{BB962C8B-B14F-4D97-AF65-F5344CB8AC3E}">
        <p14:creationId xmlns:p14="http://schemas.microsoft.com/office/powerpoint/2010/main" val="471209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08E5E9-1302-47B6-84EF-BA2F4C4F1456}"/>
              </a:ext>
            </a:extLst>
          </p:cNvPr>
          <p:cNvSpPr txBox="1"/>
          <p:nvPr/>
        </p:nvSpPr>
        <p:spPr>
          <a:xfrm>
            <a:off x="609600" y="2209800"/>
            <a:ext cx="83058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However, if you know neither the cluster means nor the cluster assignments, the problem becomes very hard</a:t>
            </a:r>
          </a:p>
        </p:txBody>
      </p:sp>
    </p:spTree>
    <p:extLst>
      <p:ext uri="{BB962C8B-B14F-4D97-AF65-F5344CB8AC3E}">
        <p14:creationId xmlns:p14="http://schemas.microsoft.com/office/powerpoint/2010/main" val="3774976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08E5E9-1302-47B6-84EF-BA2F4C4F1456}"/>
              </a:ext>
            </a:extLst>
          </p:cNvPr>
          <p:cNvSpPr txBox="1"/>
          <p:nvPr/>
        </p:nvSpPr>
        <p:spPr>
          <a:xfrm>
            <a:off x="609600" y="457200"/>
            <a:ext cx="8305800" cy="5816977"/>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K-mean algorithm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Approximate solution to the problem</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Starting with an initial guess of the cluster means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iterate between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assign cluster means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and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recompute new cluster means</a:t>
            </a:r>
          </a:p>
        </p:txBody>
      </p:sp>
    </p:spTree>
    <p:extLst>
      <p:ext uri="{BB962C8B-B14F-4D97-AF65-F5344CB8AC3E}">
        <p14:creationId xmlns:p14="http://schemas.microsoft.com/office/powerpoint/2010/main" val="1958767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E8DEBA-4525-4C16-9D7E-686FE8916918}"/>
              </a:ext>
            </a:extLst>
          </p:cNvPr>
          <p:cNvSpPr txBox="1"/>
          <p:nvPr/>
        </p:nvSpPr>
        <p:spPr>
          <a:xfrm>
            <a:off x="152400" y="4583668"/>
            <a:ext cx="8991600" cy="369332"/>
          </a:xfrm>
          <a:prstGeom prst="rect">
            <a:avLst/>
          </a:prstGeom>
          <a:noFill/>
        </p:spPr>
        <p:txBody>
          <a:bodyPr wrap="square">
            <a:spAutoFit/>
          </a:bodyPr>
          <a:lstStyle/>
          <a:p>
            <a:r>
              <a:rPr lang="en-US" dirty="0" err="1">
                <a:latin typeface="Courier New" panose="02070309020205020404" pitchFamily="49" charset="0"/>
                <a:cs typeface="Courier New" panose="02070309020205020404" pitchFamily="49" charset="0"/>
              </a:rPr>
              <a:t>mymu</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myk</a:t>
            </a:r>
            <a:r>
              <a:rPr lang="en-US" dirty="0">
                <a:latin typeface="Courier New" panose="02070309020205020404" pitchFamily="49" charset="0"/>
                <a:cs typeface="Courier New" panose="02070309020205020404" pitchFamily="49" charset="0"/>
              </a:rPr>
              <a:t>, mydist2, </a:t>
            </a:r>
            <a:r>
              <a:rPr lang="en-US" dirty="0" err="1">
                <a:latin typeface="Courier New" panose="02070309020205020404" pitchFamily="49" charset="0"/>
                <a:cs typeface="Courier New" panose="02070309020205020404" pitchFamily="49" charset="0"/>
              </a:rPr>
              <a:t>mycount</a:t>
            </a:r>
            <a:r>
              <a:rPr lang="en-US" dirty="0">
                <a:latin typeface="Courier New" panose="02070309020205020404" pitchFamily="49" charset="0"/>
                <a:cs typeface="Courier New" panose="02070309020205020404" pitchFamily="49" charset="0"/>
              </a:rPr>
              <a:t>, myKdist2 = </a:t>
            </a:r>
            <a:r>
              <a:rPr lang="en-US" dirty="0" err="1">
                <a:latin typeface="Courier New" panose="02070309020205020404" pitchFamily="49" charset="0"/>
                <a:cs typeface="Courier New" panose="02070309020205020404" pitchFamily="49" charset="0"/>
              </a:rPr>
              <a:t>eda_kmeans</a:t>
            </a:r>
            <a:r>
              <a:rPr lang="en-US" dirty="0">
                <a:latin typeface="Courier New" panose="02070309020205020404" pitchFamily="49" charset="0"/>
                <a:cs typeface="Courier New" panose="02070309020205020404" pitchFamily="49" charset="0"/>
              </a:rPr>
              <a:t>(S, </a:t>
            </a:r>
            <a:r>
              <a:rPr lang="en-US" dirty="0" err="1">
                <a:latin typeface="Courier New" panose="02070309020205020404" pitchFamily="49" charset="0"/>
                <a:cs typeface="Courier New" panose="02070309020205020404" pitchFamily="49" charset="0"/>
              </a:rPr>
              <a:t>initmu</a:t>
            </a:r>
            <a:r>
              <a:rPr lang="en-US"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352CB272-3194-48F6-8809-3262C98102C8}"/>
              </a:ext>
            </a:extLst>
          </p:cNvPr>
          <p:cNvSpPr txBox="1"/>
          <p:nvPr/>
        </p:nvSpPr>
        <p:spPr>
          <a:xfrm>
            <a:off x="3639929" y="4876800"/>
            <a:ext cx="1638590"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Python</a:t>
            </a:r>
          </a:p>
        </p:txBody>
      </p:sp>
      <p:sp>
        <p:nvSpPr>
          <p:cNvPr id="7" name="TextBox 6">
            <a:extLst>
              <a:ext uri="{FF2B5EF4-FFF2-40B4-BE49-F238E27FC236}">
                <a16:creationId xmlns:a16="http://schemas.microsoft.com/office/drawing/2014/main" id="{6C6AF7B9-751A-4057-8E52-E00B11227876}"/>
              </a:ext>
            </a:extLst>
          </p:cNvPr>
          <p:cNvSpPr txBox="1"/>
          <p:nvPr/>
        </p:nvSpPr>
        <p:spPr>
          <a:xfrm>
            <a:off x="3426077" y="1450098"/>
            <a:ext cx="229184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MATLAB</a:t>
            </a:r>
          </a:p>
        </p:txBody>
      </p:sp>
      <p:sp>
        <p:nvSpPr>
          <p:cNvPr id="9" name="TextBox 8">
            <a:extLst>
              <a:ext uri="{FF2B5EF4-FFF2-40B4-BE49-F238E27FC236}">
                <a16:creationId xmlns:a16="http://schemas.microsoft.com/office/drawing/2014/main" id="{27A4ABF3-AC43-4920-BB1E-36D331B17818}"/>
              </a:ext>
            </a:extLst>
          </p:cNvPr>
          <p:cNvSpPr txBox="1"/>
          <p:nvPr/>
        </p:nvSpPr>
        <p:spPr>
          <a:xfrm>
            <a:off x="-36576" y="2133600"/>
            <a:ext cx="8991600" cy="369332"/>
          </a:xfrm>
          <a:prstGeom prst="rect">
            <a:avLst/>
          </a:prstGeom>
          <a:noFill/>
        </p:spPr>
        <p:txBody>
          <a:bodyPr wrap="square">
            <a:spAutoFit/>
          </a:bodyPr>
          <a:lstStyle/>
          <a:p>
            <a:pPr algn="l"/>
            <a:r>
              <a:rPr lang="en-US" sz="1800" b="0" i="0" u="none" strike="noStrike" baseline="0" dirty="0">
                <a:solidFill>
                  <a:srgbClr val="000000"/>
                </a:solidFill>
                <a:latin typeface="Courier"/>
              </a:rPr>
              <a:t>[</a:t>
            </a:r>
            <a:r>
              <a:rPr lang="en-US" sz="1800" b="0" i="0" u="none" strike="noStrike" baseline="0" dirty="0" err="1">
                <a:solidFill>
                  <a:srgbClr val="000000"/>
                </a:solidFill>
                <a:latin typeface="Courier"/>
              </a:rPr>
              <a:t>mymu</a:t>
            </a:r>
            <a:r>
              <a:rPr lang="en-US" sz="1800" b="0" i="0" u="none" strike="noStrike" baseline="0" dirty="0">
                <a:solidFill>
                  <a:srgbClr val="000000"/>
                </a:solidFill>
                <a:latin typeface="Courier"/>
              </a:rPr>
              <a:t>, </a:t>
            </a:r>
            <a:r>
              <a:rPr lang="en-US" sz="1800" b="0" i="0" u="none" strike="noStrike" baseline="0" dirty="0" err="1">
                <a:solidFill>
                  <a:srgbClr val="000000"/>
                </a:solidFill>
                <a:latin typeface="Courier"/>
              </a:rPr>
              <a:t>myk</a:t>
            </a:r>
            <a:r>
              <a:rPr lang="en-US" sz="1800" b="0" i="0" u="none" strike="noStrike" baseline="0" dirty="0">
                <a:solidFill>
                  <a:srgbClr val="000000"/>
                </a:solidFill>
                <a:latin typeface="Courier"/>
              </a:rPr>
              <a:t>, mydist2, </a:t>
            </a:r>
            <a:r>
              <a:rPr lang="en-US" sz="1800" b="0" i="0" u="none" strike="noStrike" baseline="0" dirty="0" err="1">
                <a:solidFill>
                  <a:srgbClr val="000000"/>
                </a:solidFill>
                <a:latin typeface="Courier"/>
              </a:rPr>
              <a:t>mycount</a:t>
            </a:r>
            <a:r>
              <a:rPr lang="en-US" sz="1800" b="0" i="0" u="none" strike="noStrike" baseline="0" dirty="0">
                <a:solidFill>
                  <a:srgbClr val="000000"/>
                </a:solidFill>
                <a:latin typeface="Courier"/>
              </a:rPr>
              <a:t>, myKdist2] = </a:t>
            </a:r>
            <a:r>
              <a:rPr lang="en-US" sz="1800" b="0" i="0" u="none" strike="noStrike" baseline="0" dirty="0" err="1">
                <a:solidFill>
                  <a:srgbClr val="000000"/>
                </a:solidFill>
                <a:latin typeface="Courier"/>
              </a:rPr>
              <a:t>eda_kmeans</a:t>
            </a:r>
            <a:r>
              <a:rPr lang="en-US" sz="1800" b="0" i="0" u="none" strike="noStrike" baseline="0" dirty="0">
                <a:solidFill>
                  <a:srgbClr val="000000"/>
                </a:solidFill>
                <a:latin typeface="Courier"/>
              </a:rPr>
              <a:t>(S, </a:t>
            </a:r>
            <a:r>
              <a:rPr lang="en-US" sz="1800" b="0" i="0" u="none" strike="noStrike" baseline="0" dirty="0" err="1">
                <a:solidFill>
                  <a:srgbClr val="000000"/>
                </a:solidFill>
                <a:latin typeface="Courier"/>
              </a:rPr>
              <a:t>initmu</a:t>
            </a:r>
            <a:r>
              <a:rPr lang="en-US" sz="1800" b="0" i="0" u="none" strike="noStrike" baseline="0" dirty="0">
                <a:solidFill>
                  <a:srgbClr val="000000"/>
                </a:solidFill>
                <a:latin typeface="Courier"/>
              </a:rPr>
              <a:t>);</a:t>
            </a:r>
          </a:p>
        </p:txBody>
      </p:sp>
      <p:sp>
        <p:nvSpPr>
          <p:cNvPr id="10" name="TextBox 9">
            <a:extLst>
              <a:ext uri="{FF2B5EF4-FFF2-40B4-BE49-F238E27FC236}">
                <a16:creationId xmlns:a16="http://schemas.microsoft.com/office/drawing/2014/main" id="{DDC313C4-E623-4A91-8EC2-4C1CFB3504DC}"/>
              </a:ext>
            </a:extLst>
          </p:cNvPr>
          <p:cNvSpPr txBox="1"/>
          <p:nvPr/>
        </p:nvSpPr>
        <p:spPr>
          <a:xfrm rot="5400000">
            <a:off x="-348734" y="3250853"/>
            <a:ext cx="1828800" cy="646331"/>
          </a:xfrm>
          <a:prstGeom prst="rect">
            <a:avLst/>
          </a:prstGeom>
          <a:noFill/>
        </p:spPr>
        <p:txBody>
          <a:bodyPr wrap="square" rtlCol="0">
            <a:spAutoFit/>
          </a:bodyPr>
          <a:lstStyle/>
          <a:p>
            <a:pPr algn="ctr"/>
            <a:r>
              <a:rPr lang="en-US" dirty="0">
                <a:solidFill>
                  <a:srgbClr val="FF0000"/>
                </a:solidFill>
              </a:rPr>
              <a:t>updated cluster</a:t>
            </a:r>
          </a:p>
          <a:p>
            <a:pPr algn="ctr"/>
            <a:r>
              <a:rPr lang="en-US" dirty="0">
                <a:solidFill>
                  <a:srgbClr val="FF0000"/>
                </a:solidFill>
              </a:rPr>
              <a:t> means</a:t>
            </a:r>
          </a:p>
        </p:txBody>
      </p:sp>
      <p:sp>
        <p:nvSpPr>
          <p:cNvPr id="11" name="TextBox 10">
            <a:extLst>
              <a:ext uri="{FF2B5EF4-FFF2-40B4-BE49-F238E27FC236}">
                <a16:creationId xmlns:a16="http://schemas.microsoft.com/office/drawing/2014/main" id="{EF199EDA-25D6-4338-A68B-AB02C8651A79}"/>
              </a:ext>
            </a:extLst>
          </p:cNvPr>
          <p:cNvSpPr txBox="1"/>
          <p:nvPr/>
        </p:nvSpPr>
        <p:spPr>
          <a:xfrm rot="5400000">
            <a:off x="399366" y="3250853"/>
            <a:ext cx="1828800" cy="646331"/>
          </a:xfrm>
          <a:prstGeom prst="rect">
            <a:avLst/>
          </a:prstGeom>
          <a:noFill/>
        </p:spPr>
        <p:txBody>
          <a:bodyPr wrap="square" rtlCol="0">
            <a:spAutoFit/>
          </a:bodyPr>
          <a:lstStyle/>
          <a:p>
            <a:pPr algn="ctr"/>
            <a:r>
              <a:rPr lang="en-US" dirty="0">
                <a:solidFill>
                  <a:srgbClr val="FF0000"/>
                </a:solidFill>
              </a:rPr>
              <a:t>cluster assignments</a:t>
            </a:r>
          </a:p>
        </p:txBody>
      </p:sp>
      <p:sp>
        <p:nvSpPr>
          <p:cNvPr id="12" name="TextBox 11">
            <a:extLst>
              <a:ext uri="{FF2B5EF4-FFF2-40B4-BE49-F238E27FC236}">
                <a16:creationId xmlns:a16="http://schemas.microsoft.com/office/drawing/2014/main" id="{028BCC85-C724-4850-9031-615CF20FB5EA}"/>
              </a:ext>
            </a:extLst>
          </p:cNvPr>
          <p:cNvSpPr txBox="1"/>
          <p:nvPr/>
        </p:nvSpPr>
        <p:spPr>
          <a:xfrm rot="5400000">
            <a:off x="1243155" y="3112353"/>
            <a:ext cx="1828800" cy="923330"/>
          </a:xfrm>
          <a:prstGeom prst="rect">
            <a:avLst/>
          </a:prstGeom>
          <a:noFill/>
        </p:spPr>
        <p:txBody>
          <a:bodyPr wrap="square" rtlCol="0">
            <a:spAutoFit/>
          </a:bodyPr>
          <a:lstStyle/>
          <a:p>
            <a:pPr algn="ctr"/>
            <a:r>
              <a:rPr lang="en-US" dirty="0">
                <a:solidFill>
                  <a:srgbClr val="FF0000"/>
                </a:solidFill>
              </a:rPr>
              <a:t>squared cluster-sample distance</a:t>
            </a:r>
          </a:p>
          <a:p>
            <a:pPr algn="ctr"/>
            <a:endParaRPr lang="en-US" dirty="0">
              <a:solidFill>
                <a:srgbClr val="FF0000"/>
              </a:solidFill>
            </a:endParaRPr>
          </a:p>
        </p:txBody>
      </p:sp>
      <p:sp>
        <p:nvSpPr>
          <p:cNvPr id="13" name="TextBox 12">
            <a:extLst>
              <a:ext uri="{FF2B5EF4-FFF2-40B4-BE49-F238E27FC236}">
                <a16:creationId xmlns:a16="http://schemas.microsoft.com/office/drawing/2014/main" id="{1172FE49-83F9-4C7A-B6D7-022F4E76601F}"/>
              </a:ext>
            </a:extLst>
          </p:cNvPr>
          <p:cNvSpPr txBox="1"/>
          <p:nvPr/>
        </p:nvSpPr>
        <p:spPr>
          <a:xfrm rot="5400000">
            <a:off x="2378966" y="3112353"/>
            <a:ext cx="1828800" cy="923330"/>
          </a:xfrm>
          <a:prstGeom prst="rect">
            <a:avLst/>
          </a:prstGeom>
          <a:noFill/>
        </p:spPr>
        <p:txBody>
          <a:bodyPr wrap="square" rtlCol="0">
            <a:spAutoFit/>
          </a:bodyPr>
          <a:lstStyle/>
          <a:p>
            <a:pPr algn="ctr"/>
            <a:r>
              <a:rPr lang="en-US" dirty="0">
                <a:solidFill>
                  <a:srgbClr val="FF0000"/>
                </a:solidFill>
              </a:rPr>
              <a:t>samples in each cluster</a:t>
            </a:r>
          </a:p>
          <a:p>
            <a:pPr algn="ctr"/>
            <a:endParaRPr lang="en-US" dirty="0">
              <a:solidFill>
                <a:srgbClr val="FF0000"/>
              </a:solidFill>
            </a:endParaRPr>
          </a:p>
        </p:txBody>
      </p:sp>
      <p:sp>
        <p:nvSpPr>
          <p:cNvPr id="14" name="TextBox 13">
            <a:extLst>
              <a:ext uri="{FF2B5EF4-FFF2-40B4-BE49-F238E27FC236}">
                <a16:creationId xmlns:a16="http://schemas.microsoft.com/office/drawing/2014/main" id="{DFFDC28A-56C9-4B62-8FB0-264B469A7CC9}"/>
              </a:ext>
            </a:extLst>
          </p:cNvPr>
          <p:cNvSpPr txBox="1"/>
          <p:nvPr/>
        </p:nvSpPr>
        <p:spPr>
          <a:xfrm rot="5400000">
            <a:off x="3568659" y="3250853"/>
            <a:ext cx="1828800" cy="646331"/>
          </a:xfrm>
          <a:prstGeom prst="rect">
            <a:avLst/>
          </a:prstGeom>
          <a:noFill/>
        </p:spPr>
        <p:txBody>
          <a:bodyPr wrap="square" rtlCol="0">
            <a:spAutoFit/>
          </a:bodyPr>
          <a:lstStyle/>
          <a:p>
            <a:pPr algn="ctr"/>
            <a:r>
              <a:rPr lang="en-US" dirty="0">
                <a:solidFill>
                  <a:srgbClr val="FF0000"/>
                </a:solidFill>
              </a:rPr>
              <a:t>inter-cluster</a:t>
            </a:r>
          </a:p>
          <a:p>
            <a:pPr algn="ctr"/>
            <a:r>
              <a:rPr lang="en-US" dirty="0">
                <a:solidFill>
                  <a:srgbClr val="FF0000"/>
                </a:solidFill>
              </a:rPr>
              <a:t>distances</a:t>
            </a:r>
          </a:p>
        </p:txBody>
      </p:sp>
      <p:sp>
        <p:nvSpPr>
          <p:cNvPr id="15" name="TextBox 14">
            <a:extLst>
              <a:ext uri="{FF2B5EF4-FFF2-40B4-BE49-F238E27FC236}">
                <a16:creationId xmlns:a16="http://schemas.microsoft.com/office/drawing/2014/main" id="{12B65480-CE1A-470C-BAD6-62B741371D99}"/>
              </a:ext>
            </a:extLst>
          </p:cNvPr>
          <p:cNvSpPr txBox="1"/>
          <p:nvPr/>
        </p:nvSpPr>
        <p:spPr>
          <a:xfrm rot="5400000">
            <a:off x="6164842" y="3389352"/>
            <a:ext cx="2212848" cy="369332"/>
          </a:xfrm>
          <a:prstGeom prst="rect">
            <a:avLst/>
          </a:prstGeom>
          <a:noFill/>
        </p:spPr>
        <p:txBody>
          <a:bodyPr wrap="square" rtlCol="0">
            <a:spAutoFit/>
          </a:bodyPr>
          <a:lstStyle/>
          <a:p>
            <a:pPr algn="ctr"/>
            <a:r>
              <a:rPr lang="en-US" dirty="0">
                <a:solidFill>
                  <a:srgbClr val="FF0000"/>
                </a:solidFill>
              </a:rPr>
              <a:t>sample matrix</a:t>
            </a:r>
          </a:p>
        </p:txBody>
      </p:sp>
      <p:sp>
        <p:nvSpPr>
          <p:cNvPr id="16" name="TextBox 15">
            <a:extLst>
              <a:ext uri="{FF2B5EF4-FFF2-40B4-BE49-F238E27FC236}">
                <a16:creationId xmlns:a16="http://schemas.microsoft.com/office/drawing/2014/main" id="{E316B852-E732-4F28-BE89-F57512BC42A6}"/>
              </a:ext>
            </a:extLst>
          </p:cNvPr>
          <p:cNvSpPr txBox="1"/>
          <p:nvPr/>
        </p:nvSpPr>
        <p:spPr>
          <a:xfrm rot="5400000">
            <a:off x="7163793" y="3250853"/>
            <a:ext cx="1828800" cy="646331"/>
          </a:xfrm>
          <a:prstGeom prst="rect">
            <a:avLst/>
          </a:prstGeom>
          <a:noFill/>
        </p:spPr>
        <p:txBody>
          <a:bodyPr wrap="square" rtlCol="0">
            <a:spAutoFit/>
          </a:bodyPr>
          <a:lstStyle/>
          <a:p>
            <a:pPr algn="ctr"/>
            <a:r>
              <a:rPr lang="en-US" dirty="0">
                <a:solidFill>
                  <a:srgbClr val="FF0000"/>
                </a:solidFill>
              </a:rPr>
              <a:t>initial cluster means</a:t>
            </a:r>
          </a:p>
        </p:txBody>
      </p:sp>
    </p:spTree>
    <p:extLst>
      <p:ext uri="{BB962C8B-B14F-4D97-AF65-F5344CB8AC3E}">
        <p14:creationId xmlns:p14="http://schemas.microsoft.com/office/powerpoint/2010/main" val="1897538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4AD51C-9398-4CF0-B09E-3D78C5484E78}"/>
              </a:ext>
            </a:extLst>
          </p:cNvPr>
          <p:cNvSpPr txBox="1"/>
          <p:nvPr/>
        </p:nvSpPr>
        <p:spPr>
          <a:xfrm>
            <a:off x="1333500" y="1752600"/>
            <a:ext cx="6477000" cy="317009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Example with</a:t>
            </a:r>
          </a:p>
          <a:p>
            <a:pPr algn="ctr"/>
            <a:r>
              <a:rPr lang="en-US" sz="4000" dirty="0">
                <a:latin typeface="Times New Roman" panose="02020603050405020304" pitchFamily="18" charset="0"/>
                <a:cs typeface="Times New Roman" panose="02020603050405020304" pitchFamily="18" charset="0"/>
              </a:rPr>
              <a:t>a few hundred samples</a:t>
            </a:r>
          </a:p>
          <a:p>
            <a:pPr algn="ctr"/>
            <a:r>
              <a:rPr lang="en-US" sz="4000" dirty="0">
                <a:latin typeface="Times New Roman" panose="02020603050405020304" pitchFamily="18" charset="0"/>
                <a:cs typeface="Times New Roman" panose="02020603050405020304" pitchFamily="18" charset="0"/>
              </a:rPr>
              <a:t>two elements</a:t>
            </a:r>
          </a:p>
          <a:p>
            <a:pPr algn="ctr"/>
            <a:r>
              <a:rPr lang="en-US" sz="4000" dirty="0">
                <a:latin typeface="Times New Roman" panose="02020603050405020304" pitchFamily="18" charset="0"/>
                <a:cs typeface="Times New Roman" panose="02020603050405020304" pitchFamily="18" charset="0"/>
              </a:rPr>
              <a:t>and</a:t>
            </a:r>
          </a:p>
          <a:p>
            <a:pPr algn="ctr"/>
            <a:r>
              <a:rPr lang="en-US" sz="4000" dirty="0">
                <a:latin typeface="Times New Roman" panose="02020603050405020304" pitchFamily="18" charset="0"/>
                <a:cs typeface="Times New Roman" panose="02020603050405020304" pitchFamily="18" charset="0"/>
              </a:rPr>
              <a:t>three clusters</a:t>
            </a:r>
          </a:p>
        </p:txBody>
      </p:sp>
    </p:spTree>
    <p:extLst>
      <p:ext uri="{BB962C8B-B14F-4D97-AF65-F5344CB8AC3E}">
        <p14:creationId xmlns:p14="http://schemas.microsoft.com/office/powerpoint/2010/main" val="3608592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EE60E-B6F1-4BF3-A0A9-E6D5D96E308F}"/>
              </a:ext>
            </a:extLst>
          </p:cNvPr>
          <p:cNvPicPr>
            <a:picLocks noChangeAspect="1"/>
          </p:cNvPicPr>
          <p:nvPr/>
        </p:nvPicPr>
        <p:blipFill rotWithShape="1">
          <a:blip r:embed="rId3"/>
          <a:srcRect l="29405" t="25555" r="24256" b="20000"/>
          <a:stretch/>
        </p:blipFill>
        <p:spPr>
          <a:xfrm>
            <a:off x="76200" y="457200"/>
            <a:ext cx="6781800" cy="6153856"/>
          </a:xfrm>
          <a:prstGeom prst="rect">
            <a:avLst/>
          </a:prstGeom>
        </p:spPr>
      </p:pic>
      <p:pic>
        <p:nvPicPr>
          <p:cNvPr id="6" name="Picture 5">
            <a:extLst>
              <a:ext uri="{FF2B5EF4-FFF2-40B4-BE49-F238E27FC236}">
                <a16:creationId xmlns:a16="http://schemas.microsoft.com/office/drawing/2014/main" id="{726B6FDF-818A-4E66-AE7F-721FEED0D67D}"/>
              </a:ext>
            </a:extLst>
          </p:cNvPr>
          <p:cNvPicPr>
            <a:picLocks noChangeAspect="1"/>
          </p:cNvPicPr>
          <p:nvPr/>
        </p:nvPicPr>
        <p:blipFill rotWithShape="1">
          <a:blip r:embed="rId4"/>
          <a:srcRect l="24886" t="23321" r="52094" b="44134"/>
          <a:stretch/>
        </p:blipFill>
        <p:spPr>
          <a:xfrm>
            <a:off x="1461348" y="609600"/>
            <a:ext cx="4939452" cy="4840224"/>
          </a:xfrm>
          <a:prstGeom prst="rect">
            <a:avLst/>
          </a:prstGeom>
        </p:spPr>
      </p:pic>
    </p:spTree>
    <p:extLst>
      <p:ext uri="{BB962C8B-B14F-4D97-AF65-F5344CB8AC3E}">
        <p14:creationId xmlns:p14="http://schemas.microsoft.com/office/powerpoint/2010/main" val="111482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Times New Roman" pitchFamily="18" charset="0"/>
                <a:cs typeface="Times New Roman" pitchFamily="18" charset="0"/>
              </a:rPr>
              <a:t>row number in the sample matrix could be meaningful</a:t>
            </a:r>
          </a:p>
        </p:txBody>
      </p:sp>
      <p:sp>
        <p:nvSpPr>
          <p:cNvPr id="3" name="Content Placeholder 2"/>
          <p:cNvSpPr>
            <a:spLocks noGrp="1"/>
          </p:cNvSpPr>
          <p:nvPr>
            <p:ph idx="1"/>
          </p:nvPr>
        </p:nvSpPr>
        <p:spPr>
          <a:xfrm>
            <a:off x="0" y="2057401"/>
            <a:ext cx="9144000" cy="762000"/>
          </a:xfrm>
        </p:spPr>
        <p:txBody>
          <a:bodyPr/>
          <a:lstStyle/>
          <a:p>
            <a:pPr algn="ctr">
              <a:buNone/>
            </a:pPr>
            <a:r>
              <a:rPr lang="en-US" dirty="0">
                <a:latin typeface="Times New Roman" pitchFamily="18" charset="0"/>
                <a:cs typeface="Times New Roman" pitchFamily="18" charset="0"/>
              </a:rPr>
              <a:t>example:  samples collected at a succession of times</a:t>
            </a:r>
          </a:p>
        </p:txBody>
      </p:sp>
      <p:pic>
        <p:nvPicPr>
          <p:cNvPr id="4" name="Picture 2"/>
          <p:cNvPicPr>
            <a:picLocks noChangeAspect="1" noChangeArrowheads="1"/>
          </p:cNvPicPr>
          <p:nvPr/>
        </p:nvPicPr>
        <p:blipFill>
          <a:blip r:embed="rId3" cstate="print"/>
          <a:srcRect l="15287" t="27174" r="6824" b="54348"/>
          <a:stretch>
            <a:fillRect/>
          </a:stretch>
        </p:blipFill>
        <p:spPr bwMode="auto">
          <a:xfrm>
            <a:off x="990600" y="3657600"/>
            <a:ext cx="8153400" cy="1295400"/>
          </a:xfrm>
          <a:prstGeom prst="rect">
            <a:avLst/>
          </a:prstGeom>
          <a:noFill/>
          <a:ln w="9525">
            <a:noFill/>
            <a:miter lim="800000"/>
            <a:headEnd/>
            <a:tailEnd/>
          </a:ln>
        </p:spPr>
      </p:pic>
      <p:sp>
        <p:nvSpPr>
          <p:cNvPr id="5" name="Down Arrow 4"/>
          <p:cNvSpPr/>
          <p:nvPr/>
        </p:nvSpPr>
        <p:spPr>
          <a:xfrm>
            <a:off x="152400" y="3886200"/>
            <a:ext cx="914400" cy="1143000"/>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5400000">
            <a:off x="198043" y="4098185"/>
            <a:ext cx="914400" cy="584775"/>
          </a:xfrm>
          <a:prstGeom prst="rect">
            <a:avLst/>
          </a:prstGeom>
          <a:noFill/>
        </p:spPr>
        <p:txBody>
          <a:bodyPr wrap="square" rtlCol="0">
            <a:spAutoFit/>
          </a:bodyPr>
          <a:lstStyle/>
          <a:p>
            <a:r>
              <a:rPr lang="en-US" sz="3200" dirty="0">
                <a:latin typeface="Times New Roman" pitchFamily="18" charset="0"/>
                <a:cs typeface="Times New Roman" pitchFamily="18" charset="0"/>
              </a:rPr>
              <a:t>time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A5122-616A-4259-97BB-16C9CF86AB3B}"/>
              </a:ext>
            </a:extLst>
          </p:cNvPr>
          <p:cNvPicPr>
            <a:picLocks noChangeAspect="1"/>
          </p:cNvPicPr>
          <p:nvPr/>
        </p:nvPicPr>
        <p:blipFill rotWithShape="1">
          <a:blip r:embed="rId3"/>
          <a:srcRect l="29405" t="25555" r="24256" b="20000"/>
          <a:stretch/>
        </p:blipFill>
        <p:spPr>
          <a:xfrm>
            <a:off x="152400" y="457200"/>
            <a:ext cx="6781800" cy="6153856"/>
          </a:xfrm>
          <a:prstGeom prst="rect">
            <a:avLst/>
          </a:prstGeom>
        </p:spPr>
      </p:pic>
      <p:sp>
        <p:nvSpPr>
          <p:cNvPr id="6" name="Oval 5">
            <a:extLst>
              <a:ext uri="{FF2B5EF4-FFF2-40B4-BE49-F238E27FC236}">
                <a16:creationId xmlns:a16="http://schemas.microsoft.com/office/drawing/2014/main" id="{310B3794-E703-4C7F-9CBD-874506D845E2}"/>
              </a:ext>
            </a:extLst>
          </p:cNvPr>
          <p:cNvSpPr/>
          <p:nvPr/>
        </p:nvSpPr>
        <p:spPr>
          <a:xfrm>
            <a:off x="6934200" y="3146572"/>
            <a:ext cx="365760" cy="36576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chemeClr val="accent1">
                  <a:lumMod val="20000"/>
                  <a:lumOff val="80000"/>
                </a:schemeClr>
              </a:solidFill>
            </a:endParaRPr>
          </a:p>
        </p:txBody>
      </p:sp>
      <p:sp>
        <p:nvSpPr>
          <p:cNvPr id="7" name="Isosceles Triangle 6">
            <a:extLst>
              <a:ext uri="{FF2B5EF4-FFF2-40B4-BE49-F238E27FC236}">
                <a16:creationId xmlns:a16="http://schemas.microsoft.com/office/drawing/2014/main" id="{018C3077-79FC-44E5-92F1-8357E151D7A0}"/>
              </a:ext>
            </a:extLst>
          </p:cNvPr>
          <p:cNvSpPr/>
          <p:nvPr/>
        </p:nvSpPr>
        <p:spPr>
          <a:xfrm>
            <a:off x="6934200" y="3969532"/>
            <a:ext cx="365760" cy="365760"/>
          </a:xfrm>
          <a:prstGeom prst="triangl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83ACB0-B8A3-45CE-9ECD-7A9EC4ABECF6}"/>
              </a:ext>
            </a:extLst>
          </p:cNvPr>
          <p:cNvSpPr txBox="1"/>
          <p:nvPr/>
        </p:nvSpPr>
        <p:spPr>
          <a:xfrm>
            <a:off x="7467600" y="3067842"/>
            <a:ext cx="1295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initial</a:t>
            </a:r>
          </a:p>
        </p:txBody>
      </p:sp>
      <p:sp>
        <p:nvSpPr>
          <p:cNvPr id="9" name="TextBox 8">
            <a:extLst>
              <a:ext uri="{FF2B5EF4-FFF2-40B4-BE49-F238E27FC236}">
                <a16:creationId xmlns:a16="http://schemas.microsoft.com/office/drawing/2014/main" id="{5F703B41-1C87-429B-9EC1-6C6D7C9261E6}"/>
              </a:ext>
            </a:extLst>
          </p:cNvPr>
          <p:cNvSpPr txBox="1"/>
          <p:nvPr/>
        </p:nvSpPr>
        <p:spPr>
          <a:xfrm>
            <a:off x="7467600" y="3896380"/>
            <a:ext cx="1295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final</a:t>
            </a:r>
          </a:p>
        </p:txBody>
      </p:sp>
      <p:sp>
        <p:nvSpPr>
          <p:cNvPr id="10" name="TextBox 9">
            <a:extLst>
              <a:ext uri="{FF2B5EF4-FFF2-40B4-BE49-F238E27FC236}">
                <a16:creationId xmlns:a16="http://schemas.microsoft.com/office/drawing/2014/main" id="{EB76571C-854F-4184-BEB3-AC3171FA27B5}"/>
              </a:ext>
            </a:extLst>
          </p:cNvPr>
          <p:cNvSpPr txBox="1"/>
          <p:nvPr/>
        </p:nvSpPr>
        <p:spPr>
          <a:xfrm>
            <a:off x="6816852" y="329709"/>
            <a:ext cx="1295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data</a:t>
            </a:r>
          </a:p>
        </p:txBody>
      </p:sp>
      <p:sp>
        <p:nvSpPr>
          <p:cNvPr id="11" name="TextBox 10">
            <a:extLst>
              <a:ext uri="{FF2B5EF4-FFF2-40B4-BE49-F238E27FC236}">
                <a16:creationId xmlns:a16="http://schemas.microsoft.com/office/drawing/2014/main" id="{2C744232-7179-4182-A2A2-4394FAF75973}"/>
              </a:ext>
            </a:extLst>
          </p:cNvPr>
          <p:cNvSpPr txBox="1"/>
          <p:nvPr/>
        </p:nvSpPr>
        <p:spPr>
          <a:xfrm>
            <a:off x="6934200" y="838200"/>
            <a:ext cx="300082" cy="369332"/>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FAEBAF7E-0D5F-44F7-95B4-B175ADFA76D3}"/>
              </a:ext>
            </a:extLst>
          </p:cNvPr>
          <p:cNvSpPr txBox="1"/>
          <p:nvPr/>
        </p:nvSpPr>
        <p:spPr>
          <a:xfrm>
            <a:off x="6916567" y="876188"/>
            <a:ext cx="335348" cy="769441"/>
          </a:xfrm>
          <a:prstGeom prst="rect">
            <a:avLst/>
          </a:prstGeom>
          <a:noFill/>
        </p:spPr>
        <p:txBody>
          <a:bodyPr wrap="none" rtlCol="0">
            <a:spAutoFit/>
          </a:bodyPr>
          <a:lstStyle/>
          <a:p>
            <a:r>
              <a:rPr lang="en-US" sz="4400" b="1" dirty="0"/>
              <a:t>.</a:t>
            </a:r>
          </a:p>
        </p:txBody>
      </p:sp>
      <p:sp>
        <p:nvSpPr>
          <p:cNvPr id="13" name="Oval 12">
            <a:extLst>
              <a:ext uri="{FF2B5EF4-FFF2-40B4-BE49-F238E27FC236}">
                <a16:creationId xmlns:a16="http://schemas.microsoft.com/office/drawing/2014/main" id="{E93BB1D1-EC3C-4A4D-A4FA-6585C00027BC}"/>
              </a:ext>
            </a:extLst>
          </p:cNvPr>
          <p:cNvSpPr/>
          <p:nvPr/>
        </p:nvSpPr>
        <p:spPr>
          <a:xfrm>
            <a:off x="7045796" y="171505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4111C5-9F81-4A83-8D8D-8B1770C4C30D}"/>
              </a:ext>
            </a:extLst>
          </p:cNvPr>
          <p:cNvSpPr txBox="1"/>
          <p:nvPr/>
        </p:nvSpPr>
        <p:spPr>
          <a:xfrm>
            <a:off x="7696200" y="329709"/>
            <a:ext cx="1295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cluster</a:t>
            </a:r>
          </a:p>
        </p:txBody>
      </p:sp>
      <p:sp>
        <p:nvSpPr>
          <p:cNvPr id="15" name="TextBox 14">
            <a:extLst>
              <a:ext uri="{FF2B5EF4-FFF2-40B4-BE49-F238E27FC236}">
                <a16:creationId xmlns:a16="http://schemas.microsoft.com/office/drawing/2014/main" id="{6854C3EE-F819-4FB4-AD03-F94D524CB6A8}"/>
              </a:ext>
            </a:extLst>
          </p:cNvPr>
          <p:cNvSpPr txBox="1"/>
          <p:nvPr/>
        </p:nvSpPr>
        <p:spPr>
          <a:xfrm>
            <a:off x="8026107" y="644921"/>
            <a:ext cx="12954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p>
          <a:p>
            <a:r>
              <a:rPr lang="en-US" sz="2800" dirty="0">
                <a:latin typeface="Times New Roman" panose="02020603050405020304" pitchFamily="18" charset="0"/>
                <a:cs typeface="Times New Roman" panose="02020603050405020304" pitchFamily="18" charset="0"/>
              </a:rPr>
              <a:t>2</a:t>
            </a:r>
          </a:p>
          <a:p>
            <a:r>
              <a:rPr lang="en-US" sz="2800" dirty="0">
                <a:latin typeface="Times New Roman" panose="02020603050405020304" pitchFamily="18" charset="0"/>
                <a:cs typeface="Times New Roman" panose="02020603050405020304" pitchFamily="18" charset="0"/>
              </a:rPr>
              <a:t>3</a:t>
            </a:r>
          </a:p>
        </p:txBody>
      </p:sp>
      <p:pic>
        <p:nvPicPr>
          <p:cNvPr id="17" name="Picture 16">
            <a:extLst>
              <a:ext uri="{FF2B5EF4-FFF2-40B4-BE49-F238E27FC236}">
                <a16:creationId xmlns:a16="http://schemas.microsoft.com/office/drawing/2014/main" id="{49297E12-8C55-4816-80BE-75A1D3849D94}"/>
              </a:ext>
            </a:extLst>
          </p:cNvPr>
          <p:cNvPicPr>
            <a:picLocks noChangeAspect="1"/>
          </p:cNvPicPr>
          <p:nvPr/>
        </p:nvPicPr>
        <p:blipFill rotWithShape="1">
          <a:blip r:embed="rId4"/>
          <a:srcRect l="24904" t="24777" r="51329" b="42505"/>
          <a:stretch/>
        </p:blipFill>
        <p:spPr>
          <a:xfrm>
            <a:off x="1509482" y="493776"/>
            <a:ext cx="5107003" cy="4915259"/>
          </a:xfrm>
          <a:prstGeom prst="rect">
            <a:avLst/>
          </a:prstGeom>
        </p:spPr>
      </p:pic>
      <p:sp>
        <p:nvSpPr>
          <p:cNvPr id="18" name="Rectangle 17">
            <a:extLst>
              <a:ext uri="{FF2B5EF4-FFF2-40B4-BE49-F238E27FC236}">
                <a16:creationId xmlns:a16="http://schemas.microsoft.com/office/drawing/2014/main" id="{C9332738-37B9-4F06-B3AC-E70D2EF73759}"/>
              </a:ext>
            </a:extLst>
          </p:cNvPr>
          <p:cNvSpPr/>
          <p:nvPr/>
        </p:nvSpPr>
        <p:spPr>
          <a:xfrm>
            <a:off x="1509482" y="457200"/>
            <a:ext cx="5092486" cy="5029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EA216CE-F342-421A-AC8F-9F086BB7EA7E}"/>
              </a:ext>
            </a:extLst>
          </p:cNvPr>
          <p:cNvSpPr/>
          <p:nvPr/>
        </p:nvSpPr>
        <p:spPr>
          <a:xfrm>
            <a:off x="4389120" y="2788920"/>
            <a:ext cx="365760" cy="36576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chemeClr val="accent1">
                  <a:lumMod val="20000"/>
                  <a:lumOff val="80000"/>
                </a:schemeClr>
              </a:solidFill>
            </a:endParaRPr>
          </a:p>
        </p:txBody>
      </p:sp>
      <p:sp>
        <p:nvSpPr>
          <p:cNvPr id="20" name="Oval 19">
            <a:extLst>
              <a:ext uri="{FF2B5EF4-FFF2-40B4-BE49-F238E27FC236}">
                <a16:creationId xmlns:a16="http://schemas.microsoft.com/office/drawing/2014/main" id="{FE045ACB-A699-4813-A006-0C20322582B6}"/>
              </a:ext>
            </a:extLst>
          </p:cNvPr>
          <p:cNvSpPr/>
          <p:nvPr/>
        </p:nvSpPr>
        <p:spPr>
          <a:xfrm>
            <a:off x="4608576" y="2963692"/>
            <a:ext cx="365760" cy="36576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chemeClr val="accent1">
                  <a:lumMod val="20000"/>
                  <a:lumOff val="80000"/>
                </a:schemeClr>
              </a:solidFill>
            </a:endParaRPr>
          </a:p>
        </p:txBody>
      </p:sp>
      <p:sp>
        <p:nvSpPr>
          <p:cNvPr id="21" name="Oval 20">
            <a:extLst>
              <a:ext uri="{FF2B5EF4-FFF2-40B4-BE49-F238E27FC236}">
                <a16:creationId xmlns:a16="http://schemas.microsoft.com/office/drawing/2014/main" id="{26B15A40-D884-4FF9-A12F-859DA095158D}"/>
              </a:ext>
            </a:extLst>
          </p:cNvPr>
          <p:cNvSpPr/>
          <p:nvPr/>
        </p:nvSpPr>
        <p:spPr>
          <a:xfrm>
            <a:off x="4169665" y="3086618"/>
            <a:ext cx="365760" cy="36576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chemeClr val="accent1">
                  <a:lumMod val="20000"/>
                  <a:lumOff val="80000"/>
                </a:schemeClr>
              </a:solidFill>
            </a:endParaRPr>
          </a:p>
        </p:txBody>
      </p:sp>
      <p:sp>
        <p:nvSpPr>
          <p:cNvPr id="22" name="Isosceles Triangle 21">
            <a:extLst>
              <a:ext uri="{FF2B5EF4-FFF2-40B4-BE49-F238E27FC236}">
                <a16:creationId xmlns:a16="http://schemas.microsoft.com/office/drawing/2014/main" id="{DF7F66F3-A169-4295-A50E-BB88321597C6}"/>
              </a:ext>
            </a:extLst>
          </p:cNvPr>
          <p:cNvSpPr/>
          <p:nvPr/>
        </p:nvSpPr>
        <p:spPr>
          <a:xfrm>
            <a:off x="5334000" y="4236720"/>
            <a:ext cx="365760" cy="365760"/>
          </a:xfrm>
          <a:prstGeom prst="triangl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BFC36C7A-8C99-42C6-A2FF-1C9FAC2F1FE2}"/>
              </a:ext>
            </a:extLst>
          </p:cNvPr>
          <p:cNvSpPr/>
          <p:nvPr/>
        </p:nvSpPr>
        <p:spPr>
          <a:xfrm>
            <a:off x="2286362" y="3255257"/>
            <a:ext cx="365760" cy="365760"/>
          </a:xfrm>
          <a:prstGeom prst="triangl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DB108A7-4126-4DEF-94BE-E170EF26894D}"/>
              </a:ext>
            </a:extLst>
          </p:cNvPr>
          <p:cNvSpPr/>
          <p:nvPr/>
        </p:nvSpPr>
        <p:spPr>
          <a:xfrm>
            <a:off x="4389120" y="1291324"/>
            <a:ext cx="365760" cy="365760"/>
          </a:xfrm>
          <a:prstGeom prst="triangl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53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BBE07-5E47-4D96-A4B7-B1EB6A88705B}"/>
              </a:ext>
            </a:extLst>
          </p:cNvPr>
          <p:cNvSpPr txBox="1"/>
          <p:nvPr/>
        </p:nvSpPr>
        <p:spPr>
          <a:xfrm>
            <a:off x="1066800" y="838200"/>
            <a:ext cx="7239000"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How do you arrive at an initial estimate of the cluster means?</a:t>
            </a:r>
          </a:p>
        </p:txBody>
      </p:sp>
      <p:sp>
        <p:nvSpPr>
          <p:cNvPr id="5" name="TextBox 4">
            <a:extLst>
              <a:ext uri="{FF2B5EF4-FFF2-40B4-BE49-F238E27FC236}">
                <a16:creationId xmlns:a16="http://schemas.microsoft.com/office/drawing/2014/main" id="{B3254000-9E00-4704-BAD7-97423E59D720}"/>
              </a:ext>
            </a:extLst>
          </p:cNvPr>
          <p:cNvSpPr txBox="1"/>
          <p:nvPr/>
        </p:nvSpPr>
        <p:spPr>
          <a:xfrm>
            <a:off x="1066800" y="2743200"/>
            <a:ext cx="7239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Several possibilities:</a:t>
            </a:r>
          </a:p>
        </p:txBody>
      </p:sp>
      <p:sp>
        <p:nvSpPr>
          <p:cNvPr id="6" name="TextBox 5">
            <a:extLst>
              <a:ext uri="{FF2B5EF4-FFF2-40B4-BE49-F238E27FC236}">
                <a16:creationId xmlns:a16="http://schemas.microsoft.com/office/drawing/2014/main" id="{F237278B-C20D-4285-8B41-6A6F3F15F64E}"/>
              </a:ext>
            </a:extLst>
          </p:cNvPr>
          <p:cNvSpPr txBox="1"/>
          <p:nvPr/>
        </p:nvSpPr>
        <p:spPr>
          <a:xfrm>
            <a:off x="0" y="3863369"/>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set initial mean to a randomly chosen sample</a:t>
            </a:r>
          </a:p>
        </p:txBody>
      </p:sp>
      <p:sp>
        <p:nvSpPr>
          <p:cNvPr id="7" name="TextBox 6">
            <a:extLst>
              <a:ext uri="{FF2B5EF4-FFF2-40B4-BE49-F238E27FC236}">
                <a16:creationId xmlns:a16="http://schemas.microsoft.com/office/drawing/2014/main" id="{D90EBD54-3D05-4B18-9187-CCDC00B2B543}"/>
              </a:ext>
            </a:extLst>
          </p:cNvPr>
          <p:cNvSpPr txBox="1"/>
          <p:nvPr/>
        </p:nvSpPr>
        <p:spPr>
          <a:xfrm>
            <a:off x="9144" y="4665272"/>
            <a:ext cx="9144000"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set initial mean to mean of a randomly chosen</a:t>
            </a:r>
          </a:p>
          <a:p>
            <a:pPr algn="ctr"/>
            <a:r>
              <a:rPr lang="en-US" sz="3200" dirty="0">
                <a:latin typeface="Times New Roman" panose="02020603050405020304" pitchFamily="18" charset="0"/>
                <a:cs typeface="Times New Roman" panose="02020603050405020304" pitchFamily="18" charset="0"/>
              </a:rPr>
              <a:t>subset of samples</a:t>
            </a:r>
          </a:p>
        </p:txBody>
      </p:sp>
    </p:spTree>
    <p:extLst>
      <p:ext uri="{BB962C8B-B14F-4D97-AF65-F5344CB8AC3E}">
        <p14:creationId xmlns:p14="http://schemas.microsoft.com/office/powerpoint/2010/main" val="236672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BD8CDEA8-0821-4CC1-AC8B-F578D83DD897}"/>
              </a:ext>
            </a:extLst>
          </p:cNvPr>
          <p:cNvSpPr/>
          <p:nvPr/>
        </p:nvSpPr>
        <p:spPr>
          <a:xfrm>
            <a:off x="2450592" y="2359152"/>
            <a:ext cx="4407408" cy="3163824"/>
          </a:xfrm>
          <a:custGeom>
            <a:avLst/>
            <a:gdLst>
              <a:gd name="connsiteX0" fmla="*/ 18288 w 4407408"/>
              <a:gd name="connsiteY0" fmla="*/ 0 h 3163824"/>
              <a:gd name="connsiteX1" fmla="*/ 0 w 4407408"/>
              <a:gd name="connsiteY1" fmla="*/ 3163824 h 3163824"/>
              <a:gd name="connsiteX2" fmla="*/ 4407408 w 4407408"/>
              <a:gd name="connsiteY2" fmla="*/ 3145536 h 3163824"/>
            </a:gdLst>
            <a:ahLst/>
            <a:cxnLst>
              <a:cxn ang="0">
                <a:pos x="connsiteX0" y="connsiteY0"/>
              </a:cxn>
              <a:cxn ang="0">
                <a:pos x="connsiteX1" y="connsiteY1"/>
              </a:cxn>
              <a:cxn ang="0">
                <a:pos x="connsiteX2" y="connsiteY2"/>
              </a:cxn>
            </a:cxnLst>
            <a:rect l="l" t="t" r="r" b="b"/>
            <a:pathLst>
              <a:path w="4407408" h="3163824">
                <a:moveTo>
                  <a:pt x="18288" y="0"/>
                </a:moveTo>
                <a:lnTo>
                  <a:pt x="0" y="3163824"/>
                </a:lnTo>
                <a:lnTo>
                  <a:pt x="4407408" y="3145536"/>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080C2C-B4B6-4F66-A5BA-C79735C7BB84}"/>
              </a:ext>
            </a:extLst>
          </p:cNvPr>
          <p:cNvSpPr/>
          <p:nvPr/>
        </p:nvSpPr>
        <p:spPr>
          <a:xfrm>
            <a:off x="5961888" y="2895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D11273-86D3-4AFC-A6D3-7E8C9DB811AD}"/>
              </a:ext>
            </a:extLst>
          </p:cNvPr>
          <p:cNvSpPr/>
          <p:nvPr/>
        </p:nvSpPr>
        <p:spPr>
          <a:xfrm>
            <a:off x="6114288" y="30480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E67E023-4DE1-41F0-AF58-86CC538D4A05}"/>
              </a:ext>
            </a:extLst>
          </p:cNvPr>
          <p:cNvSpPr/>
          <p:nvPr/>
        </p:nvSpPr>
        <p:spPr>
          <a:xfrm>
            <a:off x="6175248" y="2895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503B4D-90F4-45BC-B92A-D11704B8E3B7}"/>
              </a:ext>
            </a:extLst>
          </p:cNvPr>
          <p:cNvSpPr/>
          <p:nvPr/>
        </p:nvSpPr>
        <p:spPr>
          <a:xfrm>
            <a:off x="5763768" y="300228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CC2DC-557E-47B9-A4A7-896FE6B96A18}"/>
              </a:ext>
            </a:extLst>
          </p:cNvPr>
          <p:cNvSpPr/>
          <p:nvPr/>
        </p:nvSpPr>
        <p:spPr>
          <a:xfrm>
            <a:off x="2837688" y="389534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5F48C0-8D98-47AB-921C-0661617A63D1}"/>
              </a:ext>
            </a:extLst>
          </p:cNvPr>
          <p:cNvSpPr/>
          <p:nvPr/>
        </p:nvSpPr>
        <p:spPr>
          <a:xfrm>
            <a:off x="2990088" y="404774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F1BA28-C79F-4017-A5E2-7D18DD4D4C28}"/>
              </a:ext>
            </a:extLst>
          </p:cNvPr>
          <p:cNvSpPr/>
          <p:nvPr/>
        </p:nvSpPr>
        <p:spPr>
          <a:xfrm>
            <a:off x="3142488" y="420014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1B63A8-20A9-4F66-ADC5-4B7BCB147051}"/>
              </a:ext>
            </a:extLst>
          </p:cNvPr>
          <p:cNvSpPr/>
          <p:nvPr/>
        </p:nvSpPr>
        <p:spPr>
          <a:xfrm>
            <a:off x="3328416" y="394106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40E617-F21C-47E1-A0F6-B61509A74D84}"/>
              </a:ext>
            </a:extLst>
          </p:cNvPr>
          <p:cNvSpPr/>
          <p:nvPr/>
        </p:nvSpPr>
        <p:spPr>
          <a:xfrm>
            <a:off x="2883408" y="430682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2388E-7E8C-41D2-B9A8-95A0511CF5DC}"/>
              </a:ext>
            </a:extLst>
          </p:cNvPr>
          <p:cNvSpPr/>
          <p:nvPr/>
        </p:nvSpPr>
        <p:spPr>
          <a:xfrm>
            <a:off x="2734056" y="413918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00C21-4459-4489-9F28-AB61E99D2545}"/>
              </a:ext>
            </a:extLst>
          </p:cNvPr>
          <p:cNvSpPr/>
          <p:nvPr/>
        </p:nvSpPr>
        <p:spPr>
          <a:xfrm>
            <a:off x="3108960" y="380390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C70A28-120E-4477-9592-886F3875DC1E}"/>
              </a:ext>
            </a:extLst>
          </p:cNvPr>
          <p:cNvSpPr/>
          <p:nvPr/>
        </p:nvSpPr>
        <p:spPr>
          <a:xfrm>
            <a:off x="3142488" y="402031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12E72B-4636-4424-9F23-6D4B2A07DF0B}"/>
              </a:ext>
            </a:extLst>
          </p:cNvPr>
          <p:cNvSpPr/>
          <p:nvPr/>
        </p:nvSpPr>
        <p:spPr>
          <a:xfrm>
            <a:off x="3675888" y="439826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10016C-DA79-4DDC-9536-9E29688F53BF}"/>
              </a:ext>
            </a:extLst>
          </p:cNvPr>
          <p:cNvSpPr/>
          <p:nvPr/>
        </p:nvSpPr>
        <p:spPr>
          <a:xfrm>
            <a:off x="3581400" y="46482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CBD4BD5-3F57-4D0A-8BB6-D71FEB04D3FC}"/>
              </a:ext>
            </a:extLst>
          </p:cNvPr>
          <p:cNvSpPr/>
          <p:nvPr/>
        </p:nvSpPr>
        <p:spPr>
          <a:xfrm>
            <a:off x="3773424" y="45567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DBB022-4D49-4918-B4DF-7FFD5CA4BC08}"/>
              </a:ext>
            </a:extLst>
          </p:cNvPr>
          <p:cNvSpPr txBox="1"/>
          <p:nvPr/>
        </p:nvSpPr>
        <p:spPr>
          <a:xfrm>
            <a:off x="2450592" y="587371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1 </a:t>
            </a:r>
          </a:p>
        </p:txBody>
      </p:sp>
      <p:sp>
        <p:nvSpPr>
          <p:cNvPr id="24" name="TextBox 23">
            <a:extLst>
              <a:ext uri="{FF2B5EF4-FFF2-40B4-BE49-F238E27FC236}">
                <a16:creationId xmlns:a16="http://schemas.microsoft.com/office/drawing/2014/main" id="{9618B144-CC41-49A8-AE9C-24D2D9004F60}"/>
              </a:ext>
            </a:extLst>
          </p:cNvPr>
          <p:cNvSpPr txBox="1"/>
          <p:nvPr/>
        </p:nvSpPr>
        <p:spPr>
          <a:xfrm rot="16200000">
            <a:off x="-158276" y="364867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2 </a:t>
            </a:r>
          </a:p>
        </p:txBody>
      </p:sp>
      <p:sp>
        <p:nvSpPr>
          <p:cNvPr id="26" name="Oval 25">
            <a:extLst>
              <a:ext uri="{FF2B5EF4-FFF2-40B4-BE49-F238E27FC236}">
                <a16:creationId xmlns:a16="http://schemas.microsoft.com/office/drawing/2014/main" id="{FEA55590-918C-414A-9EF8-2F510539ABF4}"/>
              </a:ext>
            </a:extLst>
          </p:cNvPr>
          <p:cNvSpPr/>
          <p:nvPr/>
        </p:nvSpPr>
        <p:spPr>
          <a:xfrm>
            <a:off x="6266688" y="32004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2A775D-2F59-4694-A0C3-26AAF75821CC}"/>
              </a:ext>
            </a:extLst>
          </p:cNvPr>
          <p:cNvSpPr/>
          <p:nvPr/>
        </p:nvSpPr>
        <p:spPr>
          <a:xfrm>
            <a:off x="6309360" y="3067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2D103B-69DA-4FDA-90A1-050F804DC98D}"/>
              </a:ext>
            </a:extLst>
          </p:cNvPr>
          <p:cNvSpPr/>
          <p:nvPr/>
        </p:nvSpPr>
        <p:spPr>
          <a:xfrm>
            <a:off x="5910072" y="3108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358C9-E7D3-4577-86E5-027B069E8332}"/>
              </a:ext>
            </a:extLst>
          </p:cNvPr>
          <p:cNvSpPr/>
          <p:nvPr/>
        </p:nvSpPr>
        <p:spPr>
          <a:xfrm>
            <a:off x="5768340" y="281330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3FE371-BB76-4259-984E-C67833B84A21}"/>
              </a:ext>
            </a:extLst>
          </p:cNvPr>
          <p:cNvSpPr/>
          <p:nvPr/>
        </p:nvSpPr>
        <p:spPr>
          <a:xfrm>
            <a:off x="5920740" y="296570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F8D8D58-A737-4631-9C90-E2094458CC8A}"/>
              </a:ext>
            </a:extLst>
          </p:cNvPr>
          <p:cNvSpPr/>
          <p:nvPr/>
        </p:nvSpPr>
        <p:spPr>
          <a:xfrm>
            <a:off x="3294888" y="417271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B9FD3ED-5943-4BEC-8CBC-3BC994F911AC}"/>
              </a:ext>
            </a:extLst>
          </p:cNvPr>
          <p:cNvSpPr/>
          <p:nvPr/>
        </p:nvSpPr>
        <p:spPr>
          <a:xfrm>
            <a:off x="6053328" y="31746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0C0F9AD-D2C1-42A5-B11A-7628FA73AA47}"/>
              </a:ext>
            </a:extLst>
          </p:cNvPr>
          <p:cNvSpPr txBox="1"/>
          <p:nvPr/>
        </p:nvSpPr>
        <p:spPr>
          <a:xfrm>
            <a:off x="0" y="838200"/>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How do you determine the number of clusters?</a:t>
            </a:r>
          </a:p>
        </p:txBody>
      </p:sp>
      <p:sp>
        <p:nvSpPr>
          <p:cNvPr id="34" name="Oval 33">
            <a:extLst>
              <a:ext uri="{FF2B5EF4-FFF2-40B4-BE49-F238E27FC236}">
                <a16:creationId xmlns:a16="http://schemas.microsoft.com/office/drawing/2014/main" id="{EBCAEF19-1C20-4BC3-8672-7D5AA89667A9}"/>
              </a:ext>
            </a:extLst>
          </p:cNvPr>
          <p:cNvSpPr/>
          <p:nvPr/>
        </p:nvSpPr>
        <p:spPr>
          <a:xfrm>
            <a:off x="5562600" y="26517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95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BBE07-5E47-4D96-A4B7-B1EB6A88705B}"/>
              </a:ext>
            </a:extLst>
          </p:cNvPr>
          <p:cNvSpPr txBox="1"/>
          <p:nvPr/>
        </p:nvSpPr>
        <p:spPr>
          <a:xfrm>
            <a:off x="0" y="838200"/>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 clusters</a:t>
            </a:r>
          </a:p>
        </p:txBody>
      </p:sp>
      <p:sp>
        <p:nvSpPr>
          <p:cNvPr id="3" name="Freeform: Shape 2">
            <a:extLst>
              <a:ext uri="{FF2B5EF4-FFF2-40B4-BE49-F238E27FC236}">
                <a16:creationId xmlns:a16="http://schemas.microsoft.com/office/drawing/2014/main" id="{BD8CDEA8-0821-4CC1-AC8B-F578D83DD897}"/>
              </a:ext>
            </a:extLst>
          </p:cNvPr>
          <p:cNvSpPr/>
          <p:nvPr/>
        </p:nvSpPr>
        <p:spPr>
          <a:xfrm>
            <a:off x="2450592" y="2359152"/>
            <a:ext cx="4407408" cy="3163824"/>
          </a:xfrm>
          <a:custGeom>
            <a:avLst/>
            <a:gdLst>
              <a:gd name="connsiteX0" fmla="*/ 18288 w 4407408"/>
              <a:gd name="connsiteY0" fmla="*/ 0 h 3163824"/>
              <a:gd name="connsiteX1" fmla="*/ 0 w 4407408"/>
              <a:gd name="connsiteY1" fmla="*/ 3163824 h 3163824"/>
              <a:gd name="connsiteX2" fmla="*/ 4407408 w 4407408"/>
              <a:gd name="connsiteY2" fmla="*/ 3145536 h 3163824"/>
            </a:gdLst>
            <a:ahLst/>
            <a:cxnLst>
              <a:cxn ang="0">
                <a:pos x="connsiteX0" y="connsiteY0"/>
              </a:cxn>
              <a:cxn ang="0">
                <a:pos x="connsiteX1" y="connsiteY1"/>
              </a:cxn>
              <a:cxn ang="0">
                <a:pos x="connsiteX2" y="connsiteY2"/>
              </a:cxn>
            </a:cxnLst>
            <a:rect l="l" t="t" r="r" b="b"/>
            <a:pathLst>
              <a:path w="4407408" h="3163824">
                <a:moveTo>
                  <a:pt x="18288" y="0"/>
                </a:moveTo>
                <a:lnTo>
                  <a:pt x="0" y="3163824"/>
                </a:lnTo>
                <a:lnTo>
                  <a:pt x="4407408" y="3145536"/>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080C2C-B4B6-4F66-A5BA-C79735C7BB84}"/>
              </a:ext>
            </a:extLst>
          </p:cNvPr>
          <p:cNvSpPr/>
          <p:nvPr/>
        </p:nvSpPr>
        <p:spPr>
          <a:xfrm>
            <a:off x="5961888" y="2895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D11273-86D3-4AFC-A6D3-7E8C9DB811AD}"/>
              </a:ext>
            </a:extLst>
          </p:cNvPr>
          <p:cNvSpPr/>
          <p:nvPr/>
        </p:nvSpPr>
        <p:spPr>
          <a:xfrm>
            <a:off x="6114288" y="30480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E67E023-4DE1-41F0-AF58-86CC538D4A05}"/>
              </a:ext>
            </a:extLst>
          </p:cNvPr>
          <p:cNvSpPr/>
          <p:nvPr/>
        </p:nvSpPr>
        <p:spPr>
          <a:xfrm>
            <a:off x="6175248" y="28956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503B4D-90F4-45BC-B92A-D11704B8E3B7}"/>
              </a:ext>
            </a:extLst>
          </p:cNvPr>
          <p:cNvSpPr/>
          <p:nvPr/>
        </p:nvSpPr>
        <p:spPr>
          <a:xfrm>
            <a:off x="5763768" y="300228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CC2DC-557E-47B9-A4A7-896FE6B96A18}"/>
              </a:ext>
            </a:extLst>
          </p:cNvPr>
          <p:cNvSpPr/>
          <p:nvPr/>
        </p:nvSpPr>
        <p:spPr>
          <a:xfrm>
            <a:off x="2837688" y="389534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5F48C0-8D98-47AB-921C-0661617A63D1}"/>
              </a:ext>
            </a:extLst>
          </p:cNvPr>
          <p:cNvSpPr/>
          <p:nvPr/>
        </p:nvSpPr>
        <p:spPr>
          <a:xfrm>
            <a:off x="2990088" y="404774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F1BA28-C79F-4017-A5E2-7D18DD4D4C28}"/>
              </a:ext>
            </a:extLst>
          </p:cNvPr>
          <p:cNvSpPr/>
          <p:nvPr/>
        </p:nvSpPr>
        <p:spPr>
          <a:xfrm>
            <a:off x="3142488" y="420014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1B63A8-20A9-4F66-ADC5-4B7BCB147051}"/>
              </a:ext>
            </a:extLst>
          </p:cNvPr>
          <p:cNvSpPr/>
          <p:nvPr/>
        </p:nvSpPr>
        <p:spPr>
          <a:xfrm>
            <a:off x="3328416" y="394106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40E617-F21C-47E1-A0F6-B61509A74D84}"/>
              </a:ext>
            </a:extLst>
          </p:cNvPr>
          <p:cNvSpPr/>
          <p:nvPr/>
        </p:nvSpPr>
        <p:spPr>
          <a:xfrm>
            <a:off x="2883408" y="430682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2388E-7E8C-41D2-B9A8-95A0511CF5DC}"/>
              </a:ext>
            </a:extLst>
          </p:cNvPr>
          <p:cNvSpPr/>
          <p:nvPr/>
        </p:nvSpPr>
        <p:spPr>
          <a:xfrm>
            <a:off x="2734056" y="413918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00C21-4459-4489-9F28-AB61E99D2545}"/>
              </a:ext>
            </a:extLst>
          </p:cNvPr>
          <p:cNvSpPr/>
          <p:nvPr/>
        </p:nvSpPr>
        <p:spPr>
          <a:xfrm>
            <a:off x="3108960" y="380390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C70A28-120E-4477-9592-886F3875DC1E}"/>
              </a:ext>
            </a:extLst>
          </p:cNvPr>
          <p:cNvSpPr/>
          <p:nvPr/>
        </p:nvSpPr>
        <p:spPr>
          <a:xfrm>
            <a:off x="3142488" y="402031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12E72B-4636-4424-9F23-6D4B2A07DF0B}"/>
              </a:ext>
            </a:extLst>
          </p:cNvPr>
          <p:cNvSpPr/>
          <p:nvPr/>
        </p:nvSpPr>
        <p:spPr>
          <a:xfrm>
            <a:off x="3675888" y="439826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10016C-DA79-4DDC-9536-9E29688F53BF}"/>
              </a:ext>
            </a:extLst>
          </p:cNvPr>
          <p:cNvSpPr/>
          <p:nvPr/>
        </p:nvSpPr>
        <p:spPr>
          <a:xfrm>
            <a:off x="3581400" y="46482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CBD4BD5-3F57-4D0A-8BB6-D71FEB04D3FC}"/>
              </a:ext>
            </a:extLst>
          </p:cNvPr>
          <p:cNvSpPr/>
          <p:nvPr/>
        </p:nvSpPr>
        <p:spPr>
          <a:xfrm>
            <a:off x="3773424" y="45567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DBB022-4D49-4918-B4DF-7FFD5CA4BC08}"/>
              </a:ext>
            </a:extLst>
          </p:cNvPr>
          <p:cNvSpPr txBox="1"/>
          <p:nvPr/>
        </p:nvSpPr>
        <p:spPr>
          <a:xfrm>
            <a:off x="2450592" y="587371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1 </a:t>
            </a:r>
          </a:p>
        </p:txBody>
      </p:sp>
      <p:sp>
        <p:nvSpPr>
          <p:cNvPr id="24" name="TextBox 23">
            <a:extLst>
              <a:ext uri="{FF2B5EF4-FFF2-40B4-BE49-F238E27FC236}">
                <a16:creationId xmlns:a16="http://schemas.microsoft.com/office/drawing/2014/main" id="{9618B144-CC41-49A8-AE9C-24D2D9004F60}"/>
              </a:ext>
            </a:extLst>
          </p:cNvPr>
          <p:cNvSpPr txBox="1"/>
          <p:nvPr/>
        </p:nvSpPr>
        <p:spPr>
          <a:xfrm rot="16200000">
            <a:off x="-158276" y="364867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2 </a:t>
            </a:r>
          </a:p>
        </p:txBody>
      </p:sp>
      <p:sp>
        <p:nvSpPr>
          <p:cNvPr id="25" name="Isosceles Triangle 24">
            <a:extLst>
              <a:ext uri="{FF2B5EF4-FFF2-40B4-BE49-F238E27FC236}">
                <a16:creationId xmlns:a16="http://schemas.microsoft.com/office/drawing/2014/main" id="{E61FE343-7626-4CAE-8456-A7F5923897E7}"/>
              </a:ext>
            </a:extLst>
          </p:cNvPr>
          <p:cNvSpPr/>
          <p:nvPr/>
        </p:nvSpPr>
        <p:spPr>
          <a:xfrm>
            <a:off x="4267200" y="3560064"/>
            <a:ext cx="304800" cy="2438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EA55590-918C-414A-9EF8-2F510539ABF4}"/>
              </a:ext>
            </a:extLst>
          </p:cNvPr>
          <p:cNvSpPr/>
          <p:nvPr/>
        </p:nvSpPr>
        <p:spPr>
          <a:xfrm>
            <a:off x="6266688" y="320040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2A775D-2F59-4694-A0C3-26AAF75821CC}"/>
              </a:ext>
            </a:extLst>
          </p:cNvPr>
          <p:cNvSpPr/>
          <p:nvPr/>
        </p:nvSpPr>
        <p:spPr>
          <a:xfrm>
            <a:off x="6309360" y="30677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2D103B-69DA-4FDA-90A1-050F804DC98D}"/>
              </a:ext>
            </a:extLst>
          </p:cNvPr>
          <p:cNvSpPr/>
          <p:nvPr/>
        </p:nvSpPr>
        <p:spPr>
          <a:xfrm>
            <a:off x="5910072" y="31089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358C9-E7D3-4577-86E5-027B069E8332}"/>
              </a:ext>
            </a:extLst>
          </p:cNvPr>
          <p:cNvSpPr/>
          <p:nvPr/>
        </p:nvSpPr>
        <p:spPr>
          <a:xfrm>
            <a:off x="5768340" y="281330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3FE371-BB76-4259-984E-C67833B84A21}"/>
              </a:ext>
            </a:extLst>
          </p:cNvPr>
          <p:cNvSpPr/>
          <p:nvPr/>
        </p:nvSpPr>
        <p:spPr>
          <a:xfrm>
            <a:off x="5920740" y="296570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F8D8D58-A737-4631-9C90-E2094458CC8A}"/>
              </a:ext>
            </a:extLst>
          </p:cNvPr>
          <p:cNvSpPr/>
          <p:nvPr/>
        </p:nvSpPr>
        <p:spPr>
          <a:xfrm>
            <a:off x="3294888" y="417271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B9FD3ED-5943-4BEC-8CBC-3BC994F911AC}"/>
              </a:ext>
            </a:extLst>
          </p:cNvPr>
          <p:cNvSpPr/>
          <p:nvPr/>
        </p:nvSpPr>
        <p:spPr>
          <a:xfrm>
            <a:off x="6053328" y="317460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26B4CE0-6A0B-4494-A7CE-161B4D792DF4}"/>
              </a:ext>
            </a:extLst>
          </p:cNvPr>
          <p:cNvSpPr/>
          <p:nvPr/>
        </p:nvSpPr>
        <p:spPr>
          <a:xfrm>
            <a:off x="5562600" y="265176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61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sosceles Triangle 32">
            <a:extLst>
              <a:ext uri="{FF2B5EF4-FFF2-40B4-BE49-F238E27FC236}">
                <a16:creationId xmlns:a16="http://schemas.microsoft.com/office/drawing/2014/main" id="{94E7177F-CC03-4806-95C3-D13325FAFFC8}"/>
              </a:ext>
            </a:extLst>
          </p:cNvPr>
          <p:cNvSpPr/>
          <p:nvPr/>
        </p:nvSpPr>
        <p:spPr>
          <a:xfrm>
            <a:off x="5829300" y="2854342"/>
            <a:ext cx="304800" cy="243840"/>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1BBE07-5E47-4D96-A4B7-B1EB6A88705B}"/>
              </a:ext>
            </a:extLst>
          </p:cNvPr>
          <p:cNvSpPr txBox="1"/>
          <p:nvPr/>
        </p:nvSpPr>
        <p:spPr>
          <a:xfrm>
            <a:off x="0" y="838200"/>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 clusters</a:t>
            </a:r>
          </a:p>
        </p:txBody>
      </p:sp>
      <p:sp>
        <p:nvSpPr>
          <p:cNvPr id="3" name="Freeform: Shape 2">
            <a:extLst>
              <a:ext uri="{FF2B5EF4-FFF2-40B4-BE49-F238E27FC236}">
                <a16:creationId xmlns:a16="http://schemas.microsoft.com/office/drawing/2014/main" id="{BD8CDEA8-0821-4CC1-AC8B-F578D83DD897}"/>
              </a:ext>
            </a:extLst>
          </p:cNvPr>
          <p:cNvSpPr/>
          <p:nvPr/>
        </p:nvSpPr>
        <p:spPr>
          <a:xfrm>
            <a:off x="2450592" y="2359152"/>
            <a:ext cx="4407408" cy="3163824"/>
          </a:xfrm>
          <a:custGeom>
            <a:avLst/>
            <a:gdLst>
              <a:gd name="connsiteX0" fmla="*/ 18288 w 4407408"/>
              <a:gd name="connsiteY0" fmla="*/ 0 h 3163824"/>
              <a:gd name="connsiteX1" fmla="*/ 0 w 4407408"/>
              <a:gd name="connsiteY1" fmla="*/ 3163824 h 3163824"/>
              <a:gd name="connsiteX2" fmla="*/ 4407408 w 4407408"/>
              <a:gd name="connsiteY2" fmla="*/ 3145536 h 3163824"/>
            </a:gdLst>
            <a:ahLst/>
            <a:cxnLst>
              <a:cxn ang="0">
                <a:pos x="connsiteX0" y="connsiteY0"/>
              </a:cxn>
              <a:cxn ang="0">
                <a:pos x="connsiteX1" y="connsiteY1"/>
              </a:cxn>
              <a:cxn ang="0">
                <a:pos x="connsiteX2" y="connsiteY2"/>
              </a:cxn>
            </a:cxnLst>
            <a:rect l="l" t="t" r="r" b="b"/>
            <a:pathLst>
              <a:path w="4407408" h="3163824">
                <a:moveTo>
                  <a:pt x="18288" y="0"/>
                </a:moveTo>
                <a:lnTo>
                  <a:pt x="0" y="3163824"/>
                </a:lnTo>
                <a:lnTo>
                  <a:pt x="4407408" y="3145536"/>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080C2C-B4B6-4F66-A5BA-C79735C7BB84}"/>
              </a:ext>
            </a:extLst>
          </p:cNvPr>
          <p:cNvSpPr/>
          <p:nvPr/>
        </p:nvSpPr>
        <p:spPr>
          <a:xfrm>
            <a:off x="5961888" y="28956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D11273-86D3-4AFC-A6D3-7E8C9DB811AD}"/>
              </a:ext>
            </a:extLst>
          </p:cNvPr>
          <p:cNvSpPr/>
          <p:nvPr/>
        </p:nvSpPr>
        <p:spPr>
          <a:xfrm>
            <a:off x="6114288" y="30480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E67E023-4DE1-41F0-AF58-86CC538D4A05}"/>
              </a:ext>
            </a:extLst>
          </p:cNvPr>
          <p:cNvSpPr/>
          <p:nvPr/>
        </p:nvSpPr>
        <p:spPr>
          <a:xfrm>
            <a:off x="6175248" y="28956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503B4D-90F4-45BC-B92A-D11704B8E3B7}"/>
              </a:ext>
            </a:extLst>
          </p:cNvPr>
          <p:cNvSpPr/>
          <p:nvPr/>
        </p:nvSpPr>
        <p:spPr>
          <a:xfrm>
            <a:off x="5763768" y="300228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CC2DC-557E-47B9-A4A7-896FE6B96A18}"/>
              </a:ext>
            </a:extLst>
          </p:cNvPr>
          <p:cNvSpPr/>
          <p:nvPr/>
        </p:nvSpPr>
        <p:spPr>
          <a:xfrm>
            <a:off x="2837688" y="38953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5F48C0-8D98-47AB-921C-0661617A63D1}"/>
              </a:ext>
            </a:extLst>
          </p:cNvPr>
          <p:cNvSpPr/>
          <p:nvPr/>
        </p:nvSpPr>
        <p:spPr>
          <a:xfrm>
            <a:off x="2990088" y="40477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F1BA28-C79F-4017-A5E2-7D18DD4D4C28}"/>
              </a:ext>
            </a:extLst>
          </p:cNvPr>
          <p:cNvSpPr/>
          <p:nvPr/>
        </p:nvSpPr>
        <p:spPr>
          <a:xfrm>
            <a:off x="3142488" y="42001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1B63A8-20A9-4F66-ADC5-4B7BCB147051}"/>
              </a:ext>
            </a:extLst>
          </p:cNvPr>
          <p:cNvSpPr/>
          <p:nvPr/>
        </p:nvSpPr>
        <p:spPr>
          <a:xfrm>
            <a:off x="3328416" y="394106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40E617-F21C-47E1-A0F6-B61509A74D84}"/>
              </a:ext>
            </a:extLst>
          </p:cNvPr>
          <p:cNvSpPr/>
          <p:nvPr/>
        </p:nvSpPr>
        <p:spPr>
          <a:xfrm>
            <a:off x="2883408" y="430682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2388E-7E8C-41D2-B9A8-95A0511CF5DC}"/>
              </a:ext>
            </a:extLst>
          </p:cNvPr>
          <p:cNvSpPr/>
          <p:nvPr/>
        </p:nvSpPr>
        <p:spPr>
          <a:xfrm>
            <a:off x="2734056" y="413918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00C21-4459-4489-9F28-AB61E99D2545}"/>
              </a:ext>
            </a:extLst>
          </p:cNvPr>
          <p:cNvSpPr/>
          <p:nvPr/>
        </p:nvSpPr>
        <p:spPr>
          <a:xfrm>
            <a:off x="3108960" y="380390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C70A28-120E-4477-9592-886F3875DC1E}"/>
              </a:ext>
            </a:extLst>
          </p:cNvPr>
          <p:cNvSpPr/>
          <p:nvPr/>
        </p:nvSpPr>
        <p:spPr>
          <a:xfrm>
            <a:off x="3142488" y="4020312"/>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12E72B-4636-4424-9F23-6D4B2A07DF0B}"/>
              </a:ext>
            </a:extLst>
          </p:cNvPr>
          <p:cNvSpPr/>
          <p:nvPr/>
        </p:nvSpPr>
        <p:spPr>
          <a:xfrm>
            <a:off x="3675888" y="439826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10016C-DA79-4DDC-9536-9E29688F53BF}"/>
              </a:ext>
            </a:extLst>
          </p:cNvPr>
          <p:cNvSpPr/>
          <p:nvPr/>
        </p:nvSpPr>
        <p:spPr>
          <a:xfrm>
            <a:off x="3581400" y="4648200"/>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CBD4BD5-3F57-4D0A-8BB6-D71FEB04D3FC}"/>
              </a:ext>
            </a:extLst>
          </p:cNvPr>
          <p:cNvSpPr/>
          <p:nvPr/>
        </p:nvSpPr>
        <p:spPr>
          <a:xfrm>
            <a:off x="3773424" y="4556760"/>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DBB022-4D49-4918-B4DF-7FFD5CA4BC08}"/>
              </a:ext>
            </a:extLst>
          </p:cNvPr>
          <p:cNvSpPr txBox="1"/>
          <p:nvPr/>
        </p:nvSpPr>
        <p:spPr>
          <a:xfrm>
            <a:off x="2450592" y="587371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1 </a:t>
            </a:r>
          </a:p>
        </p:txBody>
      </p:sp>
      <p:sp>
        <p:nvSpPr>
          <p:cNvPr id="24" name="TextBox 23">
            <a:extLst>
              <a:ext uri="{FF2B5EF4-FFF2-40B4-BE49-F238E27FC236}">
                <a16:creationId xmlns:a16="http://schemas.microsoft.com/office/drawing/2014/main" id="{9618B144-CC41-49A8-AE9C-24D2D9004F60}"/>
              </a:ext>
            </a:extLst>
          </p:cNvPr>
          <p:cNvSpPr txBox="1"/>
          <p:nvPr/>
        </p:nvSpPr>
        <p:spPr>
          <a:xfrm rot="16200000">
            <a:off x="-158276" y="364867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2 </a:t>
            </a:r>
          </a:p>
        </p:txBody>
      </p:sp>
      <p:sp>
        <p:nvSpPr>
          <p:cNvPr id="25" name="Isosceles Triangle 24">
            <a:extLst>
              <a:ext uri="{FF2B5EF4-FFF2-40B4-BE49-F238E27FC236}">
                <a16:creationId xmlns:a16="http://schemas.microsoft.com/office/drawing/2014/main" id="{E61FE343-7626-4CAE-8456-A7F5923897E7}"/>
              </a:ext>
            </a:extLst>
          </p:cNvPr>
          <p:cNvSpPr/>
          <p:nvPr/>
        </p:nvSpPr>
        <p:spPr>
          <a:xfrm>
            <a:off x="3191256" y="4142232"/>
            <a:ext cx="304800" cy="2438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EA55590-918C-414A-9EF8-2F510539ABF4}"/>
              </a:ext>
            </a:extLst>
          </p:cNvPr>
          <p:cNvSpPr/>
          <p:nvPr/>
        </p:nvSpPr>
        <p:spPr>
          <a:xfrm>
            <a:off x="6266688" y="32004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2A775D-2F59-4694-A0C3-26AAF75821CC}"/>
              </a:ext>
            </a:extLst>
          </p:cNvPr>
          <p:cNvSpPr/>
          <p:nvPr/>
        </p:nvSpPr>
        <p:spPr>
          <a:xfrm>
            <a:off x="6309360" y="306770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2D103B-69DA-4FDA-90A1-050F804DC98D}"/>
              </a:ext>
            </a:extLst>
          </p:cNvPr>
          <p:cNvSpPr/>
          <p:nvPr/>
        </p:nvSpPr>
        <p:spPr>
          <a:xfrm>
            <a:off x="5910072" y="310896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358C9-E7D3-4577-86E5-027B069E8332}"/>
              </a:ext>
            </a:extLst>
          </p:cNvPr>
          <p:cNvSpPr/>
          <p:nvPr/>
        </p:nvSpPr>
        <p:spPr>
          <a:xfrm>
            <a:off x="5768340" y="2813304"/>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3FE371-BB76-4259-984E-C67833B84A21}"/>
              </a:ext>
            </a:extLst>
          </p:cNvPr>
          <p:cNvSpPr/>
          <p:nvPr/>
        </p:nvSpPr>
        <p:spPr>
          <a:xfrm>
            <a:off x="5920740" y="2965704"/>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F8D8D58-A737-4631-9C90-E2094458CC8A}"/>
              </a:ext>
            </a:extLst>
          </p:cNvPr>
          <p:cNvSpPr/>
          <p:nvPr/>
        </p:nvSpPr>
        <p:spPr>
          <a:xfrm>
            <a:off x="3294888" y="4172712"/>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B9FD3ED-5943-4BEC-8CBC-3BC994F911AC}"/>
              </a:ext>
            </a:extLst>
          </p:cNvPr>
          <p:cNvSpPr/>
          <p:nvPr/>
        </p:nvSpPr>
        <p:spPr>
          <a:xfrm>
            <a:off x="6053328" y="317460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7D754D0-18C0-4051-961A-7CA56763D6C9}"/>
              </a:ext>
            </a:extLst>
          </p:cNvPr>
          <p:cNvSpPr/>
          <p:nvPr/>
        </p:nvSpPr>
        <p:spPr>
          <a:xfrm>
            <a:off x="5562600" y="265176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90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Isosceles Triangle 33">
            <a:extLst>
              <a:ext uri="{FF2B5EF4-FFF2-40B4-BE49-F238E27FC236}">
                <a16:creationId xmlns:a16="http://schemas.microsoft.com/office/drawing/2014/main" id="{D7D0E44B-7721-4FFC-87F5-6BA8E1279F6B}"/>
              </a:ext>
            </a:extLst>
          </p:cNvPr>
          <p:cNvSpPr/>
          <p:nvPr/>
        </p:nvSpPr>
        <p:spPr>
          <a:xfrm>
            <a:off x="2971800" y="3962400"/>
            <a:ext cx="304800" cy="2438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4E7177F-CC03-4806-95C3-D13325FAFFC8}"/>
              </a:ext>
            </a:extLst>
          </p:cNvPr>
          <p:cNvSpPr/>
          <p:nvPr/>
        </p:nvSpPr>
        <p:spPr>
          <a:xfrm>
            <a:off x="5827776" y="2834640"/>
            <a:ext cx="304800" cy="243840"/>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E61FE343-7626-4CAE-8456-A7F5923897E7}"/>
              </a:ext>
            </a:extLst>
          </p:cNvPr>
          <p:cNvSpPr/>
          <p:nvPr/>
        </p:nvSpPr>
        <p:spPr>
          <a:xfrm>
            <a:off x="3581400" y="4434840"/>
            <a:ext cx="304800" cy="2438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1BBE07-5E47-4D96-A4B7-B1EB6A88705B}"/>
              </a:ext>
            </a:extLst>
          </p:cNvPr>
          <p:cNvSpPr txBox="1"/>
          <p:nvPr/>
        </p:nvSpPr>
        <p:spPr>
          <a:xfrm>
            <a:off x="0" y="838200"/>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3 clusters</a:t>
            </a:r>
          </a:p>
        </p:txBody>
      </p:sp>
      <p:sp>
        <p:nvSpPr>
          <p:cNvPr id="3" name="Freeform: Shape 2">
            <a:extLst>
              <a:ext uri="{FF2B5EF4-FFF2-40B4-BE49-F238E27FC236}">
                <a16:creationId xmlns:a16="http://schemas.microsoft.com/office/drawing/2014/main" id="{BD8CDEA8-0821-4CC1-AC8B-F578D83DD897}"/>
              </a:ext>
            </a:extLst>
          </p:cNvPr>
          <p:cNvSpPr/>
          <p:nvPr/>
        </p:nvSpPr>
        <p:spPr>
          <a:xfrm>
            <a:off x="2450592" y="2359152"/>
            <a:ext cx="4407408" cy="3163824"/>
          </a:xfrm>
          <a:custGeom>
            <a:avLst/>
            <a:gdLst>
              <a:gd name="connsiteX0" fmla="*/ 18288 w 4407408"/>
              <a:gd name="connsiteY0" fmla="*/ 0 h 3163824"/>
              <a:gd name="connsiteX1" fmla="*/ 0 w 4407408"/>
              <a:gd name="connsiteY1" fmla="*/ 3163824 h 3163824"/>
              <a:gd name="connsiteX2" fmla="*/ 4407408 w 4407408"/>
              <a:gd name="connsiteY2" fmla="*/ 3145536 h 3163824"/>
            </a:gdLst>
            <a:ahLst/>
            <a:cxnLst>
              <a:cxn ang="0">
                <a:pos x="connsiteX0" y="connsiteY0"/>
              </a:cxn>
              <a:cxn ang="0">
                <a:pos x="connsiteX1" y="connsiteY1"/>
              </a:cxn>
              <a:cxn ang="0">
                <a:pos x="connsiteX2" y="connsiteY2"/>
              </a:cxn>
            </a:cxnLst>
            <a:rect l="l" t="t" r="r" b="b"/>
            <a:pathLst>
              <a:path w="4407408" h="3163824">
                <a:moveTo>
                  <a:pt x="18288" y="0"/>
                </a:moveTo>
                <a:lnTo>
                  <a:pt x="0" y="3163824"/>
                </a:lnTo>
                <a:lnTo>
                  <a:pt x="4407408" y="3145536"/>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080C2C-B4B6-4F66-A5BA-C79735C7BB84}"/>
              </a:ext>
            </a:extLst>
          </p:cNvPr>
          <p:cNvSpPr/>
          <p:nvPr/>
        </p:nvSpPr>
        <p:spPr>
          <a:xfrm>
            <a:off x="5961888" y="28956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D11273-86D3-4AFC-A6D3-7E8C9DB811AD}"/>
              </a:ext>
            </a:extLst>
          </p:cNvPr>
          <p:cNvSpPr/>
          <p:nvPr/>
        </p:nvSpPr>
        <p:spPr>
          <a:xfrm>
            <a:off x="6114288" y="30480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E67E023-4DE1-41F0-AF58-86CC538D4A05}"/>
              </a:ext>
            </a:extLst>
          </p:cNvPr>
          <p:cNvSpPr/>
          <p:nvPr/>
        </p:nvSpPr>
        <p:spPr>
          <a:xfrm>
            <a:off x="6175248" y="28956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503B4D-90F4-45BC-B92A-D11704B8E3B7}"/>
              </a:ext>
            </a:extLst>
          </p:cNvPr>
          <p:cNvSpPr/>
          <p:nvPr/>
        </p:nvSpPr>
        <p:spPr>
          <a:xfrm>
            <a:off x="5763768" y="300228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CC2DC-557E-47B9-A4A7-896FE6B96A18}"/>
              </a:ext>
            </a:extLst>
          </p:cNvPr>
          <p:cNvSpPr/>
          <p:nvPr/>
        </p:nvSpPr>
        <p:spPr>
          <a:xfrm>
            <a:off x="2837688" y="38953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5F48C0-8D98-47AB-921C-0661617A63D1}"/>
              </a:ext>
            </a:extLst>
          </p:cNvPr>
          <p:cNvSpPr/>
          <p:nvPr/>
        </p:nvSpPr>
        <p:spPr>
          <a:xfrm>
            <a:off x="2990088" y="40477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F1BA28-C79F-4017-A5E2-7D18DD4D4C28}"/>
              </a:ext>
            </a:extLst>
          </p:cNvPr>
          <p:cNvSpPr/>
          <p:nvPr/>
        </p:nvSpPr>
        <p:spPr>
          <a:xfrm>
            <a:off x="3142488" y="42001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1B63A8-20A9-4F66-ADC5-4B7BCB147051}"/>
              </a:ext>
            </a:extLst>
          </p:cNvPr>
          <p:cNvSpPr/>
          <p:nvPr/>
        </p:nvSpPr>
        <p:spPr>
          <a:xfrm>
            <a:off x="3328416" y="394106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40E617-F21C-47E1-A0F6-B61509A74D84}"/>
              </a:ext>
            </a:extLst>
          </p:cNvPr>
          <p:cNvSpPr/>
          <p:nvPr/>
        </p:nvSpPr>
        <p:spPr>
          <a:xfrm>
            <a:off x="2883408" y="430682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2388E-7E8C-41D2-B9A8-95A0511CF5DC}"/>
              </a:ext>
            </a:extLst>
          </p:cNvPr>
          <p:cNvSpPr/>
          <p:nvPr/>
        </p:nvSpPr>
        <p:spPr>
          <a:xfrm>
            <a:off x="2734056" y="413918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00C21-4459-4489-9F28-AB61E99D2545}"/>
              </a:ext>
            </a:extLst>
          </p:cNvPr>
          <p:cNvSpPr/>
          <p:nvPr/>
        </p:nvSpPr>
        <p:spPr>
          <a:xfrm>
            <a:off x="3108960" y="380390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C70A28-120E-4477-9592-886F3875DC1E}"/>
              </a:ext>
            </a:extLst>
          </p:cNvPr>
          <p:cNvSpPr/>
          <p:nvPr/>
        </p:nvSpPr>
        <p:spPr>
          <a:xfrm>
            <a:off x="3142488" y="4020312"/>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12E72B-4636-4424-9F23-6D4B2A07DF0B}"/>
              </a:ext>
            </a:extLst>
          </p:cNvPr>
          <p:cNvSpPr/>
          <p:nvPr/>
        </p:nvSpPr>
        <p:spPr>
          <a:xfrm>
            <a:off x="3675888" y="4398264"/>
            <a:ext cx="91440" cy="914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10016C-DA79-4DDC-9536-9E29688F53BF}"/>
              </a:ext>
            </a:extLst>
          </p:cNvPr>
          <p:cNvSpPr/>
          <p:nvPr/>
        </p:nvSpPr>
        <p:spPr>
          <a:xfrm>
            <a:off x="3581400" y="4648200"/>
            <a:ext cx="91440" cy="914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CBD4BD5-3F57-4D0A-8BB6-D71FEB04D3FC}"/>
              </a:ext>
            </a:extLst>
          </p:cNvPr>
          <p:cNvSpPr/>
          <p:nvPr/>
        </p:nvSpPr>
        <p:spPr>
          <a:xfrm>
            <a:off x="3773424" y="4556760"/>
            <a:ext cx="91440" cy="914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DBB022-4D49-4918-B4DF-7FFD5CA4BC08}"/>
              </a:ext>
            </a:extLst>
          </p:cNvPr>
          <p:cNvSpPr txBox="1"/>
          <p:nvPr/>
        </p:nvSpPr>
        <p:spPr>
          <a:xfrm>
            <a:off x="2450592" y="587371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1 </a:t>
            </a:r>
          </a:p>
        </p:txBody>
      </p:sp>
      <p:sp>
        <p:nvSpPr>
          <p:cNvPr id="24" name="TextBox 23">
            <a:extLst>
              <a:ext uri="{FF2B5EF4-FFF2-40B4-BE49-F238E27FC236}">
                <a16:creationId xmlns:a16="http://schemas.microsoft.com/office/drawing/2014/main" id="{9618B144-CC41-49A8-AE9C-24D2D9004F60}"/>
              </a:ext>
            </a:extLst>
          </p:cNvPr>
          <p:cNvSpPr txBox="1"/>
          <p:nvPr/>
        </p:nvSpPr>
        <p:spPr>
          <a:xfrm rot="16200000">
            <a:off x="-158276" y="364867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2 </a:t>
            </a:r>
          </a:p>
        </p:txBody>
      </p:sp>
      <p:sp>
        <p:nvSpPr>
          <p:cNvPr id="26" name="Oval 25">
            <a:extLst>
              <a:ext uri="{FF2B5EF4-FFF2-40B4-BE49-F238E27FC236}">
                <a16:creationId xmlns:a16="http://schemas.microsoft.com/office/drawing/2014/main" id="{FEA55590-918C-414A-9EF8-2F510539ABF4}"/>
              </a:ext>
            </a:extLst>
          </p:cNvPr>
          <p:cNvSpPr/>
          <p:nvPr/>
        </p:nvSpPr>
        <p:spPr>
          <a:xfrm>
            <a:off x="6266688" y="32004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2A775D-2F59-4694-A0C3-26AAF75821CC}"/>
              </a:ext>
            </a:extLst>
          </p:cNvPr>
          <p:cNvSpPr/>
          <p:nvPr/>
        </p:nvSpPr>
        <p:spPr>
          <a:xfrm>
            <a:off x="6309360" y="306770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2D103B-69DA-4FDA-90A1-050F804DC98D}"/>
              </a:ext>
            </a:extLst>
          </p:cNvPr>
          <p:cNvSpPr/>
          <p:nvPr/>
        </p:nvSpPr>
        <p:spPr>
          <a:xfrm>
            <a:off x="5910072" y="310896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358C9-E7D3-4577-86E5-027B069E8332}"/>
              </a:ext>
            </a:extLst>
          </p:cNvPr>
          <p:cNvSpPr/>
          <p:nvPr/>
        </p:nvSpPr>
        <p:spPr>
          <a:xfrm>
            <a:off x="5768340" y="2813304"/>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3FE371-BB76-4259-984E-C67833B84A21}"/>
              </a:ext>
            </a:extLst>
          </p:cNvPr>
          <p:cNvSpPr/>
          <p:nvPr/>
        </p:nvSpPr>
        <p:spPr>
          <a:xfrm>
            <a:off x="5920740" y="2965704"/>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F8D8D58-A737-4631-9C90-E2094458CC8A}"/>
              </a:ext>
            </a:extLst>
          </p:cNvPr>
          <p:cNvSpPr/>
          <p:nvPr/>
        </p:nvSpPr>
        <p:spPr>
          <a:xfrm>
            <a:off x="3294888" y="4172712"/>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B9FD3ED-5943-4BEC-8CBC-3BC994F911AC}"/>
              </a:ext>
            </a:extLst>
          </p:cNvPr>
          <p:cNvSpPr/>
          <p:nvPr/>
        </p:nvSpPr>
        <p:spPr>
          <a:xfrm>
            <a:off x="6053328" y="317460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4A67704-317F-4664-88F9-E9B7AA6EDBC6}"/>
              </a:ext>
            </a:extLst>
          </p:cNvPr>
          <p:cNvSpPr/>
          <p:nvPr/>
        </p:nvSpPr>
        <p:spPr>
          <a:xfrm>
            <a:off x="5562600" y="265176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335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sosceles Triangle 35">
            <a:extLst>
              <a:ext uri="{FF2B5EF4-FFF2-40B4-BE49-F238E27FC236}">
                <a16:creationId xmlns:a16="http://schemas.microsoft.com/office/drawing/2014/main" id="{5F3682BF-D63B-4E8E-B497-414B51C8ABBE}"/>
              </a:ext>
            </a:extLst>
          </p:cNvPr>
          <p:cNvSpPr/>
          <p:nvPr/>
        </p:nvSpPr>
        <p:spPr>
          <a:xfrm>
            <a:off x="5605272" y="2642616"/>
            <a:ext cx="304800" cy="243840"/>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7D0E44B-7721-4FFC-87F5-6BA8E1279F6B}"/>
              </a:ext>
            </a:extLst>
          </p:cNvPr>
          <p:cNvSpPr/>
          <p:nvPr/>
        </p:nvSpPr>
        <p:spPr>
          <a:xfrm>
            <a:off x="2971800" y="3962400"/>
            <a:ext cx="304800" cy="2438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4E7177F-CC03-4806-95C3-D13325FAFFC8}"/>
              </a:ext>
            </a:extLst>
          </p:cNvPr>
          <p:cNvSpPr/>
          <p:nvPr/>
        </p:nvSpPr>
        <p:spPr>
          <a:xfrm>
            <a:off x="5998464" y="2965704"/>
            <a:ext cx="304800" cy="243840"/>
          </a:xfrm>
          <a:prstGeom prst="triangl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E61FE343-7626-4CAE-8456-A7F5923897E7}"/>
              </a:ext>
            </a:extLst>
          </p:cNvPr>
          <p:cNvSpPr/>
          <p:nvPr/>
        </p:nvSpPr>
        <p:spPr>
          <a:xfrm>
            <a:off x="3581400" y="4434840"/>
            <a:ext cx="304800" cy="2438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1BBE07-5E47-4D96-A4B7-B1EB6A88705B}"/>
              </a:ext>
            </a:extLst>
          </p:cNvPr>
          <p:cNvSpPr txBox="1"/>
          <p:nvPr/>
        </p:nvSpPr>
        <p:spPr>
          <a:xfrm>
            <a:off x="0" y="838200"/>
            <a:ext cx="914400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4 clusters</a:t>
            </a:r>
          </a:p>
        </p:txBody>
      </p:sp>
      <p:sp>
        <p:nvSpPr>
          <p:cNvPr id="3" name="Freeform: Shape 2">
            <a:extLst>
              <a:ext uri="{FF2B5EF4-FFF2-40B4-BE49-F238E27FC236}">
                <a16:creationId xmlns:a16="http://schemas.microsoft.com/office/drawing/2014/main" id="{BD8CDEA8-0821-4CC1-AC8B-F578D83DD897}"/>
              </a:ext>
            </a:extLst>
          </p:cNvPr>
          <p:cNvSpPr/>
          <p:nvPr/>
        </p:nvSpPr>
        <p:spPr>
          <a:xfrm>
            <a:off x="2450592" y="2359152"/>
            <a:ext cx="4407408" cy="3163824"/>
          </a:xfrm>
          <a:custGeom>
            <a:avLst/>
            <a:gdLst>
              <a:gd name="connsiteX0" fmla="*/ 18288 w 4407408"/>
              <a:gd name="connsiteY0" fmla="*/ 0 h 3163824"/>
              <a:gd name="connsiteX1" fmla="*/ 0 w 4407408"/>
              <a:gd name="connsiteY1" fmla="*/ 3163824 h 3163824"/>
              <a:gd name="connsiteX2" fmla="*/ 4407408 w 4407408"/>
              <a:gd name="connsiteY2" fmla="*/ 3145536 h 3163824"/>
            </a:gdLst>
            <a:ahLst/>
            <a:cxnLst>
              <a:cxn ang="0">
                <a:pos x="connsiteX0" y="connsiteY0"/>
              </a:cxn>
              <a:cxn ang="0">
                <a:pos x="connsiteX1" y="connsiteY1"/>
              </a:cxn>
              <a:cxn ang="0">
                <a:pos x="connsiteX2" y="connsiteY2"/>
              </a:cxn>
            </a:cxnLst>
            <a:rect l="l" t="t" r="r" b="b"/>
            <a:pathLst>
              <a:path w="4407408" h="3163824">
                <a:moveTo>
                  <a:pt x="18288" y="0"/>
                </a:moveTo>
                <a:lnTo>
                  <a:pt x="0" y="3163824"/>
                </a:lnTo>
                <a:lnTo>
                  <a:pt x="4407408" y="3145536"/>
                </a:lnTo>
              </a:path>
            </a:pathLst>
          </a:custGeom>
          <a:noFill/>
          <a:ln w="381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080C2C-B4B6-4F66-A5BA-C79735C7BB84}"/>
              </a:ext>
            </a:extLst>
          </p:cNvPr>
          <p:cNvSpPr/>
          <p:nvPr/>
        </p:nvSpPr>
        <p:spPr>
          <a:xfrm>
            <a:off x="5961888" y="2895600"/>
            <a:ext cx="91440" cy="914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D11273-86D3-4AFC-A6D3-7E8C9DB811AD}"/>
              </a:ext>
            </a:extLst>
          </p:cNvPr>
          <p:cNvSpPr/>
          <p:nvPr/>
        </p:nvSpPr>
        <p:spPr>
          <a:xfrm>
            <a:off x="6114288" y="30480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E67E023-4DE1-41F0-AF58-86CC538D4A05}"/>
              </a:ext>
            </a:extLst>
          </p:cNvPr>
          <p:cNvSpPr/>
          <p:nvPr/>
        </p:nvSpPr>
        <p:spPr>
          <a:xfrm>
            <a:off x="6175248" y="28956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503B4D-90F4-45BC-B92A-D11704B8E3B7}"/>
              </a:ext>
            </a:extLst>
          </p:cNvPr>
          <p:cNvSpPr/>
          <p:nvPr/>
        </p:nvSpPr>
        <p:spPr>
          <a:xfrm>
            <a:off x="5763768" y="3002280"/>
            <a:ext cx="91440" cy="914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11CC2DC-557E-47B9-A4A7-896FE6B96A18}"/>
              </a:ext>
            </a:extLst>
          </p:cNvPr>
          <p:cNvSpPr/>
          <p:nvPr/>
        </p:nvSpPr>
        <p:spPr>
          <a:xfrm>
            <a:off x="2837688" y="38953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5F48C0-8D98-47AB-921C-0661617A63D1}"/>
              </a:ext>
            </a:extLst>
          </p:cNvPr>
          <p:cNvSpPr/>
          <p:nvPr/>
        </p:nvSpPr>
        <p:spPr>
          <a:xfrm>
            <a:off x="2990088" y="40477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F1BA28-C79F-4017-A5E2-7D18DD4D4C28}"/>
              </a:ext>
            </a:extLst>
          </p:cNvPr>
          <p:cNvSpPr/>
          <p:nvPr/>
        </p:nvSpPr>
        <p:spPr>
          <a:xfrm>
            <a:off x="3142488" y="420014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B1B63A8-20A9-4F66-ADC5-4B7BCB147051}"/>
              </a:ext>
            </a:extLst>
          </p:cNvPr>
          <p:cNvSpPr/>
          <p:nvPr/>
        </p:nvSpPr>
        <p:spPr>
          <a:xfrm>
            <a:off x="3328416" y="394106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40E617-F21C-47E1-A0F6-B61509A74D84}"/>
              </a:ext>
            </a:extLst>
          </p:cNvPr>
          <p:cNvSpPr/>
          <p:nvPr/>
        </p:nvSpPr>
        <p:spPr>
          <a:xfrm>
            <a:off x="2883408" y="430682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2388E-7E8C-41D2-B9A8-95A0511CF5DC}"/>
              </a:ext>
            </a:extLst>
          </p:cNvPr>
          <p:cNvSpPr/>
          <p:nvPr/>
        </p:nvSpPr>
        <p:spPr>
          <a:xfrm>
            <a:off x="2734056" y="413918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00C21-4459-4489-9F28-AB61E99D2545}"/>
              </a:ext>
            </a:extLst>
          </p:cNvPr>
          <p:cNvSpPr/>
          <p:nvPr/>
        </p:nvSpPr>
        <p:spPr>
          <a:xfrm>
            <a:off x="3108960" y="3803904"/>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8C70A28-120E-4477-9592-886F3875DC1E}"/>
              </a:ext>
            </a:extLst>
          </p:cNvPr>
          <p:cNvSpPr/>
          <p:nvPr/>
        </p:nvSpPr>
        <p:spPr>
          <a:xfrm>
            <a:off x="3142488" y="4020312"/>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612E72B-4636-4424-9F23-6D4B2A07DF0B}"/>
              </a:ext>
            </a:extLst>
          </p:cNvPr>
          <p:cNvSpPr/>
          <p:nvPr/>
        </p:nvSpPr>
        <p:spPr>
          <a:xfrm>
            <a:off x="3675888" y="4398264"/>
            <a:ext cx="91440" cy="914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10016C-DA79-4DDC-9536-9E29688F53BF}"/>
              </a:ext>
            </a:extLst>
          </p:cNvPr>
          <p:cNvSpPr/>
          <p:nvPr/>
        </p:nvSpPr>
        <p:spPr>
          <a:xfrm>
            <a:off x="3581400" y="4648200"/>
            <a:ext cx="91440" cy="914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CBD4BD5-3F57-4D0A-8BB6-D71FEB04D3FC}"/>
              </a:ext>
            </a:extLst>
          </p:cNvPr>
          <p:cNvSpPr/>
          <p:nvPr/>
        </p:nvSpPr>
        <p:spPr>
          <a:xfrm>
            <a:off x="3773424" y="4556760"/>
            <a:ext cx="91440" cy="914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DBB022-4D49-4918-B4DF-7FFD5CA4BC08}"/>
              </a:ext>
            </a:extLst>
          </p:cNvPr>
          <p:cNvSpPr txBox="1"/>
          <p:nvPr/>
        </p:nvSpPr>
        <p:spPr>
          <a:xfrm>
            <a:off x="2450592" y="587371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1 </a:t>
            </a:r>
          </a:p>
        </p:txBody>
      </p:sp>
      <p:sp>
        <p:nvSpPr>
          <p:cNvPr id="24" name="TextBox 23">
            <a:extLst>
              <a:ext uri="{FF2B5EF4-FFF2-40B4-BE49-F238E27FC236}">
                <a16:creationId xmlns:a16="http://schemas.microsoft.com/office/drawing/2014/main" id="{9618B144-CC41-49A8-AE9C-24D2D9004F60}"/>
              </a:ext>
            </a:extLst>
          </p:cNvPr>
          <p:cNvSpPr txBox="1"/>
          <p:nvPr/>
        </p:nvSpPr>
        <p:spPr>
          <a:xfrm rot="16200000">
            <a:off x="-158276" y="3648676"/>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Element 2 </a:t>
            </a:r>
          </a:p>
        </p:txBody>
      </p:sp>
      <p:sp>
        <p:nvSpPr>
          <p:cNvPr id="26" name="Oval 25">
            <a:extLst>
              <a:ext uri="{FF2B5EF4-FFF2-40B4-BE49-F238E27FC236}">
                <a16:creationId xmlns:a16="http://schemas.microsoft.com/office/drawing/2014/main" id="{FEA55590-918C-414A-9EF8-2F510539ABF4}"/>
              </a:ext>
            </a:extLst>
          </p:cNvPr>
          <p:cNvSpPr/>
          <p:nvPr/>
        </p:nvSpPr>
        <p:spPr>
          <a:xfrm>
            <a:off x="6266688" y="320040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2A775D-2F59-4694-A0C3-26AAF75821CC}"/>
              </a:ext>
            </a:extLst>
          </p:cNvPr>
          <p:cNvSpPr/>
          <p:nvPr/>
        </p:nvSpPr>
        <p:spPr>
          <a:xfrm>
            <a:off x="6309360" y="306770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52D103B-69DA-4FDA-90A1-050F804DC98D}"/>
              </a:ext>
            </a:extLst>
          </p:cNvPr>
          <p:cNvSpPr/>
          <p:nvPr/>
        </p:nvSpPr>
        <p:spPr>
          <a:xfrm>
            <a:off x="5910072" y="3108960"/>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5C358C9-E7D3-4577-86E5-027B069E8332}"/>
              </a:ext>
            </a:extLst>
          </p:cNvPr>
          <p:cNvSpPr/>
          <p:nvPr/>
        </p:nvSpPr>
        <p:spPr>
          <a:xfrm>
            <a:off x="5768340" y="2813304"/>
            <a:ext cx="91440" cy="914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33FE371-BB76-4259-984E-C67833B84A21}"/>
              </a:ext>
            </a:extLst>
          </p:cNvPr>
          <p:cNvSpPr/>
          <p:nvPr/>
        </p:nvSpPr>
        <p:spPr>
          <a:xfrm>
            <a:off x="5920740" y="2965704"/>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F8D8D58-A737-4631-9C90-E2094458CC8A}"/>
              </a:ext>
            </a:extLst>
          </p:cNvPr>
          <p:cNvSpPr/>
          <p:nvPr/>
        </p:nvSpPr>
        <p:spPr>
          <a:xfrm>
            <a:off x="3294888" y="4172712"/>
            <a:ext cx="91440" cy="914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B9FD3ED-5943-4BEC-8CBC-3BC994F911AC}"/>
              </a:ext>
            </a:extLst>
          </p:cNvPr>
          <p:cNvSpPr/>
          <p:nvPr/>
        </p:nvSpPr>
        <p:spPr>
          <a:xfrm>
            <a:off x="6053328" y="3174602"/>
            <a:ext cx="91440" cy="914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9E1F2A3-6A5E-4EF8-80A5-AC1DCE581B1B}"/>
              </a:ext>
            </a:extLst>
          </p:cNvPr>
          <p:cNvSpPr/>
          <p:nvPr/>
        </p:nvSpPr>
        <p:spPr>
          <a:xfrm>
            <a:off x="5562600" y="2651760"/>
            <a:ext cx="91440" cy="914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04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3884FC0-5EE9-442C-987C-B7E9D50DE22D}"/>
              </a:ext>
            </a:extLst>
          </p:cNvPr>
          <p:cNvSpPr/>
          <p:nvPr/>
        </p:nvSpPr>
        <p:spPr>
          <a:xfrm>
            <a:off x="2121408" y="1719072"/>
            <a:ext cx="5888736" cy="2286000"/>
          </a:xfrm>
          <a:custGeom>
            <a:avLst/>
            <a:gdLst>
              <a:gd name="connsiteX0" fmla="*/ 0 w 5888736"/>
              <a:gd name="connsiteY0" fmla="*/ 0 h 2286000"/>
              <a:gd name="connsiteX1" fmla="*/ 2029968 w 5888736"/>
              <a:gd name="connsiteY1" fmla="*/ 1865376 h 2286000"/>
              <a:gd name="connsiteX2" fmla="*/ 3968496 w 5888736"/>
              <a:gd name="connsiteY2" fmla="*/ 2212848 h 2286000"/>
              <a:gd name="connsiteX3" fmla="*/ 5888736 w 5888736"/>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5888736" h="2286000">
                <a:moveTo>
                  <a:pt x="0" y="0"/>
                </a:moveTo>
                <a:lnTo>
                  <a:pt x="2029968" y="1865376"/>
                </a:lnTo>
                <a:lnTo>
                  <a:pt x="3968496" y="2212848"/>
                </a:lnTo>
                <a:lnTo>
                  <a:pt x="5888736" y="22860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5E75BC47-870A-4D1F-B79A-C083FBA40F41}"/>
              </a:ext>
            </a:extLst>
          </p:cNvPr>
          <p:cNvSpPr/>
          <p:nvPr/>
        </p:nvSpPr>
        <p:spPr>
          <a:xfrm>
            <a:off x="1740848" y="1371600"/>
            <a:ext cx="7098352" cy="3163824"/>
          </a:xfrm>
          <a:custGeom>
            <a:avLst/>
            <a:gdLst>
              <a:gd name="connsiteX0" fmla="*/ 18288 w 4407408"/>
              <a:gd name="connsiteY0" fmla="*/ 0 h 3163824"/>
              <a:gd name="connsiteX1" fmla="*/ 0 w 4407408"/>
              <a:gd name="connsiteY1" fmla="*/ 3163824 h 3163824"/>
              <a:gd name="connsiteX2" fmla="*/ 4407408 w 4407408"/>
              <a:gd name="connsiteY2" fmla="*/ 3145536 h 3163824"/>
            </a:gdLst>
            <a:ahLst/>
            <a:cxnLst>
              <a:cxn ang="0">
                <a:pos x="connsiteX0" y="connsiteY0"/>
              </a:cxn>
              <a:cxn ang="0">
                <a:pos x="connsiteX1" y="connsiteY1"/>
              </a:cxn>
              <a:cxn ang="0">
                <a:pos x="connsiteX2" y="connsiteY2"/>
              </a:cxn>
            </a:cxnLst>
            <a:rect l="l" t="t" r="r" b="b"/>
            <a:pathLst>
              <a:path w="4407408" h="3163824">
                <a:moveTo>
                  <a:pt x="18288" y="0"/>
                </a:moveTo>
                <a:lnTo>
                  <a:pt x="0" y="3163824"/>
                </a:lnTo>
                <a:lnTo>
                  <a:pt x="4407408" y="3145536"/>
                </a:lnTo>
              </a:path>
            </a:pathLst>
          </a:custGeom>
          <a:noFill/>
          <a:ln w="762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3604B6-0CA4-4E0D-BF1D-D933EE6B9C8B}"/>
              </a:ext>
            </a:extLst>
          </p:cNvPr>
          <p:cNvSpPr txBox="1"/>
          <p:nvPr/>
        </p:nvSpPr>
        <p:spPr>
          <a:xfrm>
            <a:off x="2895600" y="5334000"/>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number of clusters</a:t>
            </a:r>
          </a:p>
        </p:txBody>
      </p:sp>
      <p:sp>
        <p:nvSpPr>
          <p:cNvPr id="6" name="TextBox 5">
            <a:extLst>
              <a:ext uri="{FF2B5EF4-FFF2-40B4-BE49-F238E27FC236}">
                <a16:creationId xmlns:a16="http://schemas.microsoft.com/office/drawing/2014/main" id="{53DAB49B-686C-40F4-838E-2FF9CF32AF28}"/>
              </a:ext>
            </a:extLst>
          </p:cNvPr>
          <p:cNvSpPr txBox="1"/>
          <p:nvPr/>
        </p:nvSpPr>
        <p:spPr>
          <a:xfrm rot="16200000">
            <a:off x="-887696" y="2661125"/>
            <a:ext cx="440740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mean distance to cluster</a:t>
            </a:r>
          </a:p>
        </p:txBody>
      </p:sp>
      <p:cxnSp>
        <p:nvCxnSpPr>
          <p:cNvPr id="8" name="Straight Connector 7">
            <a:extLst>
              <a:ext uri="{FF2B5EF4-FFF2-40B4-BE49-F238E27FC236}">
                <a16:creationId xmlns:a16="http://schemas.microsoft.com/office/drawing/2014/main" id="{5B916579-C45A-4A72-B9EF-883FDD74C383}"/>
              </a:ext>
            </a:extLst>
          </p:cNvPr>
          <p:cNvCxnSpPr/>
          <p:nvPr/>
        </p:nvCxnSpPr>
        <p:spPr>
          <a:xfrm>
            <a:off x="2209800" y="41910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1795D9-B7C0-48FA-8940-2F6A88A2E63D}"/>
              </a:ext>
            </a:extLst>
          </p:cNvPr>
          <p:cNvCxnSpPr/>
          <p:nvPr/>
        </p:nvCxnSpPr>
        <p:spPr>
          <a:xfrm>
            <a:off x="4140200" y="41910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CD2AC8-6DEA-4DAE-A71E-209BEB131B01}"/>
              </a:ext>
            </a:extLst>
          </p:cNvPr>
          <p:cNvCxnSpPr/>
          <p:nvPr/>
        </p:nvCxnSpPr>
        <p:spPr>
          <a:xfrm>
            <a:off x="6070600" y="4197096"/>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8FAD73E-0709-4D71-BF0D-B4339324307B}"/>
              </a:ext>
            </a:extLst>
          </p:cNvPr>
          <p:cNvCxnSpPr/>
          <p:nvPr/>
        </p:nvCxnSpPr>
        <p:spPr>
          <a:xfrm>
            <a:off x="8001000" y="4184904"/>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55E85C-2E9E-4798-B3B7-C4291E4D971C}"/>
              </a:ext>
            </a:extLst>
          </p:cNvPr>
          <p:cNvSpPr txBox="1"/>
          <p:nvPr/>
        </p:nvSpPr>
        <p:spPr>
          <a:xfrm>
            <a:off x="1962404" y="4864828"/>
            <a:ext cx="56184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a16="http://schemas.microsoft.com/office/drawing/2014/main" id="{0BF0E9B2-4763-48A2-980E-DF74AD450A58}"/>
              </a:ext>
            </a:extLst>
          </p:cNvPr>
          <p:cNvSpPr txBox="1"/>
          <p:nvPr/>
        </p:nvSpPr>
        <p:spPr>
          <a:xfrm>
            <a:off x="3859276" y="4864828"/>
            <a:ext cx="56184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2</a:t>
            </a:r>
          </a:p>
        </p:txBody>
      </p:sp>
      <p:sp>
        <p:nvSpPr>
          <p:cNvPr id="14" name="TextBox 13">
            <a:extLst>
              <a:ext uri="{FF2B5EF4-FFF2-40B4-BE49-F238E27FC236}">
                <a16:creationId xmlns:a16="http://schemas.microsoft.com/office/drawing/2014/main" id="{EE878752-5695-4AAC-BC6E-C258149F2FC2}"/>
              </a:ext>
            </a:extLst>
          </p:cNvPr>
          <p:cNvSpPr txBox="1"/>
          <p:nvPr/>
        </p:nvSpPr>
        <p:spPr>
          <a:xfrm>
            <a:off x="5789675" y="4864828"/>
            <a:ext cx="56184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3</a:t>
            </a:r>
          </a:p>
        </p:txBody>
      </p:sp>
      <p:sp>
        <p:nvSpPr>
          <p:cNvPr id="15" name="TextBox 14">
            <a:extLst>
              <a:ext uri="{FF2B5EF4-FFF2-40B4-BE49-F238E27FC236}">
                <a16:creationId xmlns:a16="http://schemas.microsoft.com/office/drawing/2014/main" id="{E049CCB0-25AB-4F4F-ADF3-5AB819A17435}"/>
              </a:ext>
            </a:extLst>
          </p:cNvPr>
          <p:cNvSpPr txBox="1"/>
          <p:nvPr/>
        </p:nvSpPr>
        <p:spPr>
          <a:xfrm>
            <a:off x="7706359" y="4864828"/>
            <a:ext cx="561848"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4</a:t>
            </a:r>
          </a:p>
        </p:txBody>
      </p:sp>
      <p:sp>
        <p:nvSpPr>
          <p:cNvPr id="16" name="Oval 15">
            <a:extLst>
              <a:ext uri="{FF2B5EF4-FFF2-40B4-BE49-F238E27FC236}">
                <a16:creationId xmlns:a16="http://schemas.microsoft.com/office/drawing/2014/main" id="{33ACAA54-AAE5-4C07-995F-B68B1B089DAA}"/>
              </a:ext>
            </a:extLst>
          </p:cNvPr>
          <p:cNvSpPr/>
          <p:nvPr/>
        </p:nvSpPr>
        <p:spPr>
          <a:xfrm>
            <a:off x="2026920" y="1652016"/>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7599822-3F2D-4B30-ACEC-03F81B7BD6AE}"/>
              </a:ext>
            </a:extLst>
          </p:cNvPr>
          <p:cNvSpPr/>
          <p:nvPr/>
        </p:nvSpPr>
        <p:spPr>
          <a:xfrm>
            <a:off x="4048760" y="351739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D920149-9298-411C-9617-5A7D40B12AD8}"/>
              </a:ext>
            </a:extLst>
          </p:cNvPr>
          <p:cNvSpPr/>
          <p:nvPr/>
        </p:nvSpPr>
        <p:spPr>
          <a:xfrm>
            <a:off x="5979159" y="383438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4354146-A863-4857-B822-23738A063601}"/>
              </a:ext>
            </a:extLst>
          </p:cNvPr>
          <p:cNvSpPr/>
          <p:nvPr/>
        </p:nvSpPr>
        <p:spPr>
          <a:xfrm>
            <a:off x="7909560" y="392114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72CA5E78-126F-4AE1-906A-EFFF9631E3F6}"/>
              </a:ext>
            </a:extLst>
          </p:cNvPr>
          <p:cNvSpPr/>
          <p:nvPr/>
        </p:nvSpPr>
        <p:spPr>
          <a:xfrm>
            <a:off x="5830823" y="2452006"/>
            <a:ext cx="561848" cy="100301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E5504D0-3D40-42C4-A6DF-DBA6ACA8DEEB}"/>
              </a:ext>
            </a:extLst>
          </p:cNvPr>
          <p:cNvSpPr txBox="1"/>
          <p:nvPr/>
        </p:nvSpPr>
        <p:spPr>
          <a:xfrm>
            <a:off x="4721350" y="270445"/>
            <a:ext cx="2885440" cy="2062103"/>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not much improvement beyond 3 clusters</a:t>
            </a:r>
          </a:p>
        </p:txBody>
      </p:sp>
    </p:spTree>
    <p:extLst>
      <p:ext uri="{BB962C8B-B14F-4D97-AF65-F5344CB8AC3E}">
        <p14:creationId xmlns:p14="http://schemas.microsoft.com/office/powerpoint/2010/main" val="2739675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4AD51C-9398-4CF0-B09E-3D78C5484E78}"/>
              </a:ext>
            </a:extLst>
          </p:cNvPr>
          <p:cNvSpPr txBox="1"/>
          <p:nvPr/>
        </p:nvSpPr>
        <p:spPr>
          <a:xfrm>
            <a:off x="1333500" y="1752600"/>
            <a:ext cx="6477000" cy="317009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Atlantic Rock data set</a:t>
            </a:r>
          </a:p>
          <a:p>
            <a:pPr algn="ctr"/>
            <a:r>
              <a:rPr lang="en-US" sz="4000" dirty="0">
                <a:latin typeface="Times New Roman" panose="02020603050405020304" pitchFamily="18" charset="0"/>
                <a:cs typeface="Times New Roman" panose="02020603050405020304" pitchFamily="18" charset="0"/>
              </a:rPr>
              <a:t>a few thousand samples</a:t>
            </a:r>
          </a:p>
          <a:p>
            <a:pPr algn="ctr"/>
            <a:r>
              <a:rPr lang="en-US" sz="4000" dirty="0">
                <a:latin typeface="Times New Roman" panose="02020603050405020304" pitchFamily="18" charset="0"/>
                <a:cs typeface="Times New Roman" panose="02020603050405020304" pitchFamily="18" charset="0"/>
              </a:rPr>
              <a:t>eight elements</a:t>
            </a:r>
          </a:p>
          <a:p>
            <a:pPr algn="ctr"/>
            <a:r>
              <a:rPr lang="en-US" sz="4000" dirty="0">
                <a:latin typeface="Times New Roman" panose="02020603050405020304" pitchFamily="18" charset="0"/>
                <a:cs typeface="Times New Roman" panose="02020603050405020304" pitchFamily="18" charset="0"/>
              </a:rPr>
              <a:t>and</a:t>
            </a:r>
          </a:p>
          <a:p>
            <a:pPr algn="ctr"/>
            <a:r>
              <a:rPr lang="en-US" sz="4000" dirty="0">
                <a:latin typeface="Times New Roman" panose="02020603050405020304" pitchFamily="18" charset="0"/>
                <a:cs typeface="Times New Roman" panose="02020603050405020304" pitchFamily="18" charset="0"/>
              </a:rPr>
              <a:t>unknown number of clusters</a:t>
            </a:r>
          </a:p>
        </p:txBody>
      </p:sp>
    </p:spTree>
    <p:extLst>
      <p:ext uri="{BB962C8B-B14F-4D97-AF65-F5344CB8AC3E}">
        <p14:creationId xmlns:p14="http://schemas.microsoft.com/office/powerpoint/2010/main" val="2892734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DFF6E-D806-4131-ACA1-B460EDB05739}"/>
              </a:ext>
            </a:extLst>
          </p:cNvPr>
          <p:cNvPicPr>
            <a:picLocks noChangeAspect="1"/>
          </p:cNvPicPr>
          <p:nvPr/>
        </p:nvPicPr>
        <p:blipFill rotWithShape="1">
          <a:blip r:embed="rId3"/>
          <a:srcRect l="29167" t="42862" r="41182" b="28445"/>
          <a:stretch/>
        </p:blipFill>
        <p:spPr>
          <a:xfrm>
            <a:off x="152400" y="1143000"/>
            <a:ext cx="8446750" cy="5372100"/>
          </a:xfrm>
          <a:prstGeom prst="rect">
            <a:avLst/>
          </a:prstGeom>
        </p:spPr>
      </p:pic>
      <p:sp>
        <p:nvSpPr>
          <p:cNvPr id="6" name="TextBox 5">
            <a:extLst>
              <a:ext uri="{FF2B5EF4-FFF2-40B4-BE49-F238E27FC236}">
                <a16:creationId xmlns:a16="http://schemas.microsoft.com/office/drawing/2014/main" id="{1C9D42E8-40CC-4A12-92A0-3B87B4BB70C0}"/>
              </a:ext>
            </a:extLst>
          </p:cNvPr>
          <p:cNvSpPr txBox="1"/>
          <p:nvPr/>
        </p:nvSpPr>
        <p:spPr>
          <a:xfrm>
            <a:off x="6705600" y="1828800"/>
            <a:ext cx="441146"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75206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Times New Roman" pitchFamily="18" charset="0"/>
                <a:cs typeface="Times New Roman" pitchFamily="18" charset="0"/>
              </a:rPr>
              <a:t>column number in the sample matrix could be meaningful</a:t>
            </a:r>
          </a:p>
        </p:txBody>
      </p:sp>
      <p:sp>
        <p:nvSpPr>
          <p:cNvPr id="3" name="Content Placeholder 2"/>
          <p:cNvSpPr>
            <a:spLocks noGrp="1"/>
          </p:cNvSpPr>
          <p:nvPr>
            <p:ph idx="1"/>
          </p:nvPr>
        </p:nvSpPr>
        <p:spPr>
          <a:xfrm>
            <a:off x="0" y="2057401"/>
            <a:ext cx="9144000" cy="762000"/>
          </a:xfrm>
        </p:spPr>
        <p:txBody>
          <a:bodyPr>
            <a:normAutofit fontScale="85000" lnSpcReduction="20000"/>
          </a:bodyPr>
          <a:lstStyle/>
          <a:p>
            <a:pPr algn="ctr">
              <a:buNone/>
            </a:pPr>
            <a:r>
              <a:rPr lang="en-US" dirty="0">
                <a:latin typeface="Times New Roman" pitchFamily="18" charset="0"/>
                <a:cs typeface="Times New Roman" pitchFamily="18" charset="0"/>
              </a:rPr>
              <a:t>example:  concentration of the same chemical element at a sequence of positions</a:t>
            </a:r>
          </a:p>
        </p:txBody>
      </p:sp>
      <p:pic>
        <p:nvPicPr>
          <p:cNvPr id="4" name="Picture 2"/>
          <p:cNvPicPr>
            <a:picLocks noChangeAspect="1" noChangeArrowheads="1"/>
          </p:cNvPicPr>
          <p:nvPr/>
        </p:nvPicPr>
        <p:blipFill>
          <a:blip r:embed="rId3" cstate="print"/>
          <a:srcRect l="15287" t="27174" r="6824" b="54348"/>
          <a:stretch>
            <a:fillRect/>
          </a:stretch>
        </p:blipFill>
        <p:spPr bwMode="auto">
          <a:xfrm>
            <a:off x="990600" y="3657600"/>
            <a:ext cx="8153400" cy="1295400"/>
          </a:xfrm>
          <a:prstGeom prst="rect">
            <a:avLst/>
          </a:prstGeom>
          <a:noFill/>
          <a:ln w="9525">
            <a:noFill/>
            <a:miter lim="800000"/>
            <a:headEnd/>
            <a:tailEnd/>
          </a:ln>
        </p:spPr>
      </p:pic>
      <p:sp>
        <p:nvSpPr>
          <p:cNvPr id="5" name="Down Arrow 4"/>
          <p:cNvSpPr/>
          <p:nvPr/>
        </p:nvSpPr>
        <p:spPr>
          <a:xfrm rot="16200000">
            <a:off x="4610100" y="2171700"/>
            <a:ext cx="914400" cy="2514600"/>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3124200"/>
            <a:ext cx="2286000" cy="584775"/>
          </a:xfrm>
          <a:prstGeom prst="rect">
            <a:avLst/>
          </a:prstGeom>
          <a:noFill/>
        </p:spPr>
        <p:txBody>
          <a:bodyPr wrap="square" rtlCol="0">
            <a:spAutoFit/>
          </a:bodyPr>
          <a:lstStyle/>
          <a:p>
            <a:r>
              <a:rPr lang="en-US" sz="3200" dirty="0">
                <a:latin typeface="Times New Roman" pitchFamily="18" charset="0"/>
                <a:cs typeface="Times New Roman" pitchFamily="18" charset="0"/>
              </a:rPr>
              <a:t>distance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9DFF6E-D806-4131-ACA1-B460EDB05739}"/>
              </a:ext>
            </a:extLst>
          </p:cNvPr>
          <p:cNvPicPr>
            <a:picLocks noChangeAspect="1"/>
          </p:cNvPicPr>
          <p:nvPr/>
        </p:nvPicPr>
        <p:blipFill rotWithShape="1">
          <a:blip r:embed="rId3"/>
          <a:srcRect l="58896" t="43187" r="14166" b="28445"/>
          <a:stretch/>
        </p:blipFill>
        <p:spPr>
          <a:xfrm>
            <a:off x="228600" y="1374045"/>
            <a:ext cx="7883769" cy="5456523"/>
          </a:xfrm>
          <a:prstGeom prst="rect">
            <a:avLst/>
          </a:prstGeom>
        </p:spPr>
      </p:pic>
      <p:sp>
        <p:nvSpPr>
          <p:cNvPr id="3" name="Oval 2">
            <a:extLst>
              <a:ext uri="{FF2B5EF4-FFF2-40B4-BE49-F238E27FC236}">
                <a16:creationId xmlns:a16="http://schemas.microsoft.com/office/drawing/2014/main" id="{BFF69837-C1BE-46A7-8641-D263F4E90C5E}"/>
              </a:ext>
            </a:extLst>
          </p:cNvPr>
          <p:cNvSpPr/>
          <p:nvPr/>
        </p:nvSpPr>
        <p:spPr>
          <a:xfrm>
            <a:off x="6041043" y="533400"/>
            <a:ext cx="182880" cy="1828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F8B86E5F-1773-4007-BB3C-81F7B8B190FA}"/>
              </a:ext>
            </a:extLst>
          </p:cNvPr>
          <p:cNvSpPr/>
          <p:nvPr/>
        </p:nvSpPr>
        <p:spPr>
          <a:xfrm>
            <a:off x="6041043" y="953722"/>
            <a:ext cx="182880" cy="182880"/>
          </a:xfrm>
          <a:prstGeom prst="ellipse">
            <a:avLst/>
          </a:prstGeom>
          <a:solidFill>
            <a:schemeClr val="bg1">
              <a:lumMod val="9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EE47A7D-7FC4-4D22-B2DE-D859BDA845A1}"/>
              </a:ext>
            </a:extLst>
          </p:cNvPr>
          <p:cNvSpPr txBox="1"/>
          <p:nvPr/>
        </p:nvSpPr>
        <p:spPr>
          <a:xfrm>
            <a:off x="6376323" y="309101"/>
            <a:ext cx="119936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sample</a:t>
            </a:r>
          </a:p>
        </p:txBody>
      </p:sp>
      <p:sp>
        <p:nvSpPr>
          <p:cNvPr id="7" name="TextBox 6">
            <a:extLst>
              <a:ext uri="{FF2B5EF4-FFF2-40B4-BE49-F238E27FC236}">
                <a16:creationId xmlns:a16="http://schemas.microsoft.com/office/drawing/2014/main" id="{5DC535C6-71D5-444D-9F14-611224108E47}"/>
              </a:ext>
            </a:extLst>
          </p:cNvPr>
          <p:cNvSpPr txBox="1"/>
          <p:nvPr/>
        </p:nvSpPr>
        <p:spPr>
          <a:xfrm>
            <a:off x="6376323" y="716280"/>
            <a:ext cx="200567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cluster mean</a:t>
            </a:r>
          </a:p>
        </p:txBody>
      </p:sp>
    </p:spTree>
    <p:extLst>
      <p:ext uri="{BB962C8B-B14F-4D97-AF65-F5344CB8AC3E}">
        <p14:creationId xmlns:p14="http://schemas.microsoft.com/office/powerpoint/2010/main" val="253160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676400" y="1143000"/>
            <a:ext cx="5943600" cy="5105400"/>
            <a:chOff x="1600200" y="1752600"/>
            <a:chExt cx="4210050" cy="3429000"/>
          </a:xfrm>
        </p:grpSpPr>
        <p:pic>
          <p:nvPicPr>
            <p:cNvPr id="1026" name="Picture 2"/>
            <p:cNvPicPr>
              <a:picLocks noChangeAspect="1" noChangeArrowheads="1"/>
            </p:cNvPicPr>
            <p:nvPr/>
          </p:nvPicPr>
          <p:blipFill>
            <a:blip r:embed="rId3" cstate="print"/>
            <a:srcRect/>
            <a:stretch>
              <a:fillRect/>
            </a:stretch>
          </p:blipFill>
          <p:spPr bwMode="auto">
            <a:xfrm>
              <a:off x="1600200" y="1752600"/>
              <a:ext cx="4210050" cy="3400425"/>
            </a:xfrm>
            <a:prstGeom prst="rect">
              <a:avLst/>
            </a:prstGeom>
            <a:noFill/>
            <a:ln w="9525">
              <a:noFill/>
              <a:miter lim="800000"/>
              <a:headEnd/>
              <a:tailEnd/>
            </a:ln>
          </p:spPr>
        </p:pic>
        <p:sp>
          <p:nvSpPr>
            <p:cNvPr id="9" name="Rectangle 8"/>
            <p:cNvSpPr/>
            <p:nvPr/>
          </p:nvSpPr>
          <p:spPr>
            <a:xfrm rot="16200000">
              <a:off x="1028700" y="285750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p:cNvSpPr txBox="1"/>
            <p:nvPr/>
          </p:nvSpPr>
          <p:spPr>
            <a:xfrm>
              <a:off x="4419600" y="4724400"/>
              <a:ext cx="990600" cy="310074"/>
            </a:xfrm>
            <a:prstGeom prst="rect">
              <a:avLst/>
            </a:prstGeom>
            <a:noFill/>
          </p:spPr>
          <p:txBody>
            <a:bodyPr wrap="square" rtlCol="0">
              <a:spAutoFit/>
            </a:bodyPr>
            <a:lstStyle/>
            <a:p>
              <a:r>
                <a:rPr lang="en-US" sz="2400" i="1" dirty="0">
                  <a:latin typeface="Times New Roman" pitchFamily="18" charset="0"/>
                  <a:cs typeface="Times New Roman" pitchFamily="18" charset="0"/>
                </a:rPr>
                <a:t>C</a:t>
              </a:r>
              <a:r>
                <a:rPr lang="en-US" sz="2400" i="1" baseline="-25000" dirty="0">
                  <a:latin typeface="Times New Roman" pitchFamily="18" charset="0"/>
                  <a:cs typeface="Times New Roman" pitchFamily="18" charset="0"/>
                </a:rPr>
                <a:t>2</a:t>
              </a:r>
            </a:p>
          </p:txBody>
        </p:sp>
        <p:sp>
          <p:nvSpPr>
            <p:cNvPr id="10" name="Rectangle 9"/>
            <p:cNvSpPr/>
            <p:nvPr/>
          </p:nvSpPr>
          <p:spPr>
            <a:xfrm>
              <a:off x="3962400" y="49530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2514600" y="4800600"/>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2517423" y="4594578"/>
              <a:ext cx="990600" cy="310074"/>
            </a:xfrm>
            <a:prstGeom prst="rect">
              <a:avLst/>
            </a:prstGeom>
            <a:noFill/>
          </p:spPr>
          <p:txBody>
            <a:bodyPr wrap="square" rtlCol="0">
              <a:spAutoFit/>
            </a:bodyPr>
            <a:lstStyle/>
            <a:p>
              <a:r>
                <a:rPr lang="en-US" sz="2400" i="1" dirty="0">
                  <a:latin typeface="Times New Roman" pitchFamily="18" charset="0"/>
                  <a:cs typeface="Times New Roman" pitchFamily="18" charset="0"/>
                </a:rPr>
                <a:t>C</a:t>
              </a:r>
              <a:r>
                <a:rPr lang="en-US" sz="2400" i="1" baseline="-25000" dirty="0">
                  <a:latin typeface="Times New Roman" pitchFamily="18" charset="0"/>
                  <a:cs typeface="Times New Roman" pitchFamily="18" charset="0"/>
                </a:rPr>
                <a:t>3</a:t>
              </a:r>
            </a:p>
          </p:txBody>
        </p:sp>
        <p:sp>
          <p:nvSpPr>
            <p:cNvPr id="15" name="TextBox 14"/>
            <p:cNvSpPr txBox="1"/>
            <p:nvPr/>
          </p:nvSpPr>
          <p:spPr>
            <a:xfrm>
              <a:off x="1676400" y="3124200"/>
              <a:ext cx="990600" cy="310074"/>
            </a:xfrm>
            <a:prstGeom prst="rect">
              <a:avLst/>
            </a:prstGeom>
            <a:noFill/>
          </p:spPr>
          <p:txBody>
            <a:bodyPr wrap="square" rtlCol="0">
              <a:spAutoFit/>
            </a:bodyPr>
            <a:lstStyle/>
            <a:p>
              <a:r>
                <a:rPr lang="en-US" sz="2400" i="1" dirty="0">
                  <a:latin typeface="Times New Roman" pitchFamily="18" charset="0"/>
                  <a:cs typeface="Times New Roman" pitchFamily="18" charset="0"/>
                </a:rPr>
                <a:t>C</a:t>
              </a:r>
              <a:r>
                <a:rPr lang="en-US" sz="2400" i="1" baseline="-25000" dirty="0">
                  <a:latin typeface="Times New Roman" pitchFamily="18" charset="0"/>
                  <a:cs typeface="Times New Roman" pitchFamily="18" charset="0"/>
                </a:rPr>
                <a:t>4</a:t>
              </a:r>
            </a:p>
          </p:txBody>
        </p:sp>
      </p:grpSp>
      <p:sp>
        <p:nvSpPr>
          <p:cNvPr id="16" name="TextBox 15"/>
          <p:cNvSpPr txBox="1"/>
          <p:nvPr/>
        </p:nvSpPr>
        <p:spPr>
          <a:xfrm>
            <a:off x="0" y="457200"/>
            <a:ext cx="9144000" cy="646331"/>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factor loadings C</a:t>
            </a:r>
            <a:r>
              <a:rPr lang="en-US" sz="3600" baseline="-25000" dirty="0">
                <a:latin typeface="Times New Roman" pitchFamily="18" charset="0"/>
                <a:cs typeface="Times New Roman" pitchFamily="18" charset="0"/>
              </a:rPr>
              <a:t>2</a:t>
            </a:r>
            <a:r>
              <a:rPr lang="en-US" sz="3600" dirty="0">
                <a:latin typeface="Times New Roman" pitchFamily="18" charset="0"/>
                <a:cs typeface="Times New Roman" pitchFamily="18" charset="0"/>
              </a:rPr>
              <a:t> through C</a:t>
            </a:r>
            <a:r>
              <a:rPr lang="en-US" sz="3600" baseline="-25000" dirty="0">
                <a:latin typeface="Times New Roman" pitchFamily="18" charset="0"/>
                <a:cs typeface="Times New Roman" pitchFamily="18" charset="0"/>
              </a:rPr>
              <a:t>4</a:t>
            </a:r>
            <a:r>
              <a:rPr lang="en-US" sz="3600" dirty="0">
                <a:latin typeface="Times New Roman" pitchFamily="18" charset="0"/>
                <a:cs typeface="Times New Roman" pitchFamily="18" charset="0"/>
              </a:rPr>
              <a:t> plotted in 3D</a:t>
            </a:r>
          </a:p>
        </p:txBody>
      </p:sp>
      <p:sp>
        <p:nvSpPr>
          <p:cNvPr id="17" name="TextBox 16"/>
          <p:cNvSpPr txBox="1"/>
          <p:nvPr/>
        </p:nvSpPr>
        <p:spPr>
          <a:xfrm>
            <a:off x="990600" y="6396335"/>
            <a:ext cx="8153400" cy="461665"/>
          </a:xfrm>
          <a:prstGeom prst="rect">
            <a:avLst/>
          </a:prstGeom>
          <a:noFill/>
        </p:spPr>
        <p:txBody>
          <a:bodyPr wrap="square" rtlCol="0">
            <a:spAutoFit/>
          </a:bodyPr>
          <a:lstStyle/>
          <a:p>
            <a:pPr algn="ctr"/>
            <a:r>
              <a:rPr lang="en-US" sz="2400" dirty="0">
                <a:solidFill>
                  <a:srgbClr val="FF0000"/>
                </a:solidFill>
                <a:latin typeface="Times New Roman" pitchFamily="18" charset="0"/>
                <a:ea typeface="Cambria Math" pitchFamily="18" charset="0"/>
                <a:cs typeface="Times New Roman" pitchFamily="18" charset="0"/>
              </a:rPr>
              <a:t>factors 2 through 4 capture most of the variability of the rocks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0400"/>
          </a:xfrm>
        </p:spPr>
        <p:txBody>
          <a:bodyPr>
            <a:normAutofit fontScale="90000"/>
          </a:bodyPr>
          <a:lstStyle/>
          <a:p>
            <a:r>
              <a:rPr lang="en-US" dirty="0">
                <a:latin typeface="Times New Roman" pitchFamily="18" charset="0"/>
                <a:cs typeface="Times New Roman" pitchFamily="18" charset="0"/>
              </a:rPr>
              <a:t>In Summary</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sz="4000" dirty="0">
                <a:latin typeface="Times New Roman" pitchFamily="18" charset="0"/>
                <a:cs typeface="Times New Roman" pitchFamily="18" charset="0"/>
              </a:rPr>
              <a:t>EOF’s and Clustering allow you to discover</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patterns in the data</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but they are not the “end” of the data analysis</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once an pattern is recognized, you need to try to develop a theory that accounts for it</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and then return to a more </a:t>
            </a:r>
            <a:r>
              <a:rPr lang="en-US" sz="4000" i="1" dirty="0">
                <a:latin typeface="Times New Roman" pitchFamily="18" charset="0"/>
                <a:cs typeface="Times New Roman" pitchFamily="18" charset="0"/>
              </a:rPr>
              <a:t>directed</a:t>
            </a:r>
            <a:r>
              <a:rPr lang="en-US" sz="4000" dirty="0">
                <a:latin typeface="Times New Roman" pitchFamily="18" charset="0"/>
                <a:cs typeface="Times New Roman" pitchFamily="18" charset="0"/>
              </a:rPr>
              <a:t> form of data analysis</a:t>
            </a:r>
          </a:p>
        </p:txBody>
      </p:sp>
    </p:spTree>
    <p:extLst>
      <p:ext uri="{BB962C8B-B14F-4D97-AF65-F5344CB8AC3E}">
        <p14:creationId xmlns:p14="http://schemas.microsoft.com/office/powerpoint/2010/main" val="403028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b="1" dirty="0">
                <a:latin typeface="Cambria Math" pitchFamily="18" charset="0"/>
                <a:ea typeface="Cambria Math" pitchFamily="18" charset="0"/>
              </a:rPr>
              <a:t>S</a:t>
            </a:r>
            <a:r>
              <a:rPr lang="en-US" dirty="0">
                <a:latin typeface="Cambria Math" pitchFamily="18" charset="0"/>
                <a:ea typeface="Cambria Math" pitchFamily="18" charset="0"/>
              </a:rPr>
              <a:t> = </a:t>
            </a:r>
            <a:r>
              <a:rPr lang="en-US" b="1" dirty="0">
                <a:latin typeface="Cambria Math" pitchFamily="18" charset="0"/>
                <a:ea typeface="Cambria Math" pitchFamily="18" charset="0"/>
              </a:rPr>
              <a:t>CF</a:t>
            </a:r>
            <a:br>
              <a:rPr lang="en-US" b="1" dirty="0"/>
            </a:br>
            <a:br>
              <a:rPr lang="en-US" dirty="0"/>
            </a:br>
            <a:r>
              <a:rPr lang="en-US" dirty="0">
                <a:latin typeface="Times New Roman" pitchFamily="18" charset="0"/>
                <a:cs typeface="Times New Roman" pitchFamily="18" charset="0"/>
              </a:rPr>
              <a:t>becomes</a:t>
            </a:r>
          </a:p>
        </p:txBody>
      </p:sp>
      <p:pic>
        <p:nvPicPr>
          <p:cNvPr id="6146" name="Picture 2"/>
          <p:cNvPicPr>
            <a:picLocks noGrp="1" noChangeAspect="1" noChangeArrowheads="1"/>
          </p:cNvPicPr>
          <p:nvPr>
            <p:ph idx="1"/>
          </p:nvPr>
        </p:nvPicPr>
        <p:blipFill>
          <a:blip r:embed="rId2" cstate="print"/>
          <a:srcRect l="43253" t="43774" r="12893" b="29288"/>
          <a:stretch>
            <a:fillRect/>
          </a:stretch>
        </p:blipFill>
        <p:spPr bwMode="auto">
          <a:xfrm>
            <a:off x="1676400" y="3657600"/>
            <a:ext cx="5943600" cy="2438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b="1" dirty="0">
                <a:latin typeface="Cambria Math" pitchFamily="18" charset="0"/>
                <a:ea typeface="Cambria Math" pitchFamily="18" charset="0"/>
              </a:rPr>
              <a:t>S</a:t>
            </a:r>
            <a:r>
              <a:rPr lang="en-US" dirty="0">
                <a:latin typeface="Cambria Math" pitchFamily="18" charset="0"/>
                <a:ea typeface="Cambria Math" pitchFamily="18" charset="0"/>
              </a:rPr>
              <a:t> = </a:t>
            </a:r>
            <a:r>
              <a:rPr lang="en-US" b="1" dirty="0">
                <a:latin typeface="Cambria Math" pitchFamily="18" charset="0"/>
                <a:ea typeface="Cambria Math" pitchFamily="18" charset="0"/>
              </a:rPr>
              <a:t>CF</a:t>
            </a:r>
            <a:br>
              <a:rPr lang="en-US" b="1" dirty="0"/>
            </a:br>
            <a:br>
              <a:rPr lang="en-US" dirty="0"/>
            </a:br>
            <a:r>
              <a:rPr lang="en-US" dirty="0">
                <a:latin typeface="Times New Roman" pitchFamily="18" charset="0"/>
                <a:cs typeface="Times New Roman" pitchFamily="18" charset="0"/>
              </a:rPr>
              <a:t>becomes</a:t>
            </a:r>
          </a:p>
        </p:txBody>
      </p:sp>
      <p:pic>
        <p:nvPicPr>
          <p:cNvPr id="6146" name="Picture 2"/>
          <p:cNvPicPr>
            <a:picLocks noGrp="1" noChangeAspect="1" noChangeArrowheads="1"/>
          </p:cNvPicPr>
          <p:nvPr>
            <p:ph idx="1"/>
          </p:nvPr>
        </p:nvPicPr>
        <p:blipFill>
          <a:blip r:embed="rId2" cstate="print"/>
          <a:srcRect l="43253" t="43774" r="12893" b="29288"/>
          <a:stretch>
            <a:fillRect/>
          </a:stretch>
        </p:blipFill>
        <p:spPr bwMode="auto">
          <a:xfrm>
            <a:off x="1676400" y="3657600"/>
            <a:ext cx="5943600" cy="2438400"/>
          </a:xfrm>
          <a:prstGeom prst="rect">
            <a:avLst/>
          </a:prstGeom>
          <a:noFill/>
          <a:ln w="9525">
            <a:noFill/>
            <a:miter lim="800000"/>
            <a:headEnd/>
            <a:tailEnd/>
          </a:ln>
        </p:spPr>
      </p:pic>
      <p:sp>
        <p:nvSpPr>
          <p:cNvPr id="4" name="Freeform 3"/>
          <p:cNvSpPr/>
          <p:nvPr/>
        </p:nvSpPr>
        <p:spPr>
          <a:xfrm>
            <a:off x="1981200" y="3200400"/>
            <a:ext cx="529771" cy="1328057"/>
          </a:xfrm>
          <a:custGeom>
            <a:avLst/>
            <a:gdLst>
              <a:gd name="connsiteX0" fmla="*/ 0 w 1291771"/>
              <a:gd name="connsiteY0" fmla="*/ 12095 h 1303866"/>
              <a:gd name="connsiteX1" fmla="*/ 798286 w 1291771"/>
              <a:gd name="connsiteY1" fmla="*/ 215295 h 1303866"/>
              <a:gd name="connsiteX2" fmla="*/ 1291771 w 1291771"/>
              <a:gd name="connsiteY2" fmla="*/ 1303866 h 1303866"/>
            </a:gdLst>
            <a:ahLst/>
            <a:cxnLst>
              <a:cxn ang="0">
                <a:pos x="connsiteX0" y="connsiteY0"/>
              </a:cxn>
              <a:cxn ang="0">
                <a:pos x="connsiteX1" y="connsiteY1"/>
              </a:cxn>
              <a:cxn ang="0">
                <a:pos x="connsiteX2" y="connsiteY2"/>
              </a:cxn>
            </a:cxnLst>
            <a:rect l="l" t="t" r="r" b="b"/>
            <a:pathLst>
              <a:path w="1291771" h="1303866">
                <a:moveTo>
                  <a:pt x="0" y="12095"/>
                </a:moveTo>
                <a:cubicBezTo>
                  <a:pt x="291495" y="6047"/>
                  <a:pt x="582991" y="0"/>
                  <a:pt x="798286" y="215295"/>
                </a:cubicBezTo>
                <a:cubicBezTo>
                  <a:pt x="1013581" y="430590"/>
                  <a:pt x="1152676" y="867228"/>
                  <a:pt x="1291771" y="1303866"/>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sp>
        <p:nvSpPr>
          <p:cNvPr id="5" name="TextBox 4"/>
          <p:cNvSpPr txBox="1"/>
          <p:nvPr/>
        </p:nvSpPr>
        <p:spPr>
          <a:xfrm>
            <a:off x="228600" y="2819400"/>
            <a:ext cx="30480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distance dependence</a:t>
            </a:r>
          </a:p>
        </p:txBody>
      </p:sp>
      <p:sp>
        <p:nvSpPr>
          <p:cNvPr id="6" name="Freeform 5"/>
          <p:cNvSpPr/>
          <p:nvPr/>
        </p:nvSpPr>
        <p:spPr>
          <a:xfrm flipH="1">
            <a:off x="3120570" y="3124200"/>
            <a:ext cx="918029" cy="1404257"/>
          </a:xfrm>
          <a:custGeom>
            <a:avLst/>
            <a:gdLst>
              <a:gd name="connsiteX0" fmla="*/ 0 w 1291771"/>
              <a:gd name="connsiteY0" fmla="*/ 12095 h 1303866"/>
              <a:gd name="connsiteX1" fmla="*/ 798286 w 1291771"/>
              <a:gd name="connsiteY1" fmla="*/ 215295 h 1303866"/>
              <a:gd name="connsiteX2" fmla="*/ 1291771 w 1291771"/>
              <a:gd name="connsiteY2" fmla="*/ 1303866 h 1303866"/>
            </a:gdLst>
            <a:ahLst/>
            <a:cxnLst>
              <a:cxn ang="0">
                <a:pos x="connsiteX0" y="connsiteY0"/>
              </a:cxn>
              <a:cxn ang="0">
                <a:pos x="connsiteX1" y="connsiteY1"/>
              </a:cxn>
              <a:cxn ang="0">
                <a:pos x="connsiteX2" y="connsiteY2"/>
              </a:cxn>
            </a:cxnLst>
            <a:rect l="l" t="t" r="r" b="b"/>
            <a:pathLst>
              <a:path w="1291771" h="1303866">
                <a:moveTo>
                  <a:pt x="0" y="12095"/>
                </a:moveTo>
                <a:cubicBezTo>
                  <a:pt x="291495" y="6047"/>
                  <a:pt x="582991" y="0"/>
                  <a:pt x="798286" y="215295"/>
                </a:cubicBezTo>
                <a:cubicBezTo>
                  <a:pt x="1013581" y="430590"/>
                  <a:pt x="1152676" y="867228"/>
                  <a:pt x="1291771" y="1303866"/>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sp>
        <p:nvSpPr>
          <p:cNvPr id="7" name="TextBox 6"/>
          <p:cNvSpPr txBox="1"/>
          <p:nvPr/>
        </p:nvSpPr>
        <p:spPr>
          <a:xfrm>
            <a:off x="4114800" y="2895600"/>
            <a:ext cx="30480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time dependence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b="1" dirty="0">
                <a:latin typeface="Cambria Math" pitchFamily="18" charset="0"/>
                <a:ea typeface="Cambria Math" pitchFamily="18" charset="0"/>
              </a:rPr>
              <a:t>S</a:t>
            </a:r>
            <a:r>
              <a:rPr lang="en-US" dirty="0">
                <a:latin typeface="Cambria Math" pitchFamily="18" charset="0"/>
                <a:ea typeface="Cambria Math" pitchFamily="18" charset="0"/>
              </a:rPr>
              <a:t> = </a:t>
            </a:r>
            <a:r>
              <a:rPr lang="en-US" b="1" dirty="0">
                <a:latin typeface="Cambria Math" pitchFamily="18" charset="0"/>
                <a:ea typeface="Cambria Math" pitchFamily="18" charset="0"/>
              </a:rPr>
              <a:t>CF</a:t>
            </a:r>
            <a:br>
              <a:rPr lang="en-US" b="1" dirty="0"/>
            </a:br>
            <a:br>
              <a:rPr lang="en-US" dirty="0"/>
            </a:br>
            <a:r>
              <a:rPr lang="en-US" dirty="0">
                <a:latin typeface="Times New Roman" pitchFamily="18" charset="0"/>
                <a:cs typeface="Times New Roman" pitchFamily="18" charset="0"/>
              </a:rPr>
              <a:t>becomes</a:t>
            </a:r>
          </a:p>
        </p:txBody>
      </p:sp>
      <p:pic>
        <p:nvPicPr>
          <p:cNvPr id="6146" name="Picture 2"/>
          <p:cNvPicPr>
            <a:picLocks noGrp="1" noChangeAspect="1" noChangeArrowheads="1"/>
          </p:cNvPicPr>
          <p:nvPr>
            <p:ph idx="1"/>
          </p:nvPr>
        </p:nvPicPr>
        <p:blipFill>
          <a:blip r:embed="rId2" cstate="print"/>
          <a:srcRect l="43253" t="43774" r="12893" b="29288"/>
          <a:stretch>
            <a:fillRect/>
          </a:stretch>
        </p:blipFill>
        <p:spPr bwMode="auto">
          <a:xfrm>
            <a:off x="1676400" y="3657600"/>
            <a:ext cx="5943600" cy="2438400"/>
          </a:xfrm>
          <a:prstGeom prst="rect">
            <a:avLst/>
          </a:prstGeom>
          <a:noFill/>
          <a:ln w="9525">
            <a:noFill/>
            <a:miter lim="800000"/>
            <a:headEnd/>
            <a:tailEnd/>
          </a:ln>
        </p:spPr>
      </p:pic>
      <p:sp>
        <p:nvSpPr>
          <p:cNvPr id="4" name="Freeform 3"/>
          <p:cNvSpPr/>
          <p:nvPr/>
        </p:nvSpPr>
        <p:spPr>
          <a:xfrm>
            <a:off x="2895600" y="3276600"/>
            <a:ext cx="2129971" cy="1251857"/>
          </a:xfrm>
          <a:custGeom>
            <a:avLst/>
            <a:gdLst>
              <a:gd name="connsiteX0" fmla="*/ 0 w 1291771"/>
              <a:gd name="connsiteY0" fmla="*/ 12095 h 1303866"/>
              <a:gd name="connsiteX1" fmla="*/ 798286 w 1291771"/>
              <a:gd name="connsiteY1" fmla="*/ 215295 h 1303866"/>
              <a:gd name="connsiteX2" fmla="*/ 1291771 w 1291771"/>
              <a:gd name="connsiteY2" fmla="*/ 1303866 h 1303866"/>
            </a:gdLst>
            <a:ahLst/>
            <a:cxnLst>
              <a:cxn ang="0">
                <a:pos x="connsiteX0" y="connsiteY0"/>
              </a:cxn>
              <a:cxn ang="0">
                <a:pos x="connsiteX1" y="connsiteY1"/>
              </a:cxn>
              <a:cxn ang="0">
                <a:pos x="connsiteX2" y="connsiteY2"/>
              </a:cxn>
            </a:cxnLst>
            <a:rect l="l" t="t" r="r" b="b"/>
            <a:pathLst>
              <a:path w="1291771" h="1303866">
                <a:moveTo>
                  <a:pt x="0" y="12095"/>
                </a:moveTo>
                <a:cubicBezTo>
                  <a:pt x="291495" y="6047"/>
                  <a:pt x="582991" y="0"/>
                  <a:pt x="798286" y="215295"/>
                </a:cubicBezTo>
                <a:cubicBezTo>
                  <a:pt x="1013581" y="430590"/>
                  <a:pt x="1152676" y="867228"/>
                  <a:pt x="1291771" y="1303866"/>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sp>
        <p:nvSpPr>
          <p:cNvPr id="5" name="TextBox 4"/>
          <p:cNvSpPr txBox="1"/>
          <p:nvPr/>
        </p:nvSpPr>
        <p:spPr>
          <a:xfrm>
            <a:off x="228600" y="2590800"/>
            <a:ext cx="30480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each loading: a temporal pattern of variability of the corresponding factor</a:t>
            </a:r>
          </a:p>
        </p:txBody>
      </p:sp>
      <p:sp>
        <p:nvSpPr>
          <p:cNvPr id="6" name="Freeform 5"/>
          <p:cNvSpPr/>
          <p:nvPr/>
        </p:nvSpPr>
        <p:spPr>
          <a:xfrm flipH="1">
            <a:off x="6248400" y="1981200"/>
            <a:ext cx="533400" cy="2471057"/>
          </a:xfrm>
          <a:custGeom>
            <a:avLst/>
            <a:gdLst>
              <a:gd name="connsiteX0" fmla="*/ 0 w 1291771"/>
              <a:gd name="connsiteY0" fmla="*/ 12095 h 1303866"/>
              <a:gd name="connsiteX1" fmla="*/ 798286 w 1291771"/>
              <a:gd name="connsiteY1" fmla="*/ 215295 h 1303866"/>
              <a:gd name="connsiteX2" fmla="*/ 1291771 w 1291771"/>
              <a:gd name="connsiteY2" fmla="*/ 1303866 h 1303866"/>
            </a:gdLst>
            <a:ahLst/>
            <a:cxnLst>
              <a:cxn ang="0">
                <a:pos x="connsiteX0" y="connsiteY0"/>
              </a:cxn>
              <a:cxn ang="0">
                <a:pos x="connsiteX1" y="connsiteY1"/>
              </a:cxn>
              <a:cxn ang="0">
                <a:pos x="connsiteX2" y="connsiteY2"/>
              </a:cxn>
            </a:cxnLst>
            <a:rect l="l" t="t" r="r" b="b"/>
            <a:pathLst>
              <a:path w="1291771" h="1303866">
                <a:moveTo>
                  <a:pt x="0" y="12095"/>
                </a:moveTo>
                <a:cubicBezTo>
                  <a:pt x="291495" y="6047"/>
                  <a:pt x="582991" y="0"/>
                  <a:pt x="798286" y="215295"/>
                </a:cubicBezTo>
                <a:cubicBezTo>
                  <a:pt x="1013581" y="430590"/>
                  <a:pt x="1152676" y="867228"/>
                  <a:pt x="1291771" y="1303866"/>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sp>
        <p:nvSpPr>
          <p:cNvPr id="7" name="TextBox 6"/>
          <p:cNvSpPr txBox="1"/>
          <p:nvPr/>
        </p:nvSpPr>
        <p:spPr>
          <a:xfrm>
            <a:off x="6858000" y="1066800"/>
            <a:ext cx="2133600" cy="1569660"/>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each factor:</a:t>
            </a:r>
          </a:p>
          <a:p>
            <a:r>
              <a:rPr lang="en-US" sz="2400" dirty="0">
                <a:solidFill>
                  <a:srgbClr val="FF0000"/>
                </a:solidFill>
                <a:latin typeface="Times New Roman" pitchFamily="18" charset="0"/>
                <a:cs typeface="Times New Roman" pitchFamily="18" charset="0"/>
              </a:rPr>
              <a:t>a spatial pattern of variability of the element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a:bodyPr>
          <a:lstStyle/>
          <a:p>
            <a:r>
              <a:rPr lang="en-US" b="1" dirty="0">
                <a:latin typeface="Cambria Math" pitchFamily="18" charset="0"/>
                <a:ea typeface="Cambria Math" pitchFamily="18" charset="0"/>
              </a:rPr>
              <a:t>S</a:t>
            </a:r>
            <a:r>
              <a:rPr lang="en-US" dirty="0">
                <a:latin typeface="Cambria Math" pitchFamily="18" charset="0"/>
                <a:ea typeface="Cambria Math" pitchFamily="18" charset="0"/>
              </a:rPr>
              <a:t> = </a:t>
            </a:r>
            <a:r>
              <a:rPr lang="en-US" b="1" dirty="0">
                <a:latin typeface="Cambria Math" pitchFamily="18" charset="0"/>
                <a:ea typeface="Cambria Math" pitchFamily="18" charset="0"/>
              </a:rPr>
              <a:t>CF</a:t>
            </a:r>
            <a:br>
              <a:rPr lang="en-US" b="1" dirty="0"/>
            </a:br>
            <a:br>
              <a:rPr lang="en-US" dirty="0"/>
            </a:br>
            <a:r>
              <a:rPr lang="en-US" dirty="0">
                <a:latin typeface="Times New Roman" pitchFamily="18" charset="0"/>
                <a:cs typeface="Times New Roman" pitchFamily="18" charset="0"/>
              </a:rPr>
              <a:t>becomes</a:t>
            </a:r>
          </a:p>
        </p:txBody>
      </p:sp>
      <p:pic>
        <p:nvPicPr>
          <p:cNvPr id="6146" name="Picture 2"/>
          <p:cNvPicPr>
            <a:picLocks noGrp="1" noChangeAspect="1" noChangeArrowheads="1"/>
          </p:cNvPicPr>
          <p:nvPr>
            <p:ph idx="1"/>
          </p:nvPr>
        </p:nvPicPr>
        <p:blipFill>
          <a:blip r:embed="rId2" cstate="print"/>
          <a:srcRect l="43253" t="43774" r="12893" b="29288"/>
          <a:stretch>
            <a:fillRect/>
          </a:stretch>
        </p:blipFill>
        <p:spPr bwMode="auto">
          <a:xfrm>
            <a:off x="1676400" y="3657600"/>
            <a:ext cx="5943600" cy="2438400"/>
          </a:xfrm>
          <a:prstGeom prst="rect">
            <a:avLst/>
          </a:prstGeom>
          <a:noFill/>
          <a:ln w="9525">
            <a:noFill/>
            <a:miter lim="800000"/>
            <a:headEnd/>
            <a:tailEnd/>
          </a:ln>
        </p:spPr>
      </p:pic>
      <p:sp>
        <p:nvSpPr>
          <p:cNvPr id="4" name="Freeform 3"/>
          <p:cNvSpPr/>
          <p:nvPr/>
        </p:nvSpPr>
        <p:spPr>
          <a:xfrm flipH="1">
            <a:off x="4419600" y="3124201"/>
            <a:ext cx="533400" cy="685800"/>
          </a:xfrm>
          <a:custGeom>
            <a:avLst/>
            <a:gdLst>
              <a:gd name="connsiteX0" fmla="*/ 0 w 1291771"/>
              <a:gd name="connsiteY0" fmla="*/ 12095 h 1303866"/>
              <a:gd name="connsiteX1" fmla="*/ 798286 w 1291771"/>
              <a:gd name="connsiteY1" fmla="*/ 215295 h 1303866"/>
              <a:gd name="connsiteX2" fmla="*/ 1291771 w 1291771"/>
              <a:gd name="connsiteY2" fmla="*/ 1303866 h 1303866"/>
            </a:gdLst>
            <a:ahLst/>
            <a:cxnLst>
              <a:cxn ang="0">
                <a:pos x="connsiteX0" y="connsiteY0"/>
              </a:cxn>
              <a:cxn ang="0">
                <a:pos x="connsiteX1" y="connsiteY1"/>
              </a:cxn>
              <a:cxn ang="0">
                <a:pos x="connsiteX2" y="connsiteY2"/>
              </a:cxn>
            </a:cxnLst>
            <a:rect l="l" t="t" r="r" b="b"/>
            <a:pathLst>
              <a:path w="1291771" h="1303866">
                <a:moveTo>
                  <a:pt x="0" y="12095"/>
                </a:moveTo>
                <a:cubicBezTo>
                  <a:pt x="291495" y="6047"/>
                  <a:pt x="582991" y="0"/>
                  <a:pt x="798286" y="215295"/>
                </a:cubicBezTo>
                <a:cubicBezTo>
                  <a:pt x="1013581" y="430590"/>
                  <a:pt x="1152676" y="867228"/>
                  <a:pt x="1291771" y="1303866"/>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endParaRPr>
          </a:p>
        </p:txBody>
      </p:sp>
      <p:sp>
        <p:nvSpPr>
          <p:cNvPr id="5" name="TextBox 4"/>
          <p:cNvSpPr txBox="1"/>
          <p:nvPr/>
        </p:nvSpPr>
        <p:spPr>
          <a:xfrm>
            <a:off x="4953000" y="2514600"/>
            <a:ext cx="2057400" cy="1938992"/>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there are P patterns and they are sorted into order of importance</a:t>
            </a:r>
          </a:p>
        </p:txBody>
      </p:sp>
      <p:sp>
        <p:nvSpPr>
          <p:cNvPr id="8" name="Oval 7"/>
          <p:cNvSpPr/>
          <p:nvPr/>
        </p:nvSpPr>
        <p:spPr>
          <a:xfrm>
            <a:off x="4191000" y="38862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2954</TotalTime>
  <Words>2138</Words>
  <Application>Microsoft Office PowerPoint</Application>
  <PresentationFormat>On-screen Show (4:3)</PresentationFormat>
  <Paragraphs>263</Paragraphs>
  <Slides>52</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Cambria Math</vt:lpstr>
      <vt:lpstr>Courier</vt:lpstr>
      <vt:lpstr>Courier New</vt:lpstr>
      <vt:lpstr>Symbol</vt:lpstr>
      <vt:lpstr>Times New Roman</vt:lpstr>
      <vt:lpstr>Office Theme</vt:lpstr>
      <vt:lpstr>Environmental Data Analysis with MATLAB or Python 3rd Edition  Lecture 16 </vt:lpstr>
      <vt:lpstr>PowerPoint Presentation</vt:lpstr>
      <vt:lpstr>Part 1: Empirical Orthogonal Functions</vt:lpstr>
      <vt:lpstr>row number in the sample matrix could be meaningful</vt:lpstr>
      <vt:lpstr>column number in the sample matrix could be meaningful</vt:lpstr>
      <vt:lpstr>S = CF  becomes</vt:lpstr>
      <vt:lpstr>S = CF  becomes</vt:lpstr>
      <vt:lpstr>S = CF  becomes</vt:lpstr>
      <vt:lpstr>S = CF  becomes</vt:lpstr>
      <vt:lpstr>S = CF  becomes</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Cluster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  EOF’s and Clustering allow you to discover patterns in the data  but they are not the “end” of the data analysis  once an pattern is recognized, you need to try to develop a theory that accounts for it  and then return to a more directed form of data analysis</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AU</cp:lastModifiedBy>
  <cp:revision>128</cp:revision>
  <dcterms:created xsi:type="dcterms:W3CDTF">2011-06-08T22:04:27Z</dcterms:created>
  <dcterms:modified xsi:type="dcterms:W3CDTF">2022-02-26T16:41:05Z</dcterms:modified>
</cp:coreProperties>
</file>